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62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0B96-E290-4ADF-929F-DC4431400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3BAA6-E4BF-4B18-867D-872C0D49C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B5F1A-CF84-4B37-BFC3-9B9FCDED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BED0-996B-49B4-BAE7-6DDA5ABAC78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73167-1E55-481F-BA70-7CE0F13A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3618-C0C6-404C-A55B-357A1D9C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C880-ACC7-4FBB-B516-9CAC2711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6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91ED-22C5-4B37-A771-E41F9273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7A99C-576F-45BD-B6DF-D25BD997A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58C2C-0101-4A40-AB60-DCC496B4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BED0-996B-49B4-BAE7-6DDA5ABAC78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6CB62-3E5D-4C88-8CBB-B710D80A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9A572-7BCE-465E-948D-4133F82C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C880-ACC7-4FBB-B516-9CAC2711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2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11B58-AF7B-4B83-8BF4-24392697E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42343-C24E-443A-BC5B-60CAA430E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38BA-54B2-4494-B2A8-ABAC882F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BED0-996B-49B4-BAE7-6DDA5ABAC78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1D964-A298-452A-BC10-CF82802F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A3895-AA87-4520-A901-FEDA1EDA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C880-ACC7-4FBB-B516-9CAC2711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9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423F-9579-4913-80D5-FAB8CDC9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675D6-DE61-42C9-9CC0-A30EA00EF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BA370-593F-4552-B6ED-F4BD13A4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BED0-996B-49B4-BAE7-6DDA5ABAC78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8744A-5454-46CE-86FF-01C31DC11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EF5D0-9686-4E21-91A3-6C0700ED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C880-ACC7-4FBB-B516-9CAC2711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6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F629-E22D-43BF-8828-89CA4318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A9875-F117-491F-9DDD-119D0ADC4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C441-F7FB-45DF-8142-1F0E3D19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BED0-996B-49B4-BAE7-6DDA5ABAC78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2610E-8BBC-4DC6-9824-426B5225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D7EC1-4C2A-4E7A-97EA-612D8825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C880-ACC7-4FBB-B516-9CAC2711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1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2593-8048-4A77-A318-92F5A0F3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AFBAE-F7EE-47EF-B94C-4E114873E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D3C4A-78F9-451D-BCB2-C55033EE6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0E121-CF0A-41E4-8627-2EC4314C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BED0-996B-49B4-BAE7-6DDA5ABAC78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AD15-DDF4-4F01-96A6-B47B5D63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DB469-CBDF-4387-BF2F-1ECFCA8E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C880-ACC7-4FBB-B516-9CAC2711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2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22E1-9181-4234-A2BC-B4864927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62791-A702-4AFD-95AB-CBCECF0A4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547D9-2B11-4015-AE77-CCFC26E72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37E22-C456-418D-8C9F-2A03FCDFF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AEEB3F-DBFB-484C-A4B0-96272B00E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3B411-D698-44E8-B159-A8AC2129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BED0-996B-49B4-BAE7-6DDA5ABAC78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EFC3B-68D1-4CD8-AD47-66B58A4B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F7BB2-5743-4267-ABB2-B24217F8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C880-ACC7-4FBB-B516-9CAC2711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3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795C-B9A9-4CB7-9CA4-574B6AA7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57E9A-4A8F-4341-A70F-6284468E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BED0-996B-49B4-BAE7-6DDA5ABAC78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C7E21-761B-4DCB-89A7-F829FE11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0162E-E3B3-4976-B357-1FD13A49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C880-ACC7-4FBB-B516-9CAC2711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3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AE1DA-42DB-4C94-89AB-320EC40A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BED0-996B-49B4-BAE7-6DDA5ABAC78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26693-E60D-443D-8F49-A1C146DB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69742-E293-4573-A493-D042A5A7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C880-ACC7-4FBB-B516-9CAC2711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2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68E1-E52A-4C88-8B4C-020ED2D8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B6524-1E46-44C1-BA72-D9C434A80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E26A1-0E10-4916-B093-176B9B565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5AE03-6E84-431F-81EE-565DEF64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BED0-996B-49B4-BAE7-6DDA5ABAC78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61325-FA49-4C4C-9D88-9A3D1812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6E9C8-3F9F-4AD8-98F6-5A369894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C880-ACC7-4FBB-B516-9CAC2711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8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B796-FB05-4D4C-B543-466AC3CF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0013D-DE76-468A-8CF3-ACBA10CFD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62C9A-2557-4234-9546-A2F2277DA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E33E1-9EC0-463A-BDB0-29693A55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BED0-996B-49B4-BAE7-6DDA5ABAC78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17A63-51FD-4D7C-997C-773D058C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3FF0D-8E37-4AE4-A43A-F29457F5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5C880-ACC7-4FBB-B516-9CAC2711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5FA91-4B17-401A-BB40-0B4F317E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1F0CA-A067-46B3-AABD-0FD93688B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6022-EBC2-42EE-907D-234C47B3D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BBED0-996B-49B4-BAE7-6DDA5ABAC78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17E65-75C4-4A7A-AD61-4BE64C3CF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6B14F-C737-4AA2-AC60-C241FE554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5C880-ACC7-4FBB-B516-9CAC2711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3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6386-CD67-44E8-B340-AE8D99579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408" y="954412"/>
            <a:ext cx="10487608" cy="2387600"/>
          </a:xfrm>
        </p:spPr>
        <p:txBody>
          <a:bodyPr>
            <a:normAutofit/>
          </a:bodyPr>
          <a:lstStyle/>
          <a:p>
            <a:r>
              <a:rPr lang="en-US" sz="3200" b="1" dirty="0"/>
              <a:t>Trapping analysis of a magnetic electron by a circularly polarized electromagnetic wave in static electric field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ECD2B-2A8B-46E8-8033-06ED150FC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8686" y="2976676"/>
            <a:ext cx="9144000" cy="904648"/>
          </a:xfrm>
        </p:spPr>
        <p:txBody>
          <a:bodyPr/>
          <a:lstStyle/>
          <a:p>
            <a:r>
              <a:rPr lang="en-US" dirty="0" err="1"/>
              <a:t>Xinhang</a:t>
            </a:r>
            <a:r>
              <a:rPr lang="en-US" dirty="0"/>
              <a:t> Xu</a:t>
            </a:r>
          </a:p>
          <a:p>
            <a:r>
              <a:rPr lang="en-US" dirty="0"/>
              <a:t>06/18/2025</a:t>
            </a:r>
          </a:p>
        </p:txBody>
      </p:sp>
    </p:spTree>
    <p:extLst>
      <p:ext uri="{BB962C8B-B14F-4D97-AF65-F5344CB8AC3E}">
        <p14:creationId xmlns:p14="http://schemas.microsoft.com/office/powerpoint/2010/main" val="186807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D1D26E-B268-4B96-A1CD-3C714B50B7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08493" y="1635780"/>
            <a:ext cx="4775056" cy="37121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7E2ECD-CC07-4DC3-BEE1-89C88923E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005" y="1827507"/>
            <a:ext cx="4438273" cy="3328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3DF186-6B17-4A33-8FAC-18D6C8594258}"/>
                  </a:ext>
                </a:extLst>
              </p:cNvPr>
              <p:cNvSpPr txBox="1"/>
              <p:nvPr/>
            </p:nvSpPr>
            <p:spPr>
              <a:xfrm>
                <a:off x="2796466" y="1451114"/>
                <a:ext cx="22105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二维</m:t>
                    </m:r>
                  </m:oMath>
                </a14:m>
                <a:r>
                  <a:rPr lang="zh-CN" altLang="en-US" dirty="0"/>
                  <a:t>结构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3DF186-6B17-4A33-8FAC-18D6C8594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466" y="1451114"/>
                <a:ext cx="2210540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B8E41B-8760-487A-8397-240F6EBC9E69}"/>
                  </a:ext>
                </a:extLst>
              </p:cNvPr>
              <p:cNvSpPr txBox="1"/>
              <p:nvPr/>
            </p:nvSpPr>
            <p:spPr>
              <a:xfrm>
                <a:off x="8629095" y="1457983"/>
                <a:ext cx="1331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临界</m:t>
                    </m:r>
                  </m:oMath>
                </a14:m>
                <a:r>
                  <a:rPr lang="zh-CN" altLang="en-US" dirty="0"/>
                  <a:t>阈值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B8E41B-8760-487A-8397-240F6EBC9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095" y="1457983"/>
                <a:ext cx="1331651" cy="369332"/>
              </a:xfrm>
              <a:prstGeom prst="rect">
                <a:avLst/>
              </a:prstGeom>
              <a:blipFill>
                <a:blip r:embed="rId5"/>
                <a:stretch>
                  <a:fillRect l="-183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83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87D649-9D3D-4FEA-A707-96F833345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158" y="1138983"/>
            <a:ext cx="5313761" cy="3983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9FA0F9-63E3-488A-928D-DE89FA233843}"/>
                  </a:ext>
                </a:extLst>
              </p:cNvPr>
              <p:cNvSpPr txBox="1"/>
              <p:nvPr/>
            </p:nvSpPr>
            <p:spPr>
              <a:xfrm>
                <a:off x="376824" y="1059084"/>
                <a:ext cx="4971495" cy="1486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ADE</a:t>
                </a:r>
                <a:r>
                  <a:rPr lang="zh-CN" altLang="en-US" dirty="0"/>
                  <a:t>共振条件：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zh-CN" altLang="en-US" dirty="0"/>
                  <a:t>共振过程平行能量向回旋能量转移比例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9FA0F9-63E3-488A-928D-DE89FA233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24" y="1059084"/>
                <a:ext cx="4971495" cy="1486497"/>
              </a:xfrm>
              <a:prstGeom prst="rect">
                <a:avLst/>
              </a:prstGeom>
              <a:blipFill>
                <a:blip r:embed="rId3"/>
                <a:stretch>
                  <a:fillRect l="-1104" t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3A7E282-1903-4148-BD70-A689DBF3FFFE}"/>
                  </a:ext>
                </a:extLst>
              </p:cNvPr>
              <p:cNvSpPr/>
              <p:nvPr/>
            </p:nvSpPr>
            <p:spPr>
              <a:xfrm>
                <a:off x="1216672" y="3600687"/>
                <a:ext cx="3361368" cy="711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3A7E282-1903-4148-BD70-A689DBF3F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72" y="3600687"/>
                <a:ext cx="3361368" cy="7117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2115935-9E21-4047-9840-4868DA33E61B}"/>
              </a:ext>
            </a:extLst>
          </p:cNvPr>
          <p:cNvSpPr txBox="1"/>
          <p:nvPr/>
        </p:nvSpPr>
        <p:spPr>
          <a:xfrm>
            <a:off x="376824" y="2840854"/>
            <a:ext cx="1727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数值计算：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79646-AE1D-42B4-BFAC-CFC4CB16A954}"/>
              </a:ext>
            </a:extLst>
          </p:cNvPr>
          <p:cNvSpPr txBox="1"/>
          <p:nvPr/>
        </p:nvSpPr>
        <p:spPr>
          <a:xfrm>
            <a:off x="186432" y="3242511"/>
            <a:ext cx="325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共振期间平行电场做功：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3E1D81-0FE2-45B7-880E-49676D1B09CF}"/>
              </a:ext>
            </a:extLst>
          </p:cNvPr>
          <p:cNvSpPr/>
          <p:nvPr/>
        </p:nvSpPr>
        <p:spPr>
          <a:xfrm>
            <a:off x="186432" y="4308773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共振期间回旋能量变化量：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77852D9-D910-4170-AB6B-562034A7B657}"/>
                  </a:ext>
                </a:extLst>
              </p:cNvPr>
              <p:cNvSpPr/>
              <p:nvPr/>
            </p:nvSpPr>
            <p:spPr>
              <a:xfrm>
                <a:off x="1240416" y="4666949"/>
                <a:ext cx="1475660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77852D9-D910-4170-AB6B-562034A7B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16" y="4666949"/>
                <a:ext cx="1475660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E1904D-3E59-40C3-A096-931CDD895109}"/>
                  </a:ext>
                </a:extLst>
              </p:cNvPr>
              <p:cNvSpPr/>
              <p:nvPr/>
            </p:nvSpPr>
            <p:spPr>
              <a:xfrm>
                <a:off x="918684" y="5394495"/>
                <a:ext cx="1462708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num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E1904D-3E59-40C3-A096-931CDD895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84" y="5394495"/>
                <a:ext cx="1462708" cy="656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86EF52F-1E8D-4065-922C-3D43AB4D83BD}"/>
              </a:ext>
            </a:extLst>
          </p:cNvPr>
          <p:cNvSpPr txBox="1"/>
          <p:nvPr/>
        </p:nvSpPr>
        <p:spPr>
          <a:xfrm>
            <a:off x="7501632" y="5534351"/>
            <a:ext cx="304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验证了算法的正确性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1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ECE1EE-751D-480E-9F25-0DCD5120BB22}"/>
              </a:ext>
            </a:extLst>
          </p:cNvPr>
          <p:cNvSpPr txBox="1"/>
          <p:nvPr/>
        </p:nvSpPr>
        <p:spPr>
          <a:xfrm>
            <a:off x="195308" y="301841"/>
            <a:ext cx="910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Discussion : </a:t>
            </a:r>
            <a:r>
              <a:rPr lang="zh-CN" altLang="en-US" dirty="0"/>
              <a:t>角动量守恒解释能量交换过程和理论上阈值存在的依据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ED305C-1FEF-4853-BB9D-77FE0DC5D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887" y="839153"/>
            <a:ext cx="9270426" cy="536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5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356B1F-B4AD-4F4B-BEAE-AFE1D73CD875}"/>
              </a:ext>
            </a:extLst>
          </p:cNvPr>
          <p:cNvSpPr/>
          <p:nvPr/>
        </p:nvSpPr>
        <p:spPr>
          <a:xfrm>
            <a:off x="96210" y="231694"/>
            <a:ext cx="109780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Summary</a:t>
            </a: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5565A-B2F0-49DB-9BAB-8DBA1B432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79" y="2901560"/>
            <a:ext cx="8497388" cy="3639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823362-9BCC-45F1-94A1-71768E14E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79" y="987273"/>
            <a:ext cx="8739817" cy="191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5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498F08-D5BA-4DA2-ACE3-321F2D7701D4}"/>
              </a:ext>
            </a:extLst>
          </p:cNvPr>
          <p:cNvSpPr txBox="1"/>
          <p:nvPr/>
        </p:nvSpPr>
        <p:spPr>
          <a:xfrm>
            <a:off x="195942" y="363894"/>
            <a:ext cx="1003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 </a:t>
            </a:r>
            <a:r>
              <a:rPr lang="en-US" altLang="zh-CN" dirty="0"/>
              <a:t>field parallel to local magnetic field line has been observed on the earth Van Allen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795DBA-7A55-4B3F-8875-4855F56354DB}"/>
              </a:ext>
            </a:extLst>
          </p:cNvPr>
          <p:cNvSpPr/>
          <p:nvPr/>
        </p:nvSpPr>
        <p:spPr>
          <a:xfrm>
            <a:off x="71535" y="6114185"/>
            <a:ext cx="11843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Ref1:Megavolt Parallel Potentials Arising from Double-Layer Streams in the Earth’s Outer Radiation Belt</a:t>
            </a:r>
          </a:p>
        </p:txBody>
      </p:sp>
    </p:spTree>
    <p:extLst>
      <p:ext uri="{BB962C8B-B14F-4D97-AF65-F5344CB8AC3E}">
        <p14:creationId xmlns:p14="http://schemas.microsoft.com/office/powerpoint/2010/main" val="177576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8DB868-6B6C-483D-8424-D74F76C7CD37}"/>
              </a:ext>
            </a:extLst>
          </p:cNvPr>
          <p:cNvSpPr/>
          <p:nvPr/>
        </p:nvSpPr>
        <p:spPr>
          <a:xfrm>
            <a:off x="6767743" y="2338127"/>
            <a:ext cx="3841073" cy="22782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2A0F41-A936-44D9-98A6-DA142FB62311}"/>
              </a:ext>
            </a:extLst>
          </p:cNvPr>
          <p:cNvSpPr/>
          <p:nvPr/>
        </p:nvSpPr>
        <p:spPr>
          <a:xfrm>
            <a:off x="857719" y="2577824"/>
            <a:ext cx="3559947" cy="19231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D9640-0A44-433F-A07A-8F1F1CFF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365125"/>
            <a:ext cx="11549849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简介：分析静电场下电磁波对电子的速度约束（</a:t>
            </a:r>
            <a:r>
              <a:rPr lang="en-US" altLang="zh-CN" dirty="0"/>
              <a:t>ADE </a:t>
            </a:r>
            <a:r>
              <a:rPr lang="zh-CN" altLang="en-US" dirty="0"/>
              <a:t>共振过程）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833B2-78A2-4022-AA01-4FF8B60D2B3C}"/>
              </a:ext>
            </a:extLst>
          </p:cNvPr>
          <p:cNvSpPr txBox="1"/>
          <p:nvPr/>
        </p:nvSpPr>
        <p:spPr>
          <a:xfrm>
            <a:off x="1240754" y="3215509"/>
            <a:ext cx="2793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之前： 通过</a:t>
            </a:r>
            <a:r>
              <a:rPr lang="en-US" altLang="zh-CN" dirty="0"/>
              <a:t>VPA </a:t>
            </a:r>
            <a:r>
              <a:rPr lang="zh-CN" altLang="en-US" dirty="0"/>
              <a:t>直接模拟出速度约束的现象。缺少理论上较为严谨的证明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8730B7-CEE4-4C39-941F-10A2821E0449}"/>
              </a:ext>
            </a:extLst>
          </p:cNvPr>
          <p:cNvSpPr/>
          <p:nvPr/>
        </p:nvSpPr>
        <p:spPr>
          <a:xfrm>
            <a:off x="375535" y="1853268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与之前论文的区别：</a:t>
            </a:r>
            <a:endParaRPr lang="en-US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D95F2-D21E-4E33-8C3F-7D8BA29805E4}"/>
              </a:ext>
            </a:extLst>
          </p:cNvPr>
          <p:cNvSpPr txBox="1"/>
          <p:nvPr/>
        </p:nvSpPr>
        <p:spPr>
          <a:xfrm>
            <a:off x="7106573" y="2920756"/>
            <a:ext cx="3163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该文： 通过数学模型，抽象出</a:t>
            </a:r>
            <a:r>
              <a:rPr lang="en-US" altLang="zh-CN" dirty="0"/>
              <a:t>pseudo-potential, </a:t>
            </a:r>
            <a:r>
              <a:rPr lang="zh-CN" altLang="en-US" dirty="0"/>
              <a:t>通过势井的方法分析约束效应。更具有物理图像。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0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B7520-DADB-4F66-A72E-38617535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546"/>
            <a:ext cx="10515600" cy="1325563"/>
          </a:xfrm>
        </p:spPr>
        <p:txBody>
          <a:bodyPr/>
          <a:lstStyle/>
          <a:p>
            <a:r>
              <a:rPr lang="zh-CN" altLang="en-US" dirty="0"/>
              <a:t>数学模型：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6E265B-AE34-41CD-B96E-D4D70D0B5E12}"/>
              </a:ext>
            </a:extLst>
          </p:cNvPr>
          <p:cNvGrpSpPr/>
          <p:nvPr/>
        </p:nvGrpSpPr>
        <p:grpSpPr>
          <a:xfrm>
            <a:off x="691724" y="1966466"/>
            <a:ext cx="2107122" cy="2542592"/>
            <a:chOff x="522515" y="2421294"/>
            <a:chExt cx="2107122" cy="254259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E027152-E862-495E-B8F7-004F182A2A33}"/>
                </a:ext>
              </a:extLst>
            </p:cNvPr>
            <p:cNvGrpSpPr/>
            <p:nvPr/>
          </p:nvGrpSpPr>
          <p:grpSpPr>
            <a:xfrm>
              <a:off x="522515" y="2421294"/>
              <a:ext cx="2107122" cy="2542592"/>
              <a:chOff x="923731" y="2244013"/>
              <a:chExt cx="2107122" cy="2542592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B408A7B1-9FEC-45D4-9746-ED14E6A9FA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36915" y="2244013"/>
                <a:ext cx="0" cy="2542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7FFB4C-9A70-4D0F-8355-6520A5321D30}"/>
                  </a:ext>
                </a:extLst>
              </p:cNvPr>
              <p:cNvSpPr txBox="1"/>
              <p:nvPr/>
            </p:nvSpPr>
            <p:spPr>
              <a:xfrm>
                <a:off x="923731" y="2244013"/>
                <a:ext cx="1026367" cy="38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  <a:r>
                  <a:rPr lang="en-US" baseline="-25000" dirty="0"/>
                  <a:t>o</a:t>
                </a:r>
                <a:endParaRPr lang="en-US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352802F7-C703-4083-ADB1-3B7E02ED2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4662" y="2244013"/>
                <a:ext cx="0" cy="25425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8AB32A-254C-47E9-B1B9-2E82BCF56A7E}"/>
                  </a:ext>
                </a:extLst>
              </p:cNvPr>
              <p:cNvSpPr txBox="1"/>
              <p:nvPr/>
            </p:nvSpPr>
            <p:spPr>
              <a:xfrm>
                <a:off x="2388637" y="4324740"/>
                <a:ext cx="410547" cy="38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E</a:t>
                </a:r>
                <a:r>
                  <a:rPr lang="en-US" altLang="zh-CN" baseline="-25000" dirty="0" err="1"/>
                  <a:t>o</a:t>
                </a:r>
                <a:endParaRPr lang="en-US" dirty="0"/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61EA2F4-A4D5-4353-A919-439AC73A1B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7827874">
                <a:off x="2351090" y="3071514"/>
                <a:ext cx="896190" cy="46333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1EDC8E1-86E8-41F4-B090-09860B685183}"/>
                      </a:ext>
                    </a:extLst>
                  </p:cNvPr>
                  <p:cNvSpPr txBox="1"/>
                  <p:nvPr/>
                </p:nvSpPr>
                <p:spPr>
                  <a:xfrm>
                    <a:off x="2334988" y="2919581"/>
                    <a:ext cx="648478" cy="3742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1EDC8E1-86E8-41F4-B090-09860B6851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4988" y="2919581"/>
                    <a:ext cx="648478" cy="37427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839" r="-122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94E6AA6-9B65-4C60-AB31-A5934F7716B6}"/>
                </a:ext>
              </a:extLst>
            </p:cNvPr>
            <p:cNvSpPr/>
            <p:nvPr/>
          </p:nvSpPr>
          <p:spPr>
            <a:xfrm>
              <a:off x="1184988" y="4170784"/>
              <a:ext cx="121289" cy="11196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F1A2D5-A6E9-435B-8373-0CB73A2A7DF8}"/>
                </a:ext>
              </a:extLst>
            </p:cNvPr>
            <p:cNvSpPr txBox="1"/>
            <p:nvPr/>
          </p:nvSpPr>
          <p:spPr>
            <a:xfrm>
              <a:off x="1161663" y="4226767"/>
              <a:ext cx="615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05C5E1-3FDD-44C0-92C1-F011563F9D90}"/>
              </a:ext>
            </a:extLst>
          </p:cNvPr>
          <p:cNvGrpSpPr/>
          <p:nvPr/>
        </p:nvGrpSpPr>
        <p:grpSpPr>
          <a:xfrm>
            <a:off x="4542453" y="1145808"/>
            <a:ext cx="5945956" cy="372346"/>
            <a:chOff x="4477138" y="1176115"/>
            <a:chExt cx="6004389" cy="3723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3FC2AF6-BB23-4CB2-8918-2D642D3D0379}"/>
                    </a:ext>
                  </a:extLst>
                </p:cNvPr>
                <p:cNvSpPr/>
                <p:nvPr/>
              </p:nvSpPr>
              <p:spPr>
                <a:xfrm>
                  <a:off x="5257800" y="1176115"/>
                  <a:ext cx="5223727" cy="3723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𝐄</m:t>
                                </m:r>
                              </m:e>
                            </m:acc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sSub>
                              <m:sSub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sub>
                            </m:sSub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d>
                                  <m:d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kz</m:t>
                                    </m:r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ωt</m:t>
                                    </m:r>
                                  </m:e>
                                </m:d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+ ŷ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kz</m:t>
                                    </m:r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ωt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#</m:t>
                            </m:r>
                          </m:e>
                        </m:eqAr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(1)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3FC2AF6-BB23-4CB2-8918-2D642D3D03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1176115"/>
                  <a:ext cx="5223727" cy="372346"/>
                </a:xfrm>
                <a:prstGeom prst="rect">
                  <a:avLst/>
                </a:prstGeom>
                <a:blipFill>
                  <a:blip r:embed="rId4"/>
                  <a:stretch>
                    <a:fillRect t="-327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ED6F26-1862-4333-BAEC-26A157228BA4}"/>
                </a:ext>
              </a:extLst>
            </p:cNvPr>
            <p:cNvSpPr txBox="1"/>
            <p:nvPr/>
          </p:nvSpPr>
          <p:spPr>
            <a:xfrm>
              <a:off x="4477138" y="1179129"/>
              <a:ext cx="1402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EMW: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F613A23-8D43-4933-AB0F-632856D97111}"/>
                  </a:ext>
                </a:extLst>
              </p:cNvPr>
              <p:cNvSpPr/>
              <p:nvPr/>
            </p:nvSpPr>
            <p:spPr>
              <a:xfrm>
                <a:off x="5358144" y="1632396"/>
                <a:ext cx="6103466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̃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acc>
                    <m:r>
                      <a:rPr lang="en-US" b="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US" b="0" i="1">
                        <a:latin typeface="Cambria Math" panose="02040503050406030204" pitchFamily="18" charset="0"/>
                      </a:rPr>
                      <m:t>𝜅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func>
                          <m:func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𝑘𝑧</m:t>
                                </m:r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b="0" i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func>
                          <m:func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𝑘𝑧</m:t>
                                </m:r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  (2)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F613A23-8D43-4933-AB0F-632856D97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144" y="1632396"/>
                <a:ext cx="6103466" cy="491288"/>
              </a:xfrm>
              <a:prstGeom prst="rect">
                <a:avLst/>
              </a:prstGeom>
              <a:blipFill>
                <a:blip r:embed="rId5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2C0C9F96-D4FD-4718-8F8D-86CD656B0688}"/>
              </a:ext>
            </a:extLst>
          </p:cNvPr>
          <p:cNvSpPr/>
          <p:nvPr/>
        </p:nvSpPr>
        <p:spPr>
          <a:xfrm>
            <a:off x="4081227" y="2851690"/>
            <a:ext cx="344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Transformation to the wave frame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5188BD-01C7-4499-8D1B-AEB786429977}"/>
                  </a:ext>
                </a:extLst>
              </p:cNvPr>
              <p:cNvSpPr txBox="1"/>
              <p:nvPr/>
            </p:nvSpPr>
            <p:spPr>
              <a:xfrm>
                <a:off x="4003256" y="2258127"/>
                <a:ext cx="714724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Total wave: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5188BD-01C7-4499-8D1B-AEB786429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256" y="2258127"/>
                <a:ext cx="7147248" cy="374270"/>
              </a:xfrm>
              <a:prstGeom prst="rect">
                <a:avLst/>
              </a:prstGeom>
              <a:blipFill>
                <a:blip r:embed="rId6"/>
                <a:stretch>
                  <a:fillRect l="-768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354D6F7-D6D5-44F7-9BF0-94F467AA4A8E}"/>
                  </a:ext>
                </a:extLst>
              </p:cNvPr>
              <p:cNvSpPr/>
              <p:nvPr/>
            </p:nvSpPr>
            <p:spPr>
              <a:xfrm>
                <a:off x="5605449" y="3237762"/>
                <a:ext cx="981102" cy="3824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∥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354D6F7-D6D5-44F7-9BF0-94F467AA4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449" y="3237762"/>
                <a:ext cx="981102" cy="382477"/>
              </a:xfrm>
              <a:prstGeom prst="rect">
                <a:avLst/>
              </a:prstGeom>
              <a:blipFill>
                <a:blip r:embed="rId7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4291E31-6481-4BAD-B448-C13F8545C953}"/>
                  </a:ext>
                </a:extLst>
              </p:cNvPr>
              <p:cNvSpPr/>
              <p:nvPr/>
            </p:nvSpPr>
            <p:spPr>
              <a:xfrm>
                <a:off x="5605449" y="3620239"/>
                <a:ext cx="999440" cy="3824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∥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4291E31-6481-4BAD-B448-C13F8545C9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449" y="3620239"/>
                <a:ext cx="999440" cy="382477"/>
              </a:xfrm>
              <a:prstGeom prst="rect">
                <a:avLst/>
              </a:prstGeom>
              <a:blipFill>
                <a:blip r:embed="rId8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FA5B1C3-CD1E-4F3B-AF8E-0D87A879B7B6}"/>
                  </a:ext>
                </a:extLst>
              </p:cNvPr>
              <p:cNvSpPr/>
              <p:nvPr/>
            </p:nvSpPr>
            <p:spPr>
              <a:xfrm>
                <a:off x="5568125" y="4002677"/>
                <a:ext cx="24705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FA5B1C3-CD1E-4F3B-AF8E-0D87A879B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125" y="4002677"/>
                <a:ext cx="2470548" cy="369332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C49CBAE-8522-4811-BFCD-1AED0B885198}"/>
                  </a:ext>
                </a:extLst>
              </p:cNvPr>
              <p:cNvSpPr/>
              <p:nvPr/>
            </p:nvSpPr>
            <p:spPr>
              <a:xfrm>
                <a:off x="5554480" y="4324904"/>
                <a:ext cx="2855397" cy="750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C49CBAE-8522-4811-BFCD-1AED0B885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480" y="4324904"/>
                <a:ext cx="2855397" cy="7507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45E5908-EAAF-4CEF-93E0-A4C7652E4BA0}"/>
                  </a:ext>
                </a:extLst>
              </p:cNvPr>
              <p:cNvSpPr/>
              <p:nvPr/>
            </p:nvSpPr>
            <p:spPr>
              <a:xfrm>
                <a:off x="7512663" y="2851690"/>
                <a:ext cx="1234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sub>
                    </m:sSub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k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45E5908-EAAF-4CEF-93E0-A4C7652E4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663" y="2851690"/>
                <a:ext cx="1234569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row: Right 32">
            <a:extLst>
              <a:ext uri="{FF2B5EF4-FFF2-40B4-BE49-F238E27FC236}">
                <a16:creationId xmlns:a16="http://schemas.microsoft.com/office/drawing/2014/main" id="{E6841FEE-4D8F-4B6B-8D59-365AC1A43E06}"/>
              </a:ext>
            </a:extLst>
          </p:cNvPr>
          <p:cNvSpPr/>
          <p:nvPr/>
        </p:nvSpPr>
        <p:spPr>
          <a:xfrm>
            <a:off x="8409877" y="4094950"/>
            <a:ext cx="491527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CC531F62-FE4A-474E-B2FE-B65A0929A097}"/>
              </a:ext>
            </a:extLst>
          </p:cNvPr>
          <p:cNvSpPr/>
          <p:nvPr/>
        </p:nvSpPr>
        <p:spPr>
          <a:xfrm>
            <a:off x="8409877" y="4623319"/>
            <a:ext cx="491527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322D109-9F75-43E6-B31B-92B2C4045DEF}"/>
                  </a:ext>
                </a:extLst>
              </p:cNvPr>
              <p:cNvSpPr/>
              <p:nvPr/>
            </p:nvSpPr>
            <p:spPr>
              <a:xfrm>
                <a:off x="9075375" y="4002677"/>
                <a:ext cx="9272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⊥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322D109-9F75-43E6-B31B-92B2C4045D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375" y="4002677"/>
                <a:ext cx="927242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FEE2A7E-0496-4439-93FE-758B9313B63A}"/>
                  </a:ext>
                </a:extLst>
              </p:cNvPr>
              <p:cNvSpPr/>
              <p:nvPr/>
            </p:nvSpPr>
            <p:spPr>
              <a:xfrm>
                <a:off x="9075375" y="4435810"/>
                <a:ext cx="1079591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FEE2A7E-0496-4439-93FE-758B9313B6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375" y="4435810"/>
                <a:ext cx="1079591" cy="6562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3A859A2-0672-419C-BC0B-597E401D188A}"/>
                  </a:ext>
                </a:extLst>
              </p:cNvPr>
              <p:cNvSpPr/>
              <p:nvPr/>
            </p:nvSpPr>
            <p:spPr>
              <a:xfrm>
                <a:off x="4976649" y="5197082"/>
                <a:ext cx="5361852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3A859A2-0672-419C-BC0B-597E401D1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649" y="5197082"/>
                <a:ext cx="5361852" cy="7146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DA23266-A717-4559-B5C7-09FCBA1E5A43}"/>
                  </a:ext>
                </a:extLst>
              </p:cNvPr>
              <p:cNvSpPr/>
              <p:nvPr/>
            </p:nvSpPr>
            <p:spPr>
              <a:xfrm>
                <a:off x="4969700" y="6071010"/>
                <a:ext cx="38369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  <m: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  <m:sup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0">
                          <a:latin typeface="Cambria Math" panose="02040503050406030204" pitchFamily="18" charset="0"/>
                        </a:rPr>
                        <m:t>( −</m:t>
                      </m:r>
                      <m:acc>
                        <m:accPr>
                          <m:chr m:val="̂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func>
                        <m:func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func>
                        <m:func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DA23266-A717-4559-B5C7-09FCBA1E5A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700" y="6071010"/>
                <a:ext cx="3836948" cy="369332"/>
              </a:xfrm>
              <a:prstGeom prst="rect">
                <a:avLst/>
              </a:prstGeom>
              <a:blipFill>
                <a:blip r:embed="rId15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1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030324-7CD5-46D3-9645-A668037945C0}"/>
              </a:ext>
            </a:extLst>
          </p:cNvPr>
          <p:cNvSpPr txBox="1"/>
          <p:nvPr/>
        </p:nvSpPr>
        <p:spPr>
          <a:xfrm>
            <a:off x="298580" y="205273"/>
            <a:ext cx="383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波坐标系下电子动力学方程：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370E6F5-7B6D-4972-9CF8-E67B4D640C60}"/>
                  </a:ext>
                </a:extLst>
              </p:cNvPr>
              <p:cNvSpPr/>
              <p:nvPr/>
            </p:nvSpPr>
            <p:spPr>
              <a:xfrm>
                <a:off x="3256686" y="1158883"/>
                <a:ext cx="3383298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370E6F5-7B6D-4972-9CF8-E67B4D640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686" y="1158883"/>
                <a:ext cx="3383298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D373C57-292D-44C1-8E30-EBCBDABFE7F4}"/>
              </a:ext>
            </a:extLst>
          </p:cNvPr>
          <p:cNvSpPr txBox="1"/>
          <p:nvPr/>
        </p:nvSpPr>
        <p:spPr>
          <a:xfrm>
            <a:off x="951722" y="1306286"/>
            <a:ext cx="230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动量方程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1F54C9B-35A9-47ED-B457-C4DA7AB20F02}"/>
                  </a:ext>
                </a:extLst>
              </p:cNvPr>
              <p:cNvSpPr/>
              <p:nvPr/>
            </p:nvSpPr>
            <p:spPr>
              <a:xfrm>
                <a:off x="3249918" y="2143431"/>
                <a:ext cx="1767086" cy="628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1F54C9B-35A9-47ED-B457-C4DA7AB20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918" y="2143431"/>
                <a:ext cx="1767086" cy="628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0213066-9D6E-4F0A-AEA7-FB24CDB50AB3}"/>
              </a:ext>
            </a:extLst>
          </p:cNvPr>
          <p:cNvSpPr txBox="1"/>
          <p:nvPr/>
        </p:nvSpPr>
        <p:spPr>
          <a:xfrm>
            <a:off x="951722" y="2235915"/>
            <a:ext cx="230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能量方程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BA5BAA-2861-4961-97FC-7BD53E91A8AE}"/>
                  </a:ext>
                </a:extLst>
              </p:cNvPr>
              <p:cNvSpPr/>
              <p:nvPr/>
            </p:nvSpPr>
            <p:spPr>
              <a:xfrm>
                <a:off x="7778195" y="395660"/>
                <a:ext cx="3558923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BA5BAA-2861-4961-97FC-7BD53E91A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195" y="395660"/>
                <a:ext cx="3558923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198A3F1-4336-430E-8842-828B131FDFF4}"/>
                  </a:ext>
                </a:extLst>
              </p:cNvPr>
              <p:cNvSpPr/>
              <p:nvPr/>
            </p:nvSpPr>
            <p:spPr>
              <a:xfrm>
                <a:off x="7778195" y="1516224"/>
                <a:ext cx="3794693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198A3F1-4336-430E-8842-828B131FDF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195" y="1516224"/>
                <a:ext cx="3794693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2496F100-8D94-4155-AD36-3F05DCC73FBC}"/>
              </a:ext>
            </a:extLst>
          </p:cNvPr>
          <p:cNvSpPr/>
          <p:nvPr/>
        </p:nvSpPr>
        <p:spPr>
          <a:xfrm>
            <a:off x="6775216" y="753001"/>
            <a:ext cx="867747" cy="1390430"/>
          </a:xfrm>
          <a:prstGeom prst="leftBrace">
            <a:avLst>
              <a:gd name="adj1" fmla="val 35215"/>
              <a:gd name="adj2" fmla="val 5067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CBF7A-0CD4-4923-93D8-38549E48B7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4063" y="3995765"/>
            <a:ext cx="7516274" cy="229584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9EE7BD-45EE-4214-A761-95048DAC98DF}"/>
              </a:ext>
            </a:extLst>
          </p:cNvPr>
          <p:cNvCxnSpPr>
            <a:cxnSpLocks/>
          </p:cNvCxnSpPr>
          <p:nvPr/>
        </p:nvCxnSpPr>
        <p:spPr>
          <a:xfrm>
            <a:off x="5169221" y="1829147"/>
            <a:ext cx="1538379" cy="3155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D642F2-B123-4133-A871-8E67DF9D036D}"/>
              </a:ext>
            </a:extLst>
          </p:cNvPr>
          <p:cNvSpPr txBox="1"/>
          <p:nvPr/>
        </p:nvSpPr>
        <p:spPr>
          <a:xfrm>
            <a:off x="6096000" y="3164617"/>
            <a:ext cx="405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</a:t>
            </a:r>
            <a:r>
              <a:rPr lang="en-US" altLang="zh-CN" dirty="0" err="1"/>
              <a:t>P.M.Bellan</a:t>
            </a:r>
            <a:r>
              <a:rPr lang="en-US" altLang="zh-CN" dirty="0"/>
              <a:t> </a:t>
            </a:r>
            <a:r>
              <a:rPr lang="zh-CN" altLang="en-US" dirty="0"/>
              <a:t>论文的区别是多了电场项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00E7F6-C84E-43E4-BF4F-8B2BFC9E1C9E}"/>
              </a:ext>
            </a:extLst>
          </p:cNvPr>
          <p:cNvSpPr/>
          <p:nvPr/>
        </p:nvSpPr>
        <p:spPr>
          <a:xfrm>
            <a:off x="8059458" y="6488668"/>
            <a:ext cx="3741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CC"/>
                </a:solidFill>
                <a:latin typeface="ArialMT"/>
              </a:rPr>
              <a:t>https://doi.org/10.1063/1.4801055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916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F4687E-F181-4BD1-84F6-AECFA098C994}"/>
                  </a:ext>
                </a:extLst>
              </p:cNvPr>
              <p:cNvSpPr txBox="1"/>
              <p:nvPr/>
            </p:nvSpPr>
            <p:spPr>
              <a:xfrm>
                <a:off x="583869" y="276173"/>
                <a:ext cx="8149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化简，抛弃小量， 求得关于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二阶微分方程：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F4687E-F181-4BD1-84F6-AECFA098C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69" y="276173"/>
                <a:ext cx="8149584" cy="369332"/>
              </a:xfrm>
              <a:prstGeom prst="rect">
                <a:avLst/>
              </a:prstGeom>
              <a:blipFill>
                <a:blip r:embed="rId2"/>
                <a:stretch>
                  <a:fillRect l="-67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AF8C43D-9211-4835-8965-686108C7E1F2}"/>
              </a:ext>
            </a:extLst>
          </p:cNvPr>
          <p:cNvGrpSpPr/>
          <p:nvPr/>
        </p:nvGrpSpPr>
        <p:grpSpPr>
          <a:xfrm>
            <a:off x="4083028" y="1167154"/>
            <a:ext cx="3794693" cy="2678122"/>
            <a:chOff x="1321166" y="1689669"/>
            <a:chExt cx="3794693" cy="26781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6EB4D857-9A46-4225-8994-E4AF9C7EF222}"/>
                    </a:ext>
                  </a:extLst>
                </p:cNvPr>
                <p:cNvSpPr/>
                <p:nvPr/>
              </p:nvSpPr>
              <p:spPr>
                <a:xfrm>
                  <a:off x="1355804" y="3738965"/>
                  <a:ext cx="1767086" cy="6288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𝑚𝑐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6EB4D857-9A46-4225-8994-E4AF9C7EF2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5804" y="3738965"/>
                  <a:ext cx="1767086" cy="6288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D0B1841A-2BEA-4847-85A0-8FE9171FC98E}"/>
                    </a:ext>
                  </a:extLst>
                </p:cNvPr>
                <p:cNvSpPr/>
                <p:nvPr/>
              </p:nvSpPr>
              <p:spPr>
                <a:xfrm>
                  <a:off x="1414293" y="1689669"/>
                  <a:ext cx="3558923" cy="7146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D0B1841A-2BEA-4847-85A0-8FE9171FC9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293" y="1689669"/>
                  <a:ext cx="3558923" cy="7146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99AE3BB-1709-4217-BFED-804D443A2FC6}"/>
                    </a:ext>
                  </a:extLst>
                </p:cNvPr>
                <p:cNvSpPr/>
                <p:nvPr/>
              </p:nvSpPr>
              <p:spPr>
                <a:xfrm>
                  <a:off x="1321166" y="2714317"/>
                  <a:ext cx="3794693" cy="7146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99AE3BB-1709-4217-BFED-804D443A2F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166" y="2714317"/>
                  <a:ext cx="3794693" cy="7146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CCF8EC1-6EE4-47F0-827E-7271D35D33EB}"/>
                  </a:ext>
                </a:extLst>
              </p:cNvPr>
              <p:cNvSpPr/>
              <p:nvPr/>
            </p:nvSpPr>
            <p:spPr>
              <a:xfrm>
                <a:off x="408567" y="4369313"/>
                <a:ext cx="11094098" cy="724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grow m:val="on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e>
                          </m:nary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⊥0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CCF8EC1-6EE4-47F0-827E-7271D35D3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67" y="4369313"/>
                <a:ext cx="11094098" cy="724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5240C85C-B668-47F9-9D2E-D7841D5FB9DF}"/>
              </a:ext>
            </a:extLst>
          </p:cNvPr>
          <p:cNvSpPr/>
          <p:nvPr/>
        </p:nvSpPr>
        <p:spPr>
          <a:xfrm>
            <a:off x="5373885" y="3941169"/>
            <a:ext cx="252475" cy="428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40D828-DF2E-4837-A294-F006B767158B}"/>
                  </a:ext>
                </a:extLst>
              </p:cNvPr>
              <p:cNvSpPr txBox="1"/>
              <p:nvPr/>
            </p:nvSpPr>
            <p:spPr>
              <a:xfrm>
                <a:off x="1240785" y="5251276"/>
                <a:ext cx="4516016" cy="58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40D828-DF2E-4837-A294-F006B7671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785" y="5251276"/>
                <a:ext cx="4516016" cy="580865"/>
              </a:xfrm>
              <a:prstGeom prst="rect">
                <a:avLst/>
              </a:prstGeom>
              <a:blipFill>
                <a:blip r:embed="rId7"/>
                <a:stretch>
                  <a:fillRect l="-1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D20F1BEE-14D8-4A7E-8FD2-F3B45F0E77CD}"/>
              </a:ext>
            </a:extLst>
          </p:cNvPr>
          <p:cNvSpPr/>
          <p:nvPr/>
        </p:nvSpPr>
        <p:spPr>
          <a:xfrm>
            <a:off x="5373885" y="5342885"/>
            <a:ext cx="252475" cy="428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C4D1E63-7DA6-4409-B61E-E24C9E097758}"/>
                  </a:ext>
                </a:extLst>
              </p:cNvPr>
              <p:cNvSpPr/>
              <p:nvPr/>
            </p:nvSpPr>
            <p:spPr>
              <a:xfrm>
                <a:off x="959389" y="6045090"/>
                <a:ext cx="9992454" cy="724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grow m:val="on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ξ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⊥0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C4D1E63-7DA6-4409-B61E-E24C9E0977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89" y="6045090"/>
                <a:ext cx="9992454" cy="7246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B0E6AA-A574-44C7-A91D-82505B4761D9}"/>
                  </a:ext>
                </a:extLst>
              </p:cNvPr>
              <p:cNvSpPr/>
              <p:nvPr/>
            </p:nvSpPr>
            <p:spPr>
              <a:xfrm>
                <a:off x="5734471" y="5167715"/>
                <a:ext cx="4001214" cy="778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并且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den>
                        </m:f>
                        <m:r>
                          <a:rPr lang="en-US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den>
                        </m:f>
                      </m:den>
                    </m:f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B0E6AA-A574-44C7-A91D-82505B476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471" y="5167715"/>
                <a:ext cx="4001214" cy="7784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FE1FCE-CA26-41AD-81AB-29DBB470CD08}"/>
                  </a:ext>
                </a:extLst>
              </p:cNvPr>
              <p:cNvSpPr txBox="1"/>
              <p:nvPr/>
            </p:nvSpPr>
            <p:spPr>
              <a:xfrm>
                <a:off x="8301838" y="5372290"/>
                <a:ext cx="3897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并要求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保持</m:t>
                    </m:r>
                  </m:oMath>
                </a14:m>
                <a:r>
                  <a:rPr lang="zh-CN" altLang="en-US" dirty="0"/>
                  <a:t>线性关系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&lt;0.3</m:t>
                    </m:r>
                  </m:oMath>
                </a14:m>
                <a:r>
                  <a:rPr lang="en-US" altLang="zh-CN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FE1FCE-CA26-41AD-81AB-29DBB470C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838" y="5372290"/>
                <a:ext cx="3897297" cy="369332"/>
              </a:xfrm>
              <a:prstGeom prst="rect">
                <a:avLst/>
              </a:prstGeom>
              <a:blipFill>
                <a:blip r:embed="rId10"/>
                <a:stretch>
                  <a:fillRect l="-14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27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FAC632-1E84-4383-8D69-63B4CCB5FE0B}"/>
                  </a:ext>
                </a:extLst>
              </p:cNvPr>
              <p:cNvSpPr/>
              <p:nvPr/>
            </p:nvSpPr>
            <p:spPr>
              <a:xfrm>
                <a:off x="808468" y="367795"/>
                <a:ext cx="9992454" cy="724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grow m:val="on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ξ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⊥0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2FAC632-1E84-4383-8D69-63B4CCB5F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68" y="367795"/>
                <a:ext cx="9992454" cy="7246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D920A01-2A5A-4A07-B395-14F08967AF07}"/>
              </a:ext>
            </a:extLst>
          </p:cNvPr>
          <p:cNvSpPr txBox="1"/>
          <p:nvPr/>
        </p:nvSpPr>
        <p:spPr>
          <a:xfrm>
            <a:off x="213064" y="1209128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将右侧转化为势能微分方程：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8503012-D492-4331-A3CB-D43E0326A32D}"/>
                  </a:ext>
                </a:extLst>
              </p:cNvPr>
              <p:cNvSpPr/>
              <p:nvPr/>
            </p:nvSpPr>
            <p:spPr>
              <a:xfrm>
                <a:off x="4577389" y="1393794"/>
                <a:ext cx="1439240" cy="6938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8503012-D492-4331-A3CB-D43E0326A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389" y="1393794"/>
                <a:ext cx="1439240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B35FCA7-DC0B-43D4-92D4-8875B53E459A}"/>
              </a:ext>
            </a:extLst>
          </p:cNvPr>
          <p:cNvSpPr txBox="1"/>
          <p:nvPr/>
        </p:nvSpPr>
        <p:spPr>
          <a:xfrm>
            <a:off x="213064" y="2487512"/>
            <a:ext cx="3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其中：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045442-AEAA-4558-804A-FA36DA66D5D4}"/>
                  </a:ext>
                </a:extLst>
              </p:cNvPr>
              <p:cNvSpPr/>
              <p:nvPr/>
            </p:nvSpPr>
            <p:spPr>
              <a:xfrm>
                <a:off x="1347925" y="2309835"/>
                <a:ext cx="8661647" cy="724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grow m:val="on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ξ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⊥0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045442-AEAA-4558-804A-FA36DA66D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925" y="2309835"/>
                <a:ext cx="8661647" cy="7246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">
            <a:extLst>
              <a:ext uri="{FF2B5EF4-FFF2-40B4-BE49-F238E27FC236}">
                <a16:creationId xmlns:a16="http://schemas.microsoft.com/office/drawing/2014/main" id="{795A55EE-970F-487B-8CEE-D8F5FF7B6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71" y="3890633"/>
            <a:ext cx="35240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dξ</a:t>
            </a:r>
            <a:r>
              <a:rPr lang="en-US" altLang="en-US" dirty="0"/>
              <a:t>/dt’ </a:t>
            </a:r>
            <a:r>
              <a:rPr lang="zh-CN" altLang="en-US" dirty="0"/>
              <a:t>作用于方程两侧并积分：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C0FC195-AA48-43B6-A2AD-8E3DF3E057EA}"/>
                  </a:ext>
                </a:extLst>
              </p:cNvPr>
              <p:cNvSpPr/>
              <p:nvPr/>
            </p:nvSpPr>
            <p:spPr>
              <a:xfrm>
                <a:off x="4618569" y="3690610"/>
                <a:ext cx="2372252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C0FC195-AA48-43B6-A2AD-8E3DF3E05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569" y="3690610"/>
                <a:ext cx="2372252" cy="7693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403147-E11D-462C-9F0D-C535A6B9D549}"/>
                  </a:ext>
                </a:extLst>
              </p:cNvPr>
              <p:cNvSpPr/>
              <p:nvPr/>
            </p:nvSpPr>
            <p:spPr>
              <a:xfrm>
                <a:off x="988381" y="4627056"/>
                <a:ext cx="9904520" cy="724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nary>
                            <m:naryPr>
                              <m:grow m:val="on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403147-E11D-462C-9F0D-C535A6B9D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81" y="4627056"/>
                <a:ext cx="9904520" cy="724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B8A249-BF71-426D-859C-B9BC18E3AC39}"/>
                  </a:ext>
                </a:extLst>
              </p:cNvPr>
              <p:cNvSpPr/>
              <p:nvPr/>
            </p:nvSpPr>
            <p:spPr>
              <a:xfrm>
                <a:off x="4209275" y="5518810"/>
                <a:ext cx="2938945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B8A249-BF71-426D-859C-B9BC18E3A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275" y="5518810"/>
                <a:ext cx="2938945" cy="7693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90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841E45B-8173-43E5-AA23-3781E9BAF932}"/>
              </a:ext>
            </a:extLst>
          </p:cNvPr>
          <p:cNvGrpSpPr/>
          <p:nvPr/>
        </p:nvGrpSpPr>
        <p:grpSpPr>
          <a:xfrm>
            <a:off x="808468" y="696269"/>
            <a:ext cx="9992454" cy="1606508"/>
            <a:chOff x="1181330" y="793923"/>
            <a:chExt cx="9992454" cy="1606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4925161F-491D-41E5-B885-F4B07B0B208C}"/>
                    </a:ext>
                  </a:extLst>
                </p:cNvPr>
                <p:cNvSpPr/>
                <p:nvPr/>
              </p:nvSpPr>
              <p:spPr>
                <a:xfrm>
                  <a:off x="2355679" y="1685748"/>
                  <a:ext cx="6270563" cy="7146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</m:sSub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αn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⊥0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/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4925161F-491D-41E5-B885-F4B07B0B20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5679" y="1685748"/>
                  <a:ext cx="6270563" cy="71468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FB5931B-D2F3-4A69-A00F-31B1A028100C}"/>
                    </a:ext>
                  </a:extLst>
                </p:cNvPr>
                <p:cNvSpPr/>
                <p:nvPr/>
              </p:nvSpPr>
              <p:spPr>
                <a:xfrm>
                  <a:off x="1181330" y="793923"/>
                  <a:ext cx="9992454" cy="7246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p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nary>
                                  <m:naryPr>
                                    <m:grow m:val="on"/>
                                    <m:subHide m:val="on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ξ</m:t>
                                    </m:r>
                                  </m:e>
                                </m:nary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⊥0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FB5931B-D2F3-4A69-A00F-31B1A02810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330" y="793923"/>
                  <a:ext cx="9992454" cy="72468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48E01A3-BD76-4992-9E7F-836D86683D47}"/>
              </a:ext>
            </a:extLst>
          </p:cNvPr>
          <p:cNvSpPr txBox="1"/>
          <p:nvPr/>
        </p:nvSpPr>
        <p:spPr>
          <a:xfrm>
            <a:off x="417250" y="159798"/>
            <a:ext cx="404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ODE equation 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B09966A-148A-4733-95C1-7BF613318C53}"/>
                  </a:ext>
                </a:extLst>
              </p:cNvPr>
              <p:cNvSpPr/>
              <p:nvPr/>
            </p:nvSpPr>
            <p:spPr>
              <a:xfrm>
                <a:off x="1982817" y="2469916"/>
                <a:ext cx="14306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B09966A-148A-4733-95C1-7BF613318C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817" y="2469916"/>
                <a:ext cx="143064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615737-64F2-4899-823C-9BA9907DED75}"/>
                  </a:ext>
                </a:extLst>
              </p:cNvPr>
              <p:cNvSpPr txBox="1"/>
              <p:nvPr/>
            </p:nvSpPr>
            <p:spPr>
              <a:xfrm>
                <a:off x="337559" y="2839248"/>
                <a:ext cx="1056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Solve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615737-64F2-4899-823C-9BA9907DE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59" y="2839248"/>
                <a:ext cx="1056443" cy="369332"/>
              </a:xfrm>
              <a:prstGeom prst="rect">
                <a:avLst/>
              </a:prstGeom>
              <a:blipFill>
                <a:blip r:embed="rId5"/>
                <a:stretch>
                  <a:fillRect l="-459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3734A16-AFE3-42FD-9572-8A1F8F8410CE}"/>
                  </a:ext>
                </a:extLst>
              </p:cNvPr>
              <p:cNvSpPr/>
              <p:nvPr/>
            </p:nvSpPr>
            <p:spPr>
              <a:xfrm>
                <a:off x="6096000" y="3152160"/>
                <a:ext cx="5673091" cy="808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⊥</m:t>
                                      </m:r>
                                    </m:sub>
                                    <m: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3734A16-AFE3-42FD-9572-8A1F8F841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52160"/>
                <a:ext cx="5673091" cy="8082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0D20654-87CA-4948-9685-F65616FA1B7B}"/>
              </a:ext>
            </a:extLst>
          </p:cNvPr>
          <p:cNvGrpSpPr/>
          <p:nvPr/>
        </p:nvGrpSpPr>
        <p:grpSpPr>
          <a:xfrm>
            <a:off x="-60653" y="3199596"/>
            <a:ext cx="5865348" cy="714683"/>
            <a:chOff x="661219" y="3949522"/>
            <a:chExt cx="5865348" cy="7146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0014B94-CE95-4D53-BA5B-5F36D7330581}"/>
                    </a:ext>
                  </a:extLst>
                </p:cNvPr>
                <p:cNvSpPr/>
                <p:nvPr/>
              </p:nvSpPr>
              <p:spPr>
                <a:xfrm>
                  <a:off x="1218142" y="3949522"/>
                  <a:ext cx="4721164" cy="7146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e>
                                      <m:sub>
                                        <m:r>
                                          <a:rPr lang="en-US" b="0" i="0">
                                            <a:latin typeface="Cambria Math" panose="02040503050406030204" pitchFamily="18" charset="0"/>
                                          </a:rPr>
                                          <m:t>⊥</m:t>
                                        </m:r>
                                      </m:sub>
                                      <m:sup>
                                        <m:r>
                                          <a:rPr lang="en-US" b="0" i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b="0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en-US" b="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acc>
                                  <m:accPr>
                                    <m:chr m:val="̂"/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Sup>
                                  <m:sSub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  <m:sup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0014B94-CE95-4D53-BA5B-5F36D73305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142" y="3949522"/>
                  <a:ext cx="4721164" cy="71468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E41AB5A-68EF-4193-AAB0-A29F20E29736}"/>
                    </a:ext>
                  </a:extLst>
                </p:cNvPr>
                <p:cNvSpPr txBox="1"/>
                <p:nvPr/>
              </p:nvSpPr>
              <p:spPr>
                <a:xfrm>
                  <a:off x="661219" y="4100386"/>
                  <a:ext cx="8611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E41AB5A-68EF-4193-AAB0-A29F20E29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19" y="4100386"/>
                  <a:ext cx="86113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AFE846D-C90D-40B5-97FB-B628A2CF9B51}"/>
                    </a:ext>
                  </a:extLst>
                </p:cNvPr>
                <p:cNvSpPr txBox="1"/>
                <p:nvPr/>
              </p:nvSpPr>
              <p:spPr>
                <a:xfrm>
                  <a:off x="5665433" y="4100386"/>
                  <a:ext cx="8611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AFE846D-C90D-40B5-97FB-B628A2CF9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5433" y="4100386"/>
                  <a:ext cx="86113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FB6CD8F-49F5-48EF-8878-2899DBDABB96}"/>
              </a:ext>
            </a:extLst>
          </p:cNvPr>
          <p:cNvSpPr/>
          <p:nvPr/>
        </p:nvSpPr>
        <p:spPr>
          <a:xfrm>
            <a:off x="5716746" y="3429000"/>
            <a:ext cx="269289" cy="214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5CE7560-9721-468D-8298-728CC6519581}"/>
                  </a:ext>
                </a:extLst>
              </p:cNvPr>
              <p:cNvSpPr/>
              <p:nvPr/>
            </p:nvSpPr>
            <p:spPr>
              <a:xfrm>
                <a:off x="6997845" y="4980060"/>
                <a:ext cx="3057312" cy="7596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5CE7560-9721-468D-8298-728CC6519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845" y="4980060"/>
                <a:ext cx="3057312" cy="7596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26731C7E-6884-4BB0-8AD2-6408CEAB0A6A}"/>
              </a:ext>
            </a:extLst>
          </p:cNvPr>
          <p:cNvSpPr/>
          <p:nvPr/>
        </p:nvSpPr>
        <p:spPr>
          <a:xfrm rot="5400000">
            <a:off x="7623393" y="4375844"/>
            <a:ext cx="1045435" cy="214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8621F7-C89D-4982-9031-EB6F1010B04E}"/>
              </a:ext>
            </a:extLst>
          </p:cNvPr>
          <p:cNvGrpSpPr/>
          <p:nvPr/>
        </p:nvGrpSpPr>
        <p:grpSpPr>
          <a:xfrm>
            <a:off x="-60653" y="3919132"/>
            <a:ext cx="5354619" cy="714683"/>
            <a:chOff x="267809" y="5653949"/>
            <a:chExt cx="5354619" cy="7146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74074E8-4CB8-4621-AEB3-21D821ECC361}"/>
                    </a:ext>
                  </a:extLst>
                </p:cNvPr>
                <p:cNvSpPr/>
                <p:nvPr/>
              </p:nvSpPr>
              <p:spPr>
                <a:xfrm>
                  <a:off x="861134" y="5653949"/>
                  <a:ext cx="4281044" cy="7146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  <m:r>
                          <a:rPr lang="en-US" i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⊥</m:t>
                                    </m:r>
                                  </m:sub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⊥</m:t>
                                        </m:r>
                                      </m:sub>
                                      <m:sup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b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74074E8-4CB8-4621-AEB3-21D821ECC3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134" y="5653949"/>
                  <a:ext cx="4281044" cy="71468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7EF25E8-538C-4FF3-84F1-734DD40CA2D9}"/>
                    </a:ext>
                  </a:extLst>
                </p:cNvPr>
                <p:cNvSpPr txBox="1"/>
                <p:nvPr/>
              </p:nvSpPr>
              <p:spPr>
                <a:xfrm>
                  <a:off x="267809" y="5822200"/>
                  <a:ext cx="861134" cy="3781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7EF25E8-538C-4FF3-84F1-734DD40CA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809" y="5822200"/>
                  <a:ext cx="861134" cy="378180"/>
                </a:xfrm>
                <a:prstGeom prst="rect">
                  <a:avLst/>
                </a:prstGeom>
                <a:blipFill>
                  <a:blip r:embed="rId12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08996DB-4A32-4D4D-8C75-E3D86E4B4F52}"/>
                    </a:ext>
                  </a:extLst>
                </p:cNvPr>
                <p:cNvSpPr txBox="1"/>
                <p:nvPr/>
              </p:nvSpPr>
              <p:spPr>
                <a:xfrm>
                  <a:off x="4761294" y="5826624"/>
                  <a:ext cx="861134" cy="3781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08996DB-4A32-4D4D-8C75-E3D86E4B4F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1294" y="5826624"/>
                  <a:ext cx="861134" cy="378180"/>
                </a:xfrm>
                <a:prstGeom prst="rect">
                  <a:avLst/>
                </a:prstGeom>
                <a:blipFill>
                  <a:blip r:embed="rId13"/>
                  <a:stretch>
                    <a:fillRect b="-1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A3DD82B-5118-482F-A2DB-262CBAFC794B}"/>
              </a:ext>
            </a:extLst>
          </p:cNvPr>
          <p:cNvSpPr/>
          <p:nvPr/>
        </p:nvSpPr>
        <p:spPr>
          <a:xfrm rot="5400000">
            <a:off x="3144176" y="4718860"/>
            <a:ext cx="269289" cy="214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361E8C-5708-4F63-AE14-97C981567304}"/>
                  </a:ext>
                </a:extLst>
              </p:cNvPr>
              <p:cNvSpPr/>
              <p:nvPr/>
            </p:nvSpPr>
            <p:spPr>
              <a:xfrm>
                <a:off x="2017038" y="4990937"/>
                <a:ext cx="3652025" cy="755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361E8C-5708-4F63-AE14-97C981567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038" y="4990937"/>
                <a:ext cx="3652025" cy="75565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>
            <a:extLst>
              <a:ext uri="{FF2B5EF4-FFF2-40B4-BE49-F238E27FC236}">
                <a16:creationId xmlns:a16="http://schemas.microsoft.com/office/drawing/2014/main" id="{2811953D-0514-4B23-91C3-1F031CDF716C}"/>
              </a:ext>
            </a:extLst>
          </p:cNvPr>
          <p:cNvSpPr/>
          <p:nvPr/>
        </p:nvSpPr>
        <p:spPr>
          <a:xfrm rot="5400000">
            <a:off x="5786287" y="4295214"/>
            <a:ext cx="399495" cy="3284548"/>
          </a:xfrm>
          <a:prstGeom prst="rightBrace">
            <a:avLst>
              <a:gd name="adj1" fmla="val 5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6956A44-5351-4A24-A6D3-AE2F68BADF39}"/>
                  </a:ext>
                </a:extLst>
              </p:cNvPr>
              <p:cNvSpPr/>
              <p:nvPr/>
            </p:nvSpPr>
            <p:spPr>
              <a:xfrm>
                <a:off x="4291500" y="6066187"/>
                <a:ext cx="2817246" cy="734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6956A44-5351-4A24-A6D3-AE2F68BAD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500" y="6066187"/>
                <a:ext cx="2817246" cy="7345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751701B-5CFA-40F8-B5E7-1775F6E8B496}"/>
                  </a:ext>
                </a:extLst>
              </p:cNvPr>
              <p:cNvSpPr/>
              <p:nvPr/>
            </p:nvSpPr>
            <p:spPr>
              <a:xfrm>
                <a:off x="7379734" y="5978343"/>
                <a:ext cx="4674100" cy="904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=2⋅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⊥0</m:t>
                                  </m:r>
                                </m:sub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751701B-5CFA-40F8-B5E7-1775F6E8B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734" y="5978343"/>
                <a:ext cx="4674100" cy="90415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row: Right 29">
            <a:extLst>
              <a:ext uri="{FF2B5EF4-FFF2-40B4-BE49-F238E27FC236}">
                <a16:creationId xmlns:a16="http://schemas.microsoft.com/office/drawing/2014/main" id="{969C9A23-B62A-4BD1-A010-E88DC36FBDAB}"/>
              </a:ext>
            </a:extLst>
          </p:cNvPr>
          <p:cNvSpPr/>
          <p:nvPr/>
        </p:nvSpPr>
        <p:spPr>
          <a:xfrm>
            <a:off x="7111274" y="6354659"/>
            <a:ext cx="269289" cy="2145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0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D00D5A-D016-4BE6-8B9B-75DEE1CA5DCD}"/>
              </a:ext>
            </a:extLst>
          </p:cNvPr>
          <p:cNvPicPr/>
          <p:nvPr/>
        </p:nvPicPr>
        <p:blipFill rotWithShape="1">
          <a:blip r:embed="rId2"/>
          <a:srcRect t="4592" b="3577"/>
          <a:stretch/>
        </p:blipFill>
        <p:spPr bwMode="auto">
          <a:xfrm>
            <a:off x="2032986" y="417251"/>
            <a:ext cx="7066626" cy="65028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9E730F-7FBD-442D-9DD9-9B7B7CE47D62}"/>
              </a:ext>
            </a:extLst>
          </p:cNvPr>
          <p:cNvCxnSpPr/>
          <p:nvPr/>
        </p:nvCxnSpPr>
        <p:spPr>
          <a:xfrm flipH="1">
            <a:off x="8291744" y="4847208"/>
            <a:ext cx="1127464" cy="15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129D07-4AFB-41D1-ACFF-A192487F8B39}"/>
                  </a:ext>
                </a:extLst>
              </p:cNvPr>
              <p:cNvSpPr/>
              <p:nvPr/>
            </p:nvSpPr>
            <p:spPr>
              <a:xfrm>
                <a:off x="9303798" y="4462519"/>
                <a:ext cx="2122119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5129D07-4AFB-41D1-ACFF-A192487F8B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798" y="4462519"/>
                <a:ext cx="2122119" cy="769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A54B9C-D066-4252-922D-19842A4F3B91}"/>
                  </a:ext>
                </a:extLst>
              </p:cNvPr>
              <p:cNvSpPr/>
              <p:nvPr/>
            </p:nvSpPr>
            <p:spPr>
              <a:xfrm>
                <a:off x="8957569" y="5276300"/>
                <a:ext cx="3040384" cy="680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A54B9C-D066-4252-922D-19842A4F3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569" y="5276300"/>
                <a:ext cx="3040384" cy="680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404066-1722-4B42-A6B5-8CF8FC5997EB}"/>
                  </a:ext>
                </a:extLst>
              </p:cNvPr>
              <p:cNvSpPr txBox="1"/>
              <p:nvPr/>
            </p:nvSpPr>
            <p:spPr>
              <a:xfrm>
                <a:off x="8771139" y="3423847"/>
                <a:ext cx="2876365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404066-1722-4B42-A6B5-8CF8FC599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139" y="3423847"/>
                <a:ext cx="2876365" cy="7693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A2236A6-C13A-4876-AB34-FCCB62D0400F}"/>
              </a:ext>
            </a:extLst>
          </p:cNvPr>
          <p:cNvSpPr txBox="1"/>
          <p:nvPr/>
        </p:nvSpPr>
        <p:spPr>
          <a:xfrm>
            <a:off x="106531" y="124287"/>
            <a:ext cx="234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Unstrap situation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617768-8E70-46E8-9744-AD75A017A1C7}"/>
                  </a:ext>
                </a:extLst>
              </p:cNvPr>
              <p:cNvSpPr/>
              <p:nvPr/>
            </p:nvSpPr>
            <p:spPr>
              <a:xfrm>
                <a:off x="443425" y="1706958"/>
                <a:ext cx="1912575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κ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≈6.66×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5617768-8E70-46E8-9744-AD75A017A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25" y="1706958"/>
                <a:ext cx="1912575" cy="372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9A6CAAC-500D-448F-A083-440D971392E1}"/>
                  </a:ext>
                </a:extLst>
              </p:cNvPr>
              <p:cNvSpPr/>
              <p:nvPr/>
            </p:nvSpPr>
            <p:spPr>
              <a:xfrm>
                <a:off x="350261" y="2312408"/>
                <a:ext cx="2276456" cy="657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σE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=8.355×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9A6CAAC-500D-448F-A083-440D97139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61" y="2312408"/>
                <a:ext cx="2276456" cy="6579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03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802A70-DFDF-4B3C-A425-01C354C71A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89194" y="143245"/>
            <a:ext cx="6241741" cy="6495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104F77-986B-4615-9BFF-75EA2B8D9318}"/>
              </a:ext>
            </a:extLst>
          </p:cNvPr>
          <p:cNvSpPr txBox="1"/>
          <p:nvPr/>
        </p:nvSpPr>
        <p:spPr>
          <a:xfrm>
            <a:off x="106531" y="124287"/>
            <a:ext cx="234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Strap situation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861BFA-C902-4148-A014-56C06BC2976E}"/>
                  </a:ext>
                </a:extLst>
              </p:cNvPr>
              <p:cNvSpPr/>
              <p:nvPr/>
            </p:nvSpPr>
            <p:spPr>
              <a:xfrm>
                <a:off x="320492" y="1777980"/>
                <a:ext cx="1915781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κ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=9.99×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861BFA-C902-4148-A014-56C06BC29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92" y="1777980"/>
                <a:ext cx="1915781" cy="372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BB4885-A443-497A-9146-46CF4DFE0333}"/>
                  </a:ext>
                </a:extLst>
              </p:cNvPr>
              <p:cNvSpPr/>
              <p:nvPr/>
            </p:nvSpPr>
            <p:spPr>
              <a:xfrm>
                <a:off x="320492" y="2562490"/>
                <a:ext cx="2158476" cy="525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σE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c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=8.355×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BB4885-A443-497A-9146-46CF4DFE03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92" y="2562490"/>
                <a:ext cx="2158476" cy="5256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447EC7-76DC-44A8-BD22-7FD9B35DC89F}"/>
                  </a:ext>
                </a:extLst>
              </p:cNvPr>
              <p:cNvSpPr txBox="1"/>
              <p:nvPr/>
            </p:nvSpPr>
            <p:spPr>
              <a:xfrm>
                <a:off x="8815459" y="5188600"/>
                <a:ext cx="26189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en-US" dirty="0"/>
                  <a:t>趋向超过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反弹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447EC7-76DC-44A8-BD22-7FD9B35DC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459" y="5188600"/>
                <a:ext cx="2618913" cy="369332"/>
              </a:xfrm>
              <a:prstGeom prst="rect">
                <a:avLst/>
              </a:prstGeom>
              <a:blipFill>
                <a:blip r:embed="rId5"/>
                <a:stretch>
                  <a:fillRect l="-186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21EA9E-5B79-40E6-AC45-463131B1C63D}"/>
                  </a:ext>
                </a:extLst>
              </p:cNvPr>
              <p:cNvSpPr txBox="1"/>
              <p:nvPr/>
            </p:nvSpPr>
            <p:spPr>
              <a:xfrm>
                <a:off x="8686799" y="3707932"/>
                <a:ext cx="2876365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21EA9E-5B79-40E6-AC45-463131B1C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99" y="3707932"/>
                <a:ext cx="2876365" cy="7693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838AB5-FF49-4A2B-8087-EF2A8839DF54}"/>
                  </a:ext>
                </a:extLst>
              </p:cNvPr>
              <p:cNvSpPr/>
              <p:nvPr/>
            </p:nvSpPr>
            <p:spPr>
              <a:xfrm>
                <a:off x="9584255" y="4648289"/>
                <a:ext cx="10813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838AB5-FF49-4A2B-8087-EF2A8839DF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255" y="4648289"/>
                <a:ext cx="1081322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805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766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ArialMT</vt:lpstr>
      <vt:lpstr>等线</vt:lpstr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Theme</vt:lpstr>
      <vt:lpstr>Trapping analysis of a magnetic electron by a circularly polarized electromagnetic wave in static electric field </vt:lpstr>
      <vt:lpstr>简介：分析静电场下电磁波对电子的速度约束（ADE 共振过程）</vt:lpstr>
      <vt:lpstr>数学模型：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Trapping analysis of a magnetic electron by a circularly polarized electromagnetic wave in static electric field </dc:title>
  <dc:creator>mmwave</dc:creator>
  <cp:lastModifiedBy>mmwave</cp:lastModifiedBy>
  <cp:revision>27</cp:revision>
  <dcterms:created xsi:type="dcterms:W3CDTF">2025-06-18T07:30:39Z</dcterms:created>
  <dcterms:modified xsi:type="dcterms:W3CDTF">2025-06-22T10:08:11Z</dcterms:modified>
</cp:coreProperties>
</file>