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67" r:id="rId4"/>
    <p:sldId id="260" r:id="rId5"/>
    <p:sldId id="263" r:id="rId6"/>
    <p:sldId id="262" r:id="rId7"/>
    <p:sldId id="258" r:id="rId8"/>
    <p:sldId id="261" r:id="rId9"/>
    <p:sldId id="279" r:id="rId10"/>
    <p:sldId id="282" r:id="rId11"/>
    <p:sldId id="269" r:id="rId12"/>
    <p:sldId id="281" r:id="rId13"/>
    <p:sldId id="28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04" d="100"/>
          <a:sy n="104" d="100"/>
        </p:scale>
        <p:origin x="21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0D8B1-3022-4980-B7CB-5F1A6EED3A3C}"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79BE-B231-481E-B01C-92FAB33B1A68}" type="slidenum">
              <a:rPr lang="en-US" smtClean="0"/>
              <a:t>‹#›</a:t>
            </a:fld>
            <a:endParaRPr lang="en-US"/>
          </a:p>
        </p:txBody>
      </p:sp>
    </p:spTree>
    <p:extLst>
      <p:ext uri="{BB962C8B-B14F-4D97-AF65-F5344CB8AC3E}">
        <p14:creationId xmlns:p14="http://schemas.microsoft.com/office/powerpoint/2010/main" val="163692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4</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6</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0B1F-09BC-6D50-8733-77754F9E4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18959-5BE6-374A-7FF5-8DC69CC93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E3B9A-4A16-E31C-B3C6-8E02563568F0}"/>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5" name="Footer Placeholder 4">
            <a:extLst>
              <a:ext uri="{FF2B5EF4-FFF2-40B4-BE49-F238E27FC236}">
                <a16:creationId xmlns:a16="http://schemas.microsoft.com/office/drawing/2014/main" id="{9F924239-AD7E-D0E6-84AD-DCE543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F08-4001-07C9-0168-1E4A8BE052F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002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A62D-EEE8-D4E0-9C90-11EFE1F2E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3ABA-0E7A-99E7-48F1-D27D23F5D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3777C-9229-9D10-6450-0A1D7D6F4D1F}"/>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5" name="Footer Placeholder 4">
            <a:extLst>
              <a:ext uri="{FF2B5EF4-FFF2-40B4-BE49-F238E27FC236}">
                <a16:creationId xmlns:a16="http://schemas.microsoft.com/office/drawing/2014/main" id="{97F6D783-FA17-C4A9-0585-D09D420B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831E0-DAA0-58D3-2A50-0EC7E2FAA0A0}"/>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7633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B2549-288B-24DE-B7B2-ED2EB4D94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FE11F-ABC7-181C-4E98-36A629873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297EF-F364-4BFB-FC9A-8A477AEE7458}"/>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5" name="Footer Placeholder 4">
            <a:extLst>
              <a:ext uri="{FF2B5EF4-FFF2-40B4-BE49-F238E27FC236}">
                <a16:creationId xmlns:a16="http://schemas.microsoft.com/office/drawing/2014/main" id="{3F5A2650-8B58-0850-1C0A-7036C32B1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40F8E-B955-FFE3-BD88-EFF52016B7D4}"/>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0681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B55E-5E22-8F1A-D140-408CAC7AB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2772D-F54B-2D91-BF25-525B596B0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F0F5A-B94E-AB9C-5182-E7EE6F765DAC}"/>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5" name="Footer Placeholder 4">
            <a:extLst>
              <a:ext uri="{FF2B5EF4-FFF2-40B4-BE49-F238E27FC236}">
                <a16:creationId xmlns:a16="http://schemas.microsoft.com/office/drawing/2014/main" id="{4600D176-C3D3-BFCC-9DD5-B71C6403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D66C-1DCD-3223-4F2B-DBC5DB6AB4C1}"/>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1016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4474-39F2-EF1F-5197-3447F8442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6B1DAA-BE20-3857-CF00-B4CB558A0A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4D4C1-73C6-6C4C-0F2B-C368562738F3}"/>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5" name="Footer Placeholder 4">
            <a:extLst>
              <a:ext uri="{FF2B5EF4-FFF2-40B4-BE49-F238E27FC236}">
                <a16:creationId xmlns:a16="http://schemas.microsoft.com/office/drawing/2014/main" id="{2139F774-298B-6289-8843-E20DDA944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6F89F-523C-C40E-F7DC-313354F7901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645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A29-8D2C-D2CC-21B2-D6125AF48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EEC17-3D79-B22B-003B-D64F736CB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AC84-C4D8-B706-9F95-587968847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34AEB-A12B-B555-1CBF-9D34B282D41A}"/>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6" name="Footer Placeholder 5">
            <a:extLst>
              <a:ext uri="{FF2B5EF4-FFF2-40B4-BE49-F238E27FC236}">
                <a16:creationId xmlns:a16="http://schemas.microsoft.com/office/drawing/2014/main" id="{5AC83069-14B0-2519-32FB-5AE0592E4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939CF-8F46-803B-B20C-FC406E6F807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05440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BE07-B050-897A-1611-67EED7545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98E4D-0425-F5D8-6448-AEC3C2649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0DC1-848F-8079-A6AF-50BC596E3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2F0E-25F5-AE84-73BC-67AEFA4B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4020E-E150-C4E2-EA96-F7B675AC1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9CBE5-B3F8-8F71-7D64-FEE65140FB79}"/>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8" name="Footer Placeholder 7">
            <a:extLst>
              <a:ext uri="{FF2B5EF4-FFF2-40B4-BE49-F238E27FC236}">
                <a16:creationId xmlns:a16="http://schemas.microsoft.com/office/drawing/2014/main" id="{90153000-72EB-BBAE-E085-1DD577B1D7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E8A8B-4106-D7F5-4DD2-3435B310483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41470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91A-9968-A87F-B769-D3F742995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C2409-F7C6-91E6-7042-35760881262C}"/>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4" name="Footer Placeholder 3">
            <a:extLst>
              <a:ext uri="{FF2B5EF4-FFF2-40B4-BE49-F238E27FC236}">
                <a16:creationId xmlns:a16="http://schemas.microsoft.com/office/drawing/2014/main" id="{22467074-8EDA-27CF-E00B-987AFCAE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3A9B2-DA32-4EF7-1EF1-0C70DAA87302}"/>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86836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9C4CE-D859-D481-1322-737EEB6581A8}"/>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3" name="Footer Placeholder 2">
            <a:extLst>
              <a:ext uri="{FF2B5EF4-FFF2-40B4-BE49-F238E27FC236}">
                <a16:creationId xmlns:a16="http://schemas.microsoft.com/office/drawing/2014/main" id="{895008C7-11F3-39AA-6C23-B0DD46D8E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4D03E-C34E-F83C-1E38-12304CB6862C}"/>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09909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FD1-5D6E-7378-9512-E9E35106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722BD-7D3D-FA4C-80EA-63F055C33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EE908-3133-EB89-73B1-34ADC6C39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E4758-A769-7073-731B-37E8E7D442F9}"/>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6" name="Footer Placeholder 5">
            <a:extLst>
              <a:ext uri="{FF2B5EF4-FFF2-40B4-BE49-F238E27FC236}">
                <a16:creationId xmlns:a16="http://schemas.microsoft.com/office/drawing/2014/main" id="{7D1BCDE5-3175-6F76-8106-19AB0B28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A9AE-2867-DF14-6241-4014CADAAABA}"/>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403287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9B98-8F15-EEAA-4039-41F610A0A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1E3B8-26AF-2028-B65C-7707B3DC8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9ABF8-0477-95C2-A3CC-13462172B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D3B26-EBA6-7213-05B0-C654D40493AE}"/>
              </a:ext>
            </a:extLst>
          </p:cNvPr>
          <p:cNvSpPr>
            <a:spLocks noGrp="1"/>
          </p:cNvSpPr>
          <p:nvPr>
            <p:ph type="dt" sz="half" idx="10"/>
          </p:nvPr>
        </p:nvSpPr>
        <p:spPr/>
        <p:txBody>
          <a:bodyPr/>
          <a:lstStyle/>
          <a:p>
            <a:fld id="{270D4FAA-57D5-48F2-8C7B-9CAAC1E82C81}" type="datetimeFigureOut">
              <a:rPr lang="en-US" smtClean="0"/>
              <a:t>7/29/2024</a:t>
            </a:fld>
            <a:endParaRPr lang="en-US"/>
          </a:p>
        </p:txBody>
      </p:sp>
      <p:sp>
        <p:nvSpPr>
          <p:cNvPr id="6" name="Footer Placeholder 5">
            <a:extLst>
              <a:ext uri="{FF2B5EF4-FFF2-40B4-BE49-F238E27FC236}">
                <a16:creationId xmlns:a16="http://schemas.microsoft.com/office/drawing/2014/main" id="{6DC8B2C5-3323-BB51-D7FD-315012635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A9A5C-8B45-25BD-5E34-B4CCAE7B6B4F}"/>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10772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DFA6F-6A44-FAF1-786D-BFCACBFBE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D974B-0414-24A8-D3BC-49DF93C0A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E5326-A16B-076E-3E48-FB6DAF270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D4FAA-57D5-48F2-8C7B-9CAAC1E82C81}" type="datetimeFigureOut">
              <a:rPr lang="en-US" smtClean="0"/>
              <a:t>7/29/2024</a:t>
            </a:fld>
            <a:endParaRPr lang="en-US"/>
          </a:p>
        </p:txBody>
      </p:sp>
      <p:sp>
        <p:nvSpPr>
          <p:cNvPr id="5" name="Footer Placeholder 4">
            <a:extLst>
              <a:ext uri="{FF2B5EF4-FFF2-40B4-BE49-F238E27FC236}">
                <a16:creationId xmlns:a16="http://schemas.microsoft.com/office/drawing/2014/main" id="{C61A5A3B-7EC8-BE4C-D4B3-25C6D350D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A0F637-1C48-8074-1B3D-9AE35B8CF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BC1174-8041-420D-A385-2E1B21509DCF}" type="slidenum">
              <a:rPr lang="en-US" smtClean="0"/>
              <a:t>‹#›</a:t>
            </a:fld>
            <a:endParaRPr lang="en-US"/>
          </a:p>
        </p:txBody>
      </p:sp>
    </p:spTree>
    <p:extLst>
      <p:ext uri="{BB962C8B-B14F-4D97-AF65-F5344CB8AC3E}">
        <p14:creationId xmlns:p14="http://schemas.microsoft.com/office/powerpoint/2010/main" val="372452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4.png"/><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DFB4-64DC-13AB-EFED-D19D72BD5D20}"/>
              </a:ext>
            </a:extLst>
          </p:cNvPr>
          <p:cNvSpPr>
            <a:spLocks noGrp="1"/>
          </p:cNvSpPr>
          <p:nvPr>
            <p:ph type="ctrTitle"/>
          </p:nvPr>
        </p:nvSpPr>
        <p:spPr/>
        <p:txBody>
          <a:bodyPr/>
          <a:lstStyle/>
          <a:p>
            <a:r>
              <a:rPr lang="en-US" dirty="0"/>
              <a:t>NSTX-U High-k Scattering receiver optical calibration</a:t>
            </a:r>
          </a:p>
        </p:txBody>
      </p:sp>
      <p:sp>
        <p:nvSpPr>
          <p:cNvPr id="3" name="Subtitle 2">
            <a:extLst>
              <a:ext uri="{FF2B5EF4-FFF2-40B4-BE49-F238E27FC236}">
                <a16:creationId xmlns:a16="http://schemas.microsoft.com/office/drawing/2014/main" id="{4BDC0AEA-12AA-67F7-3953-203D0A90DCF4}"/>
              </a:ext>
            </a:extLst>
          </p:cNvPr>
          <p:cNvSpPr>
            <a:spLocks noGrp="1"/>
          </p:cNvSpPr>
          <p:nvPr>
            <p:ph type="subTitle" idx="1"/>
          </p:nvPr>
        </p:nvSpPr>
        <p:spPr/>
        <p:txBody>
          <a:bodyPr/>
          <a:lstStyle/>
          <a:p>
            <a:r>
              <a:rPr lang="en-US" dirty="0"/>
              <a:t>Xinhang Xu</a:t>
            </a:r>
          </a:p>
          <a:p>
            <a:r>
              <a:rPr lang="en-US" dirty="0"/>
              <a:t>7/25/2024</a:t>
            </a:r>
          </a:p>
        </p:txBody>
      </p:sp>
    </p:spTree>
    <p:extLst>
      <p:ext uri="{BB962C8B-B14F-4D97-AF65-F5344CB8AC3E}">
        <p14:creationId xmlns:p14="http://schemas.microsoft.com/office/powerpoint/2010/main" val="213804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5620B-CC33-4629-98A9-F6F34F1FDF2C}"/>
              </a:ext>
            </a:extLst>
          </p:cNvPr>
          <p:cNvSpPr txBox="1"/>
          <p:nvPr/>
        </p:nvSpPr>
        <p:spPr>
          <a:xfrm>
            <a:off x="-83128" y="0"/>
            <a:ext cx="6594764" cy="369332"/>
          </a:xfrm>
          <a:prstGeom prst="rect">
            <a:avLst/>
          </a:prstGeom>
          <a:noFill/>
        </p:spPr>
        <p:txBody>
          <a:bodyPr wrap="square" rtlCol="0">
            <a:spAutoFit/>
          </a:bodyPr>
          <a:lstStyle/>
          <a:p>
            <a:r>
              <a:rPr lang="en-US" dirty="0"/>
              <a:t>F</a:t>
            </a:r>
            <a:r>
              <a:rPr lang="en-US" altLang="zh-CN" dirty="0"/>
              <a:t>rom Interaction region to antenna setup </a:t>
            </a:r>
            <a:endParaRPr lang="en-US"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D2761C9-EAA8-47F1-838E-36E0C2FA2968}"/>
                  </a:ext>
                </a:extLst>
              </p:cNvPr>
              <p:cNvSpPr txBox="1"/>
              <p:nvPr/>
            </p:nvSpPr>
            <p:spPr>
              <a:xfrm>
                <a:off x="2593340" y="1081682"/>
                <a:ext cx="4335631" cy="4524315"/>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p:txBody>
          </p:sp>
        </mc:Choice>
        <mc:Fallback>
          <p:sp>
            <p:nvSpPr>
              <p:cNvPr id="3" name="TextBox 2">
                <a:extLst>
                  <a:ext uri="{FF2B5EF4-FFF2-40B4-BE49-F238E27FC236}">
                    <a16:creationId xmlns:a16="http://schemas.microsoft.com/office/drawing/2014/main" id="{8D2761C9-EAA8-47F1-838E-36E0C2FA2968}"/>
                  </a:ext>
                </a:extLst>
              </p:cNvPr>
              <p:cNvSpPr txBox="1">
                <a:spLocks noRot="1" noChangeAspect="1" noMove="1" noResize="1" noEditPoints="1" noAdjustHandles="1" noChangeArrowheads="1" noChangeShapeType="1" noTextEdit="1"/>
              </p:cNvSpPr>
              <p:nvPr/>
            </p:nvSpPr>
            <p:spPr>
              <a:xfrm>
                <a:off x="2593340" y="1081682"/>
                <a:ext cx="4335631" cy="4524315"/>
              </a:xfrm>
              <a:prstGeom prst="rect">
                <a:avLst/>
              </a:prstGeom>
              <a:blipFill>
                <a:blip r:embed="rId2"/>
                <a:stretch>
                  <a:fillRect l="-1404" t="-1346" b="-1346"/>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3E2962-84EC-4938-98AD-6B81800BB3ED}"/>
              </a:ext>
            </a:extLst>
          </p:cNvPr>
          <p:cNvGrpSpPr/>
          <p:nvPr/>
        </p:nvGrpSpPr>
        <p:grpSpPr>
          <a:xfrm>
            <a:off x="0" y="340135"/>
            <a:ext cx="2635690" cy="6273598"/>
            <a:chOff x="3811291" y="247938"/>
            <a:chExt cx="2801299" cy="6806795"/>
          </a:xfrm>
        </p:grpSpPr>
        <p:grpSp>
          <p:nvGrpSpPr>
            <p:cNvPr id="4" name="Group 3">
              <a:extLst>
                <a:ext uri="{FF2B5EF4-FFF2-40B4-BE49-F238E27FC236}">
                  <a16:creationId xmlns:a16="http://schemas.microsoft.com/office/drawing/2014/main" id="{F8FA70C7-0058-4C59-9620-AE25A4C60BFD}"/>
                </a:ext>
              </a:extLst>
            </p:cNvPr>
            <p:cNvGrpSpPr/>
            <p:nvPr/>
          </p:nvGrpSpPr>
          <p:grpSpPr>
            <a:xfrm>
              <a:off x="4066014" y="247938"/>
              <a:ext cx="2546576" cy="6806795"/>
              <a:chOff x="8489250" y="63905"/>
              <a:chExt cx="2546576" cy="6806795"/>
            </a:xfrm>
          </p:grpSpPr>
          <p:sp>
            <p:nvSpPr>
              <p:cNvPr id="5" name="TextBox 4">
                <a:extLst>
                  <a:ext uri="{FF2B5EF4-FFF2-40B4-BE49-F238E27FC236}">
                    <a16:creationId xmlns:a16="http://schemas.microsoft.com/office/drawing/2014/main" id="{339219C9-0015-4897-8AE6-ADABB0963D01}"/>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6" name="TextBox 5">
                <a:extLst>
                  <a:ext uri="{FF2B5EF4-FFF2-40B4-BE49-F238E27FC236}">
                    <a16:creationId xmlns:a16="http://schemas.microsoft.com/office/drawing/2014/main" id="{265D4E88-F977-4228-A711-E603C259A0CD}"/>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7" name="Oval 6">
                <a:extLst>
                  <a:ext uri="{FF2B5EF4-FFF2-40B4-BE49-F238E27FC236}">
                    <a16:creationId xmlns:a16="http://schemas.microsoft.com/office/drawing/2014/main" id="{D9BA460C-A711-4877-AA35-6AC191D6747E}"/>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37A70FE-FB98-4966-861C-27D87DC19298}"/>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292B681-FAEE-475A-BA0A-DBCA861E40D0}"/>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C42504-CBE0-49C6-A03E-B9581CF6E8C8}"/>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1" name="Rectangle 10">
                <a:extLst>
                  <a:ext uri="{FF2B5EF4-FFF2-40B4-BE49-F238E27FC236}">
                    <a16:creationId xmlns:a16="http://schemas.microsoft.com/office/drawing/2014/main" id="{DD6ACA2A-B16B-4CA9-B946-08652664D37D}"/>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F37B00-3BF3-4091-88DD-A08CBEB77401}"/>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3" name="TextBox 12">
                <a:extLst>
                  <a:ext uri="{FF2B5EF4-FFF2-40B4-BE49-F238E27FC236}">
                    <a16:creationId xmlns:a16="http://schemas.microsoft.com/office/drawing/2014/main" id="{C3CE4B4E-77A7-4E79-8687-0ED2C688DFF8}"/>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4" name="TextBox 13">
                <a:extLst>
                  <a:ext uri="{FF2B5EF4-FFF2-40B4-BE49-F238E27FC236}">
                    <a16:creationId xmlns:a16="http://schemas.microsoft.com/office/drawing/2014/main" id="{991BF4B0-5189-44FC-B0BC-13EBACBCBFB4}"/>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5" name="Straight Connector 14">
                <a:extLst>
                  <a:ext uri="{FF2B5EF4-FFF2-40B4-BE49-F238E27FC236}">
                    <a16:creationId xmlns:a16="http://schemas.microsoft.com/office/drawing/2014/main" id="{ED967AE8-DF18-4A23-B559-7475BC1C363E}"/>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49396D-82F1-4721-A987-FD04B3C37B05}"/>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7" name="TextBox 16">
                <a:extLst>
                  <a:ext uri="{FF2B5EF4-FFF2-40B4-BE49-F238E27FC236}">
                    <a16:creationId xmlns:a16="http://schemas.microsoft.com/office/drawing/2014/main" id="{CD833705-B66F-4D4B-BF35-801DD84EAC38}"/>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8" name="Straight Connector 17">
                <a:extLst>
                  <a:ext uri="{FF2B5EF4-FFF2-40B4-BE49-F238E27FC236}">
                    <a16:creationId xmlns:a16="http://schemas.microsoft.com/office/drawing/2014/main" id="{6CB50E46-D4A4-420E-825D-B8AF818258C4}"/>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02D589-4B50-4F21-B874-6299636C9082}"/>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0" name="TextBox 19">
                <a:extLst>
                  <a:ext uri="{FF2B5EF4-FFF2-40B4-BE49-F238E27FC236}">
                    <a16:creationId xmlns:a16="http://schemas.microsoft.com/office/drawing/2014/main" id="{B2F755D8-2CD5-4145-A394-0E4F5163CF4E}"/>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1" name="Arc 20">
                <a:extLst>
                  <a:ext uri="{FF2B5EF4-FFF2-40B4-BE49-F238E27FC236}">
                    <a16:creationId xmlns:a16="http://schemas.microsoft.com/office/drawing/2014/main" id="{BAB6A5EE-E70C-4849-95DE-5DE5CA1D662B}"/>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242CE320-AFB4-41F2-AE13-E9D48E9FBFA4}"/>
                  </a:ext>
                </a:extLst>
              </p:cNvPr>
              <p:cNvSpPr txBox="1"/>
              <p:nvPr/>
            </p:nvSpPr>
            <p:spPr>
              <a:xfrm>
                <a:off x="9943350" y="4730377"/>
                <a:ext cx="639919" cy="461665"/>
              </a:xfrm>
              <a:prstGeom prst="rect">
                <a:avLst/>
              </a:prstGeom>
              <a:noFill/>
            </p:spPr>
            <p:txBody>
              <a:bodyPr wrap="none" rtlCol="0">
                <a:spAutoFit/>
              </a:bodyPr>
              <a:lstStyle/>
              <a:p>
                <a:r>
                  <a:rPr lang="el-GR" sz="2400" b="1" u="sng" dirty="0">
                    <a:solidFill>
                      <a:srgbClr val="FF0000"/>
                    </a:solidFill>
                  </a:rPr>
                  <a:t>φ</a:t>
                </a:r>
                <a:r>
                  <a:rPr lang="en-US" sz="2400" b="1" baseline="-25000" dirty="0">
                    <a:solidFill>
                      <a:srgbClr val="FF0000"/>
                    </a:solidFill>
                  </a:rPr>
                  <a:t>RA</a:t>
                </a:r>
              </a:p>
            </p:txBody>
          </p:sp>
          <p:sp>
            <p:nvSpPr>
              <p:cNvPr id="23" name="TextBox 22">
                <a:extLst>
                  <a:ext uri="{FF2B5EF4-FFF2-40B4-BE49-F238E27FC236}">
                    <a16:creationId xmlns:a16="http://schemas.microsoft.com/office/drawing/2014/main" id="{464B28DE-4C44-492A-AFE4-13BA9510F896}"/>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4" name="Arc 23">
                <a:extLst>
                  <a:ext uri="{FF2B5EF4-FFF2-40B4-BE49-F238E27FC236}">
                    <a16:creationId xmlns:a16="http://schemas.microsoft.com/office/drawing/2014/main" id="{EE1C86ED-AC34-4273-B9BE-2EA045FB1D5D}"/>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75DE68D-89C9-4478-BAA4-83CEE6EEAF64}"/>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087C7F-09AC-41A8-9AFC-4B4066C0E1D4}"/>
                  </a:ext>
                </a:extLst>
              </p:cNvPr>
              <p:cNvCxnSpPr>
                <a:cxnSpLocks/>
                <a:stCxn id="11"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80C91CBA-277B-460A-B7B6-F994B44B3046}"/>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27">
              <a:extLst>
                <a:ext uri="{FF2B5EF4-FFF2-40B4-BE49-F238E27FC236}">
                  <a16:creationId xmlns:a16="http://schemas.microsoft.com/office/drawing/2014/main" id="{6BD1F123-BF5F-4CC2-A50B-AA593655AEE0}"/>
                </a:ext>
              </a:extLst>
            </p:cNvPr>
            <p:cNvSpPr txBox="1"/>
            <p:nvPr/>
          </p:nvSpPr>
          <p:spPr>
            <a:xfrm>
              <a:off x="4010281" y="2593779"/>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9" name="Arc 28">
              <a:extLst>
                <a:ext uri="{FF2B5EF4-FFF2-40B4-BE49-F238E27FC236}">
                  <a16:creationId xmlns:a16="http://schemas.microsoft.com/office/drawing/2014/main" id="{CF6E3496-AF14-4C25-9F4D-99465A20A1F0}"/>
                </a:ext>
              </a:extLst>
            </p:cNvPr>
            <p:cNvSpPr/>
            <p:nvPr/>
          </p:nvSpPr>
          <p:spPr>
            <a:xfrm flipV="1">
              <a:off x="3854063" y="456988"/>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D5040DDC-2D62-40BA-9F60-367BEB4CE51E}"/>
                </a:ext>
              </a:extLst>
            </p:cNvPr>
            <p:cNvSpPr/>
            <p:nvPr/>
          </p:nvSpPr>
          <p:spPr>
            <a:xfrm flipV="1">
              <a:off x="3811291" y="1024424"/>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Arrow: Right 31">
            <a:extLst>
              <a:ext uri="{FF2B5EF4-FFF2-40B4-BE49-F238E27FC236}">
                <a16:creationId xmlns:a16="http://schemas.microsoft.com/office/drawing/2014/main" id="{BFC6B496-1E28-4D12-81B0-4A648410DF1F}"/>
              </a:ext>
            </a:extLst>
          </p:cNvPr>
          <p:cNvSpPr/>
          <p:nvPr/>
        </p:nvSpPr>
        <p:spPr>
          <a:xfrm>
            <a:off x="6224272" y="2793922"/>
            <a:ext cx="452582" cy="267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FEDE0D0F-16CB-47E9-9F7B-E0856DED3601}"/>
                  </a:ext>
                </a:extLst>
              </p:cNvPr>
              <p:cNvSpPr txBox="1"/>
              <p:nvPr/>
            </p:nvSpPr>
            <p:spPr>
              <a:xfrm>
                <a:off x="7292978" y="1109968"/>
                <a:ext cx="4335631" cy="4657109"/>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14:m>
                  <m:oMath xmlns:m="http://schemas.openxmlformats.org/officeDocument/2006/math">
                    <m:sSub>
                      <m:sSubPr>
                        <m:ctrlPr>
                          <a:rPr lang="en-US" sz="2000" b="0" i="1" dirty="0" smtClean="0">
                            <a:latin typeface="Cambria Math" panose="02040503050406030204" pitchFamily="18" charset="0"/>
                          </a:rPr>
                        </m:ctrlPr>
                      </m:sSub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𝑅𝐴</m:t>
                        </m:r>
                      </m:sub>
                    </m:sSub>
                  </m:oMath>
                </a14:m>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a:lnSpc>
                    <a:spcPct val="90000"/>
                  </a:lnSpc>
                  <a:spcBef>
                    <a:spcPts val="1200"/>
                  </a:spcBef>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𝑅𝐴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𝑥</m:t>
                          </m:r>
                        </m:sub>
                      </m:sSub>
                    </m:oMath>
                  </m:oMathPara>
                </a14:m>
                <a:endParaRPr lang="en-US" sz="2000" dirty="0"/>
              </a:p>
              <a:p>
                <a:pPr>
                  <a:lnSpc>
                    <a:spcPct val="90000"/>
                  </a:lnSpc>
                  <a:spcBef>
                    <a:spcPts val="1200"/>
                  </a:spcBef>
                </a:pPr>
                <a:r>
                  <a:rPr lang="en-US" sz="2000" u="sng" dirty="0"/>
                  <a:t>R</a:t>
                </a:r>
                <a:r>
                  <a:rPr lang="en-US" sz="2000" baseline="-25000" dirty="0"/>
                  <a:t>RW</a:t>
                </a:r>
                <a:r>
                  <a:rPr lang="en-US" sz="2000" dirty="0"/>
                  <a:t>=</a:t>
                </a:r>
                <a14:m>
                  <m:oMath xmlns:m="http://schemas.openxmlformats.org/officeDocument/2006/math">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e>
                    </m:rad>
                  </m:oMath>
                </a14:m>
                <a:endParaRPr lang="en-US" sz="2000" u="sng" dirty="0"/>
              </a:p>
              <a:p>
                <a:pPr>
                  <a:lnSpc>
                    <a:spcPct val="90000"/>
                  </a:lnSpc>
                  <a:spcBef>
                    <a:spcPts val="1200"/>
                  </a:spcBef>
                </a:pPr>
                <a:r>
                  <a:rPr lang="en-US" sz="2000" u="sng" dirty="0"/>
                  <a:t>z</a:t>
                </a:r>
                <a:r>
                  <a:rPr lang="en-US" sz="2000" baseline="-25000" dirty="0"/>
                  <a:t>IR</a:t>
                </a:r>
                <a:r>
                  <a:rPr lang="en-US" sz="2000" baseline="30000" dirty="0"/>
                  <a:t>2</a:t>
                </a:r>
                <a:r>
                  <a:rPr lang="en-US" sz="2000" dirty="0"/>
                  <a:t>=R</a:t>
                </a:r>
                <a:r>
                  <a:rPr lang="en-US" sz="2000" baseline="-25000" dirty="0"/>
                  <a:t>RW</a:t>
                </a:r>
                <a:r>
                  <a:rPr lang="en-US" sz="2000" baseline="30000" dirty="0"/>
                  <a:t>2</a:t>
                </a:r>
                <a:r>
                  <a:rPr lang="en-US" sz="2000" dirty="0"/>
                  <a:t>+R</a:t>
                </a:r>
                <a:r>
                  <a:rPr lang="en-US" sz="2000" baseline="-25000" dirty="0"/>
                  <a:t>IR</a:t>
                </a:r>
                <a:r>
                  <a:rPr lang="en-US" sz="2000" baseline="30000" dirty="0"/>
                  <a:t>2</a:t>
                </a:r>
                <a:r>
                  <a:rPr lang="en-US" sz="2000" dirty="0"/>
                  <a:t>-2R</a:t>
                </a:r>
                <a:r>
                  <a:rPr lang="en-US" sz="2000" baseline="-25000" dirty="0"/>
                  <a:t>RW</a:t>
                </a:r>
                <a:r>
                  <a:rPr lang="en-US" sz="2000" dirty="0"/>
                  <a:t>R</a:t>
                </a:r>
                <a:r>
                  <a:rPr lang="en-US" sz="2000" baseline="-25000" dirty="0"/>
                  <a:t>IR</a:t>
                </a:r>
                <a:r>
                  <a:rPr lang="en-US" sz="2000" dirty="0"/>
                  <a:t>cos(</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oMath>
                </a14:m>
                <a:r>
                  <a:rPr lang="en-US" sz="2000" dirty="0"/>
                  <a:t>)</a:t>
                </a:r>
                <a:endParaRPr lang="en-US" sz="2000" u="sng"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dirty="0"/>
                  <a:t>S</a:t>
                </a:r>
                <a:r>
                  <a:rPr lang="en-US" sz="2000" baseline="-25000" dirty="0"/>
                  <a:t>R </a:t>
                </a:r>
                <a:r>
                  <a:rPr lang="en-US" sz="2000" dirty="0"/>
                  <a:t>=Lt*cos(</a:t>
                </a:r>
                <a:r>
                  <a:rPr lang="en-US" altLang="zh-CN" sz="2000" dirty="0" err="1"/>
                  <a:t>θ</a:t>
                </a:r>
                <a:r>
                  <a:rPr lang="en-US" altLang="zh-CN" sz="2000" baseline="-25000" dirty="0" err="1"/>
                  <a:t>tilt_IR</a:t>
                </a:r>
                <a:r>
                  <a:rPr lang="en-US" sz="2000" dirty="0"/>
                  <a:t>)-</a:t>
                </a:r>
                <a:r>
                  <a:rPr lang="en-US" sz="2000" dirty="0" err="1"/>
                  <a:t>Lw</a:t>
                </a:r>
                <a:r>
                  <a:rPr lang="en-US" sz="2000" dirty="0"/>
                  <a:t> *cos(</a:t>
                </a:r>
                <a:r>
                  <a:rPr lang="en-US" altLang="zh-CN" sz="2000" dirty="0" err="1"/>
                  <a:t>θ</a:t>
                </a:r>
                <a:r>
                  <a:rPr lang="en-US" altLang="zh-CN" sz="2000" baseline="-25000" dirty="0" err="1"/>
                  <a:t>tilt_IR</a:t>
                </a:r>
                <a:r>
                  <a:rPr lang="en-US" sz="2000" dirty="0"/>
                  <a:t>)- </a:t>
                </a:r>
                <a:r>
                  <a:rPr lang="en-US" sz="2000" u="sng" dirty="0" err="1"/>
                  <a:t>z</a:t>
                </a:r>
                <a:r>
                  <a:rPr lang="en-US" sz="2000" baseline="-25000" dirty="0" err="1"/>
                  <a:t>IR</a:t>
                </a:r>
                <a:endParaRPr lang="en-US" sz="2000" baseline="-25000" dirty="0"/>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baseline="-25000" dirty="0"/>
                  <a:t> </a:t>
                </a:r>
                <a:r>
                  <a:rPr lang="en-US" altLang="zh-CN" sz="2000" dirty="0"/>
                  <a:t>+Lt*sin(</a:t>
                </a:r>
                <a:r>
                  <a:rPr lang="en-US" altLang="zh-CN" sz="2000" dirty="0" err="1"/>
                  <a:t>θ</a:t>
                </a:r>
                <a:r>
                  <a:rPr lang="en-US" altLang="zh-CN" sz="2000" baseline="-25000" dirty="0" err="1"/>
                  <a:t>tilt_IR</a:t>
                </a:r>
                <a:r>
                  <a:rPr lang="en-US" altLang="zh-CN" sz="2000" dirty="0"/>
                  <a:t>)</a:t>
                </a:r>
              </a:p>
              <a:p>
                <a:pPr marL="512763" indent="-512763">
                  <a:lnSpc>
                    <a:spcPct val="90000"/>
                  </a:lnSpc>
                  <a:spcBef>
                    <a:spcPts val="1200"/>
                  </a:spcBef>
                </a:pPr>
                <a:r>
                  <a:rPr lang="en-US" altLang="zh-CN" sz="2000" dirty="0" err="1"/>
                  <a:t>θ</a:t>
                </a:r>
                <a:r>
                  <a:rPr lang="en-US" altLang="zh-CN" sz="2000" baseline="-25000" dirty="0" err="1"/>
                  <a:t>tilt</a:t>
                </a:r>
                <a:r>
                  <a:rPr lang="en-US" altLang="zh-CN" sz="2000" baseline="-25000" dirty="0"/>
                  <a:t> </a:t>
                </a:r>
                <a:r>
                  <a:rPr lang="en-US" sz="2000" dirty="0"/>
                  <a:t>=</a:t>
                </a:r>
                <a:r>
                  <a:rPr lang="en-US" altLang="zh-CN" sz="2000" dirty="0"/>
                  <a:t> -</a:t>
                </a:r>
                <a:r>
                  <a:rPr lang="en-US" altLang="zh-CN" sz="2000" dirty="0" err="1"/>
                  <a:t>θ</a:t>
                </a:r>
                <a:r>
                  <a:rPr lang="en-US" altLang="zh-CN" sz="2000" baseline="-25000" dirty="0" err="1"/>
                  <a:t>tilt_IR</a:t>
                </a:r>
                <a:endParaRPr lang="en-US" altLang="zh-CN" sz="2000" baseline="-25000" dirty="0"/>
              </a:p>
              <a:p>
                <a:pPr marL="512763" indent="-512763">
                  <a:lnSpc>
                    <a:spcPct val="90000"/>
                  </a:lnSpc>
                  <a:spcBef>
                    <a:spcPts val="1200"/>
                  </a:spcBef>
                </a:pPr>
                <a14:m>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m:t>
                    </m:r>
                    <m:r>
                      <m:rPr>
                        <m:nor/>
                      </m:rPr>
                      <a:rPr lang="en-US" altLang="zh-CN" sz="2000" dirty="0"/>
                      <m:t>Φ</m:t>
                    </m:r>
                    <m:r>
                      <m:rPr>
                        <m:nor/>
                      </m:rPr>
                      <a:rPr lang="en-US" altLang="zh-CN" sz="2000" baseline="-25000" dirty="0"/>
                      <m:t>RA</m:t>
                    </m:r>
                  </m:oMath>
                </a14:m>
                <a:r>
                  <a:rPr lang="en-US" sz="2000" dirty="0"/>
                  <a:t>-atan(x/y)</a:t>
                </a:r>
              </a:p>
            </p:txBody>
          </p:sp>
        </mc:Choice>
        <mc:Fallback>
          <p:sp>
            <p:nvSpPr>
              <p:cNvPr id="33" name="TextBox 32">
                <a:extLst>
                  <a:ext uri="{FF2B5EF4-FFF2-40B4-BE49-F238E27FC236}">
                    <a16:creationId xmlns:a16="http://schemas.microsoft.com/office/drawing/2014/main" id="{FEDE0D0F-16CB-47E9-9F7B-E0856DED3601}"/>
                  </a:ext>
                </a:extLst>
              </p:cNvPr>
              <p:cNvSpPr txBox="1">
                <a:spLocks noRot="1" noChangeAspect="1" noMove="1" noResize="1" noEditPoints="1" noAdjustHandles="1" noChangeArrowheads="1" noChangeShapeType="1" noTextEdit="1"/>
              </p:cNvSpPr>
              <p:nvPr/>
            </p:nvSpPr>
            <p:spPr>
              <a:xfrm>
                <a:off x="7292978" y="1109968"/>
                <a:ext cx="4335631" cy="4657109"/>
              </a:xfrm>
              <a:prstGeom prst="rect">
                <a:avLst/>
              </a:prstGeom>
              <a:blipFill>
                <a:blip r:embed="rId3"/>
                <a:stretch>
                  <a:fillRect l="-1404" t="-1309" b="-1440"/>
                </a:stretch>
              </a:blipFill>
            </p:spPr>
            <p:txBody>
              <a:bodyPr/>
              <a:lstStyle/>
              <a:p>
                <a:r>
                  <a:rPr lang="en-US">
                    <a:noFill/>
                  </a:rPr>
                  <a:t> </a:t>
                </a:r>
              </a:p>
            </p:txBody>
          </p:sp>
        </mc:Fallback>
      </mc:AlternateContent>
    </p:spTree>
    <p:extLst>
      <p:ext uri="{BB962C8B-B14F-4D97-AF65-F5344CB8AC3E}">
        <p14:creationId xmlns:p14="http://schemas.microsoft.com/office/powerpoint/2010/main" val="13769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083A55-E211-D504-924B-1601006DA5BB}"/>
              </a:ext>
            </a:extLst>
          </p:cNvPr>
          <p:cNvGrpSpPr/>
          <p:nvPr/>
        </p:nvGrpSpPr>
        <p:grpSpPr>
          <a:xfrm>
            <a:off x="1058726" y="1040917"/>
            <a:ext cx="9630504" cy="4286458"/>
            <a:chOff x="740673" y="1617387"/>
            <a:chExt cx="9630504" cy="4286458"/>
          </a:xfrm>
        </p:grpSpPr>
        <p:pic>
          <p:nvPicPr>
            <p:cNvPr id="1026" name="Picture 2" descr="图像预览">
              <a:extLst>
                <a:ext uri="{FF2B5EF4-FFF2-40B4-BE49-F238E27FC236}">
                  <a16:creationId xmlns:a16="http://schemas.microsoft.com/office/drawing/2014/main" id="{304F91FF-9006-9CD5-9EEB-BC99D70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3" y="1617387"/>
              <a:ext cx="4691832" cy="4286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图像预览">
              <a:extLst>
                <a:ext uri="{FF2B5EF4-FFF2-40B4-BE49-F238E27FC236}">
                  <a16:creationId xmlns:a16="http://schemas.microsoft.com/office/drawing/2014/main" id="{0874A98C-7E86-98FC-DACF-D36A8978D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564" y="1617387"/>
              <a:ext cx="4716613" cy="428645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37DCEAA0-4F79-D90C-8DAA-B4CC59294995}"/>
              </a:ext>
            </a:extLst>
          </p:cNvPr>
          <p:cNvSpPr txBox="1"/>
          <p:nvPr/>
        </p:nvSpPr>
        <p:spPr>
          <a:xfrm>
            <a:off x="337929" y="351182"/>
            <a:ext cx="2252870" cy="369332"/>
          </a:xfrm>
          <a:prstGeom prst="rect">
            <a:avLst/>
          </a:prstGeom>
          <a:noFill/>
        </p:spPr>
        <p:txBody>
          <a:bodyPr wrap="square" rtlCol="0">
            <a:spAutoFit/>
          </a:bodyPr>
          <a:lstStyle/>
          <a:p>
            <a:r>
              <a:rPr lang="en-US" altLang="zh-CN" dirty="0"/>
              <a:t>Control software</a:t>
            </a:r>
            <a:endParaRPr lang="en-US" dirty="0"/>
          </a:p>
        </p:txBody>
      </p:sp>
    </p:spTree>
    <p:extLst>
      <p:ext uri="{BB962C8B-B14F-4D97-AF65-F5344CB8AC3E}">
        <p14:creationId xmlns:p14="http://schemas.microsoft.com/office/powerpoint/2010/main" val="318696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22F99-C7C5-05D4-F675-754F2A087810}"/>
              </a:ext>
            </a:extLst>
          </p:cNvPr>
          <p:cNvSpPr txBox="1"/>
          <p:nvPr/>
        </p:nvSpPr>
        <p:spPr>
          <a:xfrm>
            <a:off x="404191" y="1345096"/>
            <a:ext cx="10853531" cy="1754326"/>
          </a:xfrm>
          <a:prstGeom prst="rect">
            <a:avLst/>
          </a:prstGeom>
          <a:noFill/>
        </p:spPr>
        <p:txBody>
          <a:bodyPr wrap="square" rtlCol="0">
            <a:spAutoFit/>
          </a:bodyPr>
          <a:lstStyle/>
          <a:p>
            <a:r>
              <a:rPr lang="en-US" dirty="0"/>
              <a:t>Summary :</a:t>
            </a:r>
          </a:p>
          <a:p>
            <a:r>
              <a:rPr lang="en-US" dirty="0"/>
              <a:t>1.Analysis the method for absolute calibration of receiver angle, which ensure the error range in 6</a:t>
            </a:r>
            <a:r>
              <a:rPr lang="en-US" baseline="30000" dirty="0"/>
              <a:t>0</a:t>
            </a:r>
            <a:r>
              <a:rPr lang="en-US" dirty="0"/>
              <a:t> .</a:t>
            </a:r>
          </a:p>
          <a:p>
            <a:r>
              <a:rPr lang="en-US" dirty="0"/>
              <a:t>2.Method to check the direct illumination angle between launch mirror and receiver mirror to avoid </a:t>
            </a:r>
            <a:r>
              <a:rPr lang="en-US" sz="1800" i="0" dirty="0">
                <a:solidFill>
                  <a:srgbClr val="000000"/>
                </a:solidFill>
                <a:effectLst/>
                <a:highlight>
                  <a:srgbClr val="FFFFFF"/>
                </a:highlight>
                <a:latin typeface="Aptos" panose="020B0004020202020204" pitchFamily="34" charset="0"/>
              </a:rPr>
              <a:t>exposing  </a:t>
            </a:r>
          </a:p>
          <a:p>
            <a:r>
              <a:rPr lang="en-US" dirty="0">
                <a:solidFill>
                  <a:srgbClr val="000000"/>
                </a:solidFill>
                <a:highlight>
                  <a:srgbClr val="FFFFFF"/>
                </a:highlight>
                <a:latin typeface="Aptos" panose="020B0004020202020204" pitchFamily="34" charset="0"/>
              </a:rPr>
              <a:t>     </a:t>
            </a:r>
            <a:r>
              <a:rPr lang="en-US" sz="1800" i="0" dirty="0">
                <a:solidFill>
                  <a:srgbClr val="000000"/>
                </a:solidFill>
                <a:effectLst/>
                <a:highlight>
                  <a:srgbClr val="FFFFFF"/>
                </a:highlight>
                <a:latin typeface="Aptos" panose="020B0004020202020204" pitchFamily="34" charset="0"/>
              </a:rPr>
              <a:t>any of the receiver channels to the launch beam.</a:t>
            </a:r>
          </a:p>
          <a:p>
            <a:r>
              <a:rPr lang="en-US" dirty="0"/>
              <a:t>3. Develop software of receiver optical system for calculating the Interaction region and system position  </a:t>
            </a:r>
          </a:p>
          <a:p>
            <a:r>
              <a:rPr lang="en-US" dirty="0"/>
              <a:t>     control </a:t>
            </a:r>
          </a:p>
        </p:txBody>
      </p:sp>
    </p:spTree>
    <p:extLst>
      <p:ext uri="{BB962C8B-B14F-4D97-AF65-F5344CB8AC3E}">
        <p14:creationId xmlns:p14="http://schemas.microsoft.com/office/powerpoint/2010/main" val="175484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02CD5-39A0-6824-2D56-3864395DB1A1}"/>
              </a:ext>
            </a:extLst>
          </p:cNvPr>
          <p:cNvSpPr txBox="1"/>
          <p:nvPr/>
        </p:nvSpPr>
        <p:spPr>
          <a:xfrm>
            <a:off x="4671392" y="3105834"/>
            <a:ext cx="2100470" cy="646331"/>
          </a:xfrm>
          <a:prstGeom prst="rect">
            <a:avLst/>
          </a:prstGeom>
          <a:noFill/>
        </p:spPr>
        <p:txBody>
          <a:bodyPr wrap="square" rtlCol="0">
            <a:spAutoFit/>
          </a:bodyPr>
          <a:lstStyle/>
          <a:p>
            <a:r>
              <a:rPr lang="en-US" sz="3600" dirty="0"/>
              <a:t>appendix</a:t>
            </a:r>
          </a:p>
        </p:txBody>
      </p:sp>
    </p:spTree>
    <p:extLst>
      <p:ext uri="{BB962C8B-B14F-4D97-AF65-F5344CB8AC3E}">
        <p14:creationId xmlns:p14="http://schemas.microsoft.com/office/powerpoint/2010/main" val="263935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c 41">
            <a:extLst>
              <a:ext uri="{FF2B5EF4-FFF2-40B4-BE49-F238E27FC236}">
                <a16:creationId xmlns:a16="http://schemas.microsoft.com/office/drawing/2014/main" id="{EA690930-BF24-86C3-56D0-0D7B89DB8132}"/>
              </a:ext>
            </a:extLst>
          </p:cNvPr>
          <p:cNvSpPr/>
          <p:nvPr/>
        </p:nvSpPr>
        <p:spPr>
          <a:xfrm rot="13580483">
            <a:off x="386909" y="941876"/>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0740B525-04CD-851C-DEDA-BA264C95F9A0}"/>
              </a:ext>
            </a:extLst>
          </p:cNvPr>
          <p:cNvGrpSpPr/>
          <p:nvPr/>
        </p:nvGrpSpPr>
        <p:grpSpPr>
          <a:xfrm>
            <a:off x="213936" y="1244384"/>
            <a:ext cx="10689516" cy="4534231"/>
            <a:chOff x="213936" y="1252710"/>
            <a:chExt cx="10689516" cy="4534231"/>
          </a:xfrm>
        </p:grpSpPr>
        <p:cxnSp>
          <p:nvCxnSpPr>
            <p:cNvPr id="3" name="Straight Connector 2">
              <a:extLst>
                <a:ext uri="{FF2B5EF4-FFF2-40B4-BE49-F238E27FC236}">
                  <a16:creationId xmlns:a16="http://schemas.microsoft.com/office/drawing/2014/main" id="{CD332800-748A-73B6-A85F-EC1CF1E7796D}"/>
                </a:ext>
              </a:extLst>
            </p:cNvPr>
            <p:cNvCxnSpPr/>
            <p:nvPr/>
          </p:nvCxnSpPr>
          <p:spPr>
            <a:xfrm>
              <a:off x="1382261" y="1924301"/>
              <a:ext cx="3035431" cy="0"/>
            </a:xfrm>
            <a:prstGeom prst="line">
              <a:avLst/>
            </a:prstGeom>
            <a:ln w="73025"/>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8FA14005-4FEE-8F4A-A907-07FC47970137}"/>
                </a:ext>
              </a:extLst>
            </p:cNvPr>
            <p:cNvSpPr/>
            <p:nvPr/>
          </p:nvSpPr>
          <p:spPr>
            <a:xfrm>
              <a:off x="2456923" y="4215021"/>
              <a:ext cx="113110" cy="1131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B9C8D7C-B0C5-254C-BC43-39999F3F4656}"/>
                </a:ext>
              </a:extLst>
            </p:cNvPr>
            <p:cNvCxnSpPr>
              <a:cxnSpLocks/>
              <a:stCxn id="4" idx="1"/>
            </p:cNvCxnSpPr>
            <p:nvPr/>
          </p:nvCxnSpPr>
          <p:spPr>
            <a:xfrm flipH="1" flipV="1">
              <a:off x="1382261" y="1924301"/>
              <a:ext cx="1091227" cy="23072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58CC13E-F490-4DB2-74AB-A56DF46E0091}"/>
                </a:ext>
              </a:extLst>
            </p:cNvPr>
            <p:cNvCxnSpPr>
              <a:cxnSpLocks/>
              <a:stCxn id="4" idx="7"/>
            </p:cNvCxnSpPr>
            <p:nvPr/>
          </p:nvCxnSpPr>
          <p:spPr>
            <a:xfrm flipV="1">
              <a:off x="2553468" y="1924300"/>
              <a:ext cx="1864224" cy="23072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43C9615-5DEE-BEEC-9F10-90441CA2380E}"/>
                </a:ext>
              </a:extLst>
            </p:cNvPr>
            <p:cNvCxnSpPr>
              <a:cxnSpLocks/>
              <a:stCxn id="4" idx="4"/>
              <a:endCxn id="14" idx="4"/>
            </p:cNvCxnSpPr>
            <p:nvPr/>
          </p:nvCxnSpPr>
          <p:spPr>
            <a:xfrm flipV="1">
              <a:off x="2513478" y="1966722"/>
              <a:ext cx="421849" cy="236140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E1746A08-0DA2-394B-B82B-4906AECCB259}"/>
                </a:ext>
              </a:extLst>
            </p:cNvPr>
            <p:cNvSpPr/>
            <p:nvPr/>
          </p:nvSpPr>
          <p:spPr>
            <a:xfrm>
              <a:off x="2899976" y="1914874"/>
              <a:ext cx="70701" cy="5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671382-7A87-02F2-61C9-29A9A9D66E4F}"/>
                </a:ext>
              </a:extLst>
            </p:cNvPr>
            <p:cNvSpPr txBox="1"/>
            <p:nvPr/>
          </p:nvSpPr>
          <p:spPr>
            <a:xfrm>
              <a:off x="2379652" y="1263154"/>
              <a:ext cx="2479255" cy="369332"/>
            </a:xfrm>
            <a:prstGeom prst="rect">
              <a:avLst/>
            </a:prstGeom>
            <a:noFill/>
          </p:spPr>
          <p:txBody>
            <a:bodyPr wrap="square" rtlCol="0">
              <a:spAutoFit/>
            </a:bodyPr>
            <a:lstStyle/>
            <a:p>
              <a:r>
                <a:rPr lang="en-US" altLang="zh-CN" dirty="0"/>
                <a:t>Window center(0,0)</a:t>
              </a:r>
              <a:endParaRPr lang="en-US" dirty="0"/>
            </a:p>
          </p:txBody>
        </p:sp>
        <p:sp>
          <p:nvSpPr>
            <p:cNvPr id="17" name="TextBox 16">
              <a:extLst>
                <a:ext uri="{FF2B5EF4-FFF2-40B4-BE49-F238E27FC236}">
                  <a16:creationId xmlns:a16="http://schemas.microsoft.com/office/drawing/2014/main" id="{E9E4452F-4B48-1E06-EFE5-6A4CC79D8F69}"/>
                </a:ext>
              </a:extLst>
            </p:cNvPr>
            <p:cNvSpPr txBox="1"/>
            <p:nvPr/>
          </p:nvSpPr>
          <p:spPr>
            <a:xfrm>
              <a:off x="1540576" y="4378144"/>
              <a:ext cx="1993532" cy="369332"/>
            </a:xfrm>
            <a:prstGeom prst="rect">
              <a:avLst/>
            </a:prstGeom>
            <a:noFill/>
          </p:spPr>
          <p:txBody>
            <a:bodyPr wrap="square" rtlCol="0">
              <a:spAutoFit/>
            </a:bodyPr>
            <a:lstStyle/>
            <a:p>
              <a:r>
                <a:rPr lang="en-US" altLang="zh-CN" dirty="0"/>
                <a:t>Mirror axis(x</a:t>
              </a:r>
              <a:r>
                <a:rPr lang="en-US" altLang="zh-CN" baseline="-25000" dirty="0"/>
                <a:t>0</a:t>
              </a:r>
              <a:r>
                <a:rPr lang="en-US" altLang="zh-CN" dirty="0"/>
                <a:t>,y</a:t>
              </a:r>
              <a:r>
                <a:rPr lang="en-US" altLang="zh-CN" baseline="-25000" dirty="0"/>
                <a:t>0</a:t>
              </a:r>
              <a:r>
                <a:rPr lang="en-US" altLang="zh-CN" dirty="0"/>
                <a:t>)</a:t>
              </a:r>
              <a:endParaRPr lang="en-US" dirty="0"/>
            </a:p>
          </p:txBody>
        </p:sp>
        <p:sp>
          <p:nvSpPr>
            <p:cNvPr id="18" name="TextBox 17">
              <a:extLst>
                <a:ext uri="{FF2B5EF4-FFF2-40B4-BE49-F238E27FC236}">
                  <a16:creationId xmlns:a16="http://schemas.microsoft.com/office/drawing/2014/main" id="{588BA05B-8616-7F87-C651-1D061B0BAED6}"/>
                </a:ext>
              </a:extLst>
            </p:cNvPr>
            <p:cNvSpPr txBox="1"/>
            <p:nvPr/>
          </p:nvSpPr>
          <p:spPr>
            <a:xfrm>
              <a:off x="4782223" y="1252710"/>
              <a:ext cx="2149421" cy="369332"/>
            </a:xfrm>
            <a:prstGeom prst="rect">
              <a:avLst/>
            </a:prstGeom>
            <a:noFill/>
          </p:spPr>
          <p:txBody>
            <a:bodyPr wrap="square" rtlCol="0">
              <a:spAutoFit/>
            </a:bodyPr>
            <a:lstStyle/>
            <a:p>
              <a:r>
                <a:rPr lang="en-US" altLang="zh-CN" dirty="0"/>
                <a:t>Right edge(L,0)</a:t>
              </a:r>
              <a:endParaRPr lang="en-US" dirty="0"/>
            </a:p>
          </p:txBody>
        </p:sp>
        <p:sp>
          <p:nvSpPr>
            <p:cNvPr id="19" name="TextBox 18">
              <a:extLst>
                <a:ext uri="{FF2B5EF4-FFF2-40B4-BE49-F238E27FC236}">
                  <a16:creationId xmlns:a16="http://schemas.microsoft.com/office/drawing/2014/main" id="{20657B9F-4AC3-21C9-6042-F9B6904BAA09}"/>
                </a:ext>
              </a:extLst>
            </p:cNvPr>
            <p:cNvSpPr txBox="1"/>
            <p:nvPr/>
          </p:nvSpPr>
          <p:spPr>
            <a:xfrm>
              <a:off x="213936" y="1264551"/>
              <a:ext cx="1684440" cy="369332"/>
            </a:xfrm>
            <a:prstGeom prst="rect">
              <a:avLst/>
            </a:prstGeom>
            <a:noFill/>
          </p:spPr>
          <p:txBody>
            <a:bodyPr wrap="square" rtlCol="0">
              <a:spAutoFit/>
            </a:bodyPr>
            <a:lstStyle/>
            <a:p>
              <a:r>
                <a:rPr lang="en-US" altLang="zh-CN" dirty="0"/>
                <a:t>Left edge(-L,0)</a:t>
              </a:r>
              <a:endParaRPr lang="en-US" dirty="0"/>
            </a:p>
          </p:txBody>
        </p:sp>
        <p:sp>
          <p:nvSpPr>
            <p:cNvPr id="20" name="Arc 19">
              <a:extLst>
                <a:ext uri="{FF2B5EF4-FFF2-40B4-BE49-F238E27FC236}">
                  <a16:creationId xmlns:a16="http://schemas.microsoft.com/office/drawing/2014/main" id="{5BD2F065-C94D-2610-C54F-A9F88BD874FE}"/>
                </a:ext>
              </a:extLst>
            </p:cNvPr>
            <p:cNvSpPr/>
            <p:nvPr/>
          </p:nvSpPr>
          <p:spPr>
            <a:xfrm>
              <a:off x="2390930" y="349671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B93DE43-0387-2251-EDDF-8AB1E01DCA3A}"/>
                    </a:ext>
                  </a:extLst>
                </p:cNvPr>
                <p:cNvSpPr txBox="1"/>
                <p:nvPr/>
              </p:nvSpPr>
              <p:spPr>
                <a:xfrm>
                  <a:off x="2537342" y="3560901"/>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21" name="TextBox 20">
                  <a:extLst>
                    <a:ext uri="{FF2B5EF4-FFF2-40B4-BE49-F238E27FC236}">
                      <a16:creationId xmlns:a16="http://schemas.microsoft.com/office/drawing/2014/main" id="{CB93DE43-0387-2251-EDDF-8AB1E01DCA3A}"/>
                    </a:ext>
                  </a:extLst>
                </p:cNvPr>
                <p:cNvSpPr txBox="1">
                  <a:spLocks noRot="1" noChangeAspect="1" noMove="1" noResize="1" noEditPoints="1" noAdjustHandles="1" noChangeArrowheads="1" noChangeShapeType="1" noTextEdit="1"/>
                </p:cNvSpPr>
                <p:nvPr/>
              </p:nvSpPr>
              <p:spPr>
                <a:xfrm>
                  <a:off x="2537342" y="3560901"/>
                  <a:ext cx="377072" cy="369332"/>
                </a:xfrm>
                <a:prstGeom prst="rect">
                  <a:avLst/>
                </a:prstGeom>
                <a:blipFill>
                  <a:blip r:embed="rId2"/>
                  <a:stretch>
                    <a:fillRect l="-3226" r="-1129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AD8D71B-82C7-5B20-DFE4-280779F406BA}"/>
                    </a:ext>
                  </a:extLst>
                </p:cNvPr>
                <p:cNvSpPr txBox="1"/>
                <p:nvPr/>
              </p:nvSpPr>
              <p:spPr>
                <a:xfrm>
                  <a:off x="1807203" y="2350283"/>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22" name="TextBox 21">
                  <a:extLst>
                    <a:ext uri="{FF2B5EF4-FFF2-40B4-BE49-F238E27FC236}">
                      <a16:creationId xmlns:a16="http://schemas.microsoft.com/office/drawing/2014/main" id="{BAD8D71B-82C7-5B20-DFE4-280779F406BA}"/>
                    </a:ext>
                  </a:extLst>
                </p:cNvPr>
                <p:cNvSpPr txBox="1">
                  <a:spLocks noRot="1" noChangeAspect="1" noMove="1" noResize="1" noEditPoints="1" noAdjustHandles="1" noChangeArrowheads="1" noChangeShapeType="1" noTextEdit="1"/>
                </p:cNvSpPr>
                <p:nvPr/>
              </p:nvSpPr>
              <p:spPr>
                <a:xfrm>
                  <a:off x="1807203" y="2350283"/>
                  <a:ext cx="377072" cy="369332"/>
                </a:xfrm>
                <a:prstGeom prst="rect">
                  <a:avLst/>
                </a:prstGeom>
                <a:blipFill>
                  <a:blip r:embed="rId3"/>
                  <a:stretch>
                    <a:fillRect l="-3226" r="-6452" b="-11475"/>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FC208AB1-AEBC-1C6D-EF6A-0D80C41B08F0}"/>
                </a:ext>
              </a:extLst>
            </p:cNvPr>
            <p:cNvSpPr/>
            <p:nvPr/>
          </p:nvSpPr>
          <p:spPr>
            <a:xfrm rot="1166914" flipH="1">
              <a:off x="2246105" y="360082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A4882A4C-0BB4-AB34-25E7-4DA35E0216F2}"/>
                </a:ext>
              </a:extLst>
            </p:cNvPr>
            <p:cNvCxnSpPr>
              <a:cxnSpLocks/>
            </p:cNvCxnSpPr>
            <p:nvPr/>
          </p:nvCxnSpPr>
          <p:spPr>
            <a:xfrm>
              <a:off x="2171980" y="1512176"/>
              <a:ext cx="0" cy="2559080"/>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F521B37-94E8-E181-02FA-C613132A1A36}"/>
                </a:ext>
              </a:extLst>
            </p:cNvPr>
            <p:cNvCxnSpPr>
              <a:cxnSpLocks/>
              <a:stCxn id="16" idx="2"/>
            </p:cNvCxnSpPr>
            <p:nvPr/>
          </p:nvCxnSpPr>
          <p:spPr>
            <a:xfrm>
              <a:off x="3619280" y="1632486"/>
              <a:ext cx="0" cy="2447742"/>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6E7C2A0-0B62-3487-D63D-142C237F605A}"/>
                </a:ext>
              </a:extLst>
            </p:cNvPr>
            <p:cNvCxnSpPr>
              <a:cxnSpLocks/>
              <a:stCxn id="14" idx="3"/>
            </p:cNvCxnSpPr>
            <p:nvPr/>
          </p:nvCxnSpPr>
          <p:spPr>
            <a:xfrm flipH="1">
              <a:off x="2166367" y="1959129"/>
              <a:ext cx="743963" cy="114532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58716BD-9F95-4A98-F5EA-6B8567ABC5D6}"/>
                </a:ext>
              </a:extLst>
            </p:cNvPr>
            <p:cNvCxnSpPr>
              <a:cxnSpLocks/>
            </p:cNvCxnSpPr>
            <p:nvPr/>
          </p:nvCxnSpPr>
          <p:spPr>
            <a:xfrm>
              <a:off x="1483697" y="2009142"/>
              <a:ext cx="682903" cy="108588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C6AB6DF2-7C6C-0C9D-3BC3-A7713DC117CE}"/>
                </a:ext>
              </a:extLst>
            </p:cNvPr>
            <p:cNvSpPr/>
            <p:nvPr/>
          </p:nvSpPr>
          <p:spPr>
            <a:xfrm>
              <a:off x="896888" y="1697215"/>
              <a:ext cx="2630916" cy="263091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34690B72-BF2D-607B-6C39-9DC30B092665}"/>
                </a:ext>
              </a:extLst>
            </p:cNvPr>
            <p:cNvSpPr/>
            <p:nvPr/>
          </p:nvSpPr>
          <p:spPr>
            <a:xfrm rot="1166914" flipH="1">
              <a:off x="1808794" y="2346903"/>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2A716D8-F39A-B9AA-D1F6-1EB74AC98122}"/>
                    </a:ext>
                  </a:extLst>
                </p:cNvPr>
                <p:cNvSpPr txBox="1"/>
                <p:nvPr/>
              </p:nvSpPr>
              <p:spPr>
                <a:xfrm>
                  <a:off x="2216531" y="3568494"/>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38" name="TextBox 37">
                  <a:extLst>
                    <a:ext uri="{FF2B5EF4-FFF2-40B4-BE49-F238E27FC236}">
                      <a16:creationId xmlns:a16="http://schemas.microsoft.com/office/drawing/2014/main" id="{82A716D8-F39A-B9AA-D1F6-1EB74AC98122}"/>
                    </a:ext>
                  </a:extLst>
                </p:cNvPr>
                <p:cNvSpPr txBox="1">
                  <a:spLocks noRot="1" noChangeAspect="1" noMove="1" noResize="1" noEditPoints="1" noAdjustHandles="1" noChangeArrowheads="1" noChangeShapeType="1" noTextEdit="1"/>
                </p:cNvSpPr>
                <p:nvPr/>
              </p:nvSpPr>
              <p:spPr>
                <a:xfrm>
                  <a:off x="2216531" y="3568494"/>
                  <a:ext cx="377072" cy="369332"/>
                </a:xfrm>
                <a:prstGeom prst="rect">
                  <a:avLst/>
                </a:prstGeom>
                <a:blipFill>
                  <a:blip r:embed="rId4"/>
                  <a:stretch>
                    <a:fillRect l="-4918" r="-6557" b="-11475"/>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9A9DBD66-9EA5-3E9C-F7EF-845BB2E7FE74}"/>
                </a:ext>
              </a:extLst>
            </p:cNvPr>
            <p:cNvSpPr/>
            <p:nvPr/>
          </p:nvSpPr>
          <p:spPr>
            <a:xfrm>
              <a:off x="2046848" y="3809398"/>
              <a:ext cx="2479255" cy="1118830"/>
            </a:xfrm>
            <a:prstGeom prst="arc">
              <a:avLst>
                <a:gd name="adj1" fmla="val 16200000"/>
                <a:gd name="adj2" fmla="val 20802865"/>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1C4A7DBD-D664-DF53-3277-B844C6A3B459}"/>
                </a:ext>
              </a:extLst>
            </p:cNvPr>
            <p:cNvSpPr/>
            <p:nvPr/>
          </p:nvSpPr>
          <p:spPr>
            <a:xfrm rot="19618794">
              <a:off x="3433512" y="1851926"/>
              <a:ext cx="2479255" cy="1118830"/>
            </a:xfrm>
            <a:prstGeom prst="arc">
              <a:avLst>
                <a:gd name="adj1" fmla="val 16200000"/>
                <a:gd name="adj2" fmla="val 1992276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19ADBA70-6804-8E92-BF19-1E849A3952E0}"/>
                </a:ext>
              </a:extLst>
            </p:cNvPr>
            <p:cNvSpPr/>
            <p:nvPr/>
          </p:nvSpPr>
          <p:spPr>
            <a:xfrm rot="19844854">
              <a:off x="1999356" y="1798967"/>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BD13D62-680D-48E1-B254-2C9E41BF1333}"/>
                    </a:ext>
                  </a:extLst>
                </p:cNvPr>
                <p:cNvSpPr txBox="1"/>
                <p:nvPr/>
              </p:nvSpPr>
              <p:spPr>
                <a:xfrm>
                  <a:off x="4015991" y="4102826"/>
                  <a:ext cx="3320143" cy="168411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e>
                                </m:d>
                              </m:e>
                            </m:func>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oMath>
                    </m:oMathPara>
                  </a14:m>
                  <a:endParaRPr lang="en-US" b="0" dirty="0"/>
                </a:p>
              </p:txBody>
            </p:sp>
          </mc:Choice>
          <mc:Fallback xmlns="">
            <p:sp>
              <p:nvSpPr>
                <p:cNvPr id="43" name="TextBox 42">
                  <a:extLst>
                    <a:ext uri="{FF2B5EF4-FFF2-40B4-BE49-F238E27FC236}">
                      <a16:creationId xmlns:a16="http://schemas.microsoft.com/office/drawing/2014/main" id="{ABD13D62-680D-48E1-B254-2C9E41BF1333}"/>
                    </a:ext>
                  </a:extLst>
                </p:cNvPr>
                <p:cNvSpPr txBox="1">
                  <a:spLocks noRot="1" noChangeAspect="1" noMove="1" noResize="1" noEditPoints="1" noAdjustHandles="1" noChangeArrowheads="1" noChangeShapeType="1" noTextEdit="1"/>
                </p:cNvSpPr>
                <p:nvPr/>
              </p:nvSpPr>
              <p:spPr>
                <a:xfrm>
                  <a:off x="4015991" y="4102826"/>
                  <a:ext cx="3320143" cy="1684115"/>
                </a:xfrm>
                <a:prstGeom prst="rect">
                  <a:avLst/>
                </a:prstGeom>
                <a:blipFill>
                  <a:blip r:embed="rId5"/>
                  <a:stretch>
                    <a:fillRect b="-18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F23C728-C44F-746F-1F07-670EB824841D}"/>
                    </a:ext>
                  </a:extLst>
                </p:cNvPr>
                <p:cNvSpPr txBox="1"/>
                <p:nvPr/>
              </p:nvSpPr>
              <p:spPr>
                <a:xfrm>
                  <a:off x="7583309" y="2619160"/>
                  <a:ext cx="3320143" cy="678391"/>
                </a:xfrm>
                <a:prstGeom prst="rect">
                  <a:avLst/>
                </a:prstGeom>
                <a:no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𝑅</m:t>
                            </m:r>
                          </m:sub>
                          <m:sup>
                            <m:r>
                              <a:rPr lang="en-US" b="0" i="1" smtClean="0">
                                <a:latin typeface="Cambria Math" panose="02040503050406030204" pitchFamily="18" charset="0"/>
                              </a:rPr>
                              <m:t>2</m:t>
                            </m:r>
                          </m:sup>
                        </m:sSubSup>
                      </m:oMath>
                    </m:oMathPara>
                  </a14:m>
                  <a:endParaRPr lang="en-US" b="0" dirty="0"/>
                </a:p>
              </p:txBody>
            </p:sp>
          </mc:Choice>
          <mc:Fallback xmlns="">
            <p:sp>
              <p:nvSpPr>
                <p:cNvPr id="55" name="TextBox 54">
                  <a:extLst>
                    <a:ext uri="{FF2B5EF4-FFF2-40B4-BE49-F238E27FC236}">
                      <a16:creationId xmlns:a16="http://schemas.microsoft.com/office/drawing/2014/main" id="{6F23C728-C44F-746F-1F07-670EB824841D}"/>
                    </a:ext>
                  </a:extLst>
                </p:cNvPr>
                <p:cNvSpPr txBox="1">
                  <a:spLocks noRot="1" noChangeAspect="1" noMove="1" noResize="1" noEditPoints="1" noAdjustHandles="1" noChangeArrowheads="1" noChangeShapeType="1" noTextEdit="1"/>
                </p:cNvSpPr>
                <p:nvPr/>
              </p:nvSpPr>
              <p:spPr>
                <a:xfrm>
                  <a:off x="7583309" y="2619160"/>
                  <a:ext cx="3320143" cy="678391"/>
                </a:xfrm>
                <a:prstGeom prst="rect">
                  <a:avLst/>
                </a:prstGeom>
                <a:blipFill>
                  <a:blip r:embed="rId6"/>
                  <a:stretch>
                    <a:fillRect/>
                  </a:stretch>
                </a:blipFill>
                <a:ln>
                  <a:solidFill>
                    <a:schemeClr val="bg1"/>
                  </a:solidFill>
                </a:ln>
              </p:spPr>
              <p:txBody>
                <a:bodyPr/>
                <a:lstStyle/>
                <a:p>
                  <a:r>
                    <a:rPr lang="en-US">
                      <a:noFill/>
                    </a:rPr>
                    <a:t> </a:t>
                  </a:r>
                </a:p>
              </p:txBody>
            </p:sp>
          </mc:Fallback>
        </mc:AlternateContent>
      </p:grpSp>
      <p:sp>
        <p:nvSpPr>
          <p:cNvPr id="53" name="Oval 52">
            <a:extLst>
              <a:ext uri="{FF2B5EF4-FFF2-40B4-BE49-F238E27FC236}">
                <a16:creationId xmlns:a16="http://schemas.microsoft.com/office/drawing/2014/main" id="{6DF03564-97AF-FD3A-37C0-C17F1D14640A}"/>
              </a:ext>
            </a:extLst>
          </p:cNvPr>
          <p:cNvSpPr/>
          <p:nvPr/>
        </p:nvSpPr>
        <p:spPr>
          <a:xfrm>
            <a:off x="2139702" y="1740211"/>
            <a:ext cx="3020583" cy="3020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E8439F7D-5CCD-6E73-3223-86263F474FAD}"/>
              </a:ext>
            </a:extLst>
          </p:cNvPr>
          <p:cNvSpPr txBox="1"/>
          <p:nvPr/>
        </p:nvSpPr>
        <p:spPr>
          <a:xfrm>
            <a:off x="227524" y="301736"/>
            <a:ext cx="5464285" cy="369332"/>
          </a:xfrm>
          <a:prstGeom prst="rect">
            <a:avLst/>
          </a:prstGeom>
          <a:noFill/>
        </p:spPr>
        <p:txBody>
          <a:bodyPr wrap="square" rtlCol="0">
            <a:spAutoFit/>
          </a:bodyPr>
          <a:lstStyle/>
          <a:p>
            <a:r>
              <a:rPr lang="en-US" dirty="0"/>
              <a:t>Geometrical</a:t>
            </a:r>
            <a:r>
              <a:rPr lang="en-US" altLang="zh-CN" dirty="0"/>
              <a:t> relation between angle and mirror axis </a:t>
            </a:r>
            <a:endParaRPr lang="en-US" dirty="0"/>
          </a:p>
        </p:txBody>
      </p:sp>
    </p:spTree>
    <p:extLst>
      <p:ext uri="{BB962C8B-B14F-4D97-AF65-F5344CB8AC3E}">
        <p14:creationId xmlns:p14="http://schemas.microsoft.com/office/powerpoint/2010/main" val="35494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F139-FC9C-0C25-1822-4B375AD5C9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FC51F9-7848-6B17-1FD8-60023878752F}"/>
              </a:ext>
            </a:extLst>
          </p:cNvPr>
          <p:cNvSpPr>
            <a:spLocks noGrp="1"/>
          </p:cNvSpPr>
          <p:nvPr>
            <p:ph idx="1"/>
          </p:nvPr>
        </p:nvSpPr>
        <p:spPr/>
        <p:txBody>
          <a:bodyPr/>
          <a:lstStyle/>
          <a:p>
            <a:r>
              <a:rPr lang="en-US" sz="2800" dirty="0"/>
              <a:t>3D structure of Receive Optical</a:t>
            </a:r>
          </a:p>
          <a:p>
            <a:r>
              <a:rPr lang="en-US" dirty="0"/>
              <a:t>Sketch of the </a:t>
            </a:r>
            <a:r>
              <a:rPr lang="en-US" sz="2800" dirty="0"/>
              <a:t>NSTX-U High-k Scattering Receiver Geometry</a:t>
            </a:r>
          </a:p>
          <a:p>
            <a:r>
              <a:rPr lang="en-US" dirty="0"/>
              <a:t>Receiver optical calibration</a:t>
            </a:r>
          </a:p>
          <a:p>
            <a:r>
              <a:rPr lang="en-US" dirty="0"/>
              <a:t>Error analysis</a:t>
            </a:r>
          </a:p>
          <a:p>
            <a:r>
              <a:rPr lang="en-US" dirty="0"/>
              <a:t>Software development</a:t>
            </a:r>
          </a:p>
          <a:p>
            <a:r>
              <a:rPr lang="en-US" dirty="0"/>
              <a:t>Summary </a:t>
            </a:r>
          </a:p>
        </p:txBody>
      </p:sp>
    </p:spTree>
    <p:extLst>
      <p:ext uri="{BB962C8B-B14F-4D97-AF65-F5344CB8AC3E}">
        <p14:creationId xmlns:p14="http://schemas.microsoft.com/office/powerpoint/2010/main" val="305674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B2C6-2060-C434-2FB1-1B968878A012}"/>
              </a:ext>
            </a:extLst>
          </p:cNvPr>
          <p:cNvSpPr txBox="1"/>
          <p:nvPr/>
        </p:nvSpPr>
        <p:spPr>
          <a:xfrm>
            <a:off x="351182" y="291548"/>
            <a:ext cx="4697896" cy="461665"/>
          </a:xfrm>
          <a:prstGeom prst="rect">
            <a:avLst/>
          </a:prstGeom>
          <a:noFill/>
        </p:spPr>
        <p:txBody>
          <a:bodyPr wrap="square" rtlCol="0">
            <a:spAutoFit/>
          </a:bodyPr>
          <a:lstStyle/>
          <a:p>
            <a:r>
              <a:rPr lang="en-US" sz="2400" dirty="0"/>
              <a:t>3D structure of Receive Optical</a:t>
            </a:r>
          </a:p>
        </p:txBody>
      </p:sp>
      <p:pic>
        <p:nvPicPr>
          <p:cNvPr id="6" name="Picture 5">
            <a:extLst>
              <a:ext uri="{FF2B5EF4-FFF2-40B4-BE49-F238E27FC236}">
                <a16:creationId xmlns:a16="http://schemas.microsoft.com/office/drawing/2014/main" id="{BB75641B-1531-D45F-FFB3-486814EACBE4}"/>
              </a:ext>
            </a:extLst>
          </p:cNvPr>
          <p:cNvPicPr>
            <a:picLocks noChangeAspect="1"/>
          </p:cNvPicPr>
          <p:nvPr/>
        </p:nvPicPr>
        <p:blipFill>
          <a:blip r:embed="rId2"/>
          <a:stretch>
            <a:fillRect/>
          </a:stretch>
        </p:blipFill>
        <p:spPr>
          <a:xfrm>
            <a:off x="174137" y="1268322"/>
            <a:ext cx="6066189" cy="2667574"/>
          </a:xfrm>
          <a:prstGeom prst="rect">
            <a:avLst/>
          </a:prstGeom>
        </p:spPr>
      </p:pic>
      <p:sp>
        <p:nvSpPr>
          <p:cNvPr id="9" name="Rectangle: Rounded Corners 8">
            <a:extLst>
              <a:ext uri="{FF2B5EF4-FFF2-40B4-BE49-F238E27FC236}">
                <a16:creationId xmlns:a16="http://schemas.microsoft.com/office/drawing/2014/main" id="{9CDE9611-BFA8-5FA1-8608-A46AA73F596F}"/>
              </a:ext>
            </a:extLst>
          </p:cNvPr>
          <p:cNvSpPr/>
          <p:nvPr/>
        </p:nvSpPr>
        <p:spPr>
          <a:xfrm>
            <a:off x="2345635" y="1391478"/>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205770D-1ACC-9BB9-E2F9-51140905274F}"/>
              </a:ext>
            </a:extLst>
          </p:cNvPr>
          <p:cNvCxnSpPr>
            <a:cxnSpLocks/>
            <a:stCxn id="9" idx="3"/>
          </p:cNvCxnSpPr>
          <p:nvPr/>
        </p:nvCxnSpPr>
        <p:spPr>
          <a:xfrm flipV="1">
            <a:off x="2981739" y="1451113"/>
            <a:ext cx="4247322" cy="68911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C43D03F4-BA23-8B8B-7076-D1A2E4ABFC15}"/>
              </a:ext>
            </a:extLst>
          </p:cNvPr>
          <p:cNvPicPr>
            <a:picLocks noChangeAspect="1"/>
          </p:cNvPicPr>
          <p:nvPr/>
        </p:nvPicPr>
        <p:blipFill>
          <a:blip r:embed="rId3"/>
          <a:stretch>
            <a:fillRect/>
          </a:stretch>
        </p:blipFill>
        <p:spPr>
          <a:xfrm>
            <a:off x="8127757" y="3101373"/>
            <a:ext cx="2819794" cy="3715268"/>
          </a:xfrm>
          <a:prstGeom prst="rect">
            <a:avLst/>
          </a:prstGeom>
        </p:spPr>
      </p:pic>
      <p:pic>
        <p:nvPicPr>
          <p:cNvPr id="19" name="Picture 18">
            <a:extLst>
              <a:ext uri="{FF2B5EF4-FFF2-40B4-BE49-F238E27FC236}">
                <a16:creationId xmlns:a16="http://schemas.microsoft.com/office/drawing/2014/main" id="{A4569C82-E117-D249-4EAF-FEF3928FE0E3}"/>
              </a:ext>
            </a:extLst>
          </p:cNvPr>
          <p:cNvPicPr>
            <a:picLocks noChangeAspect="1"/>
          </p:cNvPicPr>
          <p:nvPr/>
        </p:nvPicPr>
        <p:blipFill>
          <a:blip r:embed="rId4"/>
          <a:stretch>
            <a:fillRect/>
          </a:stretch>
        </p:blipFill>
        <p:spPr>
          <a:xfrm>
            <a:off x="7313756" y="291548"/>
            <a:ext cx="4129496" cy="2733460"/>
          </a:xfrm>
          <a:prstGeom prst="rect">
            <a:avLst/>
          </a:prstGeom>
        </p:spPr>
      </p:pic>
      <p:sp>
        <p:nvSpPr>
          <p:cNvPr id="20" name="Rectangle: Rounded Corners 19">
            <a:extLst>
              <a:ext uri="{FF2B5EF4-FFF2-40B4-BE49-F238E27FC236}">
                <a16:creationId xmlns:a16="http://schemas.microsoft.com/office/drawing/2014/main" id="{2AF29080-D2D6-7124-0B0B-BF1272EB7B61}"/>
              </a:ext>
            </a:extLst>
          </p:cNvPr>
          <p:cNvSpPr/>
          <p:nvPr/>
        </p:nvSpPr>
        <p:spPr>
          <a:xfrm>
            <a:off x="3861551" y="1380672"/>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98881FB-29C9-4302-FB49-BDE59C826487}"/>
              </a:ext>
            </a:extLst>
          </p:cNvPr>
          <p:cNvCxnSpPr>
            <a:cxnSpLocks/>
          </p:cNvCxnSpPr>
          <p:nvPr/>
        </p:nvCxnSpPr>
        <p:spPr>
          <a:xfrm>
            <a:off x="4497655" y="2577365"/>
            <a:ext cx="3611217" cy="69216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4627674E-EC99-7B90-F6D4-B3D5D2DB5D17}"/>
              </a:ext>
            </a:extLst>
          </p:cNvPr>
          <p:cNvSpPr/>
          <p:nvPr/>
        </p:nvSpPr>
        <p:spPr>
          <a:xfrm>
            <a:off x="3861550" y="2956308"/>
            <a:ext cx="2378775" cy="934653"/>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A69FB0C-EDF6-7848-CA4C-12CA6D7C01B3}"/>
              </a:ext>
            </a:extLst>
          </p:cNvPr>
          <p:cNvGrpSpPr/>
          <p:nvPr/>
        </p:nvGrpSpPr>
        <p:grpSpPr>
          <a:xfrm>
            <a:off x="144861" y="3895457"/>
            <a:ext cx="7964011" cy="2753029"/>
            <a:chOff x="144861" y="3895457"/>
            <a:chExt cx="7964011" cy="2753029"/>
          </a:xfrm>
        </p:grpSpPr>
        <p:pic>
          <p:nvPicPr>
            <p:cNvPr id="16" name="Picture 15">
              <a:extLst>
                <a:ext uri="{FF2B5EF4-FFF2-40B4-BE49-F238E27FC236}">
                  <a16:creationId xmlns:a16="http://schemas.microsoft.com/office/drawing/2014/main" id="{3F3B9D6F-1E10-1692-827E-6717D793EB82}"/>
                </a:ext>
              </a:extLst>
            </p:cNvPr>
            <p:cNvPicPr>
              <a:picLocks noChangeAspect="1"/>
            </p:cNvPicPr>
            <p:nvPr/>
          </p:nvPicPr>
          <p:blipFill>
            <a:blip r:embed="rId5"/>
            <a:stretch>
              <a:fillRect/>
            </a:stretch>
          </p:blipFill>
          <p:spPr>
            <a:xfrm>
              <a:off x="144861" y="4143061"/>
              <a:ext cx="7964011" cy="2505425"/>
            </a:xfrm>
            <a:prstGeom prst="rect">
              <a:avLst/>
            </a:prstGeom>
          </p:spPr>
        </p:pic>
        <p:cxnSp>
          <p:nvCxnSpPr>
            <p:cNvPr id="24" name="Straight Arrow Connector 23">
              <a:extLst>
                <a:ext uri="{FF2B5EF4-FFF2-40B4-BE49-F238E27FC236}">
                  <a16:creationId xmlns:a16="http://schemas.microsoft.com/office/drawing/2014/main" id="{52BC57B7-1568-89C7-8174-7BA990C066BE}"/>
                </a:ext>
              </a:extLst>
            </p:cNvPr>
            <p:cNvCxnSpPr>
              <a:cxnSpLocks/>
              <a:endCxn id="16" idx="0"/>
            </p:cNvCxnSpPr>
            <p:nvPr/>
          </p:nvCxnSpPr>
          <p:spPr>
            <a:xfrm flipH="1">
              <a:off x="4126867" y="3895457"/>
              <a:ext cx="851452" cy="247604"/>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3CCD31F-0D2D-CF7D-401E-B6FE4B9BF66A}"/>
                </a:ext>
              </a:extLst>
            </p:cNvPr>
            <p:cNvSpPr txBox="1"/>
            <p:nvPr/>
          </p:nvSpPr>
          <p:spPr>
            <a:xfrm>
              <a:off x="2764734" y="4774341"/>
              <a:ext cx="1914940" cy="369332"/>
            </a:xfrm>
            <a:prstGeom prst="rect">
              <a:avLst/>
            </a:prstGeom>
            <a:noFill/>
          </p:spPr>
          <p:txBody>
            <a:bodyPr wrap="square" rtlCol="0">
              <a:spAutoFit/>
            </a:bodyPr>
            <a:lstStyle/>
            <a:p>
              <a:r>
                <a:rPr lang="en-US" dirty="0"/>
                <a:t>Z antenna Motor</a:t>
              </a:r>
            </a:p>
          </p:txBody>
        </p:sp>
        <p:cxnSp>
          <p:nvCxnSpPr>
            <p:cNvPr id="28" name="Straight Arrow Connector 27">
              <a:extLst>
                <a:ext uri="{FF2B5EF4-FFF2-40B4-BE49-F238E27FC236}">
                  <a16:creationId xmlns:a16="http://schemas.microsoft.com/office/drawing/2014/main" id="{C6729C52-FE8F-D247-E85F-9AB10341FE81}"/>
                </a:ext>
              </a:extLst>
            </p:cNvPr>
            <p:cNvCxnSpPr>
              <a:cxnSpLocks/>
            </p:cNvCxnSpPr>
            <p:nvPr/>
          </p:nvCxnSpPr>
          <p:spPr>
            <a:xfrm flipH="1">
              <a:off x="1908313" y="5143673"/>
              <a:ext cx="1298918" cy="322849"/>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56E25A3-75BF-8842-85E6-C1A71CAD4347}"/>
                </a:ext>
              </a:extLst>
            </p:cNvPr>
            <p:cNvSpPr txBox="1"/>
            <p:nvPr/>
          </p:nvSpPr>
          <p:spPr>
            <a:xfrm>
              <a:off x="5208103" y="4636158"/>
              <a:ext cx="1914940" cy="369332"/>
            </a:xfrm>
            <a:prstGeom prst="rect">
              <a:avLst/>
            </a:prstGeom>
            <a:noFill/>
          </p:spPr>
          <p:txBody>
            <a:bodyPr wrap="square" rtlCol="0">
              <a:spAutoFit/>
            </a:bodyPr>
            <a:lstStyle/>
            <a:p>
              <a:r>
                <a:rPr lang="en-US" dirty="0"/>
                <a:t>R antenna Motor</a:t>
              </a:r>
            </a:p>
          </p:txBody>
        </p:sp>
        <p:cxnSp>
          <p:nvCxnSpPr>
            <p:cNvPr id="31" name="Straight Arrow Connector 30">
              <a:extLst>
                <a:ext uri="{FF2B5EF4-FFF2-40B4-BE49-F238E27FC236}">
                  <a16:creationId xmlns:a16="http://schemas.microsoft.com/office/drawing/2014/main" id="{062EE4CC-504C-8EFD-AA4F-FEE5ADA92761}"/>
                </a:ext>
              </a:extLst>
            </p:cNvPr>
            <p:cNvCxnSpPr>
              <a:cxnSpLocks/>
            </p:cNvCxnSpPr>
            <p:nvPr/>
          </p:nvCxnSpPr>
          <p:spPr>
            <a:xfrm>
              <a:off x="6327920" y="5068428"/>
              <a:ext cx="795123" cy="630330"/>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3DBA7EAF-C183-F20E-1F77-D8757235D038}"/>
              </a:ext>
            </a:extLst>
          </p:cNvPr>
          <p:cNvSpPr txBox="1"/>
          <p:nvPr/>
        </p:nvSpPr>
        <p:spPr>
          <a:xfrm>
            <a:off x="10231129" y="5467657"/>
            <a:ext cx="2054361" cy="369332"/>
          </a:xfrm>
          <a:prstGeom prst="rect">
            <a:avLst/>
          </a:prstGeom>
          <a:noFill/>
        </p:spPr>
        <p:txBody>
          <a:bodyPr wrap="square" rtlCol="0">
            <a:spAutoFit/>
          </a:bodyPr>
          <a:lstStyle/>
          <a:p>
            <a:r>
              <a:rPr lang="en-US" dirty="0"/>
              <a:t>Tilt antenna Motor</a:t>
            </a:r>
          </a:p>
        </p:txBody>
      </p:sp>
      <p:cxnSp>
        <p:nvCxnSpPr>
          <p:cNvPr id="34" name="Straight Arrow Connector 33">
            <a:extLst>
              <a:ext uri="{FF2B5EF4-FFF2-40B4-BE49-F238E27FC236}">
                <a16:creationId xmlns:a16="http://schemas.microsoft.com/office/drawing/2014/main" id="{05420545-2E0B-4861-0778-E9B046D5E15D}"/>
              </a:ext>
            </a:extLst>
          </p:cNvPr>
          <p:cNvCxnSpPr>
            <a:cxnSpLocks/>
          </p:cNvCxnSpPr>
          <p:nvPr/>
        </p:nvCxnSpPr>
        <p:spPr>
          <a:xfrm flipH="1">
            <a:off x="9866239" y="5829290"/>
            <a:ext cx="1012336" cy="260998"/>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46EA0C1-1763-B733-29EE-9A33705C1BD1}"/>
              </a:ext>
            </a:extLst>
          </p:cNvPr>
          <p:cNvSpPr txBox="1"/>
          <p:nvPr/>
        </p:nvSpPr>
        <p:spPr>
          <a:xfrm>
            <a:off x="6668284" y="378519"/>
            <a:ext cx="2548603" cy="369332"/>
          </a:xfrm>
          <a:prstGeom prst="rect">
            <a:avLst/>
          </a:prstGeom>
          <a:noFill/>
        </p:spPr>
        <p:txBody>
          <a:bodyPr wrap="square" rtlCol="0">
            <a:spAutoFit/>
          </a:bodyPr>
          <a:lstStyle/>
          <a:p>
            <a:r>
              <a:rPr lang="en-US" dirty="0"/>
              <a:t>Toroidal antenna Motor</a:t>
            </a:r>
          </a:p>
        </p:txBody>
      </p:sp>
      <p:cxnSp>
        <p:nvCxnSpPr>
          <p:cNvPr id="37" name="Straight Arrow Connector 36">
            <a:extLst>
              <a:ext uri="{FF2B5EF4-FFF2-40B4-BE49-F238E27FC236}">
                <a16:creationId xmlns:a16="http://schemas.microsoft.com/office/drawing/2014/main" id="{363C2C95-9410-A7D6-6EA8-A8844201551E}"/>
              </a:ext>
            </a:extLst>
          </p:cNvPr>
          <p:cNvCxnSpPr>
            <a:cxnSpLocks/>
          </p:cNvCxnSpPr>
          <p:nvPr/>
        </p:nvCxnSpPr>
        <p:spPr>
          <a:xfrm>
            <a:off x="8108873" y="824216"/>
            <a:ext cx="1193977" cy="168734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B6566B1-FA79-C09A-AFA1-55EF35BD28C7}"/>
              </a:ext>
            </a:extLst>
          </p:cNvPr>
          <p:cNvSpPr txBox="1"/>
          <p:nvPr/>
        </p:nvSpPr>
        <p:spPr>
          <a:xfrm>
            <a:off x="10224954" y="1760088"/>
            <a:ext cx="1073430" cy="369332"/>
          </a:xfrm>
          <a:prstGeom prst="rect">
            <a:avLst/>
          </a:prstGeom>
          <a:noFill/>
        </p:spPr>
        <p:txBody>
          <a:bodyPr wrap="square" rtlCol="0">
            <a:spAutoFit/>
          </a:bodyPr>
          <a:lstStyle/>
          <a:p>
            <a:r>
              <a:rPr lang="en-US" dirty="0"/>
              <a:t>Window</a:t>
            </a:r>
          </a:p>
        </p:txBody>
      </p:sp>
      <p:cxnSp>
        <p:nvCxnSpPr>
          <p:cNvPr id="40" name="Straight Arrow Connector 39">
            <a:extLst>
              <a:ext uri="{FF2B5EF4-FFF2-40B4-BE49-F238E27FC236}">
                <a16:creationId xmlns:a16="http://schemas.microsoft.com/office/drawing/2014/main" id="{090648AC-6C92-8ECB-F6EF-B899B0598E37}"/>
              </a:ext>
            </a:extLst>
          </p:cNvPr>
          <p:cNvCxnSpPr>
            <a:cxnSpLocks/>
          </p:cNvCxnSpPr>
          <p:nvPr/>
        </p:nvCxnSpPr>
        <p:spPr>
          <a:xfrm flipH="1" flipV="1">
            <a:off x="10251418" y="1199322"/>
            <a:ext cx="306367" cy="70743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7F674AD-0518-39DB-14BB-D73782B084D4}"/>
              </a:ext>
            </a:extLst>
          </p:cNvPr>
          <p:cNvSpPr txBox="1"/>
          <p:nvPr/>
        </p:nvSpPr>
        <p:spPr>
          <a:xfrm>
            <a:off x="351182" y="2417443"/>
            <a:ext cx="1643270" cy="369332"/>
          </a:xfrm>
          <a:prstGeom prst="rect">
            <a:avLst/>
          </a:prstGeom>
          <a:noFill/>
        </p:spPr>
        <p:txBody>
          <a:bodyPr wrap="square" rtlCol="0">
            <a:spAutoFit/>
          </a:bodyPr>
          <a:lstStyle/>
          <a:p>
            <a:r>
              <a:rPr lang="en-US" dirty="0"/>
              <a:t>Focus point</a:t>
            </a:r>
          </a:p>
        </p:txBody>
      </p:sp>
      <p:cxnSp>
        <p:nvCxnSpPr>
          <p:cNvPr id="46" name="Straight Arrow Connector 45">
            <a:extLst>
              <a:ext uri="{FF2B5EF4-FFF2-40B4-BE49-F238E27FC236}">
                <a16:creationId xmlns:a16="http://schemas.microsoft.com/office/drawing/2014/main" id="{B89B7B30-E45A-6B9B-0DBF-85FA774C5B07}"/>
              </a:ext>
            </a:extLst>
          </p:cNvPr>
          <p:cNvCxnSpPr>
            <a:cxnSpLocks/>
          </p:cNvCxnSpPr>
          <p:nvPr/>
        </p:nvCxnSpPr>
        <p:spPr>
          <a:xfrm flipH="1" flipV="1">
            <a:off x="424070" y="1998464"/>
            <a:ext cx="546902" cy="513094"/>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0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795026"/>
          </a:xfrm>
          <a:prstGeom prst="rect">
            <a:avLst/>
          </a:prstGeom>
          <a:noFill/>
        </p:spPr>
        <p:txBody>
          <a:bodyPr wrap="square" rtlCol="0">
            <a:spAutoFit/>
          </a:bodyPr>
          <a:lstStyle/>
          <a:p>
            <a:pPr>
              <a:lnSpc>
                <a:spcPct val="80000"/>
              </a:lnSpc>
            </a:pPr>
            <a:r>
              <a:rPr lang="en-US" sz="2800" b="1" dirty="0"/>
              <a:t>NSTX-U High-k Scattering Receiver Geometry(By Calvin and </a:t>
            </a:r>
            <a:r>
              <a:rPr lang="en-US" sz="2800" b="1" dirty="0" err="1"/>
              <a:t>Xianzi</a:t>
            </a:r>
            <a:r>
              <a:rPr lang="en-US" sz="2800" b="1"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4</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503512"/>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a:t>
                </a:r>
              </a:p>
              <a:p>
                <a:pPr marL="285750" indent="-285750">
                  <a:buFont typeface="Arial" panose="020B0604020202020204" pitchFamily="34" charset="0"/>
                  <a:buChar char="•"/>
                </a:pPr>
                <a:r>
                  <a:rPr lang="en-US" altLang="zh-CN" sz="1600" b="0" dirty="0"/>
                  <a:t>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half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𝑅</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𝑙</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503512"/>
              </a:xfrm>
              <a:prstGeom prst="rect">
                <a:avLst/>
              </a:prstGeom>
              <a:blipFill>
                <a:blip r:embed="rId2"/>
                <a:stretch>
                  <a:fillRect l="-595" t="-281"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5</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2992461" y="2991293"/>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143821" y="5506286"/>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6</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245623" y="244075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,than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245623" y="2440758"/>
                <a:ext cx="5481895" cy="1222579"/>
              </a:xfrm>
              <a:prstGeom prst="rect">
                <a:avLst/>
              </a:prstGeom>
              <a:blipFill>
                <a:blip r:embed="rId3"/>
                <a:stretch>
                  <a:fillRect l="-1001" t="-1990"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304217" y="1568194"/>
            <a:ext cx="3256291" cy="3707284"/>
            <a:chOff x="478959" y="487301"/>
            <a:chExt cx="3256291"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flipV="1">
              <a:off x="1862568" y="2183350"/>
              <a:ext cx="818896" cy="420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2234319" y="3797286"/>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478959" y="2152316"/>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𝐿</m:t>
                            </m:r>
                          </m:e>
                          <m:sub>
                            <m:r>
                              <a:rPr lang="en-US" i="1" dirty="0" smtClean="0">
                                <a:solidFill>
                                  <a:srgbClr val="FF0000"/>
                                </a:solidFill>
                                <a:latin typeface="Cambria Math" panose="02040503050406030204" pitchFamily="18" charset="0"/>
                              </a:rPr>
                              <m:t>𝑜𝑓𝑓</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478959" y="2152316"/>
                  <a:ext cx="1262909" cy="391582"/>
                </a:xfrm>
                <a:prstGeom prst="rect">
                  <a:avLst/>
                </a:prstGeom>
                <a:blipFill>
                  <a:blip r:embed="rId4"/>
                  <a:stretch>
                    <a:fillRect b="-9231"/>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cxnSp>
        <p:nvCxnSpPr>
          <p:cNvPr id="4" name="Straight Arrow Connector 3">
            <a:extLst>
              <a:ext uri="{FF2B5EF4-FFF2-40B4-BE49-F238E27FC236}">
                <a16:creationId xmlns:a16="http://schemas.microsoft.com/office/drawing/2014/main" id="{B142F5C2-A602-826A-F823-51F9AD3EF70C}"/>
              </a:ext>
            </a:extLst>
          </p:cNvPr>
          <p:cNvCxnSpPr/>
          <p:nvPr/>
        </p:nvCxnSpPr>
        <p:spPr>
          <a:xfrm flipH="1">
            <a:off x="2383448" y="3292600"/>
            <a:ext cx="651817" cy="214453"/>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9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D6DCD81-A109-661D-00F9-C43FDCAC18B4}"/>
              </a:ext>
            </a:extLst>
          </p:cNvPr>
          <p:cNvSpPr txBox="1"/>
          <p:nvPr/>
        </p:nvSpPr>
        <p:spPr>
          <a:xfrm>
            <a:off x="245098" y="370142"/>
            <a:ext cx="1779461" cy="400110"/>
          </a:xfrm>
          <a:prstGeom prst="rect">
            <a:avLst/>
          </a:prstGeom>
          <a:noFill/>
        </p:spPr>
        <p:txBody>
          <a:bodyPr wrap="none" rtlCol="0">
            <a:spAutoFit/>
          </a:bodyPr>
          <a:lstStyle/>
          <a:p>
            <a:r>
              <a:rPr lang="en-US" altLang="zh-CN" sz="2000" b="1" dirty="0"/>
              <a:t>Error analysis</a:t>
            </a:r>
            <a:endParaRPr lang="en-US" sz="2000" b="1" dirty="0"/>
          </a:p>
        </p:txBody>
      </p:sp>
      <p:grpSp>
        <p:nvGrpSpPr>
          <p:cNvPr id="15" name="Group 14">
            <a:extLst>
              <a:ext uri="{FF2B5EF4-FFF2-40B4-BE49-F238E27FC236}">
                <a16:creationId xmlns:a16="http://schemas.microsoft.com/office/drawing/2014/main" id="{E45F209F-F009-9036-D26C-828741CEE54E}"/>
              </a:ext>
            </a:extLst>
          </p:cNvPr>
          <p:cNvGrpSpPr/>
          <p:nvPr/>
        </p:nvGrpSpPr>
        <p:grpSpPr>
          <a:xfrm>
            <a:off x="0" y="1577953"/>
            <a:ext cx="8233059" cy="3295650"/>
            <a:chOff x="0" y="1314450"/>
            <a:chExt cx="10201275" cy="4000500"/>
          </a:xfrm>
        </p:grpSpPr>
        <p:pic>
          <p:nvPicPr>
            <p:cNvPr id="10" name="Picture 9">
              <a:extLst>
                <a:ext uri="{FF2B5EF4-FFF2-40B4-BE49-F238E27FC236}">
                  <a16:creationId xmlns:a16="http://schemas.microsoft.com/office/drawing/2014/main" id="{A5DA973D-3166-219F-81AD-FCAD53AE801D}"/>
                </a:ext>
              </a:extLst>
            </p:cNvPr>
            <p:cNvPicPr>
              <a:picLocks noChangeAspect="1"/>
            </p:cNvPicPr>
            <p:nvPr/>
          </p:nvPicPr>
          <p:blipFill>
            <a:blip r:embed="rId2"/>
            <a:stretch>
              <a:fillRect/>
            </a:stretch>
          </p:blipFill>
          <p:spPr>
            <a:xfrm>
              <a:off x="0" y="1314450"/>
              <a:ext cx="5334000" cy="4000500"/>
            </a:xfrm>
            <a:prstGeom prst="rect">
              <a:avLst/>
            </a:prstGeom>
          </p:spPr>
        </p:pic>
        <p:pic>
          <p:nvPicPr>
            <p:cNvPr id="12" name="Picture 11">
              <a:extLst>
                <a:ext uri="{FF2B5EF4-FFF2-40B4-BE49-F238E27FC236}">
                  <a16:creationId xmlns:a16="http://schemas.microsoft.com/office/drawing/2014/main" id="{906E17B3-B368-466A-83DC-25796FFF2A1E}"/>
                </a:ext>
              </a:extLst>
            </p:cNvPr>
            <p:cNvPicPr>
              <a:picLocks noChangeAspect="1"/>
            </p:cNvPicPr>
            <p:nvPr/>
          </p:nvPicPr>
          <p:blipFill>
            <a:blip r:embed="rId3"/>
            <a:stretch>
              <a:fillRect/>
            </a:stretch>
          </p:blipFill>
          <p:spPr>
            <a:xfrm>
              <a:off x="4867275" y="1314450"/>
              <a:ext cx="5334000" cy="4000500"/>
            </a:xfrm>
            <a:prstGeom prst="rect">
              <a:avLst/>
            </a:prstGeom>
          </p:spPr>
        </p:pic>
      </p:grpSp>
      <p:sp>
        <p:nvSpPr>
          <p:cNvPr id="19" name="TextBox 18">
            <a:extLst>
              <a:ext uri="{FF2B5EF4-FFF2-40B4-BE49-F238E27FC236}">
                <a16:creationId xmlns:a16="http://schemas.microsoft.com/office/drawing/2014/main" id="{6583C05D-F316-8A04-7A10-0413E74103E4}"/>
              </a:ext>
            </a:extLst>
          </p:cNvPr>
          <p:cNvSpPr txBox="1"/>
          <p:nvPr/>
        </p:nvSpPr>
        <p:spPr>
          <a:xfrm>
            <a:off x="245098" y="5564528"/>
            <a:ext cx="11528982" cy="923330"/>
          </a:xfrm>
          <a:prstGeom prst="rect">
            <a:avLst/>
          </a:prstGeom>
          <a:noFill/>
        </p:spPr>
        <p:txBody>
          <a:bodyPr wrap="square" rtlCol="0">
            <a:spAutoFit/>
          </a:bodyPr>
          <a:lstStyle/>
          <a:p>
            <a:r>
              <a:rPr lang="en-US" dirty="0"/>
              <a:t>1.1</a:t>
            </a:r>
            <a:r>
              <a:rPr lang="en-US" baseline="30000" dirty="0"/>
              <a:t>o </a:t>
            </a:r>
            <a:r>
              <a:rPr lang="en-US" dirty="0"/>
              <a:t>error shift correspond to 4mm distance shift on the window, given the laser beam size is about 4mm, the error range could be ideally contained in 1</a:t>
            </a:r>
            <a:r>
              <a:rPr lang="en-US" baseline="30000" dirty="0"/>
              <a:t>o</a:t>
            </a:r>
            <a:endParaRPr lang="en-US" dirty="0"/>
          </a:p>
          <a:p>
            <a:r>
              <a:rPr lang="en-US" dirty="0"/>
              <a:t>2.This method only can make sure the incident angle error in 6</a:t>
            </a:r>
            <a:r>
              <a:rPr lang="en-US" baseline="30000" dirty="0"/>
              <a:t>o</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9CB86AD-AB47-539F-4254-D5DA2EAE77EB}"/>
                  </a:ext>
                </a:extLst>
              </p:cNvPr>
              <p:cNvSpPr txBox="1"/>
              <p:nvPr/>
            </p:nvSpPr>
            <p:spPr>
              <a:xfrm>
                <a:off x="5802559" y="905641"/>
                <a:ext cx="4925076" cy="369332"/>
              </a:xfrm>
              <a:prstGeom prst="rect">
                <a:avLst/>
              </a:prstGeom>
              <a:noFill/>
            </p:spPr>
            <p:txBody>
              <a:bodyPr wrap="square" rtlCol="0">
                <a:spAutoFit/>
              </a:bodyPr>
              <a:lstStyle/>
              <a:p>
                <a:r>
                  <a:rPr lang="en-US" dirty="0"/>
                  <a:t>x</a:t>
                </a:r>
                <a:r>
                  <a:rPr lang="en-US" baseline="-25000" dirty="0"/>
                  <a:t>0</a:t>
                </a:r>
                <a:r>
                  <a:rPr lang="en-US" dirty="0"/>
                  <a:t>=-58.65mm,  y</a:t>
                </a:r>
                <a:r>
                  <a:rPr lang="en-US" baseline="-25000" dirty="0"/>
                  <a:t>0</a:t>
                </a:r>
                <a:r>
                  <a:rPr lang="en-US" dirty="0"/>
                  <a:t>=-154.42mm,</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20.8</m:t>
                        </m:r>
                      </m:e>
                      <m:sup>
                        <m:r>
                          <a:rPr lang="en-US" b="0" i="1" smtClean="0">
                            <a:latin typeface="Cambria Math" panose="02040503050406030204" pitchFamily="18" charset="0"/>
                          </a:rPr>
                          <m:t>𝑜</m:t>
                        </m:r>
                      </m:sup>
                    </m:sSup>
                  </m:oMath>
                </a14:m>
                <a:endParaRPr lang="en-US" dirty="0"/>
              </a:p>
            </p:txBody>
          </p:sp>
        </mc:Choice>
        <mc:Fallback xmlns="">
          <p:sp>
            <p:nvSpPr>
              <p:cNvPr id="21" name="TextBox 20">
                <a:extLst>
                  <a:ext uri="{FF2B5EF4-FFF2-40B4-BE49-F238E27FC236}">
                    <a16:creationId xmlns:a16="http://schemas.microsoft.com/office/drawing/2014/main" id="{39CB86AD-AB47-539F-4254-D5DA2EAE77EB}"/>
                  </a:ext>
                </a:extLst>
              </p:cNvPr>
              <p:cNvSpPr txBox="1">
                <a:spLocks noRot="1" noChangeAspect="1" noMove="1" noResize="1" noEditPoints="1" noAdjustHandles="1" noChangeArrowheads="1" noChangeShapeType="1" noTextEdit="1"/>
              </p:cNvSpPr>
              <p:nvPr/>
            </p:nvSpPr>
            <p:spPr>
              <a:xfrm>
                <a:off x="5802559" y="905641"/>
                <a:ext cx="4925076" cy="369332"/>
              </a:xfrm>
              <a:prstGeom prst="rect">
                <a:avLst/>
              </a:prstGeom>
              <a:blipFill>
                <a:blip r:embed="rId4"/>
                <a:stretch>
                  <a:fillRect l="-1114"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2590D72-2B6E-8FCE-43F1-2A346D927437}"/>
                  </a:ext>
                </a:extLst>
              </p:cNvPr>
              <p:cNvSpPr txBox="1"/>
              <p:nvPr/>
            </p:nvSpPr>
            <p:spPr>
              <a:xfrm>
                <a:off x="1232451" y="905641"/>
                <a:ext cx="3995531" cy="369332"/>
              </a:xfrm>
              <a:prstGeom prst="rect">
                <a:avLst/>
              </a:prstGeom>
              <a:noFill/>
            </p:spPr>
            <p:txBody>
              <a:bodyPr wrap="square" rtlCol="0">
                <a:spAutoFit/>
              </a:bodyPr>
              <a:lstStyle/>
              <a:p>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𝑜</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𝑜</m:t>
                        </m:r>
                      </m:sup>
                    </m:sSup>
                  </m:oMath>
                </a14:m>
                <a:r>
                  <a:rPr lang="en-US" dirty="0"/>
                  <a:t>,L=70mm</a:t>
                </a:r>
              </a:p>
            </p:txBody>
          </p:sp>
        </mc:Choice>
        <mc:Fallback xmlns="">
          <p:sp>
            <p:nvSpPr>
              <p:cNvPr id="22" name="TextBox 21">
                <a:extLst>
                  <a:ext uri="{FF2B5EF4-FFF2-40B4-BE49-F238E27FC236}">
                    <a16:creationId xmlns:a16="http://schemas.microsoft.com/office/drawing/2014/main" id="{92590D72-2B6E-8FCE-43F1-2A346D927437}"/>
                  </a:ext>
                </a:extLst>
              </p:cNvPr>
              <p:cNvSpPr txBox="1">
                <a:spLocks noRot="1" noChangeAspect="1" noMove="1" noResize="1" noEditPoints="1" noAdjustHandles="1" noChangeArrowheads="1" noChangeShapeType="1" noTextEdit="1"/>
              </p:cNvSpPr>
              <p:nvPr/>
            </p:nvSpPr>
            <p:spPr>
              <a:xfrm>
                <a:off x="1232451" y="905641"/>
                <a:ext cx="3995531" cy="369332"/>
              </a:xfrm>
              <a:prstGeom prst="rect">
                <a:avLst/>
              </a:prstGeom>
              <a:blipFill>
                <a:blip r:embed="rId5"/>
                <a:stretch>
                  <a:fillRect l="-1220" t="-8333" b="-28333"/>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CCC24EE0-8829-F48A-3228-CEB2E158894F}"/>
              </a:ext>
            </a:extLst>
          </p:cNvPr>
          <p:cNvPicPr>
            <a:picLocks noChangeAspect="1"/>
          </p:cNvPicPr>
          <p:nvPr/>
        </p:nvPicPr>
        <p:blipFill>
          <a:blip r:embed="rId6"/>
          <a:stretch>
            <a:fillRect/>
          </a:stretch>
        </p:blipFill>
        <p:spPr>
          <a:xfrm>
            <a:off x="7887135" y="1540833"/>
            <a:ext cx="4443693" cy="3332770"/>
          </a:xfrm>
          <a:prstGeom prst="rect">
            <a:avLst/>
          </a:prstGeom>
        </p:spPr>
      </p:pic>
      <p:sp>
        <p:nvSpPr>
          <p:cNvPr id="25" name="Arrow: Right 24">
            <a:extLst>
              <a:ext uri="{FF2B5EF4-FFF2-40B4-BE49-F238E27FC236}">
                <a16:creationId xmlns:a16="http://schemas.microsoft.com/office/drawing/2014/main" id="{886990FA-5E4C-6EDA-A424-5DA25B77BC68}"/>
              </a:ext>
            </a:extLst>
          </p:cNvPr>
          <p:cNvSpPr/>
          <p:nvPr/>
        </p:nvSpPr>
        <p:spPr>
          <a:xfrm>
            <a:off x="5077948" y="1011860"/>
            <a:ext cx="437322" cy="139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CCD767-E3BE-C522-7F6F-F329A3B0C552}"/>
                  </a:ext>
                </a:extLst>
              </p:cNvPr>
              <p:cNvSpPr txBox="1"/>
              <p:nvPr/>
            </p:nvSpPr>
            <p:spPr>
              <a:xfrm>
                <a:off x="8792818" y="1481027"/>
                <a:ext cx="2862854"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𝑎𝑏𝑠</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𝑑𝑒𝑔</m:t>
                      </m:r>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77CCD767-E3BE-C522-7F6F-F329A3B0C552}"/>
                  </a:ext>
                </a:extLst>
              </p:cNvPr>
              <p:cNvSpPr txBox="1">
                <a:spLocks noRot="1" noChangeAspect="1" noMove="1" noResize="1" noEditPoints="1" noAdjustHandles="1" noChangeArrowheads="1" noChangeShapeType="1" noTextEdit="1"/>
              </p:cNvSpPr>
              <p:nvPr/>
            </p:nvSpPr>
            <p:spPr>
              <a:xfrm>
                <a:off x="8792818" y="1481027"/>
                <a:ext cx="2862854" cy="307777"/>
              </a:xfrm>
              <a:prstGeom prst="rect">
                <a:avLst/>
              </a:prstGeom>
              <a:blipFill>
                <a:blip r:embed="rId7"/>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455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234574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9</a:t>
            </a:fld>
            <a:endParaRPr lang="en-US"/>
          </a:p>
        </p:txBody>
      </p:sp>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E86E818B-46A7-CDFD-750C-44EA86AFCF41}"/>
                  </a:ext>
                </a:extLst>
              </p:cNvPr>
              <p:cNvSpPr txBox="1"/>
              <p:nvPr/>
            </p:nvSpPr>
            <p:spPr>
              <a:xfrm>
                <a:off x="5212541" y="649376"/>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212541" y="649376"/>
                <a:ext cx="4335631" cy="4955203"/>
              </a:xfrm>
              <a:prstGeom prst="rect">
                <a:avLst/>
              </a:prstGeom>
              <a:blipFill>
                <a:blip r:embed="rId2"/>
                <a:stretch>
                  <a:fillRect l="-1406" t="-1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7178632"/>
          </a:xfrm>
          <a:prstGeom prst="rect">
            <a:avLst/>
          </a:prstGeom>
          <a:noFill/>
        </p:spPr>
        <p:txBody>
          <a:bodyPr wrap="square" rtlCol="0">
            <a:spAutoFit/>
          </a:bodyPr>
          <a:lstStyle/>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endParaRPr lang="en-US" sz="1400" b="1" dirty="0"/>
          </a:p>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p:txBody>
      </p:sp>
    </p:spTree>
    <p:extLst>
      <p:ext uri="{BB962C8B-B14F-4D97-AF65-F5344CB8AC3E}">
        <p14:creationId xmlns:p14="http://schemas.microsoft.com/office/powerpoint/2010/main" val="250747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987</TotalTime>
  <Words>1598</Words>
  <Application>Microsoft Office PowerPoint</Application>
  <PresentationFormat>Widescreen</PresentationFormat>
  <Paragraphs>206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等线</vt:lpstr>
      <vt:lpstr>Arial</vt:lpstr>
      <vt:lpstr>Cambria Math</vt:lpstr>
      <vt:lpstr>Office Theme</vt:lpstr>
      <vt:lpstr>NSTX-U High-k Scattering receiver optical calibration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receiver optical calibration</dc:title>
  <dc:creator>Xinhang Xu</dc:creator>
  <cp:lastModifiedBy>mmwave</cp:lastModifiedBy>
  <cp:revision>10</cp:revision>
  <dcterms:created xsi:type="dcterms:W3CDTF">2024-07-25T10:06:55Z</dcterms:created>
  <dcterms:modified xsi:type="dcterms:W3CDTF">2024-07-30T08:36:35Z</dcterms:modified>
</cp:coreProperties>
</file>