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60" r:id="rId4"/>
    <p:sldId id="263" r:id="rId5"/>
    <p:sldId id="262" r:id="rId6"/>
    <p:sldId id="261" r:id="rId7"/>
    <p:sldId id="279" r:id="rId8"/>
    <p:sldId id="278" r:id="rId9"/>
    <p:sldId id="265" r:id="rId10"/>
    <p:sldId id="270" r:id="rId11"/>
    <p:sldId id="259" r:id="rId12"/>
    <p:sldId id="271" r:id="rId13"/>
    <p:sldId id="272" r:id="rId14"/>
    <p:sldId id="273" r:id="rId15"/>
    <p:sldId id="274" r:id="rId16"/>
    <p:sldId id="275" r:id="rId17"/>
    <p:sldId id="276" r:id="rId18"/>
    <p:sldId id="277" r:id="rId19"/>
    <p:sldId id="280" r:id="rId20"/>
    <p:sldId id="281"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103" d="100"/>
          <a:sy n="103" d="100"/>
        </p:scale>
        <p:origin x="12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963AF-3B9E-4119-83FE-F39BCC844B14}" type="datetimeFigureOut">
              <a:rPr lang="en-US" smtClean="0"/>
              <a:t>7/21/2024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2CFD3-94AC-4CCE-9849-E971F2D5B8B3}" type="slidenum">
              <a:rPr lang="en-US" smtClean="0"/>
              <a:t>‹#›</a:t>
            </a:fld>
            <a:endParaRPr lang="en-US"/>
          </a:p>
        </p:txBody>
      </p:sp>
    </p:spTree>
    <p:extLst>
      <p:ext uri="{BB962C8B-B14F-4D97-AF65-F5344CB8AC3E}">
        <p14:creationId xmlns:p14="http://schemas.microsoft.com/office/powerpoint/2010/main" val="47836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3</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5</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70AE-C6F5-D3AF-38F2-248A942E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898E4-97DC-27CB-3992-94C863256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67AFCD-5F10-32B4-5734-6DBE398E8593}"/>
              </a:ext>
            </a:extLst>
          </p:cNvPr>
          <p:cNvSpPr>
            <a:spLocks noGrp="1"/>
          </p:cNvSpPr>
          <p:nvPr>
            <p:ph type="dt" sz="half" idx="10"/>
          </p:nvPr>
        </p:nvSpPr>
        <p:spPr/>
        <p:txBody>
          <a:bodyPr/>
          <a:lstStyle/>
          <a:p>
            <a:fld id="{2EC1DD9D-CA1B-479F-BE79-11C3EFEF4B50}" type="datetime1">
              <a:rPr lang="en-US" smtClean="0"/>
              <a:t>7/21/2024</a:t>
            </a:fld>
            <a:endParaRPr lang="en-US"/>
          </a:p>
        </p:txBody>
      </p:sp>
      <p:sp>
        <p:nvSpPr>
          <p:cNvPr id="5" name="Footer Placeholder 4">
            <a:extLst>
              <a:ext uri="{FF2B5EF4-FFF2-40B4-BE49-F238E27FC236}">
                <a16:creationId xmlns:a16="http://schemas.microsoft.com/office/drawing/2014/main" id="{D13014F6-9DC3-5652-2A93-8B83085CA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AA285-703D-AF58-E97E-D26C97BC48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48556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1091-3D60-8D5E-4CB5-53C237F47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11C021-705C-7E60-BEBE-9D900431D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E7010-1EEF-95BA-63FE-D296DD5F466F}"/>
              </a:ext>
            </a:extLst>
          </p:cNvPr>
          <p:cNvSpPr>
            <a:spLocks noGrp="1"/>
          </p:cNvSpPr>
          <p:nvPr>
            <p:ph type="dt" sz="half" idx="10"/>
          </p:nvPr>
        </p:nvSpPr>
        <p:spPr/>
        <p:txBody>
          <a:bodyPr/>
          <a:lstStyle/>
          <a:p>
            <a:fld id="{160DA2DE-8EC2-4FCA-AD49-11B9FCD880CB}" type="datetime1">
              <a:rPr lang="en-US" smtClean="0"/>
              <a:t>7/21/2024</a:t>
            </a:fld>
            <a:endParaRPr lang="en-US"/>
          </a:p>
        </p:txBody>
      </p:sp>
      <p:sp>
        <p:nvSpPr>
          <p:cNvPr id="5" name="Footer Placeholder 4">
            <a:extLst>
              <a:ext uri="{FF2B5EF4-FFF2-40B4-BE49-F238E27FC236}">
                <a16:creationId xmlns:a16="http://schemas.microsoft.com/office/drawing/2014/main" id="{D4A8D8B1-B875-1AE5-032D-99829C4C6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392A5-E87C-6ED6-EB0F-473E3F903B1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69871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5E429-35DB-3558-063B-437BB4BCC6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513BF-18D9-DC03-F4F5-E07300E71C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1FBBD-4EB7-F46E-69CD-E219C33CEA07}"/>
              </a:ext>
            </a:extLst>
          </p:cNvPr>
          <p:cNvSpPr>
            <a:spLocks noGrp="1"/>
          </p:cNvSpPr>
          <p:nvPr>
            <p:ph type="dt" sz="half" idx="10"/>
          </p:nvPr>
        </p:nvSpPr>
        <p:spPr/>
        <p:txBody>
          <a:bodyPr/>
          <a:lstStyle/>
          <a:p>
            <a:fld id="{1E5F0B84-C28F-412A-BE67-67A4E55E8DE3}" type="datetime1">
              <a:rPr lang="en-US" smtClean="0"/>
              <a:t>7/21/2024</a:t>
            </a:fld>
            <a:endParaRPr lang="en-US"/>
          </a:p>
        </p:txBody>
      </p:sp>
      <p:sp>
        <p:nvSpPr>
          <p:cNvPr id="5" name="Footer Placeholder 4">
            <a:extLst>
              <a:ext uri="{FF2B5EF4-FFF2-40B4-BE49-F238E27FC236}">
                <a16:creationId xmlns:a16="http://schemas.microsoft.com/office/drawing/2014/main" id="{10001C83-513C-9F3F-ED66-E7B93DF1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3EB5B-7164-932D-D8F2-61DEC6F2AA6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99986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6B58-B829-AECC-E582-0671EC8ED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92BB2-2D0F-BD1F-A095-723A2DD78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C2B50-0F47-BF58-5D6D-CAF60D46B541}"/>
              </a:ext>
            </a:extLst>
          </p:cNvPr>
          <p:cNvSpPr>
            <a:spLocks noGrp="1"/>
          </p:cNvSpPr>
          <p:nvPr>
            <p:ph type="dt" sz="half" idx="10"/>
          </p:nvPr>
        </p:nvSpPr>
        <p:spPr/>
        <p:txBody>
          <a:bodyPr/>
          <a:lstStyle/>
          <a:p>
            <a:fld id="{10779873-1D2C-44E0-B4E0-420637316734}" type="datetime1">
              <a:rPr lang="en-US" smtClean="0"/>
              <a:t>7/21/2024</a:t>
            </a:fld>
            <a:endParaRPr lang="en-US"/>
          </a:p>
        </p:txBody>
      </p:sp>
      <p:sp>
        <p:nvSpPr>
          <p:cNvPr id="5" name="Footer Placeholder 4">
            <a:extLst>
              <a:ext uri="{FF2B5EF4-FFF2-40B4-BE49-F238E27FC236}">
                <a16:creationId xmlns:a16="http://schemas.microsoft.com/office/drawing/2014/main" id="{B134CA43-1209-9CDE-3043-FCA8DF8A9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072A-11A3-6A4F-2A68-A048664482A0}"/>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37672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EA52-5557-C5EB-6231-8B54897FC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87E6E2-A7EA-BD99-C4E0-2E2CED4A47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99330-32E5-324C-3BEF-DAA19ABA680B}"/>
              </a:ext>
            </a:extLst>
          </p:cNvPr>
          <p:cNvSpPr>
            <a:spLocks noGrp="1"/>
          </p:cNvSpPr>
          <p:nvPr>
            <p:ph type="dt" sz="half" idx="10"/>
          </p:nvPr>
        </p:nvSpPr>
        <p:spPr/>
        <p:txBody>
          <a:bodyPr/>
          <a:lstStyle/>
          <a:p>
            <a:fld id="{C271B5B0-0C16-4B7D-9155-78F1E7EADB49}" type="datetime1">
              <a:rPr lang="en-US" smtClean="0"/>
              <a:t>7/21/2024</a:t>
            </a:fld>
            <a:endParaRPr lang="en-US"/>
          </a:p>
        </p:txBody>
      </p:sp>
      <p:sp>
        <p:nvSpPr>
          <p:cNvPr id="5" name="Footer Placeholder 4">
            <a:extLst>
              <a:ext uri="{FF2B5EF4-FFF2-40B4-BE49-F238E27FC236}">
                <a16:creationId xmlns:a16="http://schemas.microsoft.com/office/drawing/2014/main" id="{0A9236E2-7E45-443F-8030-5379663B2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BDFD0-E5DE-1628-CF0B-61613FDA5E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46659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B303-3D5E-714F-909E-10CC750E0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717E3-20AC-44BB-9627-E613ED382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F3F581-EAC4-AD77-7C02-CF97272BE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CA5449-2E5C-A95D-B627-CBE2D7CA7FDE}"/>
              </a:ext>
            </a:extLst>
          </p:cNvPr>
          <p:cNvSpPr>
            <a:spLocks noGrp="1"/>
          </p:cNvSpPr>
          <p:nvPr>
            <p:ph type="dt" sz="half" idx="10"/>
          </p:nvPr>
        </p:nvSpPr>
        <p:spPr/>
        <p:txBody>
          <a:bodyPr/>
          <a:lstStyle/>
          <a:p>
            <a:fld id="{FAB7F6B7-890D-45C7-8636-8D1462C0D7AD}" type="datetime1">
              <a:rPr lang="en-US" smtClean="0"/>
              <a:t>7/21/2024</a:t>
            </a:fld>
            <a:endParaRPr lang="en-US"/>
          </a:p>
        </p:txBody>
      </p:sp>
      <p:sp>
        <p:nvSpPr>
          <p:cNvPr id="6" name="Footer Placeholder 5">
            <a:extLst>
              <a:ext uri="{FF2B5EF4-FFF2-40B4-BE49-F238E27FC236}">
                <a16:creationId xmlns:a16="http://schemas.microsoft.com/office/drawing/2014/main" id="{499738A3-943C-393F-226D-2D8C7C621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5ED6B-6D89-4A8A-96EC-ACABCB1206E7}"/>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41958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E56B-78ED-4A2D-5241-00D8729FA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C138E-DB78-27E9-C64E-97277F557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3113D-C966-8D61-5B85-F3DD86994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F85E2-F9B0-06BD-A883-81857D4C3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23A98-84C5-F578-3DBE-46370166E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0267-39CC-FF35-A721-3F63A774111D}"/>
              </a:ext>
            </a:extLst>
          </p:cNvPr>
          <p:cNvSpPr>
            <a:spLocks noGrp="1"/>
          </p:cNvSpPr>
          <p:nvPr>
            <p:ph type="dt" sz="half" idx="10"/>
          </p:nvPr>
        </p:nvSpPr>
        <p:spPr/>
        <p:txBody>
          <a:bodyPr/>
          <a:lstStyle/>
          <a:p>
            <a:fld id="{11D0E5F2-6308-4D6F-8CD7-5A3B75C59A74}" type="datetime1">
              <a:rPr lang="en-US" smtClean="0"/>
              <a:t>7/21/2024</a:t>
            </a:fld>
            <a:endParaRPr lang="en-US"/>
          </a:p>
        </p:txBody>
      </p:sp>
      <p:sp>
        <p:nvSpPr>
          <p:cNvPr id="8" name="Footer Placeholder 7">
            <a:extLst>
              <a:ext uri="{FF2B5EF4-FFF2-40B4-BE49-F238E27FC236}">
                <a16:creationId xmlns:a16="http://schemas.microsoft.com/office/drawing/2014/main" id="{F2F7A265-04BC-35D4-F59F-08A595FDC9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B614D-3FCE-A811-EC87-523029034C0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60717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EFBC-9501-0ED2-6E01-C9DA088AB1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D9DB0-A0EE-DC57-1F7B-C46AAB581D23}"/>
              </a:ext>
            </a:extLst>
          </p:cNvPr>
          <p:cNvSpPr>
            <a:spLocks noGrp="1"/>
          </p:cNvSpPr>
          <p:nvPr>
            <p:ph type="dt" sz="half" idx="10"/>
          </p:nvPr>
        </p:nvSpPr>
        <p:spPr/>
        <p:txBody>
          <a:bodyPr/>
          <a:lstStyle/>
          <a:p>
            <a:fld id="{4502C388-294A-4E97-9D69-20513486725D}" type="datetime1">
              <a:rPr lang="en-US" smtClean="0"/>
              <a:t>7/21/2024</a:t>
            </a:fld>
            <a:endParaRPr lang="en-US"/>
          </a:p>
        </p:txBody>
      </p:sp>
      <p:sp>
        <p:nvSpPr>
          <p:cNvPr id="4" name="Footer Placeholder 3">
            <a:extLst>
              <a:ext uri="{FF2B5EF4-FFF2-40B4-BE49-F238E27FC236}">
                <a16:creationId xmlns:a16="http://schemas.microsoft.com/office/drawing/2014/main" id="{7DD667D8-B15C-8F98-70FB-3E1A834FA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00F55B-ED38-CAB6-E2DE-5769E5CD05C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96005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757C0-40D9-D720-9CEF-94C6CCF7DE90}"/>
              </a:ext>
            </a:extLst>
          </p:cNvPr>
          <p:cNvSpPr>
            <a:spLocks noGrp="1"/>
          </p:cNvSpPr>
          <p:nvPr>
            <p:ph type="dt" sz="half" idx="10"/>
          </p:nvPr>
        </p:nvSpPr>
        <p:spPr/>
        <p:txBody>
          <a:bodyPr/>
          <a:lstStyle/>
          <a:p>
            <a:fld id="{BB7E84F5-3369-41E4-A9A6-434E5B269F05}" type="datetime1">
              <a:rPr lang="en-US" smtClean="0"/>
              <a:t>7/21/2024</a:t>
            </a:fld>
            <a:endParaRPr lang="en-US"/>
          </a:p>
        </p:txBody>
      </p:sp>
      <p:sp>
        <p:nvSpPr>
          <p:cNvPr id="3" name="Footer Placeholder 2">
            <a:extLst>
              <a:ext uri="{FF2B5EF4-FFF2-40B4-BE49-F238E27FC236}">
                <a16:creationId xmlns:a16="http://schemas.microsoft.com/office/drawing/2014/main" id="{1BBBF703-763B-9ACE-7DA0-1BC6ABD17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8EB48-3841-8CB4-8AB8-D4FD77A15DF2}"/>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58060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9ABC-FBB5-7CD2-064E-BFABD0B25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7BD45A-06DD-4F4A-75F5-0C5274FB6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35FEA-84CA-A511-17D1-4E355A1E5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86548-83E0-3DCD-D775-413D31661F40}"/>
              </a:ext>
            </a:extLst>
          </p:cNvPr>
          <p:cNvSpPr>
            <a:spLocks noGrp="1"/>
          </p:cNvSpPr>
          <p:nvPr>
            <p:ph type="dt" sz="half" idx="10"/>
          </p:nvPr>
        </p:nvSpPr>
        <p:spPr/>
        <p:txBody>
          <a:bodyPr/>
          <a:lstStyle/>
          <a:p>
            <a:fld id="{C7AB5A68-3BAA-4592-B439-79E1A04F2C87}" type="datetime1">
              <a:rPr lang="en-US" smtClean="0"/>
              <a:t>7/21/2024</a:t>
            </a:fld>
            <a:endParaRPr lang="en-US"/>
          </a:p>
        </p:txBody>
      </p:sp>
      <p:sp>
        <p:nvSpPr>
          <p:cNvPr id="6" name="Footer Placeholder 5">
            <a:extLst>
              <a:ext uri="{FF2B5EF4-FFF2-40B4-BE49-F238E27FC236}">
                <a16:creationId xmlns:a16="http://schemas.microsoft.com/office/drawing/2014/main" id="{3D74317A-AF35-2F33-E66B-A947F3ED0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ADBE7-2840-61FC-F309-4E9575A3052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56124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3C41-93A3-B77B-AA7C-8AC32A94F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A9F1F3-71CF-2F45-1453-3D6026000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8F8CD5-8400-F4DA-D63C-C8F794341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73DBA-A7B2-95B7-2DB6-20143F6B3D0C}"/>
              </a:ext>
            </a:extLst>
          </p:cNvPr>
          <p:cNvSpPr>
            <a:spLocks noGrp="1"/>
          </p:cNvSpPr>
          <p:nvPr>
            <p:ph type="dt" sz="half" idx="10"/>
          </p:nvPr>
        </p:nvSpPr>
        <p:spPr/>
        <p:txBody>
          <a:bodyPr/>
          <a:lstStyle/>
          <a:p>
            <a:fld id="{854EA51C-EC9E-4686-A598-4B64219D07AF}" type="datetime1">
              <a:rPr lang="en-US" smtClean="0"/>
              <a:t>7/21/2024</a:t>
            </a:fld>
            <a:endParaRPr lang="en-US"/>
          </a:p>
        </p:txBody>
      </p:sp>
      <p:sp>
        <p:nvSpPr>
          <p:cNvPr id="6" name="Footer Placeholder 5">
            <a:extLst>
              <a:ext uri="{FF2B5EF4-FFF2-40B4-BE49-F238E27FC236}">
                <a16:creationId xmlns:a16="http://schemas.microsoft.com/office/drawing/2014/main" id="{A842D3BA-8A1F-BA73-0193-1888A00F1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05715-4A13-B29D-D661-0E32D9728DDC}"/>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83916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18495-571B-450C-ECA9-03938BE99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576B3-822C-3E26-799F-C28181B7B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A066F-8603-E229-53E7-37B831EF8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2DAD1-9542-4687-A0FA-737321B65C62}" type="datetime1">
              <a:rPr lang="en-US" smtClean="0"/>
              <a:t>7/21/2024</a:t>
            </a:fld>
            <a:endParaRPr lang="en-US"/>
          </a:p>
        </p:txBody>
      </p:sp>
      <p:sp>
        <p:nvSpPr>
          <p:cNvPr id="5" name="Footer Placeholder 4">
            <a:extLst>
              <a:ext uri="{FF2B5EF4-FFF2-40B4-BE49-F238E27FC236}">
                <a16:creationId xmlns:a16="http://schemas.microsoft.com/office/drawing/2014/main" id="{2EA2C7F7-2DDD-50D2-7ACB-13AE5C6DA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D26A94-4811-4AB7-D623-2EB59F665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EB1B78-1A80-4349-98CC-41A40981A64A}" type="slidenum">
              <a:rPr lang="en-US" smtClean="0"/>
              <a:t>‹#›</a:t>
            </a:fld>
            <a:endParaRPr lang="en-US"/>
          </a:p>
        </p:txBody>
      </p:sp>
    </p:spTree>
    <p:extLst>
      <p:ext uri="{BB962C8B-B14F-4D97-AF65-F5344CB8AC3E}">
        <p14:creationId xmlns:p14="http://schemas.microsoft.com/office/powerpoint/2010/main" val="1029089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11.png"/><Relationship Id="rId11" Type="http://schemas.openxmlformats.org/officeDocument/2006/relationships/image" Target="../media/image16.png"/><Relationship Id="rId5" Type="http://schemas.openxmlformats.org/officeDocument/2006/relationships/image" Target="../media/image100.png"/><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E004-2500-1D57-046A-E1CA92B5F926}"/>
              </a:ext>
            </a:extLst>
          </p:cNvPr>
          <p:cNvSpPr>
            <a:spLocks noGrp="1"/>
          </p:cNvSpPr>
          <p:nvPr>
            <p:ph type="ctrTitle"/>
          </p:nvPr>
        </p:nvSpPr>
        <p:spPr/>
        <p:txBody>
          <a:bodyPr/>
          <a:lstStyle/>
          <a:p>
            <a:r>
              <a:rPr lang="en-US" dirty="0"/>
              <a:t>NSTX-U High-k Scattering Calculation_2 </a:t>
            </a:r>
          </a:p>
        </p:txBody>
      </p:sp>
      <p:sp>
        <p:nvSpPr>
          <p:cNvPr id="3" name="Subtitle 2">
            <a:extLst>
              <a:ext uri="{FF2B5EF4-FFF2-40B4-BE49-F238E27FC236}">
                <a16:creationId xmlns:a16="http://schemas.microsoft.com/office/drawing/2014/main" id="{F6B2BB1B-E7B5-9A63-2398-AF6EDDD30E90}"/>
              </a:ext>
            </a:extLst>
          </p:cNvPr>
          <p:cNvSpPr>
            <a:spLocks noGrp="1"/>
          </p:cNvSpPr>
          <p:nvPr>
            <p:ph type="subTitle" idx="1"/>
          </p:nvPr>
        </p:nvSpPr>
        <p:spPr/>
        <p:txBody>
          <a:bodyPr/>
          <a:lstStyle/>
          <a:p>
            <a:r>
              <a:rPr lang="en-US" dirty="0"/>
              <a:t>Xinhang Xu</a:t>
            </a:r>
          </a:p>
          <a:p>
            <a:r>
              <a:rPr lang="en-US" dirty="0"/>
              <a:t>7/17/2024</a:t>
            </a:r>
          </a:p>
        </p:txBody>
      </p:sp>
      <p:sp>
        <p:nvSpPr>
          <p:cNvPr id="4" name="TextBox 3">
            <a:extLst>
              <a:ext uri="{FF2B5EF4-FFF2-40B4-BE49-F238E27FC236}">
                <a16:creationId xmlns:a16="http://schemas.microsoft.com/office/drawing/2014/main" id="{A8CB9876-60BB-88DC-04FE-C3229ED506C8}"/>
              </a:ext>
            </a:extLst>
          </p:cNvPr>
          <p:cNvSpPr txBox="1"/>
          <p:nvPr/>
        </p:nvSpPr>
        <p:spPr>
          <a:xfrm>
            <a:off x="273377" y="5891753"/>
            <a:ext cx="7880808" cy="646331"/>
          </a:xfrm>
          <a:prstGeom prst="rect">
            <a:avLst/>
          </a:prstGeom>
          <a:noFill/>
        </p:spPr>
        <p:txBody>
          <a:bodyPr wrap="square" rtlCol="0">
            <a:spAutoFit/>
          </a:bodyPr>
          <a:lstStyle/>
          <a:p>
            <a:r>
              <a:rPr lang="en-US" dirty="0"/>
              <a:t>reference:</a:t>
            </a:r>
          </a:p>
          <a:p>
            <a:r>
              <a:rPr lang="en-US" dirty="0"/>
              <a:t>https://app.box.com/s/qgvbzopdk8lqy0c985rz7479qrmi3uy3</a:t>
            </a:r>
            <a:endParaRPr lang="en-US" sz="1800" dirty="0">
              <a:solidFill>
                <a:srgbClr val="FF0000"/>
              </a:solidFill>
            </a:endParaRPr>
          </a:p>
        </p:txBody>
      </p:sp>
      <p:sp>
        <p:nvSpPr>
          <p:cNvPr id="5" name="Slide Number Placeholder 4">
            <a:extLst>
              <a:ext uri="{FF2B5EF4-FFF2-40B4-BE49-F238E27FC236}">
                <a16:creationId xmlns:a16="http://schemas.microsoft.com/office/drawing/2014/main" id="{6E046D04-4FEA-75EE-2154-E8D03B33F933}"/>
              </a:ext>
            </a:extLst>
          </p:cNvPr>
          <p:cNvSpPr>
            <a:spLocks noGrp="1"/>
          </p:cNvSpPr>
          <p:nvPr>
            <p:ph type="sldNum" sz="quarter" idx="12"/>
          </p:nvPr>
        </p:nvSpPr>
        <p:spPr/>
        <p:txBody>
          <a:bodyPr/>
          <a:lstStyle/>
          <a:p>
            <a:fld id="{C8EB1B78-1A80-4349-98CC-41A40981A64A}" type="slidenum">
              <a:rPr lang="en-US" smtClean="0"/>
              <a:t>1</a:t>
            </a:fld>
            <a:endParaRPr lang="en-US"/>
          </a:p>
        </p:txBody>
      </p:sp>
    </p:spTree>
    <p:extLst>
      <p:ext uri="{BB962C8B-B14F-4D97-AF65-F5344CB8AC3E}">
        <p14:creationId xmlns:p14="http://schemas.microsoft.com/office/powerpoint/2010/main" val="35844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43390" t="20221" r="9273" b="57059"/>
          <a:stretch/>
        </p:blipFill>
        <p:spPr>
          <a:xfrm>
            <a:off x="4447732" y="5752273"/>
            <a:ext cx="3583745" cy="967612"/>
          </a:xfrm>
          <a:prstGeom prst="rect">
            <a:avLst/>
          </a:prstGeom>
        </p:spPr>
      </p:pic>
      <p:sp>
        <p:nvSpPr>
          <p:cNvPr id="11" name="TextBox 10"/>
          <p:cNvSpPr txBox="1"/>
          <p:nvPr/>
        </p:nvSpPr>
        <p:spPr>
          <a:xfrm>
            <a:off x="5508521" y="322913"/>
            <a:ext cx="2791405" cy="461665"/>
          </a:xfrm>
          <a:prstGeom prst="rect">
            <a:avLst/>
          </a:prstGeom>
          <a:noFill/>
        </p:spPr>
        <p:txBody>
          <a:bodyPr wrap="none" rtlCol="0">
            <a:spAutoFit/>
          </a:bodyPr>
          <a:lstStyle/>
          <a:p>
            <a:r>
              <a:rPr lang="en-US" sz="2400" b="1" dirty="0"/>
              <a:t>Bay G Launch Mirror</a:t>
            </a:r>
          </a:p>
        </p:txBody>
      </p:sp>
      <p:sp>
        <p:nvSpPr>
          <p:cNvPr id="12" name="TextBox 11"/>
          <p:cNvSpPr txBox="1"/>
          <p:nvPr/>
        </p:nvSpPr>
        <p:spPr>
          <a:xfrm>
            <a:off x="4544834" y="2683814"/>
            <a:ext cx="1791260" cy="461665"/>
          </a:xfrm>
          <a:prstGeom prst="rect">
            <a:avLst/>
          </a:prstGeom>
          <a:noFill/>
        </p:spPr>
        <p:txBody>
          <a:bodyPr wrap="none" rtlCol="0">
            <a:spAutoFit/>
          </a:bodyPr>
          <a:lstStyle/>
          <a:p>
            <a:r>
              <a:rPr lang="en-US" sz="2400" b="1"/>
              <a:t>Torus Center</a:t>
            </a:r>
          </a:p>
        </p:txBody>
      </p:sp>
      <p:sp>
        <p:nvSpPr>
          <p:cNvPr id="19" name="TextBox 18"/>
          <p:cNvSpPr txBox="1"/>
          <p:nvPr/>
        </p:nvSpPr>
        <p:spPr>
          <a:xfrm>
            <a:off x="6890438" y="6327042"/>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24363" y="6477454"/>
            <a:ext cx="796923" cy="94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12434" y="68234"/>
            <a:ext cx="5514326" cy="890115"/>
          </a:xfrm>
          <a:prstGeom prst="rect">
            <a:avLst/>
          </a:prstGeom>
          <a:noFill/>
        </p:spPr>
        <p:txBody>
          <a:bodyPr wrap="square" rtlCol="0">
            <a:spAutoFit/>
          </a:bodyPr>
          <a:lstStyle/>
          <a:p>
            <a:pPr>
              <a:lnSpc>
                <a:spcPct val="80000"/>
              </a:lnSpc>
            </a:pPr>
            <a:r>
              <a:rPr lang="en-US" sz="3200" b="1" dirty="0">
                <a:solidFill>
                  <a:srgbClr val="FF0000"/>
                </a:solidFill>
              </a:rPr>
              <a:t>NSTX-U High-k Scattering Launch Geometry</a:t>
            </a:r>
          </a:p>
        </p:txBody>
      </p:sp>
      <p:cxnSp>
        <p:nvCxnSpPr>
          <p:cNvPr id="42" name="Straight Connector 41"/>
          <p:cNvCxnSpPr/>
          <p:nvPr/>
        </p:nvCxnSpPr>
        <p:spPr>
          <a:xfrm flipH="1" flipV="1">
            <a:off x="6125356" y="3194531"/>
            <a:ext cx="0" cy="33832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780000" flipV="1">
            <a:off x="6615591" y="4766159"/>
            <a:ext cx="0" cy="1828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904223" y="4440772"/>
            <a:ext cx="1807299" cy="690638"/>
          </a:xfrm>
          <a:prstGeom prst="rect">
            <a:avLst/>
          </a:prstGeom>
          <a:noFill/>
        </p:spPr>
        <p:txBody>
          <a:bodyPr wrap="square" rtlCol="0">
            <a:spAutoFit/>
          </a:bodyPr>
          <a:lstStyle/>
          <a:p>
            <a:pPr>
              <a:lnSpc>
                <a:spcPct val="80000"/>
              </a:lnSpc>
            </a:pPr>
            <a:r>
              <a:rPr lang="en-US" sz="2400" b="1" dirty="0">
                <a:solidFill>
                  <a:srgbClr val="0070C0"/>
                </a:solidFill>
              </a:rPr>
              <a:t>Interaction Region (IR)</a:t>
            </a:r>
          </a:p>
        </p:txBody>
      </p:sp>
      <p:cxnSp>
        <p:nvCxnSpPr>
          <p:cNvPr id="47" name="Straight Connector 46"/>
          <p:cNvCxnSpPr>
            <a:stCxn id="44" idx="4"/>
          </p:cNvCxnSpPr>
          <p:nvPr/>
        </p:nvCxnSpPr>
        <p:spPr>
          <a:xfrm flipH="1" flipV="1">
            <a:off x="6162924" y="3218733"/>
            <a:ext cx="640080" cy="1554480"/>
          </a:xfrm>
          <a:prstGeom prst="line">
            <a:avLst/>
          </a:prstGeom>
          <a:ln w="25400">
            <a:solidFill>
              <a:srgbClr val="0070C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200000" flipH="1" flipV="1">
            <a:off x="7618074" y="450448"/>
            <a:ext cx="0" cy="44805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294694" y="501857"/>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rot="2460000" flipH="1" flipV="1">
            <a:off x="7265167" y="170170"/>
            <a:ext cx="0" cy="34747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24364" y="3095580"/>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736322" y="46946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553576" y="3630593"/>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50" name="Arc 49"/>
          <p:cNvSpPr/>
          <p:nvPr/>
        </p:nvSpPr>
        <p:spPr>
          <a:xfrm>
            <a:off x="6179252" y="4077426"/>
            <a:ext cx="1345201" cy="1420968"/>
          </a:xfrm>
          <a:prstGeom prst="arc">
            <a:avLst>
              <a:gd name="adj1" fmla="val 14767857"/>
              <a:gd name="adj2" fmla="val 1734729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24626" y="1637699"/>
            <a:ext cx="62388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LM</a:t>
            </a:r>
          </a:p>
        </p:txBody>
      </p:sp>
      <p:sp>
        <p:nvSpPr>
          <p:cNvPr id="52" name="TextBox 51"/>
          <p:cNvSpPr txBox="1"/>
          <p:nvPr/>
        </p:nvSpPr>
        <p:spPr>
          <a:xfrm>
            <a:off x="7525406" y="2720843"/>
            <a:ext cx="572593" cy="461665"/>
          </a:xfrm>
          <a:prstGeom prst="rect">
            <a:avLst/>
          </a:prstGeom>
          <a:noFill/>
        </p:spPr>
        <p:txBody>
          <a:bodyPr wrap="none" rtlCol="0">
            <a:spAutoFit/>
          </a:bodyPr>
          <a:lstStyle/>
          <a:p>
            <a:r>
              <a:rPr lang="en-US" sz="2400" b="1">
                <a:solidFill>
                  <a:srgbClr val="FF0000"/>
                </a:solidFill>
              </a:rPr>
              <a:t>z</a:t>
            </a:r>
            <a:r>
              <a:rPr lang="en-US" sz="2400" b="1" baseline="-25000">
                <a:solidFill>
                  <a:srgbClr val="FF0000"/>
                </a:solidFill>
              </a:rPr>
              <a:t>LM</a:t>
            </a:r>
          </a:p>
        </p:txBody>
      </p:sp>
      <p:sp>
        <p:nvSpPr>
          <p:cNvPr id="53" name="TextBox 52"/>
          <p:cNvSpPr txBox="1"/>
          <p:nvPr/>
        </p:nvSpPr>
        <p:spPr>
          <a:xfrm>
            <a:off x="6224750" y="41884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54" name="TextBox 53"/>
          <p:cNvSpPr txBox="1"/>
          <p:nvPr/>
        </p:nvSpPr>
        <p:spPr>
          <a:xfrm>
            <a:off x="5500317" y="4749834"/>
            <a:ext cx="657681"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RW</a:t>
            </a:r>
          </a:p>
        </p:txBody>
      </p:sp>
      <p:sp>
        <p:nvSpPr>
          <p:cNvPr id="55" name="Arc 54"/>
          <p:cNvSpPr/>
          <p:nvPr/>
        </p:nvSpPr>
        <p:spPr>
          <a:xfrm rot="-5400000" flipV="1">
            <a:off x="5714018" y="2799666"/>
            <a:ext cx="791169" cy="765685"/>
          </a:xfrm>
          <a:prstGeom prst="arc">
            <a:avLst>
              <a:gd name="adj1" fmla="val 10937271"/>
              <a:gd name="adj2" fmla="val 1892068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5500317" y="3494754"/>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57" name="Arc 56"/>
          <p:cNvSpPr/>
          <p:nvPr/>
        </p:nvSpPr>
        <p:spPr>
          <a:xfrm rot="-5400000" flipV="1">
            <a:off x="5523208" y="2589087"/>
            <a:ext cx="1179854" cy="1135530"/>
          </a:xfrm>
          <a:prstGeom prst="arc">
            <a:avLst>
              <a:gd name="adj1" fmla="val 10937271"/>
              <a:gd name="adj2" fmla="val 1232991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p:cNvSpPr txBox="1"/>
          <p:nvPr/>
        </p:nvSpPr>
        <p:spPr>
          <a:xfrm>
            <a:off x="277625" y="1301846"/>
            <a:ext cx="4786788" cy="4385816"/>
          </a:xfrm>
          <a:prstGeom prst="rect">
            <a:avLst/>
          </a:prstGeom>
          <a:noFill/>
        </p:spPr>
        <p:txBody>
          <a:bodyPr wrap="square" rtlCol="0">
            <a:spAutoFit/>
          </a:bodyPr>
          <a:lstStyle/>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RW</a:t>
            </a:r>
            <a:r>
              <a:rPr lang="en-US" sz="2000" dirty="0">
                <a:solidFill>
                  <a:schemeClr val="bg2">
                    <a:lumMod val="75000"/>
                  </a:schemeClr>
                </a:solidFill>
              </a:rPr>
              <a:t> = major radius of vacuum window</a:t>
            </a:r>
          </a:p>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IR</a:t>
            </a:r>
            <a:r>
              <a:rPr lang="en-US" sz="2000" dirty="0">
                <a:solidFill>
                  <a:schemeClr val="bg2">
                    <a:lumMod val="75000"/>
                  </a:schemeClr>
                </a:solidFill>
              </a:rPr>
              <a:t> = major radius of interaction region</a:t>
            </a:r>
          </a:p>
          <a:p>
            <a:pPr marL="512763" indent="-512763">
              <a:lnSpc>
                <a:spcPct val="90000"/>
              </a:lnSpc>
              <a:spcBef>
                <a:spcPts val="900"/>
              </a:spcBef>
            </a:pPr>
            <a:r>
              <a:rPr lang="el-GR" sz="2000" dirty="0">
                <a:solidFill>
                  <a:schemeClr val="bg2">
                    <a:lumMod val="75000"/>
                  </a:schemeClr>
                </a:solidFill>
              </a:rPr>
              <a:t>ψ</a:t>
            </a:r>
            <a:r>
              <a:rPr lang="en-US" sz="2000" baseline="-25000" dirty="0">
                <a:solidFill>
                  <a:schemeClr val="bg2">
                    <a:lumMod val="75000"/>
                  </a:schemeClr>
                </a:solidFill>
              </a:rPr>
              <a:t>RA</a:t>
            </a:r>
            <a:r>
              <a:rPr lang="en-US" sz="2000" dirty="0">
                <a:solidFill>
                  <a:schemeClr val="bg2">
                    <a:lumMod val="75000"/>
                  </a:schemeClr>
                </a:solidFill>
              </a:rPr>
              <a:t> = toroidal tilt angle of interaction region (</a:t>
            </a:r>
            <a:r>
              <a:rPr lang="en-US" sz="2000" dirty="0" err="1">
                <a:solidFill>
                  <a:schemeClr val="bg2">
                    <a:lumMod val="75000"/>
                  </a:schemeClr>
                </a:solidFill>
              </a:rPr>
              <a:t>w.r.t.</a:t>
            </a:r>
            <a:r>
              <a:rPr lang="en-US" sz="2000" dirty="0">
                <a:solidFill>
                  <a:schemeClr val="bg2">
                    <a:lumMod val="75000"/>
                  </a:schemeClr>
                </a:solidFill>
              </a:rPr>
              <a:t> plane of vacuum window)</a:t>
            </a:r>
          </a:p>
          <a:p>
            <a:pPr marL="512763" indent="-512763">
              <a:lnSpc>
                <a:spcPct val="90000"/>
              </a:lnSpc>
              <a:spcBef>
                <a:spcPts val="900"/>
              </a:spcBef>
            </a:pPr>
            <a:r>
              <a:rPr lang="en-US" sz="2000" dirty="0"/>
              <a:t>R</a:t>
            </a:r>
            <a:r>
              <a:rPr lang="en-US" sz="2000" baseline="-25000" dirty="0"/>
              <a:t>LM</a:t>
            </a:r>
            <a:r>
              <a:rPr lang="en-US" sz="2000" dirty="0"/>
              <a:t> = major radius of launch mirror</a:t>
            </a:r>
            <a:br>
              <a:rPr lang="en-US" sz="2000" dirty="0"/>
            </a:br>
            <a:r>
              <a:rPr lang="en-US" sz="2000" dirty="0"/>
              <a:t>(fixed)</a:t>
            </a:r>
          </a:p>
          <a:p>
            <a:pPr marL="512763" indent="-512763">
              <a:lnSpc>
                <a:spcPct val="90000"/>
              </a:lnSpc>
              <a:spcBef>
                <a:spcPts val="900"/>
              </a:spcBef>
            </a:pPr>
            <a:r>
              <a:rPr lang="el-GR" sz="2000" dirty="0"/>
              <a:t>ψ</a:t>
            </a:r>
            <a:r>
              <a:rPr lang="en-US" sz="2000" baseline="-25000" dirty="0"/>
              <a:t>LM</a:t>
            </a:r>
            <a:r>
              <a:rPr lang="en-US" sz="2000" dirty="0"/>
              <a:t> = toroidal tilt angle of launch mirror</a:t>
            </a:r>
            <a:br>
              <a:rPr lang="en-US" sz="2000" dirty="0"/>
            </a:br>
            <a:r>
              <a:rPr lang="en-US" sz="2000" dirty="0"/>
              <a:t>(</a:t>
            </a:r>
            <a:r>
              <a:rPr lang="en-US" sz="2000" dirty="0" err="1"/>
              <a:t>w.r.t.</a:t>
            </a:r>
            <a:r>
              <a:rPr lang="en-US" sz="2000" dirty="0"/>
              <a:t> plane of vacuum window)</a:t>
            </a:r>
          </a:p>
          <a:p>
            <a:pPr marL="512763" indent="-512763">
              <a:lnSpc>
                <a:spcPct val="90000"/>
              </a:lnSpc>
              <a:spcBef>
                <a:spcPts val="900"/>
              </a:spcBef>
            </a:pPr>
            <a:r>
              <a:rPr lang="en-US" sz="2000" dirty="0" err="1"/>
              <a:t>z</a:t>
            </a:r>
            <a:r>
              <a:rPr lang="en-US" sz="2000" baseline="-25000" dirty="0" err="1"/>
              <a:t>LM</a:t>
            </a:r>
            <a:r>
              <a:rPr lang="en-US" sz="2000" dirty="0"/>
              <a:t> = distance from launch steering mirror to interaction region</a:t>
            </a:r>
          </a:p>
          <a:p>
            <a:pPr marL="512763" indent="-512763">
              <a:lnSpc>
                <a:spcPct val="90000"/>
              </a:lnSpc>
              <a:spcBef>
                <a:spcPts val="900"/>
              </a:spcBef>
            </a:pPr>
            <a:r>
              <a:rPr lang="el-GR" sz="2000" dirty="0"/>
              <a:t>ψ</a:t>
            </a:r>
            <a:r>
              <a:rPr lang="en-US" sz="2000" baseline="-25000" dirty="0"/>
              <a:t>L</a:t>
            </a:r>
            <a:r>
              <a:rPr lang="en-US" sz="2000" dirty="0"/>
              <a:t> = toroidal tilt angle between launch beam and Radius vector (from torus center)</a:t>
            </a:r>
          </a:p>
        </p:txBody>
      </p:sp>
      <p:sp>
        <p:nvSpPr>
          <p:cNvPr id="59" name="TextBox 58"/>
          <p:cNvSpPr txBox="1"/>
          <p:nvPr/>
        </p:nvSpPr>
        <p:spPr>
          <a:xfrm>
            <a:off x="6440724" y="2970414"/>
            <a:ext cx="678391"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LM</a:t>
            </a:r>
          </a:p>
        </p:txBody>
      </p:sp>
      <p:sp>
        <p:nvSpPr>
          <p:cNvPr id="60" name="TextBox 59"/>
          <p:cNvSpPr txBox="1"/>
          <p:nvPr/>
        </p:nvSpPr>
        <p:spPr>
          <a:xfrm>
            <a:off x="7555019" y="3402859"/>
            <a:ext cx="4444100" cy="800219"/>
          </a:xfrm>
          <a:prstGeom prst="rect">
            <a:avLst/>
          </a:prstGeom>
          <a:noFill/>
        </p:spPr>
        <p:txBody>
          <a:bodyPr wrap="square" rtlCol="0">
            <a:spAutoFit/>
          </a:bodyPr>
          <a:lstStyle/>
          <a:p>
            <a:pPr marL="512763" indent="-512763">
              <a:lnSpc>
                <a:spcPct val="90000"/>
              </a:lnSpc>
              <a:spcBef>
                <a:spcPts val="1200"/>
              </a:spcBef>
            </a:pPr>
            <a:r>
              <a:rPr lang="en-US" sz="2000"/>
              <a:t>z</a:t>
            </a:r>
            <a:r>
              <a:rPr lang="en-US" sz="2000" baseline="-25000"/>
              <a:t>LM</a:t>
            </a:r>
            <a:r>
              <a:rPr lang="en-US" sz="2000" baseline="30000"/>
              <a:t>2</a:t>
            </a:r>
            <a:r>
              <a:rPr lang="en-US" sz="2000"/>
              <a:t> = R</a:t>
            </a:r>
            <a:r>
              <a:rPr lang="en-US" sz="2000" baseline="-25000"/>
              <a:t>LM</a:t>
            </a:r>
            <a:r>
              <a:rPr lang="en-US" sz="2000" baseline="30000"/>
              <a:t>2</a:t>
            </a:r>
            <a:r>
              <a:rPr lang="en-US" sz="2000"/>
              <a:t> + R</a:t>
            </a:r>
            <a:r>
              <a:rPr lang="en-US" sz="2000" baseline="-25000"/>
              <a:t>IR</a:t>
            </a:r>
            <a:r>
              <a:rPr lang="en-US" sz="2000" baseline="30000"/>
              <a:t>2</a:t>
            </a:r>
            <a:r>
              <a:rPr lang="en-US" sz="2000"/>
              <a:t> – 2R</a:t>
            </a:r>
            <a:r>
              <a:rPr lang="en-US" sz="2000" baseline="-25000"/>
              <a:t>LM</a:t>
            </a:r>
            <a:r>
              <a:rPr lang="en-US" sz="2000"/>
              <a:t>·R</a:t>
            </a:r>
            <a:r>
              <a:rPr lang="en-US" sz="2000" baseline="-25000"/>
              <a:t>IR</a:t>
            </a:r>
            <a:r>
              <a:rPr lang="en-US" sz="2000"/>
              <a:t>·cos(</a:t>
            </a:r>
            <a:r>
              <a:rPr lang="el-GR" sz="2000"/>
              <a:t>ψ</a:t>
            </a:r>
            <a:r>
              <a:rPr lang="en-US" sz="2000" baseline="-25000"/>
              <a:t>LM</a:t>
            </a:r>
            <a:r>
              <a:rPr lang="en-US" sz="2000"/>
              <a:t> - </a:t>
            </a:r>
            <a:r>
              <a:rPr lang="el-GR" sz="2000"/>
              <a:t>ψ</a:t>
            </a:r>
            <a:r>
              <a:rPr lang="en-US" sz="2000" baseline="-25000"/>
              <a:t>RA</a:t>
            </a:r>
            <a:r>
              <a:rPr lang="en-US" sz="2000"/>
              <a:t>)</a:t>
            </a:r>
          </a:p>
          <a:p>
            <a:pPr marL="512763" indent="-512763">
              <a:lnSpc>
                <a:spcPct val="90000"/>
              </a:lnSpc>
              <a:spcBef>
                <a:spcPts val="1200"/>
              </a:spcBef>
            </a:pPr>
            <a:r>
              <a:rPr lang="el-GR" sz="2000"/>
              <a:t>ψ</a:t>
            </a:r>
            <a:r>
              <a:rPr lang="en-US" sz="2000" baseline="-25000"/>
              <a:t>L</a:t>
            </a:r>
            <a:r>
              <a:rPr lang="en-US" sz="2000"/>
              <a:t> = sin</a:t>
            </a:r>
            <a:r>
              <a:rPr lang="en-US" sz="2000" baseline="30000"/>
              <a:t>‒1</a:t>
            </a:r>
            <a:r>
              <a:rPr lang="en-US" sz="2000">
                <a:solidFill>
                  <a:srgbClr val="0070C0"/>
                </a:solidFill>
              </a:rPr>
              <a:t>(</a:t>
            </a:r>
            <a:r>
              <a:rPr lang="en-US" sz="2000"/>
              <a:t>(R</a:t>
            </a:r>
            <a:r>
              <a:rPr lang="en-US" sz="2000" baseline="-25000"/>
              <a:t>LM</a:t>
            </a:r>
            <a:r>
              <a:rPr lang="en-US" sz="2000"/>
              <a:t>/z</a:t>
            </a:r>
            <a:r>
              <a:rPr lang="en-US" sz="2000" baseline="-25000"/>
              <a:t>LM</a:t>
            </a:r>
            <a:r>
              <a:rPr lang="en-US" sz="2000"/>
              <a:t>)·sin(</a:t>
            </a:r>
            <a:r>
              <a:rPr lang="el-GR" sz="2000"/>
              <a:t>ψ</a:t>
            </a:r>
            <a:r>
              <a:rPr lang="en-US" sz="2000" baseline="-25000"/>
              <a:t>LM</a:t>
            </a:r>
            <a:r>
              <a:rPr lang="en-US" sz="2000"/>
              <a:t> - </a:t>
            </a:r>
            <a:r>
              <a:rPr lang="el-GR" sz="2000"/>
              <a:t>ψ</a:t>
            </a:r>
            <a:r>
              <a:rPr lang="en-US" sz="2000" baseline="-25000"/>
              <a:t>RA</a:t>
            </a:r>
            <a:r>
              <a:rPr lang="en-US" sz="2000"/>
              <a:t>)</a:t>
            </a:r>
            <a:r>
              <a:rPr lang="en-US" sz="2000">
                <a:solidFill>
                  <a:srgbClr val="0070C0"/>
                </a:solidFill>
              </a:rPr>
              <a:t>)</a:t>
            </a:r>
          </a:p>
        </p:txBody>
      </p:sp>
    </p:spTree>
    <p:extLst>
      <p:ext uri="{BB962C8B-B14F-4D97-AF65-F5344CB8AC3E}">
        <p14:creationId xmlns:p14="http://schemas.microsoft.com/office/powerpoint/2010/main" val="77399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rot="1020000" flipV="1">
            <a:off x="7324897" y="723233"/>
            <a:ext cx="0" cy="164592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6854046" y="2424108"/>
            <a:ext cx="0" cy="146304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2433" y="68234"/>
            <a:ext cx="11284241" cy="895438"/>
          </a:xfrm>
          <a:prstGeom prst="rect">
            <a:avLst/>
          </a:prstGeom>
          <a:noFill/>
        </p:spPr>
        <p:txBody>
          <a:bodyPr wrap="square" rtlCol="0">
            <a:spAutoFit/>
          </a:bodyPr>
          <a:lstStyle/>
          <a:p>
            <a:pPr>
              <a:lnSpc>
                <a:spcPct val="80000"/>
              </a:lnSpc>
            </a:pPr>
            <a:r>
              <a:rPr lang="en-US" sz="3200" b="1" dirty="0">
                <a:solidFill>
                  <a:srgbClr val="FF0000"/>
                </a:solidFill>
              </a:rPr>
              <a:t>NSTX-U High-k Scattering Wavenumber Calculations (Ignore Magnetic Pitch Factor)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204462" y="4181905"/>
            <a:ext cx="8778240" cy="2312024"/>
          </a:xfrm>
          <a:prstGeom prst="rect">
            <a:avLst/>
          </a:prstGeom>
        </p:spPr>
      </p:pic>
      <p:cxnSp>
        <p:nvCxnSpPr>
          <p:cNvPr id="4" name="Straight Connector 3"/>
          <p:cNvCxnSpPr/>
          <p:nvPr/>
        </p:nvCxnSpPr>
        <p:spPr>
          <a:xfrm>
            <a:off x="8717317" y="4677755"/>
            <a:ext cx="0" cy="5486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23947" y="4960318"/>
            <a:ext cx="54864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169058" y="4161579"/>
            <a:ext cx="102700" cy="195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91769" y="6084102"/>
            <a:ext cx="1057277" cy="400110"/>
          </a:xfrm>
          <a:prstGeom prst="rect">
            <a:avLst/>
          </a:prstGeom>
          <a:noFill/>
        </p:spPr>
        <p:txBody>
          <a:bodyPr wrap="none" rtlCol="0">
            <a:spAutoFit/>
          </a:bodyPr>
          <a:lstStyle/>
          <a:p>
            <a:r>
              <a:rPr lang="en-US" sz="2000"/>
              <a:t>Window</a:t>
            </a:r>
          </a:p>
        </p:txBody>
      </p:sp>
      <p:sp>
        <p:nvSpPr>
          <p:cNvPr id="19" name="TextBox 18"/>
          <p:cNvSpPr txBox="1"/>
          <p:nvPr/>
        </p:nvSpPr>
        <p:spPr>
          <a:xfrm>
            <a:off x="567918" y="1003115"/>
            <a:ext cx="5424208" cy="3031599"/>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If the launch and receive beams are toroidally aligned,  then the radial component is zero. A slight toroidal tilt is, however, required to minimize </a:t>
            </a:r>
            <a:r>
              <a:rPr lang="en-US" sz="2000" dirty="0" err="1"/>
              <a:t>unscattered</a:t>
            </a:r>
            <a:r>
              <a:rPr lang="en-US" sz="2000" dirty="0"/>
              <a:t> power illuminating the sensitive receiver mixers.</a:t>
            </a:r>
          </a:p>
          <a:p>
            <a:pPr marL="225425" indent="-225425">
              <a:lnSpc>
                <a:spcPct val="95000"/>
              </a:lnSpc>
              <a:spcBef>
                <a:spcPts val="1200"/>
              </a:spcBef>
              <a:buFont typeface="Calibri" panose="020F0502020204030204" pitchFamily="34" charset="0"/>
              <a:buChar char="●"/>
            </a:pPr>
            <a:r>
              <a:rPr lang="en-US" sz="2000" dirty="0"/>
              <a:t>Calculate the amount of radial wavenumber required to toroidally steer the scattered beams.</a:t>
            </a:r>
          </a:p>
          <a:p>
            <a:pPr marL="225425" indent="-225425">
              <a:lnSpc>
                <a:spcPct val="95000"/>
              </a:lnSpc>
              <a:spcBef>
                <a:spcPts val="1200"/>
              </a:spcBef>
              <a:buFont typeface="Calibri" panose="020F0502020204030204" pitchFamily="34" charset="0"/>
              <a:buChar char="●"/>
            </a:pPr>
            <a:r>
              <a:rPr lang="en-US" sz="2000" dirty="0"/>
              <a:t>Then calculate the k</a:t>
            </a:r>
            <a:r>
              <a:rPr lang="el-GR" sz="2000" baseline="-25000" dirty="0">
                <a:latin typeface="Calibri" panose="020F0502020204030204" pitchFamily="34" charset="0"/>
                <a:cs typeface="Calibri" panose="020F0502020204030204" pitchFamily="34" charset="0"/>
              </a:rPr>
              <a:t>θ</a:t>
            </a:r>
            <a:r>
              <a:rPr lang="en-US" sz="2000" dirty="0"/>
              <a:t> components due to the vertical tilt angle </a:t>
            </a:r>
            <a:r>
              <a:rPr lang="el-GR" sz="2000" dirty="0">
                <a:latin typeface="Calibri" panose="020F0502020204030204" pitchFamily="34" charset="0"/>
                <a:cs typeface="Calibri" panose="020F0502020204030204" pitchFamily="34" charset="0"/>
              </a:rPr>
              <a:t>θ</a:t>
            </a:r>
            <a:r>
              <a:rPr lang="en-US" sz="2000" dirty="0">
                <a:latin typeface="Calibri" panose="020F0502020204030204" pitchFamily="34" charset="0"/>
                <a:cs typeface="Calibri" panose="020F0502020204030204" pitchFamily="34" charset="0"/>
              </a:rPr>
              <a:t> </a:t>
            </a:r>
            <a:r>
              <a:rPr lang="en-US" sz="2000" dirty="0"/>
              <a:t>of a given channel.</a:t>
            </a:r>
          </a:p>
        </p:txBody>
      </p:sp>
      <p:sp>
        <p:nvSpPr>
          <p:cNvPr id="10" name="Oval 9"/>
          <p:cNvSpPr/>
          <p:nvPr/>
        </p:nvSpPr>
        <p:spPr>
          <a:xfrm>
            <a:off x="6927161" y="2346989"/>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rot="9660000" flipH="1" flipV="1">
            <a:off x="6875892" y="582127"/>
            <a:ext cx="0" cy="283464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09618" y="3245766"/>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13" name="Arc 12"/>
          <p:cNvSpPr/>
          <p:nvPr/>
        </p:nvSpPr>
        <p:spPr>
          <a:xfrm>
            <a:off x="6347636" y="1742203"/>
            <a:ext cx="1345201" cy="1378570"/>
          </a:xfrm>
          <a:prstGeom prst="arc">
            <a:avLst>
              <a:gd name="adj1" fmla="val 15071812"/>
              <a:gd name="adj2" fmla="val 17437478"/>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195196" y="2063965"/>
            <a:ext cx="1586451" cy="690638"/>
          </a:xfrm>
          <a:prstGeom prst="rect">
            <a:avLst/>
          </a:prstGeom>
          <a:noFill/>
        </p:spPr>
        <p:txBody>
          <a:bodyPr wrap="square" rtlCol="0">
            <a:spAutoFit/>
          </a:bodyPr>
          <a:lstStyle/>
          <a:p>
            <a:pPr>
              <a:lnSpc>
                <a:spcPct val="80000"/>
              </a:lnSpc>
            </a:pPr>
            <a:r>
              <a:rPr lang="en-US" sz="2400" b="1"/>
              <a:t>Interaction Region (IR)</a:t>
            </a:r>
          </a:p>
        </p:txBody>
      </p:sp>
      <p:sp>
        <p:nvSpPr>
          <p:cNvPr id="16" name="Arc 15"/>
          <p:cNvSpPr/>
          <p:nvPr/>
        </p:nvSpPr>
        <p:spPr>
          <a:xfrm>
            <a:off x="6324329" y="1737061"/>
            <a:ext cx="1345201" cy="1378570"/>
          </a:xfrm>
          <a:prstGeom prst="arc">
            <a:avLst>
              <a:gd name="adj1" fmla="val 4199534"/>
              <a:gd name="adj2" fmla="val 609848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758364" y="1053527"/>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18" name="TextBox 17"/>
          <p:cNvSpPr txBox="1"/>
          <p:nvPr/>
        </p:nvSpPr>
        <p:spPr>
          <a:xfrm>
            <a:off x="7359588" y="3032082"/>
            <a:ext cx="1022415" cy="690638"/>
          </a:xfrm>
          <a:prstGeom prst="rect">
            <a:avLst/>
          </a:prstGeom>
          <a:noFill/>
        </p:spPr>
        <p:txBody>
          <a:bodyPr wrap="square" rtlCol="0">
            <a:spAutoFit/>
          </a:bodyPr>
          <a:lstStyle/>
          <a:p>
            <a:pPr>
              <a:lnSpc>
                <a:spcPct val="80000"/>
              </a:lnSpc>
            </a:pPr>
            <a:r>
              <a:rPr lang="en-US" sz="2400" b="1">
                <a:solidFill>
                  <a:srgbClr val="0070C0"/>
                </a:solidFill>
              </a:rPr>
              <a:t>Radial Vector</a:t>
            </a:r>
            <a:endParaRPr lang="en-US" sz="2400" b="1" baseline="-25000">
              <a:solidFill>
                <a:srgbClr val="0070C0"/>
              </a:solidFill>
            </a:endParaRPr>
          </a:p>
        </p:txBody>
      </p:sp>
      <p:sp>
        <p:nvSpPr>
          <p:cNvPr id="20" name="TextBox 19"/>
          <p:cNvSpPr txBox="1"/>
          <p:nvPr/>
        </p:nvSpPr>
        <p:spPr>
          <a:xfrm>
            <a:off x="7506011" y="557489"/>
            <a:ext cx="1466575" cy="690638"/>
          </a:xfrm>
          <a:prstGeom prst="rect">
            <a:avLst/>
          </a:prstGeom>
          <a:noFill/>
        </p:spPr>
        <p:txBody>
          <a:bodyPr wrap="square" rtlCol="0">
            <a:spAutoFit/>
          </a:bodyPr>
          <a:lstStyle/>
          <a:p>
            <a:pPr algn="ctr">
              <a:lnSpc>
                <a:spcPct val="80000"/>
              </a:lnSpc>
            </a:pPr>
            <a:r>
              <a:rPr lang="en-US" sz="2400" b="1" dirty="0">
                <a:solidFill>
                  <a:srgbClr val="FF0000"/>
                </a:solidFill>
              </a:rPr>
              <a:t>Launch Beam</a:t>
            </a:r>
            <a:endParaRPr lang="en-US" sz="2400" b="1" baseline="-25000" dirty="0">
              <a:solidFill>
                <a:srgbClr val="FF0000"/>
              </a:solidFill>
            </a:endParaRPr>
          </a:p>
        </p:txBody>
      </p:sp>
      <p:sp>
        <p:nvSpPr>
          <p:cNvPr id="21" name="TextBox 20"/>
          <p:cNvSpPr txBox="1"/>
          <p:nvPr/>
        </p:nvSpPr>
        <p:spPr>
          <a:xfrm>
            <a:off x="6029608" y="3788477"/>
            <a:ext cx="1165062" cy="690638"/>
          </a:xfrm>
          <a:prstGeom prst="rect">
            <a:avLst/>
          </a:prstGeom>
          <a:noFill/>
        </p:spPr>
        <p:txBody>
          <a:bodyPr wrap="square" rtlCol="0">
            <a:spAutoFit/>
          </a:bodyPr>
          <a:lstStyle/>
          <a:p>
            <a:pPr algn="ctr">
              <a:lnSpc>
                <a:spcPct val="80000"/>
              </a:lnSpc>
            </a:pPr>
            <a:r>
              <a:rPr lang="en-US" sz="2400" b="1">
                <a:solidFill>
                  <a:srgbClr val="FF0000"/>
                </a:solidFill>
              </a:rPr>
              <a:t>Receive Beam</a:t>
            </a:r>
            <a:endParaRPr lang="en-US" sz="2400" b="1" baseline="-25000">
              <a:solidFill>
                <a:srgbClr val="FF0000"/>
              </a:solidFill>
            </a:endParaRPr>
          </a:p>
        </p:txBody>
      </p:sp>
      <p:sp>
        <p:nvSpPr>
          <p:cNvPr id="22" name="TextBox 21"/>
          <p:cNvSpPr txBox="1"/>
          <p:nvPr/>
        </p:nvSpPr>
        <p:spPr>
          <a:xfrm>
            <a:off x="6580182" y="5707599"/>
            <a:ext cx="2357530" cy="683264"/>
          </a:xfrm>
          <a:prstGeom prst="rect">
            <a:avLst/>
          </a:prstGeom>
          <a:noFill/>
        </p:spPr>
        <p:txBody>
          <a:bodyPr wrap="square" rtlCol="0">
            <a:spAutoFit/>
          </a:bodyPr>
          <a:lstStyle/>
          <a:p>
            <a:pPr>
              <a:lnSpc>
                <a:spcPct val="80000"/>
              </a:lnSpc>
            </a:pPr>
            <a:r>
              <a:rPr lang="en-US" sz="2400" b="1"/>
              <a:t>Poloidal View of High-k Receiver</a:t>
            </a:r>
          </a:p>
        </p:txBody>
      </p:sp>
      <p:sp>
        <p:nvSpPr>
          <p:cNvPr id="2" name="TextBox 1"/>
          <p:cNvSpPr txBox="1"/>
          <p:nvPr/>
        </p:nvSpPr>
        <p:spPr>
          <a:xfrm>
            <a:off x="8892557" y="2681514"/>
            <a:ext cx="2979983" cy="461665"/>
          </a:xfrm>
          <a:prstGeom prst="rect">
            <a:avLst/>
          </a:prstGeom>
          <a:noFill/>
        </p:spPr>
        <p:txBody>
          <a:bodyPr wrap="none" rtlCol="0">
            <a:spAutoFit/>
          </a:bodyPr>
          <a:lstStyle/>
          <a:p>
            <a:r>
              <a:rPr lang="en-US" sz="2400"/>
              <a:t>k</a:t>
            </a:r>
            <a:r>
              <a:rPr lang="en-US" sz="2400" baseline="-25000"/>
              <a:t>R</a:t>
            </a:r>
            <a:r>
              <a:rPr lang="en-US" sz="2400"/>
              <a:t> = k</a:t>
            </a:r>
            <a:r>
              <a:rPr lang="en-US" sz="2400" baseline="-25000"/>
              <a:t>0</a:t>
            </a:r>
            <a:r>
              <a:rPr lang="en-US" sz="2400"/>
              <a:t>·(cos</a:t>
            </a:r>
            <a:r>
              <a:rPr lang="el-GR" sz="2400"/>
              <a:t>ψ</a:t>
            </a:r>
            <a:r>
              <a:rPr lang="en-US" sz="2400" baseline="-25000"/>
              <a:t>R</a:t>
            </a:r>
            <a:r>
              <a:rPr lang="en-US" sz="2400"/>
              <a:t> – cos</a:t>
            </a:r>
            <a:r>
              <a:rPr lang="el-GR" sz="2400"/>
              <a:t>ψ</a:t>
            </a:r>
            <a:r>
              <a:rPr lang="en-US" sz="2400" baseline="-25000"/>
              <a:t>L</a:t>
            </a:r>
            <a:r>
              <a:rPr lang="en-US" sz="2400"/>
              <a:t>)</a:t>
            </a:r>
            <a:endParaRPr lang="en-US" sz="2400">
              <a:solidFill>
                <a:srgbClr val="0070C0"/>
              </a:solidFill>
            </a:endParaRPr>
          </a:p>
        </p:txBody>
      </p:sp>
      <p:sp>
        <p:nvSpPr>
          <p:cNvPr id="23" name="TextBox 22"/>
          <p:cNvSpPr txBox="1"/>
          <p:nvPr/>
        </p:nvSpPr>
        <p:spPr>
          <a:xfrm>
            <a:off x="8892557" y="3152949"/>
            <a:ext cx="1561646"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a:t> = k</a:t>
            </a:r>
            <a:r>
              <a:rPr lang="en-US" sz="2400" baseline="-25000"/>
              <a:t>0</a:t>
            </a:r>
            <a:r>
              <a:rPr lang="en-US" sz="2400"/>
              <a:t>·sin</a:t>
            </a:r>
            <a:r>
              <a:rPr lang="el-GR" sz="2400">
                <a:latin typeface="Calibri" panose="020F0502020204030204" pitchFamily="34" charset="0"/>
                <a:cs typeface="Calibri" panose="020F0502020204030204" pitchFamily="34" charset="0"/>
              </a:rPr>
              <a:t>θ</a:t>
            </a:r>
            <a:endParaRPr lang="en-US" sz="2400">
              <a:solidFill>
                <a:srgbClr val="0070C0"/>
              </a:solidFill>
            </a:endParaRPr>
          </a:p>
        </p:txBody>
      </p:sp>
    </p:spTree>
    <p:extLst>
      <p:ext uri="{BB962C8B-B14F-4D97-AF65-F5344CB8AC3E}">
        <p14:creationId xmlns:p14="http://schemas.microsoft.com/office/powerpoint/2010/main" val="3483154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a:solidFill>
                  <a:srgbClr val="FF0000"/>
                </a:solidFill>
              </a:rPr>
              <a:t>Effects of Magnetic Pitch Angle</a:t>
            </a:r>
          </a:p>
        </p:txBody>
      </p:sp>
      <p:sp>
        <p:nvSpPr>
          <p:cNvPr id="19" name="TextBox 18"/>
          <p:cNvSpPr txBox="1"/>
          <p:nvPr/>
        </p:nvSpPr>
        <p:spPr>
          <a:xfrm>
            <a:off x="567917" y="744926"/>
            <a:ext cx="11338333" cy="2893100"/>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The magnetic pitch angle </a:t>
            </a:r>
            <a:r>
              <a:rPr lang="el-GR" sz="2000" dirty="0">
                <a:solidFill>
                  <a:srgbClr val="00B0F0"/>
                </a:solidFill>
                <a:cs typeface="Calibri" panose="020F0502020204030204" pitchFamily="34" charset="0"/>
              </a:rPr>
              <a:t>α</a:t>
            </a:r>
            <a:r>
              <a:rPr lang="en-US" sz="2000" dirty="0">
                <a:cs typeface="Calibri" panose="020F0502020204030204" pitchFamily="34" charset="0"/>
              </a:rPr>
              <a:t> </a:t>
            </a:r>
            <a:r>
              <a:rPr lang="en-US" sz="2000" dirty="0"/>
              <a:t>is the angle between the total magnetic field </a:t>
            </a:r>
            <a:r>
              <a:rPr lang="en-US" sz="2000" i="1" dirty="0">
                <a:solidFill>
                  <a:srgbClr val="00B0F0"/>
                </a:solidFill>
              </a:rPr>
              <a:t>B</a:t>
            </a:r>
            <a:r>
              <a:rPr lang="en-US" sz="2000" baseline="-25000" dirty="0">
                <a:solidFill>
                  <a:srgbClr val="00B0F0"/>
                </a:solidFill>
              </a:rPr>
              <a:t>TOT</a:t>
            </a:r>
            <a:r>
              <a:rPr lang="en-US" sz="2000" dirty="0"/>
              <a:t> and the toroidal magnetic field </a:t>
            </a:r>
            <a:r>
              <a:rPr lang="en-US" sz="2000" i="1" dirty="0">
                <a:solidFill>
                  <a:srgbClr val="00B0F0"/>
                </a:solidFill>
              </a:rPr>
              <a:t>B</a:t>
            </a:r>
            <a:r>
              <a:rPr lang="en-US" sz="2000" baseline="-25000" dirty="0">
                <a:solidFill>
                  <a:srgbClr val="00B0F0"/>
                </a:solidFill>
              </a:rPr>
              <a:t>TOR</a:t>
            </a:r>
            <a:r>
              <a:rPr lang="en-US" sz="2000" dirty="0"/>
              <a:t> due to the presence of a non-zero poloidal magnetic field </a:t>
            </a:r>
            <a:r>
              <a:rPr lang="en-US" sz="2000" i="1" dirty="0">
                <a:solidFill>
                  <a:srgbClr val="00B0F0"/>
                </a:solidFill>
              </a:rPr>
              <a:t>B</a:t>
            </a:r>
            <a:r>
              <a:rPr lang="el-GR" sz="2000" baseline="-25000" dirty="0">
                <a:solidFill>
                  <a:srgbClr val="00B0F0"/>
                </a:solidFill>
                <a:cs typeface="Calibri" panose="020F0502020204030204" pitchFamily="34" charset="0"/>
              </a:rPr>
              <a:t>θ</a:t>
            </a:r>
            <a:r>
              <a:rPr lang="en-US" sz="2000" dirty="0"/>
              <a:t>.</a:t>
            </a:r>
          </a:p>
          <a:p>
            <a:pPr marL="225425" indent="-225425">
              <a:lnSpc>
                <a:spcPct val="95000"/>
              </a:lnSpc>
              <a:spcBef>
                <a:spcPts val="1200"/>
              </a:spcBef>
              <a:buFont typeface="Calibri" panose="020F0502020204030204" pitchFamily="34" charset="0"/>
              <a:buChar char="●"/>
            </a:pPr>
            <a:r>
              <a:rPr lang="en-US" sz="2000" dirty="0"/>
              <a:t>The magnetic pitch angle causes the poloidal and toroidal vectors to rotate by the factor </a:t>
            </a:r>
            <a:r>
              <a:rPr lang="el-GR" sz="2000" dirty="0">
                <a:solidFill>
                  <a:srgbClr val="00B0F0"/>
                </a:solidFill>
                <a:cs typeface="Calibri" panose="020F0502020204030204" pitchFamily="34" charset="0"/>
              </a:rPr>
              <a:t>α</a:t>
            </a:r>
            <a:r>
              <a:rPr lang="en-US" sz="2000" dirty="0"/>
              <a:t>. Note that this is much larger on a spherical tokamak than on a conventional tokamak.</a:t>
            </a:r>
          </a:p>
          <a:p>
            <a:pPr marL="225425" indent="-225425">
              <a:lnSpc>
                <a:spcPct val="95000"/>
              </a:lnSpc>
              <a:spcBef>
                <a:spcPts val="1200"/>
              </a:spcBef>
              <a:buFont typeface="Calibri" panose="020F0502020204030204" pitchFamily="34" charset="0"/>
              <a:buChar char="●"/>
            </a:pPr>
            <a:r>
              <a:rPr lang="en-US" sz="2000" dirty="0"/>
              <a:t>This modifies the calculated density fluctuation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baseline="-25000" dirty="0">
                <a:solidFill>
                  <a:srgbClr val="00B0F0"/>
                </a:solidFill>
                <a:latin typeface="Calibri" panose="020F0502020204030204" pitchFamily="34" charset="0"/>
                <a:cs typeface="Calibri" panose="020F0502020204030204" pitchFamily="34" charset="0"/>
              </a:rPr>
              <a:t>S</a:t>
            </a:r>
            <a:r>
              <a:rPr lang="en-US" sz="2000" dirty="0"/>
              <a:t> and </a:t>
            </a:r>
            <a:r>
              <a:rPr lang="en-US" sz="2000" dirty="0" err="1">
                <a:solidFill>
                  <a:srgbClr val="00B0F0"/>
                </a:solidFill>
              </a:rPr>
              <a:t>k</a:t>
            </a:r>
            <a:r>
              <a:rPr lang="en-US" sz="2000" baseline="-25000" dirty="0" err="1">
                <a:solidFill>
                  <a:srgbClr val="00B0F0"/>
                </a:solidFill>
              </a:rPr>
              <a:t>RS</a:t>
            </a:r>
            <a:r>
              <a:rPr lang="en-US" sz="2000" dirty="0"/>
              <a:t> components that scatter from the launch beam towards the receiver.</a:t>
            </a:r>
          </a:p>
          <a:p>
            <a:pPr marL="225425" indent="-225425">
              <a:lnSpc>
                <a:spcPct val="95000"/>
              </a:lnSpc>
              <a:spcBef>
                <a:spcPts val="1200"/>
              </a:spcBef>
              <a:buFont typeface="Calibri" panose="020F0502020204030204" pitchFamily="34" charset="0"/>
              <a:buChar char="●"/>
            </a:pPr>
            <a:r>
              <a:rPr lang="en-US" sz="2000" dirty="0"/>
              <a:t>This increases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downwards scattering and decreases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upwards scattering, as well as adding a poloidal scattering angle </a:t>
            </a:r>
            <a:r>
              <a:rPr lang="el-GR" sz="2000" dirty="0">
                <a:solidFill>
                  <a:srgbClr val="00B0F0"/>
                </a:solidFill>
                <a:latin typeface="Calibri" panose="020F0502020204030204" pitchFamily="34" charset="0"/>
                <a:cs typeface="Calibri" panose="020F0502020204030204" pitchFamily="34" charset="0"/>
              </a:rPr>
              <a:t>θ</a:t>
            </a:r>
            <a:r>
              <a:rPr lang="en-US" sz="2000" dirty="0"/>
              <a:t> term to the radial scattering </a:t>
            </a:r>
            <a:r>
              <a:rPr lang="en-US" sz="2000" dirty="0" err="1">
                <a:solidFill>
                  <a:srgbClr val="00B0F0"/>
                </a:solidFill>
              </a:rPr>
              <a:t>k</a:t>
            </a:r>
            <a:r>
              <a:rPr lang="en-US" sz="2000" baseline="-25000" dirty="0" err="1">
                <a:solidFill>
                  <a:srgbClr val="00B0F0"/>
                </a:solidFill>
                <a:latin typeface="Calibri" panose="020F0502020204030204" pitchFamily="34" charset="0"/>
                <a:cs typeface="Calibri" panose="020F0502020204030204" pitchFamily="34" charset="0"/>
              </a:rPr>
              <a:t>R</a:t>
            </a:r>
            <a:r>
              <a:rPr lang="en-US" sz="2000" dirty="0"/>
              <a:t> component.</a:t>
            </a:r>
          </a:p>
        </p:txBody>
      </p:sp>
      <p:sp>
        <p:nvSpPr>
          <p:cNvPr id="2" name="TextBox 1"/>
          <p:cNvSpPr txBox="1"/>
          <p:nvPr/>
        </p:nvSpPr>
        <p:spPr>
          <a:xfrm>
            <a:off x="4978319" y="5100652"/>
            <a:ext cx="3819507" cy="461665"/>
          </a:xfrm>
          <a:prstGeom prst="rect">
            <a:avLst/>
          </a:prstGeom>
          <a:noFill/>
        </p:spPr>
        <p:txBody>
          <a:bodyPr wrap="none" rtlCol="0">
            <a:spAutoFit/>
          </a:bodyPr>
          <a:lstStyle/>
          <a:p>
            <a:r>
              <a:rPr lang="en-US" sz="2400"/>
              <a:t>k</a:t>
            </a:r>
            <a:r>
              <a:rPr lang="en-US" sz="2400" baseline="-25000"/>
              <a:t>RS</a:t>
            </a:r>
            <a:r>
              <a:rPr lang="en-US" sz="2400"/>
              <a:t> = k</a:t>
            </a:r>
            <a:r>
              <a:rPr lang="en-US" sz="2400" baseline="-25000"/>
              <a:t>0</a:t>
            </a:r>
            <a:r>
              <a:rPr lang="en-US" sz="2400"/>
              <a:t>·[cos</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cos</a:t>
            </a:r>
            <a:r>
              <a:rPr lang="el-GR" sz="2400">
                <a:solidFill>
                  <a:srgbClr val="00B0F0"/>
                </a:solidFill>
              </a:rPr>
              <a:t>ψ</a:t>
            </a:r>
            <a:r>
              <a:rPr lang="en-US" sz="2400" baseline="-25000">
                <a:solidFill>
                  <a:srgbClr val="00B0F0"/>
                </a:solidFill>
              </a:rPr>
              <a:t>L</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sp>
        <p:nvSpPr>
          <p:cNvPr id="23" name="TextBox 22"/>
          <p:cNvSpPr txBox="1"/>
          <p:nvPr/>
        </p:nvSpPr>
        <p:spPr>
          <a:xfrm>
            <a:off x="4978319" y="4194044"/>
            <a:ext cx="6002605"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baseline="-25000">
                <a:latin typeface="Calibri" panose="020F0502020204030204" pitchFamily="34" charset="0"/>
                <a:cs typeface="Calibri" panose="020F0502020204030204" pitchFamily="34" charset="0"/>
              </a:rPr>
              <a:t>S</a:t>
            </a:r>
            <a:r>
              <a:rPr lang="en-US" sz="2400"/>
              <a:t> = k</a:t>
            </a:r>
            <a:r>
              <a:rPr lang="en-US" sz="2400" baseline="-25000"/>
              <a:t>0</a:t>
            </a:r>
            <a:r>
              <a:rPr lang="en-US" sz="2400"/>
              <a:t>·[(sin</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rPr>
              <a:t>ψ</a:t>
            </a:r>
            <a:r>
              <a:rPr lang="en-US" sz="2400" baseline="-25000">
                <a:solidFill>
                  <a:srgbClr val="00B0F0"/>
                </a:solidFill>
              </a:rPr>
              <a:t>L</a:t>
            </a:r>
            <a:r>
              <a:rPr lang="en-US" sz="2400"/>
              <a:t>)·sin</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t>·cos</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cxnSp>
        <p:nvCxnSpPr>
          <p:cNvPr id="6" name="Straight Connector 5"/>
          <p:cNvCxnSpPr/>
          <p:nvPr/>
        </p:nvCxnSpPr>
        <p:spPr>
          <a:xfrm rot="1800000" flipV="1">
            <a:off x="2238562" y="4791753"/>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59145" y="4879845"/>
            <a:ext cx="356616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8" name="Arc 7"/>
          <p:cNvSpPr/>
          <p:nvPr/>
        </p:nvSpPr>
        <p:spPr>
          <a:xfrm>
            <a:off x="1895662" y="4178271"/>
            <a:ext cx="1345201" cy="1378570"/>
          </a:xfrm>
          <a:prstGeom prst="arc">
            <a:avLst>
              <a:gd name="adj1" fmla="val 10788073"/>
              <a:gd name="adj2" fmla="val 126056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534528" y="4403760"/>
            <a:ext cx="336952" cy="400110"/>
          </a:xfrm>
          <a:prstGeom prst="rect">
            <a:avLst/>
          </a:prstGeom>
          <a:noFill/>
        </p:spPr>
        <p:txBody>
          <a:bodyPr wrap="none" rtlCol="0">
            <a:spAutoFit/>
          </a:bodyPr>
          <a:lstStyle/>
          <a:p>
            <a:r>
              <a:rPr lang="el-GR" sz="2000">
                <a:solidFill>
                  <a:srgbClr val="FF0000"/>
                </a:solidFill>
                <a:latin typeface="Calibri" panose="020F0502020204030204" pitchFamily="34" charset="0"/>
                <a:cs typeface="Calibri" panose="020F0502020204030204" pitchFamily="34" charset="0"/>
              </a:rPr>
              <a:t>α</a:t>
            </a:r>
            <a:endParaRPr lang="en-US" sz="2000" baseline="-25000">
              <a:solidFill>
                <a:srgbClr val="FF0000"/>
              </a:solidFill>
            </a:endParaRPr>
          </a:p>
        </p:txBody>
      </p:sp>
      <p:cxnSp>
        <p:nvCxnSpPr>
          <p:cNvPr id="11" name="Straight Connector 10"/>
          <p:cNvCxnSpPr/>
          <p:nvPr/>
        </p:nvCxnSpPr>
        <p:spPr>
          <a:xfrm rot="7200000" flipV="1">
            <a:off x="1989668" y="3851144"/>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9892" y="3867298"/>
            <a:ext cx="1096254" cy="590931"/>
          </a:xfrm>
          <a:prstGeom prst="rect">
            <a:avLst/>
          </a:prstGeom>
          <a:noFill/>
        </p:spPr>
        <p:txBody>
          <a:bodyPr wrap="square" rtlCol="0">
            <a:spAutoFit/>
          </a:bodyPr>
          <a:lstStyle/>
          <a:p>
            <a:pPr algn="ctr">
              <a:lnSpc>
                <a:spcPct val="80000"/>
              </a:lnSpc>
            </a:pPr>
            <a:r>
              <a:rPr lang="en-US" sz="2000">
                <a:solidFill>
                  <a:srgbClr val="FF0000"/>
                </a:solidFill>
              </a:rPr>
              <a:t>Toroidal Axis</a:t>
            </a:r>
            <a:endParaRPr lang="en-US" sz="2000" baseline="-25000">
              <a:solidFill>
                <a:srgbClr val="FF0000"/>
              </a:solidFill>
            </a:endParaRPr>
          </a:p>
        </p:txBody>
      </p:sp>
      <p:sp>
        <p:nvSpPr>
          <p:cNvPr id="14" name="TextBox 13"/>
          <p:cNvSpPr txBox="1"/>
          <p:nvPr/>
        </p:nvSpPr>
        <p:spPr>
          <a:xfrm>
            <a:off x="1353433" y="6080528"/>
            <a:ext cx="1084458" cy="590931"/>
          </a:xfrm>
          <a:prstGeom prst="rect">
            <a:avLst/>
          </a:prstGeom>
          <a:noFill/>
        </p:spPr>
        <p:txBody>
          <a:bodyPr wrap="square" rtlCol="0">
            <a:spAutoFit/>
          </a:bodyPr>
          <a:lstStyle/>
          <a:p>
            <a:pPr algn="ctr">
              <a:lnSpc>
                <a:spcPct val="80000"/>
              </a:lnSpc>
            </a:pPr>
            <a:r>
              <a:rPr lang="en-US" sz="2000">
                <a:solidFill>
                  <a:srgbClr val="FF0000"/>
                </a:solidFill>
              </a:rPr>
              <a:t>Poloidal Axis</a:t>
            </a:r>
            <a:endParaRPr lang="en-US" sz="2000" baseline="-25000">
              <a:solidFill>
                <a:srgbClr val="FF0000"/>
              </a:solidFill>
            </a:endParaRPr>
          </a:p>
        </p:txBody>
      </p:sp>
      <p:cxnSp>
        <p:nvCxnSpPr>
          <p:cNvPr id="15" name="Straight Connector 14"/>
          <p:cNvCxnSpPr/>
          <p:nvPr/>
        </p:nvCxnSpPr>
        <p:spPr>
          <a:xfrm rot="-780000" flipH="1">
            <a:off x="697165" y="5100652"/>
            <a:ext cx="192024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1560363" y="3886512"/>
            <a:ext cx="2011680" cy="2011680"/>
          </a:xfrm>
          <a:prstGeom prst="arc">
            <a:avLst>
              <a:gd name="adj1" fmla="val 9977710"/>
              <a:gd name="adj2" fmla="val 10835339"/>
            </a:avLst>
          </a:prstGeom>
          <a:ln w="2540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103747" y="4804068"/>
            <a:ext cx="399468" cy="400110"/>
          </a:xfrm>
          <a:prstGeom prst="rect">
            <a:avLst/>
          </a:prstGeom>
          <a:noFill/>
        </p:spPr>
        <p:txBody>
          <a:bodyPr wrap="none" rtlCol="0">
            <a:spAutoFit/>
          </a:bodyPr>
          <a:lstStyle/>
          <a:p>
            <a:r>
              <a:rPr lang="el-GR" sz="2000">
                <a:solidFill>
                  <a:schemeClr val="accent5"/>
                </a:solidFill>
                <a:latin typeface="Calibri" panose="020F0502020204030204" pitchFamily="34" charset="0"/>
                <a:cs typeface="Calibri" panose="020F0502020204030204" pitchFamily="34" charset="0"/>
              </a:rPr>
              <a:t>θ</a:t>
            </a:r>
            <a:r>
              <a:rPr lang="en-US" sz="2000" baseline="-25000">
                <a:solidFill>
                  <a:schemeClr val="accent5"/>
                </a:solidFill>
                <a:latin typeface="Calibri" panose="020F0502020204030204" pitchFamily="34" charset="0"/>
                <a:cs typeface="Calibri" panose="020F0502020204030204" pitchFamily="34" charset="0"/>
              </a:rPr>
              <a:t>S</a:t>
            </a:r>
            <a:endParaRPr lang="en-US" sz="2000" b="1" baseline="-25000">
              <a:solidFill>
                <a:schemeClr val="accent5"/>
              </a:solidFill>
            </a:endParaRPr>
          </a:p>
        </p:txBody>
      </p:sp>
      <p:sp>
        <p:nvSpPr>
          <p:cNvPr id="18" name="TextBox 17"/>
          <p:cNvSpPr txBox="1"/>
          <p:nvPr/>
        </p:nvSpPr>
        <p:spPr>
          <a:xfrm>
            <a:off x="2506508" y="4562545"/>
            <a:ext cx="1706852" cy="344710"/>
          </a:xfrm>
          <a:prstGeom prst="rect">
            <a:avLst/>
          </a:prstGeom>
          <a:noFill/>
        </p:spPr>
        <p:txBody>
          <a:bodyPr wrap="square" rtlCol="0">
            <a:spAutoFit/>
          </a:bodyPr>
          <a:lstStyle/>
          <a:p>
            <a:pPr algn="ctr">
              <a:lnSpc>
                <a:spcPct val="80000"/>
              </a:lnSpc>
            </a:pPr>
            <a:r>
              <a:rPr lang="en-US" sz="2000">
                <a:solidFill>
                  <a:schemeClr val="accent5"/>
                </a:solidFill>
              </a:rPr>
              <a:t>Launch Beam</a:t>
            </a:r>
            <a:endParaRPr lang="en-US" sz="2000" baseline="-25000">
              <a:solidFill>
                <a:schemeClr val="accent5"/>
              </a:solidFill>
            </a:endParaRPr>
          </a:p>
        </p:txBody>
      </p:sp>
      <p:sp>
        <p:nvSpPr>
          <p:cNvPr id="20" name="TextBox 19"/>
          <p:cNvSpPr txBox="1"/>
          <p:nvPr/>
        </p:nvSpPr>
        <p:spPr>
          <a:xfrm>
            <a:off x="323636" y="5347178"/>
            <a:ext cx="1220153" cy="584775"/>
          </a:xfrm>
          <a:prstGeom prst="rect">
            <a:avLst/>
          </a:prstGeom>
          <a:noFill/>
        </p:spPr>
        <p:txBody>
          <a:bodyPr wrap="square" rtlCol="0">
            <a:spAutoFit/>
          </a:bodyPr>
          <a:lstStyle/>
          <a:p>
            <a:pPr algn="ctr">
              <a:lnSpc>
                <a:spcPct val="80000"/>
              </a:lnSpc>
            </a:pPr>
            <a:r>
              <a:rPr lang="en-US" sz="2000">
                <a:solidFill>
                  <a:schemeClr val="accent5"/>
                </a:solidFill>
              </a:rPr>
              <a:t>Scattered Beam</a:t>
            </a:r>
            <a:endParaRPr lang="en-US" sz="2000" baseline="-25000">
              <a:solidFill>
                <a:schemeClr val="accent5"/>
              </a:solidFill>
            </a:endParaRPr>
          </a:p>
        </p:txBody>
      </p:sp>
    </p:spTree>
    <p:extLst>
      <p:ext uri="{BB962C8B-B14F-4D97-AF65-F5344CB8AC3E}">
        <p14:creationId xmlns:p14="http://schemas.microsoft.com/office/powerpoint/2010/main" val="321318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dirty="0">
                <a:solidFill>
                  <a:srgbClr val="FF0000"/>
                </a:solidFill>
              </a:rPr>
              <a:t>NSTX-U Scattering Calculator v7: Instructions on Use</a:t>
            </a:r>
          </a:p>
        </p:txBody>
      </p:sp>
      <p:sp>
        <p:nvSpPr>
          <p:cNvPr id="19" name="TextBox 18"/>
          <p:cNvSpPr txBox="1"/>
          <p:nvPr/>
        </p:nvSpPr>
        <p:spPr>
          <a:xfrm>
            <a:off x="567917" y="744926"/>
            <a:ext cx="11338333" cy="6057043"/>
          </a:xfrm>
          <a:prstGeom prst="rect">
            <a:avLst/>
          </a:prstGeom>
          <a:noFill/>
        </p:spPr>
        <p:txBody>
          <a:bodyPr wrap="square" rtlCol="0">
            <a:spAutoFit/>
          </a:bodyPr>
          <a:lstStyle/>
          <a:p>
            <a:pPr marL="225425" indent="-225425">
              <a:lnSpc>
                <a:spcPct val="90000"/>
              </a:lnSpc>
              <a:spcBef>
                <a:spcPts val="600"/>
              </a:spcBef>
              <a:buFont typeface="Calibri" panose="020F0502020204030204" pitchFamily="34" charset="0"/>
              <a:buChar char="●"/>
            </a:pPr>
            <a:r>
              <a:rPr lang="en-US" sz="2000" dirty="0"/>
              <a:t>There are 2 plasma parameters that can be optionally set by the user:</a:t>
            </a:r>
          </a:p>
          <a:p>
            <a:pPr marL="457200" indent="-225425">
              <a:lnSpc>
                <a:spcPct val="90000"/>
              </a:lnSpc>
              <a:spcBef>
                <a:spcPts val="600"/>
              </a:spcBef>
              <a:buFont typeface="Wingdings" panose="05000000000000000000" pitchFamily="2" charset="2"/>
              <a:buChar char="§"/>
            </a:pPr>
            <a:r>
              <a:rPr lang="en-US" dirty="0"/>
              <a:t>Cell E4: Plasma major radius </a:t>
            </a:r>
            <a:r>
              <a:rPr lang="en-US" dirty="0">
                <a:solidFill>
                  <a:srgbClr val="FF0000"/>
                </a:solidFill>
              </a:rPr>
              <a:t>R</a:t>
            </a:r>
            <a:r>
              <a:rPr lang="en-US" baseline="-25000" dirty="0">
                <a:solidFill>
                  <a:srgbClr val="FF0000"/>
                </a:solidFill>
              </a:rPr>
              <a:t>0</a:t>
            </a:r>
            <a:r>
              <a:rPr lang="en-US" dirty="0"/>
              <a:t> , set between 800 and 1020 mm</a:t>
            </a:r>
          </a:p>
          <a:p>
            <a:pPr marL="457200" indent="-225425">
              <a:lnSpc>
                <a:spcPct val="90000"/>
              </a:lnSpc>
              <a:spcBef>
                <a:spcPts val="600"/>
              </a:spcBef>
              <a:buFont typeface="Wingdings" panose="05000000000000000000" pitchFamily="2" charset="2"/>
              <a:buChar char="§"/>
            </a:pPr>
            <a:r>
              <a:rPr lang="en-US" dirty="0"/>
              <a:t>Cell E5: Plasma minor radius </a:t>
            </a:r>
            <a:r>
              <a:rPr lang="en-US" dirty="0">
                <a:solidFill>
                  <a:srgbClr val="FF0000"/>
                </a:solidFill>
              </a:rPr>
              <a:t>a</a:t>
            </a:r>
            <a:r>
              <a:rPr lang="en-US" dirty="0"/>
              <a:t>, set between 495 and 650 mm</a:t>
            </a:r>
          </a:p>
          <a:p>
            <a:pPr marL="225425" indent="-225425">
              <a:lnSpc>
                <a:spcPct val="90000"/>
              </a:lnSpc>
              <a:spcBef>
                <a:spcPts val="600"/>
              </a:spcBef>
              <a:buFont typeface="Calibri" panose="020F0502020204030204" pitchFamily="34" charset="0"/>
              <a:buChar char="●"/>
            </a:pPr>
            <a:r>
              <a:rPr lang="en-US" sz="2000" dirty="0"/>
              <a:t>There are 4 parameters that can be set by the user:</a:t>
            </a:r>
          </a:p>
          <a:p>
            <a:pPr marL="457200" indent="-225425">
              <a:lnSpc>
                <a:spcPct val="90000"/>
              </a:lnSpc>
              <a:spcBef>
                <a:spcPts val="600"/>
              </a:spcBef>
              <a:buFont typeface="Wingdings" panose="05000000000000000000" pitchFamily="2" charset="2"/>
              <a:buChar char="§"/>
            </a:pPr>
            <a:r>
              <a:rPr lang="en-US" dirty="0"/>
              <a:t>Cell C11: Distance from receiver window (RW) to interaction region (IR) </a:t>
            </a:r>
            <a:r>
              <a:rPr lang="en-US" dirty="0">
                <a:solidFill>
                  <a:srgbClr val="FF0000"/>
                </a:solidFill>
              </a:rPr>
              <a:t>z</a:t>
            </a:r>
            <a:r>
              <a:rPr lang="en-US" baseline="-25000" dirty="0">
                <a:solidFill>
                  <a:srgbClr val="FF0000"/>
                </a:solidFill>
              </a:rPr>
              <a:t>IR</a:t>
            </a:r>
            <a:r>
              <a:rPr lang="en-US" dirty="0"/>
              <a:t>, set between 200 and 850 mm</a:t>
            </a:r>
          </a:p>
          <a:p>
            <a:pPr marL="457200" indent="-225425">
              <a:lnSpc>
                <a:spcPct val="90000"/>
              </a:lnSpc>
              <a:spcBef>
                <a:spcPts val="600"/>
              </a:spcBef>
              <a:buFont typeface="Wingdings" panose="05000000000000000000" pitchFamily="2" charset="2"/>
              <a:buChar char="§"/>
            </a:pPr>
            <a:r>
              <a:rPr lang="en-US" dirty="0"/>
              <a:t>Cell C12: Receiver array horizontal tilt </a:t>
            </a:r>
            <a:r>
              <a:rPr lang="el-GR" dirty="0">
                <a:solidFill>
                  <a:srgbClr val="FF0000"/>
                </a:solidFill>
              </a:rPr>
              <a:t>φ</a:t>
            </a:r>
            <a:r>
              <a:rPr lang="en-US" baseline="-25000" dirty="0">
                <a:solidFill>
                  <a:srgbClr val="FF0000"/>
                </a:solidFill>
              </a:rPr>
              <a:t>RA</a:t>
            </a:r>
            <a:r>
              <a:rPr lang="en-US" dirty="0"/>
              <a:t>, set between 10.39° and 16.39°</a:t>
            </a:r>
          </a:p>
          <a:p>
            <a:pPr marL="457200" indent="-225425">
              <a:lnSpc>
                <a:spcPct val="90000"/>
              </a:lnSpc>
              <a:spcBef>
                <a:spcPts val="600"/>
              </a:spcBef>
              <a:buFont typeface="Wingdings" panose="05000000000000000000" pitchFamily="2" charset="2"/>
              <a:buChar char="§"/>
            </a:pPr>
            <a:r>
              <a:rPr lang="en-US" dirty="0"/>
              <a:t>Cell C13: Receiver array vertical tilt </a:t>
            </a:r>
            <a:r>
              <a:rPr lang="el-GR" dirty="0">
                <a:solidFill>
                  <a:srgbClr val="FF0000"/>
                </a:solidFill>
              </a:rPr>
              <a:t>θ</a:t>
            </a:r>
            <a:r>
              <a:rPr lang="en-US" baseline="-25000" dirty="0">
                <a:solidFill>
                  <a:srgbClr val="FF0000"/>
                </a:solidFill>
              </a:rPr>
              <a:t>RA</a:t>
            </a:r>
            <a:r>
              <a:rPr lang="en-US" dirty="0"/>
              <a:t>, set between -5.0° and +5.0°</a:t>
            </a:r>
          </a:p>
          <a:p>
            <a:pPr marL="457200" indent="-225425">
              <a:lnSpc>
                <a:spcPct val="90000"/>
              </a:lnSpc>
              <a:spcBef>
                <a:spcPts val="600"/>
              </a:spcBef>
              <a:buFont typeface="Wingdings" panose="05000000000000000000" pitchFamily="2" charset="2"/>
              <a:buChar char="§"/>
            </a:pPr>
            <a:r>
              <a:rPr lang="en-US" dirty="0"/>
              <a:t>Cell C15: Magnetic pitch angle </a:t>
            </a:r>
            <a:r>
              <a:rPr lang="el-GR" dirty="0"/>
              <a:t>α</a:t>
            </a:r>
            <a:r>
              <a:rPr lang="en-US" dirty="0"/>
              <a:t>, input from the Pitch Angle tab using the calculated IR major radius (cell M14)</a:t>
            </a:r>
          </a:p>
          <a:p>
            <a:pPr marL="225425" indent="-225425">
              <a:lnSpc>
                <a:spcPct val="90000"/>
              </a:lnSpc>
              <a:spcBef>
                <a:spcPts val="600"/>
              </a:spcBef>
              <a:buFont typeface="Calibri" panose="020F0502020204030204" pitchFamily="34" charset="0"/>
              <a:buChar char="●"/>
            </a:pPr>
            <a:r>
              <a:rPr lang="en-US" sz="2000" dirty="0"/>
              <a:t>The user can set the 2 plasma parameters, although they don’t affect any of the spreadsheet calculations except for calculating the approximate value of </a:t>
            </a:r>
            <a:r>
              <a:rPr lang="en-US" sz="2000" dirty="0">
                <a:solidFill>
                  <a:srgbClr val="FF0000"/>
                </a:solidFill>
              </a:rPr>
              <a:t>r/a</a:t>
            </a:r>
            <a:r>
              <a:rPr lang="en-US" sz="2000" dirty="0"/>
              <a:t> (cell M15).</a:t>
            </a:r>
          </a:p>
          <a:p>
            <a:pPr marL="225425" indent="-225425">
              <a:lnSpc>
                <a:spcPct val="90000"/>
              </a:lnSpc>
              <a:spcBef>
                <a:spcPts val="600"/>
              </a:spcBef>
              <a:buFont typeface="Calibri" panose="020F0502020204030204" pitchFamily="34" charset="0"/>
              <a:buChar char="●"/>
            </a:pPr>
            <a:r>
              <a:rPr lang="en-US" sz="2000" dirty="0"/>
              <a:t>The user enters a value for the </a:t>
            </a:r>
            <a:r>
              <a:rPr lang="el-GR" sz="2000" dirty="0">
                <a:solidFill>
                  <a:srgbClr val="FF0000"/>
                </a:solidFill>
              </a:rPr>
              <a:t>θ</a:t>
            </a:r>
            <a:r>
              <a:rPr lang="en-US" sz="2000" baseline="-25000" dirty="0">
                <a:solidFill>
                  <a:srgbClr val="FF0000"/>
                </a:solidFill>
              </a:rPr>
              <a:t>RA</a:t>
            </a:r>
            <a:r>
              <a:rPr lang="en-US" sz="2000" dirty="0"/>
              <a:t> to focus on upwards or downwards scattering. Note that deepest into the plasma (</a:t>
            </a:r>
            <a:r>
              <a:rPr lang="en-US" sz="2000" dirty="0">
                <a:solidFill>
                  <a:srgbClr val="FF0000"/>
                </a:solidFill>
              </a:rPr>
              <a:t>z</a:t>
            </a:r>
            <a:r>
              <a:rPr lang="en-US" sz="2000" baseline="-25000" dirty="0">
                <a:solidFill>
                  <a:srgbClr val="FF0000"/>
                </a:solidFill>
              </a:rPr>
              <a:t>IR</a:t>
            </a:r>
            <a:r>
              <a:rPr lang="en-US" sz="2000" dirty="0"/>
              <a:t> = 850 mm), </a:t>
            </a:r>
            <a:r>
              <a:rPr lang="el-GR" sz="2000" dirty="0">
                <a:solidFill>
                  <a:srgbClr val="FF0000"/>
                </a:solidFill>
              </a:rPr>
              <a:t>θ</a:t>
            </a:r>
            <a:r>
              <a:rPr lang="en-US" sz="2000" baseline="-25000" dirty="0">
                <a:solidFill>
                  <a:srgbClr val="FF0000"/>
                </a:solidFill>
              </a:rPr>
              <a:t>RA</a:t>
            </a:r>
            <a:r>
              <a:rPr lang="en-US" sz="2000" dirty="0"/>
              <a:t> has to set to 0.0°, as beams must pass through the vacuum window. As </a:t>
            </a:r>
            <a:r>
              <a:rPr lang="en-US" sz="2000" dirty="0">
                <a:solidFill>
                  <a:srgbClr val="FF0000"/>
                </a:solidFill>
              </a:rPr>
              <a:t>z</a:t>
            </a:r>
            <a:r>
              <a:rPr lang="en-US" sz="2000" baseline="-25000" dirty="0">
                <a:solidFill>
                  <a:srgbClr val="FF0000"/>
                </a:solidFill>
              </a:rPr>
              <a:t>IR</a:t>
            </a:r>
            <a:r>
              <a:rPr lang="en-US" sz="2000" dirty="0"/>
              <a:t> is reduced, the vertical tilt can be increased. As per the 5/11/2022 optics design, the tilt is limited to:</a:t>
            </a:r>
          </a:p>
          <a:p>
            <a:pPr marL="457200" indent="-1588">
              <a:lnSpc>
                <a:spcPct val="90000"/>
              </a:lnSpc>
              <a:spcBef>
                <a:spcPts val="600"/>
              </a:spcBef>
            </a:pPr>
            <a:r>
              <a:rPr lang="el-GR" dirty="0"/>
              <a:t>|</a:t>
            </a:r>
            <a:r>
              <a:rPr lang="el-GR" dirty="0">
                <a:solidFill>
                  <a:srgbClr val="FF0000"/>
                </a:solidFill>
              </a:rPr>
              <a:t>θ</a:t>
            </a:r>
            <a:r>
              <a:rPr lang="en-US" baseline="-25000" dirty="0">
                <a:solidFill>
                  <a:srgbClr val="FF0000"/>
                </a:solidFill>
              </a:rPr>
              <a:t>RA</a:t>
            </a:r>
            <a:r>
              <a:rPr lang="el-GR" dirty="0"/>
              <a:t>|</a:t>
            </a:r>
            <a:r>
              <a:rPr lang="en-US" dirty="0"/>
              <a:t> ≤ tan</a:t>
            </a:r>
            <a:r>
              <a:rPr lang="en-US" baseline="30000" dirty="0"/>
              <a:t>−1</a:t>
            </a:r>
            <a:r>
              <a:rPr lang="en-US" dirty="0"/>
              <a:t>(138.66/</a:t>
            </a:r>
            <a:r>
              <a:rPr lang="en-US" dirty="0">
                <a:solidFill>
                  <a:srgbClr val="FF0000"/>
                </a:solidFill>
              </a:rPr>
              <a:t>z</a:t>
            </a:r>
            <a:r>
              <a:rPr lang="en-US" baseline="-25000" dirty="0">
                <a:solidFill>
                  <a:srgbClr val="FF0000"/>
                </a:solidFill>
              </a:rPr>
              <a:t>IR</a:t>
            </a:r>
            <a:r>
              <a:rPr lang="en-US" dirty="0"/>
              <a:t>) − 9.26°, i.e. a 1° tilt is possible up to 766 mm, a 2° tilt is possible up to 696 mm, </a:t>
            </a:r>
            <a:br>
              <a:rPr lang="en-US" dirty="0"/>
            </a:br>
            <a:r>
              <a:rPr lang="en-US" dirty="0"/>
              <a:t>a 3° tilt is possible up to 638 mm, a 4° tilt is possible up to 588 mm, and a 5° tilt is possible up to 545 mm</a:t>
            </a:r>
          </a:p>
          <a:p>
            <a:pPr marL="225425" indent="-225425">
              <a:lnSpc>
                <a:spcPct val="90000"/>
              </a:lnSpc>
              <a:spcBef>
                <a:spcPts val="600"/>
              </a:spcBef>
              <a:buFont typeface="Calibri" panose="020F0502020204030204" pitchFamily="34" charset="0"/>
              <a:buChar char="●"/>
            </a:pPr>
            <a:r>
              <a:rPr lang="en-US" sz="2000" dirty="0"/>
              <a:t>The user enters values for </a:t>
            </a:r>
            <a:r>
              <a:rPr lang="en-US" sz="2000" dirty="0">
                <a:solidFill>
                  <a:srgbClr val="FF0000"/>
                </a:solidFill>
              </a:rPr>
              <a:t>z</a:t>
            </a:r>
            <a:r>
              <a:rPr lang="en-US" sz="2000" baseline="-25000" dirty="0">
                <a:solidFill>
                  <a:srgbClr val="FF0000"/>
                </a:solidFill>
              </a:rPr>
              <a:t>IR</a:t>
            </a:r>
            <a:r>
              <a:rPr lang="en-US" sz="2000" dirty="0"/>
              <a:t> and </a:t>
            </a:r>
            <a:r>
              <a:rPr lang="el-GR" sz="2000" dirty="0">
                <a:solidFill>
                  <a:srgbClr val="FF0000"/>
                </a:solidFill>
              </a:rPr>
              <a:t>φ</a:t>
            </a:r>
            <a:r>
              <a:rPr lang="en-US" sz="2000" baseline="-25000" dirty="0">
                <a:solidFill>
                  <a:srgbClr val="FF0000"/>
                </a:solidFill>
              </a:rPr>
              <a:t>RA</a:t>
            </a:r>
            <a:r>
              <a:rPr lang="en-US" sz="2000" dirty="0"/>
              <a:t> to put the interaction region at a particular desired major radius </a:t>
            </a:r>
            <a:r>
              <a:rPr lang="en-US" sz="2000" dirty="0">
                <a:solidFill>
                  <a:srgbClr val="FF0000"/>
                </a:solidFill>
              </a:rPr>
              <a:t>R</a:t>
            </a:r>
            <a:r>
              <a:rPr lang="en-US" sz="2000" baseline="-25000" dirty="0">
                <a:solidFill>
                  <a:srgbClr val="FF0000"/>
                </a:solidFill>
              </a:rPr>
              <a:t>IR</a:t>
            </a:r>
            <a:r>
              <a:rPr lang="en-US" sz="2000" dirty="0"/>
              <a:t> (cell M14). The user then enters the appropriate value for </a:t>
            </a:r>
            <a:r>
              <a:rPr lang="el-GR" sz="2000" dirty="0">
                <a:solidFill>
                  <a:srgbClr val="FF0000"/>
                </a:solidFill>
              </a:rPr>
              <a:t>α</a:t>
            </a:r>
            <a:r>
              <a:rPr lang="en-US" sz="2000" dirty="0"/>
              <a:t> corresponding to this value of </a:t>
            </a:r>
            <a:r>
              <a:rPr lang="en-US" sz="2000" dirty="0">
                <a:solidFill>
                  <a:srgbClr val="FF0000"/>
                </a:solidFill>
              </a:rPr>
              <a:t>R</a:t>
            </a:r>
            <a:r>
              <a:rPr lang="en-US" sz="2000" baseline="-25000" dirty="0">
                <a:solidFill>
                  <a:srgbClr val="FF0000"/>
                </a:solidFill>
              </a:rPr>
              <a:t>IR</a:t>
            </a:r>
            <a:r>
              <a:rPr lang="en-US" sz="2000" dirty="0"/>
              <a:t>.</a:t>
            </a:r>
          </a:p>
          <a:p>
            <a:pPr marL="225425" indent="-225425">
              <a:lnSpc>
                <a:spcPct val="90000"/>
              </a:lnSpc>
              <a:spcBef>
                <a:spcPts val="600"/>
              </a:spcBef>
              <a:buFont typeface="Calibri" panose="020F0502020204030204" pitchFamily="34" charset="0"/>
              <a:buChar char="●"/>
            </a:pPr>
            <a:r>
              <a:rPr lang="en-US" sz="2000" dirty="0"/>
              <a:t>Finally, the user can try to optimize the scattering performance (minimize radial wavenumbers) by adjusting the horizontal tilt angle </a:t>
            </a:r>
            <a:r>
              <a:rPr lang="el-GR" sz="2000" dirty="0">
                <a:solidFill>
                  <a:srgbClr val="FF0000"/>
                </a:solidFill>
              </a:rPr>
              <a:t>φ</a:t>
            </a:r>
            <a:r>
              <a:rPr lang="en-US" sz="2000" baseline="-25000" dirty="0">
                <a:solidFill>
                  <a:srgbClr val="FF0000"/>
                </a:solidFill>
              </a:rPr>
              <a:t>RA</a:t>
            </a:r>
            <a:r>
              <a:rPr lang="en-US" sz="2000" dirty="0"/>
              <a:t>.</a:t>
            </a:r>
          </a:p>
        </p:txBody>
      </p:sp>
    </p:spTree>
    <p:extLst>
      <p:ext uri="{BB962C8B-B14F-4D97-AF65-F5344CB8AC3E}">
        <p14:creationId xmlns:p14="http://schemas.microsoft.com/office/powerpoint/2010/main" val="218019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7041" y="1625600"/>
            <a:ext cx="8493760" cy="1754326"/>
          </a:xfrm>
          <a:prstGeom prst="rect">
            <a:avLst/>
          </a:prstGeom>
          <a:noFill/>
        </p:spPr>
        <p:txBody>
          <a:bodyPr wrap="square" rtlCol="0">
            <a:spAutoFit/>
          </a:bodyPr>
          <a:lstStyle/>
          <a:p>
            <a:pPr algn="ctr"/>
            <a:r>
              <a:rPr lang="en-US" sz="5400" b="1" dirty="0">
                <a:solidFill>
                  <a:srgbClr val="FF0000"/>
                </a:solidFill>
              </a:rPr>
              <a:t>Background Information Slides on Pitch Angle Effects</a:t>
            </a:r>
          </a:p>
        </p:txBody>
      </p:sp>
    </p:spTree>
    <p:extLst>
      <p:ext uri="{BB962C8B-B14F-4D97-AF65-F5344CB8AC3E}">
        <p14:creationId xmlns:p14="http://schemas.microsoft.com/office/powerpoint/2010/main" val="231070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1008-C6EA-4C51-9885-9D42B4D0378A}"/>
              </a:ext>
            </a:extLst>
          </p:cNvPr>
          <p:cNvSpPr>
            <a:spLocks noGrp="1"/>
          </p:cNvSpPr>
          <p:nvPr>
            <p:ph type="ctrTitle"/>
          </p:nvPr>
        </p:nvSpPr>
        <p:spPr>
          <a:xfrm>
            <a:off x="234696" y="210311"/>
            <a:ext cx="9144000" cy="538163"/>
          </a:xfrm>
        </p:spPr>
        <p:txBody>
          <a:bodyPr>
            <a:normAutofit/>
          </a:bodyPr>
          <a:lstStyle/>
          <a:p>
            <a:pPr algn="l"/>
            <a:r>
              <a:rPr lang="en-US" sz="3200" b="1" dirty="0"/>
              <a:t>Effects of Magnetic </a:t>
            </a:r>
            <a:r>
              <a:rPr lang="en-US" sz="3200" b="1"/>
              <a:t>Pitch Angle (by Xianzi Liu)</a:t>
            </a:r>
            <a:endParaRPr lang="en-US" sz="3200" b="1" dirty="0"/>
          </a:p>
        </p:txBody>
      </p:sp>
      <p:grpSp>
        <p:nvGrpSpPr>
          <p:cNvPr id="69" name="Group 68">
            <a:extLst>
              <a:ext uri="{FF2B5EF4-FFF2-40B4-BE49-F238E27FC236}">
                <a16:creationId xmlns:a16="http://schemas.microsoft.com/office/drawing/2014/main" id="{4B8E7487-93C3-4E69-9183-2A9E222C6D84}"/>
              </a:ext>
            </a:extLst>
          </p:cNvPr>
          <p:cNvGrpSpPr/>
          <p:nvPr/>
        </p:nvGrpSpPr>
        <p:grpSpPr>
          <a:xfrm>
            <a:off x="1551432" y="1252318"/>
            <a:ext cx="8552688" cy="4353364"/>
            <a:chOff x="429768" y="840942"/>
            <a:chExt cx="7571232" cy="3750679"/>
          </a:xfrm>
        </p:grpSpPr>
        <p:sp>
          <p:nvSpPr>
            <p:cNvPr id="4" name="Parallelogram 3">
              <a:extLst>
                <a:ext uri="{FF2B5EF4-FFF2-40B4-BE49-F238E27FC236}">
                  <a16:creationId xmlns:a16="http://schemas.microsoft.com/office/drawing/2014/main" id="{7DD5C7ED-DBC5-47A0-A1A3-80784FDFCD49}"/>
                </a:ext>
              </a:extLst>
            </p:cNvPr>
            <p:cNvSpPr/>
            <p:nvPr/>
          </p:nvSpPr>
          <p:spPr>
            <a:xfrm>
              <a:off x="429768" y="2040445"/>
              <a:ext cx="7571232" cy="1700784"/>
            </a:xfrm>
            <a:prstGeom prst="parallelogram">
              <a:avLst>
                <a:gd name="adj" fmla="val 12397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AE5531-B3FA-4D30-A2C0-425F4E372F5B}"/>
                </a:ext>
              </a:extLst>
            </p:cNvPr>
            <p:cNvSpPr txBox="1"/>
            <p:nvPr/>
          </p:nvSpPr>
          <p:spPr>
            <a:xfrm>
              <a:off x="6620256" y="2013013"/>
              <a:ext cx="1170432" cy="369332"/>
            </a:xfrm>
            <a:prstGeom prst="rect">
              <a:avLst/>
            </a:prstGeom>
            <a:noFill/>
          </p:spPr>
          <p:txBody>
            <a:bodyPr wrap="square" rtlCol="0">
              <a:spAutoFit/>
            </a:bodyPr>
            <a:lstStyle/>
            <a:p>
              <a:r>
                <a:rPr lang="en-US" b="1" dirty="0">
                  <a:solidFill>
                    <a:schemeClr val="accent1"/>
                  </a:solidFill>
                </a:rPr>
                <a:t>Mid Plane</a:t>
              </a:r>
            </a:p>
          </p:txBody>
        </p:sp>
        <p:cxnSp>
          <p:nvCxnSpPr>
            <p:cNvPr id="7" name="Straight Arrow Connector 6">
              <a:extLst>
                <a:ext uri="{FF2B5EF4-FFF2-40B4-BE49-F238E27FC236}">
                  <a16:creationId xmlns:a16="http://schemas.microsoft.com/office/drawing/2014/main" id="{630FCEE5-B72B-41E1-8FE5-39A6D4A23DF6}"/>
                </a:ext>
              </a:extLst>
            </p:cNvPr>
            <p:cNvCxnSpPr>
              <a:cxnSpLocks/>
            </p:cNvCxnSpPr>
            <p:nvPr/>
          </p:nvCxnSpPr>
          <p:spPr>
            <a:xfrm flipV="1">
              <a:off x="3482733" y="840942"/>
              <a:ext cx="0" cy="184842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5DAE72-58B8-4019-8E34-2C8B01D554B3}"/>
                </a:ext>
              </a:extLst>
            </p:cNvPr>
            <p:cNvCxnSpPr>
              <a:cxnSpLocks/>
            </p:cNvCxnSpPr>
            <p:nvPr/>
          </p:nvCxnSpPr>
          <p:spPr>
            <a:xfrm>
              <a:off x="3482939" y="2689364"/>
              <a:ext cx="0" cy="1051865"/>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07D652-5937-430C-AA7F-821B3CC7A558}"/>
                </a:ext>
              </a:extLst>
            </p:cNvPr>
            <p:cNvCxnSpPr/>
            <p:nvPr/>
          </p:nvCxnSpPr>
          <p:spPr>
            <a:xfrm>
              <a:off x="3482733" y="3741229"/>
              <a:ext cx="0" cy="850392"/>
            </a:xfrm>
            <a:prstGeom prst="line">
              <a:avLst/>
            </a:prstGeom>
            <a:ln w="44450">
              <a:prstDash val="soli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E52221-81C1-4027-AE7B-2FC0704E1649}"/>
                </a:ext>
              </a:extLst>
            </p:cNvPr>
            <p:cNvSpPr txBox="1"/>
            <p:nvPr/>
          </p:nvSpPr>
          <p:spPr>
            <a:xfrm>
              <a:off x="2170959" y="1058731"/>
              <a:ext cx="1479479" cy="369332"/>
            </a:xfrm>
            <a:prstGeom prst="rect">
              <a:avLst/>
            </a:prstGeom>
            <a:noFill/>
          </p:spPr>
          <p:txBody>
            <a:bodyPr wrap="square" rtlCol="0">
              <a:spAutoFit/>
            </a:bodyPr>
            <a:lstStyle/>
            <a:p>
              <a:r>
                <a:rPr lang="en-US" b="1" dirty="0">
                  <a:solidFill>
                    <a:schemeClr val="accent1"/>
                  </a:solidFill>
                </a:rPr>
                <a:t>Torus Center</a:t>
              </a:r>
            </a:p>
          </p:txBody>
        </p:sp>
        <p:sp>
          <p:nvSpPr>
            <p:cNvPr id="13" name="Oval 12">
              <a:extLst>
                <a:ext uri="{FF2B5EF4-FFF2-40B4-BE49-F238E27FC236}">
                  <a16:creationId xmlns:a16="http://schemas.microsoft.com/office/drawing/2014/main" id="{53BEB030-4A43-4174-B1CA-5B737179FAEE}"/>
                </a:ext>
              </a:extLst>
            </p:cNvPr>
            <p:cNvSpPr/>
            <p:nvPr/>
          </p:nvSpPr>
          <p:spPr>
            <a:xfrm>
              <a:off x="4579054" y="3015831"/>
              <a:ext cx="227642" cy="2260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BDF93E6-5951-4E49-979A-65C298A9B303}"/>
                </a:ext>
              </a:extLst>
            </p:cNvPr>
            <p:cNvCxnSpPr>
              <a:cxnSpLocks/>
              <a:endCxn id="13" idx="2"/>
            </p:cNvCxnSpPr>
            <p:nvPr/>
          </p:nvCxnSpPr>
          <p:spPr>
            <a:xfrm>
              <a:off x="3482733" y="2732574"/>
              <a:ext cx="1096321" cy="396273"/>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747966-453C-47AC-A3F3-F31BA88C9893}"/>
                </a:ext>
              </a:extLst>
            </p:cNvPr>
            <p:cNvCxnSpPr>
              <a:cxnSpLocks/>
            </p:cNvCxnSpPr>
            <p:nvPr/>
          </p:nvCxnSpPr>
          <p:spPr>
            <a:xfrm>
              <a:off x="4692875" y="3166135"/>
              <a:ext cx="993720" cy="35898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46DA336-2C62-486A-83C2-510CD6DB98A3}"/>
                    </a:ext>
                  </a:extLst>
                </p:cNvPr>
                <p:cNvSpPr txBox="1"/>
                <p:nvPr/>
              </p:nvSpPr>
              <p:spPr>
                <a:xfrm>
                  <a:off x="5470841" y="3422131"/>
                  <a:ext cx="6373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28" name="TextBox 27">
                  <a:extLst>
                    <a:ext uri="{FF2B5EF4-FFF2-40B4-BE49-F238E27FC236}">
                      <a16:creationId xmlns:a16="http://schemas.microsoft.com/office/drawing/2014/main" id="{746DA336-2C62-486A-83C2-510CD6DB98A3}"/>
                    </a:ext>
                  </a:extLst>
                </p:cNvPr>
                <p:cNvSpPr txBox="1">
                  <a:spLocks noRot="1" noChangeAspect="1" noMove="1" noResize="1" noEditPoints="1" noAdjustHandles="1" noChangeArrowheads="1" noChangeShapeType="1" noTextEdit="1"/>
                </p:cNvSpPr>
                <p:nvPr/>
              </p:nvSpPr>
              <p:spPr>
                <a:xfrm>
                  <a:off x="5470841" y="3422131"/>
                  <a:ext cx="637338" cy="369332"/>
                </a:xfrm>
                <a:prstGeom prst="rect">
                  <a:avLst/>
                </a:prstGeom>
                <a:blipFill>
                  <a:blip r:embed="rId2"/>
                  <a:stretch>
                    <a:fillRect t="-5714" r="-10169"/>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92557F5-10E6-4C7F-9027-9E2953BA3188}"/>
                </a:ext>
              </a:extLst>
            </p:cNvPr>
            <p:cNvCxnSpPr>
              <a:cxnSpLocks/>
            </p:cNvCxnSpPr>
            <p:nvPr/>
          </p:nvCxnSpPr>
          <p:spPr>
            <a:xfrm flipH="1">
              <a:off x="5129878" y="2241183"/>
              <a:ext cx="702381" cy="549129"/>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8D3E944-F8EA-4F91-AEAA-AD7EA5A86B83}"/>
                </a:ext>
              </a:extLst>
            </p:cNvPr>
            <p:cNvSpPr txBox="1"/>
            <p:nvPr/>
          </p:nvSpPr>
          <p:spPr>
            <a:xfrm>
              <a:off x="4831661" y="2938867"/>
              <a:ext cx="406507" cy="369332"/>
            </a:xfrm>
            <a:prstGeom prst="rect">
              <a:avLst/>
            </a:prstGeom>
            <a:noFill/>
          </p:spPr>
          <p:txBody>
            <a:bodyPr wrap="square" rtlCol="0">
              <a:spAutoFit/>
            </a:bodyPr>
            <a:lstStyle/>
            <a:p>
              <a:r>
                <a:rPr lang="en-US" b="1" dirty="0">
                  <a:solidFill>
                    <a:srgbClr val="FFC000"/>
                  </a:solidFill>
                </a:rPr>
                <a:t>IR</a:t>
              </a:r>
            </a:p>
          </p:txBody>
        </p:sp>
        <p:cxnSp>
          <p:nvCxnSpPr>
            <p:cNvPr id="33" name="Straight Connector 32">
              <a:extLst>
                <a:ext uri="{FF2B5EF4-FFF2-40B4-BE49-F238E27FC236}">
                  <a16:creationId xmlns:a16="http://schemas.microsoft.com/office/drawing/2014/main" id="{ECACE4EE-486B-49D7-A963-F099DFE947F3}"/>
                </a:ext>
              </a:extLst>
            </p:cNvPr>
            <p:cNvCxnSpPr>
              <a:cxnSpLocks/>
            </p:cNvCxnSpPr>
            <p:nvPr/>
          </p:nvCxnSpPr>
          <p:spPr>
            <a:xfrm flipH="1">
              <a:off x="4686444" y="2466367"/>
              <a:ext cx="854488" cy="654906"/>
            </a:xfrm>
            <a:prstGeom prst="line">
              <a:avLst/>
            </a:prstGeom>
            <a:ln w="44450">
              <a:solidFill>
                <a:schemeClr val="accent6"/>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666F61-BB26-477A-B937-B644C7702385}"/>
                    </a:ext>
                  </a:extLst>
                </p:cNvPr>
                <p:cNvSpPr txBox="1"/>
                <p:nvPr/>
              </p:nvSpPr>
              <p:spPr>
                <a:xfrm>
                  <a:off x="5177511" y="2684664"/>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35" name="TextBox 34">
                  <a:extLst>
                    <a:ext uri="{FF2B5EF4-FFF2-40B4-BE49-F238E27FC236}">
                      <a16:creationId xmlns:a16="http://schemas.microsoft.com/office/drawing/2014/main" id="{E6666F61-BB26-477A-B937-B644C7702385}"/>
                    </a:ext>
                  </a:extLst>
                </p:cNvPr>
                <p:cNvSpPr txBox="1">
                  <a:spLocks noRot="1" noChangeAspect="1" noMove="1" noResize="1" noEditPoints="1" noAdjustHandles="1" noChangeArrowheads="1" noChangeShapeType="1" noTextEdit="1"/>
                </p:cNvSpPr>
                <p:nvPr/>
              </p:nvSpPr>
              <p:spPr>
                <a:xfrm>
                  <a:off x="5177511" y="2684664"/>
                  <a:ext cx="500990" cy="412346"/>
                </a:xfrm>
                <a:prstGeom prst="rect">
                  <a:avLst/>
                </a:prstGeom>
                <a:blipFill>
                  <a:blip r:embed="rId3"/>
                  <a:stretch>
                    <a:fillRect/>
                  </a:stretch>
                </a:blipFill>
              </p:spPr>
              <p:txBody>
                <a:bodyPr/>
                <a:lstStyle/>
                <a:p>
                  <a:r>
                    <a:rPr lang="en-US">
                      <a:noFill/>
                    </a:rPr>
                    <a:t> </a:t>
                  </a:r>
                </a:p>
              </p:txBody>
            </p:sp>
          </mc:Fallback>
        </mc:AlternateContent>
        <p:sp>
          <p:nvSpPr>
            <p:cNvPr id="36" name="Arc 35">
              <a:extLst>
                <a:ext uri="{FF2B5EF4-FFF2-40B4-BE49-F238E27FC236}">
                  <a16:creationId xmlns:a16="http://schemas.microsoft.com/office/drawing/2014/main" id="{23080844-5FA1-4435-BFC7-38DA8AF0BFB4}"/>
                </a:ext>
              </a:extLst>
            </p:cNvPr>
            <p:cNvSpPr/>
            <p:nvPr/>
          </p:nvSpPr>
          <p:spPr>
            <a:xfrm rot="18310655">
              <a:off x="4341636" y="2846328"/>
              <a:ext cx="896420" cy="965771"/>
            </a:xfrm>
            <a:prstGeom prst="arc">
              <a:avLst>
                <a:gd name="adj1" fmla="val 16200000"/>
                <a:gd name="adj2" fmla="val 20750877"/>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F2C09D3-BF54-42BE-BEC6-E1FF0B61C2A2}"/>
                    </a:ext>
                  </a:extLst>
                </p:cNvPr>
                <p:cNvSpPr txBox="1"/>
                <p:nvPr/>
              </p:nvSpPr>
              <p:spPr>
                <a:xfrm>
                  <a:off x="4334528" y="2578074"/>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37" name="TextBox 36">
                  <a:extLst>
                    <a:ext uri="{FF2B5EF4-FFF2-40B4-BE49-F238E27FC236}">
                      <a16:creationId xmlns:a16="http://schemas.microsoft.com/office/drawing/2014/main" id="{5F2C09D3-BF54-42BE-BEC6-E1FF0B61C2A2}"/>
                    </a:ext>
                  </a:extLst>
                </p:cNvPr>
                <p:cNvSpPr txBox="1">
                  <a:spLocks noRot="1" noChangeAspect="1" noMove="1" noResize="1" noEditPoints="1" noAdjustHandles="1" noChangeArrowheads="1" noChangeShapeType="1" noTextEdit="1"/>
                </p:cNvSpPr>
                <p:nvPr/>
              </p:nvSpPr>
              <p:spPr>
                <a:xfrm>
                  <a:off x="4334528" y="2578074"/>
                  <a:ext cx="585215" cy="379847"/>
                </a:xfrm>
                <a:prstGeom prst="rect">
                  <a:avLst/>
                </a:prstGeom>
                <a:blipFill>
                  <a:blip r:embed="rId4"/>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43DEEA11-9C6A-4070-9D89-DAEE931FDC3B}"/>
                </a:ext>
              </a:extLst>
            </p:cNvPr>
            <p:cNvCxnSpPr>
              <a:cxnSpLocks/>
            </p:cNvCxnSpPr>
            <p:nvPr/>
          </p:nvCxnSpPr>
          <p:spPr>
            <a:xfrm flipH="1">
              <a:off x="3617964" y="3150551"/>
              <a:ext cx="1033146" cy="1267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8E90ED-71F5-4547-BF54-758EDD77F7F1}"/>
                </a:ext>
              </a:extLst>
            </p:cNvPr>
            <p:cNvCxnSpPr>
              <a:cxnSpLocks/>
            </p:cNvCxnSpPr>
            <p:nvPr/>
          </p:nvCxnSpPr>
          <p:spPr>
            <a:xfrm>
              <a:off x="3643436" y="3277269"/>
              <a:ext cx="0" cy="329528"/>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2D3C8A5-C0CA-421C-8E20-53E9EA50580B}"/>
                    </a:ext>
                  </a:extLst>
                </p:cNvPr>
                <p:cNvSpPr txBox="1"/>
                <p:nvPr/>
              </p:nvSpPr>
              <p:spPr>
                <a:xfrm>
                  <a:off x="3468736" y="2899810"/>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56" name="TextBox 55">
                  <a:extLst>
                    <a:ext uri="{FF2B5EF4-FFF2-40B4-BE49-F238E27FC236}">
                      <a16:creationId xmlns:a16="http://schemas.microsoft.com/office/drawing/2014/main" id="{42D3C8A5-C0CA-421C-8E20-53E9EA50580B}"/>
                    </a:ext>
                  </a:extLst>
                </p:cNvPr>
                <p:cNvSpPr txBox="1">
                  <a:spLocks noRot="1" noChangeAspect="1" noMove="1" noResize="1" noEditPoints="1" noAdjustHandles="1" noChangeArrowheads="1" noChangeShapeType="1" noTextEdit="1"/>
                </p:cNvSpPr>
                <p:nvPr/>
              </p:nvSpPr>
              <p:spPr>
                <a:xfrm>
                  <a:off x="3468736" y="2899810"/>
                  <a:ext cx="500990" cy="412346"/>
                </a:xfrm>
                <a:prstGeom prst="rect">
                  <a:avLst/>
                </a:prstGeom>
                <a:blipFill>
                  <a:blip r:embed="rId5"/>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A51D9B49-C618-492A-AFFD-3C337BADFAB9}"/>
                </a:ext>
              </a:extLst>
            </p:cNvPr>
            <p:cNvCxnSpPr>
              <a:cxnSpLocks/>
            </p:cNvCxnSpPr>
            <p:nvPr/>
          </p:nvCxnSpPr>
          <p:spPr>
            <a:xfrm flipV="1">
              <a:off x="3668114" y="3196046"/>
              <a:ext cx="986261" cy="391501"/>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5D096B8-F9C1-49E3-8F9B-0FB4D355E7C2}"/>
                </a:ext>
              </a:extLst>
            </p:cNvPr>
            <p:cNvCxnSpPr>
              <a:cxnSpLocks/>
            </p:cNvCxnSpPr>
            <p:nvPr/>
          </p:nvCxnSpPr>
          <p:spPr>
            <a:xfrm flipV="1">
              <a:off x="3654901" y="3421912"/>
              <a:ext cx="134715" cy="57938"/>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72233A-90B7-405B-955D-B1152BB7E7DB}"/>
                </a:ext>
              </a:extLst>
            </p:cNvPr>
            <p:cNvCxnSpPr>
              <a:cxnSpLocks/>
            </p:cNvCxnSpPr>
            <p:nvPr/>
          </p:nvCxnSpPr>
          <p:spPr>
            <a:xfrm flipV="1">
              <a:off x="3804729" y="3401059"/>
              <a:ext cx="0" cy="155977"/>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a16="http://schemas.microsoft.com/office/drawing/2014/main" id="{76406918-31E7-4B84-8536-67B9772205BA}"/>
                </a:ext>
              </a:extLst>
            </p:cNvPr>
            <p:cNvSpPr/>
            <p:nvPr/>
          </p:nvSpPr>
          <p:spPr>
            <a:xfrm rot="8102786">
              <a:off x="4218443" y="2456759"/>
              <a:ext cx="896420" cy="965771"/>
            </a:xfrm>
            <a:prstGeom prst="arc">
              <a:avLst>
                <a:gd name="adj1" fmla="val 16200000"/>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592E5AB-B0BB-4000-BCDD-CDFDC568AA59}"/>
                    </a:ext>
                  </a:extLst>
                </p:cNvPr>
                <p:cNvSpPr txBox="1"/>
                <p:nvPr/>
              </p:nvSpPr>
              <p:spPr>
                <a:xfrm>
                  <a:off x="4506675" y="3368732"/>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66" name="TextBox 65">
                  <a:extLst>
                    <a:ext uri="{FF2B5EF4-FFF2-40B4-BE49-F238E27FC236}">
                      <a16:creationId xmlns:a16="http://schemas.microsoft.com/office/drawing/2014/main" id="{9592E5AB-B0BB-4000-BCDD-CDFDC568AA59}"/>
                    </a:ext>
                  </a:extLst>
                </p:cNvPr>
                <p:cNvSpPr txBox="1">
                  <a:spLocks noRot="1" noChangeAspect="1" noMove="1" noResize="1" noEditPoints="1" noAdjustHandles="1" noChangeArrowheads="1" noChangeShapeType="1" noTextEdit="1"/>
                </p:cNvSpPr>
                <p:nvPr/>
              </p:nvSpPr>
              <p:spPr>
                <a:xfrm>
                  <a:off x="4506675" y="3368732"/>
                  <a:ext cx="585215" cy="379847"/>
                </a:xfrm>
                <a:prstGeom prst="rect">
                  <a:avLst/>
                </a:prstGeom>
                <a:blipFill>
                  <a:blip r:embed="rId6"/>
                  <a:stretch>
                    <a:fillRect/>
                  </a:stretch>
                </a:blipFill>
              </p:spPr>
              <p:txBody>
                <a:bodyPr/>
                <a:lstStyle/>
                <a:p>
                  <a:r>
                    <a:rPr lang="en-US">
                      <a:noFill/>
                    </a:rPr>
                    <a:t> </a:t>
                  </a:r>
                </a:p>
              </p:txBody>
            </p:sp>
          </mc:Fallback>
        </mc:AlternateContent>
        <p:sp>
          <p:nvSpPr>
            <p:cNvPr id="67" name="Arc 66">
              <a:extLst>
                <a:ext uri="{FF2B5EF4-FFF2-40B4-BE49-F238E27FC236}">
                  <a16:creationId xmlns:a16="http://schemas.microsoft.com/office/drawing/2014/main" id="{A13BA254-C856-4333-B154-92DB61507403}"/>
                </a:ext>
              </a:extLst>
            </p:cNvPr>
            <p:cNvSpPr/>
            <p:nvPr/>
          </p:nvSpPr>
          <p:spPr>
            <a:xfrm rot="11776120">
              <a:off x="4261773" y="2729526"/>
              <a:ext cx="896420" cy="965771"/>
            </a:xfrm>
            <a:prstGeom prst="arc">
              <a:avLst>
                <a:gd name="adj1" fmla="val 19554672"/>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26CD154-287F-4508-964D-675A644EECF7}"/>
                    </a:ext>
                  </a:extLst>
                </p:cNvPr>
                <p:cNvSpPr txBox="1"/>
                <p:nvPr/>
              </p:nvSpPr>
              <p:spPr>
                <a:xfrm>
                  <a:off x="3785912" y="3179935"/>
                  <a:ext cx="5852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68" name="TextBox 67">
                  <a:extLst>
                    <a:ext uri="{FF2B5EF4-FFF2-40B4-BE49-F238E27FC236}">
                      <a16:creationId xmlns:a16="http://schemas.microsoft.com/office/drawing/2014/main" id="{B26CD154-287F-4508-964D-675A644EECF7}"/>
                    </a:ext>
                  </a:extLst>
                </p:cNvPr>
                <p:cNvSpPr txBox="1">
                  <a:spLocks noRot="1" noChangeAspect="1" noMove="1" noResize="1" noEditPoints="1" noAdjustHandles="1" noChangeArrowheads="1" noChangeShapeType="1" noTextEdit="1"/>
                </p:cNvSpPr>
                <p:nvPr/>
              </p:nvSpPr>
              <p:spPr>
                <a:xfrm>
                  <a:off x="3785912" y="3179935"/>
                  <a:ext cx="585215"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08411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1E1B11-0C70-4CE1-B787-4DFB366A97DD}"/>
                  </a:ext>
                </a:extLst>
              </p:cNvPr>
              <p:cNvSpPr>
                <a:spLocks noGrp="1"/>
              </p:cNvSpPr>
              <p:nvPr>
                <p:ph idx="1"/>
              </p:nvPr>
            </p:nvSpPr>
            <p:spPr>
              <a:xfrm>
                <a:off x="196596" y="225425"/>
                <a:ext cx="11798808" cy="1932559"/>
              </a:xfrm>
            </p:spPr>
            <p:txBody>
              <a:bodyPr/>
              <a:lstStyle/>
              <a:p>
                <a:pPr marL="0" indent="0">
                  <a:buNone/>
                </a:pPr>
                <a:r>
                  <a:rPr lang="en-US" dirty="0"/>
                  <a:t>Build a cartesian coordinates (</a:t>
                </a:r>
                <a:r>
                  <a:rPr lang="en-US" dirty="0" err="1"/>
                  <a:t>x,r,z</a:t>
                </a:r>
                <a:r>
                  <a:rPr lang="en-US" dirty="0"/>
                  <a:t>) with the origin at IR (Interaction Region)</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perpendicular to the mid plane, upward. The </a:t>
                </a:r>
                <a:r>
                  <a:rPr lang="en-US" sz="2000" dirty="0">
                    <a:solidFill>
                      <a:schemeClr val="accent6"/>
                    </a:solidFill>
                  </a:rPr>
                  <a:t>traditional</a:t>
                </a:r>
                <a:r>
                  <a:rPr lang="en-US" sz="2000" dirty="0"/>
                  <a:t> </a:t>
                </a:r>
                <a:r>
                  <a:rPr lang="en-US" sz="2000" dirty="0">
                    <a:solidFill>
                      <a:srgbClr val="FF0000"/>
                    </a:solidFill>
                  </a:rPr>
                  <a:t>poloidal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a:t>
                </a:r>
                <a:r>
                  <a:rPr lang="en-US" sz="2000" dirty="0" err="1"/>
                  <a:t>x,r,z</a:t>
                </a:r>
                <a:r>
                  <a:rPr lang="en-US" sz="2000" dirty="0"/>
                  <a:t>) form a right-hand system. The </a:t>
                </a:r>
                <a:r>
                  <a:rPr lang="en-US" sz="2000" dirty="0">
                    <a:solidFill>
                      <a:schemeClr val="accent6"/>
                    </a:solidFill>
                  </a:rPr>
                  <a:t>traditional</a:t>
                </a:r>
                <a:r>
                  <a:rPr lang="en-US" sz="2000" dirty="0"/>
                  <a:t> </a:t>
                </a:r>
                <a:r>
                  <a:rPr lang="en-US" sz="2000" dirty="0">
                    <a:solidFill>
                      <a:srgbClr val="FF0000"/>
                    </a:solidFill>
                  </a:rPr>
                  <a:t>toroidal direction</a:t>
                </a:r>
                <a:r>
                  <a:rPr lang="en-US" sz="2000" dirty="0"/>
                  <a:t>. </a:t>
                </a:r>
              </a:p>
            </p:txBody>
          </p:sp>
        </mc:Choice>
        <mc:Fallback xmlns="">
          <p:sp>
            <p:nvSpPr>
              <p:cNvPr id="3" name="Content Placeholder 2">
                <a:extLst>
                  <a:ext uri="{FF2B5EF4-FFF2-40B4-BE49-F238E27FC236}">
                    <a16:creationId xmlns:a16="http://schemas.microsoft.com/office/drawing/2014/main" id="{251E1B11-0C70-4CE1-B787-4DFB366A97DD}"/>
                  </a:ext>
                </a:extLst>
              </p:cNvPr>
              <p:cNvSpPr>
                <a:spLocks noGrp="1" noRot="1" noChangeAspect="1" noMove="1" noResize="1" noEditPoints="1" noAdjustHandles="1" noChangeArrowheads="1" noChangeShapeType="1" noTextEdit="1"/>
              </p:cNvSpPr>
              <p:nvPr>
                <p:ph idx="1"/>
              </p:nvPr>
            </p:nvSpPr>
            <p:spPr>
              <a:xfrm>
                <a:off x="196596" y="225425"/>
                <a:ext cx="11798808" cy="1932559"/>
              </a:xfrm>
              <a:blipFill>
                <a:blip r:embed="rId2"/>
                <a:stretch>
                  <a:fillRect l="-1033" t="-5363"/>
                </a:stretch>
              </a:blipFill>
            </p:spPr>
            <p:txBody>
              <a:bodyPr/>
              <a:lstStyle/>
              <a:p>
                <a:r>
                  <a:rPr lang="en-US">
                    <a:noFill/>
                  </a:rPr>
                  <a:t> </a:t>
                </a:r>
              </a:p>
            </p:txBody>
          </p:sp>
        </mc:Fallback>
      </mc:AlternateContent>
      <p:grpSp>
        <p:nvGrpSpPr>
          <p:cNvPr id="36" name="Group 35">
            <a:extLst>
              <a:ext uri="{FF2B5EF4-FFF2-40B4-BE49-F238E27FC236}">
                <a16:creationId xmlns:a16="http://schemas.microsoft.com/office/drawing/2014/main" id="{248C033A-7D22-4DBC-9CFF-8FC01FAAAFB0}"/>
              </a:ext>
            </a:extLst>
          </p:cNvPr>
          <p:cNvGrpSpPr/>
          <p:nvPr/>
        </p:nvGrpSpPr>
        <p:grpSpPr>
          <a:xfrm>
            <a:off x="584901" y="2229088"/>
            <a:ext cx="4155053" cy="2955823"/>
            <a:chOff x="584901" y="2229088"/>
            <a:chExt cx="4155053" cy="2955823"/>
          </a:xfrm>
        </p:grpSpPr>
        <p:cxnSp>
          <p:nvCxnSpPr>
            <p:cNvPr id="4" name="Straight Arrow Connector 3">
              <a:extLst>
                <a:ext uri="{FF2B5EF4-FFF2-40B4-BE49-F238E27FC236}">
                  <a16:creationId xmlns:a16="http://schemas.microsoft.com/office/drawing/2014/main" id="{D5EE7A87-CEC4-4144-A990-94EA415449F9}"/>
                </a:ext>
              </a:extLst>
            </p:cNvPr>
            <p:cNvCxnSpPr>
              <a:cxnSpLocks/>
            </p:cNvCxnSpPr>
            <p:nvPr/>
          </p:nvCxnSpPr>
          <p:spPr>
            <a:xfrm flipV="1">
              <a:off x="2576992" y="2340864"/>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5D794F-F8A0-4554-AD3D-9DBE752B85D9}"/>
                </a:ext>
              </a:extLst>
            </p:cNvPr>
            <p:cNvCxnSpPr>
              <a:cxnSpLocks/>
            </p:cNvCxnSpPr>
            <p:nvPr/>
          </p:nvCxnSpPr>
          <p:spPr>
            <a:xfrm>
              <a:off x="2567848" y="3959352"/>
              <a:ext cx="1802984" cy="914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100B27-D159-4F3C-9B38-70A9DD60EC75}"/>
                </a:ext>
              </a:extLst>
            </p:cNvPr>
            <p:cNvCxnSpPr>
              <a:cxnSpLocks/>
            </p:cNvCxnSpPr>
            <p:nvPr/>
          </p:nvCxnSpPr>
          <p:spPr>
            <a:xfrm flipH="1">
              <a:off x="944880" y="3959352"/>
              <a:ext cx="1632112" cy="8900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1F9F66-D865-444A-AC35-7DE4E5174439}"/>
                    </a:ext>
                  </a:extLst>
                </p:cNvPr>
                <p:cNvSpPr txBox="1"/>
                <p:nvPr/>
              </p:nvSpPr>
              <p:spPr>
                <a:xfrm>
                  <a:off x="4019998" y="3959352"/>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2" name="TextBox 11">
                  <a:extLst>
                    <a:ext uri="{FF2B5EF4-FFF2-40B4-BE49-F238E27FC236}">
                      <a16:creationId xmlns:a16="http://schemas.microsoft.com/office/drawing/2014/main" id="{801F9F66-D865-444A-AC35-7DE4E5174439}"/>
                    </a:ext>
                  </a:extLst>
                </p:cNvPr>
                <p:cNvSpPr txBox="1">
                  <a:spLocks noRot="1" noChangeAspect="1" noMove="1" noResize="1" noEditPoints="1" noAdjustHandles="1" noChangeArrowheads="1" noChangeShapeType="1" noTextEdit="1"/>
                </p:cNvSpPr>
                <p:nvPr/>
              </p:nvSpPr>
              <p:spPr>
                <a:xfrm>
                  <a:off x="4019998" y="3959352"/>
                  <a:ext cx="719956" cy="428679"/>
                </a:xfrm>
                <a:prstGeom prst="rect">
                  <a:avLst/>
                </a:prstGeom>
                <a:blipFill>
                  <a:blip r:embed="rId3"/>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AF93BD-5C25-47A4-BA2B-578B4BB7FB58}"/>
                    </a:ext>
                  </a:extLst>
                </p:cNvPr>
                <p:cNvSpPr txBox="1"/>
                <p:nvPr/>
              </p:nvSpPr>
              <p:spPr>
                <a:xfrm>
                  <a:off x="2427089" y="2229088"/>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13" name="TextBox 12">
                  <a:extLst>
                    <a:ext uri="{FF2B5EF4-FFF2-40B4-BE49-F238E27FC236}">
                      <a16:creationId xmlns:a16="http://schemas.microsoft.com/office/drawing/2014/main" id="{D7AF93BD-5C25-47A4-BA2B-578B4BB7FB58}"/>
                    </a:ext>
                  </a:extLst>
                </p:cNvPr>
                <p:cNvSpPr txBox="1">
                  <a:spLocks noRot="1" noChangeAspect="1" noMove="1" noResize="1" noEditPoints="1" noAdjustHandles="1" noChangeArrowheads="1" noChangeShapeType="1" noTextEdit="1"/>
                </p:cNvSpPr>
                <p:nvPr/>
              </p:nvSpPr>
              <p:spPr>
                <a:xfrm>
                  <a:off x="2427089" y="2229088"/>
                  <a:ext cx="719956" cy="369332"/>
                </a:xfrm>
                <a:prstGeom prst="rect">
                  <a:avLst/>
                </a:prstGeom>
                <a:blipFill>
                  <a:blip r:embed="rId4"/>
                  <a:stretch>
                    <a:fillRect t="-6667" r="-110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A0F26D-7A9B-4936-BCF5-0BBD0285340F}"/>
                    </a:ext>
                  </a:extLst>
                </p:cNvPr>
                <p:cNvSpPr txBox="1"/>
                <p:nvPr/>
              </p:nvSpPr>
              <p:spPr>
                <a:xfrm>
                  <a:off x="584901" y="4480036"/>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4" name="TextBox 13">
                  <a:extLst>
                    <a:ext uri="{FF2B5EF4-FFF2-40B4-BE49-F238E27FC236}">
                      <a16:creationId xmlns:a16="http://schemas.microsoft.com/office/drawing/2014/main" id="{6BA0F26D-7A9B-4936-BCF5-0BBD0285340F}"/>
                    </a:ext>
                  </a:extLst>
                </p:cNvPr>
                <p:cNvSpPr txBox="1">
                  <a:spLocks noRot="1" noChangeAspect="1" noMove="1" noResize="1" noEditPoints="1" noAdjustHandles="1" noChangeArrowheads="1" noChangeShapeType="1" noTextEdit="1"/>
                </p:cNvSpPr>
                <p:nvPr/>
              </p:nvSpPr>
              <p:spPr>
                <a:xfrm>
                  <a:off x="584901" y="4480036"/>
                  <a:ext cx="719956" cy="369332"/>
                </a:xfrm>
                <a:prstGeom prst="rect">
                  <a:avLst/>
                </a:prstGeom>
                <a:blipFill>
                  <a:blip r:embed="rId5"/>
                  <a:stretch>
                    <a:fillRect t="-6557" r="-2711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B40AF71-9ED7-44DD-9CD0-C78A45BA8AD0}"/>
                </a:ext>
              </a:extLst>
            </p:cNvPr>
            <p:cNvSpPr txBox="1"/>
            <p:nvPr/>
          </p:nvSpPr>
          <p:spPr>
            <a:xfrm>
              <a:off x="2557466" y="3651593"/>
              <a:ext cx="459202" cy="428679"/>
            </a:xfrm>
            <a:prstGeom prst="rect">
              <a:avLst/>
            </a:prstGeom>
            <a:noFill/>
          </p:spPr>
          <p:txBody>
            <a:bodyPr wrap="square" rtlCol="0">
              <a:spAutoFit/>
            </a:bodyPr>
            <a:lstStyle/>
            <a:p>
              <a:r>
                <a:rPr lang="en-US" b="1" dirty="0">
                  <a:solidFill>
                    <a:srgbClr val="FFC000"/>
                  </a:solidFill>
                </a:rPr>
                <a:t>IR</a:t>
              </a:r>
            </a:p>
          </p:txBody>
        </p:sp>
        <p:cxnSp>
          <p:nvCxnSpPr>
            <p:cNvPr id="16" name="Straight Arrow Connector 15">
              <a:extLst>
                <a:ext uri="{FF2B5EF4-FFF2-40B4-BE49-F238E27FC236}">
                  <a16:creationId xmlns:a16="http://schemas.microsoft.com/office/drawing/2014/main" id="{5D966708-7DBD-4714-ABA7-5F470B742066}"/>
                </a:ext>
              </a:extLst>
            </p:cNvPr>
            <p:cNvCxnSpPr>
              <a:cxnSpLocks/>
            </p:cNvCxnSpPr>
            <p:nvPr/>
          </p:nvCxnSpPr>
          <p:spPr>
            <a:xfrm flipH="1">
              <a:off x="2308187" y="3968161"/>
              <a:ext cx="268806" cy="88120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9922010D-776C-44EC-8363-4D56590436EF}"/>
                </a:ext>
              </a:extLst>
            </p:cNvPr>
            <p:cNvSpPr/>
            <p:nvPr/>
          </p:nvSpPr>
          <p:spPr>
            <a:xfrm rot="6390646">
              <a:off x="1893319" y="3133881"/>
              <a:ext cx="1040463" cy="1090964"/>
            </a:xfrm>
            <a:prstGeom prst="arc">
              <a:avLst>
                <a:gd name="adj1" fmla="val 17264802"/>
                <a:gd name="adj2" fmla="val 19864255"/>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456AD5E-9968-4C8D-A417-8AA88617207E}"/>
                    </a:ext>
                  </a:extLst>
                </p:cNvPr>
                <p:cNvSpPr txBox="1"/>
                <p:nvPr/>
              </p:nvSpPr>
              <p:spPr>
                <a:xfrm>
                  <a:off x="2229189" y="4706306"/>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21" name="TextBox 20">
                  <a:extLst>
                    <a:ext uri="{FF2B5EF4-FFF2-40B4-BE49-F238E27FC236}">
                      <a16:creationId xmlns:a16="http://schemas.microsoft.com/office/drawing/2014/main" id="{5456AD5E-9968-4C8D-A417-8AA88617207E}"/>
                    </a:ext>
                  </a:extLst>
                </p:cNvPr>
                <p:cNvSpPr txBox="1">
                  <a:spLocks noRot="1" noChangeAspect="1" noMove="1" noResize="1" noEditPoints="1" noAdjustHandles="1" noChangeArrowheads="1" noChangeShapeType="1" noTextEdit="1"/>
                </p:cNvSpPr>
                <p:nvPr/>
              </p:nvSpPr>
              <p:spPr>
                <a:xfrm>
                  <a:off x="2229189" y="4706306"/>
                  <a:ext cx="565933" cy="478605"/>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A9C121BC-EC7E-4A4C-8D5D-B11629302CD6}"/>
                </a:ext>
              </a:extLst>
            </p:cNvPr>
            <p:cNvCxnSpPr>
              <a:cxnSpLocks/>
            </p:cNvCxnSpPr>
            <p:nvPr/>
          </p:nvCxnSpPr>
          <p:spPr>
            <a:xfrm flipH="1">
              <a:off x="1518162" y="3942397"/>
              <a:ext cx="1044495" cy="28180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C6B770-F96E-4C5D-8431-85B18BF7AC39}"/>
                </a:ext>
              </a:extLst>
            </p:cNvPr>
            <p:cNvCxnSpPr>
              <a:cxnSpLocks/>
            </p:cNvCxnSpPr>
            <p:nvPr/>
          </p:nvCxnSpPr>
          <p:spPr>
            <a:xfrm>
              <a:off x="1533489" y="4224202"/>
              <a:ext cx="0" cy="482104"/>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78EC94-9B5D-4028-990F-8A99E6800C6B}"/>
                </a:ext>
              </a:extLst>
            </p:cNvPr>
            <p:cNvCxnSpPr>
              <a:cxnSpLocks/>
            </p:cNvCxnSpPr>
            <p:nvPr/>
          </p:nvCxnSpPr>
          <p:spPr>
            <a:xfrm flipH="1">
              <a:off x="1533488" y="3988934"/>
              <a:ext cx="1009643" cy="717372"/>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740D6F31-4174-488D-A666-73C2CC70BBD3}"/>
                </a:ext>
              </a:extLst>
            </p:cNvPr>
            <p:cNvSpPr/>
            <p:nvPr/>
          </p:nvSpPr>
          <p:spPr>
            <a:xfrm rot="7618175">
              <a:off x="1907237" y="3217671"/>
              <a:ext cx="1012623" cy="1120958"/>
            </a:xfrm>
            <a:prstGeom prst="arc">
              <a:avLst>
                <a:gd name="adj1" fmla="val 15244944"/>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1363F7-9734-4D8B-AF16-8446F6F06F03}"/>
                    </a:ext>
                  </a:extLst>
                </p:cNvPr>
                <p:cNvSpPr txBox="1"/>
                <p:nvPr/>
              </p:nvSpPr>
              <p:spPr>
                <a:xfrm>
                  <a:off x="2512156" y="4029503"/>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521363F7-9734-4D8B-AF16-8446F6F06F03}"/>
                    </a:ext>
                  </a:extLst>
                </p:cNvPr>
                <p:cNvSpPr txBox="1">
                  <a:spLocks noRot="1" noChangeAspect="1" noMove="1" noResize="1" noEditPoints="1" noAdjustHandles="1" noChangeArrowheads="1" noChangeShapeType="1" noTextEdit="1"/>
                </p:cNvSpPr>
                <p:nvPr/>
              </p:nvSpPr>
              <p:spPr>
                <a:xfrm>
                  <a:off x="2512156" y="4029503"/>
                  <a:ext cx="661076" cy="44088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CAB202-7A41-40EF-BF52-750E93CC91EC}"/>
                    </a:ext>
                  </a:extLst>
                </p:cNvPr>
                <p:cNvSpPr txBox="1"/>
                <p:nvPr/>
              </p:nvSpPr>
              <p:spPr>
                <a:xfrm>
                  <a:off x="1889223" y="4249944"/>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32" name="TextBox 31">
                  <a:extLst>
                    <a:ext uri="{FF2B5EF4-FFF2-40B4-BE49-F238E27FC236}">
                      <a16:creationId xmlns:a16="http://schemas.microsoft.com/office/drawing/2014/main" id="{84CAB202-7A41-40EF-BF52-750E93CC91EC}"/>
                    </a:ext>
                  </a:extLst>
                </p:cNvPr>
                <p:cNvSpPr txBox="1">
                  <a:spLocks noRot="1" noChangeAspect="1" noMove="1" noResize="1" noEditPoints="1" noAdjustHandles="1" noChangeArrowheads="1" noChangeShapeType="1" noTextEdit="1"/>
                </p:cNvSpPr>
                <p:nvPr/>
              </p:nvSpPr>
              <p:spPr>
                <a:xfrm>
                  <a:off x="1889223" y="4249944"/>
                  <a:ext cx="661076" cy="44088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510D903-489B-4C23-8A42-00E5DE103A2A}"/>
                    </a:ext>
                  </a:extLst>
                </p:cNvPr>
                <p:cNvSpPr txBox="1"/>
                <p:nvPr/>
              </p:nvSpPr>
              <p:spPr>
                <a:xfrm>
                  <a:off x="1216660" y="3778150"/>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33" name="TextBox 32">
                  <a:extLst>
                    <a:ext uri="{FF2B5EF4-FFF2-40B4-BE49-F238E27FC236}">
                      <a16:creationId xmlns:a16="http://schemas.microsoft.com/office/drawing/2014/main" id="{6510D903-489B-4C23-8A42-00E5DE103A2A}"/>
                    </a:ext>
                  </a:extLst>
                </p:cNvPr>
                <p:cNvSpPr txBox="1">
                  <a:spLocks noRot="1" noChangeAspect="1" noMove="1" noResize="1" noEditPoints="1" noAdjustHandles="1" noChangeArrowheads="1" noChangeShapeType="1" noTextEdit="1"/>
                </p:cNvSpPr>
                <p:nvPr/>
              </p:nvSpPr>
              <p:spPr>
                <a:xfrm>
                  <a:off x="1216660" y="3778150"/>
                  <a:ext cx="565933" cy="47860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B8921D-EF75-484A-BD5A-D9D51B271DF4}"/>
                    </a:ext>
                  </a:extLst>
                </p:cNvPr>
                <p:cNvSpPr txBox="1"/>
                <p:nvPr/>
              </p:nvSpPr>
              <p:spPr>
                <a:xfrm>
                  <a:off x="1760936" y="3976725"/>
                  <a:ext cx="66107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34" name="TextBox 33">
                  <a:extLst>
                    <a:ext uri="{FF2B5EF4-FFF2-40B4-BE49-F238E27FC236}">
                      <a16:creationId xmlns:a16="http://schemas.microsoft.com/office/drawing/2014/main" id="{98B8921D-EF75-484A-BD5A-D9D51B271DF4}"/>
                    </a:ext>
                  </a:extLst>
                </p:cNvPr>
                <p:cNvSpPr txBox="1">
                  <a:spLocks noRot="1" noChangeAspect="1" noMove="1" noResize="1" noEditPoints="1" noAdjustHandles="1" noChangeArrowheads="1" noChangeShapeType="1" noTextEdit="1"/>
                </p:cNvSpPr>
                <p:nvPr/>
              </p:nvSpPr>
              <p:spPr>
                <a:xfrm>
                  <a:off x="1760936" y="3976725"/>
                  <a:ext cx="661076" cy="428679"/>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7A553A7-2CAA-439D-92EF-FC99E8285AE3}"/>
                  </a:ext>
                </a:extLst>
              </p:cNvPr>
              <p:cNvSpPr txBox="1"/>
              <p:nvPr/>
            </p:nvSpPr>
            <p:spPr>
              <a:xfrm>
                <a:off x="4611628" y="2368034"/>
                <a:ext cx="6419083" cy="370710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 0</m:t>
                          </m:r>
                        </m:e>
                      </m:d>
                    </m:oMath>
                  </m:oMathPara>
                </a14:m>
                <a:endParaRPr lang="en-US" sz="2000" b="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𝑘</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1" smtClean="0">
                          <a:latin typeface="Cambria Math" panose="02040503050406030204" pitchFamily="18" charset="0"/>
                        </a:rPr>
                        <m:t>, </m:t>
                      </m:r>
                    </m:oMath>
                  </m:oMathPara>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0" smtClean="0">
                        <a:latin typeface="Cambria Math" panose="02040503050406030204" pitchFamily="18" charset="0"/>
                      </a:rPr>
                      <m:t>,</m:t>
                    </m:r>
                  </m:oMath>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a14:m>
                <a:endParaRPr lang="en-US" sz="2000" dirty="0"/>
              </a:p>
              <a:p>
                <a:pPr>
                  <a:lnSpc>
                    <a:spcPct val="150000"/>
                  </a:lnSpc>
                </a:pPr>
                <a:endParaRPr lang="en-US" sz="2000" dirty="0"/>
              </a:p>
            </p:txBody>
          </p:sp>
        </mc:Choice>
        <mc:Fallback xmlns="">
          <p:sp>
            <p:nvSpPr>
              <p:cNvPr id="35" name="TextBox 34">
                <a:extLst>
                  <a:ext uri="{FF2B5EF4-FFF2-40B4-BE49-F238E27FC236}">
                    <a16:creationId xmlns:a16="http://schemas.microsoft.com/office/drawing/2014/main" id="{E7A553A7-2CAA-439D-92EF-FC99E8285AE3}"/>
                  </a:ext>
                </a:extLst>
              </p:cNvPr>
              <p:cNvSpPr txBox="1">
                <a:spLocks noRot="1" noChangeAspect="1" noMove="1" noResize="1" noEditPoints="1" noAdjustHandles="1" noChangeArrowheads="1" noChangeShapeType="1" noTextEdit="1"/>
              </p:cNvSpPr>
              <p:nvPr/>
            </p:nvSpPr>
            <p:spPr>
              <a:xfrm>
                <a:off x="4611628" y="2368034"/>
                <a:ext cx="6419083" cy="3707105"/>
              </a:xfrm>
              <a:prstGeom prst="rect">
                <a:avLst/>
              </a:prstGeom>
              <a:blipFill>
                <a:blip r:embed="rId11"/>
                <a:stretch>
                  <a:fillRect/>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718914FF-F886-45E5-8B9E-FB7E4AC27267}"/>
              </a:ext>
            </a:extLst>
          </p:cNvPr>
          <p:cNvSpPr/>
          <p:nvPr/>
        </p:nvSpPr>
        <p:spPr>
          <a:xfrm>
            <a:off x="7393842" y="470630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E71EBFC-5FCC-4114-9191-1952022B1915}"/>
              </a:ext>
            </a:extLst>
          </p:cNvPr>
          <p:cNvSpPr/>
          <p:nvPr/>
        </p:nvSpPr>
        <p:spPr>
          <a:xfrm>
            <a:off x="7393842" y="5170281"/>
            <a:ext cx="1100933"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7066C83-5373-4591-92E5-608161A4F572}"/>
              </a:ext>
            </a:extLst>
          </p:cNvPr>
          <p:cNvSpPr txBox="1"/>
          <p:nvPr/>
        </p:nvSpPr>
        <p:spPr>
          <a:xfrm>
            <a:off x="10300186" y="4734341"/>
            <a:ext cx="1322155" cy="369332"/>
          </a:xfrm>
          <a:prstGeom prst="rect">
            <a:avLst/>
          </a:prstGeom>
          <a:noFill/>
        </p:spPr>
        <p:txBody>
          <a:bodyPr wrap="square" rtlCol="0">
            <a:spAutoFit/>
          </a:bodyPr>
          <a:lstStyle/>
          <a:p>
            <a:r>
              <a:rPr lang="en-US" b="1" dirty="0">
                <a:solidFill>
                  <a:srgbClr val="FF0000"/>
                </a:solidFill>
              </a:rPr>
              <a:t>radial</a:t>
            </a:r>
          </a:p>
        </p:txBody>
      </p:sp>
      <p:sp>
        <p:nvSpPr>
          <p:cNvPr id="40" name="TextBox 39">
            <a:extLst>
              <a:ext uri="{FF2B5EF4-FFF2-40B4-BE49-F238E27FC236}">
                <a16:creationId xmlns:a16="http://schemas.microsoft.com/office/drawing/2014/main" id="{C52B535E-8A6F-463A-954F-92F036E32245}"/>
              </a:ext>
            </a:extLst>
          </p:cNvPr>
          <p:cNvSpPr txBox="1"/>
          <p:nvPr/>
        </p:nvSpPr>
        <p:spPr>
          <a:xfrm>
            <a:off x="8611016" y="5198316"/>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4032590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4A55BA5-95BB-44A3-927F-4B33483709A8}"/>
                  </a:ext>
                </a:extLst>
              </p:cNvPr>
              <p:cNvSpPr>
                <a:spLocks noGrp="1"/>
              </p:cNvSpPr>
              <p:nvPr>
                <p:ph idx="1"/>
              </p:nvPr>
            </p:nvSpPr>
            <p:spPr>
              <a:xfrm>
                <a:off x="196596" y="225425"/>
                <a:ext cx="11798808" cy="2398903"/>
              </a:xfrm>
            </p:spPr>
            <p:txBody>
              <a:bodyPr>
                <a:normAutofit/>
              </a:bodyPr>
              <a:lstStyle/>
              <a:p>
                <a:pPr marL="0" indent="0">
                  <a:buNone/>
                </a:pPr>
                <a:r>
                  <a:rPr lang="en-US" dirty="0"/>
                  <a:t>Build another cartesian coordinates (x’,</a:t>
                </a:r>
                <a:r>
                  <a:rPr lang="en-US" dirty="0" err="1"/>
                  <a:t>r,z</a:t>
                </a:r>
                <a:r>
                  <a:rPr lang="en-US" dirty="0"/>
                  <a:t>’) with the origin at IR</a:t>
                </a:r>
              </a:p>
              <a:p>
                <a:pPr marL="0" indent="0">
                  <a:buNone/>
                </a:pPr>
                <a:r>
                  <a:rPr lang="en-US" sz="2000" dirty="0">
                    <a:solidFill>
                      <a:srgbClr val="FF0000"/>
                    </a:solidFill>
                  </a:rPr>
                  <a:t>Compared to the previous one, this one rotates a degree of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𝛼</m:t>
                    </m:r>
                  </m:oMath>
                </a14:m>
                <a:r>
                  <a:rPr lang="en-US" sz="2000" dirty="0">
                    <a:solidFill>
                      <a:srgbClr val="FF0000"/>
                    </a:solidFill>
                  </a:rPr>
                  <a:t> (pitch angle) around axis </a:t>
                </a:r>
                <a14:m>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rPr>
                          <m:t>𝑟</m:t>
                        </m:r>
                      </m:e>
                    </m:acc>
                  </m:oMath>
                </a14:m>
                <a:r>
                  <a:rPr lang="en-US" sz="2000" dirty="0">
                    <a:solidFill>
                      <a:srgbClr val="FF0000"/>
                    </a:solidFill>
                  </a:rPr>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r>
                          <a:rPr lang="en-US" sz="2000" b="0" i="1" smtClean="0">
                            <a:latin typeface="Cambria Math" panose="02040503050406030204" pitchFamily="18" charset="0"/>
                          </a:rPr>
                          <m:t>′</m:t>
                        </m:r>
                      </m:e>
                    </m:acc>
                  </m:oMath>
                </a14:m>
                <a:r>
                  <a:rPr lang="en-US" sz="2000" dirty="0"/>
                  <a:t>: parallel to the total magnetic field. The </a:t>
                </a:r>
                <a:r>
                  <a:rPr lang="en-US" sz="2000" dirty="0">
                    <a:solidFill>
                      <a:schemeClr val="accent6"/>
                    </a:solidFill>
                  </a:rPr>
                  <a:t>newly-defined</a:t>
                </a:r>
                <a:r>
                  <a:rPr lang="en-US" sz="2000" dirty="0"/>
                  <a:t> </a:t>
                </a:r>
                <a:r>
                  <a:rPr lang="en-US" sz="2000" dirty="0">
                    <a:solidFill>
                      <a:srgbClr val="FF0000"/>
                    </a:solidFill>
                  </a:rPr>
                  <a:t>toroidal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r>
                          <a:rPr lang="en-US" sz="2000" b="0" i="1" smtClean="0">
                            <a:latin typeface="Cambria Math" panose="02040503050406030204" pitchFamily="18" charset="0"/>
                          </a:rPr>
                          <m:t>′</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(x’,</a:t>
                </a:r>
                <a:r>
                  <a:rPr lang="en-US" sz="2000" dirty="0" err="1"/>
                  <a:t>r,z</a:t>
                </a:r>
                <a:r>
                  <a:rPr lang="en-US" sz="2000" dirty="0"/>
                  <a:t>’) form a right-hand system. The </a:t>
                </a:r>
                <a:r>
                  <a:rPr lang="en-US" sz="2000" dirty="0">
                    <a:solidFill>
                      <a:schemeClr val="accent6"/>
                    </a:solidFill>
                  </a:rPr>
                  <a:t>newly-define</a:t>
                </a:r>
                <a:r>
                  <a:rPr lang="en-US" sz="2000" dirty="0"/>
                  <a:t> </a:t>
                </a:r>
                <a:r>
                  <a:rPr lang="en-US" sz="2000" dirty="0">
                    <a:solidFill>
                      <a:srgbClr val="FF0000"/>
                    </a:solidFill>
                  </a:rPr>
                  <a:t>poloidal direction</a:t>
                </a:r>
                <a:r>
                  <a:rPr lang="en-US" sz="2000" dirty="0"/>
                  <a:t>. </a:t>
                </a:r>
              </a:p>
            </p:txBody>
          </p:sp>
        </mc:Choice>
        <mc:Fallback xmlns="">
          <p:sp>
            <p:nvSpPr>
              <p:cNvPr id="4" name="Content Placeholder 2">
                <a:extLst>
                  <a:ext uri="{FF2B5EF4-FFF2-40B4-BE49-F238E27FC236}">
                    <a16:creationId xmlns:a16="http://schemas.microsoft.com/office/drawing/2014/main" id="{44A55BA5-95BB-44A3-927F-4B33483709A8}"/>
                  </a:ext>
                </a:extLst>
              </p:cNvPr>
              <p:cNvSpPr>
                <a:spLocks noGrp="1" noRot="1" noChangeAspect="1" noMove="1" noResize="1" noEditPoints="1" noAdjustHandles="1" noChangeArrowheads="1" noChangeShapeType="1" noTextEdit="1"/>
              </p:cNvSpPr>
              <p:nvPr>
                <p:ph idx="1"/>
              </p:nvPr>
            </p:nvSpPr>
            <p:spPr>
              <a:xfrm>
                <a:off x="196596" y="225425"/>
                <a:ext cx="11798808" cy="2398903"/>
              </a:xfrm>
              <a:blipFill>
                <a:blip r:embed="rId2"/>
                <a:stretch>
                  <a:fillRect l="-1033" t="-4315"/>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1F2658A-0389-4ABF-8083-C2228C78A8B2}"/>
              </a:ext>
            </a:extLst>
          </p:cNvPr>
          <p:cNvGrpSpPr/>
          <p:nvPr/>
        </p:nvGrpSpPr>
        <p:grpSpPr>
          <a:xfrm>
            <a:off x="406686" y="3160895"/>
            <a:ext cx="4695666" cy="2636016"/>
            <a:chOff x="607854" y="3115175"/>
            <a:chExt cx="4695666" cy="2636016"/>
          </a:xfrm>
        </p:grpSpPr>
        <p:sp>
          <p:nvSpPr>
            <p:cNvPr id="5" name="Oval 4">
              <a:extLst>
                <a:ext uri="{FF2B5EF4-FFF2-40B4-BE49-F238E27FC236}">
                  <a16:creationId xmlns:a16="http://schemas.microsoft.com/office/drawing/2014/main" id="{0F654EC6-A563-4CAC-A820-0FDBB59A60B6}"/>
                </a:ext>
              </a:extLst>
            </p:cNvPr>
            <p:cNvSpPr/>
            <p:nvPr/>
          </p:nvSpPr>
          <p:spPr>
            <a:xfrm>
              <a:off x="2980944" y="5001768"/>
              <a:ext cx="219456" cy="228600"/>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938A2D7-9843-4250-A1A3-696D66E92057}"/>
                </a:ext>
              </a:extLst>
            </p:cNvPr>
            <p:cNvSpPr/>
            <p:nvPr/>
          </p:nvSpPr>
          <p:spPr>
            <a:xfrm>
              <a:off x="3052572" y="5076063"/>
              <a:ext cx="76200" cy="80010"/>
            </a:xfrm>
            <a:prstGeom prst="ellipse">
              <a:avLst/>
            </a:prstGeom>
            <a:solidFill>
              <a:schemeClr val="accent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0373F3A-F495-494B-B1CA-3805A04D7781}"/>
                </a:ext>
              </a:extLst>
            </p:cNvPr>
            <p:cNvCxnSpPr>
              <a:cxnSpLocks/>
            </p:cNvCxnSpPr>
            <p:nvPr/>
          </p:nvCxnSpPr>
          <p:spPr>
            <a:xfrm flipV="1">
              <a:off x="3087532" y="3374136"/>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AB0129-6858-4FD7-96CA-2CEA93F3AB37}"/>
                    </a:ext>
                  </a:extLst>
                </p:cNvPr>
                <p:cNvSpPr txBox="1"/>
                <p:nvPr/>
              </p:nvSpPr>
              <p:spPr>
                <a:xfrm>
                  <a:off x="2840422" y="3115175"/>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8" name="TextBox 7">
                  <a:extLst>
                    <a:ext uri="{FF2B5EF4-FFF2-40B4-BE49-F238E27FC236}">
                      <a16:creationId xmlns:a16="http://schemas.microsoft.com/office/drawing/2014/main" id="{72AB0129-6858-4FD7-96CA-2CEA93F3AB37}"/>
                    </a:ext>
                  </a:extLst>
                </p:cNvPr>
                <p:cNvSpPr txBox="1">
                  <a:spLocks noRot="1" noChangeAspect="1" noMove="1" noResize="1" noEditPoints="1" noAdjustHandles="1" noChangeArrowheads="1" noChangeShapeType="1" noTextEdit="1"/>
                </p:cNvSpPr>
                <p:nvPr/>
              </p:nvSpPr>
              <p:spPr>
                <a:xfrm>
                  <a:off x="2840422" y="3115175"/>
                  <a:ext cx="719956" cy="369332"/>
                </a:xfrm>
                <a:prstGeom prst="rect">
                  <a:avLst/>
                </a:prstGeom>
                <a:blipFill>
                  <a:blip r:embed="rId3"/>
                  <a:stretch>
                    <a:fillRect t="-6667" r="-1016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A7CAADF-EF44-4D6F-89AE-00E6A6F72968}"/>
                </a:ext>
              </a:extLst>
            </p:cNvPr>
            <p:cNvCxnSpPr>
              <a:cxnSpLocks/>
            </p:cNvCxnSpPr>
            <p:nvPr/>
          </p:nvCxnSpPr>
          <p:spPr>
            <a:xfrm flipH="1">
              <a:off x="1039460" y="5120640"/>
              <a:ext cx="1959772" cy="190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B47B9E-595E-43CF-8C10-1B03B8719A41}"/>
                    </a:ext>
                  </a:extLst>
                </p:cNvPr>
                <p:cNvSpPr txBox="1"/>
                <p:nvPr/>
              </p:nvSpPr>
              <p:spPr>
                <a:xfrm>
                  <a:off x="607854" y="4891397"/>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1" name="TextBox 10">
                  <a:extLst>
                    <a:ext uri="{FF2B5EF4-FFF2-40B4-BE49-F238E27FC236}">
                      <a16:creationId xmlns:a16="http://schemas.microsoft.com/office/drawing/2014/main" id="{BDB47B9E-595E-43CF-8C10-1B03B8719A41}"/>
                    </a:ext>
                  </a:extLst>
                </p:cNvPr>
                <p:cNvSpPr txBox="1">
                  <a:spLocks noRot="1" noChangeAspect="1" noMove="1" noResize="1" noEditPoints="1" noAdjustHandles="1" noChangeArrowheads="1" noChangeShapeType="1" noTextEdit="1"/>
                </p:cNvSpPr>
                <p:nvPr/>
              </p:nvSpPr>
              <p:spPr>
                <a:xfrm>
                  <a:off x="607854" y="4891397"/>
                  <a:ext cx="719956" cy="369332"/>
                </a:xfrm>
                <a:prstGeom prst="rect">
                  <a:avLst/>
                </a:prstGeom>
                <a:blipFill>
                  <a:blip r:embed="rId4"/>
                  <a:stretch>
                    <a:fillRect t="-6667" r="-27119"/>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707EC176-57AE-4127-B0E3-0103B8CFF622}"/>
                </a:ext>
              </a:extLst>
            </p:cNvPr>
            <p:cNvCxnSpPr>
              <a:cxnSpLocks/>
            </p:cNvCxnSpPr>
            <p:nvPr/>
          </p:nvCxnSpPr>
          <p:spPr>
            <a:xfrm flipH="1">
              <a:off x="3200400" y="5120640"/>
              <a:ext cx="2103120" cy="0"/>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8F6102-5D15-4072-8919-AE57CCB47345}"/>
                </a:ext>
              </a:extLst>
            </p:cNvPr>
            <p:cNvCxnSpPr>
              <a:cxnSpLocks/>
            </p:cNvCxnSpPr>
            <p:nvPr/>
          </p:nvCxnSpPr>
          <p:spPr>
            <a:xfrm flipV="1">
              <a:off x="3181522" y="4260461"/>
              <a:ext cx="1600790" cy="81560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6EA5D5-2601-4CA5-9B9F-4AD52DB5D62D}"/>
                    </a:ext>
                  </a:extLst>
                </p:cNvPr>
                <p:cNvSpPr txBox="1"/>
                <p:nvPr/>
              </p:nvSpPr>
              <p:spPr>
                <a:xfrm>
                  <a:off x="2727554" y="5230368"/>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9" name="TextBox 18">
                  <a:extLst>
                    <a:ext uri="{FF2B5EF4-FFF2-40B4-BE49-F238E27FC236}">
                      <a16:creationId xmlns:a16="http://schemas.microsoft.com/office/drawing/2014/main" id="{DD6EA5D5-2601-4CA5-9B9F-4AD52DB5D62D}"/>
                    </a:ext>
                  </a:extLst>
                </p:cNvPr>
                <p:cNvSpPr txBox="1">
                  <a:spLocks noRot="1" noChangeAspect="1" noMove="1" noResize="1" noEditPoints="1" noAdjustHandles="1" noChangeArrowheads="1" noChangeShapeType="1" noTextEdit="1"/>
                </p:cNvSpPr>
                <p:nvPr/>
              </p:nvSpPr>
              <p:spPr>
                <a:xfrm>
                  <a:off x="2727554" y="5230368"/>
                  <a:ext cx="719956" cy="428679"/>
                </a:xfrm>
                <a:prstGeom prst="rect">
                  <a:avLst/>
                </a:prstGeom>
                <a:blipFill>
                  <a:blip r:embed="rId5"/>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CD2999-B648-4875-B557-92551DEFF295}"/>
                    </a:ext>
                  </a:extLst>
                </p:cNvPr>
                <p:cNvSpPr txBox="1"/>
                <p:nvPr/>
              </p:nvSpPr>
              <p:spPr>
                <a:xfrm>
                  <a:off x="4516323" y="4038342"/>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𝒛</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AACD2999-B648-4875-B557-92551DEFF295}"/>
                    </a:ext>
                  </a:extLst>
                </p:cNvPr>
                <p:cNvSpPr txBox="1">
                  <a:spLocks noRot="1" noChangeAspect="1" noMove="1" noResize="1" noEditPoints="1" noAdjustHandles="1" noChangeArrowheads="1" noChangeShapeType="1" noTextEdit="1"/>
                </p:cNvSpPr>
                <p:nvPr/>
              </p:nvSpPr>
              <p:spPr>
                <a:xfrm>
                  <a:off x="4516323" y="4038342"/>
                  <a:ext cx="719956" cy="399661"/>
                </a:xfrm>
                <a:prstGeom prst="rect">
                  <a:avLst/>
                </a:prstGeom>
                <a:blipFill>
                  <a:blip r:embed="rId6"/>
                  <a:stretch>
                    <a:fillRect t="-1515" r="-21186"/>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0E58ED4E-F7B6-421D-B141-125310975BEF}"/>
                </a:ext>
              </a:extLst>
            </p:cNvPr>
            <p:cNvCxnSpPr>
              <a:cxnSpLocks/>
            </p:cNvCxnSpPr>
            <p:nvPr/>
          </p:nvCxnSpPr>
          <p:spPr>
            <a:xfrm flipH="1" flipV="1">
              <a:off x="2290823" y="3521650"/>
              <a:ext cx="719235" cy="152183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60548A8-82D6-4286-B6C4-8DA336C101AD}"/>
                    </a:ext>
                  </a:extLst>
                </p:cNvPr>
                <p:cNvSpPr txBox="1"/>
                <p:nvPr/>
              </p:nvSpPr>
              <p:spPr>
                <a:xfrm>
                  <a:off x="1884043" y="3229169"/>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𝒙</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3" name="TextBox 22">
                  <a:extLst>
                    <a:ext uri="{FF2B5EF4-FFF2-40B4-BE49-F238E27FC236}">
                      <a16:creationId xmlns:a16="http://schemas.microsoft.com/office/drawing/2014/main" id="{C60548A8-82D6-4286-B6C4-8DA336C101AD}"/>
                    </a:ext>
                  </a:extLst>
                </p:cNvPr>
                <p:cNvSpPr txBox="1">
                  <a:spLocks noRot="1" noChangeAspect="1" noMove="1" noResize="1" noEditPoints="1" noAdjustHandles="1" noChangeArrowheads="1" noChangeShapeType="1" noTextEdit="1"/>
                </p:cNvSpPr>
                <p:nvPr/>
              </p:nvSpPr>
              <p:spPr>
                <a:xfrm>
                  <a:off x="1884043" y="3229169"/>
                  <a:ext cx="719956" cy="399661"/>
                </a:xfrm>
                <a:prstGeom prst="rect">
                  <a:avLst/>
                </a:prstGeom>
                <a:blipFill>
                  <a:blip r:embed="rId7"/>
                  <a:stretch>
                    <a:fillRect t="-1515" r="-22034"/>
                  </a:stretch>
                </a:blipFill>
              </p:spPr>
              <p:txBody>
                <a:bodyPr/>
                <a:lstStyle/>
                <a:p>
                  <a:r>
                    <a:rPr lang="en-US">
                      <a:noFill/>
                    </a:rPr>
                    <a:t> </a:t>
                  </a:r>
                </a:p>
              </p:txBody>
            </p:sp>
          </mc:Fallback>
        </mc:AlternateContent>
        <p:sp>
          <p:nvSpPr>
            <p:cNvPr id="24" name="Arc 23">
              <a:extLst>
                <a:ext uri="{FF2B5EF4-FFF2-40B4-BE49-F238E27FC236}">
                  <a16:creationId xmlns:a16="http://schemas.microsoft.com/office/drawing/2014/main" id="{E5AEF47E-6BDB-47C4-8003-25E01B45C561}"/>
                </a:ext>
              </a:extLst>
            </p:cNvPr>
            <p:cNvSpPr/>
            <p:nvPr/>
          </p:nvSpPr>
          <p:spPr>
            <a:xfrm rot="2121579">
              <a:off x="2818777" y="4630233"/>
              <a:ext cx="1012623" cy="1120958"/>
            </a:xfrm>
            <a:prstGeom prst="arc">
              <a:avLst>
                <a:gd name="adj1" fmla="val 16868786"/>
                <a:gd name="adj2" fmla="val 1900334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ECE8A8-8C09-446D-BFEA-3833EA05391D}"/>
                    </a:ext>
                  </a:extLst>
                </p:cNvPr>
                <p:cNvSpPr txBox="1"/>
                <p:nvPr/>
              </p:nvSpPr>
              <p:spPr>
                <a:xfrm>
                  <a:off x="3683933" y="4727394"/>
                  <a:ext cx="6610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𝜶</m:t>
                        </m:r>
                      </m:oMath>
                    </m:oMathPara>
                  </a14:m>
                  <a:endParaRPr lang="en-US" b="1" dirty="0">
                    <a:solidFill>
                      <a:srgbClr val="FF0000"/>
                    </a:solidFill>
                  </a:endParaRPr>
                </a:p>
              </p:txBody>
            </p:sp>
          </mc:Choice>
          <mc:Fallback xmlns="">
            <p:sp>
              <p:nvSpPr>
                <p:cNvPr id="25" name="TextBox 24">
                  <a:extLst>
                    <a:ext uri="{FF2B5EF4-FFF2-40B4-BE49-F238E27FC236}">
                      <a16:creationId xmlns:a16="http://schemas.microsoft.com/office/drawing/2014/main" id="{3EECE8A8-8C09-446D-BFEA-3833EA05391D}"/>
                    </a:ext>
                  </a:extLst>
                </p:cNvPr>
                <p:cNvSpPr txBox="1">
                  <a:spLocks noRot="1" noChangeAspect="1" noMove="1" noResize="1" noEditPoints="1" noAdjustHandles="1" noChangeArrowheads="1" noChangeShapeType="1" noTextEdit="1"/>
                </p:cNvSpPr>
                <p:nvPr/>
              </p:nvSpPr>
              <p:spPr>
                <a:xfrm>
                  <a:off x="3683933" y="4727394"/>
                  <a:ext cx="66107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38E56AD-FC3C-4E5F-9E79-CB728D82DF8C}"/>
                  </a:ext>
                </a:extLst>
              </p:cNvPr>
              <p:cNvSpPr txBox="1"/>
              <p:nvPr/>
            </p:nvSpPr>
            <p:spPr>
              <a:xfrm>
                <a:off x="5322030" y="2920979"/>
                <a:ext cx="6306404" cy="2814617"/>
              </a:xfrm>
              <a:prstGeom prst="rect">
                <a:avLst/>
              </a:prstGeom>
              <a:noFill/>
            </p:spPr>
            <p:txBody>
              <a:bodyPr wrap="square" rtlCol="0">
                <a:spAutoFit/>
              </a:bodyPr>
              <a:lstStyle/>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oMath>
                </a14:m>
                <a:endParaRPr lang="en-US" sz="2000" b="0" dirty="0">
                  <a:ea typeface="Cambria Math" panose="02040503050406030204" pitchFamily="18" charset="0"/>
                </a:endParaRPr>
              </a:p>
              <a:p>
                <a:pPr>
                  <a:lnSpc>
                    <a:spcPct val="150000"/>
                  </a:lnSpc>
                </a:pPr>
                <a:endParaRPr lang="en-US" sz="2000" dirty="0"/>
              </a:p>
            </p:txBody>
          </p:sp>
        </mc:Choice>
        <mc:Fallback xmlns="">
          <p:sp>
            <p:nvSpPr>
              <p:cNvPr id="27" name="TextBox 26">
                <a:extLst>
                  <a:ext uri="{FF2B5EF4-FFF2-40B4-BE49-F238E27FC236}">
                    <a16:creationId xmlns:a16="http://schemas.microsoft.com/office/drawing/2014/main" id="{138E56AD-FC3C-4E5F-9E79-CB728D82DF8C}"/>
                  </a:ext>
                </a:extLst>
              </p:cNvPr>
              <p:cNvSpPr txBox="1">
                <a:spLocks noRot="1" noChangeAspect="1" noMove="1" noResize="1" noEditPoints="1" noAdjustHandles="1" noChangeArrowheads="1" noChangeShapeType="1" noTextEdit="1"/>
              </p:cNvSpPr>
              <p:nvPr/>
            </p:nvSpPr>
            <p:spPr>
              <a:xfrm>
                <a:off x="5322030" y="2920979"/>
                <a:ext cx="6306404" cy="2814617"/>
              </a:xfrm>
              <a:prstGeom prst="rect">
                <a:avLst/>
              </a:prstGeom>
              <a:blipFill>
                <a:blip r:embed="rId9"/>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AA08223B-5E5D-4964-B720-3DB2C9B5790D}"/>
              </a:ext>
            </a:extLst>
          </p:cNvPr>
          <p:cNvSpPr/>
          <p:nvPr/>
        </p:nvSpPr>
        <p:spPr>
          <a:xfrm>
            <a:off x="6671466" y="483478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CFA6618-06A0-4C6F-B1A2-4CA85BB0739D}"/>
              </a:ext>
            </a:extLst>
          </p:cNvPr>
          <p:cNvSpPr txBox="1"/>
          <p:nvPr/>
        </p:nvSpPr>
        <p:spPr>
          <a:xfrm>
            <a:off x="9527897" y="4867100"/>
            <a:ext cx="1322155" cy="369332"/>
          </a:xfrm>
          <a:prstGeom prst="rect">
            <a:avLst/>
          </a:prstGeom>
          <a:noFill/>
        </p:spPr>
        <p:txBody>
          <a:bodyPr wrap="square" rtlCol="0">
            <a:spAutoFit/>
          </a:bodyPr>
          <a:lstStyle/>
          <a:p>
            <a:r>
              <a:rPr lang="en-US" b="1" dirty="0">
                <a:solidFill>
                  <a:srgbClr val="FF0000"/>
                </a:solidFill>
              </a:rPr>
              <a:t>radial</a:t>
            </a:r>
          </a:p>
        </p:txBody>
      </p:sp>
      <p:sp>
        <p:nvSpPr>
          <p:cNvPr id="30" name="Rectangle 29">
            <a:extLst>
              <a:ext uri="{FF2B5EF4-FFF2-40B4-BE49-F238E27FC236}">
                <a16:creationId xmlns:a16="http://schemas.microsoft.com/office/drawing/2014/main" id="{6B4E893E-AEF5-4A08-A52C-D6C55B022627}"/>
              </a:ext>
            </a:extLst>
          </p:cNvPr>
          <p:cNvSpPr/>
          <p:nvPr/>
        </p:nvSpPr>
        <p:spPr>
          <a:xfrm>
            <a:off x="6003954" y="3474719"/>
            <a:ext cx="5151726"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B883AA1-A1CD-4102-A541-A3312387D5F6}"/>
              </a:ext>
            </a:extLst>
          </p:cNvPr>
          <p:cNvSpPr txBox="1"/>
          <p:nvPr/>
        </p:nvSpPr>
        <p:spPr>
          <a:xfrm>
            <a:off x="11110366" y="3502754"/>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74640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4C3A6-5D72-44C7-ADD6-E415820A0F3A}"/>
              </a:ext>
            </a:extLst>
          </p:cNvPr>
          <p:cNvSpPr>
            <a:spLocks noGrp="1"/>
          </p:cNvSpPr>
          <p:nvPr>
            <p:ph idx="1"/>
          </p:nvPr>
        </p:nvSpPr>
        <p:spPr>
          <a:xfrm>
            <a:off x="6903720" y="466344"/>
            <a:ext cx="4846320" cy="5833871"/>
          </a:xfrm>
        </p:spPr>
        <p:txBody>
          <a:bodyPr>
            <a:normAutofit/>
          </a:bodyPr>
          <a:lstStyle/>
          <a:p>
            <a:pPr marL="0" indent="0">
              <a:buNone/>
            </a:pPr>
            <a:r>
              <a:rPr lang="en-US" sz="2000" dirty="0"/>
              <a:t>The IR (Interaction Region) is on the mid plane, we can treat that the radial direction (the connection between torus center and IR) is perpendicular to the magnetic flux surface. </a:t>
            </a:r>
          </a:p>
          <a:p>
            <a:pPr marL="0" indent="0">
              <a:buNone/>
            </a:pPr>
            <a:endParaRPr lang="en-US" sz="2000" dirty="0"/>
          </a:p>
          <a:p>
            <a:pPr marL="0" indent="0">
              <a:buNone/>
            </a:pPr>
            <a:r>
              <a:rPr lang="en-US" sz="2000" dirty="0"/>
              <a:t>But if the IR is above or below the mid plane, the radial direction is not strictly perpendicular to the magnetic flux surface, then maybe we should treat it differently if the deviation is </a:t>
            </a:r>
          </a:p>
        </p:txBody>
      </p:sp>
      <p:pic>
        <p:nvPicPr>
          <p:cNvPr id="4" name="Picture 3">
            <a:extLst>
              <a:ext uri="{FF2B5EF4-FFF2-40B4-BE49-F238E27FC236}">
                <a16:creationId xmlns:a16="http://schemas.microsoft.com/office/drawing/2014/main" id="{DEBCB4D3-8B15-490A-BBA5-4146004FEEA9}"/>
              </a:ext>
            </a:extLst>
          </p:cNvPr>
          <p:cNvPicPr>
            <a:picLocks noChangeAspect="1"/>
          </p:cNvPicPr>
          <p:nvPr/>
        </p:nvPicPr>
        <p:blipFill>
          <a:blip r:embed="rId2"/>
          <a:stretch>
            <a:fillRect/>
          </a:stretch>
        </p:blipFill>
        <p:spPr>
          <a:xfrm>
            <a:off x="338049" y="935602"/>
            <a:ext cx="6401357" cy="4187094"/>
          </a:xfrm>
          <a:prstGeom prst="rect">
            <a:avLst/>
          </a:prstGeom>
        </p:spPr>
      </p:pic>
    </p:spTree>
    <p:extLst>
      <p:ext uri="{BB962C8B-B14F-4D97-AF65-F5344CB8AC3E}">
        <p14:creationId xmlns:p14="http://schemas.microsoft.com/office/powerpoint/2010/main" val="58799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6B8AAD-4A80-4E9C-BC33-BFB9762A05C2}"/>
              </a:ext>
            </a:extLst>
          </p:cNvPr>
          <p:cNvPicPr>
            <a:picLocks noChangeAspect="1"/>
          </p:cNvPicPr>
          <p:nvPr/>
        </p:nvPicPr>
        <p:blipFill>
          <a:blip r:embed="rId2"/>
          <a:stretch>
            <a:fillRect/>
          </a:stretch>
        </p:blipFill>
        <p:spPr>
          <a:xfrm>
            <a:off x="0" y="900839"/>
            <a:ext cx="12192000" cy="505632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4C09623-F57F-40A3-865D-789D095C0D66}"/>
                  </a:ext>
                </a:extLst>
              </p:cNvPr>
              <p:cNvSpPr txBox="1"/>
              <p:nvPr/>
            </p:nvSpPr>
            <p:spPr>
              <a:xfrm>
                <a:off x="99060" y="1173480"/>
                <a:ext cx="2697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𝑖𝑛𝑡</m:t>
                          </m:r>
                        </m:sub>
                      </m:sSub>
                      <m:r>
                        <a:rPr lang="en-US" b="0" i="1" smtClean="0">
                          <a:latin typeface="Cambria Math" panose="02040503050406030204" pitchFamily="18" charset="0"/>
                        </a:rPr>
                        <m:t>=90−55=</m:t>
                      </m:r>
                      <m:sSup>
                        <m:sSupPr>
                          <m:ctrlPr>
                            <a:rPr lang="en-US" b="0" i="1" smtClean="0">
                              <a:latin typeface="Cambria Math" panose="02040503050406030204" pitchFamily="18" charset="0"/>
                            </a:rPr>
                          </m:ctrlPr>
                        </m:sSupPr>
                        <m:e>
                          <m:r>
                            <a:rPr lang="en-US" b="0" i="1" smtClean="0">
                              <a:latin typeface="Cambria Math" panose="02040503050406030204" pitchFamily="18" charset="0"/>
                            </a:rPr>
                            <m:t>35</m:t>
                          </m:r>
                        </m:e>
                        <m:sup>
                          <m:r>
                            <a:rPr lang="en-US" b="0" i="1" smtClean="0">
                              <a:latin typeface="Cambria Math" panose="02040503050406030204" pitchFamily="18" charset="0"/>
                            </a:rPr>
                            <m:t>𝑜</m:t>
                          </m:r>
                        </m:sup>
                      </m:sSup>
                    </m:oMath>
                  </m:oMathPara>
                </a14:m>
                <a:endParaRPr lang="en-US" dirty="0"/>
              </a:p>
            </p:txBody>
          </p:sp>
        </mc:Choice>
        <mc:Fallback xmlns="">
          <p:sp>
            <p:nvSpPr>
              <p:cNvPr id="3" name="TextBox 2">
                <a:extLst>
                  <a:ext uri="{FF2B5EF4-FFF2-40B4-BE49-F238E27FC236}">
                    <a16:creationId xmlns:a16="http://schemas.microsoft.com/office/drawing/2014/main" id="{34C09623-F57F-40A3-865D-789D095C0D66}"/>
                  </a:ext>
                </a:extLst>
              </p:cNvPr>
              <p:cNvSpPr txBox="1">
                <a:spLocks noRot="1" noChangeAspect="1" noMove="1" noResize="1" noEditPoints="1" noAdjustHandles="1" noChangeArrowheads="1" noChangeShapeType="1" noTextEdit="1"/>
              </p:cNvSpPr>
              <p:nvPr/>
            </p:nvSpPr>
            <p:spPr>
              <a:xfrm>
                <a:off x="99060" y="1173480"/>
                <a:ext cx="2697480"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835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077C9-824D-B940-E3F2-BD8A912046BD}"/>
              </a:ext>
            </a:extLst>
          </p:cNvPr>
          <p:cNvSpPr>
            <a:spLocks noGrp="1"/>
          </p:cNvSpPr>
          <p:nvPr>
            <p:ph idx="1"/>
          </p:nvPr>
        </p:nvSpPr>
        <p:spPr>
          <a:xfrm>
            <a:off x="1291472" y="2325246"/>
            <a:ext cx="10148053" cy="1992231"/>
          </a:xfrm>
        </p:spPr>
        <p:txBody>
          <a:bodyPr>
            <a:normAutofit/>
          </a:bodyPr>
          <a:lstStyle/>
          <a:p>
            <a:pPr marL="0" indent="0">
              <a:buNone/>
            </a:pPr>
            <a:r>
              <a:rPr lang="en-US" dirty="0"/>
              <a:t>1.Define the optical geometry.</a:t>
            </a:r>
          </a:p>
          <a:p>
            <a:pPr marL="0" indent="0">
              <a:buNone/>
            </a:pPr>
            <a:r>
              <a:rPr lang="en-US" dirty="0"/>
              <a:t>2. Get the constraint equation between the </a:t>
            </a:r>
            <a:r>
              <a:rPr lang="en-US" sz="2400" dirty="0"/>
              <a:t>geometry parameters</a:t>
            </a:r>
          </a:p>
          <a:p>
            <a:pPr marL="0" indent="0">
              <a:buNone/>
            </a:pPr>
            <a:r>
              <a:rPr lang="en-US" sz="2400" dirty="0"/>
              <a:t>3.</a:t>
            </a:r>
            <a:r>
              <a:rPr lang="en-US" sz="2800" dirty="0"/>
              <a:t> High-k Receiver optical absolute calibration</a:t>
            </a:r>
            <a:endParaRPr lang="en-US" dirty="0"/>
          </a:p>
        </p:txBody>
      </p:sp>
      <p:sp>
        <p:nvSpPr>
          <p:cNvPr id="4" name="Slide Number Placeholder 3">
            <a:extLst>
              <a:ext uri="{FF2B5EF4-FFF2-40B4-BE49-F238E27FC236}">
                <a16:creationId xmlns:a16="http://schemas.microsoft.com/office/drawing/2014/main" id="{B7E41C5F-C148-F154-3756-E77F33828D37}"/>
              </a:ext>
            </a:extLst>
          </p:cNvPr>
          <p:cNvSpPr>
            <a:spLocks noGrp="1"/>
          </p:cNvSpPr>
          <p:nvPr>
            <p:ph type="sldNum" sz="quarter" idx="12"/>
          </p:nvPr>
        </p:nvSpPr>
        <p:spPr/>
        <p:txBody>
          <a:bodyPr/>
          <a:lstStyle/>
          <a:p>
            <a:fld id="{C8EB1B78-1A80-4349-98CC-41A40981A64A}" type="slidenum">
              <a:rPr lang="en-US" smtClean="0"/>
              <a:t>2</a:t>
            </a:fld>
            <a:endParaRPr lang="en-US"/>
          </a:p>
        </p:txBody>
      </p:sp>
    </p:spTree>
    <p:extLst>
      <p:ext uri="{BB962C8B-B14F-4D97-AF65-F5344CB8AC3E}">
        <p14:creationId xmlns:p14="http://schemas.microsoft.com/office/powerpoint/2010/main" val="403573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186773-F9C7-4523-92AB-D1612B172CBF}"/>
              </a:ext>
            </a:extLst>
          </p:cNvPr>
          <p:cNvPicPr>
            <a:picLocks noChangeAspect="1"/>
          </p:cNvPicPr>
          <p:nvPr/>
        </p:nvPicPr>
        <p:blipFill>
          <a:blip r:embed="rId2"/>
          <a:stretch>
            <a:fillRect/>
          </a:stretch>
        </p:blipFill>
        <p:spPr>
          <a:xfrm>
            <a:off x="529521" y="65315"/>
            <a:ext cx="11263586" cy="6858000"/>
          </a:xfrm>
          <a:prstGeom prst="rect">
            <a:avLst/>
          </a:prstGeom>
        </p:spPr>
      </p:pic>
      <p:sp>
        <p:nvSpPr>
          <p:cNvPr id="5" name="TextBox 4">
            <a:extLst>
              <a:ext uri="{FF2B5EF4-FFF2-40B4-BE49-F238E27FC236}">
                <a16:creationId xmlns:a16="http://schemas.microsoft.com/office/drawing/2014/main" id="{A04093C8-362F-465D-9512-F134C7050771}"/>
              </a:ext>
            </a:extLst>
          </p:cNvPr>
          <p:cNvSpPr txBox="1"/>
          <p:nvPr/>
        </p:nvSpPr>
        <p:spPr>
          <a:xfrm>
            <a:off x="1567542" y="5727049"/>
            <a:ext cx="2967135" cy="369332"/>
          </a:xfrm>
          <a:prstGeom prst="rect">
            <a:avLst/>
          </a:prstGeom>
          <a:noFill/>
        </p:spPr>
        <p:txBody>
          <a:bodyPr wrap="square" rtlCol="0">
            <a:spAutoFit/>
          </a:bodyPr>
          <a:lstStyle/>
          <a:p>
            <a:r>
              <a:rPr lang="en-US" dirty="0"/>
              <a:t>Dantenna2axis=149.85mm</a:t>
            </a:r>
          </a:p>
        </p:txBody>
      </p:sp>
    </p:spTree>
    <p:extLst>
      <p:ext uri="{BB962C8B-B14F-4D97-AF65-F5344CB8AC3E}">
        <p14:creationId xmlns:p14="http://schemas.microsoft.com/office/powerpoint/2010/main" val="368686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F0A2A4-3E84-4E01-8233-CCDC4197FE56}"/>
              </a:ext>
            </a:extLst>
          </p:cNvPr>
          <p:cNvPicPr>
            <a:picLocks noChangeAspect="1"/>
          </p:cNvPicPr>
          <p:nvPr/>
        </p:nvPicPr>
        <p:blipFill>
          <a:blip r:embed="rId2"/>
          <a:stretch>
            <a:fillRect/>
          </a:stretch>
        </p:blipFill>
        <p:spPr>
          <a:xfrm>
            <a:off x="648786" y="167951"/>
            <a:ext cx="10595848" cy="6858000"/>
          </a:xfrm>
          <a:prstGeom prst="rect">
            <a:avLst/>
          </a:prstGeom>
        </p:spPr>
      </p:pic>
      <p:sp>
        <p:nvSpPr>
          <p:cNvPr id="3" name="TextBox 2">
            <a:extLst>
              <a:ext uri="{FF2B5EF4-FFF2-40B4-BE49-F238E27FC236}">
                <a16:creationId xmlns:a16="http://schemas.microsoft.com/office/drawing/2014/main" id="{3B50E234-5E9B-43A9-9A69-655ECB59F9FF}"/>
              </a:ext>
            </a:extLst>
          </p:cNvPr>
          <p:cNvSpPr txBox="1"/>
          <p:nvPr/>
        </p:nvSpPr>
        <p:spPr>
          <a:xfrm>
            <a:off x="1138335" y="6176865"/>
            <a:ext cx="3489649" cy="369332"/>
          </a:xfrm>
          <a:prstGeom prst="rect">
            <a:avLst/>
          </a:prstGeom>
          <a:noFill/>
        </p:spPr>
        <p:txBody>
          <a:bodyPr wrap="square" rtlCol="0">
            <a:spAutoFit/>
          </a:bodyPr>
          <a:lstStyle/>
          <a:p>
            <a:r>
              <a:rPr lang="en-US" dirty="0"/>
              <a:t>Danntena2lenB1=637.84mm</a:t>
            </a:r>
          </a:p>
        </p:txBody>
      </p:sp>
    </p:spTree>
    <p:extLst>
      <p:ext uri="{BB962C8B-B14F-4D97-AF65-F5344CB8AC3E}">
        <p14:creationId xmlns:p14="http://schemas.microsoft.com/office/powerpoint/2010/main" val="51107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62F30B-B721-44CE-B9D9-0C7F7661493A}"/>
              </a:ext>
            </a:extLst>
          </p:cNvPr>
          <p:cNvPicPr>
            <a:picLocks noChangeAspect="1"/>
          </p:cNvPicPr>
          <p:nvPr/>
        </p:nvPicPr>
        <p:blipFill>
          <a:blip r:embed="rId2"/>
          <a:stretch>
            <a:fillRect/>
          </a:stretch>
        </p:blipFill>
        <p:spPr>
          <a:xfrm>
            <a:off x="83976" y="1005257"/>
            <a:ext cx="12192000" cy="3858439"/>
          </a:xfrm>
          <a:prstGeom prst="rect">
            <a:avLst/>
          </a:prstGeom>
        </p:spPr>
      </p:pic>
      <p:sp>
        <p:nvSpPr>
          <p:cNvPr id="3" name="TextBox 2">
            <a:extLst>
              <a:ext uri="{FF2B5EF4-FFF2-40B4-BE49-F238E27FC236}">
                <a16:creationId xmlns:a16="http://schemas.microsoft.com/office/drawing/2014/main" id="{F05ADAEE-1CCF-4C84-B713-D9DAA09DA55F}"/>
              </a:ext>
            </a:extLst>
          </p:cNvPr>
          <p:cNvSpPr txBox="1"/>
          <p:nvPr/>
        </p:nvSpPr>
        <p:spPr>
          <a:xfrm>
            <a:off x="83976" y="5271796"/>
            <a:ext cx="10590245" cy="923330"/>
          </a:xfrm>
          <a:prstGeom prst="rect">
            <a:avLst/>
          </a:prstGeom>
          <a:noFill/>
        </p:spPr>
        <p:txBody>
          <a:bodyPr wrap="square" rtlCol="0">
            <a:spAutoFit/>
          </a:bodyPr>
          <a:lstStyle/>
          <a:p>
            <a:r>
              <a:rPr lang="en-US" dirty="0"/>
              <a:t>Lens B1 to Focus:79+40+70+155+16.35+940=1300.3mm</a:t>
            </a:r>
          </a:p>
          <a:p>
            <a:r>
              <a:rPr lang="en-US" dirty="0"/>
              <a:t>Optical length = Lens B1 to Focus+Danntena2lenB1+ Dantenna2axis=1300.3+149.85+637.84=2088mm</a:t>
            </a:r>
          </a:p>
          <a:p>
            <a:r>
              <a:rPr lang="en-US" dirty="0" err="1"/>
              <a:t>Lw</a:t>
            </a:r>
            <a:r>
              <a:rPr lang="en-US" dirty="0"/>
              <a:t>= Optical length –W12Fo=2088-940-16.35=1132mm</a:t>
            </a:r>
          </a:p>
        </p:txBody>
      </p:sp>
    </p:spTree>
    <p:extLst>
      <p:ext uri="{BB962C8B-B14F-4D97-AF65-F5344CB8AC3E}">
        <p14:creationId xmlns:p14="http://schemas.microsoft.com/office/powerpoint/2010/main" val="188567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779482" y="2885561"/>
            <a:ext cx="1698975"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895438"/>
          </a:xfrm>
          <a:prstGeom prst="rect">
            <a:avLst/>
          </a:prstGeom>
          <a:noFill/>
        </p:spPr>
        <p:txBody>
          <a:bodyPr wrap="square" rtlCol="0">
            <a:spAutoFit/>
          </a:bodyPr>
          <a:lstStyle/>
          <a:p>
            <a:pPr>
              <a:lnSpc>
                <a:spcPct val="80000"/>
              </a:lnSpc>
            </a:pPr>
            <a:r>
              <a:rPr lang="en-US" sz="3200" b="1" dirty="0"/>
              <a:t>NSTX-U High-k Scattering Receiver Geometry(By Calvin)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3</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5840538" y="357729"/>
                <a:ext cx="5046353" cy="6294415"/>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right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𝑅</m:t>
                        </m:r>
                      </m:sub>
                    </m:sSub>
                  </m:oMath>
                </a14:m>
                <a:endParaRPr lang="en-US" sz="1600" b="0" dirty="0"/>
              </a:p>
              <a:p>
                <a:pPr marL="285750" indent="-285750">
                  <a:buFont typeface="Arial" panose="020B0604020202020204" pitchFamily="34" charset="0"/>
                  <a:buChar char="•"/>
                </a:pPr>
                <a:r>
                  <a:rPr lang="en-US" altLang="zh-CN" sz="1600" b="0" dirty="0"/>
                  <a:t>Set up the 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840538" y="357729"/>
                <a:ext cx="5046353" cy="6294415"/>
              </a:xfrm>
              <a:prstGeom prst="rect">
                <a:avLst/>
              </a:prstGeom>
              <a:blipFill>
                <a:blip r:embed="rId2"/>
                <a:stretch>
                  <a:fillRect l="-604" t="-291" r="-1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2850078" y="359039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4</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3151748" y="3058581"/>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249409" y="5296753"/>
            <a:ext cx="6608105" cy="1477328"/>
          </a:xfrm>
          <a:prstGeom prst="rect">
            <a:avLst/>
          </a:prstGeom>
          <a:noFill/>
        </p:spPr>
        <p:txBody>
          <a:bodyPr wrap="square" rtlCol="0">
            <a:spAutoFit/>
          </a:bodyPr>
          <a:lstStyle/>
          <a:p>
            <a:r>
              <a:rPr lang="en-US" dirty="0"/>
              <a:t>Dm2 to axis of window :153.9mm</a:t>
            </a:r>
          </a:p>
          <a:p>
            <a:r>
              <a:rPr lang="en-US" dirty="0"/>
              <a:t>Angle :</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5</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125462" y="245642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125462" y="2456428"/>
                <a:ext cx="5481895" cy="1222579"/>
              </a:xfrm>
              <a:prstGeom prst="rect">
                <a:avLst/>
              </a:prstGeom>
              <a:blipFill>
                <a:blip r:embed="rId3"/>
                <a:stretch>
                  <a:fillRect l="-1001" t="-2488"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527545" y="1568194"/>
            <a:ext cx="3032963" cy="3707284"/>
            <a:chOff x="702287" y="487301"/>
            <a:chExt cx="3032963"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a:off x="1902192" y="2183350"/>
              <a:ext cx="82372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1457114" y="3613911"/>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702287" y="2101224"/>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i="1" dirty="0" smtClean="0">
                                <a:latin typeface="Cambria Math" panose="02040503050406030204" pitchFamily="18" charset="0"/>
                              </a:rPr>
                              <m:t>𝑜𝑓𝑓</m:t>
                            </m:r>
                            <m:r>
                              <a:rPr lang="en-US" b="0" i="1" dirty="0" smtClean="0">
                                <a:latin typeface="Cambria Math" panose="02040503050406030204" pitchFamily="18" charset="0"/>
                              </a:rPr>
                              <m:t>−</m:t>
                            </m:r>
                            <m:r>
                              <a:rPr lang="en-US" b="0" i="1" dirty="0" smtClean="0">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702287" y="2101224"/>
                  <a:ext cx="1262909" cy="391582"/>
                </a:xfrm>
                <a:prstGeom prst="rect">
                  <a:avLst/>
                </a:prstGeom>
                <a:blipFill>
                  <a:blip r:embed="rId4"/>
                  <a:stretch>
                    <a:fillRect b="-9375"/>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spTree>
    <p:extLst>
      <p:ext uri="{BB962C8B-B14F-4D97-AF65-F5344CB8AC3E}">
        <p14:creationId xmlns:p14="http://schemas.microsoft.com/office/powerpoint/2010/main" val="50129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6</a:t>
            </a:fld>
            <a:endParaRPr lang="en-US"/>
          </a:p>
        </p:txBody>
      </p:sp>
    </p:spTree>
    <p:extLst>
      <p:ext uri="{BB962C8B-B14F-4D97-AF65-F5344CB8AC3E}">
        <p14:creationId xmlns:p14="http://schemas.microsoft.com/office/powerpoint/2010/main" val="234574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7</a:t>
            </a:fld>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86E818B-46A7-CDFD-750C-44EA86AFCF41}"/>
                  </a:ext>
                </a:extLst>
              </p:cNvPr>
              <p:cNvSpPr txBox="1"/>
              <p:nvPr/>
            </p:nvSpPr>
            <p:spPr>
              <a:xfrm>
                <a:off x="5195151" y="649376"/>
                <a:ext cx="3840360" cy="4955203"/>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(y/x)+2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L</a:t>
                </a:r>
                <a:r>
                  <a:rPr lang="en-US" sz="2000" baseline="-25000" dirty="0"/>
                  <a:t>off-axis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-S</a:t>
                </a:r>
                <a:r>
                  <a:rPr lang="en-US" sz="2000" baseline="-25000" dirty="0"/>
                  <a:t>R</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a:p>
                <a:pPr marL="512763" indent="-512763">
                  <a:lnSpc>
                    <a:spcPct val="90000"/>
                  </a:lnSpc>
                  <a:spcBef>
                    <a:spcPts val="1200"/>
                  </a:spcBef>
                </a:pPr>
                <a:endParaRPr lang="en-US" sz="2000" dirty="0"/>
              </a:p>
            </p:txBody>
          </p:sp>
        </mc:Choice>
        <mc:Fallback xmlns="">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195151" y="649376"/>
                <a:ext cx="3840360" cy="4955203"/>
              </a:xfrm>
              <a:prstGeom prst="rect">
                <a:avLst/>
              </a:prstGeom>
              <a:blipFill>
                <a:blip r:embed="rId2"/>
                <a:stretch>
                  <a:fillRect l="-1587" t="-1355" r="-3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9284244" y="2298216"/>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34" name="Arc 33">
            <a:extLst>
              <a:ext uri="{FF2B5EF4-FFF2-40B4-BE49-F238E27FC236}">
                <a16:creationId xmlns:a16="http://schemas.microsoft.com/office/drawing/2014/main" id="{F5E57B22-90A0-3AF8-E355-1CE24301639B}"/>
              </a:ext>
            </a:extLst>
          </p:cNvPr>
          <p:cNvSpPr/>
          <p:nvPr/>
        </p:nvSpPr>
        <p:spPr>
          <a:xfrm flipV="1">
            <a:off x="9128026" y="16142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085254" y="728861"/>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76ADFA8-B205-3234-961C-FA806B7CF960}"/>
              </a:ext>
            </a:extLst>
          </p:cNvPr>
          <p:cNvSpPr txBox="1"/>
          <p:nvPr/>
        </p:nvSpPr>
        <p:spPr>
          <a:xfrm>
            <a:off x="266173" y="0"/>
            <a:ext cx="5096692" cy="6906506"/>
          </a:xfrm>
          <a:prstGeom prst="rect">
            <a:avLst/>
          </a:prstGeom>
          <a:noFill/>
        </p:spPr>
        <p:txBody>
          <a:bodyPr wrap="square" rtlCol="0">
            <a:spAutoFit/>
          </a:bodyPr>
          <a:lstStyle/>
          <a:p>
            <a:pPr marL="512763" indent="-512763">
              <a:lnSpc>
                <a:spcPct val="90000"/>
              </a:lnSpc>
              <a:spcBef>
                <a:spcPts val="600"/>
              </a:spcBef>
            </a:pPr>
            <a:r>
              <a:rPr lang="en-US" sz="1400" b="1" dirty="0">
                <a:solidFill>
                  <a:schemeClr val="accent2">
                    <a:lumMod val="75000"/>
                  </a:schemeClr>
                </a:solidFill>
              </a:rPr>
              <a:t>Constant parameters :</a:t>
            </a:r>
          </a:p>
          <a:p>
            <a:pPr marL="512763" indent="-512763">
              <a:lnSpc>
                <a:spcPct val="90000"/>
              </a:lnSpc>
              <a:spcBef>
                <a:spcPts val="600"/>
              </a:spcBef>
            </a:pPr>
            <a:r>
              <a:rPr lang="en-US" sz="1400" dirty="0" err="1">
                <a:solidFill>
                  <a:schemeClr val="accent2">
                    <a:lumMod val="75000"/>
                  </a:schemeClr>
                </a:solidFill>
              </a:rPr>
              <a:t>x</a:t>
            </a:r>
            <a:r>
              <a:rPr lang="en-US" sz="1400" baseline="-25000" dirty="0" err="1">
                <a:solidFill>
                  <a:schemeClr val="accent2">
                    <a:lumMod val="75000"/>
                  </a:schemeClr>
                </a:solidFill>
              </a:rPr>
              <a:t>RW</a:t>
            </a:r>
            <a:r>
              <a:rPr lang="en-US" sz="1400" dirty="0">
                <a:solidFill>
                  <a:schemeClr val="accent2">
                    <a:lumMod val="75000"/>
                  </a:schemeClr>
                </a:solidFill>
              </a:rPr>
              <a:t> = x-axis offset of receiver beam on window center</a:t>
            </a:r>
            <a:br>
              <a:rPr lang="en-US" sz="1400" dirty="0">
                <a:solidFill>
                  <a:schemeClr val="accent2">
                    <a:lumMod val="75000"/>
                  </a:schemeClr>
                </a:solidFill>
              </a:rPr>
            </a:br>
            <a:r>
              <a:rPr lang="en-US" sz="1400" dirty="0">
                <a:solidFill>
                  <a:schemeClr val="accent2">
                    <a:lumMod val="75000"/>
                  </a:schemeClr>
                </a:solidFill>
              </a:rPr>
              <a:t>(131.3</a:t>
            </a:r>
            <a:r>
              <a:rPr lang="en-US" altLang="zh-CN" sz="1400" dirty="0">
                <a:solidFill>
                  <a:schemeClr val="accent2">
                    <a:lumMod val="75000"/>
                  </a:schemeClr>
                </a:solidFill>
              </a:rPr>
              <a:t>mm</a:t>
            </a:r>
            <a:r>
              <a:rPr lang="en-US" sz="1400" dirty="0">
                <a:solidFill>
                  <a:schemeClr val="accent2">
                    <a:lumMod val="75000"/>
                  </a:schemeClr>
                </a:solidFill>
              </a:rPr>
              <a:t>).</a:t>
            </a:r>
          </a:p>
          <a:p>
            <a:pPr marL="512763" indent="-512763">
              <a:lnSpc>
                <a:spcPct val="90000"/>
              </a:lnSpc>
              <a:spcBef>
                <a:spcPts val="600"/>
              </a:spcBef>
            </a:pPr>
            <a:r>
              <a:rPr lang="en-US" sz="1400" dirty="0">
                <a:solidFill>
                  <a:schemeClr val="accent2">
                    <a:lumMod val="75000"/>
                  </a:schemeClr>
                </a:solidFill>
              </a:rPr>
              <a:t>R</a:t>
            </a:r>
            <a:r>
              <a:rPr lang="en-US" sz="1400" baseline="-25000" dirty="0">
                <a:solidFill>
                  <a:schemeClr val="accent2">
                    <a:lumMod val="75000"/>
                  </a:schemeClr>
                </a:solidFill>
              </a:rPr>
              <a:t>RW</a:t>
            </a:r>
            <a:r>
              <a:rPr lang="en-US" sz="1400" dirty="0">
                <a:solidFill>
                  <a:schemeClr val="accent2">
                    <a:lumMod val="75000"/>
                  </a:schemeClr>
                </a:solidFill>
              </a:rPr>
              <a:t> = major radius of vacuum window (fixed)1873.5mm.</a:t>
            </a:r>
          </a:p>
          <a:p>
            <a:pPr marL="512763" indent="-512763">
              <a:lnSpc>
                <a:spcPct val="90000"/>
              </a:lnSpc>
              <a:spcBef>
                <a:spcPts val="600"/>
              </a:spcBef>
            </a:pPr>
            <a:r>
              <a:rPr lang="en-US" sz="1400" dirty="0">
                <a:solidFill>
                  <a:schemeClr val="accent2">
                    <a:lumMod val="75000"/>
                  </a:schemeClr>
                </a:solidFill>
              </a:rPr>
              <a:t>Lt    = optical total length from receiver antenna axis to focus point(2088mm).</a:t>
            </a:r>
          </a:p>
          <a:p>
            <a:pPr marL="512763" indent="-512763">
              <a:lnSpc>
                <a:spcPct val="90000"/>
              </a:lnSpc>
              <a:spcBef>
                <a:spcPts val="600"/>
              </a:spcBef>
            </a:pPr>
            <a:r>
              <a:rPr lang="en-US" sz="1400" dirty="0" err="1">
                <a:solidFill>
                  <a:schemeClr val="accent2">
                    <a:lumMod val="75000"/>
                  </a:schemeClr>
                </a:solidFill>
              </a:rPr>
              <a:t>Lw</a:t>
            </a:r>
            <a:r>
              <a:rPr lang="en-US" sz="1400" dirty="0">
                <a:solidFill>
                  <a:schemeClr val="accent2">
                    <a:lumMod val="75000"/>
                  </a:schemeClr>
                </a:solidFill>
              </a:rPr>
              <a:t>   =length from receiver antenna axis to window1 (1132mm)  when SR=0.</a:t>
            </a:r>
          </a:p>
          <a:p>
            <a:pPr marL="512763" indent="-512763">
              <a:lnSpc>
                <a:spcPct val="90000"/>
              </a:lnSpc>
              <a:spcBef>
                <a:spcPts val="600"/>
              </a:spcBef>
            </a:pPr>
            <a:r>
              <a:rPr lang="en-US" sz="1400" dirty="0">
                <a:solidFill>
                  <a:schemeClr val="accent2">
                    <a:lumMod val="75000"/>
                  </a:schemeClr>
                </a:solidFill>
              </a:rPr>
              <a:t>x ,y = M2(mirror 2) position(M2 center to Window center :154mm,angle:13.76</a:t>
            </a:r>
            <a:r>
              <a:rPr lang="en-US" sz="1400" baseline="30000" dirty="0">
                <a:solidFill>
                  <a:schemeClr val="accent2">
                    <a:lumMod val="75000"/>
                  </a:schemeClr>
                </a:solidFill>
              </a:rPr>
              <a:t>o</a:t>
            </a:r>
            <a:r>
              <a:rPr lang="en-US" sz="1400" dirty="0">
                <a:solidFill>
                  <a:schemeClr val="accent2">
                    <a:lumMod val="75000"/>
                  </a:schemeClr>
                </a:solidFill>
              </a:rPr>
              <a:t>)</a:t>
            </a:r>
          </a:p>
          <a:p>
            <a:pPr marL="512763" indent="-512763">
              <a:lnSpc>
                <a:spcPct val="90000"/>
              </a:lnSpc>
              <a:spcBef>
                <a:spcPts val="600"/>
              </a:spcBef>
            </a:pPr>
            <a:r>
              <a:rPr lang="en-US" sz="1400" b="1" dirty="0">
                <a:solidFill>
                  <a:schemeClr val="accent4">
                    <a:lumMod val="75000"/>
                  </a:schemeClr>
                </a:solidFill>
              </a:rPr>
              <a:t>Depend  parameters:</a:t>
            </a:r>
          </a:p>
          <a:p>
            <a:pPr marL="512763" indent="-512763">
              <a:lnSpc>
                <a:spcPct val="90000"/>
              </a:lnSpc>
              <a:spcBef>
                <a:spcPts val="600"/>
              </a:spcBef>
            </a:pPr>
            <a:r>
              <a:rPr lang="en-US" sz="1400" dirty="0">
                <a:solidFill>
                  <a:schemeClr val="accent4">
                    <a:lumMod val="75000"/>
                  </a:schemeClr>
                </a:solidFill>
              </a:rPr>
              <a:t>R</a:t>
            </a:r>
            <a:r>
              <a:rPr lang="en-US" sz="1400" baseline="-25000" dirty="0">
                <a:solidFill>
                  <a:schemeClr val="accent4">
                    <a:lumMod val="75000"/>
                  </a:schemeClr>
                </a:solidFill>
              </a:rPr>
              <a:t>IR</a:t>
            </a:r>
            <a:r>
              <a:rPr lang="en-US" sz="1400" dirty="0">
                <a:solidFill>
                  <a:schemeClr val="accent4">
                    <a:lumMod val="75000"/>
                  </a:schemeClr>
                </a:solidFill>
              </a:rPr>
              <a:t>  = major radius of interaction region</a:t>
            </a:r>
          </a:p>
          <a:p>
            <a:pPr marL="512763" indent="-512763">
              <a:lnSpc>
                <a:spcPct val="90000"/>
              </a:lnSpc>
              <a:spcBef>
                <a:spcPts val="600"/>
              </a:spcBef>
            </a:pPr>
            <a:r>
              <a:rPr lang="el-GR" sz="1400" dirty="0">
                <a:solidFill>
                  <a:schemeClr val="accent4">
                    <a:lumMod val="75000"/>
                  </a:schemeClr>
                </a:solidFill>
              </a:rPr>
              <a:t>ψ</a:t>
            </a:r>
            <a:r>
              <a:rPr lang="en-US" sz="1400" baseline="-25000" dirty="0">
                <a:solidFill>
                  <a:schemeClr val="accent4">
                    <a:lumMod val="75000"/>
                  </a:schemeClr>
                </a:solidFill>
              </a:rPr>
              <a:t>RA</a:t>
            </a:r>
            <a:r>
              <a:rPr lang="en-US" sz="1400" dirty="0">
                <a:solidFill>
                  <a:schemeClr val="accent4">
                    <a:lumMod val="75000"/>
                  </a:schemeClr>
                </a:solidFill>
              </a:rPr>
              <a:t> = toroidal tilt angle of interaction region</a:t>
            </a:r>
            <a:br>
              <a:rPr lang="en-US" sz="1400" dirty="0">
                <a:solidFill>
                  <a:schemeClr val="accent4">
                    <a:lumMod val="75000"/>
                  </a:schemeClr>
                </a:solidFill>
              </a:rPr>
            </a:br>
            <a:r>
              <a:rPr lang="en-US" sz="1400" dirty="0">
                <a:solidFill>
                  <a:schemeClr val="accent4">
                    <a:lumMod val="75000"/>
                  </a:schemeClr>
                </a:solidFill>
              </a:rPr>
              <a:t>(</a:t>
            </a:r>
            <a:r>
              <a:rPr lang="en-US" sz="1400" dirty="0" err="1">
                <a:solidFill>
                  <a:schemeClr val="accent4">
                    <a:lumMod val="75000"/>
                  </a:schemeClr>
                </a:solidFill>
              </a:rPr>
              <a:t>w.r.t.</a:t>
            </a:r>
            <a:r>
              <a:rPr lang="en-US" sz="1400" dirty="0">
                <a:solidFill>
                  <a:schemeClr val="accent4">
                    <a:lumMod val="75000"/>
                  </a:schemeClr>
                </a:solidFill>
              </a:rPr>
              <a:t> plane of vacuum window)</a:t>
            </a:r>
          </a:p>
          <a:p>
            <a:pPr marL="512763" indent="-512763">
              <a:lnSpc>
                <a:spcPct val="90000"/>
              </a:lnSpc>
              <a:spcBef>
                <a:spcPts val="600"/>
              </a:spcBef>
            </a:pPr>
            <a:r>
              <a:rPr lang="el-GR" sz="1400" dirty="0">
                <a:solidFill>
                  <a:schemeClr val="accent4">
                    <a:lumMod val="75000"/>
                  </a:schemeClr>
                </a:solidFill>
              </a:rPr>
              <a:t>ψ</a:t>
            </a:r>
            <a:r>
              <a:rPr lang="en-US" sz="1400" baseline="-25000" dirty="0">
                <a:solidFill>
                  <a:schemeClr val="accent4">
                    <a:lumMod val="75000"/>
                  </a:schemeClr>
                </a:solidFill>
              </a:rPr>
              <a:t>R</a:t>
            </a:r>
            <a:r>
              <a:rPr lang="en-US" sz="1400" dirty="0">
                <a:solidFill>
                  <a:schemeClr val="accent4">
                    <a:lumMod val="75000"/>
                  </a:schemeClr>
                </a:solidFill>
              </a:rPr>
              <a:t> = toroidal tilt angle between receiver beam and Radius vector (from torus center)</a:t>
            </a:r>
          </a:p>
          <a:p>
            <a:pPr marL="512763" indent="-512763">
              <a:lnSpc>
                <a:spcPct val="90000"/>
              </a:lnSpc>
              <a:spcBef>
                <a:spcPts val="600"/>
              </a:spcBef>
            </a:pPr>
            <a:r>
              <a:rPr lang="el-GR" sz="1400" dirty="0">
                <a:solidFill>
                  <a:schemeClr val="accent4">
                    <a:lumMod val="75000"/>
                  </a:schemeClr>
                </a:solidFill>
              </a:rPr>
              <a:t>φ</a:t>
            </a:r>
            <a:r>
              <a:rPr lang="en-US" sz="1400" baseline="-25000" dirty="0">
                <a:solidFill>
                  <a:schemeClr val="accent4">
                    <a:lumMod val="75000"/>
                  </a:schemeClr>
                </a:solidFill>
              </a:rPr>
              <a:t>RA</a:t>
            </a:r>
            <a:r>
              <a:rPr lang="en-US" sz="1400" dirty="0">
                <a:solidFill>
                  <a:schemeClr val="accent4">
                    <a:lumMod val="75000"/>
                  </a:schemeClr>
                </a:solidFill>
              </a:rPr>
              <a:t> = horizontal tilt of receiver array and optics</a:t>
            </a:r>
            <a:br>
              <a:rPr lang="en-US" sz="1400" dirty="0">
                <a:solidFill>
                  <a:schemeClr val="accent4">
                    <a:lumMod val="75000"/>
                  </a:schemeClr>
                </a:solidFill>
              </a:rPr>
            </a:br>
            <a:r>
              <a:rPr lang="en-US" sz="1400" dirty="0">
                <a:solidFill>
                  <a:schemeClr val="accent4">
                    <a:lumMod val="75000"/>
                  </a:schemeClr>
                </a:solidFill>
              </a:rPr>
              <a:t>(between 11.39 and 15.39°)</a:t>
            </a:r>
          </a:p>
          <a:p>
            <a:pPr marL="512763" indent="-512763">
              <a:lnSpc>
                <a:spcPct val="90000"/>
              </a:lnSpc>
              <a:spcBef>
                <a:spcPts val="600"/>
              </a:spcBef>
            </a:pPr>
            <a:r>
              <a:rPr lang="en-US" sz="1400" dirty="0" err="1">
                <a:solidFill>
                  <a:schemeClr val="accent4">
                    <a:lumMod val="75000"/>
                  </a:schemeClr>
                </a:solidFill>
              </a:rPr>
              <a:t>z</a:t>
            </a:r>
            <a:r>
              <a:rPr lang="en-US" sz="1400" baseline="-25000" dirty="0" err="1">
                <a:solidFill>
                  <a:schemeClr val="accent4">
                    <a:lumMod val="75000"/>
                  </a:schemeClr>
                </a:solidFill>
              </a:rPr>
              <a:t>IR</a:t>
            </a:r>
            <a:r>
              <a:rPr lang="en-US" sz="1400" dirty="0">
                <a:solidFill>
                  <a:schemeClr val="accent4">
                    <a:lumMod val="75000"/>
                  </a:schemeClr>
                </a:solidFill>
              </a:rPr>
              <a:t>  = distance from window to interaction region</a:t>
            </a:r>
            <a:br>
              <a:rPr lang="en-US" sz="1400" dirty="0">
                <a:solidFill>
                  <a:schemeClr val="accent4">
                    <a:lumMod val="75000"/>
                  </a:schemeClr>
                </a:solidFill>
              </a:rPr>
            </a:br>
            <a:r>
              <a:rPr lang="en-US" sz="1400" dirty="0">
                <a:solidFill>
                  <a:schemeClr val="accent4">
                    <a:lumMod val="75000"/>
                  </a:schemeClr>
                </a:solidFill>
              </a:rPr>
              <a:t>(between 200 and 850 mm)</a:t>
            </a:r>
          </a:p>
          <a:p>
            <a:pPr marL="512763" indent="-512763">
              <a:lnSpc>
                <a:spcPct val="90000"/>
              </a:lnSpc>
              <a:spcBef>
                <a:spcPts val="600"/>
              </a:spcBef>
            </a:pPr>
            <a:r>
              <a:rPr lang="en-US" sz="1400" u="sng" dirty="0" err="1">
                <a:solidFill>
                  <a:schemeClr val="accent4">
                    <a:lumMod val="75000"/>
                  </a:schemeClr>
                </a:solidFill>
              </a:rPr>
              <a:t>z</a:t>
            </a:r>
            <a:r>
              <a:rPr lang="en-US" sz="1400" baseline="-25000" dirty="0" err="1">
                <a:solidFill>
                  <a:schemeClr val="accent4">
                    <a:lumMod val="75000"/>
                  </a:schemeClr>
                </a:solidFill>
              </a:rPr>
              <a:t>IR</a:t>
            </a:r>
            <a:r>
              <a:rPr lang="en-US" sz="1400" dirty="0">
                <a:solidFill>
                  <a:schemeClr val="accent4">
                    <a:lumMod val="75000"/>
                  </a:schemeClr>
                </a:solidFill>
              </a:rPr>
              <a:t> = distance from window to interaction region</a:t>
            </a:r>
            <a:br>
              <a:rPr lang="en-US" sz="1400" dirty="0">
                <a:solidFill>
                  <a:schemeClr val="accent4">
                    <a:lumMod val="75000"/>
                  </a:schemeClr>
                </a:solidFill>
              </a:rPr>
            </a:br>
            <a:r>
              <a:rPr lang="en-US" sz="1400" dirty="0">
                <a:solidFill>
                  <a:schemeClr val="accent4">
                    <a:lumMod val="75000"/>
                  </a:schemeClr>
                </a:solidFill>
              </a:rPr>
              <a:t>(measured along plasma midplane)</a:t>
            </a:r>
          </a:p>
          <a:p>
            <a:pPr marL="512763" indent="-512763">
              <a:lnSpc>
                <a:spcPct val="90000"/>
              </a:lnSpc>
              <a:spcBef>
                <a:spcPts val="600"/>
              </a:spcBef>
            </a:pPr>
            <a:r>
              <a:rPr lang="en-US" altLang="zh-CN" sz="1400" dirty="0">
                <a:solidFill>
                  <a:schemeClr val="accent4">
                    <a:lumMod val="75000"/>
                  </a:schemeClr>
                </a:solidFill>
              </a:rPr>
              <a:t>Z    = antenna height above midplane</a:t>
            </a:r>
            <a:endParaRPr lang="en-US" sz="1400" dirty="0">
              <a:solidFill>
                <a:schemeClr val="accent4">
                  <a:lumMod val="75000"/>
                </a:schemeClr>
              </a:solidFill>
            </a:endParaRPr>
          </a:p>
          <a:p>
            <a:pPr marL="512763" indent="-512763">
              <a:lnSpc>
                <a:spcPct val="90000"/>
              </a:lnSpc>
              <a:spcBef>
                <a:spcPts val="600"/>
              </a:spcBef>
            </a:pPr>
            <a:r>
              <a:rPr lang="en-US" sz="1400" b="1" dirty="0">
                <a:solidFill>
                  <a:schemeClr val="accent6">
                    <a:lumMod val="75000"/>
                  </a:schemeClr>
                </a:solidFill>
              </a:rPr>
              <a:t>Input parameters:</a:t>
            </a:r>
          </a:p>
          <a:p>
            <a:pPr marL="512763" indent="-512763">
              <a:lnSpc>
                <a:spcPct val="90000"/>
              </a:lnSpc>
              <a:spcBef>
                <a:spcPts val="600"/>
              </a:spcBef>
            </a:pPr>
            <a:r>
              <a:rPr lang="en-US" sz="1400" dirty="0">
                <a:solidFill>
                  <a:schemeClr val="accent6">
                    <a:lumMod val="75000"/>
                  </a:schemeClr>
                </a:solidFill>
              </a:rPr>
              <a:t>S</a:t>
            </a:r>
            <a:r>
              <a:rPr lang="en-US" sz="1400" baseline="-25000" dirty="0">
                <a:solidFill>
                  <a:schemeClr val="accent6">
                    <a:lumMod val="75000"/>
                  </a:schemeClr>
                </a:solidFill>
              </a:rPr>
              <a:t>R</a:t>
            </a:r>
            <a:r>
              <a:rPr lang="en-US" sz="1400" dirty="0">
                <a:solidFill>
                  <a:schemeClr val="accent6">
                    <a:lumMod val="75000"/>
                  </a:schemeClr>
                </a:solidFill>
              </a:rPr>
              <a:t>   = receiver optical radical distance </a:t>
            </a:r>
          </a:p>
          <a:p>
            <a:pPr marL="512763" indent="-512763">
              <a:lnSpc>
                <a:spcPct val="90000"/>
              </a:lnSpc>
              <a:spcBef>
                <a:spcPts val="600"/>
              </a:spcBef>
            </a:pPr>
            <a:r>
              <a:rPr lang="en-US" altLang="zh-CN" sz="1400" dirty="0" err="1">
                <a:solidFill>
                  <a:schemeClr val="accent6">
                    <a:lumMod val="75000"/>
                  </a:schemeClr>
                </a:solidFill>
              </a:rPr>
              <a:t>θ</a:t>
            </a:r>
            <a:r>
              <a:rPr lang="en-US" altLang="zh-CN" sz="1400" baseline="-25000" dirty="0" err="1">
                <a:solidFill>
                  <a:schemeClr val="accent6">
                    <a:lumMod val="75000"/>
                  </a:schemeClr>
                </a:solidFill>
              </a:rPr>
              <a:t>tilt</a:t>
            </a:r>
            <a:r>
              <a:rPr lang="en-US" altLang="zh-CN" sz="1400" baseline="-25000" dirty="0">
                <a:solidFill>
                  <a:schemeClr val="accent6">
                    <a:lumMod val="75000"/>
                  </a:schemeClr>
                </a:solidFill>
              </a:rPr>
              <a:t> </a:t>
            </a:r>
            <a:r>
              <a:rPr lang="en-US" altLang="zh-CN" sz="1400" dirty="0">
                <a:solidFill>
                  <a:schemeClr val="accent6">
                    <a:lumMod val="75000"/>
                  </a:schemeClr>
                </a:solidFill>
              </a:rPr>
              <a:t>=</a:t>
            </a:r>
            <a:r>
              <a:rPr lang="en-US" sz="1400" dirty="0">
                <a:solidFill>
                  <a:schemeClr val="accent6">
                    <a:lumMod val="75000"/>
                  </a:schemeClr>
                </a:solidFill>
              </a:rPr>
              <a:t> poloidal tilt angle of receiver optical</a:t>
            </a:r>
          </a:p>
          <a:p>
            <a:pPr marL="512763" indent="-512763">
              <a:lnSpc>
                <a:spcPct val="90000"/>
              </a:lnSpc>
              <a:spcBef>
                <a:spcPts val="600"/>
              </a:spcBef>
            </a:pPr>
            <a:r>
              <a:rPr lang="en-US" altLang="zh-CN" sz="1400" dirty="0">
                <a:solidFill>
                  <a:schemeClr val="accent6">
                    <a:lumMod val="75000"/>
                  </a:schemeClr>
                </a:solidFill>
              </a:rPr>
              <a:t>α     = </a:t>
            </a:r>
            <a:r>
              <a:rPr lang="en-US" sz="1400" dirty="0">
                <a:solidFill>
                  <a:schemeClr val="accent6">
                    <a:lumMod val="75000"/>
                  </a:schemeClr>
                </a:solidFill>
              </a:rPr>
              <a:t>M2(mirror 2) </a:t>
            </a:r>
            <a:r>
              <a:rPr lang="en-US" altLang="zh-CN" sz="1400" dirty="0">
                <a:solidFill>
                  <a:schemeClr val="accent6">
                    <a:lumMod val="75000"/>
                  </a:schemeClr>
                </a:solidFill>
              </a:rPr>
              <a:t>rotation angle</a:t>
            </a:r>
            <a:r>
              <a:rPr lang="zh-CN" altLang="en-US" sz="1400" dirty="0">
                <a:solidFill>
                  <a:schemeClr val="accent6">
                    <a:lumMod val="75000"/>
                  </a:schemeClr>
                </a:solidFill>
              </a:rPr>
              <a:t>，</a:t>
            </a:r>
            <a:r>
              <a:rPr lang="en-US" altLang="zh-CN" sz="1400" dirty="0">
                <a:solidFill>
                  <a:schemeClr val="accent6">
                    <a:lumMod val="75000"/>
                  </a:schemeClr>
                </a:solidFill>
              </a:rPr>
              <a:t>α</a:t>
            </a:r>
            <a:r>
              <a:rPr lang="zh-CN" altLang="en-US" sz="1400" dirty="0">
                <a:solidFill>
                  <a:schemeClr val="accent6">
                    <a:lumMod val="75000"/>
                  </a:schemeClr>
                </a:solidFill>
              </a:rPr>
              <a:t>∈</a:t>
            </a:r>
            <a:r>
              <a:rPr lang="en-US" altLang="zh-CN" sz="1400" dirty="0">
                <a:solidFill>
                  <a:schemeClr val="accent6">
                    <a:lumMod val="75000"/>
                  </a:schemeClr>
                </a:solidFill>
              </a:rPr>
              <a:t>(-9</a:t>
            </a:r>
            <a:r>
              <a:rPr lang="en-US" altLang="zh-CN" sz="1400" baseline="30000" dirty="0">
                <a:solidFill>
                  <a:schemeClr val="accent6">
                    <a:lumMod val="75000"/>
                  </a:schemeClr>
                </a:solidFill>
              </a:rPr>
              <a:t>o</a:t>
            </a:r>
            <a:r>
              <a:rPr lang="en-US" altLang="zh-CN" sz="1400" dirty="0">
                <a:solidFill>
                  <a:schemeClr val="accent6">
                    <a:lumMod val="75000"/>
                  </a:schemeClr>
                </a:solidFill>
              </a:rPr>
              <a:t>,6</a:t>
            </a:r>
            <a:r>
              <a:rPr lang="en-US" altLang="zh-CN" sz="1400" baseline="30000" dirty="0">
                <a:solidFill>
                  <a:schemeClr val="accent6">
                    <a:lumMod val="75000"/>
                  </a:schemeClr>
                </a:solidFill>
              </a:rPr>
              <a:t>o</a:t>
            </a:r>
            <a:r>
              <a:rPr lang="en-US" altLang="zh-CN" sz="1400" dirty="0">
                <a:solidFill>
                  <a:schemeClr val="accent6">
                    <a:lumMod val="75000"/>
                  </a:schemeClr>
                </a:solidFill>
              </a:rPr>
              <a:t>)</a:t>
            </a:r>
            <a:endParaRPr lang="en-US" sz="1400" dirty="0">
              <a:solidFill>
                <a:schemeClr val="accent6">
                  <a:lumMod val="75000"/>
                </a:schemeClr>
              </a:solidFill>
            </a:endParaRPr>
          </a:p>
          <a:p>
            <a:pPr marL="512763" indent="-512763">
              <a:lnSpc>
                <a:spcPct val="90000"/>
              </a:lnSpc>
              <a:spcBef>
                <a:spcPts val="600"/>
              </a:spcBef>
            </a:pPr>
            <a:r>
              <a:rPr lang="en-US" altLang="zh-CN" sz="1400" dirty="0" err="1">
                <a:solidFill>
                  <a:schemeClr val="accent6">
                    <a:lumMod val="75000"/>
                  </a:schemeClr>
                </a:solidFill>
              </a:rPr>
              <a:t>γ</a:t>
            </a:r>
            <a:r>
              <a:rPr lang="en-US" altLang="zh-CN" sz="1400" baseline="-25000" dirty="0" err="1">
                <a:solidFill>
                  <a:schemeClr val="accent6">
                    <a:lumMod val="75000"/>
                  </a:schemeClr>
                </a:solidFill>
              </a:rPr>
              <a:t>IR</a:t>
            </a:r>
            <a:r>
              <a:rPr lang="en-US" sz="1400" dirty="0">
                <a:solidFill>
                  <a:schemeClr val="accent6">
                    <a:lumMod val="75000"/>
                  </a:schemeClr>
                </a:solidFill>
              </a:rPr>
              <a:t>    =</a:t>
            </a:r>
            <a:r>
              <a:rPr lang="en-US" altLang="zh-CN" sz="1400" dirty="0">
                <a:solidFill>
                  <a:schemeClr val="accent6">
                    <a:lumMod val="75000"/>
                  </a:schemeClr>
                </a:solidFill>
              </a:rPr>
              <a:t> IR height above midplane</a:t>
            </a:r>
          </a:p>
        </p:txBody>
      </p:sp>
    </p:spTree>
    <p:extLst>
      <p:ext uri="{BB962C8B-B14F-4D97-AF65-F5344CB8AC3E}">
        <p14:creationId xmlns:p14="http://schemas.microsoft.com/office/powerpoint/2010/main" val="250747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F594DC-A1F7-4529-BC57-01C1A2208298}"/>
              </a:ext>
            </a:extLst>
          </p:cNvPr>
          <p:cNvSpPr>
            <a:spLocks noGrp="1"/>
          </p:cNvSpPr>
          <p:nvPr>
            <p:ph type="sldNum" sz="quarter" idx="12"/>
          </p:nvPr>
        </p:nvSpPr>
        <p:spPr/>
        <p:txBody>
          <a:bodyPr/>
          <a:lstStyle/>
          <a:p>
            <a:fld id="{C8EB1B78-1A80-4349-98CC-41A40981A64A}" type="slidenum">
              <a:rPr lang="en-US" smtClean="0"/>
              <a:t>8</a:t>
            </a:fld>
            <a:endParaRPr lang="en-US"/>
          </a:p>
        </p:txBody>
      </p:sp>
      <p:sp>
        <p:nvSpPr>
          <p:cNvPr id="4" name="TextBox 3">
            <a:extLst>
              <a:ext uri="{FF2B5EF4-FFF2-40B4-BE49-F238E27FC236}">
                <a16:creationId xmlns:a16="http://schemas.microsoft.com/office/drawing/2014/main" id="{6D7E22F4-A174-4D89-ADA5-B02F1EFE1BD6}"/>
              </a:ext>
            </a:extLst>
          </p:cNvPr>
          <p:cNvSpPr txBox="1"/>
          <p:nvPr/>
        </p:nvSpPr>
        <p:spPr>
          <a:xfrm>
            <a:off x="318875" y="921133"/>
            <a:ext cx="8126964" cy="2616101"/>
          </a:xfrm>
          <a:prstGeom prst="rect">
            <a:avLst/>
          </a:prstGeom>
          <a:noFill/>
        </p:spPr>
        <p:txBody>
          <a:bodyPr wrap="square" rtlCol="0">
            <a:spAutoFit/>
          </a:bodyPr>
          <a:lstStyle/>
          <a:p>
            <a:r>
              <a:rPr lang="en-US" sz="2000" b="1" dirty="0"/>
              <a:t>alignment procedure:</a:t>
            </a:r>
          </a:p>
          <a:p>
            <a:pPr marL="342900" indent="-342900">
              <a:buAutoNum type="arabicPeriod"/>
            </a:pPr>
            <a:r>
              <a:rPr lang="en-US" dirty="0"/>
              <a:t>Take down the  cylindrical lens and meniscus lens .</a:t>
            </a:r>
          </a:p>
          <a:p>
            <a:pPr marL="342900" indent="-342900">
              <a:buAutoNum type="arabicPeriod"/>
            </a:pPr>
            <a:r>
              <a:rPr lang="en-US" dirty="0"/>
              <a:t>mount the visible laser  on the central of the antenna and adjust the visible laser angle to reach to the center of the  convex lens.</a:t>
            </a:r>
          </a:p>
          <a:p>
            <a:pPr marL="342900" indent="-342900">
              <a:buAutoNum type="arabicPeriod"/>
            </a:pPr>
            <a:r>
              <a:rPr lang="en-US" dirty="0"/>
              <a:t>Take down all the receiver lens and check if  the laser point is at the center of the window.</a:t>
            </a:r>
          </a:p>
          <a:p>
            <a:pPr marL="342900" indent="-342900">
              <a:buAutoNum type="arabicPeriod"/>
            </a:pPr>
            <a:r>
              <a:rPr lang="en-US" dirty="0"/>
              <a:t>If the laser not on the center of the window ,adjust the mirror until the laser point reach at the center of the window.</a:t>
            </a:r>
          </a:p>
          <a:p>
            <a:pPr marL="342900" indent="-342900">
              <a:buAutoNum type="arabicPeriod"/>
            </a:pPr>
            <a:r>
              <a:rPr lang="en-US" dirty="0"/>
              <a:t>Remount the receiver lens  after alignment .</a:t>
            </a:r>
          </a:p>
        </p:txBody>
      </p:sp>
    </p:spTree>
    <p:extLst>
      <p:ext uri="{BB962C8B-B14F-4D97-AF65-F5344CB8AC3E}">
        <p14:creationId xmlns:p14="http://schemas.microsoft.com/office/powerpoint/2010/main" val="372055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E85FD4-652D-9D87-CFB2-5403ADBBAA24}"/>
              </a:ext>
            </a:extLst>
          </p:cNvPr>
          <p:cNvSpPr>
            <a:spLocks noGrp="1"/>
          </p:cNvSpPr>
          <p:nvPr>
            <p:ph type="sldNum" sz="quarter" idx="12"/>
          </p:nvPr>
        </p:nvSpPr>
        <p:spPr/>
        <p:txBody>
          <a:bodyPr/>
          <a:lstStyle/>
          <a:p>
            <a:fld id="{C8EB1B78-1A80-4349-98CC-41A40981A64A}" type="slidenum">
              <a:rPr lang="en-US" smtClean="0"/>
              <a:t>9</a:t>
            </a:fld>
            <a:endParaRPr lang="en-US"/>
          </a:p>
        </p:txBody>
      </p:sp>
      <p:sp>
        <p:nvSpPr>
          <p:cNvPr id="5" name="TextBox 4">
            <a:extLst>
              <a:ext uri="{FF2B5EF4-FFF2-40B4-BE49-F238E27FC236}">
                <a16:creationId xmlns:a16="http://schemas.microsoft.com/office/drawing/2014/main" id="{E7505466-2412-FE7A-6C23-231D0ADBD5CF}"/>
              </a:ext>
            </a:extLst>
          </p:cNvPr>
          <p:cNvSpPr txBox="1"/>
          <p:nvPr/>
        </p:nvSpPr>
        <p:spPr>
          <a:xfrm>
            <a:off x="1377633" y="1305341"/>
            <a:ext cx="9436734" cy="4247317"/>
          </a:xfrm>
          <a:prstGeom prst="rect">
            <a:avLst/>
          </a:prstGeom>
          <a:noFill/>
        </p:spPr>
        <p:txBody>
          <a:bodyPr wrap="square" rtlCol="0">
            <a:spAutoFit/>
          </a:bodyPr>
          <a:lstStyle/>
          <a:p>
            <a:pPr algn="ctr"/>
            <a:r>
              <a:rPr lang="en-US" sz="5400" b="1" dirty="0">
                <a:solidFill>
                  <a:srgbClr val="FF0000"/>
                </a:solidFill>
              </a:rPr>
              <a:t>Background Information Slides on scattering wavenumber </a:t>
            </a:r>
            <a:r>
              <a:rPr lang="en-US" altLang="zh-CN" sz="5400" b="1" dirty="0">
                <a:solidFill>
                  <a:srgbClr val="FF0000"/>
                </a:solidFill>
              </a:rPr>
              <a:t>and</a:t>
            </a:r>
            <a:r>
              <a:rPr lang="en-US" sz="5400" b="1" dirty="0">
                <a:solidFill>
                  <a:srgbClr val="FF0000"/>
                </a:solidFill>
              </a:rPr>
              <a:t> Pitch Angle Effects</a:t>
            </a:r>
          </a:p>
          <a:p>
            <a:pPr algn="ctr"/>
            <a:r>
              <a:rPr lang="en-US" sz="5400" b="1" dirty="0"/>
              <a:t>By Calvin</a:t>
            </a:r>
          </a:p>
        </p:txBody>
      </p:sp>
    </p:spTree>
    <p:extLst>
      <p:ext uri="{BB962C8B-B14F-4D97-AF65-F5344CB8AC3E}">
        <p14:creationId xmlns:p14="http://schemas.microsoft.com/office/powerpoint/2010/main" val="285782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1286</TotalTime>
  <Words>2505</Words>
  <Application>Microsoft Office PowerPoint</Application>
  <PresentationFormat>Widescreen</PresentationFormat>
  <Paragraphs>267</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Aptos Display</vt:lpstr>
      <vt:lpstr>等线</vt:lpstr>
      <vt:lpstr>Arial</vt:lpstr>
      <vt:lpstr>Calibri</vt:lpstr>
      <vt:lpstr>Cambria Math</vt:lpstr>
      <vt:lpstr>Wingdings</vt:lpstr>
      <vt:lpstr>Office Theme</vt:lpstr>
      <vt:lpstr>NSTX-U High-k Scattering Calculation_2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Effects of Magnetic Pitch Angle (by Xianzi Liu)</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Calculation_2 </dc:title>
  <dc:creator>Xinhang Xu</dc:creator>
  <cp:lastModifiedBy>mmwave</cp:lastModifiedBy>
  <cp:revision>27</cp:revision>
  <dcterms:created xsi:type="dcterms:W3CDTF">2024-07-18T02:29:37Z</dcterms:created>
  <dcterms:modified xsi:type="dcterms:W3CDTF">2024-07-21T10:38:47Z</dcterms:modified>
</cp:coreProperties>
</file>