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sldIdLst>
    <p:sldId id="256" r:id="rId2"/>
    <p:sldId id="268" r:id="rId3"/>
    <p:sldId id="267" r:id="rId4"/>
    <p:sldId id="260" r:id="rId5"/>
    <p:sldId id="263" r:id="rId6"/>
    <p:sldId id="262" r:id="rId7"/>
    <p:sldId id="258" r:id="rId8"/>
    <p:sldId id="261" r:id="rId9"/>
    <p:sldId id="279" r:id="rId10"/>
    <p:sldId id="282" r:id="rId11"/>
    <p:sldId id="269" r:id="rId12"/>
    <p:sldId id="281" r:id="rId13"/>
    <p:sldId id="280" r:id="rId14"/>
    <p:sldId id="264"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014" autoAdjust="0"/>
    <p:restoredTop sz="94660"/>
  </p:normalViewPr>
  <p:slideViewPr>
    <p:cSldViewPr snapToGrid="0">
      <p:cViewPr varScale="1">
        <p:scale>
          <a:sx n="102" d="100"/>
          <a:sy n="102" d="100"/>
        </p:scale>
        <p:origin x="288" y="102"/>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F60D8B1-3022-4980-B7CB-5F1A6EED3A3C}" type="datetimeFigureOut">
              <a:rPr lang="en-US" smtClean="0"/>
              <a:t>7/30/2024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6B779BE-B231-481E-B01C-92FAB33B1A68}" type="slidenum">
              <a:rPr lang="en-US" smtClean="0"/>
              <a:t>‹#›</a:t>
            </a:fld>
            <a:endParaRPr lang="en-US"/>
          </a:p>
        </p:txBody>
      </p:sp>
    </p:spTree>
    <p:extLst>
      <p:ext uri="{BB962C8B-B14F-4D97-AF65-F5344CB8AC3E}">
        <p14:creationId xmlns:p14="http://schemas.microsoft.com/office/powerpoint/2010/main" val="163692117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292CFD3-94AC-4CCE-9849-E971F2D5B8B3}" type="slidenum">
              <a:rPr lang="en-US" smtClean="0"/>
              <a:t>4</a:t>
            </a:fld>
            <a:endParaRPr lang="en-US"/>
          </a:p>
        </p:txBody>
      </p:sp>
    </p:spTree>
    <p:extLst>
      <p:ext uri="{BB962C8B-B14F-4D97-AF65-F5344CB8AC3E}">
        <p14:creationId xmlns:p14="http://schemas.microsoft.com/office/powerpoint/2010/main" val="3558875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292CFD3-94AC-4CCE-9849-E971F2D5B8B3}" type="slidenum">
              <a:rPr lang="en-US" smtClean="0"/>
              <a:t>6</a:t>
            </a:fld>
            <a:endParaRPr lang="en-US"/>
          </a:p>
        </p:txBody>
      </p:sp>
    </p:spTree>
    <p:extLst>
      <p:ext uri="{BB962C8B-B14F-4D97-AF65-F5344CB8AC3E}">
        <p14:creationId xmlns:p14="http://schemas.microsoft.com/office/powerpoint/2010/main" val="38697091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A00B1F-09BC-6D50-8733-77754F9E4E9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6E118959-5BE6-374A-7FF5-8DC69CC9390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F47E3B9A-4A16-E31C-B3C6-8E02563568F0}"/>
              </a:ext>
            </a:extLst>
          </p:cNvPr>
          <p:cNvSpPr>
            <a:spLocks noGrp="1"/>
          </p:cNvSpPr>
          <p:nvPr>
            <p:ph type="dt" sz="half" idx="10"/>
          </p:nvPr>
        </p:nvSpPr>
        <p:spPr/>
        <p:txBody>
          <a:bodyPr/>
          <a:lstStyle/>
          <a:p>
            <a:fld id="{270D4FAA-57D5-48F2-8C7B-9CAAC1E82C81}" type="datetimeFigureOut">
              <a:rPr lang="en-US" smtClean="0"/>
              <a:t>7/30/2024</a:t>
            </a:fld>
            <a:endParaRPr lang="en-US"/>
          </a:p>
        </p:txBody>
      </p:sp>
      <p:sp>
        <p:nvSpPr>
          <p:cNvPr id="5" name="Footer Placeholder 4">
            <a:extLst>
              <a:ext uri="{FF2B5EF4-FFF2-40B4-BE49-F238E27FC236}">
                <a16:creationId xmlns:a16="http://schemas.microsoft.com/office/drawing/2014/main" id="{9F924239-AD7E-D0E6-84AD-DCE543E02DD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40E6F08-4001-07C9-0168-1E4A8BE052FE}"/>
              </a:ext>
            </a:extLst>
          </p:cNvPr>
          <p:cNvSpPr>
            <a:spLocks noGrp="1"/>
          </p:cNvSpPr>
          <p:nvPr>
            <p:ph type="sldNum" sz="quarter" idx="12"/>
          </p:nvPr>
        </p:nvSpPr>
        <p:spPr/>
        <p:txBody>
          <a:bodyPr/>
          <a:lstStyle/>
          <a:p>
            <a:fld id="{70BC1174-8041-420D-A385-2E1B21509DCF}" type="slidenum">
              <a:rPr lang="en-US" smtClean="0"/>
              <a:t>‹#›</a:t>
            </a:fld>
            <a:endParaRPr lang="en-US"/>
          </a:p>
        </p:txBody>
      </p:sp>
    </p:spTree>
    <p:extLst>
      <p:ext uri="{BB962C8B-B14F-4D97-AF65-F5344CB8AC3E}">
        <p14:creationId xmlns:p14="http://schemas.microsoft.com/office/powerpoint/2010/main" val="24100212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B3A62D-EEE8-D4E0-9C90-11EFE1F2E4B9}"/>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BE913ABA-0E7A-99E7-48F1-D27D23F5D8B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CA3777C-9229-9D10-6450-0A1D7D6F4D1F}"/>
              </a:ext>
            </a:extLst>
          </p:cNvPr>
          <p:cNvSpPr>
            <a:spLocks noGrp="1"/>
          </p:cNvSpPr>
          <p:nvPr>
            <p:ph type="dt" sz="half" idx="10"/>
          </p:nvPr>
        </p:nvSpPr>
        <p:spPr/>
        <p:txBody>
          <a:bodyPr/>
          <a:lstStyle/>
          <a:p>
            <a:fld id="{270D4FAA-57D5-48F2-8C7B-9CAAC1E82C81}" type="datetimeFigureOut">
              <a:rPr lang="en-US" smtClean="0"/>
              <a:t>7/30/2024</a:t>
            </a:fld>
            <a:endParaRPr lang="en-US"/>
          </a:p>
        </p:txBody>
      </p:sp>
      <p:sp>
        <p:nvSpPr>
          <p:cNvPr id="5" name="Footer Placeholder 4">
            <a:extLst>
              <a:ext uri="{FF2B5EF4-FFF2-40B4-BE49-F238E27FC236}">
                <a16:creationId xmlns:a16="http://schemas.microsoft.com/office/drawing/2014/main" id="{97F6D783-FA17-C4A9-0585-D09D420BE77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B831E0-DAA0-58D3-2A50-0EC7E2FAA0A0}"/>
              </a:ext>
            </a:extLst>
          </p:cNvPr>
          <p:cNvSpPr>
            <a:spLocks noGrp="1"/>
          </p:cNvSpPr>
          <p:nvPr>
            <p:ph type="sldNum" sz="quarter" idx="12"/>
          </p:nvPr>
        </p:nvSpPr>
        <p:spPr/>
        <p:txBody>
          <a:bodyPr/>
          <a:lstStyle/>
          <a:p>
            <a:fld id="{70BC1174-8041-420D-A385-2E1B21509DCF}" type="slidenum">
              <a:rPr lang="en-US" smtClean="0"/>
              <a:t>‹#›</a:t>
            </a:fld>
            <a:endParaRPr lang="en-US"/>
          </a:p>
        </p:txBody>
      </p:sp>
    </p:spTree>
    <p:extLst>
      <p:ext uri="{BB962C8B-B14F-4D97-AF65-F5344CB8AC3E}">
        <p14:creationId xmlns:p14="http://schemas.microsoft.com/office/powerpoint/2010/main" val="7633355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95B2549-288B-24DE-B7B2-ED2EB4D94C0E}"/>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5D8FE11F-ABC7-181C-4E98-36A629873A1C}"/>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9D297EF-F364-4BFB-FC9A-8A477AEE7458}"/>
              </a:ext>
            </a:extLst>
          </p:cNvPr>
          <p:cNvSpPr>
            <a:spLocks noGrp="1"/>
          </p:cNvSpPr>
          <p:nvPr>
            <p:ph type="dt" sz="half" idx="10"/>
          </p:nvPr>
        </p:nvSpPr>
        <p:spPr/>
        <p:txBody>
          <a:bodyPr/>
          <a:lstStyle/>
          <a:p>
            <a:fld id="{270D4FAA-57D5-48F2-8C7B-9CAAC1E82C81}" type="datetimeFigureOut">
              <a:rPr lang="en-US" smtClean="0"/>
              <a:t>7/30/2024</a:t>
            </a:fld>
            <a:endParaRPr lang="en-US"/>
          </a:p>
        </p:txBody>
      </p:sp>
      <p:sp>
        <p:nvSpPr>
          <p:cNvPr id="5" name="Footer Placeholder 4">
            <a:extLst>
              <a:ext uri="{FF2B5EF4-FFF2-40B4-BE49-F238E27FC236}">
                <a16:creationId xmlns:a16="http://schemas.microsoft.com/office/drawing/2014/main" id="{3F5A2650-8B58-0850-1C0A-7036C32B1B1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1340F8E-B955-FFE3-BD88-EFF52016B7D4}"/>
              </a:ext>
            </a:extLst>
          </p:cNvPr>
          <p:cNvSpPr>
            <a:spLocks noGrp="1"/>
          </p:cNvSpPr>
          <p:nvPr>
            <p:ph type="sldNum" sz="quarter" idx="12"/>
          </p:nvPr>
        </p:nvSpPr>
        <p:spPr/>
        <p:txBody>
          <a:bodyPr/>
          <a:lstStyle/>
          <a:p>
            <a:fld id="{70BC1174-8041-420D-A385-2E1B21509DCF}" type="slidenum">
              <a:rPr lang="en-US" smtClean="0"/>
              <a:t>‹#›</a:t>
            </a:fld>
            <a:endParaRPr lang="en-US"/>
          </a:p>
        </p:txBody>
      </p:sp>
    </p:spTree>
    <p:extLst>
      <p:ext uri="{BB962C8B-B14F-4D97-AF65-F5344CB8AC3E}">
        <p14:creationId xmlns:p14="http://schemas.microsoft.com/office/powerpoint/2010/main" val="306817241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A1B55E-5E22-8F1A-D140-408CAC7ABC05}"/>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F22772D-F54B-2D91-BF25-525B596B06AB}"/>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A8F0F5A-B94E-AB9C-5182-E7EE6F765DAC}"/>
              </a:ext>
            </a:extLst>
          </p:cNvPr>
          <p:cNvSpPr>
            <a:spLocks noGrp="1"/>
          </p:cNvSpPr>
          <p:nvPr>
            <p:ph type="dt" sz="half" idx="10"/>
          </p:nvPr>
        </p:nvSpPr>
        <p:spPr/>
        <p:txBody>
          <a:bodyPr/>
          <a:lstStyle/>
          <a:p>
            <a:fld id="{270D4FAA-57D5-48F2-8C7B-9CAAC1E82C81}" type="datetimeFigureOut">
              <a:rPr lang="en-US" smtClean="0"/>
              <a:t>7/30/2024</a:t>
            </a:fld>
            <a:endParaRPr lang="en-US"/>
          </a:p>
        </p:txBody>
      </p:sp>
      <p:sp>
        <p:nvSpPr>
          <p:cNvPr id="5" name="Footer Placeholder 4">
            <a:extLst>
              <a:ext uri="{FF2B5EF4-FFF2-40B4-BE49-F238E27FC236}">
                <a16:creationId xmlns:a16="http://schemas.microsoft.com/office/drawing/2014/main" id="{4600D176-C3D3-BFCC-9DD5-B71C640369D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CEA2D66C-1DCD-3223-4F2B-DBC5DB6AB4C1}"/>
              </a:ext>
            </a:extLst>
          </p:cNvPr>
          <p:cNvSpPr>
            <a:spLocks noGrp="1"/>
          </p:cNvSpPr>
          <p:nvPr>
            <p:ph type="sldNum" sz="quarter" idx="12"/>
          </p:nvPr>
        </p:nvSpPr>
        <p:spPr/>
        <p:txBody>
          <a:bodyPr/>
          <a:lstStyle/>
          <a:p>
            <a:fld id="{70BC1174-8041-420D-A385-2E1B21509DCF}" type="slidenum">
              <a:rPr lang="en-US" smtClean="0"/>
              <a:t>‹#›</a:t>
            </a:fld>
            <a:endParaRPr lang="en-US"/>
          </a:p>
        </p:txBody>
      </p:sp>
    </p:spTree>
    <p:extLst>
      <p:ext uri="{BB962C8B-B14F-4D97-AF65-F5344CB8AC3E}">
        <p14:creationId xmlns:p14="http://schemas.microsoft.com/office/powerpoint/2010/main" val="21016813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C54474-39F2-EF1F-5197-3447F844249A}"/>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F36B1DAA-BE20-3857-CF00-B4CB558A0A16}"/>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1FE4D4C1-73C6-6C4C-0F2B-C368562738F3}"/>
              </a:ext>
            </a:extLst>
          </p:cNvPr>
          <p:cNvSpPr>
            <a:spLocks noGrp="1"/>
          </p:cNvSpPr>
          <p:nvPr>
            <p:ph type="dt" sz="half" idx="10"/>
          </p:nvPr>
        </p:nvSpPr>
        <p:spPr/>
        <p:txBody>
          <a:bodyPr/>
          <a:lstStyle/>
          <a:p>
            <a:fld id="{270D4FAA-57D5-48F2-8C7B-9CAAC1E82C81}" type="datetimeFigureOut">
              <a:rPr lang="en-US" smtClean="0"/>
              <a:t>7/30/2024</a:t>
            </a:fld>
            <a:endParaRPr lang="en-US"/>
          </a:p>
        </p:txBody>
      </p:sp>
      <p:sp>
        <p:nvSpPr>
          <p:cNvPr id="5" name="Footer Placeholder 4">
            <a:extLst>
              <a:ext uri="{FF2B5EF4-FFF2-40B4-BE49-F238E27FC236}">
                <a16:creationId xmlns:a16="http://schemas.microsoft.com/office/drawing/2014/main" id="{2139F774-298B-6289-8843-E20DDA94478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B66F89F-523C-C40E-F7DC-313354F79015}"/>
              </a:ext>
            </a:extLst>
          </p:cNvPr>
          <p:cNvSpPr>
            <a:spLocks noGrp="1"/>
          </p:cNvSpPr>
          <p:nvPr>
            <p:ph type="sldNum" sz="quarter" idx="12"/>
          </p:nvPr>
        </p:nvSpPr>
        <p:spPr/>
        <p:txBody>
          <a:bodyPr/>
          <a:lstStyle/>
          <a:p>
            <a:fld id="{70BC1174-8041-420D-A385-2E1B21509DCF}" type="slidenum">
              <a:rPr lang="en-US" smtClean="0"/>
              <a:t>‹#›</a:t>
            </a:fld>
            <a:endParaRPr lang="en-US"/>
          </a:p>
        </p:txBody>
      </p:sp>
    </p:spTree>
    <p:extLst>
      <p:ext uri="{BB962C8B-B14F-4D97-AF65-F5344CB8AC3E}">
        <p14:creationId xmlns:p14="http://schemas.microsoft.com/office/powerpoint/2010/main" val="24164519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4714A29-8D2C-D2CC-21B2-D6125AF483BF}"/>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8CAEEC17-3D79-B22B-003B-D64F736CBF31}"/>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0CD0AC84-C4D8-B706-9F95-587968847CA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B634AEB-A12B-B555-1CBF-9D34B282D41A}"/>
              </a:ext>
            </a:extLst>
          </p:cNvPr>
          <p:cNvSpPr>
            <a:spLocks noGrp="1"/>
          </p:cNvSpPr>
          <p:nvPr>
            <p:ph type="dt" sz="half" idx="10"/>
          </p:nvPr>
        </p:nvSpPr>
        <p:spPr/>
        <p:txBody>
          <a:bodyPr/>
          <a:lstStyle/>
          <a:p>
            <a:fld id="{270D4FAA-57D5-48F2-8C7B-9CAAC1E82C81}" type="datetimeFigureOut">
              <a:rPr lang="en-US" smtClean="0"/>
              <a:t>7/30/2024</a:t>
            </a:fld>
            <a:endParaRPr lang="en-US"/>
          </a:p>
        </p:txBody>
      </p:sp>
      <p:sp>
        <p:nvSpPr>
          <p:cNvPr id="6" name="Footer Placeholder 5">
            <a:extLst>
              <a:ext uri="{FF2B5EF4-FFF2-40B4-BE49-F238E27FC236}">
                <a16:creationId xmlns:a16="http://schemas.microsoft.com/office/drawing/2014/main" id="{5AC83069-14B0-2519-32FB-5AE0592E44D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004939CF-8F46-803B-B20C-FC406E6F807E}"/>
              </a:ext>
            </a:extLst>
          </p:cNvPr>
          <p:cNvSpPr>
            <a:spLocks noGrp="1"/>
          </p:cNvSpPr>
          <p:nvPr>
            <p:ph type="sldNum" sz="quarter" idx="12"/>
          </p:nvPr>
        </p:nvSpPr>
        <p:spPr/>
        <p:txBody>
          <a:bodyPr/>
          <a:lstStyle/>
          <a:p>
            <a:fld id="{70BC1174-8041-420D-A385-2E1B21509DCF}" type="slidenum">
              <a:rPr lang="en-US" smtClean="0"/>
              <a:t>‹#›</a:t>
            </a:fld>
            <a:endParaRPr lang="en-US"/>
          </a:p>
        </p:txBody>
      </p:sp>
    </p:spTree>
    <p:extLst>
      <p:ext uri="{BB962C8B-B14F-4D97-AF65-F5344CB8AC3E}">
        <p14:creationId xmlns:p14="http://schemas.microsoft.com/office/powerpoint/2010/main" val="105440569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42BE07-B050-897A-1611-67EED75452BB}"/>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F2098E4D-0425-F5D8-6448-AEC3C26497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5D20DC1-848F-8079-A6AF-50BC596E3E5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0462F0E-25F5-AE84-73BC-67AEFA4BF3CA}"/>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7214020E-E150-C4E2-EA96-F7B675AC173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C109CBE5-B3F8-8F71-7D64-FEE65140FB79}"/>
              </a:ext>
            </a:extLst>
          </p:cNvPr>
          <p:cNvSpPr>
            <a:spLocks noGrp="1"/>
          </p:cNvSpPr>
          <p:nvPr>
            <p:ph type="dt" sz="half" idx="10"/>
          </p:nvPr>
        </p:nvSpPr>
        <p:spPr/>
        <p:txBody>
          <a:bodyPr/>
          <a:lstStyle/>
          <a:p>
            <a:fld id="{270D4FAA-57D5-48F2-8C7B-9CAAC1E82C81}" type="datetimeFigureOut">
              <a:rPr lang="en-US" smtClean="0"/>
              <a:t>7/30/2024</a:t>
            </a:fld>
            <a:endParaRPr lang="en-US"/>
          </a:p>
        </p:txBody>
      </p:sp>
      <p:sp>
        <p:nvSpPr>
          <p:cNvPr id="8" name="Footer Placeholder 7">
            <a:extLst>
              <a:ext uri="{FF2B5EF4-FFF2-40B4-BE49-F238E27FC236}">
                <a16:creationId xmlns:a16="http://schemas.microsoft.com/office/drawing/2014/main" id="{90153000-72EB-BBAE-E085-1DD577B1D74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0D8E8A8B-4106-D7F5-4DD2-3435B3104835}"/>
              </a:ext>
            </a:extLst>
          </p:cNvPr>
          <p:cNvSpPr>
            <a:spLocks noGrp="1"/>
          </p:cNvSpPr>
          <p:nvPr>
            <p:ph type="sldNum" sz="quarter" idx="12"/>
          </p:nvPr>
        </p:nvSpPr>
        <p:spPr/>
        <p:txBody>
          <a:bodyPr/>
          <a:lstStyle/>
          <a:p>
            <a:fld id="{70BC1174-8041-420D-A385-2E1B21509DCF}" type="slidenum">
              <a:rPr lang="en-US" smtClean="0"/>
              <a:t>‹#›</a:t>
            </a:fld>
            <a:endParaRPr lang="en-US"/>
          </a:p>
        </p:txBody>
      </p:sp>
    </p:spTree>
    <p:extLst>
      <p:ext uri="{BB962C8B-B14F-4D97-AF65-F5344CB8AC3E}">
        <p14:creationId xmlns:p14="http://schemas.microsoft.com/office/powerpoint/2010/main" val="141470358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A8991A-9968-A87F-B769-D3F742995546}"/>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0B7C2409-F7C6-91E6-7042-35760881262C}"/>
              </a:ext>
            </a:extLst>
          </p:cNvPr>
          <p:cNvSpPr>
            <a:spLocks noGrp="1"/>
          </p:cNvSpPr>
          <p:nvPr>
            <p:ph type="dt" sz="half" idx="10"/>
          </p:nvPr>
        </p:nvSpPr>
        <p:spPr/>
        <p:txBody>
          <a:bodyPr/>
          <a:lstStyle/>
          <a:p>
            <a:fld id="{270D4FAA-57D5-48F2-8C7B-9CAAC1E82C81}" type="datetimeFigureOut">
              <a:rPr lang="en-US" smtClean="0"/>
              <a:t>7/30/2024</a:t>
            </a:fld>
            <a:endParaRPr lang="en-US"/>
          </a:p>
        </p:txBody>
      </p:sp>
      <p:sp>
        <p:nvSpPr>
          <p:cNvPr id="4" name="Footer Placeholder 3">
            <a:extLst>
              <a:ext uri="{FF2B5EF4-FFF2-40B4-BE49-F238E27FC236}">
                <a16:creationId xmlns:a16="http://schemas.microsoft.com/office/drawing/2014/main" id="{22467074-8EDA-27CF-E00B-987AFCAEB14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BC53A9B2-DA32-4EF7-1EF1-0C70DAA87302}"/>
              </a:ext>
            </a:extLst>
          </p:cNvPr>
          <p:cNvSpPr>
            <a:spLocks noGrp="1"/>
          </p:cNvSpPr>
          <p:nvPr>
            <p:ph type="sldNum" sz="quarter" idx="12"/>
          </p:nvPr>
        </p:nvSpPr>
        <p:spPr/>
        <p:txBody>
          <a:bodyPr/>
          <a:lstStyle/>
          <a:p>
            <a:fld id="{70BC1174-8041-420D-A385-2E1B21509DCF}" type="slidenum">
              <a:rPr lang="en-US" smtClean="0"/>
              <a:t>‹#›</a:t>
            </a:fld>
            <a:endParaRPr lang="en-US"/>
          </a:p>
        </p:txBody>
      </p:sp>
    </p:spTree>
    <p:extLst>
      <p:ext uri="{BB962C8B-B14F-4D97-AF65-F5344CB8AC3E}">
        <p14:creationId xmlns:p14="http://schemas.microsoft.com/office/powerpoint/2010/main" val="38683681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62A9C4CE-D859-D481-1322-737EEB6581A8}"/>
              </a:ext>
            </a:extLst>
          </p:cNvPr>
          <p:cNvSpPr>
            <a:spLocks noGrp="1"/>
          </p:cNvSpPr>
          <p:nvPr>
            <p:ph type="dt" sz="half" idx="10"/>
          </p:nvPr>
        </p:nvSpPr>
        <p:spPr/>
        <p:txBody>
          <a:bodyPr/>
          <a:lstStyle/>
          <a:p>
            <a:fld id="{270D4FAA-57D5-48F2-8C7B-9CAAC1E82C81}" type="datetimeFigureOut">
              <a:rPr lang="en-US" smtClean="0"/>
              <a:t>7/30/2024</a:t>
            </a:fld>
            <a:endParaRPr lang="en-US"/>
          </a:p>
        </p:txBody>
      </p:sp>
      <p:sp>
        <p:nvSpPr>
          <p:cNvPr id="3" name="Footer Placeholder 2">
            <a:extLst>
              <a:ext uri="{FF2B5EF4-FFF2-40B4-BE49-F238E27FC236}">
                <a16:creationId xmlns:a16="http://schemas.microsoft.com/office/drawing/2014/main" id="{895008C7-11F3-39AA-6C23-B0DD46D8EF59}"/>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4894D03E-C34E-F83C-1E38-12304CB6862C}"/>
              </a:ext>
            </a:extLst>
          </p:cNvPr>
          <p:cNvSpPr>
            <a:spLocks noGrp="1"/>
          </p:cNvSpPr>
          <p:nvPr>
            <p:ph type="sldNum" sz="quarter" idx="12"/>
          </p:nvPr>
        </p:nvSpPr>
        <p:spPr/>
        <p:txBody>
          <a:bodyPr/>
          <a:lstStyle/>
          <a:p>
            <a:fld id="{70BC1174-8041-420D-A385-2E1B21509DCF}" type="slidenum">
              <a:rPr lang="en-US" smtClean="0"/>
              <a:t>‹#›</a:t>
            </a:fld>
            <a:endParaRPr lang="en-US"/>
          </a:p>
        </p:txBody>
      </p:sp>
    </p:spTree>
    <p:extLst>
      <p:ext uri="{BB962C8B-B14F-4D97-AF65-F5344CB8AC3E}">
        <p14:creationId xmlns:p14="http://schemas.microsoft.com/office/powerpoint/2010/main" val="20990905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ACABFD1-5D6E-7378-9512-E9E35106EDA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7C722BD-7D3D-FA4C-80EA-63F055C333C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889EE908-3133-EB89-73B1-34ADC6C3972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A1E4758-A769-7073-731B-37E8E7D442F9}"/>
              </a:ext>
            </a:extLst>
          </p:cNvPr>
          <p:cNvSpPr>
            <a:spLocks noGrp="1"/>
          </p:cNvSpPr>
          <p:nvPr>
            <p:ph type="dt" sz="half" idx="10"/>
          </p:nvPr>
        </p:nvSpPr>
        <p:spPr/>
        <p:txBody>
          <a:bodyPr/>
          <a:lstStyle/>
          <a:p>
            <a:fld id="{270D4FAA-57D5-48F2-8C7B-9CAAC1E82C81}" type="datetimeFigureOut">
              <a:rPr lang="en-US" smtClean="0"/>
              <a:t>7/30/2024</a:t>
            </a:fld>
            <a:endParaRPr lang="en-US"/>
          </a:p>
        </p:txBody>
      </p:sp>
      <p:sp>
        <p:nvSpPr>
          <p:cNvPr id="6" name="Footer Placeholder 5">
            <a:extLst>
              <a:ext uri="{FF2B5EF4-FFF2-40B4-BE49-F238E27FC236}">
                <a16:creationId xmlns:a16="http://schemas.microsoft.com/office/drawing/2014/main" id="{7D1BCDE5-3175-6F76-8106-19AB0B28FDF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7A5A9AE-2867-DF14-6241-4014CADAAABA}"/>
              </a:ext>
            </a:extLst>
          </p:cNvPr>
          <p:cNvSpPr>
            <a:spLocks noGrp="1"/>
          </p:cNvSpPr>
          <p:nvPr>
            <p:ph type="sldNum" sz="quarter" idx="12"/>
          </p:nvPr>
        </p:nvSpPr>
        <p:spPr/>
        <p:txBody>
          <a:bodyPr/>
          <a:lstStyle/>
          <a:p>
            <a:fld id="{70BC1174-8041-420D-A385-2E1B21509DCF}" type="slidenum">
              <a:rPr lang="en-US" smtClean="0"/>
              <a:t>‹#›</a:t>
            </a:fld>
            <a:endParaRPr lang="en-US"/>
          </a:p>
        </p:txBody>
      </p:sp>
    </p:spTree>
    <p:extLst>
      <p:ext uri="{BB962C8B-B14F-4D97-AF65-F5344CB8AC3E}">
        <p14:creationId xmlns:p14="http://schemas.microsoft.com/office/powerpoint/2010/main" val="40328743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EF9B98-8F15-EEAA-4039-41F610A0A54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F3B1E3B8-26AF-2028-B65C-7707B3DC8341}"/>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DDF9ABF8-0477-95C2-A3CC-13462172B43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9CD3B26-EBA6-7213-05B0-C654D40493AE}"/>
              </a:ext>
            </a:extLst>
          </p:cNvPr>
          <p:cNvSpPr>
            <a:spLocks noGrp="1"/>
          </p:cNvSpPr>
          <p:nvPr>
            <p:ph type="dt" sz="half" idx="10"/>
          </p:nvPr>
        </p:nvSpPr>
        <p:spPr/>
        <p:txBody>
          <a:bodyPr/>
          <a:lstStyle/>
          <a:p>
            <a:fld id="{270D4FAA-57D5-48F2-8C7B-9CAAC1E82C81}" type="datetimeFigureOut">
              <a:rPr lang="en-US" smtClean="0"/>
              <a:t>7/30/2024</a:t>
            </a:fld>
            <a:endParaRPr lang="en-US"/>
          </a:p>
        </p:txBody>
      </p:sp>
      <p:sp>
        <p:nvSpPr>
          <p:cNvPr id="6" name="Footer Placeholder 5">
            <a:extLst>
              <a:ext uri="{FF2B5EF4-FFF2-40B4-BE49-F238E27FC236}">
                <a16:creationId xmlns:a16="http://schemas.microsoft.com/office/drawing/2014/main" id="{6DC8B2C5-3323-BB51-D7FD-315012635BC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FFA9A5C-8B45-25BD-5E34-B4CCAE7B6B4F}"/>
              </a:ext>
            </a:extLst>
          </p:cNvPr>
          <p:cNvSpPr>
            <a:spLocks noGrp="1"/>
          </p:cNvSpPr>
          <p:nvPr>
            <p:ph type="sldNum" sz="quarter" idx="12"/>
          </p:nvPr>
        </p:nvSpPr>
        <p:spPr/>
        <p:txBody>
          <a:bodyPr/>
          <a:lstStyle/>
          <a:p>
            <a:fld id="{70BC1174-8041-420D-A385-2E1B21509DCF}" type="slidenum">
              <a:rPr lang="en-US" smtClean="0"/>
              <a:t>‹#›</a:t>
            </a:fld>
            <a:endParaRPr lang="en-US"/>
          </a:p>
        </p:txBody>
      </p:sp>
    </p:spTree>
    <p:extLst>
      <p:ext uri="{BB962C8B-B14F-4D97-AF65-F5344CB8AC3E}">
        <p14:creationId xmlns:p14="http://schemas.microsoft.com/office/powerpoint/2010/main" val="310772442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F9DFA6F-6A44-FAF1-786D-BFCACBFBE03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6ED974B-0414-24A8-D3BC-49DF93C0ADB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26E5326-A16B-076E-3E48-FB6DAF270DFF}"/>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270D4FAA-57D5-48F2-8C7B-9CAAC1E82C81}" type="datetimeFigureOut">
              <a:rPr lang="en-US" smtClean="0"/>
              <a:t>7/30/2024</a:t>
            </a:fld>
            <a:endParaRPr lang="en-US"/>
          </a:p>
        </p:txBody>
      </p:sp>
      <p:sp>
        <p:nvSpPr>
          <p:cNvPr id="5" name="Footer Placeholder 4">
            <a:extLst>
              <a:ext uri="{FF2B5EF4-FFF2-40B4-BE49-F238E27FC236}">
                <a16:creationId xmlns:a16="http://schemas.microsoft.com/office/drawing/2014/main" id="{C61A5A3B-7EC8-BE4C-D4B3-25C6D350D91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B3A0F637-1C48-8074-1B3D-9AE35B8CF31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70BC1174-8041-420D-A385-2E1B21509DCF}" type="slidenum">
              <a:rPr lang="en-US" smtClean="0"/>
              <a:t>‹#›</a:t>
            </a:fld>
            <a:endParaRPr lang="en-US"/>
          </a:p>
        </p:txBody>
      </p:sp>
    </p:spTree>
    <p:extLst>
      <p:ext uri="{BB962C8B-B14F-4D97-AF65-F5344CB8AC3E}">
        <p14:creationId xmlns:p14="http://schemas.microsoft.com/office/powerpoint/2010/main" val="3724523227"/>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7.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7.xml"/><Relationship Id="rId4" Type="http://schemas.openxmlformats.org/officeDocument/2006/relationships/image" Target="../media/image23.png"/></Relationships>
</file>

<file path=ppt/slides/_rels/slide5.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6.png"/><Relationship Id="rId1" Type="http://schemas.openxmlformats.org/officeDocument/2006/relationships/slideLayout" Target="../slideLayouts/slideLayout7.xml"/><Relationship Id="rId6" Type="http://schemas.openxmlformats.org/officeDocument/2006/relationships/image" Target="../media/image60.png"/><Relationship Id="rId5" Type="http://schemas.openxmlformats.org/officeDocument/2006/relationships/image" Target="../media/image50.png"/><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2.xml"/><Relationship Id="rId1" Type="http://schemas.openxmlformats.org/officeDocument/2006/relationships/slideLayout" Target="../slideLayouts/slideLayout7.xml"/><Relationship Id="rId4" Type="http://schemas.openxmlformats.org/officeDocument/2006/relationships/image" Target="../media/image8.png"/></Relationships>
</file>

<file path=ppt/slides/_rels/slide7.xml.rels><?xml version="1.0" encoding="UTF-8" standalone="yes"?>
<Relationships xmlns="http://schemas.openxmlformats.org/package/2006/relationships"><Relationship Id="rId3" Type="http://schemas.openxmlformats.org/officeDocument/2006/relationships/image" Target="../media/image7.emf"/><Relationship Id="rId7" Type="http://schemas.openxmlformats.org/officeDocument/2006/relationships/image" Target="../media/image14.png"/><Relationship Id="rId2" Type="http://schemas.openxmlformats.org/officeDocument/2006/relationships/image" Target="../media/image6.emf"/><Relationship Id="rId1" Type="http://schemas.openxmlformats.org/officeDocument/2006/relationships/slideLayout" Target="../slideLayouts/slideLayout7.xml"/><Relationship Id="rId6" Type="http://schemas.openxmlformats.org/officeDocument/2006/relationships/image" Target="../media/image8.emf"/><Relationship Id="rId5" Type="http://schemas.openxmlformats.org/officeDocument/2006/relationships/image" Target="../media/image12.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A6DFB4-64DC-13AB-EFED-D19D72BD5D20}"/>
              </a:ext>
            </a:extLst>
          </p:cNvPr>
          <p:cNvSpPr>
            <a:spLocks noGrp="1"/>
          </p:cNvSpPr>
          <p:nvPr>
            <p:ph type="ctrTitle"/>
          </p:nvPr>
        </p:nvSpPr>
        <p:spPr/>
        <p:txBody>
          <a:bodyPr/>
          <a:lstStyle/>
          <a:p>
            <a:r>
              <a:rPr lang="en-US" dirty="0"/>
              <a:t>NSTX-U High-k Scattering receiver optical calibration</a:t>
            </a:r>
          </a:p>
        </p:txBody>
      </p:sp>
      <p:sp>
        <p:nvSpPr>
          <p:cNvPr id="3" name="Subtitle 2">
            <a:extLst>
              <a:ext uri="{FF2B5EF4-FFF2-40B4-BE49-F238E27FC236}">
                <a16:creationId xmlns:a16="http://schemas.microsoft.com/office/drawing/2014/main" id="{4BDC0AEA-12AA-67F7-3953-203D0A90DCF4}"/>
              </a:ext>
            </a:extLst>
          </p:cNvPr>
          <p:cNvSpPr>
            <a:spLocks noGrp="1"/>
          </p:cNvSpPr>
          <p:nvPr>
            <p:ph type="subTitle" idx="1"/>
          </p:nvPr>
        </p:nvSpPr>
        <p:spPr/>
        <p:txBody>
          <a:bodyPr/>
          <a:lstStyle/>
          <a:p>
            <a:r>
              <a:rPr lang="en-US" dirty="0"/>
              <a:t>Xinhang Xu</a:t>
            </a:r>
          </a:p>
          <a:p>
            <a:r>
              <a:rPr lang="en-US" dirty="0"/>
              <a:t>7/25/2024</a:t>
            </a:r>
          </a:p>
        </p:txBody>
      </p:sp>
    </p:spTree>
    <p:extLst>
      <p:ext uri="{BB962C8B-B14F-4D97-AF65-F5344CB8AC3E}">
        <p14:creationId xmlns:p14="http://schemas.microsoft.com/office/powerpoint/2010/main" val="213804164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3105620B-CC33-4629-98A9-F6F34F1FDF2C}"/>
              </a:ext>
            </a:extLst>
          </p:cNvPr>
          <p:cNvSpPr txBox="1"/>
          <p:nvPr/>
        </p:nvSpPr>
        <p:spPr>
          <a:xfrm>
            <a:off x="-83128" y="0"/>
            <a:ext cx="6594764" cy="369332"/>
          </a:xfrm>
          <a:prstGeom prst="rect">
            <a:avLst/>
          </a:prstGeom>
          <a:noFill/>
        </p:spPr>
        <p:txBody>
          <a:bodyPr wrap="square" rtlCol="0">
            <a:spAutoFit/>
          </a:bodyPr>
          <a:lstStyle/>
          <a:p>
            <a:r>
              <a:rPr lang="en-US" dirty="0"/>
              <a:t>F</a:t>
            </a:r>
            <a:r>
              <a:rPr lang="en-US" altLang="zh-CN" dirty="0"/>
              <a:t>rom Interaction region to antenna setup </a:t>
            </a:r>
            <a:endParaRPr lang="en-US" dirty="0"/>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8D2761C9-EAA8-47F1-838E-36E0C2FA2968}"/>
                  </a:ext>
                </a:extLst>
              </p:cNvPr>
              <p:cNvSpPr txBox="1"/>
              <p:nvPr/>
            </p:nvSpPr>
            <p:spPr>
              <a:xfrm>
                <a:off x="2593340" y="1081682"/>
                <a:ext cx="4335631" cy="4524315"/>
              </a:xfrm>
              <a:prstGeom prst="rect">
                <a:avLst/>
              </a:prstGeom>
              <a:noFill/>
            </p:spPr>
            <p:txBody>
              <a:bodyPr wrap="square" rtlCol="0">
                <a:spAutoFit/>
              </a:bodyPr>
              <a:lstStyle/>
              <a:p>
                <a:pPr>
                  <a:lnSpc>
                    <a:spcPct val="90000"/>
                  </a:lnSpc>
                  <a:spcBef>
                    <a:spcPts val="1200"/>
                  </a:spcBef>
                </a:pPr>
                <a14:m>
                  <m:oMath xmlns:m="http://schemas.openxmlformats.org/officeDocument/2006/math">
                    <m:r>
                      <m:rPr>
                        <m:nor/>
                      </m:rPr>
                      <a:rPr lang="en-US" altLang="zh-CN" dirty="0" smtClean="0"/>
                      <m:t>Φ</m:t>
                    </m:r>
                    <m:r>
                      <m:rPr>
                        <m:nor/>
                      </m:rPr>
                      <a:rPr lang="en-US" altLang="zh-CN" baseline="-25000" dirty="0" smtClean="0"/>
                      <m:t>RA</m:t>
                    </m:r>
                  </m:oMath>
                </a14:m>
                <a:r>
                  <a:rPr lang="en-US" sz="2000" dirty="0"/>
                  <a:t>=</a:t>
                </a:r>
                <a:r>
                  <a:rPr lang="en-US" sz="2000" dirty="0" err="1"/>
                  <a:t>atan</a:t>
                </a:r>
                <a:r>
                  <a:rPr lang="en-US" sz="2000" dirty="0"/>
                  <a:t>(x/y)+2</a:t>
                </a:r>
                <a:r>
                  <a:rPr lang="en-US" altLang="zh-CN" sz="2000" dirty="0"/>
                  <a:t>α</a:t>
                </a:r>
                <a:endParaRPr lang="en-US" sz="2000" baseline="-25000" dirty="0"/>
              </a:p>
              <a:p>
                <a:pPr>
                  <a:lnSpc>
                    <a:spcPct val="90000"/>
                  </a:lnSpc>
                  <a:spcBef>
                    <a:spcPts val="1200"/>
                  </a:spcBef>
                </a:pPr>
                <a:r>
                  <a:rPr lang="en-US" sz="2000" dirty="0" err="1"/>
                  <a:t>x</a:t>
                </a:r>
                <a:r>
                  <a:rPr lang="en-US" sz="2000" baseline="-25000" dirty="0" err="1"/>
                  <a:t>RW</a:t>
                </a:r>
                <a:r>
                  <a:rPr lang="en-US" sz="2000" dirty="0"/>
                  <a:t>= </a:t>
                </a:r>
                <a:r>
                  <a:rPr lang="en-US" sz="2000" dirty="0" err="1"/>
                  <a:t>L</a:t>
                </a:r>
                <a:r>
                  <a:rPr lang="en-US" sz="2000" baseline="-25000" dirty="0" err="1"/>
                  <a:t>off</a:t>
                </a:r>
                <a:r>
                  <a:rPr lang="en-US" sz="2000" baseline="-25000" dirty="0"/>
                  <a:t>-axis</a:t>
                </a:r>
                <a:r>
                  <a:rPr lang="en-US" sz="2000" dirty="0"/>
                  <a:t>+(x-y</a:t>
                </a:r>
                <a:r>
                  <a:rPr lang="en-US" altLang="zh-CN" sz="2000" dirty="0"/>
                  <a:t>·tan(Φ</a:t>
                </a:r>
                <a:r>
                  <a:rPr lang="en-US" altLang="zh-CN" sz="2000" baseline="-25000" dirty="0"/>
                  <a:t>RA</a:t>
                </a:r>
                <a:r>
                  <a:rPr lang="en-US" altLang="zh-CN" sz="2000" dirty="0"/>
                  <a:t>))</a:t>
                </a:r>
                <a:br>
                  <a:rPr lang="en-US" sz="2000" dirty="0"/>
                </a:br>
                <a:r>
                  <a:rPr lang="el-GR" sz="2000" dirty="0"/>
                  <a:t>ψ</a:t>
                </a:r>
                <a:r>
                  <a:rPr lang="en-US" sz="2000" baseline="-25000" dirty="0"/>
                  <a:t>X</a:t>
                </a:r>
                <a:r>
                  <a:rPr lang="en-US" sz="2000" dirty="0"/>
                  <a:t> = tan</a:t>
                </a:r>
                <a:r>
                  <a:rPr lang="en-US" sz="2000" baseline="30000" dirty="0"/>
                  <a:t>‒1</a:t>
                </a:r>
                <a:r>
                  <a:rPr lang="en-US" sz="2000" dirty="0"/>
                  <a:t>(</a:t>
                </a:r>
                <a:r>
                  <a:rPr lang="en-US" sz="2000" dirty="0" err="1"/>
                  <a:t>x</a:t>
                </a:r>
                <a:r>
                  <a:rPr lang="en-US" sz="2000" baseline="-25000" dirty="0" err="1"/>
                  <a:t>RW</a:t>
                </a:r>
                <a:r>
                  <a:rPr lang="en-US" sz="2000" dirty="0"/>
                  <a:t>/R</a:t>
                </a:r>
                <a:r>
                  <a:rPr lang="en-US" sz="2000" baseline="-25000" dirty="0"/>
                  <a:t>RW</a:t>
                </a:r>
                <a:r>
                  <a:rPr lang="en-US" sz="2000" dirty="0"/>
                  <a:t>)</a:t>
                </a:r>
              </a:p>
              <a:p>
                <a:pPr marL="512763" indent="-512763">
                  <a:lnSpc>
                    <a:spcPct val="90000"/>
                  </a:lnSpc>
                  <a:spcBef>
                    <a:spcPts val="1200"/>
                  </a:spcBef>
                </a:pPr>
                <a:r>
                  <a:rPr lang="el-GR" sz="2000" u="sng" dirty="0"/>
                  <a:t>φ</a:t>
                </a:r>
                <a:r>
                  <a:rPr lang="en-US" sz="2000" baseline="-25000" dirty="0"/>
                  <a:t>RA</a:t>
                </a:r>
                <a:r>
                  <a:rPr lang="en-US" sz="2000" dirty="0"/>
                  <a:t> = </a:t>
                </a:r>
                <a:r>
                  <a:rPr lang="el-GR" sz="2000" dirty="0"/>
                  <a:t>φ</a:t>
                </a:r>
                <a:r>
                  <a:rPr lang="en-US" sz="2000" baseline="-25000" dirty="0"/>
                  <a:t>RA</a:t>
                </a:r>
                <a:r>
                  <a:rPr lang="en-US" sz="2000" dirty="0"/>
                  <a:t> + </a:t>
                </a:r>
                <a:r>
                  <a:rPr lang="el-GR" sz="2000" dirty="0"/>
                  <a:t>ψ</a:t>
                </a:r>
                <a:r>
                  <a:rPr lang="en-US" sz="2000" baseline="-25000" dirty="0"/>
                  <a:t>X</a:t>
                </a:r>
                <a:endParaRPr lang="en-US" sz="2000" dirty="0"/>
              </a:p>
              <a:p>
                <a:pPr marL="512763" indent="-512763">
                  <a:lnSpc>
                    <a:spcPct val="90000"/>
                  </a:lnSpc>
                  <a:spcBef>
                    <a:spcPts val="1200"/>
                  </a:spcBef>
                </a:pPr>
                <a:r>
                  <a:rPr lang="en-US" sz="2000" u="sng" dirty="0"/>
                  <a:t>R</a:t>
                </a:r>
                <a:r>
                  <a:rPr lang="en-US" sz="2000" baseline="-25000" dirty="0"/>
                  <a:t>RW</a:t>
                </a:r>
                <a:r>
                  <a:rPr lang="en-US" sz="2000" baseline="30000" dirty="0"/>
                  <a:t>2</a:t>
                </a:r>
                <a:r>
                  <a:rPr lang="en-US" sz="2000" dirty="0"/>
                  <a:t> = R</a:t>
                </a:r>
                <a:r>
                  <a:rPr lang="en-US" sz="2000" baseline="-25000" dirty="0"/>
                  <a:t>RW</a:t>
                </a:r>
                <a:r>
                  <a:rPr lang="en-US" sz="2000" baseline="30000" dirty="0"/>
                  <a:t>2</a:t>
                </a:r>
                <a:r>
                  <a:rPr lang="en-US" sz="2000" dirty="0"/>
                  <a:t> + x</a:t>
                </a:r>
                <a:r>
                  <a:rPr lang="en-US" sz="2000" baseline="-25000" dirty="0"/>
                  <a:t>RW</a:t>
                </a:r>
                <a:r>
                  <a:rPr lang="en-US" sz="2000" baseline="30000" dirty="0"/>
                  <a:t>2</a:t>
                </a:r>
              </a:p>
              <a:p>
                <a:pPr marL="512763" indent="-512763">
                  <a:lnSpc>
                    <a:spcPct val="90000"/>
                  </a:lnSpc>
                  <a:spcBef>
                    <a:spcPts val="1200"/>
                  </a:spcBef>
                </a:pPr>
                <a:r>
                  <a:rPr lang="en-US" sz="2000" u="sng" dirty="0" err="1"/>
                  <a:t>z</a:t>
                </a:r>
                <a:r>
                  <a:rPr lang="en-US" sz="2000" baseline="-25000" dirty="0" err="1"/>
                  <a:t>IR</a:t>
                </a:r>
                <a:r>
                  <a:rPr lang="en-US" sz="2000" dirty="0"/>
                  <a:t>=Lt*cos(</a:t>
                </a:r>
                <a:r>
                  <a:rPr lang="en-US" altLang="zh-CN" sz="2000" dirty="0" err="1"/>
                  <a:t>θ</a:t>
                </a:r>
                <a:r>
                  <a:rPr lang="en-US" altLang="zh-CN" sz="2000" baseline="-25000" dirty="0" err="1"/>
                  <a:t>tilt</a:t>
                </a:r>
                <a:r>
                  <a:rPr lang="en-US" sz="2000" dirty="0"/>
                  <a:t>)-</a:t>
                </a:r>
                <a:r>
                  <a:rPr lang="en-US" sz="2000" dirty="0" err="1"/>
                  <a:t>Lw</a:t>
                </a:r>
                <a:r>
                  <a:rPr lang="en-US" sz="2000" dirty="0"/>
                  <a:t> *cos(</a:t>
                </a:r>
                <a:r>
                  <a:rPr lang="en-US" altLang="zh-CN" sz="2000" dirty="0" err="1"/>
                  <a:t>θ</a:t>
                </a:r>
                <a:r>
                  <a:rPr lang="en-US" altLang="zh-CN" sz="2000" baseline="-25000" dirty="0" err="1"/>
                  <a:t>tilt</a:t>
                </a:r>
                <a:r>
                  <a:rPr lang="en-US" sz="2000" dirty="0"/>
                  <a:t>)- S</a:t>
                </a:r>
                <a:r>
                  <a:rPr lang="en-US" sz="2000" baseline="-25000" dirty="0"/>
                  <a:t>R</a:t>
                </a:r>
                <a:endParaRPr lang="en-US" sz="2000" dirty="0"/>
              </a:p>
              <a:p>
                <a:pPr marL="512763" indent="-512763">
                  <a:lnSpc>
                    <a:spcPct val="90000"/>
                  </a:lnSpc>
                  <a:spcBef>
                    <a:spcPts val="1200"/>
                  </a:spcBef>
                </a:pPr>
                <a:r>
                  <a:rPr lang="en-US" sz="2000" dirty="0"/>
                  <a:t>R</a:t>
                </a:r>
                <a:r>
                  <a:rPr lang="en-US" sz="2000" baseline="-25000" dirty="0"/>
                  <a:t>IR</a:t>
                </a:r>
                <a:r>
                  <a:rPr lang="en-US" sz="2000" baseline="30000" dirty="0"/>
                  <a:t>2</a:t>
                </a:r>
                <a:r>
                  <a:rPr lang="en-US" sz="2000" dirty="0"/>
                  <a:t> = </a:t>
                </a:r>
                <a:r>
                  <a:rPr lang="en-US" sz="2000" u="sng" dirty="0"/>
                  <a:t>R</a:t>
                </a:r>
                <a:r>
                  <a:rPr lang="en-US" sz="2000" baseline="-25000" dirty="0"/>
                  <a:t>RW</a:t>
                </a:r>
                <a:r>
                  <a:rPr lang="en-US" sz="2000" baseline="30000" dirty="0"/>
                  <a:t>2</a:t>
                </a:r>
                <a:r>
                  <a:rPr lang="en-US" sz="2000" dirty="0"/>
                  <a:t> + </a:t>
                </a:r>
                <a:r>
                  <a:rPr lang="en-US" sz="2000" u="sng" dirty="0"/>
                  <a:t>z</a:t>
                </a:r>
                <a:r>
                  <a:rPr lang="en-US" sz="2000" baseline="-25000" dirty="0"/>
                  <a:t>IR</a:t>
                </a:r>
                <a:r>
                  <a:rPr lang="en-US" sz="2000" baseline="30000" dirty="0"/>
                  <a:t>2</a:t>
                </a:r>
                <a:r>
                  <a:rPr lang="en-US" sz="2000" dirty="0"/>
                  <a:t> – 2</a:t>
                </a:r>
                <a:r>
                  <a:rPr lang="en-US" sz="2000" u="sng" dirty="0"/>
                  <a:t>R</a:t>
                </a:r>
                <a:r>
                  <a:rPr lang="en-US" sz="2000" baseline="-25000" dirty="0"/>
                  <a:t>RW</a:t>
                </a:r>
                <a:r>
                  <a:rPr lang="en-US" sz="2000" dirty="0"/>
                  <a:t>·</a:t>
                </a:r>
                <a:r>
                  <a:rPr lang="en-US" sz="2000" u="sng" dirty="0"/>
                  <a:t>z</a:t>
                </a:r>
                <a:r>
                  <a:rPr lang="en-US" sz="2000" baseline="-25000" dirty="0"/>
                  <a:t>IR</a:t>
                </a:r>
                <a:r>
                  <a:rPr lang="en-US" sz="2000" dirty="0"/>
                  <a:t>·cos(</a:t>
                </a:r>
                <a:r>
                  <a:rPr lang="el-GR" sz="2000" u="sng" dirty="0"/>
                  <a:t>φ</a:t>
                </a:r>
                <a:r>
                  <a:rPr lang="en-US" sz="2000" baseline="-25000" dirty="0"/>
                  <a:t>RA</a:t>
                </a:r>
                <a:r>
                  <a:rPr lang="en-US" sz="2000" dirty="0"/>
                  <a:t>)</a:t>
                </a:r>
              </a:p>
              <a:p>
                <a:pPr marL="512763" indent="-512763">
                  <a:lnSpc>
                    <a:spcPct val="90000"/>
                  </a:lnSpc>
                  <a:spcBef>
                    <a:spcPts val="1200"/>
                  </a:spcBef>
                </a:pPr>
                <a:r>
                  <a:rPr lang="el-GR" sz="2000" dirty="0"/>
                  <a:t>ψ</a:t>
                </a:r>
                <a:r>
                  <a:rPr lang="en-US" sz="2000" baseline="-25000" dirty="0"/>
                  <a:t>RA</a:t>
                </a:r>
                <a:r>
                  <a:rPr lang="en-US" sz="2000" dirty="0"/>
                  <a:t> = </a:t>
                </a:r>
                <a:r>
                  <a:rPr lang="el-GR" sz="2000" dirty="0"/>
                  <a:t>ψ</a:t>
                </a:r>
                <a:r>
                  <a:rPr lang="en-US" sz="2000" baseline="-25000" dirty="0"/>
                  <a:t>X</a:t>
                </a:r>
                <a:r>
                  <a:rPr lang="en-US" sz="2000" dirty="0"/>
                  <a:t> + sin</a:t>
                </a:r>
                <a:r>
                  <a:rPr lang="en-US" sz="2000" baseline="30000" dirty="0"/>
                  <a:t>‒1</a:t>
                </a:r>
                <a:r>
                  <a:rPr lang="en-US" sz="2000" dirty="0"/>
                  <a:t>((</a:t>
                </a:r>
                <a:r>
                  <a:rPr lang="en-US" sz="2000" u="sng" dirty="0"/>
                  <a:t>z</a:t>
                </a:r>
                <a:r>
                  <a:rPr lang="en-US" sz="2000" baseline="-25000" dirty="0"/>
                  <a:t>IR</a:t>
                </a:r>
                <a:r>
                  <a:rPr lang="en-US" sz="2000" dirty="0"/>
                  <a:t>/R</a:t>
                </a:r>
                <a:r>
                  <a:rPr lang="en-US" sz="2000" baseline="-25000" dirty="0"/>
                  <a:t>IR</a:t>
                </a:r>
                <a:r>
                  <a:rPr lang="en-US" sz="2000" dirty="0"/>
                  <a:t>)·sin(</a:t>
                </a:r>
                <a:r>
                  <a:rPr lang="el-GR" sz="2000" u="sng" dirty="0"/>
                  <a:t>φ</a:t>
                </a:r>
                <a:r>
                  <a:rPr lang="en-US" sz="2000" baseline="-25000" dirty="0"/>
                  <a:t>RA</a:t>
                </a:r>
                <a:r>
                  <a:rPr lang="en-US" sz="2000" dirty="0"/>
                  <a:t>))</a:t>
                </a:r>
              </a:p>
              <a:p>
                <a:pPr marL="512763" indent="-512763">
                  <a:lnSpc>
                    <a:spcPct val="90000"/>
                  </a:lnSpc>
                  <a:spcBef>
                    <a:spcPts val="1200"/>
                  </a:spcBef>
                </a:pPr>
                <a:r>
                  <a:rPr lang="el-GR" sz="2000" dirty="0"/>
                  <a:t>ψ</a:t>
                </a:r>
                <a:r>
                  <a:rPr lang="en-US" sz="2000" baseline="-25000" dirty="0"/>
                  <a:t>R</a:t>
                </a:r>
                <a:r>
                  <a:rPr lang="en-US" sz="2000" dirty="0"/>
                  <a:t> = </a:t>
                </a:r>
                <a:r>
                  <a:rPr lang="el-GR" sz="2000" dirty="0"/>
                  <a:t>ψ</a:t>
                </a:r>
                <a:r>
                  <a:rPr lang="en-US" sz="2000" baseline="-25000" dirty="0"/>
                  <a:t>RA</a:t>
                </a:r>
                <a:r>
                  <a:rPr lang="en-US" sz="2000" dirty="0"/>
                  <a:t> + </a:t>
                </a:r>
                <a:r>
                  <a:rPr lang="el-GR" sz="2000" dirty="0"/>
                  <a:t>φ</a:t>
                </a:r>
                <a:r>
                  <a:rPr lang="en-US" sz="2000" baseline="-25000" dirty="0"/>
                  <a:t>RA</a:t>
                </a:r>
              </a:p>
              <a:p>
                <a:pPr marL="512763" indent="-512763">
                  <a:lnSpc>
                    <a:spcPct val="90000"/>
                  </a:lnSpc>
                  <a:spcBef>
                    <a:spcPts val="1200"/>
                  </a:spcBef>
                </a:pPr>
                <a:r>
                  <a:rPr lang="en-US" altLang="zh-CN" sz="2000" dirty="0"/>
                  <a:t>Z = </a:t>
                </a:r>
                <a:r>
                  <a:rPr lang="en-US" altLang="zh-CN" sz="2000" dirty="0" err="1"/>
                  <a:t>γ</a:t>
                </a:r>
                <a:r>
                  <a:rPr lang="en-US" altLang="zh-CN" sz="2000" baseline="-25000" dirty="0" err="1"/>
                  <a:t>IR</a:t>
                </a:r>
                <a:r>
                  <a:rPr lang="en-US" altLang="zh-CN" sz="2000" dirty="0"/>
                  <a:t>-Lt*sin(</a:t>
                </a:r>
                <a:r>
                  <a:rPr lang="en-US" altLang="zh-CN" sz="2000" dirty="0" err="1"/>
                  <a:t>θ</a:t>
                </a:r>
                <a:r>
                  <a:rPr lang="en-US" altLang="zh-CN" sz="2000" baseline="-25000" dirty="0" err="1"/>
                  <a:t>tilt</a:t>
                </a:r>
                <a:r>
                  <a:rPr lang="en-US" altLang="zh-CN" sz="2000" dirty="0"/>
                  <a:t>)</a:t>
                </a:r>
              </a:p>
              <a:p>
                <a:pPr marL="512763" indent="-512763">
                  <a:lnSpc>
                    <a:spcPct val="90000"/>
                  </a:lnSpc>
                  <a:spcBef>
                    <a:spcPts val="1200"/>
                  </a:spcBef>
                </a:pPr>
                <a:r>
                  <a:rPr lang="en-US" sz="2000" dirty="0" err="1"/>
                  <a:t>z</a:t>
                </a:r>
                <a:r>
                  <a:rPr lang="en-US" sz="2000" baseline="-25000" dirty="0" err="1"/>
                  <a:t>IR</a:t>
                </a:r>
                <a:r>
                  <a:rPr lang="en-US" sz="2000" dirty="0"/>
                  <a:t>=</a:t>
                </a:r>
                <a:r>
                  <a:rPr lang="en-US" altLang="zh-CN" sz="2000" u="sng" dirty="0" err="1"/>
                  <a:t>z</a:t>
                </a:r>
                <a:r>
                  <a:rPr lang="en-US" sz="2000" baseline="-25000" dirty="0" err="1"/>
                  <a:t>IR</a:t>
                </a:r>
                <a:r>
                  <a:rPr lang="en-US" sz="2000" dirty="0"/>
                  <a:t>/ cos(</a:t>
                </a:r>
                <a:r>
                  <a:rPr lang="en-US" altLang="zh-CN" sz="2000" dirty="0" err="1"/>
                  <a:t>θ</a:t>
                </a:r>
                <a:r>
                  <a:rPr lang="en-US" altLang="zh-CN" sz="2000" baseline="-25000" dirty="0" err="1"/>
                  <a:t>tilt</a:t>
                </a:r>
                <a:r>
                  <a:rPr lang="en-US" sz="2000" dirty="0"/>
                  <a:t>)</a:t>
                </a:r>
              </a:p>
            </p:txBody>
          </p:sp>
        </mc:Choice>
        <mc:Fallback xmlns="">
          <p:sp>
            <p:nvSpPr>
              <p:cNvPr id="3" name="TextBox 2">
                <a:extLst>
                  <a:ext uri="{FF2B5EF4-FFF2-40B4-BE49-F238E27FC236}">
                    <a16:creationId xmlns:a16="http://schemas.microsoft.com/office/drawing/2014/main" id="{8D2761C9-EAA8-47F1-838E-36E0C2FA2968}"/>
                  </a:ext>
                </a:extLst>
              </p:cNvPr>
              <p:cNvSpPr txBox="1">
                <a:spLocks noRot="1" noChangeAspect="1" noMove="1" noResize="1" noEditPoints="1" noAdjustHandles="1" noChangeArrowheads="1" noChangeShapeType="1" noTextEdit="1"/>
              </p:cNvSpPr>
              <p:nvPr/>
            </p:nvSpPr>
            <p:spPr>
              <a:xfrm>
                <a:off x="2593340" y="1081682"/>
                <a:ext cx="4335631" cy="4524315"/>
              </a:xfrm>
              <a:prstGeom prst="rect">
                <a:avLst/>
              </a:prstGeom>
              <a:blipFill>
                <a:blip r:embed="rId2"/>
                <a:stretch>
                  <a:fillRect l="-1404" t="-1346" b="-1346"/>
                </a:stretch>
              </a:blipFill>
            </p:spPr>
            <p:txBody>
              <a:bodyPr/>
              <a:lstStyle/>
              <a:p>
                <a:r>
                  <a:rPr lang="en-US">
                    <a:noFill/>
                  </a:rPr>
                  <a:t> </a:t>
                </a:r>
              </a:p>
            </p:txBody>
          </p:sp>
        </mc:Fallback>
      </mc:AlternateContent>
      <p:grpSp>
        <p:nvGrpSpPr>
          <p:cNvPr id="31" name="Group 30">
            <a:extLst>
              <a:ext uri="{FF2B5EF4-FFF2-40B4-BE49-F238E27FC236}">
                <a16:creationId xmlns:a16="http://schemas.microsoft.com/office/drawing/2014/main" id="{033E2962-84EC-4938-98AD-6B81800BB3ED}"/>
              </a:ext>
            </a:extLst>
          </p:cNvPr>
          <p:cNvGrpSpPr/>
          <p:nvPr/>
        </p:nvGrpSpPr>
        <p:grpSpPr>
          <a:xfrm>
            <a:off x="0" y="340135"/>
            <a:ext cx="2635690" cy="6273598"/>
            <a:chOff x="3811291" y="247938"/>
            <a:chExt cx="2801299" cy="6806795"/>
          </a:xfrm>
        </p:grpSpPr>
        <p:grpSp>
          <p:nvGrpSpPr>
            <p:cNvPr id="4" name="Group 3">
              <a:extLst>
                <a:ext uri="{FF2B5EF4-FFF2-40B4-BE49-F238E27FC236}">
                  <a16:creationId xmlns:a16="http://schemas.microsoft.com/office/drawing/2014/main" id="{F8FA70C7-0058-4C59-9620-AE25A4C60BFD}"/>
                </a:ext>
              </a:extLst>
            </p:cNvPr>
            <p:cNvGrpSpPr/>
            <p:nvPr/>
          </p:nvGrpSpPr>
          <p:grpSpPr>
            <a:xfrm>
              <a:off x="4066014" y="247938"/>
              <a:ext cx="2546576" cy="6806795"/>
              <a:chOff x="8489250" y="63905"/>
              <a:chExt cx="2546576" cy="6806795"/>
            </a:xfrm>
          </p:grpSpPr>
          <p:sp>
            <p:nvSpPr>
              <p:cNvPr id="5" name="TextBox 4">
                <a:extLst>
                  <a:ext uri="{FF2B5EF4-FFF2-40B4-BE49-F238E27FC236}">
                    <a16:creationId xmlns:a16="http://schemas.microsoft.com/office/drawing/2014/main" id="{339219C9-0015-4897-8AE6-ADABB0963D01}"/>
                  </a:ext>
                </a:extLst>
              </p:cNvPr>
              <p:cNvSpPr txBox="1"/>
              <p:nvPr/>
            </p:nvSpPr>
            <p:spPr>
              <a:xfrm>
                <a:off x="9192092" y="63905"/>
                <a:ext cx="1791260" cy="461665"/>
              </a:xfrm>
              <a:prstGeom prst="rect">
                <a:avLst/>
              </a:prstGeom>
              <a:noFill/>
            </p:spPr>
            <p:txBody>
              <a:bodyPr wrap="none" rtlCol="0">
                <a:spAutoFit/>
              </a:bodyPr>
              <a:lstStyle/>
              <a:p>
                <a:r>
                  <a:rPr lang="en-US" sz="2400" b="1" dirty="0"/>
                  <a:t>Torus Center</a:t>
                </a:r>
              </a:p>
            </p:txBody>
          </p:sp>
          <p:sp>
            <p:nvSpPr>
              <p:cNvPr id="6" name="TextBox 5">
                <a:extLst>
                  <a:ext uri="{FF2B5EF4-FFF2-40B4-BE49-F238E27FC236}">
                    <a16:creationId xmlns:a16="http://schemas.microsoft.com/office/drawing/2014/main" id="{265D4E88-F977-4228-A711-E603C259A0CD}"/>
                  </a:ext>
                </a:extLst>
              </p:cNvPr>
              <p:cNvSpPr txBox="1"/>
              <p:nvPr/>
            </p:nvSpPr>
            <p:spPr>
              <a:xfrm>
                <a:off x="8489250" y="3019111"/>
                <a:ext cx="1791260" cy="690638"/>
              </a:xfrm>
              <a:prstGeom prst="rect">
                <a:avLst/>
              </a:prstGeom>
              <a:noFill/>
            </p:spPr>
            <p:txBody>
              <a:bodyPr wrap="square" rtlCol="0">
                <a:spAutoFit/>
              </a:bodyPr>
              <a:lstStyle/>
              <a:p>
                <a:pPr>
                  <a:lnSpc>
                    <a:spcPct val="80000"/>
                  </a:lnSpc>
                </a:pPr>
                <a:r>
                  <a:rPr lang="en-US" sz="2400" b="1" dirty="0"/>
                  <a:t>Interaction Region (IR)</a:t>
                </a:r>
              </a:p>
            </p:txBody>
          </p:sp>
          <p:sp>
            <p:nvSpPr>
              <p:cNvPr id="7" name="Oval 6">
                <a:extLst>
                  <a:ext uri="{FF2B5EF4-FFF2-40B4-BE49-F238E27FC236}">
                    <a16:creationId xmlns:a16="http://schemas.microsoft.com/office/drawing/2014/main" id="{D9BA460C-A711-4877-AA35-6AC191D6747E}"/>
                  </a:ext>
                </a:extLst>
              </p:cNvPr>
              <p:cNvSpPr/>
              <p:nvPr/>
            </p:nvSpPr>
            <p:spPr>
              <a:xfrm>
                <a:off x="10270150" y="3183046"/>
                <a:ext cx="182880" cy="18288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D37A70FE-FB98-4966-861C-27D87DC19298}"/>
                  </a:ext>
                </a:extLst>
              </p:cNvPr>
              <p:cNvCxnSpPr/>
              <p:nvPr/>
            </p:nvCxnSpPr>
            <p:spPr>
              <a:xfrm flipH="1" flipV="1">
                <a:off x="9104400" y="265273"/>
                <a:ext cx="1263087" cy="3017521"/>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D292B681-FAEE-475A-BA0A-DBCA861E40D0}"/>
                  </a:ext>
                </a:extLst>
              </p:cNvPr>
              <p:cNvSpPr/>
              <p:nvPr/>
            </p:nvSpPr>
            <p:spPr>
              <a:xfrm>
                <a:off x="9020470" y="200095"/>
                <a:ext cx="182880" cy="18288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5EC42504-CBE0-49C6-A03E-B9581CF6E8C8}"/>
                  </a:ext>
                </a:extLst>
              </p:cNvPr>
              <p:cNvSpPr txBox="1"/>
              <p:nvPr/>
            </p:nvSpPr>
            <p:spPr>
              <a:xfrm>
                <a:off x="9000400" y="6409035"/>
                <a:ext cx="1262910" cy="461665"/>
              </a:xfrm>
              <a:prstGeom prst="rect">
                <a:avLst/>
              </a:prstGeom>
              <a:noFill/>
            </p:spPr>
            <p:txBody>
              <a:bodyPr wrap="none" rtlCol="0">
                <a:spAutoFit/>
              </a:bodyPr>
              <a:lstStyle/>
              <a:p>
                <a:r>
                  <a:rPr lang="en-US" sz="2400" b="1"/>
                  <a:t>Window</a:t>
                </a:r>
              </a:p>
            </p:txBody>
          </p:sp>
          <p:sp>
            <p:nvSpPr>
              <p:cNvPr id="11" name="Rectangle 10">
                <a:extLst>
                  <a:ext uri="{FF2B5EF4-FFF2-40B4-BE49-F238E27FC236}">
                    <a16:creationId xmlns:a16="http://schemas.microsoft.com/office/drawing/2014/main" id="{DD6ACA2A-B16B-4CA9-B946-08652664D37D}"/>
                  </a:ext>
                </a:extLst>
              </p:cNvPr>
              <p:cNvSpPr/>
              <p:nvPr/>
            </p:nvSpPr>
            <p:spPr>
              <a:xfrm>
                <a:off x="9020469" y="6317013"/>
                <a:ext cx="1347015" cy="1137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TextBox 11">
                <a:extLst>
                  <a:ext uri="{FF2B5EF4-FFF2-40B4-BE49-F238E27FC236}">
                    <a16:creationId xmlns:a16="http://schemas.microsoft.com/office/drawing/2014/main" id="{51F37B00-3BF3-4091-88DD-A08CBEB77401}"/>
                  </a:ext>
                </a:extLst>
              </p:cNvPr>
              <p:cNvSpPr txBox="1"/>
              <p:nvPr/>
            </p:nvSpPr>
            <p:spPr>
              <a:xfrm>
                <a:off x="10190619" y="3923475"/>
                <a:ext cx="476412" cy="461665"/>
              </a:xfrm>
              <a:prstGeom prst="rect">
                <a:avLst/>
              </a:prstGeom>
              <a:noFill/>
            </p:spPr>
            <p:txBody>
              <a:bodyPr wrap="none" rtlCol="0">
                <a:spAutoFit/>
              </a:bodyPr>
              <a:lstStyle/>
              <a:p>
                <a:r>
                  <a:rPr lang="en-US" sz="2400" b="1" u="sng">
                    <a:solidFill>
                      <a:srgbClr val="FF0000"/>
                    </a:solidFill>
                  </a:rPr>
                  <a:t>z</a:t>
                </a:r>
                <a:r>
                  <a:rPr lang="en-US" sz="2400" b="1" baseline="-25000">
                    <a:solidFill>
                      <a:srgbClr val="FF0000"/>
                    </a:solidFill>
                  </a:rPr>
                  <a:t>IR</a:t>
                </a:r>
              </a:p>
            </p:txBody>
          </p:sp>
          <p:sp>
            <p:nvSpPr>
              <p:cNvPr id="13" name="TextBox 12">
                <a:extLst>
                  <a:ext uri="{FF2B5EF4-FFF2-40B4-BE49-F238E27FC236}">
                    <a16:creationId xmlns:a16="http://schemas.microsoft.com/office/drawing/2014/main" id="{C3CE4B4E-77A7-4E79-8687-0ED2C688DFF8}"/>
                  </a:ext>
                </a:extLst>
              </p:cNvPr>
              <p:cNvSpPr txBox="1"/>
              <p:nvPr/>
            </p:nvSpPr>
            <p:spPr>
              <a:xfrm>
                <a:off x="9684409" y="1481348"/>
                <a:ext cx="527709" cy="461665"/>
              </a:xfrm>
              <a:prstGeom prst="rect">
                <a:avLst/>
              </a:prstGeom>
              <a:noFill/>
            </p:spPr>
            <p:txBody>
              <a:bodyPr wrap="none" rtlCol="0">
                <a:spAutoFit/>
              </a:bodyPr>
              <a:lstStyle/>
              <a:p>
                <a:r>
                  <a:rPr lang="en-US" sz="2400" b="1">
                    <a:solidFill>
                      <a:srgbClr val="FF0000"/>
                    </a:solidFill>
                  </a:rPr>
                  <a:t>R</a:t>
                </a:r>
                <a:r>
                  <a:rPr lang="en-US" sz="2400" b="1" baseline="-25000">
                    <a:solidFill>
                      <a:srgbClr val="FF0000"/>
                    </a:solidFill>
                  </a:rPr>
                  <a:t>IR</a:t>
                </a:r>
              </a:p>
            </p:txBody>
          </p:sp>
          <p:sp>
            <p:nvSpPr>
              <p:cNvPr id="14" name="TextBox 13">
                <a:extLst>
                  <a:ext uri="{FF2B5EF4-FFF2-40B4-BE49-F238E27FC236}">
                    <a16:creationId xmlns:a16="http://schemas.microsoft.com/office/drawing/2014/main" id="{991BF4B0-5189-44FC-B0BC-13EBACBCBFB4}"/>
                  </a:ext>
                </a:extLst>
              </p:cNvPr>
              <p:cNvSpPr txBox="1"/>
              <p:nvPr/>
            </p:nvSpPr>
            <p:spPr>
              <a:xfrm>
                <a:off x="9104399" y="5848803"/>
                <a:ext cx="625620" cy="461665"/>
              </a:xfrm>
              <a:prstGeom prst="rect">
                <a:avLst/>
              </a:prstGeom>
              <a:noFill/>
            </p:spPr>
            <p:txBody>
              <a:bodyPr wrap="none" rtlCol="0">
                <a:spAutoFit/>
              </a:bodyPr>
              <a:lstStyle/>
              <a:p>
                <a:r>
                  <a:rPr lang="en-US" sz="2400" b="1">
                    <a:solidFill>
                      <a:srgbClr val="FF0000"/>
                    </a:solidFill>
                  </a:rPr>
                  <a:t>x</a:t>
                </a:r>
                <a:r>
                  <a:rPr lang="en-US" sz="2400" b="1" baseline="-25000">
                    <a:solidFill>
                      <a:srgbClr val="FF0000"/>
                    </a:solidFill>
                  </a:rPr>
                  <a:t>RW</a:t>
                </a:r>
              </a:p>
            </p:txBody>
          </p:sp>
          <p:cxnSp>
            <p:nvCxnSpPr>
              <p:cNvPr id="15" name="Straight Connector 14">
                <a:extLst>
                  <a:ext uri="{FF2B5EF4-FFF2-40B4-BE49-F238E27FC236}">
                    <a16:creationId xmlns:a16="http://schemas.microsoft.com/office/drawing/2014/main" id="{ED967AE8-DF18-4A23-B559-7475BC1C363E}"/>
                  </a:ext>
                </a:extLst>
              </p:cNvPr>
              <p:cNvCxnSpPr/>
              <p:nvPr/>
            </p:nvCxnSpPr>
            <p:spPr>
              <a:xfrm>
                <a:off x="9104399" y="6422494"/>
                <a:ext cx="566928"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16" name="TextBox 15">
                <a:extLst>
                  <a:ext uri="{FF2B5EF4-FFF2-40B4-BE49-F238E27FC236}">
                    <a16:creationId xmlns:a16="http://schemas.microsoft.com/office/drawing/2014/main" id="{1B49396D-82F1-4721-A987-FD04B3C37B05}"/>
                  </a:ext>
                </a:extLst>
              </p:cNvPr>
              <p:cNvSpPr txBox="1"/>
              <p:nvPr/>
            </p:nvSpPr>
            <p:spPr>
              <a:xfrm>
                <a:off x="9163482" y="5023435"/>
                <a:ext cx="639919" cy="461665"/>
              </a:xfrm>
              <a:prstGeom prst="rect">
                <a:avLst/>
              </a:prstGeom>
              <a:noFill/>
            </p:spPr>
            <p:txBody>
              <a:bodyPr wrap="none" rtlCol="0">
                <a:spAutoFit/>
              </a:bodyPr>
              <a:lstStyle/>
              <a:p>
                <a:r>
                  <a:rPr lang="el-GR" sz="2400" b="1" dirty="0">
                    <a:solidFill>
                      <a:srgbClr val="FF0000"/>
                    </a:solidFill>
                  </a:rPr>
                  <a:t>φ</a:t>
                </a:r>
                <a:r>
                  <a:rPr lang="en-US" sz="2400" b="1" baseline="-25000" dirty="0">
                    <a:solidFill>
                      <a:srgbClr val="FF0000"/>
                    </a:solidFill>
                  </a:rPr>
                  <a:t>RA</a:t>
                </a:r>
              </a:p>
            </p:txBody>
          </p:sp>
          <p:sp>
            <p:nvSpPr>
              <p:cNvPr id="17" name="TextBox 16">
                <a:extLst>
                  <a:ext uri="{FF2B5EF4-FFF2-40B4-BE49-F238E27FC236}">
                    <a16:creationId xmlns:a16="http://schemas.microsoft.com/office/drawing/2014/main" id="{CD833705-B66F-4D4B-BF35-801DD84EAC38}"/>
                  </a:ext>
                </a:extLst>
              </p:cNvPr>
              <p:cNvSpPr txBox="1"/>
              <p:nvPr/>
            </p:nvSpPr>
            <p:spPr>
              <a:xfrm>
                <a:off x="9432169" y="837591"/>
                <a:ext cx="652743" cy="461665"/>
              </a:xfrm>
              <a:prstGeom prst="rect">
                <a:avLst/>
              </a:prstGeom>
              <a:noFill/>
            </p:spPr>
            <p:txBody>
              <a:bodyPr wrap="none" rtlCol="0">
                <a:spAutoFit/>
              </a:bodyPr>
              <a:lstStyle/>
              <a:p>
                <a:r>
                  <a:rPr lang="el-GR" sz="2400" b="1">
                    <a:solidFill>
                      <a:srgbClr val="FF0000"/>
                    </a:solidFill>
                  </a:rPr>
                  <a:t>ψ</a:t>
                </a:r>
                <a:r>
                  <a:rPr lang="en-US" sz="2400" b="1" baseline="-25000">
                    <a:solidFill>
                      <a:srgbClr val="FF0000"/>
                    </a:solidFill>
                  </a:rPr>
                  <a:t>RA</a:t>
                </a:r>
              </a:p>
            </p:txBody>
          </p:sp>
          <p:cxnSp>
            <p:nvCxnSpPr>
              <p:cNvPr id="18" name="Straight Connector 17">
                <a:extLst>
                  <a:ext uri="{FF2B5EF4-FFF2-40B4-BE49-F238E27FC236}">
                    <a16:creationId xmlns:a16="http://schemas.microsoft.com/office/drawing/2014/main" id="{6CB50E46-D4A4-420E-825D-B8AF818258C4}"/>
                  </a:ext>
                </a:extLst>
              </p:cNvPr>
              <p:cNvCxnSpPr>
                <a:cxnSpLocks/>
              </p:cNvCxnSpPr>
              <p:nvPr/>
            </p:nvCxnSpPr>
            <p:spPr>
              <a:xfrm flipH="1" flipV="1">
                <a:off x="9124645" y="284193"/>
                <a:ext cx="538384" cy="6153759"/>
              </a:xfrm>
              <a:prstGeom prst="line">
                <a:avLst/>
              </a:prstGeom>
              <a:ln w="25400">
                <a:solidFill>
                  <a:srgbClr val="FF0000"/>
                </a:solidFill>
                <a:prstDash val="sysDot"/>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7202D589-4B50-4F21-B874-6299636C9082}"/>
                  </a:ext>
                </a:extLst>
              </p:cNvPr>
              <p:cNvSpPr txBox="1"/>
              <p:nvPr/>
            </p:nvSpPr>
            <p:spPr>
              <a:xfrm>
                <a:off x="9219258" y="1714273"/>
                <a:ext cx="526106" cy="461665"/>
              </a:xfrm>
              <a:prstGeom prst="rect">
                <a:avLst/>
              </a:prstGeom>
              <a:noFill/>
            </p:spPr>
            <p:txBody>
              <a:bodyPr wrap="none" rtlCol="0">
                <a:spAutoFit/>
              </a:bodyPr>
              <a:lstStyle/>
              <a:p>
                <a:r>
                  <a:rPr lang="el-GR" sz="2400" b="1">
                    <a:solidFill>
                      <a:srgbClr val="FF0000"/>
                    </a:solidFill>
                  </a:rPr>
                  <a:t>ψ</a:t>
                </a:r>
                <a:r>
                  <a:rPr lang="en-US" sz="2400" b="1" baseline="-25000">
                    <a:solidFill>
                      <a:srgbClr val="FF0000"/>
                    </a:solidFill>
                  </a:rPr>
                  <a:t>X</a:t>
                </a:r>
              </a:p>
            </p:txBody>
          </p:sp>
          <p:sp>
            <p:nvSpPr>
              <p:cNvPr id="20" name="TextBox 19">
                <a:extLst>
                  <a:ext uri="{FF2B5EF4-FFF2-40B4-BE49-F238E27FC236}">
                    <a16:creationId xmlns:a16="http://schemas.microsoft.com/office/drawing/2014/main" id="{B2F755D8-2CD5-4145-A394-0E4F5163CF4E}"/>
                  </a:ext>
                </a:extLst>
              </p:cNvPr>
              <p:cNvSpPr txBox="1"/>
              <p:nvPr/>
            </p:nvSpPr>
            <p:spPr>
              <a:xfrm>
                <a:off x="9401178" y="3671911"/>
                <a:ext cx="657681" cy="461665"/>
              </a:xfrm>
              <a:prstGeom prst="rect">
                <a:avLst/>
              </a:prstGeom>
              <a:noFill/>
            </p:spPr>
            <p:txBody>
              <a:bodyPr wrap="none" rtlCol="0">
                <a:spAutoFit/>
              </a:bodyPr>
              <a:lstStyle/>
              <a:p>
                <a:r>
                  <a:rPr lang="en-US" sz="2400" b="1" u="sng">
                    <a:solidFill>
                      <a:srgbClr val="FF0000"/>
                    </a:solidFill>
                  </a:rPr>
                  <a:t>R</a:t>
                </a:r>
                <a:r>
                  <a:rPr lang="en-US" sz="2400" b="1" baseline="-25000">
                    <a:solidFill>
                      <a:srgbClr val="FF0000"/>
                    </a:solidFill>
                  </a:rPr>
                  <a:t>RW</a:t>
                </a:r>
              </a:p>
            </p:txBody>
          </p:sp>
          <p:sp>
            <p:nvSpPr>
              <p:cNvPr id="21" name="Arc 20">
                <a:extLst>
                  <a:ext uri="{FF2B5EF4-FFF2-40B4-BE49-F238E27FC236}">
                    <a16:creationId xmlns:a16="http://schemas.microsoft.com/office/drawing/2014/main" id="{BAB6A5EE-E70C-4849-95DE-5DE5CA1D662B}"/>
                  </a:ext>
                </a:extLst>
              </p:cNvPr>
              <p:cNvSpPr/>
              <p:nvPr/>
            </p:nvSpPr>
            <p:spPr>
              <a:xfrm>
                <a:off x="8740656" y="4952727"/>
                <a:ext cx="2035770" cy="1331363"/>
              </a:xfrm>
              <a:prstGeom prst="arc">
                <a:avLst>
                  <a:gd name="adj1" fmla="val 15154564"/>
                  <a:gd name="adj2" fmla="val 17240779"/>
                </a:avLst>
              </a:pr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2" name="TextBox 21">
                <a:extLst>
                  <a:ext uri="{FF2B5EF4-FFF2-40B4-BE49-F238E27FC236}">
                    <a16:creationId xmlns:a16="http://schemas.microsoft.com/office/drawing/2014/main" id="{242CE320-AFB4-41F2-AE13-E9D48E9FBFA4}"/>
                  </a:ext>
                </a:extLst>
              </p:cNvPr>
              <p:cNvSpPr txBox="1"/>
              <p:nvPr/>
            </p:nvSpPr>
            <p:spPr>
              <a:xfrm>
                <a:off x="9943350" y="4730377"/>
                <a:ext cx="639919" cy="461665"/>
              </a:xfrm>
              <a:prstGeom prst="rect">
                <a:avLst/>
              </a:prstGeom>
              <a:noFill/>
            </p:spPr>
            <p:txBody>
              <a:bodyPr wrap="none" rtlCol="0">
                <a:spAutoFit/>
              </a:bodyPr>
              <a:lstStyle/>
              <a:p>
                <a:r>
                  <a:rPr lang="el-GR" sz="2400" b="1" u="sng" dirty="0">
                    <a:solidFill>
                      <a:srgbClr val="FF0000"/>
                    </a:solidFill>
                  </a:rPr>
                  <a:t>φ</a:t>
                </a:r>
                <a:r>
                  <a:rPr lang="en-US" sz="2400" b="1" baseline="-25000" dirty="0">
                    <a:solidFill>
                      <a:srgbClr val="FF0000"/>
                    </a:solidFill>
                  </a:rPr>
                  <a:t>RA</a:t>
                </a:r>
              </a:p>
            </p:txBody>
          </p:sp>
          <p:sp>
            <p:nvSpPr>
              <p:cNvPr id="23" name="TextBox 22">
                <a:extLst>
                  <a:ext uri="{FF2B5EF4-FFF2-40B4-BE49-F238E27FC236}">
                    <a16:creationId xmlns:a16="http://schemas.microsoft.com/office/drawing/2014/main" id="{464B28DE-4C44-492A-AFE4-13BA9510F896}"/>
                  </a:ext>
                </a:extLst>
              </p:cNvPr>
              <p:cNvSpPr txBox="1"/>
              <p:nvPr/>
            </p:nvSpPr>
            <p:spPr>
              <a:xfrm>
                <a:off x="10031184" y="1972147"/>
                <a:ext cx="527709" cy="461665"/>
              </a:xfrm>
              <a:prstGeom prst="rect">
                <a:avLst/>
              </a:prstGeom>
              <a:noFill/>
            </p:spPr>
            <p:txBody>
              <a:bodyPr wrap="none" rtlCol="0">
                <a:spAutoFit/>
              </a:bodyPr>
              <a:lstStyle/>
              <a:p>
                <a:r>
                  <a:rPr lang="el-GR" sz="2400" b="1">
                    <a:solidFill>
                      <a:srgbClr val="FF0000"/>
                    </a:solidFill>
                  </a:rPr>
                  <a:t>ψ</a:t>
                </a:r>
                <a:r>
                  <a:rPr lang="en-US" sz="2400" b="1" baseline="-25000">
                    <a:solidFill>
                      <a:srgbClr val="FF0000"/>
                    </a:solidFill>
                  </a:rPr>
                  <a:t>R</a:t>
                </a:r>
              </a:p>
            </p:txBody>
          </p:sp>
          <p:sp>
            <p:nvSpPr>
              <p:cNvPr id="24" name="Arc 23">
                <a:extLst>
                  <a:ext uri="{FF2B5EF4-FFF2-40B4-BE49-F238E27FC236}">
                    <a16:creationId xmlns:a16="http://schemas.microsoft.com/office/drawing/2014/main" id="{EE1C86ED-AC34-4273-B9BE-2EA045FB1D5D}"/>
                  </a:ext>
                </a:extLst>
              </p:cNvPr>
              <p:cNvSpPr/>
              <p:nvPr/>
            </p:nvSpPr>
            <p:spPr>
              <a:xfrm>
                <a:off x="9690625" y="2504520"/>
                <a:ext cx="1345201" cy="761856"/>
              </a:xfrm>
              <a:prstGeom prst="arc">
                <a:avLst>
                  <a:gd name="adj1" fmla="val 13563517"/>
                  <a:gd name="adj2" fmla="val 17774983"/>
                </a:avLst>
              </a:pr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5" name="Straight Connector 24">
                <a:extLst>
                  <a:ext uri="{FF2B5EF4-FFF2-40B4-BE49-F238E27FC236}">
                    <a16:creationId xmlns:a16="http://schemas.microsoft.com/office/drawing/2014/main" id="{275DE68D-89C9-4478-BAA4-83CEE6EEAF64}"/>
                  </a:ext>
                </a:extLst>
              </p:cNvPr>
              <p:cNvCxnSpPr>
                <a:cxnSpLocks/>
              </p:cNvCxnSpPr>
              <p:nvPr/>
            </p:nvCxnSpPr>
            <p:spPr>
              <a:xfrm flipV="1">
                <a:off x="9112578" y="276424"/>
                <a:ext cx="0" cy="6154325"/>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E3087C7F-09AC-41A8-9AFC-4B4066C0E1D4}"/>
                  </a:ext>
                </a:extLst>
              </p:cNvPr>
              <p:cNvCxnSpPr>
                <a:cxnSpLocks/>
                <a:stCxn id="11" idx="2"/>
              </p:cNvCxnSpPr>
              <p:nvPr/>
            </p:nvCxnSpPr>
            <p:spPr>
              <a:xfrm flipV="1">
                <a:off x="9693977" y="2279806"/>
                <a:ext cx="909960" cy="4150943"/>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27" name="Arc 26">
                <a:extLst>
                  <a:ext uri="{FF2B5EF4-FFF2-40B4-BE49-F238E27FC236}">
                    <a16:creationId xmlns:a16="http://schemas.microsoft.com/office/drawing/2014/main" id="{80C91CBA-277B-460A-B7B6-F994B44B3046}"/>
                  </a:ext>
                </a:extLst>
              </p:cNvPr>
              <p:cNvSpPr/>
              <p:nvPr/>
            </p:nvSpPr>
            <p:spPr>
              <a:xfrm>
                <a:off x="8759568" y="5503223"/>
                <a:ext cx="1345201" cy="761856"/>
              </a:xfrm>
              <a:prstGeom prst="arc">
                <a:avLst>
                  <a:gd name="adj1" fmla="val 13563517"/>
                  <a:gd name="adj2" fmla="val 19879267"/>
                </a:avLst>
              </a:pr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28" name="TextBox 27">
              <a:extLst>
                <a:ext uri="{FF2B5EF4-FFF2-40B4-BE49-F238E27FC236}">
                  <a16:creationId xmlns:a16="http://schemas.microsoft.com/office/drawing/2014/main" id="{6BD1F123-BF5F-4CC2-A50B-AA593655AEE0}"/>
                </a:ext>
              </a:extLst>
            </p:cNvPr>
            <p:cNvSpPr txBox="1"/>
            <p:nvPr/>
          </p:nvSpPr>
          <p:spPr>
            <a:xfrm>
              <a:off x="4010281" y="2593779"/>
              <a:ext cx="657681" cy="461665"/>
            </a:xfrm>
            <a:prstGeom prst="rect">
              <a:avLst/>
            </a:prstGeom>
            <a:noFill/>
          </p:spPr>
          <p:txBody>
            <a:bodyPr wrap="none" rtlCol="0">
              <a:spAutoFit/>
            </a:bodyPr>
            <a:lstStyle/>
            <a:p>
              <a:r>
                <a:rPr lang="en-US" sz="2400" b="1" dirty="0">
                  <a:solidFill>
                    <a:srgbClr val="FF0000"/>
                  </a:solidFill>
                </a:rPr>
                <a:t>R</a:t>
              </a:r>
              <a:r>
                <a:rPr lang="en-US" sz="2400" b="1" baseline="-25000" dirty="0">
                  <a:solidFill>
                    <a:srgbClr val="FF0000"/>
                  </a:solidFill>
                </a:rPr>
                <a:t>RW</a:t>
              </a:r>
            </a:p>
          </p:txBody>
        </p:sp>
        <p:sp>
          <p:nvSpPr>
            <p:cNvPr id="29" name="Arc 28">
              <a:extLst>
                <a:ext uri="{FF2B5EF4-FFF2-40B4-BE49-F238E27FC236}">
                  <a16:creationId xmlns:a16="http://schemas.microsoft.com/office/drawing/2014/main" id="{CF6E3496-AF14-4C25-9F4D-99465A20A1F0}"/>
                </a:ext>
              </a:extLst>
            </p:cNvPr>
            <p:cNvSpPr/>
            <p:nvPr/>
          </p:nvSpPr>
          <p:spPr>
            <a:xfrm flipV="1">
              <a:off x="3854063" y="456988"/>
              <a:ext cx="1739744" cy="975903"/>
            </a:xfrm>
            <a:prstGeom prst="arc">
              <a:avLst>
                <a:gd name="adj1" fmla="val 16028661"/>
                <a:gd name="adj2" fmla="val 18487152"/>
              </a:avLst>
            </a:pr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0" name="Arc 29">
              <a:extLst>
                <a:ext uri="{FF2B5EF4-FFF2-40B4-BE49-F238E27FC236}">
                  <a16:creationId xmlns:a16="http://schemas.microsoft.com/office/drawing/2014/main" id="{D5040DDC-2D62-40BA-9F60-367BEB4CE51E}"/>
                </a:ext>
              </a:extLst>
            </p:cNvPr>
            <p:cNvSpPr/>
            <p:nvPr/>
          </p:nvSpPr>
          <p:spPr>
            <a:xfrm flipV="1">
              <a:off x="3811291" y="1024424"/>
              <a:ext cx="1739744" cy="975903"/>
            </a:xfrm>
            <a:prstGeom prst="arc">
              <a:avLst>
                <a:gd name="adj1" fmla="val 16028661"/>
                <a:gd name="adj2" fmla="val 17510083"/>
              </a:avLst>
            </a:pr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32" name="Arrow: Right 31">
            <a:extLst>
              <a:ext uri="{FF2B5EF4-FFF2-40B4-BE49-F238E27FC236}">
                <a16:creationId xmlns:a16="http://schemas.microsoft.com/office/drawing/2014/main" id="{BFC6B496-1E28-4D12-81B0-4A648410DF1F}"/>
              </a:ext>
            </a:extLst>
          </p:cNvPr>
          <p:cNvSpPr/>
          <p:nvPr/>
        </p:nvSpPr>
        <p:spPr>
          <a:xfrm>
            <a:off x="6224272" y="2793922"/>
            <a:ext cx="452582" cy="267595"/>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FEDE0D0F-16CB-47E9-9F7B-E0856DED3601}"/>
                  </a:ext>
                </a:extLst>
              </p:cNvPr>
              <p:cNvSpPr txBox="1"/>
              <p:nvPr/>
            </p:nvSpPr>
            <p:spPr>
              <a:xfrm>
                <a:off x="7292978" y="1109968"/>
                <a:ext cx="4335631" cy="4782078"/>
              </a:xfrm>
              <a:prstGeom prst="rect">
                <a:avLst/>
              </a:prstGeom>
              <a:noFill/>
            </p:spPr>
            <p:txBody>
              <a:bodyPr wrap="square" rtlCol="0">
                <a:spAutoFit/>
              </a:bodyPr>
              <a:lstStyle/>
              <a:p>
                <a:pPr>
                  <a:lnSpc>
                    <a:spcPct val="90000"/>
                  </a:lnSpc>
                  <a:spcBef>
                    <a:spcPts val="1200"/>
                  </a:spcBef>
                </a:pPr>
                <a14:m>
                  <m:oMath xmlns:m="http://schemas.openxmlformats.org/officeDocument/2006/math">
                    <m:r>
                      <m:rPr>
                        <m:nor/>
                      </m:rPr>
                      <a:rPr lang="en-US" altLang="zh-CN" dirty="0" smtClean="0"/>
                      <m:t>Φ</m:t>
                    </m:r>
                    <m:r>
                      <m:rPr>
                        <m:nor/>
                      </m:rPr>
                      <a:rPr lang="en-US" altLang="zh-CN" baseline="-25000" dirty="0" smtClean="0"/>
                      <m:t>RA</m:t>
                    </m:r>
                  </m:oMath>
                </a14:m>
                <a:r>
                  <a:rPr lang="en-US" sz="2000" dirty="0"/>
                  <a:t>=</a:t>
                </a:r>
                <a14:m>
                  <m:oMath xmlns:m="http://schemas.openxmlformats.org/officeDocument/2006/math">
                    <m:sSub>
                      <m:sSubPr>
                        <m:ctrlPr>
                          <a:rPr lang="en-US" sz="2000" b="0" i="1" dirty="0" smtClean="0">
                            <a:latin typeface="Cambria Math" panose="02040503050406030204" pitchFamily="18" charset="0"/>
                          </a:rPr>
                        </m:ctrlPr>
                      </m:sSubPr>
                      <m:e>
                        <m:sSub>
                          <m:sSubPr>
                            <m:ctrlPr>
                              <a:rPr lang="en-US" sz="2000" b="0" i="1" dirty="0" smtClean="0">
                                <a:latin typeface="Cambria Math" panose="02040503050406030204" pitchFamily="18" charset="0"/>
                              </a:rPr>
                            </m:ctrlPr>
                          </m:sSubPr>
                          <m:e>
                            <m:r>
                              <a:rPr lang="en-US" sz="2000" b="0" i="1" dirty="0" smtClean="0">
                                <a:latin typeface="Cambria Math" panose="02040503050406030204" pitchFamily="18" charset="0"/>
                              </a:rPr>
                              <m:t>𝜓</m:t>
                            </m:r>
                          </m:e>
                          <m:sub>
                            <m:r>
                              <a:rPr lang="en-US" sz="2000" b="0" i="1" dirty="0" smtClean="0">
                                <a:latin typeface="Cambria Math" panose="02040503050406030204" pitchFamily="18" charset="0"/>
                              </a:rPr>
                              <m:t>𝑅</m:t>
                            </m:r>
                          </m:sub>
                        </m:sSub>
                        <m:r>
                          <a:rPr lang="en-US" sz="2000" b="0" i="1" dirty="0" smtClean="0">
                            <a:latin typeface="Cambria Math" panose="02040503050406030204" pitchFamily="18" charset="0"/>
                          </a:rPr>
                          <m:t>−</m:t>
                        </m:r>
                        <m:r>
                          <a:rPr lang="en-US" sz="2000" b="0" i="1" dirty="0" smtClean="0">
                            <a:latin typeface="Cambria Math" panose="02040503050406030204" pitchFamily="18" charset="0"/>
                          </a:rPr>
                          <m:t>𝜓</m:t>
                        </m:r>
                      </m:e>
                      <m:sub>
                        <m:r>
                          <a:rPr lang="en-US" sz="2000" b="0" i="1" dirty="0" smtClean="0">
                            <a:latin typeface="Cambria Math" panose="02040503050406030204" pitchFamily="18" charset="0"/>
                          </a:rPr>
                          <m:t>𝑅𝐴</m:t>
                        </m:r>
                      </m:sub>
                    </m:sSub>
                  </m:oMath>
                </a14:m>
                <a:endParaRPr lang="en-US" sz="2000" baseline="-25000" dirty="0"/>
              </a:p>
              <a:p>
                <a:pPr>
                  <a:lnSpc>
                    <a:spcPct val="90000"/>
                  </a:lnSpc>
                  <a:spcBef>
                    <a:spcPts val="1200"/>
                  </a:spcBef>
                </a:pPr>
                <a:r>
                  <a:rPr lang="en-US" sz="2000" dirty="0" err="1"/>
                  <a:t>x</a:t>
                </a:r>
                <a:r>
                  <a:rPr lang="en-US" sz="2000" baseline="-25000" dirty="0" err="1"/>
                  <a:t>RW</a:t>
                </a:r>
                <a:r>
                  <a:rPr lang="en-US" sz="2000" dirty="0"/>
                  <a:t>= </a:t>
                </a:r>
                <a:r>
                  <a:rPr lang="en-US" sz="2000" dirty="0" err="1"/>
                  <a:t>L</a:t>
                </a:r>
                <a:r>
                  <a:rPr lang="en-US" sz="2000" baseline="-25000" dirty="0" err="1"/>
                  <a:t>off</a:t>
                </a:r>
                <a:r>
                  <a:rPr lang="en-US" sz="2000" baseline="-25000" dirty="0"/>
                  <a:t>-axis</a:t>
                </a:r>
                <a:r>
                  <a:rPr lang="en-US" sz="2000" dirty="0"/>
                  <a:t>+(x-y</a:t>
                </a:r>
                <a:r>
                  <a:rPr lang="en-US" altLang="zh-CN" sz="2000" dirty="0"/>
                  <a:t>·tan(Φ</a:t>
                </a:r>
                <a:r>
                  <a:rPr lang="en-US" altLang="zh-CN" sz="2000" baseline="-25000" dirty="0"/>
                  <a:t>RA</a:t>
                </a:r>
                <a:r>
                  <a:rPr lang="en-US" altLang="zh-CN" sz="2000" dirty="0"/>
                  <a:t>))</a:t>
                </a:r>
                <a:br>
                  <a:rPr lang="en-US" sz="2000" dirty="0"/>
                </a:br>
                <a:r>
                  <a:rPr lang="el-GR" sz="2000" dirty="0"/>
                  <a:t>ψ</a:t>
                </a:r>
                <a:r>
                  <a:rPr lang="en-US" sz="2000" baseline="-25000" dirty="0"/>
                  <a:t>X</a:t>
                </a:r>
                <a:r>
                  <a:rPr lang="en-US" sz="2000" dirty="0"/>
                  <a:t> = tan</a:t>
                </a:r>
                <a:r>
                  <a:rPr lang="en-US" sz="2000" baseline="30000" dirty="0"/>
                  <a:t>‒1</a:t>
                </a:r>
                <a:r>
                  <a:rPr lang="en-US" sz="2000" dirty="0"/>
                  <a:t>(</a:t>
                </a:r>
                <a:r>
                  <a:rPr lang="en-US" sz="2000" dirty="0" err="1"/>
                  <a:t>x</a:t>
                </a:r>
                <a:r>
                  <a:rPr lang="en-US" sz="2000" baseline="-25000" dirty="0" err="1"/>
                  <a:t>RW</a:t>
                </a:r>
                <a:r>
                  <a:rPr lang="en-US" sz="2000" dirty="0"/>
                  <a:t>/R</a:t>
                </a:r>
                <a:r>
                  <a:rPr lang="en-US" sz="2000" baseline="-25000" dirty="0"/>
                  <a:t>RW</a:t>
                </a:r>
                <a:r>
                  <a:rPr lang="en-US" sz="2000" dirty="0"/>
                  <a:t>)</a:t>
                </a:r>
              </a:p>
              <a:p>
                <a:pPr>
                  <a:lnSpc>
                    <a:spcPct val="90000"/>
                  </a:lnSpc>
                  <a:spcBef>
                    <a:spcPts val="1200"/>
                  </a:spcBef>
                </a:pPr>
                <a14:m>
                  <m:oMathPara xmlns:m="http://schemas.openxmlformats.org/officeDocument/2006/math">
                    <m:oMathParaPr>
                      <m:jc m:val="left"/>
                    </m:oMathParaPr>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𝜃</m:t>
                          </m:r>
                        </m:e>
                        <m:sub>
                          <m:r>
                            <a:rPr lang="en-US" sz="2000" b="0" i="1" smtClean="0">
                              <a:latin typeface="Cambria Math" panose="02040503050406030204" pitchFamily="18" charset="0"/>
                            </a:rPr>
                            <m:t>𝑐</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𝜓</m:t>
                          </m:r>
                        </m:e>
                        <m:sub>
                          <m:r>
                            <a:rPr lang="en-US" sz="2000" b="0" i="1" smtClean="0">
                              <a:latin typeface="Cambria Math" panose="02040503050406030204" pitchFamily="18" charset="0"/>
                            </a:rPr>
                            <m:t>𝑅𝐴</m:t>
                          </m:r>
                        </m:sub>
                      </m:sSub>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𝜓</m:t>
                          </m:r>
                        </m:e>
                        <m:sub>
                          <m:r>
                            <a:rPr lang="en-US" sz="2000" b="0" i="1" smtClean="0">
                              <a:latin typeface="Cambria Math" panose="02040503050406030204" pitchFamily="18" charset="0"/>
                            </a:rPr>
                            <m:t>𝑥</m:t>
                          </m:r>
                        </m:sub>
                      </m:sSub>
                    </m:oMath>
                  </m:oMathPara>
                </a14:m>
                <a:endParaRPr lang="en-US" sz="2000" dirty="0"/>
              </a:p>
              <a:p>
                <a:pPr>
                  <a:lnSpc>
                    <a:spcPct val="90000"/>
                  </a:lnSpc>
                  <a:spcBef>
                    <a:spcPts val="1200"/>
                  </a:spcBef>
                </a:pPr>
                <a:r>
                  <a:rPr lang="en-US" sz="2000" u="sng" dirty="0"/>
                  <a:t>R</a:t>
                </a:r>
                <a:r>
                  <a:rPr lang="en-US" sz="2000" baseline="-25000" dirty="0"/>
                  <a:t>RW</a:t>
                </a:r>
                <a:r>
                  <a:rPr lang="en-US" sz="2000" dirty="0"/>
                  <a:t>=</a:t>
                </a:r>
                <a14:m>
                  <m:oMath xmlns:m="http://schemas.openxmlformats.org/officeDocument/2006/math">
                    <m:rad>
                      <m:radPr>
                        <m:degHide m:val="on"/>
                        <m:ctrlPr>
                          <a:rPr lang="en-US" sz="2000" b="0" i="1" smtClean="0">
                            <a:latin typeface="Cambria Math" panose="02040503050406030204" pitchFamily="18" charset="0"/>
                          </a:rPr>
                        </m:ctrlPr>
                      </m:radPr>
                      <m:deg/>
                      <m:e>
                        <m:sSubSup>
                          <m:sSubSupPr>
                            <m:ctrlPr>
                              <a:rPr lang="en-US" sz="2000" b="0" i="1" smtClean="0">
                                <a:latin typeface="Cambria Math" panose="02040503050406030204" pitchFamily="18" charset="0"/>
                              </a:rPr>
                            </m:ctrlPr>
                          </m:sSubSupPr>
                          <m:e>
                            <m:r>
                              <a:rPr lang="en-US" sz="2000" b="0" i="1" smtClean="0">
                                <a:latin typeface="Cambria Math" panose="02040503050406030204" pitchFamily="18" charset="0"/>
                              </a:rPr>
                              <m:t>𝑅</m:t>
                            </m:r>
                          </m:e>
                          <m:sub>
                            <m:r>
                              <a:rPr lang="en-US" sz="2000" b="0" i="1" smtClean="0">
                                <a:latin typeface="Cambria Math" panose="02040503050406030204" pitchFamily="18" charset="0"/>
                              </a:rPr>
                              <m:t>𝑅𝑊</m:t>
                            </m:r>
                          </m:sub>
                          <m:sup>
                            <m:r>
                              <a:rPr lang="en-US" sz="2000" b="0" i="1" smtClean="0">
                                <a:latin typeface="Cambria Math" panose="02040503050406030204" pitchFamily="18" charset="0"/>
                              </a:rPr>
                              <m:t>2</m:t>
                            </m:r>
                          </m:sup>
                        </m:sSubSup>
                        <m:r>
                          <a:rPr lang="en-US" sz="2000" b="0" i="1" smtClean="0">
                            <a:latin typeface="Cambria Math" panose="02040503050406030204" pitchFamily="18" charset="0"/>
                          </a:rPr>
                          <m:t>+</m:t>
                        </m:r>
                        <m:sSubSup>
                          <m:sSubSupPr>
                            <m:ctrlPr>
                              <a:rPr lang="en-US" sz="2000" b="0" i="1" smtClean="0">
                                <a:latin typeface="Cambria Math" panose="02040503050406030204" pitchFamily="18" charset="0"/>
                              </a:rPr>
                            </m:ctrlPr>
                          </m:sSubSupPr>
                          <m:e>
                            <m:r>
                              <a:rPr lang="en-US" sz="2000" b="0" i="1" smtClean="0">
                                <a:latin typeface="Cambria Math" panose="02040503050406030204" pitchFamily="18" charset="0"/>
                              </a:rPr>
                              <m:t>𝑥</m:t>
                            </m:r>
                          </m:e>
                          <m:sub>
                            <m:r>
                              <a:rPr lang="en-US" sz="2000" b="0" i="1" smtClean="0">
                                <a:latin typeface="Cambria Math" panose="02040503050406030204" pitchFamily="18" charset="0"/>
                              </a:rPr>
                              <m:t>𝑅𝑊</m:t>
                            </m:r>
                          </m:sub>
                          <m:sup>
                            <m:r>
                              <a:rPr lang="en-US" sz="2000" b="0" i="1" smtClean="0">
                                <a:latin typeface="Cambria Math" panose="02040503050406030204" pitchFamily="18" charset="0"/>
                              </a:rPr>
                              <m:t>2</m:t>
                            </m:r>
                          </m:sup>
                        </m:sSubSup>
                      </m:e>
                    </m:rad>
                  </m:oMath>
                </a14:m>
                <a:endParaRPr lang="en-US" sz="2000" u="sng" dirty="0"/>
              </a:p>
              <a:p>
                <a:pPr>
                  <a:lnSpc>
                    <a:spcPct val="90000"/>
                  </a:lnSpc>
                  <a:spcBef>
                    <a:spcPts val="1200"/>
                  </a:spcBef>
                </a:pPr>
                <a:r>
                  <a:rPr lang="en-US" sz="2000" u="sng" dirty="0"/>
                  <a:t>z</a:t>
                </a:r>
                <a:r>
                  <a:rPr lang="en-US" sz="2000" baseline="-25000" dirty="0"/>
                  <a:t>IR</a:t>
                </a:r>
                <a:r>
                  <a:rPr lang="en-US" sz="2000" baseline="30000" dirty="0"/>
                  <a:t>2</a:t>
                </a:r>
                <a:r>
                  <a:rPr lang="en-US" sz="2000" dirty="0"/>
                  <a:t>=R</a:t>
                </a:r>
                <a:r>
                  <a:rPr lang="en-US" sz="2000" baseline="-25000" dirty="0"/>
                  <a:t>RW</a:t>
                </a:r>
                <a:r>
                  <a:rPr lang="en-US" sz="2000" baseline="30000" dirty="0"/>
                  <a:t>2</a:t>
                </a:r>
                <a:r>
                  <a:rPr lang="en-US" sz="2000" dirty="0"/>
                  <a:t>+R</a:t>
                </a:r>
                <a:r>
                  <a:rPr lang="en-US" sz="2000" baseline="-25000" dirty="0"/>
                  <a:t>IR</a:t>
                </a:r>
                <a:r>
                  <a:rPr lang="en-US" sz="2000" baseline="30000" dirty="0"/>
                  <a:t>2</a:t>
                </a:r>
                <a:r>
                  <a:rPr lang="en-US" sz="2000" dirty="0"/>
                  <a:t>-2R</a:t>
                </a:r>
                <a:r>
                  <a:rPr lang="en-US" sz="2000" baseline="-25000" dirty="0"/>
                  <a:t>RW</a:t>
                </a:r>
                <a:r>
                  <a:rPr lang="en-US" sz="2000" dirty="0"/>
                  <a:t>R</a:t>
                </a:r>
                <a:r>
                  <a:rPr lang="en-US" sz="2000" baseline="-25000" dirty="0"/>
                  <a:t>IR</a:t>
                </a:r>
                <a:r>
                  <a:rPr lang="en-US" sz="2000" dirty="0"/>
                  <a:t>cos(</a:t>
                </a:r>
                <a14:m>
                  <m:oMath xmlns:m="http://schemas.openxmlformats.org/officeDocument/2006/math">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𝜃</m:t>
                        </m:r>
                      </m:e>
                      <m:sub>
                        <m:r>
                          <a:rPr lang="en-US" sz="2000" b="0" i="1" smtClean="0">
                            <a:latin typeface="Cambria Math" panose="02040503050406030204" pitchFamily="18" charset="0"/>
                          </a:rPr>
                          <m:t>𝑐</m:t>
                        </m:r>
                      </m:sub>
                    </m:sSub>
                  </m:oMath>
                </a14:m>
                <a:r>
                  <a:rPr lang="en-US" sz="2000" dirty="0"/>
                  <a:t>)</a:t>
                </a:r>
                <a:endParaRPr lang="en-US" sz="2000" u="sng" dirty="0"/>
              </a:p>
              <a:p>
                <a:pPr marL="512763" indent="-512763">
                  <a:lnSpc>
                    <a:spcPct val="90000"/>
                  </a:lnSpc>
                  <a:spcBef>
                    <a:spcPts val="1200"/>
                  </a:spcBef>
                </a:pPr>
                <a:r>
                  <a:rPr lang="en-US" sz="2000" u="sng" dirty="0"/>
                  <a:t>R</a:t>
                </a:r>
                <a:r>
                  <a:rPr lang="en-US" sz="2000" baseline="-25000" dirty="0"/>
                  <a:t>RW</a:t>
                </a:r>
                <a:r>
                  <a:rPr lang="en-US" sz="2000" baseline="30000" dirty="0"/>
                  <a:t>2</a:t>
                </a:r>
                <a:r>
                  <a:rPr lang="en-US" sz="2000" dirty="0"/>
                  <a:t> = R</a:t>
                </a:r>
                <a:r>
                  <a:rPr lang="en-US" sz="2000" baseline="-25000" dirty="0"/>
                  <a:t>RW</a:t>
                </a:r>
                <a:r>
                  <a:rPr lang="en-US" sz="2000" baseline="30000" dirty="0"/>
                  <a:t>2</a:t>
                </a:r>
                <a:r>
                  <a:rPr lang="en-US" sz="2000" dirty="0"/>
                  <a:t> + x</a:t>
                </a:r>
                <a:r>
                  <a:rPr lang="en-US" sz="2000" baseline="-25000" dirty="0"/>
                  <a:t>RW</a:t>
                </a:r>
                <a:r>
                  <a:rPr lang="en-US" sz="2000" baseline="30000" dirty="0"/>
                  <a:t>2</a:t>
                </a:r>
              </a:p>
              <a:p>
                <a:pPr marL="512763" indent="-512763">
                  <a:lnSpc>
                    <a:spcPct val="90000"/>
                  </a:lnSpc>
                  <a:spcBef>
                    <a:spcPts val="1200"/>
                  </a:spcBef>
                </a:pPr>
                <a:r>
                  <a:rPr lang="en-US" sz="2000" dirty="0"/>
                  <a:t>S</a:t>
                </a:r>
                <a:r>
                  <a:rPr lang="en-US" sz="2000" baseline="-25000" dirty="0"/>
                  <a:t>R </a:t>
                </a:r>
                <a:r>
                  <a:rPr lang="en-US" sz="2000" dirty="0"/>
                  <a:t>=Lt*cos(</a:t>
                </a:r>
                <a:r>
                  <a:rPr lang="en-US" altLang="zh-CN" sz="2000" dirty="0" err="1"/>
                  <a:t>θ</a:t>
                </a:r>
                <a:r>
                  <a:rPr lang="en-US" altLang="zh-CN" sz="2000" baseline="-25000" dirty="0" err="1"/>
                  <a:t>tilt_IR</a:t>
                </a:r>
                <a:r>
                  <a:rPr lang="en-US" sz="2000" dirty="0"/>
                  <a:t>)-</a:t>
                </a:r>
                <a:r>
                  <a:rPr lang="en-US" sz="2000" dirty="0" err="1"/>
                  <a:t>Lw</a:t>
                </a:r>
                <a:r>
                  <a:rPr lang="en-US" sz="2000" dirty="0"/>
                  <a:t> *cos(</a:t>
                </a:r>
                <a:r>
                  <a:rPr lang="en-US" altLang="zh-CN" sz="2000" dirty="0" err="1"/>
                  <a:t>θ</a:t>
                </a:r>
                <a:r>
                  <a:rPr lang="en-US" altLang="zh-CN" sz="2000" baseline="-25000" dirty="0" err="1"/>
                  <a:t>tilt_IR</a:t>
                </a:r>
                <a:r>
                  <a:rPr lang="en-US" sz="2000" dirty="0"/>
                  <a:t>)- </a:t>
                </a:r>
                <a:r>
                  <a:rPr lang="en-US" sz="2000" u="sng" dirty="0" err="1"/>
                  <a:t>z</a:t>
                </a:r>
                <a:r>
                  <a:rPr lang="en-US" sz="2000" baseline="-25000" dirty="0" err="1"/>
                  <a:t>IR</a:t>
                </a:r>
                <a:endParaRPr lang="en-US" sz="2000" baseline="-25000" dirty="0"/>
              </a:p>
              <a:p>
                <a:pPr marL="512763" indent="-512763">
                  <a:lnSpc>
                    <a:spcPct val="90000"/>
                  </a:lnSpc>
                  <a:spcBef>
                    <a:spcPts val="1200"/>
                  </a:spcBef>
                </a:pPr>
                <a:r>
                  <a:rPr lang="en-US" altLang="zh-CN" sz="2000" dirty="0"/>
                  <a:t>Z = </a:t>
                </a:r>
                <a:r>
                  <a:rPr lang="en-US" altLang="zh-CN" sz="2000" dirty="0" err="1"/>
                  <a:t>γ</a:t>
                </a:r>
                <a:r>
                  <a:rPr lang="en-US" altLang="zh-CN" sz="2000" baseline="-25000" dirty="0" err="1"/>
                  <a:t>IR</a:t>
                </a:r>
                <a:r>
                  <a:rPr lang="en-US" altLang="zh-CN" sz="2000" baseline="-25000" dirty="0"/>
                  <a:t> </a:t>
                </a:r>
                <a:r>
                  <a:rPr lang="en-US" altLang="zh-CN" sz="2000" dirty="0"/>
                  <a:t>+Lt*sin(</a:t>
                </a:r>
                <a:r>
                  <a:rPr lang="en-US" altLang="zh-CN" sz="2000" dirty="0" err="1"/>
                  <a:t>θ</a:t>
                </a:r>
                <a:r>
                  <a:rPr lang="en-US" altLang="zh-CN" sz="2000" baseline="-25000" dirty="0" err="1"/>
                  <a:t>tilt_IR</a:t>
                </a:r>
                <a:r>
                  <a:rPr lang="en-US" altLang="zh-CN" sz="2000" dirty="0"/>
                  <a:t>)</a:t>
                </a:r>
              </a:p>
              <a:p>
                <a:pPr marL="512763" indent="-512763">
                  <a:lnSpc>
                    <a:spcPct val="90000"/>
                  </a:lnSpc>
                  <a:spcBef>
                    <a:spcPts val="1200"/>
                  </a:spcBef>
                </a:pPr>
                <a:r>
                  <a:rPr lang="en-US" altLang="zh-CN" sz="2000" dirty="0" err="1"/>
                  <a:t>θ</a:t>
                </a:r>
                <a:r>
                  <a:rPr lang="en-US" altLang="zh-CN" sz="2000" baseline="-25000" dirty="0" err="1"/>
                  <a:t>tilt</a:t>
                </a:r>
                <a:r>
                  <a:rPr lang="en-US" altLang="zh-CN" sz="2000" baseline="-25000" dirty="0"/>
                  <a:t> </a:t>
                </a:r>
                <a:r>
                  <a:rPr lang="en-US" sz="2000" dirty="0"/>
                  <a:t>=</a:t>
                </a:r>
                <a:r>
                  <a:rPr lang="en-US" altLang="zh-CN" sz="2000" dirty="0"/>
                  <a:t> -</a:t>
                </a:r>
                <a:r>
                  <a:rPr lang="en-US" altLang="zh-CN" sz="2000" dirty="0" err="1"/>
                  <a:t>θ</a:t>
                </a:r>
                <a:r>
                  <a:rPr lang="en-US" altLang="zh-CN" sz="2000" baseline="-25000" dirty="0" err="1"/>
                  <a:t>tilt_IR</a:t>
                </a:r>
                <a:endParaRPr lang="en-US" altLang="zh-CN" sz="2000" baseline="-25000" dirty="0"/>
              </a:p>
              <a:p>
                <a:pPr marL="512763" indent="-512763">
                  <a:lnSpc>
                    <a:spcPct val="90000"/>
                  </a:lnSpc>
                  <a:spcBef>
                    <a:spcPts val="1200"/>
                  </a:spcBef>
                </a:pPr>
                <a14:m>
                  <m:oMath xmlns:m="http://schemas.openxmlformats.org/officeDocument/2006/math">
                    <m:r>
                      <a:rPr lang="en-US" sz="2000" b="0" i="1" smtClean="0">
                        <a:latin typeface="Cambria Math" panose="02040503050406030204" pitchFamily="18" charset="0"/>
                      </a:rPr>
                      <m:t>𝛼</m:t>
                    </m:r>
                    <m:r>
                      <a:rPr lang="en-US" sz="2000" b="0" i="1" smtClean="0">
                        <a:latin typeface="Cambria Math" panose="02040503050406030204" pitchFamily="18" charset="0"/>
                      </a:rPr>
                      <m:t>=</m:t>
                    </m:r>
                    <m:f>
                      <m:fPr>
                        <m:ctrlPr>
                          <a:rPr lang="en-US" sz="2000" b="0" i="1" smtClean="0">
                            <a:latin typeface="Cambria Math" panose="02040503050406030204" pitchFamily="18" charset="0"/>
                          </a:rPr>
                        </m:ctrlPr>
                      </m:fPr>
                      <m:num>
                        <m:r>
                          <a:rPr lang="en-US" sz="2000" b="0" i="1" smtClean="0">
                            <a:latin typeface="Cambria Math" panose="02040503050406030204" pitchFamily="18" charset="0"/>
                          </a:rPr>
                          <m:t>1</m:t>
                        </m:r>
                      </m:num>
                      <m:den>
                        <m:r>
                          <a:rPr lang="en-US" sz="2000" b="0" i="1" smtClean="0">
                            <a:latin typeface="Cambria Math" panose="02040503050406030204" pitchFamily="18" charset="0"/>
                          </a:rPr>
                          <m:t>2</m:t>
                        </m:r>
                      </m:den>
                    </m:f>
                    <m:r>
                      <a:rPr lang="en-US" sz="2000" b="0" i="1" smtClean="0">
                        <a:latin typeface="Cambria Math" panose="02040503050406030204" pitchFamily="18" charset="0"/>
                      </a:rPr>
                      <m:t>(</m:t>
                    </m:r>
                    <m:r>
                      <m:rPr>
                        <m:nor/>
                      </m:rPr>
                      <a:rPr lang="en-US" altLang="zh-CN" sz="2000" dirty="0"/>
                      <m:t>Φ</m:t>
                    </m:r>
                    <m:r>
                      <m:rPr>
                        <m:nor/>
                      </m:rPr>
                      <a:rPr lang="en-US" altLang="zh-CN" sz="2000" baseline="-25000" dirty="0"/>
                      <m:t>RA</m:t>
                    </m:r>
                  </m:oMath>
                </a14:m>
                <a:r>
                  <a:rPr lang="en-US" sz="2000" dirty="0"/>
                  <a:t>-atan(x/y))</a:t>
                </a:r>
              </a:p>
            </p:txBody>
          </p:sp>
        </mc:Choice>
        <mc:Fallback xmlns="">
          <p:sp>
            <p:nvSpPr>
              <p:cNvPr id="33" name="TextBox 32">
                <a:extLst>
                  <a:ext uri="{FF2B5EF4-FFF2-40B4-BE49-F238E27FC236}">
                    <a16:creationId xmlns:a16="http://schemas.microsoft.com/office/drawing/2014/main" id="{FEDE0D0F-16CB-47E9-9F7B-E0856DED3601}"/>
                  </a:ext>
                </a:extLst>
              </p:cNvPr>
              <p:cNvSpPr txBox="1">
                <a:spLocks noRot="1" noChangeAspect="1" noMove="1" noResize="1" noEditPoints="1" noAdjustHandles="1" noChangeArrowheads="1" noChangeShapeType="1" noTextEdit="1"/>
              </p:cNvSpPr>
              <p:nvPr/>
            </p:nvSpPr>
            <p:spPr>
              <a:xfrm>
                <a:off x="7292978" y="1109968"/>
                <a:ext cx="4335631" cy="4782078"/>
              </a:xfrm>
              <a:prstGeom prst="rect">
                <a:avLst/>
              </a:prstGeom>
              <a:blipFill>
                <a:blip r:embed="rId3"/>
                <a:stretch>
                  <a:fillRect l="-1404" t="-1274"/>
                </a:stretch>
              </a:blipFill>
            </p:spPr>
            <p:txBody>
              <a:bodyPr/>
              <a:lstStyle/>
              <a:p>
                <a:r>
                  <a:rPr lang="en-US">
                    <a:noFill/>
                  </a:rPr>
                  <a:t> </a:t>
                </a:r>
              </a:p>
            </p:txBody>
          </p:sp>
        </mc:Fallback>
      </mc:AlternateContent>
    </p:spTree>
    <p:extLst>
      <p:ext uri="{BB962C8B-B14F-4D97-AF65-F5344CB8AC3E}">
        <p14:creationId xmlns:p14="http://schemas.microsoft.com/office/powerpoint/2010/main" val="13769347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a:extLst>
              <a:ext uri="{FF2B5EF4-FFF2-40B4-BE49-F238E27FC236}">
                <a16:creationId xmlns:a16="http://schemas.microsoft.com/office/drawing/2014/main" id="{DC083A55-E211-D504-924B-1601006DA5BB}"/>
              </a:ext>
            </a:extLst>
          </p:cNvPr>
          <p:cNvGrpSpPr/>
          <p:nvPr/>
        </p:nvGrpSpPr>
        <p:grpSpPr>
          <a:xfrm>
            <a:off x="1058726" y="1040917"/>
            <a:ext cx="9630504" cy="4286458"/>
            <a:chOff x="740673" y="1617387"/>
            <a:chExt cx="9630504" cy="4286458"/>
          </a:xfrm>
        </p:grpSpPr>
        <p:pic>
          <p:nvPicPr>
            <p:cNvPr id="1026" name="Picture 2" descr="图像预览">
              <a:extLst>
                <a:ext uri="{FF2B5EF4-FFF2-40B4-BE49-F238E27FC236}">
                  <a16:creationId xmlns:a16="http://schemas.microsoft.com/office/drawing/2014/main" id="{304F91FF-9006-9CD5-9EEB-BC99D7044B9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0673" y="1617387"/>
              <a:ext cx="4691832" cy="4286458"/>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图像预览">
              <a:extLst>
                <a:ext uri="{FF2B5EF4-FFF2-40B4-BE49-F238E27FC236}">
                  <a16:creationId xmlns:a16="http://schemas.microsoft.com/office/drawing/2014/main" id="{0874A98C-7E86-98FC-DACF-D36A8978D87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654564" y="1617387"/>
              <a:ext cx="4716613" cy="4286458"/>
            </a:xfrm>
            <a:prstGeom prst="rect">
              <a:avLst/>
            </a:prstGeom>
            <a:noFill/>
            <a:extLst>
              <a:ext uri="{909E8E84-426E-40DD-AFC4-6F175D3DCCD1}">
                <a14:hiddenFill xmlns:a14="http://schemas.microsoft.com/office/drawing/2010/main">
                  <a:solidFill>
                    <a:srgbClr val="FFFFFF"/>
                  </a:solidFill>
                </a14:hiddenFill>
              </a:ext>
            </a:extLst>
          </p:spPr>
        </p:pic>
      </p:grpSp>
      <p:sp>
        <p:nvSpPr>
          <p:cNvPr id="3" name="TextBox 2">
            <a:extLst>
              <a:ext uri="{FF2B5EF4-FFF2-40B4-BE49-F238E27FC236}">
                <a16:creationId xmlns:a16="http://schemas.microsoft.com/office/drawing/2014/main" id="{37DCEAA0-4F79-D90C-8DAA-B4CC59294995}"/>
              </a:ext>
            </a:extLst>
          </p:cNvPr>
          <p:cNvSpPr txBox="1"/>
          <p:nvPr/>
        </p:nvSpPr>
        <p:spPr>
          <a:xfrm>
            <a:off x="337929" y="351182"/>
            <a:ext cx="2252870" cy="369332"/>
          </a:xfrm>
          <a:prstGeom prst="rect">
            <a:avLst/>
          </a:prstGeom>
          <a:noFill/>
        </p:spPr>
        <p:txBody>
          <a:bodyPr wrap="square" rtlCol="0">
            <a:spAutoFit/>
          </a:bodyPr>
          <a:lstStyle/>
          <a:p>
            <a:r>
              <a:rPr lang="en-US" altLang="zh-CN" dirty="0"/>
              <a:t>Control software</a:t>
            </a:r>
            <a:endParaRPr lang="en-US" dirty="0"/>
          </a:p>
        </p:txBody>
      </p:sp>
    </p:spTree>
    <p:extLst>
      <p:ext uri="{BB962C8B-B14F-4D97-AF65-F5344CB8AC3E}">
        <p14:creationId xmlns:p14="http://schemas.microsoft.com/office/powerpoint/2010/main" val="31869662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55622F99-C7C5-05D4-F675-754F2A087810}"/>
              </a:ext>
            </a:extLst>
          </p:cNvPr>
          <p:cNvSpPr txBox="1"/>
          <p:nvPr/>
        </p:nvSpPr>
        <p:spPr>
          <a:xfrm>
            <a:off x="404191" y="1345096"/>
            <a:ext cx="10853531" cy="1754326"/>
          </a:xfrm>
          <a:prstGeom prst="rect">
            <a:avLst/>
          </a:prstGeom>
          <a:noFill/>
        </p:spPr>
        <p:txBody>
          <a:bodyPr wrap="square" rtlCol="0">
            <a:spAutoFit/>
          </a:bodyPr>
          <a:lstStyle/>
          <a:p>
            <a:r>
              <a:rPr lang="en-US" dirty="0"/>
              <a:t>Summary :</a:t>
            </a:r>
          </a:p>
          <a:p>
            <a:r>
              <a:rPr lang="en-US" dirty="0"/>
              <a:t>1.Analysis the method for absolute calibration of receiver angle, which ensure the error range in 6</a:t>
            </a:r>
            <a:r>
              <a:rPr lang="en-US" baseline="30000" dirty="0"/>
              <a:t>0</a:t>
            </a:r>
            <a:r>
              <a:rPr lang="en-US" dirty="0"/>
              <a:t> .</a:t>
            </a:r>
          </a:p>
          <a:p>
            <a:r>
              <a:rPr lang="en-US" dirty="0"/>
              <a:t>2.Method to check the direct illumination angle between launch mirror and receiver mirror to avoid </a:t>
            </a:r>
            <a:r>
              <a:rPr lang="en-US" sz="1800" i="0" dirty="0">
                <a:solidFill>
                  <a:srgbClr val="000000"/>
                </a:solidFill>
                <a:effectLst/>
                <a:highlight>
                  <a:srgbClr val="FFFFFF"/>
                </a:highlight>
                <a:latin typeface="Aptos" panose="020B0004020202020204" pitchFamily="34" charset="0"/>
              </a:rPr>
              <a:t>exposing  </a:t>
            </a:r>
          </a:p>
          <a:p>
            <a:r>
              <a:rPr lang="en-US" dirty="0">
                <a:solidFill>
                  <a:srgbClr val="000000"/>
                </a:solidFill>
                <a:highlight>
                  <a:srgbClr val="FFFFFF"/>
                </a:highlight>
                <a:latin typeface="Aptos" panose="020B0004020202020204" pitchFamily="34" charset="0"/>
              </a:rPr>
              <a:t>     </a:t>
            </a:r>
            <a:r>
              <a:rPr lang="en-US" sz="1800" i="0" dirty="0">
                <a:solidFill>
                  <a:srgbClr val="000000"/>
                </a:solidFill>
                <a:effectLst/>
                <a:highlight>
                  <a:srgbClr val="FFFFFF"/>
                </a:highlight>
                <a:latin typeface="Aptos" panose="020B0004020202020204" pitchFamily="34" charset="0"/>
              </a:rPr>
              <a:t>any of the receiver channels to the launch beam.</a:t>
            </a:r>
          </a:p>
          <a:p>
            <a:r>
              <a:rPr lang="en-US" dirty="0"/>
              <a:t>3. Develop software of receiver optical system for calculating the Interaction region and system position  </a:t>
            </a:r>
          </a:p>
          <a:p>
            <a:r>
              <a:rPr lang="en-US" dirty="0"/>
              <a:t>     control </a:t>
            </a:r>
          </a:p>
        </p:txBody>
      </p:sp>
    </p:spTree>
    <p:extLst>
      <p:ext uri="{BB962C8B-B14F-4D97-AF65-F5344CB8AC3E}">
        <p14:creationId xmlns:p14="http://schemas.microsoft.com/office/powerpoint/2010/main" val="17548482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D9F02CD5-39A0-6824-2D56-3864395DB1A1}"/>
              </a:ext>
            </a:extLst>
          </p:cNvPr>
          <p:cNvSpPr txBox="1"/>
          <p:nvPr/>
        </p:nvSpPr>
        <p:spPr>
          <a:xfrm>
            <a:off x="4671392" y="3105834"/>
            <a:ext cx="2100470" cy="646331"/>
          </a:xfrm>
          <a:prstGeom prst="rect">
            <a:avLst/>
          </a:prstGeom>
          <a:noFill/>
        </p:spPr>
        <p:txBody>
          <a:bodyPr wrap="square" rtlCol="0">
            <a:spAutoFit/>
          </a:bodyPr>
          <a:lstStyle/>
          <a:p>
            <a:r>
              <a:rPr lang="en-US" sz="3600" dirty="0"/>
              <a:t>appendix</a:t>
            </a:r>
          </a:p>
        </p:txBody>
      </p:sp>
    </p:spTree>
    <p:extLst>
      <p:ext uri="{BB962C8B-B14F-4D97-AF65-F5344CB8AC3E}">
        <p14:creationId xmlns:p14="http://schemas.microsoft.com/office/powerpoint/2010/main" val="26393563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2" name="Arc 41">
            <a:extLst>
              <a:ext uri="{FF2B5EF4-FFF2-40B4-BE49-F238E27FC236}">
                <a16:creationId xmlns:a16="http://schemas.microsoft.com/office/drawing/2014/main" id="{EA690930-BF24-86C3-56D0-0D7B89DB8132}"/>
              </a:ext>
            </a:extLst>
          </p:cNvPr>
          <p:cNvSpPr/>
          <p:nvPr/>
        </p:nvSpPr>
        <p:spPr>
          <a:xfrm rot="13580483">
            <a:off x="386909" y="941876"/>
            <a:ext cx="2479255" cy="1118830"/>
          </a:xfrm>
          <a:prstGeom prst="arc">
            <a:avLst>
              <a:gd name="adj1" fmla="val 16200000"/>
              <a:gd name="adj2" fmla="val 18334937"/>
            </a:avLst>
          </a:prstGeom>
          <a:ln>
            <a:solidFill>
              <a:schemeClr val="bg2">
                <a:lumMod val="50000"/>
              </a:schemeClr>
            </a:solidFill>
            <a:prstDash val="dash"/>
            <a:tailEnd type="stealth"/>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nvGrpSpPr>
          <p:cNvPr id="54" name="Group 53">
            <a:extLst>
              <a:ext uri="{FF2B5EF4-FFF2-40B4-BE49-F238E27FC236}">
                <a16:creationId xmlns:a16="http://schemas.microsoft.com/office/drawing/2014/main" id="{0740B525-04CD-851C-DEDA-BA264C95F9A0}"/>
              </a:ext>
            </a:extLst>
          </p:cNvPr>
          <p:cNvGrpSpPr/>
          <p:nvPr/>
        </p:nvGrpSpPr>
        <p:grpSpPr>
          <a:xfrm>
            <a:off x="213936" y="1244384"/>
            <a:ext cx="10689516" cy="4534231"/>
            <a:chOff x="213936" y="1252710"/>
            <a:chExt cx="10689516" cy="4534231"/>
          </a:xfrm>
        </p:grpSpPr>
        <p:cxnSp>
          <p:nvCxnSpPr>
            <p:cNvPr id="3" name="Straight Connector 2">
              <a:extLst>
                <a:ext uri="{FF2B5EF4-FFF2-40B4-BE49-F238E27FC236}">
                  <a16:creationId xmlns:a16="http://schemas.microsoft.com/office/drawing/2014/main" id="{CD332800-748A-73B6-A85F-EC1CF1E7796D}"/>
                </a:ext>
              </a:extLst>
            </p:cNvPr>
            <p:cNvCxnSpPr/>
            <p:nvPr/>
          </p:nvCxnSpPr>
          <p:spPr>
            <a:xfrm>
              <a:off x="1382261" y="1924301"/>
              <a:ext cx="3035431" cy="0"/>
            </a:xfrm>
            <a:prstGeom prst="line">
              <a:avLst/>
            </a:prstGeom>
            <a:ln w="73025"/>
          </p:spPr>
          <p:style>
            <a:lnRef idx="2">
              <a:schemeClr val="accent1"/>
            </a:lnRef>
            <a:fillRef idx="0">
              <a:schemeClr val="accent1"/>
            </a:fillRef>
            <a:effectRef idx="1">
              <a:schemeClr val="accent1"/>
            </a:effectRef>
            <a:fontRef idx="minor">
              <a:schemeClr val="tx1"/>
            </a:fontRef>
          </p:style>
        </p:cxnSp>
        <p:sp>
          <p:nvSpPr>
            <p:cNvPr id="4" name="Oval 3">
              <a:extLst>
                <a:ext uri="{FF2B5EF4-FFF2-40B4-BE49-F238E27FC236}">
                  <a16:creationId xmlns:a16="http://schemas.microsoft.com/office/drawing/2014/main" id="{8FA14005-4FEE-8F4A-A907-07FC47970137}"/>
                </a:ext>
              </a:extLst>
            </p:cNvPr>
            <p:cNvSpPr/>
            <p:nvPr/>
          </p:nvSpPr>
          <p:spPr>
            <a:xfrm>
              <a:off x="2456923" y="4215021"/>
              <a:ext cx="113110" cy="113110"/>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Arrow Connector 5">
              <a:extLst>
                <a:ext uri="{FF2B5EF4-FFF2-40B4-BE49-F238E27FC236}">
                  <a16:creationId xmlns:a16="http://schemas.microsoft.com/office/drawing/2014/main" id="{0B9C8D7C-B0C5-254C-BC43-39999F3F4656}"/>
                </a:ext>
              </a:extLst>
            </p:cNvPr>
            <p:cNvCxnSpPr>
              <a:cxnSpLocks/>
              <a:stCxn id="4" idx="1"/>
            </p:cNvCxnSpPr>
            <p:nvPr/>
          </p:nvCxnSpPr>
          <p:spPr>
            <a:xfrm flipH="1" flipV="1">
              <a:off x="1382261" y="1924301"/>
              <a:ext cx="1091227" cy="2307285"/>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8" name="Straight Arrow Connector 7">
              <a:extLst>
                <a:ext uri="{FF2B5EF4-FFF2-40B4-BE49-F238E27FC236}">
                  <a16:creationId xmlns:a16="http://schemas.microsoft.com/office/drawing/2014/main" id="{C58CC13E-F490-4DB2-74AB-A56DF46E0091}"/>
                </a:ext>
              </a:extLst>
            </p:cNvPr>
            <p:cNvCxnSpPr>
              <a:cxnSpLocks/>
              <a:stCxn id="4" idx="7"/>
            </p:cNvCxnSpPr>
            <p:nvPr/>
          </p:nvCxnSpPr>
          <p:spPr>
            <a:xfrm flipV="1">
              <a:off x="2553468" y="1924300"/>
              <a:ext cx="1864224" cy="2307286"/>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13" name="Straight Arrow Connector 12">
              <a:extLst>
                <a:ext uri="{FF2B5EF4-FFF2-40B4-BE49-F238E27FC236}">
                  <a16:creationId xmlns:a16="http://schemas.microsoft.com/office/drawing/2014/main" id="{743C9615-5DEE-BEEC-9F10-90441CA2380E}"/>
                </a:ext>
              </a:extLst>
            </p:cNvPr>
            <p:cNvCxnSpPr>
              <a:cxnSpLocks/>
              <a:stCxn id="4" idx="4"/>
              <a:endCxn id="14" idx="4"/>
            </p:cNvCxnSpPr>
            <p:nvPr/>
          </p:nvCxnSpPr>
          <p:spPr>
            <a:xfrm flipV="1">
              <a:off x="2513478" y="1966722"/>
              <a:ext cx="421849" cy="2361409"/>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sp>
          <p:nvSpPr>
            <p:cNvPr id="14" name="Oval 13">
              <a:extLst>
                <a:ext uri="{FF2B5EF4-FFF2-40B4-BE49-F238E27FC236}">
                  <a16:creationId xmlns:a16="http://schemas.microsoft.com/office/drawing/2014/main" id="{E1746A08-0DA2-394B-B82B-4906AECCB259}"/>
                </a:ext>
              </a:extLst>
            </p:cNvPr>
            <p:cNvSpPr/>
            <p:nvPr/>
          </p:nvSpPr>
          <p:spPr>
            <a:xfrm>
              <a:off x="2899976" y="1914874"/>
              <a:ext cx="70701" cy="51848"/>
            </a:xfrm>
            <a:prstGeom prst="ellipse">
              <a:avLst/>
            </a:prstGeom>
            <a:solidFill>
              <a:srgbClr val="C0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extBox 15">
              <a:extLst>
                <a:ext uri="{FF2B5EF4-FFF2-40B4-BE49-F238E27FC236}">
                  <a16:creationId xmlns:a16="http://schemas.microsoft.com/office/drawing/2014/main" id="{3C671382-7A87-02F2-61C9-29A9A9D66E4F}"/>
                </a:ext>
              </a:extLst>
            </p:cNvPr>
            <p:cNvSpPr txBox="1"/>
            <p:nvPr/>
          </p:nvSpPr>
          <p:spPr>
            <a:xfrm>
              <a:off x="2379652" y="1263154"/>
              <a:ext cx="2479255" cy="369332"/>
            </a:xfrm>
            <a:prstGeom prst="rect">
              <a:avLst/>
            </a:prstGeom>
            <a:noFill/>
          </p:spPr>
          <p:txBody>
            <a:bodyPr wrap="square" rtlCol="0">
              <a:spAutoFit/>
            </a:bodyPr>
            <a:lstStyle/>
            <a:p>
              <a:r>
                <a:rPr lang="en-US" altLang="zh-CN" dirty="0"/>
                <a:t>Window center(0,0)</a:t>
              </a:r>
              <a:endParaRPr lang="en-US" dirty="0"/>
            </a:p>
          </p:txBody>
        </p:sp>
        <p:sp>
          <p:nvSpPr>
            <p:cNvPr id="17" name="TextBox 16">
              <a:extLst>
                <a:ext uri="{FF2B5EF4-FFF2-40B4-BE49-F238E27FC236}">
                  <a16:creationId xmlns:a16="http://schemas.microsoft.com/office/drawing/2014/main" id="{E9E4452F-4B48-1E06-EFE5-6A4CC79D8F69}"/>
                </a:ext>
              </a:extLst>
            </p:cNvPr>
            <p:cNvSpPr txBox="1"/>
            <p:nvPr/>
          </p:nvSpPr>
          <p:spPr>
            <a:xfrm>
              <a:off x="1540576" y="4378144"/>
              <a:ext cx="1993532" cy="369332"/>
            </a:xfrm>
            <a:prstGeom prst="rect">
              <a:avLst/>
            </a:prstGeom>
            <a:noFill/>
          </p:spPr>
          <p:txBody>
            <a:bodyPr wrap="square" rtlCol="0">
              <a:spAutoFit/>
            </a:bodyPr>
            <a:lstStyle/>
            <a:p>
              <a:r>
                <a:rPr lang="en-US" altLang="zh-CN" dirty="0"/>
                <a:t>Mirror axis(x</a:t>
              </a:r>
              <a:r>
                <a:rPr lang="en-US" altLang="zh-CN" baseline="-25000" dirty="0"/>
                <a:t>0</a:t>
              </a:r>
              <a:r>
                <a:rPr lang="en-US" altLang="zh-CN" dirty="0"/>
                <a:t>,y</a:t>
              </a:r>
              <a:r>
                <a:rPr lang="en-US" altLang="zh-CN" baseline="-25000" dirty="0"/>
                <a:t>0</a:t>
              </a:r>
              <a:r>
                <a:rPr lang="en-US" altLang="zh-CN" dirty="0"/>
                <a:t>)</a:t>
              </a:r>
              <a:endParaRPr lang="en-US" dirty="0"/>
            </a:p>
          </p:txBody>
        </p:sp>
        <p:sp>
          <p:nvSpPr>
            <p:cNvPr id="18" name="TextBox 17">
              <a:extLst>
                <a:ext uri="{FF2B5EF4-FFF2-40B4-BE49-F238E27FC236}">
                  <a16:creationId xmlns:a16="http://schemas.microsoft.com/office/drawing/2014/main" id="{588BA05B-8616-7F87-C651-1D061B0BAED6}"/>
                </a:ext>
              </a:extLst>
            </p:cNvPr>
            <p:cNvSpPr txBox="1"/>
            <p:nvPr/>
          </p:nvSpPr>
          <p:spPr>
            <a:xfrm>
              <a:off x="4782223" y="1252710"/>
              <a:ext cx="2149421" cy="369332"/>
            </a:xfrm>
            <a:prstGeom prst="rect">
              <a:avLst/>
            </a:prstGeom>
            <a:noFill/>
          </p:spPr>
          <p:txBody>
            <a:bodyPr wrap="square" rtlCol="0">
              <a:spAutoFit/>
            </a:bodyPr>
            <a:lstStyle/>
            <a:p>
              <a:r>
                <a:rPr lang="en-US" altLang="zh-CN" dirty="0"/>
                <a:t>Right edge(L,0)</a:t>
              </a:r>
              <a:endParaRPr lang="en-US" dirty="0"/>
            </a:p>
          </p:txBody>
        </p:sp>
        <p:sp>
          <p:nvSpPr>
            <p:cNvPr id="19" name="TextBox 18">
              <a:extLst>
                <a:ext uri="{FF2B5EF4-FFF2-40B4-BE49-F238E27FC236}">
                  <a16:creationId xmlns:a16="http://schemas.microsoft.com/office/drawing/2014/main" id="{20657B9F-4AC3-21C9-6042-F9B6904BAA09}"/>
                </a:ext>
              </a:extLst>
            </p:cNvPr>
            <p:cNvSpPr txBox="1"/>
            <p:nvPr/>
          </p:nvSpPr>
          <p:spPr>
            <a:xfrm>
              <a:off x="213936" y="1264551"/>
              <a:ext cx="1684440" cy="369332"/>
            </a:xfrm>
            <a:prstGeom prst="rect">
              <a:avLst/>
            </a:prstGeom>
            <a:noFill/>
          </p:spPr>
          <p:txBody>
            <a:bodyPr wrap="square" rtlCol="0">
              <a:spAutoFit/>
            </a:bodyPr>
            <a:lstStyle/>
            <a:p>
              <a:r>
                <a:rPr lang="en-US" altLang="zh-CN" dirty="0"/>
                <a:t>Left edge(-L,0)</a:t>
              </a:r>
              <a:endParaRPr lang="en-US" dirty="0"/>
            </a:p>
          </p:txBody>
        </p:sp>
        <p:sp>
          <p:nvSpPr>
            <p:cNvPr id="20" name="Arc 19">
              <a:extLst>
                <a:ext uri="{FF2B5EF4-FFF2-40B4-BE49-F238E27FC236}">
                  <a16:creationId xmlns:a16="http://schemas.microsoft.com/office/drawing/2014/main" id="{5BD2F065-C94D-2610-C54F-A9F88BD874FE}"/>
                </a:ext>
              </a:extLst>
            </p:cNvPr>
            <p:cNvSpPr/>
            <p:nvPr/>
          </p:nvSpPr>
          <p:spPr>
            <a:xfrm>
              <a:off x="2390930" y="3496717"/>
              <a:ext cx="537328" cy="537328"/>
            </a:xfrm>
            <a:prstGeom prst="arc">
              <a:avLst/>
            </a:prstGeom>
            <a:ln>
              <a:tailEnd type="stealth"/>
            </a:ln>
          </p:spPr>
          <p:style>
            <a:lnRef idx="2">
              <a:schemeClr val="dk1"/>
            </a:lnRef>
            <a:fillRef idx="0">
              <a:schemeClr val="dk1"/>
            </a:fillRef>
            <a:effectRef idx="1">
              <a:schemeClr val="dk1"/>
            </a:effectRef>
            <a:fontRef idx="minor">
              <a:schemeClr val="tx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CB93DE43-0387-2251-EDDF-8AB1E01DCA3A}"/>
                    </a:ext>
                  </a:extLst>
                </p:cNvPr>
                <p:cNvSpPr txBox="1"/>
                <p:nvPr/>
              </p:nvSpPr>
              <p:spPr>
                <a:xfrm>
                  <a:off x="2537342" y="3560901"/>
                  <a:ext cx="37707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𝜙</m:t>
                            </m:r>
                          </m:e>
                          <m:sub>
                            <m:r>
                              <a:rPr lang="en-US" b="0" i="1" smtClean="0">
                                <a:latin typeface="Cambria Math" panose="02040503050406030204" pitchFamily="18" charset="0"/>
                              </a:rPr>
                              <m:t>𝑅</m:t>
                            </m:r>
                          </m:sub>
                        </m:sSub>
                      </m:oMath>
                    </m:oMathPara>
                  </a14:m>
                  <a:endParaRPr lang="en-US" dirty="0"/>
                </a:p>
              </p:txBody>
            </p:sp>
          </mc:Choice>
          <mc:Fallback xmlns="">
            <p:sp>
              <p:nvSpPr>
                <p:cNvPr id="21" name="TextBox 20">
                  <a:extLst>
                    <a:ext uri="{FF2B5EF4-FFF2-40B4-BE49-F238E27FC236}">
                      <a16:creationId xmlns:a16="http://schemas.microsoft.com/office/drawing/2014/main" id="{CB93DE43-0387-2251-EDDF-8AB1E01DCA3A}"/>
                    </a:ext>
                  </a:extLst>
                </p:cNvPr>
                <p:cNvSpPr txBox="1">
                  <a:spLocks noRot="1" noChangeAspect="1" noMove="1" noResize="1" noEditPoints="1" noAdjustHandles="1" noChangeArrowheads="1" noChangeShapeType="1" noTextEdit="1"/>
                </p:cNvSpPr>
                <p:nvPr/>
              </p:nvSpPr>
              <p:spPr>
                <a:xfrm>
                  <a:off x="2537342" y="3560901"/>
                  <a:ext cx="377072" cy="369332"/>
                </a:xfrm>
                <a:prstGeom prst="rect">
                  <a:avLst/>
                </a:prstGeom>
                <a:blipFill>
                  <a:blip r:embed="rId2"/>
                  <a:stretch>
                    <a:fillRect l="-3226" r="-11290" b="-1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BAD8D71B-82C7-5B20-DFE4-280779F406BA}"/>
                    </a:ext>
                  </a:extLst>
                </p:cNvPr>
                <p:cNvSpPr txBox="1"/>
                <p:nvPr/>
              </p:nvSpPr>
              <p:spPr>
                <a:xfrm>
                  <a:off x="1807203" y="2350283"/>
                  <a:ext cx="37707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𝜙</m:t>
                            </m:r>
                          </m:e>
                          <m:sub>
                            <m:r>
                              <a:rPr lang="en-US" b="0" i="1" smtClean="0">
                                <a:latin typeface="Cambria Math" panose="02040503050406030204" pitchFamily="18" charset="0"/>
                              </a:rPr>
                              <m:t>𝐿</m:t>
                            </m:r>
                          </m:sub>
                        </m:sSub>
                      </m:oMath>
                    </m:oMathPara>
                  </a14:m>
                  <a:endParaRPr lang="en-US" dirty="0"/>
                </a:p>
              </p:txBody>
            </p:sp>
          </mc:Choice>
          <mc:Fallback xmlns="">
            <p:sp>
              <p:nvSpPr>
                <p:cNvPr id="22" name="TextBox 21">
                  <a:extLst>
                    <a:ext uri="{FF2B5EF4-FFF2-40B4-BE49-F238E27FC236}">
                      <a16:creationId xmlns:a16="http://schemas.microsoft.com/office/drawing/2014/main" id="{BAD8D71B-82C7-5B20-DFE4-280779F406BA}"/>
                    </a:ext>
                  </a:extLst>
                </p:cNvPr>
                <p:cNvSpPr txBox="1">
                  <a:spLocks noRot="1" noChangeAspect="1" noMove="1" noResize="1" noEditPoints="1" noAdjustHandles="1" noChangeArrowheads="1" noChangeShapeType="1" noTextEdit="1"/>
                </p:cNvSpPr>
                <p:nvPr/>
              </p:nvSpPr>
              <p:spPr>
                <a:xfrm>
                  <a:off x="1807203" y="2350283"/>
                  <a:ext cx="377072" cy="369332"/>
                </a:xfrm>
                <a:prstGeom prst="rect">
                  <a:avLst/>
                </a:prstGeom>
                <a:blipFill>
                  <a:blip r:embed="rId3"/>
                  <a:stretch>
                    <a:fillRect l="-3226" r="-6452" b="-11475"/>
                  </a:stretch>
                </a:blipFill>
              </p:spPr>
              <p:txBody>
                <a:bodyPr/>
                <a:lstStyle/>
                <a:p>
                  <a:r>
                    <a:rPr lang="en-US">
                      <a:noFill/>
                    </a:rPr>
                    <a:t> </a:t>
                  </a:r>
                </a:p>
              </p:txBody>
            </p:sp>
          </mc:Fallback>
        </mc:AlternateContent>
        <p:sp>
          <p:nvSpPr>
            <p:cNvPr id="23" name="Arc 22">
              <a:extLst>
                <a:ext uri="{FF2B5EF4-FFF2-40B4-BE49-F238E27FC236}">
                  <a16:creationId xmlns:a16="http://schemas.microsoft.com/office/drawing/2014/main" id="{FC208AB1-AEBC-1C6D-EF6A-0D80C41B08F0}"/>
                </a:ext>
              </a:extLst>
            </p:cNvPr>
            <p:cNvSpPr/>
            <p:nvPr/>
          </p:nvSpPr>
          <p:spPr>
            <a:xfrm rot="1166914" flipH="1">
              <a:off x="2246105" y="3600827"/>
              <a:ext cx="537328" cy="537328"/>
            </a:xfrm>
            <a:prstGeom prst="arc">
              <a:avLst/>
            </a:prstGeom>
            <a:ln>
              <a:tailEnd type="stealth"/>
            </a:ln>
          </p:spPr>
          <p:style>
            <a:lnRef idx="2">
              <a:schemeClr val="dk1"/>
            </a:lnRef>
            <a:fillRef idx="0">
              <a:schemeClr val="dk1"/>
            </a:fillRef>
            <a:effectRef idx="1">
              <a:schemeClr val="dk1"/>
            </a:effectRef>
            <a:fontRef idx="minor">
              <a:schemeClr val="tx1"/>
            </a:fontRef>
          </p:style>
          <p:txBody>
            <a:bodyPr rtlCol="0" anchor="ctr"/>
            <a:lstStyle/>
            <a:p>
              <a:pPr algn="ctr"/>
              <a:endParaRPr lang="en-US" dirty="0"/>
            </a:p>
          </p:txBody>
        </p:sp>
        <p:cxnSp>
          <p:nvCxnSpPr>
            <p:cNvPr id="26" name="Straight Connector 25">
              <a:extLst>
                <a:ext uri="{FF2B5EF4-FFF2-40B4-BE49-F238E27FC236}">
                  <a16:creationId xmlns:a16="http://schemas.microsoft.com/office/drawing/2014/main" id="{A4882A4C-0BB4-AB34-25E7-4DA35E0216F2}"/>
                </a:ext>
              </a:extLst>
            </p:cNvPr>
            <p:cNvCxnSpPr>
              <a:cxnSpLocks/>
            </p:cNvCxnSpPr>
            <p:nvPr/>
          </p:nvCxnSpPr>
          <p:spPr>
            <a:xfrm>
              <a:off x="2171980" y="1512176"/>
              <a:ext cx="0" cy="2559080"/>
            </a:xfrm>
            <a:prstGeom prst="line">
              <a:avLst/>
            </a:prstGeom>
            <a:ln>
              <a:solidFill>
                <a:schemeClr val="bg2">
                  <a:lumMod val="25000"/>
                  <a:alpha val="42000"/>
                </a:schemeClr>
              </a:solidFill>
              <a:prstDash val="dash"/>
            </a:ln>
          </p:spPr>
          <p:style>
            <a:lnRef idx="2">
              <a:schemeClr val="accent1"/>
            </a:lnRef>
            <a:fillRef idx="0">
              <a:schemeClr val="accent1"/>
            </a:fillRef>
            <a:effectRef idx="1">
              <a:schemeClr val="accent1"/>
            </a:effectRef>
            <a:fontRef idx="minor">
              <a:schemeClr val="tx1"/>
            </a:fontRef>
          </p:style>
        </p:cxnSp>
        <p:cxnSp>
          <p:nvCxnSpPr>
            <p:cNvPr id="28" name="Straight Connector 27">
              <a:extLst>
                <a:ext uri="{FF2B5EF4-FFF2-40B4-BE49-F238E27FC236}">
                  <a16:creationId xmlns:a16="http://schemas.microsoft.com/office/drawing/2014/main" id="{0F521B37-94E8-E181-02FA-C613132A1A36}"/>
                </a:ext>
              </a:extLst>
            </p:cNvPr>
            <p:cNvCxnSpPr>
              <a:cxnSpLocks/>
              <a:stCxn id="16" idx="2"/>
            </p:cNvCxnSpPr>
            <p:nvPr/>
          </p:nvCxnSpPr>
          <p:spPr>
            <a:xfrm>
              <a:off x="3619280" y="1632486"/>
              <a:ext cx="0" cy="2447742"/>
            </a:xfrm>
            <a:prstGeom prst="line">
              <a:avLst/>
            </a:prstGeom>
            <a:ln>
              <a:solidFill>
                <a:schemeClr val="bg2">
                  <a:lumMod val="25000"/>
                  <a:alpha val="42000"/>
                </a:schemeClr>
              </a:solidFill>
              <a:prstDash val="dash"/>
            </a:ln>
          </p:spPr>
          <p:style>
            <a:lnRef idx="2">
              <a:schemeClr val="accent1"/>
            </a:lnRef>
            <a:fillRef idx="0">
              <a:schemeClr val="accent1"/>
            </a:fillRef>
            <a:effectRef idx="1">
              <a:schemeClr val="accent1"/>
            </a:effectRef>
            <a:fontRef idx="minor">
              <a:schemeClr val="tx1"/>
            </a:fontRef>
          </p:style>
        </p:cxnSp>
        <p:cxnSp>
          <p:nvCxnSpPr>
            <p:cNvPr id="29" name="Straight Connector 28">
              <a:extLst>
                <a:ext uri="{FF2B5EF4-FFF2-40B4-BE49-F238E27FC236}">
                  <a16:creationId xmlns:a16="http://schemas.microsoft.com/office/drawing/2014/main" id="{C6E7C2A0-0B62-3487-D63D-142C237F605A}"/>
                </a:ext>
              </a:extLst>
            </p:cNvPr>
            <p:cNvCxnSpPr>
              <a:cxnSpLocks/>
              <a:stCxn id="14" idx="3"/>
            </p:cNvCxnSpPr>
            <p:nvPr/>
          </p:nvCxnSpPr>
          <p:spPr>
            <a:xfrm flipH="1">
              <a:off x="2166367" y="1959129"/>
              <a:ext cx="743963" cy="1145321"/>
            </a:xfrm>
            <a:prstGeom prst="line">
              <a:avLst/>
            </a:prstGeom>
            <a:ln>
              <a:solidFill>
                <a:schemeClr val="bg2">
                  <a:lumMod val="25000"/>
                  <a:alpha val="42000"/>
                </a:schemeClr>
              </a:solidFill>
              <a:prstDash val="dash"/>
            </a:ln>
          </p:spPr>
          <p:style>
            <a:lnRef idx="2">
              <a:schemeClr val="accent1"/>
            </a:lnRef>
            <a:fillRef idx="0">
              <a:schemeClr val="accent1"/>
            </a:fillRef>
            <a:effectRef idx="1">
              <a:schemeClr val="accent1"/>
            </a:effectRef>
            <a:fontRef idx="minor">
              <a:schemeClr val="tx1"/>
            </a:fontRef>
          </p:style>
        </p:cxnSp>
        <p:cxnSp>
          <p:nvCxnSpPr>
            <p:cNvPr id="32" name="Straight Connector 31">
              <a:extLst>
                <a:ext uri="{FF2B5EF4-FFF2-40B4-BE49-F238E27FC236}">
                  <a16:creationId xmlns:a16="http://schemas.microsoft.com/office/drawing/2014/main" id="{658716BD-9F95-4A98-F5EA-6B8567ABC5D6}"/>
                </a:ext>
              </a:extLst>
            </p:cNvPr>
            <p:cNvCxnSpPr>
              <a:cxnSpLocks/>
            </p:cNvCxnSpPr>
            <p:nvPr/>
          </p:nvCxnSpPr>
          <p:spPr>
            <a:xfrm>
              <a:off x="1483697" y="2009142"/>
              <a:ext cx="682903" cy="1085881"/>
            </a:xfrm>
            <a:prstGeom prst="line">
              <a:avLst/>
            </a:prstGeom>
            <a:ln>
              <a:solidFill>
                <a:schemeClr val="bg2">
                  <a:lumMod val="25000"/>
                  <a:alpha val="42000"/>
                </a:schemeClr>
              </a:solidFill>
              <a:prstDash val="dash"/>
            </a:ln>
          </p:spPr>
          <p:style>
            <a:lnRef idx="2">
              <a:schemeClr val="accent1"/>
            </a:lnRef>
            <a:fillRef idx="0">
              <a:schemeClr val="accent1"/>
            </a:fillRef>
            <a:effectRef idx="1">
              <a:schemeClr val="accent1"/>
            </a:effectRef>
            <a:fontRef idx="minor">
              <a:schemeClr val="tx1"/>
            </a:fontRef>
          </p:style>
        </p:cxnSp>
        <p:sp>
          <p:nvSpPr>
            <p:cNvPr id="34" name="Oval 33">
              <a:extLst>
                <a:ext uri="{FF2B5EF4-FFF2-40B4-BE49-F238E27FC236}">
                  <a16:creationId xmlns:a16="http://schemas.microsoft.com/office/drawing/2014/main" id="{C6AB6DF2-7C6C-0C9D-3BC3-A7713DC117CE}"/>
                </a:ext>
              </a:extLst>
            </p:cNvPr>
            <p:cNvSpPr/>
            <p:nvPr/>
          </p:nvSpPr>
          <p:spPr>
            <a:xfrm>
              <a:off x="896888" y="1697215"/>
              <a:ext cx="2630916" cy="2630916"/>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Arc 36">
              <a:extLst>
                <a:ext uri="{FF2B5EF4-FFF2-40B4-BE49-F238E27FC236}">
                  <a16:creationId xmlns:a16="http://schemas.microsoft.com/office/drawing/2014/main" id="{34690B72-BF2D-607B-6C39-9DC30B092665}"/>
                </a:ext>
              </a:extLst>
            </p:cNvPr>
            <p:cNvSpPr/>
            <p:nvPr/>
          </p:nvSpPr>
          <p:spPr>
            <a:xfrm rot="1166914" flipH="1">
              <a:off x="1808794" y="2346903"/>
              <a:ext cx="537328" cy="537328"/>
            </a:xfrm>
            <a:prstGeom prst="arc">
              <a:avLst/>
            </a:prstGeom>
            <a:ln>
              <a:tailEnd type="stealth"/>
            </a:ln>
          </p:spPr>
          <p:style>
            <a:lnRef idx="2">
              <a:schemeClr val="dk1"/>
            </a:lnRef>
            <a:fillRef idx="0">
              <a:schemeClr val="dk1"/>
            </a:fillRef>
            <a:effectRef idx="1">
              <a:schemeClr val="dk1"/>
            </a:effectRef>
            <a:fontRef idx="minor">
              <a:schemeClr val="tx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82A716D8-F39A-B9AA-D1F6-1EB74AC98122}"/>
                    </a:ext>
                  </a:extLst>
                </p:cNvPr>
                <p:cNvSpPr txBox="1"/>
                <p:nvPr/>
              </p:nvSpPr>
              <p:spPr>
                <a:xfrm>
                  <a:off x="2216531" y="3568494"/>
                  <a:ext cx="377072"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𝜙</m:t>
                            </m:r>
                          </m:e>
                          <m:sub>
                            <m:r>
                              <a:rPr lang="en-US" b="0" i="1" smtClean="0">
                                <a:latin typeface="Cambria Math" panose="02040503050406030204" pitchFamily="18" charset="0"/>
                              </a:rPr>
                              <m:t>𝐿</m:t>
                            </m:r>
                          </m:sub>
                        </m:sSub>
                      </m:oMath>
                    </m:oMathPara>
                  </a14:m>
                  <a:endParaRPr lang="en-US" dirty="0"/>
                </a:p>
              </p:txBody>
            </p:sp>
          </mc:Choice>
          <mc:Fallback xmlns="">
            <p:sp>
              <p:nvSpPr>
                <p:cNvPr id="38" name="TextBox 37">
                  <a:extLst>
                    <a:ext uri="{FF2B5EF4-FFF2-40B4-BE49-F238E27FC236}">
                      <a16:creationId xmlns:a16="http://schemas.microsoft.com/office/drawing/2014/main" id="{82A716D8-F39A-B9AA-D1F6-1EB74AC98122}"/>
                    </a:ext>
                  </a:extLst>
                </p:cNvPr>
                <p:cNvSpPr txBox="1">
                  <a:spLocks noRot="1" noChangeAspect="1" noMove="1" noResize="1" noEditPoints="1" noAdjustHandles="1" noChangeArrowheads="1" noChangeShapeType="1" noTextEdit="1"/>
                </p:cNvSpPr>
                <p:nvPr/>
              </p:nvSpPr>
              <p:spPr>
                <a:xfrm>
                  <a:off x="2216531" y="3568494"/>
                  <a:ext cx="377072" cy="369332"/>
                </a:xfrm>
                <a:prstGeom prst="rect">
                  <a:avLst/>
                </a:prstGeom>
                <a:blipFill>
                  <a:blip r:embed="rId4"/>
                  <a:stretch>
                    <a:fillRect l="-4918" r="-6557" b="-11475"/>
                  </a:stretch>
                </a:blipFill>
              </p:spPr>
              <p:txBody>
                <a:bodyPr/>
                <a:lstStyle/>
                <a:p>
                  <a:r>
                    <a:rPr lang="en-US">
                      <a:noFill/>
                    </a:rPr>
                    <a:t> </a:t>
                  </a:r>
                </a:p>
              </p:txBody>
            </p:sp>
          </mc:Fallback>
        </mc:AlternateContent>
        <p:sp>
          <p:nvSpPr>
            <p:cNvPr id="39" name="Arc 38">
              <a:extLst>
                <a:ext uri="{FF2B5EF4-FFF2-40B4-BE49-F238E27FC236}">
                  <a16:creationId xmlns:a16="http://schemas.microsoft.com/office/drawing/2014/main" id="{9A9DBD66-9EA5-3E9C-F7EF-845BB2E7FE74}"/>
                </a:ext>
              </a:extLst>
            </p:cNvPr>
            <p:cNvSpPr/>
            <p:nvPr/>
          </p:nvSpPr>
          <p:spPr>
            <a:xfrm>
              <a:off x="2046848" y="3809398"/>
              <a:ext cx="2479255" cy="1118830"/>
            </a:xfrm>
            <a:prstGeom prst="arc">
              <a:avLst>
                <a:gd name="adj1" fmla="val 16200000"/>
                <a:gd name="adj2" fmla="val 20802865"/>
              </a:avLst>
            </a:prstGeom>
            <a:ln>
              <a:solidFill>
                <a:schemeClr val="bg2">
                  <a:lumMod val="50000"/>
                </a:schemeClr>
              </a:solidFill>
              <a:prstDash val="dash"/>
              <a:tailEnd type="stealth"/>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0" name="Arc 39">
              <a:extLst>
                <a:ext uri="{FF2B5EF4-FFF2-40B4-BE49-F238E27FC236}">
                  <a16:creationId xmlns:a16="http://schemas.microsoft.com/office/drawing/2014/main" id="{1C4A7DBD-D664-DF53-3277-B844C6A3B459}"/>
                </a:ext>
              </a:extLst>
            </p:cNvPr>
            <p:cNvSpPr/>
            <p:nvPr/>
          </p:nvSpPr>
          <p:spPr>
            <a:xfrm rot="19618794">
              <a:off x="3433512" y="1851926"/>
              <a:ext cx="2479255" cy="1118830"/>
            </a:xfrm>
            <a:prstGeom prst="arc">
              <a:avLst>
                <a:gd name="adj1" fmla="val 16200000"/>
                <a:gd name="adj2" fmla="val 19922767"/>
              </a:avLst>
            </a:prstGeom>
            <a:ln>
              <a:solidFill>
                <a:schemeClr val="bg2">
                  <a:lumMod val="50000"/>
                </a:schemeClr>
              </a:solidFill>
              <a:prstDash val="dash"/>
              <a:tailEnd type="stealth"/>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
          <p:nvSpPr>
            <p:cNvPr id="41" name="Arc 40">
              <a:extLst>
                <a:ext uri="{FF2B5EF4-FFF2-40B4-BE49-F238E27FC236}">
                  <a16:creationId xmlns:a16="http://schemas.microsoft.com/office/drawing/2014/main" id="{19ADBA70-6804-8E92-BF19-1E849A3952E0}"/>
                </a:ext>
              </a:extLst>
            </p:cNvPr>
            <p:cNvSpPr/>
            <p:nvPr/>
          </p:nvSpPr>
          <p:spPr>
            <a:xfrm rot="19844854">
              <a:off x="1999356" y="1798967"/>
              <a:ext cx="2479255" cy="1118830"/>
            </a:xfrm>
            <a:prstGeom prst="arc">
              <a:avLst>
                <a:gd name="adj1" fmla="val 16200000"/>
                <a:gd name="adj2" fmla="val 18334937"/>
              </a:avLst>
            </a:prstGeom>
            <a:ln>
              <a:solidFill>
                <a:schemeClr val="bg2">
                  <a:lumMod val="50000"/>
                </a:schemeClr>
              </a:solidFill>
              <a:prstDash val="dash"/>
              <a:tailEnd type="stealth"/>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43" name="TextBox 42">
                  <a:extLst>
                    <a:ext uri="{FF2B5EF4-FFF2-40B4-BE49-F238E27FC236}">
                      <a16:creationId xmlns:a16="http://schemas.microsoft.com/office/drawing/2014/main" id="{ABD13D62-680D-48E1-B254-2C9E41BF1333}"/>
                    </a:ext>
                  </a:extLst>
                </p:cNvPr>
                <p:cNvSpPr txBox="1"/>
                <p:nvPr/>
              </p:nvSpPr>
              <p:spPr>
                <a:xfrm>
                  <a:off x="4015991" y="4102826"/>
                  <a:ext cx="3320143" cy="1684115"/>
                </a:xfrm>
                <a:prstGeom prst="rect">
                  <a:avLst/>
                </a:prstGeom>
                <a:noFill/>
                <a:ln>
                  <a:noFill/>
                </a:ln>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𝐶</m:t>
                                    </m:r>
                                  </m:sub>
                                </m:sSub>
                              </m:e>
                            </m:d>
                          </m:e>
                          <m:sup>
                            <m:r>
                              <a:rPr lang="en-US" b="0" i="1" smtClean="0">
                                <a:latin typeface="Cambria Math" panose="02040503050406030204" pitchFamily="18" charset="0"/>
                              </a:rPr>
                              <m:t>2</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0" i="1" smtClean="0">
                                    <a:latin typeface="Cambria Math" panose="02040503050406030204" pitchFamily="18" charset="0"/>
                                  </a:rPr>
                                  <m:t>𝑦</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𝐶</m:t>
                                    </m:r>
                                  </m:sub>
                                </m:sSub>
                              </m:e>
                            </m:d>
                          </m:e>
                          <m:sup>
                            <m:r>
                              <a:rPr lang="en-US" b="0" i="1" smtClean="0">
                                <a:latin typeface="Cambria Math" panose="02040503050406030204" pitchFamily="18" charset="0"/>
                              </a:rPr>
                              <m:t>2</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𝑅</m:t>
                            </m:r>
                          </m:e>
                          <m:sup>
                            <m:r>
                              <a:rPr lang="en-US" b="0" i="1" smtClean="0">
                                <a:latin typeface="Cambria Math" panose="02040503050406030204" pitchFamily="18" charset="0"/>
                              </a:rPr>
                              <m:t>2</m:t>
                            </m:r>
                          </m:sup>
                        </m:sSup>
                      </m:oMath>
                    </m:oMathPara>
                  </a14:m>
                  <a:endParaRPr lang="en-US" b="0" dirty="0"/>
                </a:p>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𝐶</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r>
                              <a:rPr lang="en-US" b="0" i="1" smtClean="0">
                                <a:latin typeface="Cambria Math" panose="02040503050406030204" pitchFamily="18" charset="0"/>
                              </a:rPr>
                              <m:t>𝐿</m:t>
                            </m:r>
                          </m:num>
                          <m:den>
                            <m:r>
                              <a:rPr lang="en-US" b="0" i="1" smtClean="0">
                                <a:latin typeface="Cambria Math" panose="02040503050406030204" pitchFamily="18" charset="0"/>
                              </a:rPr>
                              <m:t>2</m:t>
                            </m:r>
                          </m:den>
                        </m:f>
                      </m:oMath>
                    </m:oMathPara>
                  </a14:m>
                  <a:endParaRPr lang="en-US" b="0" dirty="0"/>
                </a:p>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𝐶</m:t>
                            </m:r>
                          </m:sub>
                        </m:sSub>
                        <m:r>
                          <a:rPr lang="en-US" b="0" i="1" smtClean="0">
                            <a:latin typeface="Cambria Math" panose="02040503050406030204" pitchFamily="18" charset="0"/>
                          </a:rPr>
                          <m:t>=</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0</m:t>
                                </m:r>
                              </m:sub>
                            </m:sSub>
                          </m:num>
                          <m:den>
                            <m:func>
                              <m:funcPr>
                                <m:ctrlPr>
                                  <a:rPr lang="en-US" b="0" i="1" smtClean="0">
                                    <a:latin typeface="Cambria Math" panose="02040503050406030204" pitchFamily="18" charset="0"/>
                                  </a:rPr>
                                </m:ctrlPr>
                              </m:funcPr>
                              <m:fName>
                                <m:r>
                                  <m:rPr>
                                    <m:sty m:val="p"/>
                                  </m:rPr>
                                  <a:rPr lang="en-US" b="0" i="0" smtClean="0">
                                    <a:latin typeface="Cambria Math" panose="02040503050406030204" pitchFamily="18" charset="0"/>
                                  </a:rPr>
                                  <m:t>tan</m:t>
                                </m:r>
                              </m:fName>
                              <m:e>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𝜙</m:t>
                                        </m:r>
                                      </m:e>
                                      <m:sub>
                                        <m:r>
                                          <a:rPr lang="en-US" b="0" i="1" smtClean="0">
                                            <a:latin typeface="Cambria Math" panose="02040503050406030204" pitchFamily="18" charset="0"/>
                                          </a:rPr>
                                          <m:t>𝐿</m:t>
                                        </m:r>
                                      </m:sub>
                                    </m:sSub>
                                  </m:e>
                                </m:d>
                              </m:e>
                            </m:func>
                          </m:den>
                        </m:f>
                      </m:oMath>
                    </m:oMathPara>
                  </a14:m>
                  <a:endParaRPr lang="en-US" b="0" dirty="0"/>
                </a:p>
                <a:p>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𝑅</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0</m:t>
                            </m:r>
                          </m:sub>
                        </m:sSub>
                        <m:r>
                          <a:rPr lang="en-US" b="0" i="1" smtClean="0">
                            <a:latin typeface="Cambria Math" panose="02040503050406030204" pitchFamily="18" charset="0"/>
                          </a:rPr>
                          <m:t>/</m:t>
                        </m:r>
                        <m:r>
                          <m:rPr>
                            <m:sty m:val="p"/>
                          </m:rPr>
                          <a:rPr lang="en-US" b="0" i="0" smtClean="0">
                            <a:latin typeface="Cambria Math" panose="02040503050406030204" pitchFamily="18" charset="0"/>
                          </a:rPr>
                          <m:t>sin</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𝜙</m:t>
                            </m:r>
                          </m:e>
                          <m:sub>
                            <m:r>
                              <a:rPr lang="en-US" b="0" i="1" smtClean="0">
                                <a:latin typeface="Cambria Math" panose="02040503050406030204" pitchFamily="18" charset="0"/>
                              </a:rPr>
                              <m:t>𝐿</m:t>
                            </m:r>
                          </m:sub>
                        </m:sSub>
                        <m:r>
                          <a:rPr lang="en-US" b="0" i="1" smtClean="0">
                            <a:latin typeface="Cambria Math" panose="02040503050406030204" pitchFamily="18" charset="0"/>
                          </a:rPr>
                          <m:t>)</m:t>
                        </m:r>
                      </m:oMath>
                    </m:oMathPara>
                  </a14:m>
                  <a:endParaRPr lang="en-US" b="0" dirty="0"/>
                </a:p>
              </p:txBody>
            </p:sp>
          </mc:Choice>
          <mc:Fallback xmlns="">
            <p:sp>
              <p:nvSpPr>
                <p:cNvPr id="43" name="TextBox 42">
                  <a:extLst>
                    <a:ext uri="{FF2B5EF4-FFF2-40B4-BE49-F238E27FC236}">
                      <a16:creationId xmlns:a16="http://schemas.microsoft.com/office/drawing/2014/main" id="{ABD13D62-680D-48E1-B254-2C9E41BF1333}"/>
                    </a:ext>
                  </a:extLst>
                </p:cNvPr>
                <p:cNvSpPr txBox="1">
                  <a:spLocks noRot="1" noChangeAspect="1" noMove="1" noResize="1" noEditPoints="1" noAdjustHandles="1" noChangeArrowheads="1" noChangeShapeType="1" noTextEdit="1"/>
                </p:cNvSpPr>
                <p:nvPr/>
              </p:nvSpPr>
              <p:spPr>
                <a:xfrm>
                  <a:off x="4015991" y="4102826"/>
                  <a:ext cx="3320143" cy="1684115"/>
                </a:xfrm>
                <a:prstGeom prst="rect">
                  <a:avLst/>
                </a:prstGeom>
                <a:blipFill>
                  <a:blip r:embed="rId5"/>
                  <a:stretch>
                    <a:fillRect b="-1812"/>
                  </a:stretch>
                </a:blipFill>
                <a:ln>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5" name="TextBox 54">
                  <a:extLst>
                    <a:ext uri="{FF2B5EF4-FFF2-40B4-BE49-F238E27FC236}">
                      <a16:creationId xmlns:a16="http://schemas.microsoft.com/office/drawing/2014/main" id="{6F23C728-C44F-746F-1F07-670EB824841D}"/>
                    </a:ext>
                  </a:extLst>
                </p:cNvPr>
                <p:cNvSpPr txBox="1"/>
                <p:nvPr/>
              </p:nvSpPr>
              <p:spPr>
                <a:xfrm>
                  <a:off x="7583309" y="2619160"/>
                  <a:ext cx="3320143" cy="678391"/>
                </a:xfrm>
                <a:prstGeom prst="rect">
                  <a:avLst/>
                </a:prstGeom>
                <a:noFill/>
                <a:ln>
                  <a:solidFill>
                    <a:schemeClr val="bg1"/>
                  </a:solidFill>
                </a:ln>
              </p:spPr>
              <p:txBody>
                <a:bodyPr wrap="square" rtlCol="0">
                  <a:spAutoFit/>
                </a:bodyPr>
                <a:lstStyle/>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𝐶</m:t>
                                    </m:r>
                                    <m:r>
                                      <a:rPr lang="en-US" b="0" i="1" smtClean="0">
                                        <a:latin typeface="Cambria Math" panose="02040503050406030204" pitchFamily="18" charset="0"/>
                                      </a:rPr>
                                      <m:t>1</m:t>
                                    </m:r>
                                  </m:sub>
                                </m:sSub>
                              </m:e>
                            </m:d>
                          </m:e>
                          <m:sup>
                            <m:r>
                              <a:rPr lang="en-US" b="0" i="1" smtClean="0">
                                <a:latin typeface="Cambria Math" panose="02040503050406030204" pitchFamily="18" charset="0"/>
                              </a:rPr>
                              <m:t>2</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0" i="1" smtClean="0">
                                    <a:latin typeface="Cambria Math" panose="02040503050406030204" pitchFamily="18" charset="0"/>
                                  </a:rPr>
                                  <m:t>𝑦</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𝐶</m:t>
                                    </m:r>
                                    <m:r>
                                      <a:rPr lang="en-US" b="0" i="1" smtClean="0">
                                        <a:latin typeface="Cambria Math" panose="02040503050406030204" pitchFamily="18" charset="0"/>
                                      </a:rPr>
                                      <m:t>1</m:t>
                                    </m:r>
                                  </m:sub>
                                </m:sSub>
                              </m:e>
                            </m:d>
                          </m:e>
                          <m:sup>
                            <m:r>
                              <a:rPr lang="en-US" b="0" i="1" smtClean="0">
                                <a:latin typeface="Cambria Math" panose="02040503050406030204" pitchFamily="18" charset="0"/>
                              </a:rPr>
                              <m:t>2</m:t>
                            </m:r>
                          </m:sup>
                        </m:sSup>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𝑅</m:t>
                            </m:r>
                          </m:e>
                          <m:sub>
                            <m:r>
                              <a:rPr lang="en-US" b="0" i="1" smtClean="0">
                                <a:latin typeface="Cambria Math" panose="02040503050406030204" pitchFamily="18" charset="0"/>
                              </a:rPr>
                              <m:t>𝐿</m:t>
                            </m:r>
                          </m:sub>
                          <m:sup>
                            <m:r>
                              <a:rPr lang="en-US" b="0" i="1" smtClean="0">
                                <a:latin typeface="Cambria Math" panose="02040503050406030204" pitchFamily="18" charset="0"/>
                              </a:rPr>
                              <m:t>2</m:t>
                            </m:r>
                          </m:sup>
                        </m:sSubSup>
                      </m:oMath>
                    </m:oMathPara>
                  </a14:m>
                  <a:endParaRPr lang="en-US" b="0" dirty="0"/>
                </a:p>
                <a:p>
                  <a:pP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𝐶</m:t>
                                    </m:r>
                                    <m:r>
                                      <a:rPr lang="en-US" b="0" i="1" smtClean="0">
                                        <a:latin typeface="Cambria Math" panose="02040503050406030204" pitchFamily="18" charset="0"/>
                                      </a:rPr>
                                      <m:t>2</m:t>
                                    </m:r>
                                  </m:sub>
                                </m:sSub>
                              </m:e>
                            </m:d>
                          </m:e>
                          <m:sup>
                            <m:r>
                              <a:rPr lang="en-US" b="0" i="1" smtClean="0">
                                <a:latin typeface="Cambria Math" panose="02040503050406030204" pitchFamily="18" charset="0"/>
                              </a:rPr>
                              <m:t>2</m:t>
                            </m:r>
                          </m:sup>
                        </m:sSup>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d>
                              <m:dPr>
                                <m:ctrlPr>
                                  <a:rPr lang="en-US" b="0" i="1" smtClean="0">
                                    <a:latin typeface="Cambria Math" panose="02040503050406030204" pitchFamily="18" charset="0"/>
                                  </a:rPr>
                                </m:ctrlPr>
                              </m:dPr>
                              <m:e>
                                <m:r>
                                  <a:rPr lang="en-US" b="0" i="1" smtClean="0">
                                    <a:latin typeface="Cambria Math" panose="02040503050406030204" pitchFamily="18" charset="0"/>
                                  </a:rPr>
                                  <m:t>𝑦</m:t>
                                </m:r>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𝑦</m:t>
                                    </m:r>
                                  </m:e>
                                  <m:sub>
                                    <m:r>
                                      <a:rPr lang="en-US" b="0" i="1" smtClean="0">
                                        <a:latin typeface="Cambria Math" panose="02040503050406030204" pitchFamily="18" charset="0"/>
                                      </a:rPr>
                                      <m:t>𝐶</m:t>
                                    </m:r>
                                    <m:r>
                                      <a:rPr lang="en-US" b="0" i="1" smtClean="0">
                                        <a:latin typeface="Cambria Math" panose="02040503050406030204" pitchFamily="18" charset="0"/>
                                      </a:rPr>
                                      <m:t>2</m:t>
                                    </m:r>
                                  </m:sub>
                                </m:sSub>
                              </m:e>
                            </m:d>
                          </m:e>
                          <m:sup>
                            <m:r>
                              <a:rPr lang="en-US" b="0" i="1" smtClean="0">
                                <a:latin typeface="Cambria Math" panose="02040503050406030204" pitchFamily="18" charset="0"/>
                              </a:rPr>
                              <m:t>2</m:t>
                            </m:r>
                          </m:sup>
                        </m:sSup>
                        <m:r>
                          <a:rPr lang="en-US" b="0" i="1" smtClean="0">
                            <a:latin typeface="Cambria Math" panose="02040503050406030204" pitchFamily="18" charset="0"/>
                          </a:rPr>
                          <m:t>=</m:t>
                        </m:r>
                        <m:sSubSup>
                          <m:sSubSupPr>
                            <m:ctrlPr>
                              <a:rPr lang="en-US" b="0" i="1" smtClean="0">
                                <a:latin typeface="Cambria Math" panose="02040503050406030204" pitchFamily="18" charset="0"/>
                              </a:rPr>
                            </m:ctrlPr>
                          </m:sSubSupPr>
                          <m:e>
                            <m:r>
                              <a:rPr lang="en-US" b="0" i="1" smtClean="0">
                                <a:latin typeface="Cambria Math" panose="02040503050406030204" pitchFamily="18" charset="0"/>
                              </a:rPr>
                              <m:t>𝑅</m:t>
                            </m:r>
                          </m:e>
                          <m:sub>
                            <m:r>
                              <a:rPr lang="en-US" b="0" i="1" smtClean="0">
                                <a:latin typeface="Cambria Math" panose="02040503050406030204" pitchFamily="18" charset="0"/>
                              </a:rPr>
                              <m:t>𝑅</m:t>
                            </m:r>
                          </m:sub>
                          <m:sup>
                            <m:r>
                              <a:rPr lang="en-US" b="0" i="1" smtClean="0">
                                <a:latin typeface="Cambria Math" panose="02040503050406030204" pitchFamily="18" charset="0"/>
                              </a:rPr>
                              <m:t>2</m:t>
                            </m:r>
                          </m:sup>
                        </m:sSubSup>
                      </m:oMath>
                    </m:oMathPara>
                  </a14:m>
                  <a:endParaRPr lang="en-US" b="0" dirty="0"/>
                </a:p>
              </p:txBody>
            </p:sp>
          </mc:Choice>
          <mc:Fallback xmlns="">
            <p:sp>
              <p:nvSpPr>
                <p:cNvPr id="55" name="TextBox 54">
                  <a:extLst>
                    <a:ext uri="{FF2B5EF4-FFF2-40B4-BE49-F238E27FC236}">
                      <a16:creationId xmlns:a16="http://schemas.microsoft.com/office/drawing/2014/main" id="{6F23C728-C44F-746F-1F07-670EB824841D}"/>
                    </a:ext>
                  </a:extLst>
                </p:cNvPr>
                <p:cNvSpPr txBox="1">
                  <a:spLocks noRot="1" noChangeAspect="1" noMove="1" noResize="1" noEditPoints="1" noAdjustHandles="1" noChangeArrowheads="1" noChangeShapeType="1" noTextEdit="1"/>
                </p:cNvSpPr>
                <p:nvPr/>
              </p:nvSpPr>
              <p:spPr>
                <a:xfrm>
                  <a:off x="7583309" y="2619160"/>
                  <a:ext cx="3320143" cy="678391"/>
                </a:xfrm>
                <a:prstGeom prst="rect">
                  <a:avLst/>
                </a:prstGeom>
                <a:blipFill>
                  <a:blip r:embed="rId6"/>
                  <a:stretch>
                    <a:fillRect/>
                  </a:stretch>
                </a:blipFill>
                <a:ln>
                  <a:solidFill>
                    <a:schemeClr val="bg1"/>
                  </a:solidFill>
                </a:ln>
              </p:spPr>
              <p:txBody>
                <a:bodyPr/>
                <a:lstStyle/>
                <a:p>
                  <a:r>
                    <a:rPr lang="en-US">
                      <a:noFill/>
                    </a:rPr>
                    <a:t> </a:t>
                  </a:r>
                </a:p>
              </p:txBody>
            </p:sp>
          </mc:Fallback>
        </mc:AlternateContent>
      </p:grpSp>
      <p:sp>
        <p:nvSpPr>
          <p:cNvPr id="53" name="Oval 52">
            <a:extLst>
              <a:ext uri="{FF2B5EF4-FFF2-40B4-BE49-F238E27FC236}">
                <a16:creationId xmlns:a16="http://schemas.microsoft.com/office/drawing/2014/main" id="{6DF03564-97AF-FD3A-37C0-C17F1D14640A}"/>
              </a:ext>
            </a:extLst>
          </p:cNvPr>
          <p:cNvSpPr/>
          <p:nvPr/>
        </p:nvSpPr>
        <p:spPr>
          <a:xfrm>
            <a:off x="2139702" y="1740211"/>
            <a:ext cx="3020583" cy="3020583"/>
          </a:xfrm>
          <a:prstGeom prst="ellipse">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TextBox 56">
            <a:extLst>
              <a:ext uri="{FF2B5EF4-FFF2-40B4-BE49-F238E27FC236}">
                <a16:creationId xmlns:a16="http://schemas.microsoft.com/office/drawing/2014/main" id="{E8439F7D-5CCD-6E73-3223-86263F474FAD}"/>
              </a:ext>
            </a:extLst>
          </p:cNvPr>
          <p:cNvSpPr txBox="1"/>
          <p:nvPr/>
        </p:nvSpPr>
        <p:spPr>
          <a:xfrm>
            <a:off x="227524" y="301736"/>
            <a:ext cx="5464285" cy="369332"/>
          </a:xfrm>
          <a:prstGeom prst="rect">
            <a:avLst/>
          </a:prstGeom>
          <a:noFill/>
        </p:spPr>
        <p:txBody>
          <a:bodyPr wrap="square" rtlCol="0">
            <a:spAutoFit/>
          </a:bodyPr>
          <a:lstStyle/>
          <a:p>
            <a:r>
              <a:rPr lang="en-US" dirty="0"/>
              <a:t>Geometrical</a:t>
            </a:r>
            <a:r>
              <a:rPr lang="en-US" altLang="zh-CN" dirty="0"/>
              <a:t> relation between angle and mirror axis </a:t>
            </a:r>
            <a:endParaRPr lang="en-US" dirty="0"/>
          </a:p>
        </p:txBody>
      </p:sp>
    </p:spTree>
    <p:extLst>
      <p:ext uri="{BB962C8B-B14F-4D97-AF65-F5344CB8AC3E}">
        <p14:creationId xmlns:p14="http://schemas.microsoft.com/office/powerpoint/2010/main" val="35494858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3DF139-FC9C-0C25-1822-4B375AD5C959}"/>
              </a:ext>
            </a:extLst>
          </p:cNvPr>
          <p:cNvSpPr>
            <a:spLocks noGrp="1"/>
          </p:cNvSpPr>
          <p:nvPr>
            <p:ph type="title"/>
          </p:nvPr>
        </p:nvSpPr>
        <p:spPr/>
        <p:txBody>
          <a:bodyPr/>
          <a:lstStyle/>
          <a:p>
            <a:r>
              <a:rPr lang="en-US" dirty="0"/>
              <a:t>introduction</a:t>
            </a:r>
          </a:p>
        </p:txBody>
      </p:sp>
      <p:sp>
        <p:nvSpPr>
          <p:cNvPr id="3" name="Content Placeholder 2">
            <a:extLst>
              <a:ext uri="{FF2B5EF4-FFF2-40B4-BE49-F238E27FC236}">
                <a16:creationId xmlns:a16="http://schemas.microsoft.com/office/drawing/2014/main" id="{93FC51F9-7848-6B17-1FD8-60023878752F}"/>
              </a:ext>
            </a:extLst>
          </p:cNvPr>
          <p:cNvSpPr>
            <a:spLocks noGrp="1"/>
          </p:cNvSpPr>
          <p:nvPr>
            <p:ph idx="1"/>
          </p:nvPr>
        </p:nvSpPr>
        <p:spPr/>
        <p:txBody>
          <a:bodyPr/>
          <a:lstStyle/>
          <a:p>
            <a:r>
              <a:rPr lang="en-US" sz="2800" dirty="0"/>
              <a:t>3D structure of Receive Optical</a:t>
            </a:r>
          </a:p>
          <a:p>
            <a:r>
              <a:rPr lang="en-US" dirty="0"/>
              <a:t>Sketch of the </a:t>
            </a:r>
            <a:r>
              <a:rPr lang="en-US" sz="2800" dirty="0"/>
              <a:t>NSTX-U High-k Scattering Receiver Geometry</a:t>
            </a:r>
          </a:p>
          <a:p>
            <a:r>
              <a:rPr lang="en-US" dirty="0"/>
              <a:t>Receiver optical calibration</a:t>
            </a:r>
          </a:p>
          <a:p>
            <a:r>
              <a:rPr lang="en-US" dirty="0"/>
              <a:t>Error analysis</a:t>
            </a:r>
          </a:p>
          <a:p>
            <a:r>
              <a:rPr lang="en-US" dirty="0"/>
              <a:t>Software development</a:t>
            </a:r>
          </a:p>
          <a:p>
            <a:r>
              <a:rPr lang="en-US" dirty="0"/>
              <a:t>Summary </a:t>
            </a:r>
          </a:p>
        </p:txBody>
      </p:sp>
    </p:spTree>
    <p:extLst>
      <p:ext uri="{BB962C8B-B14F-4D97-AF65-F5344CB8AC3E}">
        <p14:creationId xmlns:p14="http://schemas.microsoft.com/office/powerpoint/2010/main" val="30567413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D7EB2C6-2060-C434-2FB1-1B968878A012}"/>
              </a:ext>
            </a:extLst>
          </p:cNvPr>
          <p:cNvSpPr txBox="1"/>
          <p:nvPr/>
        </p:nvSpPr>
        <p:spPr>
          <a:xfrm>
            <a:off x="351182" y="291548"/>
            <a:ext cx="4697896" cy="461665"/>
          </a:xfrm>
          <a:prstGeom prst="rect">
            <a:avLst/>
          </a:prstGeom>
          <a:noFill/>
        </p:spPr>
        <p:txBody>
          <a:bodyPr wrap="square" rtlCol="0">
            <a:spAutoFit/>
          </a:bodyPr>
          <a:lstStyle/>
          <a:p>
            <a:r>
              <a:rPr lang="en-US" sz="2400" dirty="0"/>
              <a:t>3D structure of Receive Optical</a:t>
            </a:r>
          </a:p>
        </p:txBody>
      </p:sp>
      <p:pic>
        <p:nvPicPr>
          <p:cNvPr id="6" name="Picture 5">
            <a:extLst>
              <a:ext uri="{FF2B5EF4-FFF2-40B4-BE49-F238E27FC236}">
                <a16:creationId xmlns:a16="http://schemas.microsoft.com/office/drawing/2014/main" id="{BB75641B-1531-D45F-FFB3-486814EACBE4}"/>
              </a:ext>
            </a:extLst>
          </p:cNvPr>
          <p:cNvPicPr>
            <a:picLocks noChangeAspect="1"/>
          </p:cNvPicPr>
          <p:nvPr/>
        </p:nvPicPr>
        <p:blipFill>
          <a:blip r:embed="rId2"/>
          <a:stretch>
            <a:fillRect/>
          </a:stretch>
        </p:blipFill>
        <p:spPr>
          <a:xfrm>
            <a:off x="174137" y="1268322"/>
            <a:ext cx="6066189" cy="2667574"/>
          </a:xfrm>
          <a:prstGeom prst="rect">
            <a:avLst/>
          </a:prstGeom>
        </p:spPr>
      </p:pic>
      <p:sp>
        <p:nvSpPr>
          <p:cNvPr id="9" name="Rectangle: Rounded Corners 8">
            <a:extLst>
              <a:ext uri="{FF2B5EF4-FFF2-40B4-BE49-F238E27FC236}">
                <a16:creationId xmlns:a16="http://schemas.microsoft.com/office/drawing/2014/main" id="{9CDE9611-BFA8-5FA1-8608-A46AA73F596F}"/>
              </a:ext>
            </a:extLst>
          </p:cNvPr>
          <p:cNvSpPr/>
          <p:nvPr/>
        </p:nvSpPr>
        <p:spPr>
          <a:xfrm>
            <a:off x="2345635" y="1391478"/>
            <a:ext cx="636104" cy="1497496"/>
          </a:xfrm>
          <a:prstGeom prst="roundRect">
            <a:avLst/>
          </a:prstGeom>
          <a:noFill/>
          <a:ln>
            <a:solidFill>
              <a:schemeClr val="bg2">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1" name="Straight Arrow Connector 10">
            <a:extLst>
              <a:ext uri="{FF2B5EF4-FFF2-40B4-BE49-F238E27FC236}">
                <a16:creationId xmlns:a16="http://schemas.microsoft.com/office/drawing/2014/main" id="{C205770D-1ACC-9BB9-E2F9-51140905274F}"/>
              </a:ext>
            </a:extLst>
          </p:cNvPr>
          <p:cNvCxnSpPr>
            <a:cxnSpLocks/>
            <a:stCxn id="9" idx="3"/>
          </p:cNvCxnSpPr>
          <p:nvPr/>
        </p:nvCxnSpPr>
        <p:spPr>
          <a:xfrm flipV="1">
            <a:off x="2981739" y="1451113"/>
            <a:ext cx="4247322" cy="689113"/>
          </a:xfrm>
          <a:prstGeom prst="straightConnector1">
            <a:avLst/>
          </a:prstGeom>
          <a:ln>
            <a:solidFill>
              <a:schemeClr val="bg1">
                <a:lumMod val="75000"/>
              </a:schemeClr>
            </a:solidFill>
            <a:prstDash val="dash"/>
            <a:tailEnd type="triangle"/>
          </a:ln>
        </p:spPr>
        <p:style>
          <a:lnRef idx="2">
            <a:schemeClr val="accent1"/>
          </a:lnRef>
          <a:fillRef idx="0">
            <a:schemeClr val="accent1"/>
          </a:fillRef>
          <a:effectRef idx="1">
            <a:schemeClr val="accent1"/>
          </a:effectRef>
          <a:fontRef idx="minor">
            <a:schemeClr val="tx1"/>
          </a:fontRef>
        </p:style>
      </p:cxnSp>
      <p:pic>
        <p:nvPicPr>
          <p:cNvPr id="14" name="Picture 13">
            <a:extLst>
              <a:ext uri="{FF2B5EF4-FFF2-40B4-BE49-F238E27FC236}">
                <a16:creationId xmlns:a16="http://schemas.microsoft.com/office/drawing/2014/main" id="{C43D03F4-BA23-8B8B-7076-D1A2E4ABFC15}"/>
              </a:ext>
            </a:extLst>
          </p:cNvPr>
          <p:cNvPicPr>
            <a:picLocks noChangeAspect="1"/>
          </p:cNvPicPr>
          <p:nvPr/>
        </p:nvPicPr>
        <p:blipFill>
          <a:blip r:embed="rId3"/>
          <a:stretch>
            <a:fillRect/>
          </a:stretch>
        </p:blipFill>
        <p:spPr>
          <a:xfrm>
            <a:off x="8127757" y="3101373"/>
            <a:ext cx="2819794" cy="3715268"/>
          </a:xfrm>
          <a:prstGeom prst="rect">
            <a:avLst/>
          </a:prstGeom>
        </p:spPr>
      </p:pic>
      <p:pic>
        <p:nvPicPr>
          <p:cNvPr id="19" name="Picture 18">
            <a:extLst>
              <a:ext uri="{FF2B5EF4-FFF2-40B4-BE49-F238E27FC236}">
                <a16:creationId xmlns:a16="http://schemas.microsoft.com/office/drawing/2014/main" id="{A4569C82-E117-D249-4EAF-FEF3928FE0E3}"/>
              </a:ext>
            </a:extLst>
          </p:cNvPr>
          <p:cNvPicPr>
            <a:picLocks noChangeAspect="1"/>
          </p:cNvPicPr>
          <p:nvPr/>
        </p:nvPicPr>
        <p:blipFill>
          <a:blip r:embed="rId4"/>
          <a:stretch>
            <a:fillRect/>
          </a:stretch>
        </p:blipFill>
        <p:spPr>
          <a:xfrm>
            <a:off x="7313756" y="291548"/>
            <a:ext cx="4129496" cy="2733460"/>
          </a:xfrm>
          <a:prstGeom prst="rect">
            <a:avLst/>
          </a:prstGeom>
        </p:spPr>
      </p:pic>
      <p:sp>
        <p:nvSpPr>
          <p:cNvPr id="20" name="Rectangle: Rounded Corners 19">
            <a:extLst>
              <a:ext uri="{FF2B5EF4-FFF2-40B4-BE49-F238E27FC236}">
                <a16:creationId xmlns:a16="http://schemas.microsoft.com/office/drawing/2014/main" id="{2AF29080-D2D6-7124-0B0B-BF1272EB7B61}"/>
              </a:ext>
            </a:extLst>
          </p:cNvPr>
          <p:cNvSpPr/>
          <p:nvPr/>
        </p:nvSpPr>
        <p:spPr>
          <a:xfrm>
            <a:off x="3861551" y="1380672"/>
            <a:ext cx="636104" cy="1497496"/>
          </a:xfrm>
          <a:prstGeom prst="roundRect">
            <a:avLst/>
          </a:prstGeom>
          <a:noFill/>
          <a:ln>
            <a:solidFill>
              <a:schemeClr val="bg2">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1" name="Straight Arrow Connector 20">
            <a:extLst>
              <a:ext uri="{FF2B5EF4-FFF2-40B4-BE49-F238E27FC236}">
                <a16:creationId xmlns:a16="http://schemas.microsoft.com/office/drawing/2014/main" id="{A98881FB-29C9-4302-FB49-BDE59C826487}"/>
              </a:ext>
            </a:extLst>
          </p:cNvPr>
          <p:cNvCxnSpPr>
            <a:cxnSpLocks/>
          </p:cNvCxnSpPr>
          <p:nvPr/>
        </p:nvCxnSpPr>
        <p:spPr>
          <a:xfrm>
            <a:off x="4497655" y="2577365"/>
            <a:ext cx="3611217" cy="692163"/>
          </a:xfrm>
          <a:prstGeom prst="straightConnector1">
            <a:avLst/>
          </a:prstGeom>
          <a:ln>
            <a:solidFill>
              <a:schemeClr val="bg1">
                <a:lumMod val="75000"/>
              </a:schemeClr>
            </a:solidFill>
            <a:prstDash val="dash"/>
            <a:tailEnd type="triangle"/>
          </a:ln>
        </p:spPr>
        <p:style>
          <a:lnRef idx="2">
            <a:schemeClr val="accent1"/>
          </a:lnRef>
          <a:fillRef idx="0">
            <a:schemeClr val="accent1"/>
          </a:fillRef>
          <a:effectRef idx="1">
            <a:schemeClr val="accent1"/>
          </a:effectRef>
          <a:fontRef idx="minor">
            <a:schemeClr val="tx1"/>
          </a:fontRef>
        </p:style>
      </p:cxnSp>
      <p:sp>
        <p:nvSpPr>
          <p:cNvPr id="23" name="Rectangle: Rounded Corners 22">
            <a:extLst>
              <a:ext uri="{FF2B5EF4-FFF2-40B4-BE49-F238E27FC236}">
                <a16:creationId xmlns:a16="http://schemas.microsoft.com/office/drawing/2014/main" id="{4627674E-EC99-7B90-F6D4-B3D5D2DB5D17}"/>
              </a:ext>
            </a:extLst>
          </p:cNvPr>
          <p:cNvSpPr/>
          <p:nvPr/>
        </p:nvSpPr>
        <p:spPr>
          <a:xfrm>
            <a:off x="3861550" y="2956308"/>
            <a:ext cx="2378775" cy="934653"/>
          </a:xfrm>
          <a:prstGeom prst="roundRect">
            <a:avLst/>
          </a:prstGeom>
          <a:noFill/>
          <a:ln>
            <a:solidFill>
              <a:schemeClr val="bg2">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2" name="Group 41">
            <a:extLst>
              <a:ext uri="{FF2B5EF4-FFF2-40B4-BE49-F238E27FC236}">
                <a16:creationId xmlns:a16="http://schemas.microsoft.com/office/drawing/2014/main" id="{DA69FB0C-EDF6-7848-CA4C-12CA6D7C01B3}"/>
              </a:ext>
            </a:extLst>
          </p:cNvPr>
          <p:cNvGrpSpPr/>
          <p:nvPr/>
        </p:nvGrpSpPr>
        <p:grpSpPr>
          <a:xfrm>
            <a:off x="144861" y="3895457"/>
            <a:ext cx="7964011" cy="2753029"/>
            <a:chOff x="144861" y="3895457"/>
            <a:chExt cx="7964011" cy="2753029"/>
          </a:xfrm>
        </p:grpSpPr>
        <p:pic>
          <p:nvPicPr>
            <p:cNvPr id="16" name="Picture 15">
              <a:extLst>
                <a:ext uri="{FF2B5EF4-FFF2-40B4-BE49-F238E27FC236}">
                  <a16:creationId xmlns:a16="http://schemas.microsoft.com/office/drawing/2014/main" id="{3F3B9D6F-1E10-1692-827E-6717D793EB82}"/>
                </a:ext>
              </a:extLst>
            </p:cNvPr>
            <p:cNvPicPr>
              <a:picLocks noChangeAspect="1"/>
            </p:cNvPicPr>
            <p:nvPr/>
          </p:nvPicPr>
          <p:blipFill>
            <a:blip r:embed="rId5"/>
            <a:stretch>
              <a:fillRect/>
            </a:stretch>
          </p:blipFill>
          <p:spPr>
            <a:xfrm>
              <a:off x="144861" y="4143061"/>
              <a:ext cx="7964011" cy="2505425"/>
            </a:xfrm>
            <a:prstGeom prst="rect">
              <a:avLst/>
            </a:prstGeom>
          </p:spPr>
        </p:pic>
        <p:cxnSp>
          <p:nvCxnSpPr>
            <p:cNvPr id="24" name="Straight Arrow Connector 23">
              <a:extLst>
                <a:ext uri="{FF2B5EF4-FFF2-40B4-BE49-F238E27FC236}">
                  <a16:creationId xmlns:a16="http://schemas.microsoft.com/office/drawing/2014/main" id="{52BC57B7-1568-89C7-8174-7BA990C066BE}"/>
                </a:ext>
              </a:extLst>
            </p:cNvPr>
            <p:cNvCxnSpPr>
              <a:cxnSpLocks/>
              <a:endCxn id="16" idx="0"/>
            </p:cNvCxnSpPr>
            <p:nvPr/>
          </p:nvCxnSpPr>
          <p:spPr>
            <a:xfrm flipH="1">
              <a:off x="4126867" y="3895457"/>
              <a:ext cx="851452" cy="247604"/>
            </a:xfrm>
            <a:prstGeom prst="straightConnector1">
              <a:avLst/>
            </a:prstGeom>
            <a:ln>
              <a:solidFill>
                <a:schemeClr val="bg1">
                  <a:lumMod val="75000"/>
                </a:schemeClr>
              </a:solidFill>
              <a:prstDash val="dash"/>
              <a:tailEnd type="triangle"/>
            </a:ln>
          </p:spPr>
          <p:style>
            <a:lnRef idx="2">
              <a:schemeClr val="accent1"/>
            </a:lnRef>
            <a:fillRef idx="0">
              <a:schemeClr val="accent1"/>
            </a:fillRef>
            <a:effectRef idx="1">
              <a:schemeClr val="accent1"/>
            </a:effectRef>
            <a:fontRef idx="minor">
              <a:schemeClr val="tx1"/>
            </a:fontRef>
          </p:style>
        </p:cxnSp>
        <p:sp>
          <p:nvSpPr>
            <p:cNvPr id="26" name="TextBox 25">
              <a:extLst>
                <a:ext uri="{FF2B5EF4-FFF2-40B4-BE49-F238E27FC236}">
                  <a16:creationId xmlns:a16="http://schemas.microsoft.com/office/drawing/2014/main" id="{63CCD31F-0D2D-CF7D-401E-B6FE4B9BF66A}"/>
                </a:ext>
              </a:extLst>
            </p:cNvPr>
            <p:cNvSpPr txBox="1"/>
            <p:nvPr/>
          </p:nvSpPr>
          <p:spPr>
            <a:xfrm>
              <a:off x="2764734" y="4774341"/>
              <a:ext cx="1914940" cy="369332"/>
            </a:xfrm>
            <a:prstGeom prst="rect">
              <a:avLst/>
            </a:prstGeom>
            <a:noFill/>
          </p:spPr>
          <p:txBody>
            <a:bodyPr wrap="square" rtlCol="0">
              <a:spAutoFit/>
            </a:bodyPr>
            <a:lstStyle/>
            <a:p>
              <a:r>
                <a:rPr lang="en-US" dirty="0"/>
                <a:t>Z antenna Motor</a:t>
              </a:r>
            </a:p>
          </p:txBody>
        </p:sp>
        <p:cxnSp>
          <p:nvCxnSpPr>
            <p:cNvPr id="28" name="Straight Arrow Connector 27">
              <a:extLst>
                <a:ext uri="{FF2B5EF4-FFF2-40B4-BE49-F238E27FC236}">
                  <a16:creationId xmlns:a16="http://schemas.microsoft.com/office/drawing/2014/main" id="{C6729C52-FE8F-D247-E85F-9AB10341FE81}"/>
                </a:ext>
              </a:extLst>
            </p:cNvPr>
            <p:cNvCxnSpPr>
              <a:cxnSpLocks/>
            </p:cNvCxnSpPr>
            <p:nvPr/>
          </p:nvCxnSpPr>
          <p:spPr>
            <a:xfrm flipH="1">
              <a:off x="1908313" y="5143673"/>
              <a:ext cx="1298918" cy="322849"/>
            </a:xfrm>
            <a:prstGeom prst="straightConnector1">
              <a:avLst/>
            </a:prstGeom>
            <a:ln>
              <a:solidFill>
                <a:schemeClr val="tx2">
                  <a:lumMod val="10000"/>
                  <a:lumOff val="90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29" name="TextBox 28">
              <a:extLst>
                <a:ext uri="{FF2B5EF4-FFF2-40B4-BE49-F238E27FC236}">
                  <a16:creationId xmlns:a16="http://schemas.microsoft.com/office/drawing/2014/main" id="{056E25A3-75BF-8842-85E6-C1A71CAD4347}"/>
                </a:ext>
              </a:extLst>
            </p:cNvPr>
            <p:cNvSpPr txBox="1"/>
            <p:nvPr/>
          </p:nvSpPr>
          <p:spPr>
            <a:xfrm>
              <a:off x="5208103" y="4636158"/>
              <a:ext cx="1914940" cy="369332"/>
            </a:xfrm>
            <a:prstGeom prst="rect">
              <a:avLst/>
            </a:prstGeom>
            <a:noFill/>
          </p:spPr>
          <p:txBody>
            <a:bodyPr wrap="square" rtlCol="0">
              <a:spAutoFit/>
            </a:bodyPr>
            <a:lstStyle/>
            <a:p>
              <a:r>
                <a:rPr lang="en-US" dirty="0"/>
                <a:t>R antenna Motor</a:t>
              </a:r>
            </a:p>
          </p:txBody>
        </p:sp>
        <p:cxnSp>
          <p:nvCxnSpPr>
            <p:cNvPr id="31" name="Straight Arrow Connector 30">
              <a:extLst>
                <a:ext uri="{FF2B5EF4-FFF2-40B4-BE49-F238E27FC236}">
                  <a16:creationId xmlns:a16="http://schemas.microsoft.com/office/drawing/2014/main" id="{062EE4CC-504C-8EFD-AA4F-FEE5ADA92761}"/>
                </a:ext>
              </a:extLst>
            </p:cNvPr>
            <p:cNvCxnSpPr>
              <a:cxnSpLocks/>
            </p:cNvCxnSpPr>
            <p:nvPr/>
          </p:nvCxnSpPr>
          <p:spPr>
            <a:xfrm>
              <a:off x="6327920" y="5068428"/>
              <a:ext cx="795123" cy="630330"/>
            </a:xfrm>
            <a:prstGeom prst="straightConnector1">
              <a:avLst/>
            </a:prstGeom>
            <a:ln>
              <a:solidFill>
                <a:schemeClr val="tx2">
                  <a:lumMod val="10000"/>
                  <a:lumOff val="90000"/>
                </a:schemeClr>
              </a:solidFill>
              <a:tailEnd type="triangle"/>
            </a:ln>
          </p:spPr>
          <p:style>
            <a:lnRef idx="2">
              <a:schemeClr val="accent1"/>
            </a:lnRef>
            <a:fillRef idx="0">
              <a:schemeClr val="accent1"/>
            </a:fillRef>
            <a:effectRef idx="1">
              <a:schemeClr val="accent1"/>
            </a:effectRef>
            <a:fontRef idx="minor">
              <a:schemeClr val="tx1"/>
            </a:fontRef>
          </p:style>
        </p:cxnSp>
      </p:grpSp>
      <p:sp>
        <p:nvSpPr>
          <p:cNvPr id="33" name="TextBox 32">
            <a:extLst>
              <a:ext uri="{FF2B5EF4-FFF2-40B4-BE49-F238E27FC236}">
                <a16:creationId xmlns:a16="http://schemas.microsoft.com/office/drawing/2014/main" id="{3DBA7EAF-C183-F20E-1F77-D8757235D038}"/>
              </a:ext>
            </a:extLst>
          </p:cNvPr>
          <p:cNvSpPr txBox="1"/>
          <p:nvPr/>
        </p:nvSpPr>
        <p:spPr>
          <a:xfrm>
            <a:off x="10231129" y="5467657"/>
            <a:ext cx="2054361" cy="369332"/>
          </a:xfrm>
          <a:prstGeom prst="rect">
            <a:avLst/>
          </a:prstGeom>
          <a:noFill/>
        </p:spPr>
        <p:txBody>
          <a:bodyPr wrap="square" rtlCol="0">
            <a:spAutoFit/>
          </a:bodyPr>
          <a:lstStyle/>
          <a:p>
            <a:r>
              <a:rPr lang="en-US" dirty="0"/>
              <a:t>Tilt antenna Motor</a:t>
            </a:r>
          </a:p>
        </p:txBody>
      </p:sp>
      <p:cxnSp>
        <p:nvCxnSpPr>
          <p:cNvPr id="34" name="Straight Arrow Connector 33">
            <a:extLst>
              <a:ext uri="{FF2B5EF4-FFF2-40B4-BE49-F238E27FC236}">
                <a16:creationId xmlns:a16="http://schemas.microsoft.com/office/drawing/2014/main" id="{05420545-2E0B-4861-0778-E9B046D5E15D}"/>
              </a:ext>
            </a:extLst>
          </p:cNvPr>
          <p:cNvCxnSpPr>
            <a:cxnSpLocks/>
          </p:cNvCxnSpPr>
          <p:nvPr/>
        </p:nvCxnSpPr>
        <p:spPr>
          <a:xfrm flipH="1">
            <a:off x="9866239" y="5829290"/>
            <a:ext cx="1012336" cy="260998"/>
          </a:xfrm>
          <a:prstGeom prst="straightConnector1">
            <a:avLst/>
          </a:prstGeom>
          <a:ln>
            <a:solidFill>
              <a:schemeClr val="tx2">
                <a:lumMod val="10000"/>
                <a:lumOff val="90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36" name="TextBox 35">
            <a:extLst>
              <a:ext uri="{FF2B5EF4-FFF2-40B4-BE49-F238E27FC236}">
                <a16:creationId xmlns:a16="http://schemas.microsoft.com/office/drawing/2014/main" id="{E46EA0C1-1763-B733-29EE-9A33705C1BD1}"/>
              </a:ext>
            </a:extLst>
          </p:cNvPr>
          <p:cNvSpPr txBox="1"/>
          <p:nvPr/>
        </p:nvSpPr>
        <p:spPr>
          <a:xfrm>
            <a:off x="6668284" y="378519"/>
            <a:ext cx="2548603" cy="369332"/>
          </a:xfrm>
          <a:prstGeom prst="rect">
            <a:avLst/>
          </a:prstGeom>
          <a:noFill/>
        </p:spPr>
        <p:txBody>
          <a:bodyPr wrap="square" rtlCol="0">
            <a:spAutoFit/>
          </a:bodyPr>
          <a:lstStyle/>
          <a:p>
            <a:r>
              <a:rPr lang="en-US" dirty="0"/>
              <a:t>Toroidal antenna Motor</a:t>
            </a:r>
          </a:p>
        </p:txBody>
      </p:sp>
      <p:cxnSp>
        <p:nvCxnSpPr>
          <p:cNvPr id="37" name="Straight Arrow Connector 36">
            <a:extLst>
              <a:ext uri="{FF2B5EF4-FFF2-40B4-BE49-F238E27FC236}">
                <a16:creationId xmlns:a16="http://schemas.microsoft.com/office/drawing/2014/main" id="{363C2C95-9410-A7D6-6EA8-A8844201551E}"/>
              </a:ext>
            </a:extLst>
          </p:cNvPr>
          <p:cNvCxnSpPr>
            <a:cxnSpLocks/>
          </p:cNvCxnSpPr>
          <p:nvPr/>
        </p:nvCxnSpPr>
        <p:spPr>
          <a:xfrm>
            <a:off x="8108873" y="824216"/>
            <a:ext cx="1193977" cy="1687342"/>
          </a:xfrm>
          <a:prstGeom prst="straightConnector1">
            <a:avLst/>
          </a:prstGeom>
          <a:ln>
            <a:solidFill>
              <a:schemeClr val="tx2">
                <a:lumMod val="10000"/>
                <a:lumOff val="90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39" name="TextBox 38">
            <a:extLst>
              <a:ext uri="{FF2B5EF4-FFF2-40B4-BE49-F238E27FC236}">
                <a16:creationId xmlns:a16="http://schemas.microsoft.com/office/drawing/2014/main" id="{6B6566B1-FA79-C09A-AFA1-55EF35BD28C7}"/>
              </a:ext>
            </a:extLst>
          </p:cNvPr>
          <p:cNvSpPr txBox="1"/>
          <p:nvPr/>
        </p:nvSpPr>
        <p:spPr>
          <a:xfrm>
            <a:off x="10224954" y="1760088"/>
            <a:ext cx="1073430" cy="369332"/>
          </a:xfrm>
          <a:prstGeom prst="rect">
            <a:avLst/>
          </a:prstGeom>
          <a:noFill/>
        </p:spPr>
        <p:txBody>
          <a:bodyPr wrap="square" rtlCol="0">
            <a:spAutoFit/>
          </a:bodyPr>
          <a:lstStyle/>
          <a:p>
            <a:r>
              <a:rPr lang="en-US" dirty="0"/>
              <a:t>Window</a:t>
            </a:r>
          </a:p>
        </p:txBody>
      </p:sp>
      <p:cxnSp>
        <p:nvCxnSpPr>
          <p:cNvPr id="40" name="Straight Arrow Connector 39">
            <a:extLst>
              <a:ext uri="{FF2B5EF4-FFF2-40B4-BE49-F238E27FC236}">
                <a16:creationId xmlns:a16="http://schemas.microsoft.com/office/drawing/2014/main" id="{090648AC-6C92-8ECB-F6EF-B899B0598E37}"/>
              </a:ext>
            </a:extLst>
          </p:cNvPr>
          <p:cNvCxnSpPr>
            <a:cxnSpLocks/>
          </p:cNvCxnSpPr>
          <p:nvPr/>
        </p:nvCxnSpPr>
        <p:spPr>
          <a:xfrm flipH="1" flipV="1">
            <a:off x="10251418" y="1199322"/>
            <a:ext cx="306367" cy="707432"/>
          </a:xfrm>
          <a:prstGeom prst="straightConnector1">
            <a:avLst/>
          </a:prstGeom>
          <a:ln>
            <a:solidFill>
              <a:schemeClr val="tx2">
                <a:lumMod val="10000"/>
                <a:lumOff val="90000"/>
              </a:schemeClr>
            </a:solidFill>
            <a:tailEnd type="triangle"/>
          </a:ln>
        </p:spPr>
        <p:style>
          <a:lnRef idx="2">
            <a:schemeClr val="accent1"/>
          </a:lnRef>
          <a:fillRef idx="0">
            <a:schemeClr val="accent1"/>
          </a:fillRef>
          <a:effectRef idx="1">
            <a:schemeClr val="accent1"/>
          </a:effectRef>
          <a:fontRef idx="minor">
            <a:schemeClr val="tx1"/>
          </a:fontRef>
        </p:style>
      </p:cxnSp>
      <p:sp>
        <p:nvSpPr>
          <p:cNvPr id="45" name="TextBox 44">
            <a:extLst>
              <a:ext uri="{FF2B5EF4-FFF2-40B4-BE49-F238E27FC236}">
                <a16:creationId xmlns:a16="http://schemas.microsoft.com/office/drawing/2014/main" id="{F7F674AD-0518-39DB-14BB-D73782B084D4}"/>
              </a:ext>
            </a:extLst>
          </p:cNvPr>
          <p:cNvSpPr txBox="1"/>
          <p:nvPr/>
        </p:nvSpPr>
        <p:spPr>
          <a:xfrm>
            <a:off x="351182" y="2417443"/>
            <a:ext cx="1643270" cy="369332"/>
          </a:xfrm>
          <a:prstGeom prst="rect">
            <a:avLst/>
          </a:prstGeom>
          <a:noFill/>
        </p:spPr>
        <p:txBody>
          <a:bodyPr wrap="square" rtlCol="0">
            <a:spAutoFit/>
          </a:bodyPr>
          <a:lstStyle/>
          <a:p>
            <a:r>
              <a:rPr lang="en-US" dirty="0"/>
              <a:t>Focus point</a:t>
            </a:r>
          </a:p>
        </p:txBody>
      </p:sp>
      <p:cxnSp>
        <p:nvCxnSpPr>
          <p:cNvPr id="46" name="Straight Arrow Connector 45">
            <a:extLst>
              <a:ext uri="{FF2B5EF4-FFF2-40B4-BE49-F238E27FC236}">
                <a16:creationId xmlns:a16="http://schemas.microsoft.com/office/drawing/2014/main" id="{B89B7B30-E45A-6B9B-0DBF-85FA774C5B07}"/>
              </a:ext>
            </a:extLst>
          </p:cNvPr>
          <p:cNvCxnSpPr>
            <a:cxnSpLocks/>
          </p:cNvCxnSpPr>
          <p:nvPr/>
        </p:nvCxnSpPr>
        <p:spPr>
          <a:xfrm flipH="1" flipV="1">
            <a:off x="424070" y="1998464"/>
            <a:ext cx="546902" cy="513094"/>
          </a:xfrm>
          <a:prstGeom prst="straightConnector1">
            <a:avLst/>
          </a:prstGeom>
          <a:ln>
            <a:solidFill>
              <a:schemeClr val="tx2">
                <a:lumMod val="10000"/>
                <a:lumOff val="90000"/>
              </a:schemeClr>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31303944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 name="Arc 34"/>
          <p:cNvSpPr/>
          <p:nvPr/>
        </p:nvSpPr>
        <p:spPr>
          <a:xfrm flipV="1">
            <a:off x="5383444" y="277386"/>
            <a:ext cx="1646967" cy="1710019"/>
          </a:xfrm>
          <a:prstGeom prst="arc">
            <a:avLst>
              <a:gd name="adj1" fmla="val 16028661"/>
              <a:gd name="adj2" fmla="val 16807120"/>
            </a:avLst>
          </a:pr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pic>
        <p:nvPicPr>
          <p:cNvPr id="6" name="Picture 5"/>
          <p:cNvPicPr>
            <a:picLocks noChangeAspect="1"/>
          </p:cNvPicPr>
          <p:nvPr/>
        </p:nvPicPr>
        <p:blipFill rotWithShape="1">
          <a:blip r:embed="rId3"/>
          <a:srcRect l="43390" t="20221" r="9273" b="57059"/>
          <a:stretch/>
        </p:blipFill>
        <p:spPr>
          <a:xfrm>
            <a:off x="3313651" y="5023557"/>
            <a:ext cx="6165909" cy="1664795"/>
          </a:xfrm>
          <a:prstGeom prst="rect">
            <a:avLst/>
          </a:prstGeom>
        </p:spPr>
      </p:pic>
      <p:cxnSp>
        <p:nvCxnSpPr>
          <p:cNvPr id="8" name="Straight Connector 7"/>
          <p:cNvCxnSpPr/>
          <p:nvPr/>
        </p:nvCxnSpPr>
        <p:spPr>
          <a:xfrm flipH="1" flipV="1">
            <a:off x="6183725" y="259080"/>
            <a:ext cx="0" cy="603504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rot="780000" flipV="1">
            <a:off x="7212270" y="2209731"/>
            <a:ext cx="0" cy="411480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11" name="TextBox 10"/>
          <p:cNvSpPr txBox="1"/>
          <p:nvPr/>
        </p:nvSpPr>
        <p:spPr>
          <a:xfrm>
            <a:off x="2233520" y="5369794"/>
            <a:ext cx="2262286" cy="461665"/>
          </a:xfrm>
          <a:prstGeom prst="rect">
            <a:avLst/>
          </a:prstGeom>
          <a:noFill/>
        </p:spPr>
        <p:txBody>
          <a:bodyPr wrap="none" rtlCol="0">
            <a:spAutoFit/>
          </a:bodyPr>
          <a:lstStyle/>
          <a:p>
            <a:r>
              <a:rPr lang="en-US" sz="2400" b="1" dirty="0"/>
              <a:t>Bay L Port Cover</a:t>
            </a:r>
          </a:p>
        </p:txBody>
      </p:sp>
      <p:sp>
        <p:nvSpPr>
          <p:cNvPr id="12" name="TextBox 11"/>
          <p:cNvSpPr txBox="1"/>
          <p:nvPr/>
        </p:nvSpPr>
        <p:spPr>
          <a:xfrm>
            <a:off x="6263239" y="46561"/>
            <a:ext cx="1791260" cy="461665"/>
          </a:xfrm>
          <a:prstGeom prst="rect">
            <a:avLst/>
          </a:prstGeom>
          <a:noFill/>
        </p:spPr>
        <p:txBody>
          <a:bodyPr wrap="none" rtlCol="0">
            <a:spAutoFit/>
          </a:bodyPr>
          <a:lstStyle/>
          <a:p>
            <a:r>
              <a:rPr lang="en-US" sz="2400" b="1" dirty="0"/>
              <a:t>Torus Center</a:t>
            </a:r>
          </a:p>
        </p:txBody>
      </p:sp>
      <p:sp>
        <p:nvSpPr>
          <p:cNvPr id="13" name="TextBox 12"/>
          <p:cNvSpPr txBox="1"/>
          <p:nvPr/>
        </p:nvSpPr>
        <p:spPr>
          <a:xfrm>
            <a:off x="5779482" y="2885561"/>
            <a:ext cx="1698975" cy="690638"/>
          </a:xfrm>
          <a:prstGeom prst="rect">
            <a:avLst/>
          </a:prstGeom>
          <a:noFill/>
        </p:spPr>
        <p:txBody>
          <a:bodyPr wrap="square" rtlCol="0">
            <a:spAutoFit/>
          </a:bodyPr>
          <a:lstStyle/>
          <a:p>
            <a:pPr>
              <a:lnSpc>
                <a:spcPct val="80000"/>
              </a:lnSpc>
            </a:pPr>
            <a:r>
              <a:rPr lang="en-US" sz="2400" b="1" dirty="0"/>
              <a:t>Interaction Region (IR)</a:t>
            </a:r>
          </a:p>
        </p:txBody>
      </p:sp>
      <p:sp>
        <p:nvSpPr>
          <p:cNvPr id="14" name="Oval 13"/>
          <p:cNvSpPr/>
          <p:nvPr/>
        </p:nvSpPr>
        <p:spPr>
          <a:xfrm>
            <a:off x="7341297" y="3165702"/>
            <a:ext cx="182880" cy="18288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5" name="Straight Connector 14"/>
          <p:cNvCxnSpPr/>
          <p:nvPr/>
        </p:nvCxnSpPr>
        <p:spPr>
          <a:xfrm flipH="1" flipV="1">
            <a:off x="6175547" y="247929"/>
            <a:ext cx="1263087" cy="3017521"/>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18" name="Oval 17"/>
          <p:cNvSpPr/>
          <p:nvPr/>
        </p:nvSpPr>
        <p:spPr>
          <a:xfrm>
            <a:off x="6091617" y="182751"/>
            <a:ext cx="182880" cy="18288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p:cNvSpPr txBox="1"/>
          <p:nvPr/>
        </p:nvSpPr>
        <p:spPr>
          <a:xfrm>
            <a:off x="6071547" y="6391691"/>
            <a:ext cx="1262910" cy="461665"/>
          </a:xfrm>
          <a:prstGeom prst="rect">
            <a:avLst/>
          </a:prstGeom>
          <a:noFill/>
        </p:spPr>
        <p:txBody>
          <a:bodyPr wrap="none" rtlCol="0">
            <a:spAutoFit/>
          </a:bodyPr>
          <a:lstStyle/>
          <a:p>
            <a:r>
              <a:rPr lang="en-US" sz="2400" b="1"/>
              <a:t>Window</a:t>
            </a:r>
          </a:p>
        </p:txBody>
      </p:sp>
      <p:sp>
        <p:nvSpPr>
          <p:cNvPr id="20" name="Rectangle 19"/>
          <p:cNvSpPr/>
          <p:nvPr/>
        </p:nvSpPr>
        <p:spPr>
          <a:xfrm>
            <a:off x="6091616" y="6299669"/>
            <a:ext cx="1347015" cy="1137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Arc 20"/>
          <p:cNvSpPr/>
          <p:nvPr/>
        </p:nvSpPr>
        <p:spPr>
          <a:xfrm>
            <a:off x="5070172" y="5408334"/>
            <a:ext cx="2230980" cy="1676387"/>
          </a:xfrm>
          <a:prstGeom prst="arc">
            <a:avLst>
              <a:gd name="adj1" fmla="val 16200000"/>
              <a:gd name="adj2" fmla="val 19064753"/>
            </a:avLst>
          </a:pr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2" name="Arc 21"/>
          <p:cNvSpPr/>
          <p:nvPr/>
        </p:nvSpPr>
        <p:spPr>
          <a:xfrm flipV="1">
            <a:off x="5342554" y="258799"/>
            <a:ext cx="1739744" cy="975903"/>
          </a:xfrm>
          <a:prstGeom prst="arc">
            <a:avLst>
              <a:gd name="adj1" fmla="val 16028661"/>
              <a:gd name="adj2" fmla="val 18487152"/>
            </a:avLst>
          </a:pr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3" name="TextBox 22"/>
          <p:cNvSpPr txBox="1"/>
          <p:nvPr/>
        </p:nvSpPr>
        <p:spPr>
          <a:xfrm>
            <a:off x="5546314" y="3639481"/>
            <a:ext cx="657681" cy="461665"/>
          </a:xfrm>
          <a:prstGeom prst="rect">
            <a:avLst/>
          </a:prstGeom>
          <a:noFill/>
        </p:spPr>
        <p:txBody>
          <a:bodyPr wrap="none" rtlCol="0">
            <a:spAutoFit/>
          </a:bodyPr>
          <a:lstStyle/>
          <a:p>
            <a:r>
              <a:rPr lang="en-US" sz="2400" b="1" dirty="0">
                <a:solidFill>
                  <a:srgbClr val="FF0000"/>
                </a:solidFill>
              </a:rPr>
              <a:t>R</a:t>
            </a:r>
            <a:r>
              <a:rPr lang="en-US" sz="2400" b="1" baseline="-25000" dirty="0">
                <a:solidFill>
                  <a:srgbClr val="FF0000"/>
                </a:solidFill>
              </a:rPr>
              <a:t>RW</a:t>
            </a:r>
          </a:p>
        </p:txBody>
      </p:sp>
      <p:sp>
        <p:nvSpPr>
          <p:cNvPr id="24" name="TextBox 23"/>
          <p:cNvSpPr txBox="1"/>
          <p:nvPr/>
        </p:nvSpPr>
        <p:spPr>
          <a:xfrm>
            <a:off x="7261766" y="3906131"/>
            <a:ext cx="476412" cy="461665"/>
          </a:xfrm>
          <a:prstGeom prst="rect">
            <a:avLst/>
          </a:prstGeom>
          <a:noFill/>
        </p:spPr>
        <p:txBody>
          <a:bodyPr wrap="none" rtlCol="0">
            <a:spAutoFit/>
          </a:bodyPr>
          <a:lstStyle/>
          <a:p>
            <a:r>
              <a:rPr lang="en-US" sz="2400" b="1" u="sng">
                <a:solidFill>
                  <a:srgbClr val="FF0000"/>
                </a:solidFill>
              </a:rPr>
              <a:t>z</a:t>
            </a:r>
            <a:r>
              <a:rPr lang="en-US" sz="2400" b="1" baseline="-25000">
                <a:solidFill>
                  <a:srgbClr val="FF0000"/>
                </a:solidFill>
              </a:rPr>
              <a:t>IR</a:t>
            </a:r>
          </a:p>
        </p:txBody>
      </p:sp>
      <p:sp>
        <p:nvSpPr>
          <p:cNvPr id="25" name="TextBox 24"/>
          <p:cNvSpPr txBox="1"/>
          <p:nvPr/>
        </p:nvSpPr>
        <p:spPr>
          <a:xfrm>
            <a:off x="6755556" y="1464004"/>
            <a:ext cx="527709" cy="461665"/>
          </a:xfrm>
          <a:prstGeom prst="rect">
            <a:avLst/>
          </a:prstGeom>
          <a:noFill/>
        </p:spPr>
        <p:txBody>
          <a:bodyPr wrap="none" rtlCol="0">
            <a:spAutoFit/>
          </a:bodyPr>
          <a:lstStyle/>
          <a:p>
            <a:r>
              <a:rPr lang="en-US" sz="2400" b="1">
                <a:solidFill>
                  <a:srgbClr val="FF0000"/>
                </a:solidFill>
              </a:rPr>
              <a:t>R</a:t>
            </a:r>
            <a:r>
              <a:rPr lang="en-US" sz="2400" b="1" baseline="-25000">
                <a:solidFill>
                  <a:srgbClr val="FF0000"/>
                </a:solidFill>
              </a:rPr>
              <a:t>IR</a:t>
            </a:r>
          </a:p>
        </p:txBody>
      </p:sp>
      <p:sp>
        <p:nvSpPr>
          <p:cNvPr id="26" name="TextBox 25"/>
          <p:cNvSpPr txBox="1"/>
          <p:nvPr/>
        </p:nvSpPr>
        <p:spPr>
          <a:xfrm>
            <a:off x="6175546" y="5831459"/>
            <a:ext cx="625620" cy="461665"/>
          </a:xfrm>
          <a:prstGeom prst="rect">
            <a:avLst/>
          </a:prstGeom>
          <a:noFill/>
        </p:spPr>
        <p:txBody>
          <a:bodyPr wrap="none" rtlCol="0">
            <a:spAutoFit/>
          </a:bodyPr>
          <a:lstStyle/>
          <a:p>
            <a:r>
              <a:rPr lang="en-US" sz="2400" b="1">
                <a:solidFill>
                  <a:srgbClr val="FF0000"/>
                </a:solidFill>
              </a:rPr>
              <a:t>x</a:t>
            </a:r>
            <a:r>
              <a:rPr lang="en-US" sz="2400" b="1" baseline="-25000">
                <a:solidFill>
                  <a:srgbClr val="FF0000"/>
                </a:solidFill>
              </a:rPr>
              <a:t>RW</a:t>
            </a:r>
          </a:p>
        </p:txBody>
      </p:sp>
      <p:cxnSp>
        <p:nvCxnSpPr>
          <p:cNvPr id="28" name="Straight Connector 27"/>
          <p:cNvCxnSpPr/>
          <p:nvPr/>
        </p:nvCxnSpPr>
        <p:spPr>
          <a:xfrm>
            <a:off x="6175546" y="6271800"/>
            <a:ext cx="566928"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6203995" y="4921035"/>
            <a:ext cx="639919" cy="461665"/>
          </a:xfrm>
          <a:prstGeom prst="rect">
            <a:avLst/>
          </a:prstGeom>
          <a:noFill/>
        </p:spPr>
        <p:txBody>
          <a:bodyPr wrap="none" rtlCol="0">
            <a:spAutoFit/>
          </a:bodyPr>
          <a:lstStyle/>
          <a:p>
            <a:r>
              <a:rPr lang="el-GR" sz="2400" b="1" dirty="0">
                <a:solidFill>
                  <a:srgbClr val="FF0000"/>
                </a:solidFill>
              </a:rPr>
              <a:t>φ</a:t>
            </a:r>
            <a:r>
              <a:rPr lang="en-US" sz="2400" b="1" baseline="-25000" dirty="0">
                <a:solidFill>
                  <a:srgbClr val="FF0000"/>
                </a:solidFill>
              </a:rPr>
              <a:t>RA</a:t>
            </a:r>
          </a:p>
        </p:txBody>
      </p:sp>
      <p:sp>
        <p:nvSpPr>
          <p:cNvPr id="30" name="TextBox 29"/>
          <p:cNvSpPr txBox="1"/>
          <p:nvPr/>
        </p:nvSpPr>
        <p:spPr>
          <a:xfrm>
            <a:off x="6503316" y="820247"/>
            <a:ext cx="652743" cy="461665"/>
          </a:xfrm>
          <a:prstGeom prst="rect">
            <a:avLst/>
          </a:prstGeom>
          <a:noFill/>
        </p:spPr>
        <p:txBody>
          <a:bodyPr wrap="none" rtlCol="0">
            <a:spAutoFit/>
          </a:bodyPr>
          <a:lstStyle/>
          <a:p>
            <a:r>
              <a:rPr lang="el-GR" sz="2400" b="1">
                <a:solidFill>
                  <a:srgbClr val="FF0000"/>
                </a:solidFill>
              </a:rPr>
              <a:t>ψ</a:t>
            </a:r>
            <a:r>
              <a:rPr lang="en-US" sz="2400" b="1" baseline="-25000">
                <a:solidFill>
                  <a:srgbClr val="FF0000"/>
                </a:solidFill>
              </a:rPr>
              <a:t>RA</a:t>
            </a:r>
          </a:p>
        </p:txBody>
      </p:sp>
      <p:sp>
        <p:nvSpPr>
          <p:cNvPr id="31" name="TextBox 30"/>
          <p:cNvSpPr txBox="1"/>
          <p:nvPr/>
        </p:nvSpPr>
        <p:spPr>
          <a:xfrm>
            <a:off x="344781" y="1010986"/>
            <a:ext cx="5489952" cy="4508927"/>
          </a:xfrm>
          <a:prstGeom prst="rect">
            <a:avLst/>
          </a:prstGeom>
          <a:noFill/>
        </p:spPr>
        <p:txBody>
          <a:bodyPr wrap="square" rtlCol="0">
            <a:spAutoFit/>
          </a:bodyPr>
          <a:lstStyle/>
          <a:p>
            <a:pPr marL="512763" indent="-512763">
              <a:lnSpc>
                <a:spcPct val="90000"/>
              </a:lnSpc>
              <a:spcBef>
                <a:spcPts val="600"/>
              </a:spcBef>
            </a:pPr>
            <a:r>
              <a:rPr lang="en-US" sz="2000" dirty="0" err="1">
                <a:solidFill>
                  <a:srgbClr val="7030A0"/>
                </a:solidFill>
              </a:rPr>
              <a:t>x</a:t>
            </a:r>
            <a:r>
              <a:rPr lang="en-US" sz="2000" baseline="-25000" dirty="0" err="1">
                <a:solidFill>
                  <a:srgbClr val="7030A0"/>
                </a:solidFill>
              </a:rPr>
              <a:t>RW</a:t>
            </a:r>
            <a:r>
              <a:rPr lang="en-US" sz="2000" dirty="0">
                <a:solidFill>
                  <a:srgbClr val="7030A0"/>
                </a:solidFill>
              </a:rPr>
              <a:t> = x-axis offset of receiver beam on window</a:t>
            </a:r>
            <a:br>
              <a:rPr lang="en-US" sz="2000" dirty="0">
                <a:solidFill>
                  <a:srgbClr val="7030A0"/>
                </a:solidFill>
              </a:rPr>
            </a:br>
            <a:r>
              <a:rPr lang="en-US" sz="2000" dirty="0">
                <a:solidFill>
                  <a:srgbClr val="7030A0"/>
                </a:solidFill>
              </a:rPr>
              <a:t>(nominally half of window width or 58 mm)</a:t>
            </a:r>
          </a:p>
          <a:p>
            <a:pPr marL="512763" indent="-512763">
              <a:lnSpc>
                <a:spcPct val="90000"/>
              </a:lnSpc>
              <a:spcBef>
                <a:spcPts val="600"/>
              </a:spcBef>
            </a:pPr>
            <a:r>
              <a:rPr lang="el-GR" sz="2000" dirty="0"/>
              <a:t>φ</a:t>
            </a:r>
            <a:r>
              <a:rPr lang="en-US" sz="2000" baseline="-25000" dirty="0"/>
              <a:t>RA</a:t>
            </a:r>
            <a:r>
              <a:rPr lang="en-US" sz="2000" dirty="0"/>
              <a:t> = horizontal tilt of receiver array and optics</a:t>
            </a:r>
            <a:br>
              <a:rPr lang="en-US" sz="2000" dirty="0"/>
            </a:br>
            <a:r>
              <a:rPr lang="en-US" sz="2000" dirty="0"/>
              <a:t>(between 11.39 and 15.39°)</a:t>
            </a:r>
          </a:p>
          <a:p>
            <a:pPr marL="512763" indent="-512763">
              <a:lnSpc>
                <a:spcPct val="90000"/>
              </a:lnSpc>
              <a:spcBef>
                <a:spcPts val="600"/>
              </a:spcBef>
            </a:pPr>
            <a:r>
              <a:rPr lang="en-US" sz="2000" dirty="0" err="1"/>
              <a:t>z</a:t>
            </a:r>
            <a:r>
              <a:rPr lang="en-US" sz="2000" baseline="-25000" dirty="0" err="1"/>
              <a:t>IR</a:t>
            </a:r>
            <a:r>
              <a:rPr lang="en-US" sz="2000" dirty="0"/>
              <a:t> = distance from window to interaction region</a:t>
            </a:r>
            <a:br>
              <a:rPr lang="en-US" sz="2000" dirty="0"/>
            </a:br>
            <a:r>
              <a:rPr lang="en-US" sz="2000" dirty="0"/>
              <a:t>(between 200 and 850 mm)</a:t>
            </a:r>
          </a:p>
          <a:p>
            <a:pPr marL="512763" indent="-512763">
              <a:lnSpc>
                <a:spcPct val="90000"/>
              </a:lnSpc>
              <a:spcBef>
                <a:spcPts val="600"/>
              </a:spcBef>
            </a:pPr>
            <a:r>
              <a:rPr lang="en-US" sz="2000" u="sng" dirty="0" err="1"/>
              <a:t>z</a:t>
            </a:r>
            <a:r>
              <a:rPr lang="en-US" sz="2000" baseline="-25000" dirty="0" err="1"/>
              <a:t>IR</a:t>
            </a:r>
            <a:r>
              <a:rPr lang="en-US" sz="2000" dirty="0"/>
              <a:t> = distance from window to interaction region</a:t>
            </a:r>
            <a:br>
              <a:rPr lang="en-US" sz="2000" dirty="0"/>
            </a:br>
            <a:r>
              <a:rPr lang="en-US" sz="2000" dirty="0"/>
              <a:t>(measured along plasma midplane)</a:t>
            </a:r>
          </a:p>
          <a:p>
            <a:pPr marL="512763" indent="-512763">
              <a:lnSpc>
                <a:spcPct val="90000"/>
              </a:lnSpc>
              <a:spcBef>
                <a:spcPts val="600"/>
              </a:spcBef>
            </a:pPr>
            <a:r>
              <a:rPr lang="en-US" sz="2000" dirty="0"/>
              <a:t>R</a:t>
            </a:r>
            <a:r>
              <a:rPr lang="en-US" sz="2000" baseline="-25000" dirty="0"/>
              <a:t>RW</a:t>
            </a:r>
            <a:r>
              <a:rPr lang="en-US" sz="2000" dirty="0"/>
              <a:t> = major radius of vacuum window (fixed)</a:t>
            </a:r>
          </a:p>
          <a:p>
            <a:pPr marL="512763" indent="-512763">
              <a:lnSpc>
                <a:spcPct val="90000"/>
              </a:lnSpc>
              <a:spcBef>
                <a:spcPts val="600"/>
              </a:spcBef>
            </a:pPr>
            <a:r>
              <a:rPr lang="en-US" sz="2000" dirty="0"/>
              <a:t>R</a:t>
            </a:r>
            <a:r>
              <a:rPr lang="en-US" sz="2000" baseline="-25000" dirty="0"/>
              <a:t>IR</a:t>
            </a:r>
            <a:r>
              <a:rPr lang="en-US" sz="2000" dirty="0"/>
              <a:t> = major radius of interaction region</a:t>
            </a:r>
          </a:p>
          <a:p>
            <a:pPr marL="512763" indent="-512763">
              <a:lnSpc>
                <a:spcPct val="90000"/>
              </a:lnSpc>
              <a:spcBef>
                <a:spcPts val="600"/>
              </a:spcBef>
            </a:pPr>
            <a:r>
              <a:rPr lang="el-GR" sz="2000" dirty="0"/>
              <a:t>ψ</a:t>
            </a:r>
            <a:r>
              <a:rPr lang="en-US" sz="2000" baseline="-25000" dirty="0"/>
              <a:t>RA</a:t>
            </a:r>
            <a:r>
              <a:rPr lang="en-US" sz="2000" dirty="0"/>
              <a:t> = toroidal tilt angle of interaction region</a:t>
            </a:r>
            <a:br>
              <a:rPr lang="en-US" sz="2000" dirty="0"/>
            </a:br>
            <a:r>
              <a:rPr lang="en-US" sz="2000" dirty="0"/>
              <a:t>(</a:t>
            </a:r>
            <a:r>
              <a:rPr lang="en-US" sz="2000" dirty="0" err="1"/>
              <a:t>w.r.t.</a:t>
            </a:r>
            <a:r>
              <a:rPr lang="en-US" sz="2000" dirty="0"/>
              <a:t> plane of vacuum window)</a:t>
            </a:r>
          </a:p>
          <a:p>
            <a:pPr marL="512763" indent="-512763">
              <a:lnSpc>
                <a:spcPct val="90000"/>
              </a:lnSpc>
              <a:spcBef>
                <a:spcPts val="600"/>
              </a:spcBef>
            </a:pPr>
            <a:r>
              <a:rPr lang="el-GR" sz="2000" dirty="0"/>
              <a:t>ψ</a:t>
            </a:r>
            <a:r>
              <a:rPr lang="en-US" sz="2000" baseline="-25000" dirty="0"/>
              <a:t>R</a:t>
            </a:r>
            <a:r>
              <a:rPr lang="en-US" sz="2000" dirty="0"/>
              <a:t> = toroidal tilt angle between receiver beam and Radius vector (from torus center)</a:t>
            </a:r>
          </a:p>
        </p:txBody>
      </p:sp>
      <p:sp>
        <p:nvSpPr>
          <p:cNvPr id="32" name="TextBox 31"/>
          <p:cNvSpPr txBox="1"/>
          <p:nvPr/>
        </p:nvSpPr>
        <p:spPr>
          <a:xfrm>
            <a:off x="7915860" y="1336196"/>
            <a:ext cx="4177978" cy="2800767"/>
          </a:xfrm>
          <a:prstGeom prst="rect">
            <a:avLst/>
          </a:prstGeom>
          <a:noFill/>
        </p:spPr>
        <p:txBody>
          <a:bodyPr wrap="square" rtlCol="0">
            <a:spAutoFit/>
          </a:bodyPr>
          <a:lstStyle/>
          <a:p>
            <a:pPr>
              <a:lnSpc>
                <a:spcPct val="90000"/>
              </a:lnSpc>
              <a:spcBef>
                <a:spcPts val="1200"/>
              </a:spcBef>
            </a:pPr>
            <a:r>
              <a:rPr lang="en-US" sz="2000" dirty="0"/>
              <a:t>Toroidal tilt angle due to x-axis offset:</a:t>
            </a:r>
            <a:br>
              <a:rPr lang="en-US" sz="2000" dirty="0"/>
            </a:br>
            <a:r>
              <a:rPr lang="el-GR" sz="2000" dirty="0"/>
              <a:t>ψ</a:t>
            </a:r>
            <a:r>
              <a:rPr lang="en-US" sz="2000" baseline="-25000" dirty="0"/>
              <a:t>X</a:t>
            </a:r>
            <a:r>
              <a:rPr lang="en-US" sz="2000" dirty="0"/>
              <a:t> = tan</a:t>
            </a:r>
            <a:r>
              <a:rPr lang="en-US" sz="2000" baseline="30000" dirty="0"/>
              <a:t>‒1</a:t>
            </a:r>
            <a:r>
              <a:rPr lang="en-US" sz="2000" dirty="0"/>
              <a:t>(</a:t>
            </a:r>
            <a:r>
              <a:rPr lang="en-US" sz="2000" dirty="0" err="1"/>
              <a:t>x</a:t>
            </a:r>
            <a:r>
              <a:rPr lang="en-US" sz="2000" baseline="-25000" dirty="0" err="1"/>
              <a:t>RW</a:t>
            </a:r>
            <a:r>
              <a:rPr lang="en-US" sz="2000" dirty="0"/>
              <a:t>/R</a:t>
            </a:r>
            <a:r>
              <a:rPr lang="en-US" sz="2000" baseline="-25000" dirty="0"/>
              <a:t>RW</a:t>
            </a:r>
            <a:r>
              <a:rPr lang="en-US" sz="2000" dirty="0"/>
              <a:t>)</a:t>
            </a:r>
          </a:p>
          <a:p>
            <a:pPr marL="512763" indent="-512763">
              <a:lnSpc>
                <a:spcPct val="90000"/>
              </a:lnSpc>
              <a:spcBef>
                <a:spcPts val="1200"/>
              </a:spcBef>
            </a:pPr>
            <a:r>
              <a:rPr lang="el-GR" sz="2000" u="sng" dirty="0"/>
              <a:t>φ</a:t>
            </a:r>
            <a:r>
              <a:rPr lang="en-US" sz="2000" baseline="-25000" dirty="0"/>
              <a:t>RA</a:t>
            </a:r>
            <a:r>
              <a:rPr lang="en-US" sz="2000" dirty="0"/>
              <a:t> = </a:t>
            </a:r>
            <a:r>
              <a:rPr lang="el-GR" sz="2000" dirty="0"/>
              <a:t>φ</a:t>
            </a:r>
            <a:r>
              <a:rPr lang="en-US" sz="2000" baseline="-25000" dirty="0"/>
              <a:t>RA</a:t>
            </a:r>
            <a:r>
              <a:rPr lang="en-US" sz="2000" dirty="0"/>
              <a:t> + </a:t>
            </a:r>
            <a:r>
              <a:rPr lang="el-GR" sz="2000" dirty="0"/>
              <a:t>ψ</a:t>
            </a:r>
            <a:r>
              <a:rPr lang="en-US" sz="2000" baseline="-25000" dirty="0"/>
              <a:t>X</a:t>
            </a:r>
            <a:endParaRPr lang="en-US" sz="2000" dirty="0"/>
          </a:p>
          <a:p>
            <a:pPr marL="512763" indent="-512763">
              <a:lnSpc>
                <a:spcPct val="90000"/>
              </a:lnSpc>
              <a:spcBef>
                <a:spcPts val="1200"/>
              </a:spcBef>
            </a:pPr>
            <a:r>
              <a:rPr lang="en-US" sz="2000" u="sng" dirty="0"/>
              <a:t>R</a:t>
            </a:r>
            <a:r>
              <a:rPr lang="en-US" sz="2000" baseline="-25000" dirty="0"/>
              <a:t>RW</a:t>
            </a:r>
            <a:r>
              <a:rPr lang="en-US" sz="2000" baseline="30000" dirty="0"/>
              <a:t>2</a:t>
            </a:r>
            <a:r>
              <a:rPr lang="en-US" sz="2000" dirty="0"/>
              <a:t> = R</a:t>
            </a:r>
            <a:r>
              <a:rPr lang="en-US" sz="2000" baseline="-25000" dirty="0"/>
              <a:t>RW</a:t>
            </a:r>
            <a:r>
              <a:rPr lang="en-US" sz="2000" baseline="30000" dirty="0"/>
              <a:t>2</a:t>
            </a:r>
            <a:r>
              <a:rPr lang="en-US" sz="2000" dirty="0"/>
              <a:t> + x</a:t>
            </a:r>
            <a:r>
              <a:rPr lang="en-US" sz="2000" baseline="-25000" dirty="0"/>
              <a:t>RW</a:t>
            </a:r>
            <a:r>
              <a:rPr lang="en-US" sz="2000" baseline="30000" dirty="0"/>
              <a:t>2</a:t>
            </a:r>
            <a:endParaRPr lang="en-US" sz="2000" dirty="0"/>
          </a:p>
          <a:p>
            <a:pPr marL="512763" indent="-512763">
              <a:lnSpc>
                <a:spcPct val="90000"/>
              </a:lnSpc>
              <a:spcBef>
                <a:spcPts val="1200"/>
              </a:spcBef>
            </a:pPr>
            <a:r>
              <a:rPr lang="en-US" sz="2000" dirty="0"/>
              <a:t>R</a:t>
            </a:r>
            <a:r>
              <a:rPr lang="en-US" sz="2000" baseline="-25000" dirty="0"/>
              <a:t>IR</a:t>
            </a:r>
            <a:r>
              <a:rPr lang="en-US" sz="2000" baseline="30000" dirty="0"/>
              <a:t>2</a:t>
            </a:r>
            <a:r>
              <a:rPr lang="en-US" sz="2000" dirty="0"/>
              <a:t> = </a:t>
            </a:r>
            <a:r>
              <a:rPr lang="en-US" sz="2000" u="sng" dirty="0"/>
              <a:t>R</a:t>
            </a:r>
            <a:r>
              <a:rPr lang="en-US" sz="2000" baseline="-25000" dirty="0"/>
              <a:t>RW</a:t>
            </a:r>
            <a:r>
              <a:rPr lang="en-US" sz="2000" baseline="30000" dirty="0"/>
              <a:t>2</a:t>
            </a:r>
            <a:r>
              <a:rPr lang="en-US" sz="2000" dirty="0"/>
              <a:t> + z</a:t>
            </a:r>
            <a:r>
              <a:rPr lang="en-US" sz="2000" baseline="-25000" dirty="0"/>
              <a:t>IR</a:t>
            </a:r>
            <a:r>
              <a:rPr lang="en-US" sz="2000" baseline="30000" dirty="0"/>
              <a:t>2</a:t>
            </a:r>
            <a:r>
              <a:rPr lang="en-US" sz="2000" dirty="0"/>
              <a:t> – 2</a:t>
            </a:r>
            <a:r>
              <a:rPr lang="en-US" sz="2000" u="sng" dirty="0"/>
              <a:t>R</a:t>
            </a:r>
            <a:r>
              <a:rPr lang="en-US" sz="2000" baseline="-25000" dirty="0"/>
              <a:t>RW</a:t>
            </a:r>
            <a:r>
              <a:rPr lang="en-US" sz="2000" dirty="0"/>
              <a:t>·z</a:t>
            </a:r>
            <a:r>
              <a:rPr lang="en-US" sz="2000" baseline="-25000" dirty="0"/>
              <a:t>IR</a:t>
            </a:r>
            <a:r>
              <a:rPr lang="en-US" sz="2000" dirty="0"/>
              <a:t>·cos(</a:t>
            </a:r>
            <a:r>
              <a:rPr lang="el-GR" sz="2000" u="sng" dirty="0"/>
              <a:t>φ</a:t>
            </a:r>
            <a:r>
              <a:rPr lang="en-US" sz="2000" baseline="-25000" dirty="0"/>
              <a:t>RA</a:t>
            </a:r>
            <a:r>
              <a:rPr lang="en-US" sz="2000" dirty="0"/>
              <a:t>)</a:t>
            </a:r>
          </a:p>
          <a:p>
            <a:pPr marL="512763" indent="-512763">
              <a:lnSpc>
                <a:spcPct val="90000"/>
              </a:lnSpc>
              <a:spcBef>
                <a:spcPts val="1200"/>
              </a:spcBef>
            </a:pPr>
            <a:r>
              <a:rPr lang="el-GR" sz="2000" dirty="0"/>
              <a:t>ψ</a:t>
            </a:r>
            <a:r>
              <a:rPr lang="en-US" sz="2000" baseline="-25000" dirty="0"/>
              <a:t>RA</a:t>
            </a:r>
            <a:r>
              <a:rPr lang="en-US" sz="2000" dirty="0"/>
              <a:t> = </a:t>
            </a:r>
            <a:r>
              <a:rPr lang="el-GR" sz="2000" dirty="0"/>
              <a:t>ψ</a:t>
            </a:r>
            <a:r>
              <a:rPr lang="en-US" sz="2000" baseline="-25000" dirty="0"/>
              <a:t>X</a:t>
            </a:r>
            <a:r>
              <a:rPr lang="en-US" sz="2000" dirty="0"/>
              <a:t> + sin</a:t>
            </a:r>
            <a:r>
              <a:rPr lang="en-US" sz="2000" baseline="30000" dirty="0"/>
              <a:t>‒1</a:t>
            </a:r>
            <a:r>
              <a:rPr lang="en-US" sz="2000" dirty="0">
                <a:solidFill>
                  <a:srgbClr val="0070C0"/>
                </a:solidFill>
              </a:rPr>
              <a:t>(</a:t>
            </a:r>
            <a:r>
              <a:rPr lang="en-US" sz="2000" dirty="0"/>
              <a:t>(</a:t>
            </a:r>
            <a:r>
              <a:rPr lang="en-US" sz="2000" dirty="0" err="1"/>
              <a:t>z</a:t>
            </a:r>
            <a:r>
              <a:rPr lang="en-US" sz="2000" baseline="-25000" dirty="0" err="1"/>
              <a:t>IR</a:t>
            </a:r>
            <a:r>
              <a:rPr lang="en-US" sz="2000" dirty="0"/>
              <a:t>/R</a:t>
            </a:r>
            <a:r>
              <a:rPr lang="en-US" sz="2000" baseline="-25000" dirty="0"/>
              <a:t>IR</a:t>
            </a:r>
            <a:r>
              <a:rPr lang="en-US" sz="2000" dirty="0"/>
              <a:t>)·sin(</a:t>
            </a:r>
            <a:r>
              <a:rPr lang="el-GR" sz="2000" u="sng" dirty="0"/>
              <a:t>φ</a:t>
            </a:r>
            <a:r>
              <a:rPr lang="en-US" sz="2000" baseline="-25000" dirty="0"/>
              <a:t>RA</a:t>
            </a:r>
            <a:r>
              <a:rPr lang="en-US" sz="2000" dirty="0"/>
              <a:t>)</a:t>
            </a:r>
            <a:r>
              <a:rPr lang="en-US" sz="2000" dirty="0">
                <a:solidFill>
                  <a:srgbClr val="0070C0"/>
                </a:solidFill>
              </a:rPr>
              <a:t>)</a:t>
            </a:r>
          </a:p>
          <a:p>
            <a:pPr marL="512763" indent="-512763">
              <a:lnSpc>
                <a:spcPct val="90000"/>
              </a:lnSpc>
              <a:spcBef>
                <a:spcPts val="1200"/>
              </a:spcBef>
            </a:pPr>
            <a:r>
              <a:rPr lang="el-GR" sz="2000" dirty="0"/>
              <a:t>ψ</a:t>
            </a:r>
            <a:r>
              <a:rPr lang="en-US" sz="2000" baseline="-25000" dirty="0"/>
              <a:t>R</a:t>
            </a:r>
            <a:r>
              <a:rPr lang="en-US" sz="2000" dirty="0"/>
              <a:t> = </a:t>
            </a:r>
            <a:r>
              <a:rPr lang="el-GR" sz="2000" dirty="0"/>
              <a:t>ψ</a:t>
            </a:r>
            <a:r>
              <a:rPr lang="en-US" sz="2000" baseline="-25000" dirty="0"/>
              <a:t>RA</a:t>
            </a:r>
            <a:r>
              <a:rPr lang="en-US" sz="2000" dirty="0"/>
              <a:t> + </a:t>
            </a:r>
            <a:r>
              <a:rPr lang="el-GR" sz="2000" dirty="0"/>
              <a:t>φ</a:t>
            </a:r>
            <a:r>
              <a:rPr lang="en-US" sz="2000" baseline="-25000" dirty="0"/>
              <a:t>RA</a:t>
            </a:r>
            <a:endParaRPr lang="en-US" sz="2000" dirty="0">
              <a:solidFill>
                <a:srgbClr val="0070C0"/>
              </a:solidFill>
            </a:endParaRPr>
          </a:p>
        </p:txBody>
      </p:sp>
      <p:cxnSp>
        <p:nvCxnSpPr>
          <p:cNvPr id="33" name="Straight Connector 32"/>
          <p:cNvCxnSpPr/>
          <p:nvPr/>
        </p:nvCxnSpPr>
        <p:spPr>
          <a:xfrm rot="-300000" flipH="1" flipV="1">
            <a:off x="6458786" y="255366"/>
            <a:ext cx="0" cy="6035040"/>
          </a:xfrm>
          <a:prstGeom prst="line">
            <a:avLst/>
          </a:prstGeom>
          <a:ln w="25400">
            <a:solidFill>
              <a:srgbClr val="FF0000"/>
            </a:solidFill>
            <a:prstDash val="sysDot"/>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6290405" y="1696929"/>
            <a:ext cx="526106" cy="461665"/>
          </a:xfrm>
          <a:prstGeom prst="rect">
            <a:avLst/>
          </a:prstGeom>
          <a:noFill/>
        </p:spPr>
        <p:txBody>
          <a:bodyPr wrap="none" rtlCol="0">
            <a:spAutoFit/>
          </a:bodyPr>
          <a:lstStyle/>
          <a:p>
            <a:r>
              <a:rPr lang="el-GR" sz="2400" b="1">
                <a:solidFill>
                  <a:srgbClr val="FF0000"/>
                </a:solidFill>
              </a:rPr>
              <a:t>ψ</a:t>
            </a:r>
            <a:r>
              <a:rPr lang="en-US" sz="2400" b="1" baseline="-25000">
                <a:solidFill>
                  <a:srgbClr val="FF0000"/>
                </a:solidFill>
              </a:rPr>
              <a:t>X</a:t>
            </a:r>
          </a:p>
        </p:txBody>
      </p:sp>
      <p:sp>
        <p:nvSpPr>
          <p:cNvPr id="36" name="TextBox 35"/>
          <p:cNvSpPr txBox="1"/>
          <p:nvPr/>
        </p:nvSpPr>
        <p:spPr>
          <a:xfrm>
            <a:off x="6472325" y="3682560"/>
            <a:ext cx="657681" cy="461665"/>
          </a:xfrm>
          <a:prstGeom prst="rect">
            <a:avLst/>
          </a:prstGeom>
          <a:noFill/>
        </p:spPr>
        <p:txBody>
          <a:bodyPr wrap="none" rtlCol="0">
            <a:spAutoFit/>
          </a:bodyPr>
          <a:lstStyle/>
          <a:p>
            <a:r>
              <a:rPr lang="en-US" sz="2400" b="1" u="sng">
                <a:solidFill>
                  <a:srgbClr val="FF0000"/>
                </a:solidFill>
              </a:rPr>
              <a:t>R</a:t>
            </a:r>
            <a:r>
              <a:rPr lang="en-US" sz="2400" b="1" baseline="-25000">
                <a:solidFill>
                  <a:srgbClr val="FF0000"/>
                </a:solidFill>
              </a:rPr>
              <a:t>RW</a:t>
            </a:r>
          </a:p>
        </p:txBody>
      </p:sp>
      <p:sp>
        <p:nvSpPr>
          <p:cNvPr id="37" name="Arc 36"/>
          <p:cNvSpPr/>
          <p:nvPr/>
        </p:nvSpPr>
        <p:spPr>
          <a:xfrm>
            <a:off x="5811803" y="4935383"/>
            <a:ext cx="2035770" cy="1331363"/>
          </a:xfrm>
          <a:prstGeom prst="arc">
            <a:avLst>
              <a:gd name="adj1" fmla="val 15154564"/>
              <a:gd name="adj2" fmla="val 17240779"/>
            </a:avLst>
          </a:pr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8" name="TextBox 37"/>
          <p:cNvSpPr txBox="1"/>
          <p:nvPr/>
        </p:nvSpPr>
        <p:spPr>
          <a:xfrm>
            <a:off x="7014497" y="4713033"/>
            <a:ext cx="639919" cy="461665"/>
          </a:xfrm>
          <a:prstGeom prst="rect">
            <a:avLst/>
          </a:prstGeom>
          <a:noFill/>
        </p:spPr>
        <p:txBody>
          <a:bodyPr wrap="none" rtlCol="0">
            <a:spAutoFit/>
          </a:bodyPr>
          <a:lstStyle/>
          <a:p>
            <a:r>
              <a:rPr lang="el-GR" sz="2400" b="1" u="sng">
                <a:solidFill>
                  <a:srgbClr val="FF0000"/>
                </a:solidFill>
              </a:rPr>
              <a:t>φ</a:t>
            </a:r>
            <a:r>
              <a:rPr lang="en-US" sz="2400" b="1" baseline="-25000">
                <a:solidFill>
                  <a:srgbClr val="FF0000"/>
                </a:solidFill>
              </a:rPr>
              <a:t>RA</a:t>
            </a:r>
          </a:p>
        </p:txBody>
      </p:sp>
      <p:sp>
        <p:nvSpPr>
          <p:cNvPr id="39" name="TextBox 38"/>
          <p:cNvSpPr txBox="1"/>
          <p:nvPr/>
        </p:nvSpPr>
        <p:spPr>
          <a:xfrm>
            <a:off x="7102331" y="1954803"/>
            <a:ext cx="527709" cy="461665"/>
          </a:xfrm>
          <a:prstGeom prst="rect">
            <a:avLst/>
          </a:prstGeom>
          <a:noFill/>
        </p:spPr>
        <p:txBody>
          <a:bodyPr wrap="none" rtlCol="0">
            <a:spAutoFit/>
          </a:bodyPr>
          <a:lstStyle/>
          <a:p>
            <a:r>
              <a:rPr lang="el-GR" sz="2400" b="1">
                <a:solidFill>
                  <a:srgbClr val="FF0000"/>
                </a:solidFill>
              </a:rPr>
              <a:t>ψ</a:t>
            </a:r>
            <a:r>
              <a:rPr lang="en-US" sz="2400" b="1" baseline="-25000">
                <a:solidFill>
                  <a:srgbClr val="FF0000"/>
                </a:solidFill>
              </a:rPr>
              <a:t>R</a:t>
            </a:r>
          </a:p>
        </p:txBody>
      </p:sp>
      <p:sp>
        <p:nvSpPr>
          <p:cNvPr id="40" name="Arc 39"/>
          <p:cNvSpPr/>
          <p:nvPr/>
        </p:nvSpPr>
        <p:spPr>
          <a:xfrm>
            <a:off x="6761772" y="2487176"/>
            <a:ext cx="1345201" cy="761856"/>
          </a:xfrm>
          <a:prstGeom prst="arc">
            <a:avLst>
              <a:gd name="adj1" fmla="val 13563517"/>
              <a:gd name="adj2" fmla="val 17774983"/>
            </a:avLst>
          </a:pr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1" name="TextBox 40"/>
          <p:cNvSpPr txBox="1"/>
          <p:nvPr/>
        </p:nvSpPr>
        <p:spPr>
          <a:xfrm>
            <a:off x="212433" y="68234"/>
            <a:ext cx="5857709" cy="795026"/>
          </a:xfrm>
          <a:prstGeom prst="rect">
            <a:avLst/>
          </a:prstGeom>
          <a:noFill/>
        </p:spPr>
        <p:txBody>
          <a:bodyPr wrap="square" rtlCol="0">
            <a:spAutoFit/>
          </a:bodyPr>
          <a:lstStyle/>
          <a:p>
            <a:pPr>
              <a:lnSpc>
                <a:spcPct val="80000"/>
              </a:lnSpc>
            </a:pPr>
            <a:r>
              <a:rPr lang="en-US" sz="2800" b="1" dirty="0"/>
              <a:t>NSTX-U High-k Scattering Receiver Geometry(By Calvin and </a:t>
            </a:r>
            <a:r>
              <a:rPr lang="en-US" sz="2800" b="1" dirty="0" err="1"/>
              <a:t>Xianzi</a:t>
            </a:r>
            <a:r>
              <a:rPr lang="en-US" sz="2800" b="1" dirty="0"/>
              <a:t>)</a:t>
            </a:r>
          </a:p>
        </p:txBody>
      </p:sp>
      <mc:AlternateContent xmlns:mc="http://schemas.openxmlformats.org/markup-compatibility/2006" xmlns:a14="http://schemas.microsoft.com/office/drawing/2010/main">
        <mc:Choice Requires="a14">
          <p:sp>
            <p:nvSpPr>
              <p:cNvPr id="3" name="TextBox 2">
                <a:extLst>
                  <a:ext uri="{FF2B5EF4-FFF2-40B4-BE49-F238E27FC236}">
                    <a16:creationId xmlns:a16="http://schemas.microsoft.com/office/drawing/2014/main" id="{AA6BDF5A-768A-07D8-7CD1-275C5F37AFEF}"/>
                  </a:ext>
                </a:extLst>
              </p:cNvPr>
              <p:cNvSpPr txBox="1"/>
              <p:nvPr/>
            </p:nvSpPr>
            <p:spPr>
              <a:xfrm>
                <a:off x="7524177" y="4528725"/>
                <a:ext cx="4385712" cy="1200329"/>
              </a:xfrm>
              <a:prstGeom prst="rect">
                <a:avLst/>
              </a:prstGeom>
              <a:solidFill>
                <a:schemeClr val="bg1">
                  <a:lumMod val="95000"/>
                  <a:alpha val="78000"/>
                </a:schemeClr>
              </a:solidFill>
            </p:spPr>
            <p:txBody>
              <a:bodyPr wrap="square" rtlCol="0">
                <a:spAutoFit/>
              </a:bodyPr>
              <a:lstStyle/>
              <a:p>
                <a:r>
                  <a:rPr lang="en-US" sz="1800" dirty="0">
                    <a:solidFill>
                      <a:srgbClr val="7030A0"/>
                    </a:solidFill>
                  </a:rPr>
                  <a:t>Discussion: Here </a:t>
                </a:r>
                <a:r>
                  <a:rPr lang="en-US" dirty="0">
                    <a:solidFill>
                      <a:srgbClr val="7030A0"/>
                    </a:solidFill>
                  </a:rPr>
                  <a:t>the  </a:t>
                </a:r>
                <a:r>
                  <a:rPr lang="en-US" dirty="0" err="1">
                    <a:solidFill>
                      <a:srgbClr val="7030A0"/>
                    </a:solidFill>
                  </a:rPr>
                  <a:t>x</a:t>
                </a:r>
                <a:r>
                  <a:rPr lang="en-US" baseline="-25000" dirty="0" err="1">
                    <a:solidFill>
                      <a:srgbClr val="7030A0"/>
                    </a:solidFill>
                  </a:rPr>
                  <a:t>RW</a:t>
                </a:r>
                <a:r>
                  <a:rPr lang="en-US" baseline="-25000" dirty="0">
                    <a:solidFill>
                      <a:srgbClr val="7030A0"/>
                    </a:solidFill>
                  </a:rPr>
                  <a:t> </a:t>
                </a:r>
                <a:r>
                  <a:rPr lang="en-US" dirty="0">
                    <a:solidFill>
                      <a:srgbClr val="7030A0"/>
                    </a:solidFill>
                  </a:rPr>
                  <a:t>should be a</a:t>
                </a:r>
                <a:r>
                  <a:rPr lang="en-US" sz="1800" dirty="0">
                    <a:solidFill>
                      <a:srgbClr val="7030A0"/>
                    </a:solidFill>
                  </a:rPr>
                  <a:t> variable parameter related to </a:t>
                </a:r>
                <a14:m>
                  <m:oMath xmlns:m="http://schemas.openxmlformats.org/officeDocument/2006/math">
                    <m:sSub>
                      <m:sSubPr>
                        <m:ctrlPr>
                          <a:rPr lang="en-US" sz="1800" b="0" i="1" smtClean="0">
                            <a:solidFill>
                              <a:srgbClr val="7030A0"/>
                            </a:solidFill>
                            <a:latin typeface="Cambria Math" panose="02040503050406030204" pitchFamily="18" charset="0"/>
                          </a:rPr>
                        </m:ctrlPr>
                      </m:sSubPr>
                      <m:e>
                        <m:r>
                          <a:rPr lang="en-US" sz="1800" b="0" i="1" smtClean="0">
                            <a:solidFill>
                              <a:srgbClr val="7030A0"/>
                            </a:solidFill>
                            <a:latin typeface="Cambria Math" panose="02040503050406030204" pitchFamily="18" charset="0"/>
                          </a:rPr>
                          <m:t>𝜙</m:t>
                        </m:r>
                      </m:e>
                      <m:sub>
                        <m:r>
                          <a:rPr lang="en-US" sz="1800" b="0" i="1" smtClean="0">
                            <a:solidFill>
                              <a:srgbClr val="7030A0"/>
                            </a:solidFill>
                            <a:latin typeface="Cambria Math" panose="02040503050406030204" pitchFamily="18" charset="0"/>
                          </a:rPr>
                          <m:t>𝑅𝐴</m:t>
                        </m:r>
                      </m:sub>
                    </m:sSub>
                  </m:oMath>
                </a14:m>
                <a:r>
                  <a:rPr lang="en-US" sz="1800" dirty="0">
                    <a:solidFill>
                      <a:srgbClr val="7030A0"/>
                    </a:solidFill>
                  </a:rPr>
                  <a:t>,which is determined by  relay mirror rotation angle. </a:t>
                </a:r>
                <a:r>
                  <a:rPr lang="en-US" dirty="0">
                    <a:solidFill>
                      <a:srgbClr val="7030A0"/>
                    </a:solidFill>
                  </a:rPr>
                  <a:t>(Xinhang Xu,7/18/2024) </a:t>
                </a:r>
                <a:endParaRPr lang="en-US" dirty="0"/>
              </a:p>
            </p:txBody>
          </p:sp>
        </mc:Choice>
        <mc:Fallback xmlns="">
          <p:sp>
            <p:nvSpPr>
              <p:cNvPr id="3" name="TextBox 2">
                <a:extLst>
                  <a:ext uri="{FF2B5EF4-FFF2-40B4-BE49-F238E27FC236}">
                    <a16:creationId xmlns:a16="http://schemas.microsoft.com/office/drawing/2014/main" id="{AA6BDF5A-768A-07D8-7CD1-275C5F37AFEF}"/>
                  </a:ext>
                </a:extLst>
              </p:cNvPr>
              <p:cNvSpPr txBox="1">
                <a:spLocks noRot="1" noChangeAspect="1" noMove="1" noResize="1" noEditPoints="1" noAdjustHandles="1" noChangeArrowheads="1" noChangeShapeType="1" noTextEdit="1"/>
              </p:cNvSpPr>
              <p:nvPr/>
            </p:nvSpPr>
            <p:spPr>
              <a:xfrm>
                <a:off x="7524177" y="4528725"/>
                <a:ext cx="4385712" cy="1200329"/>
              </a:xfrm>
              <a:prstGeom prst="rect">
                <a:avLst/>
              </a:prstGeom>
              <a:blipFill>
                <a:blip r:embed="rId4"/>
                <a:stretch>
                  <a:fillRect l="-1111" t="-2538" r="-694" b="-7614"/>
                </a:stretch>
              </a:blipFill>
            </p:spPr>
            <p:txBody>
              <a:bodyPr/>
              <a:lstStyle/>
              <a:p>
                <a:r>
                  <a:rPr lang="en-US">
                    <a:noFill/>
                  </a:rPr>
                  <a:t> </a:t>
                </a:r>
              </a:p>
            </p:txBody>
          </p:sp>
        </mc:Fallback>
      </mc:AlternateContent>
      <p:sp>
        <p:nvSpPr>
          <p:cNvPr id="4" name="Slide Number Placeholder 3">
            <a:extLst>
              <a:ext uri="{FF2B5EF4-FFF2-40B4-BE49-F238E27FC236}">
                <a16:creationId xmlns:a16="http://schemas.microsoft.com/office/drawing/2014/main" id="{B4DF834B-4259-E22D-FDAC-F6964ABB81A3}"/>
              </a:ext>
            </a:extLst>
          </p:cNvPr>
          <p:cNvSpPr>
            <a:spLocks noGrp="1"/>
          </p:cNvSpPr>
          <p:nvPr>
            <p:ph type="sldNum" sz="quarter" idx="12"/>
          </p:nvPr>
        </p:nvSpPr>
        <p:spPr/>
        <p:txBody>
          <a:bodyPr/>
          <a:lstStyle/>
          <a:p>
            <a:fld id="{C8EB1B78-1A80-4349-98CC-41A40981A64A}" type="slidenum">
              <a:rPr lang="en-US" smtClean="0"/>
              <a:t>4</a:t>
            </a:fld>
            <a:endParaRPr lang="en-US" dirty="0"/>
          </a:p>
        </p:txBody>
      </p:sp>
    </p:spTree>
    <p:extLst>
      <p:ext uri="{BB962C8B-B14F-4D97-AF65-F5344CB8AC3E}">
        <p14:creationId xmlns:p14="http://schemas.microsoft.com/office/powerpoint/2010/main" val="121431067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116" name="TextBox 115">
                <a:extLst>
                  <a:ext uri="{FF2B5EF4-FFF2-40B4-BE49-F238E27FC236}">
                    <a16:creationId xmlns:a16="http://schemas.microsoft.com/office/drawing/2014/main" id="{A3708347-DE37-FFA1-754C-9C7EB288391C}"/>
                  </a:ext>
                </a:extLst>
              </p:cNvPr>
              <p:cNvSpPr txBox="1"/>
              <p:nvPr/>
            </p:nvSpPr>
            <p:spPr>
              <a:xfrm>
                <a:off x="5794228" y="373038"/>
                <a:ext cx="5122835" cy="6503512"/>
              </a:xfrm>
              <a:prstGeom prst="rect">
                <a:avLst/>
              </a:prstGeom>
              <a:noFill/>
            </p:spPr>
            <p:txBody>
              <a:bodyPr wrap="square" rtlCol="0">
                <a:spAutoFit/>
              </a:bodyPr>
              <a:lstStyle/>
              <a:p>
                <a:r>
                  <a:rPr lang="en-US" sz="1600" b="1" dirty="0"/>
                  <a:t>1.Reference Point is used for relative calibration </a:t>
                </a:r>
                <a:r>
                  <a:rPr lang="en-US" sz="1400" dirty="0">
                    <a:solidFill>
                      <a:schemeClr val="tx1"/>
                    </a:solidFill>
                  </a:rPr>
                  <a:t>since  we can use visible  laser from receiver antenna  to illuminate the receiver path and steer M2  until the laser point reach  the center of the window. Then we can set that angle of M2 as </a:t>
                </a:r>
                <a14:m>
                  <m:oMath xmlns:m="http://schemas.openxmlformats.org/officeDocument/2006/math">
                    <m:sSub>
                      <m:sSubPr>
                        <m:ctrlPr>
                          <a:rPr lang="en-US" sz="1400" i="1" smtClean="0">
                            <a:solidFill>
                              <a:schemeClr val="tx1"/>
                            </a:solidFill>
                            <a:latin typeface="Cambria Math" panose="02040503050406030204" pitchFamily="18" charset="0"/>
                          </a:rPr>
                        </m:ctrlPr>
                      </m:sSubPr>
                      <m:e>
                        <m:r>
                          <a:rPr lang="en-US" sz="1400" b="0" i="1" smtClean="0">
                            <a:solidFill>
                              <a:schemeClr val="tx1"/>
                            </a:solidFill>
                            <a:latin typeface="Cambria Math" panose="02040503050406030204" pitchFamily="18" charset="0"/>
                          </a:rPr>
                          <m:t>𝜙</m:t>
                        </m:r>
                      </m:e>
                      <m:sub>
                        <m:r>
                          <a:rPr lang="en-US" sz="1400" b="0" i="1" smtClean="0">
                            <a:solidFill>
                              <a:schemeClr val="tx1"/>
                            </a:solidFill>
                            <a:latin typeface="Cambria Math" panose="02040503050406030204" pitchFamily="18" charset="0"/>
                          </a:rPr>
                          <m:t>𝑀</m:t>
                        </m:r>
                        <m:r>
                          <a:rPr lang="en-US" sz="1400" b="0" i="1" smtClean="0">
                            <a:solidFill>
                              <a:schemeClr val="tx1"/>
                            </a:solidFill>
                            <a:latin typeface="Cambria Math" panose="02040503050406030204" pitchFamily="18" charset="0"/>
                          </a:rPr>
                          <m:t>2</m:t>
                        </m:r>
                      </m:sub>
                    </m:sSub>
                  </m:oMath>
                </a14:m>
                <a:r>
                  <a:rPr lang="en-US" sz="1400" dirty="0">
                    <a:solidFill>
                      <a:schemeClr val="tx1"/>
                    </a:solidFill>
                  </a:rPr>
                  <a:t> =0,</a:t>
                </a:r>
                <a:r>
                  <a:rPr lang="en-US" altLang="zh-CN" sz="1400" dirty="0">
                    <a:solidFill>
                      <a:schemeClr val="tx1"/>
                    </a:solidFill>
                  </a:rPr>
                  <a:t> meaning the Reference point for M2 is home position</a:t>
                </a:r>
                <a:endParaRPr lang="en-US" sz="1400" dirty="0">
                  <a:solidFill>
                    <a:schemeClr val="tx1"/>
                  </a:solidFill>
                </a:endParaRPr>
              </a:p>
              <a:p>
                <a:r>
                  <a:rPr lang="en-US" sz="1600" b="1" dirty="0"/>
                  <a:t>2.Absolute calibration</a:t>
                </a:r>
              </a:p>
              <a:p>
                <a:pPr marL="285750" indent="-285750">
                  <a:buFont typeface="Arial" panose="020B0604020202020204" pitchFamily="34" charset="0"/>
                  <a:buChar char="•"/>
                </a:pPr>
                <a:r>
                  <a:rPr lang="en-US" sz="1600" dirty="0"/>
                  <a:t> using visible laser and measure the angle  of the window’s left edge as </a:t>
                </a:r>
                <a14:m>
                  <m:oMath xmlns:m="http://schemas.openxmlformats.org/officeDocument/2006/math">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𝜙</m:t>
                        </m:r>
                      </m:e>
                      <m:sub>
                        <m:r>
                          <a:rPr lang="en-US" sz="1600" b="0" i="1" smtClean="0">
                            <a:latin typeface="Cambria Math" panose="02040503050406030204" pitchFamily="18" charset="0"/>
                          </a:rPr>
                          <m:t>𝐿</m:t>
                        </m:r>
                      </m:sub>
                    </m:sSub>
                  </m:oMath>
                </a14:m>
                <a:endParaRPr lang="en-US" sz="1600" b="0" dirty="0"/>
              </a:p>
              <a:p>
                <a:pPr marL="285750" indent="-285750">
                  <a:buFont typeface="Arial" panose="020B0604020202020204" pitchFamily="34" charset="0"/>
                  <a:buChar char="•"/>
                </a:pPr>
                <a:r>
                  <a:rPr lang="en-US" sz="1600" dirty="0"/>
                  <a:t>using visible laser and measure the angle of the window’s </a:t>
                </a:r>
              </a:p>
              <a:p>
                <a:pPr marL="285750" indent="-285750">
                  <a:buFont typeface="Arial" panose="020B0604020202020204" pitchFamily="34" charset="0"/>
                  <a:buChar char="•"/>
                </a:pPr>
                <a:r>
                  <a:rPr lang="en-US" altLang="zh-CN" sz="1600" b="0" dirty="0"/>
                  <a:t>Cartesian coordinates where the window’s center is original point and x parallel to window while y vertical to window </a:t>
                </a:r>
              </a:p>
              <a:p>
                <a:pPr marL="285750" indent="-285750">
                  <a:buFont typeface="Arial" panose="020B0604020202020204" pitchFamily="34" charset="0"/>
                  <a:buChar char="•"/>
                </a:pPr>
                <a:r>
                  <a:rPr lang="en-US" altLang="zh-CN" sz="1600" dirty="0"/>
                  <a:t>Solving the equations, and (x,y)is the M2 axis position, where l is the half width of window.</a:t>
                </a:r>
              </a:p>
              <a:p>
                <a:pPr/>
                <a14:m>
                  <m:oMathPara xmlns:m="http://schemas.openxmlformats.org/officeDocument/2006/math">
                    <m:oMathParaPr>
                      <m:jc m:val="centerGroup"/>
                    </m:oMathParaPr>
                    <m:oMath xmlns:m="http://schemas.openxmlformats.org/officeDocument/2006/math">
                      <m:sSup>
                        <m:sSupPr>
                          <m:ctrlPr>
                            <a:rPr lang="en-US" altLang="zh-CN" sz="1200" b="0" i="1" smtClean="0">
                              <a:latin typeface="Cambria Math" panose="02040503050406030204" pitchFamily="18" charset="0"/>
                            </a:rPr>
                          </m:ctrlPr>
                        </m:sSupPr>
                        <m:e>
                          <m:d>
                            <m:dPr>
                              <m:ctrlPr>
                                <a:rPr lang="en-US" altLang="zh-CN" sz="1200" b="0" i="1" smtClean="0">
                                  <a:latin typeface="Cambria Math" panose="02040503050406030204" pitchFamily="18" charset="0"/>
                                </a:rPr>
                              </m:ctrlPr>
                            </m:dPr>
                            <m:e>
                              <m:r>
                                <a:rPr lang="en-US" altLang="zh-CN" sz="1200" b="0" i="1" smtClean="0">
                                  <a:latin typeface="Cambria Math" panose="02040503050406030204" pitchFamily="18" charset="0"/>
                                </a:rPr>
                                <m:t>𝑥</m:t>
                              </m:r>
                              <m:r>
                                <a:rPr lang="en-US" altLang="zh-CN" sz="1200" b="0" i="1" smtClean="0">
                                  <a:latin typeface="Cambria Math" panose="02040503050406030204" pitchFamily="18" charset="0"/>
                                </a:rPr>
                                <m:t>−</m:t>
                              </m:r>
                              <m:f>
                                <m:fPr>
                                  <m:ctrlPr>
                                    <a:rPr lang="en-US" altLang="zh-CN" sz="1200" b="0" i="1" smtClean="0">
                                      <a:latin typeface="Cambria Math" panose="02040503050406030204" pitchFamily="18" charset="0"/>
                                    </a:rPr>
                                  </m:ctrlPr>
                                </m:fPr>
                                <m:num>
                                  <m:r>
                                    <a:rPr lang="en-US" altLang="zh-CN" sz="1200" b="0" i="1" smtClean="0">
                                      <a:latin typeface="Cambria Math" panose="02040503050406030204" pitchFamily="18" charset="0"/>
                                    </a:rPr>
                                    <m:t>𝑙</m:t>
                                  </m:r>
                                </m:num>
                                <m:den>
                                  <m:r>
                                    <a:rPr lang="en-US" altLang="zh-CN" sz="1200" b="0" i="1" smtClean="0">
                                      <a:latin typeface="Cambria Math" panose="02040503050406030204" pitchFamily="18" charset="0"/>
                                    </a:rPr>
                                    <m:t>2</m:t>
                                  </m:r>
                                </m:den>
                              </m:f>
                            </m:e>
                          </m:d>
                        </m:e>
                        <m:sup>
                          <m:r>
                            <a:rPr lang="en-US" altLang="zh-CN" sz="1200" b="0" i="1" smtClean="0">
                              <a:latin typeface="Cambria Math" panose="02040503050406030204" pitchFamily="18" charset="0"/>
                            </a:rPr>
                            <m:t>2</m:t>
                          </m:r>
                        </m:sup>
                      </m:sSup>
                      <m:r>
                        <a:rPr lang="en-US" altLang="zh-CN" sz="1200" b="0" i="1" smtClean="0">
                          <a:latin typeface="Cambria Math" panose="02040503050406030204" pitchFamily="18" charset="0"/>
                        </a:rPr>
                        <m:t>+</m:t>
                      </m:r>
                      <m:sSup>
                        <m:sSupPr>
                          <m:ctrlPr>
                            <a:rPr lang="en-US" altLang="zh-CN" sz="1200" b="0" i="1" smtClean="0">
                              <a:latin typeface="Cambria Math" panose="02040503050406030204" pitchFamily="18" charset="0"/>
                            </a:rPr>
                          </m:ctrlPr>
                        </m:sSupPr>
                        <m:e>
                          <m:r>
                            <a:rPr lang="en-US" altLang="zh-CN" sz="1200" b="0" i="1" smtClean="0">
                              <a:latin typeface="Cambria Math" panose="02040503050406030204" pitchFamily="18" charset="0"/>
                            </a:rPr>
                            <m:t>(</m:t>
                          </m:r>
                          <m:r>
                            <a:rPr lang="en-US" altLang="zh-CN" sz="1200" b="0" i="1" smtClean="0">
                              <a:latin typeface="Cambria Math" panose="02040503050406030204" pitchFamily="18" charset="0"/>
                            </a:rPr>
                            <m:t>𝑦</m:t>
                          </m:r>
                          <m:r>
                            <a:rPr lang="en-US" altLang="zh-CN" sz="1200" b="0" i="1" smtClean="0">
                              <a:latin typeface="Cambria Math" panose="02040503050406030204" pitchFamily="18" charset="0"/>
                            </a:rPr>
                            <m:t>+</m:t>
                          </m:r>
                          <m:f>
                            <m:fPr>
                              <m:ctrlPr>
                                <a:rPr lang="en-US" sz="1200" b="0" i="1" smtClean="0">
                                  <a:latin typeface="Cambria Math" panose="02040503050406030204" pitchFamily="18" charset="0"/>
                                </a:rPr>
                              </m:ctrlPr>
                            </m:fPr>
                            <m:num>
                              <m:r>
                                <a:rPr lang="en-US" sz="1200" b="0" i="1" smtClean="0">
                                  <a:latin typeface="Cambria Math" panose="02040503050406030204" pitchFamily="18" charset="0"/>
                                </a:rPr>
                                <m:t>𝑙</m:t>
                              </m:r>
                            </m:num>
                            <m:den>
                              <m:r>
                                <a:rPr lang="en-US" sz="1200" b="0" i="1" smtClean="0">
                                  <a:latin typeface="Cambria Math" panose="02040503050406030204" pitchFamily="18" charset="0"/>
                                </a:rPr>
                                <m:t>2</m:t>
                              </m:r>
                              <m:func>
                                <m:funcPr>
                                  <m:ctrlPr>
                                    <a:rPr lang="en-US" sz="1200" b="0" i="1" smtClean="0">
                                      <a:latin typeface="Cambria Math" panose="02040503050406030204" pitchFamily="18" charset="0"/>
                                    </a:rPr>
                                  </m:ctrlPr>
                                </m:funcPr>
                                <m:fName>
                                  <m:r>
                                    <m:rPr>
                                      <m:sty m:val="p"/>
                                    </m:rPr>
                                    <a:rPr lang="en-US" sz="1200" b="0" i="0" smtClean="0">
                                      <a:latin typeface="Cambria Math" panose="02040503050406030204" pitchFamily="18" charset="0"/>
                                    </a:rPr>
                                    <m:t>tan</m:t>
                                  </m:r>
                                </m:fName>
                                <m:e>
                                  <m:d>
                                    <m:dPr>
                                      <m:ctrlPr>
                                        <a:rPr lang="en-US" sz="1200" b="0" i="1" smtClean="0">
                                          <a:latin typeface="Cambria Math" panose="02040503050406030204" pitchFamily="18" charset="0"/>
                                        </a:rPr>
                                      </m:ctrlPr>
                                    </m:dPr>
                                    <m:e>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𝜙</m:t>
                                          </m:r>
                                        </m:e>
                                        <m:sub>
                                          <m:r>
                                            <a:rPr lang="en-US" sz="1200" b="0" i="1" smtClean="0">
                                              <a:latin typeface="Cambria Math" panose="02040503050406030204" pitchFamily="18" charset="0"/>
                                            </a:rPr>
                                            <m:t>𝑅</m:t>
                                          </m:r>
                                        </m:sub>
                                      </m:sSub>
                                    </m:e>
                                  </m:d>
                                </m:e>
                              </m:func>
                            </m:den>
                          </m:f>
                          <m:r>
                            <a:rPr lang="en-US" altLang="zh-CN" sz="1200" b="0" i="1" smtClean="0">
                              <a:latin typeface="Cambria Math" panose="02040503050406030204" pitchFamily="18" charset="0"/>
                            </a:rPr>
                            <m:t>)</m:t>
                          </m:r>
                        </m:e>
                        <m:sup>
                          <m:r>
                            <a:rPr lang="en-US" altLang="zh-CN" sz="1200" b="0" i="1" smtClean="0">
                              <a:latin typeface="Cambria Math" panose="02040503050406030204" pitchFamily="18" charset="0"/>
                            </a:rPr>
                            <m:t>2</m:t>
                          </m:r>
                        </m:sup>
                      </m:sSup>
                      <m:r>
                        <a:rPr lang="en-US" altLang="zh-CN" sz="1200" b="0" i="1" smtClean="0">
                          <a:latin typeface="Cambria Math" panose="02040503050406030204" pitchFamily="18" charset="0"/>
                        </a:rPr>
                        <m:t>=</m:t>
                      </m:r>
                      <m:sSup>
                        <m:sSupPr>
                          <m:ctrlPr>
                            <a:rPr lang="en-US" altLang="zh-CN" sz="1200" b="0" i="1" smtClean="0">
                              <a:latin typeface="Cambria Math" panose="02040503050406030204" pitchFamily="18" charset="0"/>
                            </a:rPr>
                          </m:ctrlPr>
                        </m:sSupPr>
                        <m:e>
                          <m:d>
                            <m:dPr>
                              <m:ctrlPr>
                                <a:rPr lang="en-US" altLang="zh-CN" sz="1200" b="0" i="1" smtClean="0">
                                  <a:latin typeface="Cambria Math" panose="02040503050406030204" pitchFamily="18" charset="0"/>
                                </a:rPr>
                              </m:ctrlPr>
                            </m:dPr>
                            <m:e>
                              <m:f>
                                <m:fPr>
                                  <m:ctrlPr>
                                    <a:rPr lang="en-US" altLang="zh-CN" sz="1200" b="0" i="1" smtClean="0">
                                      <a:latin typeface="Cambria Math" panose="02040503050406030204" pitchFamily="18" charset="0"/>
                                    </a:rPr>
                                  </m:ctrlPr>
                                </m:fPr>
                                <m:num>
                                  <m:r>
                                    <a:rPr lang="en-US" altLang="zh-CN" sz="1200" b="0" i="1" smtClean="0">
                                      <a:latin typeface="Cambria Math" panose="02040503050406030204" pitchFamily="18" charset="0"/>
                                    </a:rPr>
                                    <m:t>𝑙</m:t>
                                  </m:r>
                                </m:num>
                                <m:den>
                                  <m:r>
                                    <a:rPr lang="en-US" altLang="zh-CN" sz="1200" b="0" i="1" smtClean="0">
                                      <a:latin typeface="Cambria Math" panose="02040503050406030204" pitchFamily="18" charset="0"/>
                                    </a:rPr>
                                    <m:t>2</m:t>
                                  </m:r>
                                  <m:func>
                                    <m:funcPr>
                                      <m:ctrlPr>
                                        <a:rPr lang="en-US" altLang="zh-CN" sz="1200" b="0" i="1" smtClean="0">
                                          <a:latin typeface="Cambria Math" panose="02040503050406030204" pitchFamily="18" charset="0"/>
                                        </a:rPr>
                                      </m:ctrlPr>
                                    </m:funcPr>
                                    <m:fName>
                                      <m:r>
                                        <m:rPr>
                                          <m:sty m:val="p"/>
                                        </m:rPr>
                                        <a:rPr lang="en-US" altLang="zh-CN" sz="1200" b="0" i="0" smtClean="0">
                                          <a:latin typeface="Cambria Math" panose="02040503050406030204" pitchFamily="18" charset="0"/>
                                        </a:rPr>
                                        <m:t>sin</m:t>
                                      </m:r>
                                    </m:fName>
                                    <m:e>
                                      <m:d>
                                        <m:dPr>
                                          <m:ctrlPr>
                                            <a:rPr lang="en-US" altLang="zh-CN" sz="1200" b="0" i="1" smtClean="0">
                                              <a:latin typeface="Cambria Math" panose="02040503050406030204" pitchFamily="18" charset="0"/>
                                            </a:rPr>
                                          </m:ctrlPr>
                                        </m:dPr>
                                        <m:e>
                                          <m:sSub>
                                            <m:sSubPr>
                                              <m:ctrlPr>
                                                <a:rPr lang="en-US" altLang="zh-CN" sz="1200" b="0" i="1" smtClean="0">
                                                  <a:latin typeface="Cambria Math" panose="02040503050406030204" pitchFamily="18" charset="0"/>
                                                </a:rPr>
                                              </m:ctrlPr>
                                            </m:sSubPr>
                                            <m:e>
                                              <m:r>
                                                <a:rPr lang="en-US" altLang="zh-CN" sz="1200" b="0" i="1" smtClean="0">
                                                  <a:latin typeface="Cambria Math" panose="02040503050406030204" pitchFamily="18" charset="0"/>
                                                </a:rPr>
                                                <m:t>𝜙</m:t>
                                              </m:r>
                                            </m:e>
                                            <m:sub>
                                              <m:r>
                                                <a:rPr lang="en-US" altLang="zh-CN" sz="1200" b="0" i="1" smtClean="0">
                                                  <a:latin typeface="Cambria Math" panose="02040503050406030204" pitchFamily="18" charset="0"/>
                                                </a:rPr>
                                                <m:t>𝑅</m:t>
                                              </m:r>
                                            </m:sub>
                                          </m:sSub>
                                        </m:e>
                                      </m:d>
                                    </m:e>
                                  </m:func>
                                </m:den>
                              </m:f>
                            </m:e>
                          </m:d>
                        </m:e>
                        <m:sup>
                          <m:r>
                            <a:rPr lang="en-US" altLang="zh-CN" sz="1200" b="0" i="1" smtClean="0">
                              <a:latin typeface="Cambria Math" panose="02040503050406030204" pitchFamily="18" charset="0"/>
                            </a:rPr>
                            <m:t>2</m:t>
                          </m:r>
                        </m:sup>
                      </m:sSup>
                    </m:oMath>
                  </m:oMathPara>
                </a14:m>
                <a:endParaRPr lang="en-US" altLang="zh-CN" sz="1200" b="0" dirty="0"/>
              </a:p>
              <a:p>
                <a:pPr/>
                <a14:m>
                  <m:oMathPara xmlns:m="http://schemas.openxmlformats.org/officeDocument/2006/math">
                    <m:oMathParaPr>
                      <m:jc m:val="centerGroup"/>
                    </m:oMathParaPr>
                    <m:oMath xmlns:m="http://schemas.openxmlformats.org/officeDocument/2006/math">
                      <m:sSup>
                        <m:sSupPr>
                          <m:ctrlPr>
                            <a:rPr lang="en-US" altLang="zh-CN" sz="1200" b="0" i="1" smtClean="0">
                              <a:latin typeface="Cambria Math" panose="02040503050406030204" pitchFamily="18" charset="0"/>
                            </a:rPr>
                          </m:ctrlPr>
                        </m:sSupPr>
                        <m:e>
                          <m:d>
                            <m:dPr>
                              <m:ctrlPr>
                                <a:rPr lang="en-US" altLang="zh-CN" sz="1200" b="0" i="1" smtClean="0">
                                  <a:latin typeface="Cambria Math" panose="02040503050406030204" pitchFamily="18" charset="0"/>
                                </a:rPr>
                              </m:ctrlPr>
                            </m:dPr>
                            <m:e>
                              <m:r>
                                <a:rPr lang="en-US" altLang="zh-CN" sz="1200" b="0" i="1" smtClean="0">
                                  <a:latin typeface="Cambria Math" panose="02040503050406030204" pitchFamily="18" charset="0"/>
                                </a:rPr>
                                <m:t>𝑥</m:t>
                              </m:r>
                              <m:r>
                                <a:rPr lang="en-US" altLang="zh-CN" sz="1200" b="0" i="1" smtClean="0">
                                  <a:latin typeface="Cambria Math" panose="02040503050406030204" pitchFamily="18" charset="0"/>
                                </a:rPr>
                                <m:t>+</m:t>
                              </m:r>
                              <m:f>
                                <m:fPr>
                                  <m:ctrlPr>
                                    <a:rPr lang="en-US" altLang="zh-CN" sz="1200" b="0" i="1" smtClean="0">
                                      <a:latin typeface="Cambria Math" panose="02040503050406030204" pitchFamily="18" charset="0"/>
                                    </a:rPr>
                                  </m:ctrlPr>
                                </m:fPr>
                                <m:num>
                                  <m:r>
                                    <a:rPr lang="en-US" altLang="zh-CN" sz="1200" b="0" i="1" smtClean="0">
                                      <a:latin typeface="Cambria Math" panose="02040503050406030204" pitchFamily="18" charset="0"/>
                                    </a:rPr>
                                    <m:t>𝑙</m:t>
                                  </m:r>
                                </m:num>
                                <m:den>
                                  <m:r>
                                    <a:rPr lang="en-US" altLang="zh-CN" sz="1200" b="0" i="1" smtClean="0">
                                      <a:latin typeface="Cambria Math" panose="02040503050406030204" pitchFamily="18" charset="0"/>
                                    </a:rPr>
                                    <m:t>2</m:t>
                                  </m:r>
                                </m:den>
                              </m:f>
                            </m:e>
                          </m:d>
                        </m:e>
                        <m:sup>
                          <m:r>
                            <a:rPr lang="en-US" altLang="zh-CN" sz="1200" b="0" i="1" smtClean="0">
                              <a:latin typeface="Cambria Math" panose="02040503050406030204" pitchFamily="18" charset="0"/>
                            </a:rPr>
                            <m:t>2</m:t>
                          </m:r>
                        </m:sup>
                      </m:sSup>
                      <m:r>
                        <a:rPr lang="en-US" altLang="zh-CN" sz="1200" b="0" i="1" smtClean="0">
                          <a:latin typeface="Cambria Math" panose="02040503050406030204" pitchFamily="18" charset="0"/>
                        </a:rPr>
                        <m:t>+</m:t>
                      </m:r>
                      <m:sSup>
                        <m:sSupPr>
                          <m:ctrlPr>
                            <a:rPr lang="en-US" altLang="zh-CN" sz="1200" b="0" i="1" smtClean="0">
                              <a:latin typeface="Cambria Math" panose="02040503050406030204" pitchFamily="18" charset="0"/>
                            </a:rPr>
                          </m:ctrlPr>
                        </m:sSupPr>
                        <m:e>
                          <m:r>
                            <a:rPr lang="en-US" altLang="zh-CN" sz="1200" b="0" i="1" smtClean="0">
                              <a:latin typeface="Cambria Math" panose="02040503050406030204" pitchFamily="18" charset="0"/>
                            </a:rPr>
                            <m:t>(</m:t>
                          </m:r>
                          <m:r>
                            <a:rPr lang="en-US" altLang="zh-CN" sz="1200" b="0" i="1" smtClean="0">
                              <a:latin typeface="Cambria Math" panose="02040503050406030204" pitchFamily="18" charset="0"/>
                            </a:rPr>
                            <m:t>𝑦</m:t>
                          </m:r>
                          <m:r>
                            <a:rPr lang="en-US" altLang="zh-CN" sz="1200" b="0" i="1" smtClean="0">
                              <a:latin typeface="Cambria Math" panose="02040503050406030204" pitchFamily="18" charset="0"/>
                            </a:rPr>
                            <m:t>+</m:t>
                          </m:r>
                          <m:f>
                            <m:fPr>
                              <m:ctrlPr>
                                <a:rPr lang="en-US" sz="1200" b="0" i="1" smtClean="0">
                                  <a:latin typeface="Cambria Math" panose="02040503050406030204" pitchFamily="18" charset="0"/>
                                </a:rPr>
                              </m:ctrlPr>
                            </m:fPr>
                            <m:num>
                              <m:r>
                                <a:rPr lang="en-US" sz="1200" b="0" i="1" smtClean="0">
                                  <a:latin typeface="Cambria Math" panose="02040503050406030204" pitchFamily="18" charset="0"/>
                                </a:rPr>
                                <m:t>𝑙</m:t>
                              </m:r>
                            </m:num>
                            <m:den>
                              <m:r>
                                <a:rPr lang="en-US" sz="1200" b="0" i="1" smtClean="0">
                                  <a:latin typeface="Cambria Math" panose="02040503050406030204" pitchFamily="18" charset="0"/>
                                </a:rPr>
                                <m:t>2</m:t>
                              </m:r>
                              <m:func>
                                <m:funcPr>
                                  <m:ctrlPr>
                                    <a:rPr lang="en-US" sz="1200" b="0" i="1" smtClean="0">
                                      <a:latin typeface="Cambria Math" panose="02040503050406030204" pitchFamily="18" charset="0"/>
                                    </a:rPr>
                                  </m:ctrlPr>
                                </m:funcPr>
                                <m:fName>
                                  <m:r>
                                    <m:rPr>
                                      <m:sty m:val="p"/>
                                    </m:rPr>
                                    <a:rPr lang="en-US" sz="1200" b="0" i="0" smtClean="0">
                                      <a:latin typeface="Cambria Math" panose="02040503050406030204" pitchFamily="18" charset="0"/>
                                    </a:rPr>
                                    <m:t>tan</m:t>
                                  </m:r>
                                </m:fName>
                                <m:e>
                                  <m:d>
                                    <m:dPr>
                                      <m:ctrlPr>
                                        <a:rPr lang="en-US" sz="1200" b="0" i="1" smtClean="0">
                                          <a:latin typeface="Cambria Math" panose="02040503050406030204" pitchFamily="18" charset="0"/>
                                        </a:rPr>
                                      </m:ctrlPr>
                                    </m:dPr>
                                    <m:e>
                                      <m:sSub>
                                        <m:sSubPr>
                                          <m:ctrlPr>
                                            <a:rPr lang="en-US" sz="1200" b="0" i="1" smtClean="0">
                                              <a:latin typeface="Cambria Math" panose="02040503050406030204" pitchFamily="18" charset="0"/>
                                            </a:rPr>
                                          </m:ctrlPr>
                                        </m:sSubPr>
                                        <m:e>
                                          <m:r>
                                            <a:rPr lang="en-US" sz="1200" b="0" i="1" smtClean="0">
                                              <a:latin typeface="Cambria Math" panose="02040503050406030204" pitchFamily="18" charset="0"/>
                                            </a:rPr>
                                            <m:t>𝜙</m:t>
                                          </m:r>
                                        </m:e>
                                        <m:sub>
                                          <m:r>
                                            <a:rPr lang="en-US" sz="1200" b="0" i="1" smtClean="0">
                                              <a:latin typeface="Cambria Math" panose="02040503050406030204" pitchFamily="18" charset="0"/>
                                            </a:rPr>
                                            <m:t>𝑙</m:t>
                                          </m:r>
                                        </m:sub>
                                      </m:sSub>
                                    </m:e>
                                  </m:d>
                                </m:e>
                              </m:func>
                            </m:den>
                          </m:f>
                          <m:r>
                            <a:rPr lang="en-US" altLang="zh-CN" sz="1200" b="0" i="1" smtClean="0">
                              <a:latin typeface="Cambria Math" panose="02040503050406030204" pitchFamily="18" charset="0"/>
                            </a:rPr>
                            <m:t>)</m:t>
                          </m:r>
                        </m:e>
                        <m:sup>
                          <m:r>
                            <a:rPr lang="en-US" altLang="zh-CN" sz="1200" b="0" i="1" smtClean="0">
                              <a:latin typeface="Cambria Math" panose="02040503050406030204" pitchFamily="18" charset="0"/>
                            </a:rPr>
                            <m:t>2</m:t>
                          </m:r>
                        </m:sup>
                      </m:sSup>
                      <m:r>
                        <a:rPr lang="en-US" altLang="zh-CN" sz="1200" b="0" i="1" smtClean="0">
                          <a:latin typeface="Cambria Math" panose="02040503050406030204" pitchFamily="18" charset="0"/>
                        </a:rPr>
                        <m:t>=</m:t>
                      </m:r>
                      <m:sSup>
                        <m:sSupPr>
                          <m:ctrlPr>
                            <a:rPr lang="en-US" altLang="zh-CN" sz="1200" b="0" i="1" smtClean="0">
                              <a:latin typeface="Cambria Math" panose="02040503050406030204" pitchFamily="18" charset="0"/>
                            </a:rPr>
                          </m:ctrlPr>
                        </m:sSupPr>
                        <m:e>
                          <m:d>
                            <m:dPr>
                              <m:ctrlPr>
                                <a:rPr lang="en-US" altLang="zh-CN" sz="1200" b="0" i="1" smtClean="0">
                                  <a:latin typeface="Cambria Math" panose="02040503050406030204" pitchFamily="18" charset="0"/>
                                </a:rPr>
                              </m:ctrlPr>
                            </m:dPr>
                            <m:e>
                              <m:f>
                                <m:fPr>
                                  <m:ctrlPr>
                                    <a:rPr lang="en-US" altLang="zh-CN" sz="1200" b="0" i="1" smtClean="0">
                                      <a:latin typeface="Cambria Math" panose="02040503050406030204" pitchFamily="18" charset="0"/>
                                    </a:rPr>
                                  </m:ctrlPr>
                                </m:fPr>
                                <m:num>
                                  <m:r>
                                    <a:rPr lang="en-US" altLang="zh-CN" sz="1200" b="0" i="1" smtClean="0">
                                      <a:latin typeface="Cambria Math" panose="02040503050406030204" pitchFamily="18" charset="0"/>
                                    </a:rPr>
                                    <m:t>𝑙</m:t>
                                  </m:r>
                                </m:num>
                                <m:den>
                                  <m:r>
                                    <a:rPr lang="en-US" altLang="zh-CN" sz="1200" b="0" i="1" smtClean="0">
                                      <a:latin typeface="Cambria Math" panose="02040503050406030204" pitchFamily="18" charset="0"/>
                                    </a:rPr>
                                    <m:t>2</m:t>
                                  </m:r>
                                  <m:func>
                                    <m:funcPr>
                                      <m:ctrlPr>
                                        <a:rPr lang="en-US" altLang="zh-CN" sz="1200" b="0" i="1" smtClean="0">
                                          <a:latin typeface="Cambria Math" panose="02040503050406030204" pitchFamily="18" charset="0"/>
                                        </a:rPr>
                                      </m:ctrlPr>
                                    </m:funcPr>
                                    <m:fName>
                                      <m:r>
                                        <m:rPr>
                                          <m:sty m:val="p"/>
                                        </m:rPr>
                                        <a:rPr lang="en-US" altLang="zh-CN" sz="1200" b="0" i="0" smtClean="0">
                                          <a:latin typeface="Cambria Math" panose="02040503050406030204" pitchFamily="18" charset="0"/>
                                        </a:rPr>
                                        <m:t>sin</m:t>
                                      </m:r>
                                    </m:fName>
                                    <m:e>
                                      <m:d>
                                        <m:dPr>
                                          <m:ctrlPr>
                                            <a:rPr lang="en-US" altLang="zh-CN" sz="1200" b="0" i="1" smtClean="0">
                                              <a:latin typeface="Cambria Math" panose="02040503050406030204" pitchFamily="18" charset="0"/>
                                            </a:rPr>
                                          </m:ctrlPr>
                                        </m:dPr>
                                        <m:e>
                                          <m:sSub>
                                            <m:sSubPr>
                                              <m:ctrlPr>
                                                <a:rPr lang="en-US" altLang="zh-CN" sz="1200" b="0" i="1" smtClean="0">
                                                  <a:latin typeface="Cambria Math" panose="02040503050406030204" pitchFamily="18" charset="0"/>
                                                </a:rPr>
                                              </m:ctrlPr>
                                            </m:sSubPr>
                                            <m:e>
                                              <m:r>
                                                <a:rPr lang="en-US" altLang="zh-CN" sz="1200" b="0" i="1" smtClean="0">
                                                  <a:latin typeface="Cambria Math" panose="02040503050406030204" pitchFamily="18" charset="0"/>
                                                </a:rPr>
                                                <m:t>𝜙</m:t>
                                              </m:r>
                                            </m:e>
                                            <m:sub>
                                              <m:r>
                                                <a:rPr lang="en-US" altLang="zh-CN" sz="1200" b="0" i="1" smtClean="0">
                                                  <a:latin typeface="Cambria Math" panose="02040503050406030204" pitchFamily="18" charset="0"/>
                                                </a:rPr>
                                                <m:t>𝐿</m:t>
                                              </m:r>
                                            </m:sub>
                                          </m:sSub>
                                        </m:e>
                                      </m:d>
                                    </m:e>
                                  </m:func>
                                </m:den>
                              </m:f>
                            </m:e>
                          </m:d>
                        </m:e>
                        <m:sup>
                          <m:r>
                            <a:rPr lang="en-US" altLang="zh-CN" sz="1200" b="0" i="1" smtClean="0">
                              <a:latin typeface="Cambria Math" panose="02040503050406030204" pitchFamily="18" charset="0"/>
                            </a:rPr>
                            <m:t>2</m:t>
                          </m:r>
                        </m:sup>
                      </m:sSup>
                    </m:oMath>
                  </m:oMathPara>
                </a14:m>
                <a:endParaRPr lang="en-US" sz="1600" b="1" dirty="0"/>
              </a:p>
              <a:p>
                <a:endParaRPr lang="en-US" sz="1600" dirty="0">
                  <a:solidFill>
                    <a:schemeClr val="accent1">
                      <a:lumMod val="60000"/>
                      <a:lumOff val="40000"/>
                    </a:schemeClr>
                  </a:solidFill>
                </a:endParaRPr>
              </a:p>
              <a:p>
                <a:pPr marL="285750" indent="-285750">
                  <a:buFont typeface="Arial" panose="020B0604020202020204" pitchFamily="34" charset="0"/>
                  <a:buChar char="•"/>
                </a:pPr>
                <a:r>
                  <a:rPr lang="en-US" sz="1600" dirty="0"/>
                  <a:t>Consider the ray along the window’s center</a:t>
                </a:r>
                <a:r>
                  <a:rPr lang="en-US" sz="1600" dirty="0">
                    <a:solidFill>
                      <a:schemeClr val="tx1"/>
                    </a:solidFill>
                  </a:rPr>
                  <a:t> </a:t>
                </a:r>
                <a14:m>
                  <m:oMath xmlns:m="http://schemas.openxmlformats.org/officeDocument/2006/math">
                    <m:r>
                      <a:rPr lang="en-US" sz="1600" b="0" i="0" smtClean="0">
                        <a:solidFill>
                          <a:schemeClr val="tx1"/>
                        </a:solidFill>
                        <a:latin typeface="Cambria Math" panose="02040503050406030204" pitchFamily="18" charset="0"/>
                      </a:rPr>
                      <m:t>(</m:t>
                    </m:r>
                    <m:sSub>
                      <m:sSubPr>
                        <m:ctrlPr>
                          <a:rPr lang="en-US" sz="1600" i="1" smtClean="0">
                            <a:solidFill>
                              <a:schemeClr val="tx1"/>
                            </a:solidFill>
                            <a:latin typeface="Cambria Math" panose="02040503050406030204" pitchFamily="18" charset="0"/>
                          </a:rPr>
                        </m:ctrlPr>
                      </m:sSubPr>
                      <m:e>
                        <m:r>
                          <a:rPr lang="en-US" sz="1600" b="0" i="1" smtClean="0">
                            <a:solidFill>
                              <a:schemeClr val="tx1"/>
                            </a:solidFill>
                            <a:latin typeface="Cambria Math" panose="02040503050406030204" pitchFamily="18" charset="0"/>
                          </a:rPr>
                          <m:t>𝜙</m:t>
                        </m:r>
                      </m:e>
                      <m:sub>
                        <m:r>
                          <a:rPr lang="en-US" sz="1600" b="0" i="1" smtClean="0">
                            <a:solidFill>
                              <a:schemeClr val="tx1"/>
                            </a:solidFill>
                            <a:latin typeface="Cambria Math" panose="02040503050406030204" pitchFamily="18" charset="0"/>
                          </a:rPr>
                          <m:t>𝑀</m:t>
                        </m:r>
                        <m:r>
                          <a:rPr lang="en-US" sz="1600" b="0" i="1" smtClean="0">
                            <a:solidFill>
                              <a:schemeClr val="tx1"/>
                            </a:solidFill>
                            <a:latin typeface="Cambria Math" panose="02040503050406030204" pitchFamily="18" charset="0"/>
                          </a:rPr>
                          <m:t>2</m:t>
                        </m:r>
                      </m:sub>
                    </m:sSub>
                  </m:oMath>
                </a14:m>
                <a:r>
                  <a:rPr lang="en-US" sz="1600" dirty="0">
                    <a:solidFill>
                      <a:schemeClr val="tx1"/>
                    </a:solidFill>
                  </a:rPr>
                  <a:t> =0)</a:t>
                </a:r>
                <a:r>
                  <a:rPr lang="en-US" sz="1600" dirty="0"/>
                  <a:t>, </a:t>
                </a:r>
                <a:r>
                  <a:rPr lang="el-GR" sz="1600" dirty="0">
                    <a:solidFill>
                      <a:schemeClr val="accent5">
                        <a:lumMod val="50000"/>
                      </a:schemeClr>
                    </a:solidFill>
                  </a:rPr>
                  <a:t>φ</a:t>
                </a:r>
                <a:r>
                  <a:rPr lang="en-US" sz="1600" baseline="-25000" dirty="0">
                    <a:solidFill>
                      <a:schemeClr val="accent5">
                        <a:lumMod val="50000"/>
                      </a:schemeClr>
                    </a:solidFill>
                  </a:rPr>
                  <a:t>RA</a:t>
                </a:r>
                <a:r>
                  <a:rPr lang="en-US" sz="1600" b="1" dirty="0"/>
                  <a:t> </a:t>
                </a:r>
                <a:r>
                  <a:rPr lang="en-US" sz="1600" dirty="0"/>
                  <a:t>(refer to page 3)should be: </a:t>
                </a:r>
              </a:p>
              <a:p>
                <a:pPr algn="ctr"/>
                <a:r>
                  <a:rPr lang="en-US" sz="1600" dirty="0"/>
                  <a:t> </a:t>
                </a:r>
                <a14:m>
                  <m:oMath xmlns:m="http://schemas.openxmlformats.org/officeDocument/2006/math">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𝜙</m:t>
                        </m:r>
                      </m:e>
                      <m:sub>
                        <m:r>
                          <a:rPr lang="en-US" sz="1400" b="0" i="1" smtClean="0">
                            <a:latin typeface="Cambria Math" panose="02040503050406030204" pitchFamily="18" charset="0"/>
                          </a:rPr>
                          <m:t>𝑅𝐴</m:t>
                        </m:r>
                      </m:sub>
                    </m:sSub>
                    <m:r>
                      <a:rPr lang="en-US" sz="1400" b="0" i="1" smtClean="0">
                        <a:latin typeface="Cambria Math" panose="02040503050406030204" pitchFamily="18" charset="0"/>
                      </a:rPr>
                      <m:t>=</m:t>
                    </m:r>
                    <m:func>
                      <m:funcPr>
                        <m:ctrlPr>
                          <a:rPr lang="en-US" sz="1400" b="0" i="1" smtClean="0">
                            <a:latin typeface="Cambria Math" panose="02040503050406030204" pitchFamily="18" charset="0"/>
                          </a:rPr>
                        </m:ctrlPr>
                      </m:funcPr>
                      <m:fName>
                        <m:r>
                          <m:rPr>
                            <m:sty m:val="p"/>
                          </m:rPr>
                          <a:rPr lang="en-US" sz="1400" b="0" i="0" smtClean="0">
                            <a:latin typeface="Cambria Math" panose="02040503050406030204" pitchFamily="18" charset="0"/>
                          </a:rPr>
                          <m:t>atan</m:t>
                        </m:r>
                      </m:fName>
                      <m:e>
                        <m:d>
                          <m:dPr>
                            <m:ctrlPr>
                              <a:rPr lang="en-US" sz="1400" b="0" i="1" smtClean="0">
                                <a:latin typeface="Cambria Math" panose="02040503050406030204" pitchFamily="18" charset="0"/>
                              </a:rPr>
                            </m:ctrlPr>
                          </m:dPr>
                          <m:e>
                            <m:f>
                              <m:fPr>
                                <m:ctrlPr>
                                  <a:rPr lang="en-US" sz="1400" b="0" i="1" smtClean="0">
                                    <a:latin typeface="Cambria Math" panose="02040503050406030204" pitchFamily="18" charset="0"/>
                                  </a:rPr>
                                </m:ctrlPr>
                              </m:fPr>
                              <m:num>
                                <m:r>
                                  <a:rPr lang="en-US" sz="1400" b="0" i="1" smtClean="0">
                                    <a:latin typeface="Cambria Math" panose="02040503050406030204" pitchFamily="18" charset="0"/>
                                  </a:rPr>
                                  <m:t>𝑦</m:t>
                                </m:r>
                              </m:num>
                              <m:den>
                                <m:r>
                                  <a:rPr lang="en-US" sz="1400" b="0" i="1" smtClean="0">
                                    <a:latin typeface="Cambria Math" panose="02040503050406030204" pitchFamily="18" charset="0"/>
                                  </a:rPr>
                                  <m:t>𝑥</m:t>
                                </m:r>
                              </m:den>
                            </m:f>
                          </m:e>
                        </m:d>
                      </m:e>
                    </m:func>
                  </m:oMath>
                </a14:m>
                <a:r>
                  <a:rPr lang="en-US" sz="1400" dirty="0"/>
                  <a:t>     </a:t>
                </a:r>
                <a:endParaRPr lang="en-US" sz="1600" baseline="-25000" dirty="0"/>
              </a:p>
              <a:p>
                <a:pPr marL="285750" indent="-285750">
                  <a:buFont typeface="Arial" panose="020B0604020202020204" pitchFamily="34" charset="0"/>
                  <a:buChar char="•"/>
                </a:pPr>
                <a:r>
                  <a:rPr lang="en-US" sz="1600" dirty="0"/>
                  <a:t> when the M2’s rotation angle is </a:t>
                </a:r>
                <a14:m>
                  <m:oMath xmlns:m="http://schemas.openxmlformats.org/officeDocument/2006/math">
                    <m:r>
                      <a:rPr lang="en-US" sz="1600" b="0" i="1" smtClean="0">
                        <a:latin typeface="Cambria Math" panose="02040503050406030204" pitchFamily="18" charset="0"/>
                      </a:rPr>
                      <m:t>𝛼</m:t>
                    </m:r>
                  </m:oMath>
                </a14:m>
                <a:r>
                  <a:rPr lang="en-US" sz="1600" dirty="0"/>
                  <a:t> ,the </a:t>
                </a:r>
                <a14:m>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𝜙</m:t>
                        </m:r>
                      </m:e>
                      <m:sub>
                        <m:r>
                          <a:rPr lang="en-US" sz="1600" i="1">
                            <a:latin typeface="Cambria Math" panose="02040503050406030204" pitchFamily="18" charset="0"/>
                          </a:rPr>
                          <m:t>𝑅𝐴</m:t>
                        </m:r>
                      </m:sub>
                    </m:sSub>
                  </m:oMath>
                </a14:m>
                <a:r>
                  <a:rPr lang="en-US" sz="1600" dirty="0"/>
                  <a:t> should be</a:t>
                </a:r>
              </a:p>
              <a:p>
                <a:pPr/>
                <a14:m>
                  <m:oMathPara xmlns:m="http://schemas.openxmlformats.org/officeDocument/2006/math">
                    <m:oMathParaPr>
                      <m:jc m:val="centerGroup"/>
                    </m:oMathParaPr>
                    <m:oMath xmlns:m="http://schemas.openxmlformats.org/officeDocument/2006/math">
                      <m:sSub>
                        <m:sSubPr>
                          <m:ctrlPr>
                            <a:rPr lang="en-US" sz="1600" i="1">
                              <a:latin typeface="Cambria Math" panose="02040503050406030204" pitchFamily="18" charset="0"/>
                            </a:rPr>
                          </m:ctrlPr>
                        </m:sSubPr>
                        <m:e>
                          <m:r>
                            <a:rPr lang="en-US" sz="1600" i="1">
                              <a:latin typeface="Cambria Math" panose="02040503050406030204" pitchFamily="18" charset="0"/>
                            </a:rPr>
                            <m:t>𝜙</m:t>
                          </m:r>
                        </m:e>
                        <m:sub>
                          <m:r>
                            <a:rPr lang="en-US" sz="1600" i="1">
                              <a:latin typeface="Cambria Math" panose="02040503050406030204" pitchFamily="18" charset="0"/>
                            </a:rPr>
                            <m:t>𝑅𝐴</m:t>
                          </m:r>
                        </m:sub>
                      </m:sSub>
                      <m:r>
                        <a:rPr lang="en-US" sz="1600" b="0" i="0" smtClean="0">
                          <a:latin typeface="Cambria Math" panose="02040503050406030204" pitchFamily="18" charset="0"/>
                        </a:rPr>
                        <m:t>=</m:t>
                      </m:r>
                      <m:func>
                        <m:funcPr>
                          <m:ctrlPr>
                            <a:rPr lang="en-US" sz="1600" i="1">
                              <a:latin typeface="Cambria Math" panose="02040503050406030204" pitchFamily="18" charset="0"/>
                            </a:rPr>
                          </m:ctrlPr>
                        </m:funcPr>
                        <m:fName>
                          <m:r>
                            <m:rPr>
                              <m:sty m:val="p"/>
                            </m:rPr>
                            <a:rPr lang="en-US" sz="1600">
                              <a:latin typeface="Cambria Math" panose="02040503050406030204" pitchFamily="18" charset="0"/>
                            </a:rPr>
                            <m:t>atan</m:t>
                          </m:r>
                        </m:fName>
                        <m:e>
                          <m:d>
                            <m:dPr>
                              <m:ctrlPr>
                                <a:rPr lang="en-US" sz="1600" i="1">
                                  <a:latin typeface="Cambria Math" panose="02040503050406030204" pitchFamily="18" charset="0"/>
                                </a:rPr>
                              </m:ctrlPr>
                            </m:dPr>
                            <m:e>
                              <m:f>
                                <m:fPr>
                                  <m:ctrlPr>
                                    <a:rPr lang="en-US" sz="1600" i="1">
                                      <a:latin typeface="Cambria Math" panose="02040503050406030204" pitchFamily="18" charset="0"/>
                                    </a:rPr>
                                  </m:ctrlPr>
                                </m:fPr>
                                <m:num>
                                  <m:r>
                                    <a:rPr lang="en-US" sz="1600" i="1">
                                      <a:latin typeface="Cambria Math" panose="02040503050406030204" pitchFamily="18" charset="0"/>
                                    </a:rPr>
                                    <m:t>𝑦</m:t>
                                  </m:r>
                                </m:num>
                                <m:den>
                                  <m:r>
                                    <a:rPr lang="en-US" sz="1600" i="1">
                                      <a:latin typeface="Cambria Math" panose="02040503050406030204" pitchFamily="18" charset="0"/>
                                    </a:rPr>
                                    <m:t>𝑥</m:t>
                                  </m:r>
                                </m:den>
                              </m:f>
                            </m:e>
                          </m:d>
                        </m:e>
                      </m:func>
                      <m:r>
                        <a:rPr lang="en-US" sz="1600" b="0" i="1" smtClean="0">
                          <a:latin typeface="Cambria Math" panose="02040503050406030204" pitchFamily="18" charset="0"/>
                        </a:rPr>
                        <m:t>+2</m:t>
                      </m:r>
                      <m:r>
                        <a:rPr lang="en-US" sz="1600" b="0" i="1" smtClean="0">
                          <a:latin typeface="Cambria Math" panose="02040503050406030204" pitchFamily="18" charset="0"/>
                        </a:rPr>
                        <m:t>𝛼</m:t>
                      </m:r>
                    </m:oMath>
                  </m:oMathPara>
                </a14:m>
                <a:endParaRPr lang="en-US" sz="1600" dirty="0"/>
              </a:p>
            </p:txBody>
          </p:sp>
        </mc:Choice>
        <mc:Fallback xmlns="">
          <p:sp>
            <p:nvSpPr>
              <p:cNvPr id="116" name="TextBox 115">
                <a:extLst>
                  <a:ext uri="{FF2B5EF4-FFF2-40B4-BE49-F238E27FC236}">
                    <a16:creationId xmlns:a16="http://schemas.microsoft.com/office/drawing/2014/main" id="{A3708347-DE37-FFA1-754C-9C7EB288391C}"/>
                  </a:ext>
                </a:extLst>
              </p:cNvPr>
              <p:cNvSpPr txBox="1">
                <a:spLocks noRot="1" noChangeAspect="1" noMove="1" noResize="1" noEditPoints="1" noAdjustHandles="1" noChangeArrowheads="1" noChangeShapeType="1" noTextEdit="1"/>
              </p:cNvSpPr>
              <p:nvPr/>
            </p:nvSpPr>
            <p:spPr>
              <a:xfrm>
                <a:off x="5794228" y="373038"/>
                <a:ext cx="5122835" cy="6503512"/>
              </a:xfrm>
              <a:prstGeom prst="rect">
                <a:avLst/>
              </a:prstGeom>
              <a:blipFill>
                <a:blip r:embed="rId2"/>
                <a:stretch>
                  <a:fillRect l="-595" t="-281" r="-202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8" name="TextBox 127">
                <a:extLst>
                  <a:ext uri="{FF2B5EF4-FFF2-40B4-BE49-F238E27FC236}">
                    <a16:creationId xmlns:a16="http://schemas.microsoft.com/office/drawing/2014/main" id="{9DC285B5-3276-2409-C65A-30CBA993389C}"/>
                  </a:ext>
                </a:extLst>
              </p:cNvPr>
              <p:cNvSpPr txBox="1"/>
              <p:nvPr/>
            </p:nvSpPr>
            <p:spPr>
              <a:xfrm>
                <a:off x="87891" y="24351"/>
                <a:ext cx="12180309" cy="400110"/>
              </a:xfrm>
              <a:prstGeom prst="rect">
                <a:avLst/>
              </a:prstGeom>
              <a:noFill/>
            </p:spPr>
            <p:txBody>
              <a:bodyPr wrap="square" rtlCol="0">
                <a:spAutoFit/>
              </a:bodyPr>
              <a:lstStyle/>
              <a:p>
                <a:r>
                  <a:rPr lang="en-US" sz="2000" b="1" dirty="0"/>
                  <a:t>High-k Receiver optical Calibration: </a:t>
                </a:r>
                <a:r>
                  <a:rPr lang="en-US" b="1" dirty="0"/>
                  <a:t>find the position of M2 axis which determine the angle of </a:t>
                </a:r>
                <a14:m>
                  <m:oMath xmlns:m="http://schemas.openxmlformats.org/officeDocument/2006/math">
                    <m:sSub>
                      <m:sSubPr>
                        <m:ctrlPr>
                          <a:rPr lang="en-US" i="1" smtClean="0">
                            <a:latin typeface="Cambria Math" panose="02040503050406030204" pitchFamily="18" charset="0"/>
                          </a:rPr>
                        </m:ctrlPr>
                      </m:sSubPr>
                      <m:e>
                        <m:r>
                          <a:rPr lang="en-US" i="1">
                            <a:latin typeface="Cambria Math" panose="02040503050406030204" pitchFamily="18" charset="0"/>
                          </a:rPr>
                          <m:t>𝜙</m:t>
                        </m:r>
                      </m:e>
                      <m:sub>
                        <m:r>
                          <a:rPr lang="en-US" i="1">
                            <a:latin typeface="Cambria Math" panose="02040503050406030204" pitchFamily="18" charset="0"/>
                          </a:rPr>
                          <m:t>𝑅𝐴</m:t>
                        </m:r>
                      </m:sub>
                    </m:sSub>
                  </m:oMath>
                </a14:m>
                <a:r>
                  <a:rPr lang="en-US" sz="2000" b="1" dirty="0"/>
                  <a:t> </a:t>
                </a:r>
              </a:p>
            </p:txBody>
          </p:sp>
        </mc:Choice>
        <mc:Fallback xmlns="">
          <p:sp>
            <p:nvSpPr>
              <p:cNvPr id="128" name="TextBox 127">
                <a:extLst>
                  <a:ext uri="{FF2B5EF4-FFF2-40B4-BE49-F238E27FC236}">
                    <a16:creationId xmlns:a16="http://schemas.microsoft.com/office/drawing/2014/main" id="{9DC285B5-3276-2409-C65A-30CBA993389C}"/>
                  </a:ext>
                </a:extLst>
              </p:cNvPr>
              <p:cNvSpPr txBox="1">
                <a:spLocks noRot="1" noChangeAspect="1" noMove="1" noResize="1" noEditPoints="1" noAdjustHandles="1" noChangeArrowheads="1" noChangeShapeType="1" noTextEdit="1"/>
              </p:cNvSpPr>
              <p:nvPr/>
            </p:nvSpPr>
            <p:spPr>
              <a:xfrm>
                <a:off x="87891" y="24351"/>
                <a:ext cx="12180309" cy="400110"/>
              </a:xfrm>
              <a:prstGeom prst="rect">
                <a:avLst/>
              </a:prstGeom>
              <a:blipFill>
                <a:blip r:embed="rId3"/>
                <a:stretch>
                  <a:fillRect l="-500" t="-9091" b="-25758"/>
                </a:stretch>
              </a:blipFill>
            </p:spPr>
            <p:txBody>
              <a:bodyPr/>
              <a:lstStyle/>
              <a:p>
                <a:r>
                  <a:rPr lang="en-US">
                    <a:noFill/>
                  </a:rPr>
                  <a:t> </a:t>
                </a:r>
              </a:p>
            </p:txBody>
          </p:sp>
        </mc:Fallback>
      </mc:AlternateContent>
      <p:grpSp>
        <p:nvGrpSpPr>
          <p:cNvPr id="19" name="Group 18">
            <a:extLst>
              <a:ext uri="{FF2B5EF4-FFF2-40B4-BE49-F238E27FC236}">
                <a16:creationId xmlns:a16="http://schemas.microsoft.com/office/drawing/2014/main" id="{0C0A2DC9-2ECE-FE59-E2A8-49852960A4B8}"/>
              </a:ext>
            </a:extLst>
          </p:cNvPr>
          <p:cNvGrpSpPr/>
          <p:nvPr/>
        </p:nvGrpSpPr>
        <p:grpSpPr>
          <a:xfrm>
            <a:off x="367658" y="1026981"/>
            <a:ext cx="4625108" cy="4327479"/>
            <a:chOff x="649598" y="811745"/>
            <a:chExt cx="4625108" cy="4327479"/>
          </a:xfrm>
        </p:grpSpPr>
        <p:pic>
          <p:nvPicPr>
            <p:cNvPr id="4" name="Picture 3">
              <a:extLst>
                <a:ext uri="{FF2B5EF4-FFF2-40B4-BE49-F238E27FC236}">
                  <a16:creationId xmlns:a16="http://schemas.microsoft.com/office/drawing/2014/main" id="{9AA85E18-B6B7-0AB5-0926-00F38E75E54F}"/>
                </a:ext>
              </a:extLst>
            </p:cNvPr>
            <p:cNvPicPr>
              <a:picLocks noChangeAspect="1"/>
            </p:cNvPicPr>
            <p:nvPr/>
          </p:nvPicPr>
          <p:blipFill rotWithShape="1">
            <a:blip r:embed="rId4"/>
            <a:srcRect l="43390" t="20221" r="9273" b="57059"/>
            <a:stretch/>
          </p:blipFill>
          <p:spPr>
            <a:xfrm>
              <a:off x="1111106" y="2753031"/>
              <a:ext cx="3672321" cy="1036827"/>
            </a:xfrm>
            <a:prstGeom prst="rect">
              <a:avLst/>
            </a:prstGeom>
          </p:spPr>
        </p:pic>
        <p:cxnSp>
          <p:nvCxnSpPr>
            <p:cNvPr id="6" name="Straight Connector 5">
              <a:extLst>
                <a:ext uri="{FF2B5EF4-FFF2-40B4-BE49-F238E27FC236}">
                  <a16:creationId xmlns:a16="http://schemas.microsoft.com/office/drawing/2014/main" id="{74D4BA74-C126-77F5-30E7-6A4249463010}"/>
                </a:ext>
              </a:extLst>
            </p:cNvPr>
            <p:cNvCxnSpPr>
              <a:cxnSpLocks/>
            </p:cNvCxnSpPr>
            <p:nvPr/>
          </p:nvCxnSpPr>
          <p:spPr>
            <a:xfrm flipV="1">
              <a:off x="3106064" y="2218891"/>
              <a:ext cx="218688" cy="2435290"/>
            </a:xfrm>
            <a:prstGeom prst="line">
              <a:avLst/>
            </a:prstGeom>
            <a:ln w="25400">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565BC9F0-6A62-1F94-7923-F5D42318287E}"/>
                </a:ext>
              </a:extLst>
            </p:cNvPr>
            <p:cNvSpPr/>
            <p:nvPr/>
          </p:nvSpPr>
          <p:spPr>
            <a:xfrm>
              <a:off x="3270292" y="2112326"/>
              <a:ext cx="108920" cy="113897"/>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25C22F5-010C-7382-70A9-87FBA27CD357}"/>
                </a:ext>
              </a:extLst>
            </p:cNvPr>
            <p:cNvSpPr/>
            <p:nvPr/>
          </p:nvSpPr>
          <p:spPr>
            <a:xfrm>
              <a:off x="2783805" y="3546522"/>
              <a:ext cx="802261" cy="708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1CF9C32F-79AE-4153-293E-DD15055BFE8A}"/>
                </a:ext>
              </a:extLst>
            </p:cNvPr>
            <p:cNvSpPr txBox="1"/>
            <p:nvPr/>
          </p:nvSpPr>
          <p:spPr>
            <a:xfrm>
              <a:off x="649598" y="2351111"/>
              <a:ext cx="1617469" cy="300300"/>
            </a:xfrm>
            <a:prstGeom prst="rect">
              <a:avLst/>
            </a:prstGeom>
            <a:noFill/>
          </p:spPr>
          <p:txBody>
            <a:bodyPr wrap="none" rtlCol="0">
              <a:spAutoFit/>
            </a:bodyPr>
            <a:lstStyle/>
            <a:p>
              <a:r>
                <a:rPr lang="en-US" sz="2000" b="1" dirty="0"/>
                <a:t>Bay L Port Cover</a:t>
              </a:r>
            </a:p>
          </p:txBody>
        </p:sp>
        <p:cxnSp>
          <p:nvCxnSpPr>
            <p:cNvPr id="35" name="Straight Connector 34">
              <a:extLst>
                <a:ext uri="{FF2B5EF4-FFF2-40B4-BE49-F238E27FC236}">
                  <a16:creationId xmlns:a16="http://schemas.microsoft.com/office/drawing/2014/main" id="{7467A112-51DA-9EA3-236A-A845AA9D442D}"/>
                </a:ext>
              </a:extLst>
            </p:cNvPr>
            <p:cNvCxnSpPr>
              <a:cxnSpLocks/>
            </p:cNvCxnSpPr>
            <p:nvPr/>
          </p:nvCxnSpPr>
          <p:spPr>
            <a:xfrm>
              <a:off x="2850078" y="3590391"/>
              <a:ext cx="334858" cy="4804"/>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1424A3D4-5539-705D-5593-CCED831B1422}"/>
                </a:ext>
              </a:extLst>
            </p:cNvPr>
            <p:cNvSpPr/>
            <p:nvPr/>
          </p:nvSpPr>
          <p:spPr>
            <a:xfrm rot="19651493">
              <a:off x="2265002" y="4499272"/>
              <a:ext cx="520998" cy="3774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Straight Connector 40">
              <a:extLst>
                <a:ext uri="{FF2B5EF4-FFF2-40B4-BE49-F238E27FC236}">
                  <a16:creationId xmlns:a16="http://schemas.microsoft.com/office/drawing/2014/main" id="{944C9F6C-54D7-0C8E-E723-FCA209D06B7A}"/>
                </a:ext>
              </a:extLst>
            </p:cNvPr>
            <p:cNvCxnSpPr>
              <a:cxnSpLocks/>
            </p:cNvCxnSpPr>
            <p:nvPr/>
          </p:nvCxnSpPr>
          <p:spPr>
            <a:xfrm>
              <a:off x="2550582" y="4526556"/>
              <a:ext cx="555483" cy="153682"/>
            </a:xfrm>
            <a:prstGeom prst="line">
              <a:avLst/>
            </a:prstGeom>
            <a:ln w="25400">
              <a:solidFill>
                <a:srgbClr val="FF0000"/>
              </a:solidFill>
              <a:prstDash val="solid"/>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CCF9212D-1CCD-923D-1F06-AC36FF4A9883}"/>
                </a:ext>
              </a:extLst>
            </p:cNvPr>
            <p:cNvCxnSpPr>
              <a:cxnSpLocks/>
            </p:cNvCxnSpPr>
            <p:nvPr/>
          </p:nvCxnSpPr>
          <p:spPr>
            <a:xfrm>
              <a:off x="2537357" y="4521738"/>
              <a:ext cx="9707" cy="617486"/>
            </a:xfrm>
            <a:prstGeom prst="line">
              <a:avLst/>
            </a:prstGeom>
            <a:ln w="25400">
              <a:solidFill>
                <a:srgbClr val="FF0000"/>
              </a:solidFill>
              <a:prstDash val="solid"/>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FFAE6FC9-7D98-C9CF-4518-8B0EB12149BC}"/>
                </a:ext>
              </a:extLst>
            </p:cNvPr>
            <p:cNvCxnSpPr>
              <a:cxnSpLocks/>
              <a:endCxn id="82" idx="4"/>
            </p:cNvCxnSpPr>
            <p:nvPr/>
          </p:nvCxnSpPr>
          <p:spPr>
            <a:xfrm flipH="1" flipV="1">
              <a:off x="2842574" y="905925"/>
              <a:ext cx="12405" cy="2719269"/>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82" name="Oval 81">
              <a:extLst>
                <a:ext uri="{FF2B5EF4-FFF2-40B4-BE49-F238E27FC236}">
                  <a16:creationId xmlns:a16="http://schemas.microsoft.com/office/drawing/2014/main" id="{C11292A1-4189-7C76-175C-0ABC9D43BB0E}"/>
                </a:ext>
              </a:extLst>
            </p:cNvPr>
            <p:cNvSpPr/>
            <p:nvPr/>
          </p:nvSpPr>
          <p:spPr>
            <a:xfrm>
              <a:off x="2793509" y="811745"/>
              <a:ext cx="98130" cy="94180"/>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6" name="Straight Arrow Connector 85">
              <a:extLst>
                <a:ext uri="{FF2B5EF4-FFF2-40B4-BE49-F238E27FC236}">
                  <a16:creationId xmlns:a16="http://schemas.microsoft.com/office/drawing/2014/main" id="{2AE58524-8DCC-1BAB-2DF1-177A689BA31E}"/>
                </a:ext>
              </a:extLst>
            </p:cNvPr>
            <p:cNvCxnSpPr>
              <a:cxnSpLocks/>
              <a:stCxn id="82" idx="4"/>
              <a:endCxn id="9" idx="1"/>
            </p:cNvCxnSpPr>
            <p:nvPr/>
          </p:nvCxnSpPr>
          <p:spPr>
            <a:xfrm>
              <a:off x="2842575" y="905925"/>
              <a:ext cx="443668" cy="1223081"/>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89" name="Straight Arrow Connector 88">
              <a:extLst>
                <a:ext uri="{FF2B5EF4-FFF2-40B4-BE49-F238E27FC236}">
                  <a16:creationId xmlns:a16="http://schemas.microsoft.com/office/drawing/2014/main" id="{A66B74A4-27F8-95F4-C18F-CD8C7168ACB5}"/>
                </a:ext>
              </a:extLst>
            </p:cNvPr>
            <p:cNvCxnSpPr>
              <a:cxnSpLocks/>
              <a:stCxn id="82" idx="4"/>
              <a:endCxn id="12" idx="0"/>
            </p:cNvCxnSpPr>
            <p:nvPr/>
          </p:nvCxnSpPr>
          <p:spPr>
            <a:xfrm>
              <a:off x="2842575" y="905925"/>
              <a:ext cx="342361" cy="2640597"/>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111" name="Straight Connector 110">
              <a:extLst>
                <a:ext uri="{FF2B5EF4-FFF2-40B4-BE49-F238E27FC236}">
                  <a16:creationId xmlns:a16="http://schemas.microsoft.com/office/drawing/2014/main" id="{427D4A72-A40D-7988-63DA-C79B4BF05A1A}"/>
                </a:ext>
              </a:extLst>
            </p:cNvPr>
            <p:cNvCxnSpPr>
              <a:cxnSpLocks/>
            </p:cNvCxnSpPr>
            <p:nvPr/>
          </p:nvCxnSpPr>
          <p:spPr>
            <a:xfrm flipV="1">
              <a:off x="3104429" y="3636407"/>
              <a:ext cx="489257" cy="1043831"/>
            </a:xfrm>
            <a:prstGeom prst="line">
              <a:avLst/>
            </a:prstGeom>
            <a:ln w="25400">
              <a:solidFill>
                <a:srgbClr val="FF0000"/>
              </a:solidFill>
            </a:ln>
          </p:spPr>
          <p:style>
            <a:lnRef idx="2">
              <a:schemeClr val="accent1"/>
            </a:lnRef>
            <a:fillRef idx="0">
              <a:schemeClr val="accent1"/>
            </a:fillRef>
            <a:effectRef idx="1">
              <a:schemeClr val="accent1"/>
            </a:effectRef>
            <a:fontRef idx="minor">
              <a:schemeClr val="tx1"/>
            </a:fontRef>
          </p:style>
        </p:cxnSp>
        <p:sp>
          <p:nvSpPr>
            <p:cNvPr id="114" name="TextBox 113">
              <a:extLst>
                <a:ext uri="{FF2B5EF4-FFF2-40B4-BE49-F238E27FC236}">
                  <a16:creationId xmlns:a16="http://schemas.microsoft.com/office/drawing/2014/main" id="{7BBC2903-E84E-DD5C-C259-723EFFFC6809}"/>
                </a:ext>
              </a:extLst>
            </p:cNvPr>
            <p:cNvSpPr txBox="1"/>
            <p:nvPr/>
          </p:nvSpPr>
          <p:spPr>
            <a:xfrm>
              <a:off x="3448425" y="1895725"/>
              <a:ext cx="1826281" cy="646331"/>
            </a:xfrm>
            <a:prstGeom prst="rect">
              <a:avLst/>
            </a:prstGeom>
            <a:noFill/>
          </p:spPr>
          <p:txBody>
            <a:bodyPr wrap="square" rtlCol="0">
              <a:spAutoFit/>
            </a:bodyPr>
            <a:lstStyle/>
            <a:p>
              <a:r>
                <a:rPr lang="en-US" b="1" dirty="0">
                  <a:solidFill>
                    <a:schemeClr val="accent1">
                      <a:lumMod val="60000"/>
                      <a:lumOff val="40000"/>
                    </a:schemeClr>
                  </a:solidFill>
                </a:rPr>
                <a:t>Reference Point</a:t>
              </a:r>
            </a:p>
          </p:txBody>
        </p:sp>
        <p:sp>
          <p:nvSpPr>
            <p:cNvPr id="125" name="TextBox 124">
              <a:extLst>
                <a:ext uri="{FF2B5EF4-FFF2-40B4-BE49-F238E27FC236}">
                  <a16:creationId xmlns:a16="http://schemas.microsoft.com/office/drawing/2014/main" id="{06405243-F556-9ECD-418E-AD542F92C4F6}"/>
                </a:ext>
              </a:extLst>
            </p:cNvPr>
            <p:cNvSpPr txBox="1"/>
            <p:nvPr/>
          </p:nvSpPr>
          <p:spPr>
            <a:xfrm>
              <a:off x="3279142" y="4550112"/>
              <a:ext cx="556260" cy="369332"/>
            </a:xfrm>
            <a:prstGeom prst="rect">
              <a:avLst/>
            </a:prstGeom>
            <a:noFill/>
          </p:spPr>
          <p:txBody>
            <a:bodyPr wrap="square" rtlCol="0">
              <a:spAutoFit/>
            </a:bodyPr>
            <a:lstStyle/>
            <a:p>
              <a:r>
                <a:rPr lang="en-US" dirty="0"/>
                <a:t>M2</a:t>
              </a:r>
            </a:p>
          </p:txBody>
        </p:sp>
        <p:sp>
          <p:nvSpPr>
            <p:cNvPr id="126" name="TextBox 125">
              <a:extLst>
                <a:ext uri="{FF2B5EF4-FFF2-40B4-BE49-F238E27FC236}">
                  <a16:creationId xmlns:a16="http://schemas.microsoft.com/office/drawing/2014/main" id="{B742B64B-5DA0-2EBE-F94B-2B09FEE87150}"/>
                </a:ext>
              </a:extLst>
            </p:cNvPr>
            <p:cNvSpPr txBox="1"/>
            <p:nvPr/>
          </p:nvSpPr>
          <p:spPr>
            <a:xfrm>
              <a:off x="1914782" y="4341890"/>
              <a:ext cx="556260" cy="369332"/>
            </a:xfrm>
            <a:prstGeom prst="rect">
              <a:avLst/>
            </a:prstGeom>
            <a:noFill/>
          </p:spPr>
          <p:txBody>
            <a:bodyPr wrap="square" rtlCol="0">
              <a:spAutoFit/>
            </a:bodyPr>
            <a:lstStyle/>
            <a:p>
              <a:r>
                <a:rPr lang="en-US" dirty="0"/>
                <a:t>M1</a:t>
              </a:r>
            </a:p>
          </p:txBody>
        </p:sp>
        <p:cxnSp>
          <p:nvCxnSpPr>
            <p:cNvPr id="3" name="Straight Connector 2">
              <a:extLst>
                <a:ext uri="{FF2B5EF4-FFF2-40B4-BE49-F238E27FC236}">
                  <a16:creationId xmlns:a16="http://schemas.microsoft.com/office/drawing/2014/main" id="{D1B3DA7E-138C-7D90-DB02-423CAA0C67EF}"/>
                </a:ext>
              </a:extLst>
            </p:cNvPr>
            <p:cNvCxnSpPr>
              <a:cxnSpLocks/>
            </p:cNvCxnSpPr>
            <p:nvPr/>
          </p:nvCxnSpPr>
          <p:spPr>
            <a:xfrm flipH="1" flipV="1">
              <a:off x="2775410" y="3576784"/>
              <a:ext cx="313004" cy="1073558"/>
            </a:xfrm>
            <a:prstGeom prst="line">
              <a:avLst/>
            </a:prstGeom>
            <a:ln w="25400">
              <a:solidFill>
                <a:srgbClr val="FF0000"/>
              </a:solidFill>
            </a:ln>
          </p:spPr>
          <p:style>
            <a:lnRef idx="2">
              <a:schemeClr val="accent1"/>
            </a:lnRef>
            <a:fillRef idx="0">
              <a:schemeClr val="accent1"/>
            </a:fillRef>
            <a:effectRef idx="1">
              <a:schemeClr val="accent1"/>
            </a:effectRef>
            <a:fontRef idx="minor">
              <a:schemeClr val="tx1"/>
            </a:fontRef>
          </p:style>
        </p:cxnSp>
        <p:sp>
          <p:nvSpPr>
            <p:cNvPr id="113" name="Oval 112">
              <a:extLst>
                <a:ext uri="{FF2B5EF4-FFF2-40B4-BE49-F238E27FC236}">
                  <a16:creationId xmlns:a16="http://schemas.microsoft.com/office/drawing/2014/main" id="{9023C2E6-D5D0-8D42-B62A-FEB8BD5B5C0C}"/>
                </a:ext>
              </a:extLst>
            </p:cNvPr>
            <p:cNvSpPr/>
            <p:nvPr/>
          </p:nvSpPr>
          <p:spPr>
            <a:xfrm>
              <a:off x="2720950" y="3543267"/>
              <a:ext cx="108920" cy="113897"/>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Oval 12">
              <a:extLst>
                <a:ext uri="{FF2B5EF4-FFF2-40B4-BE49-F238E27FC236}">
                  <a16:creationId xmlns:a16="http://schemas.microsoft.com/office/drawing/2014/main" id="{3E3721F9-D369-5C03-5C64-6074F110152D}"/>
                </a:ext>
              </a:extLst>
            </p:cNvPr>
            <p:cNvSpPr/>
            <p:nvPr/>
          </p:nvSpPr>
          <p:spPr>
            <a:xfrm>
              <a:off x="3528576" y="3542505"/>
              <a:ext cx="108920" cy="113897"/>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Oval 13">
              <a:extLst>
                <a:ext uri="{FF2B5EF4-FFF2-40B4-BE49-F238E27FC236}">
                  <a16:creationId xmlns:a16="http://schemas.microsoft.com/office/drawing/2014/main" id="{61F73957-F2FF-A7E3-31DB-5849B18F497B}"/>
                </a:ext>
              </a:extLst>
            </p:cNvPr>
            <p:cNvSpPr/>
            <p:nvPr/>
          </p:nvSpPr>
          <p:spPr>
            <a:xfrm>
              <a:off x="3061184" y="4623290"/>
              <a:ext cx="108920" cy="113897"/>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C443BFFD-3582-81AE-EBFB-9E94FEEDE71C}"/>
                    </a:ext>
                  </a:extLst>
                </p:cNvPr>
                <p:cNvSpPr txBox="1"/>
                <p:nvPr/>
              </p:nvSpPr>
              <p:spPr>
                <a:xfrm>
                  <a:off x="2614750" y="3998296"/>
                  <a:ext cx="43876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𝜙</m:t>
                            </m:r>
                          </m:e>
                          <m:sub>
                            <m:r>
                              <a:rPr lang="en-US" b="0" i="1" smtClean="0">
                                <a:latin typeface="Cambria Math" panose="02040503050406030204" pitchFamily="18" charset="0"/>
                              </a:rPr>
                              <m:t>𝐿</m:t>
                            </m:r>
                          </m:sub>
                        </m:sSub>
                      </m:oMath>
                    </m:oMathPara>
                  </a14:m>
                  <a:endParaRPr lang="en-US" dirty="0"/>
                </a:p>
              </p:txBody>
            </p:sp>
          </mc:Choice>
          <mc:Fallback xmlns="">
            <p:sp>
              <p:nvSpPr>
                <p:cNvPr id="15" name="TextBox 14">
                  <a:extLst>
                    <a:ext uri="{FF2B5EF4-FFF2-40B4-BE49-F238E27FC236}">
                      <a16:creationId xmlns:a16="http://schemas.microsoft.com/office/drawing/2014/main" id="{C443BFFD-3582-81AE-EBFB-9E94FEEDE71C}"/>
                    </a:ext>
                  </a:extLst>
                </p:cNvPr>
                <p:cNvSpPr txBox="1">
                  <a:spLocks noRot="1" noChangeAspect="1" noMove="1" noResize="1" noEditPoints="1" noAdjustHandles="1" noChangeArrowheads="1" noChangeShapeType="1" noTextEdit="1"/>
                </p:cNvSpPr>
                <p:nvPr/>
              </p:nvSpPr>
              <p:spPr>
                <a:xfrm>
                  <a:off x="2614750" y="3998296"/>
                  <a:ext cx="438768" cy="369332"/>
                </a:xfrm>
                <a:prstGeom prst="rect">
                  <a:avLst/>
                </a:prstGeom>
                <a:blipFill>
                  <a:blip r:embed="rId5"/>
                  <a:stretch>
                    <a:fillRect l="-4167" b="-11475"/>
                  </a:stretch>
                </a:blipFill>
              </p:spPr>
              <p:txBody>
                <a:bodyPr/>
                <a:lstStyle/>
                <a:p>
                  <a:r>
                    <a:rPr lang="en-US">
                      <a:noFill/>
                    </a:rPr>
                    <a:t> </a:t>
                  </a:r>
                </a:p>
              </p:txBody>
            </p:sp>
          </mc:Fallback>
        </mc:AlternateContent>
        <p:sp>
          <p:nvSpPr>
            <p:cNvPr id="16" name="Arc 15">
              <a:extLst>
                <a:ext uri="{FF2B5EF4-FFF2-40B4-BE49-F238E27FC236}">
                  <a16:creationId xmlns:a16="http://schemas.microsoft.com/office/drawing/2014/main" id="{04854DF0-1221-0A7B-CFA2-F7FB9DA5C3DB}"/>
                </a:ext>
              </a:extLst>
            </p:cNvPr>
            <p:cNvSpPr/>
            <p:nvPr/>
          </p:nvSpPr>
          <p:spPr>
            <a:xfrm rot="18574682">
              <a:off x="2939168" y="4116413"/>
              <a:ext cx="283252" cy="333613"/>
            </a:xfrm>
            <a:prstGeom prst="arc">
              <a:avLst/>
            </a:prstGeom>
            <a:ln>
              <a:solidFill>
                <a:srgbClr val="FF0000"/>
              </a:solidFill>
              <a:headEnd type="stealth"/>
              <a:tailEnd type="non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7" name="TextBox 16">
                  <a:extLst>
                    <a:ext uri="{FF2B5EF4-FFF2-40B4-BE49-F238E27FC236}">
                      <a16:creationId xmlns:a16="http://schemas.microsoft.com/office/drawing/2014/main" id="{389C4FE1-A8AB-8BD1-AF10-018D8F73565F}"/>
                    </a:ext>
                  </a:extLst>
                </p:cNvPr>
                <p:cNvSpPr txBox="1"/>
                <p:nvPr/>
              </p:nvSpPr>
              <p:spPr>
                <a:xfrm>
                  <a:off x="3402307" y="3859299"/>
                  <a:ext cx="438768"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𝜙</m:t>
                            </m:r>
                          </m:e>
                          <m:sub>
                            <m:r>
                              <a:rPr lang="en-US" b="0" i="1" smtClean="0">
                                <a:latin typeface="Cambria Math" panose="02040503050406030204" pitchFamily="18" charset="0"/>
                              </a:rPr>
                              <m:t>𝑅</m:t>
                            </m:r>
                          </m:sub>
                        </m:sSub>
                      </m:oMath>
                    </m:oMathPara>
                  </a14:m>
                  <a:endParaRPr lang="en-US" dirty="0"/>
                </a:p>
              </p:txBody>
            </p:sp>
          </mc:Choice>
          <mc:Fallback xmlns="">
            <p:sp>
              <p:nvSpPr>
                <p:cNvPr id="17" name="TextBox 16">
                  <a:extLst>
                    <a:ext uri="{FF2B5EF4-FFF2-40B4-BE49-F238E27FC236}">
                      <a16:creationId xmlns:a16="http://schemas.microsoft.com/office/drawing/2014/main" id="{389C4FE1-A8AB-8BD1-AF10-018D8F73565F}"/>
                    </a:ext>
                  </a:extLst>
                </p:cNvPr>
                <p:cNvSpPr txBox="1">
                  <a:spLocks noRot="1" noChangeAspect="1" noMove="1" noResize="1" noEditPoints="1" noAdjustHandles="1" noChangeArrowheads="1" noChangeShapeType="1" noTextEdit="1"/>
                </p:cNvSpPr>
                <p:nvPr/>
              </p:nvSpPr>
              <p:spPr>
                <a:xfrm>
                  <a:off x="3402307" y="3859299"/>
                  <a:ext cx="438768" cy="369332"/>
                </a:xfrm>
                <a:prstGeom prst="rect">
                  <a:avLst/>
                </a:prstGeom>
                <a:blipFill>
                  <a:blip r:embed="rId6"/>
                  <a:stretch>
                    <a:fillRect l="-4167" b="-11475"/>
                  </a:stretch>
                </a:blipFill>
              </p:spPr>
              <p:txBody>
                <a:bodyPr/>
                <a:lstStyle/>
                <a:p>
                  <a:r>
                    <a:rPr lang="en-US">
                      <a:noFill/>
                    </a:rPr>
                    <a:t> </a:t>
                  </a:r>
                </a:p>
              </p:txBody>
            </p:sp>
          </mc:Fallback>
        </mc:AlternateContent>
        <p:sp>
          <p:nvSpPr>
            <p:cNvPr id="18" name="Arc 17">
              <a:extLst>
                <a:ext uri="{FF2B5EF4-FFF2-40B4-BE49-F238E27FC236}">
                  <a16:creationId xmlns:a16="http://schemas.microsoft.com/office/drawing/2014/main" id="{01E79057-7E47-D5E7-0D30-64AD9AFA17AF}"/>
                </a:ext>
              </a:extLst>
            </p:cNvPr>
            <p:cNvSpPr/>
            <p:nvPr/>
          </p:nvSpPr>
          <p:spPr>
            <a:xfrm rot="5010425" flipH="1">
              <a:off x="3101310" y="3852119"/>
              <a:ext cx="283252" cy="333613"/>
            </a:xfrm>
            <a:prstGeom prst="arc">
              <a:avLst/>
            </a:prstGeom>
            <a:ln>
              <a:solidFill>
                <a:srgbClr val="FF0000"/>
              </a:solidFill>
              <a:headEnd type="stealth"/>
              <a:tailEnd type="none"/>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grpSp>
      <p:sp>
        <p:nvSpPr>
          <p:cNvPr id="22" name="Oval 21">
            <a:extLst>
              <a:ext uri="{FF2B5EF4-FFF2-40B4-BE49-F238E27FC236}">
                <a16:creationId xmlns:a16="http://schemas.microsoft.com/office/drawing/2014/main" id="{95831B90-459A-4511-8EE8-24C6C03AC3DD}"/>
              </a:ext>
            </a:extLst>
          </p:cNvPr>
          <p:cNvSpPr/>
          <p:nvPr/>
        </p:nvSpPr>
        <p:spPr>
          <a:xfrm>
            <a:off x="2868970" y="3753920"/>
            <a:ext cx="94372" cy="94372"/>
          </a:xfrm>
          <a:prstGeom prst="ellipse">
            <a:avLst/>
          </a:prstGeom>
          <a:solidFill>
            <a:schemeClr val="tx1"/>
          </a:solidFill>
          <a:ln>
            <a:solidFill>
              <a:schemeClr val="bg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TextBox 23">
            <a:extLst>
              <a:ext uri="{FF2B5EF4-FFF2-40B4-BE49-F238E27FC236}">
                <a16:creationId xmlns:a16="http://schemas.microsoft.com/office/drawing/2014/main" id="{71D6E536-6B09-9697-7F35-DE722B797225}"/>
              </a:ext>
            </a:extLst>
          </p:cNvPr>
          <p:cNvSpPr txBox="1"/>
          <p:nvPr/>
        </p:nvSpPr>
        <p:spPr>
          <a:xfrm>
            <a:off x="2459926" y="626925"/>
            <a:ext cx="1791260" cy="461665"/>
          </a:xfrm>
          <a:prstGeom prst="rect">
            <a:avLst/>
          </a:prstGeom>
          <a:noFill/>
        </p:spPr>
        <p:txBody>
          <a:bodyPr wrap="none" rtlCol="0">
            <a:spAutoFit/>
          </a:bodyPr>
          <a:lstStyle/>
          <a:p>
            <a:r>
              <a:rPr lang="en-US" sz="2400" b="1" dirty="0"/>
              <a:t>Torus Center</a:t>
            </a:r>
          </a:p>
        </p:txBody>
      </p:sp>
      <p:sp>
        <p:nvSpPr>
          <p:cNvPr id="25" name="Slide Number Placeholder 24">
            <a:extLst>
              <a:ext uri="{FF2B5EF4-FFF2-40B4-BE49-F238E27FC236}">
                <a16:creationId xmlns:a16="http://schemas.microsoft.com/office/drawing/2014/main" id="{D152238A-4822-6805-73C5-60E7E7C1FA7C}"/>
              </a:ext>
            </a:extLst>
          </p:cNvPr>
          <p:cNvSpPr>
            <a:spLocks noGrp="1"/>
          </p:cNvSpPr>
          <p:nvPr>
            <p:ph type="sldNum" sz="quarter" idx="12"/>
          </p:nvPr>
        </p:nvSpPr>
        <p:spPr>
          <a:xfrm>
            <a:off x="9098280" y="6403577"/>
            <a:ext cx="2743200" cy="365125"/>
          </a:xfrm>
        </p:spPr>
        <p:txBody>
          <a:bodyPr/>
          <a:lstStyle/>
          <a:p>
            <a:fld id="{C8EB1B78-1A80-4349-98CC-41A40981A64A}" type="slidenum">
              <a:rPr lang="en-US" smtClean="0"/>
              <a:t>5</a:t>
            </a:fld>
            <a:endParaRPr lang="en-US" dirty="0"/>
          </a:p>
        </p:txBody>
      </p:sp>
      <p:sp>
        <p:nvSpPr>
          <p:cNvPr id="27" name="TextBox 26">
            <a:extLst>
              <a:ext uri="{FF2B5EF4-FFF2-40B4-BE49-F238E27FC236}">
                <a16:creationId xmlns:a16="http://schemas.microsoft.com/office/drawing/2014/main" id="{8EDA512D-E47C-B69D-0AA6-902F8941CE50}"/>
              </a:ext>
            </a:extLst>
          </p:cNvPr>
          <p:cNvSpPr txBox="1"/>
          <p:nvPr/>
        </p:nvSpPr>
        <p:spPr>
          <a:xfrm>
            <a:off x="2992461" y="2991293"/>
            <a:ext cx="639919" cy="461665"/>
          </a:xfrm>
          <a:prstGeom prst="rect">
            <a:avLst/>
          </a:prstGeom>
          <a:noFill/>
        </p:spPr>
        <p:txBody>
          <a:bodyPr wrap="none" rtlCol="0">
            <a:spAutoFit/>
          </a:bodyPr>
          <a:lstStyle/>
          <a:p>
            <a:r>
              <a:rPr lang="el-GR" sz="2400" b="1" dirty="0">
                <a:solidFill>
                  <a:srgbClr val="FF0000"/>
                </a:solidFill>
              </a:rPr>
              <a:t>φ</a:t>
            </a:r>
            <a:r>
              <a:rPr lang="en-US" sz="2400" b="1" baseline="-25000" dirty="0">
                <a:solidFill>
                  <a:srgbClr val="FF0000"/>
                </a:solidFill>
              </a:rPr>
              <a:t>RA</a:t>
            </a:r>
          </a:p>
        </p:txBody>
      </p:sp>
      <p:sp>
        <p:nvSpPr>
          <p:cNvPr id="28" name="Arc 27">
            <a:extLst>
              <a:ext uri="{FF2B5EF4-FFF2-40B4-BE49-F238E27FC236}">
                <a16:creationId xmlns:a16="http://schemas.microsoft.com/office/drawing/2014/main" id="{B86857B5-F733-0BED-74AF-2D167F6931DF}"/>
              </a:ext>
            </a:extLst>
          </p:cNvPr>
          <p:cNvSpPr/>
          <p:nvPr/>
        </p:nvSpPr>
        <p:spPr>
          <a:xfrm>
            <a:off x="1430893" y="3142246"/>
            <a:ext cx="2230980" cy="1676387"/>
          </a:xfrm>
          <a:prstGeom prst="arc">
            <a:avLst>
              <a:gd name="adj1" fmla="val 16200000"/>
              <a:gd name="adj2" fmla="val 18254470"/>
            </a:avLst>
          </a:pr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32" name="Straight Connector 31">
            <a:extLst>
              <a:ext uri="{FF2B5EF4-FFF2-40B4-BE49-F238E27FC236}">
                <a16:creationId xmlns:a16="http://schemas.microsoft.com/office/drawing/2014/main" id="{13DB38D1-DEF9-2471-9F98-AA8A67F24974}"/>
              </a:ext>
            </a:extLst>
          </p:cNvPr>
          <p:cNvCxnSpPr>
            <a:cxnSpLocks/>
          </p:cNvCxnSpPr>
          <p:nvPr/>
        </p:nvCxnSpPr>
        <p:spPr>
          <a:xfrm flipV="1">
            <a:off x="2458373" y="4671667"/>
            <a:ext cx="654523" cy="634718"/>
          </a:xfrm>
          <a:prstGeom prst="line">
            <a:avLst/>
          </a:prstGeom>
        </p:spPr>
        <p:style>
          <a:lnRef idx="2">
            <a:schemeClr val="accent1"/>
          </a:lnRef>
          <a:fillRef idx="0">
            <a:schemeClr val="accent1"/>
          </a:fillRef>
          <a:effectRef idx="1">
            <a:schemeClr val="accent1"/>
          </a:effectRef>
          <a:fontRef idx="minor">
            <a:schemeClr val="tx1"/>
          </a:fontRef>
        </p:style>
      </p:cxnSp>
      <p:sp>
        <p:nvSpPr>
          <p:cNvPr id="5" name="TextBox 4">
            <a:extLst>
              <a:ext uri="{FF2B5EF4-FFF2-40B4-BE49-F238E27FC236}">
                <a16:creationId xmlns:a16="http://schemas.microsoft.com/office/drawing/2014/main" id="{E28746DF-ACEC-49C1-AEFB-FCE32665425A}"/>
              </a:ext>
            </a:extLst>
          </p:cNvPr>
          <p:cNvSpPr txBox="1"/>
          <p:nvPr/>
        </p:nvSpPr>
        <p:spPr>
          <a:xfrm>
            <a:off x="143821" y="5506286"/>
            <a:ext cx="5846591" cy="1200329"/>
          </a:xfrm>
          <a:prstGeom prst="rect">
            <a:avLst/>
          </a:prstGeom>
          <a:noFill/>
        </p:spPr>
        <p:txBody>
          <a:bodyPr wrap="square" rtlCol="0">
            <a:spAutoFit/>
          </a:bodyPr>
          <a:lstStyle/>
          <a:p>
            <a:r>
              <a:rPr lang="en-US" dirty="0"/>
              <a:t>Distance from M2  axis to center of window :153.9mm</a:t>
            </a:r>
          </a:p>
          <a:p>
            <a:r>
              <a:rPr lang="en-US" dirty="0"/>
              <a:t>Right max angle of the edge:12.739degree</a:t>
            </a:r>
          </a:p>
          <a:p>
            <a:r>
              <a:rPr lang="en-US" dirty="0"/>
              <a:t>L</a:t>
            </a:r>
            <a:r>
              <a:rPr lang="en-US" altLang="zh-CN" dirty="0"/>
              <a:t>ef</a:t>
            </a:r>
            <a:r>
              <a:rPr lang="en-US" dirty="0"/>
              <a:t>t max angle of the edge:19.764degree</a:t>
            </a:r>
          </a:p>
          <a:p>
            <a:r>
              <a:rPr lang="en-US" dirty="0"/>
              <a:t>L</a:t>
            </a:r>
            <a:r>
              <a:rPr lang="en-US" baseline="-25000" dirty="0"/>
              <a:t>OFF-AXIS</a:t>
            </a:r>
            <a:r>
              <a:rPr lang="en-US" dirty="0"/>
              <a:t>=131.3mm</a:t>
            </a:r>
          </a:p>
        </p:txBody>
      </p:sp>
    </p:spTree>
    <p:extLst>
      <p:ext uri="{BB962C8B-B14F-4D97-AF65-F5344CB8AC3E}">
        <p14:creationId xmlns:p14="http://schemas.microsoft.com/office/powerpoint/2010/main" val="386330836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F9976FD-C32F-C22A-077C-1BB8BA311AC6}"/>
              </a:ext>
            </a:extLst>
          </p:cNvPr>
          <p:cNvSpPr>
            <a:spLocks noGrp="1"/>
          </p:cNvSpPr>
          <p:nvPr>
            <p:ph type="sldNum" sz="quarter" idx="12"/>
          </p:nvPr>
        </p:nvSpPr>
        <p:spPr/>
        <p:txBody>
          <a:bodyPr/>
          <a:lstStyle/>
          <a:p>
            <a:fld id="{C8EB1B78-1A80-4349-98CC-41A40981A64A}" type="slidenum">
              <a:rPr lang="en-US" smtClean="0"/>
              <a:t>6</a:t>
            </a:fld>
            <a:endParaRPr lang="en-US"/>
          </a:p>
        </p:txBody>
      </p:sp>
      <mc:AlternateContent xmlns:mc="http://schemas.openxmlformats.org/markup-compatibility/2006" xmlns:a14="http://schemas.microsoft.com/office/drawing/2010/main">
        <mc:Choice Requires="a14">
          <p:sp>
            <p:nvSpPr>
              <p:cNvPr id="24" name="TextBox 23">
                <a:extLst>
                  <a:ext uri="{FF2B5EF4-FFF2-40B4-BE49-F238E27FC236}">
                    <a16:creationId xmlns:a16="http://schemas.microsoft.com/office/drawing/2014/main" id="{10062EB8-82FD-B930-F710-8F14BFB12C25}"/>
                  </a:ext>
                </a:extLst>
              </p:cNvPr>
              <p:cNvSpPr txBox="1"/>
              <p:nvPr/>
            </p:nvSpPr>
            <p:spPr>
              <a:xfrm>
                <a:off x="5245623" y="2440758"/>
                <a:ext cx="5481895" cy="1222579"/>
              </a:xfrm>
              <a:prstGeom prst="rect">
                <a:avLst/>
              </a:prstGeom>
              <a:noFill/>
            </p:spPr>
            <p:txBody>
              <a:bodyPr wrap="square" rtlCol="0">
                <a:spAutoFit/>
              </a:bodyPr>
              <a:lstStyle/>
              <a:p>
                <a:r>
                  <a:rPr lang="en-US" dirty="0"/>
                  <a:t>Consider center of the window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𝑐</m:t>
                        </m:r>
                      </m:e>
                      <m:sub>
                        <m:r>
                          <a:rPr lang="en-US" b="0" i="1" smtClean="0">
                            <a:latin typeface="Cambria Math" panose="02040503050406030204" pitchFamily="18" charset="0"/>
                          </a:rPr>
                          <m:t>𝑤</m:t>
                        </m:r>
                      </m:sub>
                    </m:sSub>
                  </m:oMath>
                </a14:m>
                <a:r>
                  <a:rPr lang="en-US" dirty="0"/>
                  <a:t> is (0,0),the L</a:t>
                </a:r>
                <a:r>
                  <a:rPr lang="en-US" baseline="-25000" dirty="0"/>
                  <a:t>off-</a:t>
                </a:r>
                <a:r>
                  <a:rPr lang="en-US" baseline="-25000" dirty="0" err="1"/>
                  <a:t>axis</a:t>
                </a:r>
                <a:r>
                  <a:rPr lang="en-US" dirty="0" err="1"/>
                  <a:t>is</a:t>
                </a:r>
                <a:r>
                  <a:rPr lang="en-US" dirty="0"/>
                  <a:t> the distance from </a:t>
                </a:r>
                <a:r>
                  <a:rPr lang="en-US" dirty="0" err="1"/>
                  <a:t>c</a:t>
                </a:r>
                <a:r>
                  <a:rPr lang="en-US" baseline="-25000" dirty="0" err="1"/>
                  <a:t>w</a:t>
                </a:r>
                <a:r>
                  <a:rPr lang="en-US" dirty="0"/>
                  <a:t> to axis offset ,than</a:t>
                </a:r>
              </a:p>
              <a:p>
                <a:pP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𝑥</m:t>
                          </m:r>
                        </m:e>
                        <m:sub>
                          <m:r>
                            <a:rPr lang="en-US" b="0" i="1" smtClean="0">
                              <a:latin typeface="Cambria Math" panose="02040503050406030204" pitchFamily="18" charset="0"/>
                            </a:rPr>
                            <m:t>𝑅𝑀</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𝐿</m:t>
                          </m:r>
                        </m:e>
                        <m:sub>
                          <m:r>
                            <a:rPr lang="en-US" b="0" i="1" smtClean="0">
                              <a:latin typeface="Cambria Math" panose="02040503050406030204" pitchFamily="18" charset="0"/>
                            </a:rPr>
                            <m:t>𝑜𝑓𝑓</m:t>
                          </m:r>
                          <m:r>
                            <a:rPr lang="en-US" b="0" i="1" smtClean="0">
                              <a:latin typeface="Cambria Math" panose="02040503050406030204" pitchFamily="18" charset="0"/>
                            </a:rPr>
                            <m:t>−</m:t>
                          </m:r>
                          <m:r>
                            <a:rPr lang="en-US" b="0" i="1" smtClean="0">
                              <a:latin typeface="Cambria Math" panose="02040503050406030204" pitchFamily="18" charset="0"/>
                            </a:rPr>
                            <m:t>𝑎𝑥𝑖𝑠</m:t>
                          </m:r>
                        </m:sub>
                      </m:sSub>
                      <m:r>
                        <a:rPr lang="en-US" b="0" i="1" smtClean="0">
                          <a:latin typeface="Cambria Math" panose="02040503050406030204" pitchFamily="18" charset="0"/>
                        </a:rPr>
                        <m:t>+</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𝑥</m:t>
                          </m:r>
                          <m:r>
                            <a:rPr lang="en-US" b="0" i="1" smtClean="0">
                              <a:latin typeface="Cambria Math" panose="02040503050406030204" pitchFamily="18" charset="0"/>
                            </a:rPr>
                            <m:t>−</m:t>
                          </m:r>
                          <m:r>
                            <a:rPr lang="en-US" b="0" i="1" smtClean="0">
                              <a:latin typeface="Cambria Math" panose="02040503050406030204" pitchFamily="18" charset="0"/>
                            </a:rPr>
                            <m:t>𝑦</m:t>
                          </m:r>
                          <m:r>
                            <a:rPr lang="en-US" b="0" i="1" smtClean="0">
                              <a:latin typeface="Cambria Math" panose="02040503050406030204" pitchFamily="18" charset="0"/>
                            </a:rPr>
                            <m:t>⋅</m:t>
                          </m:r>
                          <m:r>
                            <a:rPr lang="en-US" b="0" i="1" smtClean="0">
                              <a:latin typeface="Cambria Math" panose="02040503050406030204" pitchFamily="18" charset="0"/>
                            </a:rPr>
                            <m:t>𝑡𝑎𝑛</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𝜙</m:t>
                                  </m:r>
                                </m:e>
                                <m:sub>
                                  <m:r>
                                    <a:rPr lang="en-US" b="0" i="1" smtClean="0">
                                      <a:latin typeface="Cambria Math" panose="02040503050406030204" pitchFamily="18" charset="0"/>
                                    </a:rPr>
                                    <m:t>𝑅𝐴</m:t>
                                  </m:r>
                                </m:sub>
                              </m:sSub>
                            </m:e>
                          </m:d>
                        </m:e>
                      </m:d>
                    </m:oMath>
                  </m:oMathPara>
                </a14:m>
                <a:endParaRPr lang="en-US" dirty="0"/>
              </a:p>
              <a:p>
                <a:r>
                  <a:rPr lang="en-US" dirty="0"/>
                  <a:t>Here (x,y) is the M2 axis position(page 2).</a:t>
                </a:r>
              </a:p>
            </p:txBody>
          </p:sp>
        </mc:Choice>
        <mc:Fallback xmlns="">
          <p:sp>
            <p:nvSpPr>
              <p:cNvPr id="24" name="TextBox 23">
                <a:extLst>
                  <a:ext uri="{FF2B5EF4-FFF2-40B4-BE49-F238E27FC236}">
                    <a16:creationId xmlns:a16="http://schemas.microsoft.com/office/drawing/2014/main" id="{10062EB8-82FD-B930-F710-8F14BFB12C25}"/>
                  </a:ext>
                </a:extLst>
              </p:cNvPr>
              <p:cNvSpPr txBox="1">
                <a:spLocks noRot="1" noChangeAspect="1" noMove="1" noResize="1" noEditPoints="1" noAdjustHandles="1" noChangeArrowheads="1" noChangeShapeType="1" noTextEdit="1"/>
              </p:cNvSpPr>
              <p:nvPr/>
            </p:nvSpPr>
            <p:spPr>
              <a:xfrm>
                <a:off x="5245623" y="2440758"/>
                <a:ext cx="5481895" cy="1222579"/>
              </a:xfrm>
              <a:prstGeom prst="rect">
                <a:avLst/>
              </a:prstGeom>
              <a:blipFill>
                <a:blip r:embed="rId3"/>
                <a:stretch>
                  <a:fillRect l="-1001" t="-1990" b="-6965"/>
                </a:stretch>
              </a:blipFill>
            </p:spPr>
            <p:txBody>
              <a:bodyPr/>
              <a:lstStyle/>
              <a:p>
                <a:r>
                  <a:rPr lang="en-US">
                    <a:noFill/>
                  </a:rPr>
                  <a:t> </a:t>
                </a:r>
              </a:p>
            </p:txBody>
          </p:sp>
        </mc:Fallback>
      </mc:AlternateContent>
      <p:grpSp>
        <p:nvGrpSpPr>
          <p:cNvPr id="72" name="Group 71">
            <a:extLst>
              <a:ext uri="{FF2B5EF4-FFF2-40B4-BE49-F238E27FC236}">
                <a16:creationId xmlns:a16="http://schemas.microsoft.com/office/drawing/2014/main" id="{3F02F0B9-F9FC-0CBD-1BA7-A6C5830E3A90}"/>
              </a:ext>
            </a:extLst>
          </p:cNvPr>
          <p:cNvGrpSpPr/>
          <p:nvPr/>
        </p:nvGrpSpPr>
        <p:grpSpPr>
          <a:xfrm>
            <a:off x="1304217" y="1568194"/>
            <a:ext cx="3256291" cy="3707284"/>
            <a:chOff x="478959" y="487301"/>
            <a:chExt cx="3256291" cy="3707284"/>
          </a:xfrm>
        </p:grpSpPr>
        <p:grpSp>
          <p:nvGrpSpPr>
            <p:cNvPr id="60" name="Group 59">
              <a:extLst>
                <a:ext uri="{FF2B5EF4-FFF2-40B4-BE49-F238E27FC236}">
                  <a16:creationId xmlns:a16="http://schemas.microsoft.com/office/drawing/2014/main" id="{28861613-927B-BFE9-B84C-AE570E056FCA}"/>
                </a:ext>
              </a:extLst>
            </p:cNvPr>
            <p:cNvGrpSpPr/>
            <p:nvPr/>
          </p:nvGrpSpPr>
          <p:grpSpPr>
            <a:xfrm>
              <a:off x="773798" y="487301"/>
              <a:ext cx="2606375" cy="3392098"/>
              <a:chOff x="849998" y="1612866"/>
              <a:chExt cx="2606375" cy="3392098"/>
            </a:xfrm>
          </p:grpSpPr>
          <p:grpSp>
            <p:nvGrpSpPr>
              <p:cNvPr id="59" name="Group 58">
                <a:extLst>
                  <a:ext uri="{FF2B5EF4-FFF2-40B4-BE49-F238E27FC236}">
                    <a16:creationId xmlns:a16="http://schemas.microsoft.com/office/drawing/2014/main" id="{E28DC903-008C-FE58-8280-997F8840B838}"/>
                  </a:ext>
                </a:extLst>
              </p:cNvPr>
              <p:cNvGrpSpPr/>
              <p:nvPr/>
            </p:nvGrpSpPr>
            <p:grpSpPr>
              <a:xfrm>
                <a:off x="1857125" y="1612866"/>
                <a:ext cx="1599248" cy="3392098"/>
                <a:chOff x="1812675" y="1785248"/>
                <a:chExt cx="1599248" cy="3392098"/>
              </a:xfrm>
            </p:grpSpPr>
            <p:sp>
              <p:nvSpPr>
                <p:cNvPr id="34" name="Rectangle 33">
                  <a:extLst>
                    <a:ext uri="{FF2B5EF4-FFF2-40B4-BE49-F238E27FC236}">
                      <a16:creationId xmlns:a16="http://schemas.microsoft.com/office/drawing/2014/main" id="{65A9358A-0A65-A022-3D3E-30DE36EF6D30}"/>
                    </a:ext>
                  </a:extLst>
                </p:cNvPr>
                <p:cNvSpPr/>
                <p:nvPr/>
              </p:nvSpPr>
              <p:spPr>
                <a:xfrm>
                  <a:off x="1839447" y="3284772"/>
                  <a:ext cx="1572476" cy="13317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6" name="Straight Connector 25">
                  <a:extLst>
                    <a:ext uri="{FF2B5EF4-FFF2-40B4-BE49-F238E27FC236}">
                      <a16:creationId xmlns:a16="http://schemas.microsoft.com/office/drawing/2014/main" id="{005F560C-1CB7-894B-3060-6AD0109325FF}"/>
                    </a:ext>
                  </a:extLst>
                </p:cNvPr>
                <p:cNvCxnSpPr>
                  <a:cxnSpLocks/>
                </p:cNvCxnSpPr>
                <p:nvPr/>
              </p:nvCxnSpPr>
              <p:spPr>
                <a:xfrm flipV="1">
                  <a:off x="1924853" y="2321842"/>
                  <a:ext cx="0" cy="1119422"/>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B5BEEAEC-5DC5-E2FC-066B-E0177A877D41}"/>
                    </a:ext>
                  </a:extLst>
                </p:cNvPr>
                <p:cNvCxnSpPr>
                  <a:cxnSpLocks/>
                </p:cNvCxnSpPr>
                <p:nvPr/>
              </p:nvCxnSpPr>
              <p:spPr>
                <a:xfrm flipV="1">
                  <a:off x="2084625" y="1785248"/>
                  <a:ext cx="783127" cy="3392098"/>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33" name="TextBox 32">
                  <a:extLst>
                    <a:ext uri="{FF2B5EF4-FFF2-40B4-BE49-F238E27FC236}">
                      <a16:creationId xmlns:a16="http://schemas.microsoft.com/office/drawing/2014/main" id="{D7C325A6-19D2-5F4E-2EB2-D1585758F243}"/>
                    </a:ext>
                  </a:extLst>
                </p:cNvPr>
                <p:cNvSpPr txBox="1"/>
                <p:nvPr/>
              </p:nvSpPr>
              <p:spPr>
                <a:xfrm>
                  <a:off x="1812675" y="3538835"/>
                  <a:ext cx="1262910" cy="461665"/>
                </a:xfrm>
                <a:prstGeom prst="rect">
                  <a:avLst/>
                </a:prstGeom>
                <a:noFill/>
              </p:spPr>
              <p:txBody>
                <a:bodyPr wrap="none" rtlCol="0">
                  <a:spAutoFit/>
                </a:bodyPr>
                <a:lstStyle/>
                <a:p>
                  <a:r>
                    <a:rPr lang="en-US" sz="2400" b="1" dirty="0"/>
                    <a:t>Window</a:t>
                  </a:r>
                </a:p>
              </p:txBody>
            </p:sp>
            <p:sp>
              <p:nvSpPr>
                <p:cNvPr id="38" name="TextBox 37">
                  <a:extLst>
                    <a:ext uri="{FF2B5EF4-FFF2-40B4-BE49-F238E27FC236}">
                      <a16:creationId xmlns:a16="http://schemas.microsoft.com/office/drawing/2014/main" id="{A0AA68A5-8F7A-0828-EDD7-E3485BE0EC14}"/>
                    </a:ext>
                  </a:extLst>
                </p:cNvPr>
                <p:cNvSpPr txBox="1"/>
                <p:nvPr/>
              </p:nvSpPr>
              <p:spPr>
                <a:xfrm>
                  <a:off x="1916674" y="2978603"/>
                  <a:ext cx="625620" cy="461665"/>
                </a:xfrm>
                <a:prstGeom prst="rect">
                  <a:avLst/>
                </a:prstGeom>
                <a:noFill/>
              </p:spPr>
              <p:txBody>
                <a:bodyPr wrap="none" rtlCol="0">
                  <a:spAutoFit/>
                </a:bodyPr>
                <a:lstStyle/>
                <a:p>
                  <a:r>
                    <a:rPr lang="en-US" sz="2400" b="1">
                      <a:solidFill>
                        <a:srgbClr val="FF0000"/>
                      </a:solidFill>
                    </a:rPr>
                    <a:t>x</a:t>
                  </a:r>
                  <a:r>
                    <a:rPr lang="en-US" sz="2400" b="1" baseline="-25000">
                      <a:solidFill>
                        <a:srgbClr val="FF0000"/>
                      </a:solidFill>
                    </a:rPr>
                    <a:t>RW</a:t>
                  </a:r>
                </a:p>
              </p:txBody>
            </p:sp>
            <p:cxnSp>
              <p:nvCxnSpPr>
                <p:cNvPr id="39" name="Straight Connector 38">
                  <a:extLst>
                    <a:ext uri="{FF2B5EF4-FFF2-40B4-BE49-F238E27FC236}">
                      <a16:creationId xmlns:a16="http://schemas.microsoft.com/office/drawing/2014/main" id="{F529D02E-2031-C21C-834E-104DE6993DD6}"/>
                    </a:ext>
                  </a:extLst>
                </p:cNvPr>
                <p:cNvCxnSpPr/>
                <p:nvPr/>
              </p:nvCxnSpPr>
              <p:spPr>
                <a:xfrm>
                  <a:off x="1916674" y="3418944"/>
                  <a:ext cx="566928"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40" name="TextBox 39">
                  <a:extLst>
                    <a:ext uri="{FF2B5EF4-FFF2-40B4-BE49-F238E27FC236}">
                      <a16:creationId xmlns:a16="http://schemas.microsoft.com/office/drawing/2014/main" id="{50B774B2-4586-5548-E16B-5C9A6A33D6DD}"/>
                    </a:ext>
                  </a:extLst>
                </p:cNvPr>
                <p:cNvSpPr txBox="1"/>
                <p:nvPr/>
              </p:nvSpPr>
              <p:spPr>
                <a:xfrm>
                  <a:off x="1975757" y="2153235"/>
                  <a:ext cx="639919" cy="461665"/>
                </a:xfrm>
                <a:prstGeom prst="rect">
                  <a:avLst/>
                </a:prstGeom>
                <a:noFill/>
              </p:spPr>
              <p:txBody>
                <a:bodyPr wrap="none" rtlCol="0">
                  <a:spAutoFit/>
                </a:bodyPr>
                <a:lstStyle/>
                <a:p>
                  <a:r>
                    <a:rPr lang="el-GR" sz="2400" b="1" dirty="0">
                      <a:solidFill>
                        <a:srgbClr val="FF0000"/>
                      </a:solidFill>
                    </a:rPr>
                    <a:t>φ</a:t>
                  </a:r>
                  <a:r>
                    <a:rPr lang="en-US" sz="2400" b="1" baseline="-25000" dirty="0">
                      <a:solidFill>
                        <a:srgbClr val="FF0000"/>
                      </a:solidFill>
                    </a:rPr>
                    <a:t>RA</a:t>
                  </a:r>
                </a:p>
              </p:txBody>
            </p:sp>
          </p:grpSp>
          <p:sp>
            <p:nvSpPr>
              <p:cNvPr id="50" name="Arc 49">
                <a:extLst>
                  <a:ext uri="{FF2B5EF4-FFF2-40B4-BE49-F238E27FC236}">
                    <a16:creationId xmlns:a16="http://schemas.microsoft.com/office/drawing/2014/main" id="{F9948E94-56A5-FCA9-CA97-03FEEE4F9A9A}"/>
                  </a:ext>
                </a:extLst>
              </p:cNvPr>
              <p:cNvSpPr/>
              <p:nvPr/>
            </p:nvSpPr>
            <p:spPr>
              <a:xfrm>
                <a:off x="849998" y="2597212"/>
                <a:ext cx="2230980" cy="1676387"/>
              </a:xfrm>
              <a:prstGeom prst="arc">
                <a:avLst>
                  <a:gd name="adj1" fmla="val 16200000"/>
                  <a:gd name="adj2" fmla="val 19064753"/>
                </a:avLst>
              </a:pr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61" name="Oval 60">
              <a:extLst>
                <a:ext uri="{FF2B5EF4-FFF2-40B4-BE49-F238E27FC236}">
                  <a16:creationId xmlns:a16="http://schemas.microsoft.com/office/drawing/2014/main" id="{EA61D80A-55A6-DE9F-04CF-E8CA6930EFA0}"/>
                </a:ext>
              </a:extLst>
            </p:cNvPr>
            <p:cNvSpPr/>
            <p:nvPr/>
          </p:nvSpPr>
          <p:spPr>
            <a:xfrm>
              <a:off x="2637014" y="1997811"/>
              <a:ext cx="88900" cy="88900"/>
            </a:xfrm>
            <a:prstGeom prst="ellipse">
              <a:avLst/>
            </a:prstGeom>
            <a:solidFill>
              <a:schemeClr val="bg1"/>
            </a:solidFill>
            <a:ln>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2" name="TextBox 61">
              <a:extLst>
                <a:ext uri="{FF2B5EF4-FFF2-40B4-BE49-F238E27FC236}">
                  <a16:creationId xmlns:a16="http://schemas.microsoft.com/office/drawing/2014/main" id="{44E87CDD-BCF4-7C2B-68EE-1749A7FF21FE}"/>
                </a:ext>
              </a:extLst>
            </p:cNvPr>
            <p:cNvSpPr txBox="1"/>
            <p:nvPr/>
          </p:nvSpPr>
          <p:spPr>
            <a:xfrm>
              <a:off x="1900944" y="3825253"/>
              <a:ext cx="666750" cy="369332"/>
            </a:xfrm>
            <a:prstGeom prst="rect">
              <a:avLst/>
            </a:prstGeom>
            <a:noFill/>
          </p:spPr>
          <p:txBody>
            <a:bodyPr wrap="square" rtlCol="0">
              <a:spAutoFit/>
            </a:bodyPr>
            <a:lstStyle/>
            <a:p>
              <a:r>
                <a:rPr lang="en-US" dirty="0"/>
                <a:t>M2</a:t>
              </a:r>
            </a:p>
          </p:txBody>
        </p:sp>
        <p:cxnSp>
          <p:nvCxnSpPr>
            <p:cNvPr id="64" name="Straight Arrow Connector 63">
              <a:extLst>
                <a:ext uri="{FF2B5EF4-FFF2-40B4-BE49-F238E27FC236}">
                  <a16:creationId xmlns:a16="http://schemas.microsoft.com/office/drawing/2014/main" id="{AB6E47C9-73D0-6AA4-9B7E-F503B04F5B8D}"/>
                </a:ext>
              </a:extLst>
            </p:cNvPr>
            <p:cNvCxnSpPr>
              <a:cxnSpLocks/>
            </p:cNvCxnSpPr>
            <p:nvPr/>
          </p:nvCxnSpPr>
          <p:spPr>
            <a:xfrm flipV="1">
              <a:off x="1862568" y="2183350"/>
              <a:ext cx="818896" cy="4208"/>
            </a:xfrm>
            <a:prstGeom prst="straightConnector1">
              <a:avLst/>
            </a:prstGeom>
            <a:ln>
              <a:headEnd type="triangle"/>
              <a:tailEnd type="triangle"/>
            </a:ln>
          </p:spPr>
          <p:style>
            <a:lnRef idx="2">
              <a:schemeClr val="accent1"/>
            </a:lnRef>
            <a:fillRef idx="0">
              <a:schemeClr val="accent1"/>
            </a:fillRef>
            <a:effectRef idx="1">
              <a:schemeClr val="accent1"/>
            </a:effectRef>
            <a:fontRef idx="minor">
              <a:schemeClr val="tx1"/>
            </a:fontRef>
          </p:style>
        </p:cxnSp>
        <p:sp>
          <p:nvSpPr>
            <p:cNvPr id="67" name="TextBox 66">
              <a:extLst>
                <a:ext uri="{FF2B5EF4-FFF2-40B4-BE49-F238E27FC236}">
                  <a16:creationId xmlns:a16="http://schemas.microsoft.com/office/drawing/2014/main" id="{9E88CCEE-DA48-1093-2D35-FE2E35A1C6AF}"/>
                </a:ext>
              </a:extLst>
            </p:cNvPr>
            <p:cNvSpPr txBox="1"/>
            <p:nvPr/>
          </p:nvSpPr>
          <p:spPr>
            <a:xfrm>
              <a:off x="2234319" y="3797286"/>
              <a:ext cx="631455" cy="369332"/>
            </a:xfrm>
            <a:prstGeom prst="rect">
              <a:avLst/>
            </a:prstGeom>
            <a:noFill/>
          </p:spPr>
          <p:txBody>
            <a:bodyPr wrap="square" rtlCol="0">
              <a:spAutoFit/>
            </a:bodyPr>
            <a:lstStyle/>
            <a:p>
              <a:r>
                <a:rPr lang="en-US" dirty="0"/>
                <a:t>(x,y)</a:t>
              </a:r>
            </a:p>
          </p:txBody>
        </p:sp>
        <p:sp>
          <p:nvSpPr>
            <p:cNvPr id="68" name="TextBox 67">
              <a:extLst>
                <a:ext uri="{FF2B5EF4-FFF2-40B4-BE49-F238E27FC236}">
                  <a16:creationId xmlns:a16="http://schemas.microsoft.com/office/drawing/2014/main" id="{4FFCF2AC-868F-2D29-CAFF-80E4E1917825}"/>
                </a:ext>
              </a:extLst>
            </p:cNvPr>
            <p:cNvSpPr txBox="1"/>
            <p:nvPr/>
          </p:nvSpPr>
          <p:spPr>
            <a:xfrm>
              <a:off x="2718637" y="1601823"/>
              <a:ext cx="1016613" cy="369332"/>
            </a:xfrm>
            <a:prstGeom prst="rect">
              <a:avLst/>
            </a:prstGeom>
            <a:noFill/>
          </p:spPr>
          <p:txBody>
            <a:bodyPr wrap="square" rtlCol="0">
              <a:spAutoFit/>
            </a:bodyPr>
            <a:lstStyle/>
            <a:p>
              <a:r>
                <a:rPr lang="en-US" dirty="0" err="1"/>
                <a:t>c</a:t>
              </a:r>
              <a:r>
                <a:rPr lang="en-US" baseline="-25000" dirty="0" err="1"/>
                <a:t>w</a:t>
              </a:r>
              <a:r>
                <a:rPr lang="en-US" dirty="0"/>
                <a:t>(0,0)</a:t>
              </a:r>
            </a:p>
          </p:txBody>
        </p:sp>
        <mc:AlternateContent xmlns:mc="http://schemas.openxmlformats.org/markup-compatibility/2006" xmlns:a14="http://schemas.microsoft.com/office/drawing/2010/main">
          <mc:Choice Requires="a14">
            <p:sp>
              <p:nvSpPr>
                <p:cNvPr id="69" name="TextBox 68">
                  <a:extLst>
                    <a:ext uri="{FF2B5EF4-FFF2-40B4-BE49-F238E27FC236}">
                      <a16:creationId xmlns:a16="http://schemas.microsoft.com/office/drawing/2014/main" id="{A898DA78-9EE6-1334-58DD-ACD7A3BBFD3C}"/>
                    </a:ext>
                  </a:extLst>
                </p:cNvPr>
                <p:cNvSpPr txBox="1"/>
                <p:nvPr/>
              </p:nvSpPr>
              <p:spPr>
                <a:xfrm>
                  <a:off x="478959" y="2152316"/>
                  <a:ext cx="1262909" cy="39158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en-US" i="1" dirty="0" smtClean="0">
                                <a:solidFill>
                                  <a:srgbClr val="FF0000"/>
                                </a:solidFill>
                                <a:latin typeface="Cambria Math" panose="02040503050406030204" pitchFamily="18" charset="0"/>
                              </a:rPr>
                            </m:ctrlPr>
                          </m:sSubPr>
                          <m:e>
                            <m:r>
                              <a:rPr lang="en-US" b="0" i="1" dirty="0" smtClean="0">
                                <a:solidFill>
                                  <a:srgbClr val="FF0000"/>
                                </a:solidFill>
                                <a:latin typeface="Cambria Math" panose="02040503050406030204" pitchFamily="18" charset="0"/>
                              </a:rPr>
                              <m:t>𝐿</m:t>
                            </m:r>
                          </m:e>
                          <m:sub>
                            <m:r>
                              <a:rPr lang="en-US" i="1" dirty="0" smtClean="0">
                                <a:solidFill>
                                  <a:srgbClr val="FF0000"/>
                                </a:solidFill>
                                <a:latin typeface="Cambria Math" panose="02040503050406030204" pitchFamily="18" charset="0"/>
                              </a:rPr>
                              <m:t>𝑜𝑓𝑓</m:t>
                            </m:r>
                            <m:r>
                              <a:rPr lang="en-US" b="0" i="1" dirty="0" smtClean="0">
                                <a:solidFill>
                                  <a:srgbClr val="FF0000"/>
                                </a:solidFill>
                                <a:latin typeface="Cambria Math" panose="02040503050406030204" pitchFamily="18" charset="0"/>
                              </a:rPr>
                              <m:t>−</m:t>
                            </m:r>
                            <m:r>
                              <a:rPr lang="en-US" b="0" i="1" dirty="0" smtClean="0">
                                <a:solidFill>
                                  <a:srgbClr val="FF0000"/>
                                </a:solidFill>
                                <a:latin typeface="Cambria Math" panose="02040503050406030204" pitchFamily="18" charset="0"/>
                              </a:rPr>
                              <m:t>𝑎𝑥𝑖𝑠</m:t>
                            </m:r>
                          </m:sub>
                        </m:sSub>
                      </m:oMath>
                    </m:oMathPara>
                  </a14:m>
                  <a:endParaRPr lang="en-US" dirty="0"/>
                </a:p>
              </p:txBody>
            </p:sp>
          </mc:Choice>
          <mc:Fallback xmlns="">
            <p:sp>
              <p:nvSpPr>
                <p:cNvPr id="69" name="TextBox 68">
                  <a:extLst>
                    <a:ext uri="{FF2B5EF4-FFF2-40B4-BE49-F238E27FC236}">
                      <a16:creationId xmlns:a16="http://schemas.microsoft.com/office/drawing/2014/main" id="{A898DA78-9EE6-1334-58DD-ACD7A3BBFD3C}"/>
                    </a:ext>
                  </a:extLst>
                </p:cNvPr>
                <p:cNvSpPr txBox="1">
                  <a:spLocks noRot="1" noChangeAspect="1" noMove="1" noResize="1" noEditPoints="1" noAdjustHandles="1" noChangeArrowheads="1" noChangeShapeType="1" noTextEdit="1"/>
                </p:cNvSpPr>
                <p:nvPr/>
              </p:nvSpPr>
              <p:spPr>
                <a:xfrm>
                  <a:off x="478959" y="2152316"/>
                  <a:ext cx="1262909" cy="391582"/>
                </a:xfrm>
                <a:prstGeom prst="rect">
                  <a:avLst/>
                </a:prstGeom>
                <a:blipFill>
                  <a:blip r:embed="rId4"/>
                  <a:stretch>
                    <a:fillRect b="-9231"/>
                  </a:stretch>
                </a:blipFill>
              </p:spPr>
              <p:txBody>
                <a:bodyPr/>
                <a:lstStyle/>
                <a:p>
                  <a:r>
                    <a:rPr lang="en-US">
                      <a:noFill/>
                    </a:rPr>
                    <a:t> </a:t>
                  </a:r>
                </a:p>
              </p:txBody>
            </p:sp>
          </mc:Fallback>
        </mc:AlternateContent>
      </p:grpSp>
      <p:sp>
        <p:nvSpPr>
          <p:cNvPr id="98" name="TextBox 97">
            <a:extLst>
              <a:ext uri="{FF2B5EF4-FFF2-40B4-BE49-F238E27FC236}">
                <a16:creationId xmlns:a16="http://schemas.microsoft.com/office/drawing/2014/main" id="{5B33E16A-D675-5050-180C-9A840C817CB2}"/>
              </a:ext>
            </a:extLst>
          </p:cNvPr>
          <p:cNvSpPr txBox="1"/>
          <p:nvPr/>
        </p:nvSpPr>
        <p:spPr>
          <a:xfrm>
            <a:off x="11691" y="87213"/>
            <a:ext cx="12180309" cy="400110"/>
          </a:xfrm>
          <a:prstGeom prst="rect">
            <a:avLst/>
          </a:prstGeom>
          <a:noFill/>
        </p:spPr>
        <p:txBody>
          <a:bodyPr wrap="square" rtlCol="0">
            <a:spAutoFit/>
          </a:bodyPr>
          <a:lstStyle/>
          <a:p>
            <a:r>
              <a:rPr lang="en-US" sz="2000" b="1" dirty="0"/>
              <a:t>High-k Receiver optical Calibration: </a:t>
            </a:r>
            <a:r>
              <a:rPr lang="en-US" b="1" dirty="0"/>
              <a:t>Calculate X</a:t>
            </a:r>
            <a:r>
              <a:rPr lang="en-US" b="1" baseline="-25000" dirty="0"/>
              <a:t>RA</a:t>
            </a:r>
            <a:endParaRPr lang="en-US" b="1" dirty="0"/>
          </a:p>
        </p:txBody>
      </p:sp>
      <p:cxnSp>
        <p:nvCxnSpPr>
          <p:cNvPr id="4" name="Straight Arrow Connector 3">
            <a:extLst>
              <a:ext uri="{FF2B5EF4-FFF2-40B4-BE49-F238E27FC236}">
                <a16:creationId xmlns:a16="http://schemas.microsoft.com/office/drawing/2014/main" id="{B142F5C2-A602-826A-F823-51F9AD3EF70C}"/>
              </a:ext>
            </a:extLst>
          </p:cNvPr>
          <p:cNvCxnSpPr/>
          <p:nvPr/>
        </p:nvCxnSpPr>
        <p:spPr>
          <a:xfrm flipH="1">
            <a:off x="2383448" y="3292600"/>
            <a:ext cx="651817" cy="214453"/>
          </a:xfrm>
          <a:prstGeom prst="straightConnector1">
            <a:avLst/>
          </a:prstGeom>
          <a:ln>
            <a:solidFill>
              <a:schemeClr val="bg1">
                <a:lumMod val="65000"/>
              </a:schemeClr>
            </a:solidFill>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50129195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TextBox 15">
            <a:extLst>
              <a:ext uri="{FF2B5EF4-FFF2-40B4-BE49-F238E27FC236}">
                <a16:creationId xmlns:a16="http://schemas.microsoft.com/office/drawing/2014/main" id="{2D6DCD81-A109-661D-00F9-C43FDCAC18B4}"/>
              </a:ext>
            </a:extLst>
          </p:cNvPr>
          <p:cNvSpPr txBox="1"/>
          <p:nvPr/>
        </p:nvSpPr>
        <p:spPr>
          <a:xfrm>
            <a:off x="245098" y="370142"/>
            <a:ext cx="1779461" cy="400110"/>
          </a:xfrm>
          <a:prstGeom prst="rect">
            <a:avLst/>
          </a:prstGeom>
          <a:noFill/>
        </p:spPr>
        <p:txBody>
          <a:bodyPr wrap="none" rtlCol="0">
            <a:spAutoFit/>
          </a:bodyPr>
          <a:lstStyle/>
          <a:p>
            <a:r>
              <a:rPr lang="en-US" altLang="zh-CN" sz="2000" b="1" dirty="0"/>
              <a:t>Error analysis</a:t>
            </a:r>
            <a:endParaRPr lang="en-US" sz="2000" b="1" dirty="0"/>
          </a:p>
        </p:txBody>
      </p:sp>
      <p:grpSp>
        <p:nvGrpSpPr>
          <p:cNvPr id="15" name="Group 14">
            <a:extLst>
              <a:ext uri="{FF2B5EF4-FFF2-40B4-BE49-F238E27FC236}">
                <a16:creationId xmlns:a16="http://schemas.microsoft.com/office/drawing/2014/main" id="{E45F209F-F009-9036-D26C-828741CEE54E}"/>
              </a:ext>
            </a:extLst>
          </p:cNvPr>
          <p:cNvGrpSpPr/>
          <p:nvPr/>
        </p:nvGrpSpPr>
        <p:grpSpPr>
          <a:xfrm>
            <a:off x="0" y="1577953"/>
            <a:ext cx="8233059" cy="3295650"/>
            <a:chOff x="0" y="1314450"/>
            <a:chExt cx="10201275" cy="4000500"/>
          </a:xfrm>
        </p:grpSpPr>
        <p:pic>
          <p:nvPicPr>
            <p:cNvPr id="10" name="Picture 9">
              <a:extLst>
                <a:ext uri="{FF2B5EF4-FFF2-40B4-BE49-F238E27FC236}">
                  <a16:creationId xmlns:a16="http://schemas.microsoft.com/office/drawing/2014/main" id="{A5DA973D-3166-219F-81AD-FCAD53AE801D}"/>
                </a:ext>
              </a:extLst>
            </p:cNvPr>
            <p:cNvPicPr>
              <a:picLocks noChangeAspect="1"/>
            </p:cNvPicPr>
            <p:nvPr/>
          </p:nvPicPr>
          <p:blipFill>
            <a:blip r:embed="rId2"/>
            <a:stretch>
              <a:fillRect/>
            </a:stretch>
          </p:blipFill>
          <p:spPr>
            <a:xfrm>
              <a:off x="0" y="1314450"/>
              <a:ext cx="5334000" cy="4000500"/>
            </a:xfrm>
            <a:prstGeom prst="rect">
              <a:avLst/>
            </a:prstGeom>
          </p:spPr>
        </p:pic>
        <p:pic>
          <p:nvPicPr>
            <p:cNvPr id="12" name="Picture 11">
              <a:extLst>
                <a:ext uri="{FF2B5EF4-FFF2-40B4-BE49-F238E27FC236}">
                  <a16:creationId xmlns:a16="http://schemas.microsoft.com/office/drawing/2014/main" id="{906E17B3-B368-466A-83DC-25796FFF2A1E}"/>
                </a:ext>
              </a:extLst>
            </p:cNvPr>
            <p:cNvPicPr>
              <a:picLocks noChangeAspect="1"/>
            </p:cNvPicPr>
            <p:nvPr/>
          </p:nvPicPr>
          <p:blipFill>
            <a:blip r:embed="rId3"/>
            <a:stretch>
              <a:fillRect/>
            </a:stretch>
          </p:blipFill>
          <p:spPr>
            <a:xfrm>
              <a:off x="4867275" y="1314450"/>
              <a:ext cx="5334000" cy="4000500"/>
            </a:xfrm>
            <a:prstGeom prst="rect">
              <a:avLst/>
            </a:prstGeom>
          </p:spPr>
        </p:pic>
      </p:grpSp>
      <p:sp>
        <p:nvSpPr>
          <p:cNvPr id="19" name="TextBox 18">
            <a:extLst>
              <a:ext uri="{FF2B5EF4-FFF2-40B4-BE49-F238E27FC236}">
                <a16:creationId xmlns:a16="http://schemas.microsoft.com/office/drawing/2014/main" id="{6583C05D-F316-8A04-7A10-0413E74103E4}"/>
              </a:ext>
            </a:extLst>
          </p:cNvPr>
          <p:cNvSpPr txBox="1"/>
          <p:nvPr/>
        </p:nvSpPr>
        <p:spPr>
          <a:xfrm>
            <a:off x="245098" y="5564528"/>
            <a:ext cx="11528982" cy="923330"/>
          </a:xfrm>
          <a:prstGeom prst="rect">
            <a:avLst/>
          </a:prstGeom>
          <a:noFill/>
        </p:spPr>
        <p:txBody>
          <a:bodyPr wrap="square" rtlCol="0">
            <a:spAutoFit/>
          </a:bodyPr>
          <a:lstStyle/>
          <a:p>
            <a:r>
              <a:rPr lang="en-US" dirty="0"/>
              <a:t>1.1</a:t>
            </a:r>
            <a:r>
              <a:rPr lang="en-US" baseline="30000" dirty="0"/>
              <a:t>o </a:t>
            </a:r>
            <a:r>
              <a:rPr lang="en-US" dirty="0"/>
              <a:t>error shift correspond to 4mm distance shift on the window, given the laser beam size is about 4mm, the error range could be ideally contained in 1</a:t>
            </a:r>
            <a:r>
              <a:rPr lang="en-US" baseline="30000" dirty="0"/>
              <a:t>o</a:t>
            </a:r>
            <a:endParaRPr lang="en-US" dirty="0"/>
          </a:p>
          <a:p>
            <a:r>
              <a:rPr lang="en-US" dirty="0"/>
              <a:t>2.This method only can make sure the incident angle error in 6</a:t>
            </a:r>
            <a:r>
              <a:rPr lang="en-US" baseline="30000" dirty="0"/>
              <a:t>o</a:t>
            </a:r>
            <a:endParaRPr lang="en-US" dirty="0"/>
          </a:p>
        </p:txBody>
      </p: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39CB86AD-AB47-539F-4254-D5DA2EAE77EB}"/>
                  </a:ext>
                </a:extLst>
              </p:cNvPr>
              <p:cNvSpPr txBox="1"/>
              <p:nvPr/>
            </p:nvSpPr>
            <p:spPr>
              <a:xfrm>
                <a:off x="5802559" y="905641"/>
                <a:ext cx="4925076" cy="369332"/>
              </a:xfrm>
              <a:prstGeom prst="rect">
                <a:avLst/>
              </a:prstGeom>
              <a:noFill/>
            </p:spPr>
            <p:txBody>
              <a:bodyPr wrap="square" rtlCol="0">
                <a:spAutoFit/>
              </a:bodyPr>
              <a:lstStyle/>
              <a:p>
                <a:r>
                  <a:rPr lang="en-US" dirty="0"/>
                  <a:t>x</a:t>
                </a:r>
                <a:r>
                  <a:rPr lang="en-US" baseline="-25000" dirty="0"/>
                  <a:t>0</a:t>
                </a:r>
                <a:r>
                  <a:rPr lang="en-US" dirty="0"/>
                  <a:t>=-58.65mm,  y</a:t>
                </a:r>
                <a:r>
                  <a:rPr lang="en-US" baseline="-25000" dirty="0"/>
                  <a:t>0</a:t>
                </a:r>
                <a:r>
                  <a:rPr lang="en-US" dirty="0"/>
                  <a:t>=-154.42mm,</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𝜙</m:t>
                        </m:r>
                      </m:e>
                      <m:sub>
                        <m:r>
                          <a:rPr lang="en-US" b="0" i="1" smtClean="0">
                            <a:latin typeface="Cambria Math" panose="02040503050406030204" pitchFamily="18" charset="0"/>
                          </a:rPr>
                          <m:t>𝑅𝐴</m:t>
                        </m:r>
                        <m:r>
                          <a:rPr lang="en-US" b="0" i="1" smtClean="0">
                            <a:latin typeface="Cambria Math" panose="02040503050406030204" pitchFamily="18" charset="0"/>
                          </a:rPr>
                          <m:t>0</m:t>
                        </m:r>
                      </m:sub>
                    </m:sSub>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20.8</m:t>
                        </m:r>
                      </m:e>
                      <m:sup>
                        <m:r>
                          <a:rPr lang="en-US" b="0" i="1" smtClean="0">
                            <a:latin typeface="Cambria Math" panose="02040503050406030204" pitchFamily="18" charset="0"/>
                          </a:rPr>
                          <m:t>𝑜</m:t>
                        </m:r>
                      </m:sup>
                    </m:sSup>
                  </m:oMath>
                </a14:m>
                <a:endParaRPr lang="en-US" dirty="0"/>
              </a:p>
            </p:txBody>
          </p:sp>
        </mc:Choice>
        <mc:Fallback xmlns="">
          <p:sp>
            <p:nvSpPr>
              <p:cNvPr id="21" name="TextBox 20">
                <a:extLst>
                  <a:ext uri="{FF2B5EF4-FFF2-40B4-BE49-F238E27FC236}">
                    <a16:creationId xmlns:a16="http://schemas.microsoft.com/office/drawing/2014/main" id="{39CB86AD-AB47-539F-4254-D5DA2EAE77EB}"/>
                  </a:ext>
                </a:extLst>
              </p:cNvPr>
              <p:cNvSpPr txBox="1">
                <a:spLocks noRot="1" noChangeAspect="1" noMove="1" noResize="1" noEditPoints="1" noAdjustHandles="1" noChangeArrowheads="1" noChangeShapeType="1" noTextEdit="1"/>
              </p:cNvSpPr>
              <p:nvPr/>
            </p:nvSpPr>
            <p:spPr>
              <a:xfrm>
                <a:off x="5802559" y="905641"/>
                <a:ext cx="4925076" cy="369332"/>
              </a:xfrm>
              <a:prstGeom prst="rect">
                <a:avLst/>
              </a:prstGeom>
              <a:blipFill>
                <a:blip r:embed="rId4"/>
                <a:stretch>
                  <a:fillRect l="-1114" t="-8333" b="-28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92590D72-2B6E-8FCE-43F1-2A346D927437}"/>
                  </a:ext>
                </a:extLst>
              </p:cNvPr>
              <p:cNvSpPr txBox="1"/>
              <p:nvPr/>
            </p:nvSpPr>
            <p:spPr>
              <a:xfrm>
                <a:off x="1232451" y="905641"/>
                <a:ext cx="3995531" cy="369332"/>
              </a:xfrm>
              <a:prstGeom prst="rect">
                <a:avLst/>
              </a:prstGeom>
              <a:noFill/>
            </p:spPr>
            <p:txBody>
              <a:bodyPr wrap="square" rtlCol="0">
                <a:spAutoFit/>
              </a:bodyPr>
              <a:lstStyle/>
              <a:p>
                <a:r>
                  <a:rPr lang="en-US" dirty="0"/>
                  <a:t>Given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𝜙</m:t>
                        </m:r>
                      </m:e>
                      <m:sub>
                        <m:r>
                          <a:rPr lang="en-US" b="0" i="1" smtClean="0">
                            <a:latin typeface="Cambria Math" panose="02040503050406030204" pitchFamily="18" charset="0"/>
                          </a:rPr>
                          <m:t>𝐿</m:t>
                        </m:r>
                      </m:sub>
                    </m:sSub>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25</m:t>
                        </m:r>
                      </m:e>
                      <m:sup>
                        <m:r>
                          <a:rPr lang="en-US" b="0" i="1" smtClean="0">
                            <a:latin typeface="Cambria Math" panose="02040503050406030204" pitchFamily="18" charset="0"/>
                          </a:rPr>
                          <m:t>𝑜</m:t>
                        </m:r>
                      </m:sup>
                    </m:sSup>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𝜙</m:t>
                        </m:r>
                      </m:e>
                      <m:sub>
                        <m:r>
                          <a:rPr lang="en-US" b="0" i="1" smtClean="0">
                            <a:latin typeface="Cambria Math" panose="02040503050406030204" pitchFamily="18" charset="0"/>
                          </a:rPr>
                          <m:t>𝑅</m:t>
                        </m:r>
                      </m:sub>
                    </m:sSub>
                    <m:r>
                      <a:rPr lang="en-US" b="0" i="1" smtClean="0">
                        <a:latin typeface="Cambria Math" panose="02040503050406030204" pitchFamily="18" charset="0"/>
                      </a:rPr>
                      <m:t>=</m:t>
                    </m:r>
                    <m:sSup>
                      <m:sSupPr>
                        <m:ctrlPr>
                          <a:rPr lang="en-US" b="0" i="1" smtClean="0">
                            <a:latin typeface="Cambria Math" panose="02040503050406030204" pitchFamily="18" charset="0"/>
                          </a:rPr>
                        </m:ctrlPr>
                      </m:sSupPr>
                      <m:e>
                        <m:r>
                          <a:rPr lang="en-US" b="0" i="1" smtClean="0">
                            <a:latin typeface="Cambria Math" panose="02040503050406030204" pitchFamily="18" charset="0"/>
                          </a:rPr>
                          <m:t>19</m:t>
                        </m:r>
                      </m:e>
                      <m:sup>
                        <m:r>
                          <a:rPr lang="en-US" b="0" i="1" smtClean="0">
                            <a:latin typeface="Cambria Math" panose="02040503050406030204" pitchFamily="18" charset="0"/>
                          </a:rPr>
                          <m:t>𝑜</m:t>
                        </m:r>
                      </m:sup>
                    </m:sSup>
                  </m:oMath>
                </a14:m>
                <a:r>
                  <a:rPr lang="en-US" dirty="0"/>
                  <a:t>,L=70mm</a:t>
                </a:r>
              </a:p>
            </p:txBody>
          </p:sp>
        </mc:Choice>
        <mc:Fallback xmlns="">
          <p:sp>
            <p:nvSpPr>
              <p:cNvPr id="22" name="TextBox 21">
                <a:extLst>
                  <a:ext uri="{FF2B5EF4-FFF2-40B4-BE49-F238E27FC236}">
                    <a16:creationId xmlns:a16="http://schemas.microsoft.com/office/drawing/2014/main" id="{92590D72-2B6E-8FCE-43F1-2A346D927437}"/>
                  </a:ext>
                </a:extLst>
              </p:cNvPr>
              <p:cNvSpPr txBox="1">
                <a:spLocks noRot="1" noChangeAspect="1" noMove="1" noResize="1" noEditPoints="1" noAdjustHandles="1" noChangeArrowheads="1" noChangeShapeType="1" noTextEdit="1"/>
              </p:cNvSpPr>
              <p:nvPr/>
            </p:nvSpPr>
            <p:spPr>
              <a:xfrm>
                <a:off x="1232451" y="905641"/>
                <a:ext cx="3995531" cy="369332"/>
              </a:xfrm>
              <a:prstGeom prst="rect">
                <a:avLst/>
              </a:prstGeom>
              <a:blipFill>
                <a:blip r:embed="rId5"/>
                <a:stretch>
                  <a:fillRect l="-1220" t="-8333" b="-28333"/>
                </a:stretch>
              </a:blipFill>
            </p:spPr>
            <p:txBody>
              <a:bodyPr/>
              <a:lstStyle/>
              <a:p>
                <a:r>
                  <a:rPr lang="en-US">
                    <a:noFill/>
                  </a:rPr>
                  <a:t> </a:t>
                </a:r>
              </a:p>
            </p:txBody>
          </p:sp>
        </mc:Fallback>
      </mc:AlternateContent>
      <p:pic>
        <p:nvPicPr>
          <p:cNvPr id="24" name="Picture 23">
            <a:extLst>
              <a:ext uri="{FF2B5EF4-FFF2-40B4-BE49-F238E27FC236}">
                <a16:creationId xmlns:a16="http://schemas.microsoft.com/office/drawing/2014/main" id="{CCC24EE0-8829-F48A-3228-CEB2E158894F}"/>
              </a:ext>
            </a:extLst>
          </p:cNvPr>
          <p:cNvPicPr>
            <a:picLocks noChangeAspect="1"/>
          </p:cNvPicPr>
          <p:nvPr/>
        </p:nvPicPr>
        <p:blipFill>
          <a:blip r:embed="rId6"/>
          <a:stretch>
            <a:fillRect/>
          </a:stretch>
        </p:blipFill>
        <p:spPr>
          <a:xfrm>
            <a:off x="7887135" y="1540833"/>
            <a:ext cx="4443693" cy="3332770"/>
          </a:xfrm>
          <a:prstGeom prst="rect">
            <a:avLst/>
          </a:prstGeom>
        </p:spPr>
      </p:pic>
      <p:sp>
        <p:nvSpPr>
          <p:cNvPr id="25" name="Arrow: Right 24">
            <a:extLst>
              <a:ext uri="{FF2B5EF4-FFF2-40B4-BE49-F238E27FC236}">
                <a16:creationId xmlns:a16="http://schemas.microsoft.com/office/drawing/2014/main" id="{886990FA-5E4C-6EDA-A424-5DA25B77BC68}"/>
              </a:ext>
            </a:extLst>
          </p:cNvPr>
          <p:cNvSpPr/>
          <p:nvPr/>
        </p:nvSpPr>
        <p:spPr>
          <a:xfrm>
            <a:off x="5077948" y="1011860"/>
            <a:ext cx="437322" cy="139148"/>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26" name="TextBox 25">
                <a:extLst>
                  <a:ext uri="{FF2B5EF4-FFF2-40B4-BE49-F238E27FC236}">
                    <a16:creationId xmlns:a16="http://schemas.microsoft.com/office/drawing/2014/main" id="{77CCD767-E3BE-C522-7F6F-F329A3B0C552}"/>
                  </a:ext>
                </a:extLst>
              </p:cNvPr>
              <p:cNvSpPr txBox="1"/>
              <p:nvPr/>
            </p:nvSpPr>
            <p:spPr>
              <a:xfrm>
                <a:off x="8792818" y="1481027"/>
                <a:ext cx="2862854" cy="307777"/>
              </a:xfrm>
              <a:prstGeom prst="rect">
                <a:avLst/>
              </a:prstGeom>
              <a:solidFill>
                <a:schemeClr val="bg1"/>
              </a:solid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1400" b="0" i="1" smtClean="0">
                          <a:latin typeface="Cambria Math" panose="02040503050406030204" pitchFamily="18" charset="0"/>
                        </a:rPr>
                        <m:t>𝑎𝑏𝑠</m:t>
                      </m:r>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𝜙</m:t>
                          </m:r>
                        </m:e>
                        <m:sub>
                          <m:r>
                            <a:rPr lang="en-US" sz="1400" b="0" i="1" smtClean="0">
                              <a:latin typeface="Cambria Math" panose="02040503050406030204" pitchFamily="18" charset="0"/>
                            </a:rPr>
                            <m:t>𝑅𝐴</m:t>
                          </m:r>
                        </m:sub>
                      </m:sSub>
                      <m:r>
                        <a:rPr lang="en-US" sz="1400" b="0" i="1" smtClean="0">
                          <a:latin typeface="Cambria Math" panose="02040503050406030204" pitchFamily="18" charset="0"/>
                        </a:rPr>
                        <m:t>−</m:t>
                      </m:r>
                      <m:sSub>
                        <m:sSubPr>
                          <m:ctrlPr>
                            <a:rPr lang="en-US" sz="1400" b="0" i="1" smtClean="0">
                              <a:latin typeface="Cambria Math" panose="02040503050406030204" pitchFamily="18" charset="0"/>
                            </a:rPr>
                          </m:ctrlPr>
                        </m:sSubPr>
                        <m:e>
                          <m:r>
                            <a:rPr lang="en-US" sz="1400" b="0" i="1" smtClean="0">
                              <a:latin typeface="Cambria Math" panose="02040503050406030204" pitchFamily="18" charset="0"/>
                            </a:rPr>
                            <m:t>𝜙</m:t>
                          </m:r>
                        </m:e>
                        <m:sub>
                          <m:r>
                            <a:rPr lang="en-US" sz="1400" b="0" i="1" smtClean="0">
                              <a:latin typeface="Cambria Math" panose="02040503050406030204" pitchFamily="18" charset="0"/>
                            </a:rPr>
                            <m:t>𝑅𝐴</m:t>
                          </m:r>
                          <m:r>
                            <a:rPr lang="en-US" sz="1400" b="0" i="1" smtClean="0">
                              <a:latin typeface="Cambria Math" panose="02040503050406030204" pitchFamily="18" charset="0"/>
                            </a:rPr>
                            <m:t>0</m:t>
                          </m:r>
                        </m:sub>
                      </m:sSub>
                      <m:r>
                        <a:rPr lang="en-US" sz="1400" b="0" i="1" smtClean="0">
                          <a:latin typeface="Cambria Math" panose="02040503050406030204" pitchFamily="18" charset="0"/>
                        </a:rPr>
                        <m:t>)(</m:t>
                      </m:r>
                      <m:r>
                        <a:rPr lang="en-US" sz="1400" b="0" i="1" smtClean="0">
                          <a:latin typeface="Cambria Math" panose="02040503050406030204" pitchFamily="18" charset="0"/>
                        </a:rPr>
                        <m:t>𝑑𝑒𝑔</m:t>
                      </m:r>
                      <m:r>
                        <a:rPr lang="en-US" sz="1400" b="0" i="1" smtClean="0">
                          <a:latin typeface="Cambria Math" panose="02040503050406030204" pitchFamily="18" charset="0"/>
                        </a:rPr>
                        <m:t>)</m:t>
                      </m:r>
                    </m:oMath>
                  </m:oMathPara>
                </a14:m>
                <a:endParaRPr lang="en-US" sz="1400" dirty="0"/>
              </a:p>
            </p:txBody>
          </p:sp>
        </mc:Choice>
        <mc:Fallback xmlns="">
          <p:sp>
            <p:nvSpPr>
              <p:cNvPr id="26" name="TextBox 25">
                <a:extLst>
                  <a:ext uri="{FF2B5EF4-FFF2-40B4-BE49-F238E27FC236}">
                    <a16:creationId xmlns:a16="http://schemas.microsoft.com/office/drawing/2014/main" id="{77CCD767-E3BE-C522-7F6F-F329A3B0C552}"/>
                  </a:ext>
                </a:extLst>
              </p:cNvPr>
              <p:cNvSpPr txBox="1">
                <a:spLocks noRot="1" noChangeAspect="1" noMove="1" noResize="1" noEditPoints="1" noAdjustHandles="1" noChangeArrowheads="1" noChangeShapeType="1" noTextEdit="1"/>
              </p:cNvSpPr>
              <p:nvPr/>
            </p:nvSpPr>
            <p:spPr>
              <a:xfrm>
                <a:off x="8792818" y="1481027"/>
                <a:ext cx="2862854" cy="307777"/>
              </a:xfrm>
              <a:prstGeom prst="rect">
                <a:avLst/>
              </a:prstGeom>
              <a:blipFill>
                <a:blip r:embed="rId7"/>
                <a:stretch>
                  <a:fillRect b="-8000"/>
                </a:stretch>
              </a:blipFill>
            </p:spPr>
            <p:txBody>
              <a:bodyPr/>
              <a:lstStyle/>
              <a:p>
                <a:r>
                  <a:rPr lang="en-US">
                    <a:noFill/>
                  </a:rPr>
                  <a:t> </a:t>
                </a:r>
              </a:p>
            </p:txBody>
          </p:sp>
        </mc:Fallback>
      </mc:AlternateContent>
    </p:spTree>
    <p:extLst>
      <p:ext uri="{BB962C8B-B14F-4D97-AF65-F5344CB8AC3E}">
        <p14:creationId xmlns:p14="http://schemas.microsoft.com/office/powerpoint/2010/main" val="34455421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a:extLst>
              <a:ext uri="{FF2B5EF4-FFF2-40B4-BE49-F238E27FC236}">
                <a16:creationId xmlns:a16="http://schemas.microsoft.com/office/drawing/2014/main" id="{9AA85E18-B6B7-0AB5-0926-00F38E75E54F}"/>
              </a:ext>
            </a:extLst>
          </p:cNvPr>
          <p:cNvPicPr>
            <a:picLocks noChangeAspect="1"/>
          </p:cNvPicPr>
          <p:nvPr/>
        </p:nvPicPr>
        <p:blipFill rotWithShape="1">
          <a:blip r:embed="rId2"/>
          <a:srcRect l="43390" t="20221" r="9273" b="57059"/>
          <a:stretch/>
        </p:blipFill>
        <p:spPr>
          <a:xfrm>
            <a:off x="1336440" y="4330371"/>
            <a:ext cx="3672321" cy="1036827"/>
          </a:xfrm>
          <a:prstGeom prst="rect">
            <a:avLst/>
          </a:prstGeom>
        </p:spPr>
      </p:pic>
      <p:cxnSp>
        <p:nvCxnSpPr>
          <p:cNvPr id="6" name="Straight Connector 5">
            <a:extLst>
              <a:ext uri="{FF2B5EF4-FFF2-40B4-BE49-F238E27FC236}">
                <a16:creationId xmlns:a16="http://schemas.microsoft.com/office/drawing/2014/main" id="{74D4BA74-C126-77F5-30E7-6A4249463010}"/>
              </a:ext>
            </a:extLst>
          </p:cNvPr>
          <p:cNvCxnSpPr>
            <a:cxnSpLocks/>
          </p:cNvCxnSpPr>
          <p:nvPr/>
        </p:nvCxnSpPr>
        <p:spPr>
          <a:xfrm flipV="1">
            <a:off x="3331398" y="3796231"/>
            <a:ext cx="218688" cy="2435290"/>
          </a:xfrm>
          <a:prstGeom prst="line">
            <a:avLst/>
          </a:prstGeom>
          <a:ln w="25400">
            <a:solidFill>
              <a:srgbClr val="FF0000"/>
            </a:solidFill>
            <a:prstDash val="dash"/>
          </a:ln>
        </p:spPr>
        <p:style>
          <a:lnRef idx="1">
            <a:schemeClr val="accent1"/>
          </a:lnRef>
          <a:fillRef idx="0">
            <a:schemeClr val="accent1"/>
          </a:fillRef>
          <a:effectRef idx="0">
            <a:schemeClr val="accent1"/>
          </a:effectRef>
          <a:fontRef idx="minor">
            <a:schemeClr val="tx1"/>
          </a:fontRef>
        </p:style>
      </p:cxnSp>
      <p:sp>
        <p:nvSpPr>
          <p:cNvPr id="9" name="Oval 8">
            <a:extLst>
              <a:ext uri="{FF2B5EF4-FFF2-40B4-BE49-F238E27FC236}">
                <a16:creationId xmlns:a16="http://schemas.microsoft.com/office/drawing/2014/main" id="{565BC9F0-6A62-1F94-7923-F5D42318287E}"/>
              </a:ext>
            </a:extLst>
          </p:cNvPr>
          <p:cNvSpPr/>
          <p:nvPr/>
        </p:nvSpPr>
        <p:spPr>
          <a:xfrm>
            <a:off x="3495626" y="3689666"/>
            <a:ext cx="108920" cy="113897"/>
          </a:xfrm>
          <a:prstGeom prst="ellipse">
            <a:avLst/>
          </a:prstGeom>
          <a:solidFill>
            <a:schemeClr val="accent1">
              <a:lumMod val="60000"/>
              <a:lumOff val="4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125C22F5-010C-7382-70A9-87FBA27CD357}"/>
              </a:ext>
            </a:extLst>
          </p:cNvPr>
          <p:cNvSpPr/>
          <p:nvPr/>
        </p:nvSpPr>
        <p:spPr>
          <a:xfrm>
            <a:off x="3009139" y="5123862"/>
            <a:ext cx="802261" cy="70834"/>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TextBox 29">
            <a:extLst>
              <a:ext uri="{FF2B5EF4-FFF2-40B4-BE49-F238E27FC236}">
                <a16:creationId xmlns:a16="http://schemas.microsoft.com/office/drawing/2014/main" id="{1CF9C32F-79AE-4153-293E-DD15055BFE8A}"/>
              </a:ext>
            </a:extLst>
          </p:cNvPr>
          <p:cNvSpPr txBox="1"/>
          <p:nvPr/>
        </p:nvSpPr>
        <p:spPr>
          <a:xfrm>
            <a:off x="911539" y="5419312"/>
            <a:ext cx="1617469" cy="300300"/>
          </a:xfrm>
          <a:prstGeom prst="rect">
            <a:avLst/>
          </a:prstGeom>
          <a:noFill/>
        </p:spPr>
        <p:txBody>
          <a:bodyPr wrap="none" rtlCol="0">
            <a:spAutoFit/>
          </a:bodyPr>
          <a:lstStyle/>
          <a:p>
            <a:r>
              <a:rPr lang="en-US" sz="2000" b="1" dirty="0"/>
              <a:t>Bay L Port Cover</a:t>
            </a:r>
          </a:p>
        </p:txBody>
      </p:sp>
      <p:cxnSp>
        <p:nvCxnSpPr>
          <p:cNvPr id="35" name="Straight Connector 34">
            <a:extLst>
              <a:ext uri="{FF2B5EF4-FFF2-40B4-BE49-F238E27FC236}">
                <a16:creationId xmlns:a16="http://schemas.microsoft.com/office/drawing/2014/main" id="{7467A112-51DA-9EA3-236A-A845AA9D442D}"/>
              </a:ext>
            </a:extLst>
          </p:cNvPr>
          <p:cNvCxnSpPr>
            <a:cxnSpLocks/>
          </p:cNvCxnSpPr>
          <p:nvPr/>
        </p:nvCxnSpPr>
        <p:spPr>
          <a:xfrm>
            <a:off x="3075412" y="5110581"/>
            <a:ext cx="334858" cy="4804"/>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40" name="Rectangle 39">
            <a:extLst>
              <a:ext uri="{FF2B5EF4-FFF2-40B4-BE49-F238E27FC236}">
                <a16:creationId xmlns:a16="http://schemas.microsoft.com/office/drawing/2014/main" id="{1424A3D4-5539-705D-5593-CCED831B1422}"/>
              </a:ext>
            </a:extLst>
          </p:cNvPr>
          <p:cNvSpPr/>
          <p:nvPr/>
        </p:nvSpPr>
        <p:spPr>
          <a:xfrm rot="19651493">
            <a:off x="2490336" y="6076612"/>
            <a:ext cx="520998" cy="37741"/>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41" name="Straight Connector 40">
            <a:extLst>
              <a:ext uri="{FF2B5EF4-FFF2-40B4-BE49-F238E27FC236}">
                <a16:creationId xmlns:a16="http://schemas.microsoft.com/office/drawing/2014/main" id="{944C9F6C-54D7-0C8E-E723-FCA209D06B7A}"/>
              </a:ext>
            </a:extLst>
          </p:cNvPr>
          <p:cNvCxnSpPr>
            <a:cxnSpLocks/>
          </p:cNvCxnSpPr>
          <p:nvPr/>
        </p:nvCxnSpPr>
        <p:spPr>
          <a:xfrm>
            <a:off x="2775916" y="6103896"/>
            <a:ext cx="555483" cy="153682"/>
          </a:xfrm>
          <a:prstGeom prst="line">
            <a:avLst/>
          </a:prstGeom>
          <a:ln w="25400">
            <a:solidFill>
              <a:srgbClr val="FF0000"/>
            </a:solidFill>
            <a:prstDash val="solid"/>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CCF9212D-1CCD-923D-1F06-AC36FF4A9883}"/>
              </a:ext>
            </a:extLst>
          </p:cNvPr>
          <p:cNvCxnSpPr>
            <a:cxnSpLocks/>
          </p:cNvCxnSpPr>
          <p:nvPr/>
        </p:nvCxnSpPr>
        <p:spPr>
          <a:xfrm>
            <a:off x="2762691" y="6099078"/>
            <a:ext cx="9707" cy="617486"/>
          </a:xfrm>
          <a:prstGeom prst="line">
            <a:avLst/>
          </a:prstGeom>
          <a:ln w="25400">
            <a:solidFill>
              <a:srgbClr val="FF0000"/>
            </a:solidFill>
            <a:prstDash val="solid"/>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FFAE6FC9-7D98-C9CF-4518-8B0EB12149BC}"/>
              </a:ext>
            </a:extLst>
          </p:cNvPr>
          <p:cNvCxnSpPr>
            <a:cxnSpLocks/>
            <a:endCxn id="82" idx="4"/>
          </p:cNvCxnSpPr>
          <p:nvPr/>
        </p:nvCxnSpPr>
        <p:spPr>
          <a:xfrm flipH="1" flipV="1">
            <a:off x="3067909" y="2483265"/>
            <a:ext cx="12006" cy="263212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82" name="Oval 81">
            <a:extLst>
              <a:ext uri="{FF2B5EF4-FFF2-40B4-BE49-F238E27FC236}">
                <a16:creationId xmlns:a16="http://schemas.microsoft.com/office/drawing/2014/main" id="{C11292A1-4189-7C76-175C-0ABC9D43BB0E}"/>
              </a:ext>
            </a:extLst>
          </p:cNvPr>
          <p:cNvSpPr/>
          <p:nvPr/>
        </p:nvSpPr>
        <p:spPr>
          <a:xfrm>
            <a:off x="3018843" y="2389085"/>
            <a:ext cx="98130" cy="94180"/>
          </a:xfrm>
          <a:prstGeom prst="ellipse">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6" name="Straight Arrow Connector 85">
            <a:extLst>
              <a:ext uri="{FF2B5EF4-FFF2-40B4-BE49-F238E27FC236}">
                <a16:creationId xmlns:a16="http://schemas.microsoft.com/office/drawing/2014/main" id="{2AE58524-8DCC-1BAB-2DF1-177A689BA31E}"/>
              </a:ext>
            </a:extLst>
          </p:cNvPr>
          <p:cNvCxnSpPr>
            <a:cxnSpLocks/>
            <a:stCxn id="82" idx="4"/>
            <a:endCxn id="9" idx="1"/>
          </p:cNvCxnSpPr>
          <p:nvPr/>
        </p:nvCxnSpPr>
        <p:spPr>
          <a:xfrm>
            <a:off x="3067909" y="2483265"/>
            <a:ext cx="443668" cy="1223081"/>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89" name="Straight Arrow Connector 88">
            <a:extLst>
              <a:ext uri="{FF2B5EF4-FFF2-40B4-BE49-F238E27FC236}">
                <a16:creationId xmlns:a16="http://schemas.microsoft.com/office/drawing/2014/main" id="{A66B74A4-27F8-95F4-C18F-CD8C7168ACB5}"/>
              </a:ext>
            </a:extLst>
          </p:cNvPr>
          <p:cNvCxnSpPr>
            <a:cxnSpLocks/>
            <a:stCxn id="82" idx="4"/>
            <a:endCxn id="12" idx="0"/>
          </p:cNvCxnSpPr>
          <p:nvPr/>
        </p:nvCxnSpPr>
        <p:spPr>
          <a:xfrm>
            <a:off x="3067909" y="2483265"/>
            <a:ext cx="342361" cy="2640597"/>
          </a:xfrm>
          <a:prstGeom prst="straightConnector1">
            <a:avLst/>
          </a:prstGeom>
          <a:ln>
            <a:solidFill>
              <a:srgbClr val="FF0000"/>
            </a:solidFill>
            <a:tailEnd type="triangle"/>
          </a:ln>
        </p:spPr>
        <p:style>
          <a:lnRef idx="2">
            <a:schemeClr val="accent1"/>
          </a:lnRef>
          <a:fillRef idx="0">
            <a:schemeClr val="accent1"/>
          </a:fillRef>
          <a:effectRef idx="1">
            <a:schemeClr val="accent1"/>
          </a:effectRef>
          <a:fontRef idx="minor">
            <a:schemeClr val="tx1"/>
          </a:fontRef>
        </p:style>
      </p:cxnSp>
      <p:cxnSp>
        <p:nvCxnSpPr>
          <p:cNvPr id="101" name="Straight Connector 100">
            <a:extLst>
              <a:ext uri="{FF2B5EF4-FFF2-40B4-BE49-F238E27FC236}">
                <a16:creationId xmlns:a16="http://schemas.microsoft.com/office/drawing/2014/main" id="{97AABA71-5ED8-DD16-35FC-C2CEFAF6B569}"/>
              </a:ext>
            </a:extLst>
          </p:cNvPr>
          <p:cNvCxnSpPr>
            <a:cxnSpLocks/>
          </p:cNvCxnSpPr>
          <p:nvPr/>
        </p:nvCxnSpPr>
        <p:spPr>
          <a:xfrm flipV="1">
            <a:off x="2887347" y="5945322"/>
            <a:ext cx="869592" cy="599488"/>
          </a:xfrm>
          <a:prstGeom prst="line">
            <a:avLst/>
          </a:prstGeom>
          <a:ln>
            <a:solidFill>
              <a:schemeClr val="tx1"/>
            </a:solidFill>
            <a:prstDash val="dash"/>
          </a:ln>
        </p:spPr>
        <p:style>
          <a:lnRef idx="2">
            <a:schemeClr val="accent1"/>
          </a:lnRef>
          <a:fillRef idx="0">
            <a:schemeClr val="accent1"/>
          </a:fillRef>
          <a:effectRef idx="1">
            <a:schemeClr val="accent1"/>
          </a:effectRef>
          <a:fontRef idx="minor">
            <a:schemeClr val="tx1"/>
          </a:fontRef>
        </p:style>
      </p:cxnSp>
      <p:cxnSp>
        <p:nvCxnSpPr>
          <p:cNvPr id="108" name="Straight Connector 107">
            <a:extLst>
              <a:ext uri="{FF2B5EF4-FFF2-40B4-BE49-F238E27FC236}">
                <a16:creationId xmlns:a16="http://schemas.microsoft.com/office/drawing/2014/main" id="{6F15A0BE-0F22-53A3-B58E-A05293981F7B}"/>
              </a:ext>
            </a:extLst>
          </p:cNvPr>
          <p:cNvCxnSpPr>
            <a:cxnSpLocks/>
          </p:cNvCxnSpPr>
          <p:nvPr/>
        </p:nvCxnSpPr>
        <p:spPr>
          <a:xfrm flipV="1">
            <a:off x="2854438" y="6062968"/>
            <a:ext cx="1034556" cy="337107"/>
          </a:xfrm>
          <a:prstGeom prst="line">
            <a:avLst/>
          </a:prstGeom>
          <a:ln>
            <a:solidFill>
              <a:schemeClr val="tx1"/>
            </a:solidFill>
            <a:prstDash val="solid"/>
          </a:ln>
        </p:spPr>
        <p:style>
          <a:lnRef idx="2">
            <a:schemeClr val="accent1"/>
          </a:lnRef>
          <a:fillRef idx="0">
            <a:schemeClr val="accent1"/>
          </a:fillRef>
          <a:effectRef idx="1">
            <a:schemeClr val="accent1"/>
          </a:effectRef>
          <a:fontRef idx="minor">
            <a:schemeClr val="tx1"/>
          </a:fontRef>
        </p:style>
      </p:cxnSp>
      <p:cxnSp>
        <p:nvCxnSpPr>
          <p:cNvPr id="111" name="Straight Connector 110">
            <a:extLst>
              <a:ext uri="{FF2B5EF4-FFF2-40B4-BE49-F238E27FC236}">
                <a16:creationId xmlns:a16="http://schemas.microsoft.com/office/drawing/2014/main" id="{427D4A72-A40D-7988-63DA-C79B4BF05A1A}"/>
              </a:ext>
            </a:extLst>
          </p:cNvPr>
          <p:cNvCxnSpPr>
            <a:cxnSpLocks/>
            <a:endCxn id="113" idx="4"/>
          </p:cNvCxnSpPr>
          <p:nvPr/>
        </p:nvCxnSpPr>
        <p:spPr>
          <a:xfrm flipV="1">
            <a:off x="3322143" y="3823681"/>
            <a:ext cx="379549" cy="2433897"/>
          </a:xfrm>
          <a:prstGeom prst="line">
            <a:avLst/>
          </a:prstGeom>
          <a:ln w="25400">
            <a:solidFill>
              <a:srgbClr val="FF0000"/>
            </a:solidFill>
          </a:ln>
        </p:spPr>
        <p:style>
          <a:lnRef idx="2">
            <a:schemeClr val="accent1"/>
          </a:lnRef>
          <a:fillRef idx="0">
            <a:schemeClr val="accent1"/>
          </a:fillRef>
          <a:effectRef idx="1">
            <a:schemeClr val="accent1"/>
          </a:effectRef>
          <a:fontRef idx="minor">
            <a:schemeClr val="tx1"/>
          </a:fontRef>
        </p:style>
      </p:cxnSp>
      <p:sp>
        <p:nvSpPr>
          <p:cNvPr id="113" name="Oval 112">
            <a:extLst>
              <a:ext uri="{FF2B5EF4-FFF2-40B4-BE49-F238E27FC236}">
                <a16:creationId xmlns:a16="http://schemas.microsoft.com/office/drawing/2014/main" id="{9023C2E6-D5D0-8D42-B62A-FEB8BD5B5C0C}"/>
              </a:ext>
            </a:extLst>
          </p:cNvPr>
          <p:cNvSpPr/>
          <p:nvPr/>
        </p:nvSpPr>
        <p:spPr>
          <a:xfrm>
            <a:off x="3647232" y="3709784"/>
            <a:ext cx="108920" cy="113897"/>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4" name="TextBox 113">
            <a:extLst>
              <a:ext uri="{FF2B5EF4-FFF2-40B4-BE49-F238E27FC236}">
                <a16:creationId xmlns:a16="http://schemas.microsoft.com/office/drawing/2014/main" id="{7BBC2903-E84E-DD5C-C259-723EFFFC6809}"/>
              </a:ext>
            </a:extLst>
          </p:cNvPr>
          <p:cNvSpPr txBox="1"/>
          <p:nvPr/>
        </p:nvSpPr>
        <p:spPr>
          <a:xfrm>
            <a:off x="1859257" y="3463007"/>
            <a:ext cx="1826281" cy="646331"/>
          </a:xfrm>
          <a:prstGeom prst="rect">
            <a:avLst/>
          </a:prstGeom>
          <a:noFill/>
        </p:spPr>
        <p:txBody>
          <a:bodyPr wrap="square" rtlCol="0">
            <a:spAutoFit/>
          </a:bodyPr>
          <a:lstStyle/>
          <a:p>
            <a:r>
              <a:rPr lang="en-US" b="1" dirty="0">
                <a:solidFill>
                  <a:schemeClr val="accent1">
                    <a:lumMod val="60000"/>
                    <a:lumOff val="40000"/>
                  </a:schemeClr>
                </a:solidFill>
              </a:rPr>
              <a:t>Reference Point</a:t>
            </a:r>
          </a:p>
        </p:txBody>
      </p:sp>
      <p:sp>
        <p:nvSpPr>
          <p:cNvPr id="115" name="TextBox 114">
            <a:extLst>
              <a:ext uri="{FF2B5EF4-FFF2-40B4-BE49-F238E27FC236}">
                <a16:creationId xmlns:a16="http://schemas.microsoft.com/office/drawing/2014/main" id="{A0886A61-0279-23FA-DC76-AF2BF2688F3E}"/>
              </a:ext>
            </a:extLst>
          </p:cNvPr>
          <p:cNvSpPr txBox="1"/>
          <p:nvPr/>
        </p:nvSpPr>
        <p:spPr>
          <a:xfrm>
            <a:off x="3776231" y="3937141"/>
            <a:ext cx="1986464" cy="242021"/>
          </a:xfrm>
          <a:prstGeom prst="rect">
            <a:avLst/>
          </a:prstGeom>
          <a:noFill/>
        </p:spPr>
        <p:txBody>
          <a:bodyPr wrap="square" rtlCol="0">
            <a:spAutoFit/>
          </a:bodyPr>
          <a:lstStyle/>
          <a:p>
            <a:pPr>
              <a:lnSpc>
                <a:spcPct val="80000"/>
              </a:lnSpc>
            </a:pPr>
            <a:r>
              <a:rPr lang="en-US" sz="1800" b="1" dirty="0"/>
              <a:t>Interaction Region (IR)</a:t>
            </a:r>
          </a:p>
        </p:txBody>
      </p:sp>
      <p:sp>
        <p:nvSpPr>
          <p:cNvPr id="118" name="Oval 117">
            <a:extLst>
              <a:ext uri="{FF2B5EF4-FFF2-40B4-BE49-F238E27FC236}">
                <a16:creationId xmlns:a16="http://schemas.microsoft.com/office/drawing/2014/main" id="{C18A2D01-3ABD-91D4-EEA4-7D3920277CCC}"/>
              </a:ext>
            </a:extLst>
          </p:cNvPr>
          <p:cNvSpPr/>
          <p:nvPr/>
        </p:nvSpPr>
        <p:spPr>
          <a:xfrm>
            <a:off x="4354350" y="595501"/>
            <a:ext cx="108920" cy="113897"/>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116" name="TextBox 115">
                <a:extLst>
                  <a:ext uri="{FF2B5EF4-FFF2-40B4-BE49-F238E27FC236}">
                    <a16:creationId xmlns:a16="http://schemas.microsoft.com/office/drawing/2014/main" id="{A3708347-DE37-FFA1-754C-9C7EB288391C}"/>
                  </a:ext>
                </a:extLst>
              </p:cNvPr>
              <p:cNvSpPr txBox="1"/>
              <p:nvPr/>
            </p:nvSpPr>
            <p:spPr>
              <a:xfrm>
                <a:off x="6096000" y="1832788"/>
                <a:ext cx="5288382" cy="3693319"/>
              </a:xfrm>
              <a:prstGeom prst="rect">
                <a:avLst/>
              </a:prstGeom>
              <a:noFill/>
            </p:spPr>
            <p:txBody>
              <a:bodyPr wrap="square" rtlCol="0">
                <a:spAutoFit/>
              </a:bodyPr>
              <a:lstStyle/>
              <a:p>
                <a:r>
                  <a:rPr lang="en-US" dirty="0"/>
                  <a:t>1.use  visible  laser from receiver antenna and steer M2 until the laser reach Launch Mirror point. record that angle of M2 as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𝜙</m:t>
                        </m:r>
                      </m:e>
                      <m:sub>
                        <m:r>
                          <a:rPr lang="en-US" b="0" i="1" smtClean="0">
                            <a:latin typeface="Cambria Math" panose="02040503050406030204" pitchFamily="18" charset="0"/>
                          </a:rPr>
                          <m:t>𝐴</m:t>
                        </m:r>
                      </m:sub>
                    </m:sSub>
                  </m:oMath>
                </a14:m>
                <a:r>
                  <a:rPr lang="en-US" dirty="0"/>
                  <a:t>. The receiver antenna at the angle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𝜙</m:t>
                        </m:r>
                      </m:e>
                      <m:sub>
                        <m:r>
                          <a:rPr lang="en-US" b="0" i="1" smtClean="0">
                            <a:latin typeface="Cambria Math" panose="02040503050406030204" pitchFamily="18" charset="0"/>
                          </a:rPr>
                          <m:t>𝐴</m:t>
                        </m:r>
                      </m:sub>
                    </m:sSub>
                  </m:oMath>
                </a14:m>
                <a:r>
                  <a:rPr lang="en-US" dirty="0"/>
                  <a:t> is  possible  exposed to the launch beam. Set the M2 angle below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𝜙</m:t>
                        </m:r>
                      </m:e>
                      <m:sub>
                        <m:r>
                          <a:rPr lang="en-US" b="0" i="1" smtClean="0">
                            <a:latin typeface="Cambria Math" panose="02040503050406030204" pitchFamily="18" charset="0"/>
                          </a:rPr>
                          <m:t>𝐴</m:t>
                        </m:r>
                      </m:sub>
                    </m:sSub>
                  </m:oMath>
                </a14:m>
                <a:r>
                  <a:rPr lang="en-US" dirty="0"/>
                  <a:t> to avoid the possible exposing.</a:t>
                </a:r>
              </a:p>
              <a:p>
                <a:r>
                  <a:rPr lang="en-US" dirty="0"/>
                  <a:t>2. use  visible  laser from launch antenna and steer LM until the laser reach M2 </a:t>
                </a:r>
                <a:r>
                  <a:rPr lang="en-US" altLang="zh-CN" dirty="0"/>
                  <a:t>center </a:t>
                </a:r>
                <a:r>
                  <a:rPr lang="en-US" dirty="0"/>
                  <a:t>point. record that angle of LM as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𝜙</m:t>
                        </m:r>
                      </m:e>
                      <m:sub>
                        <m:r>
                          <a:rPr lang="en-US" b="0" i="1" smtClean="0">
                            <a:latin typeface="Cambria Math" panose="02040503050406030204" pitchFamily="18" charset="0"/>
                          </a:rPr>
                          <m:t>𝐵</m:t>
                        </m:r>
                      </m:sub>
                    </m:sSub>
                  </m:oMath>
                </a14:m>
                <a:r>
                  <a:rPr lang="en-US" dirty="0"/>
                  <a:t>. The LM (Launch Mirror)at the angle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𝜙</m:t>
                        </m:r>
                      </m:e>
                      <m:sub>
                        <m:r>
                          <a:rPr lang="en-US" b="0" i="1" smtClean="0">
                            <a:latin typeface="Cambria Math" panose="02040503050406030204" pitchFamily="18" charset="0"/>
                          </a:rPr>
                          <m:t>𝐵</m:t>
                        </m:r>
                      </m:sub>
                    </m:sSub>
                  </m:oMath>
                </a14:m>
                <a:r>
                  <a:rPr lang="en-US" dirty="0"/>
                  <a:t>  possible  illuminate the receiver antenna. Set the LM angle no equal </a:t>
                </a:r>
                <a14:m>
                  <m:oMath xmlns:m="http://schemas.openxmlformats.org/officeDocument/2006/math">
                    <m:sSub>
                      <m:sSubPr>
                        <m:ctrlPr>
                          <a:rPr lang="en-US" i="1">
                            <a:latin typeface="Cambria Math" panose="02040503050406030204" pitchFamily="18" charset="0"/>
                          </a:rPr>
                        </m:ctrlPr>
                      </m:sSubPr>
                      <m:e>
                        <m:r>
                          <a:rPr lang="en-US" i="1">
                            <a:latin typeface="Cambria Math" panose="02040503050406030204" pitchFamily="18" charset="0"/>
                          </a:rPr>
                          <m:t>𝜙</m:t>
                        </m:r>
                      </m:e>
                      <m:sub>
                        <m:r>
                          <a:rPr lang="en-US" b="0" i="1" smtClean="0">
                            <a:latin typeface="Cambria Math" panose="02040503050406030204" pitchFamily="18" charset="0"/>
                          </a:rPr>
                          <m:t>𝐵</m:t>
                        </m:r>
                      </m:sub>
                    </m:sSub>
                  </m:oMath>
                </a14:m>
                <a:r>
                  <a:rPr lang="en-US" dirty="0"/>
                  <a:t> to avoid the possible exposing.</a:t>
                </a:r>
              </a:p>
              <a:p>
                <a:endParaRPr lang="en-US" dirty="0"/>
              </a:p>
              <a:p>
                <a:endParaRPr lang="en-US" dirty="0"/>
              </a:p>
              <a:p>
                <a:endParaRPr lang="en-US" dirty="0"/>
              </a:p>
            </p:txBody>
          </p:sp>
        </mc:Choice>
        <mc:Fallback xmlns="">
          <p:sp>
            <p:nvSpPr>
              <p:cNvPr id="116" name="TextBox 115">
                <a:extLst>
                  <a:ext uri="{FF2B5EF4-FFF2-40B4-BE49-F238E27FC236}">
                    <a16:creationId xmlns:a16="http://schemas.microsoft.com/office/drawing/2014/main" id="{A3708347-DE37-FFA1-754C-9C7EB288391C}"/>
                  </a:ext>
                </a:extLst>
              </p:cNvPr>
              <p:cNvSpPr txBox="1">
                <a:spLocks noRot="1" noChangeAspect="1" noMove="1" noResize="1" noEditPoints="1" noAdjustHandles="1" noChangeArrowheads="1" noChangeShapeType="1" noTextEdit="1"/>
              </p:cNvSpPr>
              <p:nvPr/>
            </p:nvSpPr>
            <p:spPr>
              <a:xfrm>
                <a:off x="6096000" y="1832788"/>
                <a:ext cx="5288382" cy="3693319"/>
              </a:xfrm>
              <a:prstGeom prst="rect">
                <a:avLst/>
              </a:prstGeom>
              <a:blipFill>
                <a:blip r:embed="rId3"/>
                <a:stretch>
                  <a:fillRect l="-922" t="-990" r="-1613"/>
                </a:stretch>
              </a:blipFill>
            </p:spPr>
            <p:txBody>
              <a:bodyPr/>
              <a:lstStyle/>
              <a:p>
                <a:r>
                  <a:rPr lang="en-US">
                    <a:noFill/>
                  </a:rPr>
                  <a:t> </a:t>
                </a:r>
              </a:p>
            </p:txBody>
          </p:sp>
        </mc:Fallback>
      </mc:AlternateContent>
      <p:sp>
        <p:nvSpPr>
          <p:cNvPr id="119" name="TextBox 118">
            <a:extLst>
              <a:ext uri="{FF2B5EF4-FFF2-40B4-BE49-F238E27FC236}">
                <a16:creationId xmlns:a16="http://schemas.microsoft.com/office/drawing/2014/main" id="{CC1D8686-8144-FD8F-4E6A-43468EA7193C}"/>
              </a:ext>
            </a:extLst>
          </p:cNvPr>
          <p:cNvSpPr txBox="1"/>
          <p:nvPr/>
        </p:nvSpPr>
        <p:spPr>
          <a:xfrm>
            <a:off x="4769463" y="509895"/>
            <a:ext cx="2141355" cy="646331"/>
          </a:xfrm>
          <a:prstGeom prst="rect">
            <a:avLst/>
          </a:prstGeom>
          <a:noFill/>
        </p:spPr>
        <p:txBody>
          <a:bodyPr wrap="none" rtlCol="0">
            <a:spAutoFit/>
          </a:bodyPr>
          <a:lstStyle/>
          <a:p>
            <a:r>
              <a:rPr lang="en-US" b="1" dirty="0"/>
              <a:t>Bay G Launch Mirror</a:t>
            </a:r>
          </a:p>
          <a:p>
            <a:r>
              <a:rPr lang="en-US" b="1" dirty="0"/>
              <a:t>(LM)</a:t>
            </a:r>
          </a:p>
        </p:txBody>
      </p:sp>
      <p:cxnSp>
        <p:nvCxnSpPr>
          <p:cNvPr id="121" name="Straight Connector 120">
            <a:extLst>
              <a:ext uri="{FF2B5EF4-FFF2-40B4-BE49-F238E27FC236}">
                <a16:creationId xmlns:a16="http://schemas.microsoft.com/office/drawing/2014/main" id="{8F031802-896F-EEC1-9602-4E6C5BF8DB0F}"/>
              </a:ext>
            </a:extLst>
          </p:cNvPr>
          <p:cNvCxnSpPr>
            <a:cxnSpLocks/>
            <a:stCxn id="118" idx="4"/>
          </p:cNvCxnSpPr>
          <p:nvPr/>
        </p:nvCxnSpPr>
        <p:spPr>
          <a:xfrm flipH="1">
            <a:off x="3322359" y="709398"/>
            <a:ext cx="1086451" cy="5561862"/>
          </a:xfrm>
          <a:prstGeom prst="line">
            <a:avLst/>
          </a:prstGeom>
          <a:ln>
            <a:solidFill>
              <a:schemeClr val="tx1"/>
            </a:solidFill>
          </a:ln>
        </p:spPr>
        <p:style>
          <a:lnRef idx="2">
            <a:schemeClr val="accent1"/>
          </a:lnRef>
          <a:fillRef idx="0">
            <a:schemeClr val="accent1"/>
          </a:fillRef>
          <a:effectRef idx="1">
            <a:schemeClr val="accent1"/>
          </a:effectRef>
          <a:fontRef idx="minor">
            <a:schemeClr val="tx1"/>
          </a:fontRef>
        </p:style>
      </p:cxnSp>
      <p:sp>
        <p:nvSpPr>
          <p:cNvPr id="125" name="TextBox 124">
            <a:extLst>
              <a:ext uri="{FF2B5EF4-FFF2-40B4-BE49-F238E27FC236}">
                <a16:creationId xmlns:a16="http://schemas.microsoft.com/office/drawing/2014/main" id="{06405243-F556-9ECD-418E-AD542F92C4F6}"/>
              </a:ext>
            </a:extLst>
          </p:cNvPr>
          <p:cNvSpPr txBox="1"/>
          <p:nvPr/>
        </p:nvSpPr>
        <p:spPr>
          <a:xfrm>
            <a:off x="3527382" y="6172845"/>
            <a:ext cx="556260" cy="369332"/>
          </a:xfrm>
          <a:prstGeom prst="rect">
            <a:avLst/>
          </a:prstGeom>
          <a:noFill/>
        </p:spPr>
        <p:txBody>
          <a:bodyPr wrap="square" rtlCol="0">
            <a:spAutoFit/>
          </a:bodyPr>
          <a:lstStyle/>
          <a:p>
            <a:r>
              <a:rPr lang="en-US" dirty="0"/>
              <a:t>M2</a:t>
            </a:r>
          </a:p>
        </p:txBody>
      </p:sp>
      <p:sp>
        <p:nvSpPr>
          <p:cNvPr id="126" name="TextBox 125">
            <a:extLst>
              <a:ext uri="{FF2B5EF4-FFF2-40B4-BE49-F238E27FC236}">
                <a16:creationId xmlns:a16="http://schemas.microsoft.com/office/drawing/2014/main" id="{B742B64B-5DA0-2EBE-F94B-2B09FEE87150}"/>
              </a:ext>
            </a:extLst>
          </p:cNvPr>
          <p:cNvSpPr txBox="1"/>
          <p:nvPr/>
        </p:nvSpPr>
        <p:spPr>
          <a:xfrm>
            <a:off x="2140116" y="5919230"/>
            <a:ext cx="556260" cy="369332"/>
          </a:xfrm>
          <a:prstGeom prst="rect">
            <a:avLst/>
          </a:prstGeom>
          <a:noFill/>
        </p:spPr>
        <p:txBody>
          <a:bodyPr wrap="square" rtlCol="0">
            <a:spAutoFit/>
          </a:bodyPr>
          <a:lstStyle/>
          <a:p>
            <a:r>
              <a:rPr lang="en-US" dirty="0"/>
              <a:t>M1</a:t>
            </a:r>
          </a:p>
        </p:txBody>
      </p:sp>
      <p:sp>
        <p:nvSpPr>
          <p:cNvPr id="128" name="TextBox 127">
            <a:extLst>
              <a:ext uri="{FF2B5EF4-FFF2-40B4-BE49-F238E27FC236}">
                <a16:creationId xmlns:a16="http://schemas.microsoft.com/office/drawing/2014/main" id="{9DC285B5-3276-2409-C65A-30CBA993389C}"/>
              </a:ext>
            </a:extLst>
          </p:cNvPr>
          <p:cNvSpPr txBox="1"/>
          <p:nvPr/>
        </p:nvSpPr>
        <p:spPr>
          <a:xfrm>
            <a:off x="212889" y="148591"/>
            <a:ext cx="9586431" cy="400110"/>
          </a:xfrm>
          <a:prstGeom prst="rect">
            <a:avLst/>
          </a:prstGeom>
          <a:noFill/>
        </p:spPr>
        <p:txBody>
          <a:bodyPr wrap="square" rtlCol="0">
            <a:spAutoFit/>
          </a:bodyPr>
          <a:lstStyle/>
          <a:p>
            <a:r>
              <a:rPr lang="en-US" sz="2000" b="1" dirty="0">
                <a:solidFill>
                  <a:srgbClr val="000000"/>
                </a:solidFill>
                <a:highlight>
                  <a:srgbClr val="FFFFFF"/>
                </a:highlight>
                <a:latin typeface="Aptos" panose="020B0004020202020204" pitchFamily="34" charset="0"/>
              </a:rPr>
              <a:t>Way to </a:t>
            </a:r>
            <a:r>
              <a:rPr lang="en-US" sz="2000" b="1" i="0" dirty="0">
                <a:solidFill>
                  <a:srgbClr val="000000"/>
                </a:solidFill>
                <a:effectLst/>
                <a:highlight>
                  <a:srgbClr val="FFFFFF"/>
                </a:highlight>
                <a:latin typeface="Aptos" panose="020B0004020202020204" pitchFamily="34" charset="0"/>
              </a:rPr>
              <a:t>Avoid exposing any of the receiver channels to the direct launch beam</a:t>
            </a:r>
            <a:endParaRPr lang="en-US" sz="2000" b="1" dirty="0"/>
          </a:p>
        </p:txBody>
      </p:sp>
      <p:sp>
        <p:nvSpPr>
          <p:cNvPr id="129" name="Slide Number Placeholder 128">
            <a:extLst>
              <a:ext uri="{FF2B5EF4-FFF2-40B4-BE49-F238E27FC236}">
                <a16:creationId xmlns:a16="http://schemas.microsoft.com/office/drawing/2014/main" id="{793C12A4-9DCA-94A3-58A1-872A3D3256E4}"/>
              </a:ext>
            </a:extLst>
          </p:cNvPr>
          <p:cNvSpPr>
            <a:spLocks noGrp="1"/>
          </p:cNvSpPr>
          <p:nvPr>
            <p:ph type="sldNum" sz="quarter" idx="12"/>
          </p:nvPr>
        </p:nvSpPr>
        <p:spPr/>
        <p:txBody>
          <a:bodyPr/>
          <a:lstStyle/>
          <a:p>
            <a:fld id="{C8EB1B78-1A80-4349-98CC-41A40981A64A}" type="slidenum">
              <a:rPr lang="en-US" smtClean="0"/>
              <a:t>8</a:t>
            </a:fld>
            <a:endParaRPr lang="en-US"/>
          </a:p>
        </p:txBody>
      </p:sp>
    </p:spTree>
    <p:extLst>
      <p:ext uri="{BB962C8B-B14F-4D97-AF65-F5344CB8AC3E}">
        <p14:creationId xmlns:p14="http://schemas.microsoft.com/office/powerpoint/2010/main" val="23457411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CCD5EF02-7A5E-52F4-67FB-756F8EFE9987}"/>
              </a:ext>
            </a:extLst>
          </p:cNvPr>
          <p:cNvSpPr>
            <a:spLocks noGrp="1"/>
          </p:cNvSpPr>
          <p:nvPr>
            <p:ph type="sldNum" sz="quarter" idx="12"/>
          </p:nvPr>
        </p:nvSpPr>
        <p:spPr/>
        <p:txBody>
          <a:bodyPr/>
          <a:lstStyle/>
          <a:p>
            <a:fld id="{C8EB1B78-1A80-4349-98CC-41A40981A64A}" type="slidenum">
              <a:rPr lang="en-US" smtClean="0"/>
              <a:t>9</a:t>
            </a:fld>
            <a:endParaRPr lang="en-US"/>
          </a:p>
        </p:txBody>
      </p:sp>
      <mc:AlternateContent xmlns:mc="http://schemas.openxmlformats.org/markup-compatibility/2006" xmlns:a14="http://schemas.microsoft.com/office/drawing/2010/main">
        <mc:Choice Requires="a14">
          <p:sp>
            <p:nvSpPr>
              <p:cNvPr id="71" name="TextBox 70">
                <a:extLst>
                  <a:ext uri="{FF2B5EF4-FFF2-40B4-BE49-F238E27FC236}">
                    <a16:creationId xmlns:a16="http://schemas.microsoft.com/office/drawing/2014/main" id="{E86E818B-46A7-CDFD-750C-44EA86AFCF41}"/>
                  </a:ext>
                </a:extLst>
              </p:cNvPr>
              <p:cNvSpPr txBox="1"/>
              <p:nvPr/>
            </p:nvSpPr>
            <p:spPr>
              <a:xfrm>
                <a:off x="5212541" y="649376"/>
                <a:ext cx="4335631" cy="4955203"/>
              </a:xfrm>
              <a:prstGeom prst="rect">
                <a:avLst/>
              </a:prstGeom>
              <a:noFill/>
            </p:spPr>
            <p:txBody>
              <a:bodyPr wrap="square" rtlCol="0">
                <a:spAutoFit/>
              </a:bodyPr>
              <a:lstStyle/>
              <a:p>
                <a:pPr>
                  <a:lnSpc>
                    <a:spcPct val="90000"/>
                  </a:lnSpc>
                  <a:spcBef>
                    <a:spcPts val="1200"/>
                  </a:spcBef>
                </a:pPr>
                <a14:m>
                  <m:oMath xmlns:m="http://schemas.openxmlformats.org/officeDocument/2006/math">
                    <m:r>
                      <m:rPr>
                        <m:nor/>
                      </m:rPr>
                      <a:rPr lang="en-US" altLang="zh-CN" dirty="0" smtClean="0"/>
                      <m:t>Φ</m:t>
                    </m:r>
                    <m:r>
                      <m:rPr>
                        <m:nor/>
                      </m:rPr>
                      <a:rPr lang="en-US" altLang="zh-CN" baseline="-25000" dirty="0" smtClean="0"/>
                      <m:t>RA</m:t>
                    </m:r>
                  </m:oMath>
                </a14:m>
                <a:r>
                  <a:rPr lang="en-US" sz="2000" dirty="0"/>
                  <a:t>=</a:t>
                </a:r>
                <a:r>
                  <a:rPr lang="en-US" sz="2000" dirty="0" err="1"/>
                  <a:t>atan</a:t>
                </a:r>
                <a:r>
                  <a:rPr lang="en-US" sz="2000" dirty="0"/>
                  <a:t>(x/y)+2</a:t>
                </a:r>
                <a:r>
                  <a:rPr lang="en-US" altLang="zh-CN" sz="2000" dirty="0"/>
                  <a:t>α</a:t>
                </a:r>
                <a:endParaRPr lang="en-US" sz="2000" baseline="-25000" dirty="0"/>
              </a:p>
              <a:p>
                <a:pPr>
                  <a:lnSpc>
                    <a:spcPct val="90000"/>
                  </a:lnSpc>
                  <a:spcBef>
                    <a:spcPts val="1200"/>
                  </a:spcBef>
                </a:pPr>
                <a:r>
                  <a:rPr lang="en-US" sz="2000" dirty="0" err="1"/>
                  <a:t>x</a:t>
                </a:r>
                <a:r>
                  <a:rPr lang="en-US" sz="2000" baseline="-25000" dirty="0" err="1"/>
                  <a:t>RW</a:t>
                </a:r>
                <a:r>
                  <a:rPr lang="en-US" sz="2000" dirty="0"/>
                  <a:t>= </a:t>
                </a:r>
                <a:r>
                  <a:rPr lang="en-US" sz="2000" dirty="0" err="1"/>
                  <a:t>L</a:t>
                </a:r>
                <a:r>
                  <a:rPr lang="en-US" sz="2000" baseline="-25000" dirty="0" err="1"/>
                  <a:t>off</a:t>
                </a:r>
                <a:r>
                  <a:rPr lang="en-US" sz="2000" baseline="-25000" dirty="0"/>
                  <a:t>-axis</a:t>
                </a:r>
                <a:r>
                  <a:rPr lang="en-US" sz="2000" dirty="0"/>
                  <a:t>+(x-y</a:t>
                </a:r>
                <a:r>
                  <a:rPr lang="en-US" altLang="zh-CN" sz="2000" dirty="0"/>
                  <a:t>·tan(Φ</a:t>
                </a:r>
                <a:r>
                  <a:rPr lang="en-US" altLang="zh-CN" sz="2000" baseline="-25000" dirty="0"/>
                  <a:t>RA</a:t>
                </a:r>
                <a:r>
                  <a:rPr lang="en-US" altLang="zh-CN" sz="2000" dirty="0"/>
                  <a:t>))</a:t>
                </a:r>
                <a:br>
                  <a:rPr lang="en-US" sz="2000" dirty="0"/>
                </a:br>
                <a:r>
                  <a:rPr lang="el-GR" sz="2000" dirty="0"/>
                  <a:t>ψ</a:t>
                </a:r>
                <a:r>
                  <a:rPr lang="en-US" sz="2000" baseline="-25000" dirty="0"/>
                  <a:t>X</a:t>
                </a:r>
                <a:r>
                  <a:rPr lang="en-US" sz="2000" dirty="0"/>
                  <a:t> = tan</a:t>
                </a:r>
                <a:r>
                  <a:rPr lang="en-US" sz="2000" baseline="30000" dirty="0"/>
                  <a:t>‒1</a:t>
                </a:r>
                <a:r>
                  <a:rPr lang="en-US" sz="2000" dirty="0"/>
                  <a:t>(</a:t>
                </a:r>
                <a:r>
                  <a:rPr lang="en-US" sz="2000" dirty="0" err="1"/>
                  <a:t>x</a:t>
                </a:r>
                <a:r>
                  <a:rPr lang="en-US" sz="2000" baseline="-25000" dirty="0" err="1"/>
                  <a:t>RW</a:t>
                </a:r>
                <a:r>
                  <a:rPr lang="en-US" sz="2000" dirty="0"/>
                  <a:t>/R</a:t>
                </a:r>
                <a:r>
                  <a:rPr lang="en-US" sz="2000" baseline="-25000" dirty="0"/>
                  <a:t>RW</a:t>
                </a:r>
                <a:r>
                  <a:rPr lang="en-US" sz="2000" dirty="0"/>
                  <a:t>)</a:t>
                </a:r>
              </a:p>
              <a:p>
                <a:pPr marL="512763" indent="-512763">
                  <a:lnSpc>
                    <a:spcPct val="90000"/>
                  </a:lnSpc>
                  <a:spcBef>
                    <a:spcPts val="1200"/>
                  </a:spcBef>
                </a:pPr>
                <a:r>
                  <a:rPr lang="el-GR" sz="2000" u="sng" dirty="0"/>
                  <a:t>φ</a:t>
                </a:r>
                <a:r>
                  <a:rPr lang="en-US" sz="2000" baseline="-25000" dirty="0"/>
                  <a:t>RA</a:t>
                </a:r>
                <a:r>
                  <a:rPr lang="en-US" sz="2000" dirty="0"/>
                  <a:t> = </a:t>
                </a:r>
                <a:r>
                  <a:rPr lang="el-GR" sz="2000" dirty="0"/>
                  <a:t>φ</a:t>
                </a:r>
                <a:r>
                  <a:rPr lang="en-US" sz="2000" baseline="-25000" dirty="0"/>
                  <a:t>RA</a:t>
                </a:r>
                <a:r>
                  <a:rPr lang="en-US" sz="2000" dirty="0"/>
                  <a:t> + </a:t>
                </a:r>
                <a:r>
                  <a:rPr lang="el-GR" sz="2000" dirty="0"/>
                  <a:t>ψ</a:t>
                </a:r>
                <a:r>
                  <a:rPr lang="en-US" sz="2000" baseline="-25000" dirty="0"/>
                  <a:t>X</a:t>
                </a:r>
                <a:endParaRPr lang="en-US" sz="2000" dirty="0"/>
              </a:p>
              <a:p>
                <a:pPr marL="512763" indent="-512763">
                  <a:lnSpc>
                    <a:spcPct val="90000"/>
                  </a:lnSpc>
                  <a:spcBef>
                    <a:spcPts val="1200"/>
                  </a:spcBef>
                </a:pPr>
                <a:r>
                  <a:rPr lang="en-US" sz="2000" u="sng" dirty="0"/>
                  <a:t>R</a:t>
                </a:r>
                <a:r>
                  <a:rPr lang="en-US" sz="2000" baseline="-25000" dirty="0"/>
                  <a:t>RW</a:t>
                </a:r>
                <a:r>
                  <a:rPr lang="en-US" sz="2000" baseline="30000" dirty="0"/>
                  <a:t>2</a:t>
                </a:r>
                <a:r>
                  <a:rPr lang="en-US" sz="2000" dirty="0"/>
                  <a:t> = R</a:t>
                </a:r>
                <a:r>
                  <a:rPr lang="en-US" sz="2000" baseline="-25000" dirty="0"/>
                  <a:t>RW</a:t>
                </a:r>
                <a:r>
                  <a:rPr lang="en-US" sz="2000" baseline="30000" dirty="0"/>
                  <a:t>2</a:t>
                </a:r>
                <a:r>
                  <a:rPr lang="en-US" sz="2000" dirty="0"/>
                  <a:t> + x</a:t>
                </a:r>
                <a:r>
                  <a:rPr lang="en-US" sz="2000" baseline="-25000" dirty="0"/>
                  <a:t>RW</a:t>
                </a:r>
                <a:r>
                  <a:rPr lang="en-US" sz="2000" baseline="30000" dirty="0"/>
                  <a:t>2</a:t>
                </a:r>
              </a:p>
              <a:p>
                <a:pPr marL="512763" indent="-512763">
                  <a:lnSpc>
                    <a:spcPct val="90000"/>
                  </a:lnSpc>
                  <a:spcBef>
                    <a:spcPts val="1200"/>
                  </a:spcBef>
                </a:pPr>
                <a:r>
                  <a:rPr lang="en-US" sz="2000" u="sng" dirty="0" err="1"/>
                  <a:t>z</a:t>
                </a:r>
                <a:r>
                  <a:rPr lang="en-US" sz="2000" baseline="-25000" dirty="0" err="1"/>
                  <a:t>IR</a:t>
                </a:r>
                <a:r>
                  <a:rPr lang="en-US" sz="2000" dirty="0"/>
                  <a:t>=Lt*cos(</a:t>
                </a:r>
                <a:r>
                  <a:rPr lang="en-US" altLang="zh-CN" sz="2000" dirty="0" err="1"/>
                  <a:t>θ</a:t>
                </a:r>
                <a:r>
                  <a:rPr lang="en-US" altLang="zh-CN" sz="2000" baseline="-25000" dirty="0" err="1"/>
                  <a:t>tilt</a:t>
                </a:r>
                <a:r>
                  <a:rPr lang="en-US" sz="2000" dirty="0"/>
                  <a:t>)-</a:t>
                </a:r>
                <a:r>
                  <a:rPr lang="en-US" sz="2000" dirty="0" err="1"/>
                  <a:t>Lw</a:t>
                </a:r>
                <a:r>
                  <a:rPr lang="en-US" sz="2000" dirty="0"/>
                  <a:t> *cos(</a:t>
                </a:r>
                <a:r>
                  <a:rPr lang="en-US" altLang="zh-CN" sz="2000" dirty="0" err="1"/>
                  <a:t>θ</a:t>
                </a:r>
                <a:r>
                  <a:rPr lang="en-US" altLang="zh-CN" sz="2000" baseline="-25000" dirty="0" err="1"/>
                  <a:t>tilt</a:t>
                </a:r>
                <a:r>
                  <a:rPr lang="en-US" sz="2000" dirty="0"/>
                  <a:t>)- S</a:t>
                </a:r>
                <a:r>
                  <a:rPr lang="en-US" sz="2000" baseline="-25000" dirty="0"/>
                  <a:t>R</a:t>
                </a:r>
                <a:endParaRPr lang="en-US" sz="2000" dirty="0"/>
              </a:p>
              <a:p>
                <a:pPr marL="512763" indent="-512763">
                  <a:lnSpc>
                    <a:spcPct val="90000"/>
                  </a:lnSpc>
                  <a:spcBef>
                    <a:spcPts val="1200"/>
                  </a:spcBef>
                </a:pPr>
                <a:r>
                  <a:rPr lang="en-US" sz="2000" dirty="0"/>
                  <a:t>R</a:t>
                </a:r>
                <a:r>
                  <a:rPr lang="en-US" sz="2000" baseline="-25000" dirty="0"/>
                  <a:t>IR</a:t>
                </a:r>
                <a:r>
                  <a:rPr lang="en-US" sz="2000" baseline="30000" dirty="0"/>
                  <a:t>2</a:t>
                </a:r>
                <a:r>
                  <a:rPr lang="en-US" sz="2000" dirty="0"/>
                  <a:t> = </a:t>
                </a:r>
                <a:r>
                  <a:rPr lang="en-US" sz="2000" u="sng" dirty="0"/>
                  <a:t>R</a:t>
                </a:r>
                <a:r>
                  <a:rPr lang="en-US" sz="2000" baseline="-25000" dirty="0"/>
                  <a:t>RW</a:t>
                </a:r>
                <a:r>
                  <a:rPr lang="en-US" sz="2000" baseline="30000" dirty="0"/>
                  <a:t>2</a:t>
                </a:r>
                <a:r>
                  <a:rPr lang="en-US" sz="2000" dirty="0"/>
                  <a:t> + </a:t>
                </a:r>
                <a:r>
                  <a:rPr lang="en-US" sz="2000" u="sng" dirty="0"/>
                  <a:t>z</a:t>
                </a:r>
                <a:r>
                  <a:rPr lang="en-US" sz="2000" baseline="-25000" dirty="0"/>
                  <a:t>IR</a:t>
                </a:r>
                <a:r>
                  <a:rPr lang="en-US" sz="2000" baseline="30000" dirty="0"/>
                  <a:t>2</a:t>
                </a:r>
                <a:r>
                  <a:rPr lang="en-US" sz="2000" dirty="0"/>
                  <a:t> – 2</a:t>
                </a:r>
                <a:r>
                  <a:rPr lang="en-US" sz="2000" u="sng" dirty="0"/>
                  <a:t>R</a:t>
                </a:r>
                <a:r>
                  <a:rPr lang="en-US" sz="2000" baseline="-25000" dirty="0"/>
                  <a:t>RW</a:t>
                </a:r>
                <a:r>
                  <a:rPr lang="en-US" sz="2000" dirty="0"/>
                  <a:t>·</a:t>
                </a:r>
                <a:r>
                  <a:rPr lang="en-US" sz="2000" u="sng" dirty="0"/>
                  <a:t>z</a:t>
                </a:r>
                <a:r>
                  <a:rPr lang="en-US" sz="2000" baseline="-25000" dirty="0"/>
                  <a:t>IR</a:t>
                </a:r>
                <a:r>
                  <a:rPr lang="en-US" sz="2000" dirty="0"/>
                  <a:t>·cos(</a:t>
                </a:r>
                <a:r>
                  <a:rPr lang="el-GR" sz="2000" u="sng" dirty="0"/>
                  <a:t>φ</a:t>
                </a:r>
                <a:r>
                  <a:rPr lang="en-US" sz="2000" baseline="-25000" dirty="0"/>
                  <a:t>RA</a:t>
                </a:r>
                <a:r>
                  <a:rPr lang="en-US" sz="2000" dirty="0"/>
                  <a:t>)</a:t>
                </a:r>
              </a:p>
              <a:p>
                <a:pPr marL="512763" indent="-512763">
                  <a:lnSpc>
                    <a:spcPct val="90000"/>
                  </a:lnSpc>
                  <a:spcBef>
                    <a:spcPts val="1200"/>
                  </a:spcBef>
                </a:pPr>
                <a:r>
                  <a:rPr lang="el-GR" sz="2000" dirty="0"/>
                  <a:t>ψ</a:t>
                </a:r>
                <a:r>
                  <a:rPr lang="en-US" sz="2000" baseline="-25000" dirty="0"/>
                  <a:t>RA</a:t>
                </a:r>
                <a:r>
                  <a:rPr lang="en-US" sz="2000" dirty="0"/>
                  <a:t> = </a:t>
                </a:r>
                <a:r>
                  <a:rPr lang="el-GR" sz="2000" dirty="0"/>
                  <a:t>ψ</a:t>
                </a:r>
                <a:r>
                  <a:rPr lang="en-US" sz="2000" baseline="-25000" dirty="0"/>
                  <a:t>X</a:t>
                </a:r>
                <a:r>
                  <a:rPr lang="en-US" sz="2000" dirty="0"/>
                  <a:t> + sin</a:t>
                </a:r>
                <a:r>
                  <a:rPr lang="en-US" sz="2000" baseline="30000" dirty="0"/>
                  <a:t>‒1</a:t>
                </a:r>
                <a:r>
                  <a:rPr lang="en-US" sz="2000" dirty="0"/>
                  <a:t>((</a:t>
                </a:r>
                <a:r>
                  <a:rPr lang="en-US" sz="2000" u="sng" dirty="0"/>
                  <a:t>z</a:t>
                </a:r>
                <a:r>
                  <a:rPr lang="en-US" sz="2000" baseline="-25000" dirty="0"/>
                  <a:t>IR</a:t>
                </a:r>
                <a:r>
                  <a:rPr lang="en-US" sz="2000" dirty="0"/>
                  <a:t>/R</a:t>
                </a:r>
                <a:r>
                  <a:rPr lang="en-US" sz="2000" baseline="-25000" dirty="0"/>
                  <a:t>IR</a:t>
                </a:r>
                <a:r>
                  <a:rPr lang="en-US" sz="2000" dirty="0"/>
                  <a:t>)·sin(</a:t>
                </a:r>
                <a:r>
                  <a:rPr lang="el-GR" sz="2000" u="sng" dirty="0"/>
                  <a:t>φ</a:t>
                </a:r>
                <a:r>
                  <a:rPr lang="en-US" sz="2000" baseline="-25000" dirty="0"/>
                  <a:t>RA</a:t>
                </a:r>
                <a:r>
                  <a:rPr lang="en-US" sz="2000" dirty="0"/>
                  <a:t>))</a:t>
                </a:r>
              </a:p>
              <a:p>
                <a:pPr marL="512763" indent="-512763">
                  <a:lnSpc>
                    <a:spcPct val="90000"/>
                  </a:lnSpc>
                  <a:spcBef>
                    <a:spcPts val="1200"/>
                  </a:spcBef>
                </a:pPr>
                <a:r>
                  <a:rPr lang="el-GR" sz="2000" dirty="0"/>
                  <a:t>ψ</a:t>
                </a:r>
                <a:r>
                  <a:rPr lang="en-US" sz="2000" baseline="-25000" dirty="0"/>
                  <a:t>R</a:t>
                </a:r>
                <a:r>
                  <a:rPr lang="en-US" sz="2000" dirty="0"/>
                  <a:t> = </a:t>
                </a:r>
                <a:r>
                  <a:rPr lang="el-GR" sz="2000" dirty="0"/>
                  <a:t>ψ</a:t>
                </a:r>
                <a:r>
                  <a:rPr lang="en-US" sz="2000" baseline="-25000" dirty="0"/>
                  <a:t>RA</a:t>
                </a:r>
                <a:r>
                  <a:rPr lang="en-US" sz="2000" dirty="0"/>
                  <a:t> + </a:t>
                </a:r>
                <a:r>
                  <a:rPr lang="el-GR" sz="2000" dirty="0"/>
                  <a:t>φ</a:t>
                </a:r>
                <a:r>
                  <a:rPr lang="en-US" sz="2000" baseline="-25000" dirty="0"/>
                  <a:t>RA</a:t>
                </a:r>
              </a:p>
              <a:p>
                <a:pPr marL="512763" indent="-512763">
                  <a:lnSpc>
                    <a:spcPct val="90000"/>
                  </a:lnSpc>
                  <a:spcBef>
                    <a:spcPts val="1200"/>
                  </a:spcBef>
                </a:pPr>
                <a:r>
                  <a:rPr lang="en-US" altLang="zh-CN" sz="2000" dirty="0"/>
                  <a:t>Z = </a:t>
                </a:r>
                <a:r>
                  <a:rPr lang="en-US" altLang="zh-CN" sz="2000" dirty="0" err="1"/>
                  <a:t>γ</a:t>
                </a:r>
                <a:r>
                  <a:rPr lang="en-US" altLang="zh-CN" sz="2000" baseline="-25000" dirty="0" err="1"/>
                  <a:t>IR</a:t>
                </a:r>
                <a:r>
                  <a:rPr lang="en-US" altLang="zh-CN" sz="2000" dirty="0"/>
                  <a:t>-Lt*sin(</a:t>
                </a:r>
                <a:r>
                  <a:rPr lang="en-US" altLang="zh-CN" sz="2000" dirty="0" err="1"/>
                  <a:t>θ</a:t>
                </a:r>
                <a:r>
                  <a:rPr lang="en-US" altLang="zh-CN" sz="2000" baseline="-25000" dirty="0" err="1"/>
                  <a:t>tilt</a:t>
                </a:r>
                <a:r>
                  <a:rPr lang="en-US" altLang="zh-CN" sz="2000" dirty="0"/>
                  <a:t>)</a:t>
                </a:r>
              </a:p>
              <a:p>
                <a:pPr marL="512763" indent="-512763">
                  <a:lnSpc>
                    <a:spcPct val="90000"/>
                  </a:lnSpc>
                  <a:spcBef>
                    <a:spcPts val="1200"/>
                  </a:spcBef>
                </a:pPr>
                <a:r>
                  <a:rPr lang="en-US" sz="2000" dirty="0" err="1"/>
                  <a:t>z</a:t>
                </a:r>
                <a:r>
                  <a:rPr lang="en-US" sz="2000" baseline="-25000" dirty="0" err="1"/>
                  <a:t>IR</a:t>
                </a:r>
                <a:r>
                  <a:rPr lang="en-US" sz="2000" dirty="0"/>
                  <a:t>=</a:t>
                </a:r>
                <a:r>
                  <a:rPr lang="en-US" altLang="zh-CN" sz="2000" u="sng" dirty="0" err="1"/>
                  <a:t>z</a:t>
                </a:r>
                <a:r>
                  <a:rPr lang="en-US" sz="2000" baseline="-25000" dirty="0" err="1"/>
                  <a:t>IR</a:t>
                </a:r>
                <a:r>
                  <a:rPr lang="en-US" sz="2000" dirty="0"/>
                  <a:t>/ cos(</a:t>
                </a:r>
                <a:r>
                  <a:rPr lang="en-US" altLang="zh-CN" sz="2000" dirty="0" err="1"/>
                  <a:t>θ</a:t>
                </a:r>
                <a:r>
                  <a:rPr lang="en-US" altLang="zh-CN" sz="2000" baseline="-25000" dirty="0" err="1"/>
                  <a:t>tilt</a:t>
                </a:r>
                <a:r>
                  <a:rPr lang="en-US" sz="2000" dirty="0"/>
                  <a:t>)</a:t>
                </a:r>
              </a:p>
              <a:p>
                <a:pPr marL="512763" indent="-512763">
                  <a:lnSpc>
                    <a:spcPct val="90000"/>
                  </a:lnSpc>
                  <a:spcBef>
                    <a:spcPts val="1200"/>
                  </a:spcBef>
                </a:pPr>
                <a:endParaRPr lang="en-US" sz="2000" dirty="0"/>
              </a:p>
            </p:txBody>
          </p:sp>
        </mc:Choice>
        <mc:Fallback xmlns="">
          <p:sp>
            <p:nvSpPr>
              <p:cNvPr id="71" name="TextBox 70">
                <a:extLst>
                  <a:ext uri="{FF2B5EF4-FFF2-40B4-BE49-F238E27FC236}">
                    <a16:creationId xmlns:a16="http://schemas.microsoft.com/office/drawing/2014/main" id="{E86E818B-46A7-CDFD-750C-44EA86AFCF41}"/>
                  </a:ext>
                </a:extLst>
              </p:cNvPr>
              <p:cNvSpPr txBox="1">
                <a:spLocks noRot="1" noChangeAspect="1" noMove="1" noResize="1" noEditPoints="1" noAdjustHandles="1" noChangeArrowheads="1" noChangeShapeType="1" noTextEdit="1"/>
              </p:cNvSpPr>
              <p:nvPr/>
            </p:nvSpPr>
            <p:spPr>
              <a:xfrm>
                <a:off x="5212541" y="649376"/>
                <a:ext cx="4335631" cy="4955203"/>
              </a:xfrm>
              <a:prstGeom prst="rect">
                <a:avLst/>
              </a:prstGeom>
              <a:blipFill>
                <a:blip r:embed="rId2"/>
                <a:stretch>
                  <a:fillRect l="-1406" t="-1355"/>
                </a:stretch>
              </a:blipFill>
            </p:spPr>
            <p:txBody>
              <a:bodyPr/>
              <a:lstStyle/>
              <a:p>
                <a:r>
                  <a:rPr lang="en-US">
                    <a:noFill/>
                  </a:rPr>
                  <a:t> </a:t>
                </a:r>
              </a:p>
            </p:txBody>
          </p:sp>
        </mc:Fallback>
      </mc:AlternateContent>
      <p:grpSp>
        <p:nvGrpSpPr>
          <p:cNvPr id="3" name="Group 2">
            <a:extLst>
              <a:ext uri="{FF2B5EF4-FFF2-40B4-BE49-F238E27FC236}">
                <a16:creationId xmlns:a16="http://schemas.microsoft.com/office/drawing/2014/main" id="{D9243298-9796-8731-00C0-4FF2F79814AD}"/>
              </a:ext>
            </a:extLst>
          </p:cNvPr>
          <p:cNvGrpSpPr/>
          <p:nvPr/>
        </p:nvGrpSpPr>
        <p:grpSpPr>
          <a:xfrm>
            <a:off x="9339977" y="-47625"/>
            <a:ext cx="2546576" cy="6806795"/>
            <a:chOff x="8489250" y="63905"/>
            <a:chExt cx="2546576" cy="6806795"/>
          </a:xfrm>
        </p:grpSpPr>
        <p:sp>
          <p:nvSpPr>
            <p:cNvPr id="6" name="TextBox 5">
              <a:extLst>
                <a:ext uri="{FF2B5EF4-FFF2-40B4-BE49-F238E27FC236}">
                  <a16:creationId xmlns:a16="http://schemas.microsoft.com/office/drawing/2014/main" id="{8E34EB12-62A3-602C-2D79-821EF5BFBB07}"/>
                </a:ext>
              </a:extLst>
            </p:cNvPr>
            <p:cNvSpPr txBox="1"/>
            <p:nvPr/>
          </p:nvSpPr>
          <p:spPr>
            <a:xfrm>
              <a:off x="9192092" y="63905"/>
              <a:ext cx="1791260" cy="461665"/>
            </a:xfrm>
            <a:prstGeom prst="rect">
              <a:avLst/>
            </a:prstGeom>
            <a:noFill/>
          </p:spPr>
          <p:txBody>
            <a:bodyPr wrap="none" rtlCol="0">
              <a:spAutoFit/>
            </a:bodyPr>
            <a:lstStyle/>
            <a:p>
              <a:r>
                <a:rPr lang="en-US" sz="2400" b="1" dirty="0"/>
                <a:t>Torus Center</a:t>
              </a:r>
            </a:p>
          </p:txBody>
        </p:sp>
        <p:sp>
          <p:nvSpPr>
            <p:cNvPr id="7" name="TextBox 6">
              <a:extLst>
                <a:ext uri="{FF2B5EF4-FFF2-40B4-BE49-F238E27FC236}">
                  <a16:creationId xmlns:a16="http://schemas.microsoft.com/office/drawing/2014/main" id="{01E710D7-7B07-C495-C370-352286A366C8}"/>
                </a:ext>
              </a:extLst>
            </p:cNvPr>
            <p:cNvSpPr txBox="1"/>
            <p:nvPr/>
          </p:nvSpPr>
          <p:spPr>
            <a:xfrm>
              <a:off x="8489250" y="3019111"/>
              <a:ext cx="1791260" cy="690638"/>
            </a:xfrm>
            <a:prstGeom prst="rect">
              <a:avLst/>
            </a:prstGeom>
            <a:noFill/>
          </p:spPr>
          <p:txBody>
            <a:bodyPr wrap="square" rtlCol="0">
              <a:spAutoFit/>
            </a:bodyPr>
            <a:lstStyle/>
            <a:p>
              <a:pPr>
                <a:lnSpc>
                  <a:spcPct val="80000"/>
                </a:lnSpc>
              </a:pPr>
              <a:r>
                <a:rPr lang="en-US" sz="2400" b="1" dirty="0"/>
                <a:t>Interaction Region (IR)</a:t>
              </a:r>
            </a:p>
          </p:txBody>
        </p:sp>
        <p:sp>
          <p:nvSpPr>
            <p:cNvPr id="8" name="Oval 7">
              <a:extLst>
                <a:ext uri="{FF2B5EF4-FFF2-40B4-BE49-F238E27FC236}">
                  <a16:creationId xmlns:a16="http://schemas.microsoft.com/office/drawing/2014/main" id="{16BABB1D-3DA0-9D02-3C5F-5F934EC3704D}"/>
                </a:ext>
              </a:extLst>
            </p:cNvPr>
            <p:cNvSpPr/>
            <p:nvPr/>
          </p:nvSpPr>
          <p:spPr>
            <a:xfrm>
              <a:off x="10270150" y="3183046"/>
              <a:ext cx="182880" cy="18288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9" name="Straight Connector 8">
              <a:extLst>
                <a:ext uri="{FF2B5EF4-FFF2-40B4-BE49-F238E27FC236}">
                  <a16:creationId xmlns:a16="http://schemas.microsoft.com/office/drawing/2014/main" id="{08180B5D-E80B-8788-F301-FB86913443FD}"/>
                </a:ext>
              </a:extLst>
            </p:cNvPr>
            <p:cNvCxnSpPr/>
            <p:nvPr/>
          </p:nvCxnSpPr>
          <p:spPr>
            <a:xfrm flipH="1" flipV="1">
              <a:off x="9104400" y="265273"/>
              <a:ext cx="1263087" cy="3017521"/>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10" name="Oval 9">
              <a:extLst>
                <a:ext uri="{FF2B5EF4-FFF2-40B4-BE49-F238E27FC236}">
                  <a16:creationId xmlns:a16="http://schemas.microsoft.com/office/drawing/2014/main" id="{A368AE3E-4B2A-BA1E-1DA2-0F20FB834DB7}"/>
                </a:ext>
              </a:extLst>
            </p:cNvPr>
            <p:cNvSpPr/>
            <p:nvPr/>
          </p:nvSpPr>
          <p:spPr>
            <a:xfrm>
              <a:off x="9020470" y="200095"/>
              <a:ext cx="182880" cy="182880"/>
            </a:xfrm>
            <a:prstGeom prst="ellipse">
              <a:avLst/>
            </a:prstGeom>
            <a:solidFill>
              <a:schemeClr val="tx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81445EA2-1643-556B-5558-FA99ABF93172}"/>
                </a:ext>
              </a:extLst>
            </p:cNvPr>
            <p:cNvSpPr txBox="1"/>
            <p:nvPr/>
          </p:nvSpPr>
          <p:spPr>
            <a:xfrm>
              <a:off x="9000400" y="6409035"/>
              <a:ext cx="1262910" cy="461665"/>
            </a:xfrm>
            <a:prstGeom prst="rect">
              <a:avLst/>
            </a:prstGeom>
            <a:noFill/>
          </p:spPr>
          <p:txBody>
            <a:bodyPr wrap="none" rtlCol="0">
              <a:spAutoFit/>
            </a:bodyPr>
            <a:lstStyle/>
            <a:p>
              <a:r>
                <a:rPr lang="en-US" sz="2400" b="1"/>
                <a:t>Window</a:t>
              </a:r>
            </a:p>
          </p:txBody>
        </p:sp>
        <p:sp>
          <p:nvSpPr>
            <p:cNvPr id="12" name="Rectangle 11">
              <a:extLst>
                <a:ext uri="{FF2B5EF4-FFF2-40B4-BE49-F238E27FC236}">
                  <a16:creationId xmlns:a16="http://schemas.microsoft.com/office/drawing/2014/main" id="{201BAF38-6971-BD97-4AE4-8F16FDACA9BC}"/>
                </a:ext>
              </a:extLst>
            </p:cNvPr>
            <p:cNvSpPr/>
            <p:nvPr/>
          </p:nvSpPr>
          <p:spPr>
            <a:xfrm>
              <a:off x="9020469" y="6317013"/>
              <a:ext cx="1347015" cy="113736"/>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29F59754-2FE6-B701-CD44-EFEB7AFA198A}"/>
                </a:ext>
              </a:extLst>
            </p:cNvPr>
            <p:cNvSpPr txBox="1"/>
            <p:nvPr/>
          </p:nvSpPr>
          <p:spPr>
            <a:xfrm>
              <a:off x="10190619" y="3923475"/>
              <a:ext cx="476412" cy="461665"/>
            </a:xfrm>
            <a:prstGeom prst="rect">
              <a:avLst/>
            </a:prstGeom>
            <a:noFill/>
          </p:spPr>
          <p:txBody>
            <a:bodyPr wrap="none" rtlCol="0">
              <a:spAutoFit/>
            </a:bodyPr>
            <a:lstStyle/>
            <a:p>
              <a:r>
                <a:rPr lang="en-US" sz="2400" b="1" u="sng">
                  <a:solidFill>
                    <a:srgbClr val="FF0000"/>
                  </a:solidFill>
                </a:rPr>
                <a:t>z</a:t>
              </a:r>
              <a:r>
                <a:rPr lang="en-US" sz="2400" b="1" baseline="-25000">
                  <a:solidFill>
                    <a:srgbClr val="FF0000"/>
                  </a:solidFill>
                </a:rPr>
                <a:t>IR</a:t>
              </a:r>
            </a:p>
          </p:txBody>
        </p:sp>
        <p:sp>
          <p:nvSpPr>
            <p:cNvPr id="14" name="TextBox 13">
              <a:extLst>
                <a:ext uri="{FF2B5EF4-FFF2-40B4-BE49-F238E27FC236}">
                  <a16:creationId xmlns:a16="http://schemas.microsoft.com/office/drawing/2014/main" id="{B7743399-B883-BED8-437D-B1A71FCF2049}"/>
                </a:ext>
              </a:extLst>
            </p:cNvPr>
            <p:cNvSpPr txBox="1"/>
            <p:nvPr/>
          </p:nvSpPr>
          <p:spPr>
            <a:xfrm>
              <a:off x="9684409" y="1481348"/>
              <a:ext cx="527709" cy="461665"/>
            </a:xfrm>
            <a:prstGeom prst="rect">
              <a:avLst/>
            </a:prstGeom>
            <a:noFill/>
          </p:spPr>
          <p:txBody>
            <a:bodyPr wrap="none" rtlCol="0">
              <a:spAutoFit/>
            </a:bodyPr>
            <a:lstStyle/>
            <a:p>
              <a:r>
                <a:rPr lang="en-US" sz="2400" b="1">
                  <a:solidFill>
                    <a:srgbClr val="FF0000"/>
                  </a:solidFill>
                </a:rPr>
                <a:t>R</a:t>
              </a:r>
              <a:r>
                <a:rPr lang="en-US" sz="2400" b="1" baseline="-25000">
                  <a:solidFill>
                    <a:srgbClr val="FF0000"/>
                  </a:solidFill>
                </a:rPr>
                <a:t>IR</a:t>
              </a:r>
            </a:p>
          </p:txBody>
        </p:sp>
        <p:sp>
          <p:nvSpPr>
            <p:cNvPr id="15" name="TextBox 14">
              <a:extLst>
                <a:ext uri="{FF2B5EF4-FFF2-40B4-BE49-F238E27FC236}">
                  <a16:creationId xmlns:a16="http://schemas.microsoft.com/office/drawing/2014/main" id="{31BCC85C-BBC1-315E-A4AD-39E82036BB3E}"/>
                </a:ext>
              </a:extLst>
            </p:cNvPr>
            <p:cNvSpPr txBox="1"/>
            <p:nvPr/>
          </p:nvSpPr>
          <p:spPr>
            <a:xfrm>
              <a:off x="9104399" y="5848803"/>
              <a:ext cx="625620" cy="461665"/>
            </a:xfrm>
            <a:prstGeom prst="rect">
              <a:avLst/>
            </a:prstGeom>
            <a:noFill/>
          </p:spPr>
          <p:txBody>
            <a:bodyPr wrap="none" rtlCol="0">
              <a:spAutoFit/>
            </a:bodyPr>
            <a:lstStyle/>
            <a:p>
              <a:r>
                <a:rPr lang="en-US" sz="2400" b="1">
                  <a:solidFill>
                    <a:srgbClr val="FF0000"/>
                  </a:solidFill>
                </a:rPr>
                <a:t>x</a:t>
              </a:r>
              <a:r>
                <a:rPr lang="en-US" sz="2400" b="1" baseline="-25000">
                  <a:solidFill>
                    <a:srgbClr val="FF0000"/>
                  </a:solidFill>
                </a:rPr>
                <a:t>RW</a:t>
              </a:r>
            </a:p>
          </p:txBody>
        </p:sp>
        <p:cxnSp>
          <p:nvCxnSpPr>
            <p:cNvPr id="16" name="Straight Connector 15">
              <a:extLst>
                <a:ext uri="{FF2B5EF4-FFF2-40B4-BE49-F238E27FC236}">
                  <a16:creationId xmlns:a16="http://schemas.microsoft.com/office/drawing/2014/main" id="{D3BFE37A-50D9-26B7-7D33-A50A97A4C195}"/>
                </a:ext>
              </a:extLst>
            </p:cNvPr>
            <p:cNvCxnSpPr/>
            <p:nvPr/>
          </p:nvCxnSpPr>
          <p:spPr>
            <a:xfrm>
              <a:off x="9104399" y="6422494"/>
              <a:ext cx="566928" cy="0"/>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A7B8764B-D33A-A370-8AD8-E4CD97B7F2C7}"/>
                </a:ext>
              </a:extLst>
            </p:cNvPr>
            <p:cNvSpPr txBox="1"/>
            <p:nvPr/>
          </p:nvSpPr>
          <p:spPr>
            <a:xfrm>
              <a:off x="9163482" y="5023435"/>
              <a:ext cx="639919" cy="461665"/>
            </a:xfrm>
            <a:prstGeom prst="rect">
              <a:avLst/>
            </a:prstGeom>
            <a:noFill/>
          </p:spPr>
          <p:txBody>
            <a:bodyPr wrap="none" rtlCol="0">
              <a:spAutoFit/>
            </a:bodyPr>
            <a:lstStyle/>
            <a:p>
              <a:r>
                <a:rPr lang="el-GR" sz="2400" b="1" dirty="0">
                  <a:solidFill>
                    <a:srgbClr val="FF0000"/>
                  </a:solidFill>
                </a:rPr>
                <a:t>φ</a:t>
              </a:r>
              <a:r>
                <a:rPr lang="en-US" sz="2400" b="1" baseline="-25000" dirty="0">
                  <a:solidFill>
                    <a:srgbClr val="FF0000"/>
                  </a:solidFill>
                </a:rPr>
                <a:t>RA</a:t>
              </a:r>
            </a:p>
          </p:txBody>
        </p:sp>
        <p:sp>
          <p:nvSpPr>
            <p:cNvPr id="18" name="TextBox 17">
              <a:extLst>
                <a:ext uri="{FF2B5EF4-FFF2-40B4-BE49-F238E27FC236}">
                  <a16:creationId xmlns:a16="http://schemas.microsoft.com/office/drawing/2014/main" id="{2509A6B8-9814-849B-405C-3AFB0E890F6F}"/>
                </a:ext>
              </a:extLst>
            </p:cNvPr>
            <p:cNvSpPr txBox="1"/>
            <p:nvPr/>
          </p:nvSpPr>
          <p:spPr>
            <a:xfrm>
              <a:off x="9432169" y="837591"/>
              <a:ext cx="652743" cy="461665"/>
            </a:xfrm>
            <a:prstGeom prst="rect">
              <a:avLst/>
            </a:prstGeom>
            <a:noFill/>
          </p:spPr>
          <p:txBody>
            <a:bodyPr wrap="none" rtlCol="0">
              <a:spAutoFit/>
            </a:bodyPr>
            <a:lstStyle/>
            <a:p>
              <a:r>
                <a:rPr lang="el-GR" sz="2400" b="1">
                  <a:solidFill>
                    <a:srgbClr val="FF0000"/>
                  </a:solidFill>
                </a:rPr>
                <a:t>ψ</a:t>
              </a:r>
              <a:r>
                <a:rPr lang="en-US" sz="2400" b="1" baseline="-25000">
                  <a:solidFill>
                    <a:srgbClr val="FF0000"/>
                  </a:solidFill>
                </a:rPr>
                <a:t>RA</a:t>
              </a:r>
            </a:p>
          </p:txBody>
        </p:sp>
        <p:cxnSp>
          <p:nvCxnSpPr>
            <p:cNvPr id="19" name="Straight Connector 18">
              <a:extLst>
                <a:ext uri="{FF2B5EF4-FFF2-40B4-BE49-F238E27FC236}">
                  <a16:creationId xmlns:a16="http://schemas.microsoft.com/office/drawing/2014/main" id="{83DB11F7-AEA1-9B33-7BA1-730BDAF9D07D}"/>
                </a:ext>
              </a:extLst>
            </p:cNvPr>
            <p:cNvCxnSpPr>
              <a:cxnSpLocks/>
            </p:cNvCxnSpPr>
            <p:nvPr/>
          </p:nvCxnSpPr>
          <p:spPr>
            <a:xfrm flipH="1" flipV="1">
              <a:off x="9124645" y="284193"/>
              <a:ext cx="538384" cy="6153759"/>
            </a:xfrm>
            <a:prstGeom prst="line">
              <a:avLst/>
            </a:prstGeom>
            <a:ln w="25400">
              <a:solidFill>
                <a:srgbClr val="FF0000"/>
              </a:solidFill>
              <a:prstDash val="sysDot"/>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79BA29D5-0EEA-704D-89F8-5ACCDF4D33B9}"/>
                </a:ext>
              </a:extLst>
            </p:cNvPr>
            <p:cNvSpPr txBox="1"/>
            <p:nvPr/>
          </p:nvSpPr>
          <p:spPr>
            <a:xfrm>
              <a:off x="9219258" y="1714273"/>
              <a:ext cx="526106" cy="461665"/>
            </a:xfrm>
            <a:prstGeom prst="rect">
              <a:avLst/>
            </a:prstGeom>
            <a:noFill/>
          </p:spPr>
          <p:txBody>
            <a:bodyPr wrap="none" rtlCol="0">
              <a:spAutoFit/>
            </a:bodyPr>
            <a:lstStyle/>
            <a:p>
              <a:r>
                <a:rPr lang="el-GR" sz="2400" b="1">
                  <a:solidFill>
                    <a:srgbClr val="FF0000"/>
                  </a:solidFill>
                </a:rPr>
                <a:t>ψ</a:t>
              </a:r>
              <a:r>
                <a:rPr lang="en-US" sz="2400" b="1" baseline="-25000">
                  <a:solidFill>
                    <a:srgbClr val="FF0000"/>
                  </a:solidFill>
                </a:rPr>
                <a:t>X</a:t>
              </a:r>
            </a:p>
          </p:txBody>
        </p:sp>
        <p:sp>
          <p:nvSpPr>
            <p:cNvPr id="21" name="TextBox 20">
              <a:extLst>
                <a:ext uri="{FF2B5EF4-FFF2-40B4-BE49-F238E27FC236}">
                  <a16:creationId xmlns:a16="http://schemas.microsoft.com/office/drawing/2014/main" id="{17441E9A-CF52-802D-EB99-9FFD6D78C781}"/>
                </a:ext>
              </a:extLst>
            </p:cNvPr>
            <p:cNvSpPr txBox="1"/>
            <p:nvPr/>
          </p:nvSpPr>
          <p:spPr>
            <a:xfrm>
              <a:off x="9401178" y="3671911"/>
              <a:ext cx="657681" cy="461665"/>
            </a:xfrm>
            <a:prstGeom prst="rect">
              <a:avLst/>
            </a:prstGeom>
            <a:noFill/>
          </p:spPr>
          <p:txBody>
            <a:bodyPr wrap="none" rtlCol="0">
              <a:spAutoFit/>
            </a:bodyPr>
            <a:lstStyle/>
            <a:p>
              <a:r>
                <a:rPr lang="en-US" sz="2400" b="1" u="sng">
                  <a:solidFill>
                    <a:srgbClr val="FF0000"/>
                  </a:solidFill>
                </a:rPr>
                <a:t>R</a:t>
              </a:r>
              <a:r>
                <a:rPr lang="en-US" sz="2400" b="1" baseline="-25000">
                  <a:solidFill>
                    <a:srgbClr val="FF0000"/>
                  </a:solidFill>
                </a:rPr>
                <a:t>RW</a:t>
              </a:r>
            </a:p>
          </p:txBody>
        </p:sp>
        <p:sp>
          <p:nvSpPr>
            <p:cNvPr id="22" name="Arc 21">
              <a:extLst>
                <a:ext uri="{FF2B5EF4-FFF2-40B4-BE49-F238E27FC236}">
                  <a16:creationId xmlns:a16="http://schemas.microsoft.com/office/drawing/2014/main" id="{401D740B-101F-4402-F46F-8F27D0229731}"/>
                </a:ext>
              </a:extLst>
            </p:cNvPr>
            <p:cNvSpPr/>
            <p:nvPr/>
          </p:nvSpPr>
          <p:spPr>
            <a:xfrm>
              <a:off x="8740656" y="4952727"/>
              <a:ext cx="2035770" cy="1331363"/>
            </a:xfrm>
            <a:prstGeom prst="arc">
              <a:avLst>
                <a:gd name="adj1" fmla="val 15154564"/>
                <a:gd name="adj2" fmla="val 17240779"/>
              </a:avLst>
            </a:pr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3" name="TextBox 22">
              <a:extLst>
                <a:ext uri="{FF2B5EF4-FFF2-40B4-BE49-F238E27FC236}">
                  <a16:creationId xmlns:a16="http://schemas.microsoft.com/office/drawing/2014/main" id="{AB33B8F6-F3C0-D98E-DC11-7FDEC30521A8}"/>
                </a:ext>
              </a:extLst>
            </p:cNvPr>
            <p:cNvSpPr txBox="1"/>
            <p:nvPr/>
          </p:nvSpPr>
          <p:spPr>
            <a:xfrm>
              <a:off x="9943350" y="4730377"/>
              <a:ext cx="639919" cy="461665"/>
            </a:xfrm>
            <a:prstGeom prst="rect">
              <a:avLst/>
            </a:prstGeom>
            <a:noFill/>
          </p:spPr>
          <p:txBody>
            <a:bodyPr wrap="none" rtlCol="0">
              <a:spAutoFit/>
            </a:bodyPr>
            <a:lstStyle/>
            <a:p>
              <a:r>
                <a:rPr lang="el-GR" sz="2400" b="1" u="sng">
                  <a:solidFill>
                    <a:srgbClr val="FF0000"/>
                  </a:solidFill>
                </a:rPr>
                <a:t>φ</a:t>
              </a:r>
              <a:r>
                <a:rPr lang="en-US" sz="2400" b="1" baseline="-25000">
                  <a:solidFill>
                    <a:srgbClr val="FF0000"/>
                  </a:solidFill>
                </a:rPr>
                <a:t>RA</a:t>
              </a:r>
            </a:p>
          </p:txBody>
        </p:sp>
        <p:sp>
          <p:nvSpPr>
            <p:cNvPr id="24" name="TextBox 23">
              <a:extLst>
                <a:ext uri="{FF2B5EF4-FFF2-40B4-BE49-F238E27FC236}">
                  <a16:creationId xmlns:a16="http://schemas.microsoft.com/office/drawing/2014/main" id="{9E380107-27E7-E4C8-09F3-7AB6D73EF88F}"/>
                </a:ext>
              </a:extLst>
            </p:cNvPr>
            <p:cNvSpPr txBox="1"/>
            <p:nvPr/>
          </p:nvSpPr>
          <p:spPr>
            <a:xfrm>
              <a:off x="10031184" y="1972147"/>
              <a:ext cx="527709" cy="461665"/>
            </a:xfrm>
            <a:prstGeom prst="rect">
              <a:avLst/>
            </a:prstGeom>
            <a:noFill/>
          </p:spPr>
          <p:txBody>
            <a:bodyPr wrap="none" rtlCol="0">
              <a:spAutoFit/>
            </a:bodyPr>
            <a:lstStyle/>
            <a:p>
              <a:r>
                <a:rPr lang="el-GR" sz="2400" b="1">
                  <a:solidFill>
                    <a:srgbClr val="FF0000"/>
                  </a:solidFill>
                </a:rPr>
                <a:t>ψ</a:t>
              </a:r>
              <a:r>
                <a:rPr lang="en-US" sz="2400" b="1" baseline="-25000">
                  <a:solidFill>
                    <a:srgbClr val="FF0000"/>
                  </a:solidFill>
                </a:rPr>
                <a:t>R</a:t>
              </a:r>
            </a:p>
          </p:txBody>
        </p:sp>
        <p:sp>
          <p:nvSpPr>
            <p:cNvPr id="25" name="Arc 24">
              <a:extLst>
                <a:ext uri="{FF2B5EF4-FFF2-40B4-BE49-F238E27FC236}">
                  <a16:creationId xmlns:a16="http://schemas.microsoft.com/office/drawing/2014/main" id="{454432F0-B683-B93D-6AB7-5406B513133C}"/>
                </a:ext>
              </a:extLst>
            </p:cNvPr>
            <p:cNvSpPr/>
            <p:nvPr/>
          </p:nvSpPr>
          <p:spPr>
            <a:xfrm>
              <a:off x="9690625" y="2504520"/>
              <a:ext cx="1345201" cy="761856"/>
            </a:xfrm>
            <a:prstGeom prst="arc">
              <a:avLst>
                <a:gd name="adj1" fmla="val 13563517"/>
                <a:gd name="adj2" fmla="val 17774983"/>
              </a:avLst>
            </a:pr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4" name="Straight Connector 3">
              <a:extLst>
                <a:ext uri="{FF2B5EF4-FFF2-40B4-BE49-F238E27FC236}">
                  <a16:creationId xmlns:a16="http://schemas.microsoft.com/office/drawing/2014/main" id="{B190E348-1BF3-1F76-B25F-57879626544A}"/>
                </a:ext>
              </a:extLst>
            </p:cNvPr>
            <p:cNvCxnSpPr>
              <a:cxnSpLocks/>
            </p:cNvCxnSpPr>
            <p:nvPr/>
          </p:nvCxnSpPr>
          <p:spPr>
            <a:xfrm flipV="1">
              <a:off x="9112578" y="276424"/>
              <a:ext cx="0" cy="6154325"/>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11D19A15-1470-C970-84E5-EDDA59B45F75}"/>
                </a:ext>
              </a:extLst>
            </p:cNvPr>
            <p:cNvCxnSpPr>
              <a:cxnSpLocks/>
              <a:stCxn id="12" idx="2"/>
            </p:cNvCxnSpPr>
            <p:nvPr/>
          </p:nvCxnSpPr>
          <p:spPr>
            <a:xfrm flipV="1">
              <a:off x="9693977" y="2279806"/>
              <a:ext cx="909960" cy="4150943"/>
            </a:xfrm>
            <a:prstGeom prst="line">
              <a:avLst/>
            </a:prstGeom>
            <a:ln w="25400">
              <a:solidFill>
                <a:srgbClr val="FF0000"/>
              </a:solidFill>
            </a:ln>
          </p:spPr>
          <p:style>
            <a:lnRef idx="1">
              <a:schemeClr val="accent1"/>
            </a:lnRef>
            <a:fillRef idx="0">
              <a:schemeClr val="accent1"/>
            </a:fillRef>
            <a:effectRef idx="0">
              <a:schemeClr val="accent1"/>
            </a:effectRef>
            <a:fontRef idx="minor">
              <a:schemeClr val="tx1"/>
            </a:fontRef>
          </p:style>
        </p:cxnSp>
        <p:sp>
          <p:nvSpPr>
            <p:cNvPr id="36" name="Arc 35">
              <a:extLst>
                <a:ext uri="{FF2B5EF4-FFF2-40B4-BE49-F238E27FC236}">
                  <a16:creationId xmlns:a16="http://schemas.microsoft.com/office/drawing/2014/main" id="{7284962D-7E97-BCCE-4396-8077A5BB212A}"/>
                </a:ext>
              </a:extLst>
            </p:cNvPr>
            <p:cNvSpPr/>
            <p:nvPr/>
          </p:nvSpPr>
          <p:spPr>
            <a:xfrm>
              <a:off x="8759568" y="5503223"/>
              <a:ext cx="1345201" cy="761856"/>
            </a:xfrm>
            <a:prstGeom prst="arc">
              <a:avLst>
                <a:gd name="adj1" fmla="val 13563517"/>
                <a:gd name="adj2" fmla="val 19879267"/>
              </a:avLst>
            </a:pr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grpSp>
      <p:sp>
        <p:nvSpPr>
          <p:cNvPr id="26" name="TextBox 25">
            <a:extLst>
              <a:ext uri="{FF2B5EF4-FFF2-40B4-BE49-F238E27FC236}">
                <a16:creationId xmlns:a16="http://schemas.microsoft.com/office/drawing/2014/main" id="{6BE52CB9-111C-1AB5-5047-4CE6ADA3F5B4}"/>
              </a:ext>
            </a:extLst>
          </p:cNvPr>
          <p:cNvSpPr txBox="1"/>
          <p:nvPr/>
        </p:nvSpPr>
        <p:spPr>
          <a:xfrm>
            <a:off x="9284244" y="2298216"/>
            <a:ext cx="657681" cy="461665"/>
          </a:xfrm>
          <a:prstGeom prst="rect">
            <a:avLst/>
          </a:prstGeom>
          <a:noFill/>
        </p:spPr>
        <p:txBody>
          <a:bodyPr wrap="none" rtlCol="0">
            <a:spAutoFit/>
          </a:bodyPr>
          <a:lstStyle/>
          <a:p>
            <a:r>
              <a:rPr lang="en-US" sz="2400" b="1" dirty="0">
                <a:solidFill>
                  <a:srgbClr val="FF0000"/>
                </a:solidFill>
              </a:rPr>
              <a:t>R</a:t>
            </a:r>
            <a:r>
              <a:rPr lang="en-US" sz="2400" b="1" baseline="-25000" dirty="0">
                <a:solidFill>
                  <a:srgbClr val="FF0000"/>
                </a:solidFill>
              </a:rPr>
              <a:t>RW</a:t>
            </a:r>
          </a:p>
        </p:txBody>
      </p:sp>
      <p:sp>
        <p:nvSpPr>
          <p:cNvPr id="34" name="Arc 33">
            <a:extLst>
              <a:ext uri="{FF2B5EF4-FFF2-40B4-BE49-F238E27FC236}">
                <a16:creationId xmlns:a16="http://schemas.microsoft.com/office/drawing/2014/main" id="{F5E57B22-90A0-3AF8-E355-1CE24301639B}"/>
              </a:ext>
            </a:extLst>
          </p:cNvPr>
          <p:cNvSpPr/>
          <p:nvPr/>
        </p:nvSpPr>
        <p:spPr>
          <a:xfrm flipV="1">
            <a:off x="9128026" y="161425"/>
            <a:ext cx="1739744" cy="975903"/>
          </a:xfrm>
          <a:prstGeom prst="arc">
            <a:avLst>
              <a:gd name="adj1" fmla="val 16028661"/>
              <a:gd name="adj2" fmla="val 18487152"/>
            </a:avLst>
          </a:pr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5" name="Arc 34">
            <a:extLst>
              <a:ext uri="{FF2B5EF4-FFF2-40B4-BE49-F238E27FC236}">
                <a16:creationId xmlns:a16="http://schemas.microsoft.com/office/drawing/2014/main" id="{0E8FB807-2CB9-6081-FD8B-4CF69937E348}"/>
              </a:ext>
            </a:extLst>
          </p:cNvPr>
          <p:cNvSpPr/>
          <p:nvPr/>
        </p:nvSpPr>
        <p:spPr>
          <a:xfrm flipV="1">
            <a:off x="9085254" y="728861"/>
            <a:ext cx="1739744" cy="975903"/>
          </a:xfrm>
          <a:prstGeom prst="arc">
            <a:avLst>
              <a:gd name="adj1" fmla="val 16028661"/>
              <a:gd name="adj2" fmla="val 17510083"/>
            </a:avLst>
          </a:prstGeom>
          <a:ln w="25400">
            <a:solidFill>
              <a:srgbClr val="FF0000"/>
            </a:solidFill>
            <a:tailEnd type="triangle" w="lg" len="lg"/>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9" name="TextBox 38">
            <a:extLst>
              <a:ext uri="{FF2B5EF4-FFF2-40B4-BE49-F238E27FC236}">
                <a16:creationId xmlns:a16="http://schemas.microsoft.com/office/drawing/2014/main" id="{376ADFA8-B205-3234-961C-FA806B7CF960}"/>
              </a:ext>
            </a:extLst>
          </p:cNvPr>
          <p:cNvSpPr txBox="1"/>
          <p:nvPr/>
        </p:nvSpPr>
        <p:spPr>
          <a:xfrm>
            <a:off x="266173" y="0"/>
            <a:ext cx="5096692" cy="7178632"/>
          </a:xfrm>
          <a:prstGeom prst="rect">
            <a:avLst/>
          </a:prstGeom>
          <a:noFill/>
        </p:spPr>
        <p:txBody>
          <a:bodyPr wrap="square" rtlCol="0">
            <a:spAutoFit/>
          </a:bodyPr>
          <a:lstStyle/>
          <a:p>
            <a:pPr marL="512763" indent="-512763">
              <a:lnSpc>
                <a:spcPct val="90000"/>
              </a:lnSpc>
              <a:spcBef>
                <a:spcPts val="600"/>
              </a:spcBef>
            </a:pPr>
            <a:r>
              <a:rPr lang="en-US" sz="1400" b="1" dirty="0"/>
              <a:t>Input parameters:</a:t>
            </a:r>
          </a:p>
          <a:p>
            <a:pPr marL="512763" indent="-512763">
              <a:lnSpc>
                <a:spcPct val="90000"/>
              </a:lnSpc>
              <a:spcBef>
                <a:spcPts val="600"/>
              </a:spcBef>
            </a:pPr>
            <a:r>
              <a:rPr lang="en-US" sz="1400" dirty="0"/>
              <a:t>S</a:t>
            </a:r>
            <a:r>
              <a:rPr lang="en-US" sz="1400" baseline="-25000" dirty="0"/>
              <a:t>R</a:t>
            </a:r>
            <a:r>
              <a:rPr lang="en-US" sz="1400" dirty="0"/>
              <a:t>   = receiver optical radical distance </a:t>
            </a:r>
          </a:p>
          <a:p>
            <a:pPr marL="512763" indent="-512763">
              <a:lnSpc>
                <a:spcPct val="90000"/>
              </a:lnSpc>
              <a:spcBef>
                <a:spcPts val="600"/>
              </a:spcBef>
            </a:pPr>
            <a:r>
              <a:rPr lang="en-US" altLang="zh-CN" sz="1400" dirty="0" err="1"/>
              <a:t>θ</a:t>
            </a:r>
            <a:r>
              <a:rPr lang="en-US" altLang="zh-CN" sz="1400" baseline="-25000" dirty="0" err="1"/>
              <a:t>tilt</a:t>
            </a:r>
            <a:r>
              <a:rPr lang="en-US" altLang="zh-CN" sz="1400" baseline="-25000" dirty="0"/>
              <a:t> </a:t>
            </a:r>
            <a:r>
              <a:rPr lang="en-US" altLang="zh-CN" sz="1400" dirty="0"/>
              <a:t>=</a:t>
            </a:r>
            <a:r>
              <a:rPr lang="en-US" sz="1400" dirty="0"/>
              <a:t> poloidal tilt angle of receiver optical</a:t>
            </a:r>
          </a:p>
          <a:p>
            <a:pPr marL="512763" indent="-512763">
              <a:lnSpc>
                <a:spcPct val="90000"/>
              </a:lnSpc>
              <a:spcBef>
                <a:spcPts val="600"/>
              </a:spcBef>
            </a:pPr>
            <a:r>
              <a:rPr lang="en-US" altLang="zh-CN" sz="1400" dirty="0"/>
              <a:t>α     = </a:t>
            </a:r>
            <a:r>
              <a:rPr lang="en-US" sz="1400" dirty="0"/>
              <a:t>M2(mirror 2) </a:t>
            </a:r>
            <a:r>
              <a:rPr lang="en-US" altLang="zh-CN" sz="1400" dirty="0"/>
              <a:t>rotation angle</a:t>
            </a:r>
            <a:r>
              <a:rPr lang="zh-CN" altLang="en-US" sz="1400" dirty="0"/>
              <a:t>，</a:t>
            </a:r>
            <a:r>
              <a:rPr lang="en-US" altLang="zh-CN" sz="1400" dirty="0"/>
              <a:t>α</a:t>
            </a:r>
            <a:r>
              <a:rPr lang="zh-CN" altLang="en-US" sz="1400" dirty="0"/>
              <a:t>∈</a:t>
            </a:r>
            <a:r>
              <a:rPr lang="en-US" altLang="zh-CN" sz="1400" dirty="0"/>
              <a:t>(-9</a:t>
            </a:r>
            <a:r>
              <a:rPr lang="en-US" altLang="zh-CN" sz="1400" baseline="30000" dirty="0"/>
              <a:t>o</a:t>
            </a:r>
            <a:r>
              <a:rPr lang="en-US" altLang="zh-CN" sz="1400" dirty="0"/>
              <a:t>,6</a:t>
            </a:r>
            <a:r>
              <a:rPr lang="en-US" altLang="zh-CN" sz="1400" baseline="30000" dirty="0"/>
              <a:t>o</a:t>
            </a:r>
            <a:r>
              <a:rPr lang="en-US" altLang="zh-CN" sz="1400" dirty="0"/>
              <a:t>)</a:t>
            </a:r>
            <a:endParaRPr lang="en-US" sz="1400" dirty="0"/>
          </a:p>
          <a:p>
            <a:pPr marL="512763" indent="-512763">
              <a:lnSpc>
                <a:spcPct val="90000"/>
              </a:lnSpc>
              <a:spcBef>
                <a:spcPts val="600"/>
              </a:spcBef>
            </a:pPr>
            <a:r>
              <a:rPr lang="en-US" altLang="zh-CN" sz="1400" dirty="0" err="1"/>
              <a:t>γ</a:t>
            </a:r>
            <a:r>
              <a:rPr lang="en-US" altLang="zh-CN" sz="1400" baseline="-25000" dirty="0" err="1"/>
              <a:t>IR</a:t>
            </a:r>
            <a:r>
              <a:rPr lang="en-US" sz="1400" dirty="0"/>
              <a:t>    =</a:t>
            </a:r>
            <a:r>
              <a:rPr lang="en-US" altLang="zh-CN" sz="1400" dirty="0"/>
              <a:t> IR height above midplane</a:t>
            </a:r>
            <a:endParaRPr lang="en-US" sz="1400" b="1" dirty="0"/>
          </a:p>
          <a:p>
            <a:pPr marL="512763" indent="-512763">
              <a:lnSpc>
                <a:spcPct val="90000"/>
              </a:lnSpc>
              <a:spcBef>
                <a:spcPts val="600"/>
              </a:spcBef>
            </a:pPr>
            <a:r>
              <a:rPr lang="en-US" sz="1400" b="1" dirty="0"/>
              <a:t>Constant parameters :</a:t>
            </a:r>
          </a:p>
          <a:p>
            <a:pPr marL="512763" indent="-512763">
              <a:lnSpc>
                <a:spcPct val="90000"/>
              </a:lnSpc>
              <a:spcBef>
                <a:spcPts val="600"/>
              </a:spcBef>
            </a:pPr>
            <a:r>
              <a:rPr lang="en-US" sz="1400" dirty="0" err="1"/>
              <a:t>L</a:t>
            </a:r>
            <a:r>
              <a:rPr lang="en-US" sz="1400" baseline="-25000" dirty="0" err="1"/>
              <a:t>o</a:t>
            </a:r>
            <a:r>
              <a:rPr lang="en-US" altLang="zh-CN" sz="1400" baseline="-25000" dirty="0" err="1"/>
              <a:t>ff</a:t>
            </a:r>
            <a:r>
              <a:rPr lang="en-US" altLang="zh-CN" sz="1400" baseline="-25000" dirty="0"/>
              <a:t>-axis</a:t>
            </a:r>
            <a:r>
              <a:rPr lang="en-US" sz="1400" dirty="0"/>
              <a:t> = x-axis offset of receiver beam on window center</a:t>
            </a:r>
            <a:br>
              <a:rPr lang="en-US" sz="1400" dirty="0"/>
            </a:br>
            <a:r>
              <a:rPr lang="en-US" sz="1400" dirty="0"/>
              <a:t>(131.3</a:t>
            </a:r>
            <a:r>
              <a:rPr lang="en-US" altLang="zh-CN" sz="1400" dirty="0"/>
              <a:t>mm</a:t>
            </a:r>
            <a:r>
              <a:rPr lang="en-US" sz="1400" dirty="0"/>
              <a:t>).</a:t>
            </a:r>
          </a:p>
          <a:p>
            <a:pPr marL="512763" indent="-512763">
              <a:lnSpc>
                <a:spcPct val="90000"/>
              </a:lnSpc>
              <a:spcBef>
                <a:spcPts val="600"/>
              </a:spcBef>
            </a:pPr>
            <a:r>
              <a:rPr lang="en-US" sz="1400" dirty="0"/>
              <a:t>R</a:t>
            </a:r>
            <a:r>
              <a:rPr lang="en-US" sz="1400" baseline="-25000" dirty="0"/>
              <a:t>RW</a:t>
            </a:r>
            <a:r>
              <a:rPr lang="en-US" sz="1400" dirty="0"/>
              <a:t> = major radius of vacuum window (fixed)1873.5mm.</a:t>
            </a:r>
          </a:p>
          <a:p>
            <a:pPr marL="512763" indent="-512763">
              <a:lnSpc>
                <a:spcPct val="90000"/>
              </a:lnSpc>
              <a:spcBef>
                <a:spcPts val="600"/>
              </a:spcBef>
            </a:pPr>
            <a:r>
              <a:rPr lang="en-US" sz="1400" dirty="0"/>
              <a:t>Lt    = optical total length from receiver antenna axis to focus point(2088mm).</a:t>
            </a:r>
          </a:p>
          <a:p>
            <a:pPr marL="512763" indent="-512763">
              <a:lnSpc>
                <a:spcPct val="90000"/>
              </a:lnSpc>
              <a:spcBef>
                <a:spcPts val="600"/>
              </a:spcBef>
            </a:pPr>
            <a:r>
              <a:rPr lang="en-US" sz="1400" dirty="0" err="1"/>
              <a:t>Lw</a:t>
            </a:r>
            <a:r>
              <a:rPr lang="en-US" sz="1400" dirty="0"/>
              <a:t>   =length from receiver antenna axis to window1 (1132mm)  when SR=0.</a:t>
            </a:r>
          </a:p>
          <a:p>
            <a:pPr marL="512763" indent="-512763">
              <a:lnSpc>
                <a:spcPct val="90000"/>
              </a:lnSpc>
              <a:spcBef>
                <a:spcPts val="600"/>
              </a:spcBef>
            </a:pPr>
            <a:r>
              <a:rPr lang="en-US" sz="1400" dirty="0"/>
              <a:t>x ,y = M2(mirror 2) position(M2 center to Window center :154mm,angle:13.76</a:t>
            </a:r>
            <a:r>
              <a:rPr lang="en-US" sz="1400" baseline="30000" dirty="0"/>
              <a:t>o</a:t>
            </a:r>
            <a:r>
              <a:rPr lang="en-US" sz="1400" dirty="0"/>
              <a:t>)</a:t>
            </a:r>
          </a:p>
          <a:p>
            <a:pPr marL="512763" indent="-512763">
              <a:lnSpc>
                <a:spcPct val="90000"/>
              </a:lnSpc>
              <a:spcBef>
                <a:spcPts val="600"/>
              </a:spcBef>
            </a:pPr>
            <a:r>
              <a:rPr lang="en-US" sz="1400" b="1" dirty="0"/>
              <a:t>Depend  parameters:</a:t>
            </a:r>
          </a:p>
          <a:p>
            <a:pPr marL="512763" indent="-512763">
              <a:lnSpc>
                <a:spcPct val="90000"/>
              </a:lnSpc>
              <a:spcBef>
                <a:spcPts val="600"/>
              </a:spcBef>
            </a:pPr>
            <a:r>
              <a:rPr lang="en-US" sz="1400" dirty="0"/>
              <a:t>R</a:t>
            </a:r>
            <a:r>
              <a:rPr lang="en-US" sz="1400" baseline="-25000" dirty="0"/>
              <a:t>IR</a:t>
            </a:r>
            <a:r>
              <a:rPr lang="en-US" sz="1400" dirty="0"/>
              <a:t>  = major radius of interaction region</a:t>
            </a:r>
          </a:p>
          <a:p>
            <a:pPr marL="512763" indent="-512763">
              <a:lnSpc>
                <a:spcPct val="90000"/>
              </a:lnSpc>
              <a:spcBef>
                <a:spcPts val="600"/>
              </a:spcBef>
            </a:pPr>
            <a:r>
              <a:rPr lang="el-GR" sz="1400" dirty="0"/>
              <a:t>ψ</a:t>
            </a:r>
            <a:r>
              <a:rPr lang="en-US" sz="1400" baseline="-25000" dirty="0"/>
              <a:t>RA</a:t>
            </a:r>
            <a:r>
              <a:rPr lang="en-US" sz="1400" dirty="0"/>
              <a:t> = toroidal tilt angle of interaction region</a:t>
            </a:r>
            <a:br>
              <a:rPr lang="en-US" sz="1400" dirty="0"/>
            </a:br>
            <a:r>
              <a:rPr lang="en-US" sz="1400" dirty="0"/>
              <a:t>(</a:t>
            </a:r>
            <a:r>
              <a:rPr lang="en-US" sz="1400" dirty="0" err="1"/>
              <a:t>w.r.t.</a:t>
            </a:r>
            <a:r>
              <a:rPr lang="en-US" sz="1400" dirty="0"/>
              <a:t> plane of vacuum window)</a:t>
            </a:r>
          </a:p>
          <a:p>
            <a:pPr marL="512763" indent="-512763">
              <a:lnSpc>
                <a:spcPct val="90000"/>
              </a:lnSpc>
              <a:spcBef>
                <a:spcPts val="600"/>
              </a:spcBef>
            </a:pPr>
            <a:r>
              <a:rPr lang="el-GR" sz="1400" dirty="0"/>
              <a:t>ψ</a:t>
            </a:r>
            <a:r>
              <a:rPr lang="en-US" sz="1400" baseline="-25000" dirty="0"/>
              <a:t>R</a:t>
            </a:r>
            <a:r>
              <a:rPr lang="en-US" sz="1400" dirty="0"/>
              <a:t> = toroidal tilt angle between receiver beam and Radius vector (from torus center)</a:t>
            </a:r>
          </a:p>
          <a:p>
            <a:pPr marL="512763" indent="-512763">
              <a:lnSpc>
                <a:spcPct val="90000"/>
              </a:lnSpc>
              <a:spcBef>
                <a:spcPts val="600"/>
              </a:spcBef>
            </a:pPr>
            <a:r>
              <a:rPr lang="el-GR" sz="1400" dirty="0"/>
              <a:t>φ</a:t>
            </a:r>
            <a:r>
              <a:rPr lang="en-US" sz="1400" baseline="-25000" dirty="0"/>
              <a:t>RA</a:t>
            </a:r>
            <a:r>
              <a:rPr lang="en-US" sz="1400" dirty="0"/>
              <a:t> = horizontal tilt of receiver array and optics</a:t>
            </a:r>
            <a:br>
              <a:rPr lang="en-US" sz="1400" dirty="0"/>
            </a:br>
            <a:r>
              <a:rPr lang="en-US" sz="1400" dirty="0"/>
              <a:t>(between 11.39 and 15.39°)</a:t>
            </a:r>
          </a:p>
          <a:p>
            <a:pPr marL="512763" indent="-512763">
              <a:lnSpc>
                <a:spcPct val="90000"/>
              </a:lnSpc>
              <a:spcBef>
                <a:spcPts val="600"/>
              </a:spcBef>
            </a:pPr>
            <a:r>
              <a:rPr lang="en-US" sz="1400" dirty="0" err="1"/>
              <a:t>z</a:t>
            </a:r>
            <a:r>
              <a:rPr lang="en-US" sz="1400" baseline="-25000" dirty="0" err="1"/>
              <a:t>IR</a:t>
            </a:r>
            <a:r>
              <a:rPr lang="en-US" sz="1400" dirty="0"/>
              <a:t>  = distance from window to interaction region</a:t>
            </a:r>
            <a:br>
              <a:rPr lang="en-US" sz="1400" dirty="0"/>
            </a:br>
            <a:r>
              <a:rPr lang="en-US" sz="1400" dirty="0"/>
              <a:t>(between 200 and 850 mm)</a:t>
            </a:r>
          </a:p>
          <a:p>
            <a:pPr marL="512763" indent="-512763">
              <a:lnSpc>
                <a:spcPct val="90000"/>
              </a:lnSpc>
              <a:spcBef>
                <a:spcPts val="600"/>
              </a:spcBef>
            </a:pPr>
            <a:r>
              <a:rPr lang="en-US" sz="1400" u="sng" dirty="0" err="1"/>
              <a:t>z</a:t>
            </a:r>
            <a:r>
              <a:rPr lang="en-US" sz="1400" baseline="-25000" dirty="0" err="1"/>
              <a:t>IR</a:t>
            </a:r>
            <a:r>
              <a:rPr lang="en-US" sz="1400" dirty="0"/>
              <a:t> = distance from window to interaction region</a:t>
            </a:r>
            <a:br>
              <a:rPr lang="en-US" sz="1400" dirty="0"/>
            </a:br>
            <a:r>
              <a:rPr lang="en-US" sz="1400" dirty="0"/>
              <a:t>(measured along plasma midplane)</a:t>
            </a:r>
          </a:p>
          <a:p>
            <a:pPr marL="512763" indent="-512763">
              <a:lnSpc>
                <a:spcPct val="90000"/>
              </a:lnSpc>
              <a:spcBef>
                <a:spcPts val="600"/>
              </a:spcBef>
            </a:pPr>
            <a:r>
              <a:rPr lang="en-US" altLang="zh-CN" sz="1400" dirty="0"/>
              <a:t>Z    = antenna height above midplane</a:t>
            </a:r>
            <a:endParaRPr lang="en-US" sz="1400" dirty="0"/>
          </a:p>
        </p:txBody>
      </p:sp>
    </p:spTree>
    <p:extLst>
      <p:ext uri="{BB962C8B-B14F-4D97-AF65-F5344CB8AC3E}">
        <p14:creationId xmlns:p14="http://schemas.microsoft.com/office/powerpoint/2010/main" val="250747840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987</TotalTime>
  <Words>1600</Words>
  <Application>Microsoft Office PowerPoint</Application>
  <PresentationFormat>Widescreen</PresentationFormat>
  <Paragraphs>206</Paragraphs>
  <Slides>14</Slides>
  <Notes>2</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Aptos</vt:lpstr>
      <vt:lpstr>Aptos Display</vt:lpstr>
      <vt:lpstr>Arial</vt:lpstr>
      <vt:lpstr>Cambria Math</vt:lpstr>
      <vt:lpstr>Office Theme</vt:lpstr>
      <vt:lpstr>NSTX-U High-k Scattering receiver optical calibration</vt:lpstr>
      <vt:lpstr>introduction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NSTX-U High-k Scattering receiver optical calibration</dc:title>
  <dc:creator>Xinhang Xu</dc:creator>
  <cp:lastModifiedBy>Xinhang Xu</cp:lastModifiedBy>
  <cp:revision>11</cp:revision>
  <dcterms:created xsi:type="dcterms:W3CDTF">2024-07-25T10:06:55Z</dcterms:created>
  <dcterms:modified xsi:type="dcterms:W3CDTF">2024-07-30T09:20:03Z</dcterms:modified>
</cp:coreProperties>
</file>