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8" r:id="rId3"/>
    <p:sldId id="267" r:id="rId4"/>
    <p:sldId id="260" r:id="rId5"/>
    <p:sldId id="263" r:id="rId6"/>
    <p:sldId id="262" r:id="rId7"/>
    <p:sldId id="258" r:id="rId8"/>
    <p:sldId id="261" r:id="rId9"/>
    <p:sldId id="279" r:id="rId10"/>
    <p:sldId id="282" r:id="rId11"/>
    <p:sldId id="269" r:id="rId12"/>
    <p:sldId id="281" r:id="rId13"/>
    <p:sldId id="280" r:id="rId14"/>
    <p:sldId id="264" r:id="rId15"/>
    <p:sldId id="265" r:id="rId16"/>
    <p:sldId id="270" r:id="rId17"/>
    <p:sldId id="259"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2" d="100"/>
          <a:sy n="82" d="100"/>
        </p:scale>
        <p:origin x="672" y="-115"/>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7.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60.png"/><Relationship Id="rId7" Type="http://schemas.openxmlformats.org/officeDocument/2006/relationships/image" Target="../media/image600.png"/><Relationship Id="rId2" Type="http://schemas.openxmlformats.org/officeDocument/2006/relationships/image" Target="../media/image110.png"/><Relationship Id="rId1" Type="http://schemas.openxmlformats.org/officeDocument/2006/relationships/slideLayout" Target="../slideLayouts/slideLayout1.xml"/><Relationship Id="rId6" Type="http://schemas.openxmlformats.org/officeDocument/2006/relationships/image" Target="../media/image500.png"/><Relationship Id="rId5" Type="http://schemas.openxmlformats.org/officeDocument/2006/relationships/image" Target="../media/image400.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2.xml"/><Relationship Id="rId6" Type="http://schemas.openxmlformats.org/officeDocument/2006/relationships/image" Target="../media/image111.png"/><Relationship Id="rId11" Type="http://schemas.openxmlformats.org/officeDocument/2006/relationships/image" Target="../media/image160.png"/><Relationship Id="rId5" Type="http://schemas.openxmlformats.org/officeDocument/2006/relationships/image" Target="../media/image100.png"/><Relationship Id="rId10" Type="http://schemas.openxmlformats.org/officeDocument/2006/relationships/image" Target="../media/image150.png"/><Relationship Id="rId4" Type="http://schemas.openxmlformats.org/officeDocument/2006/relationships/image" Target="../media/image90.png"/><Relationship Id="rId9" Type="http://schemas.openxmlformats.org/officeDocument/2006/relationships/image" Target="../media/image140.png"/></Relationships>
</file>

<file path=ppt/slides/_rels/slide23.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180.png"/><Relationship Id="rId7" Type="http://schemas.openxmlformats.org/officeDocument/2006/relationships/image" Target="../media/image220.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210.png"/><Relationship Id="rId5" Type="http://schemas.openxmlformats.org/officeDocument/2006/relationships/image" Target="../media/image200.png"/><Relationship Id="rId4" Type="http://schemas.openxmlformats.org/officeDocument/2006/relationships/image" Target="../media/image190.png"/><Relationship Id="rId9" Type="http://schemas.openxmlformats.org/officeDocument/2006/relationships/image" Target="../media/image240.png"/></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normAutofit fontScale="90000"/>
          </a:bodyPr>
          <a:lstStyle/>
          <a:p>
            <a:r>
              <a:rPr lang="en-US" dirty="0"/>
              <a:t>NSTX-U High-k Scattering receiver optical </a:t>
            </a:r>
            <a:r>
              <a:rPr lang="en-US"/>
              <a:t>calculation and calibration</a:t>
            </a:r>
            <a:endParaRPr lang="en-US" dirty="0"/>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5620B-CC33-4629-98A9-F6F34F1FDF2C}"/>
              </a:ext>
            </a:extLst>
          </p:cNvPr>
          <p:cNvSpPr txBox="1"/>
          <p:nvPr/>
        </p:nvSpPr>
        <p:spPr>
          <a:xfrm>
            <a:off x="-83128" y="0"/>
            <a:ext cx="6594764" cy="369332"/>
          </a:xfrm>
          <a:prstGeom prst="rect">
            <a:avLst/>
          </a:prstGeom>
          <a:noFill/>
        </p:spPr>
        <p:txBody>
          <a:bodyPr wrap="square" rtlCol="0">
            <a:spAutoFit/>
          </a:bodyPr>
          <a:lstStyle/>
          <a:p>
            <a:r>
              <a:rPr lang="en-US" dirty="0"/>
              <a:t>F</a:t>
            </a:r>
            <a:r>
              <a:rPr lang="en-US" altLang="zh-CN" dirty="0"/>
              <a:t>rom Interaction region to antenna setup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2761C9-EAA8-47F1-838E-36E0C2FA2968}"/>
                  </a:ext>
                </a:extLst>
              </p:cNvPr>
              <p:cNvSpPr txBox="1"/>
              <p:nvPr/>
            </p:nvSpPr>
            <p:spPr>
              <a:xfrm>
                <a:off x="2593340" y="1081682"/>
                <a:ext cx="4335631" cy="4524315"/>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p:txBody>
          </p:sp>
        </mc:Choice>
        <mc:Fallback xmlns="">
          <p:sp>
            <p:nvSpPr>
              <p:cNvPr id="3" name="TextBox 2">
                <a:extLst>
                  <a:ext uri="{FF2B5EF4-FFF2-40B4-BE49-F238E27FC236}">
                    <a16:creationId xmlns:a16="http://schemas.microsoft.com/office/drawing/2014/main" id="{8D2761C9-EAA8-47F1-838E-36E0C2FA2968}"/>
                  </a:ext>
                </a:extLst>
              </p:cNvPr>
              <p:cNvSpPr txBox="1">
                <a:spLocks noRot="1" noChangeAspect="1" noMove="1" noResize="1" noEditPoints="1" noAdjustHandles="1" noChangeArrowheads="1" noChangeShapeType="1" noTextEdit="1"/>
              </p:cNvSpPr>
              <p:nvPr/>
            </p:nvSpPr>
            <p:spPr>
              <a:xfrm>
                <a:off x="2593340" y="1081682"/>
                <a:ext cx="4335631" cy="4524315"/>
              </a:xfrm>
              <a:prstGeom prst="rect">
                <a:avLst/>
              </a:prstGeom>
              <a:blipFill>
                <a:blip r:embed="rId2"/>
                <a:stretch>
                  <a:fillRect l="-1404" t="-1346" b="-134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3E2962-84EC-4938-98AD-6B81800BB3ED}"/>
              </a:ext>
            </a:extLst>
          </p:cNvPr>
          <p:cNvGrpSpPr/>
          <p:nvPr/>
        </p:nvGrpSpPr>
        <p:grpSpPr>
          <a:xfrm>
            <a:off x="0" y="340135"/>
            <a:ext cx="2635690" cy="6273598"/>
            <a:chOff x="3811291" y="247938"/>
            <a:chExt cx="2801299" cy="6806795"/>
          </a:xfrm>
        </p:grpSpPr>
        <p:grpSp>
          <p:nvGrpSpPr>
            <p:cNvPr id="4" name="Group 3">
              <a:extLst>
                <a:ext uri="{FF2B5EF4-FFF2-40B4-BE49-F238E27FC236}">
                  <a16:creationId xmlns:a16="http://schemas.microsoft.com/office/drawing/2014/main" id="{F8FA70C7-0058-4C59-9620-AE25A4C60BFD}"/>
                </a:ext>
              </a:extLst>
            </p:cNvPr>
            <p:cNvGrpSpPr/>
            <p:nvPr/>
          </p:nvGrpSpPr>
          <p:grpSpPr>
            <a:xfrm>
              <a:off x="4066014" y="247938"/>
              <a:ext cx="2546576" cy="6806795"/>
              <a:chOff x="8489250" y="63905"/>
              <a:chExt cx="2546576" cy="6806795"/>
            </a:xfrm>
          </p:grpSpPr>
          <p:sp>
            <p:nvSpPr>
              <p:cNvPr id="5" name="TextBox 4">
                <a:extLst>
                  <a:ext uri="{FF2B5EF4-FFF2-40B4-BE49-F238E27FC236}">
                    <a16:creationId xmlns:a16="http://schemas.microsoft.com/office/drawing/2014/main" id="{339219C9-0015-4897-8AE6-ADABB0963D01}"/>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6" name="TextBox 5">
                <a:extLst>
                  <a:ext uri="{FF2B5EF4-FFF2-40B4-BE49-F238E27FC236}">
                    <a16:creationId xmlns:a16="http://schemas.microsoft.com/office/drawing/2014/main" id="{265D4E88-F977-4228-A711-E603C259A0CD}"/>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7" name="Oval 6">
                <a:extLst>
                  <a:ext uri="{FF2B5EF4-FFF2-40B4-BE49-F238E27FC236}">
                    <a16:creationId xmlns:a16="http://schemas.microsoft.com/office/drawing/2014/main" id="{D9BA460C-A711-4877-AA35-6AC191D6747E}"/>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37A70FE-FB98-4966-861C-27D87DC19298}"/>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92B681-FAEE-475A-BA0A-DBCA861E40D0}"/>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C42504-CBE0-49C6-A03E-B9581CF6E8C8}"/>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1" name="Rectangle 10">
                <a:extLst>
                  <a:ext uri="{FF2B5EF4-FFF2-40B4-BE49-F238E27FC236}">
                    <a16:creationId xmlns:a16="http://schemas.microsoft.com/office/drawing/2014/main" id="{DD6ACA2A-B16B-4CA9-B946-08652664D37D}"/>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F37B00-3BF3-4091-88DD-A08CBEB77401}"/>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3" name="TextBox 12">
                <a:extLst>
                  <a:ext uri="{FF2B5EF4-FFF2-40B4-BE49-F238E27FC236}">
                    <a16:creationId xmlns:a16="http://schemas.microsoft.com/office/drawing/2014/main" id="{C3CE4B4E-77A7-4E79-8687-0ED2C688DFF8}"/>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4" name="TextBox 13">
                <a:extLst>
                  <a:ext uri="{FF2B5EF4-FFF2-40B4-BE49-F238E27FC236}">
                    <a16:creationId xmlns:a16="http://schemas.microsoft.com/office/drawing/2014/main" id="{991BF4B0-5189-44FC-B0BC-13EBACBCBFB4}"/>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5" name="Straight Connector 14">
                <a:extLst>
                  <a:ext uri="{FF2B5EF4-FFF2-40B4-BE49-F238E27FC236}">
                    <a16:creationId xmlns:a16="http://schemas.microsoft.com/office/drawing/2014/main" id="{ED967AE8-DF18-4A23-B559-7475BC1C363E}"/>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49396D-82F1-4721-A987-FD04B3C37B05}"/>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7" name="TextBox 16">
                <a:extLst>
                  <a:ext uri="{FF2B5EF4-FFF2-40B4-BE49-F238E27FC236}">
                    <a16:creationId xmlns:a16="http://schemas.microsoft.com/office/drawing/2014/main" id="{CD833705-B66F-4D4B-BF35-801DD84EAC38}"/>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8" name="Straight Connector 17">
                <a:extLst>
                  <a:ext uri="{FF2B5EF4-FFF2-40B4-BE49-F238E27FC236}">
                    <a16:creationId xmlns:a16="http://schemas.microsoft.com/office/drawing/2014/main" id="{6CB50E46-D4A4-420E-825D-B8AF818258C4}"/>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D589-4B50-4F21-B874-6299636C9082}"/>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0" name="TextBox 19">
                <a:extLst>
                  <a:ext uri="{FF2B5EF4-FFF2-40B4-BE49-F238E27FC236}">
                    <a16:creationId xmlns:a16="http://schemas.microsoft.com/office/drawing/2014/main" id="{B2F755D8-2CD5-4145-A394-0E4F5163CF4E}"/>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1" name="Arc 20">
                <a:extLst>
                  <a:ext uri="{FF2B5EF4-FFF2-40B4-BE49-F238E27FC236}">
                    <a16:creationId xmlns:a16="http://schemas.microsoft.com/office/drawing/2014/main" id="{BAB6A5EE-E70C-4849-95DE-5DE5CA1D662B}"/>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242CE320-AFB4-41F2-AE13-E9D48E9FBFA4}"/>
                  </a:ext>
                </a:extLst>
              </p:cNvPr>
              <p:cNvSpPr txBox="1"/>
              <p:nvPr/>
            </p:nvSpPr>
            <p:spPr>
              <a:xfrm>
                <a:off x="9943350" y="4730377"/>
                <a:ext cx="639919" cy="461665"/>
              </a:xfrm>
              <a:prstGeom prst="rect">
                <a:avLst/>
              </a:prstGeom>
              <a:noFill/>
            </p:spPr>
            <p:txBody>
              <a:bodyPr wrap="none" rtlCol="0">
                <a:spAutoFit/>
              </a:bodyPr>
              <a:lstStyle/>
              <a:p>
                <a:r>
                  <a:rPr lang="el-GR" sz="2400" b="1" u="sng" dirty="0">
                    <a:solidFill>
                      <a:srgbClr val="FF0000"/>
                    </a:solidFill>
                  </a:rPr>
                  <a:t>φ</a:t>
                </a:r>
                <a:r>
                  <a:rPr lang="en-US" sz="2400" b="1" baseline="-25000" dirty="0">
                    <a:solidFill>
                      <a:srgbClr val="FF0000"/>
                    </a:solidFill>
                  </a:rPr>
                  <a:t>RA</a:t>
                </a:r>
              </a:p>
            </p:txBody>
          </p:sp>
          <p:sp>
            <p:nvSpPr>
              <p:cNvPr id="23" name="TextBox 22">
                <a:extLst>
                  <a:ext uri="{FF2B5EF4-FFF2-40B4-BE49-F238E27FC236}">
                    <a16:creationId xmlns:a16="http://schemas.microsoft.com/office/drawing/2014/main" id="{464B28DE-4C44-492A-AFE4-13BA9510F896}"/>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4" name="Arc 23">
                <a:extLst>
                  <a:ext uri="{FF2B5EF4-FFF2-40B4-BE49-F238E27FC236}">
                    <a16:creationId xmlns:a16="http://schemas.microsoft.com/office/drawing/2014/main" id="{EE1C86ED-AC34-4273-B9BE-2EA045FB1D5D}"/>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75DE68D-89C9-4478-BAA4-83CEE6EEAF64}"/>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087C7F-09AC-41A8-9AFC-4B4066C0E1D4}"/>
                  </a:ext>
                </a:extLst>
              </p:cNvPr>
              <p:cNvCxnSpPr>
                <a:cxnSpLocks/>
                <a:stCxn id="11"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0C91CBA-277B-460A-B7B6-F994B44B3046}"/>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27">
              <a:extLst>
                <a:ext uri="{FF2B5EF4-FFF2-40B4-BE49-F238E27FC236}">
                  <a16:creationId xmlns:a16="http://schemas.microsoft.com/office/drawing/2014/main" id="{6BD1F123-BF5F-4CC2-A50B-AA593655AEE0}"/>
                </a:ext>
              </a:extLst>
            </p:cNvPr>
            <p:cNvSpPr txBox="1"/>
            <p:nvPr/>
          </p:nvSpPr>
          <p:spPr>
            <a:xfrm>
              <a:off x="4010281" y="2593779"/>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9" name="Arc 28">
              <a:extLst>
                <a:ext uri="{FF2B5EF4-FFF2-40B4-BE49-F238E27FC236}">
                  <a16:creationId xmlns:a16="http://schemas.microsoft.com/office/drawing/2014/main" id="{CF6E3496-AF14-4C25-9F4D-99465A20A1F0}"/>
                </a:ext>
              </a:extLst>
            </p:cNvPr>
            <p:cNvSpPr/>
            <p:nvPr/>
          </p:nvSpPr>
          <p:spPr>
            <a:xfrm flipV="1">
              <a:off x="3854063" y="456988"/>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D5040DDC-2D62-40BA-9F60-367BEB4CE51E}"/>
                </a:ext>
              </a:extLst>
            </p:cNvPr>
            <p:cNvSpPr/>
            <p:nvPr/>
          </p:nvSpPr>
          <p:spPr>
            <a:xfrm flipV="1">
              <a:off x="3811291" y="1024424"/>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Arrow: Right 31">
            <a:extLst>
              <a:ext uri="{FF2B5EF4-FFF2-40B4-BE49-F238E27FC236}">
                <a16:creationId xmlns:a16="http://schemas.microsoft.com/office/drawing/2014/main" id="{BFC6B496-1E28-4D12-81B0-4A648410DF1F}"/>
              </a:ext>
            </a:extLst>
          </p:cNvPr>
          <p:cNvSpPr/>
          <p:nvPr/>
        </p:nvSpPr>
        <p:spPr>
          <a:xfrm>
            <a:off x="6224272" y="2793922"/>
            <a:ext cx="452582" cy="267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EDE0D0F-16CB-47E9-9F7B-E0856DED3601}"/>
                  </a:ext>
                </a:extLst>
              </p:cNvPr>
              <p:cNvSpPr txBox="1"/>
              <p:nvPr/>
            </p:nvSpPr>
            <p:spPr>
              <a:xfrm>
                <a:off x="7292978" y="1109968"/>
                <a:ext cx="4335631" cy="4782078"/>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𝑅𝐴</m:t>
                        </m:r>
                      </m:sub>
                    </m:sSub>
                  </m:oMath>
                </a14:m>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a:lnSpc>
                    <a:spcPct val="90000"/>
                  </a:lnSpc>
                  <a:spcBef>
                    <a:spcPts val="1200"/>
                  </a:spcBef>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𝑅𝐴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𝑥</m:t>
                          </m:r>
                        </m:sub>
                      </m:sSub>
                    </m:oMath>
                  </m:oMathPara>
                </a14:m>
                <a:endParaRPr lang="en-US" sz="2000" dirty="0"/>
              </a:p>
              <a:p>
                <a:pPr>
                  <a:lnSpc>
                    <a:spcPct val="90000"/>
                  </a:lnSpc>
                  <a:spcBef>
                    <a:spcPts val="1200"/>
                  </a:spcBef>
                </a:pPr>
                <a:r>
                  <a:rPr lang="en-US" sz="2000" u="sng" dirty="0"/>
                  <a:t>R</a:t>
                </a:r>
                <a:r>
                  <a:rPr lang="en-US" sz="2000" baseline="-25000" dirty="0"/>
                  <a:t>RW</a:t>
                </a:r>
                <a:r>
                  <a:rPr lang="en-US" sz="2000" dirty="0"/>
                  <a:t>=</a:t>
                </a:r>
                <a14:m>
                  <m:oMath xmlns:m="http://schemas.openxmlformats.org/officeDocument/2006/math">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e>
                    </m:rad>
                  </m:oMath>
                </a14:m>
                <a:endParaRPr lang="en-US" sz="2000" u="sng" dirty="0"/>
              </a:p>
              <a:p>
                <a:pPr>
                  <a:lnSpc>
                    <a:spcPct val="90000"/>
                  </a:lnSpc>
                  <a:spcBef>
                    <a:spcPts val="1200"/>
                  </a:spcBef>
                </a:pPr>
                <a:r>
                  <a:rPr lang="en-US" sz="2000" u="sng" dirty="0"/>
                  <a:t>z</a:t>
                </a:r>
                <a:r>
                  <a:rPr lang="en-US" sz="2000" baseline="-25000" dirty="0"/>
                  <a:t>IR</a:t>
                </a:r>
                <a:r>
                  <a:rPr lang="en-US" sz="2000" baseline="30000" dirty="0"/>
                  <a:t>2</a:t>
                </a:r>
                <a:r>
                  <a:rPr lang="en-US" sz="2000" dirty="0"/>
                  <a:t>=R</a:t>
                </a:r>
                <a:r>
                  <a:rPr lang="en-US" sz="2000" baseline="-25000" dirty="0"/>
                  <a:t>RW</a:t>
                </a:r>
                <a:r>
                  <a:rPr lang="en-US" sz="2000" baseline="30000" dirty="0"/>
                  <a:t>2</a:t>
                </a:r>
                <a:r>
                  <a:rPr lang="en-US" sz="2000" dirty="0"/>
                  <a:t>+R</a:t>
                </a:r>
                <a:r>
                  <a:rPr lang="en-US" sz="2000" baseline="-25000" dirty="0"/>
                  <a:t>IR</a:t>
                </a:r>
                <a:r>
                  <a:rPr lang="en-US" sz="2000" baseline="30000" dirty="0"/>
                  <a:t>2</a:t>
                </a:r>
                <a:r>
                  <a:rPr lang="en-US" sz="2000" dirty="0"/>
                  <a:t>-2R</a:t>
                </a:r>
                <a:r>
                  <a:rPr lang="en-US" sz="2000" baseline="-25000" dirty="0"/>
                  <a:t>RW</a:t>
                </a:r>
                <a:r>
                  <a:rPr lang="en-US" sz="2000" dirty="0"/>
                  <a:t>R</a:t>
                </a:r>
                <a:r>
                  <a:rPr lang="en-US" sz="2000" baseline="-25000" dirty="0"/>
                  <a:t>IR</a:t>
                </a:r>
                <a:r>
                  <a:rPr lang="en-US" sz="2000" dirty="0"/>
                  <a:t>cos(</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oMath>
                </a14:m>
                <a:r>
                  <a:rPr lang="en-US" sz="2000" dirty="0"/>
                  <a:t>)</a:t>
                </a:r>
                <a:endParaRPr lang="en-US" sz="2000" u="sng"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dirty="0"/>
                  <a:t>S</a:t>
                </a:r>
                <a:r>
                  <a:rPr lang="en-US" sz="2000" baseline="-25000" dirty="0"/>
                  <a:t>R </a:t>
                </a:r>
                <a:r>
                  <a:rPr lang="en-US" sz="2000" dirty="0"/>
                  <a:t>=Lt*cos(</a:t>
                </a:r>
                <a:r>
                  <a:rPr lang="en-US" altLang="zh-CN" sz="2000" dirty="0" err="1"/>
                  <a:t>θ</a:t>
                </a:r>
                <a:r>
                  <a:rPr lang="en-US" altLang="zh-CN" sz="2000" baseline="-25000" dirty="0" err="1"/>
                  <a:t>tilt_IR</a:t>
                </a:r>
                <a:r>
                  <a:rPr lang="en-US" sz="2000" dirty="0"/>
                  <a:t>)-</a:t>
                </a:r>
                <a:r>
                  <a:rPr lang="en-US" sz="2000" dirty="0" err="1"/>
                  <a:t>Lw</a:t>
                </a:r>
                <a:r>
                  <a:rPr lang="en-US" sz="2000" dirty="0"/>
                  <a:t> *cos(</a:t>
                </a:r>
                <a:r>
                  <a:rPr lang="en-US" altLang="zh-CN" sz="2000" dirty="0" err="1"/>
                  <a:t>θ</a:t>
                </a:r>
                <a:r>
                  <a:rPr lang="en-US" altLang="zh-CN" sz="2000" baseline="-25000" dirty="0" err="1"/>
                  <a:t>tilt_IR</a:t>
                </a:r>
                <a:r>
                  <a:rPr lang="en-US" sz="2000" dirty="0"/>
                  <a:t>)- </a:t>
                </a:r>
                <a:r>
                  <a:rPr lang="en-US" sz="2000" u="sng" dirty="0" err="1"/>
                  <a:t>z</a:t>
                </a:r>
                <a:r>
                  <a:rPr lang="en-US" sz="2000" baseline="-25000" dirty="0" err="1"/>
                  <a:t>IR</a:t>
                </a:r>
                <a:endParaRPr lang="en-US" sz="2000" baseline="-25000" dirty="0"/>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baseline="-25000" dirty="0"/>
                  <a:t> </a:t>
                </a:r>
                <a:r>
                  <a:rPr lang="en-US" altLang="zh-CN" sz="2000" dirty="0"/>
                  <a:t>+Lt*sin(</a:t>
                </a:r>
                <a:r>
                  <a:rPr lang="en-US" altLang="zh-CN" sz="2000" dirty="0" err="1"/>
                  <a:t>θ</a:t>
                </a:r>
                <a:r>
                  <a:rPr lang="en-US" altLang="zh-CN" sz="2000" baseline="-25000" dirty="0" err="1"/>
                  <a:t>tilt_IR</a:t>
                </a:r>
                <a:r>
                  <a:rPr lang="en-US" altLang="zh-CN" sz="2000" dirty="0"/>
                  <a:t>)</a:t>
                </a:r>
              </a:p>
              <a:p>
                <a:pPr marL="512763" indent="-512763">
                  <a:lnSpc>
                    <a:spcPct val="90000"/>
                  </a:lnSpc>
                  <a:spcBef>
                    <a:spcPts val="1200"/>
                  </a:spcBef>
                </a:pPr>
                <a:r>
                  <a:rPr lang="en-US" altLang="zh-CN" sz="2000" dirty="0" err="1"/>
                  <a:t>θ</a:t>
                </a:r>
                <a:r>
                  <a:rPr lang="en-US" altLang="zh-CN" sz="2000" baseline="-25000" dirty="0" err="1"/>
                  <a:t>tilt</a:t>
                </a:r>
                <a:r>
                  <a:rPr lang="en-US" altLang="zh-CN" sz="2000" baseline="-25000" dirty="0"/>
                  <a:t> </a:t>
                </a:r>
                <a:r>
                  <a:rPr lang="en-US" sz="2000" dirty="0"/>
                  <a:t>=</a:t>
                </a:r>
                <a:r>
                  <a:rPr lang="en-US" altLang="zh-CN" sz="2000" dirty="0"/>
                  <a:t> -</a:t>
                </a:r>
                <a:r>
                  <a:rPr lang="en-US" altLang="zh-CN" sz="2000" dirty="0" err="1"/>
                  <a:t>θ</a:t>
                </a:r>
                <a:r>
                  <a:rPr lang="en-US" altLang="zh-CN" sz="2000" baseline="-25000" dirty="0" err="1"/>
                  <a:t>tilt_IR</a:t>
                </a:r>
                <a:endParaRPr lang="en-US" altLang="zh-CN" sz="2000" baseline="-25000" dirty="0"/>
              </a:p>
              <a:p>
                <a:pPr marL="512763" indent="-512763">
                  <a:lnSpc>
                    <a:spcPct val="90000"/>
                  </a:lnSpc>
                  <a:spcBef>
                    <a:spcPts val="1200"/>
                  </a:spcBef>
                </a:pPr>
                <a14:m>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r>
                      <m:rPr>
                        <m:nor/>
                      </m:rPr>
                      <a:rPr lang="en-US" altLang="zh-CN" sz="2000" dirty="0"/>
                      <m:t>Φ</m:t>
                    </m:r>
                    <m:r>
                      <m:rPr>
                        <m:nor/>
                      </m:rPr>
                      <a:rPr lang="en-US" altLang="zh-CN" sz="2000" baseline="-25000" dirty="0"/>
                      <m:t>RA</m:t>
                    </m:r>
                  </m:oMath>
                </a14:m>
                <a:r>
                  <a:rPr lang="en-US" sz="2000" dirty="0"/>
                  <a:t>-atan(x/y))</a:t>
                </a:r>
              </a:p>
            </p:txBody>
          </p:sp>
        </mc:Choice>
        <mc:Fallback xmlns="">
          <p:sp>
            <p:nvSpPr>
              <p:cNvPr id="33" name="TextBox 32">
                <a:extLst>
                  <a:ext uri="{FF2B5EF4-FFF2-40B4-BE49-F238E27FC236}">
                    <a16:creationId xmlns:a16="http://schemas.microsoft.com/office/drawing/2014/main" id="{FEDE0D0F-16CB-47E9-9F7B-E0856DED3601}"/>
                  </a:ext>
                </a:extLst>
              </p:cNvPr>
              <p:cNvSpPr txBox="1">
                <a:spLocks noRot="1" noChangeAspect="1" noMove="1" noResize="1" noEditPoints="1" noAdjustHandles="1" noChangeArrowheads="1" noChangeShapeType="1" noTextEdit="1"/>
              </p:cNvSpPr>
              <p:nvPr/>
            </p:nvSpPr>
            <p:spPr>
              <a:xfrm>
                <a:off x="7292978" y="1109968"/>
                <a:ext cx="4335631" cy="4782078"/>
              </a:xfrm>
              <a:prstGeom prst="rect">
                <a:avLst/>
              </a:prstGeom>
              <a:blipFill>
                <a:blip r:embed="rId3"/>
                <a:stretch>
                  <a:fillRect l="-1404" t="-1274"/>
                </a:stretch>
              </a:blipFill>
            </p:spPr>
            <p:txBody>
              <a:bodyPr/>
              <a:lstStyle/>
              <a:p>
                <a:r>
                  <a:rPr lang="en-US">
                    <a:noFill/>
                  </a:rPr>
                  <a:t> </a:t>
                </a:r>
              </a:p>
            </p:txBody>
          </p:sp>
        </mc:Fallback>
      </mc:AlternateContent>
    </p:spTree>
    <p:extLst>
      <p:ext uri="{BB962C8B-B14F-4D97-AF65-F5344CB8AC3E}">
        <p14:creationId xmlns:p14="http://schemas.microsoft.com/office/powerpoint/2010/main" val="13769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xmlns="">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xmlns="">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E85FD4-652D-9D87-CFB2-5403ADBBAA24}"/>
              </a:ext>
            </a:extLst>
          </p:cNvPr>
          <p:cNvSpPr>
            <a:spLocks noGrp="1"/>
          </p:cNvSpPr>
          <p:nvPr>
            <p:ph type="sldNum" sz="quarter" idx="12"/>
          </p:nvPr>
        </p:nvSpPr>
        <p:spPr/>
        <p:txBody>
          <a:bodyPr/>
          <a:lstStyle/>
          <a:p>
            <a:fld id="{C8EB1B78-1A80-4349-98CC-41A40981A64A}" type="slidenum">
              <a:rPr lang="en-US" smtClean="0"/>
              <a:t>15</a:t>
            </a:fld>
            <a:endParaRPr lang="en-US"/>
          </a:p>
        </p:txBody>
      </p:sp>
      <p:sp>
        <p:nvSpPr>
          <p:cNvPr id="5" name="TextBox 4">
            <a:extLst>
              <a:ext uri="{FF2B5EF4-FFF2-40B4-BE49-F238E27FC236}">
                <a16:creationId xmlns:a16="http://schemas.microsoft.com/office/drawing/2014/main" id="{E7505466-2412-FE7A-6C23-231D0ADBD5CF}"/>
              </a:ext>
            </a:extLst>
          </p:cNvPr>
          <p:cNvSpPr txBox="1"/>
          <p:nvPr/>
        </p:nvSpPr>
        <p:spPr>
          <a:xfrm>
            <a:off x="1377633" y="1305341"/>
            <a:ext cx="9436734" cy="4247317"/>
          </a:xfrm>
          <a:prstGeom prst="rect">
            <a:avLst/>
          </a:prstGeom>
          <a:noFill/>
        </p:spPr>
        <p:txBody>
          <a:bodyPr wrap="square" rtlCol="0">
            <a:spAutoFit/>
          </a:bodyPr>
          <a:lstStyle/>
          <a:p>
            <a:pPr algn="ctr"/>
            <a:r>
              <a:rPr lang="en-US" sz="5400" b="1" dirty="0">
                <a:solidFill>
                  <a:srgbClr val="FF0000"/>
                </a:solidFill>
              </a:rPr>
              <a:t>Background Information Slides on scattering wavenumber </a:t>
            </a:r>
            <a:r>
              <a:rPr lang="en-US" altLang="zh-CN" sz="5400" b="1" dirty="0">
                <a:solidFill>
                  <a:srgbClr val="FF0000"/>
                </a:solidFill>
              </a:rPr>
              <a:t>and</a:t>
            </a:r>
            <a:r>
              <a:rPr lang="en-US" sz="5400" b="1" dirty="0">
                <a:solidFill>
                  <a:srgbClr val="FF0000"/>
                </a:solidFill>
              </a:rPr>
              <a:t> Pitch Angle Effects</a:t>
            </a:r>
          </a:p>
          <a:p>
            <a:pPr algn="ctr"/>
            <a:r>
              <a:rPr lang="en-US" sz="5400" b="1" dirty="0"/>
              <a:t>By Calvin</a:t>
            </a:r>
          </a:p>
        </p:txBody>
      </p:sp>
    </p:spTree>
    <p:extLst>
      <p:ext uri="{BB962C8B-B14F-4D97-AF65-F5344CB8AC3E}">
        <p14:creationId xmlns:p14="http://schemas.microsoft.com/office/powerpoint/2010/main" val="28578203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5514326" cy="890115"/>
          </a:xfrm>
          <a:prstGeom prst="rect">
            <a:avLst/>
          </a:prstGeom>
          <a:noFill/>
        </p:spPr>
        <p:txBody>
          <a:bodyPr wrap="square" rtlCol="0">
            <a:spAutoFit/>
          </a:bodyPr>
          <a:lstStyle/>
          <a:p>
            <a:pPr>
              <a:lnSpc>
                <a:spcPct val="80000"/>
              </a:lnSpc>
            </a:pPr>
            <a:r>
              <a:rPr lang="en-US" sz="3200" b="1" dirty="0">
                <a:solidFill>
                  <a:srgbClr val="FF0000"/>
                </a:solidFill>
              </a:rPr>
              <a:t>NSTX-U High-k Scattering Launch Geometry</a:t>
            </a:r>
          </a:p>
        </p:txBody>
      </p:sp>
      <mc:AlternateContent xmlns:mc="http://schemas.openxmlformats.org/markup-compatibility/2006">
        <mc:Choice xmlns:a14="http://schemas.microsoft.com/office/drawing/2010/main" Requires="a14">
          <p:sp>
            <p:nvSpPr>
              <p:cNvPr id="58" name="TextBox 57"/>
              <p:cNvSpPr txBox="1"/>
              <p:nvPr/>
            </p:nvSpPr>
            <p:spPr>
              <a:xfrm>
                <a:off x="170000" y="751751"/>
                <a:ext cx="4786788" cy="6394058"/>
              </a:xfrm>
              <a:prstGeom prst="rect">
                <a:avLst/>
              </a:prstGeom>
              <a:noFill/>
            </p:spPr>
            <p:txBody>
              <a:bodyPr wrap="square" rtlCol="0">
                <a:spAutoFit/>
              </a:bodyPr>
              <a:lstStyle/>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RW</a:t>
                </a:r>
                <a:r>
                  <a:rPr lang="en-US" sz="2000" dirty="0">
                    <a:solidFill>
                      <a:schemeClr val="bg2">
                        <a:lumMod val="75000"/>
                      </a:schemeClr>
                    </a:solidFill>
                  </a:rPr>
                  <a:t> = major radius of vacuum window</a:t>
                </a:r>
              </a:p>
              <a:p>
                <a:pPr marL="512763" indent="-512763">
                  <a:lnSpc>
                    <a:spcPct val="90000"/>
                  </a:lnSpc>
                  <a:spcBef>
                    <a:spcPts val="900"/>
                  </a:spcBef>
                </a:pPr>
                <a:r>
                  <a:rPr lang="en-US" sz="2000" dirty="0">
                    <a:solidFill>
                      <a:schemeClr val="bg2">
                        <a:lumMod val="75000"/>
                      </a:schemeClr>
                    </a:solidFill>
                  </a:rPr>
                  <a:t>R</a:t>
                </a:r>
                <a:r>
                  <a:rPr lang="en-US" sz="2000" baseline="-25000" dirty="0">
                    <a:solidFill>
                      <a:schemeClr val="bg2">
                        <a:lumMod val="75000"/>
                      </a:schemeClr>
                    </a:solidFill>
                  </a:rPr>
                  <a:t>IR</a:t>
                </a:r>
                <a:r>
                  <a:rPr lang="en-US" sz="2000" dirty="0">
                    <a:solidFill>
                      <a:schemeClr val="bg2">
                        <a:lumMod val="75000"/>
                      </a:schemeClr>
                    </a:solidFill>
                  </a:rPr>
                  <a:t> = major radius of interaction region</a:t>
                </a:r>
              </a:p>
              <a:p>
                <a:pPr marL="512763" indent="-512763">
                  <a:lnSpc>
                    <a:spcPct val="90000"/>
                  </a:lnSpc>
                  <a:spcBef>
                    <a:spcPts val="900"/>
                  </a:spcBef>
                </a:pPr>
                <a:r>
                  <a:rPr lang="el-GR" sz="2000" dirty="0">
                    <a:solidFill>
                      <a:schemeClr val="bg2">
                        <a:lumMod val="75000"/>
                      </a:schemeClr>
                    </a:solidFill>
                  </a:rPr>
                  <a:t>ψ</a:t>
                </a:r>
                <a:r>
                  <a:rPr lang="en-US" sz="2000" baseline="-25000" dirty="0">
                    <a:solidFill>
                      <a:schemeClr val="bg2">
                        <a:lumMod val="75000"/>
                      </a:schemeClr>
                    </a:solidFill>
                  </a:rPr>
                  <a:t>RA</a:t>
                </a:r>
                <a:r>
                  <a:rPr lang="en-US" sz="2000" dirty="0">
                    <a:solidFill>
                      <a:schemeClr val="bg2">
                        <a:lumMod val="75000"/>
                      </a:schemeClr>
                    </a:solidFill>
                  </a:rPr>
                  <a:t> = toroidal tilt angle of interaction region (</a:t>
                </a:r>
                <a:r>
                  <a:rPr lang="en-US" sz="2000" dirty="0" err="1">
                    <a:solidFill>
                      <a:schemeClr val="bg2">
                        <a:lumMod val="75000"/>
                      </a:schemeClr>
                    </a:solidFill>
                  </a:rPr>
                  <a:t>w.r.t.</a:t>
                </a:r>
                <a:r>
                  <a:rPr lang="en-US" sz="2000" dirty="0">
                    <a:solidFill>
                      <a:schemeClr val="bg2">
                        <a:lumMod val="75000"/>
                      </a:schemeClr>
                    </a:solidFill>
                  </a:rPr>
                  <a:t> plane of vacuum window)</a:t>
                </a:r>
              </a:p>
              <a:p>
                <a:pPr marL="512763" indent="-512763">
                  <a:lnSpc>
                    <a:spcPct val="90000"/>
                  </a:lnSpc>
                  <a:spcBef>
                    <a:spcPts val="900"/>
                  </a:spcBef>
                </a:pPr>
                <a:r>
                  <a:rPr lang="en-US" sz="2000" dirty="0"/>
                  <a:t>R</a:t>
                </a:r>
                <a:r>
                  <a:rPr lang="en-US" sz="2000" baseline="-25000" dirty="0"/>
                  <a:t>LM</a:t>
                </a:r>
                <a:r>
                  <a:rPr lang="en-US" sz="2000" dirty="0"/>
                  <a:t> = major radius of launch mirror</a:t>
                </a:r>
                <a:br>
                  <a:rPr lang="en-US" sz="2000" dirty="0"/>
                </a:br>
                <a:r>
                  <a:rPr lang="en-US" sz="2000" dirty="0"/>
                  <a:t>(fixed)2240mm</a:t>
                </a:r>
              </a:p>
              <a:p>
                <a:pPr marL="512763" indent="-512763">
                  <a:lnSpc>
                    <a:spcPct val="90000"/>
                  </a:lnSpc>
                  <a:spcBef>
                    <a:spcPts val="900"/>
                  </a:spcBef>
                </a:pPr>
                <a:r>
                  <a:rPr lang="el-GR" sz="2000" dirty="0"/>
                  <a:t>ψ</a:t>
                </a:r>
                <a:r>
                  <a:rPr lang="en-US" sz="2000" baseline="-25000" dirty="0"/>
                  <a:t>LM</a:t>
                </a:r>
                <a:r>
                  <a:rPr lang="en-US" sz="2000" dirty="0"/>
                  <a:t> = toroidal tilt angle of launch mirror</a:t>
                </a:r>
                <a:br>
                  <a:rPr lang="en-US" sz="2000" dirty="0"/>
                </a:br>
                <a:r>
                  <a:rPr lang="en-US" sz="2000" dirty="0"/>
                  <a:t>(</a:t>
                </a:r>
                <a:r>
                  <a:rPr lang="en-US" sz="2000" dirty="0" err="1"/>
                  <a:t>w.r.t.</a:t>
                </a:r>
                <a:r>
                  <a:rPr lang="en-US" sz="2000" dirty="0"/>
                  <a:t> plane of vacuum window) 180-28.065 degree</a:t>
                </a:r>
              </a:p>
              <a:p>
                <a:pPr marL="512763" indent="-512763">
                  <a:lnSpc>
                    <a:spcPct val="90000"/>
                  </a:lnSpc>
                  <a:spcBef>
                    <a:spcPts val="900"/>
                  </a:spcBef>
                </a:pPr>
                <a:r>
                  <a:rPr lang="en-US" sz="2000" dirty="0" err="1"/>
                  <a:t>z</a:t>
                </a:r>
                <a:r>
                  <a:rPr lang="en-US" sz="2000" baseline="-25000" dirty="0" err="1"/>
                  <a:t>LM</a:t>
                </a:r>
                <a:r>
                  <a:rPr lang="en-US" sz="2000" dirty="0"/>
                  <a:t> = distance from launch steering mirror to interaction region</a:t>
                </a:r>
              </a:p>
              <a:p>
                <a:pPr marL="512763" indent="-512763">
                  <a:lnSpc>
                    <a:spcPct val="90000"/>
                  </a:lnSpc>
                  <a:spcBef>
                    <a:spcPts val="900"/>
                  </a:spcBef>
                </a:pPr>
                <a:r>
                  <a:rPr lang="el-GR" sz="2000" dirty="0"/>
                  <a:t>ψ</a:t>
                </a:r>
                <a:r>
                  <a:rPr lang="en-US" sz="2000" baseline="-25000" dirty="0"/>
                  <a:t>L</a:t>
                </a:r>
                <a:r>
                  <a:rPr lang="en-US" sz="2000" dirty="0"/>
                  <a:t> = toroidal tilt angle between launch beam and Radius vector (from torus center)</a:t>
                </a:r>
              </a:p>
              <a:p>
                <a:pPr marL="512763" indent="-512763">
                  <a:lnSpc>
                    <a:spcPct val="90000"/>
                  </a:lnSpc>
                  <a:spcBef>
                    <a:spcPts val="900"/>
                  </a:spcBef>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h𝑜𝑟𝑖𝑜𝑛𝑎𝑙</m:t>
                        </m:r>
                      </m:sub>
                    </m:sSub>
                  </m:oMath>
                </a14:m>
                <a:r>
                  <a:rPr lang="en-US" sz="2000" dirty="0"/>
                  <a:t>=horizonal launch angle between launch beam and major radius</a:t>
                </a:r>
              </a:p>
              <a:p>
                <a:pPr marL="512763" indent="-512763">
                  <a:lnSpc>
                    <a:spcPct val="90000"/>
                  </a:lnSpc>
                  <a:spcBef>
                    <a:spcPts val="900"/>
                  </a:spcBef>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0</m:t>
                        </m:r>
                      </m:sub>
                    </m:sSub>
                  </m:oMath>
                </a14:m>
                <a:r>
                  <a:rPr lang="en-US" sz="2000" dirty="0"/>
                  <a:t>=zero angle position of </a:t>
                </a:r>
                <a:r>
                  <a:rPr lang="en-US" sz="2000"/>
                  <a:t>launch mirror(</a:t>
                </a:r>
                <a:r>
                  <a:rPr lang="en-US" sz="2000" dirty="0"/>
                  <a:t>14.555deg)</a:t>
                </a:r>
              </a:p>
              <a:p>
                <a:pPr marL="512763" indent="-512763">
                  <a:lnSpc>
                    <a:spcPct val="90000"/>
                  </a:lnSpc>
                  <a:spcBef>
                    <a:spcPts val="900"/>
                  </a:spcBef>
                </a:pP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h</m:t>
                        </m:r>
                      </m:sub>
                    </m:sSub>
                  </m:oMath>
                </a14:m>
                <a:r>
                  <a:rPr lang="en-US" sz="2000" dirty="0"/>
                  <a:t>=horizonal launch angle</a:t>
                </a:r>
              </a:p>
            </p:txBody>
          </p:sp>
        </mc:Choice>
        <mc:Fallback>
          <p:sp>
            <p:nvSpPr>
              <p:cNvPr id="58" name="TextBox 57"/>
              <p:cNvSpPr txBox="1">
                <a:spLocks noRot="1" noChangeAspect="1" noMove="1" noResize="1" noEditPoints="1" noAdjustHandles="1" noChangeArrowheads="1" noChangeShapeType="1" noTextEdit="1"/>
              </p:cNvSpPr>
              <p:nvPr/>
            </p:nvSpPr>
            <p:spPr>
              <a:xfrm>
                <a:off x="170000" y="751751"/>
                <a:ext cx="4786788" cy="6394058"/>
              </a:xfrm>
              <a:prstGeom prst="rect">
                <a:avLst/>
              </a:prstGeom>
              <a:blipFill>
                <a:blip r:embed="rId2"/>
                <a:stretch>
                  <a:fillRect l="-1401" t="-953" r="-2420" b="-763"/>
                </a:stretch>
              </a:blipFill>
            </p:spPr>
            <p:txBody>
              <a:bodyPr/>
              <a:lstStyle/>
              <a:p>
                <a:r>
                  <a:rPr lang="en-US">
                    <a:noFill/>
                  </a:rPr>
                  <a:t> </a:t>
                </a:r>
              </a:p>
            </p:txBody>
          </p:sp>
        </mc:Fallback>
      </mc:AlternateContent>
      <p:grpSp>
        <p:nvGrpSpPr>
          <p:cNvPr id="34" name="Group 33">
            <a:extLst>
              <a:ext uri="{FF2B5EF4-FFF2-40B4-BE49-F238E27FC236}">
                <a16:creationId xmlns:a16="http://schemas.microsoft.com/office/drawing/2014/main" id="{785C6C53-5B97-4809-96EC-BE6E0748B8E2}"/>
              </a:ext>
            </a:extLst>
          </p:cNvPr>
          <p:cNvGrpSpPr/>
          <p:nvPr/>
        </p:nvGrpSpPr>
        <p:grpSpPr>
          <a:xfrm>
            <a:off x="4737855" y="0"/>
            <a:ext cx="4499963" cy="6618537"/>
            <a:chOff x="7128918" y="102938"/>
            <a:chExt cx="4499963" cy="6618537"/>
          </a:xfrm>
        </p:grpSpPr>
        <p:grpSp>
          <p:nvGrpSpPr>
            <p:cNvPr id="35" name="Group 34">
              <a:extLst>
                <a:ext uri="{FF2B5EF4-FFF2-40B4-BE49-F238E27FC236}">
                  <a16:creationId xmlns:a16="http://schemas.microsoft.com/office/drawing/2014/main" id="{59C56754-FB7A-47E7-8B1B-6FABC92B6E5E}"/>
                </a:ext>
              </a:extLst>
            </p:cNvPr>
            <p:cNvGrpSpPr/>
            <p:nvPr/>
          </p:nvGrpSpPr>
          <p:grpSpPr>
            <a:xfrm>
              <a:off x="7128918" y="102938"/>
              <a:ext cx="4499963" cy="6618537"/>
              <a:chOff x="4447732" y="170170"/>
              <a:chExt cx="4499963" cy="6618537"/>
            </a:xfrm>
          </p:grpSpPr>
          <p:pic>
            <p:nvPicPr>
              <p:cNvPr id="61" name="Picture 60">
                <a:extLst>
                  <a:ext uri="{FF2B5EF4-FFF2-40B4-BE49-F238E27FC236}">
                    <a16:creationId xmlns:a16="http://schemas.microsoft.com/office/drawing/2014/main" id="{A5A94B0C-D9BD-4FD3-9088-EC97D36A4580}"/>
                  </a:ext>
                </a:extLst>
              </p:cNvPr>
              <p:cNvPicPr>
                <a:picLocks noChangeAspect="1"/>
              </p:cNvPicPr>
              <p:nvPr/>
            </p:nvPicPr>
            <p:blipFill rotWithShape="1">
              <a:blip r:embed="rId3"/>
              <a:srcRect l="43390" t="20221" r="9273" b="57059"/>
              <a:stretch/>
            </p:blipFill>
            <p:spPr>
              <a:xfrm>
                <a:off x="4447732" y="5752273"/>
                <a:ext cx="3583745" cy="967612"/>
              </a:xfrm>
              <a:prstGeom prst="rect">
                <a:avLst/>
              </a:prstGeom>
            </p:spPr>
          </p:pic>
          <p:sp>
            <p:nvSpPr>
              <p:cNvPr id="62" name="TextBox 61">
                <a:extLst>
                  <a:ext uri="{FF2B5EF4-FFF2-40B4-BE49-F238E27FC236}">
                    <a16:creationId xmlns:a16="http://schemas.microsoft.com/office/drawing/2014/main" id="{B41ACEDC-B343-4D58-84D0-4612835C5391}"/>
                  </a:ext>
                </a:extLst>
              </p:cNvPr>
              <p:cNvSpPr txBox="1"/>
              <p:nvPr/>
            </p:nvSpPr>
            <p:spPr>
              <a:xfrm>
                <a:off x="5508521" y="322913"/>
                <a:ext cx="2791405" cy="461665"/>
              </a:xfrm>
              <a:prstGeom prst="rect">
                <a:avLst/>
              </a:prstGeom>
              <a:noFill/>
            </p:spPr>
            <p:txBody>
              <a:bodyPr wrap="none" rtlCol="0">
                <a:spAutoFit/>
              </a:bodyPr>
              <a:lstStyle/>
              <a:p>
                <a:r>
                  <a:rPr lang="en-US" sz="2400" b="1" dirty="0"/>
                  <a:t>Bay G Launch Mirror</a:t>
                </a:r>
              </a:p>
            </p:txBody>
          </p:sp>
          <p:sp>
            <p:nvSpPr>
              <p:cNvPr id="63" name="TextBox 62">
                <a:extLst>
                  <a:ext uri="{FF2B5EF4-FFF2-40B4-BE49-F238E27FC236}">
                    <a16:creationId xmlns:a16="http://schemas.microsoft.com/office/drawing/2014/main" id="{FA384562-4398-43BC-8C54-331F01C73A25}"/>
                  </a:ext>
                </a:extLst>
              </p:cNvPr>
              <p:cNvSpPr txBox="1"/>
              <p:nvPr/>
            </p:nvSpPr>
            <p:spPr>
              <a:xfrm>
                <a:off x="4544834" y="2683814"/>
                <a:ext cx="1791260" cy="461665"/>
              </a:xfrm>
              <a:prstGeom prst="rect">
                <a:avLst/>
              </a:prstGeom>
              <a:noFill/>
            </p:spPr>
            <p:txBody>
              <a:bodyPr wrap="none" rtlCol="0">
                <a:spAutoFit/>
              </a:bodyPr>
              <a:lstStyle/>
              <a:p>
                <a:r>
                  <a:rPr lang="en-US" sz="2400" b="1"/>
                  <a:t>Torus Center</a:t>
                </a:r>
              </a:p>
            </p:txBody>
          </p:sp>
          <p:sp>
            <p:nvSpPr>
              <p:cNvPr id="64" name="TextBox 63">
                <a:extLst>
                  <a:ext uri="{FF2B5EF4-FFF2-40B4-BE49-F238E27FC236}">
                    <a16:creationId xmlns:a16="http://schemas.microsoft.com/office/drawing/2014/main" id="{4D9B2A59-392F-412C-BBDD-DB51046D8520}"/>
                  </a:ext>
                </a:extLst>
              </p:cNvPr>
              <p:cNvSpPr txBox="1"/>
              <p:nvPr/>
            </p:nvSpPr>
            <p:spPr>
              <a:xfrm>
                <a:off x="6890438" y="6327042"/>
                <a:ext cx="1262910" cy="461665"/>
              </a:xfrm>
              <a:prstGeom prst="rect">
                <a:avLst/>
              </a:prstGeom>
              <a:noFill/>
            </p:spPr>
            <p:txBody>
              <a:bodyPr wrap="none" rtlCol="0">
                <a:spAutoFit/>
              </a:bodyPr>
              <a:lstStyle/>
              <a:p>
                <a:r>
                  <a:rPr lang="en-US" sz="2400" b="1" dirty="0"/>
                  <a:t>Window</a:t>
                </a:r>
              </a:p>
            </p:txBody>
          </p:sp>
          <p:sp>
            <p:nvSpPr>
              <p:cNvPr id="65" name="Rectangle 64">
                <a:extLst>
                  <a:ext uri="{FF2B5EF4-FFF2-40B4-BE49-F238E27FC236}">
                    <a16:creationId xmlns:a16="http://schemas.microsoft.com/office/drawing/2014/main" id="{49A14399-A658-40B0-80C0-E670300ED874}"/>
                  </a:ext>
                </a:extLst>
              </p:cNvPr>
              <p:cNvSpPr/>
              <p:nvPr/>
            </p:nvSpPr>
            <p:spPr>
              <a:xfrm>
                <a:off x="6024363" y="6477454"/>
                <a:ext cx="796923" cy="940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a:extLst>
                  <a:ext uri="{FF2B5EF4-FFF2-40B4-BE49-F238E27FC236}">
                    <a16:creationId xmlns:a16="http://schemas.microsoft.com/office/drawing/2014/main" id="{419B50C9-669E-4F83-8DD3-B6A4A317ACF8}"/>
                  </a:ext>
                </a:extLst>
              </p:cNvPr>
              <p:cNvCxnSpPr/>
              <p:nvPr/>
            </p:nvCxnSpPr>
            <p:spPr>
              <a:xfrm flipH="1" flipV="1">
                <a:off x="6125356" y="3194531"/>
                <a:ext cx="0" cy="338328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805B903-8CDF-4036-8B61-E8E0AE225F70}"/>
                  </a:ext>
                </a:extLst>
              </p:cNvPr>
              <p:cNvCxnSpPr/>
              <p:nvPr/>
            </p:nvCxnSpPr>
            <p:spPr>
              <a:xfrm rot="780000" flipV="1">
                <a:off x="6615591" y="4766159"/>
                <a:ext cx="0" cy="1828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DA558AD9-E263-42B6-BE23-E043D9D8AC87}"/>
                  </a:ext>
                </a:extLst>
              </p:cNvPr>
              <p:cNvSpPr txBox="1"/>
              <p:nvPr/>
            </p:nvSpPr>
            <p:spPr>
              <a:xfrm>
                <a:off x="6904223" y="4440772"/>
                <a:ext cx="1807299" cy="690638"/>
              </a:xfrm>
              <a:prstGeom prst="rect">
                <a:avLst/>
              </a:prstGeom>
              <a:noFill/>
            </p:spPr>
            <p:txBody>
              <a:bodyPr wrap="square" rtlCol="0">
                <a:spAutoFit/>
              </a:bodyPr>
              <a:lstStyle/>
              <a:p>
                <a:pPr>
                  <a:lnSpc>
                    <a:spcPct val="80000"/>
                  </a:lnSpc>
                </a:pPr>
                <a:r>
                  <a:rPr lang="en-US" sz="2400" b="1" dirty="0">
                    <a:solidFill>
                      <a:srgbClr val="0070C0"/>
                    </a:solidFill>
                  </a:rPr>
                  <a:t>Interaction Region (IR)</a:t>
                </a:r>
              </a:p>
            </p:txBody>
          </p:sp>
          <p:cxnSp>
            <p:nvCxnSpPr>
              <p:cNvPr id="69" name="Straight Connector 68">
                <a:extLst>
                  <a:ext uri="{FF2B5EF4-FFF2-40B4-BE49-F238E27FC236}">
                    <a16:creationId xmlns:a16="http://schemas.microsoft.com/office/drawing/2014/main" id="{DFCE7B05-2A94-419C-BE3B-2D15E700DEEA}"/>
                  </a:ext>
                </a:extLst>
              </p:cNvPr>
              <p:cNvCxnSpPr>
                <a:stCxn id="74" idx="4"/>
              </p:cNvCxnSpPr>
              <p:nvPr/>
            </p:nvCxnSpPr>
            <p:spPr>
              <a:xfrm flipH="1" flipV="1">
                <a:off x="6162924" y="3218733"/>
                <a:ext cx="640080" cy="1554480"/>
              </a:xfrm>
              <a:prstGeom prst="line">
                <a:avLst/>
              </a:prstGeom>
              <a:ln w="25400">
                <a:solidFill>
                  <a:srgbClr val="0070C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64151CF3-390D-44D9-A1BD-8F0DA34F0D0C}"/>
                  </a:ext>
                </a:extLst>
              </p:cNvPr>
              <p:cNvCxnSpPr/>
              <p:nvPr/>
            </p:nvCxnSpPr>
            <p:spPr>
              <a:xfrm rot="1200000" flipH="1" flipV="1">
                <a:off x="7618074" y="450448"/>
                <a:ext cx="0" cy="448056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0B9783B-553D-4338-978A-50F9F37E3D28}"/>
                  </a:ext>
                </a:extLst>
              </p:cNvPr>
              <p:cNvSpPr/>
              <p:nvPr/>
            </p:nvSpPr>
            <p:spPr>
              <a:xfrm>
                <a:off x="8294694" y="501857"/>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2" name="Straight Connector 71">
                <a:extLst>
                  <a:ext uri="{FF2B5EF4-FFF2-40B4-BE49-F238E27FC236}">
                    <a16:creationId xmlns:a16="http://schemas.microsoft.com/office/drawing/2014/main" id="{1C30EF21-72D8-4D06-88E6-4B1FA3173EE3}"/>
                  </a:ext>
                </a:extLst>
              </p:cNvPr>
              <p:cNvCxnSpPr/>
              <p:nvPr/>
            </p:nvCxnSpPr>
            <p:spPr>
              <a:xfrm rot="2460000" flipH="1" flipV="1">
                <a:off x="7265167" y="170170"/>
                <a:ext cx="0" cy="34747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3" name="Oval 72">
                <a:extLst>
                  <a:ext uri="{FF2B5EF4-FFF2-40B4-BE49-F238E27FC236}">
                    <a16:creationId xmlns:a16="http://schemas.microsoft.com/office/drawing/2014/main" id="{18DF98C9-E4F3-4290-9577-827BC4234DBB}"/>
                  </a:ext>
                </a:extLst>
              </p:cNvPr>
              <p:cNvSpPr/>
              <p:nvPr/>
            </p:nvSpPr>
            <p:spPr>
              <a:xfrm>
                <a:off x="6024364" y="3095580"/>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73EAE560-B378-49F9-9637-34ADC556888F}"/>
                  </a:ext>
                </a:extLst>
              </p:cNvPr>
              <p:cNvSpPr/>
              <p:nvPr/>
            </p:nvSpPr>
            <p:spPr>
              <a:xfrm>
                <a:off x="6736322" y="46946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742F2900-A82E-4DD2-BDA2-9F109BD50507}"/>
                  </a:ext>
                </a:extLst>
              </p:cNvPr>
              <p:cNvSpPr txBox="1"/>
              <p:nvPr/>
            </p:nvSpPr>
            <p:spPr>
              <a:xfrm>
                <a:off x="6553576" y="3630593"/>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76" name="Arc 75">
                <a:extLst>
                  <a:ext uri="{FF2B5EF4-FFF2-40B4-BE49-F238E27FC236}">
                    <a16:creationId xmlns:a16="http://schemas.microsoft.com/office/drawing/2014/main" id="{6D278AA0-B147-467F-8A92-CA0528177689}"/>
                  </a:ext>
                </a:extLst>
              </p:cNvPr>
              <p:cNvSpPr/>
              <p:nvPr/>
            </p:nvSpPr>
            <p:spPr>
              <a:xfrm>
                <a:off x="6179252" y="4077426"/>
                <a:ext cx="1345201" cy="1420968"/>
              </a:xfrm>
              <a:prstGeom prst="arc">
                <a:avLst>
                  <a:gd name="adj1" fmla="val 14767857"/>
                  <a:gd name="adj2" fmla="val 17347294"/>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TextBox 76">
                <a:extLst>
                  <a:ext uri="{FF2B5EF4-FFF2-40B4-BE49-F238E27FC236}">
                    <a16:creationId xmlns:a16="http://schemas.microsoft.com/office/drawing/2014/main" id="{0C870B9B-BD94-425A-AA6C-572BE18C470C}"/>
                  </a:ext>
                </a:extLst>
              </p:cNvPr>
              <p:cNvSpPr txBox="1"/>
              <p:nvPr/>
            </p:nvSpPr>
            <p:spPr>
              <a:xfrm>
                <a:off x="6524626" y="1637699"/>
                <a:ext cx="62388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LM</a:t>
                </a:r>
              </a:p>
            </p:txBody>
          </p:sp>
          <p:sp>
            <p:nvSpPr>
              <p:cNvPr id="78" name="TextBox 77">
                <a:extLst>
                  <a:ext uri="{FF2B5EF4-FFF2-40B4-BE49-F238E27FC236}">
                    <a16:creationId xmlns:a16="http://schemas.microsoft.com/office/drawing/2014/main" id="{B54FAEC9-F787-4B68-9BCA-B019ED241E3F}"/>
                  </a:ext>
                </a:extLst>
              </p:cNvPr>
              <p:cNvSpPr txBox="1"/>
              <p:nvPr/>
            </p:nvSpPr>
            <p:spPr>
              <a:xfrm>
                <a:off x="7525406" y="2720843"/>
                <a:ext cx="572593" cy="461665"/>
              </a:xfrm>
              <a:prstGeom prst="rect">
                <a:avLst/>
              </a:prstGeom>
              <a:noFill/>
            </p:spPr>
            <p:txBody>
              <a:bodyPr wrap="none" rtlCol="0">
                <a:spAutoFit/>
              </a:bodyPr>
              <a:lstStyle/>
              <a:p>
                <a:r>
                  <a:rPr lang="en-US" sz="2400" b="1">
                    <a:solidFill>
                      <a:srgbClr val="FF0000"/>
                    </a:solidFill>
                  </a:rPr>
                  <a:t>z</a:t>
                </a:r>
                <a:r>
                  <a:rPr lang="en-US" sz="2400" b="1" baseline="-25000">
                    <a:solidFill>
                      <a:srgbClr val="FF0000"/>
                    </a:solidFill>
                  </a:rPr>
                  <a:t>LM</a:t>
                </a:r>
              </a:p>
            </p:txBody>
          </p:sp>
          <p:sp>
            <p:nvSpPr>
              <p:cNvPr id="79" name="TextBox 78">
                <a:extLst>
                  <a:ext uri="{FF2B5EF4-FFF2-40B4-BE49-F238E27FC236}">
                    <a16:creationId xmlns:a16="http://schemas.microsoft.com/office/drawing/2014/main" id="{4ED646F2-2C54-4FAA-BBD5-858EDA00762B}"/>
                  </a:ext>
                </a:extLst>
              </p:cNvPr>
              <p:cNvSpPr txBox="1"/>
              <p:nvPr/>
            </p:nvSpPr>
            <p:spPr>
              <a:xfrm>
                <a:off x="6224750" y="41884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80" name="TextBox 79">
                <a:extLst>
                  <a:ext uri="{FF2B5EF4-FFF2-40B4-BE49-F238E27FC236}">
                    <a16:creationId xmlns:a16="http://schemas.microsoft.com/office/drawing/2014/main" id="{2A36337A-6885-4C86-82E7-D791BEA24007}"/>
                  </a:ext>
                </a:extLst>
              </p:cNvPr>
              <p:cNvSpPr txBox="1"/>
              <p:nvPr/>
            </p:nvSpPr>
            <p:spPr>
              <a:xfrm>
                <a:off x="5500317" y="4749834"/>
                <a:ext cx="657681"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RW</a:t>
                </a:r>
              </a:p>
            </p:txBody>
          </p:sp>
          <p:sp>
            <p:nvSpPr>
              <p:cNvPr id="81" name="Arc 80">
                <a:extLst>
                  <a:ext uri="{FF2B5EF4-FFF2-40B4-BE49-F238E27FC236}">
                    <a16:creationId xmlns:a16="http://schemas.microsoft.com/office/drawing/2014/main" id="{08D45983-24F0-4D32-B4F3-0A49ADD74AAF}"/>
                  </a:ext>
                </a:extLst>
              </p:cNvPr>
              <p:cNvSpPr/>
              <p:nvPr/>
            </p:nvSpPr>
            <p:spPr>
              <a:xfrm rot="16200000" flipV="1">
                <a:off x="5714018" y="2799666"/>
                <a:ext cx="791169" cy="765685"/>
              </a:xfrm>
              <a:prstGeom prst="arc">
                <a:avLst>
                  <a:gd name="adj1" fmla="val 10937271"/>
                  <a:gd name="adj2" fmla="val 1892068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TextBox 81">
                <a:extLst>
                  <a:ext uri="{FF2B5EF4-FFF2-40B4-BE49-F238E27FC236}">
                    <a16:creationId xmlns:a16="http://schemas.microsoft.com/office/drawing/2014/main" id="{3945E828-6749-4C88-949A-337F371C4ED8}"/>
                  </a:ext>
                </a:extLst>
              </p:cNvPr>
              <p:cNvSpPr txBox="1"/>
              <p:nvPr/>
            </p:nvSpPr>
            <p:spPr>
              <a:xfrm>
                <a:off x="5500317" y="3494754"/>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83" name="Arc 82">
                <a:extLst>
                  <a:ext uri="{FF2B5EF4-FFF2-40B4-BE49-F238E27FC236}">
                    <a16:creationId xmlns:a16="http://schemas.microsoft.com/office/drawing/2014/main" id="{7F8A64DE-2164-4206-AA1D-ADB6EF358A9A}"/>
                  </a:ext>
                </a:extLst>
              </p:cNvPr>
              <p:cNvSpPr/>
              <p:nvPr/>
            </p:nvSpPr>
            <p:spPr>
              <a:xfrm rot="16200000" flipV="1">
                <a:off x="5523208" y="2589087"/>
                <a:ext cx="1179854" cy="1135530"/>
              </a:xfrm>
              <a:prstGeom prst="arc">
                <a:avLst>
                  <a:gd name="adj1" fmla="val 10937271"/>
                  <a:gd name="adj2" fmla="val 12329916"/>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4" name="TextBox 83">
                <a:extLst>
                  <a:ext uri="{FF2B5EF4-FFF2-40B4-BE49-F238E27FC236}">
                    <a16:creationId xmlns:a16="http://schemas.microsoft.com/office/drawing/2014/main" id="{1239CB79-6802-4882-B389-B52B52082F1A}"/>
                  </a:ext>
                </a:extLst>
              </p:cNvPr>
              <p:cNvSpPr txBox="1"/>
              <p:nvPr/>
            </p:nvSpPr>
            <p:spPr>
              <a:xfrm>
                <a:off x="6440724" y="2970414"/>
                <a:ext cx="678391"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LM</a:t>
                </a:r>
              </a:p>
            </p:txBody>
          </p:sp>
          <p:sp>
            <p:nvSpPr>
              <p:cNvPr id="85" name="Arc 84">
                <a:extLst>
                  <a:ext uri="{FF2B5EF4-FFF2-40B4-BE49-F238E27FC236}">
                    <a16:creationId xmlns:a16="http://schemas.microsoft.com/office/drawing/2014/main" id="{5C5BC561-3F1C-4F41-BBE0-0583B00BA976}"/>
                  </a:ext>
                </a:extLst>
              </p:cNvPr>
              <p:cNvSpPr/>
              <p:nvPr/>
            </p:nvSpPr>
            <p:spPr>
              <a:xfrm rot="9815002">
                <a:off x="7784216" y="918633"/>
                <a:ext cx="494523" cy="518026"/>
              </a:xfrm>
              <a:prstGeom prst="arc">
                <a:avLst>
                  <a:gd name="adj1" fmla="val 16200000"/>
                  <a:gd name="adj2" fmla="val 20953653"/>
                </a:avLst>
              </a:prstGeom>
              <a:ln>
                <a:solidFill>
                  <a:srgbClr val="FF0000"/>
                </a:solidFill>
                <a:headEnd type="arrow"/>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5D814AE5-7BC0-4007-ADA3-FF3A24EA807B}"/>
                      </a:ext>
                    </a:extLst>
                  </p:cNvPr>
                  <p:cNvSpPr txBox="1"/>
                  <p:nvPr/>
                </p:nvSpPr>
                <p:spPr>
                  <a:xfrm>
                    <a:off x="8051956" y="1203423"/>
                    <a:ext cx="89573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𝜓</m:t>
                              </m:r>
                            </m:e>
                            <m:sub>
                              <m:r>
                                <a:rPr lang="en-US" b="0" i="1" smtClean="0">
                                  <a:latin typeface="Cambria Math" panose="02040503050406030204" pitchFamily="18" charset="0"/>
                                </a:rPr>
                                <m:t>h𝑜𝑟𝑜𝑖𝑑𝑎𝑙</m:t>
                              </m:r>
                            </m:sub>
                          </m:sSub>
                        </m:oMath>
                      </m:oMathPara>
                    </a14:m>
                    <a:endParaRPr lang="en-US" dirty="0"/>
                  </a:p>
                </p:txBody>
              </p:sp>
            </mc:Choice>
            <mc:Fallback xmlns="">
              <p:sp>
                <p:nvSpPr>
                  <p:cNvPr id="55" name="TextBox 54">
                    <a:extLst>
                      <a:ext uri="{FF2B5EF4-FFF2-40B4-BE49-F238E27FC236}">
                        <a16:creationId xmlns:a16="http://schemas.microsoft.com/office/drawing/2014/main" id="{E355E804-9478-4DFF-B223-5C3CF1BD9879}"/>
                      </a:ext>
                    </a:extLst>
                  </p:cNvPr>
                  <p:cNvSpPr txBox="1">
                    <a:spLocks noRot="1" noChangeAspect="1" noMove="1" noResize="1" noEditPoints="1" noAdjustHandles="1" noChangeArrowheads="1" noChangeShapeType="1" noTextEdit="1"/>
                  </p:cNvSpPr>
                  <p:nvPr/>
                </p:nvSpPr>
                <p:spPr>
                  <a:xfrm>
                    <a:off x="8051956" y="1203423"/>
                    <a:ext cx="895739" cy="369332"/>
                  </a:xfrm>
                  <a:prstGeom prst="rect">
                    <a:avLst/>
                  </a:prstGeom>
                  <a:blipFill>
                    <a:blip r:embed="rId4"/>
                    <a:stretch>
                      <a:fillRect l="-2041" r="-15646" b="-13333"/>
                    </a:stretch>
                  </a:blipFill>
                </p:spPr>
                <p:txBody>
                  <a:bodyPr/>
                  <a:lstStyle/>
                  <a:p>
                    <a:r>
                      <a:rPr lang="en-US">
                        <a:noFill/>
                      </a:rPr>
                      <a:t> </a:t>
                    </a:r>
                  </a:p>
                </p:txBody>
              </p:sp>
            </mc:Fallback>
          </mc:AlternateContent>
        </p:grpSp>
        <p:cxnSp>
          <p:nvCxnSpPr>
            <p:cNvPr id="36" name="Straight Arrow Connector 35">
              <a:extLst>
                <a:ext uri="{FF2B5EF4-FFF2-40B4-BE49-F238E27FC236}">
                  <a16:creationId xmlns:a16="http://schemas.microsoft.com/office/drawing/2014/main" id="{B5EBBB73-63D6-4D9D-99BD-3A2F2E534AD2}"/>
                </a:ext>
              </a:extLst>
            </p:cNvPr>
            <p:cNvCxnSpPr>
              <a:cxnSpLocks/>
            </p:cNvCxnSpPr>
            <p:nvPr/>
          </p:nvCxnSpPr>
          <p:spPr>
            <a:xfrm flipH="1">
              <a:off x="9725918" y="497706"/>
              <a:ext cx="1358459" cy="26079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7" name="Arc 36">
              <a:extLst>
                <a:ext uri="{FF2B5EF4-FFF2-40B4-BE49-F238E27FC236}">
                  <a16:creationId xmlns:a16="http://schemas.microsoft.com/office/drawing/2014/main" id="{49F0CB88-FCCB-42D8-B887-0AADF66A8F9E}"/>
                </a:ext>
              </a:extLst>
            </p:cNvPr>
            <p:cNvSpPr/>
            <p:nvPr/>
          </p:nvSpPr>
          <p:spPr>
            <a:xfrm rot="10996176">
              <a:off x="10098642" y="1443515"/>
              <a:ext cx="530905" cy="460053"/>
            </a:xfrm>
            <a:prstGeom prst="arc">
              <a:avLst/>
            </a:prstGeom>
            <a:ln>
              <a:head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38" name="TextBox 37">
                  <a:extLst>
                    <a:ext uri="{FF2B5EF4-FFF2-40B4-BE49-F238E27FC236}">
                      <a16:creationId xmlns:a16="http://schemas.microsoft.com/office/drawing/2014/main" id="{8F9B21CF-CD6C-42F2-8C5A-07D1A1306839}"/>
                    </a:ext>
                  </a:extLst>
                </p:cNvPr>
                <p:cNvSpPr txBox="1"/>
                <p:nvPr/>
              </p:nvSpPr>
              <p:spPr>
                <a:xfrm>
                  <a:off x="9851854" y="1716814"/>
                  <a:ext cx="4960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0</m:t>
                            </m:r>
                          </m:sub>
                        </m:sSub>
                      </m:oMath>
                    </m:oMathPara>
                  </a14:m>
                  <a:endParaRPr lang="en-US" dirty="0"/>
                </a:p>
              </p:txBody>
            </p:sp>
          </mc:Choice>
          <mc:Fallback>
            <p:sp>
              <p:nvSpPr>
                <p:cNvPr id="38" name="TextBox 37">
                  <a:extLst>
                    <a:ext uri="{FF2B5EF4-FFF2-40B4-BE49-F238E27FC236}">
                      <a16:creationId xmlns:a16="http://schemas.microsoft.com/office/drawing/2014/main" id="{8F9B21CF-CD6C-42F2-8C5A-07D1A1306839}"/>
                    </a:ext>
                  </a:extLst>
                </p:cNvPr>
                <p:cNvSpPr txBox="1">
                  <a:spLocks noRot="1" noChangeAspect="1" noMove="1" noResize="1" noEditPoints="1" noAdjustHandles="1" noChangeArrowheads="1" noChangeShapeType="1" noTextEdit="1"/>
                </p:cNvSpPr>
                <p:nvPr/>
              </p:nvSpPr>
              <p:spPr>
                <a:xfrm>
                  <a:off x="9851854" y="1716814"/>
                  <a:ext cx="496094" cy="369332"/>
                </a:xfrm>
                <a:prstGeom prst="rect">
                  <a:avLst/>
                </a:prstGeom>
                <a:blipFill>
                  <a:blip r:embed="rId5"/>
                  <a:stretch>
                    <a:fillRect/>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D775D905-08E7-4F15-B32A-E61C5D13551D}"/>
                </a:ext>
              </a:extLst>
            </p:cNvPr>
            <p:cNvSpPr/>
            <p:nvPr/>
          </p:nvSpPr>
          <p:spPr>
            <a:xfrm rot="9226102">
              <a:off x="10248619" y="1701882"/>
              <a:ext cx="530905" cy="460053"/>
            </a:xfrm>
            <a:prstGeom prst="arc">
              <a:avLst>
                <a:gd name="adj1" fmla="val 18207396"/>
                <a:gd name="adj2" fmla="val 0"/>
              </a:avLst>
            </a:prstGeom>
            <a:ln>
              <a:head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0" name="TextBox 39">
                  <a:extLst>
                    <a:ext uri="{FF2B5EF4-FFF2-40B4-BE49-F238E27FC236}">
                      <a16:creationId xmlns:a16="http://schemas.microsoft.com/office/drawing/2014/main" id="{36BB44E7-272F-498F-B291-9A0565C03CFA}"/>
                    </a:ext>
                  </a:extLst>
                </p:cNvPr>
                <p:cNvSpPr txBox="1"/>
                <p:nvPr/>
              </p:nvSpPr>
              <p:spPr>
                <a:xfrm>
                  <a:off x="9992964" y="2189966"/>
                  <a:ext cx="49609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h</m:t>
                            </m:r>
                          </m:sub>
                        </m:sSub>
                      </m:oMath>
                    </m:oMathPara>
                  </a14:m>
                  <a:endParaRPr lang="en-US" dirty="0"/>
                </a:p>
              </p:txBody>
            </p:sp>
          </mc:Choice>
          <mc:Fallback>
            <p:sp>
              <p:nvSpPr>
                <p:cNvPr id="40" name="TextBox 39">
                  <a:extLst>
                    <a:ext uri="{FF2B5EF4-FFF2-40B4-BE49-F238E27FC236}">
                      <a16:creationId xmlns:a16="http://schemas.microsoft.com/office/drawing/2014/main" id="{36BB44E7-272F-498F-B291-9A0565C03CFA}"/>
                    </a:ext>
                  </a:extLst>
                </p:cNvPr>
                <p:cNvSpPr txBox="1">
                  <a:spLocks noRot="1" noChangeAspect="1" noMove="1" noResize="1" noEditPoints="1" noAdjustHandles="1" noChangeArrowheads="1" noChangeShapeType="1" noTextEdit="1"/>
                </p:cNvSpPr>
                <p:nvPr/>
              </p:nvSpPr>
              <p:spPr>
                <a:xfrm>
                  <a:off x="9992964" y="2189966"/>
                  <a:ext cx="496094" cy="369332"/>
                </a:xfrm>
                <a:prstGeom prst="rect">
                  <a:avLst/>
                </a:prstGeom>
                <a:blipFill>
                  <a:blip r:embed="rId6"/>
                  <a:stretch>
                    <a:fillRect/>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60" name="TextBox 59"/>
              <p:cNvSpPr txBox="1"/>
              <p:nvPr/>
            </p:nvSpPr>
            <p:spPr>
              <a:xfrm>
                <a:off x="7783221" y="5024581"/>
                <a:ext cx="4706555" cy="1077218"/>
              </a:xfrm>
              <a:prstGeom prst="rect">
                <a:avLst/>
              </a:prstGeom>
              <a:noFill/>
            </p:spPr>
            <p:txBody>
              <a:bodyPr wrap="square" rtlCol="0">
                <a:spAutoFit/>
              </a:bodyPr>
              <a:lstStyle/>
              <a:p>
                <a:pPr marL="512763" indent="-512763">
                  <a:lnSpc>
                    <a:spcPct val="90000"/>
                  </a:lnSpc>
                  <a:spcBef>
                    <a:spcPts val="1200"/>
                  </a:spcBef>
                </a:pPr>
                <a:r>
                  <a:rPr lang="en-US" sz="2000" dirty="0"/>
                  <a:t>z</a:t>
                </a:r>
                <a:r>
                  <a:rPr lang="en-US" sz="2000" baseline="-25000" dirty="0"/>
                  <a:t>LM</a:t>
                </a:r>
                <a:r>
                  <a:rPr lang="en-US" sz="2000" baseline="30000" dirty="0"/>
                  <a:t>2</a:t>
                </a:r>
                <a:r>
                  <a:rPr lang="en-US" sz="2000" dirty="0"/>
                  <a:t> = R</a:t>
                </a:r>
                <a:r>
                  <a:rPr lang="en-US" sz="2000" baseline="-25000" dirty="0"/>
                  <a:t>LM</a:t>
                </a:r>
                <a:r>
                  <a:rPr lang="en-US" sz="2000" baseline="30000" dirty="0"/>
                  <a:t>2</a:t>
                </a:r>
                <a:r>
                  <a:rPr lang="en-US" sz="2000" dirty="0"/>
                  <a:t> + R</a:t>
                </a:r>
                <a:r>
                  <a:rPr lang="en-US" sz="2000" baseline="-25000" dirty="0"/>
                  <a:t>IR</a:t>
                </a:r>
                <a:r>
                  <a:rPr lang="en-US" sz="2000" baseline="30000" dirty="0"/>
                  <a:t>2</a:t>
                </a:r>
                <a:r>
                  <a:rPr lang="en-US" sz="2000" dirty="0"/>
                  <a:t> – 2R</a:t>
                </a:r>
                <a:r>
                  <a:rPr lang="en-US" sz="2000" baseline="-25000" dirty="0"/>
                  <a:t>LM</a:t>
                </a:r>
                <a:r>
                  <a:rPr lang="en-US" sz="2000" dirty="0"/>
                  <a:t>·R</a:t>
                </a:r>
                <a:r>
                  <a:rPr lang="en-US" sz="2000" baseline="-25000" dirty="0"/>
                  <a:t>IR</a:t>
                </a:r>
                <a:r>
                  <a:rPr lang="en-US" sz="2000" dirty="0"/>
                  <a:t>·cos(</a:t>
                </a:r>
                <a:r>
                  <a:rPr lang="el-GR" sz="2000" dirty="0"/>
                  <a:t>ψ</a:t>
                </a:r>
                <a:r>
                  <a:rPr lang="en-US" sz="2000" baseline="-25000" dirty="0"/>
                  <a:t>LM</a:t>
                </a:r>
                <a:r>
                  <a:rPr lang="en-US" sz="2000" dirty="0"/>
                  <a:t> - </a:t>
                </a:r>
                <a:r>
                  <a:rPr lang="el-GR" sz="2000" dirty="0"/>
                  <a:t>ψ</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L</a:t>
                </a:r>
                <a:r>
                  <a:rPr lang="en-US" sz="2000" dirty="0"/>
                  <a:t> = sin</a:t>
                </a:r>
                <a:r>
                  <a:rPr lang="en-US" sz="2000" baseline="30000" dirty="0"/>
                  <a:t>‒1</a:t>
                </a:r>
                <a:r>
                  <a:rPr lang="en-US" sz="2000" dirty="0">
                    <a:solidFill>
                      <a:srgbClr val="0070C0"/>
                    </a:solidFill>
                  </a:rPr>
                  <a:t>(</a:t>
                </a:r>
                <a:r>
                  <a:rPr lang="en-US" sz="2000" dirty="0"/>
                  <a:t>(R</a:t>
                </a:r>
                <a:r>
                  <a:rPr lang="en-US" sz="2000" baseline="-25000" dirty="0"/>
                  <a:t>LM</a:t>
                </a:r>
                <a:r>
                  <a:rPr lang="en-US" sz="2000" dirty="0"/>
                  <a:t>/</a:t>
                </a:r>
                <a:r>
                  <a:rPr lang="en-US" sz="2000" dirty="0" err="1"/>
                  <a:t>z</a:t>
                </a:r>
                <a:r>
                  <a:rPr lang="en-US" sz="2000" baseline="-25000" dirty="0" err="1"/>
                  <a:t>LM</a:t>
                </a:r>
                <a:r>
                  <a:rPr lang="en-US" sz="2000" dirty="0"/>
                  <a:t>)·sin(</a:t>
                </a:r>
                <a:r>
                  <a:rPr lang="el-GR" sz="2000" dirty="0"/>
                  <a:t>ψ</a:t>
                </a:r>
                <a:r>
                  <a:rPr lang="en-US" sz="2000" baseline="-25000" dirty="0"/>
                  <a:t>LM</a:t>
                </a:r>
                <a:r>
                  <a:rPr lang="en-US" sz="2000" dirty="0"/>
                  <a:t> - </a:t>
                </a:r>
                <a:r>
                  <a:rPr lang="el-GR" sz="2000" dirty="0"/>
                  <a:t>ψ</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14:m>
                  <m:oMathPara xmlns:m="http://schemas.openxmlformats.org/officeDocument/2006/math">
                    <m:oMathParaPr>
                      <m:jc m:val="left"/>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𝜓</m:t>
                          </m:r>
                        </m:e>
                        <m:sub>
                          <m:r>
                            <a:rPr lang="en-US" sz="2000" i="1">
                              <a:latin typeface="Cambria Math" panose="02040503050406030204" pitchFamily="18" charset="0"/>
                            </a:rPr>
                            <m:t>h𝑜𝑟𝑜𝑖𝑑𝑎𝑙</m:t>
                          </m:r>
                        </m:sub>
                      </m:sSub>
                      <m:r>
                        <a:rPr lang="en-US" sz="2000" b="0" i="0" smtClean="0">
                          <a:latin typeface="Cambria Math" panose="02040503050406030204" pitchFamily="18" charset="0"/>
                        </a:rPr>
                        <m:t>=</m:t>
                      </m:r>
                      <m:r>
                        <a:rPr lang="en-US" sz="2000" b="0" i="1" smtClean="0">
                          <a:latin typeface="Cambria Math" panose="02040503050406030204" pitchFamily="18" charset="0"/>
                        </a:rPr>
                        <m:t>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𝐿</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𝐿𝑀</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𝑅𝐴</m:t>
                          </m:r>
                        </m:sub>
                      </m:sSub>
                      <m:r>
                        <a:rPr lang="en-US" sz="2000" b="0" i="1" smtClean="0">
                          <a:latin typeface="Cambria Math" panose="02040503050406030204" pitchFamily="18" charset="0"/>
                        </a:rPr>
                        <m:t>)</m:t>
                      </m:r>
                    </m:oMath>
                  </m:oMathPara>
                </a14:m>
                <a:endParaRPr lang="en-US" sz="2000" dirty="0">
                  <a:solidFill>
                    <a:srgbClr val="0070C0"/>
                  </a:solidFill>
                </a:endParaRPr>
              </a:p>
            </p:txBody>
          </p:sp>
        </mc:Choice>
        <mc:Fallback>
          <p:sp>
            <p:nvSpPr>
              <p:cNvPr id="60" name="TextBox 59"/>
              <p:cNvSpPr txBox="1">
                <a:spLocks noRot="1" noChangeAspect="1" noMove="1" noResize="1" noEditPoints="1" noAdjustHandles="1" noChangeArrowheads="1" noChangeShapeType="1" noTextEdit="1"/>
              </p:cNvSpPr>
              <p:nvPr/>
            </p:nvSpPr>
            <p:spPr>
              <a:xfrm>
                <a:off x="7783221" y="5024581"/>
                <a:ext cx="4706555" cy="1077218"/>
              </a:xfrm>
              <a:prstGeom prst="rect">
                <a:avLst/>
              </a:prstGeom>
              <a:blipFill>
                <a:blip r:embed="rId7"/>
                <a:stretch>
                  <a:fillRect l="-1425" t="-5650" b="-5085"/>
                </a:stretch>
              </a:blipFill>
            </p:spPr>
            <p:txBody>
              <a:bodyPr/>
              <a:lstStyle/>
              <a:p>
                <a:r>
                  <a:rPr lang="en-US">
                    <a:noFill/>
                  </a:rPr>
                  <a:t> </a:t>
                </a:r>
              </a:p>
            </p:txBody>
          </p:sp>
        </mc:Fallback>
      </mc:AlternateContent>
    </p:spTree>
    <p:extLst>
      <p:ext uri="{BB962C8B-B14F-4D97-AF65-F5344CB8AC3E}">
        <p14:creationId xmlns:p14="http://schemas.microsoft.com/office/powerpoint/2010/main" val="773995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rot="1020000" flipV="1">
            <a:off x="7324897" y="723233"/>
            <a:ext cx="0" cy="164592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6854046" y="2424108"/>
            <a:ext cx="0" cy="146304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212433" y="68234"/>
            <a:ext cx="11284241" cy="895438"/>
          </a:xfrm>
          <a:prstGeom prst="rect">
            <a:avLst/>
          </a:prstGeom>
          <a:noFill/>
        </p:spPr>
        <p:txBody>
          <a:bodyPr wrap="square" rtlCol="0">
            <a:spAutoFit/>
          </a:bodyPr>
          <a:lstStyle/>
          <a:p>
            <a:pPr>
              <a:lnSpc>
                <a:spcPct val="80000"/>
              </a:lnSpc>
            </a:pPr>
            <a:r>
              <a:rPr lang="en-US" sz="3200" b="1" dirty="0">
                <a:solidFill>
                  <a:srgbClr val="FF0000"/>
                </a:solidFill>
              </a:rPr>
              <a:t>NSTX-U High-k Scattering Wavenumber Calculations (Ignore Magnetic Pitch Factor)</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0000">
            <a:off x="204462" y="4181905"/>
            <a:ext cx="8778240" cy="2312024"/>
          </a:xfrm>
          <a:prstGeom prst="rect">
            <a:avLst/>
          </a:prstGeom>
        </p:spPr>
      </p:pic>
      <p:cxnSp>
        <p:nvCxnSpPr>
          <p:cNvPr id="4" name="Straight Connector 3"/>
          <p:cNvCxnSpPr/>
          <p:nvPr/>
        </p:nvCxnSpPr>
        <p:spPr>
          <a:xfrm>
            <a:off x="8717317" y="4677755"/>
            <a:ext cx="0" cy="54864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8423947" y="4960318"/>
            <a:ext cx="54864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169058" y="4161579"/>
            <a:ext cx="102700" cy="1951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691769" y="6084102"/>
            <a:ext cx="1057277" cy="400110"/>
          </a:xfrm>
          <a:prstGeom prst="rect">
            <a:avLst/>
          </a:prstGeom>
          <a:noFill/>
        </p:spPr>
        <p:txBody>
          <a:bodyPr wrap="none" rtlCol="0">
            <a:spAutoFit/>
          </a:bodyPr>
          <a:lstStyle/>
          <a:p>
            <a:r>
              <a:rPr lang="en-US" sz="2000"/>
              <a:t>Window</a:t>
            </a:r>
          </a:p>
        </p:txBody>
      </p:sp>
      <p:sp>
        <p:nvSpPr>
          <p:cNvPr id="19" name="TextBox 18"/>
          <p:cNvSpPr txBox="1"/>
          <p:nvPr/>
        </p:nvSpPr>
        <p:spPr>
          <a:xfrm>
            <a:off x="567918" y="1003115"/>
            <a:ext cx="5424208" cy="3031599"/>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If the launch and receive beams are toroidally aligned,  then the radial component is zero. A slight toroidal tilt is, however, required to minimize </a:t>
            </a:r>
            <a:r>
              <a:rPr lang="en-US" sz="2000" dirty="0" err="1"/>
              <a:t>unscattered</a:t>
            </a:r>
            <a:r>
              <a:rPr lang="en-US" sz="2000" dirty="0"/>
              <a:t> power illuminating the sensitive receiver mixers.</a:t>
            </a:r>
          </a:p>
          <a:p>
            <a:pPr marL="225425" indent="-225425">
              <a:lnSpc>
                <a:spcPct val="95000"/>
              </a:lnSpc>
              <a:spcBef>
                <a:spcPts val="1200"/>
              </a:spcBef>
              <a:buFont typeface="Calibri" panose="020F0502020204030204" pitchFamily="34" charset="0"/>
              <a:buChar char="●"/>
            </a:pPr>
            <a:r>
              <a:rPr lang="en-US" sz="2000" dirty="0"/>
              <a:t>Calculate the amount of radial wavenumber required to toroidally steer the scattered beams.</a:t>
            </a:r>
          </a:p>
          <a:p>
            <a:pPr marL="225425" indent="-225425">
              <a:lnSpc>
                <a:spcPct val="95000"/>
              </a:lnSpc>
              <a:spcBef>
                <a:spcPts val="1200"/>
              </a:spcBef>
              <a:buFont typeface="Calibri" panose="020F0502020204030204" pitchFamily="34" charset="0"/>
              <a:buChar char="●"/>
            </a:pPr>
            <a:r>
              <a:rPr lang="en-US" sz="2000" dirty="0"/>
              <a:t>Then calculate the k</a:t>
            </a:r>
            <a:r>
              <a:rPr lang="el-GR" sz="2000" baseline="-25000" dirty="0">
                <a:latin typeface="Calibri" panose="020F0502020204030204" pitchFamily="34" charset="0"/>
                <a:cs typeface="Calibri" panose="020F0502020204030204" pitchFamily="34" charset="0"/>
              </a:rPr>
              <a:t>θ</a:t>
            </a:r>
            <a:r>
              <a:rPr lang="en-US" sz="2000" dirty="0"/>
              <a:t> components due to the vertical tilt angle </a:t>
            </a:r>
            <a:r>
              <a:rPr lang="el-GR" sz="2000" dirty="0">
                <a:latin typeface="Calibri" panose="020F0502020204030204" pitchFamily="34" charset="0"/>
                <a:cs typeface="Calibri" panose="020F0502020204030204" pitchFamily="34" charset="0"/>
              </a:rPr>
              <a:t>θ</a:t>
            </a:r>
            <a:r>
              <a:rPr lang="en-US" sz="2000" dirty="0">
                <a:latin typeface="Calibri" panose="020F0502020204030204" pitchFamily="34" charset="0"/>
                <a:cs typeface="Calibri" panose="020F0502020204030204" pitchFamily="34" charset="0"/>
              </a:rPr>
              <a:t> </a:t>
            </a:r>
            <a:r>
              <a:rPr lang="en-US" sz="2000" dirty="0"/>
              <a:t>of a given channel.</a:t>
            </a:r>
          </a:p>
        </p:txBody>
      </p:sp>
      <p:sp>
        <p:nvSpPr>
          <p:cNvPr id="10" name="Oval 9"/>
          <p:cNvSpPr/>
          <p:nvPr/>
        </p:nvSpPr>
        <p:spPr>
          <a:xfrm>
            <a:off x="6927161" y="2346989"/>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rot="9660000" flipH="1" flipV="1">
            <a:off x="6875892" y="582127"/>
            <a:ext cx="0" cy="283464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809618" y="3245766"/>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13" name="Arc 12"/>
          <p:cNvSpPr/>
          <p:nvPr/>
        </p:nvSpPr>
        <p:spPr>
          <a:xfrm>
            <a:off x="6347636" y="1742203"/>
            <a:ext cx="1345201" cy="1378570"/>
          </a:xfrm>
          <a:prstGeom prst="arc">
            <a:avLst>
              <a:gd name="adj1" fmla="val 15071812"/>
              <a:gd name="adj2" fmla="val 17437478"/>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7195196" y="2063965"/>
            <a:ext cx="1586451" cy="690638"/>
          </a:xfrm>
          <a:prstGeom prst="rect">
            <a:avLst/>
          </a:prstGeom>
          <a:noFill/>
        </p:spPr>
        <p:txBody>
          <a:bodyPr wrap="square" rtlCol="0">
            <a:spAutoFit/>
          </a:bodyPr>
          <a:lstStyle/>
          <a:p>
            <a:pPr>
              <a:lnSpc>
                <a:spcPct val="80000"/>
              </a:lnSpc>
            </a:pPr>
            <a:r>
              <a:rPr lang="en-US" sz="2400" b="1"/>
              <a:t>Interaction Region (IR)</a:t>
            </a:r>
          </a:p>
        </p:txBody>
      </p:sp>
      <p:sp>
        <p:nvSpPr>
          <p:cNvPr id="16" name="Arc 15"/>
          <p:cNvSpPr/>
          <p:nvPr/>
        </p:nvSpPr>
        <p:spPr>
          <a:xfrm>
            <a:off x="6324329" y="1737061"/>
            <a:ext cx="1345201" cy="1378570"/>
          </a:xfrm>
          <a:prstGeom prst="arc">
            <a:avLst>
              <a:gd name="adj1" fmla="val 4199534"/>
              <a:gd name="adj2" fmla="val 609848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6758364" y="1053527"/>
            <a:ext cx="498855"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L</a:t>
            </a:r>
          </a:p>
        </p:txBody>
      </p:sp>
      <p:sp>
        <p:nvSpPr>
          <p:cNvPr id="18" name="TextBox 17"/>
          <p:cNvSpPr txBox="1"/>
          <p:nvPr/>
        </p:nvSpPr>
        <p:spPr>
          <a:xfrm>
            <a:off x="7359588" y="3032082"/>
            <a:ext cx="1022415" cy="690638"/>
          </a:xfrm>
          <a:prstGeom prst="rect">
            <a:avLst/>
          </a:prstGeom>
          <a:noFill/>
        </p:spPr>
        <p:txBody>
          <a:bodyPr wrap="square" rtlCol="0">
            <a:spAutoFit/>
          </a:bodyPr>
          <a:lstStyle/>
          <a:p>
            <a:pPr>
              <a:lnSpc>
                <a:spcPct val="80000"/>
              </a:lnSpc>
            </a:pPr>
            <a:r>
              <a:rPr lang="en-US" sz="2400" b="1">
                <a:solidFill>
                  <a:srgbClr val="0070C0"/>
                </a:solidFill>
              </a:rPr>
              <a:t>Radial Vector</a:t>
            </a:r>
            <a:endParaRPr lang="en-US" sz="2400" b="1" baseline="-25000">
              <a:solidFill>
                <a:srgbClr val="0070C0"/>
              </a:solidFill>
            </a:endParaRPr>
          </a:p>
        </p:txBody>
      </p:sp>
      <p:sp>
        <p:nvSpPr>
          <p:cNvPr id="20" name="TextBox 19"/>
          <p:cNvSpPr txBox="1"/>
          <p:nvPr/>
        </p:nvSpPr>
        <p:spPr>
          <a:xfrm>
            <a:off x="7506011" y="557489"/>
            <a:ext cx="1466575" cy="690638"/>
          </a:xfrm>
          <a:prstGeom prst="rect">
            <a:avLst/>
          </a:prstGeom>
          <a:noFill/>
        </p:spPr>
        <p:txBody>
          <a:bodyPr wrap="square" rtlCol="0">
            <a:spAutoFit/>
          </a:bodyPr>
          <a:lstStyle/>
          <a:p>
            <a:pPr algn="ctr">
              <a:lnSpc>
                <a:spcPct val="80000"/>
              </a:lnSpc>
            </a:pPr>
            <a:r>
              <a:rPr lang="en-US" sz="2400" b="1" dirty="0">
                <a:solidFill>
                  <a:srgbClr val="FF0000"/>
                </a:solidFill>
              </a:rPr>
              <a:t>Launch Beam</a:t>
            </a:r>
            <a:endParaRPr lang="en-US" sz="2400" b="1" baseline="-25000" dirty="0">
              <a:solidFill>
                <a:srgbClr val="FF0000"/>
              </a:solidFill>
            </a:endParaRPr>
          </a:p>
        </p:txBody>
      </p:sp>
      <p:sp>
        <p:nvSpPr>
          <p:cNvPr id="21" name="TextBox 20"/>
          <p:cNvSpPr txBox="1"/>
          <p:nvPr/>
        </p:nvSpPr>
        <p:spPr>
          <a:xfrm>
            <a:off x="6029608" y="3788477"/>
            <a:ext cx="1165062" cy="690638"/>
          </a:xfrm>
          <a:prstGeom prst="rect">
            <a:avLst/>
          </a:prstGeom>
          <a:noFill/>
        </p:spPr>
        <p:txBody>
          <a:bodyPr wrap="square" rtlCol="0">
            <a:spAutoFit/>
          </a:bodyPr>
          <a:lstStyle/>
          <a:p>
            <a:pPr algn="ctr">
              <a:lnSpc>
                <a:spcPct val="80000"/>
              </a:lnSpc>
            </a:pPr>
            <a:r>
              <a:rPr lang="en-US" sz="2400" b="1">
                <a:solidFill>
                  <a:srgbClr val="FF0000"/>
                </a:solidFill>
              </a:rPr>
              <a:t>Receive Beam</a:t>
            </a:r>
            <a:endParaRPr lang="en-US" sz="2400" b="1" baseline="-25000">
              <a:solidFill>
                <a:srgbClr val="FF0000"/>
              </a:solidFill>
            </a:endParaRPr>
          </a:p>
        </p:txBody>
      </p:sp>
      <p:sp>
        <p:nvSpPr>
          <p:cNvPr id="22" name="TextBox 21"/>
          <p:cNvSpPr txBox="1"/>
          <p:nvPr/>
        </p:nvSpPr>
        <p:spPr>
          <a:xfrm>
            <a:off x="6580182" y="5707599"/>
            <a:ext cx="2357530" cy="683264"/>
          </a:xfrm>
          <a:prstGeom prst="rect">
            <a:avLst/>
          </a:prstGeom>
          <a:noFill/>
        </p:spPr>
        <p:txBody>
          <a:bodyPr wrap="square" rtlCol="0">
            <a:spAutoFit/>
          </a:bodyPr>
          <a:lstStyle/>
          <a:p>
            <a:pPr>
              <a:lnSpc>
                <a:spcPct val="80000"/>
              </a:lnSpc>
            </a:pPr>
            <a:r>
              <a:rPr lang="en-US" sz="2400" b="1"/>
              <a:t>Poloidal View of High-k Receiver</a:t>
            </a:r>
          </a:p>
        </p:txBody>
      </p:sp>
      <p:sp>
        <p:nvSpPr>
          <p:cNvPr id="2" name="TextBox 1"/>
          <p:cNvSpPr txBox="1"/>
          <p:nvPr/>
        </p:nvSpPr>
        <p:spPr>
          <a:xfrm>
            <a:off x="8892557" y="2681514"/>
            <a:ext cx="2979983" cy="461665"/>
          </a:xfrm>
          <a:prstGeom prst="rect">
            <a:avLst/>
          </a:prstGeom>
          <a:noFill/>
        </p:spPr>
        <p:txBody>
          <a:bodyPr wrap="none" rtlCol="0">
            <a:spAutoFit/>
          </a:bodyPr>
          <a:lstStyle/>
          <a:p>
            <a:r>
              <a:rPr lang="en-US" sz="2400"/>
              <a:t>k</a:t>
            </a:r>
            <a:r>
              <a:rPr lang="en-US" sz="2400" baseline="-25000"/>
              <a:t>R</a:t>
            </a:r>
            <a:r>
              <a:rPr lang="en-US" sz="2400"/>
              <a:t> = k</a:t>
            </a:r>
            <a:r>
              <a:rPr lang="en-US" sz="2400" baseline="-25000"/>
              <a:t>0</a:t>
            </a:r>
            <a:r>
              <a:rPr lang="en-US" sz="2400"/>
              <a:t>·(cos</a:t>
            </a:r>
            <a:r>
              <a:rPr lang="el-GR" sz="2400"/>
              <a:t>ψ</a:t>
            </a:r>
            <a:r>
              <a:rPr lang="en-US" sz="2400" baseline="-25000"/>
              <a:t>R</a:t>
            </a:r>
            <a:r>
              <a:rPr lang="en-US" sz="2400"/>
              <a:t> – cos</a:t>
            </a:r>
            <a:r>
              <a:rPr lang="el-GR" sz="2400"/>
              <a:t>ψ</a:t>
            </a:r>
            <a:r>
              <a:rPr lang="en-US" sz="2400" baseline="-25000"/>
              <a:t>L</a:t>
            </a:r>
            <a:r>
              <a:rPr lang="en-US" sz="2400"/>
              <a:t>)</a:t>
            </a:r>
            <a:endParaRPr lang="en-US" sz="2400">
              <a:solidFill>
                <a:srgbClr val="0070C0"/>
              </a:solidFill>
            </a:endParaRPr>
          </a:p>
        </p:txBody>
      </p:sp>
      <p:sp>
        <p:nvSpPr>
          <p:cNvPr id="23" name="TextBox 22"/>
          <p:cNvSpPr txBox="1"/>
          <p:nvPr/>
        </p:nvSpPr>
        <p:spPr>
          <a:xfrm>
            <a:off x="8892557" y="3152949"/>
            <a:ext cx="1561646"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a:t> = k</a:t>
            </a:r>
            <a:r>
              <a:rPr lang="en-US" sz="2400" baseline="-25000"/>
              <a:t>0</a:t>
            </a:r>
            <a:r>
              <a:rPr lang="en-US" sz="2400"/>
              <a:t>·sin</a:t>
            </a:r>
            <a:r>
              <a:rPr lang="el-GR" sz="2400">
                <a:latin typeface="Calibri" panose="020F0502020204030204" pitchFamily="34" charset="0"/>
                <a:cs typeface="Calibri" panose="020F0502020204030204" pitchFamily="34" charset="0"/>
              </a:rPr>
              <a:t>θ</a:t>
            </a:r>
            <a:endParaRPr lang="en-US" sz="2400">
              <a:solidFill>
                <a:srgbClr val="0070C0"/>
              </a:solidFill>
            </a:endParaRPr>
          </a:p>
        </p:txBody>
      </p:sp>
    </p:spTree>
    <p:extLst>
      <p:ext uri="{BB962C8B-B14F-4D97-AF65-F5344CB8AC3E}">
        <p14:creationId xmlns:p14="http://schemas.microsoft.com/office/powerpoint/2010/main" val="3483154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a:solidFill>
                  <a:srgbClr val="FF0000"/>
                </a:solidFill>
              </a:rPr>
              <a:t>Effects of Magnetic Pitch Angle</a:t>
            </a:r>
          </a:p>
        </p:txBody>
      </p:sp>
      <p:sp>
        <p:nvSpPr>
          <p:cNvPr id="19" name="TextBox 18"/>
          <p:cNvSpPr txBox="1"/>
          <p:nvPr/>
        </p:nvSpPr>
        <p:spPr>
          <a:xfrm>
            <a:off x="567917" y="744926"/>
            <a:ext cx="11338333" cy="2893100"/>
          </a:xfrm>
          <a:prstGeom prst="rect">
            <a:avLst/>
          </a:prstGeom>
          <a:noFill/>
        </p:spPr>
        <p:txBody>
          <a:bodyPr wrap="square" rtlCol="0">
            <a:spAutoFit/>
          </a:bodyPr>
          <a:lstStyle/>
          <a:p>
            <a:pPr marL="225425" indent="-225425">
              <a:lnSpc>
                <a:spcPct val="95000"/>
              </a:lnSpc>
              <a:spcBef>
                <a:spcPts val="1200"/>
              </a:spcBef>
              <a:buFont typeface="Calibri" panose="020F0502020204030204" pitchFamily="34" charset="0"/>
              <a:buChar char="●"/>
            </a:pPr>
            <a:r>
              <a:rPr lang="en-US" sz="2000" dirty="0"/>
              <a:t>The magnetic pitch angle </a:t>
            </a:r>
            <a:r>
              <a:rPr lang="el-GR" sz="2000" dirty="0">
                <a:solidFill>
                  <a:srgbClr val="00B0F0"/>
                </a:solidFill>
                <a:cs typeface="Calibri" panose="020F0502020204030204" pitchFamily="34" charset="0"/>
              </a:rPr>
              <a:t>α</a:t>
            </a:r>
            <a:r>
              <a:rPr lang="en-US" sz="2000" dirty="0">
                <a:cs typeface="Calibri" panose="020F0502020204030204" pitchFamily="34" charset="0"/>
              </a:rPr>
              <a:t> </a:t>
            </a:r>
            <a:r>
              <a:rPr lang="en-US" sz="2000" dirty="0"/>
              <a:t>is the angle between the total magnetic field </a:t>
            </a:r>
            <a:r>
              <a:rPr lang="en-US" sz="2000" i="1" dirty="0">
                <a:solidFill>
                  <a:srgbClr val="00B0F0"/>
                </a:solidFill>
              </a:rPr>
              <a:t>B</a:t>
            </a:r>
            <a:r>
              <a:rPr lang="en-US" sz="2000" baseline="-25000" dirty="0">
                <a:solidFill>
                  <a:srgbClr val="00B0F0"/>
                </a:solidFill>
              </a:rPr>
              <a:t>TOT</a:t>
            </a:r>
            <a:r>
              <a:rPr lang="en-US" sz="2000" dirty="0"/>
              <a:t> and the toroidal magnetic field </a:t>
            </a:r>
            <a:r>
              <a:rPr lang="en-US" sz="2000" i="1" dirty="0">
                <a:solidFill>
                  <a:srgbClr val="00B0F0"/>
                </a:solidFill>
              </a:rPr>
              <a:t>B</a:t>
            </a:r>
            <a:r>
              <a:rPr lang="en-US" sz="2000" baseline="-25000" dirty="0">
                <a:solidFill>
                  <a:srgbClr val="00B0F0"/>
                </a:solidFill>
              </a:rPr>
              <a:t>TOR</a:t>
            </a:r>
            <a:r>
              <a:rPr lang="en-US" sz="2000" dirty="0"/>
              <a:t> due to the presence of a non-zero poloidal magnetic field </a:t>
            </a:r>
            <a:r>
              <a:rPr lang="en-US" sz="2000" i="1" dirty="0">
                <a:solidFill>
                  <a:srgbClr val="00B0F0"/>
                </a:solidFill>
              </a:rPr>
              <a:t>B</a:t>
            </a:r>
            <a:r>
              <a:rPr lang="el-GR" sz="2000" baseline="-25000" dirty="0">
                <a:solidFill>
                  <a:srgbClr val="00B0F0"/>
                </a:solidFill>
                <a:cs typeface="Calibri" panose="020F0502020204030204" pitchFamily="34" charset="0"/>
              </a:rPr>
              <a:t>θ</a:t>
            </a:r>
            <a:r>
              <a:rPr lang="en-US" sz="2000" dirty="0"/>
              <a:t>.</a:t>
            </a:r>
          </a:p>
          <a:p>
            <a:pPr marL="225425" indent="-225425">
              <a:lnSpc>
                <a:spcPct val="95000"/>
              </a:lnSpc>
              <a:spcBef>
                <a:spcPts val="1200"/>
              </a:spcBef>
              <a:buFont typeface="Calibri" panose="020F0502020204030204" pitchFamily="34" charset="0"/>
              <a:buChar char="●"/>
            </a:pPr>
            <a:r>
              <a:rPr lang="en-US" sz="2000" dirty="0"/>
              <a:t>The magnetic pitch angle causes the poloidal and toroidal vectors to rotate by the factor </a:t>
            </a:r>
            <a:r>
              <a:rPr lang="el-GR" sz="2000" dirty="0">
                <a:solidFill>
                  <a:srgbClr val="00B0F0"/>
                </a:solidFill>
                <a:cs typeface="Calibri" panose="020F0502020204030204" pitchFamily="34" charset="0"/>
              </a:rPr>
              <a:t>α</a:t>
            </a:r>
            <a:r>
              <a:rPr lang="en-US" sz="2000" dirty="0"/>
              <a:t>. Note that this is much larger on a spherical tokamak than on a conventional tokamak.</a:t>
            </a:r>
          </a:p>
          <a:p>
            <a:pPr marL="225425" indent="-225425">
              <a:lnSpc>
                <a:spcPct val="95000"/>
              </a:lnSpc>
              <a:spcBef>
                <a:spcPts val="1200"/>
              </a:spcBef>
              <a:buFont typeface="Calibri" panose="020F0502020204030204" pitchFamily="34" charset="0"/>
              <a:buChar char="●"/>
            </a:pPr>
            <a:r>
              <a:rPr lang="en-US" sz="2000" dirty="0"/>
              <a:t>This modifies the calculated density fluctuation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baseline="-25000" dirty="0">
                <a:solidFill>
                  <a:srgbClr val="00B0F0"/>
                </a:solidFill>
                <a:latin typeface="Calibri" panose="020F0502020204030204" pitchFamily="34" charset="0"/>
                <a:cs typeface="Calibri" panose="020F0502020204030204" pitchFamily="34" charset="0"/>
              </a:rPr>
              <a:t>S</a:t>
            </a:r>
            <a:r>
              <a:rPr lang="en-US" sz="2000" dirty="0"/>
              <a:t> and </a:t>
            </a:r>
            <a:r>
              <a:rPr lang="en-US" sz="2000" dirty="0" err="1">
                <a:solidFill>
                  <a:srgbClr val="00B0F0"/>
                </a:solidFill>
              </a:rPr>
              <a:t>k</a:t>
            </a:r>
            <a:r>
              <a:rPr lang="en-US" sz="2000" baseline="-25000" dirty="0" err="1">
                <a:solidFill>
                  <a:srgbClr val="00B0F0"/>
                </a:solidFill>
              </a:rPr>
              <a:t>RS</a:t>
            </a:r>
            <a:r>
              <a:rPr lang="en-US" sz="2000" dirty="0"/>
              <a:t> components that scatter from the launch beam towards the receiver.</a:t>
            </a:r>
          </a:p>
          <a:p>
            <a:pPr marL="225425" indent="-225425">
              <a:lnSpc>
                <a:spcPct val="95000"/>
              </a:lnSpc>
              <a:spcBef>
                <a:spcPts val="1200"/>
              </a:spcBef>
              <a:buFont typeface="Calibri" panose="020F0502020204030204" pitchFamily="34" charset="0"/>
              <a:buChar char="●"/>
            </a:pPr>
            <a:r>
              <a:rPr lang="en-US" sz="2000" dirty="0"/>
              <a:t>This increases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downwards scattering and decreases the </a:t>
            </a:r>
            <a:r>
              <a:rPr lang="en-US" sz="2000" dirty="0">
                <a:solidFill>
                  <a:srgbClr val="00B0F0"/>
                </a:solidFill>
              </a:rPr>
              <a:t>k</a:t>
            </a:r>
            <a:r>
              <a:rPr lang="el-GR" sz="2000" baseline="-25000" dirty="0">
                <a:solidFill>
                  <a:srgbClr val="00B0F0"/>
                </a:solidFill>
                <a:latin typeface="Calibri" panose="020F0502020204030204" pitchFamily="34" charset="0"/>
                <a:cs typeface="Calibri" panose="020F0502020204030204" pitchFamily="34" charset="0"/>
              </a:rPr>
              <a:t>θ</a:t>
            </a:r>
            <a:r>
              <a:rPr lang="en-US" sz="2000" dirty="0"/>
              <a:t> component for upwards scattering, as well as adding a poloidal scattering angle </a:t>
            </a:r>
            <a:r>
              <a:rPr lang="el-GR" sz="2000" dirty="0">
                <a:solidFill>
                  <a:srgbClr val="00B0F0"/>
                </a:solidFill>
                <a:latin typeface="Calibri" panose="020F0502020204030204" pitchFamily="34" charset="0"/>
                <a:cs typeface="Calibri" panose="020F0502020204030204" pitchFamily="34" charset="0"/>
              </a:rPr>
              <a:t>θ</a:t>
            </a:r>
            <a:r>
              <a:rPr lang="en-US" sz="2000" dirty="0"/>
              <a:t> term to the radial scattering </a:t>
            </a:r>
            <a:r>
              <a:rPr lang="en-US" sz="2000" dirty="0" err="1">
                <a:solidFill>
                  <a:srgbClr val="00B0F0"/>
                </a:solidFill>
              </a:rPr>
              <a:t>k</a:t>
            </a:r>
            <a:r>
              <a:rPr lang="en-US" sz="2000" baseline="-25000" dirty="0" err="1">
                <a:solidFill>
                  <a:srgbClr val="00B0F0"/>
                </a:solidFill>
                <a:latin typeface="Calibri" panose="020F0502020204030204" pitchFamily="34" charset="0"/>
                <a:cs typeface="Calibri" panose="020F0502020204030204" pitchFamily="34" charset="0"/>
              </a:rPr>
              <a:t>R</a:t>
            </a:r>
            <a:r>
              <a:rPr lang="en-US" sz="2000" dirty="0"/>
              <a:t> component.</a:t>
            </a:r>
          </a:p>
        </p:txBody>
      </p:sp>
      <p:sp>
        <p:nvSpPr>
          <p:cNvPr id="2" name="TextBox 1"/>
          <p:cNvSpPr txBox="1"/>
          <p:nvPr/>
        </p:nvSpPr>
        <p:spPr>
          <a:xfrm>
            <a:off x="4978319" y="5100652"/>
            <a:ext cx="3819507" cy="461665"/>
          </a:xfrm>
          <a:prstGeom prst="rect">
            <a:avLst/>
          </a:prstGeom>
          <a:noFill/>
        </p:spPr>
        <p:txBody>
          <a:bodyPr wrap="none" rtlCol="0">
            <a:spAutoFit/>
          </a:bodyPr>
          <a:lstStyle/>
          <a:p>
            <a:r>
              <a:rPr lang="en-US" sz="2400"/>
              <a:t>k</a:t>
            </a:r>
            <a:r>
              <a:rPr lang="en-US" sz="2400" baseline="-25000"/>
              <a:t>RS</a:t>
            </a:r>
            <a:r>
              <a:rPr lang="en-US" sz="2400"/>
              <a:t> = k</a:t>
            </a:r>
            <a:r>
              <a:rPr lang="en-US" sz="2400" baseline="-25000"/>
              <a:t>0</a:t>
            </a:r>
            <a:r>
              <a:rPr lang="en-US" sz="2400"/>
              <a:t>·[cos</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cos</a:t>
            </a:r>
            <a:r>
              <a:rPr lang="el-GR" sz="2400">
                <a:solidFill>
                  <a:srgbClr val="00B0F0"/>
                </a:solidFill>
              </a:rPr>
              <a:t>ψ</a:t>
            </a:r>
            <a:r>
              <a:rPr lang="en-US" sz="2400" baseline="-25000">
                <a:solidFill>
                  <a:srgbClr val="00B0F0"/>
                </a:solidFill>
              </a:rPr>
              <a:t>L</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sp>
        <p:nvSpPr>
          <p:cNvPr id="23" name="TextBox 22"/>
          <p:cNvSpPr txBox="1"/>
          <p:nvPr/>
        </p:nvSpPr>
        <p:spPr>
          <a:xfrm>
            <a:off x="4978319" y="4194044"/>
            <a:ext cx="6002605" cy="461665"/>
          </a:xfrm>
          <a:prstGeom prst="rect">
            <a:avLst/>
          </a:prstGeom>
          <a:noFill/>
        </p:spPr>
        <p:txBody>
          <a:bodyPr wrap="none" rtlCol="0">
            <a:spAutoFit/>
          </a:bodyPr>
          <a:lstStyle/>
          <a:p>
            <a:r>
              <a:rPr lang="en-US" sz="2400"/>
              <a:t>k</a:t>
            </a:r>
            <a:r>
              <a:rPr lang="el-GR" sz="2400" baseline="-25000">
                <a:latin typeface="Calibri" panose="020F0502020204030204" pitchFamily="34" charset="0"/>
                <a:cs typeface="Calibri" panose="020F0502020204030204" pitchFamily="34" charset="0"/>
              </a:rPr>
              <a:t>θ</a:t>
            </a:r>
            <a:r>
              <a:rPr lang="en-US" sz="2400" baseline="-25000">
                <a:latin typeface="Calibri" panose="020F0502020204030204" pitchFamily="34" charset="0"/>
                <a:cs typeface="Calibri" panose="020F0502020204030204" pitchFamily="34" charset="0"/>
              </a:rPr>
              <a:t>S</a:t>
            </a:r>
            <a:r>
              <a:rPr lang="en-US" sz="2400"/>
              <a:t> = k</a:t>
            </a:r>
            <a:r>
              <a:rPr lang="en-US" sz="2400" baseline="-25000"/>
              <a:t>0</a:t>
            </a:r>
            <a:r>
              <a:rPr lang="en-US" sz="2400"/>
              <a:t>·[(sin</a:t>
            </a:r>
            <a:r>
              <a:rPr lang="el-GR" sz="2400">
                <a:solidFill>
                  <a:srgbClr val="00B0F0"/>
                </a:solidFill>
              </a:rPr>
              <a:t>ψ</a:t>
            </a:r>
            <a:r>
              <a:rPr lang="en-US" sz="2400" baseline="-25000">
                <a:solidFill>
                  <a:srgbClr val="00B0F0"/>
                </a:solidFill>
              </a:rPr>
              <a:t>R</a:t>
            </a:r>
            <a:r>
              <a:rPr lang="en-US" sz="2400"/>
              <a:t>·cos</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rPr>
              <a:t>ψ</a:t>
            </a:r>
            <a:r>
              <a:rPr lang="en-US" sz="2400" baseline="-25000">
                <a:solidFill>
                  <a:srgbClr val="00B0F0"/>
                </a:solidFill>
              </a:rPr>
              <a:t>L</a:t>
            </a:r>
            <a:r>
              <a:rPr lang="en-US" sz="2400"/>
              <a:t>)·sin</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 </a:t>
            </a:r>
            <a:r>
              <a:rPr lang="en-US" sz="2400"/>
              <a:t>+</a:t>
            </a:r>
            <a:r>
              <a:rPr lang="en-US" sz="2400">
                <a:latin typeface="Calibri" panose="020F0502020204030204" pitchFamily="34" charset="0"/>
                <a:cs typeface="Calibri" panose="020F0502020204030204" pitchFamily="34" charset="0"/>
              </a:rPr>
              <a:t> </a:t>
            </a:r>
            <a:r>
              <a:rPr lang="en-US" sz="2400"/>
              <a:t>sin</a:t>
            </a:r>
            <a:r>
              <a:rPr lang="el-GR" sz="2400">
                <a:solidFill>
                  <a:srgbClr val="00B0F0"/>
                </a:solidFill>
                <a:latin typeface="Calibri" panose="020F0502020204030204" pitchFamily="34" charset="0"/>
                <a:cs typeface="Calibri" panose="020F0502020204030204" pitchFamily="34" charset="0"/>
              </a:rPr>
              <a:t>θ</a:t>
            </a:r>
            <a:r>
              <a:rPr lang="en-US" sz="2400" baseline="-25000">
                <a:solidFill>
                  <a:srgbClr val="00B0F0"/>
                </a:solidFill>
                <a:latin typeface="Calibri" panose="020F0502020204030204" pitchFamily="34" charset="0"/>
                <a:cs typeface="Calibri" panose="020F0502020204030204" pitchFamily="34" charset="0"/>
              </a:rPr>
              <a:t>S</a:t>
            </a:r>
            <a:r>
              <a:rPr lang="en-US" sz="2400"/>
              <a:t>·cos</a:t>
            </a:r>
            <a:r>
              <a:rPr lang="el-GR" sz="2400">
                <a:solidFill>
                  <a:srgbClr val="00B0F0"/>
                </a:solidFill>
                <a:latin typeface="Calibri" panose="020F0502020204030204" pitchFamily="34" charset="0"/>
                <a:cs typeface="Calibri" panose="020F0502020204030204" pitchFamily="34" charset="0"/>
              </a:rPr>
              <a:t>α</a:t>
            </a:r>
            <a:r>
              <a:rPr lang="en-US" sz="2400">
                <a:latin typeface="Calibri" panose="020F0502020204030204" pitchFamily="34" charset="0"/>
                <a:cs typeface="Calibri" panose="020F0502020204030204" pitchFamily="34" charset="0"/>
              </a:rPr>
              <a:t>]</a:t>
            </a:r>
            <a:endParaRPr lang="en-US" sz="2400">
              <a:solidFill>
                <a:srgbClr val="0070C0"/>
              </a:solidFill>
            </a:endParaRPr>
          </a:p>
        </p:txBody>
      </p:sp>
      <p:cxnSp>
        <p:nvCxnSpPr>
          <p:cNvPr id="6" name="Straight Connector 5"/>
          <p:cNvCxnSpPr/>
          <p:nvPr/>
        </p:nvCxnSpPr>
        <p:spPr>
          <a:xfrm rot="1800000" flipV="1">
            <a:off x="2238562" y="4791753"/>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659145" y="4879845"/>
            <a:ext cx="356616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8" name="Arc 7"/>
          <p:cNvSpPr/>
          <p:nvPr/>
        </p:nvSpPr>
        <p:spPr>
          <a:xfrm>
            <a:off x="1895662" y="4178271"/>
            <a:ext cx="1345201" cy="1378570"/>
          </a:xfrm>
          <a:prstGeom prst="arc">
            <a:avLst>
              <a:gd name="adj1" fmla="val 10788073"/>
              <a:gd name="adj2" fmla="val 126056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1534528" y="4403760"/>
            <a:ext cx="336952" cy="400110"/>
          </a:xfrm>
          <a:prstGeom prst="rect">
            <a:avLst/>
          </a:prstGeom>
          <a:noFill/>
        </p:spPr>
        <p:txBody>
          <a:bodyPr wrap="none" rtlCol="0">
            <a:spAutoFit/>
          </a:bodyPr>
          <a:lstStyle/>
          <a:p>
            <a:r>
              <a:rPr lang="el-GR" sz="2000">
                <a:solidFill>
                  <a:srgbClr val="FF0000"/>
                </a:solidFill>
                <a:latin typeface="Calibri" panose="020F0502020204030204" pitchFamily="34" charset="0"/>
                <a:cs typeface="Calibri" panose="020F0502020204030204" pitchFamily="34" charset="0"/>
              </a:rPr>
              <a:t>α</a:t>
            </a:r>
            <a:endParaRPr lang="en-US" sz="2000" baseline="-25000">
              <a:solidFill>
                <a:srgbClr val="FF0000"/>
              </a:solidFill>
            </a:endParaRPr>
          </a:p>
        </p:txBody>
      </p:sp>
      <p:cxnSp>
        <p:nvCxnSpPr>
          <p:cNvPr id="11" name="Straight Connector 10"/>
          <p:cNvCxnSpPr/>
          <p:nvPr/>
        </p:nvCxnSpPr>
        <p:spPr>
          <a:xfrm rot="7200000" flipV="1">
            <a:off x="1989668" y="3851144"/>
            <a:ext cx="0" cy="1371600"/>
          </a:xfrm>
          <a:prstGeom prst="line">
            <a:avLst/>
          </a:prstGeom>
          <a:ln w="25400">
            <a:solidFill>
              <a:srgbClr val="FF0000"/>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9892" y="3867298"/>
            <a:ext cx="1096254" cy="590931"/>
          </a:xfrm>
          <a:prstGeom prst="rect">
            <a:avLst/>
          </a:prstGeom>
          <a:noFill/>
        </p:spPr>
        <p:txBody>
          <a:bodyPr wrap="square" rtlCol="0">
            <a:spAutoFit/>
          </a:bodyPr>
          <a:lstStyle/>
          <a:p>
            <a:pPr algn="ctr">
              <a:lnSpc>
                <a:spcPct val="80000"/>
              </a:lnSpc>
            </a:pPr>
            <a:r>
              <a:rPr lang="en-US" sz="2000">
                <a:solidFill>
                  <a:srgbClr val="FF0000"/>
                </a:solidFill>
              </a:rPr>
              <a:t>Toroidal Axis</a:t>
            </a:r>
            <a:endParaRPr lang="en-US" sz="2000" baseline="-25000">
              <a:solidFill>
                <a:srgbClr val="FF0000"/>
              </a:solidFill>
            </a:endParaRPr>
          </a:p>
        </p:txBody>
      </p:sp>
      <p:sp>
        <p:nvSpPr>
          <p:cNvPr id="14" name="TextBox 13"/>
          <p:cNvSpPr txBox="1"/>
          <p:nvPr/>
        </p:nvSpPr>
        <p:spPr>
          <a:xfrm>
            <a:off x="1353433" y="6080528"/>
            <a:ext cx="1084458" cy="590931"/>
          </a:xfrm>
          <a:prstGeom prst="rect">
            <a:avLst/>
          </a:prstGeom>
          <a:noFill/>
        </p:spPr>
        <p:txBody>
          <a:bodyPr wrap="square" rtlCol="0">
            <a:spAutoFit/>
          </a:bodyPr>
          <a:lstStyle/>
          <a:p>
            <a:pPr algn="ctr">
              <a:lnSpc>
                <a:spcPct val="80000"/>
              </a:lnSpc>
            </a:pPr>
            <a:r>
              <a:rPr lang="en-US" sz="2000">
                <a:solidFill>
                  <a:srgbClr val="FF0000"/>
                </a:solidFill>
              </a:rPr>
              <a:t>Poloidal Axis</a:t>
            </a:r>
            <a:endParaRPr lang="en-US" sz="2000" baseline="-25000">
              <a:solidFill>
                <a:srgbClr val="FF0000"/>
              </a:solidFill>
            </a:endParaRPr>
          </a:p>
        </p:txBody>
      </p:sp>
      <p:cxnSp>
        <p:nvCxnSpPr>
          <p:cNvPr id="15" name="Straight Connector 14"/>
          <p:cNvCxnSpPr/>
          <p:nvPr/>
        </p:nvCxnSpPr>
        <p:spPr>
          <a:xfrm rot="-780000" flipH="1">
            <a:off x="697165" y="5100652"/>
            <a:ext cx="1920240" cy="0"/>
          </a:xfrm>
          <a:prstGeom prst="line">
            <a:avLst/>
          </a:prstGeom>
          <a:ln w="25400">
            <a:solidFill>
              <a:srgbClr val="0070C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6" name="Arc 15"/>
          <p:cNvSpPr/>
          <p:nvPr/>
        </p:nvSpPr>
        <p:spPr>
          <a:xfrm>
            <a:off x="1560363" y="3886512"/>
            <a:ext cx="2011680" cy="2011680"/>
          </a:xfrm>
          <a:prstGeom prst="arc">
            <a:avLst>
              <a:gd name="adj1" fmla="val 9977710"/>
              <a:gd name="adj2" fmla="val 10835339"/>
            </a:avLst>
          </a:prstGeom>
          <a:ln w="25400">
            <a:solidFill>
              <a:srgbClr val="0070C0"/>
            </a:solidFill>
            <a:headEnd type="triangle" w="lg" len="lg"/>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p:cNvSpPr txBox="1"/>
          <p:nvPr/>
        </p:nvSpPr>
        <p:spPr>
          <a:xfrm>
            <a:off x="1103747" y="4804068"/>
            <a:ext cx="399468" cy="400110"/>
          </a:xfrm>
          <a:prstGeom prst="rect">
            <a:avLst/>
          </a:prstGeom>
          <a:noFill/>
        </p:spPr>
        <p:txBody>
          <a:bodyPr wrap="none" rtlCol="0">
            <a:spAutoFit/>
          </a:bodyPr>
          <a:lstStyle/>
          <a:p>
            <a:r>
              <a:rPr lang="el-GR" sz="2000">
                <a:solidFill>
                  <a:schemeClr val="accent5"/>
                </a:solidFill>
                <a:latin typeface="Calibri" panose="020F0502020204030204" pitchFamily="34" charset="0"/>
                <a:cs typeface="Calibri" panose="020F0502020204030204" pitchFamily="34" charset="0"/>
              </a:rPr>
              <a:t>θ</a:t>
            </a:r>
            <a:r>
              <a:rPr lang="en-US" sz="2000" baseline="-25000">
                <a:solidFill>
                  <a:schemeClr val="accent5"/>
                </a:solidFill>
                <a:latin typeface="Calibri" panose="020F0502020204030204" pitchFamily="34" charset="0"/>
                <a:cs typeface="Calibri" panose="020F0502020204030204" pitchFamily="34" charset="0"/>
              </a:rPr>
              <a:t>S</a:t>
            </a:r>
            <a:endParaRPr lang="en-US" sz="2000" b="1" baseline="-25000">
              <a:solidFill>
                <a:schemeClr val="accent5"/>
              </a:solidFill>
            </a:endParaRPr>
          </a:p>
        </p:txBody>
      </p:sp>
      <p:sp>
        <p:nvSpPr>
          <p:cNvPr id="18" name="TextBox 17"/>
          <p:cNvSpPr txBox="1"/>
          <p:nvPr/>
        </p:nvSpPr>
        <p:spPr>
          <a:xfrm>
            <a:off x="2506508" y="4562545"/>
            <a:ext cx="1706852" cy="344710"/>
          </a:xfrm>
          <a:prstGeom prst="rect">
            <a:avLst/>
          </a:prstGeom>
          <a:noFill/>
        </p:spPr>
        <p:txBody>
          <a:bodyPr wrap="square" rtlCol="0">
            <a:spAutoFit/>
          </a:bodyPr>
          <a:lstStyle/>
          <a:p>
            <a:pPr algn="ctr">
              <a:lnSpc>
                <a:spcPct val="80000"/>
              </a:lnSpc>
            </a:pPr>
            <a:r>
              <a:rPr lang="en-US" sz="2000">
                <a:solidFill>
                  <a:schemeClr val="accent5"/>
                </a:solidFill>
              </a:rPr>
              <a:t>Launch Beam</a:t>
            </a:r>
            <a:endParaRPr lang="en-US" sz="2000" baseline="-25000">
              <a:solidFill>
                <a:schemeClr val="accent5"/>
              </a:solidFill>
            </a:endParaRPr>
          </a:p>
        </p:txBody>
      </p:sp>
      <p:sp>
        <p:nvSpPr>
          <p:cNvPr id="20" name="TextBox 19"/>
          <p:cNvSpPr txBox="1"/>
          <p:nvPr/>
        </p:nvSpPr>
        <p:spPr>
          <a:xfrm>
            <a:off x="323636" y="5347178"/>
            <a:ext cx="1220153" cy="584775"/>
          </a:xfrm>
          <a:prstGeom prst="rect">
            <a:avLst/>
          </a:prstGeom>
          <a:noFill/>
        </p:spPr>
        <p:txBody>
          <a:bodyPr wrap="square" rtlCol="0">
            <a:spAutoFit/>
          </a:bodyPr>
          <a:lstStyle/>
          <a:p>
            <a:pPr algn="ctr">
              <a:lnSpc>
                <a:spcPct val="80000"/>
              </a:lnSpc>
            </a:pPr>
            <a:r>
              <a:rPr lang="en-US" sz="2000">
                <a:solidFill>
                  <a:schemeClr val="accent5"/>
                </a:solidFill>
              </a:rPr>
              <a:t>Scattered Beam</a:t>
            </a:r>
            <a:endParaRPr lang="en-US" sz="2000" baseline="-25000">
              <a:solidFill>
                <a:schemeClr val="accent5"/>
              </a:solidFill>
            </a:endParaRPr>
          </a:p>
        </p:txBody>
      </p:sp>
    </p:spTree>
    <p:extLst>
      <p:ext uri="{BB962C8B-B14F-4D97-AF65-F5344CB8AC3E}">
        <p14:creationId xmlns:p14="http://schemas.microsoft.com/office/powerpoint/2010/main" val="3213186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extBox 40"/>
          <p:cNvSpPr txBox="1"/>
          <p:nvPr/>
        </p:nvSpPr>
        <p:spPr>
          <a:xfrm>
            <a:off x="212434" y="68234"/>
            <a:ext cx="9030040" cy="496161"/>
          </a:xfrm>
          <a:prstGeom prst="rect">
            <a:avLst/>
          </a:prstGeom>
          <a:noFill/>
        </p:spPr>
        <p:txBody>
          <a:bodyPr wrap="square" rtlCol="0">
            <a:spAutoFit/>
          </a:bodyPr>
          <a:lstStyle/>
          <a:p>
            <a:pPr>
              <a:lnSpc>
                <a:spcPct val="80000"/>
              </a:lnSpc>
            </a:pPr>
            <a:r>
              <a:rPr lang="en-US" sz="3200" b="1" dirty="0">
                <a:solidFill>
                  <a:srgbClr val="FF0000"/>
                </a:solidFill>
              </a:rPr>
              <a:t>NSTX-U Scattering Calculator v7: Instructions on Use</a:t>
            </a:r>
          </a:p>
        </p:txBody>
      </p:sp>
      <p:sp>
        <p:nvSpPr>
          <p:cNvPr id="19" name="TextBox 18"/>
          <p:cNvSpPr txBox="1"/>
          <p:nvPr/>
        </p:nvSpPr>
        <p:spPr>
          <a:xfrm>
            <a:off x="567917" y="744926"/>
            <a:ext cx="11338333" cy="6057043"/>
          </a:xfrm>
          <a:prstGeom prst="rect">
            <a:avLst/>
          </a:prstGeom>
          <a:noFill/>
        </p:spPr>
        <p:txBody>
          <a:bodyPr wrap="square" rtlCol="0">
            <a:spAutoFit/>
          </a:bodyPr>
          <a:lstStyle/>
          <a:p>
            <a:pPr marL="225425" indent="-225425">
              <a:lnSpc>
                <a:spcPct val="90000"/>
              </a:lnSpc>
              <a:spcBef>
                <a:spcPts val="600"/>
              </a:spcBef>
              <a:buFont typeface="Calibri" panose="020F0502020204030204" pitchFamily="34" charset="0"/>
              <a:buChar char="●"/>
            </a:pPr>
            <a:r>
              <a:rPr lang="en-US" sz="2000" dirty="0"/>
              <a:t>There are 2 plasma parameters that can be optionally set by the user:</a:t>
            </a:r>
          </a:p>
          <a:p>
            <a:pPr marL="457200" indent="-225425">
              <a:lnSpc>
                <a:spcPct val="90000"/>
              </a:lnSpc>
              <a:spcBef>
                <a:spcPts val="600"/>
              </a:spcBef>
              <a:buFont typeface="Wingdings" panose="05000000000000000000" pitchFamily="2" charset="2"/>
              <a:buChar char="§"/>
            </a:pPr>
            <a:r>
              <a:rPr lang="en-US" dirty="0"/>
              <a:t>Cell E4: Plasma major radius </a:t>
            </a:r>
            <a:r>
              <a:rPr lang="en-US" dirty="0">
                <a:solidFill>
                  <a:srgbClr val="FF0000"/>
                </a:solidFill>
              </a:rPr>
              <a:t>R</a:t>
            </a:r>
            <a:r>
              <a:rPr lang="en-US" baseline="-25000" dirty="0">
                <a:solidFill>
                  <a:srgbClr val="FF0000"/>
                </a:solidFill>
              </a:rPr>
              <a:t>0</a:t>
            </a:r>
            <a:r>
              <a:rPr lang="en-US" dirty="0"/>
              <a:t> , set between 800 and 1020 mm</a:t>
            </a:r>
          </a:p>
          <a:p>
            <a:pPr marL="457200" indent="-225425">
              <a:lnSpc>
                <a:spcPct val="90000"/>
              </a:lnSpc>
              <a:spcBef>
                <a:spcPts val="600"/>
              </a:spcBef>
              <a:buFont typeface="Wingdings" panose="05000000000000000000" pitchFamily="2" charset="2"/>
              <a:buChar char="§"/>
            </a:pPr>
            <a:r>
              <a:rPr lang="en-US" dirty="0"/>
              <a:t>Cell E5: Plasma minor radius </a:t>
            </a:r>
            <a:r>
              <a:rPr lang="en-US" dirty="0">
                <a:solidFill>
                  <a:srgbClr val="FF0000"/>
                </a:solidFill>
              </a:rPr>
              <a:t>a</a:t>
            </a:r>
            <a:r>
              <a:rPr lang="en-US" dirty="0"/>
              <a:t>, set between 495 and 650 mm</a:t>
            </a:r>
          </a:p>
          <a:p>
            <a:pPr marL="225425" indent="-225425">
              <a:lnSpc>
                <a:spcPct val="90000"/>
              </a:lnSpc>
              <a:spcBef>
                <a:spcPts val="600"/>
              </a:spcBef>
              <a:buFont typeface="Calibri" panose="020F0502020204030204" pitchFamily="34" charset="0"/>
              <a:buChar char="●"/>
            </a:pPr>
            <a:r>
              <a:rPr lang="en-US" sz="2000" dirty="0"/>
              <a:t>There are 4 parameters that can be set by the user:</a:t>
            </a:r>
          </a:p>
          <a:p>
            <a:pPr marL="457200" indent="-225425">
              <a:lnSpc>
                <a:spcPct val="90000"/>
              </a:lnSpc>
              <a:spcBef>
                <a:spcPts val="600"/>
              </a:spcBef>
              <a:buFont typeface="Wingdings" panose="05000000000000000000" pitchFamily="2" charset="2"/>
              <a:buChar char="§"/>
            </a:pPr>
            <a:r>
              <a:rPr lang="en-US" dirty="0"/>
              <a:t>Cell C11: Distance from receiver window (RW) to interaction region (IR) </a:t>
            </a:r>
            <a:r>
              <a:rPr lang="en-US" dirty="0">
                <a:solidFill>
                  <a:srgbClr val="FF0000"/>
                </a:solidFill>
              </a:rPr>
              <a:t>z</a:t>
            </a:r>
            <a:r>
              <a:rPr lang="en-US" baseline="-25000" dirty="0">
                <a:solidFill>
                  <a:srgbClr val="FF0000"/>
                </a:solidFill>
              </a:rPr>
              <a:t>IR</a:t>
            </a:r>
            <a:r>
              <a:rPr lang="en-US" dirty="0"/>
              <a:t>, set between 200 and 850 mm</a:t>
            </a:r>
          </a:p>
          <a:p>
            <a:pPr marL="457200" indent="-225425">
              <a:lnSpc>
                <a:spcPct val="90000"/>
              </a:lnSpc>
              <a:spcBef>
                <a:spcPts val="600"/>
              </a:spcBef>
              <a:buFont typeface="Wingdings" panose="05000000000000000000" pitchFamily="2" charset="2"/>
              <a:buChar char="§"/>
            </a:pPr>
            <a:r>
              <a:rPr lang="en-US" dirty="0"/>
              <a:t>Cell C12: Receiver array horizontal tilt </a:t>
            </a:r>
            <a:r>
              <a:rPr lang="el-GR" dirty="0">
                <a:solidFill>
                  <a:srgbClr val="FF0000"/>
                </a:solidFill>
              </a:rPr>
              <a:t>φ</a:t>
            </a:r>
            <a:r>
              <a:rPr lang="en-US" baseline="-25000" dirty="0">
                <a:solidFill>
                  <a:srgbClr val="FF0000"/>
                </a:solidFill>
              </a:rPr>
              <a:t>RA</a:t>
            </a:r>
            <a:r>
              <a:rPr lang="en-US" dirty="0"/>
              <a:t>, set between 10.39° and 16.39°</a:t>
            </a:r>
          </a:p>
          <a:p>
            <a:pPr marL="457200" indent="-225425">
              <a:lnSpc>
                <a:spcPct val="90000"/>
              </a:lnSpc>
              <a:spcBef>
                <a:spcPts val="600"/>
              </a:spcBef>
              <a:buFont typeface="Wingdings" panose="05000000000000000000" pitchFamily="2" charset="2"/>
              <a:buChar char="§"/>
            </a:pPr>
            <a:r>
              <a:rPr lang="en-US" dirty="0"/>
              <a:t>Cell C13: Receiver array vertical tilt </a:t>
            </a:r>
            <a:r>
              <a:rPr lang="el-GR" dirty="0">
                <a:solidFill>
                  <a:srgbClr val="FF0000"/>
                </a:solidFill>
              </a:rPr>
              <a:t>θ</a:t>
            </a:r>
            <a:r>
              <a:rPr lang="en-US" baseline="-25000" dirty="0">
                <a:solidFill>
                  <a:srgbClr val="FF0000"/>
                </a:solidFill>
              </a:rPr>
              <a:t>RA</a:t>
            </a:r>
            <a:r>
              <a:rPr lang="en-US" dirty="0"/>
              <a:t>, set between -5.0° and +5.0°</a:t>
            </a:r>
          </a:p>
          <a:p>
            <a:pPr marL="457200" indent="-225425">
              <a:lnSpc>
                <a:spcPct val="90000"/>
              </a:lnSpc>
              <a:spcBef>
                <a:spcPts val="600"/>
              </a:spcBef>
              <a:buFont typeface="Wingdings" panose="05000000000000000000" pitchFamily="2" charset="2"/>
              <a:buChar char="§"/>
            </a:pPr>
            <a:r>
              <a:rPr lang="en-US" dirty="0"/>
              <a:t>Cell C15: Magnetic pitch angle </a:t>
            </a:r>
            <a:r>
              <a:rPr lang="el-GR" dirty="0"/>
              <a:t>α</a:t>
            </a:r>
            <a:r>
              <a:rPr lang="en-US" dirty="0"/>
              <a:t>, input from the Pitch Angle tab using the calculated IR major radius (cell M14)</a:t>
            </a:r>
          </a:p>
          <a:p>
            <a:pPr marL="225425" indent="-225425">
              <a:lnSpc>
                <a:spcPct val="90000"/>
              </a:lnSpc>
              <a:spcBef>
                <a:spcPts val="600"/>
              </a:spcBef>
              <a:buFont typeface="Calibri" panose="020F0502020204030204" pitchFamily="34" charset="0"/>
              <a:buChar char="●"/>
            </a:pPr>
            <a:r>
              <a:rPr lang="en-US" sz="2000" dirty="0"/>
              <a:t>The user can set the 2 plasma parameters, although they don’t affect any of the spreadsheet calculations except for calculating the approximate value of </a:t>
            </a:r>
            <a:r>
              <a:rPr lang="en-US" sz="2000" dirty="0">
                <a:solidFill>
                  <a:srgbClr val="FF0000"/>
                </a:solidFill>
              </a:rPr>
              <a:t>r/a</a:t>
            </a:r>
            <a:r>
              <a:rPr lang="en-US" sz="2000" dirty="0"/>
              <a:t> (cell M15).</a:t>
            </a:r>
          </a:p>
          <a:p>
            <a:pPr marL="225425" indent="-225425">
              <a:lnSpc>
                <a:spcPct val="90000"/>
              </a:lnSpc>
              <a:spcBef>
                <a:spcPts val="600"/>
              </a:spcBef>
              <a:buFont typeface="Calibri" panose="020F0502020204030204" pitchFamily="34" charset="0"/>
              <a:buChar char="●"/>
            </a:pPr>
            <a:r>
              <a:rPr lang="en-US" sz="2000" dirty="0"/>
              <a:t>The user enters a value for the </a:t>
            </a:r>
            <a:r>
              <a:rPr lang="el-GR" sz="2000" dirty="0">
                <a:solidFill>
                  <a:srgbClr val="FF0000"/>
                </a:solidFill>
              </a:rPr>
              <a:t>θ</a:t>
            </a:r>
            <a:r>
              <a:rPr lang="en-US" sz="2000" baseline="-25000" dirty="0">
                <a:solidFill>
                  <a:srgbClr val="FF0000"/>
                </a:solidFill>
              </a:rPr>
              <a:t>RA</a:t>
            </a:r>
            <a:r>
              <a:rPr lang="en-US" sz="2000" dirty="0"/>
              <a:t> to focus on upwards or downwards scattering. Note that deepest into the plasma (</a:t>
            </a:r>
            <a:r>
              <a:rPr lang="en-US" sz="2000" dirty="0">
                <a:solidFill>
                  <a:srgbClr val="FF0000"/>
                </a:solidFill>
              </a:rPr>
              <a:t>z</a:t>
            </a:r>
            <a:r>
              <a:rPr lang="en-US" sz="2000" baseline="-25000" dirty="0">
                <a:solidFill>
                  <a:srgbClr val="FF0000"/>
                </a:solidFill>
              </a:rPr>
              <a:t>IR</a:t>
            </a:r>
            <a:r>
              <a:rPr lang="en-US" sz="2000" dirty="0"/>
              <a:t> = 850 mm), </a:t>
            </a:r>
            <a:r>
              <a:rPr lang="el-GR" sz="2000" dirty="0">
                <a:solidFill>
                  <a:srgbClr val="FF0000"/>
                </a:solidFill>
              </a:rPr>
              <a:t>θ</a:t>
            </a:r>
            <a:r>
              <a:rPr lang="en-US" sz="2000" baseline="-25000" dirty="0">
                <a:solidFill>
                  <a:srgbClr val="FF0000"/>
                </a:solidFill>
              </a:rPr>
              <a:t>RA</a:t>
            </a:r>
            <a:r>
              <a:rPr lang="en-US" sz="2000" dirty="0"/>
              <a:t> has to set to 0.0°, as beams must pass through the vacuum window. As </a:t>
            </a:r>
            <a:r>
              <a:rPr lang="en-US" sz="2000" dirty="0">
                <a:solidFill>
                  <a:srgbClr val="FF0000"/>
                </a:solidFill>
              </a:rPr>
              <a:t>z</a:t>
            </a:r>
            <a:r>
              <a:rPr lang="en-US" sz="2000" baseline="-25000" dirty="0">
                <a:solidFill>
                  <a:srgbClr val="FF0000"/>
                </a:solidFill>
              </a:rPr>
              <a:t>IR</a:t>
            </a:r>
            <a:r>
              <a:rPr lang="en-US" sz="2000" dirty="0"/>
              <a:t> is reduced, the vertical tilt can be increased. As per the 5/11/2022 optics design, the tilt is limited to:</a:t>
            </a:r>
          </a:p>
          <a:p>
            <a:pPr marL="457200" indent="-1588">
              <a:lnSpc>
                <a:spcPct val="90000"/>
              </a:lnSpc>
              <a:spcBef>
                <a:spcPts val="600"/>
              </a:spcBef>
            </a:pPr>
            <a:r>
              <a:rPr lang="el-GR" dirty="0"/>
              <a:t>|</a:t>
            </a:r>
            <a:r>
              <a:rPr lang="el-GR" dirty="0">
                <a:solidFill>
                  <a:srgbClr val="FF0000"/>
                </a:solidFill>
              </a:rPr>
              <a:t>θ</a:t>
            </a:r>
            <a:r>
              <a:rPr lang="en-US" baseline="-25000" dirty="0">
                <a:solidFill>
                  <a:srgbClr val="FF0000"/>
                </a:solidFill>
              </a:rPr>
              <a:t>RA</a:t>
            </a:r>
            <a:r>
              <a:rPr lang="el-GR" dirty="0"/>
              <a:t>|</a:t>
            </a:r>
            <a:r>
              <a:rPr lang="en-US" dirty="0"/>
              <a:t> ≤ tan</a:t>
            </a:r>
            <a:r>
              <a:rPr lang="en-US" baseline="30000" dirty="0"/>
              <a:t>−1</a:t>
            </a:r>
            <a:r>
              <a:rPr lang="en-US" dirty="0"/>
              <a:t>(138.66/</a:t>
            </a:r>
            <a:r>
              <a:rPr lang="en-US" dirty="0">
                <a:solidFill>
                  <a:srgbClr val="FF0000"/>
                </a:solidFill>
              </a:rPr>
              <a:t>z</a:t>
            </a:r>
            <a:r>
              <a:rPr lang="en-US" baseline="-25000" dirty="0">
                <a:solidFill>
                  <a:srgbClr val="FF0000"/>
                </a:solidFill>
              </a:rPr>
              <a:t>IR</a:t>
            </a:r>
            <a:r>
              <a:rPr lang="en-US" dirty="0"/>
              <a:t>) − 9.26°, i.e. a 1° tilt is possible up to 766 mm, a 2° tilt is possible up to 696 mm, </a:t>
            </a:r>
            <a:br>
              <a:rPr lang="en-US" dirty="0"/>
            </a:br>
            <a:r>
              <a:rPr lang="en-US" dirty="0"/>
              <a:t>a 3° tilt is possible up to 638 mm, a 4° tilt is possible up to 588 mm, and a 5° tilt is possible up to 545 mm</a:t>
            </a:r>
          </a:p>
          <a:p>
            <a:pPr marL="225425" indent="-225425">
              <a:lnSpc>
                <a:spcPct val="90000"/>
              </a:lnSpc>
              <a:spcBef>
                <a:spcPts val="600"/>
              </a:spcBef>
              <a:buFont typeface="Calibri" panose="020F0502020204030204" pitchFamily="34" charset="0"/>
              <a:buChar char="●"/>
            </a:pPr>
            <a:r>
              <a:rPr lang="en-US" sz="2000" dirty="0"/>
              <a:t>The user enters values for </a:t>
            </a:r>
            <a:r>
              <a:rPr lang="en-US" sz="2000" dirty="0">
                <a:solidFill>
                  <a:srgbClr val="FF0000"/>
                </a:solidFill>
              </a:rPr>
              <a:t>z</a:t>
            </a:r>
            <a:r>
              <a:rPr lang="en-US" sz="2000" baseline="-25000" dirty="0">
                <a:solidFill>
                  <a:srgbClr val="FF0000"/>
                </a:solidFill>
              </a:rPr>
              <a:t>IR</a:t>
            </a:r>
            <a:r>
              <a:rPr lang="en-US" sz="2000" dirty="0"/>
              <a:t> and </a:t>
            </a:r>
            <a:r>
              <a:rPr lang="el-GR" sz="2000" dirty="0">
                <a:solidFill>
                  <a:srgbClr val="FF0000"/>
                </a:solidFill>
              </a:rPr>
              <a:t>φ</a:t>
            </a:r>
            <a:r>
              <a:rPr lang="en-US" sz="2000" baseline="-25000" dirty="0">
                <a:solidFill>
                  <a:srgbClr val="FF0000"/>
                </a:solidFill>
              </a:rPr>
              <a:t>RA</a:t>
            </a:r>
            <a:r>
              <a:rPr lang="en-US" sz="2000" dirty="0"/>
              <a:t> to put the interaction region at a particular desired major radius </a:t>
            </a:r>
            <a:r>
              <a:rPr lang="en-US" sz="2000" dirty="0">
                <a:solidFill>
                  <a:srgbClr val="FF0000"/>
                </a:solidFill>
              </a:rPr>
              <a:t>R</a:t>
            </a:r>
            <a:r>
              <a:rPr lang="en-US" sz="2000" baseline="-25000" dirty="0">
                <a:solidFill>
                  <a:srgbClr val="FF0000"/>
                </a:solidFill>
              </a:rPr>
              <a:t>IR</a:t>
            </a:r>
            <a:r>
              <a:rPr lang="en-US" sz="2000" dirty="0"/>
              <a:t> (cell M14). The user then enters the appropriate value for </a:t>
            </a:r>
            <a:r>
              <a:rPr lang="el-GR" sz="2000" dirty="0">
                <a:solidFill>
                  <a:srgbClr val="FF0000"/>
                </a:solidFill>
              </a:rPr>
              <a:t>α</a:t>
            </a:r>
            <a:r>
              <a:rPr lang="en-US" sz="2000" dirty="0"/>
              <a:t> corresponding to this value of </a:t>
            </a:r>
            <a:r>
              <a:rPr lang="en-US" sz="2000" dirty="0">
                <a:solidFill>
                  <a:srgbClr val="FF0000"/>
                </a:solidFill>
              </a:rPr>
              <a:t>R</a:t>
            </a:r>
            <a:r>
              <a:rPr lang="en-US" sz="2000" baseline="-25000" dirty="0">
                <a:solidFill>
                  <a:srgbClr val="FF0000"/>
                </a:solidFill>
              </a:rPr>
              <a:t>IR</a:t>
            </a:r>
            <a:r>
              <a:rPr lang="en-US" sz="2000" dirty="0"/>
              <a:t>.</a:t>
            </a:r>
          </a:p>
          <a:p>
            <a:pPr marL="225425" indent="-225425">
              <a:lnSpc>
                <a:spcPct val="90000"/>
              </a:lnSpc>
              <a:spcBef>
                <a:spcPts val="600"/>
              </a:spcBef>
              <a:buFont typeface="Calibri" panose="020F0502020204030204" pitchFamily="34" charset="0"/>
              <a:buChar char="●"/>
            </a:pPr>
            <a:r>
              <a:rPr lang="en-US" sz="2000" dirty="0"/>
              <a:t>Finally, the user can try to optimize the scattering performance (minimize radial wavenumbers) by adjusting the horizontal tilt angle </a:t>
            </a:r>
            <a:r>
              <a:rPr lang="el-GR" sz="2000" dirty="0">
                <a:solidFill>
                  <a:srgbClr val="FF0000"/>
                </a:solidFill>
              </a:rPr>
              <a:t>φ</a:t>
            </a:r>
            <a:r>
              <a:rPr lang="en-US" sz="2000" baseline="-25000" dirty="0">
                <a:solidFill>
                  <a:srgbClr val="FF0000"/>
                </a:solidFill>
              </a:rPr>
              <a:t>RA</a:t>
            </a:r>
            <a:r>
              <a:rPr lang="en-US" sz="2000" dirty="0"/>
              <a:t>.</a:t>
            </a:r>
          </a:p>
        </p:txBody>
      </p:sp>
    </p:spTree>
    <p:extLst>
      <p:ext uri="{BB962C8B-B14F-4D97-AF65-F5344CB8AC3E}">
        <p14:creationId xmlns:p14="http://schemas.microsoft.com/office/powerpoint/2010/main" val="2180199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Sketch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17041" y="1625600"/>
            <a:ext cx="8493760" cy="1754326"/>
          </a:xfrm>
          <a:prstGeom prst="rect">
            <a:avLst/>
          </a:prstGeom>
          <a:noFill/>
        </p:spPr>
        <p:txBody>
          <a:bodyPr wrap="square" rtlCol="0">
            <a:spAutoFit/>
          </a:bodyPr>
          <a:lstStyle/>
          <a:p>
            <a:pPr algn="ctr"/>
            <a:r>
              <a:rPr lang="en-US" sz="5400" b="1" dirty="0">
                <a:solidFill>
                  <a:srgbClr val="FF0000"/>
                </a:solidFill>
              </a:rPr>
              <a:t>Background Information Slides on Pitch Angle Effects</a:t>
            </a:r>
          </a:p>
        </p:txBody>
      </p:sp>
    </p:spTree>
    <p:extLst>
      <p:ext uri="{BB962C8B-B14F-4D97-AF65-F5344CB8AC3E}">
        <p14:creationId xmlns:p14="http://schemas.microsoft.com/office/powerpoint/2010/main" val="23107014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E1008-C6EA-4C51-9885-9D42B4D0378A}"/>
              </a:ext>
            </a:extLst>
          </p:cNvPr>
          <p:cNvSpPr>
            <a:spLocks noGrp="1"/>
          </p:cNvSpPr>
          <p:nvPr>
            <p:ph type="ctrTitle"/>
          </p:nvPr>
        </p:nvSpPr>
        <p:spPr>
          <a:xfrm>
            <a:off x="234696" y="210311"/>
            <a:ext cx="9144000" cy="538163"/>
          </a:xfrm>
        </p:spPr>
        <p:txBody>
          <a:bodyPr>
            <a:normAutofit/>
          </a:bodyPr>
          <a:lstStyle/>
          <a:p>
            <a:pPr algn="l"/>
            <a:r>
              <a:rPr lang="en-US" sz="3200" b="1" dirty="0"/>
              <a:t>Effects of Magnetic </a:t>
            </a:r>
            <a:r>
              <a:rPr lang="en-US" sz="3200" b="1"/>
              <a:t>Pitch Angle (by Xianzi Liu)</a:t>
            </a:r>
            <a:endParaRPr lang="en-US" sz="3200" b="1" dirty="0"/>
          </a:p>
        </p:txBody>
      </p:sp>
      <p:grpSp>
        <p:nvGrpSpPr>
          <p:cNvPr id="69" name="Group 68">
            <a:extLst>
              <a:ext uri="{FF2B5EF4-FFF2-40B4-BE49-F238E27FC236}">
                <a16:creationId xmlns:a16="http://schemas.microsoft.com/office/drawing/2014/main" id="{4B8E7487-93C3-4E69-9183-2A9E222C6D84}"/>
              </a:ext>
            </a:extLst>
          </p:cNvPr>
          <p:cNvGrpSpPr/>
          <p:nvPr/>
        </p:nvGrpSpPr>
        <p:grpSpPr>
          <a:xfrm>
            <a:off x="1551432" y="1252318"/>
            <a:ext cx="8552688" cy="4353364"/>
            <a:chOff x="429768" y="840942"/>
            <a:chExt cx="7571232" cy="3750679"/>
          </a:xfrm>
        </p:grpSpPr>
        <p:sp>
          <p:nvSpPr>
            <p:cNvPr id="4" name="Parallelogram 3">
              <a:extLst>
                <a:ext uri="{FF2B5EF4-FFF2-40B4-BE49-F238E27FC236}">
                  <a16:creationId xmlns:a16="http://schemas.microsoft.com/office/drawing/2014/main" id="{7DD5C7ED-DBC5-47A0-A1A3-80784FDFCD49}"/>
                </a:ext>
              </a:extLst>
            </p:cNvPr>
            <p:cNvSpPr/>
            <p:nvPr/>
          </p:nvSpPr>
          <p:spPr>
            <a:xfrm>
              <a:off x="429768" y="2040445"/>
              <a:ext cx="7571232" cy="1700784"/>
            </a:xfrm>
            <a:prstGeom prst="parallelogram">
              <a:avLst>
                <a:gd name="adj" fmla="val 123977"/>
              </a:avLst>
            </a:prstGeom>
            <a:solidFill>
              <a:schemeClr val="accent1">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BAE5531-B3FA-4D30-A2C0-425F4E372F5B}"/>
                </a:ext>
              </a:extLst>
            </p:cNvPr>
            <p:cNvSpPr txBox="1"/>
            <p:nvPr/>
          </p:nvSpPr>
          <p:spPr>
            <a:xfrm>
              <a:off x="6620256" y="2013013"/>
              <a:ext cx="1170432" cy="369332"/>
            </a:xfrm>
            <a:prstGeom prst="rect">
              <a:avLst/>
            </a:prstGeom>
            <a:noFill/>
          </p:spPr>
          <p:txBody>
            <a:bodyPr wrap="square" rtlCol="0">
              <a:spAutoFit/>
            </a:bodyPr>
            <a:lstStyle/>
            <a:p>
              <a:r>
                <a:rPr lang="en-US" b="1" dirty="0">
                  <a:solidFill>
                    <a:schemeClr val="accent1"/>
                  </a:solidFill>
                </a:rPr>
                <a:t>Mid Plane</a:t>
              </a:r>
            </a:p>
          </p:txBody>
        </p:sp>
        <p:cxnSp>
          <p:nvCxnSpPr>
            <p:cNvPr id="7" name="Straight Arrow Connector 6">
              <a:extLst>
                <a:ext uri="{FF2B5EF4-FFF2-40B4-BE49-F238E27FC236}">
                  <a16:creationId xmlns:a16="http://schemas.microsoft.com/office/drawing/2014/main" id="{630FCEE5-B72B-41E1-8FE5-39A6D4A23DF6}"/>
                </a:ext>
              </a:extLst>
            </p:cNvPr>
            <p:cNvCxnSpPr>
              <a:cxnSpLocks/>
            </p:cNvCxnSpPr>
            <p:nvPr/>
          </p:nvCxnSpPr>
          <p:spPr>
            <a:xfrm flipV="1">
              <a:off x="3482733" y="840942"/>
              <a:ext cx="0" cy="184842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45DAE72-58B8-4019-8E34-2C8B01D554B3}"/>
                </a:ext>
              </a:extLst>
            </p:cNvPr>
            <p:cNvCxnSpPr>
              <a:cxnSpLocks/>
            </p:cNvCxnSpPr>
            <p:nvPr/>
          </p:nvCxnSpPr>
          <p:spPr>
            <a:xfrm>
              <a:off x="3482939" y="2689364"/>
              <a:ext cx="0" cy="1051865"/>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707D652-5937-430C-AA7F-821B3CC7A558}"/>
                </a:ext>
              </a:extLst>
            </p:cNvPr>
            <p:cNvCxnSpPr/>
            <p:nvPr/>
          </p:nvCxnSpPr>
          <p:spPr>
            <a:xfrm>
              <a:off x="3482733" y="3741229"/>
              <a:ext cx="0" cy="850392"/>
            </a:xfrm>
            <a:prstGeom prst="line">
              <a:avLst/>
            </a:prstGeom>
            <a:ln w="44450">
              <a:prstDash val="solid"/>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4E52221-81C1-4027-AE7B-2FC0704E1649}"/>
                </a:ext>
              </a:extLst>
            </p:cNvPr>
            <p:cNvSpPr txBox="1"/>
            <p:nvPr/>
          </p:nvSpPr>
          <p:spPr>
            <a:xfrm>
              <a:off x="2170959" y="1058731"/>
              <a:ext cx="1479479" cy="369332"/>
            </a:xfrm>
            <a:prstGeom prst="rect">
              <a:avLst/>
            </a:prstGeom>
            <a:noFill/>
          </p:spPr>
          <p:txBody>
            <a:bodyPr wrap="square" rtlCol="0">
              <a:spAutoFit/>
            </a:bodyPr>
            <a:lstStyle/>
            <a:p>
              <a:r>
                <a:rPr lang="en-US" b="1" dirty="0">
                  <a:solidFill>
                    <a:schemeClr val="accent1"/>
                  </a:solidFill>
                </a:rPr>
                <a:t>Torus Center</a:t>
              </a:r>
            </a:p>
          </p:txBody>
        </p:sp>
        <p:sp>
          <p:nvSpPr>
            <p:cNvPr id="13" name="Oval 12">
              <a:extLst>
                <a:ext uri="{FF2B5EF4-FFF2-40B4-BE49-F238E27FC236}">
                  <a16:creationId xmlns:a16="http://schemas.microsoft.com/office/drawing/2014/main" id="{53BEB030-4A43-4174-B1CA-5B737179FAEE}"/>
                </a:ext>
              </a:extLst>
            </p:cNvPr>
            <p:cNvSpPr/>
            <p:nvPr/>
          </p:nvSpPr>
          <p:spPr>
            <a:xfrm>
              <a:off x="4579054" y="3015831"/>
              <a:ext cx="227642" cy="226032"/>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DBDF93E6-5951-4E49-979A-65C298A9B303}"/>
                </a:ext>
              </a:extLst>
            </p:cNvPr>
            <p:cNvCxnSpPr>
              <a:cxnSpLocks/>
              <a:endCxn id="13" idx="2"/>
            </p:cNvCxnSpPr>
            <p:nvPr/>
          </p:nvCxnSpPr>
          <p:spPr>
            <a:xfrm>
              <a:off x="3482733" y="2732574"/>
              <a:ext cx="1096321" cy="396273"/>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AD747966-453C-47AC-A3F3-F31BA88C9893}"/>
                </a:ext>
              </a:extLst>
            </p:cNvPr>
            <p:cNvCxnSpPr>
              <a:cxnSpLocks/>
            </p:cNvCxnSpPr>
            <p:nvPr/>
          </p:nvCxnSpPr>
          <p:spPr>
            <a:xfrm>
              <a:off x="4692875" y="3166135"/>
              <a:ext cx="993720" cy="35898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46DA336-2C62-486A-83C2-510CD6DB98A3}"/>
                    </a:ext>
                  </a:extLst>
                </p:cNvPr>
                <p:cNvSpPr txBox="1"/>
                <p:nvPr/>
              </p:nvSpPr>
              <p:spPr>
                <a:xfrm>
                  <a:off x="5470841" y="3422131"/>
                  <a:ext cx="63733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28" name="TextBox 27">
                  <a:extLst>
                    <a:ext uri="{FF2B5EF4-FFF2-40B4-BE49-F238E27FC236}">
                      <a16:creationId xmlns:a16="http://schemas.microsoft.com/office/drawing/2014/main" id="{746DA336-2C62-486A-83C2-510CD6DB98A3}"/>
                    </a:ext>
                  </a:extLst>
                </p:cNvPr>
                <p:cNvSpPr txBox="1">
                  <a:spLocks noRot="1" noChangeAspect="1" noMove="1" noResize="1" noEditPoints="1" noAdjustHandles="1" noChangeArrowheads="1" noChangeShapeType="1" noTextEdit="1"/>
                </p:cNvSpPr>
                <p:nvPr/>
              </p:nvSpPr>
              <p:spPr>
                <a:xfrm>
                  <a:off x="5470841" y="3422131"/>
                  <a:ext cx="637338" cy="369332"/>
                </a:xfrm>
                <a:prstGeom prst="rect">
                  <a:avLst/>
                </a:prstGeom>
                <a:blipFill>
                  <a:blip r:embed="rId2"/>
                  <a:stretch>
                    <a:fillRect t="-5714" r="-10169"/>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C92557F5-10E6-4C7F-9027-9E2953BA3188}"/>
                </a:ext>
              </a:extLst>
            </p:cNvPr>
            <p:cNvCxnSpPr>
              <a:cxnSpLocks/>
            </p:cNvCxnSpPr>
            <p:nvPr/>
          </p:nvCxnSpPr>
          <p:spPr>
            <a:xfrm flipH="1">
              <a:off x="5129878" y="2241183"/>
              <a:ext cx="702381" cy="549129"/>
            </a:xfrm>
            <a:prstGeom prst="straightConnector1">
              <a:avLst/>
            </a:prstGeom>
            <a:ln w="444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18D3E944-F8EA-4F91-AEAA-AD7EA5A86B83}"/>
                </a:ext>
              </a:extLst>
            </p:cNvPr>
            <p:cNvSpPr txBox="1"/>
            <p:nvPr/>
          </p:nvSpPr>
          <p:spPr>
            <a:xfrm>
              <a:off x="4831661" y="2938867"/>
              <a:ext cx="406507" cy="369332"/>
            </a:xfrm>
            <a:prstGeom prst="rect">
              <a:avLst/>
            </a:prstGeom>
            <a:noFill/>
          </p:spPr>
          <p:txBody>
            <a:bodyPr wrap="square" rtlCol="0">
              <a:spAutoFit/>
            </a:bodyPr>
            <a:lstStyle/>
            <a:p>
              <a:r>
                <a:rPr lang="en-US" b="1" dirty="0">
                  <a:solidFill>
                    <a:srgbClr val="FFC000"/>
                  </a:solidFill>
                </a:rPr>
                <a:t>IR</a:t>
              </a:r>
            </a:p>
          </p:txBody>
        </p:sp>
        <p:cxnSp>
          <p:nvCxnSpPr>
            <p:cNvPr id="33" name="Straight Connector 32">
              <a:extLst>
                <a:ext uri="{FF2B5EF4-FFF2-40B4-BE49-F238E27FC236}">
                  <a16:creationId xmlns:a16="http://schemas.microsoft.com/office/drawing/2014/main" id="{ECACE4EE-486B-49D7-A963-F099DFE947F3}"/>
                </a:ext>
              </a:extLst>
            </p:cNvPr>
            <p:cNvCxnSpPr>
              <a:cxnSpLocks/>
            </p:cNvCxnSpPr>
            <p:nvPr/>
          </p:nvCxnSpPr>
          <p:spPr>
            <a:xfrm flipH="1">
              <a:off x="4686444" y="2466367"/>
              <a:ext cx="854488" cy="654906"/>
            </a:xfrm>
            <a:prstGeom prst="line">
              <a:avLst/>
            </a:prstGeom>
            <a:ln w="44450">
              <a:solidFill>
                <a:schemeClr val="accent6"/>
              </a:solidFill>
              <a:prstDash val="soli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6666F61-BB26-477A-B937-B644C7702385}"/>
                    </a:ext>
                  </a:extLst>
                </p:cNvPr>
                <p:cNvSpPr txBox="1"/>
                <p:nvPr/>
              </p:nvSpPr>
              <p:spPr>
                <a:xfrm>
                  <a:off x="5177511" y="2684664"/>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35" name="TextBox 34">
                  <a:extLst>
                    <a:ext uri="{FF2B5EF4-FFF2-40B4-BE49-F238E27FC236}">
                      <a16:creationId xmlns:a16="http://schemas.microsoft.com/office/drawing/2014/main" id="{E6666F61-BB26-477A-B937-B644C7702385}"/>
                    </a:ext>
                  </a:extLst>
                </p:cNvPr>
                <p:cNvSpPr txBox="1">
                  <a:spLocks noRot="1" noChangeAspect="1" noMove="1" noResize="1" noEditPoints="1" noAdjustHandles="1" noChangeArrowheads="1" noChangeShapeType="1" noTextEdit="1"/>
                </p:cNvSpPr>
                <p:nvPr/>
              </p:nvSpPr>
              <p:spPr>
                <a:xfrm>
                  <a:off x="5177511" y="2684664"/>
                  <a:ext cx="500990" cy="412346"/>
                </a:xfrm>
                <a:prstGeom prst="rect">
                  <a:avLst/>
                </a:prstGeom>
                <a:blipFill>
                  <a:blip r:embed="rId3"/>
                  <a:stretch>
                    <a:fillRect/>
                  </a:stretch>
                </a:blipFill>
              </p:spPr>
              <p:txBody>
                <a:bodyPr/>
                <a:lstStyle/>
                <a:p>
                  <a:r>
                    <a:rPr lang="en-US">
                      <a:noFill/>
                    </a:rPr>
                    <a:t> </a:t>
                  </a:r>
                </a:p>
              </p:txBody>
            </p:sp>
          </mc:Fallback>
        </mc:AlternateContent>
        <p:sp>
          <p:nvSpPr>
            <p:cNvPr id="36" name="Arc 35">
              <a:extLst>
                <a:ext uri="{FF2B5EF4-FFF2-40B4-BE49-F238E27FC236}">
                  <a16:creationId xmlns:a16="http://schemas.microsoft.com/office/drawing/2014/main" id="{23080844-5FA1-4435-BFC7-38DA8AF0BFB4}"/>
                </a:ext>
              </a:extLst>
            </p:cNvPr>
            <p:cNvSpPr/>
            <p:nvPr/>
          </p:nvSpPr>
          <p:spPr>
            <a:xfrm rot="18310655">
              <a:off x="4341636" y="2846328"/>
              <a:ext cx="896420" cy="965771"/>
            </a:xfrm>
            <a:prstGeom prst="arc">
              <a:avLst>
                <a:gd name="adj1" fmla="val 16200000"/>
                <a:gd name="adj2" fmla="val 20750877"/>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F2C09D3-BF54-42BE-BEC6-E1FF0B61C2A2}"/>
                    </a:ext>
                  </a:extLst>
                </p:cNvPr>
                <p:cNvSpPr txBox="1"/>
                <p:nvPr/>
              </p:nvSpPr>
              <p:spPr>
                <a:xfrm>
                  <a:off x="4334528" y="2578074"/>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37" name="TextBox 36">
                  <a:extLst>
                    <a:ext uri="{FF2B5EF4-FFF2-40B4-BE49-F238E27FC236}">
                      <a16:creationId xmlns:a16="http://schemas.microsoft.com/office/drawing/2014/main" id="{5F2C09D3-BF54-42BE-BEC6-E1FF0B61C2A2}"/>
                    </a:ext>
                  </a:extLst>
                </p:cNvPr>
                <p:cNvSpPr txBox="1">
                  <a:spLocks noRot="1" noChangeAspect="1" noMove="1" noResize="1" noEditPoints="1" noAdjustHandles="1" noChangeArrowheads="1" noChangeShapeType="1" noTextEdit="1"/>
                </p:cNvSpPr>
                <p:nvPr/>
              </p:nvSpPr>
              <p:spPr>
                <a:xfrm>
                  <a:off x="4334528" y="2578074"/>
                  <a:ext cx="585215" cy="379847"/>
                </a:xfrm>
                <a:prstGeom prst="rect">
                  <a:avLst/>
                </a:prstGeom>
                <a:blipFill>
                  <a:blip r:embed="rId4"/>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43DEEA11-9C6A-4070-9D89-DAEE931FDC3B}"/>
                </a:ext>
              </a:extLst>
            </p:cNvPr>
            <p:cNvCxnSpPr>
              <a:cxnSpLocks/>
            </p:cNvCxnSpPr>
            <p:nvPr/>
          </p:nvCxnSpPr>
          <p:spPr>
            <a:xfrm flipH="1">
              <a:off x="3617964" y="3150551"/>
              <a:ext cx="1033146" cy="126718"/>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E08E90ED-71F5-4547-BF54-758EDD77F7F1}"/>
                </a:ext>
              </a:extLst>
            </p:cNvPr>
            <p:cNvCxnSpPr>
              <a:cxnSpLocks/>
            </p:cNvCxnSpPr>
            <p:nvPr/>
          </p:nvCxnSpPr>
          <p:spPr>
            <a:xfrm>
              <a:off x="3643436" y="3277269"/>
              <a:ext cx="0" cy="329528"/>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42D3C8A5-C0CA-421C-8E20-53E9EA50580B}"/>
                    </a:ext>
                  </a:extLst>
                </p:cNvPr>
                <p:cNvSpPr txBox="1"/>
                <p:nvPr/>
              </p:nvSpPr>
              <p:spPr>
                <a:xfrm>
                  <a:off x="3468736" y="2899810"/>
                  <a:ext cx="500990" cy="4123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56" name="TextBox 55">
                  <a:extLst>
                    <a:ext uri="{FF2B5EF4-FFF2-40B4-BE49-F238E27FC236}">
                      <a16:creationId xmlns:a16="http://schemas.microsoft.com/office/drawing/2014/main" id="{42D3C8A5-C0CA-421C-8E20-53E9EA50580B}"/>
                    </a:ext>
                  </a:extLst>
                </p:cNvPr>
                <p:cNvSpPr txBox="1">
                  <a:spLocks noRot="1" noChangeAspect="1" noMove="1" noResize="1" noEditPoints="1" noAdjustHandles="1" noChangeArrowheads="1" noChangeShapeType="1" noTextEdit="1"/>
                </p:cNvSpPr>
                <p:nvPr/>
              </p:nvSpPr>
              <p:spPr>
                <a:xfrm>
                  <a:off x="3468736" y="2899810"/>
                  <a:ext cx="500990" cy="412346"/>
                </a:xfrm>
                <a:prstGeom prst="rect">
                  <a:avLst/>
                </a:prstGeom>
                <a:blipFill>
                  <a:blip r:embed="rId5"/>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A51D9B49-C618-492A-AFFD-3C337BADFAB9}"/>
                </a:ext>
              </a:extLst>
            </p:cNvPr>
            <p:cNvCxnSpPr>
              <a:cxnSpLocks/>
            </p:cNvCxnSpPr>
            <p:nvPr/>
          </p:nvCxnSpPr>
          <p:spPr>
            <a:xfrm flipV="1">
              <a:off x="3668114" y="3196046"/>
              <a:ext cx="986261" cy="391501"/>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5D096B8-F9C1-49E3-8F9B-0FB4D355E7C2}"/>
                </a:ext>
              </a:extLst>
            </p:cNvPr>
            <p:cNvCxnSpPr>
              <a:cxnSpLocks/>
            </p:cNvCxnSpPr>
            <p:nvPr/>
          </p:nvCxnSpPr>
          <p:spPr>
            <a:xfrm flipV="1">
              <a:off x="3654901" y="3421912"/>
              <a:ext cx="134715" cy="57938"/>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972233A-90B7-405B-955D-B1152BB7E7DB}"/>
                </a:ext>
              </a:extLst>
            </p:cNvPr>
            <p:cNvCxnSpPr>
              <a:cxnSpLocks/>
            </p:cNvCxnSpPr>
            <p:nvPr/>
          </p:nvCxnSpPr>
          <p:spPr>
            <a:xfrm flipV="1">
              <a:off x="3804729" y="3401059"/>
              <a:ext cx="0" cy="155977"/>
            </a:xfrm>
            <a:prstGeom prst="line">
              <a:avLst/>
            </a:prstGeom>
            <a:ln w="31750">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65" name="Arc 64">
              <a:extLst>
                <a:ext uri="{FF2B5EF4-FFF2-40B4-BE49-F238E27FC236}">
                  <a16:creationId xmlns:a16="http://schemas.microsoft.com/office/drawing/2014/main" id="{76406918-31E7-4B84-8536-67B9772205BA}"/>
                </a:ext>
              </a:extLst>
            </p:cNvPr>
            <p:cNvSpPr/>
            <p:nvPr/>
          </p:nvSpPr>
          <p:spPr>
            <a:xfrm rot="8102786">
              <a:off x="4218443" y="2456759"/>
              <a:ext cx="896420" cy="965771"/>
            </a:xfrm>
            <a:prstGeom prst="arc">
              <a:avLst>
                <a:gd name="adj1" fmla="val 16200000"/>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592E5AB-B0BB-4000-BCDD-CDFDC568AA59}"/>
                    </a:ext>
                  </a:extLst>
                </p:cNvPr>
                <p:cNvSpPr txBox="1"/>
                <p:nvPr/>
              </p:nvSpPr>
              <p:spPr>
                <a:xfrm>
                  <a:off x="4506675" y="3368732"/>
                  <a:ext cx="585215" cy="37984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66" name="TextBox 65">
                  <a:extLst>
                    <a:ext uri="{FF2B5EF4-FFF2-40B4-BE49-F238E27FC236}">
                      <a16:creationId xmlns:a16="http://schemas.microsoft.com/office/drawing/2014/main" id="{9592E5AB-B0BB-4000-BCDD-CDFDC568AA59}"/>
                    </a:ext>
                  </a:extLst>
                </p:cNvPr>
                <p:cNvSpPr txBox="1">
                  <a:spLocks noRot="1" noChangeAspect="1" noMove="1" noResize="1" noEditPoints="1" noAdjustHandles="1" noChangeArrowheads="1" noChangeShapeType="1" noTextEdit="1"/>
                </p:cNvSpPr>
                <p:nvPr/>
              </p:nvSpPr>
              <p:spPr>
                <a:xfrm>
                  <a:off x="4506675" y="3368732"/>
                  <a:ext cx="585215" cy="379847"/>
                </a:xfrm>
                <a:prstGeom prst="rect">
                  <a:avLst/>
                </a:prstGeom>
                <a:blipFill>
                  <a:blip r:embed="rId6"/>
                  <a:stretch>
                    <a:fillRect/>
                  </a:stretch>
                </a:blipFill>
              </p:spPr>
              <p:txBody>
                <a:bodyPr/>
                <a:lstStyle/>
                <a:p>
                  <a:r>
                    <a:rPr lang="en-US">
                      <a:noFill/>
                    </a:rPr>
                    <a:t> </a:t>
                  </a:r>
                </a:p>
              </p:txBody>
            </p:sp>
          </mc:Fallback>
        </mc:AlternateContent>
        <p:sp>
          <p:nvSpPr>
            <p:cNvPr id="67" name="Arc 66">
              <a:extLst>
                <a:ext uri="{FF2B5EF4-FFF2-40B4-BE49-F238E27FC236}">
                  <a16:creationId xmlns:a16="http://schemas.microsoft.com/office/drawing/2014/main" id="{A13BA254-C856-4333-B154-92DB61507403}"/>
                </a:ext>
              </a:extLst>
            </p:cNvPr>
            <p:cNvSpPr/>
            <p:nvPr/>
          </p:nvSpPr>
          <p:spPr>
            <a:xfrm rot="11776120">
              <a:off x="4261773" y="2729526"/>
              <a:ext cx="896420" cy="965771"/>
            </a:xfrm>
            <a:prstGeom prst="arc">
              <a:avLst>
                <a:gd name="adj1" fmla="val 19554672"/>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B26CD154-287F-4508-964D-675A644EECF7}"/>
                    </a:ext>
                  </a:extLst>
                </p:cNvPr>
                <p:cNvSpPr txBox="1"/>
                <p:nvPr/>
              </p:nvSpPr>
              <p:spPr>
                <a:xfrm>
                  <a:off x="3785912" y="3179935"/>
                  <a:ext cx="58521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68" name="TextBox 67">
                  <a:extLst>
                    <a:ext uri="{FF2B5EF4-FFF2-40B4-BE49-F238E27FC236}">
                      <a16:creationId xmlns:a16="http://schemas.microsoft.com/office/drawing/2014/main" id="{B26CD154-287F-4508-964D-675A644EECF7}"/>
                    </a:ext>
                  </a:extLst>
                </p:cNvPr>
                <p:cNvSpPr txBox="1">
                  <a:spLocks noRot="1" noChangeAspect="1" noMove="1" noResize="1" noEditPoints="1" noAdjustHandles="1" noChangeArrowheads="1" noChangeShapeType="1" noTextEdit="1"/>
                </p:cNvSpPr>
                <p:nvPr/>
              </p:nvSpPr>
              <p:spPr>
                <a:xfrm>
                  <a:off x="3785912" y="3179935"/>
                  <a:ext cx="585215"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40841178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51E1B11-0C70-4CE1-B787-4DFB366A97DD}"/>
                  </a:ext>
                </a:extLst>
              </p:cNvPr>
              <p:cNvSpPr>
                <a:spLocks noGrp="1"/>
              </p:cNvSpPr>
              <p:nvPr>
                <p:ph idx="1"/>
              </p:nvPr>
            </p:nvSpPr>
            <p:spPr>
              <a:xfrm>
                <a:off x="196596" y="225425"/>
                <a:ext cx="11798808" cy="1932559"/>
              </a:xfrm>
            </p:spPr>
            <p:txBody>
              <a:bodyPr/>
              <a:lstStyle/>
              <a:p>
                <a:pPr marL="0" indent="0">
                  <a:buNone/>
                </a:pPr>
                <a:r>
                  <a:rPr lang="en-US" dirty="0"/>
                  <a:t>Build a cartesian coordinates (</a:t>
                </a:r>
                <a:r>
                  <a:rPr lang="en-US" dirty="0" err="1"/>
                  <a:t>x,r,z</a:t>
                </a:r>
                <a:r>
                  <a:rPr lang="en-US" dirty="0"/>
                  <a:t>) with the origin at IR (Interaction Region)</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perpendicular to the mid plane, upward. The </a:t>
                </a:r>
                <a:r>
                  <a:rPr lang="en-US" sz="2000" dirty="0">
                    <a:solidFill>
                      <a:schemeClr val="accent6"/>
                    </a:solidFill>
                  </a:rPr>
                  <a:t>traditional</a:t>
                </a:r>
                <a:r>
                  <a:rPr lang="en-US" sz="2000" dirty="0"/>
                  <a:t> </a:t>
                </a:r>
                <a:r>
                  <a:rPr lang="en-US" sz="2000" dirty="0">
                    <a:solidFill>
                      <a:srgbClr val="FF0000"/>
                    </a:solidFill>
                  </a:rPr>
                  <a:t>poloidal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a:t>
                </a:r>
                <a:r>
                  <a:rPr lang="en-US" sz="2000" dirty="0" err="1"/>
                  <a:t>x,r,z</a:t>
                </a:r>
                <a:r>
                  <a:rPr lang="en-US" sz="2000" dirty="0"/>
                  <a:t>) form a right-hand system. The </a:t>
                </a:r>
                <a:r>
                  <a:rPr lang="en-US" sz="2000" dirty="0">
                    <a:solidFill>
                      <a:schemeClr val="accent6"/>
                    </a:solidFill>
                  </a:rPr>
                  <a:t>traditional</a:t>
                </a:r>
                <a:r>
                  <a:rPr lang="en-US" sz="2000" dirty="0"/>
                  <a:t> </a:t>
                </a:r>
                <a:r>
                  <a:rPr lang="en-US" sz="2000" dirty="0">
                    <a:solidFill>
                      <a:srgbClr val="FF0000"/>
                    </a:solidFill>
                  </a:rPr>
                  <a:t>toroidal direction</a:t>
                </a:r>
                <a:r>
                  <a:rPr lang="en-US" sz="2000" dirty="0"/>
                  <a:t>. </a:t>
                </a:r>
              </a:p>
            </p:txBody>
          </p:sp>
        </mc:Choice>
        <mc:Fallback xmlns="">
          <p:sp>
            <p:nvSpPr>
              <p:cNvPr id="3" name="Content Placeholder 2">
                <a:extLst>
                  <a:ext uri="{FF2B5EF4-FFF2-40B4-BE49-F238E27FC236}">
                    <a16:creationId xmlns:a16="http://schemas.microsoft.com/office/drawing/2014/main" id="{251E1B11-0C70-4CE1-B787-4DFB366A97DD}"/>
                  </a:ext>
                </a:extLst>
              </p:cNvPr>
              <p:cNvSpPr>
                <a:spLocks noGrp="1" noRot="1" noChangeAspect="1" noMove="1" noResize="1" noEditPoints="1" noAdjustHandles="1" noChangeArrowheads="1" noChangeShapeType="1" noTextEdit="1"/>
              </p:cNvSpPr>
              <p:nvPr>
                <p:ph idx="1"/>
              </p:nvPr>
            </p:nvSpPr>
            <p:spPr>
              <a:xfrm>
                <a:off x="196596" y="225425"/>
                <a:ext cx="11798808" cy="1932559"/>
              </a:xfrm>
              <a:blipFill>
                <a:blip r:embed="rId2"/>
                <a:stretch>
                  <a:fillRect l="-1033" t="-5363"/>
                </a:stretch>
              </a:blipFill>
            </p:spPr>
            <p:txBody>
              <a:bodyPr/>
              <a:lstStyle/>
              <a:p>
                <a:r>
                  <a:rPr lang="en-US">
                    <a:noFill/>
                  </a:rPr>
                  <a:t> </a:t>
                </a:r>
              </a:p>
            </p:txBody>
          </p:sp>
        </mc:Fallback>
      </mc:AlternateContent>
      <p:grpSp>
        <p:nvGrpSpPr>
          <p:cNvPr id="36" name="Group 35">
            <a:extLst>
              <a:ext uri="{FF2B5EF4-FFF2-40B4-BE49-F238E27FC236}">
                <a16:creationId xmlns:a16="http://schemas.microsoft.com/office/drawing/2014/main" id="{248C033A-7D22-4DBC-9CFF-8FC01FAAAFB0}"/>
              </a:ext>
            </a:extLst>
          </p:cNvPr>
          <p:cNvGrpSpPr/>
          <p:nvPr/>
        </p:nvGrpSpPr>
        <p:grpSpPr>
          <a:xfrm>
            <a:off x="584901" y="2229088"/>
            <a:ext cx="4155053" cy="2955823"/>
            <a:chOff x="584901" y="2229088"/>
            <a:chExt cx="4155053" cy="2955823"/>
          </a:xfrm>
        </p:grpSpPr>
        <p:cxnSp>
          <p:nvCxnSpPr>
            <p:cNvPr id="4" name="Straight Arrow Connector 3">
              <a:extLst>
                <a:ext uri="{FF2B5EF4-FFF2-40B4-BE49-F238E27FC236}">
                  <a16:creationId xmlns:a16="http://schemas.microsoft.com/office/drawing/2014/main" id="{D5EE7A87-CEC4-4144-A990-94EA415449F9}"/>
                </a:ext>
              </a:extLst>
            </p:cNvPr>
            <p:cNvCxnSpPr>
              <a:cxnSpLocks/>
            </p:cNvCxnSpPr>
            <p:nvPr/>
          </p:nvCxnSpPr>
          <p:spPr>
            <a:xfrm flipV="1">
              <a:off x="2576992" y="2340864"/>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15D794F-F8A0-4554-AD3D-9DBE752B85D9}"/>
                </a:ext>
              </a:extLst>
            </p:cNvPr>
            <p:cNvCxnSpPr>
              <a:cxnSpLocks/>
            </p:cNvCxnSpPr>
            <p:nvPr/>
          </p:nvCxnSpPr>
          <p:spPr>
            <a:xfrm>
              <a:off x="2567848" y="3959352"/>
              <a:ext cx="1802984" cy="9144"/>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B100B27-D159-4F3C-9B38-70A9DD60EC75}"/>
                </a:ext>
              </a:extLst>
            </p:cNvPr>
            <p:cNvCxnSpPr>
              <a:cxnSpLocks/>
            </p:cNvCxnSpPr>
            <p:nvPr/>
          </p:nvCxnSpPr>
          <p:spPr>
            <a:xfrm flipH="1">
              <a:off x="944880" y="3959352"/>
              <a:ext cx="1632112" cy="890016"/>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01F9F66-D865-444A-AC35-7DE4E5174439}"/>
                    </a:ext>
                  </a:extLst>
                </p:cNvPr>
                <p:cNvSpPr txBox="1"/>
                <p:nvPr/>
              </p:nvSpPr>
              <p:spPr>
                <a:xfrm>
                  <a:off x="4019998" y="3959352"/>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2" name="TextBox 11">
                  <a:extLst>
                    <a:ext uri="{FF2B5EF4-FFF2-40B4-BE49-F238E27FC236}">
                      <a16:creationId xmlns:a16="http://schemas.microsoft.com/office/drawing/2014/main" id="{801F9F66-D865-444A-AC35-7DE4E5174439}"/>
                    </a:ext>
                  </a:extLst>
                </p:cNvPr>
                <p:cNvSpPr txBox="1">
                  <a:spLocks noRot="1" noChangeAspect="1" noMove="1" noResize="1" noEditPoints="1" noAdjustHandles="1" noChangeArrowheads="1" noChangeShapeType="1" noTextEdit="1"/>
                </p:cNvSpPr>
                <p:nvPr/>
              </p:nvSpPr>
              <p:spPr>
                <a:xfrm>
                  <a:off x="4019998" y="3959352"/>
                  <a:ext cx="719956" cy="428679"/>
                </a:xfrm>
                <a:prstGeom prst="rect">
                  <a:avLst/>
                </a:prstGeom>
                <a:blipFill>
                  <a:blip r:embed="rId3"/>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AF93BD-5C25-47A4-BA2B-578B4BB7FB58}"/>
                    </a:ext>
                  </a:extLst>
                </p:cNvPr>
                <p:cNvSpPr txBox="1"/>
                <p:nvPr/>
              </p:nvSpPr>
              <p:spPr>
                <a:xfrm>
                  <a:off x="2427089" y="2229088"/>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13" name="TextBox 12">
                  <a:extLst>
                    <a:ext uri="{FF2B5EF4-FFF2-40B4-BE49-F238E27FC236}">
                      <a16:creationId xmlns:a16="http://schemas.microsoft.com/office/drawing/2014/main" id="{D7AF93BD-5C25-47A4-BA2B-578B4BB7FB58}"/>
                    </a:ext>
                  </a:extLst>
                </p:cNvPr>
                <p:cNvSpPr txBox="1">
                  <a:spLocks noRot="1" noChangeAspect="1" noMove="1" noResize="1" noEditPoints="1" noAdjustHandles="1" noChangeArrowheads="1" noChangeShapeType="1" noTextEdit="1"/>
                </p:cNvSpPr>
                <p:nvPr/>
              </p:nvSpPr>
              <p:spPr>
                <a:xfrm>
                  <a:off x="2427089" y="2229088"/>
                  <a:ext cx="719956" cy="369332"/>
                </a:xfrm>
                <a:prstGeom prst="rect">
                  <a:avLst/>
                </a:prstGeom>
                <a:blipFill>
                  <a:blip r:embed="rId4"/>
                  <a:stretch>
                    <a:fillRect t="-6667" r="-110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BA0F26D-7A9B-4936-BCF5-0BBD0285340F}"/>
                    </a:ext>
                  </a:extLst>
                </p:cNvPr>
                <p:cNvSpPr txBox="1"/>
                <p:nvPr/>
              </p:nvSpPr>
              <p:spPr>
                <a:xfrm>
                  <a:off x="584901" y="4480036"/>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4" name="TextBox 13">
                  <a:extLst>
                    <a:ext uri="{FF2B5EF4-FFF2-40B4-BE49-F238E27FC236}">
                      <a16:creationId xmlns:a16="http://schemas.microsoft.com/office/drawing/2014/main" id="{6BA0F26D-7A9B-4936-BCF5-0BBD0285340F}"/>
                    </a:ext>
                  </a:extLst>
                </p:cNvPr>
                <p:cNvSpPr txBox="1">
                  <a:spLocks noRot="1" noChangeAspect="1" noMove="1" noResize="1" noEditPoints="1" noAdjustHandles="1" noChangeArrowheads="1" noChangeShapeType="1" noTextEdit="1"/>
                </p:cNvSpPr>
                <p:nvPr/>
              </p:nvSpPr>
              <p:spPr>
                <a:xfrm>
                  <a:off x="584901" y="4480036"/>
                  <a:ext cx="719956" cy="369332"/>
                </a:xfrm>
                <a:prstGeom prst="rect">
                  <a:avLst/>
                </a:prstGeom>
                <a:blipFill>
                  <a:blip r:embed="rId5"/>
                  <a:stretch>
                    <a:fillRect t="-6557" r="-27119"/>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1B40AF71-9ED7-44DD-9CD0-C78A45BA8AD0}"/>
                </a:ext>
              </a:extLst>
            </p:cNvPr>
            <p:cNvSpPr txBox="1"/>
            <p:nvPr/>
          </p:nvSpPr>
          <p:spPr>
            <a:xfrm>
              <a:off x="2557466" y="3651593"/>
              <a:ext cx="459202" cy="428679"/>
            </a:xfrm>
            <a:prstGeom prst="rect">
              <a:avLst/>
            </a:prstGeom>
            <a:noFill/>
          </p:spPr>
          <p:txBody>
            <a:bodyPr wrap="square" rtlCol="0">
              <a:spAutoFit/>
            </a:bodyPr>
            <a:lstStyle/>
            <a:p>
              <a:r>
                <a:rPr lang="en-US" b="1" dirty="0">
                  <a:solidFill>
                    <a:srgbClr val="FFC000"/>
                  </a:solidFill>
                </a:rPr>
                <a:t>IR</a:t>
              </a:r>
            </a:p>
          </p:txBody>
        </p:sp>
        <p:cxnSp>
          <p:nvCxnSpPr>
            <p:cNvPr id="16" name="Straight Arrow Connector 15">
              <a:extLst>
                <a:ext uri="{FF2B5EF4-FFF2-40B4-BE49-F238E27FC236}">
                  <a16:creationId xmlns:a16="http://schemas.microsoft.com/office/drawing/2014/main" id="{5D966708-7DBD-4714-ABA7-5F470B742066}"/>
                </a:ext>
              </a:extLst>
            </p:cNvPr>
            <p:cNvCxnSpPr>
              <a:cxnSpLocks/>
            </p:cNvCxnSpPr>
            <p:nvPr/>
          </p:nvCxnSpPr>
          <p:spPr>
            <a:xfrm flipH="1">
              <a:off x="2308187" y="3968161"/>
              <a:ext cx="268806" cy="881207"/>
            </a:xfrm>
            <a:prstGeom prst="straightConnector1">
              <a:avLst/>
            </a:prstGeom>
            <a:ln w="317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9" name="Arc 18">
              <a:extLst>
                <a:ext uri="{FF2B5EF4-FFF2-40B4-BE49-F238E27FC236}">
                  <a16:creationId xmlns:a16="http://schemas.microsoft.com/office/drawing/2014/main" id="{9922010D-776C-44EC-8363-4D56590436EF}"/>
                </a:ext>
              </a:extLst>
            </p:cNvPr>
            <p:cNvSpPr/>
            <p:nvPr/>
          </p:nvSpPr>
          <p:spPr>
            <a:xfrm rot="6390646">
              <a:off x="1893319" y="3133881"/>
              <a:ext cx="1040463" cy="1090964"/>
            </a:xfrm>
            <a:prstGeom prst="arc">
              <a:avLst>
                <a:gd name="adj1" fmla="val 17264802"/>
                <a:gd name="adj2" fmla="val 19864255"/>
              </a:avLst>
            </a:prstGeom>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456AD5E-9968-4C8D-A417-8AA88617207E}"/>
                    </a:ext>
                  </a:extLst>
                </p:cNvPr>
                <p:cNvSpPr txBox="1"/>
                <p:nvPr/>
              </p:nvSpPr>
              <p:spPr>
                <a:xfrm>
                  <a:off x="2229189" y="4706306"/>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6"/>
                                </a:solidFill>
                                <a:latin typeface="Cambria Math" panose="02040503050406030204" pitchFamily="18" charset="0"/>
                              </a:rPr>
                            </m:ctrlPr>
                          </m:accPr>
                          <m:e>
                            <m:sSub>
                              <m:sSubPr>
                                <m:ctrlPr>
                                  <a:rPr lang="en-US" b="1" i="1" dirty="0" smtClean="0">
                                    <a:solidFill>
                                      <a:schemeClr val="accent6"/>
                                    </a:solidFill>
                                    <a:latin typeface="Cambria Math" panose="02040503050406030204" pitchFamily="18" charset="0"/>
                                  </a:rPr>
                                </m:ctrlPr>
                              </m:sSubPr>
                              <m:e>
                                <m:r>
                                  <a:rPr lang="en-US" b="1" i="1" dirty="0" smtClean="0">
                                    <a:solidFill>
                                      <a:schemeClr val="accent6"/>
                                    </a:solidFill>
                                    <a:latin typeface="Cambria Math" panose="02040503050406030204" pitchFamily="18" charset="0"/>
                                  </a:rPr>
                                  <m:t>𝒌</m:t>
                                </m:r>
                              </m:e>
                              <m:sub>
                                <m:r>
                                  <a:rPr lang="en-US" b="1" i="1" dirty="0" smtClean="0">
                                    <a:solidFill>
                                      <a:schemeClr val="accent6"/>
                                    </a:solidFill>
                                    <a:latin typeface="Cambria Math" panose="02040503050406030204" pitchFamily="18" charset="0"/>
                                  </a:rPr>
                                  <m:t>𝒊</m:t>
                                </m:r>
                              </m:sub>
                            </m:sSub>
                          </m:e>
                        </m:acc>
                      </m:oMath>
                    </m:oMathPara>
                  </a14:m>
                  <a:endParaRPr lang="en-US" b="1" dirty="0">
                    <a:solidFill>
                      <a:schemeClr val="accent1"/>
                    </a:solidFill>
                  </a:endParaRPr>
                </a:p>
              </p:txBody>
            </p:sp>
          </mc:Choice>
          <mc:Fallback xmlns="">
            <p:sp>
              <p:nvSpPr>
                <p:cNvPr id="21" name="TextBox 20">
                  <a:extLst>
                    <a:ext uri="{FF2B5EF4-FFF2-40B4-BE49-F238E27FC236}">
                      <a16:creationId xmlns:a16="http://schemas.microsoft.com/office/drawing/2014/main" id="{5456AD5E-9968-4C8D-A417-8AA88617207E}"/>
                    </a:ext>
                  </a:extLst>
                </p:cNvPr>
                <p:cNvSpPr txBox="1">
                  <a:spLocks noRot="1" noChangeAspect="1" noMove="1" noResize="1" noEditPoints="1" noAdjustHandles="1" noChangeArrowheads="1" noChangeShapeType="1" noTextEdit="1"/>
                </p:cNvSpPr>
                <p:nvPr/>
              </p:nvSpPr>
              <p:spPr>
                <a:xfrm>
                  <a:off x="2229189" y="4706306"/>
                  <a:ext cx="565933" cy="478605"/>
                </a:xfrm>
                <a:prstGeom prst="rect">
                  <a:avLst/>
                </a:prstGeom>
                <a:blipFill>
                  <a:blip r:embed="rId6"/>
                  <a:stretch>
                    <a:fillRect/>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A9C121BC-EC7E-4A4C-8D5D-B11629302CD6}"/>
                </a:ext>
              </a:extLst>
            </p:cNvPr>
            <p:cNvCxnSpPr>
              <a:cxnSpLocks/>
            </p:cNvCxnSpPr>
            <p:nvPr/>
          </p:nvCxnSpPr>
          <p:spPr>
            <a:xfrm flipH="1">
              <a:off x="1518162" y="3942397"/>
              <a:ext cx="1044495" cy="281805"/>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3C6B770-F96E-4C5D-8431-85B18BF7AC39}"/>
                </a:ext>
              </a:extLst>
            </p:cNvPr>
            <p:cNvCxnSpPr>
              <a:cxnSpLocks/>
            </p:cNvCxnSpPr>
            <p:nvPr/>
          </p:nvCxnSpPr>
          <p:spPr>
            <a:xfrm>
              <a:off x="1533489" y="4224202"/>
              <a:ext cx="0" cy="482104"/>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F78EC94-9B5D-4028-990F-8A99E6800C6B}"/>
                </a:ext>
              </a:extLst>
            </p:cNvPr>
            <p:cNvCxnSpPr>
              <a:cxnSpLocks/>
            </p:cNvCxnSpPr>
            <p:nvPr/>
          </p:nvCxnSpPr>
          <p:spPr>
            <a:xfrm flipH="1">
              <a:off x="1533488" y="3988934"/>
              <a:ext cx="1009643" cy="717372"/>
            </a:xfrm>
            <a:prstGeom prst="line">
              <a:avLst/>
            </a:prstGeom>
            <a:ln w="3175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1" name="Arc 30">
              <a:extLst>
                <a:ext uri="{FF2B5EF4-FFF2-40B4-BE49-F238E27FC236}">
                  <a16:creationId xmlns:a16="http://schemas.microsoft.com/office/drawing/2014/main" id="{740D6F31-4174-488D-A666-73C2CC70BBD3}"/>
                </a:ext>
              </a:extLst>
            </p:cNvPr>
            <p:cNvSpPr/>
            <p:nvPr/>
          </p:nvSpPr>
          <p:spPr>
            <a:xfrm rot="7618175">
              <a:off x="1907237" y="3217671"/>
              <a:ext cx="1012623" cy="1120958"/>
            </a:xfrm>
            <a:prstGeom prst="arc">
              <a:avLst>
                <a:gd name="adj1" fmla="val 15244944"/>
                <a:gd name="adj2" fmla="val 2075087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21363F7-9734-4D8B-AF16-8446F6F06F03}"/>
                    </a:ext>
                  </a:extLst>
                </p:cNvPr>
                <p:cNvSpPr txBox="1"/>
                <p:nvPr/>
              </p:nvSpPr>
              <p:spPr>
                <a:xfrm>
                  <a:off x="2512156" y="4029503"/>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chemeClr val="accent6"/>
                                </a:solidFill>
                                <a:latin typeface="Cambria Math" panose="02040503050406030204" pitchFamily="18" charset="0"/>
                              </a:rPr>
                            </m:ctrlPr>
                          </m:sSubPr>
                          <m:e>
                            <m:r>
                              <a:rPr lang="en-US" b="1" i="1" smtClean="0">
                                <a:solidFill>
                                  <a:schemeClr val="accent6"/>
                                </a:solidFill>
                                <a:latin typeface="Cambria Math" panose="02040503050406030204" pitchFamily="18" charset="0"/>
                                <a:ea typeface="Cambria Math" panose="02040503050406030204" pitchFamily="18" charset="0"/>
                              </a:rPr>
                              <m:t>𝝍</m:t>
                            </m:r>
                          </m:e>
                          <m:sub>
                            <m:r>
                              <a:rPr lang="en-US" b="1" i="1" smtClean="0">
                                <a:solidFill>
                                  <a:schemeClr val="accent6"/>
                                </a:solidFill>
                                <a:latin typeface="Cambria Math" panose="02040503050406030204" pitchFamily="18" charset="0"/>
                              </a:rPr>
                              <m:t>𝑳</m:t>
                            </m:r>
                          </m:sub>
                        </m:sSub>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521363F7-9734-4D8B-AF16-8446F6F06F03}"/>
                    </a:ext>
                  </a:extLst>
                </p:cNvPr>
                <p:cNvSpPr txBox="1">
                  <a:spLocks noRot="1" noChangeAspect="1" noMove="1" noResize="1" noEditPoints="1" noAdjustHandles="1" noChangeArrowheads="1" noChangeShapeType="1" noTextEdit="1"/>
                </p:cNvSpPr>
                <p:nvPr/>
              </p:nvSpPr>
              <p:spPr>
                <a:xfrm>
                  <a:off x="2512156" y="4029503"/>
                  <a:ext cx="661076" cy="440883"/>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CAB202-7A41-40EF-BF52-750E93CC91EC}"/>
                    </a:ext>
                  </a:extLst>
                </p:cNvPr>
                <p:cNvSpPr txBox="1"/>
                <p:nvPr/>
              </p:nvSpPr>
              <p:spPr>
                <a:xfrm>
                  <a:off x="1889223" y="4249944"/>
                  <a:ext cx="661076" cy="4408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1" smtClean="0">
                                <a:solidFill>
                                  <a:srgbClr val="FF0000"/>
                                </a:solidFill>
                                <a:latin typeface="Cambria Math" panose="02040503050406030204" pitchFamily="18" charset="0"/>
                                <a:ea typeface="Cambria Math" panose="02040503050406030204" pitchFamily="18" charset="0"/>
                              </a:rPr>
                              <m:t>𝝍</m:t>
                            </m:r>
                          </m:e>
                          <m:sub>
                            <m:r>
                              <a:rPr lang="en-US" b="1" i="1" smtClean="0">
                                <a:solidFill>
                                  <a:srgbClr val="FF0000"/>
                                </a:solidFill>
                                <a:latin typeface="Cambria Math" panose="02040503050406030204" pitchFamily="18" charset="0"/>
                              </a:rPr>
                              <m:t>𝑹</m:t>
                            </m:r>
                          </m:sub>
                        </m:sSub>
                      </m:oMath>
                    </m:oMathPara>
                  </a14:m>
                  <a:endParaRPr lang="en-US" b="1" dirty="0">
                    <a:solidFill>
                      <a:schemeClr val="accent1"/>
                    </a:solidFill>
                  </a:endParaRPr>
                </a:p>
              </p:txBody>
            </p:sp>
          </mc:Choice>
          <mc:Fallback xmlns="">
            <p:sp>
              <p:nvSpPr>
                <p:cNvPr id="32" name="TextBox 31">
                  <a:extLst>
                    <a:ext uri="{FF2B5EF4-FFF2-40B4-BE49-F238E27FC236}">
                      <a16:creationId xmlns:a16="http://schemas.microsoft.com/office/drawing/2014/main" id="{84CAB202-7A41-40EF-BF52-750E93CC91EC}"/>
                    </a:ext>
                  </a:extLst>
                </p:cNvPr>
                <p:cNvSpPr txBox="1">
                  <a:spLocks noRot="1" noChangeAspect="1" noMove="1" noResize="1" noEditPoints="1" noAdjustHandles="1" noChangeArrowheads="1" noChangeShapeType="1" noTextEdit="1"/>
                </p:cNvSpPr>
                <p:nvPr/>
              </p:nvSpPr>
              <p:spPr>
                <a:xfrm>
                  <a:off x="1889223" y="4249944"/>
                  <a:ext cx="661076" cy="44088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6510D903-489B-4C23-8A42-00E5DE103A2A}"/>
                    </a:ext>
                  </a:extLst>
                </p:cNvPr>
                <p:cNvSpPr txBox="1"/>
                <p:nvPr/>
              </p:nvSpPr>
              <p:spPr>
                <a:xfrm>
                  <a:off x="1216660" y="3778150"/>
                  <a:ext cx="565933" cy="4786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rgbClr val="FF0000"/>
                                </a:solidFill>
                                <a:latin typeface="Cambria Math" panose="02040503050406030204" pitchFamily="18" charset="0"/>
                              </a:rPr>
                            </m:ctrlPr>
                          </m:accPr>
                          <m:e>
                            <m:sSub>
                              <m:sSubPr>
                                <m:ctrlPr>
                                  <a:rPr lang="en-US" b="1" i="1" dirty="0" smtClean="0">
                                    <a:solidFill>
                                      <a:srgbClr val="FF0000"/>
                                    </a:solidFill>
                                    <a:latin typeface="Cambria Math" panose="02040503050406030204" pitchFamily="18" charset="0"/>
                                  </a:rPr>
                                </m:ctrlPr>
                              </m:sSubPr>
                              <m:e>
                                <m:r>
                                  <a:rPr lang="en-US" b="1" i="1" dirty="0" smtClean="0">
                                    <a:solidFill>
                                      <a:srgbClr val="FF0000"/>
                                    </a:solidFill>
                                    <a:latin typeface="Cambria Math" panose="02040503050406030204" pitchFamily="18" charset="0"/>
                                  </a:rPr>
                                  <m:t>𝒌</m:t>
                                </m:r>
                              </m:e>
                              <m:sub>
                                <m:r>
                                  <a:rPr lang="en-US" b="1" i="1" dirty="0" smtClean="0">
                                    <a:solidFill>
                                      <a:srgbClr val="FF0000"/>
                                    </a:solidFill>
                                    <a:latin typeface="Cambria Math" panose="02040503050406030204" pitchFamily="18" charset="0"/>
                                  </a:rPr>
                                  <m:t>𝒔</m:t>
                                </m:r>
                              </m:sub>
                            </m:sSub>
                          </m:e>
                        </m:acc>
                      </m:oMath>
                    </m:oMathPara>
                  </a14:m>
                  <a:endParaRPr lang="en-US" b="1" dirty="0">
                    <a:solidFill>
                      <a:schemeClr val="accent1"/>
                    </a:solidFill>
                  </a:endParaRPr>
                </a:p>
              </p:txBody>
            </p:sp>
          </mc:Choice>
          <mc:Fallback xmlns="">
            <p:sp>
              <p:nvSpPr>
                <p:cNvPr id="33" name="TextBox 32">
                  <a:extLst>
                    <a:ext uri="{FF2B5EF4-FFF2-40B4-BE49-F238E27FC236}">
                      <a16:creationId xmlns:a16="http://schemas.microsoft.com/office/drawing/2014/main" id="{6510D903-489B-4C23-8A42-00E5DE103A2A}"/>
                    </a:ext>
                  </a:extLst>
                </p:cNvPr>
                <p:cNvSpPr txBox="1">
                  <a:spLocks noRot="1" noChangeAspect="1" noMove="1" noResize="1" noEditPoints="1" noAdjustHandles="1" noChangeArrowheads="1" noChangeShapeType="1" noTextEdit="1"/>
                </p:cNvSpPr>
                <p:nvPr/>
              </p:nvSpPr>
              <p:spPr>
                <a:xfrm>
                  <a:off x="1216660" y="3778150"/>
                  <a:ext cx="565933" cy="47860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B8921D-EF75-484A-BD5A-D9D51B271DF4}"/>
                    </a:ext>
                  </a:extLst>
                </p:cNvPr>
                <p:cNvSpPr txBox="1"/>
                <p:nvPr/>
              </p:nvSpPr>
              <p:spPr>
                <a:xfrm>
                  <a:off x="1760936" y="3976725"/>
                  <a:ext cx="66107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𝜽</m:t>
                        </m:r>
                      </m:oMath>
                    </m:oMathPara>
                  </a14:m>
                  <a:endParaRPr lang="en-US" b="1" dirty="0">
                    <a:solidFill>
                      <a:srgbClr val="FF0000"/>
                    </a:solidFill>
                  </a:endParaRPr>
                </a:p>
              </p:txBody>
            </p:sp>
          </mc:Choice>
          <mc:Fallback xmlns="">
            <p:sp>
              <p:nvSpPr>
                <p:cNvPr id="34" name="TextBox 33">
                  <a:extLst>
                    <a:ext uri="{FF2B5EF4-FFF2-40B4-BE49-F238E27FC236}">
                      <a16:creationId xmlns:a16="http://schemas.microsoft.com/office/drawing/2014/main" id="{98B8921D-EF75-484A-BD5A-D9D51B271DF4}"/>
                    </a:ext>
                  </a:extLst>
                </p:cNvPr>
                <p:cNvSpPr txBox="1">
                  <a:spLocks noRot="1" noChangeAspect="1" noMove="1" noResize="1" noEditPoints="1" noAdjustHandles="1" noChangeArrowheads="1" noChangeShapeType="1" noTextEdit="1"/>
                </p:cNvSpPr>
                <p:nvPr/>
              </p:nvSpPr>
              <p:spPr>
                <a:xfrm>
                  <a:off x="1760936" y="3976725"/>
                  <a:ext cx="661076" cy="428679"/>
                </a:xfrm>
                <a:prstGeom prst="rect">
                  <a:avLst/>
                </a:prstGeom>
                <a:blipFill>
                  <a:blip r:embed="rId10"/>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E7A553A7-2CAA-439D-92EF-FC99E8285AE3}"/>
                  </a:ext>
                </a:extLst>
              </p:cNvPr>
              <p:cNvSpPr txBox="1"/>
              <p:nvPr/>
            </p:nvSpPr>
            <p:spPr>
              <a:xfrm>
                <a:off x="4611628" y="2368034"/>
                <a:ext cx="6419083" cy="370710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e>
                      </m:d>
                      <m:r>
                        <a:rPr lang="en-US" sz="2000" b="0" i="1" smtClean="0">
                          <a:latin typeface="Cambria Math" panose="02040503050406030204" pitchFamily="18" charset="0"/>
                        </a:rPr>
                        <m:t>=</m:t>
                      </m:r>
                      <m:d>
                        <m:dPr>
                          <m:begChr m:val="|"/>
                          <m:endChr m:val="|"/>
                          <m:ctrlPr>
                            <a:rPr lang="en-US" sz="2000" i="1" smtClean="0">
                              <a:latin typeface="Cambria Math" panose="02040503050406030204" pitchFamily="18" charset="0"/>
                            </a:rPr>
                          </m:ctrlPr>
                        </m:dPr>
                        <m:e>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r>
                            <a:rPr lang="en-US" sz="2000" b="0" i="1" smtClean="0">
                              <a:latin typeface="Cambria Math" panose="02040503050406030204" pitchFamily="18" charset="0"/>
                            </a:rPr>
                            <m:t>, 0</m:t>
                          </m:r>
                        </m:e>
                      </m:d>
                    </m:oMath>
                  </m:oMathPara>
                </a14:m>
                <a:endParaRPr lang="en-US" sz="2000" b="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m:oMathPara>
                </a14:m>
                <a:endParaRPr lang="en-US" sz="2000" dirty="0"/>
              </a:p>
              <a:p>
                <a:pPr>
                  <a:lnSpc>
                    <a:spcPct val="150000"/>
                  </a:lnSpc>
                </a:pPr>
                <a14:m>
                  <m:oMathPara xmlns:m="http://schemas.openxmlformats.org/officeDocument/2006/math">
                    <m:oMathParaPr>
                      <m:jc m:val="centerGroup"/>
                    </m:oMathParaPr>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𝑘</m:t>
                          </m:r>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𝑠</m:t>
                              </m:r>
                            </m:sub>
                          </m:sSub>
                        </m:e>
                      </m:acc>
                      <m:r>
                        <a:rPr lang="en-US" sz="2000" b="0" i="1" smtClean="0">
                          <a:latin typeface="Cambria Math" panose="02040503050406030204" pitchFamily="18" charset="0"/>
                        </a:rPr>
                        <m:t>−</m:t>
                      </m:r>
                      <m:acc>
                        <m:accPr>
                          <m:chr m:val="⃑"/>
                          <m:ctrlPr>
                            <a:rPr lang="en-US" sz="2000" b="0" i="1" smtClean="0">
                              <a:latin typeface="Cambria Math" panose="02040503050406030204" pitchFamily="18" charset="0"/>
                            </a:rPr>
                          </m:ctrlPr>
                        </m:acc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1" smtClean="0">
                          <a:latin typeface="Cambria Math" panose="02040503050406030204" pitchFamily="18" charset="0"/>
                        </a:rPr>
                        <m:t>, </m:t>
                      </m:r>
                    </m:oMath>
                  </m:oMathPara>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r>
                      <a:rPr lang="en-US" sz="2000" b="0" i="0" smtClean="0">
                        <a:latin typeface="Cambria Math" panose="02040503050406030204" pitchFamily="18" charset="0"/>
                      </a:rPr>
                      <m:t>,</m:t>
                    </m:r>
                  </m:oMath>
                </a14:m>
                <a:br>
                  <a:rPr lang="en-US" sz="2000" b="0" dirty="0"/>
                </a:br>
                <a:r>
                  <a:rPr lang="en-US" sz="2000" b="0" dirty="0"/>
                  <a:t>			</a:t>
                </a:r>
                <a14:m>
                  <m:oMath xmlns:m="http://schemas.openxmlformats.org/officeDocument/2006/math">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r>
                      <a:rPr lang="en-US" sz="2000" b="0" i="1" smtClean="0">
                        <a:latin typeface="Cambria Math" panose="02040503050406030204" pitchFamily="18" charset="0"/>
                        <a:ea typeface="Cambria Math" panose="02040503050406030204" pitchFamily="18" charset="0"/>
                      </a:rPr>
                      <m:t>)</m:t>
                    </m:r>
                  </m:oMath>
                </a14:m>
                <a:endParaRPr lang="en-US" sz="2000" dirty="0"/>
              </a:p>
              <a:p>
                <a:pPr>
                  <a:lnSpc>
                    <a:spcPct val="150000"/>
                  </a:lnSpc>
                </a:pPr>
                <a:endParaRPr lang="en-US" sz="2000" dirty="0"/>
              </a:p>
            </p:txBody>
          </p:sp>
        </mc:Choice>
        <mc:Fallback xmlns="">
          <p:sp>
            <p:nvSpPr>
              <p:cNvPr id="35" name="TextBox 34">
                <a:extLst>
                  <a:ext uri="{FF2B5EF4-FFF2-40B4-BE49-F238E27FC236}">
                    <a16:creationId xmlns:a16="http://schemas.microsoft.com/office/drawing/2014/main" id="{E7A553A7-2CAA-439D-92EF-FC99E8285AE3}"/>
                  </a:ext>
                </a:extLst>
              </p:cNvPr>
              <p:cNvSpPr txBox="1">
                <a:spLocks noRot="1" noChangeAspect="1" noMove="1" noResize="1" noEditPoints="1" noAdjustHandles="1" noChangeArrowheads="1" noChangeShapeType="1" noTextEdit="1"/>
              </p:cNvSpPr>
              <p:nvPr/>
            </p:nvSpPr>
            <p:spPr>
              <a:xfrm>
                <a:off x="4611628" y="2368034"/>
                <a:ext cx="6419083" cy="3707105"/>
              </a:xfrm>
              <a:prstGeom prst="rect">
                <a:avLst/>
              </a:prstGeom>
              <a:blipFill>
                <a:blip r:embed="rId11"/>
                <a:stretch>
                  <a:fillRect/>
                </a:stretch>
              </a:blipFill>
            </p:spPr>
            <p:txBody>
              <a:bodyPr/>
              <a:lstStyle/>
              <a:p>
                <a:r>
                  <a:rPr lang="en-US">
                    <a:noFill/>
                  </a:rPr>
                  <a:t> </a:t>
                </a:r>
              </a:p>
            </p:txBody>
          </p:sp>
        </mc:Fallback>
      </mc:AlternateContent>
      <p:sp>
        <p:nvSpPr>
          <p:cNvPr id="37" name="Rectangle 36">
            <a:extLst>
              <a:ext uri="{FF2B5EF4-FFF2-40B4-BE49-F238E27FC236}">
                <a16:creationId xmlns:a16="http://schemas.microsoft.com/office/drawing/2014/main" id="{718914FF-F886-45E5-8B9E-FB7E4AC27267}"/>
              </a:ext>
            </a:extLst>
          </p:cNvPr>
          <p:cNvSpPr/>
          <p:nvPr/>
        </p:nvSpPr>
        <p:spPr>
          <a:xfrm>
            <a:off x="7393842" y="470630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4E71EBFC-5FCC-4114-9191-1952022B1915}"/>
              </a:ext>
            </a:extLst>
          </p:cNvPr>
          <p:cNvSpPr/>
          <p:nvPr/>
        </p:nvSpPr>
        <p:spPr>
          <a:xfrm>
            <a:off x="7393842" y="5170281"/>
            <a:ext cx="1100933"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F7066C83-5373-4591-92E5-608161A4F572}"/>
              </a:ext>
            </a:extLst>
          </p:cNvPr>
          <p:cNvSpPr txBox="1"/>
          <p:nvPr/>
        </p:nvSpPr>
        <p:spPr>
          <a:xfrm>
            <a:off x="10300186" y="4734341"/>
            <a:ext cx="1322155" cy="369332"/>
          </a:xfrm>
          <a:prstGeom prst="rect">
            <a:avLst/>
          </a:prstGeom>
          <a:noFill/>
        </p:spPr>
        <p:txBody>
          <a:bodyPr wrap="square" rtlCol="0">
            <a:spAutoFit/>
          </a:bodyPr>
          <a:lstStyle/>
          <a:p>
            <a:r>
              <a:rPr lang="en-US" b="1" dirty="0">
                <a:solidFill>
                  <a:srgbClr val="FF0000"/>
                </a:solidFill>
              </a:rPr>
              <a:t>radial</a:t>
            </a:r>
          </a:p>
        </p:txBody>
      </p:sp>
      <p:sp>
        <p:nvSpPr>
          <p:cNvPr id="40" name="TextBox 39">
            <a:extLst>
              <a:ext uri="{FF2B5EF4-FFF2-40B4-BE49-F238E27FC236}">
                <a16:creationId xmlns:a16="http://schemas.microsoft.com/office/drawing/2014/main" id="{C52B535E-8A6F-463A-954F-92F036E32245}"/>
              </a:ext>
            </a:extLst>
          </p:cNvPr>
          <p:cNvSpPr txBox="1"/>
          <p:nvPr/>
        </p:nvSpPr>
        <p:spPr>
          <a:xfrm>
            <a:off x="8611016" y="5198316"/>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4032590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44A55BA5-95BB-44A3-927F-4B33483709A8}"/>
                  </a:ext>
                </a:extLst>
              </p:cNvPr>
              <p:cNvSpPr>
                <a:spLocks noGrp="1"/>
              </p:cNvSpPr>
              <p:nvPr>
                <p:ph idx="1"/>
              </p:nvPr>
            </p:nvSpPr>
            <p:spPr>
              <a:xfrm>
                <a:off x="196596" y="225425"/>
                <a:ext cx="11798808" cy="2398903"/>
              </a:xfrm>
            </p:spPr>
            <p:txBody>
              <a:bodyPr>
                <a:normAutofit/>
              </a:bodyPr>
              <a:lstStyle/>
              <a:p>
                <a:pPr marL="0" indent="0">
                  <a:buNone/>
                </a:pPr>
                <a:r>
                  <a:rPr lang="en-US" dirty="0"/>
                  <a:t>Build another cartesian coordinates (x’,</a:t>
                </a:r>
                <a:r>
                  <a:rPr lang="en-US" dirty="0" err="1"/>
                  <a:t>r,z</a:t>
                </a:r>
                <a:r>
                  <a:rPr lang="en-US" dirty="0"/>
                  <a:t>’) with the origin at IR</a:t>
                </a:r>
              </a:p>
              <a:p>
                <a:pPr marL="0" indent="0">
                  <a:buNone/>
                </a:pPr>
                <a:r>
                  <a:rPr lang="en-US" sz="2000" dirty="0">
                    <a:solidFill>
                      <a:srgbClr val="FF0000"/>
                    </a:solidFill>
                  </a:rPr>
                  <a:t>Compared to the previous one, this one rotates a degree of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𝛼</m:t>
                    </m:r>
                  </m:oMath>
                </a14:m>
                <a:r>
                  <a:rPr lang="en-US" sz="2000" dirty="0">
                    <a:solidFill>
                      <a:srgbClr val="FF0000"/>
                    </a:solidFill>
                  </a:rPr>
                  <a:t> (pitch angle) around axis </a:t>
                </a:r>
                <a14:m>
                  <m:oMath xmlns:m="http://schemas.openxmlformats.org/officeDocument/2006/math">
                    <m:acc>
                      <m:accPr>
                        <m:chr m:val="̂"/>
                        <m:ctrlPr>
                          <a:rPr lang="en-US" sz="2000" i="1" smtClean="0">
                            <a:solidFill>
                              <a:srgbClr val="FF0000"/>
                            </a:solidFill>
                            <a:latin typeface="Cambria Math" panose="02040503050406030204" pitchFamily="18" charset="0"/>
                          </a:rPr>
                        </m:ctrlPr>
                      </m:accPr>
                      <m:e>
                        <m:r>
                          <a:rPr lang="en-US" sz="2000" b="0" i="1" smtClean="0">
                            <a:solidFill>
                              <a:srgbClr val="FF0000"/>
                            </a:solidFill>
                            <a:latin typeface="Cambria Math" panose="02040503050406030204" pitchFamily="18" charset="0"/>
                          </a:rPr>
                          <m:t>𝑟</m:t>
                        </m:r>
                      </m:e>
                    </m:acc>
                  </m:oMath>
                </a14:m>
                <a:r>
                  <a:rPr lang="en-US" sz="2000" dirty="0">
                    <a:solidFill>
                      <a:srgbClr val="FF0000"/>
                    </a:solidFill>
                  </a:rPr>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major radius direction, from the torus center to IR. </a:t>
                </a:r>
                <a:r>
                  <a:rPr lang="en-US" sz="2000" dirty="0">
                    <a:solidFill>
                      <a:srgbClr val="FF0000"/>
                    </a:solidFill>
                  </a:rPr>
                  <a:t>Radial direction</a:t>
                </a:r>
                <a:r>
                  <a:rPr lang="en-US" sz="2000" dirty="0"/>
                  <a:t>.</a:t>
                </a:r>
                <a:endParaRPr lang="en-US" sz="2000" baseline="-25000" dirty="0"/>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r>
                          <a:rPr lang="en-US" sz="2000" b="0" i="1" smtClean="0">
                            <a:latin typeface="Cambria Math" panose="02040503050406030204" pitchFamily="18" charset="0"/>
                          </a:rPr>
                          <m:t>′</m:t>
                        </m:r>
                      </m:e>
                    </m:acc>
                  </m:oMath>
                </a14:m>
                <a:r>
                  <a:rPr lang="en-US" sz="2000" dirty="0"/>
                  <a:t>: parallel to the total magnetic field. The </a:t>
                </a:r>
                <a:r>
                  <a:rPr lang="en-US" sz="2000" dirty="0">
                    <a:solidFill>
                      <a:schemeClr val="accent6"/>
                    </a:solidFill>
                  </a:rPr>
                  <a:t>newly-defined</a:t>
                </a:r>
                <a:r>
                  <a:rPr lang="en-US" sz="2000" dirty="0"/>
                  <a:t> </a:t>
                </a:r>
                <a:r>
                  <a:rPr lang="en-US" sz="2000" dirty="0">
                    <a:solidFill>
                      <a:srgbClr val="FF0000"/>
                    </a:solidFill>
                  </a:rPr>
                  <a:t>toroidal direction</a:t>
                </a:r>
                <a:r>
                  <a:rPr lang="en-US" sz="2000" dirty="0"/>
                  <a:t>.</a:t>
                </a:r>
              </a:p>
              <a:p>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𝑥</m:t>
                        </m:r>
                        <m:r>
                          <a:rPr lang="en-US" sz="2000" b="0" i="1" smtClean="0">
                            <a:latin typeface="Cambria Math" panose="02040503050406030204" pitchFamily="18" charset="0"/>
                          </a:rPr>
                          <m:t>′</m:t>
                        </m:r>
                      </m:e>
                    </m:acc>
                  </m:oMath>
                </a14:m>
                <a:r>
                  <a:rPr lang="en-US" sz="2000" dirty="0"/>
                  <a:t>: perpendicular to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𝑟</m:t>
                        </m:r>
                      </m:e>
                    </m:acc>
                  </m:oMath>
                </a14:m>
                <a:r>
                  <a:rPr lang="en-US" sz="2000" dirty="0"/>
                  <a:t> and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𝑧</m:t>
                        </m:r>
                      </m:e>
                    </m:acc>
                  </m:oMath>
                </a14:m>
                <a:r>
                  <a:rPr lang="en-US" sz="2000" dirty="0"/>
                  <a:t>, (x’,</a:t>
                </a:r>
                <a:r>
                  <a:rPr lang="en-US" sz="2000" dirty="0" err="1"/>
                  <a:t>r,z</a:t>
                </a:r>
                <a:r>
                  <a:rPr lang="en-US" sz="2000" dirty="0"/>
                  <a:t>’) form a right-hand system. The </a:t>
                </a:r>
                <a:r>
                  <a:rPr lang="en-US" sz="2000" dirty="0">
                    <a:solidFill>
                      <a:schemeClr val="accent6"/>
                    </a:solidFill>
                  </a:rPr>
                  <a:t>newly-define</a:t>
                </a:r>
                <a:r>
                  <a:rPr lang="en-US" sz="2000" dirty="0"/>
                  <a:t> </a:t>
                </a:r>
                <a:r>
                  <a:rPr lang="en-US" sz="2000" dirty="0">
                    <a:solidFill>
                      <a:srgbClr val="FF0000"/>
                    </a:solidFill>
                  </a:rPr>
                  <a:t>poloidal direction</a:t>
                </a:r>
                <a:r>
                  <a:rPr lang="en-US" sz="2000" dirty="0"/>
                  <a:t>. </a:t>
                </a:r>
              </a:p>
            </p:txBody>
          </p:sp>
        </mc:Choice>
        <mc:Fallback xmlns="">
          <p:sp>
            <p:nvSpPr>
              <p:cNvPr id="4" name="Content Placeholder 2">
                <a:extLst>
                  <a:ext uri="{FF2B5EF4-FFF2-40B4-BE49-F238E27FC236}">
                    <a16:creationId xmlns:a16="http://schemas.microsoft.com/office/drawing/2014/main" id="{44A55BA5-95BB-44A3-927F-4B33483709A8}"/>
                  </a:ext>
                </a:extLst>
              </p:cNvPr>
              <p:cNvSpPr>
                <a:spLocks noGrp="1" noRot="1" noChangeAspect="1" noMove="1" noResize="1" noEditPoints="1" noAdjustHandles="1" noChangeArrowheads="1" noChangeShapeType="1" noTextEdit="1"/>
              </p:cNvSpPr>
              <p:nvPr>
                <p:ph idx="1"/>
              </p:nvPr>
            </p:nvSpPr>
            <p:spPr>
              <a:xfrm>
                <a:off x="196596" y="225425"/>
                <a:ext cx="11798808" cy="2398903"/>
              </a:xfrm>
              <a:blipFill>
                <a:blip r:embed="rId2"/>
                <a:stretch>
                  <a:fillRect l="-1033" t="-4315"/>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41F2658A-0389-4ABF-8083-C2228C78A8B2}"/>
              </a:ext>
            </a:extLst>
          </p:cNvPr>
          <p:cNvGrpSpPr/>
          <p:nvPr/>
        </p:nvGrpSpPr>
        <p:grpSpPr>
          <a:xfrm>
            <a:off x="406686" y="3160895"/>
            <a:ext cx="4695666" cy="2636016"/>
            <a:chOff x="607854" y="3115175"/>
            <a:chExt cx="4695666" cy="2636016"/>
          </a:xfrm>
        </p:grpSpPr>
        <p:sp>
          <p:nvSpPr>
            <p:cNvPr id="5" name="Oval 4">
              <a:extLst>
                <a:ext uri="{FF2B5EF4-FFF2-40B4-BE49-F238E27FC236}">
                  <a16:creationId xmlns:a16="http://schemas.microsoft.com/office/drawing/2014/main" id="{0F654EC6-A563-4CAC-A820-0FDBB59A60B6}"/>
                </a:ext>
              </a:extLst>
            </p:cNvPr>
            <p:cNvSpPr/>
            <p:nvPr/>
          </p:nvSpPr>
          <p:spPr>
            <a:xfrm>
              <a:off x="2980944" y="5001768"/>
              <a:ext cx="219456" cy="228600"/>
            </a:xfrm>
            <a:prstGeom prst="ellipse">
              <a:avLst/>
            </a:prstGeom>
            <a:no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938A2D7-9843-4250-A1A3-696D66E92057}"/>
                </a:ext>
              </a:extLst>
            </p:cNvPr>
            <p:cNvSpPr/>
            <p:nvPr/>
          </p:nvSpPr>
          <p:spPr>
            <a:xfrm>
              <a:off x="3052572" y="5076063"/>
              <a:ext cx="76200" cy="80010"/>
            </a:xfrm>
            <a:prstGeom prst="ellipse">
              <a:avLst/>
            </a:prstGeom>
            <a:solidFill>
              <a:schemeClr val="accent1"/>
            </a:solidFill>
            <a:ln w="444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10373F3A-F495-494B-B1CA-3805A04D7781}"/>
                </a:ext>
              </a:extLst>
            </p:cNvPr>
            <p:cNvCxnSpPr>
              <a:cxnSpLocks/>
            </p:cNvCxnSpPr>
            <p:nvPr/>
          </p:nvCxnSpPr>
          <p:spPr>
            <a:xfrm flipV="1">
              <a:off x="3087532" y="3374136"/>
              <a:ext cx="0" cy="1627632"/>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AB0129-6858-4FD7-96CA-2CEA93F3AB37}"/>
                    </a:ext>
                  </a:extLst>
                </p:cNvPr>
                <p:cNvSpPr txBox="1"/>
                <p:nvPr/>
              </p:nvSpPr>
              <p:spPr>
                <a:xfrm>
                  <a:off x="2840422" y="3115175"/>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𝒛</m:t>
                            </m:r>
                          </m:e>
                        </m:acc>
                      </m:oMath>
                    </m:oMathPara>
                  </a14:m>
                  <a:endParaRPr lang="en-US" b="1" dirty="0">
                    <a:solidFill>
                      <a:schemeClr val="accent1"/>
                    </a:solidFill>
                  </a:endParaRPr>
                </a:p>
              </p:txBody>
            </p:sp>
          </mc:Choice>
          <mc:Fallback xmlns="">
            <p:sp>
              <p:nvSpPr>
                <p:cNvPr id="8" name="TextBox 7">
                  <a:extLst>
                    <a:ext uri="{FF2B5EF4-FFF2-40B4-BE49-F238E27FC236}">
                      <a16:creationId xmlns:a16="http://schemas.microsoft.com/office/drawing/2014/main" id="{72AB0129-6858-4FD7-96CA-2CEA93F3AB37}"/>
                    </a:ext>
                  </a:extLst>
                </p:cNvPr>
                <p:cNvSpPr txBox="1">
                  <a:spLocks noRot="1" noChangeAspect="1" noMove="1" noResize="1" noEditPoints="1" noAdjustHandles="1" noChangeArrowheads="1" noChangeShapeType="1" noTextEdit="1"/>
                </p:cNvSpPr>
                <p:nvPr/>
              </p:nvSpPr>
              <p:spPr>
                <a:xfrm>
                  <a:off x="2840422" y="3115175"/>
                  <a:ext cx="719956" cy="369332"/>
                </a:xfrm>
                <a:prstGeom prst="rect">
                  <a:avLst/>
                </a:prstGeom>
                <a:blipFill>
                  <a:blip r:embed="rId3"/>
                  <a:stretch>
                    <a:fillRect t="-6667" r="-10169"/>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A7CAADF-EF44-4D6F-89AE-00E6A6F72968}"/>
                </a:ext>
              </a:extLst>
            </p:cNvPr>
            <p:cNvCxnSpPr>
              <a:cxnSpLocks/>
            </p:cNvCxnSpPr>
            <p:nvPr/>
          </p:nvCxnSpPr>
          <p:spPr>
            <a:xfrm flipH="1">
              <a:off x="1039460" y="5120640"/>
              <a:ext cx="1959772" cy="1905"/>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DB47B9E-595E-43CF-8C10-1B03B8719A41}"/>
                    </a:ext>
                  </a:extLst>
                </p:cNvPr>
                <p:cNvSpPr txBox="1"/>
                <p:nvPr/>
              </p:nvSpPr>
              <p:spPr>
                <a:xfrm>
                  <a:off x="607854" y="4891397"/>
                  <a:ext cx="7199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𝒙</m:t>
                            </m:r>
                          </m:e>
                        </m:acc>
                      </m:oMath>
                    </m:oMathPara>
                  </a14:m>
                  <a:endParaRPr lang="en-US" b="1" dirty="0">
                    <a:solidFill>
                      <a:schemeClr val="accent1"/>
                    </a:solidFill>
                  </a:endParaRPr>
                </a:p>
              </p:txBody>
            </p:sp>
          </mc:Choice>
          <mc:Fallback xmlns="">
            <p:sp>
              <p:nvSpPr>
                <p:cNvPr id="11" name="TextBox 10">
                  <a:extLst>
                    <a:ext uri="{FF2B5EF4-FFF2-40B4-BE49-F238E27FC236}">
                      <a16:creationId xmlns:a16="http://schemas.microsoft.com/office/drawing/2014/main" id="{BDB47B9E-595E-43CF-8C10-1B03B8719A41}"/>
                    </a:ext>
                  </a:extLst>
                </p:cNvPr>
                <p:cNvSpPr txBox="1">
                  <a:spLocks noRot="1" noChangeAspect="1" noMove="1" noResize="1" noEditPoints="1" noAdjustHandles="1" noChangeArrowheads="1" noChangeShapeType="1" noTextEdit="1"/>
                </p:cNvSpPr>
                <p:nvPr/>
              </p:nvSpPr>
              <p:spPr>
                <a:xfrm>
                  <a:off x="607854" y="4891397"/>
                  <a:ext cx="719956" cy="369332"/>
                </a:xfrm>
                <a:prstGeom prst="rect">
                  <a:avLst/>
                </a:prstGeom>
                <a:blipFill>
                  <a:blip r:embed="rId4"/>
                  <a:stretch>
                    <a:fillRect t="-6667" r="-27119"/>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707EC176-57AE-4127-B0E3-0103B8CFF622}"/>
                </a:ext>
              </a:extLst>
            </p:cNvPr>
            <p:cNvCxnSpPr>
              <a:cxnSpLocks/>
            </p:cNvCxnSpPr>
            <p:nvPr/>
          </p:nvCxnSpPr>
          <p:spPr>
            <a:xfrm flipH="1">
              <a:off x="3200400" y="5120640"/>
              <a:ext cx="2103120" cy="0"/>
            </a:xfrm>
            <a:prstGeom prst="line">
              <a:avLst/>
            </a:prstGeom>
            <a:ln w="44450">
              <a:prstDash val="sysDot"/>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48F6102-5D15-4072-8919-AE57CCB47345}"/>
                </a:ext>
              </a:extLst>
            </p:cNvPr>
            <p:cNvCxnSpPr>
              <a:cxnSpLocks/>
            </p:cNvCxnSpPr>
            <p:nvPr/>
          </p:nvCxnSpPr>
          <p:spPr>
            <a:xfrm flipV="1">
              <a:off x="3181522" y="4260461"/>
              <a:ext cx="1600790" cy="815602"/>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6EA5D5-2601-4CA5-9B9F-4AD52DB5D62D}"/>
                    </a:ext>
                  </a:extLst>
                </p:cNvPr>
                <p:cNvSpPr txBox="1"/>
                <p:nvPr/>
              </p:nvSpPr>
              <p:spPr>
                <a:xfrm>
                  <a:off x="2727554" y="5230368"/>
                  <a:ext cx="719956" cy="4286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1"/>
                                </a:solidFill>
                                <a:latin typeface="Cambria Math" panose="02040503050406030204" pitchFamily="18" charset="0"/>
                              </a:rPr>
                            </m:ctrlPr>
                          </m:accPr>
                          <m:e>
                            <m:r>
                              <a:rPr lang="en-US" b="1" i="1" dirty="0" smtClean="0">
                                <a:solidFill>
                                  <a:schemeClr val="accent1"/>
                                </a:solidFill>
                                <a:latin typeface="Cambria Math" panose="02040503050406030204" pitchFamily="18" charset="0"/>
                              </a:rPr>
                              <m:t>𝒓</m:t>
                            </m:r>
                          </m:e>
                        </m:acc>
                      </m:oMath>
                    </m:oMathPara>
                  </a14:m>
                  <a:endParaRPr lang="en-US" b="1" dirty="0">
                    <a:solidFill>
                      <a:schemeClr val="accent1"/>
                    </a:solidFill>
                  </a:endParaRPr>
                </a:p>
              </p:txBody>
            </p:sp>
          </mc:Choice>
          <mc:Fallback xmlns="">
            <p:sp>
              <p:nvSpPr>
                <p:cNvPr id="19" name="TextBox 18">
                  <a:extLst>
                    <a:ext uri="{FF2B5EF4-FFF2-40B4-BE49-F238E27FC236}">
                      <a16:creationId xmlns:a16="http://schemas.microsoft.com/office/drawing/2014/main" id="{DD6EA5D5-2601-4CA5-9B9F-4AD52DB5D62D}"/>
                    </a:ext>
                  </a:extLst>
                </p:cNvPr>
                <p:cNvSpPr txBox="1">
                  <a:spLocks noRot="1" noChangeAspect="1" noMove="1" noResize="1" noEditPoints="1" noAdjustHandles="1" noChangeArrowheads="1" noChangeShapeType="1" noTextEdit="1"/>
                </p:cNvSpPr>
                <p:nvPr/>
              </p:nvSpPr>
              <p:spPr>
                <a:xfrm>
                  <a:off x="2727554" y="5230368"/>
                  <a:ext cx="719956" cy="428679"/>
                </a:xfrm>
                <a:prstGeom prst="rect">
                  <a:avLst/>
                </a:prstGeom>
                <a:blipFill>
                  <a:blip r:embed="rId5"/>
                  <a:stretch>
                    <a:fillRect t="-5714" r="-100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CD2999-B648-4875-B557-92551DEFF295}"/>
                    </a:ext>
                  </a:extLst>
                </p:cNvPr>
                <p:cNvSpPr txBox="1"/>
                <p:nvPr/>
              </p:nvSpPr>
              <p:spPr>
                <a:xfrm>
                  <a:off x="4516323" y="4038342"/>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𝒛</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0" name="TextBox 19">
                  <a:extLst>
                    <a:ext uri="{FF2B5EF4-FFF2-40B4-BE49-F238E27FC236}">
                      <a16:creationId xmlns:a16="http://schemas.microsoft.com/office/drawing/2014/main" id="{AACD2999-B648-4875-B557-92551DEFF295}"/>
                    </a:ext>
                  </a:extLst>
                </p:cNvPr>
                <p:cNvSpPr txBox="1">
                  <a:spLocks noRot="1" noChangeAspect="1" noMove="1" noResize="1" noEditPoints="1" noAdjustHandles="1" noChangeArrowheads="1" noChangeShapeType="1" noTextEdit="1"/>
                </p:cNvSpPr>
                <p:nvPr/>
              </p:nvSpPr>
              <p:spPr>
                <a:xfrm>
                  <a:off x="4516323" y="4038342"/>
                  <a:ext cx="719956" cy="399661"/>
                </a:xfrm>
                <a:prstGeom prst="rect">
                  <a:avLst/>
                </a:prstGeom>
                <a:blipFill>
                  <a:blip r:embed="rId6"/>
                  <a:stretch>
                    <a:fillRect t="-1515" r="-21186"/>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0E58ED4E-F7B6-421D-B141-125310975BEF}"/>
                </a:ext>
              </a:extLst>
            </p:cNvPr>
            <p:cNvCxnSpPr>
              <a:cxnSpLocks/>
            </p:cNvCxnSpPr>
            <p:nvPr/>
          </p:nvCxnSpPr>
          <p:spPr>
            <a:xfrm flipH="1" flipV="1">
              <a:off x="2290823" y="3521650"/>
              <a:ext cx="719235" cy="1521837"/>
            </a:xfrm>
            <a:prstGeom prst="straightConnector1">
              <a:avLst/>
            </a:prstGeom>
            <a:ln w="44450">
              <a:solidFill>
                <a:schemeClr val="accent2"/>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C60548A8-82D6-4286-B6C4-8DA336C101AD}"/>
                    </a:ext>
                  </a:extLst>
                </p:cNvPr>
                <p:cNvSpPr txBox="1"/>
                <p:nvPr/>
              </p:nvSpPr>
              <p:spPr>
                <a:xfrm>
                  <a:off x="1884043" y="3229169"/>
                  <a:ext cx="719956" cy="3996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b="1" i="1" dirty="0" smtClean="0">
                                <a:solidFill>
                                  <a:schemeClr val="accent2"/>
                                </a:solidFill>
                                <a:latin typeface="Cambria Math" panose="02040503050406030204" pitchFamily="18" charset="0"/>
                              </a:rPr>
                            </m:ctrlPr>
                          </m:accPr>
                          <m:e>
                            <m:r>
                              <a:rPr lang="en-US" b="1" i="1" dirty="0" smtClean="0">
                                <a:solidFill>
                                  <a:schemeClr val="accent2"/>
                                </a:solidFill>
                                <a:latin typeface="Cambria Math" panose="02040503050406030204" pitchFamily="18" charset="0"/>
                              </a:rPr>
                              <m:t>𝒙</m:t>
                            </m:r>
                            <m:r>
                              <a:rPr lang="en-US" b="1" i="1" dirty="0" smtClean="0">
                                <a:solidFill>
                                  <a:schemeClr val="accent2"/>
                                </a:solidFill>
                                <a:latin typeface="Cambria Math" panose="02040503050406030204" pitchFamily="18" charset="0"/>
                              </a:rPr>
                              <m:t>′</m:t>
                            </m:r>
                          </m:e>
                        </m:acc>
                      </m:oMath>
                    </m:oMathPara>
                  </a14:m>
                  <a:endParaRPr lang="en-US" b="1" dirty="0">
                    <a:solidFill>
                      <a:schemeClr val="accent1"/>
                    </a:solidFill>
                  </a:endParaRPr>
                </a:p>
              </p:txBody>
            </p:sp>
          </mc:Choice>
          <mc:Fallback xmlns="">
            <p:sp>
              <p:nvSpPr>
                <p:cNvPr id="23" name="TextBox 22">
                  <a:extLst>
                    <a:ext uri="{FF2B5EF4-FFF2-40B4-BE49-F238E27FC236}">
                      <a16:creationId xmlns:a16="http://schemas.microsoft.com/office/drawing/2014/main" id="{C60548A8-82D6-4286-B6C4-8DA336C101AD}"/>
                    </a:ext>
                  </a:extLst>
                </p:cNvPr>
                <p:cNvSpPr txBox="1">
                  <a:spLocks noRot="1" noChangeAspect="1" noMove="1" noResize="1" noEditPoints="1" noAdjustHandles="1" noChangeArrowheads="1" noChangeShapeType="1" noTextEdit="1"/>
                </p:cNvSpPr>
                <p:nvPr/>
              </p:nvSpPr>
              <p:spPr>
                <a:xfrm>
                  <a:off x="1884043" y="3229169"/>
                  <a:ext cx="719956" cy="399661"/>
                </a:xfrm>
                <a:prstGeom prst="rect">
                  <a:avLst/>
                </a:prstGeom>
                <a:blipFill>
                  <a:blip r:embed="rId7"/>
                  <a:stretch>
                    <a:fillRect t="-1515" r="-22034"/>
                  </a:stretch>
                </a:blipFill>
              </p:spPr>
              <p:txBody>
                <a:bodyPr/>
                <a:lstStyle/>
                <a:p>
                  <a:r>
                    <a:rPr lang="en-US">
                      <a:noFill/>
                    </a:rPr>
                    <a:t> </a:t>
                  </a:r>
                </a:p>
              </p:txBody>
            </p:sp>
          </mc:Fallback>
        </mc:AlternateContent>
        <p:sp>
          <p:nvSpPr>
            <p:cNvPr id="24" name="Arc 23">
              <a:extLst>
                <a:ext uri="{FF2B5EF4-FFF2-40B4-BE49-F238E27FC236}">
                  <a16:creationId xmlns:a16="http://schemas.microsoft.com/office/drawing/2014/main" id="{E5AEF47E-6BDB-47C4-8003-25E01B45C561}"/>
                </a:ext>
              </a:extLst>
            </p:cNvPr>
            <p:cNvSpPr/>
            <p:nvPr/>
          </p:nvSpPr>
          <p:spPr>
            <a:xfrm rot="2121579">
              <a:off x="2818777" y="4630233"/>
              <a:ext cx="1012623" cy="1120958"/>
            </a:xfrm>
            <a:prstGeom prst="arc">
              <a:avLst>
                <a:gd name="adj1" fmla="val 16868786"/>
                <a:gd name="adj2" fmla="val 19003344"/>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EECE8A8-8C09-446D-BFEA-3833EA05391D}"/>
                    </a:ext>
                  </a:extLst>
                </p:cNvPr>
                <p:cNvSpPr txBox="1"/>
                <p:nvPr/>
              </p:nvSpPr>
              <p:spPr>
                <a:xfrm>
                  <a:off x="3683933" y="4727394"/>
                  <a:ext cx="66107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panose="02040503050406030204" pitchFamily="18" charset="0"/>
                            <a:ea typeface="Cambria Math" panose="02040503050406030204" pitchFamily="18" charset="0"/>
                          </a:rPr>
                          <m:t>𝜶</m:t>
                        </m:r>
                      </m:oMath>
                    </m:oMathPara>
                  </a14:m>
                  <a:endParaRPr lang="en-US" b="1" dirty="0">
                    <a:solidFill>
                      <a:srgbClr val="FF0000"/>
                    </a:solidFill>
                  </a:endParaRPr>
                </a:p>
              </p:txBody>
            </p:sp>
          </mc:Choice>
          <mc:Fallback xmlns="">
            <p:sp>
              <p:nvSpPr>
                <p:cNvPr id="25" name="TextBox 24">
                  <a:extLst>
                    <a:ext uri="{FF2B5EF4-FFF2-40B4-BE49-F238E27FC236}">
                      <a16:creationId xmlns:a16="http://schemas.microsoft.com/office/drawing/2014/main" id="{3EECE8A8-8C09-446D-BFEA-3833EA05391D}"/>
                    </a:ext>
                  </a:extLst>
                </p:cNvPr>
                <p:cNvSpPr txBox="1">
                  <a:spLocks noRot="1" noChangeAspect="1" noMove="1" noResize="1" noEditPoints="1" noAdjustHandles="1" noChangeArrowheads="1" noChangeShapeType="1" noTextEdit="1"/>
                </p:cNvSpPr>
                <p:nvPr/>
              </p:nvSpPr>
              <p:spPr>
                <a:xfrm>
                  <a:off x="3683933" y="4727394"/>
                  <a:ext cx="661076" cy="369332"/>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138E56AD-FC3C-4E5F-9E79-CB728D82DF8C}"/>
                  </a:ext>
                </a:extLst>
              </p:cNvPr>
              <p:cNvSpPr txBox="1"/>
              <p:nvPr/>
            </p:nvSpPr>
            <p:spPr>
              <a:xfrm>
                <a:off x="5322030" y="2920979"/>
                <a:ext cx="6306404" cy="2814617"/>
              </a:xfrm>
              <a:prstGeom prst="rect">
                <a:avLst/>
              </a:prstGeom>
              <a:noFill/>
            </p:spPr>
            <p:txBody>
              <a:bodyPr wrap="square" rtlCol="0">
                <a:spAutoFit/>
              </a:bodyPr>
              <a:lstStyle/>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𝑥</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𝑧</m:t>
                        </m:r>
                      </m:sub>
                    </m:s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r>
                  <a:rPr lang="en-US" sz="2000" b="0" dirty="0"/>
                  <a:t> </a:t>
                </a:r>
              </a:p>
              <a:p>
                <a:pPr>
                  <a:lnSpc>
                    <a:spcPct val="150000"/>
                  </a:lnSpc>
                </a:pPr>
                <a:r>
                  <a:rPr lang="en-US" sz="2000" dirty="0"/>
                  <a:t>       </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𝑅</m:t>
                                </m:r>
                              </m:sub>
                            </m:sSub>
                          </m:e>
                        </m:func>
                        <m:r>
                          <a:rPr lang="en-US" sz="2000" b="0" i="0"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sin</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𝛼</m:t>
                        </m:r>
                      </m:e>
                    </m:func>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𝑘</m:t>
                        </m:r>
                      </m:e>
                      <m:sub>
                        <m:r>
                          <a:rPr lang="en-US" sz="2000" b="0" i="1" smtClean="0">
                            <a:latin typeface="Cambria Math" panose="02040503050406030204" pitchFamily="18" charset="0"/>
                            <a:ea typeface="Cambria Math" panose="02040503050406030204" pitchFamily="18" charset="0"/>
                          </a:rPr>
                          <m:t>0</m:t>
                        </m:r>
                      </m:sub>
                    </m:sSub>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sin</m:t>
                        </m:r>
                      </m:fName>
                      <m:e>
                        <m:r>
                          <a:rPr lang="en-US" sz="2000" b="0" i="1" smtClean="0">
                            <a:latin typeface="Cambria Math" panose="02040503050406030204" pitchFamily="18" charset="0"/>
                            <a:ea typeface="Cambria Math" panose="02040503050406030204" pitchFamily="18" charset="0"/>
                          </a:rPr>
                          <m:t>𝛼</m:t>
                        </m:r>
                      </m:e>
                    </m:func>
                  </m:oMath>
                </a14:m>
                <a:endParaRPr lang="en-US" sz="2000" b="0" dirty="0">
                  <a:ea typeface="Cambria Math" panose="02040503050406030204" pitchFamily="18" charset="0"/>
                </a:endParaRPr>
              </a:p>
              <a:p>
                <a:pPr>
                  <a:lnSpc>
                    <a:spcPct val="150000"/>
                  </a:lnSpc>
                </a:pPr>
                <a:r>
                  <a:rPr lang="en-US" sz="2000" dirty="0"/>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0</m:t>
                        </m:r>
                      </m:sub>
                    </m:sSub>
                    <m:d>
                      <m:dPr>
                        <m:ctrlPr>
                          <a:rPr lang="en-US" sz="2000" b="0" i="1" smtClean="0">
                            <a:latin typeface="Cambria Math" panose="02040503050406030204" pitchFamily="18" charset="0"/>
                          </a:rPr>
                        </m:ctrlPr>
                      </m:dPr>
                      <m:e>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r>
                              <a:rPr lang="en-US" sz="2000" b="0" i="1" smtClean="0">
                                <a:latin typeface="Cambria Math" panose="02040503050406030204" pitchFamily="18" charset="0"/>
                                <a:ea typeface="Cambria Math" panose="02040503050406030204" pitchFamily="18" charset="0"/>
                              </a:rPr>
                              <m:t>𝜃</m:t>
                            </m:r>
                          </m:e>
                        </m:func>
                        <m:func>
                          <m:funcPr>
                            <m:ctrlPr>
                              <a:rPr lang="en-US" sz="2000" b="0" i="1" smtClean="0">
                                <a:latin typeface="Cambria Math" panose="02040503050406030204" pitchFamily="18" charset="0"/>
                                <a:ea typeface="Cambria Math" panose="02040503050406030204" pitchFamily="18" charset="0"/>
                              </a:rPr>
                            </m:ctrlPr>
                          </m:funcPr>
                          <m:fName>
                            <m:r>
                              <m:rPr>
                                <m:sty m:val="p"/>
                              </m:rPr>
                              <a:rPr lang="en-US" sz="2000" b="0" i="0" smtClean="0">
                                <a:latin typeface="Cambria Math" panose="02040503050406030204" pitchFamily="18" charset="0"/>
                                <a:ea typeface="Cambria Math" panose="02040503050406030204" pitchFamily="18" charset="0"/>
                              </a:rPr>
                              <m:t>cos</m:t>
                            </m:r>
                          </m:fName>
                          <m:e>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ea typeface="Cambria Math" panose="02040503050406030204" pitchFamily="18" charset="0"/>
                                  </a:rPr>
                                  <m:t>𝑅</m:t>
                                </m:r>
                              </m:sub>
                            </m:sSub>
                          </m:e>
                        </m:func>
                        <m:r>
                          <a:rPr lang="en-US" sz="2000" b="0" i="1" smtClean="0">
                            <a:latin typeface="Cambria Math" panose="02040503050406030204" pitchFamily="18" charset="0"/>
                            <a:ea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cos</m:t>
                            </m:r>
                          </m:fName>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𝜓</m:t>
                                </m:r>
                              </m:e>
                              <m:sub>
                                <m:r>
                                  <a:rPr lang="en-US" sz="2000" b="0" i="1" smtClean="0">
                                    <a:latin typeface="Cambria Math" panose="02040503050406030204" pitchFamily="18" charset="0"/>
                                  </a:rPr>
                                  <m:t>𝐿</m:t>
                                </m:r>
                              </m:sub>
                            </m:sSub>
                          </m:e>
                        </m:func>
                      </m:e>
                    </m:d>
                  </m:oMath>
                </a14:m>
                <a:endParaRPr lang="en-US" sz="2000" b="0" dirty="0">
                  <a:ea typeface="Cambria Math" panose="02040503050406030204" pitchFamily="18" charset="0"/>
                </a:endParaRPr>
              </a:p>
              <a:p>
                <a:pPr>
                  <a:lnSpc>
                    <a:spcPct val="150000"/>
                  </a:lnSpc>
                </a:pPr>
                <a:endParaRPr lang="en-US" sz="2000" dirty="0"/>
              </a:p>
            </p:txBody>
          </p:sp>
        </mc:Choice>
        <mc:Fallback xmlns="">
          <p:sp>
            <p:nvSpPr>
              <p:cNvPr id="27" name="TextBox 26">
                <a:extLst>
                  <a:ext uri="{FF2B5EF4-FFF2-40B4-BE49-F238E27FC236}">
                    <a16:creationId xmlns:a16="http://schemas.microsoft.com/office/drawing/2014/main" id="{138E56AD-FC3C-4E5F-9E79-CB728D82DF8C}"/>
                  </a:ext>
                </a:extLst>
              </p:cNvPr>
              <p:cNvSpPr txBox="1">
                <a:spLocks noRot="1" noChangeAspect="1" noMove="1" noResize="1" noEditPoints="1" noAdjustHandles="1" noChangeArrowheads="1" noChangeShapeType="1" noTextEdit="1"/>
              </p:cNvSpPr>
              <p:nvPr/>
            </p:nvSpPr>
            <p:spPr>
              <a:xfrm>
                <a:off x="5322030" y="2920979"/>
                <a:ext cx="6306404" cy="2814617"/>
              </a:xfrm>
              <a:prstGeom prst="rect">
                <a:avLst/>
              </a:prstGeom>
              <a:blipFill>
                <a:blip r:embed="rId9"/>
                <a:stretch>
                  <a:fillRect/>
                </a:stretch>
              </a:blipFill>
            </p:spPr>
            <p:txBody>
              <a:bodyPr/>
              <a:lstStyle/>
              <a:p>
                <a:r>
                  <a:rPr lang="en-US">
                    <a:noFill/>
                  </a:rPr>
                  <a:t> </a:t>
                </a:r>
              </a:p>
            </p:txBody>
          </p:sp>
        </mc:Fallback>
      </mc:AlternateContent>
      <p:sp>
        <p:nvSpPr>
          <p:cNvPr id="28" name="Rectangle 27">
            <a:extLst>
              <a:ext uri="{FF2B5EF4-FFF2-40B4-BE49-F238E27FC236}">
                <a16:creationId xmlns:a16="http://schemas.microsoft.com/office/drawing/2014/main" id="{AA08223B-5E5D-4964-B720-3DB2C9B5790D}"/>
              </a:ext>
            </a:extLst>
          </p:cNvPr>
          <p:cNvSpPr/>
          <p:nvPr/>
        </p:nvSpPr>
        <p:spPr>
          <a:xfrm>
            <a:off x="6671466" y="4834786"/>
            <a:ext cx="2829150" cy="425403"/>
          </a:xfrm>
          <a:prstGeom prst="rect">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CCFA6618-06A0-4C6F-B1A2-4CA85BB0739D}"/>
              </a:ext>
            </a:extLst>
          </p:cNvPr>
          <p:cNvSpPr txBox="1"/>
          <p:nvPr/>
        </p:nvSpPr>
        <p:spPr>
          <a:xfrm>
            <a:off x="9527897" y="4867100"/>
            <a:ext cx="1322155" cy="369332"/>
          </a:xfrm>
          <a:prstGeom prst="rect">
            <a:avLst/>
          </a:prstGeom>
          <a:noFill/>
        </p:spPr>
        <p:txBody>
          <a:bodyPr wrap="square" rtlCol="0">
            <a:spAutoFit/>
          </a:bodyPr>
          <a:lstStyle/>
          <a:p>
            <a:r>
              <a:rPr lang="en-US" b="1" dirty="0">
                <a:solidFill>
                  <a:srgbClr val="FF0000"/>
                </a:solidFill>
              </a:rPr>
              <a:t>radial</a:t>
            </a:r>
          </a:p>
        </p:txBody>
      </p:sp>
      <p:sp>
        <p:nvSpPr>
          <p:cNvPr id="30" name="Rectangle 29">
            <a:extLst>
              <a:ext uri="{FF2B5EF4-FFF2-40B4-BE49-F238E27FC236}">
                <a16:creationId xmlns:a16="http://schemas.microsoft.com/office/drawing/2014/main" id="{6B4E893E-AEF5-4A08-A52C-D6C55B022627}"/>
              </a:ext>
            </a:extLst>
          </p:cNvPr>
          <p:cNvSpPr/>
          <p:nvPr/>
        </p:nvSpPr>
        <p:spPr>
          <a:xfrm>
            <a:off x="6003954" y="3474719"/>
            <a:ext cx="5151726" cy="425403"/>
          </a:xfrm>
          <a:prstGeom prst="rect">
            <a:avLst/>
          </a:prstGeom>
          <a:solidFill>
            <a:schemeClr val="accent6">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extBox 30">
            <a:extLst>
              <a:ext uri="{FF2B5EF4-FFF2-40B4-BE49-F238E27FC236}">
                <a16:creationId xmlns:a16="http://schemas.microsoft.com/office/drawing/2014/main" id="{AB883AA1-A1CD-4102-A541-A3312387D5F6}"/>
              </a:ext>
            </a:extLst>
          </p:cNvPr>
          <p:cNvSpPr txBox="1"/>
          <p:nvPr/>
        </p:nvSpPr>
        <p:spPr>
          <a:xfrm>
            <a:off x="11110366" y="3502754"/>
            <a:ext cx="1322155" cy="369332"/>
          </a:xfrm>
          <a:prstGeom prst="rect">
            <a:avLst/>
          </a:prstGeom>
          <a:noFill/>
        </p:spPr>
        <p:txBody>
          <a:bodyPr wrap="square" rtlCol="0">
            <a:spAutoFit/>
          </a:bodyPr>
          <a:lstStyle/>
          <a:p>
            <a:r>
              <a:rPr lang="en-US" b="1" dirty="0">
                <a:solidFill>
                  <a:schemeClr val="accent6"/>
                </a:solidFill>
              </a:rPr>
              <a:t>poloidal</a:t>
            </a:r>
          </a:p>
        </p:txBody>
      </p:sp>
    </p:spTree>
    <p:extLst>
      <p:ext uri="{BB962C8B-B14F-4D97-AF65-F5344CB8AC3E}">
        <p14:creationId xmlns:p14="http://schemas.microsoft.com/office/powerpoint/2010/main" val="746407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64C3A6-5D72-44C7-ADD6-E415820A0F3A}"/>
              </a:ext>
            </a:extLst>
          </p:cNvPr>
          <p:cNvSpPr>
            <a:spLocks noGrp="1"/>
          </p:cNvSpPr>
          <p:nvPr>
            <p:ph idx="1"/>
          </p:nvPr>
        </p:nvSpPr>
        <p:spPr>
          <a:xfrm>
            <a:off x="6903720" y="466344"/>
            <a:ext cx="4846320" cy="5833871"/>
          </a:xfrm>
        </p:spPr>
        <p:txBody>
          <a:bodyPr>
            <a:normAutofit/>
          </a:bodyPr>
          <a:lstStyle/>
          <a:p>
            <a:pPr marL="0" indent="0">
              <a:buNone/>
            </a:pPr>
            <a:r>
              <a:rPr lang="en-US" sz="2000" dirty="0"/>
              <a:t>The IR (Interaction Region) is on the mid plane, we can treat that the radial direction (the connection between torus center and IR) is perpendicular to the magnetic flux surface. </a:t>
            </a:r>
          </a:p>
          <a:p>
            <a:pPr marL="0" indent="0">
              <a:buNone/>
            </a:pPr>
            <a:endParaRPr lang="en-US" sz="2000" dirty="0"/>
          </a:p>
          <a:p>
            <a:pPr marL="0" indent="0">
              <a:buNone/>
            </a:pPr>
            <a:r>
              <a:rPr lang="en-US" sz="2000" dirty="0"/>
              <a:t>But if the IR is above or below the mid plane, the radial direction is not strictly perpendicular to the magnetic flux surface, then maybe we should treat it differently if the deviation is </a:t>
            </a:r>
          </a:p>
        </p:txBody>
      </p:sp>
      <p:pic>
        <p:nvPicPr>
          <p:cNvPr id="4" name="Picture 3">
            <a:extLst>
              <a:ext uri="{FF2B5EF4-FFF2-40B4-BE49-F238E27FC236}">
                <a16:creationId xmlns:a16="http://schemas.microsoft.com/office/drawing/2014/main" id="{DEBCB4D3-8B15-490A-BBA5-4146004FEEA9}"/>
              </a:ext>
            </a:extLst>
          </p:cNvPr>
          <p:cNvPicPr>
            <a:picLocks noChangeAspect="1"/>
          </p:cNvPicPr>
          <p:nvPr/>
        </p:nvPicPr>
        <p:blipFill>
          <a:blip r:embed="rId2"/>
          <a:stretch>
            <a:fillRect/>
          </a:stretch>
        </p:blipFill>
        <p:spPr>
          <a:xfrm>
            <a:off x="338049" y="935602"/>
            <a:ext cx="6401357" cy="4187094"/>
          </a:xfrm>
          <a:prstGeom prst="rect">
            <a:avLst/>
          </a:prstGeom>
        </p:spPr>
      </p:pic>
    </p:spTree>
    <p:extLst>
      <p:ext uri="{BB962C8B-B14F-4D97-AF65-F5344CB8AC3E}">
        <p14:creationId xmlns:p14="http://schemas.microsoft.com/office/powerpoint/2010/main" val="587994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407504" y="332101"/>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7269541" y="393978"/>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rot="21540000">
              <a:off x="2842260" y="362214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2992461" y="2991293"/>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xmlns="">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xmlns="">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1073</TotalTime>
  <Words>2882</Words>
  <Application>Microsoft Office PowerPoint</Application>
  <PresentationFormat>Widescreen</PresentationFormat>
  <Paragraphs>329</Paragraphs>
  <Slides>24</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Aptos Display</vt:lpstr>
      <vt:lpstr>等线</vt:lpstr>
      <vt:lpstr>Arial</vt:lpstr>
      <vt:lpstr>Calibri</vt:lpstr>
      <vt:lpstr>Cambria Math</vt:lpstr>
      <vt:lpstr>Wingdings</vt:lpstr>
      <vt:lpstr>Office Theme</vt:lpstr>
      <vt:lpstr>NSTX-U High-k Scattering receiver optical calculation and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Effects of Magnetic Pitch Angle (by Xianzi Liu)</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receiver optical calibration</dc:title>
  <dc:creator>Xinhang Xu</dc:creator>
  <cp:lastModifiedBy>mmwave</cp:lastModifiedBy>
  <cp:revision>16</cp:revision>
  <dcterms:created xsi:type="dcterms:W3CDTF">2024-07-25T10:06:55Z</dcterms:created>
  <dcterms:modified xsi:type="dcterms:W3CDTF">2024-08-21T23:41:46Z</dcterms:modified>
</cp:coreProperties>
</file>