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9" r:id="rId3"/>
    <p:sldId id="257" r:id="rId4"/>
    <p:sldId id="262" r:id="rId5"/>
    <p:sldId id="261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7103745" cy="10234295"/>
  <p:embeddedFontLst>
    <p:embeddedFont>
      <p:font typeface="微软雅黑" panose="020B0503020204020204" charset="-122"/>
      <p:regular r:id="rId38"/>
    </p:embeddedFont>
    <p:embeddedFont>
      <p:font typeface="华文细黑" panose="02010600040101010101" pitchFamily="2" charset="-122"/>
      <p:regular r:id="rId39"/>
    </p:embeddedFont>
    <p:embeddedFont>
      <p:font typeface="Dotum" panose="020B0600000101010101" pitchFamily="34" charset="-127"/>
      <p:regular r:id="rId40"/>
    </p:embeddedFont>
    <p:embeddedFont>
      <p:font typeface="隶书" panose="02010509060101010101" pitchFamily="49" charset="-122"/>
      <p:regular r:id="rId41"/>
    </p:embeddedFont>
    <p:embeddedFont>
      <p:font typeface="Calibri" panose="020F0502020204030204" charset="0"/>
      <p:regular r:id="rId42"/>
      <p:bold r:id="rId43"/>
      <p:italic r:id="rId44"/>
      <p:boldItalic r:id="rId45"/>
    </p:embeddedFont>
    <p:embeddedFont>
      <p:font typeface="Calibri Light" panose="020F0302020204030204" charset="0"/>
      <p:regular r:id="rId46"/>
      <p:italic r:id="rId47"/>
    </p:embeddedFont>
    <p:embeddedFont>
      <p:font typeface="Segoe UI Semibold" panose="020B0702040204020203" charset="0"/>
      <p:bold r:id="rId48"/>
    </p:embeddedFont>
    <p:embeddedFont>
      <p:font typeface="锐字云字库幼綫体1.0" panose="02010604000000000000" charset="-122"/>
      <p:regular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font" Target="fonts/font12.fntdata"/><Relationship Id="rId48" Type="http://schemas.openxmlformats.org/officeDocument/2006/relationships/font" Target="fonts/font11.fntdata"/><Relationship Id="rId47" Type="http://schemas.openxmlformats.org/officeDocument/2006/relationships/font" Target="fonts/font10.fntdata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" Target="slides/slide2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5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3.wmf"/><Relationship Id="rId20" Type="http://schemas.openxmlformats.org/officeDocument/2006/relationships/vmlDrawing" Target="../drawings/vmlDrawing2.vml"/><Relationship Id="rId2" Type="http://schemas.openxmlformats.org/officeDocument/2006/relationships/oleObject" Target="../embeddings/oleObject6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.png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13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1124903"/>
            <a:ext cx="1567339" cy="4575810"/>
          </a:xfrm>
          <a:prstGeom prst="rect">
            <a:avLst/>
          </a:prstGeom>
          <a:solidFill>
            <a:srgbClr val="5FBFDE"/>
          </a:solidFill>
          <a:ln w="12700">
            <a:noFill/>
            <a:beve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梯形 4"/>
          <p:cNvSpPr>
            <a:spLocks noChangeArrowheads="1"/>
          </p:cNvSpPr>
          <p:nvPr/>
        </p:nvSpPr>
        <p:spPr bwMode="auto">
          <a:xfrm rot="5400000" flipV="1">
            <a:off x="-201930" y="2894648"/>
            <a:ext cx="4575334" cy="103679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38 w 21600"/>
              <a:gd name="T13" fmla="*/ 2538 h 21600"/>
              <a:gd name="T14" fmla="*/ 19062 w 21600"/>
              <a:gd name="T15" fmla="*/ 1906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475" y="21600"/>
                </a:lnTo>
                <a:lnTo>
                  <a:pt x="2012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7995"/>
          </a:solidFill>
          <a:ln w="12700" cap="flat" cmpd="sng">
            <a:noFill/>
            <a:bevel/>
          </a:ln>
        </p:spPr>
        <p:txBody>
          <a:bodyPr anchor="ctr"/>
          <a:p>
            <a:endParaRPr lang="zh-CN" altLang="en-US" sz="135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604135" y="1442561"/>
            <a:ext cx="6542723" cy="3951923"/>
          </a:xfrm>
          <a:prstGeom prst="rect">
            <a:avLst/>
          </a:prstGeom>
          <a:solidFill>
            <a:srgbClr val="5FBFDE"/>
          </a:solidFill>
          <a:ln w="12700">
            <a:noFill/>
            <a:beve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>
            <a:spLocks noChangeArrowheads="1"/>
          </p:cNvSpPr>
          <p:nvPr/>
        </p:nvSpPr>
        <p:spPr bwMode="auto">
          <a:xfrm>
            <a:off x="2082641" y="2892266"/>
            <a:ext cx="7410450" cy="75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kumimoji="1" lang="zh-CN" altLang="zh-CN" sz="4050" b="1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控制结构与基本算法</a:t>
            </a:r>
            <a:endParaRPr kumimoji="1" lang="zh-CN" altLang="zh-CN" sz="4050" b="1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9" name="文本框 8"/>
          <p:cNvSpPr>
            <a:spLocks noChangeArrowheads="1"/>
          </p:cNvSpPr>
          <p:nvPr/>
        </p:nvSpPr>
        <p:spPr bwMode="auto">
          <a:xfrm>
            <a:off x="106680" y="1972151"/>
            <a:ext cx="1349216" cy="2606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sz="16500" b="1" dirty="0">
                <a:solidFill>
                  <a:srgbClr val="000000"/>
                </a:solidFill>
                <a:latin typeface="Dotum" panose="020B0600000101010101" pitchFamily="34" charset="-127"/>
                <a:ea typeface="华文细黑" panose="02010600040101010101" pitchFamily="2" charset="-122"/>
                <a:sym typeface="宋体" panose="02010600030101010101" pitchFamily="2" charset="-122"/>
              </a:rPr>
              <a:t>4</a:t>
            </a:r>
            <a:endParaRPr lang="en-US" sz="16500" b="1" dirty="0">
              <a:solidFill>
                <a:srgbClr val="000000"/>
              </a:solidFill>
              <a:latin typeface="Dotum" panose="020B0600000101010101" pitchFamily="34" charset="-127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1490" y="354013"/>
            <a:ext cx="3427571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语句的嵌套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26"/>
          <p:cNvGrpSpPr/>
          <p:nvPr/>
        </p:nvGrpSpPr>
        <p:grpSpPr>
          <a:xfrm>
            <a:off x="4438293" y="3555835"/>
            <a:ext cx="4722951" cy="2392355"/>
            <a:chOff x="3014" y="77"/>
            <a:chExt cx="3091" cy="2009"/>
          </a:xfrm>
        </p:grpSpPr>
        <p:sp>
          <p:nvSpPr>
            <p:cNvPr id="20496" name="Text Box 3"/>
            <p:cNvSpPr txBox="1"/>
            <p:nvPr/>
          </p:nvSpPr>
          <p:spPr>
            <a:xfrm>
              <a:off x="3014" y="77"/>
              <a:ext cx="2805" cy="20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lvl="0" algn="l">
                <a:lnSpc>
                  <a:spcPct val="14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if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（表达式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l">
                <a:lnSpc>
                  <a:spcPct val="14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en-US" altLang="zh-CN" dirty="0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rPr>
                <a:t>if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（表达式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语句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1/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复合语句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l">
                <a:lnSpc>
                  <a:spcPct val="14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en-US" altLang="zh-CN" dirty="0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rPr>
                <a:t>else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         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语句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2/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复合语句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l">
                <a:lnSpc>
                  <a:spcPct val="14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else</a:t>
              </a:r>
              <a:endParaRPr lang="en-US" altLang="zh-CN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l">
                <a:lnSpc>
                  <a:spcPct val="14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en-US" altLang="zh-CN" dirty="0">
                  <a:solidFill>
                    <a:srgbClr val="7030A0"/>
                  </a:solidFill>
                  <a:latin typeface="微软雅黑" panose="020B0503020204020204" charset="-122"/>
                  <a:ea typeface="微软雅黑" panose="020B0503020204020204" charset="-122"/>
                </a:rPr>
                <a:t>if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（表达式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语句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3/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复合语句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l">
                <a:lnSpc>
                  <a:spcPct val="14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en-US" altLang="zh-CN" dirty="0">
                  <a:solidFill>
                    <a:srgbClr val="7030A0"/>
                  </a:solidFill>
                  <a:latin typeface="微软雅黑" panose="020B0503020204020204" charset="-122"/>
                  <a:ea typeface="微软雅黑" panose="020B0503020204020204" charset="-122"/>
                </a:rPr>
                <a:t>else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         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语句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4/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复合语句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sym typeface="+mn-ea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7" name="Text Box 4"/>
            <p:cNvSpPr txBox="1"/>
            <p:nvPr/>
          </p:nvSpPr>
          <p:spPr>
            <a:xfrm>
              <a:off x="5488" y="637"/>
              <a:ext cx="61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lvl="0" algn="ctr"/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lang="en-US" altLang="zh-CN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498" name="Text Box 5"/>
            <p:cNvSpPr txBox="1"/>
            <p:nvPr/>
          </p:nvSpPr>
          <p:spPr>
            <a:xfrm>
              <a:off x="5488" y="1591"/>
              <a:ext cx="61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lvl="0" algn="ctr"/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lang="en-US" altLang="zh-CN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499" name="AutoShape 6"/>
            <p:cNvSpPr/>
            <p:nvPr/>
          </p:nvSpPr>
          <p:spPr>
            <a:xfrm>
              <a:off x="5488" y="516"/>
              <a:ext cx="59" cy="566"/>
            </a:xfrm>
            <a:prstGeom prst="rightBracket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0" name="AutoShape 7"/>
            <p:cNvSpPr/>
            <p:nvPr/>
          </p:nvSpPr>
          <p:spPr>
            <a:xfrm>
              <a:off x="5494" y="1454"/>
              <a:ext cx="51" cy="597"/>
            </a:xfrm>
            <a:prstGeom prst="rightBracket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492125" y="1028938"/>
            <a:ext cx="3448050" cy="1872854"/>
            <a:chOff x="564" y="1679"/>
            <a:chExt cx="2896" cy="1573"/>
          </a:xfrm>
        </p:grpSpPr>
        <p:sp>
          <p:nvSpPr>
            <p:cNvPr id="20493" name="Text Box 36"/>
            <p:cNvSpPr txBox="1"/>
            <p:nvPr/>
          </p:nvSpPr>
          <p:spPr>
            <a:xfrm>
              <a:off x="564" y="1679"/>
              <a:ext cx="2127" cy="15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if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（表达式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）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</a:t>
              </a:r>
              <a:r>
                <a:rPr lang="en-US" altLang="zh-CN" dirty="0">
                  <a:solidFill>
                    <a:schemeClr val="accent5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if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（表达式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）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1/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复合语句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</a:t>
              </a:r>
              <a:r>
                <a:rPr lang="en-US" altLang="zh-CN" dirty="0">
                  <a:solidFill>
                    <a:schemeClr val="accent5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else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2/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复合语句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494" name="Text Box 37"/>
            <p:cNvSpPr txBox="1"/>
            <p:nvPr/>
          </p:nvSpPr>
          <p:spPr>
            <a:xfrm>
              <a:off x="2805" y="2442"/>
              <a:ext cx="655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/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lang="en-US" altLang="zh-CN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495" name="AutoShape 39"/>
            <p:cNvSpPr/>
            <p:nvPr/>
          </p:nvSpPr>
          <p:spPr>
            <a:xfrm>
              <a:off x="2741" y="2032"/>
              <a:ext cx="64" cy="1144"/>
            </a:xfrm>
            <a:prstGeom prst="rightBracket">
              <a:avLst>
                <a:gd name="adj" fmla="val 1361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8"/>
          <p:cNvGrpSpPr/>
          <p:nvPr/>
        </p:nvGrpSpPr>
        <p:grpSpPr>
          <a:xfrm>
            <a:off x="4438967" y="1015286"/>
            <a:ext cx="3636170" cy="2228850"/>
            <a:chOff x="3167" y="1445"/>
            <a:chExt cx="3054" cy="1872"/>
          </a:xfrm>
        </p:grpSpPr>
        <p:sp>
          <p:nvSpPr>
            <p:cNvPr id="20490" name="Text Box 43"/>
            <p:cNvSpPr txBox="1"/>
            <p:nvPr/>
          </p:nvSpPr>
          <p:spPr>
            <a:xfrm>
              <a:off x="3167" y="1445"/>
              <a:ext cx="2175" cy="18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（表达式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）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</a:t>
              </a:r>
              <a:r>
                <a:rPr lang="en-US" altLang="zh-CN" dirty="0">
                  <a:solidFill>
                    <a:schemeClr val="accent5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if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（表达式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1/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复合语句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else</a:t>
              </a:r>
              <a:endPara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复合语句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491" name="Text Box 44"/>
            <p:cNvSpPr txBox="1"/>
            <p:nvPr/>
          </p:nvSpPr>
          <p:spPr>
            <a:xfrm>
              <a:off x="5566" y="1933"/>
              <a:ext cx="655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/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lang="en-US" altLang="zh-CN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492" name="AutoShape 46"/>
            <p:cNvSpPr/>
            <p:nvPr/>
          </p:nvSpPr>
          <p:spPr>
            <a:xfrm>
              <a:off x="5446" y="1867"/>
              <a:ext cx="64" cy="454"/>
            </a:xfrm>
            <a:prstGeom prst="rightBracket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492364" y="3555842"/>
            <a:ext cx="3452812" cy="2584847"/>
            <a:chOff x="741" y="2906"/>
            <a:chExt cx="2900" cy="2171"/>
          </a:xfrm>
        </p:grpSpPr>
        <p:sp>
          <p:nvSpPr>
            <p:cNvPr id="20487" name="Text Box 50"/>
            <p:cNvSpPr txBox="1"/>
            <p:nvPr/>
          </p:nvSpPr>
          <p:spPr>
            <a:xfrm>
              <a:off x="741" y="2906"/>
              <a:ext cx="2127" cy="2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if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（表达式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）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1/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复合语句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else</a:t>
              </a:r>
              <a:endPara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（表达式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2/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复合语句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else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3/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复合语句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488" name="Text Box 52"/>
            <p:cNvSpPr txBox="1"/>
            <p:nvPr/>
          </p:nvSpPr>
          <p:spPr>
            <a:xfrm>
              <a:off x="2986" y="4301"/>
              <a:ext cx="655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/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lang="en-US" altLang="zh-CN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489" name="AutoShape 54"/>
            <p:cNvSpPr/>
            <p:nvPr/>
          </p:nvSpPr>
          <p:spPr>
            <a:xfrm>
              <a:off x="2918" y="3848"/>
              <a:ext cx="68" cy="1229"/>
            </a:xfrm>
            <a:prstGeom prst="rightBracket">
              <a:avLst>
                <a:gd name="adj" fmla="val 130141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478790" y="3281045"/>
            <a:ext cx="7947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991610" y="751840"/>
            <a:ext cx="0" cy="5725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10515" y="295910"/>
            <a:ext cx="827865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4.5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编程实现输入三个数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，输出其中最大者。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783590"/>
            <a:ext cx="3385185" cy="3087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0515" y="3931285"/>
            <a:ext cx="315087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4.6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编程实现求分段函数。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35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34060" y="2568893"/>
            <a:ext cx="8260993" cy="1065371"/>
            <a:chOff x="2221" y="4044"/>
            <a:chExt cx="16547" cy="2237"/>
          </a:xfrm>
        </p:grpSpPr>
        <p:sp>
          <p:nvSpPr>
            <p:cNvPr id="8" name="圆角矩形 7"/>
            <p:cNvSpPr/>
            <p:nvPr/>
          </p:nvSpPr>
          <p:spPr>
            <a:xfrm>
              <a:off x="2221" y="4044"/>
              <a:ext cx="5627" cy="2237"/>
            </a:xfrm>
            <a:prstGeom prst="roundRect">
              <a:avLst/>
            </a:prstGeom>
            <a:solidFill>
              <a:schemeClr val="accent1">
                <a:alpha val="3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cxnSp>
          <p:nvCxnSpPr>
            <p:cNvPr id="9" name="直接连接符 8"/>
            <p:cNvCxnSpPr>
              <a:stCxn id="8" idx="3"/>
              <a:endCxn id="12" idx="1"/>
            </p:cNvCxnSpPr>
            <p:nvPr/>
          </p:nvCxnSpPr>
          <p:spPr>
            <a:xfrm flipV="1">
              <a:off x="7848" y="5158"/>
              <a:ext cx="1425" cy="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9273" y="4754"/>
              <a:ext cx="9495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</a:t>
              </a:r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if~else</a:t>
              </a:r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的嵌套实现最大数的判断和输出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33901" y="1304608"/>
            <a:ext cx="6192203" cy="1297781"/>
            <a:chOff x="2221" y="2672"/>
            <a:chExt cx="13002" cy="2725"/>
          </a:xfrm>
        </p:grpSpPr>
        <p:sp>
          <p:nvSpPr>
            <p:cNvPr id="4" name="圆角矩形 3"/>
            <p:cNvSpPr/>
            <p:nvPr/>
          </p:nvSpPr>
          <p:spPr>
            <a:xfrm>
              <a:off x="2221" y="2672"/>
              <a:ext cx="4791" cy="2725"/>
            </a:xfrm>
            <a:prstGeom prst="roundRect">
              <a:avLst>
                <a:gd name="adj" fmla="val 12380"/>
              </a:avLst>
            </a:prstGeom>
            <a:solidFill>
              <a:schemeClr val="accent1">
                <a:alpha val="3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cxnSp>
          <p:nvCxnSpPr>
            <p:cNvPr id="5" name="直接连接符 4"/>
            <p:cNvCxnSpPr>
              <a:stCxn id="4" idx="3"/>
              <a:endCxn id="7" idx="1"/>
            </p:cNvCxnSpPr>
            <p:nvPr/>
          </p:nvCxnSpPr>
          <p:spPr>
            <a:xfrm flipV="1">
              <a:off x="7012" y="4029"/>
              <a:ext cx="3795" cy="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06" y="3624"/>
              <a:ext cx="4417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变量定义和输入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10501" y="1418114"/>
            <a:ext cx="4138613" cy="1625441"/>
            <a:chOff x="10695" y="6103"/>
            <a:chExt cx="8690" cy="3413"/>
          </a:xfrm>
        </p:grpSpPr>
        <p:sp>
          <p:nvSpPr>
            <p:cNvPr id="23" name="文本框 22"/>
            <p:cNvSpPr txBox="1"/>
            <p:nvPr/>
          </p:nvSpPr>
          <p:spPr>
            <a:xfrm>
              <a:off x="11770" y="6103"/>
              <a:ext cx="7615" cy="3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40000"/>
                </a:lnSpc>
              </a:pPr>
              <a:r>
                <a: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、相等的情况如何判断？</a:t>
              </a:r>
              <a:endPara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、题目改成输出三个数的大小关  </a:t>
              </a:r>
              <a:endPara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系如何实现？</a:t>
              </a:r>
              <a:endPara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695" y="6178"/>
              <a:ext cx="1179" cy="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5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？</a:t>
              </a:r>
              <a:endParaRPr lang="zh-CN" altLang="en-US" sz="405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2250" y="4376420"/>
            <a:ext cx="2993644" cy="1282065"/>
            <a:chOff x="1060" y="7095"/>
            <a:chExt cx="5279" cy="2056"/>
          </a:xfrm>
        </p:grpSpPr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0" y="7820"/>
            <a:ext cx="1794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698500" imgH="203200" progId="Equation.KSEE3">
                    <p:embed/>
                  </p:oleObj>
                </mc:Choice>
                <mc:Fallback>
                  <p:oleObj name="" r:id="rId2" imgW="6985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60" y="7820"/>
                          <a:ext cx="1794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54" y="7095"/>
            <a:ext cx="841" cy="2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4" imgW="165100" imgH="215900" progId="Equation.KSEE3">
                    <p:embed/>
                  </p:oleObj>
                </mc:Choice>
                <mc:Fallback>
                  <p:oleObj name="" r:id="rId4" imgW="1651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54" y="7095"/>
                          <a:ext cx="841" cy="2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组合 21"/>
            <p:cNvGrpSpPr/>
            <p:nvPr/>
          </p:nvGrpSpPr>
          <p:grpSpPr>
            <a:xfrm>
              <a:off x="3491" y="7096"/>
              <a:ext cx="2848" cy="1823"/>
              <a:chOff x="7625" y="7095"/>
              <a:chExt cx="2360" cy="1247"/>
            </a:xfrm>
          </p:grpSpPr>
          <p:graphicFrame>
            <p:nvGraphicFramePr>
              <p:cNvPr id="16" name="对象 1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625" y="7154"/>
              <a:ext cx="20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" r:id="rId6" imgW="127000" imgH="139700" progId="Equation.KSEE3">
                      <p:embed/>
                    </p:oleObj>
                  </mc:Choice>
                  <mc:Fallback>
                    <p:oleObj name="" r:id="rId6" imgW="127000" imgH="139700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7625" y="7154"/>
                            <a:ext cx="200" cy="2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843" y="7095"/>
              <a:ext cx="99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" r:id="rId8" imgW="634365" imgH="177165" progId="Equation.KSEE3">
                      <p:embed/>
                    </p:oleObj>
                  </mc:Choice>
                  <mc:Fallback>
                    <p:oleObj name="" r:id="rId8" imgW="634365" imgH="177165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8843" y="7095"/>
                            <a:ext cx="999" cy="2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625" y="7550"/>
              <a:ext cx="60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name="" r:id="rId10" imgW="381000" imgH="203200" progId="Equation.KSEE3">
                      <p:embed/>
                    </p:oleObj>
                  </mc:Choice>
                  <mc:Fallback>
                    <p:oleObj name="" r:id="rId10" imgW="381000" imgH="203200" progId="Equation.KSEE3">
                      <p:embed/>
                      <p:pic>
                        <p:nvPicPr>
                          <p:cNvPr id="0" name="图片 1028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7625" y="7550"/>
                            <a:ext cx="600" cy="3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844" y="7590"/>
              <a:ext cx="112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" r:id="rId12" imgW="711200" imgH="177165" progId="Equation.KSEE3">
                      <p:embed/>
                    </p:oleObj>
                  </mc:Choice>
                  <mc:Fallback>
                    <p:oleObj name="" r:id="rId12" imgW="711200" imgH="177165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844" y="7590"/>
                            <a:ext cx="1120" cy="2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625" y="8022"/>
              <a:ext cx="102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" r:id="rId14" imgW="647700" imgH="203200" progId="Equation.KSEE3">
                      <p:embed/>
                    </p:oleObj>
                  </mc:Choice>
                  <mc:Fallback>
                    <p:oleObj name="" r:id="rId14" imgW="647700" imgH="203200" progId="Equation.KSEE3">
                      <p:embed/>
                      <p:pic>
                        <p:nvPicPr>
                          <p:cNvPr id="0" name="图片 1030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7625" y="8022"/>
                            <a:ext cx="1020" cy="3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845" y="8022"/>
              <a:ext cx="114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" name="" r:id="rId16" imgW="723900" imgH="177165" progId="Equation.KSEE3">
                      <p:embed/>
                    </p:oleObj>
                  </mc:Choice>
                  <mc:Fallback>
                    <p:oleObj name="" r:id="rId16" imgW="723900" imgH="177165" progId="Equation.KSEE3">
                      <p:embed/>
                      <p:pic>
                        <p:nvPicPr>
                          <p:cNvPr id="0" name="图片 1031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8845" y="8022"/>
                            <a:ext cx="1140" cy="2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61385" y="3490595"/>
            <a:ext cx="3098800" cy="328549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3819049" y="4640421"/>
            <a:ext cx="5035391" cy="1759744"/>
            <a:chOff x="8031" y="7707"/>
            <a:chExt cx="10573" cy="3695"/>
          </a:xfrm>
        </p:grpSpPr>
        <p:sp>
          <p:nvSpPr>
            <p:cNvPr id="27" name="圆角矩形 26"/>
            <p:cNvSpPr/>
            <p:nvPr/>
          </p:nvSpPr>
          <p:spPr>
            <a:xfrm>
              <a:off x="8031" y="7707"/>
              <a:ext cx="3925" cy="3695"/>
            </a:xfrm>
            <a:prstGeom prst="roundRect">
              <a:avLst/>
            </a:prstGeom>
            <a:solidFill>
              <a:schemeClr val="accent1">
                <a:alpha val="3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cxnSp>
          <p:nvCxnSpPr>
            <p:cNvPr id="28" name="直接连接符 27"/>
            <p:cNvCxnSpPr>
              <a:stCxn id="27" idx="3"/>
              <a:endCxn id="29" idx="1"/>
            </p:cNvCxnSpPr>
            <p:nvPr/>
          </p:nvCxnSpPr>
          <p:spPr>
            <a:xfrm>
              <a:off x="11956" y="9555"/>
              <a:ext cx="12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3223" y="8863"/>
              <a:ext cx="5381" cy="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</a:t>
              </a:r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if~else</a:t>
              </a:r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的嵌套实现分段函数的计算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15595" y="725805"/>
            <a:ext cx="827865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分段函数                               判断以下程序哪些能够正确实现该分段函数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53991" y="474821"/>
            <a:ext cx="2421731" cy="1077278"/>
            <a:chOff x="4436" y="-312"/>
            <a:chExt cx="5085" cy="2262"/>
          </a:xfrm>
        </p:grpSpPr>
        <p:sp>
          <p:nvSpPr>
            <p:cNvPr id="24578" name="Rectangle 3"/>
            <p:cNvSpPr>
              <a:spLocks noGrp="1"/>
            </p:cNvSpPr>
            <p:nvPr/>
          </p:nvSpPr>
          <p:spPr>
            <a:xfrm>
              <a:off x="4436" y="-312"/>
              <a:ext cx="5085" cy="226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68580" tIns="34290" rIns="68580" bIns="34290" anchor="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buNone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</a:rPr>
                <a:t>　　   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</a:rPr>
                <a:t>１　  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(x&lt;0)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80000"/>
                </a:lnSpc>
                <a:buNone/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   y=    0       (x=0)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80000"/>
                </a:lnSpc>
                <a:buNone/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           1       (x&gt;0)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80000"/>
                </a:lnSpc>
                <a:buNone/>
              </a:pPr>
              <a:endParaRPr lang="en-US" altLang="zh-CN" sz="21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598" y="-272"/>
            <a:ext cx="704" cy="1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65100" imgH="215900" progId="Equation.KSEE3">
                    <p:embed/>
                  </p:oleObj>
                </mc:Choice>
                <mc:Fallback>
                  <p:oleObj name="" r:id="rId1" imgW="1651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98" y="-272"/>
                          <a:ext cx="704" cy="17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48" name="Text Box 4"/>
          <p:cNvSpPr txBox="1"/>
          <p:nvPr/>
        </p:nvSpPr>
        <p:spPr>
          <a:xfrm>
            <a:off x="434023" y="1874679"/>
            <a:ext cx="3732371" cy="3799840"/>
          </a:xfrm>
          <a:prstGeom prst="rect">
            <a:avLst/>
          </a:prstGeom>
          <a:solidFill>
            <a:schemeClr val="bg2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35100" rIns="67500" bIns="35100">
            <a:spAutoFit/>
          </a:bodyPr>
          <a:p>
            <a:pPr marL="0" lvl="0" indent="107315" algn="l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350" dirty="0">
                <a:latin typeface="Segoe UI Semibold" panose="020B0702040204020203" charset="0"/>
                <a:ea typeface="微软雅黑" panose="020B0503020204020204" charset="-122"/>
              </a:rPr>
              <a:t>           </a:t>
            </a:r>
            <a:r>
              <a:rPr lang="en-US" altLang="zh-CN" sz="1350" dirty="0">
                <a:ea typeface="锐字云字库幼綫体1.0" panose="02010604000000000000" charset="-122"/>
              </a:rPr>
              <a:t>                   </a:t>
            </a:r>
            <a:r>
              <a:rPr lang="en-US" altLang="zh-CN" sz="1500" dirty="0">
                <a:ea typeface="锐字云字库幼綫体1.0" panose="02010604000000000000" charset="-122"/>
              </a:rPr>
              <a:t>PROGRAM 1</a:t>
            </a:r>
            <a:endParaRPr lang="en-US" altLang="zh-CN" sz="1500" dirty="0">
              <a:ea typeface="锐字云字库幼綫体1.0" panose="02010604000000000000" charset="-122"/>
            </a:endParaRPr>
          </a:p>
          <a:p>
            <a:pPr marL="0" lvl="0" indent="107315" algn="l"/>
            <a:endParaRPr lang="en-US" altLang="zh-CN" sz="1350" dirty="0">
              <a:ea typeface="锐字云字库幼綫体1.0" panose="02010604000000000000" charset="-122"/>
            </a:endParaRPr>
          </a:p>
          <a:p>
            <a:pPr marL="0" lvl="0" indent="107315" algn="l"/>
            <a:r>
              <a:rPr lang="en-US" altLang="zh-CN" dirty="0">
                <a:ea typeface="锐字云字库幼綫体1.0" panose="02010604000000000000" charset="-122"/>
              </a:rPr>
              <a:t>   main( ) 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107315" algn="l"/>
            <a:r>
              <a:rPr lang="en-US" altLang="zh-CN" dirty="0">
                <a:ea typeface="锐字云字库幼綫体1.0" panose="02010604000000000000" charset="-122"/>
              </a:rPr>
              <a:t>   {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377825" algn="l"/>
            <a:r>
              <a:rPr lang="en-US" altLang="zh-CN" dirty="0">
                <a:ea typeface="锐字云字库幼綫体1.0" panose="02010604000000000000" charset="-122"/>
              </a:rPr>
              <a:t>int x,y;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107315" algn="l"/>
            <a:r>
              <a:rPr lang="en-US" altLang="zh-CN" dirty="0">
                <a:ea typeface="锐字云字库幼綫体1.0" panose="02010604000000000000" charset="-122"/>
              </a:rPr>
              <a:t>    scanf("%d",&amp;x);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107315" algn="l"/>
            <a:r>
              <a:rPr lang="en-US" altLang="zh-CN" dirty="0">
                <a:ea typeface="锐字云字库幼綫体1.0" panose="02010604000000000000" charset="-122"/>
              </a:rPr>
              <a:t>    if(x&lt;0)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107315" algn="l"/>
            <a:r>
              <a:rPr lang="en-US" altLang="zh-CN" dirty="0">
                <a:ea typeface="锐字云字库幼綫体1.0" panose="02010604000000000000" charset="-122"/>
              </a:rPr>
              <a:t>         y=-1;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107315" algn="l"/>
            <a:r>
              <a:rPr lang="en-US" altLang="zh-CN" dirty="0">
                <a:ea typeface="锐字云字库幼綫体1.0" panose="02010604000000000000" charset="-122"/>
              </a:rPr>
              <a:t>    else 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107315" algn="l"/>
            <a:r>
              <a:rPr lang="en-US" altLang="zh-CN" dirty="0">
                <a:ea typeface="锐字云字库幼綫体1.0" panose="02010604000000000000" charset="-122"/>
              </a:rPr>
              <a:t>         if(x==0) y=0;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107315" algn="l"/>
            <a:r>
              <a:rPr lang="en-US" altLang="zh-CN" dirty="0">
                <a:ea typeface="锐字云字库幼綫体1.0" panose="02010604000000000000" charset="-122"/>
              </a:rPr>
              <a:t>         else y=1;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107315" algn="l"/>
            <a:r>
              <a:rPr lang="en-US" altLang="zh-CN" dirty="0">
                <a:ea typeface="锐字云字库幼綫体1.0" panose="02010604000000000000" charset="-122"/>
              </a:rPr>
              <a:t>    printf("x=%d,y=%d\n",x,y);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300355" algn="l"/>
            <a:r>
              <a:rPr lang="en-US" altLang="zh-CN" dirty="0">
                <a:ea typeface="锐字云字库幼綫体1.0" panose="02010604000000000000" charset="-122"/>
              </a:rPr>
              <a:t>}</a:t>
            </a:r>
            <a:endParaRPr lang="en-US" altLang="zh-CN" dirty="0">
              <a:ea typeface="锐字云字库幼綫体1.0" panose="02010604000000000000" charset="-122"/>
            </a:endParaRPr>
          </a:p>
          <a:p>
            <a:pPr marL="0" lvl="0" indent="107315"/>
            <a:endParaRPr lang="en-US" altLang="zh-CN" dirty="0"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108549" name="Text Box 5"/>
          <p:cNvSpPr txBox="1"/>
          <p:nvPr/>
        </p:nvSpPr>
        <p:spPr>
          <a:xfrm>
            <a:off x="4635976" y="1874441"/>
            <a:ext cx="3945731" cy="3547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35100" rIns="67500" bIns="35100">
            <a:spAutoFit/>
          </a:bodyPr>
          <a:p>
            <a:pPr lvl="0" algn="ctr"/>
            <a:r>
              <a:rPr lang="en-US" altLang="zh-CN" sz="1500" dirty="0">
                <a:ea typeface="宋体" panose="02010600030101010101" pitchFamily="2" charset="-122"/>
              </a:rPr>
              <a:t>PROGRAM 2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lvl="0"/>
            <a:endParaRPr lang="en-US" altLang="zh-CN" sz="1500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    main( 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    {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412115"/>
            <a:r>
              <a:rPr lang="en-US" altLang="zh-CN" dirty="0">
                <a:ea typeface="宋体" panose="02010600030101010101" pitchFamily="2" charset="-122"/>
              </a:rPr>
              <a:t>int x,y;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64135"/>
            <a:r>
              <a:rPr lang="en-US" altLang="zh-CN" dirty="0">
                <a:ea typeface="宋体" panose="02010600030101010101" pitchFamily="2" charset="-122"/>
              </a:rPr>
              <a:t>     scanf("%d",&amp;x);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64135"/>
            <a:r>
              <a:rPr lang="en-US" altLang="zh-CN" dirty="0">
                <a:ea typeface="宋体" panose="02010600030101010101" pitchFamily="2" charset="-122"/>
              </a:rPr>
              <a:t>            if(x&gt;=0)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64135"/>
            <a:r>
              <a:rPr lang="en-US" altLang="zh-CN" dirty="0">
                <a:ea typeface="宋体" panose="02010600030101010101" pitchFamily="2" charset="-122"/>
              </a:rPr>
              <a:t>                    if(x&gt;0)  y=1;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64135"/>
            <a:r>
              <a:rPr lang="en-US" altLang="zh-CN" dirty="0">
                <a:ea typeface="宋体" panose="02010600030101010101" pitchFamily="2" charset="-122"/>
              </a:rPr>
              <a:t>                    else     y=0;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64135"/>
            <a:r>
              <a:rPr lang="en-US" altLang="zh-CN" dirty="0">
                <a:ea typeface="宋体" panose="02010600030101010101" pitchFamily="2" charset="-122"/>
              </a:rPr>
              <a:t>            else      y=-1;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64135"/>
            <a:r>
              <a:rPr lang="en-US" altLang="zh-CN" dirty="0">
                <a:ea typeface="宋体" panose="02010600030101010101" pitchFamily="2" charset="-122"/>
              </a:rPr>
              <a:t>     printf("x=%d,y=%d\n",x,y);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276860"/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64135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3061970" y="3993039"/>
            <a:ext cx="854393" cy="644366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350"/>
          </a:p>
        </p:txBody>
      </p:sp>
      <p:sp>
        <p:nvSpPr>
          <p:cNvPr id="3" name=" 2050"/>
          <p:cNvSpPr/>
          <p:nvPr/>
        </p:nvSpPr>
        <p:spPr bwMode="auto">
          <a:xfrm>
            <a:off x="7413943" y="3885406"/>
            <a:ext cx="854393" cy="644366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5" tIns="25717" rIns="51435" bIns="25717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ldLvl="0" animBg="1"/>
      <p:bldP spid="108549" grpId="0" bldLvl="0" animBg="1"/>
      <p:bldP spid="2050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2" name="Text Box 4"/>
          <p:cNvSpPr txBox="1"/>
          <p:nvPr/>
        </p:nvSpPr>
        <p:spPr>
          <a:xfrm>
            <a:off x="729377" y="1812131"/>
            <a:ext cx="3537346" cy="3661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35100" rIns="67500" bIns="35100">
            <a:spAutoFit/>
          </a:bodyPr>
          <a:p>
            <a:pPr marL="0" lvl="0" indent="88900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1500" dirty="0">
                <a:ea typeface="宋体" panose="02010600030101010101" pitchFamily="2" charset="-122"/>
              </a:rPr>
              <a:t>PROGRAM 3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0" lvl="0" indent="88900"/>
            <a:endParaRPr lang="en-US" altLang="zh-CN" sz="1350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main( 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{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  int x,y;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  scanf("%d",&amp;x);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  y=-1;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  if(x!=0)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     if(x&gt;0 ) y=1;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  else   y=0;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  printf("x=%d,y=%d\n",x,y);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88900"/>
            <a:r>
              <a:rPr lang="en-US" altLang="zh-CN" dirty="0">
                <a:ea typeface="宋体" panose="02010600030101010101" pitchFamily="2" charset="-122"/>
              </a:rPr>
              <a:t>  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9573" name="Text Box 5"/>
          <p:cNvSpPr txBox="1"/>
          <p:nvPr/>
        </p:nvSpPr>
        <p:spPr>
          <a:xfrm>
            <a:off x="4863704" y="1811893"/>
            <a:ext cx="3537346" cy="3524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35100" rIns="67500" bIns="35100">
            <a:spAutoFit/>
          </a:bodyPr>
          <a:p>
            <a:pPr marL="0" lvl="0" indent="127000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1500" dirty="0">
                <a:ea typeface="宋体" panose="02010600030101010101" pitchFamily="2" charset="-122"/>
              </a:rPr>
              <a:t>PROGRAM 4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0" lvl="0" indent="127000"/>
            <a:endParaRPr lang="en-US" altLang="zh-CN" sz="1350" dirty="0">
              <a:ea typeface="宋体" panose="02010600030101010101" pitchFamily="2" charset="-122"/>
            </a:endParaRPr>
          </a:p>
          <a:p>
            <a:pPr marL="0" lvl="0" indent="127000"/>
            <a:r>
              <a:rPr lang="en-US" altLang="zh-CN" dirty="0">
                <a:ea typeface="宋体" panose="02010600030101010101" pitchFamily="2" charset="-122"/>
              </a:rPr>
              <a:t>   main( 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127000"/>
            <a:r>
              <a:rPr lang="en-US" altLang="zh-CN" dirty="0">
                <a:ea typeface="宋体" panose="02010600030101010101" pitchFamily="2" charset="-122"/>
              </a:rPr>
              <a:t>   {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474345"/>
            <a:r>
              <a:rPr lang="en-US" altLang="zh-CN" dirty="0">
                <a:ea typeface="宋体" panose="02010600030101010101" pitchFamily="2" charset="-122"/>
              </a:rPr>
              <a:t>int x,y;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127000"/>
            <a:r>
              <a:rPr lang="en-US" altLang="zh-CN" dirty="0">
                <a:ea typeface="宋体" panose="02010600030101010101" pitchFamily="2" charset="-122"/>
              </a:rPr>
              <a:t>     scanf("%d",&amp;x);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127000"/>
            <a:r>
              <a:rPr lang="en-US" altLang="zh-CN" dirty="0">
                <a:ea typeface="宋体" panose="02010600030101010101" pitchFamily="2" charset="-122"/>
              </a:rPr>
              <a:t>     y=0;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127000"/>
            <a:r>
              <a:rPr lang="en-US" altLang="zh-CN" dirty="0">
                <a:ea typeface="宋体" panose="02010600030101010101" pitchFamily="2" charset="-122"/>
              </a:rPr>
              <a:t>     if(x&gt;=0)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127000"/>
            <a:r>
              <a:rPr lang="en-US" altLang="zh-CN" dirty="0">
                <a:ea typeface="宋体" panose="02010600030101010101" pitchFamily="2" charset="-122"/>
              </a:rPr>
              <a:t>        if(x&gt;0) y=1;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127000"/>
            <a:r>
              <a:rPr lang="en-US" altLang="zh-CN" dirty="0">
                <a:ea typeface="宋体" panose="02010600030101010101" pitchFamily="2" charset="-122"/>
              </a:rPr>
              <a:t>     else y=-1;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127000"/>
            <a:r>
              <a:rPr lang="en-US" altLang="zh-CN" dirty="0">
                <a:ea typeface="宋体" panose="02010600030101010101" pitchFamily="2" charset="-122"/>
              </a:rPr>
              <a:t>     printf("x=%d,y=%d\n",x,y);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320040"/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127000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2" name=" 252"/>
          <p:cNvSpPr/>
          <p:nvPr/>
        </p:nvSpPr>
        <p:spPr>
          <a:xfrm rot="2700000">
            <a:off x="3174686" y="3591749"/>
            <a:ext cx="808673" cy="810000"/>
          </a:xfrm>
          <a:prstGeom prst="mathPlus">
            <a:avLst>
              <a:gd name="adj1" fmla="val 92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 252"/>
          <p:cNvSpPr/>
          <p:nvPr/>
        </p:nvSpPr>
        <p:spPr>
          <a:xfrm rot="2700000">
            <a:off x="7374735" y="3591749"/>
            <a:ext cx="808673" cy="810000"/>
          </a:xfrm>
          <a:prstGeom prst="mathPlus">
            <a:avLst>
              <a:gd name="adj1" fmla="val 92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41559" y="3880961"/>
            <a:ext cx="1430655" cy="384810"/>
            <a:chOff x="2187" y="6609"/>
            <a:chExt cx="3004" cy="808"/>
          </a:xfrm>
        </p:grpSpPr>
        <p:sp>
          <p:nvSpPr>
            <p:cNvPr id="5" name="文本框 4"/>
            <p:cNvSpPr txBox="1"/>
            <p:nvPr/>
          </p:nvSpPr>
          <p:spPr>
            <a:xfrm>
              <a:off x="2187" y="6609"/>
              <a:ext cx="456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35" y="6609"/>
              <a:ext cx="456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endPara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83029" y="3881438"/>
            <a:ext cx="1430655" cy="384810"/>
            <a:chOff x="2187" y="6609"/>
            <a:chExt cx="3004" cy="808"/>
          </a:xfrm>
        </p:grpSpPr>
        <p:sp>
          <p:nvSpPr>
            <p:cNvPr id="10" name="文本框 9"/>
            <p:cNvSpPr txBox="1"/>
            <p:nvPr/>
          </p:nvSpPr>
          <p:spPr>
            <a:xfrm>
              <a:off x="2187" y="6609"/>
              <a:ext cx="456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35" y="6609"/>
              <a:ext cx="456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endPara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5595" y="725805"/>
            <a:ext cx="827865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分段函数                               判断以下程序哪些能够正确实现该分段函数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53991" y="474821"/>
            <a:ext cx="2421731" cy="1077278"/>
            <a:chOff x="4436" y="-312"/>
            <a:chExt cx="5085" cy="2262"/>
          </a:xfrm>
        </p:grpSpPr>
        <p:sp>
          <p:nvSpPr>
            <p:cNvPr id="13" name="Rectangle 3"/>
            <p:cNvSpPr>
              <a:spLocks noGrp="1"/>
            </p:cNvSpPr>
            <p:nvPr/>
          </p:nvSpPr>
          <p:spPr>
            <a:xfrm>
              <a:off x="4436" y="-312"/>
              <a:ext cx="5085" cy="226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68580" tIns="34290" rIns="68580" bIns="34290" anchor="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buNone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</a:rPr>
                <a:t>　　   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</a:rPr>
                <a:t>１　  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(x&lt;0)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80000"/>
                </a:lnSpc>
                <a:buNone/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   y=    0       (x=0)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80000"/>
                </a:lnSpc>
                <a:buNone/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           1       (x&gt;0)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80000"/>
                </a:lnSpc>
                <a:buNone/>
              </a:pPr>
              <a:endParaRPr lang="en-US" altLang="zh-CN" sz="21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598" y="-272"/>
            <a:ext cx="704" cy="1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" imgW="165100" imgH="215900" progId="Equation.KSEE3">
                    <p:embed/>
                  </p:oleObj>
                </mc:Choice>
                <mc:Fallback>
                  <p:oleObj name="" r:id="rId1" imgW="1651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98" y="-272"/>
                          <a:ext cx="704" cy="17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ldLvl="0" animBg="1"/>
      <p:bldP spid="252" grpId="0" bldLvl="0" animBg="1"/>
      <p:bldP spid="109573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079625" y="871855"/>
            <a:ext cx="4157345" cy="5528945"/>
          </a:xfrm>
          <a:prstGeom prst="roundRect">
            <a:avLst>
              <a:gd name="adj" fmla="val 8049"/>
            </a:avLst>
          </a:prstGeom>
          <a:solidFill>
            <a:schemeClr val="accent1">
              <a:alpha val="31000"/>
            </a:schemeClr>
          </a:solidFill>
          <a:ln>
            <a:solidFill>
              <a:schemeClr val="accent5">
                <a:lumMod val="75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090" name="Text Box 2"/>
          <p:cNvSpPr txBox="1"/>
          <p:nvPr/>
        </p:nvSpPr>
        <p:spPr>
          <a:xfrm>
            <a:off x="1713230" y="267653"/>
            <a:ext cx="4232910" cy="5970905"/>
          </a:xfrm>
          <a:prstGeom prst="rect">
            <a:avLst/>
          </a:prstGeom>
          <a:solidFill>
            <a:srgbClr val="FFFFFF">
              <a:alpha val="0"/>
            </a:srgbClr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例  考虑下面程序输出结果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#include&lt;stdio.h&gt;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main()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{   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 int x=100,a=10,b=20;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int v1=5,v2=0;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if(a&lt;b)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if(b!=15)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if(!v1)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x=1;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else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if(v2)  x=10;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	     else    x=-1;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printf (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x=%d\n",x);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}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圆角矩形 30"/>
          <p:cNvSpPr/>
          <p:nvPr/>
        </p:nvSpPr>
        <p:spPr>
          <a:xfrm>
            <a:off x="5385435" y="936625"/>
            <a:ext cx="3509645" cy="2317115"/>
          </a:xfrm>
          <a:prstGeom prst="roundRect">
            <a:avLst>
              <a:gd name="adj" fmla="val 8221"/>
            </a:avLst>
          </a:prstGeom>
          <a:solidFill>
            <a:schemeClr val="accent4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58" name="Rectangle 2"/>
          <p:cNvSpPr/>
          <p:nvPr/>
        </p:nvSpPr>
        <p:spPr>
          <a:xfrm>
            <a:off x="469265" y="429260"/>
            <a:ext cx="3543300" cy="4235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0165" lvl="1" indent="-50165" algn="l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switch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语句（开关分支语句）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542" name="Rectangle 86"/>
          <p:cNvSpPr/>
          <p:nvPr/>
        </p:nvSpPr>
        <p:spPr>
          <a:xfrm>
            <a:off x="1734820" y="5801995"/>
            <a:ext cx="476250" cy="47625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46800" rIns="90000" bIns="46800" anchor="ctr">
            <a:spAutoFit/>
          </a:bodyPr>
          <a:p>
            <a:pPr lvl="0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1422718" y="3283585"/>
            <a:ext cx="6297613" cy="3200400"/>
            <a:chOff x="751" y="1072"/>
            <a:chExt cx="3967" cy="2016"/>
          </a:xfrm>
        </p:grpSpPr>
        <p:sp>
          <p:nvSpPr>
            <p:cNvPr id="5" name="AutoShape 61"/>
            <p:cNvSpPr/>
            <p:nvPr/>
          </p:nvSpPr>
          <p:spPr>
            <a:xfrm>
              <a:off x="2191" y="1072"/>
              <a:ext cx="720" cy="240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switch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" name="Line 62"/>
            <p:cNvSpPr/>
            <p:nvPr/>
          </p:nvSpPr>
          <p:spPr>
            <a:xfrm>
              <a:off x="2527" y="131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AutoShape 63"/>
            <p:cNvSpPr/>
            <p:nvPr/>
          </p:nvSpPr>
          <p:spPr>
            <a:xfrm>
              <a:off x="1999" y="1504"/>
              <a:ext cx="1056" cy="336"/>
            </a:xfrm>
            <a:prstGeom prst="flowChartDecis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表达式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Line 64"/>
            <p:cNvSpPr/>
            <p:nvPr/>
          </p:nvSpPr>
          <p:spPr>
            <a:xfrm>
              <a:off x="2527" y="18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" name="Line 65"/>
            <p:cNvSpPr/>
            <p:nvPr/>
          </p:nvSpPr>
          <p:spPr>
            <a:xfrm>
              <a:off x="1087" y="2080"/>
              <a:ext cx="30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Text Box 66"/>
            <p:cNvSpPr txBox="1"/>
            <p:nvPr/>
          </p:nvSpPr>
          <p:spPr>
            <a:xfrm>
              <a:off x="751" y="2368"/>
              <a:ext cx="682" cy="256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语句组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 Box 67"/>
            <p:cNvSpPr txBox="1"/>
            <p:nvPr/>
          </p:nvSpPr>
          <p:spPr>
            <a:xfrm>
              <a:off x="1663" y="2368"/>
              <a:ext cx="682" cy="256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语句组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Text Box 68"/>
            <p:cNvSpPr txBox="1"/>
            <p:nvPr/>
          </p:nvSpPr>
          <p:spPr>
            <a:xfrm>
              <a:off x="2959" y="2368"/>
              <a:ext cx="682" cy="256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语句组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 Box 69"/>
            <p:cNvSpPr txBox="1"/>
            <p:nvPr/>
          </p:nvSpPr>
          <p:spPr>
            <a:xfrm>
              <a:off x="3863" y="2368"/>
              <a:ext cx="602" cy="256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语句组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n+1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 Box 70"/>
            <p:cNvSpPr txBox="1"/>
            <p:nvPr/>
          </p:nvSpPr>
          <p:spPr>
            <a:xfrm>
              <a:off x="2431" y="2416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…...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5" name="Line 71"/>
            <p:cNvSpPr/>
            <p:nvPr/>
          </p:nvSpPr>
          <p:spPr>
            <a:xfrm>
              <a:off x="1087" y="20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" name="Text Box 72"/>
            <p:cNvSpPr txBox="1"/>
            <p:nvPr/>
          </p:nvSpPr>
          <p:spPr>
            <a:xfrm>
              <a:off x="1206" y="2080"/>
              <a:ext cx="3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 1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7" name="Line 73"/>
            <p:cNvSpPr/>
            <p:nvPr/>
          </p:nvSpPr>
          <p:spPr>
            <a:xfrm>
              <a:off x="1999" y="20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" name="Line 74"/>
            <p:cNvSpPr/>
            <p:nvPr/>
          </p:nvSpPr>
          <p:spPr>
            <a:xfrm>
              <a:off x="3343" y="20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" name="Line 75"/>
            <p:cNvSpPr/>
            <p:nvPr/>
          </p:nvSpPr>
          <p:spPr>
            <a:xfrm>
              <a:off x="4159" y="20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" name="Text Box 76"/>
            <p:cNvSpPr txBox="1"/>
            <p:nvPr/>
          </p:nvSpPr>
          <p:spPr>
            <a:xfrm>
              <a:off x="2118" y="2080"/>
              <a:ext cx="3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 2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1" name="Text Box 77"/>
            <p:cNvSpPr txBox="1"/>
            <p:nvPr/>
          </p:nvSpPr>
          <p:spPr>
            <a:xfrm>
              <a:off x="3482" y="2080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En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Text Box 78"/>
            <p:cNvSpPr txBox="1"/>
            <p:nvPr/>
          </p:nvSpPr>
          <p:spPr>
            <a:xfrm>
              <a:off x="4159" y="2099"/>
              <a:ext cx="55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default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3" name="Text Box 79"/>
            <p:cNvSpPr txBox="1"/>
            <p:nvPr/>
          </p:nvSpPr>
          <p:spPr>
            <a:xfrm>
              <a:off x="2575" y="1840"/>
              <a:ext cx="4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case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" name="Line 80"/>
            <p:cNvSpPr/>
            <p:nvPr/>
          </p:nvSpPr>
          <p:spPr>
            <a:xfrm>
              <a:off x="1087" y="260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" name="Line 81"/>
            <p:cNvSpPr/>
            <p:nvPr/>
          </p:nvSpPr>
          <p:spPr>
            <a:xfrm>
              <a:off x="1999" y="260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" name="Line 82"/>
            <p:cNvSpPr/>
            <p:nvPr/>
          </p:nvSpPr>
          <p:spPr>
            <a:xfrm>
              <a:off x="3343" y="260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" name="Line 83"/>
            <p:cNvSpPr/>
            <p:nvPr/>
          </p:nvSpPr>
          <p:spPr>
            <a:xfrm>
              <a:off x="4159" y="260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" name="Line 84"/>
            <p:cNvSpPr/>
            <p:nvPr/>
          </p:nvSpPr>
          <p:spPr>
            <a:xfrm>
              <a:off x="1087" y="2848"/>
              <a:ext cx="30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Line 85"/>
            <p:cNvSpPr/>
            <p:nvPr/>
          </p:nvSpPr>
          <p:spPr>
            <a:xfrm>
              <a:off x="2623" y="284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0" name="文本框 29"/>
          <p:cNvSpPr txBox="1"/>
          <p:nvPr/>
        </p:nvSpPr>
        <p:spPr>
          <a:xfrm>
            <a:off x="469265" y="1050925"/>
            <a:ext cx="5699760" cy="220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switch(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){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11480"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case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常量表达式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语句序列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1; break;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11480"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case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常量表达式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 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语句序列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2; break;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02590"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... 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02590"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case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常量表达式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 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语句序列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n; break;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02590"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defaulf  :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语句序列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n+1;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6" name="Rectangle 2"/>
          <p:cNvSpPr/>
          <p:nvPr/>
        </p:nvSpPr>
        <p:spPr>
          <a:xfrm>
            <a:off x="5390515" y="929005"/>
            <a:ext cx="3482340" cy="2352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lvl="2" inden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3" indent="0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E1,E2,…En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常量表达式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,且值必须   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3" indent="0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互不相同</a:t>
            </a:r>
            <a:endParaRPr lang="zh-CN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3" indent="0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 语句标号作用，必须用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break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跳出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3" indent="0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case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后可包含多个可执行语句，且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3" indent="0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  不必加{ }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3" indent="0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switch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可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嵌套</a:t>
            </a:r>
            <a:endParaRPr lang="zh-CN" altLang="zh-CN" sz="16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3" indent="0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 多个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可共用一组执行语句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506" grpId="0"/>
      <p:bldP spid="3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10515" y="432435"/>
            <a:ext cx="827865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4.7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编程实现输入三个数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，输出其中最大者。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1058545"/>
            <a:ext cx="5337810" cy="420941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818515" y="2760980"/>
            <a:ext cx="4625975" cy="2283460"/>
          </a:xfrm>
          <a:prstGeom prst="roundRect">
            <a:avLst>
              <a:gd name="adj" fmla="val 8815"/>
            </a:avLst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endCxn id="13" idx="1"/>
          </p:cNvCxnSpPr>
          <p:nvPr/>
        </p:nvCxnSpPr>
        <p:spPr>
          <a:xfrm>
            <a:off x="5445125" y="4038600"/>
            <a:ext cx="84201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87135" y="3573145"/>
            <a:ext cx="230187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根据输入的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score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的值跳转到不同的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之后输出相应的结果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98620" y="1621632"/>
            <a:ext cx="4129564" cy="1010126"/>
            <a:chOff x="10714" y="5785"/>
            <a:chExt cx="8671" cy="2121"/>
          </a:xfrm>
        </p:grpSpPr>
        <p:sp>
          <p:nvSpPr>
            <p:cNvPr id="23" name="文本框 22"/>
            <p:cNvSpPr txBox="1"/>
            <p:nvPr/>
          </p:nvSpPr>
          <p:spPr>
            <a:xfrm>
              <a:off x="11770" y="6103"/>
              <a:ext cx="7615" cy="1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40000"/>
                </a:lnSpc>
              </a:pPr>
              <a:r>
                <a:rPr lang="zh-CN" altLang="en-US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如果没有</a:t>
              </a:r>
              <a:r>
                <a: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break</a:t>
              </a:r>
              <a:r>
                <a:rPr lang="zh-CN" altLang="en-US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会出现什么情况</a:t>
              </a:r>
              <a:endPara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714" y="5785"/>
              <a:ext cx="1179" cy="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5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？</a:t>
              </a:r>
              <a:endParaRPr lang="zh-CN" altLang="en-US" sz="405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750570" y="633730"/>
            <a:ext cx="2086610" cy="4235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0165" lvl="1" indent="-50165" algn="l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循环控制结构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4" name="Rectangle 2"/>
          <p:cNvSpPr>
            <a:spLocks noGrp="1"/>
          </p:cNvSpPr>
          <p:nvPr/>
        </p:nvSpPr>
        <p:spPr>
          <a:xfrm>
            <a:off x="750570" y="1438910"/>
            <a:ext cx="4578350" cy="19697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ct val="11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语言可实现循环的语句：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9115" lvl="3" indent="-313055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			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9115" lvl="3" indent="-313055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			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 ~ while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9115" lvl="3" indent="-313055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			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47570" y="2326005"/>
            <a:ext cx="3181350" cy="2460625"/>
          </a:xfrm>
          <a:prstGeom prst="roundRect">
            <a:avLst/>
          </a:prstGeom>
          <a:solidFill>
            <a:schemeClr val="bg2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750570" y="633730"/>
            <a:ext cx="2316480" cy="4235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0165" lvl="1" indent="-50165" algn="l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1143635" y="1300163"/>
            <a:ext cx="2335530" cy="102743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while(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){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 循环体语句组；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5063490" y="233680"/>
            <a:ext cx="2714625" cy="2952750"/>
            <a:chOff x="2304" y="1488"/>
            <a:chExt cx="1512" cy="1860"/>
          </a:xfrm>
        </p:grpSpPr>
        <p:sp>
          <p:nvSpPr>
            <p:cNvPr id="36870" name="Line 6"/>
            <p:cNvSpPr/>
            <p:nvPr/>
          </p:nvSpPr>
          <p:spPr>
            <a:xfrm>
              <a:off x="3014" y="1776"/>
              <a:ext cx="0" cy="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 useBgFill="1">
          <p:nvSpPr>
            <p:cNvPr id="36871" name="AutoShape 7"/>
            <p:cNvSpPr/>
            <p:nvPr/>
          </p:nvSpPr>
          <p:spPr>
            <a:xfrm>
              <a:off x="2508" y="2080"/>
              <a:ext cx="985" cy="301"/>
            </a:xfrm>
            <a:prstGeom prst="flowChartDecision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expr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2" name="Line 8"/>
            <p:cNvSpPr/>
            <p:nvPr/>
          </p:nvSpPr>
          <p:spPr>
            <a:xfrm>
              <a:off x="3014" y="2381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 useBgFill="1">
          <p:nvSpPr>
            <p:cNvPr id="36873" name="Text Box 9"/>
            <p:cNvSpPr txBox="1"/>
            <p:nvPr/>
          </p:nvSpPr>
          <p:spPr>
            <a:xfrm>
              <a:off x="2688" y="2667"/>
              <a:ext cx="649" cy="230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循环体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Line 10"/>
            <p:cNvSpPr/>
            <p:nvPr/>
          </p:nvSpPr>
          <p:spPr>
            <a:xfrm>
              <a:off x="3014" y="2900"/>
              <a:ext cx="0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5" name="Line 11"/>
            <p:cNvSpPr/>
            <p:nvPr/>
          </p:nvSpPr>
          <p:spPr>
            <a:xfrm flipH="1">
              <a:off x="2304" y="2987"/>
              <a:ext cx="71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6" name="Line 12"/>
            <p:cNvSpPr/>
            <p:nvPr/>
          </p:nvSpPr>
          <p:spPr>
            <a:xfrm flipV="1">
              <a:off x="2304" y="1900"/>
              <a:ext cx="0" cy="10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7" name="Line 13"/>
            <p:cNvSpPr/>
            <p:nvPr/>
          </p:nvSpPr>
          <p:spPr>
            <a:xfrm>
              <a:off x="2304" y="1910"/>
              <a:ext cx="71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8" name="Line 14"/>
            <p:cNvSpPr/>
            <p:nvPr/>
          </p:nvSpPr>
          <p:spPr>
            <a:xfrm>
              <a:off x="3493" y="2220"/>
              <a:ext cx="2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9" name="Line 15"/>
            <p:cNvSpPr/>
            <p:nvPr/>
          </p:nvSpPr>
          <p:spPr>
            <a:xfrm>
              <a:off x="3769" y="2220"/>
              <a:ext cx="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0" name="Line 16"/>
            <p:cNvSpPr/>
            <p:nvPr/>
          </p:nvSpPr>
          <p:spPr>
            <a:xfrm flipH="1">
              <a:off x="3014" y="3081"/>
              <a:ext cx="75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1" name="Line 17"/>
            <p:cNvSpPr/>
            <p:nvPr/>
          </p:nvSpPr>
          <p:spPr>
            <a:xfrm>
              <a:off x="3014" y="3081"/>
              <a:ext cx="0" cy="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82" name="Text Box 18"/>
            <p:cNvSpPr txBox="1"/>
            <p:nvPr/>
          </p:nvSpPr>
          <p:spPr>
            <a:xfrm>
              <a:off x="3354" y="1980"/>
              <a:ext cx="46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p>
              <a:pPr lvl="0"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假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(0)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3" name="Text Box 19"/>
            <p:cNvSpPr txBox="1"/>
            <p:nvPr/>
          </p:nvSpPr>
          <p:spPr>
            <a:xfrm>
              <a:off x="2928" y="2362"/>
              <a:ext cx="73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lvl="0"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真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4" name="AutoShape 20"/>
            <p:cNvSpPr/>
            <p:nvPr/>
          </p:nvSpPr>
          <p:spPr>
            <a:xfrm>
              <a:off x="2640" y="1488"/>
              <a:ext cx="720" cy="288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while</a:t>
              </a:r>
              <a:endParaRPr lang="en-US" altLang="zh-CN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057275" y="1300480"/>
            <a:ext cx="2421255" cy="102743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99" name="图片 1"/>
          <p:cNvPicPr>
            <a:picLocks noChangeAspect="1"/>
          </p:cNvPicPr>
          <p:nvPr/>
        </p:nvPicPr>
        <p:blipFill>
          <a:blip r:embed="rId1"/>
          <a:srcRect b="15721"/>
          <a:stretch>
            <a:fillRect/>
          </a:stretch>
        </p:blipFill>
        <p:spPr>
          <a:xfrm>
            <a:off x="579120" y="3257550"/>
            <a:ext cx="8360410" cy="2924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459230"/>
            <a:ext cx="6053455" cy="5036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845" y="202565"/>
            <a:ext cx="8278654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4.10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编程实现对若干个乘客计收行李托运费。当输入乘客行李重量小于等于零时结束程序运行。用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表示行李重量，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表示每公斤的托运费率，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表示托运费。根据重量不同，托运费率核收规则如下：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3765" y="848360"/>
            <a:ext cx="2959100" cy="1756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行李重量（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kg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）   托运费率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w&lt;20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免费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20≤w&lt;60	0.15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≤w&lt;100	0.20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≤w&lt;160	0.25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w≥160		0.30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7260" y="2411730"/>
            <a:ext cx="2384425" cy="435610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9" name="直接连接符 8"/>
          <p:cNvCxnSpPr>
            <a:stCxn id="8" idx="3"/>
          </p:cNvCxnSpPr>
          <p:nvPr/>
        </p:nvCxnSpPr>
        <p:spPr>
          <a:xfrm>
            <a:off x="3321685" y="2629535"/>
            <a:ext cx="6477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69385" y="2412365"/>
            <a:ext cx="24072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输入一个行李重量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37260" y="2797175"/>
            <a:ext cx="995680" cy="231140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>
            <a:stCxn id="3" idx="3"/>
            <a:endCxn id="7" idx="1"/>
          </p:cNvCxnSpPr>
          <p:nvPr/>
        </p:nvCxnSpPr>
        <p:spPr>
          <a:xfrm>
            <a:off x="1932940" y="2912745"/>
            <a:ext cx="3272155" cy="213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05095" y="2797175"/>
            <a:ext cx="308419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根据行李重量的值执行循环，只要大于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就继续输入下一个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85875" y="3020060"/>
            <a:ext cx="1438910" cy="179705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1" name="直接连接符 10"/>
          <p:cNvCxnSpPr>
            <a:stCxn id="10" idx="3"/>
            <a:endCxn id="13" idx="1"/>
          </p:cNvCxnSpPr>
          <p:nvPr/>
        </p:nvCxnSpPr>
        <p:spPr>
          <a:xfrm>
            <a:off x="2724785" y="3110230"/>
            <a:ext cx="2480310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05095" y="3522345"/>
            <a:ext cx="20002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将行李重量取整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85875" y="3199765"/>
            <a:ext cx="3525520" cy="2131060"/>
          </a:xfrm>
          <a:prstGeom prst="roundRect">
            <a:avLst>
              <a:gd name="adj" fmla="val 6581"/>
            </a:avLst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5" name="直接连接符 14"/>
          <p:cNvCxnSpPr>
            <a:stCxn id="14" idx="3"/>
          </p:cNvCxnSpPr>
          <p:nvPr/>
        </p:nvCxnSpPr>
        <p:spPr>
          <a:xfrm>
            <a:off x="4811395" y="4265295"/>
            <a:ext cx="6477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59095" y="4074795"/>
            <a:ext cx="240728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根据行李取整后的值计算托运费率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260" y="5683885"/>
            <a:ext cx="2384425" cy="396000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>
            <a:stCxn id="17" idx="3"/>
            <a:endCxn id="19" idx="1"/>
          </p:cNvCxnSpPr>
          <p:nvPr/>
        </p:nvCxnSpPr>
        <p:spPr>
          <a:xfrm>
            <a:off x="3321685" y="5882005"/>
            <a:ext cx="131953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1215" y="5701030"/>
            <a:ext cx="34124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继续输入下一个乘客的行李重量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  <p:bldP spid="12" grpId="0"/>
      <p:bldP spid="3" grpId="0" bldLvl="0" animBg="1"/>
      <p:bldP spid="7" grpId="0"/>
      <p:bldP spid="10" grpId="0" bldLvl="0" animBg="1"/>
      <p:bldP spid="13" grpId="0"/>
      <p:bldP spid="14" grpId="0" bldLvl="0" animBg="1"/>
      <p:bldP spid="16" grpId="0"/>
      <p:bldP spid="17" grpId="0" bldLvl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Box 15"/>
          <p:cNvSpPr txBox="1"/>
          <p:nvPr/>
        </p:nvSpPr>
        <p:spPr>
          <a:xfrm>
            <a:off x="1089025" y="670560"/>
            <a:ext cx="680275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4.1	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引言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4.2	C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语言语句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4.3	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选择结构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4.4	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循环控制结构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4.5	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控制转向语句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4.6	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常用基本算法的程序设计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401320" y="327025"/>
            <a:ext cx="3057525" cy="4235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0165" lvl="1" indent="-50165" algn="l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do~while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90625" y="1198880"/>
            <a:ext cx="2507615" cy="1064260"/>
            <a:chOff x="1634" y="1369"/>
            <a:chExt cx="3949" cy="1676"/>
          </a:xfrm>
        </p:grpSpPr>
        <p:sp>
          <p:nvSpPr>
            <p:cNvPr id="25603" name="Text Box 3"/>
            <p:cNvSpPr txBox="1"/>
            <p:nvPr/>
          </p:nvSpPr>
          <p:spPr>
            <a:xfrm>
              <a:off x="1787" y="1369"/>
              <a:ext cx="3796" cy="1618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lvl="0" algn="l"/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do{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l"/>
              <a:r>
                <a:rPr lang="zh-CN" altLang="zh-CN" sz="2000" dirty="0">
                  <a:latin typeface="微软雅黑" panose="020B0503020204020204" charset="-122"/>
                  <a:ea typeface="微软雅黑" panose="020B0503020204020204" charset="-122"/>
                </a:rPr>
                <a:t>      循环体语句组；</a:t>
              </a:r>
              <a:endParaRPr lang="zh-CN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l"/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while(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表达式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)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634" y="1427"/>
              <a:ext cx="3813" cy="161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6226810" y="159385"/>
            <a:ext cx="2543175" cy="2860675"/>
            <a:chOff x="2766" y="2064"/>
            <a:chExt cx="1602" cy="1802"/>
          </a:xfrm>
        </p:grpSpPr>
        <p:sp>
          <p:nvSpPr>
            <p:cNvPr id="39942" name="AutoShape 6"/>
            <p:cNvSpPr/>
            <p:nvPr/>
          </p:nvSpPr>
          <p:spPr>
            <a:xfrm>
              <a:off x="3408" y="2064"/>
              <a:ext cx="720" cy="288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do</a:t>
              </a:r>
              <a:endParaRPr lang="en-US" altLang="zh-CN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943" name="Line 7"/>
            <p:cNvSpPr/>
            <p:nvPr/>
          </p:nvSpPr>
          <p:spPr>
            <a:xfrm>
              <a:off x="3678" y="3466"/>
              <a:ext cx="0" cy="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44" name="Line 8"/>
            <p:cNvSpPr/>
            <p:nvPr/>
          </p:nvSpPr>
          <p:spPr>
            <a:xfrm>
              <a:off x="3688" y="2384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 useBgFill="1">
          <p:nvSpPr>
            <p:cNvPr id="39945" name="Text Box 9"/>
            <p:cNvSpPr txBox="1"/>
            <p:nvPr/>
          </p:nvSpPr>
          <p:spPr>
            <a:xfrm>
              <a:off x="3400" y="2672"/>
              <a:ext cx="649" cy="256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循环体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Line 10"/>
            <p:cNvSpPr/>
            <p:nvPr/>
          </p:nvSpPr>
          <p:spPr>
            <a:xfrm>
              <a:off x="3688" y="293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 useBgFill="1">
          <p:nvSpPr>
            <p:cNvPr id="39947" name="AutoShape 11"/>
            <p:cNvSpPr/>
            <p:nvPr/>
          </p:nvSpPr>
          <p:spPr>
            <a:xfrm>
              <a:off x="3216" y="3168"/>
              <a:ext cx="985" cy="301"/>
            </a:xfrm>
            <a:prstGeom prst="flowChartDecision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expr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Text Box 12"/>
            <p:cNvSpPr txBox="1"/>
            <p:nvPr/>
          </p:nvSpPr>
          <p:spPr>
            <a:xfrm>
              <a:off x="3678" y="3466"/>
              <a:ext cx="5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lvl="0"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假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(0)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Text Box 13"/>
            <p:cNvSpPr txBox="1"/>
            <p:nvPr/>
          </p:nvSpPr>
          <p:spPr>
            <a:xfrm>
              <a:off x="2770" y="3071"/>
              <a:ext cx="62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真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Line 14"/>
            <p:cNvSpPr/>
            <p:nvPr/>
          </p:nvSpPr>
          <p:spPr>
            <a:xfrm flipH="1">
              <a:off x="2766" y="3321"/>
              <a:ext cx="4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1" name="Line 15"/>
            <p:cNvSpPr/>
            <p:nvPr/>
          </p:nvSpPr>
          <p:spPr>
            <a:xfrm flipV="1">
              <a:off x="2766" y="2532"/>
              <a:ext cx="0" cy="7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2" name="Line 16"/>
            <p:cNvSpPr/>
            <p:nvPr/>
          </p:nvSpPr>
          <p:spPr>
            <a:xfrm>
              <a:off x="2766" y="2532"/>
              <a:ext cx="9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 useBgFill="1">
          <p:nvSpPr>
            <p:cNvPr id="39953" name="Text Box 17"/>
            <p:cNvSpPr txBox="1"/>
            <p:nvPr/>
          </p:nvSpPr>
          <p:spPr>
            <a:xfrm>
              <a:off x="3888" y="2976"/>
              <a:ext cx="480" cy="250"/>
            </a:xfrm>
            <a:prstGeom prst="rect">
              <a:avLst/>
            </a:prstGeom>
            <a:ln w="9525">
              <a:noFill/>
            </a:ln>
          </p:spPr>
          <p:txBody>
            <a:bodyPr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805" name="Text Box 5"/>
          <p:cNvSpPr txBox="1"/>
          <p:nvPr/>
        </p:nvSpPr>
        <p:spPr>
          <a:xfrm>
            <a:off x="1338263" y="2870200"/>
            <a:ext cx="2468245" cy="3162300"/>
          </a:xfrm>
          <a:prstGeom prst="rect">
            <a:avLst/>
          </a:prstGeom>
          <a:solidFill>
            <a:srgbClr val="FFFFFF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main()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{   int i,sum=0;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scanf("%d",&amp;i);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do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{   sum+=i;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i++;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}while(i&lt;=10);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printf("%d",sum);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806" name="Text Box 6"/>
          <p:cNvSpPr txBox="1"/>
          <p:nvPr/>
        </p:nvSpPr>
        <p:spPr>
          <a:xfrm>
            <a:off x="4890135" y="2869883"/>
            <a:ext cx="2468245" cy="3162300"/>
          </a:xfrm>
          <a:prstGeom prst="rect">
            <a:avLst/>
          </a:prstGeom>
          <a:solidFill>
            <a:srgbClr val="FFFFFF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main()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{   int i,sum=0;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scanf("%d",&amp;i);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while(i&lt;=10)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{   sum+=i;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i++;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printf("%d",sum);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84910" y="2770505"/>
            <a:ext cx="2616200" cy="3361690"/>
          </a:xfrm>
          <a:prstGeom prst="roundRect">
            <a:avLst>
              <a:gd name="adj" fmla="val 7548"/>
            </a:avLst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742180" y="2770505"/>
            <a:ext cx="2616200" cy="3361690"/>
          </a:xfrm>
          <a:prstGeom prst="roundRect">
            <a:avLst>
              <a:gd name="adj" fmla="val 7548"/>
            </a:avLst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33955" y="3075940"/>
            <a:ext cx="427672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do~while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的区别？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5" grpId="0" animBg="1"/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640080" y="531495"/>
            <a:ext cx="1950720" cy="4235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0165" lvl="1" indent="-50165" algn="l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22" name="Rectangle 2"/>
          <p:cNvSpPr/>
          <p:nvPr/>
        </p:nvSpPr>
        <p:spPr>
          <a:xfrm>
            <a:off x="793750" y="1086485"/>
            <a:ext cx="50673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lvl="2" indent="78105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语句一般应用形式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1239520" y="1619885"/>
            <a:ext cx="3941445" cy="1332230"/>
          </a:xfrm>
          <a:prstGeom prst="rect">
            <a:avLst/>
          </a:prstGeom>
          <a:noFill/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for(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；表达式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；表达式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循环体语句组；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793115" y="3571240"/>
            <a:ext cx="7983855" cy="18992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19685" lvl="2" indent="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34010" lvl="3" indent="-322580">
              <a:lnSpc>
                <a:spcPct val="12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习惯性用法表达式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循环变量赋初值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，表达式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循环条件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，表达式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循环变量增值。</a:t>
            </a:r>
            <a:endParaRPr lang="zh-CN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34010" lvl="3" indent="-322580">
              <a:lnSpc>
                <a:spcPct val="12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expr1, expr2 ,expr3 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类型任意，都可省略，但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分号；不可省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34010" lvl="3" indent="-322580">
              <a:lnSpc>
                <a:spcPct val="12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无限循环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  for(;;)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34010" lvl="3" indent="-322580">
              <a:lnSpc>
                <a:spcPct val="12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语句可以转换成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结构。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4" name="Text Box 8"/>
          <p:cNvSpPr txBox="1"/>
          <p:nvPr/>
        </p:nvSpPr>
        <p:spPr>
          <a:xfrm>
            <a:off x="5180965" y="692150"/>
            <a:ext cx="2155190" cy="417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例 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循环求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09540" y="1257300"/>
            <a:ext cx="3482340" cy="2308860"/>
            <a:chOff x="8204" y="1447"/>
            <a:chExt cx="5484" cy="3636"/>
          </a:xfrm>
        </p:grpSpPr>
        <p:sp>
          <p:nvSpPr>
            <p:cNvPr id="6153" name="Text Box 10"/>
            <p:cNvSpPr txBox="1"/>
            <p:nvPr/>
          </p:nvSpPr>
          <p:spPr>
            <a:xfrm>
              <a:off x="8446" y="1504"/>
              <a:ext cx="5242" cy="3540"/>
            </a:xfrm>
            <a:prstGeom prst="rect">
              <a:avLst/>
            </a:prstGeom>
            <a:solidFill>
              <a:srgbClr val="FFFFFF"/>
            </a:solidFill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46800" rIns="90000" bIns="46800">
              <a:spAutoFit/>
            </a:bodyPr>
            <a:p>
              <a:pPr lvl="0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#include &lt;stdio.h&gt;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main()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{   int i,sum=0;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for(i=1;i&lt;=100;i++)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sum+=i;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printf("%d",sum);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204" y="1447"/>
              <a:ext cx="5366" cy="3637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9925" y="538480"/>
          <a:ext cx="467360" cy="66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4800" imgH="431800" progId="Equation.KSEE3">
                  <p:embed/>
                </p:oleObj>
              </mc:Choice>
              <mc:Fallback>
                <p:oleObj name="" r:id="rId1" imgW="304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9925" y="538480"/>
                        <a:ext cx="467360" cy="662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615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727075" y="492125"/>
            <a:ext cx="478663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4.12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求阶乘。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876935"/>
            <a:ext cx="59791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先来看最简单的要求，求一个给定数字的阶乘，比如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2200275"/>
            <a:ext cx="5090795" cy="328422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356995" y="3272790"/>
            <a:ext cx="6645275" cy="638810"/>
            <a:chOff x="2137" y="5154"/>
            <a:chExt cx="10465" cy="1006"/>
          </a:xfrm>
        </p:grpSpPr>
        <p:sp>
          <p:nvSpPr>
            <p:cNvPr id="8" name="圆角矩形 7"/>
            <p:cNvSpPr/>
            <p:nvPr/>
          </p:nvSpPr>
          <p:spPr>
            <a:xfrm>
              <a:off x="2137" y="5154"/>
              <a:ext cx="3295" cy="1007"/>
            </a:xfrm>
            <a:prstGeom prst="roundRect">
              <a:avLst/>
            </a:prstGeom>
            <a:solidFill>
              <a:schemeClr val="accent1">
                <a:alpha val="3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cxnSp>
          <p:nvCxnSpPr>
            <p:cNvPr id="9" name="直接连接符 8"/>
            <p:cNvCxnSpPr>
              <a:stCxn id="8" idx="3"/>
            </p:cNvCxnSpPr>
            <p:nvPr/>
          </p:nvCxnSpPr>
          <p:spPr>
            <a:xfrm>
              <a:off x="5432" y="5658"/>
              <a:ext cx="102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452" y="5356"/>
              <a:ext cx="615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定义循环增量</a:t>
              </a:r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和存放结果变量</a:t>
              </a:r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fact</a:t>
              </a:r>
              <a:endPara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56995" y="3912870"/>
            <a:ext cx="5667375" cy="734060"/>
            <a:chOff x="2137" y="6162"/>
            <a:chExt cx="8925" cy="1156"/>
          </a:xfrm>
        </p:grpSpPr>
        <p:sp>
          <p:nvSpPr>
            <p:cNvPr id="4" name="圆角矩形 3"/>
            <p:cNvSpPr/>
            <p:nvPr/>
          </p:nvSpPr>
          <p:spPr>
            <a:xfrm>
              <a:off x="2137" y="6162"/>
              <a:ext cx="4853" cy="1156"/>
            </a:xfrm>
            <a:prstGeom prst="roundRect">
              <a:avLst/>
            </a:prstGeom>
            <a:solidFill>
              <a:schemeClr val="accent1">
                <a:alpha val="3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cxnSp>
          <p:nvCxnSpPr>
            <p:cNvPr id="5" name="直接连接符 4"/>
            <p:cNvCxnSpPr>
              <a:stCxn id="4" idx="3"/>
            </p:cNvCxnSpPr>
            <p:nvPr/>
          </p:nvCxnSpPr>
          <p:spPr>
            <a:xfrm>
              <a:off x="6990" y="6740"/>
              <a:ext cx="102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8010" y="6437"/>
              <a:ext cx="305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for</a:t>
              </a:r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循环求出</a:t>
              </a:r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！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95655" y="1261745"/>
            <a:ext cx="59791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提高一些难度，让用户输入一个数字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1986280"/>
            <a:ext cx="5083175" cy="371221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280795" y="3641090"/>
            <a:ext cx="5592455" cy="639445"/>
            <a:chOff x="2137" y="5154"/>
            <a:chExt cx="8836" cy="1007"/>
          </a:xfrm>
        </p:grpSpPr>
        <p:sp>
          <p:nvSpPr>
            <p:cNvPr id="18" name="圆角矩形 17"/>
            <p:cNvSpPr/>
            <p:nvPr/>
          </p:nvSpPr>
          <p:spPr>
            <a:xfrm>
              <a:off x="2137" y="5154"/>
              <a:ext cx="4864" cy="1007"/>
            </a:xfrm>
            <a:prstGeom prst="roundRect">
              <a:avLst/>
            </a:prstGeom>
            <a:solidFill>
              <a:schemeClr val="accent1">
                <a:alpha val="3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cxnSp>
          <p:nvCxnSpPr>
            <p:cNvPr id="19" name="直接连接符 18"/>
            <p:cNvCxnSpPr>
              <a:stCxn id="18" idx="3"/>
            </p:cNvCxnSpPr>
            <p:nvPr/>
          </p:nvCxnSpPr>
          <p:spPr>
            <a:xfrm>
              <a:off x="7001" y="5658"/>
              <a:ext cx="102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180" y="5356"/>
              <a:ext cx="2793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用户输入</a:t>
              </a:r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的值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95655" y="1646555"/>
            <a:ext cx="786257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再复杂一些，让用户输入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0~100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之间的数字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，只要在此范围内，就一直求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2031365"/>
            <a:ext cx="4864100" cy="451294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4673600" y="3272632"/>
            <a:ext cx="4129564" cy="752475"/>
            <a:chOff x="10714" y="5785"/>
            <a:chExt cx="8671" cy="1580"/>
          </a:xfrm>
        </p:grpSpPr>
        <p:sp>
          <p:nvSpPr>
            <p:cNvPr id="27" name="文本框 26"/>
            <p:cNvSpPr txBox="1"/>
            <p:nvPr/>
          </p:nvSpPr>
          <p:spPr>
            <a:xfrm>
              <a:off x="11770" y="6103"/>
              <a:ext cx="7615" cy="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4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此程序有没有问题</a:t>
              </a:r>
              <a:endPara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14" y="5785"/>
              <a:ext cx="1179" cy="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5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？</a:t>
              </a:r>
              <a:endParaRPr lang="zh-CN" altLang="en-US" sz="405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4" grpId="0"/>
      <p:bldP spid="2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325" y="74930"/>
            <a:ext cx="5389245" cy="652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8495" y="1037590"/>
            <a:ext cx="328612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en-US" sz="2000" b="1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循环的表达式省略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5200" y="1668780"/>
            <a:ext cx="6576695" cy="203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循环的三个表达式均可省略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、无论省略几个表达式，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两个分号不能缺少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、省略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1,3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表达式时，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语句就等价于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for(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；；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相当于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for(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517525"/>
            <a:ext cx="165989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循环的嵌套</a:t>
            </a:r>
            <a:endParaRPr 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240" y="1028700"/>
            <a:ext cx="478663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4.13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编程实现求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3~100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之间的所有素数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4210" y="1421765"/>
            <a:ext cx="7699375" cy="1078230"/>
            <a:chOff x="1046" y="2239"/>
            <a:chExt cx="12125" cy="1698"/>
          </a:xfrm>
        </p:grpSpPr>
        <p:sp>
          <p:nvSpPr>
            <p:cNvPr id="3" name="文本框 2"/>
            <p:cNvSpPr txBox="1"/>
            <p:nvPr/>
          </p:nvSpPr>
          <p:spPr>
            <a:xfrm>
              <a:off x="1046" y="2239"/>
              <a:ext cx="12125" cy="1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749300" indent="-749300">
                <a:lnSpc>
                  <a:spcPct val="120000"/>
                </a:lnSpc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思路：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、如何判断一个数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num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是否是素数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749300" indent="-749300">
                <a:lnSpc>
                  <a:spcPct val="120000"/>
                </a:lnSpc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	   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2~        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去和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num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相除，如果出现余数为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则说明不是素数，反之则是素数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 .   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98" y="2813"/>
            <a:ext cx="976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431800" imgH="228600" progId="Equation.KSEE3">
                    <p:embed/>
                  </p:oleObj>
                </mc:Choice>
                <mc:Fallback>
                  <p:oleObj name="" r:id="rId1" imgW="4318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98" y="2813"/>
                          <a:ext cx="976" cy="5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2475230"/>
            <a:ext cx="7681595" cy="3472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0720" y="2475230"/>
            <a:ext cx="769937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>
              <a:lnSpc>
                <a:spcPct val="12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   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、循环运行上一步中的判断程序依次判断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3~100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是否是素数并输出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5" y="2499995"/>
            <a:ext cx="7625080" cy="36341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4673600" y="3348832"/>
            <a:ext cx="4129564" cy="1096328"/>
            <a:chOff x="10714" y="5785"/>
            <a:chExt cx="8671" cy="2302"/>
          </a:xfrm>
        </p:grpSpPr>
        <p:sp>
          <p:nvSpPr>
            <p:cNvPr id="27" name="文本框 26"/>
            <p:cNvSpPr txBox="1"/>
            <p:nvPr/>
          </p:nvSpPr>
          <p:spPr>
            <a:xfrm>
              <a:off x="11770" y="6103"/>
              <a:ext cx="7615" cy="1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4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循环结束后如何判断</a:t>
              </a:r>
              <a:endPara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是否是素数</a:t>
              </a:r>
              <a:endPara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14" y="5785"/>
              <a:ext cx="1179" cy="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5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？</a:t>
              </a:r>
              <a:endParaRPr lang="zh-CN" altLang="en-US" sz="405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15" y="3056890"/>
            <a:ext cx="7395845" cy="3143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92785" y="764540"/>
            <a:ext cx="200025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控制转向语句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819" name="Rectangle 3"/>
          <p:cNvSpPr>
            <a:spLocks noGrp="1"/>
          </p:cNvSpPr>
          <p:nvPr/>
        </p:nvSpPr>
        <p:spPr>
          <a:xfrm>
            <a:off x="685800" y="1418590"/>
            <a:ext cx="7772400" cy="4876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4765" lvl="0" indent="-8255" eaLnBrk="1" hangingPunct="1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break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语句</a:t>
            </a:r>
            <a:endParaRPr lang="zh-CN" altLang="zh-CN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  <a:p>
            <a:pPr marL="24765" lvl="0" indent="-8255" eaLnBrk="1" hangingPunct="1">
              <a:lnSpc>
                <a:spcPct val="110000"/>
              </a:lnSpc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功能：在循环语句和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switch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语句中,终止并跳出循环体或开关体。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  <a:p>
            <a:pPr marL="24765" lvl="0" indent="-8255" eaLnBrk="1" hangingPunct="1">
              <a:lnSpc>
                <a:spcPct val="110000"/>
              </a:lnSpc>
              <a:buNone/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  <a:p>
            <a:pPr marL="24765" lvl="0" indent="-8255" eaLnBrk="1" hangingPunct="1">
              <a:lnSpc>
                <a:spcPct val="110000"/>
              </a:lnSpc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说明：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  <a:p>
            <a:pPr marL="24765" lvl="3" indent="-8255" eaLnBrk="1" hangingPunct="1">
              <a:lnSpc>
                <a:spcPct val="11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break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只能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终止并跳出</a:t>
            </a:r>
            <a:r>
              <a:rPr lang="zh-CN" altLang="zh-CN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最近一层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的结构。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  <a:p>
            <a:pPr marL="24765" lvl="3" indent="-8255" eaLnBrk="1" hangingPunct="1">
              <a:lnSpc>
                <a:spcPct val="11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break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不能用于循环语句和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switch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语句之外的任何其它语句之中。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1" name="Text Box 1027"/>
          <p:cNvSpPr txBox="1"/>
          <p:nvPr/>
        </p:nvSpPr>
        <p:spPr>
          <a:xfrm>
            <a:off x="894715" y="873760"/>
            <a:ext cx="5216525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break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举例：输出圆面积，面积大于100时停止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853" name="Text Box 1029"/>
          <p:cNvSpPr txBox="1"/>
          <p:nvPr/>
        </p:nvSpPr>
        <p:spPr>
          <a:xfrm>
            <a:off x="1577340" y="1542733"/>
            <a:ext cx="4654550" cy="3771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 anchor="t">
            <a:spAutoFit/>
          </a:bodyPr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#define  PI  3.14159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main()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int r;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float area;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for(r=1;r&lt;=10;r++)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{  area=PI*r*r;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if(area&gt;100)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  break;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printf("r=%d,area=%.2f\n",r,area);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2" name="Text Box 1028"/>
          <p:cNvSpPr txBox="1"/>
          <p:nvPr/>
        </p:nvSpPr>
        <p:spPr>
          <a:xfrm>
            <a:off x="868680" y="907415"/>
            <a:ext cx="6470015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break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举例：小写字母转换成大写字母,直至输入非字母字符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4" name="Text Box 1030"/>
          <p:cNvSpPr txBox="1"/>
          <p:nvPr/>
        </p:nvSpPr>
        <p:spPr>
          <a:xfrm>
            <a:off x="2023110" y="1520508"/>
            <a:ext cx="4086225" cy="4381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 anchor="t">
            <a:spAutoFit/>
          </a:bodyPr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main()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int i,j;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char  c;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while(1)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{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c=getchar();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if(c&gt;='a' &amp;&amp; c&lt;='z')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putchar(c-'a'+'A');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else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break;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}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/>
          <p:nvPr/>
        </p:nvSpPr>
        <p:spPr>
          <a:xfrm>
            <a:off x="494665" y="185738"/>
            <a:ext cx="8001000" cy="1676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0" lvl="1" indent="0" eaLnBrk="0" hangingPunc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continue</a:t>
            </a:r>
            <a:r>
              <a:rPr lang="zh-CN" altLang="zh-CN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zh-CN" sz="20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indent="0" eaLnBrk="0" hangingPunc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功能：结束本次循环，跳过循环体中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尚未执行的语句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，进行下一次是   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indent="0" eaLnBrk="0" hangingPunc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  否执行循环体的判断。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indent="0" eaLnBrk="0" hangingPunc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说明：仅用于循环语句中。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1420495" y="2368550"/>
            <a:ext cx="6489065" cy="4381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 anchor="t">
            <a:spAutoFit/>
          </a:bodyPr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main()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{    int i,num=0,a;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float sum=0;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for(i=0;i&lt;10;i++)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{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scanf("%d",&amp;a);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if(a&lt;=0)  continue;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num++;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sum+=a;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}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printf("%d plus integer's sum :%6.0f\n",num,sum);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printf("Mean value:%6.2f\n",sum/num);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494348" y="1950403"/>
            <a:ext cx="541274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例  求输入的十个整数中正数的个数及其平均值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1" animBg="1"/>
      <p:bldP spid="38916" grpId="1" bldLvl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2636" y="752634"/>
            <a:ext cx="1483043" cy="433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 b="1">
                <a:latin typeface="微软雅黑" panose="020B0503020204020204" charset="-122"/>
                <a:ea typeface="微软雅黑" panose="020B0503020204020204" charset="-122"/>
              </a:rPr>
              <a:t>4.1  </a:t>
            </a:r>
            <a:r>
              <a:rPr lang="zh-CN" altLang="en-US" sz="2100" b="1"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sz="21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2795" y="1252855"/>
            <a:ext cx="8193405" cy="3771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4130" lvl="1" indent="-24130" eaLnBrk="1" hangingPunct="1">
              <a:lnSpc>
                <a:spcPct val="120000"/>
              </a:lnSpc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结构化程序设计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4130" lvl="2" indent="-24130" eaLnBrk="1" hangingPunct="1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基本思想：任何程序都可以用三种基本结构表示，限制使用无条件转移语句（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goto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4130" lvl="2" indent="-24130" eaLnBrk="1" hangingPunct="1">
              <a:lnSpc>
                <a:spcPct val="200000"/>
              </a:lnSpc>
            </a:pP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结构化程序：由三种基本结构反复嵌套构成的程序。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4130" lvl="2" indent="-24130" eaLnBrk="1" hangingPunct="1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优点：结构清晰，易读，提高程序设计质量和效率。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4130" lvl="1" indent="-24130" eaLnBrk="1" hangingPunct="1">
              <a:lnSpc>
                <a:spcPct val="200000"/>
              </a:lnSpc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4130" lvl="1" indent="-24130" eaLnBrk="1" hangingPunct="1">
              <a:lnSpc>
                <a:spcPct val="200000"/>
              </a:lnSpc>
            </a:pPr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三种基本结构</a:t>
            </a:r>
            <a:endParaRPr lang="zh-CN" altLang="en-US" sz="16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4130" lvl="2" indent="-24130" eaLnBrk="1" hangingPunct="1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     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顺序结构    选择结构    循环结构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4130" indent="-24130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718185" y="500380"/>
            <a:ext cx="27406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9300" indent="-749300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常用基本算法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2" name="Text Box 1028"/>
          <p:cNvSpPr txBox="1"/>
          <p:nvPr/>
        </p:nvSpPr>
        <p:spPr>
          <a:xfrm>
            <a:off x="718185" y="1043940"/>
            <a:ext cx="6081395" cy="384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4.17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斐波那契数列：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8......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个数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688465"/>
            <a:ext cx="5509260" cy="3906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2" name="Text Box 1028"/>
          <p:cNvSpPr txBox="1"/>
          <p:nvPr/>
        </p:nvSpPr>
        <p:spPr>
          <a:xfrm>
            <a:off x="701040" y="584200"/>
            <a:ext cx="7291070" cy="694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1" hangingPunct="1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4.20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百元买百鸡问题：公鸡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元一只，母鸡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元一只，小鸡一元三只，     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1" hangingPunct="1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     一百元买三种，有哪些组合？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1355725"/>
            <a:ext cx="6650355" cy="2332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3688080"/>
            <a:ext cx="6706870" cy="257111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210945" y="3654425"/>
            <a:ext cx="6917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0530" y="1344454"/>
            <a:ext cx="8278654" cy="33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4.1  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ax</a:t>
            </a:r>
            <a:r>
              <a:rPr lang="en-US" altLang="zh-CN" sz="1500" baseline="30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+bx+c=0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</a:rPr>
              <a:t>方程的根。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</a:rPr>
              <a:t>由键盘输入，假设它们都不等于零，并设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1500" baseline="30000"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-4ac≥0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35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5900" y="2341721"/>
          <a:ext cx="628650" cy="48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08000" imgH="393700" progId="Equation.KSEE3">
                  <p:embed/>
                </p:oleObj>
              </mc:Choice>
              <mc:Fallback>
                <p:oleObj name="" r:id="rId1" imgW="508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5900" y="2341721"/>
                        <a:ext cx="628650" cy="487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1730" y="2310289"/>
          <a:ext cx="1081564" cy="51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27100" imgH="444500" progId="Equation.KSEE3">
                  <p:embed/>
                </p:oleObj>
              </mc:Choice>
              <mc:Fallback>
                <p:oleObj name="" r:id="rId3" imgW="9271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30" y="2310289"/>
                        <a:ext cx="1081564" cy="518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54004" y="1720691"/>
          <a:ext cx="1565910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358900" imgH="444500" progId="Equation.KSEE3">
                  <p:embed/>
                </p:oleObj>
              </mc:Choice>
              <mc:Fallback>
                <p:oleObj name="" r:id="rId5" imgW="1358900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4004" y="1720691"/>
                        <a:ext cx="1565910" cy="51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5716" y="2456974"/>
          <a:ext cx="792973" cy="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634365" imgH="215900" progId="Equation.KSEE3">
                  <p:embed/>
                </p:oleObj>
              </mc:Choice>
              <mc:Fallback>
                <p:oleObj name="" r:id="rId7" imgW="634365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5716" y="2456974"/>
                        <a:ext cx="792973" cy="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99660" y="2456974"/>
          <a:ext cx="809500" cy="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647700" imgH="215900" progId="Equation.KSEE3">
                  <p:embed/>
                </p:oleObj>
              </mc:Choice>
              <mc:Fallback>
                <p:oleObj name="" r:id="rId9" imgW="6477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99660" y="2456974"/>
                        <a:ext cx="809500" cy="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1606" y="2929414"/>
            <a:ext cx="3308985" cy="264414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661160" y="3476149"/>
            <a:ext cx="1897380" cy="287655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1" name="直接连接符 10"/>
          <p:cNvCxnSpPr>
            <a:stCxn id="10" idx="3"/>
          </p:cNvCxnSpPr>
          <p:nvPr/>
        </p:nvCxnSpPr>
        <p:spPr>
          <a:xfrm>
            <a:off x="3558540" y="3619976"/>
            <a:ext cx="660083" cy="2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18623" y="3469005"/>
            <a:ext cx="2103596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变量定义和变量输入</a:t>
            </a:r>
            <a:endParaRPr lang="zh-CN" altLang="en-US" sz="1350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61160" y="3751421"/>
            <a:ext cx="1897380" cy="372904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5" name="直接连接符 14"/>
          <p:cNvCxnSpPr>
            <a:stCxn id="14" idx="3"/>
          </p:cNvCxnSpPr>
          <p:nvPr/>
        </p:nvCxnSpPr>
        <p:spPr>
          <a:xfrm>
            <a:off x="3558540" y="3938111"/>
            <a:ext cx="6686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27195" y="3799523"/>
            <a:ext cx="2103596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参数表达式的设定</a:t>
            </a:r>
            <a:endParaRPr lang="zh-CN" altLang="en-US" sz="1350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61160" y="4112419"/>
            <a:ext cx="2648903" cy="1296000"/>
          </a:xfrm>
          <a:prstGeom prst="roundRect">
            <a:avLst>
              <a:gd name="adj" fmla="val 10068"/>
            </a:avLst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20" name="直接连接符 19"/>
          <p:cNvCxnSpPr>
            <a:stCxn id="19" idx="3"/>
          </p:cNvCxnSpPr>
          <p:nvPr/>
        </p:nvCxnSpPr>
        <p:spPr>
          <a:xfrm>
            <a:off x="4310063" y="4760595"/>
            <a:ext cx="9267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43036" y="4618196"/>
            <a:ext cx="2936558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选择结构判断并输出结果</a:t>
            </a:r>
            <a:endParaRPr lang="zh-CN" altLang="en-US" sz="1350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0530" y="1832610"/>
            <a:ext cx="1061085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</a:rPr>
              <a:t>求根公式</a:t>
            </a:r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93494" y="3763804"/>
            <a:ext cx="3251359" cy="1242060"/>
            <a:chOff x="10695" y="6103"/>
            <a:chExt cx="6827" cy="2608"/>
          </a:xfrm>
        </p:grpSpPr>
        <p:sp>
          <p:nvSpPr>
            <p:cNvPr id="23" name="文本框 22"/>
            <p:cNvSpPr txBox="1"/>
            <p:nvPr/>
          </p:nvSpPr>
          <p:spPr>
            <a:xfrm>
              <a:off x="11769" y="6103"/>
              <a:ext cx="5753" cy="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40000"/>
                </a:lnSpc>
              </a:pPr>
              <a:r>
                <a:rPr lang="en-US" altLang="zh-CN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、输入系数时的界面</a:t>
              </a:r>
              <a:endParaRPr lang="zh-CN" altLang="en-US" sz="13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、输入系数的合法性判定</a:t>
              </a:r>
              <a:endParaRPr lang="zh-CN" altLang="en-US" sz="13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3</a:t>
              </a:r>
              <a:r>
                <a:rPr lang="zh-CN" altLang="en-US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en-US" altLang="zh-CN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b</a:t>
              </a:r>
              <a:r>
                <a:rPr lang="en-US" altLang="zh-CN" sz="1350" baseline="30000">
                  <a:solidFill>
                    <a:srgbClr val="FF0000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</a:t>
              </a:r>
              <a:r>
                <a:rPr lang="en-US" altLang="zh-CN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-4ac</a:t>
              </a:r>
              <a:r>
                <a:rPr lang="zh-CN" altLang="en-US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小于零的情况</a:t>
              </a:r>
              <a:endParaRPr lang="zh-CN" altLang="en-US" sz="13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lang="zh-CN" altLang="en-US" sz="135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、一次运行能解多个不同方程</a:t>
              </a:r>
              <a:endParaRPr lang="zh-CN" altLang="en-US" sz="13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695" y="6178"/>
              <a:ext cx="1179" cy="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5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？</a:t>
              </a:r>
              <a:endParaRPr lang="zh-CN" altLang="en-US" sz="405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30530" y="2929414"/>
            <a:ext cx="831056" cy="517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10" grpId="0" bldLvl="0" animBg="1"/>
      <p:bldP spid="12" grpId="0"/>
      <p:bldP spid="14" grpId="0" bldLvl="0" animBg="1"/>
      <p:bldP spid="16" grpId="0"/>
      <p:bldP spid="19" grpId="0" bldLvl="0" animBg="1"/>
      <p:bldP spid="2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1310" y="381794"/>
            <a:ext cx="827865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2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求两个正整数的最大公约数。用键盘输入两个正整数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435" y="880745"/>
            <a:ext cx="10998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基本算法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290" y="839470"/>
            <a:ext cx="2150745" cy="191198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652905" y="1117600"/>
            <a:ext cx="1483360" cy="312420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3"/>
          </p:cNvCxnSpPr>
          <p:nvPr/>
        </p:nvCxnSpPr>
        <p:spPr>
          <a:xfrm flipV="1">
            <a:off x="3136265" y="1262380"/>
            <a:ext cx="1615440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51705" y="1071880"/>
            <a:ext cx="243713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除以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的余数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41843" y="1627346"/>
            <a:ext cx="1034415" cy="980123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076258" y="2097881"/>
            <a:ext cx="725329" cy="3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01745" y="1906905"/>
            <a:ext cx="29038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辗转相除直到余数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等于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4515" y="2837180"/>
            <a:ext cx="11855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363595"/>
            <a:ext cx="5036820" cy="292862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685800" y="3998595"/>
            <a:ext cx="2136775" cy="385445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>
            <a:stCxn id="13" idx="3"/>
          </p:cNvCxnSpPr>
          <p:nvPr/>
        </p:nvCxnSpPr>
        <p:spPr>
          <a:xfrm flipV="1">
            <a:off x="2814479" y="4188301"/>
            <a:ext cx="878681" cy="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488373" y="4031615"/>
            <a:ext cx="1659731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变量定义及输入</a:t>
            </a:r>
            <a:endParaRPr lang="zh-CN" altLang="en-US" sz="1350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80" y="3056255"/>
            <a:ext cx="4390390" cy="323596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87620" y="3803650"/>
            <a:ext cx="2538730" cy="706755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" name="圆角矩形 17"/>
          <p:cNvSpPr/>
          <p:nvPr/>
        </p:nvSpPr>
        <p:spPr>
          <a:xfrm>
            <a:off x="685800" y="3994150"/>
            <a:ext cx="2136140" cy="386080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9" name="肘形连接符 18"/>
          <p:cNvCxnSpPr>
            <a:stCxn id="18" idx="3"/>
            <a:endCxn id="17" idx="1"/>
          </p:cNvCxnSpPr>
          <p:nvPr/>
        </p:nvCxnSpPr>
        <p:spPr>
          <a:xfrm flipV="1">
            <a:off x="2813685" y="4157345"/>
            <a:ext cx="2265680" cy="2984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ldLvl="0" animBg="1"/>
      <p:bldP spid="7" grpId="0"/>
      <p:bldP spid="8" grpId="0" bldLvl="0" animBg="1"/>
      <p:bldP spid="10" grpId="0"/>
      <p:bldP spid="11" grpId="0"/>
      <p:bldP spid="13" grpId="0" bldLvl="0" animBg="1"/>
      <p:bldP spid="15" grpId="0"/>
      <p:bldP spid="17" grpId="0" bldLvl="0" animBg="1"/>
      <p:bldP spid="1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0691" y="440690"/>
            <a:ext cx="2511266" cy="433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 b="1">
                <a:latin typeface="微软雅黑" panose="020B0503020204020204" charset="-122"/>
                <a:ea typeface="微软雅黑" panose="020B0503020204020204" charset="-122"/>
              </a:rPr>
              <a:t>4.2  C</a:t>
            </a:r>
            <a:r>
              <a:rPr lang="zh-CN" altLang="zh-CN" sz="2100" b="1">
                <a:latin typeface="微软雅黑" panose="020B0503020204020204" charset="-122"/>
                <a:ea typeface="微软雅黑" panose="020B0503020204020204" charset="-122"/>
              </a:rPr>
              <a:t>语言语句</a:t>
            </a:r>
            <a:endParaRPr lang="zh-CN" altLang="zh-CN" sz="21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3930" y="1163955"/>
            <a:ext cx="5488305" cy="733130"/>
            <a:chOff x="2141" y="2208"/>
            <a:chExt cx="9341" cy="1275"/>
          </a:xfrm>
        </p:grpSpPr>
        <p:sp>
          <p:nvSpPr>
            <p:cNvPr id="4" name="文本框 3"/>
            <p:cNvSpPr txBox="1"/>
            <p:nvPr/>
          </p:nvSpPr>
          <p:spPr>
            <a:xfrm>
              <a:off x="2141" y="2208"/>
              <a:ext cx="3474" cy="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表达式语句</a:t>
              </a:r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41" y="2814"/>
              <a:ext cx="9341" cy="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表达式加上分号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；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构成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	x=y+z;	i++;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3930" y="2044859"/>
            <a:ext cx="6110288" cy="1318260"/>
            <a:chOff x="2141" y="3420"/>
            <a:chExt cx="12830" cy="2768"/>
          </a:xfrm>
        </p:grpSpPr>
        <p:sp>
          <p:nvSpPr>
            <p:cNvPr id="6" name="文本框 5"/>
            <p:cNvSpPr txBox="1"/>
            <p:nvPr/>
          </p:nvSpPr>
          <p:spPr>
            <a:xfrm>
              <a:off x="2141" y="3420"/>
              <a:ext cx="4197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函数调用语句</a:t>
              </a:r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41" y="4228"/>
              <a:ext cx="12830" cy="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函数调用加上分号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；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构成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函数名加上分号构成    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printf(”Input  the a,b,c\n”);      		        scanf(“%d,%d,%d”,&amp;a,&amp;b,&amp;c);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63930" y="3313271"/>
            <a:ext cx="4448651" cy="744379"/>
            <a:chOff x="2141" y="5352"/>
            <a:chExt cx="9341" cy="1563"/>
          </a:xfrm>
        </p:grpSpPr>
        <p:sp>
          <p:nvSpPr>
            <p:cNvPr id="8" name="文本框 7"/>
            <p:cNvSpPr txBox="1"/>
            <p:nvPr/>
          </p:nvSpPr>
          <p:spPr>
            <a:xfrm>
              <a:off x="2141" y="5352"/>
              <a:ext cx="3474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控制语句</a:t>
              </a:r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41" y="6107"/>
              <a:ext cx="9341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条件判断语句，循环执行语句，转向语句。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63930" y="4225131"/>
            <a:ext cx="5364956" cy="947738"/>
            <a:chOff x="2141" y="6309"/>
            <a:chExt cx="11265" cy="1990"/>
          </a:xfrm>
        </p:grpSpPr>
        <p:sp>
          <p:nvSpPr>
            <p:cNvPr id="10" name="文本框 9"/>
            <p:cNvSpPr txBox="1"/>
            <p:nvPr/>
          </p:nvSpPr>
          <p:spPr>
            <a:xfrm>
              <a:off x="2141" y="6309"/>
              <a:ext cx="3474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复合语句</a:t>
              </a:r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41" y="6915"/>
              <a:ext cx="11265" cy="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把数据声明和一个或多个语句用花括号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{}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括起来的整体语句。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63771" y="5309870"/>
            <a:ext cx="5364956" cy="673418"/>
            <a:chOff x="2141" y="6309"/>
            <a:chExt cx="11265" cy="1414"/>
          </a:xfrm>
        </p:grpSpPr>
        <p:sp>
          <p:nvSpPr>
            <p:cNvPr id="17" name="文本框 16"/>
            <p:cNvSpPr txBox="1"/>
            <p:nvPr/>
          </p:nvSpPr>
          <p:spPr>
            <a:xfrm>
              <a:off x="2141" y="6309"/>
              <a:ext cx="3474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空语句</a:t>
              </a:r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41" y="6915"/>
              <a:ext cx="11265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只有一个分号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；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的语句。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2295" y="375920"/>
            <a:ext cx="2642235" cy="433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 b="1">
                <a:latin typeface="微软雅黑" panose="020B0503020204020204" charset="-122"/>
                <a:ea typeface="微软雅黑" panose="020B0503020204020204" charset="-122"/>
              </a:rPr>
              <a:t>4.3  </a:t>
            </a:r>
            <a:r>
              <a:rPr lang="zh-CN" altLang="en-US" sz="2100" b="1">
                <a:latin typeface="微软雅黑" panose="020B0503020204020204" charset="-122"/>
                <a:ea typeface="微软雅黑" panose="020B0503020204020204" charset="-122"/>
              </a:rPr>
              <a:t>选择结构</a:t>
            </a:r>
            <a:endParaRPr lang="zh-CN" altLang="en-US" sz="21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978" y="1035844"/>
            <a:ext cx="7919085" cy="162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4130" indent="-24130">
              <a:lnSpc>
                <a:spcPct val="14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又称为分支结构，根据给定的条件是否满足，来决定从给定的两组或多组操作中选择之一去执行。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4130" indent="-24130">
              <a:lnSpc>
                <a:spcPct val="14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通常使用两种语句来实现：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条件语句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4130" indent="-24130">
              <a:lnSpc>
                <a:spcPct val="14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en-US" altLang="zh-CN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switch</a:t>
            </a:r>
            <a:r>
              <a:rPr lang="zh-CN" altLang="en-US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开关语句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Group 59"/>
          <p:cNvGrpSpPr/>
          <p:nvPr/>
        </p:nvGrpSpPr>
        <p:grpSpPr>
          <a:xfrm>
            <a:off x="500380" y="3018790"/>
            <a:ext cx="4118610" cy="2524760"/>
            <a:chOff x="2016" y="192"/>
            <a:chExt cx="3590" cy="1578"/>
          </a:xfrm>
        </p:grpSpPr>
        <p:grpSp>
          <p:nvGrpSpPr>
            <p:cNvPr id="14365" name="Group 2"/>
            <p:cNvGrpSpPr/>
            <p:nvPr/>
          </p:nvGrpSpPr>
          <p:grpSpPr>
            <a:xfrm>
              <a:off x="2016" y="192"/>
              <a:ext cx="2112" cy="1578"/>
              <a:chOff x="2016" y="192"/>
              <a:chExt cx="2112" cy="1578"/>
            </a:xfrm>
          </p:grpSpPr>
          <p:sp>
            <p:nvSpPr>
              <p:cNvPr id="14379" name="Line 3"/>
              <p:cNvSpPr/>
              <p:nvPr/>
            </p:nvSpPr>
            <p:spPr>
              <a:xfrm>
                <a:off x="3049" y="1470"/>
                <a:ext cx="0" cy="3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14380" name="Group 4"/>
              <p:cNvGrpSpPr/>
              <p:nvPr/>
            </p:nvGrpSpPr>
            <p:grpSpPr>
              <a:xfrm>
                <a:off x="2016" y="192"/>
                <a:ext cx="2112" cy="1278"/>
                <a:chOff x="2016" y="192"/>
                <a:chExt cx="2112" cy="1278"/>
              </a:xfrm>
            </p:grpSpPr>
            <p:sp useBgFill="1">
              <p:nvSpPr>
                <p:cNvPr id="14381" name="AutoShape 5"/>
                <p:cNvSpPr/>
                <p:nvPr/>
              </p:nvSpPr>
              <p:spPr>
                <a:xfrm>
                  <a:off x="2561" y="492"/>
                  <a:ext cx="967" cy="367"/>
                </a:xfrm>
                <a:prstGeom prst="flowChartDecision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algn="ctr"/>
                  <a:r>
                    <a:rPr lang="en-US" altLang="zh-CN" sz="13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3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2" name="Text Box 6"/>
                <p:cNvSpPr txBox="1"/>
                <p:nvPr/>
              </p:nvSpPr>
              <p:spPr>
                <a:xfrm>
                  <a:off x="2016" y="1005"/>
                  <a:ext cx="756" cy="18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p>
                  <a:pPr lvl="0" algn="ctr">
                    <a:spcBef>
                      <a:spcPct val="50000"/>
                    </a:spcBef>
                  </a:pPr>
                  <a:r>
                    <a:rPr lang="en-US" altLang="zh-CN" sz="13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3000" u="sng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3" name="Text Box 7"/>
                <p:cNvSpPr txBox="1"/>
                <p:nvPr/>
              </p:nvSpPr>
              <p:spPr>
                <a:xfrm>
                  <a:off x="3372" y="1005"/>
                  <a:ext cx="756" cy="18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p>
                  <a:pPr lvl="0" algn="ctr">
                    <a:spcBef>
                      <a:spcPct val="50000"/>
                    </a:spcBef>
                  </a:pPr>
                  <a:r>
                    <a:rPr lang="en-US" altLang="zh-CN" sz="13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3000" u="sng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4" name="Line 8"/>
                <p:cNvSpPr/>
                <p:nvPr/>
              </p:nvSpPr>
              <p:spPr>
                <a:xfrm>
                  <a:off x="3049" y="192"/>
                  <a:ext cx="0" cy="3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4385" name="Line 9"/>
                <p:cNvSpPr/>
                <p:nvPr/>
              </p:nvSpPr>
              <p:spPr>
                <a:xfrm flipH="1">
                  <a:off x="2339" y="681"/>
                  <a:ext cx="2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86" name="Line 10"/>
                <p:cNvSpPr/>
                <p:nvPr/>
              </p:nvSpPr>
              <p:spPr>
                <a:xfrm>
                  <a:off x="2339" y="681"/>
                  <a:ext cx="0" cy="28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4387" name="Line 11"/>
                <p:cNvSpPr/>
                <p:nvPr/>
              </p:nvSpPr>
              <p:spPr>
                <a:xfrm>
                  <a:off x="3528" y="681"/>
                  <a:ext cx="2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88" name="Line 12"/>
                <p:cNvSpPr/>
                <p:nvPr/>
              </p:nvSpPr>
              <p:spPr>
                <a:xfrm>
                  <a:off x="3772" y="681"/>
                  <a:ext cx="0" cy="28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4389" name="Line 13"/>
                <p:cNvSpPr/>
                <p:nvPr/>
              </p:nvSpPr>
              <p:spPr>
                <a:xfrm>
                  <a:off x="2339" y="1226"/>
                  <a:ext cx="0" cy="2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90" name="Line 14"/>
                <p:cNvSpPr/>
                <p:nvPr/>
              </p:nvSpPr>
              <p:spPr>
                <a:xfrm>
                  <a:off x="3757" y="1226"/>
                  <a:ext cx="0" cy="2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91" name="Line 15"/>
                <p:cNvSpPr/>
                <p:nvPr/>
              </p:nvSpPr>
              <p:spPr>
                <a:xfrm>
                  <a:off x="2339" y="1470"/>
                  <a:ext cx="71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4392" name="Line 16"/>
                <p:cNvSpPr/>
                <p:nvPr/>
              </p:nvSpPr>
              <p:spPr>
                <a:xfrm flipH="1">
                  <a:off x="3049" y="1470"/>
                  <a:ext cx="70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4393" name="Text Box 17"/>
                <p:cNvSpPr txBox="1"/>
                <p:nvPr/>
              </p:nvSpPr>
              <p:spPr>
                <a:xfrm>
                  <a:off x="2339" y="463"/>
                  <a:ext cx="276" cy="18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ctr">
                  <a:spAutoFit/>
                </a:bodyPr>
                <a:p>
                  <a:pPr lvl="0" algn="ctr"/>
                  <a:r>
                    <a:rPr lang="zh-CN" altLang="en-US" sz="13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真</a:t>
                  </a:r>
                  <a:endParaRPr lang="zh-CN" altLang="en-US" sz="3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94" name="Text Box 18"/>
                <p:cNvSpPr txBox="1"/>
                <p:nvPr/>
              </p:nvSpPr>
              <p:spPr>
                <a:xfrm>
                  <a:off x="3528" y="463"/>
                  <a:ext cx="276" cy="18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ctr">
                  <a:spAutoFit/>
                </a:bodyPr>
                <a:p>
                  <a:pPr lvl="0" algn="ctr"/>
                  <a:r>
                    <a:rPr lang="zh-CN" altLang="en-US" sz="13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假</a:t>
                  </a:r>
                  <a:endParaRPr lang="zh-CN" altLang="en-US" sz="3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4366" name="Group 58"/>
            <p:cNvGrpSpPr/>
            <p:nvPr/>
          </p:nvGrpSpPr>
          <p:grpSpPr>
            <a:xfrm>
              <a:off x="4399" y="492"/>
              <a:ext cx="1207" cy="734"/>
              <a:chOff x="4399" y="492"/>
              <a:chExt cx="1207" cy="734"/>
            </a:xfrm>
          </p:grpSpPr>
          <p:sp useBgFill="1">
            <p:nvSpPr>
              <p:cNvPr id="14367" name="Rectangle 19"/>
              <p:cNvSpPr/>
              <p:nvPr/>
            </p:nvSpPr>
            <p:spPr>
              <a:xfrm>
                <a:off x="4399" y="492"/>
                <a:ext cx="1201" cy="734"/>
              </a:xfrm>
              <a:prstGeom prst="rect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endParaRPr lang="zh-CN" altLang="zh-CN" sz="3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68" name="Line 20"/>
              <p:cNvSpPr/>
              <p:nvPr/>
            </p:nvSpPr>
            <p:spPr>
              <a:xfrm>
                <a:off x="4405" y="492"/>
                <a:ext cx="601" cy="36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14369" name="AutoShape 21"/>
              <p:cNvCxnSpPr>
                <a:stCxn id="14368" idx="1"/>
                <a:endCxn id="14368" idx="1"/>
              </p:cNvCxnSpPr>
              <p:nvPr/>
            </p:nvCxnSpPr>
            <p:spPr>
              <a:xfrm>
                <a:off x="5006" y="859"/>
                <a:ext cx="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4370" name="AutoShape 22"/>
              <p:cNvCxnSpPr>
                <a:stCxn id="14367" idx="3"/>
                <a:endCxn id="14367" idx="3"/>
              </p:cNvCxnSpPr>
              <p:nvPr/>
            </p:nvCxnSpPr>
            <p:spPr>
              <a:xfrm>
                <a:off x="5600" y="859"/>
                <a:ext cx="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4371" name="Line 23"/>
              <p:cNvSpPr/>
              <p:nvPr/>
            </p:nvSpPr>
            <p:spPr>
              <a:xfrm flipV="1">
                <a:off x="5006" y="492"/>
                <a:ext cx="600" cy="36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2" name="Text Box 24"/>
              <p:cNvSpPr txBox="1"/>
              <p:nvPr/>
            </p:nvSpPr>
            <p:spPr>
              <a:xfrm>
                <a:off x="4885" y="559"/>
                <a:ext cx="276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p>
                <a:pPr lvl="0" algn="ctr"/>
                <a:r>
                  <a:rPr lang="en-US" altLang="zh-CN" sz="13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3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3" name="Line 25"/>
              <p:cNvSpPr/>
              <p:nvPr/>
            </p:nvSpPr>
            <p:spPr>
              <a:xfrm>
                <a:off x="4405" y="859"/>
                <a:ext cx="120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4" name="Line 26"/>
              <p:cNvSpPr/>
              <p:nvPr/>
            </p:nvSpPr>
            <p:spPr>
              <a:xfrm>
                <a:off x="5006" y="859"/>
                <a:ext cx="0" cy="36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5" name="Text Box 27"/>
              <p:cNvSpPr txBox="1"/>
              <p:nvPr/>
            </p:nvSpPr>
            <p:spPr>
              <a:xfrm>
                <a:off x="5161" y="1002"/>
                <a:ext cx="223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lvl="0" algn="ctr"/>
                <a:r>
                  <a:rPr lang="en-US" altLang="zh-CN" sz="13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3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6" name="Text Box 28"/>
              <p:cNvSpPr txBox="1"/>
              <p:nvPr/>
            </p:nvSpPr>
            <p:spPr>
              <a:xfrm>
                <a:off x="4637" y="1002"/>
                <a:ext cx="232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lvl="0" algn="ctr"/>
                <a:r>
                  <a:rPr lang="en-US" altLang="zh-CN" sz="13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3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7" name="Text Box 29"/>
              <p:cNvSpPr txBox="1"/>
              <p:nvPr/>
            </p:nvSpPr>
            <p:spPr>
              <a:xfrm>
                <a:off x="4405" y="641"/>
                <a:ext cx="276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lvl="0" algn="ctr"/>
                <a:r>
                  <a:rPr lang="zh-CN" altLang="zh-CN" sz="13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真</a:t>
                </a:r>
                <a:endParaRPr lang="zh-CN" altLang="en-US" sz="3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8" name="Text Box 30"/>
              <p:cNvSpPr txBox="1"/>
              <p:nvPr/>
            </p:nvSpPr>
            <p:spPr>
              <a:xfrm>
                <a:off x="5330" y="641"/>
                <a:ext cx="276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p>
                <a:pPr lvl="0" algn="ctr"/>
                <a:r>
                  <a:rPr lang="zh-CN" altLang="zh-CN" sz="13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假</a:t>
                </a:r>
                <a:endParaRPr lang="zh-CN" altLang="en-US" sz="3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782820" y="3120231"/>
            <a:ext cx="4129088" cy="2686050"/>
            <a:chOff x="1056" y="1680"/>
            <a:chExt cx="3468" cy="2256"/>
          </a:xfrm>
        </p:grpSpPr>
        <p:sp useBgFill="1">
          <p:nvSpPr>
            <p:cNvPr id="14343" name="AutoShape 33"/>
            <p:cNvSpPr/>
            <p:nvPr/>
          </p:nvSpPr>
          <p:spPr>
            <a:xfrm>
              <a:off x="2496" y="1968"/>
              <a:ext cx="384" cy="336"/>
            </a:xfrm>
            <a:prstGeom prst="flowChartConnector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4" name="Line 34"/>
            <p:cNvSpPr/>
            <p:nvPr/>
          </p:nvSpPr>
          <p:spPr>
            <a:xfrm>
              <a:off x="2688" y="16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 useBgFill="1">
          <p:nvSpPr>
            <p:cNvPr id="14345" name="Text Box 35"/>
            <p:cNvSpPr txBox="1"/>
            <p:nvPr/>
          </p:nvSpPr>
          <p:spPr>
            <a:xfrm>
              <a:off x="1056" y="2739"/>
              <a:ext cx="684" cy="250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A1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4346" name="Text Box 36"/>
            <p:cNvSpPr txBox="1"/>
            <p:nvPr/>
          </p:nvSpPr>
          <p:spPr>
            <a:xfrm>
              <a:off x="1872" y="2739"/>
              <a:ext cx="684" cy="250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A2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4347" name="Text Box 37"/>
            <p:cNvSpPr txBox="1"/>
            <p:nvPr/>
          </p:nvSpPr>
          <p:spPr>
            <a:xfrm>
              <a:off x="2928" y="2739"/>
              <a:ext cx="684" cy="250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Ai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4348" name="Text Box 38"/>
            <p:cNvSpPr txBox="1"/>
            <p:nvPr/>
          </p:nvSpPr>
          <p:spPr>
            <a:xfrm>
              <a:off x="3840" y="2739"/>
              <a:ext cx="684" cy="250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An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Line 39"/>
            <p:cNvSpPr/>
            <p:nvPr/>
          </p:nvSpPr>
          <p:spPr>
            <a:xfrm flipH="1">
              <a:off x="1392" y="2208"/>
              <a:ext cx="115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 useBgFill="1">
          <p:nvSpPr>
            <p:cNvPr id="14350" name="AutoShape 40"/>
            <p:cNvSpPr/>
            <p:nvPr/>
          </p:nvSpPr>
          <p:spPr>
            <a:xfrm>
              <a:off x="2592" y="3312"/>
              <a:ext cx="384" cy="336"/>
            </a:xfrm>
            <a:prstGeom prst="flowChartConnector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1" name="Line 41"/>
            <p:cNvSpPr/>
            <p:nvPr/>
          </p:nvSpPr>
          <p:spPr>
            <a:xfrm flipH="1">
              <a:off x="2208" y="2304"/>
              <a:ext cx="432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2" name="Line 42"/>
            <p:cNvSpPr/>
            <p:nvPr/>
          </p:nvSpPr>
          <p:spPr>
            <a:xfrm>
              <a:off x="2832" y="2256"/>
              <a:ext cx="48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3" name="Line 43"/>
            <p:cNvSpPr/>
            <p:nvPr/>
          </p:nvSpPr>
          <p:spPr>
            <a:xfrm>
              <a:off x="2880" y="2160"/>
              <a:ext cx="1248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4" name="Line 44"/>
            <p:cNvSpPr/>
            <p:nvPr/>
          </p:nvSpPr>
          <p:spPr>
            <a:xfrm>
              <a:off x="2256" y="2976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5" name="Line 45"/>
            <p:cNvSpPr/>
            <p:nvPr/>
          </p:nvSpPr>
          <p:spPr>
            <a:xfrm>
              <a:off x="1440" y="2976"/>
              <a:ext cx="115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6" name="Line 46"/>
            <p:cNvSpPr/>
            <p:nvPr/>
          </p:nvSpPr>
          <p:spPr>
            <a:xfrm flipH="1">
              <a:off x="2928" y="2976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7" name="Line 47"/>
            <p:cNvSpPr/>
            <p:nvPr/>
          </p:nvSpPr>
          <p:spPr>
            <a:xfrm flipH="1">
              <a:off x="2976" y="2976"/>
              <a:ext cx="1104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8" name="Line 48"/>
            <p:cNvSpPr/>
            <p:nvPr/>
          </p:nvSpPr>
          <p:spPr>
            <a:xfrm>
              <a:off x="2784" y="364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9" name="Text Box 49"/>
            <p:cNvSpPr txBox="1"/>
            <p:nvPr/>
          </p:nvSpPr>
          <p:spPr>
            <a:xfrm>
              <a:off x="1966" y="2400"/>
              <a:ext cx="45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k=k2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0" name="Text Box 50"/>
            <p:cNvSpPr txBox="1"/>
            <p:nvPr/>
          </p:nvSpPr>
          <p:spPr>
            <a:xfrm>
              <a:off x="1534" y="2256"/>
              <a:ext cx="45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k=k1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1" name="Text Box 51"/>
            <p:cNvSpPr txBox="1"/>
            <p:nvPr/>
          </p:nvSpPr>
          <p:spPr>
            <a:xfrm>
              <a:off x="3262" y="2160"/>
              <a:ext cx="45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k=kn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2" name="Text Box 52"/>
            <p:cNvSpPr txBox="1"/>
            <p:nvPr/>
          </p:nvSpPr>
          <p:spPr>
            <a:xfrm>
              <a:off x="3086" y="2352"/>
              <a:ext cx="4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k=ki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3" name="Text Box 53"/>
            <p:cNvSpPr txBox="1"/>
            <p:nvPr/>
          </p:nvSpPr>
          <p:spPr>
            <a:xfrm>
              <a:off x="2579" y="2736"/>
              <a:ext cx="26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4" name="Text Box 54"/>
            <p:cNvSpPr txBox="1"/>
            <p:nvPr/>
          </p:nvSpPr>
          <p:spPr>
            <a:xfrm>
              <a:off x="3587" y="2736"/>
              <a:ext cx="26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8630" y="406083"/>
            <a:ext cx="1799273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基本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0600" y="812165"/>
            <a:ext cx="339852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简单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格式：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（表达式）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复合语句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9120" y="812165"/>
            <a:ext cx="3567430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格式：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（表达式）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复合语句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else</a:t>
            </a:r>
            <a:endParaRPr lang="en-US" altLang="zh-CN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复合语句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869" y="2421890"/>
            <a:ext cx="8278654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4.3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if~else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语句，编写程序实现比较输入的两个数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的大小。且将较大者赋给变量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，较小者赋给变量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2993390"/>
            <a:ext cx="4490720" cy="381063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932815" y="3834130"/>
            <a:ext cx="3515995" cy="375920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9" name="直接连接符 8"/>
          <p:cNvCxnSpPr>
            <a:stCxn id="8" idx="3"/>
          </p:cNvCxnSpPr>
          <p:nvPr/>
        </p:nvCxnSpPr>
        <p:spPr>
          <a:xfrm flipV="1">
            <a:off x="4448969" y="4018915"/>
            <a:ext cx="751523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00650" y="3834130"/>
            <a:ext cx="25038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变量定义和变量输入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2815" y="4210050"/>
            <a:ext cx="2281555" cy="1960880"/>
          </a:xfrm>
          <a:prstGeom prst="roundRect">
            <a:avLst>
              <a:gd name="adj" fmla="val 10247"/>
            </a:avLst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1" name="直接连接符 10"/>
          <p:cNvCxnSpPr>
            <a:stCxn id="10" idx="3"/>
            <a:endCxn id="13" idx="1"/>
          </p:cNvCxnSpPr>
          <p:nvPr/>
        </p:nvCxnSpPr>
        <p:spPr>
          <a:xfrm>
            <a:off x="3214370" y="5190490"/>
            <a:ext cx="1150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64990" y="4860925"/>
            <a:ext cx="2683669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的大小关系并根据情况选择不同赋值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bldLvl="0" animBg="1"/>
      <p:bldP spid="12" grpId="0"/>
      <p:bldP spid="10" grpId="0" bldLvl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8630" y="474663"/>
            <a:ext cx="3427571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多重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语句（多条件分支语句）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2302669" y="1080056"/>
            <a:ext cx="3947160" cy="17995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复合语句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if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复合语句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if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表达式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复合语句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…...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复合语句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5465" y="1080135"/>
            <a:ext cx="13042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630" y="2959894"/>
            <a:ext cx="8278654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4.4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编写成绩评定等级的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程序，根据输入学生的成绩来划分优、良、及格和不及格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个等级。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49670" y="4010660"/>
            <a:ext cx="2814955" cy="1482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分数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等级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100~85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84~75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良好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74~60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及格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59~0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不及格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3550920"/>
            <a:ext cx="3701415" cy="320294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56590" y="4210685"/>
            <a:ext cx="2384425" cy="605790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9" name="直接连接符 8"/>
          <p:cNvCxnSpPr>
            <a:stCxn id="8" idx="3"/>
          </p:cNvCxnSpPr>
          <p:nvPr/>
        </p:nvCxnSpPr>
        <p:spPr>
          <a:xfrm>
            <a:off x="3041015" y="4513421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95700" y="4358005"/>
            <a:ext cx="24072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定义并输入一个成绩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590" y="4816475"/>
            <a:ext cx="2733675" cy="1690370"/>
          </a:xfrm>
          <a:prstGeom prst="roundRect">
            <a:avLst>
              <a:gd name="adj" fmla="val 10247"/>
            </a:avLst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1" name="直接连接符 10"/>
          <p:cNvCxnSpPr>
            <a:stCxn id="10" idx="3"/>
          </p:cNvCxnSpPr>
          <p:nvPr/>
        </p:nvCxnSpPr>
        <p:spPr>
          <a:xfrm flipV="1">
            <a:off x="3390106" y="5661660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37965" y="5331778"/>
            <a:ext cx="1888808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根据成绩选择不同等级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49511" y="1602899"/>
            <a:ext cx="2239328" cy="939641"/>
            <a:chOff x="8181" y="6704"/>
            <a:chExt cx="4702" cy="1973"/>
          </a:xfrm>
        </p:grpSpPr>
        <p:sp>
          <p:nvSpPr>
            <p:cNvPr id="24" name="文本框 23"/>
            <p:cNvSpPr txBox="1"/>
            <p:nvPr/>
          </p:nvSpPr>
          <p:spPr>
            <a:xfrm>
              <a:off x="8181" y="6704"/>
              <a:ext cx="1179" cy="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5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？</a:t>
              </a:r>
              <a:endParaRPr lang="zh-CN" altLang="en-US" sz="405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60" y="6726"/>
              <a:ext cx="3523" cy="1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</a:t>
              </a:r>
              <a:r>
                <a:rPr lang="en-US" altLang="zh-CN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else</a:t>
              </a:r>
              <a:r>
                <a:rPr lang="zh-CN" altLang="en-US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if</a:t>
              </a:r>
              <a:r>
                <a:rPr lang="zh-CN" altLang="en-US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的配对关系，一个</a:t>
              </a:r>
              <a:r>
                <a:rPr lang="en-US" altLang="zh-CN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else</a:t>
              </a:r>
              <a:r>
                <a:rPr lang="zh-CN" altLang="en-US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必须与一个</a:t>
              </a:r>
              <a:r>
                <a:rPr lang="en-US" altLang="zh-CN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if</a:t>
              </a:r>
              <a:r>
                <a:rPr lang="zh-CN" altLang="en-US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配对，且只能与一个</a:t>
              </a:r>
              <a:r>
                <a:rPr lang="en-US" altLang="zh-CN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if</a:t>
              </a:r>
              <a:r>
                <a:rPr lang="zh-CN" altLang="en-US" sz="135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配对。</a:t>
              </a:r>
              <a:endParaRPr lang="zh-CN" altLang="en-US" sz="135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/>
      <p:bldP spid="10" grpId="0" bldLvl="0" animBg="1"/>
      <p:bldP spid="13" grpId="0"/>
      <p:bldP spid="14339" grpId="0"/>
      <p:bldP spid="3" grpId="0"/>
      <p:bldP spid="6" grpId="0"/>
      <p:bldP spid="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5923</Words>
  <Application>WPS 演示</Application>
  <PresentationFormat>宽屏</PresentationFormat>
  <Paragraphs>597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31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华文细黑</vt:lpstr>
      <vt:lpstr>Dotum</vt:lpstr>
      <vt:lpstr>Times New Roman</vt:lpstr>
      <vt:lpstr>隶书</vt:lpstr>
      <vt:lpstr>Calibri</vt:lpstr>
      <vt:lpstr>Arial Unicode MS</vt:lpstr>
      <vt:lpstr>Calibri Light</vt:lpstr>
      <vt:lpstr>Segoe UI Semibold</vt:lpstr>
      <vt:lpstr>锐字云字库幼綫体1.0</vt:lpstr>
      <vt:lpstr>MS PGothic</vt:lpstr>
      <vt:lpstr>Symbol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wwt</dc:creator>
  <cp:lastModifiedBy>黑梦</cp:lastModifiedBy>
  <cp:revision>15</cp:revision>
  <dcterms:created xsi:type="dcterms:W3CDTF">2016-10-06T15:39:00Z</dcterms:created>
  <dcterms:modified xsi:type="dcterms:W3CDTF">2019-10-08T05:09:17Z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