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6"/>
  </p:handoutMasterIdLst>
  <p:sldIdLst>
    <p:sldId id="295" r:id="rId3"/>
    <p:sldId id="260" r:id="rId4"/>
    <p:sldId id="261" r:id="rId5"/>
    <p:sldId id="264" r:id="rId7"/>
    <p:sldId id="265" r:id="rId8"/>
    <p:sldId id="267" r:id="rId9"/>
    <p:sldId id="282" r:id="rId10"/>
    <p:sldId id="268" r:id="rId11"/>
    <p:sldId id="270" r:id="rId12"/>
    <p:sldId id="271" r:id="rId13"/>
    <p:sldId id="290" r:id="rId14"/>
    <p:sldId id="273" r:id="rId15"/>
    <p:sldId id="274" r:id="rId16"/>
    <p:sldId id="275" r:id="rId17"/>
    <p:sldId id="291" r:id="rId18"/>
    <p:sldId id="293" r:id="rId19"/>
    <p:sldId id="292" r:id="rId20"/>
    <p:sldId id="294" r:id="rId21"/>
    <p:sldId id="284" r:id="rId22"/>
    <p:sldId id="285" r:id="rId23"/>
    <p:sldId id="287" r:id="rId24"/>
    <p:sldId id="286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3CC33"/>
    <a:srgbClr val="3333FF"/>
    <a:srgbClr val="FFFFCC"/>
    <a:srgbClr val="336600"/>
    <a:srgbClr val="333333"/>
    <a:srgbClr val="FF9900"/>
    <a:srgbClr val="FF0000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-990" y="-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802" y="157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9D20DA8-E36F-4CF1-83CB-AB6CAAA4341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单击以编辑母版文本样式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13B0814-9BAD-44D8-A133-AD5B33E72FF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D382A2-DEC4-484F-A0B2-5D192912A01C}" type="slidenum">
              <a:rPr lang="en-US" altLang="zh-CN"/>
            </a:fld>
            <a:endParaRPr lang="en-US" altLang="zh-CN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1946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年，第一台电子计算机问世，应用领域迅速扩大，软硬件飞速发展，程序设计语言相继问世。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程序设计语言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将自然语言形式化为有格式的语言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。机器语言：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计算机能够认识的语言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计算机的基础是数字电路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机器语言就是数字电路里的电信号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将在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《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计算机组成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》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课程中学习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都是二进制文件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一条机器语言成为一条指令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指令是不可分割的最小功能单元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定义：一种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的指令系统，由该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可识别的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序列构成的指令码组成。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特点：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执行效率高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不直观，不易查错，生产效率低。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。汇编语言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定义：用助记符号描述的指令系统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特点：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生产效率高，质量好，执行效率较高；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要经汇编程序汇编成目标程序（机器语言）才能执行，依赖硬件。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（面向机器的语言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----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依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不同而异）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。高级语言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特点：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编程效率高，不必考虑硬件；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执行效率低，要经编译、连接后才能执行。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面向过程的程序设计语言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认为解题过程是数据被加工的过程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程序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数据结构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算法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语言是面向过程的高级语言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 面向对象的程序设计语言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一种结构模拟方法。认为：现实世界由对象组成，对象是数据和方法的封装体；客观世界可以分类，每个对象是类的一个实例。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特点：比面向过程的语言更清晰、易懂，适宜编更大规模程序，是程序设计的主流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程序设计语言基本成分：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。数据成分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。运算成分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。控制成分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。传输成分	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程序设计语言定义：用于书写计算机程序的语言。通常指实现高级语言。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语言的基础是一组记号与一组规则。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程序设计语言包括：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语法：记号的组合规则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语义：记号的特定意义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语用：程序与使用者的关系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BE0F24-6062-4035-8EB0-8B4DC63EDF0F}" type="slidenum">
              <a:rPr lang="en-US" altLang="zh-CN"/>
            </a:fld>
            <a:endParaRPr lang="en-US" altLang="zh-CN"/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B160F9-776B-4441-9463-8FD82D14D9A3}" type="slidenum">
              <a:rPr lang="en-US" altLang="zh-CN"/>
            </a:fld>
            <a:endParaRPr lang="en-US" altLang="zh-CN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0EC8D3-4A17-463E-9166-9AEF60D9DFB8}" type="slidenum">
              <a:rPr lang="en-US" altLang="zh-CN"/>
            </a:fld>
            <a:endParaRPr lang="en-US" altLang="zh-CN"/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9EF005-E16A-4819-BE31-BA4638707B4E}" type="slidenum">
              <a:rPr lang="en-US" altLang="zh-CN"/>
            </a:fld>
            <a:endParaRPr lang="en-US" altLang="zh-CN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91DD40-598B-4744-B55F-727508BDA91B}" type="slidenum">
              <a:rPr lang="en-US" altLang="zh-CN"/>
            </a:fld>
            <a:endParaRPr lang="en-US" altLang="zh-CN"/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334000" cy="4114800"/>
          </a:xfrm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引导程序：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面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道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扇区，系统启动时自动装入内存，并负责装入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DOS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其他部分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IO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SYS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DOS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BIOS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低级接口，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BIOS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是驻留在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ROM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的基本输入输出系统，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IO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SYS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负责在外部设备和计算机之间读写数据，用于管理键盘、显示器、打印机、通讯设备等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MSDOS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SYS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DOS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核心负责磁盘数据的组织及存取；提供彝族内部功能，用户可调用（系统功能调用）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COMMAND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COM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：键盘命令处理程序，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DOS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最外层，用户与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DOS</a:t>
            </a:r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间接口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2C7A9C-B320-408F-A0C4-FA35D4A0A29A}" type="slidenum">
              <a:rPr lang="en-US" altLang="zh-CN"/>
            </a:fld>
            <a:endParaRPr lang="en-US" altLang="zh-CN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XCOPY      /S  </a:t>
            </a:r>
            <a:r>
              <a:rPr lang="zh-CN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表示复制子目录，但若为空子目录，则不复制</a:t>
            </a:r>
            <a:endParaRPr lang="zh-CN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/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S/E</a:t>
            </a:r>
            <a:r>
              <a:rPr lang="zh-CN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表示复制子目录，空子目录，也复制</a:t>
            </a:r>
            <a:endParaRPr lang="zh-CN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lang="zh-CN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DIR   /P    </a:t>
            </a:r>
            <a:r>
              <a:rPr lang="zh-CN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显示一屏，换页</a:t>
            </a:r>
            <a:endParaRPr lang="zh-CN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/</a:t>
            </a:r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endParaRPr lang="en-US" altLang="zh-CN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TREE     /F</a:t>
            </a:r>
            <a:r>
              <a:rPr lang="zh-CN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t>显示目录结构及文件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ltGray">
          <a:xfrm rot="5400000" flipH="1">
            <a:off x="4091782" y="-1575594"/>
            <a:ext cx="990600" cy="9120187"/>
          </a:xfrm>
          <a:custGeom>
            <a:avLst/>
            <a:gdLst>
              <a:gd name="T0" fmla="*/ 0 w 1000"/>
              <a:gd name="T1" fmla="*/ 0 h 720"/>
              <a:gd name="T2" fmla="*/ 0 w 1000"/>
              <a:gd name="T3" fmla="*/ 720 h 720"/>
              <a:gd name="T4" fmla="*/ 1000 w 1000"/>
              <a:gd name="T5" fmla="*/ 720 h 720"/>
              <a:gd name="T6" fmla="*/ 1000 w 1000"/>
              <a:gd name="T7" fmla="*/ 0 h 720"/>
              <a:gd name="T8" fmla="*/ 0 w 1000"/>
              <a:gd name="T9" fmla="*/ 0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" h="720">
                <a:moveTo>
                  <a:pt x="0" y="0"/>
                </a:moveTo>
                <a:lnTo>
                  <a:pt x="0" y="720"/>
                </a:lnTo>
                <a:lnTo>
                  <a:pt x="1000" y="720"/>
                </a:lnTo>
                <a:lnTo>
                  <a:pt x="10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reeform 3"/>
          <p:cNvSpPr/>
          <p:nvPr/>
        </p:nvSpPr>
        <p:spPr bwMode="ltGray">
          <a:xfrm rot="5400000" flipH="1">
            <a:off x="6053932" y="2650331"/>
            <a:ext cx="990600" cy="668337"/>
          </a:xfrm>
          <a:custGeom>
            <a:avLst/>
            <a:gdLst>
              <a:gd name="T0" fmla="*/ 0 w 624"/>
              <a:gd name="T1" fmla="*/ 0 h 317"/>
              <a:gd name="T2" fmla="*/ 0 w 624"/>
              <a:gd name="T3" fmla="*/ 272 h 317"/>
              <a:gd name="T4" fmla="*/ 624 w 624"/>
              <a:gd name="T5" fmla="*/ 272 h 317"/>
              <a:gd name="T6" fmla="*/ 624 w 624"/>
              <a:gd name="T7" fmla="*/ 0 h 317"/>
              <a:gd name="T8" fmla="*/ 0 w 624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4" h="317">
                <a:moveTo>
                  <a:pt x="0" y="0"/>
                </a:moveTo>
                <a:cubicBezTo>
                  <a:pt x="0" y="0"/>
                  <a:pt x="0" y="272"/>
                  <a:pt x="0" y="272"/>
                </a:cubicBezTo>
                <a:cubicBezTo>
                  <a:pt x="432" y="224"/>
                  <a:pt x="520" y="317"/>
                  <a:pt x="624" y="272"/>
                </a:cubicBezTo>
                <a:lnTo>
                  <a:pt x="6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reeform 4"/>
          <p:cNvSpPr/>
          <p:nvPr/>
        </p:nvSpPr>
        <p:spPr bwMode="ltGray">
          <a:xfrm rot="5400000" flipH="1">
            <a:off x="6594476" y="2649537"/>
            <a:ext cx="990600" cy="669925"/>
          </a:xfrm>
          <a:custGeom>
            <a:avLst/>
            <a:gdLst>
              <a:gd name="T0" fmla="*/ 0 w 624"/>
              <a:gd name="T1" fmla="*/ 0 h 317"/>
              <a:gd name="T2" fmla="*/ 0 w 624"/>
              <a:gd name="T3" fmla="*/ 272 h 317"/>
              <a:gd name="T4" fmla="*/ 624 w 624"/>
              <a:gd name="T5" fmla="*/ 272 h 317"/>
              <a:gd name="T6" fmla="*/ 624 w 624"/>
              <a:gd name="T7" fmla="*/ 0 h 317"/>
              <a:gd name="T8" fmla="*/ 0 w 624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4" h="317">
                <a:moveTo>
                  <a:pt x="0" y="0"/>
                </a:moveTo>
                <a:lnTo>
                  <a:pt x="0" y="272"/>
                </a:lnTo>
                <a:cubicBezTo>
                  <a:pt x="104" y="317"/>
                  <a:pt x="432" y="240"/>
                  <a:pt x="624" y="272"/>
                </a:cubicBezTo>
                <a:lnTo>
                  <a:pt x="6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/>
          </a:solidFill>
          <a:ln w="9525">
            <a:noFill/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Freeform 5"/>
          <p:cNvSpPr/>
          <p:nvPr/>
        </p:nvSpPr>
        <p:spPr bwMode="ltGray">
          <a:xfrm rot="5400000" flipH="1">
            <a:off x="8244682" y="2782093"/>
            <a:ext cx="990600" cy="404813"/>
          </a:xfrm>
          <a:custGeom>
            <a:avLst/>
            <a:gdLst>
              <a:gd name="T0" fmla="*/ 0 w 624"/>
              <a:gd name="T1" fmla="*/ 53 h 370"/>
              <a:gd name="T2" fmla="*/ 0 w 624"/>
              <a:gd name="T3" fmla="*/ 325 h 370"/>
              <a:gd name="T4" fmla="*/ 624 w 624"/>
              <a:gd name="T5" fmla="*/ 325 h 370"/>
              <a:gd name="T6" fmla="*/ 624 w 624"/>
              <a:gd name="T7" fmla="*/ 53 h 370"/>
              <a:gd name="T8" fmla="*/ 384 w 624"/>
              <a:gd name="T9" fmla="*/ 8 h 370"/>
              <a:gd name="T10" fmla="*/ 0 w 624"/>
              <a:gd name="T11" fmla="*/ 53 h 3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4" h="370">
                <a:moveTo>
                  <a:pt x="0" y="53"/>
                </a:moveTo>
                <a:lnTo>
                  <a:pt x="0" y="325"/>
                </a:lnTo>
                <a:cubicBezTo>
                  <a:pt x="104" y="370"/>
                  <a:pt x="520" y="370"/>
                  <a:pt x="624" y="325"/>
                </a:cubicBezTo>
                <a:lnTo>
                  <a:pt x="624" y="53"/>
                </a:lnTo>
                <a:cubicBezTo>
                  <a:pt x="584" y="0"/>
                  <a:pt x="488" y="8"/>
                  <a:pt x="384" y="8"/>
                </a:cubicBezTo>
                <a:cubicBezTo>
                  <a:pt x="280" y="8"/>
                  <a:pt x="80" y="44"/>
                  <a:pt x="0" y="53"/>
                </a:cubicBezTo>
                <a:close/>
              </a:path>
            </a:pathLst>
          </a:custGeom>
          <a:solidFill>
            <a:schemeClr val="bg2"/>
          </a:solidFill>
          <a:ln w="9525">
            <a:noFill/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reeform 6"/>
          <p:cNvSpPr/>
          <p:nvPr/>
        </p:nvSpPr>
        <p:spPr bwMode="ltGray">
          <a:xfrm rot="5400000" flipH="1">
            <a:off x="7099301" y="2751137"/>
            <a:ext cx="990600" cy="466725"/>
          </a:xfrm>
          <a:custGeom>
            <a:avLst/>
            <a:gdLst>
              <a:gd name="T0" fmla="*/ 0 w 624"/>
              <a:gd name="T1" fmla="*/ 0 h 317"/>
              <a:gd name="T2" fmla="*/ 0 w 624"/>
              <a:gd name="T3" fmla="*/ 272 h 317"/>
              <a:gd name="T4" fmla="*/ 624 w 624"/>
              <a:gd name="T5" fmla="*/ 272 h 317"/>
              <a:gd name="T6" fmla="*/ 624 w 624"/>
              <a:gd name="T7" fmla="*/ 0 h 317"/>
              <a:gd name="T8" fmla="*/ 0 w 624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4" h="317">
                <a:moveTo>
                  <a:pt x="0" y="0"/>
                </a:moveTo>
                <a:lnTo>
                  <a:pt x="0" y="272"/>
                </a:lnTo>
                <a:cubicBezTo>
                  <a:pt x="104" y="317"/>
                  <a:pt x="520" y="317"/>
                  <a:pt x="624" y="272"/>
                </a:cubicBezTo>
                <a:lnTo>
                  <a:pt x="624" y="0"/>
                </a:lnTo>
                <a:cubicBezTo>
                  <a:pt x="240" y="42"/>
                  <a:pt x="130" y="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Freeform 7"/>
          <p:cNvSpPr/>
          <p:nvPr/>
        </p:nvSpPr>
        <p:spPr bwMode="ltGray">
          <a:xfrm rot="5400000" flipH="1">
            <a:off x="7451726" y="2697162"/>
            <a:ext cx="990600" cy="574675"/>
          </a:xfrm>
          <a:custGeom>
            <a:avLst/>
            <a:gdLst>
              <a:gd name="T0" fmla="*/ 0 w 624"/>
              <a:gd name="T1" fmla="*/ 0 h 272"/>
              <a:gd name="T2" fmla="*/ 0 w 624"/>
              <a:gd name="T3" fmla="*/ 272 h 272"/>
              <a:gd name="T4" fmla="*/ 240 w 624"/>
              <a:gd name="T5" fmla="*/ 240 h 272"/>
              <a:gd name="T6" fmla="*/ 624 w 624"/>
              <a:gd name="T7" fmla="*/ 272 h 272"/>
              <a:gd name="T8" fmla="*/ 624 w 624"/>
              <a:gd name="T9" fmla="*/ 0 h 272"/>
              <a:gd name="T10" fmla="*/ 0 w 624"/>
              <a:gd name="T11" fmla="*/ 0 h 2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4" h="272">
                <a:moveTo>
                  <a:pt x="0" y="0"/>
                </a:moveTo>
                <a:cubicBezTo>
                  <a:pt x="0" y="0"/>
                  <a:pt x="0" y="272"/>
                  <a:pt x="0" y="272"/>
                </a:cubicBezTo>
                <a:cubicBezTo>
                  <a:pt x="96" y="240"/>
                  <a:pt x="136" y="240"/>
                  <a:pt x="240" y="240"/>
                </a:cubicBezTo>
                <a:cubicBezTo>
                  <a:pt x="344" y="240"/>
                  <a:pt x="528" y="272"/>
                  <a:pt x="624" y="272"/>
                </a:cubicBezTo>
                <a:lnTo>
                  <a:pt x="6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Freeform 8"/>
          <p:cNvSpPr/>
          <p:nvPr/>
        </p:nvSpPr>
        <p:spPr bwMode="ltGray">
          <a:xfrm rot="5400000" flipH="1">
            <a:off x="7893844" y="2740819"/>
            <a:ext cx="1003300" cy="500062"/>
          </a:xfrm>
          <a:custGeom>
            <a:avLst/>
            <a:gdLst>
              <a:gd name="T0" fmla="*/ 8 w 632"/>
              <a:gd name="T1" fmla="*/ 45 h 362"/>
              <a:gd name="T2" fmla="*/ 8 w 632"/>
              <a:gd name="T3" fmla="*/ 317 h 362"/>
              <a:gd name="T4" fmla="*/ 248 w 632"/>
              <a:gd name="T5" fmla="*/ 317 h 362"/>
              <a:gd name="T6" fmla="*/ 632 w 632"/>
              <a:gd name="T7" fmla="*/ 317 h 362"/>
              <a:gd name="T8" fmla="*/ 632 w 632"/>
              <a:gd name="T9" fmla="*/ 45 h 362"/>
              <a:gd name="T10" fmla="*/ 104 w 632"/>
              <a:gd name="T11" fmla="*/ 45 h 362"/>
              <a:gd name="T12" fmla="*/ 8 w 632"/>
              <a:gd name="T13" fmla="*/ 45 h 3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32" h="362">
                <a:moveTo>
                  <a:pt x="8" y="45"/>
                </a:moveTo>
                <a:lnTo>
                  <a:pt x="8" y="317"/>
                </a:lnTo>
                <a:cubicBezTo>
                  <a:pt x="48" y="362"/>
                  <a:pt x="144" y="317"/>
                  <a:pt x="248" y="317"/>
                </a:cubicBezTo>
                <a:cubicBezTo>
                  <a:pt x="352" y="317"/>
                  <a:pt x="568" y="362"/>
                  <a:pt x="632" y="317"/>
                </a:cubicBezTo>
                <a:lnTo>
                  <a:pt x="632" y="45"/>
                </a:lnTo>
                <a:cubicBezTo>
                  <a:pt x="544" y="0"/>
                  <a:pt x="208" y="45"/>
                  <a:pt x="104" y="45"/>
                </a:cubicBezTo>
                <a:cubicBezTo>
                  <a:pt x="0" y="45"/>
                  <a:pt x="28" y="45"/>
                  <a:pt x="8" y="45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Freeform 9"/>
          <p:cNvSpPr/>
          <p:nvPr/>
        </p:nvSpPr>
        <p:spPr bwMode="ltGray">
          <a:xfrm rot="5400000" flipH="1">
            <a:off x="3056732" y="2642394"/>
            <a:ext cx="990600" cy="668337"/>
          </a:xfrm>
          <a:custGeom>
            <a:avLst/>
            <a:gdLst>
              <a:gd name="T0" fmla="*/ 0 w 624"/>
              <a:gd name="T1" fmla="*/ 0 h 317"/>
              <a:gd name="T2" fmla="*/ 0 w 624"/>
              <a:gd name="T3" fmla="*/ 272 h 317"/>
              <a:gd name="T4" fmla="*/ 624 w 624"/>
              <a:gd name="T5" fmla="*/ 272 h 317"/>
              <a:gd name="T6" fmla="*/ 624 w 624"/>
              <a:gd name="T7" fmla="*/ 0 h 317"/>
              <a:gd name="T8" fmla="*/ 0 w 624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4" h="317">
                <a:moveTo>
                  <a:pt x="0" y="0"/>
                </a:moveTo>
                <a:cubicBezTo>
                  <a:pt x="0" y="0"/>
                  <a:pt x="0" y="272"/>
                  <a:pt x="0" y="272"/>
                </a:cubicBezTo>
                <a:cubicBezTo>
                  <a:pt x="432" y="224"/>
                  <a:pt x="520" y="317"/>
                  <a:pt x="624" y="272"/>
                </a:cubicBezTo>
                <a:lnTo>
                  <a:pt x="6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>
            <a:noFill/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Freeform 10"/>
          <p:cNvSpPr/>
          <p:nvPr/>
        </p:nvSpPr>
        <p:spPr bwMode="ltGray">
          <a:xfrm rot="5400000" flipH="1">
            <a:off x="3597276" y="2641600"/>
            <a:ext cx="990600" cy="669925"/>
          </a:xfrm>
          <a:custGeom>
            <a:avLst/>
            <a:gdLst>
              <a:gd name="T0" fmla="*/ 0 w 624"/>
              <a:gd name="T1" fmla="*/ 0 h 317"/>
              <a:gd name="T2" fmla="*/ 0 w 624"/>
              <a:gd name="T3" fmla="*/ 272 h 317"/>
              <a:gd name="T4" fmla="*/ 624 w 624"/>
              <a:gd name="T5" fmla="*/ 272 h 317"/>
              <a:gd name="T6" fmla="*/ 624 w 624"/>
              <a:gd name="T7" fmla="*/ 0 h 317"/>
              <a:gd name="T8" fmla="*/ 0 w 624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4" h="317">
                <a:moveTo>
                  <a:pt x="0" y="0"/>
                </a:moveTo>
                <a:lnTo>
                  <a:pt x="0" y="272"/>
                </a:lnTo>
                <a:cubicBezTo>
                  <a:pt x="104" y="317"/>
                  <a:pt x="432" y="240"/>
                  <a:pt x="624" y="272"/>
                </a:cubicBezTo>
                <a:lnTo>
                  <a:pt x="6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Freeform 11"/>
          <p:cNvSpPr/>
          <p:nvPr/>
        </p:nvSpPr>
        <p:spPr bwMode="ltGray">
          <a:xfrm rot="5400000" flipH="1">
            <a:off x="5249069" y="2774157"/>
            <a:ext cx="990600" cy="404812"/>
          </a:xfrm>
          <a:custGeom>
            <a:avLst/>
            <a:gdLst>
              <a:gd name="T0" fmla="*/ 0 w 624"/>
              <a:gd name="T1" fmla="*/ 53 h 370"/>
              <a:gd name="T2" fmla="*/ 0 w 624"/>
              <a:gd name="T3" fmla="*/ 325 h 370"/>
              <a:gd name="T4" fmla="*/ 624 w 624"/>
              <a:gd name="T5" fmla="*/ 325 h 370"/>
              <a:gd name="T6" fmla="*/ 624 w 624"/>
              <a:gd name="T7" fmla="*/ 53 h 370"/>
              <a:gd name="T8" fmla="*/ 384 w 624"/>
              <a:gd name="T9" fmla="*/ 8 h 370"/>
              <a:gd name="T10" fmla="*/ 0 w 624"/>
              <a:gd name="T11" fmla="*/ 53 h 3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4" h="370">
                <a:moveTo>
                  <a:pt x="0" y="53"/>
                </a:moveTo>
                <a:lnTo>
                  <a:pt x="0" y="325"/>
                </a:lnTo>
                <a:cubicBezTo>
                  <a:pt x="104" y="370"/>
                  <a:pt x="520" y="370"/>
                  <a:pt x="624" y="325"/>
                </a:cubicBezTo>
                <a:lnTo>
                  <a:pt x="624" y="53"/>
                </a:lnTo>
                <a:cubicBezTo>
                  <a:pt x="584" y="0"/>
                  <a:pt x="488" y="8"/>
                  <a:pt x="384" y="8"/>
                </a:cubicBezTo>
                <a:cubicBezTo>
                  <a:pt x="280" y="8"/>
                  <a:pt x="80" y="44"/>
                  <a:pt x="0" y="53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Freeform 12"/>
          <p:cNvSpPr/>
          <p:nvPr/>
        </p:nvSpPr>
        <p:spPr bwMode="ltGray">
          <a:xfrm rot="5400000" flipH="1">
            <a:off x="4103688" y="2743200"/>
            <a:ext cx="990600" cy="466725"/>
          </a:xfrm>
          <a:custGeom>
            <a:avLst/>
            <a:gdLst>
              <a:gd name="T0" fmla="*/ 0 w 624"/>
              <a:gd name="T1" fmla="*/ 0 h 317"/>
              <a:gd name="T2" fmla="*/ 0 w 624"/>
              <a:gd name="T3" fmla="*/ 272 h 317"/>
              <a:gd name="T4" fmla="*/ 624 w 624"/>
              <a:gd name="T5" fmla="*/ 272 h 317"/>
              <a:gd name="T6" fmla="*/ 624 w 624"/>
              <a:gd name="T7" fmla="*/ 0 h 317"/>
              <a:gd name="T8" fmla="*/ 0 w 624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4" h="317">
                <a:moveTo>
                  <a:pt x="0" y="0"/>
                </a:moveTo>
                <a:lnTo>
                  <a:pt x="0" y="272"/>
                </a:lnTo>
                <a:cubicBezTo>
                  <a:pt x="104" y="317"/>
                  <a:pt x="520" y="317"/>
                  <a:pt x="624" y="272"/>
                </a:cubicBezTo>
                <a:lnTo>
                  <a:pt x="624" y="0"/>
                </a:lnTo>
                <a:cubicBezTo>
                  <a:pt x="240" y="42"/>
                  <a:pt x="130" y="0"/>
                  <a:pt x="0" y="0"/>
                </a:cubicBezTo>
                <a:close/>
              </a:path>
            </a:pathLst>
          </a:custGeom>
          <a:solidFill>
            <a:schemeClr val="folHlink"/>
          </a:solidFill>
          <a:ln w="9525">
            <a:noFill/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Freeform 13"/>
          <p:cNvSpPr/>
          <p:nvPr/>
        </p:nvSpPr>
        <p:spPr bwMode="ltGray">
          <a:xfrm rot="5400000" flipH="1">
            <a:off x="4455319" y="2690019"/>
            <a:ext cx="990600" cy="573088"/>
          </a:xfrm>
          <a:custGeom>
            <a:avLst/>
            <a:gdLst>
              <a:gd name="T0" fmla="*/ 0 w 624"/>
              <a:gd name="T1" fmla="*/ 0 h 272"/>
              <a:gd name="T2" fmla="*/ 0 w 624"/>
              <a:gd name="T3" fmla="*/ 272 h 272"/>
              <a:gd name="T4" fmla="*/ 240 w 624"/>
              <a:gd name="T5" fmla="*/ 240 h 272"/>
              <a:gd name="T6" fmla="*/ 624 w 624"/>
              <a:gd name="T7" fmla="*/ 272 h 272"/>
              <a:gd name="T8" fmla="*/ 624 w 624"/>
              <a:gd name="T9" fmla="*/ 0 h 272"/>
              <a:gd name="T10" fmla="*/ 0 w 624"/>
              <a:gd name="T11" fmla="*/ 0 h 2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4" h="272">
                <a:moveTo>
                  <a:pt x="0" y="0"/>
                </a:moveTo>
                <a:cubicBezTo>
                  <a:pt x="0" y="0"/>
                  <a:pt x="0" y="272"/>
                  <a:pt x="0" y="272"/>
                </a:cubicBezTo>
                <a:cubicBezTo>
                  <a:pt x="96" y="240"/>
                  <a:pt x="136" y="240"/>
                  <a:pt x="240" y="240"/>
                </a:cubicBezTo>
                <a:cubicBezTo>
                  <a:pt x="344" y="240"/>
                  <a:pt x="528" y="272"/>
                  <a:pt x="624" y="272"/>
                </a:cubicBezTo>
                <a:lnTo>
                  <a:pt x="6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Freeform 14"/>
          <p:cNvSpPr/>
          <p:nvPr/>
        </p:nvSpPr>
        <p:spPr bwMode="ltGray">
          <a:xfrm rot="5400000" flipH="1">
            <a:off x="4897438" y="2732088"/>
            <a:ext cx="1003300" cy="501650"/>
          </a:xfrm>
          <a:custGeom>
            <a:avLst/>
            <a:gdLst>
              <a:gd name="T0" fmla="*/ 8 w 632"/>
              <a:gd name="T1" fmla="*/ 45 h 362"/>
              <a:gd name="T2" fmla="*/ 8 w 632"/>
              <a:gd name="T3" fmla="*/ 317 h 362"/>
              <a:gd name="T4" fmla="*/ 248 w 632"/>
              <a:gd name="T5" fmla="*/ 317 h 362"/>
              <a:gd name="T6" fmla="*/ 632 w 632"/>
              <a:gd name="T7" fmla="*/ 317 h 362"/>
              <a:gd name="T8" fmla="*/ 632 w 632"/>
              <a:gd name="T9" fmla="*/ 45 h 362"/>
              <a:gd name="T10" fmla="*/ 104 w 632"/>
              <a:gd name="T11" fmla="*/ 45 h 362"/>
              <a:gd name="T12" fmla="*/ 8 w 632"/>
              <a:gd name="T13" fmla="*/ 45 h 3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32" h="362">
                <a:moveTo>
                  <a:pt x="8" y="45"/>
                </a:moveTo>
                <a:lnTo>
                  <a:pt x="8" y="317"/>
                </a:lnTo>
                <a:cubicBezTo>
                  <a:pt x="48" y="362"/>
                  <a:pt x="144" y="317"/>
                  <a:pt x="248" y="317"/>
                </a:cubicBezTo>
                <a:cubicBezTo>
                  <a:pt x="352" y="317"/>
                  <a:pt x="568" y="362"/>
                  <a:pt x="632" y="317"/>
                </a:cubicBezTo>
                <a:lnTo>
                  <a:pt x="632" y="45"/>
                </a:lnTo>
                <a:cubicBezTo>
                  <a:pt x="544" y="0"/>
                  <a:pt x="208" y="45"/>
                  <a:pt x="104" y="45"/>
                </a:cubicBezTo>
                <a:cubicBezTo>
                  <a:pt x="0" y="45"/>
                  <a:pt x="28" y="45"/>
                  <a:pt x="8" y="45"/>
                </a:cubicBezTo>
                <a:close/>
              </a:path>
            </a:pathLst>
          </a:custGeom>
          <a:solidFill>
            <a:schemeClr val="hlink"/>
          </a:solidFill>
          <a:ln w="9525">
            <a:noFill/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Freeform 15"/>
          <p:cNvSpPr/>
          <p:nvPr/>
        </p:nvSpPr>
        <p:spPr bwMode="ltGray">
          <a:xfrm rot="5400000" flipH="1">
            <a:off x="1681957" y="2650331"/>
            <a:ext cx="990600" cy="668337"/>
          </a:xfrm>
          <a:custGeom>
            <a:avLst/>
            <a:gdLst>
              <a:gd name="T0" fmla="*/ 0 w 624"/>
              <a:gd name="T1" fmla="*/ 0 h 317"/>
              <a:gd name="T2" fmla="*/ 0 w 624"/>
              <a:gd name="T3" fmla="*/ 272 h 317"/>
              <a:gd name="T4" fmla="*/ 624 w 624"/>
              <a:gd name="T5" fmla="*/ 272 h 317"/>
              <a:gd name="T6" fmla="*/ 624 w 624"/>
              <a:gd name="T7" fmla="*/ 0 h 317"/>
              <a:gd name="T8" fmla="*/ 0 w 624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4" h="317">
                <a:moveTo>
                  <a:pt x="0" y="0"/>
                </a:moveTo>
                <a:cubicBezTo>
                  <a:pt x="0" y="0"/>
                  <a:pt x="0" y="272"/>
                  <a:pt x="0" y="272"/>
                </a:cubicBezTo>
                <a:cubicBezTo>
                  <a:pt x="432" y="224"/>
                  <a:pt x="520" y="317"/>
                  <a:pt x="624" y="272"/>
                </a:cubicBezTo>
                <a:lnTo>
                  <a:pt x="6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9525">
            <a:noFill/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Freeform 16"/>
          <p:cNvSpPr/>
          <p:nvPr/>
        </p:nvSpPr>
        <p:spPr bwMode="ltGray">
          <a:xfrm rot="5400000" flipH="1">
            <a:off x="2222501" y="2649537"/>
            <a:ext cx="990600" cy="669925"/>
          </a:xfrm>
          <a:custGeom>
            <a:avLst/>
            <a:gdLst>
              <a:gd name="T0" fmla="*/ 0 w 624"/>
              <a:gd name="T1" fmla="*/ 0 h 317"/>
              <a:gd name="T2" fmla="*/ 0 w 624"/>
              <a:gd name="T3" fmla="*/ 272 h 317"/>
              <a:gd name="T4" fmla="*/ 624 w 624"/>
              <a:gd name="T5" fmla="*/ 272 h 317"/>
              <a:gd name="T6" fmla="*/ 624 w 624"/>
              <a:gd name="T7" fmla="*/ 0 h 317"/>
              <a:gd name="T8" fmla="*/ 0 w 624"/>
              <a:gd name="T9" fmla="*/ 0 h 3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4" h="317">
                <a:moveTo>
                  <a:pt x="0" y="0"/>
                </a:moveTo>
                <a:lnTo>
                  <a:pt x="0" y="272"/>
                </a:lnTo>
                <a:cubicBezTo>
                  <a:pt x="104" y="317"/>
                  <a:pt x="432" y="240"/>
                  <a:pt x="624" y="272"/>
                </a:cubicBezTo>
                <a:lnTo>
                  <a:pt x="6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Freeform 17"/>
          <p:cNvSpPr/>
          <p:nvPr/>
        </p:nvSpPr>
        <p:spPr bwMode="ltGray">
          <a:xfrm rot="5400000" flipH="1">
            <a:off x="877094" y="2774157"/>
            <a:ext cx="990600" cy="404812"/>
          </a:xfrm>
          <a:custGeom>
            <a:avLst/>
            <a:gdLst>
              <a:gd name="T0" fmla="*/ 0 w 624"/>
              <a:gd name="T1" fmla="*/ 53 h 370"/>
              <a:gd name="T2" fmla="*/ 0 w 624"/>
              <a:gd name="T3" fmla="*/ 325 h 370"/>
              <a:gd name="T4" fmla="*/ 624 w 624"/>
              <a:gd name="T5" fmla="*/ 325 h 370"/>
              <a:gd name="T6" fmla="*/ 624 w 624"/>
              <a:gd name="T7" fmla="*/ 53 h 370"/>
              <a:gd name="T8" fmla="*/ 384 w 624"/>
              <a:gd name="T9" fmla="*/ 8 h 370"/>
              <a:gd name="T10" fmla="*/ 0 w 624"/>
              <a:gd name="T11" fmla="*/ 53 h 3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4" h="370">
                <a:moveTo>
                  <a:pt x="0" y="53"/>
                </a:moveTo>
                <a:lnTo>
                  <a:pt x="0" y="325"/>
                </a:lnTo>
                <a:cubicBezTo>
                  <a:pt x="104" y="370"/>
                  <a:pt x="520" y="370"/>
                  <a:pt x="624" y="325"/>
                </a:cubicBezTo>
                <a:lnTo>
                  <a:pt x="624" y="53"/>
                </a:lnTo>
                <a:cubicBezTo>
                  <a:pt x="584" y="0"/>
                  <a:pt x="488" y="8"/>
                  <a:pt x="384" y="8"/>
                </a:cubicBezTo>
                <a:cubicBezTo>
                  <a:pt x="280" y="8"/>
                  <a:pt x="80" y="44"/>
                  <a:pt x="0" y="53"/>
                </a:cubicBezTo>
                <a:close/>
              </a:path>
            </a:pathLst>
          </a:custGeom>
          <a:solidFill>
            <a:schemeClr val="folHlink"/>
          </a:solidFill>
          <a:ln w="9525">
            <a:noFill/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Freeform 18"/>
          <p:cNvSpPr/>
          <p:nvPr/>
        </p:nvSpPr>
        <p:spPr bwMode="ltGray">
          <a:xfrm flipH="1">
            <a:off x="0" y="2479675"/>
            <a:ext cx="461963" cy="992188"/>
          </a:xfrm>
          <a:custGeom>
            <a:avLst/>
            <a:gdLst>
              <a:gd name="T0" fmla="*/ 0 w 291"/>
              <a:gd name="T1" fmla="*/ 624 h 625"/>
              <a:gd name="T2" fmla="*/ 291 w 291"/>
              <a:gd name="T3" fmla="*/ 625 h 625"/>
              <a:gd name="T4" fmla="*/ 291 w 291"/>
              <a:gd name="T5" fmla="*/ 6 h 625"/>
              <a:gd name="T6" fmla="*/ 0 w 291"/>
              <a:gd name="T7" fmla="*/ 0 h 625"/>
              <a:gd name="T8" fmla="*/ 0 w 291"/>
              <a:gd name="T9" fmla="*/ 624 h 6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1" h="625">
                <a:moveTo>
                  <a:pt x="0" y="624"/>
                </a:moveTo>
                <a:lnTo>
                  <a:pt x="291" y="625"/>
                </a:lnTo>
                <a:lnTo>
                  <a:pt x="291" y="6"/>
                </a:lnTo>
                <a:lnTo>
                  <a:pt x="0" y="0"/>
                </a:lnTo>
                <a:cubicBezTo>
                  <a:pt x="39" y="384"/>
                  <a:pt x="0" y="494"/>
                  <a:pt x="0" y="624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Freeform 19"/>
          <p:cNvSpPr/>
          <p:nvPr/>
        </p:nvSpPr>
        <p:spPr bwMode="ltGray">
          <a:xfrm rot="5400000" flipH="1">
            <a:off x="83344" y="2690019"/>
            <a:ext cx="990600" cy="573088"/>
          </a:xfrm>
          <a:custGeom>
            <a:avLst/>
            <a:gdLst>
              <a:gd name="T0" fmla="*/ 0 w 624"/>
              <a:gd name="T1" fmla="*/ 0 h 272"/>
              <a:gd name="T2" fmla="*/ 0 w 624"/>
              <a:gd name="T3" fmla="*/ 272 h 272"/>
              <a:gd name="T4" fmla="*/ 240 w 624"/>
              <a:gd name="T5" fmla="*/ 240 h 272"/>
              <a:gd name="T6" fmla="*/ 624 w 624"/>
              <a:gd name="T7" fmla="*/ 272 h 272"/>
              <a:gd name="T8" fmla="*/ 624 w 624"/>
              <a:gd name="T9" fmla="*/ 0 h 272"/>
              <a:gd name="T10" fmla="*/ 0 w 624"/>
              <a:gd name="T11" fmla="*/ 0 h 2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4" h="272">
                <a:moveTo>
                  <a:pt x="0" y="0"/>
                </a:moveTo>
                <a:cubicBezTo>
                  <a:pt x="0" y="0"/>
                  <a:pt x="0" y="272"/>
                  <a:pt x="0" y="272"/>
                </a:cubicBezTo>
                <a:cubicBezTo>
                  <a:pt x="96" y="240"/>
                  <a:pt x="136" y="240"/>
                  <a:pt x="240" y="240"/>
                </a:cubicBezTo>
                <a:cubicBezTo>
                  <a:pt x="344" y="240"/>
                  <a:pt x="528" y="272"/>
                  <a:pt x="624" y="272"/>
                </a:cubicBezTo>
                <a:lnTo>
                  <a:pt x="6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" name="Freeform 20"/>
          <p:cNvSpPr/>
          <p:nvPr/>
        </p:nvSpPr>
        <p:spPr bwMode="ltGray">
          <a:xfrm rot="5400000" flipH="1">
            <a:off x="525463" y="2732088"/>
            <a:ext cx="1003300" cy="501650"/>
          </a:xfrm>
          <a:custGeom>
            <a:avLst/>
            <a:gdLst>
              <a:gd name="T0" fmla="*/ 8 w 632"/>
              <a:gd name="T1" fmla="*/ 45 h 362"/>
              <a:gd name="T2" fmla="*/ 8 w 632"/>
              <a:gd name="T3" fmla="*/ 317 h 362"/>
              <a:gd name="T4" fmla="*/ 248 w 632"/>
              <a:gd name="T5" fmla="*/ 317 h 362"/>
              <a:gd name="T6" fmla="*/ 632 w 632"/>
              <a:gd name="T7" fmla="*/ 317 h 362"/>
              <a:gd name="T8" fmla="*/ 632 w 632"/>
              <a:gd name="T9" fmla="*/ 45 h 362"/>
              <a:gd name="T10" fmla="*/ 104 w 632"/>
              <a:gd name="T11" fmla="*/ 45 h 362"/>
              <a:gd name="T12" fmla="*/ 8 w 632"/>
              <a:gd name="T13" fmla="*/ 45 h 3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32" h="362">
                <a:moveTo>
                  <a:pt x="8" y="45"/>
                </a:moveTo>
                <a:lnTo>
                  <a:pt x="8" y="317"/>
                </a:lnTo>
                <a:cubicBezTo>
                  <a:pt x="48" y="362"/>
                  <a:pt x="144" y="317"/>
                  <a:pt x="248" y="317"/>
                </a:cubicBezTo>
                <a:cubicBezTo>
                  <a:pt x="352" y="317"/>
                  <a:pt x="568" y="362"/>
                  <a:pt x="632" y="317"/>
                </a:cubicBezTo>
                <a:lnTo>
                  <a:pt x="632" y="45"/>
                </a:lnTo>
                <a:cubicBezTo>
                  <a:pt x="544" y="0"/>
                  <a:pt x="208" y="45"/>
                  <a:pt x="104" y="45"/>
                </a:cubicBezTo>
                <a:cubicBezTo>
                  <a:pt x="0" y="45"/>
                  <a:pt x="28" y="45"/>
                  <a:pt x="8" y="45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" name="Freeform 21"/>
          <p:cNvSpPr/>
          <p:nvPr/>
        </p:nvSpPr>
        <p:spPr bwMode="ltGray">
          <a:xfrm flipH="1">
            <a:off x="0" y="2438400"/>
            <a:ext cx="9147175" cy="654050"/>
          </a:xfrm>
          <a:custGeom>
            <a:avLst/>
            <a:gdLst>
              <a:gd name="T0" fmla="*/ 0 w 5762"/>
              <a:gd name="T1" fmla="*/ 196 h 385"/>
              <a:gd name="T2" fmla="*/ 5762 w 5762"/>
              <a:gd name="T3" fmla="*/ 188 h 385"/>
              <a:gd name="T4" fmla="*/ 5762 w 5762"/>
              <a:gd name="T5" fmla="*/ 4 h 385"/>
              <a:gd name="T6" fmla="*/ 0 w 5762"/>
              <a:gd name="T7" fmla="*/ 0 h 385"/>
              <a:gd name="T8" fmla="*/ 0 w 5762"/>
              <a:gd name="T9" fmla="*/ 196 h 3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2" h="385">
                <a:moveTo>
                  <a:pt x="0" y="196"/>
                </a:moveTo>
                <a:cubicBezTo>
                  <a:pt x="1667" y="385"/>
                  <a:pt x="2275" y="93"/>
                  <a:pt x="5762" y="188"/>
                </a:cubicBezTo>
                <a:lnTo>
                  <a:pt x="5762" y="4"/>
                </a:lnTo>
                <a:lnTo>
                  <a:pt x="0" y="0"/>
                </a:lnTo>
                <a:lnTo>
                  <a:pt x="0" y="19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767676"/>
              </a:gs>
            </a:gsLst>
            <a:lin ang="5400000" scaled="1"/>
          </a:gradFill>
          <a:ln w="9525" cap="flat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4" name="Freeform 22"/>
          <p:cNvSpPr/>
          <p:nvPr/>
        </p:nvSpPr>
        <p:spPr bwMode="ltGray">
          <a:xfrm flipH="1">
            <a:off x="0" y="3201988"/>
            <a:ext cx="9145588" cy="300037"/>
          </a:xfrm>
          <a:custGeom>
            <a:avLst/>
            <a:gdLst>
              <a:gd name="T0" fmla="*/ 0 w 5761"/>
              <a:gd name="T1" fmla="*/ 28 h 189"/>
              <a:gd name="T2" fmla="*/ 5761 w 5761"/>
              <a:gd name="T3" fmla="*/ 0 h 189"/>
              <a:gd name="T4" fmla="*/ 5761 w 5761"/>
              <a:gd name="T5" fmla="*/ 189 h 189"/>
              <a:gd name="T6" fmla="*/ 1 w 5761"/>
              <a:gd name="T7" fmla="*/ 189 h 189"/>
              <a:gd name="T8" fmla="*/ 0 w 5761"/>
              <a:gd name="T9" fmla="*/ 28 h 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1" h="189">
                <a:moveTo>
                  <a:pt x="0" y="28"/>
                </a:moveTo>
                <a:cubicBezTo>
                  <a:pt x="961" y="0"/>
                  <a:pt x="4971" y="161"/>
                  <a:pt x="5761" y="0"/>
                </a:cubicBezTo>
                <a:lnTo>
                  <a:pt x="5761" y="189"/>
                </a:lnTo>
                <a:lnTo>
                  <a:pt x="1" y="189"/>
                </a:lnTo>
                <a:lnTo>
                  <a:pt x="0" y="28"/>
                </a:lnTo>
                <a:close/>
              </a:path>
            </a:pathLst>
          </a:cu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5400000" scaled="1"/>
          </a:gradFill>
          <a:ln w="9525" cap="flat">
            <a:noFill/>
            <a:prstDash val="solid"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239" name="Rectangle 23"/>
          <p:cNvSpPr>
            <a:spLocks noGrp="1" noChangeArrowheads="1"/>
          </p:cNvSpPr>
          <p:nvPr>
            <p:ph type="ctrTitle"/>
          </p:nvPr>
        </p:nvSpPr>
        <p:spPr>
          <a:xfrm>
            <a:off x="1173163" y="13414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9240" name="Rectangle 24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166813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50000"/>
              </a:spcBef>
              <a:defRPr sz="1400">
                <a:solidFill>
                  <a:srgbClr val="000000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" name="Rectangle 2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 sz="1400">
                <a:solidFill>
                  <a:srgbClr val="000000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D849115-E9F9-4A60-9F77-E0EAC7641FB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64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anose="02020603050405020304" pitchFamily="18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anose="02020603050405020304" pitchFamily="18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anose="02020603050405020304" pitchFamily="18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anose="02020603050405020304" pitchFamily="18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33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FF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FF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FF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FF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FF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" Target="slide2.xml"/><Relationship Id="rId1" Type="http://schemas.openxmlformats.org/officeDocument/2006/relationships/slide" Target="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slide" Target="slide15.xml"/><Relationship Id="rId3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slide" Target="slide7.xml"/><Relationship Id="rId1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jpeg"/><Relationship Id="rId2" Type="http://schemas.openxmlformats.org/officeDocument/2006/relationships/slide" Target="slide2.xml"/><Relationship Id="rId1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slide" Target="slide2.xml"/><Relationship Id="rId3" Type="http://schemas.openxmlformats.org/officeDocument/2006/relationships/slide" Target="slide9.xml"/><Relationship Id="rId2" Type="http://schemas.openxmlformats.org/officeDocument/2006/relationships/slide" Target="slide10.xml"/><Relationship Id="rId1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357166"/>
            <a:ext cx="1836767" cy="6013450"/>
          </a:xfrm>
          <a:prstGeom prst="rect">
            <a:avLst/>
          </a:prstGeom>
          <a:solidFill>
            <a:srgbClr val="5FBFDE"/>
          </a:solidFill>
          <a:ln w="12700">
            <a:noFill/>
            <a:beve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梯形 4"/>
          <p:cNvSpPr>
            <a:spLocks noChangeArrowheads="1"/>
          </p:cNvSpPr>
          <p:nvPr/>
        </p:nvSpPr>
        <p:spPr bwMode="auto">
          <a:xfrm rot="5400000" flipV="1">
            <a:off x="-621068" y="2813818"/>
            <a:ext cx="6013450" cy="1100146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38 w 21600"/>
              <a:gd name="T13" fmla="*/ 2538 h 21600"/>
              <a:gd name="T14" fmla="*/ 19062 w 21600"/>
              <a:gd name="T15" fmla="*/ 1906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475" y="21600"/>
                </a:lnTo>
                <a:lnTo>
                  <a:pt x="20125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7995"/>
          </a:solidFill>
          <a:ln w="12700" cap="flat" cmpd="sng">
            <a:noFill/>
            <a:beve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918040" y="774908"/>
            <a:ext cx="6225960" cy="5175250"/>
          </a:xfrm>
          <a:prstGeom prst="rect">
            <a:avLst/>
          </a:prstGeom>
          <a:solidFill>
            <a:srgbClr val="5FBFDE"/>
          </a:solidFill>
          <a:ln w="12700">
            <a:noFill/>
            <a:beve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>
            <a:spLocks noChangeArrowheads="1"/>
          </p:cNvSpPr>
          <p:nvPr/>
        </p:nvSpPr>
        <p:spPr bwMode="auto">
          <a:xfrm>
            <a:off x="2691484" y="2427513"/>
            <a:ext cx="6643702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程序结构和设计方法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文本框 8"/>
          <p:cNvSpPr>
            <a:spLocks noChangeArrowheads="1"/>
          </p:cNvSpPr>
          <p:nvPr/>
        </p:nvSpPr>
        <p:spPr bwMode="auto">
          <a:xfrm>
            <a:off x="122430" y="1317160"/>
            <a:ext cx="1209630" cy="31700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0" b="1" dirty="0" smtClean="0">
                <a:solidFill>
                  <a:srgbClr val="000000"/>
                </a:solidFill>
                <a:latin typeface="Dotum" panose="020B0600000101010101" pitchFamily="34" charset="-127"/>
                <a:ea typeface="华文细黑" panose="02010600040101010101" pitchFamily="2" charset="-122"/>
                <a:sym typeface="宋体" panose="02010600030101010101" pitchFamily="2" charset="-122"/>
              </a:rPr>
              <a:t>2</a:t>
            </a:r>
            <a:endParaRPr lang="zh-CN" altLang="en-US" sz="20000" b="1" dirty="0">
              <a:solidFill>
                <a:srgbClr val="000000"/>
              </a:solidFill>
              <a:latin typeface="Dotum" panose="020B0600000101010101" pitchFamily="34" charset="-127"/>
              <a:ea typeface="华文细黑" panose="0201060004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3"/>
          <p:cNvGrpSpPr/>
          <p:nvPr/>
        </p:nvGrpSpPr>
        <p:grpSpPr bwMode="auto">
          <a:xfrm>
            <a:off x="868559" y="470832"/>
            <a:ext cx="7339020" cy="5794375"/>
            <a:chOff x="764" y="192"/>
            <a:chExt cx="4623" cy="3650"/>
          </a:xfrm>
        </p:grpSpPr>
        <p:sp>
          <p:nvSpPr>
            <p:cNvPr id="12293" name="Text Box 4"/>
            <p:cNvSpPr txBox="1">
              <a:spLocks noChangeArrowheads="1"/>
            </p:cNvSpPr>
            <p:nvPr/>
          </p:nvSpPr>
          <p:spPr bwMode="auto">
            <a:xfrm>
              <a:off x="764" y="2043"/>
              <a:ext cx="276" cy="101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</a:t>
              </a:r>
              <a:endPara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据</a:t>
              </a:r>
              <a:endPara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型</a:t>
              </a:r>
              <a:endPara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4" name="AutoShape 5"/>
            <p:cNvSpPr/>
            <p:nvPr/>
          </p:nvSpPr>
          <p:spPr bwMode="auto">
            <a:xfrm>
              <a:off x="1104" y="1248"/>
              <a:ext cx="192" cy="2558"/>
            </a:xfrm>
            <a:prstGeom prst="leftBrace">
              <a:avLst>
                <a:gd name="adj1" fmla="val 116667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2295" name="Text Box 6"/>
            <p:cNvSpPr txBox="1">
              <a:spLocks noChangeArrowheads="1"/>
            </p:cNvSpPr>
            <p:nvPr/>
          </p:nvSpPr>
          <p:spPr bwMode="auto">
            <a:xfrm>
              <a:off x="1360" y="1233"/>
              <a:ext cx="756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基本类型</a:t>
              </a:r>
              <a:endParaRPr lang="zh-CN" altLang="en-US" sz="4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6" name="Text Box 7"/>
            <p:cNvSpPr txBox="1">
              <a:spLocks noChangeArrowheads="1"/>
            </p:cNvSpPr>
            <p:nvPr/>
          </p:nvSpPr>
          <p:spPr bwMode="auto">
            <a:xfrm>
              <a:off x="1344" y="2400"/>
              <a:ext cx="816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构造类型</a:t>
              </a:r>
              <a:endPara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7" name="Text Box 8"/>
            <p:cNvSpPr txBox="1">
              <a:spLocks noChangeArrowheads="1"/>
            </p:cNvSpPr>
            <p:nvPr/>
          </p:nvSpPr>
          <p:spPr bwMode="auto">
            <a:xfrm>
              <a:off x="1344" y="3024"/>
              <a:ext cx="756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指针类型</a:t>
              </a:r>
              <a:endPara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8" name="Text Box 9"/>
            <p:cNvSpPr txBox="1">
              <a:spLocks noChangeArrowheads="1"/>
            </p:cNvSpPr>
            <p:nvPr/>
          </p:nvSpPr>
          <p:spPr bwMode="auto">
            <a:xfrm>
              <a:off x="1344" y="3312"/>
              <a:ext cx="934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空类型</a:t>
              </a:r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void</a:t>
              </a:r>
              <a:endPara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9" name="Text Box 10"/>
            <p:cNvSpPr txBox="1">
              <a:spLocks noChangeArrowheads="1"/>
            </p:cNvSpPr>
            <p:nvPr/>
          </p:nvSpPr>
          <p:spPr bwMode="auto">
            <a:xfrm>
              <a:off x="1344" y="3590"/>
              <a:ext cx="1354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定义类型</a:t>
              </a:r>
              <a:r>
                <a:rPr lang="en-US" altLang="zh-CN" sz="20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typedef</a:t>
              </a:r>
              <a:endPara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0" name="Text Box 11"/>
            <p:cNvSpPr txBox="1">
              <a:spLocks noChangeArrowheads="1"/>
            </p:cNvSpPr>
            <p:nvPr/>
          </p:nvSpPr>
          <p:spPr bwMode="auto">
            <a:xfrm>
              <a:off x="2400" y="864"/>
              <a:ext cx="756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数值类型</a:t>
              </a:r>
              <a:endPara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1" name="Text Box 12"/>
            <p:cNvSpPr txBox="1">
              <a:spLocks noChangeArrowheads="1"/>
            </p:cNvSpPr>
            <p:nvPr/>
          </p:nvSpPr>
          <p:spPr bwMode="auto">
            <a:xfrm>
              <a:off x="2400" y="1536"/>
              <a:ext cx="1094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字符类型</a:t>
              </a:r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char</a:t>
              </a:r>
              <a:endPara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2" name="Text Box 13"/>
            <p:cNvSpPr txBox="1">
              <a:spLocks noChangeArrowheads="1"/>
            </p:cNvSpPr>
            <p:nvPr/>
          </p:nvSpPr>
          <p:spPr bwMode="auto">
            <a:xfrm>
              <a:off x="2352" y="2736"/>
              <a:ext cx="1206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枚举类型</a:t>
              </a:r>
              <a:r>
                <a:rPr lang="en-US" altLang="zh-CN" sz="20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enum</a:t>
              </a:r>
              <a:endPara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3" name="Text Box 14"/>
            <p:cNvSpPr txBox="1">
              <a:spLocks noChangeArrowheads="1"/>
            </p:cNvSpPr>
            <p:nvPr/>
          </p:nvSpPr>
          <p:spPr bwMode="auto">
            <a:xfrm>
              <a:off x="3360" y="480"/>
              <a:ext cx="582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   型</a:t>
              </a:r>
              <a:endPara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4" name="Text Box 15"/>
            <p:cNvSpPr txBox="1">
              <a:spLocks noChangeArrowheads="1"/>
            </p:cNvSpPr>
            <p:nvPr/>
          </p:nvSpPr>
          <p:spPr bwMode="auto">
            <a:xfrm>
              <a:off x="3360" y="1248"/>
              <a:ext cx="596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浮点型</a:t>
              </a:r>
              <a:endPara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5" name="Text Box 16"/>
            <p:cNvSpPr txBox="1">
              <a:spLocks noChangeArrowheads="1"/>
            </p:cNvSpPr>
            <p:nvPr/>
          </p:nvSpPr>
          <p:spPr bwMode="auto">
            <a:xfrm>
              <a:off x="4080" y="1056"/>
              <a:ext cx="1112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单精度型</a:t>
              </a:r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float</a:t>
              </a:r>
              <a:endPara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6" name="Text Box 17"/>
            <p:cNvSpPr txBox="1">
              <a:spLocks noChangeArrowheads="1"/>
            </p:cNvSpPr>
            <p:nvPr/>
          </p:nvSpPr>
          <p:spPr bwMode="auto">
            <a:xfrm>
              <a:off x="4080" y="1392"/>
              <a:ext cx="1307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双精度型</a:t>
              </a:r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double</a:t>
              </a:r>
              <a:endPara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7" name="Text Box 18"/>
            <p:cNvSpPr txBox="1">
              <a:spLocks noChangeArrowheads="1"/>
            </p:cNvSpPr>
            <p:nvPr/>
          </p:nvSpPr>
          <p:spPr bwMode="auto">
            <a:xfrm>
              <a:off x="4080" y="192"/>
              <a:ext cx="1006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短整型</a:t>
              </a:r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short</a:t>
              </a:r>
              <a:endPara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8" name="Text Box 19"/>
            <p:cNvSpPr txBox="1">
              <a:spLocks noChangeArrowheads="1"/>
            </p:cNvSpPr>
            <p:nvPr/>
          </p:nvSpPr>
          <p:spPr bwMode="auto">
            <a:xfrm>
              <a:off x="4080" y="768"/>
              <a:ext cx="950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长整型</a:t>
              </a:r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long</a:t>
              </a:r>
              <a:endPara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9" name="Text Box 20"/>
            <p:cNvSpPr txBox="1">
              <a:spLocks noChangeArrowheads="1"/>
            </p:cNvSpPr>
            <p:nvPr/>
          </p:nvSpPr>
          <p:spPr bwMode="auto">
            <a:xfrm>
              <a:off x="4080" y="480"/>
              <a:ext cx="643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整型</a:t>
              </a:r>
              <a:r>
                <a:rPr lang="en-US" altLang="zh-CN" sz="20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</a:t>
              </a:r>
              <a:endPara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0" name="AutoShape 21"/>
            <p:cNvSpPr/>
            <p:nvPr/>
          </p:nvSpPr>
          <p:spPr bwMode="auto">
            <a:xfrm>
              <a:off x="2256" y="912"/>
              <a:ext cx="96" cy="816"/>
            </a:xfrm>
            <a:prstGeom prst="leftBrace">
              <a:avLst>
                <a:gd name="adj1" fmla="val 70833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2311" name="AutoShape 22"/>
            <p:cNvSpPr/>
            <p:nvPr/>
          </p:nvSpPr>
          <p:spPr bwMode="auto">
            <a:xfrm>
              <a:off x="3216" y="576"/>
              <a:ext cx="96" cy="864"/>
            </a:xfrm>
            <a:prstGeom prst="leftBrace">
              <a:avLst>
                <a:gd name="adj1" fmla="val 750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2312" name="AutoShape 23"/>
            <p:cNvSpPr/>
            <p:nvPr/>
          </p:nvSpPr>
          <p:spPr bwMode="auto">
            <a:xfrm>
              <a:off x="3984" y="192"/>
              <a:ext cx="48" cy="816"/>
            </a:xfrm>
            <a:prstGeom prst="leftBrace">
              <a:avLst>
                <a:gd name="adj1" fmla="val 141667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2313" name="AutoShape 24"/>
            <p:cNvSpPr/>
            <p:nvPr/>
          </p:nvSpPr>
          <p:spPr bwMode="auto">
            <a:xfrm>
              <a:off x="3984" y="1056"/>
              <a:ext cx="48" cy="624"/>
            </a:xfrm>
            <a:prstGeom prst="leftBrace">
              <a:avLst>
                <a:gd name="adj1" fmla="val 108333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2314" name="AutoShape 25"/>
            <p:cNvSpPr/>
            <p:nvPr/>
          </p:nvSpPr>
          <p:spPr bwMode="auto">
            <a:xfrm>
              <a:off x="2208" y="1920"/>
              <a:ext cx="96" cy="1008"/>
            </a:xfrm>
            <a:prstGeom prst="leftBrace">
              <a:avLst>
                <a:gd name="adj1" fmla="val 87500"/>
                <a:gd name="adj2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2315" name="Text Box 26"/>
            <p:cNvSpPr txBox="1">
              <a:spLocks noChangeArrowheads="1"/>
            </p:cNvSpPr>
            <p:nvPr/>
          </p:nvSpPr>
          <p:spPr bwMode="auto">
            <a:xfrm>
              <a:off x="2352" y="1872"/>
              <a:ext cx="436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</a:t>
              </a:r>
              <a:endPara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6" name="Text Box 27"/>
            <p:cNvSpPr txBox="1">
              <a:spLocks noChangeArrowheads="1"/>
            </p:cNvSpPr>
            <p:nvPr/>
          </p:nvSpPr>
          <p:spPr bwMode="auto">
            <a:xfrm>
              <a:off x="2352" y="2160"/>
              <a:ext cx="1039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结构体</a:t>
              </a:r>
              <a:r>
                <a:rPr lang="en-US" altLang="zh-CN" sz="2000" dirty="0" err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struct</a:t>
              </a:r>
              <a:endPara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17" name="Text Box 28"/>
            <p:cNvSpPr txBox="1">
              <a:spLocks noChangeArrowheads="1"/>
            </p:cNvSpPr>
            <p:nvPr/>
          </p:nvSpPr>
          <p:spPr bwMode="auto">
            <a:xfrm>
              <a:off x="2352" y="2448"/>
              <a:ext cx="1047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共用体</a:t>
              </a:r>
              <a:r>
                <a:rPr lang="en-US" altLang="zh-CN" sz="20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union</a:t>
              </a:r>
              <a:endPara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657" name="Oval 33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78903" y="6348369"/>
            <a:ext cx="533400" cy="381000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&lt;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0"/>
            <a:ext cx="9144000" cy="366713"/>
            <a:chOff x="0" y="0"/>
            <a:chExt cx="9144000" cy="366713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3667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  <a:defRPr/>
              </a:pP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112" y="50334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程序结构和设计方法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630296" y="556295"/>
            <a:ext cx="7772400" cy="91177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</a:rPr>
              <a:t>2.3</a:t>
            </a:r>
            <a:r>
              <a:rPr lang="en-US" altLang="zh-CN" sz="3200" dirty="0">
                <a:latin typeface="Arial" panose="020B0604020202020204" pitchFamily="34" charset="0"/>
              </a:rPr>
              <a:t>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</a:t>
            </a:r>
            <a:r>
              <a:rPr lang="zh-CN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727774" y="1381445"/>
            <a:ext cx="7069138" cy="3046988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00CC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第一个程序  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Hello,World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sz="3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en-US" altLang="zh-CN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   The  first  C  Program*/</a:t>
            </a:r>
            <a:endParaRPr lang="en-US" altLang="zh-CN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stdio.h</a:t>
            </a:r>
            <a:r>
              <a:rPr lang="en-US" altLang="zh-CN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main()</a:t>
            </a:r>
            <a:endParaRPr lang="en-US" altLang="zh-CN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b="1" dirty="0" err="1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en-US" altLang="zh-CN" b="1" dirty="0" err="1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Hello,World</a:t>
            </a:r>
            <a:r>
              <a:rPr lang="en-US" altLang="zh-CN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!”)</a:t>
            </a:r>
            <a:r>
              <a:rPr lang="en-US" altLang="zh-CN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AutoShape 22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76313" y="6246813"/>
            <a:ext cx="533400" cy="3810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altLang="zh-CN">
                <a:solidFill>
                  <a:srgbClr val="008000"/>
                </a:solidFill>
                <a:ea typeface="宋体" panose="02010600030101010101" pitchFamily="2" charset="-122"/>
              </a:rPr>
              <a:t>&gt;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6348231" y="2182264"/>
            <a:ext cx="1312867" cy="400050"/>
            <a:chOff x="4057" y="1121"/>
            <a:chExt cx="827" cy="252"/>
          </a:xfrm>
        </p:grpSpPr>
        <p:sp>
          <p:nvSpPr>
            <p:cNvPr id="13329" name="Line 23"/>
            <p:cNvSpPr>
              <a:spLocks noChangeShapeType="1"/>
            </p:cNvSpPr>
            <p:nvPr/>
          </p:nvSpPr>
          <p:spPr bwMode="auto">
            <a:xfrm flipH="1">
              <a:off x="4057" y="1247"/>
              <a:ext cx="3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0" name="Text Box 24"/>
            <p:cNvSpPr txBox="1">
              <a:spLocks noChangeArrowheads="1"/>
            </p:cNvSpPr>
            <p:nvPr/>
          </p:nvSpPr>
          <p:spPr bwMode="auto">
            <a:xfrm>
              <a:off x="4445" y="1121"/>
              <a:ext cx="439" cy="252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注释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Group 29"/>
          <p:cNvGrpSpPr/>
          <p:nvPr/>
        </p:nvGrpSpPr>
        <p:grpSpPr bwMode="auto">
          <a:xfrm>
            <a:off x="3875731" y="2535168"/>
            <a:ext cx="2046288" cy="400050"/>
            <a:chOff x="2341" y="1412"/>
            <a:chExt cx="1289" cy="252"/>
          </a:xfrm>
        </p:grpSpPr>
        <p:sp>
          <p:nvSpPr>
            <p:cNvPr id="13327" name="Line 27"/>
            <p:cNvSpPr>
              <a:spLocks noChangeShapeType="1"/>
            </p:cNvSpPr>
            <p:nvPr/>
          </p:nvSpPr>
          <p:spPr bwMode="auto">
            <a:xfrm flipH="1">
              <a:off x="2341" y="1544"/>
              <a:ext cx="3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Text Box 28"/>
            <p:cNvSpPr txBox="1">
              <a:spLocks noChangeArrowheads="1"/>
            </p:cNvSpPr>
            <p:nvPr/>
          </p:nvSpPr>
          <p:spPr bwMode="auto">
            <a:xfrm>
              <a:off x="2706" y="1412"/>
              <a:ext cx="924" cy="252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编译预处理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Group 33"/>
          <p:cNvGrpSpPr/>
          <p:nvPr/>
        </p:nvGrpSpPr>
        <p:grpSpPr bwMode="auto">
          <a:xfrm>
            <a:off x="1959468" y="2915935"/>
            <a:ext cx="1254127" cy="400050"/>
            <a:chOff x="4057" y="1121"/>
            <a:chExt cx="790" cy="252"/>
          </a:xfrm>
        </p:grpSpPr>
        <p:sp>
          <p:nvSpPr>
            <p:cNvPr id="13325" name="Line 34"/>
            <p:cNvSpPr>
              <a:spLocks noChangeShapeType="1"/>
            </p:cNvSpPr>
            <p:nvPr/>
          </p:nvSpPr>
          <p:spPr bwMode="auto">
            <a:xfrm flipH="1">
              <a:off x="4057" y="1247"/>
              <a:ext cx="3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Text Box 35"/>
            <p:cNvSpPr txBox="1">
              <a:spLocks noChangeArrowheads="1"/>
            </p:cNvSpPr>
            <p:nvPr/>
          </p:nvSpPr>
          <p:spPr bwMode="auto">
            <a:xfrm>
              <a:off x="4408" y="1121"/>
              <a:ext cx="439" cy="252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Group 36"/>
          <p:cNvGrpSpPr/>
          <p:nvPr/>
        </p:nvGrpSpPr>
        <p:grpSpPr bwMode="auto">
          <a:xfrm>
            <a:off x="5327206" y="3636429"/>
            <a:ext cx="1238251" cy="400050"/>
            <a:chOff x="4057" y="1115"/>
            <a:chExt cx="780" cy="252"/>
          </a:xfrm>
        </p:grpSpPr>
        <p:sp>
          <p:nvSpPr>
            <p:cNvPr id="13323" name="Line 37"/>
            <p:cNvSpPr>
              <a:spLocks noChangeShapeType="1"/>
            </p:cNvSpPr>
            <p:nvPr/>
          </p:nvSpPr>
          <p:spPr bwMode="auto">
            <a:xfrm flipH="1">
              <a:off x="4057" y="1247"/>
              <a:ext cx="3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4" name="Text Box 38"/>
            <p:cNvSpPr txBox="1">
              <a:spLocks noChangeArrowheads="1"/>
            </p:cNvSpPr>
            <p:nvPr/>
          </p:nvSpPr>
          <p:spPr bwMode="auto">
            <a:xfrm>
              <a:off x="4398" y="1115"/>
              <a:ext cx="439" cy="252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0695" name="Text Box 39"/>
          <p:cNvSpPr txBox="1">
            <a:spLocks noChangeArrowheads="1"/>
          </p:cNvSpPr>
          <p:nvPr/>
        </p:nvSpPr>
        <p:spPr bwMode="auto">
          <a:xfrm>
            <a:off x="701762" y="4628378"/>
            <a:ext cx="2149243" cy="830997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Hello,World</a:t>
            </a:r>
            <a:r>
              <a:rPr lang="en-US" altLang="zh-CN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0" y="0"/>
            <a:ext cx="9144000" cy="366713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latin typeface="Verdana" panose="020B0604030504040204" pitchFamily="34" charset="0"/>
                <a:ea typeface="宋体" panose="02010600030101010101" pitchFamily="2" charset="-122"/>
              </a:rPr>
              <a:t>  </a:t>
            </a:r>
            <a:endParaRPr lang="zh-CN" altLang="en-US" sz="1800" b="1" dirty="0">
              <a:solidFill>
                <a:srgbClr val="3333CC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945" y="41945"/>
            <a:ext cx="2046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程序结构和设计方法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3793" y="514350"/>
            <a:ext cx="7772400" cy="8255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954059" y="378087"/>
            <a:ext cx="7585934" cy="6370975"/>
          </a:xfrm>
          <a:prstGeom prst="rect">
            <a:avLst/>
          </a:prstGeom>
          <a:solidFill>
            <a:schemeClr val="tx1"/>
          </a:solidFill>
          <a:ln w="38100" cap="sq">
            <a:solidFill>
              <a:srgbClr val="00CC00"/>
            </a:solidFill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r>
              <a:rPr lang="en-US" altLang="zh-CN" dirty="0">
                <a:solidFill>
                  <a:schemeClr val="hlin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/*      example1.1    calculate the sum of a and b*/</a:t>
            </a:r>
            <a:endParaRPr lang="en-US" altLang="zh-CN" dirty="0">
              <a:solidFill>
                <a:schemeClr val="hlin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dirty="0">
                <a:solidFill>
                  <a:srgbClr val="33CC33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#include &lt;</a:t>
            </a:r>
            <a:r>
              <a:rPr lang="en-US" altLang="zh-CN" dirty="0" err="1">
                <a:solidFill>
                  <a:srgbClr val="33CC33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stdio.h</a:t>
            </a:r>
            <a:r>
              <a:rPr lang="en-US" altLang="zh-CN" dirty="0">
                <a:solidFill>
                  <a:srgbClr val="33CC33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&gt;</a:t>
            </a:r>
            <a:endParaRPr lang="en-US" altLang="zh-CN" dirty="0">
              <a:solidFill>
                <a:srgbClr val="33CC33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dirty="0">
                <a:solidFill>
                  <a:schemeClr val="hlin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/*  This is the main program  */</a:t>
            </a:r>
            <a:endParaRPr lang="en-US" altLang="zh-CN" dirty="0">
              <a:solidFill>
                <a:schemeClr val="hlin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dirty="0">
                <a:solidFill>
                  <a:srgbClr val="FFFF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main</a:t>
            </a:r>
            <a:r>
              <a:rPr lang="en-US" altLang="zh-CN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()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{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</a:t>
            </a:r>
            <a:r>
              <a:rPr lang="en-US" altLang="zh-CN" dirty="0" err="1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int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FFFF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a,b,sum</a:t>
            </a:r>
            <a:r>
              <a:rPr lang="en-US" altLang="zh-CN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;</a:t>
            </a:r>
            <a:endParaRPr lang="en-US" altLang="zh-CN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</a:t>
            </a:r>
            <a:r>
              <a:rPr lang="en-US" altLang="zh-CN" dirty="0">
                <a:solidFill>
                  <a:srgbClr val="FFFF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</a:t>
            </a:r>
            <a:r>
              <a:rPr lang="en-US" altLang="zh-CN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10</a:t>
            </a:r>
            <a:r>
              <a:rPr lang="en-US" altLang="zh-CN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;</a:t>
            </a:r>
            <a:endParaRPr lang="en-US" altLang="zh-CN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     </a:t>
            </a:r>
            <a:r>
              <a:rPr lang="en-US" altLang="zh-CN" dirty="0">
                <a:solidFill>
                  <a:srgbClr val="FFFF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b</a:t>
            </a:r>
            <a:r>
              <a:rPr lang="en-US" altLang="zh-CN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24</a:t>
            </a:r>
            <a:r>
              <a:rPr lang="en-US" altLang="zh-CN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;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 </a:t>
            </a:r>
            <a:r>
              <a:rPr lang="en-US" altLang="zh-CN" dirty="0">
                <a:solidFill>
                  <a:srgbClr val="FFFF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sum</a:t>
            </a:r>
            <a:r>
              <a:rPr lang="en-US" altLang="zh-CN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=</a:t>
            </a:r>
            <a:r>
              <a:rPr lang="en-US" altLang="zh-CN" dirty="0">
                <a:solidFill>
                  <a:srgbClr val="FFFF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add</a:t>
            </a:r>
            <a:r>
              <a:rPr lang="en-US" altLang="zh-CN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dirty="0" err="1">
                <a:solidFill>
                  <a:srgbClr val="FFFF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</a:t>
            </a:r>
            <a:r>
              <a:rPr lang="en-US" altLang="zh-CN" dirty="0" err="1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en-US" altLang="zh-CN" dirty="0" err="1">
                <a:solidFill>
                  <a:srgbClr val="FFFF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b</a:t>
            </a:r>
            <a:r>
              <a:rPr lang="en-US" altLang="zh-CN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);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 </a:t>
            </a:r>
            <a:r>
              <a:rPr lang="en-US" altLang="zh-CN" dirty="0" err="1">
                <a:solidFill>
                  <a:srgbClr val="FFFF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printf</a:t>
            </a:r>
            <a:r>
              <a:rPr lang="en-US" altLang="zh-CN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”sum=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%d\</a:t>
            </a:r>
            <a:r>
              <a:rPr lang="en-US" altLang="zh-CN" dirty="0" err="1">
                <a:solidFill>
                  <a:srgbClr val="0000FF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n"</a:t>
            </a:r>
            <a:r>
              <a:rPr lang="en-US" altLang="zh-CN" dirty="0" err="1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</a:t>
            </a:r>
            <a:r>
              <a:rPr lang="en-US" altLang="zh-CN" dirty="0" err="1">
                <a:solidFill>
                  <a:srgbClr val="FFFF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sum</a:t>
            </a:r>
            <a:r>
              <a:rPr lang="en-US" altLang="zh-CN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);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}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dirty="0">
              <a:solidFill>
                <a:srgbClr val="33CC33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dirty="0">
                <a:solidFill>
                  <a:schemeClr val="hlink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/* This function calculates the sum of x and y   */</a:t>
            </a:r>
            <a:endParaRPr lang="en-US" altLang="zh-CN" dirty="0">
              <a:solidFill>
                <a:schemeClr val="hlin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dirty="0" err="1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int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dirty="0">
                <a:solidFill>
                  <a:srgbClr val="FFFF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add</a:t>
            </a:r>
            <a:r>
              <a:rPr lang="en-US" altLang="zh-CN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int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FFFF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x</a:t>
            </a:r>
            <a:r>
              <a:rPr lang="en-US" altLang="zh-CN" dirty="0" err="1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,int</a:t>
            </a:r>
            <a:r>
              <a:rPr lang="en-US" altLang="zh-CN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dirty="0">
                <a:solidFill>
                  <a:srgbClr val="FFFF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y</a:t>
            </a:r>
            <a:r>
              <a:rPr lang="en-US" altLang="zh-CN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{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  </a:t>
            </a:r>
            <a:r>
              <a:rPr lang="en-US" altLang="zh-CN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int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dirty="0">
                <a:solidFill>
                  <a:srgbClr val="FFFF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 z;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FFFF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z=</a:t>
            </a:r>
            <a:r>
              <a:rPr lang="en-US" altLang="zh-CN" dirty="0" err="1">
                <a:solidFill>
                  <a:srgbClr val="FFFF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x+y</a:t>
            </a:r>
            <a:r>
              <a:rPr lang="en-US" altLang="zh-CN" dirty="0">
                <a:solidFill>
                  <a:srgbClr val="FFFF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;</a:t>
            </a:r>
            <a:endParaRPr lang="en-US" altLang="zh-CN" dirty="0">
              <a:solidFill>
                <a:srgbClr val="FFFFCC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en-US" altLang="zh-CN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return(</a:t>
            </a:r>
            <a:r>
              <a:rPr lang="en-US" altLang="zh-CN" dirty="0">
                <a:solidFill>
                  <a:srgbClr val="FFFFCC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z</a:t>
            </a:r>
            <a:r>
              <a:rPr lang="en-US" altLang="zh-CN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);</a:t>
            </a:r>
            <a:endParaRPr lang="en-US" altLang="zh-CN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}</a:t>
            </a:r>
            <a:endParaRPr lang="en-US" altLang="zh-CN" dirty="0">
              <a:solidFill>
                <a:schemeClr val="bg1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6562566" y="5507722"/>
            <a:ext cx="1723549" cy="830997"/>
          </a:xfrm>
          <a:prstGeom prst="rect">
            <a:avLst/>
          </a:prstGeom>
          <a:solidFill>
            <a:srgbClr val="33CCCC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sum=34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37"/>
          <p:cNvGrpSpPr/>
          <p:nvPr/>
        </p:nvGrpSpPr>
        <p:grpSpPr bwMode="auto">
          <a:xfrm>
            <a:off x="1876614" y="1741240"/>
            <a:ext cx="4141787" cy="3130550"/>
            <a:chOff x="1663" y="1044"/>
            <a:chExt cx="2609" cy="1972"/>
          </a:xfrm>
        </p:grpSpPr>
        <p:sp>
          <p:nvSpPr>
            <p:cNvPr id="14355" name="Line 8"/>
            <p:cNvSpPr>
              <a:spLocks noChangeShapeType="1"/>
            </p:cNvSpPr>
            <p:nvPr/>
          </p:nvSpPr>
          <p:spPr bwMode="auto">
            <a:xfrm flipH="1" flipV="1">
              <a:off x="1945" y="1044"/>
              <a:ext cx="1800" cy="145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6" name="Line 9"/>
            <p:cNvSpPr>
              <a:spLocks noChangeShapeType="1"/>
            </p:cNvSpPr>
            <p:nvPr/>
          </p:nvSpPr>
          <p:spPr bwMode="auto">
            <a:xfrm flipH="1">
              <a:off x="1663" y="1233"/>
              <a:ext cx="2104" cy="1783"/>
            </a:xfrm>
            <a:prstGeom prst="line">
              <a:avLst/>
            </a:prstGeom>
            <a:noFill/>
            <a:ln w="38100" cap="sq">
              <a:solidFill>
                <a:schemeClr val="bg1"/>
              </a:solidFill>
              <a:round/>
              <a:headEnd type="none" w="sm" len="sm"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7" name="Text Box 10"/>
            <p:cNvSpPr txBox="1">
              <a:spLocks noChangeArrowheads="1"/>
            </p:cNvSpPr>
            <p:nvPr/>
          </p:nvSpPr>
          <p:spPr bwMode="auto">
            <a:xfrm>
              <a:off x="3774" y="1045"/>
              <a:ext cx="498" cy="288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>
                  <a:solidFill>
                    <a:srgbClr val="FFFFCC"/>
                  </a:solidFill>
                  <a:ea typeface="宋体" panose="02010600030101010101" pitchFamily="2" charset="-122"/>
                </a:rPr>
                <a:t>函数</a:t>
              </a:r>
              <a:endParaRPr lang="zh-CN" altLang="en-US">
                <a:solidFill>
                  <a:srgbClr val="FFFFCC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38"/>
          <p:cNvGrpSpPr/>
          <p:nvPr/>
        </p:nvGrpSpPr>
        <p:grpSpPr bwMode="auto">
          <a:xfrm>
            <a:off x="2519698" y="2348714"/>
            <a:ext cx="2052638" cy="457200"/>
            <a:chOff x="3014" y="1786"/>
            <a:chExt cx="1293" cy="288"/>
          </a:xfrm>
        </p:grpSpPr>
        <p:sp>
          <p:nvSpPr>
            <p:cNvPr id="14353" name="Line 12"/>
            <p:cNvSpPr>
              <a:spLocks noChangeShapeType="1"/>
            </p:cNvSpPr>
            <p:nvPr/>
          </p:nvSpPr>
          <p:spPr bwMode="auto">
            <a:xfrm flipH="1">
              <a:off x="3014" y="1941"/>
              <a:ext cx="733" cy="0"/>
            </a:xfrm>
            <a:prstGeom prst="line">
              <a:avLst/>
            </a:prstGeom>
            <a:noFill/>
            <a:ln w="38100" cap="sq">
              <a:solidFill>
                <a:srgbClr val="FFFFCC"/>
              </a:solidFill>
              <a:round/>
              <a:headEnd type="none" w="sm" len="sm"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4" name="Text Box 13"/>
            <p:cNvSpPr txBox="1">
              <a:spLocks noChangeArrowheads="1"/>
            </p:cNvSpPr>
            <p:nvPr/>
          </p:nvSpPr>
          <p:spPr bwMode="auto">
            <a:xfrm>
              <a:off x="3809" y="1786"/>
              <a:ext cx="498" cy="288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FFFFCC"/>
                  </a:solidFill>
                  <a:ea typeface="宋体" panose="02010600030101010101" pitchFamily="2" charset="-122"/>
                </a:rPr>
                <a:t>语句</a:t>
              </a:r>
              <a:endParaRPr lang="zh-CN" altLang="en-US" dirty="0">
                <a:solidFill>
                  <a:srgbClr val="FFFFCC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35"/>
          <p:cNvGrpSpPr/>
          <p:nvPr/>
        </p:nvGrpSpPr>
        <p:grpSpPr bwMode="auto">
          <a:xfrm>
            <a:off x="3580264" y="801894"/>
            <a:ext cx="2611438" cy="401638"/>
            <a:chOff x="2826" y="447"/>
            <a:chExt cx="1645" cy="253"/>
          </a:xfrm>
        </p:grpSpPr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 flipH="1">
              <a:off x="2826" y="571"/>
              <a:ext cx="723" cy="0"/>
            </a:xfrm>
            <a:prstGeom prst="line">
              <a:avLst/>
            </a:prstGeom>
            <a:noFill/>
            <a:ln w="38100" cap="sq">
              <a:solidFill>
                <a:srgbClr val="66FFFF"/>
              </a:solidFill>
              <a:round/>
              <a:headEnd type="none" w="sm" len="sm"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>
              <a:off x="3549" y="447"/>
              <a:ext cx="922" cy="253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预处理命令</a:t>
              </a:r>
              <a:endPara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Group 36"/>
          <p:cNvGrpSpPr/>
          <p:nvPr/>
        </p:nvGrpSpPr>
        <p:grpSpPr bwMode="auto">
          <a:xfrm>
            <a:off x="5561901" y="805342"/>
            <a:ext cx="2954338" cy="3665989"/>
            <a:chOff x="3456" y="412"/>
            <a:chExt cx="1861" cy="2373"/>
          </a:xfrm>
        </p:grpSpPr>
        <p:sp>
          <p:nvSpPr>
            <p:cNvPr id="14347" name="Line 19"/>
            <p:cNvSpPr>
              <a:spLocks noChangeShapeType="1"/>
            </p:cNvSpPr>
            <p:nvPr/>
          </p:nvSpPr>
          <p:spPr bwMode="auto">
            <a:xfrm flipH="1" flipV="1">
              <a:off x="4115" y="412"/>
              <a:ext cx="752" cy="732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8" name="Line 20"/>
            <p:cNvSpPr>
              <a:spLocks noChangeShapeType="1"/>
            </p:cNvSpPr>
            <p:nvPr/>
          </p:nvSpPr>
          <p:spPr bwMode="auto">
            <a:xfrm flipH="1" flipV="1">
              <a:off x="3456" y="867"/>
              <a:ext cx="1378" cy="322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9" name="Text Box 21"/>
            <p:cNvSpPr txBox="1">
              <a:spLocks noChangeArrowheads="1"/>
            </p:cNvSpPr>
            <p:nvPr/>
          </p:nvSpPr>
          <p:spPr bwMode="auto">
            <a:xfrm>
              <a:off x="4879" y="1034"/>
              <a:ext cx="438" cy="260"/>
            </a:xfrm>
            <a:prstGeom prst="rect">
              <a:avLst/>
            </a:prstGeom>
            <a:noFill/>
            <a:ln w="38100" cap="sq">
              <a:noFill/>
              <a:miter lim="800000"/>
              <a:head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33CC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注释</a:t>
              </a:r>
              <a:endParaRPr lang="zh-CN" altLang="en-US" sz="2000" b="1" dirty="0">
                <a:solidFill>
                  <a:srgbClr val="33CC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0" name="Line 22"/>
            <p:cNvSpPr>
              <a:spLocks noChangeShapeType="1"/>
            </p:cNvSpPr>
            <p:nvPr/>
          </p:nvSpPr>
          <p:spPr bwMode="auto">
            <a:xfrm flipH="1">
              <a:off x="4338" y="1255"/>
              <a:ext cx="485" cy="1530"/>
            </a:xfrm>
            <a:prstGeom prst="line">
              <a:avLst/>
            </a:prstGeom>
            <a:noFill/>
            <a:ln w="38100" cap="sq">
              <a:solidFill>
                <a:schemeClr val="hlink"/>
              </a:solidFill>
              <a:round/>
              <a:headEnd type="none" w="sm" len="sm"/>
              <a:tailEnd type="triangle" w="med" len="med"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346" name="AutoShape 40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96137" y="6213257"/>
            <a:ext cx="533400" cy="3810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altLang="zh-CN" dirty="0">
                <a:solidFill>
                  <a:srgbClr val="008000"/>
                </a:solidFill>
                <a:ea typeface="宋体" panose="02010600030101010101" pitchFamily="2" charset="-122"/>
              </a:rPr>
              <a:t>&gt;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0" y="0"/>
            <a:ext cx="9144000" cy="366713"/>
            <a:chOff x="0" y="0"/>
            <a:chExt cx="9144000" cy="366713"/>
          </a:xfrm>
        </p:grpSpPr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3667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112" y="50334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程序结构和设计方法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nimBg="1" autoUpdateAnimBg="0"/>
      <p:bldP spid="2867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7810" y="761811"/>
            <a:ext cx="7772400" cy="2320925"/>
          </a:xfrm>
        </p:spPr>
        <p:txBody>
          <a:bodyPr/>
          <a:lstStyle/>
          <a:p>
            <a:pPr lvl="1" eaLnBrk="1" hangingPunct="1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格式特点</a:t>
            </a: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习惯用</a:t>
            </a:r>
            <a:r>
              <a:rPr lang="zh-CN" altLang="zh-CN" sz="2000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小写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字母，大小写敏感</a:t>
            </a:r>
            <a:endParaRPr lang="zh-CN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不使用行号，</a:t>
            </a:r>
            <a:r>
              <a:rPr lang="zh-CN" altLang="zh-CN" sz="2000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无程序行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可使用空行和空格</a:t>
            </a:r>
            <a:endParaRPr lang="zh-CN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zh-CN" altLang="zh-CN" sz="2000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锯齿形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书写格式</a:t>
            </a:r>
            <a:endParaRPr lang="zh-CN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66800" y="6172200"/>
            <a:ext cx="533400" cy="3810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altLang="zh-CN">
                <a:solidFill>
                  <a:srgbClr val="008000"/>
                </a:solidFill>
                <a:ea typeface="宋体" panose="02010600030101010101" pitchFamily="2" charset="-122"/>
              </a:rPr>
              <a:t>&lt;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364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676400" y="6172200"/>
            <a:ext cx="533400" cy="3810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altLang="zh-CN">
                <a:solidFill>
                  <a:srgbClr val="008000"/>
                </a:solidFill>
                <a:ea typeface="宋体" panose="02010600030101010101" pitchFamily="2" charset="-122"/>
              </a:rPr>
              <a:t>&gt;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5746576" y="1585956"/>
            <a:ext cx="2697480" cy="4892675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FF3300"/>
                </a:solidFill>
              </a:rPr>
              <a:t>main( )</a:t>
            </a:r>
            <a:endParaRPr lang="en-US" altLang="zh-CN" dirty="0"/>
          </a:p>
          <a:p>
            <a:pPr eaLnBrk="1" hangingPunct="1"/>
            <a:r>
              <a:rPr lang="en-US" altLang="zh-CN" dirty="0">
                <a:solidFill>
                  <a:srgbClr val="FF3300"/>
                </a:solidFill>
              </a:rPr>
              <a:t>{</a:t>
            </a:r>
            <a:r>
              <a:rPr lang="en-US" altLang="zh-CN" dirty="0"/>
              <a:t>     </a:t>
            </a:r>
            <a:r>
              <a:rPr lang="en-US" altLang="zh-CN" b="1" dirty="0">
                <a:solidFill>
                  <a:srgbClr val="3333FF"/>
                </a:solidFill>
              </a:rPr>
              <a:t>……………….</a:t>
            </a:r>
            <a:endParaRPr lang="en-US" altLang="zh-CN" b="1" dirty="0">
              <a:solidFill>
                <a:srgbClr val="3333FF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rgbClr val="3333FF"/>
                </a:solidFill>
              </a:rPr>
              <a:t>       ………………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  </a:t>
            </a:r>
            <a:r>
              <a:rPr lang="en-US" altLang="zh-CN" b="1" dirty="0">
                <a:solidFill>
                  <a:srgbClr val="333333"/>
                </a:solidFill>
              </a:rPr>
              <a:t>…………..</a:t>
            </a:r>
            <a:endParaRPr lang="en-US" altLang="zh-CN" b="1" dirty="0">
              <a:solidFill>
                <a:srgbClr val="333333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rgbClr val="333333"/>
                </a:solidFill>
              </a:rPr>
              <a:t>             …………..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           </a:t>
            </a:r>
            <a:r>
              <a:rPr lang="en-US" altLang="zh-CN" b="1" dirty="0">
                <a:solidFill>
                  <a:srgbClr val="FF3300"/>
                </a:solidFill>
              </a:rPr>
              <a:t>………</a:t>
            </a:r>
            <a:endParaRPr lang="en-US" altLang="zh-CN" b="1" dirty="0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rgbClr val="FF3300"/>
                </a:solidFill>
              </a:rPr>
              <a:t>                   ………</a:t>
            </a:r>
            <a:endParaRPr lang="en-US" altLang="zh-CN" b="1" dirty="0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 b="1" dirty="0"/>
              <a:t>             </a:t>
            </a:r>
            <a:r>
              <a:rPr lang="en-US" altLang="zh-CN" b="1" dirty="0">
                <a:solidFill>
                  <a:srgbClr val="333333"/>
                </a:solidFill>
              </a:rPr>
              <a:t>……………</a:t>
            </a:r>
            <a:endParaRPr lang="en-US" altLang="zh-CN" b="1" dirty="0">
              <a:solidFill>
                <a:srgbClr val="333333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rgbClr val="333333"/>
                </a:solidFill>
              </a:rPr>
              <a:t>             ……………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        </a:t>
            </a:r>
            <a:r>
              <a:rPr lang="en-US" altLang="zh-CN" b="1" dirty="0">
                <a:solidFill>
                  <a:srgbClr val="3333FF"/>
                </a:solidFill>
              </a:rPr>
              <a:t>……………….</a:t>
            </a:r>
            <a:endParaRPr lang="en-US" altLang="zh-CN" b="1" dirty="0">
              <a:solidFill>
                <a:srgbClr val="3333FF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rgbClr val="3333FF"/>
                </a:solidFill>
              </a:rPr>
              <a:t>        ……………….</a:t>
            </a:r>
            <a:endParaRPr lang="en-US" altLang="zh-CN" dirty="0"/>
          </a:p>
          <a:p>
            <a:pPr eaLnBrk="1" hangingPunct="1"/>
            <a:r>
              <a:rPr lang="en-US" altLang="zh-CN" dirty="0">
                <a:solidFill>
                  <a:srgbClr val="FF3300"/>
                </a:solidFill>
              </a:rPr>
              <a:t>}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5542203" y="1548080"/>
            <a:ext cx="3279103" cy="449262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main( 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j ,  sum;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sum=0;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for(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&lt;10;i++)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for(j=1;j&lt;10;j++)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sum+=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*j 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(“%d\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n”,sum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857265" y="3352159"/>
            <a:ext cx="4314825" cy="2039938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养成良好的编程习惯</a:t>
            </a:r>
            <a:r>
              <a:rPr lang="en-US" altLang="zh-CN" b="1" dirty="0" smtClean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39933"/>
              </a:buClr>
              <a:buFont typeface="Webdings" panose="05030102010509060703" pitchFamily="18" charset="2"/>
              <a:buChar char="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缩进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39933"/>
              </a:buClr>
              <a:buFont typeface="Webdings" panose="05030102010509060703" pitchFamily="18" charset="2"/>
              <a:buChar char="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39933"/>
              </a:buClr>
              <a:buFont typeface="Webdings" panose="05030102010509060703" pitchFamily="18" charset="2"/>
              <a:buChar char="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有足够的注释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39933"/>
              </a:buClr>
              <a:buFont typeface="Webdings" panose="05030102010509060703" pitchFamily="18" charset="2"/>
              <a:buChar char="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有合适的空行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0"/>
            <a:ext cx="9144000" cy="366713"/>
            <a:chOff x="0" y="0"/>
            <a:chExt cx="9144000" cy="366713"/>
          </a:xfrm>
        </p:grpSpPr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3667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112" y="50334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程序结构和设计方法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6" grpId="0" bldLvl="0" animBg="1" autoUpdateAnimBg="0"/>
      <p:bldP spid="30735" grpId="0" bldLvl="0" animBg="1" autoUpdateAnimBg="0"/>
      <p:bldP spid="3073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75439" y="594394"/>
            <a:ext cx="8153400" cy="4838700"/>
          </a:xfrm>
        </p:spPr>
        <p:txBody>
          <a:bodyPr/>
          <a:lstStyle/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结构特点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函数与主函数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eaLnBrk="1" hangingPunct="1"/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程序由一个或多个函数组成</a:t>
            </a:r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eaLnBrk="1" hangingPunct="1"/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必须有且只能有一个主函数</a:t>
            </a:r>
            <a:r>
              <a:rPr lang="en-US" altLang="zh-CN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eaLnBrk="1" hangingPunct="1"/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程序执行从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中结束，其它函数通过嵌套调用得以执行。</a:t>
            </a:r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程序语句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程序由语句组成</a:t>
            </a:r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eaLnBrk="1" hangingPunct="1"/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用“</a:t>
            </a:r>
            <a:r>
              <a:rPr lang="zh-CN" altLang="zh-CN" b="1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”作为语句终止符</a:t>
            </a:r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eaLnBrk="1" hangingPunct="1"/>
            <a:r>
              <a:rPr lang="en-US" altLang="zh-CN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        */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为注释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不能嵌套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不产生编译代码</a:t>
            </a:r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7" name="AutoShape 7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66800" y="6172200"/>
            <a:ext cx="533400" cy="3810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altLang="zh-CN">
                <a:solidFill>
                  <a:srgbClr val="008000"/>
                </a:solidFill>
                <a:ea typeface="宋体" panose="02010600030101010101" pitchFamily="2" charset="-122"/>
              </a:rPr>
              <a:t>&lt;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8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676400" y="6172200"/>
            <a:ext cx="533400" cy="3810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altLang="zh-CN">
                <a:solidFill>
                  <a:srgbClr val="008000"/>
                </a:solidFill>
                <a:ea typeface="宋体" panose="02010600030101010101" pitchFamily="2" charset="-122"/>
              </a:rPr>
              <a:t>&gt;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9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823433" y="5982399"/>
            <a:ext cx="1047750" cy="51435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16390" name="Group 10"/>
          <p:cNvGrpSpPr/>
          <p:nvPr/>
        </p:nvGrpSpPr>
        <p:grpSpPr bwMode="auto">
          <a:xfrm>
            <a:off x="8016642" y="6038413"/>
            <a:ext cx="714375" cy="381000"/>
            <a:chOff x="4530" y="3822"/>
            <a:chExt cx="450" cy="240"/>
          </a:xfrm>
        </p:grpSpPr>
        <p:sp>
          <p:nvSpPr>
            <p:cNvPr id="16398" name="AutoShape 11"/>
            <p:cNvSpPr>
              <a:spLocks noChangeArrowheads="1"/>
            </p:cNvSpPr>
            <p:nvPr/>
          </p:nvSpPr>
          <p:spPr bwMode="auto">
            <a:xfrm rot="-5400000">
              <a:off x="4536" y="3816"/>
              <a:ext cx="240" cy="2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914 h 21600"/>
                <a:gd name="T14" fmla="*/ 18270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00CC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9" name="Oval 12"/>
            <p:cNvSpPr>
              <a:spLocks noChangeArrowheads="1"/>
            </p:cNvSpPr>
            <p:nvPr/>
          </p:nvSpPr>
          <p:spPr bwMode="auto">
            <a:xfrm>
              <a:off x="4800" y="3984"/>
              <a:ext cx="72" cy="72"/>
            </a:xfrm>
            <a:prstGeom prst="ellipse">
              <a:avLst/>
            </a:prstGeom>
            <a:solidFill>
              <a:srgbClr val="00CC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6400" name="Oval 13"/>
            <p:cNvSpPr>
              <a:spLocks noChangeArrowheads="1"/>
            </p:cNvSpPr>
            <p:nvPr/>
          </p:nvSpPr>
          <p:spPr bwMode="auto">
            <a:xfrm>
              <a:off x="4908" y="3984"/>
              <a:ext cx="72" cy="72"/>
            </a:xfrm>
            <a:prstGeom prst="ellipse">
              <a:avLst/>
            </a:prstGeom>
            <a:solidFill>
              <a:srgbClr val="00CC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2423720" y="4098459"/>
            <a:ext cx="6234113" cy="495300"/>
          </a:xfrm>
          <a:prstGeom prst="rect">
            <a:avLst/>
          </a:prstGeom>
          <a:solidFill>
            <a:schemeClr val="tx1"/>
          </a:solidFill>
          <a:ln w="38100" cap="sq">
            <a:solidFill>
              <a:srgbClr val="00CC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例：   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</a:rPr>
              <a:t>/*This is the main   /* of example1.1*/   */  </a:t>
            </a:r>
            <a:endParaRPr lang="en-US" altLang="zh-CN" dirty="0">
              <a:solidFill>
                <a:srgbClr val="336699"/>
              </a:solidFill>
              <a:ea typeface="宋体" panose="02010600030101010101" pitchFamily="2" charset="-122"/>
            </a:endParaRPr>
          </a:p>
        </p:txBody>
      </p:sp>
      <p:sp>
        <p:nvSpPr>
          <p:cNvPr id="16392" name="Text Box 18"/>
          <p:cNvSpPr txBox="1">
            <a:spLocks noChangeArrowheads="1"/>
          </p:cNvSpPr>
          <p:nvPr/>
        </p:nvSpPr>
        <p:spPr bwMode="auto">
          <a:xfrm>
            <a:off x="4746625" y="5953125"/>
            <a:ext cx="184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grpSp>
        <p:nvGrpSpPr>
          <p:cNvPr id="3" name="Group 23"/>
          <p:cNvGrpSpPr/>
          <p:nvPr/>
        </p:nvGrpSpPr>
        <p:grpSpPr bwMode="auto">
          <a:xfrm>
            <a:off x="5852894" y="3521279"/>
            <a:ext cx="2571750" cy="1123950"/>
            <a:chOff x="3708" y="2160"/>
            <a:chExt cx="1620" cy="708"/>
          </a:xfrm>
        </p:grpSpPr>
        <p:sp>
          <p:nvSpPr>
            <p:cNvPr id="16396" name="Oval 21"/>
            <p:cNvSpPr>
              <a:spLocks noChangeArrowheads="1"/>
            </p:cNvSpPr>
            <p:nvPr/>
          </p:nvSpPr>
          <p:spPr bwMode="auto">
            <a:xfrm>
              <a:off x="3708" y="2484"/>
              <a:ext cx="1620" cy="384"/>
            </a:xfrm>
            <a:prstGeom prst="ellips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6397" name="Text Box 22"/>
            <p:cNvSpPr txBox="1">
              <a:spLocks noChangeArrowheads="1"/>
            </p:cNvSpPr>
            <p:nvPr/>
          </p:nvSpPr>
          <p:spPr bwMode="auto">
            <a:xfrm>
              <a:off x="4346" y="2160"/>
              <a:ext cx="500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>
                  <a:solidFill>
                    <a:srgbClr val="FF0000"/>
                  </a:solidFill>
                </a:rPr>
                <a:t>非法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256389" y="5270733"/>
            <a:ext cx="81534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编译预处理命令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0" y="0"/>
            <a:ext cx="9144000" cy="366713"/>
            <a:chOff x="0" y="0"/>
            <a:chExt cx="9144000" cy="366713"/>
          </a:xfrm>
        </p:grpSpPr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3667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112" y="50334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程序结构和设计方法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5"/>
          <p:cNvSpPr>
            <a:spLocks noChangeArrowheads="1"/>
          </p:cNvSpPr>
          <p:nvPr/>
        </p:nvSpPr>
        <p:spPr bwMode="auto">
          <a:xfrm>
            <a:off x="763398" y="700350"/>
            <a:ext cx="7772400" cy="539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3200" b="1" dirty="0" smtClean="0">
                <a:latin typeface="Arial" panose="020B0604020202020204" pitchFamily="34" charset="0"/>
              </a:rPr>
              <a:t>2.4 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17538" y="1395252"/>
            <a:ext cx="7772400" cy="4376373"/>
          </a:xfrm>
          <a:prstGeom prst="rect">
            <a:avLst/>
          </a:prstGeom>
        </p:spPr>
        <p:txBody>
          <a:bodyPr/>
          <a:lstStyle/>
          <a:p>
            <a:pPr marL="742950" lvl="1" indent="-285750" eaLnBrk="1" hangingPunct="1">
              <a:lnSpc>
                <a:spcPct val="150000"/>
              </a:lnSpc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  <a:defRPr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明确问题需求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hangingPunct="1">
              <a:lnSpc>
                <a:spcPct val="150000"/>
              </a:lnSpc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  <a:defRPr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分析问题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hangingPunct="1">
              <a:lnSpc>
                <a:spcPct val="150000"/>
              </a:lnSpc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  <a:defRPr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设计解决问题的算法</a:t>
            </a:r>
            <a:endParaRPr lang="zh-CN" altLang="en-US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 eaLnBrk="1" hangingPunct="1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自顶向下、逐步求精的设计方法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hangingPunct="1">
              <a:lnSpc>
                <a:spcPct val="150000"/>
              </a:lnSpc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  <a:defRPr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算法描述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hangingPunct="1">
              <a:lnSpc>
                <a:spcPct val="150000"/>
              </a:lnSpc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  <a:defRPr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程序编制</a:t>
            </a:r>
            <a:endParaRPr lang="zh-CN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0"/>
            <a:ext cx="9144000" cy="366713"/>
            <a:chOff x="0" y="0"/>
            <a:chExt cx="9144000" cy="366713"/>
          </a:xfrm>
        </p:grpSpPr>
        <p:sp>
          <p:nvSpPr>
            <p:cNvPr id="5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3667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112" y="50334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程序结构和设计方法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 descr="C:\Users\yacc\AppData\Roaming\Tencent\Users\1582989011\QQ\WinTemp\RichOle\PB((~EX8CA7CEV4~51}DE8I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79677" y="1503159"/>
            <a:ext cx="4392612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12852" y="928484"/>
            <a:ext cx="7772400" cy="677862"/>
          </a:xfrm>
          <a:prstGeom prst="rect">
            <a:avLst/>
          </a:prstGeom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  <a:defRPr/>
            </a:pPr>
            <a:r>
              <a: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例题：求绿色这片地中马铃薯的产量</a:t>
            </a:r>
            <a:endParaRPr lang="zh-CN" altLang="zh-CN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4584802" y="1965121"/>
            <a:ext cx="447675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A</a:t>
            </a:r>
            <a:endParaRPr lang="zh-CN" altLang="en-US" sz="1600"/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5456339" y="3347834"/>
            <a:ext cx="446088" cy="338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B</a:t>
            </a:r>
            <a:endParaRPr lang="zh-CN" altLang="en-US" sz="1600"/>
          </a:p>
        </p:txBody>
      </p:sp>
      <p:sp>
        <p:nvSpPr>
          <p:cNvPr id="18438" name="TextBox 5"/>
          <p:cNvSpPr txBox="1">
            <a:spLocks noChangeArrowheads="1"/>
          </p:cNvSpPr>
          <p:nvPr/>
        </p:nvSpPr>
        <p:spPr bwMode="auto">
          <a:xfrm>
            <a:off x="2582964" y="3031921"/>
            <a:ext cx="446088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D</a:t>
            </a:r>
            <a:endParaRPr lang="zh-CN" altLang="en-US" sz="1600"/>
          </a:p>
        </p:txBody>
      </p:sp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3757714" y="3836784"/>
            <a:ext cx="446088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C</a:t>
            </a:r>
            <a:endParaRPr lang="zh-CN" altLang="en-US" sz="1600"/>
          </a:p>
        </p:txBody>
      </p:sp>
      <p:sp>
        <p:nvSpPr>
          <p:cNvPr id="18440" name="TextBox 7"/>
          <p:cNvSpPr txBox="1">
            <a:spLocks noChangeArrowheads="1"/>
          </p:cNvSpPr>
          <p:nvPr/>
        </p:nvSpPr>
        <p:spPr bwMode="auto">
          <a:xfrm>
            <a:off x="2898877" y="2541384"/>
            <a:ext cx="446087" cy="33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1600"/>
              <a:t>E</a:t>
            </a:r>
            <a:endParaRPr lang="zh-CN" altLang="en-US" sz="1600"/>
          </a:p>
        </p:txBody>
      </p:sp>
      <p:grpSp>
        <p:nvGrpSpPr>
          <p:cNvPr id="9" name="组合 8"/>
          <p:cNvGrpSpPr/>
          <p:nvPr/>
        </p:nvGrpSpPr>
        <p:grpSpPr>
          <a:xfrm>
            <a:off x="0" y="0"/>
            <a:ext cx="9144000" cy="366713"/>
            <a:chOff x="0" y="0"/>
            <a:chExt cx="9144000" cy="366713"/>
          </a:xfrm>
        </p:grpSpPr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3667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112" y="50334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程序结构和设计方法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648437" y="1708369"/>
            <a:ext cx="3362325" cy="1525587"/>
          </a:xfrm>
          <a:prstGeom prst="rect">
            <a:avLst/>
          </a:prstGeom>
        </p:spPr>
        <p:txBody>
          <a:bodyPr/>
          <a:lstStyle/>
          <a:p>
            <a:pPr marL="685800" lvl="1" indent="-2286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/>
            </a:pPr>
            <a:endParaRPr lang="en-US" altLang="zh-CN" kern="0" dirty="0">
              <a:latin typeface="+mn-lt"/>
              <a:ea typeface="+mn-ea"/>
            </a:endParaRPr>
          </a:p>
          <a:p>
            <a:pPr marL="685800" lvl="1" indent="-228600" eaLnBrk="1" hangingPunct="1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计算该地块面积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eaLnBrk="1" hangingPunct="1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折合成亩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eaLnBrk="1" hangingPunct="1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0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求总产量</a:t>
            </a:r>
            <a:endParaRPr lang="en-US" altLang="zh-CN" sz="20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491275" y="1611531"/>
            <a:ext cx="40126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  <a:defRPr/>
            </a:pPr>
            <a:r>
              <a:rPr lang="zh-CN" altLang="en-US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大致分为以下三个步骤</a:t>
            </a:r>
            <a:endParaRPr lang="en-US" altLang="zh-CN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0"/>
            <a:ext cx="9144000" cy="366713"/>
            <a:chOff x="0" y="0"/>
            <a:chExt cx="9144000" cy="366713"/>
          </a:xfrm>
        </p:grpSpPr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3667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112" y="50334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程序结构和设计方法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左大括号 3"/>
          <p:cNvSpPr/>
          <p:nvPr/>
        </p:nvSpPr>
        <p:spPr bwMode="auto">
          <a:xfrm>
            <a:off x="1522413" y="1462553"/>
            <a:ext cx="87312" cy="750887"/>
          </a:xfrm>
          <a:prstGeom prst="leftBrace">
            <a:avLst>
              <a:gd name="adj1" fmla="val 13179"/>
              <a:gd name="adj2" fmla="val 48264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</a:ln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044575" y="1418103"/>
            <a:ext cx="3713163" cy="1525587"/>
          </a:xfrm>
          <a:prstGeom prst="rect">
            <a:avLst/>
          </a:prstGeom>
        </p:spPr>
        <p:txBody>
          <a:bodyPr/>
          <a:lstStyle/>
          <a:p>
            <a:pPr marL="685800" lvl="1" indent="-2286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计算三角形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ABE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面积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计算三角形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BDE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面积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计算三角形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BCD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面积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左大括号 5"/>
          <p:cNvSpPr/>
          <p:nvPr/>
        </p:nvSpPr>
        <p:spPr bwMode="auto">
          <a:xfrm>
            <a:off x="3470275" y="1243478"/>
            <a:ext cx="125413" cy="1458912"/>
          </a:xfrm>
          <a:prstGeom prst="leftBrace">
            <a:avLst>
              <a:gd name="adj1" fmla="val 13195"/>
              <a:gd name="adj2" fmla="val 23412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</a:ln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994025" y="1189503"/>
            <a:ext cx="3711575" cy="1525587"/>
          </a:xfrm>
          <a:prstGeom prst="rect">
            <a:avLst/>
          </a:prstGeom>
        </p:spPr>
        <p:txBody>
          <a:bodyPr/>
          <a:lstStyle/>
          <a:p>
            <a:pPr marL="685800" lvl="1" indent="-2286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使用海伦公式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S=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求边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的长度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求边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的长度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求边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AE</a:t>
            </a: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的长度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求出</a:t>
            </a:r>
            <a:r>
              <a: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1913" y="1213315"/>
            <a:ext cx="1643062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接箭头连接符 10"/>
          <p:cNvCxnSpPr>
            <a:cxnSpLocks noChangeShapeType="1"/>
          </p:cNvCxnSpPr>
          <p:nvPr/>
        </p:nvCxnSpPr>
        <p:spPr bwMode="auto">
          <a:xfrm flipV="1">
            <a:off x="4964113" y="1601117"/>
            <a:ext cx="2024062" cy="1111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tailEnd type="arrow" w="med" len="med"/>
          </a:ln>
        </p:spPr>
      </p:cxnSp>
      <p:sp>
        <p:nvSpPr>
          <p:cNvPr id="8" name="左大括号 12"/>
          <p:cNvSpPr/>
          <p:nvPr/>
        </p:nvSpPr>
        <p:spPr bwMode="auto">
          <a:xfrm>
            <a:off x="7053263" y="1405854"/>
            <a:ext cx="109537" cy="403225"/>
          </a:xfrm>
          <a:prstGeom prst="leftBrace">
            <a:avLst>
              <a:gd name="adj1" fmla="val 13140"/>
              <a:gd name="adj2" fmla="val 48264"/>
            </a:avLst>
          </a:prstGeom>
          <a:solidFill>
            <a:schemeClr val="bg1"/>
          </a:solidFill>
          <a:ln w="19050" algn="ctr">
            <a:solidFill>
              <a:schemeClr val="tx1"/>
            </a:solidFill>
            <a:round/>
          </a:ln>
        </p:spPr>
        <p:txBody>
          <a:bodyPr/>
          <a:lstStyle/>
          <a:p>
            <a:pPr algn="ctr"/>
            <a:endParaRPr lang="zh-CN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9175" y="1634454"/>
            <a:ext cx="1343025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-541338" y="1678453"/>
            <a:ext cx="3362326" cy="1525587"/>
          </a:xfrm>
          <a:prstGeom prst="rect">
            <a:avLst/>
          </a:prstGeom>
        </p:spPr>
        <p:txBody>
          <a:bodyPr/>
          <a:lstStyle/>
          <a:p>
            <a:pPr marL="685800" lvl="1" indent="-2286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计算该地块面积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折合成亩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85800" lvl="1" indent="-2286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求总产量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89725" y="1341903"/>
            <a:ext cx="213360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lvl="1" indent="-2286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1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两点间距离公式</a:t>
            </a:r>
            <a:endParaRPr lang="en-US" altLang="zh-CN" sz="1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102800" y="2421374"/>
            <a:ext cx="4394200" cy="3302000"/>
            <a:chOff x="4195078" y="2303928"/>
            <a:chExt cx="4394200" cy="3302000"/>
          </a:xfrm>
        </p:grpSpPr>
        <p:pic>
          <p:nvPicPr>
            <p:cNvPr id="20482" name="Picture 1" descr="C:\Users\yacc\AppData\Roaming\Tencent\Users\1582989011\QQ\WinTemp\RichOle\PB((~EX8CA7CEV4~51}DE8I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95078" y="2303928"/>
              <a:ext cx="4394200" cy="330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93" name="TextBox 12"/>
            <p:cNvSpPr txBox="1">
              <a:spLocks noChangeArrowheads="1"/>
            </p:cNvSpPr>
            <p:nvPr/>
          </p:nvSpPr>
          <p:spPr bwMode="auto">
            <a:xfrm>
              <a:off x="7085013" y="2774279"/>
              <a:ext cx="446087" cy="3381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/>
                <a:t>A</a:t>
              </a:r>
              <a:endParaRPr lang="zh-CN" altLang="en-US" sz="1600"/>
            </a:p>
          </p:txBody>
        </p:sp>
        <p:sp>
          <p:nvSpPr>
            <p:cNvPr id="20494" name="TextBox 13"/>
            <p:cNvSpPr txBox="1">
              <a:spLocks noChangeArrowheads="1"/>
            </p:cNvSpPr>
            <p:nvPr/>
          </p:nvSpPr>
          <p:spPr bwMode="auto">
            <a:xfrm>
              <a:off x="7956550" y="4156992"/>
              <a:ext cx="446088" cy="33813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/>
                <a:t>B</a:t>
              </a:r>
              <a:endParaRPr lang="zh-CN" altLang="en-US" sz="1600"/>
            </a:p>
          </p:txBody>
        </p:sp>
        <p:sp>
          <p:nvSpPr>
            <p:cNvPr id="20495" name="TextBox 14"/>
            <p:cNvSpPr txBox="1">
              <a:spLocks noChangeArrowheads="1"/>
            </p:cNvSpPr>
            <p:nvPr/>
          </p:nvSpPr>
          <p:spPr bwMode="auto">
            <a:xfrm>
              <a:off x="5081588" y="3841079"/>
              <a:ext cx="446087" cy="3381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/>
                <a:t>D</a:t>
              </a:r>
              <a:endParaRPr lang="zh-CN" altLang="en-US" sz="1600"/>
            </a:p>
          </p:txBody>
        </p:sp>
        <p:sp>
          <p:nvSpPr>
            <p:cNvPr id="20496" name="TextBox 15"/>
            <p:cNvSpPr txBox="1">
              <a:spLocks noChangeArrowheads="1"/>
            </p:cNvSpPr>
            <p:nvPr/>
          </p:nvSpPr>
          <p:spPr bwMode="auto">
            <a:xfrm>
              <a:off x="6257925" y="4645942"/>
              <a:ext cx="446088" cy="3397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/>
                <a:t>C</a:t>
              </a:r>
              <a:endParaRPr lang="zh-CN" altLang="en-US" sz="1600"/>
            </a:p>
          </p:txBody>
        </p:sp>
        <p:sp>
          <p:nvSpPr>
            <p:cNvPr id="20497" name="TextBox 16"/>
            <p:cNvSpPr txBox="1">
              <a:spLocks noChangeArrowheads="1"/>
            </p:cNvSpPr>
            <p:nvPr/>
          </p:nvSpPr>
          <p:spPr bwMode="auto">
            <a:xfrm>
              <a:off x="5397500" y="3350542"/>
              <a:ext cx="446088" cy="3397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/>
                <a:t>E</a:t>
              </a:r>
              <a:endParaRPr lang="zh-CN" altLang="en-US" sz="1600"/>
            </a:p>
          </p:txBody>
        </p:sp>
        <p:cxnSp>
          <p:nvCxnSpPr>
            <p:cNvPr id="20498" name="直接连接符 17"/>
            <p:cNvCxnSpPr>
              <a:cxnSpLocks noChangeShapeType="1"/>
            </p:cNvCxnSpPr>
            <p:nvPr/>
          </p:nvCxnSpPr>
          <p:spPr bwMode="auto">
            <a:xfrm>
              <a:off x="5702300" y="3623592"/>
              <a:ext cx="2339975" cy="70643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</p:spPr>
        </p:cxnSp>
        <p:cxnSp>
          <p:nvCxnSpPr>
            <p:cNvPr id="20499" name="直接连接符 18"/>
            <p:cNvCxnSpPr>
              <a:cxnSpLocks noChangeShapeType="1"/>
            </p:cNvCxnSpPr>
            <p:nvPr/>
          </p:nvCxnSpPr>
          <p:spPr bwMode="auto">
            <a:xfrm>
              <a:off x="5441950" y="3993479"/>
              <a:ext cx="2546350" cy="3317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</p:spPr>
        </p:cxnSp>
      </p:grpSp>
      <p:grpSp>
        <p:nvGrpSpPr>
          <p:cNvPr id="20" name="组合 19"/>
          <p:cNvGrpSpPr/>
          <p:nvPr/>
        </p:nvGrpSpPr>
        <p:grpSpPr>
          <a:xfrm>
            <a:off x="0" y="0"/>
            <a:ext cx="9144000" cy="366713"/>
            <a:chOff x="0" y="0"/>
            <a:chExt cx="9144000" cy="366713"/>
          </a:xfrm>
        </p:grpSpPr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3667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112" y="50334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程序结构和设计方法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8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530954" y="791260"/>
            <a:ext cx="8420100" cy="4852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b="1" dirty="0" smtClean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(Disk 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Operating  System)</a:t>
            </a:r>
            <a:r>
              <a:rPr lang="zh-CN" altLang="en-US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b="1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en-US" altLang="zh-CN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zh-CN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对计算机系统软硬件资源进行控制与管理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是用户和计算机间的接口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MS-DOS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PC-DOS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en-US" altLang="zh-CN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的组成</a:t>
            </a:r>
            <a:endParaRPr lang="zh-CN" altLang="en-US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引导程序</a:t>
            </a:r>
            <a:endParaRPr lang="zh-CN" altLang="en-US" sz="20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设备管理程序：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IO.SYS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IBMBIO.COM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文件管理和功能调用程序：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MSDOS.SYS</a:t>
            </a:r>
            <a:r>
              <a:rPr lang="zh-CN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IBMDOS.COM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命令处理程序：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COMMAND.COM</a:t>
            </a:r>
            <a:endParaRPr lang="en-US" altLang="zh-CN" sz="20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0"/>
            <a:ext cx="9144000" cy="366713"/>
            <a:chOff x="0" y="0"/>
            <a:chExt cx="9144000" cy="366713"/>
          </a:xfrm>
        </p:grpSpPr>
        <p:sp>
          <p:nvSpPr>
            <p:cNvPr id="5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3667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112" y="50334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程序结构和设计方法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2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973263" y="1409700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>
            <a:prstShdw prst="shdw17" dist="17961" dir="2700000">
              <a:srgbClr val="000099"/>
            </a:prst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8" name="AutoShape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973263" y="1985963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>
            <a:prstShdw prst="shdw17" dist="17961" dir="2700000">
              <a:srgbClr val="000099"/>
            </a:prst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9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973263" y="2586038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>
            <a:prstShdw prst="shdw17" dist="17961" dir="2700000">
              <a:srgbClr val="000099"/>
            </a:prst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1030" name="Group 7"/>
          <p:cNvGrpSpPr/>
          <p:nvPr/>
        </p:nvGrpSpPr>
        <p:grpSpPr bwMode="auto">
          <a:xfrm>
            <a:off x="2703513" y="1349375"/>
            <a:ext cx="2935287" cy="2328863"/>
            <a:chOff x="1249" y="843"/>
            <a:chExt cx="1849" cy="1467"/>
          </a:xfrm>
        </p:grpSpPr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1249" y="843"/>
              <a:ext cx="1623" cy="3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语言发展历史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1249" y="1224"/>
              <a:ext cx="1171" cy="3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249" y="1605"/>
              <a:ext cx="1849" cy="3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的基本</a:t>
              </a:r>
              <a:r>
                <a: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5" name="Rectangle 10"/>
            <p:cNvSpPr>
              <a:spLocks noChangeArrowheads="1"/>
            </p:cNvSpPr>
            <p:nvPr/>
          </p:nvSpPr>
          <p:spPr bwMode="auto">
            <a:xfrm>
              <a:off x="1253" y="1979"/>
              <a:ext cx="1472" cy="3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程序设计方法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31" name="AutoShape 6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979613" y="3217863"/>
            <a:ext cx="457200" cy="457200"/>
          </a:xfrm>
          <a:prstGeom prst="diamond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>
            <a:prstShdw prst="shdw17" dist="17961" dir="2700000">
              <a:srgbClr val="000099"/>
            </a:prstShdw>
          </a:effectLst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0" y="0"/>
            <a:ext cx="9144000" cy="366713"/>
            <a:chOff x="0" y="0"/>
            <a:chExt cx="9144000" cy="366713"/>
          </a:xfrm>
        </p:grpSpPr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3667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112" y="50334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程序结构和设计方法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114425" y="572345"/>
            <a:ext cx="7467600" cy="1427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en-US" altLang="zh-CN" sz="2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zh-CN" sz="28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文件概念：存储在磁盘上的一组相关信息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文件名 ： </a:t>
            </a:r>
            <a:r>
              <a:rPr lang="en-US" altLang="zh-CN" b="1" dirty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〈</a:t>
            </a:r>
            <a:r>
              <a:rPr lang="zh-CN" altLang="en-US" b="1" dirty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文件标识符</a:t>
            </a:r>
            <a:r>
              <a:rPr lang="en-US" altLang="zh-CN" b="1" dirty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〉[.〈</a:t>
            </a:r>
            <a:r>
              <a:rPr lang="zh-CN" altLang="en-US" b="1" dirty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扩展名</a:t>
            </a:r>
            <a:r>
              <a:rPr lang="en-US" altLang="zh-CN" b="1" dirty="0">
                <a:solidFill>
                  <a:srgbClr val="66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〉]</a:t>
            </a:r>
            <a:endParaRPr lang="en-US" altLang="zh-CN" b="1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1057275" y="1943945"/>
            <a:ext cx="7467600" cy="1427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文件名中的通配符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用途：指定文件组，避免重复操作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600200" lvl="3" indent="-228600" eaLnBrk="1" hangingPunct="1">
              <a:spcBef>
                <a:spcPct val="20000"/>
              </a:spcBef>
              <a:buClr>
                <a:srgbClr val="FFCC00"/>
              </a:buClr>
              <a:buFont typeface="Wingdings" panose="05000000000000000000" pitchFamily="2" charset="2"/>
              <a:buChar char="l"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?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与  *</a:t>
            </a:r>
            <a:endParaRPr lang="zh-CN" altLang="en-US" sz="2000" b="1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47" name="AutoShape 7"/>
          <p:cNvSpPr>
            <a:spLocks noChangeArrowheads="1"/>
          </p:cNvSpPr>
          <p:nvPr/>
        </p:nvSpPr>
        <p:spPr bwMode="auto">
          <a:xfrm>
            <a:off x="958850" y="2581654"/>
            <a:ext cx="7843814" cy="3453253"/>
          </a:xfrm>
          <a:prstGeom prst="wedgeRectCallout">
            <a:avLst>
              <a:gd name="adj1" fmla="val -3407"/>
              <a:gd name="adj2" fmla="val -68481"/>
            </a:avLst>
          </a:prstGeom>
          <a:solidFill>
            <a:schemeClr val="bg1"/>
          </a:solidFill>
          <a:ln w="38100">
            <a:solidFill>
              <a:srgbClr val="33CCCC"/>
            </a:solidFill>
            <a:miter lim="800000"/>
          </a:ln>
        </p:spPr>
        <p:txBody>
          <a:bodyPr wrap="none" anchor="ctr">
            <a:spAutoFit/>
          </a:bodyPr>
          <a:lstStyle/>
          <a:p>
            <a:pPr eaLnBrk="1" hangingPunct="1">
              <a:buClr>
                <a:srgbClr val="6600FF"/>
              </a:buClr>
              <a:buFont typeface="Wingdings" panose="05000000000000000000" pitchFamily="2" charset="2"/>
              <a:buChar char="u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最长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个字符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6600FF"/>
              </a:buClr>
              <a:buFont typeface="Wingdings" panose="05000000000000000000" pitchFamily="2" charset="2"/>
              <a:buChar char="u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可用字符：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6600FF"/>
              </a:buClr>
              <a:buFont typeface="Wingdings" panose="05000000000000000000" pitchFamily="2" charset="2"/>
              <a:buChar char="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英文字母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6600FF"/>
              </a:buClr>
              <a:buFont typeface="Wingdings" panose="05000000000000000000" pitchFamily="2" charset="2"/>
              <a:buChar char="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0~9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6600FF"/>
              </a:buClr>
              <a:buFont typeface="Wingdings" panose="05000000000000000000" pitchFamily="2" charset="2"/>
              <a:buChar char="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其它字符：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$ @ _ ! # % &amp; { } ( 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6600FF"/>
              </a:buClr>
              <a:buFont typeface="Wingdings" panose="05000000000000000000" pitchFamily="2" charset="2"/>
              <a:buChar char="u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不可用字符：</a:t>
            </a:r>
            <a:r>
              <a:rPr lang="zh-CN" altLang="en-US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  </a:t>
            </a:r>
            <a:r>
              <a:rPr lang="en-US" altLang="zh-CN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 /  \   [  ]  :  |   &lt;  &gt;  +  =  ;  ,  </a:t>
            </a:r>
            <a:r>
              <a:rPr lang="zh-CN" altLang="en-US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</a:t>
            </a:r>
            <a:endParaRPr lang="zh-CN" altLang="en-US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6600FF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设备名：</a:t>
            </a:r>
            <a:r>
              <a:rPr lang="en-US" altLang="zh-CN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  LPT1   PRN  AUX  COM</a:t>
            </a:r>
            <a:endParaRPr lang="en-US" altLang="zh-CN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6600FF"/>
              </a:buCl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NUL   A</a:t>
            </a:r>
            <a:r>
              <a:rPr lang="zh-CN" altLang="en-US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~Z</a:t>
            </a:r>
            <a:r>
              <a:rPr lang="zh-CN" altLang="en-US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Font typeface="Symbol" panose="05050102010706020507" pitchFamily="18" charset="2"/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3714610" y="1020932"/>
            <a:ext cx="4215513" cy="5324535"/>
          </a:xfrm>
          <a:prstGeom prst="rect">
            <a:avLst/>
          </a:prstGeom>
          <a:solidFill>
            <a:schemeClr val="bg1"/>
          </a:solidFill>
          <a:ln w="38100">
            <a:solidFill>
              <a:srgbClr val="33CCCC"/>
            </a:solidFill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  磁盘上有如下文件：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ABCD.XYZ	      CBCD.XYZ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ABCT.XYZ          ABTTS.XYZ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ABID.XYZ          TEXTS.TXT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ABYD.TXT         ABCD.BAS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?B?D.XYZ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2.  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AB*.XYZ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ABCD.XYZ     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ABCD.XYZ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ABID.XYZ                 ABCT.XYZ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CBCD.XYZ                ABID.XYZ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ABTTS.XYZ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*.TXT</a:t>
            </a:r>
            <a:endParaRPr lang="en-US" altLang="zh-CN" sz="2000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ABYD.TXT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TEXTS.TXT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*.*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48" name="AutoShape 8"/>
          <p:cNvSpPr>
            <a:spLocks noChangeArrowheads="1"/>
          </p:cNvSpPr>
          <p:nvPr/>
        </p:nvSpPr>
        <p:spPr bwMode="auto">
          <a:xfrm>
            <a:off x="4911197" y="2585824"/>
            <a:ext cx="2351087" cy="1225550"/>
          </a:xfrm>
          <a:prstGeom prst="wedgeRectCallout">
            <a:avLst>
              <a:gd name="adj1" fmla="val 27583"/>
              <a:gd name="adj2" fmla="val -97926"/>
            </a:avLst>
          </a:prstGeom>
          <a:solidFill>
            <a:schemeClr val="bg1"/>
          </a:solidFill>
          <a:ln w="38100">
            <a:solidFill>
              <a:srgbClr val="33CCCC"/>
            </a:solidFill>
            <a:miter lim="800000"/>
          </a:ln>
        </p:spPr>
        <p:txBody>
          <a:bodyPr wrap="none" anchor="ctr">
            <a:spAutoFit/>
          </a:bodyPr>
          <a:lstStyle/>
          <a:p>
            <a:pPr eaLnBrk="1" hangingPunct="1">
              <a:buClr>
                <a:srgbClr val="6600FF"/>
              </a:buClr>
              <a:buFont typeface="Wingdings" panose="05000000000000000000" pitchFamily="2" charset="2"/>
              <a:buChar char="u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可省略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6600FF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1~3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个字符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6600FF"/>
              </a:buClr>
              <a:buFont typeface="Wingdings" panose="05000000000000000000" pitchFamily="2" charset="2"/>
              <a:buChar char="u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表示文件类型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1940984" y="2250861"/>
            <a:ext cx="5617243" cy="3600986"/>
          </a:xfrm>
          <a:prstGeom prst="rect">
            <a:avLst/>
          </a:prstGeom>
          <a:solidFill>
            <a:schemeClr val="bg1"/>
          </a:solidFill>
          <a:ln w="38100">
            <a:solidFill>
              <a:srgbClr val="33CCCC"/>
            </a:solidFill>
            <a:miter lim="800000"/>
          </a:ln>
        </p:spPr>
        <p:txBody>
          <a:bodyPr wrap="none" anchor="ctr">
            <a:spAutoFit/>
          </a:bodyPr>
          <a:lstStyle/>
          <a:p>
            <a:pPr lvl="1" eaLnBrk="1" hangingPunct="1">
              <a:buClr>
                <a:srgbClr val="6600FF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中常用扩展名及其表示文件类型</a:t>
            </a:r>
            <a:endParaRPr lang="zh-CN" altLang="en-US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Clr>
                <a:srgbClr val="6600FF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  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Clr>
                <a:srgbClr val="6600F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.EXE          </a:t>
            </a:r>
            <a:r>
              <a:rPr lang="en-US" altLang="zh-CN" sz="2000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 smtClean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0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Clr>
                <a:srgbClr val="6600F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.BAT  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批处理文件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Clr>
                <a:srgbClr val="6600F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.BAK  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备份文件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Clr>
                <a:srgbClr val="6600F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.TXT  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Clr>
                <a:srgbClr val="6600F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.SYS  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Clr>
                <a:srgbClr val="6600F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.OBJ          </a:t>
            </a:r>
            <a:r>
              <a:rPr lang="en-US" altLang="zh-CN" sz="2000" dirty="0" smtClean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 smtClean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r>
              <a:rPr lang="zh-CN" altLang="en-US" sz="2000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Clr>
                <a:srgbClr val="6600F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.LIB  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Clr>
                <a:srgbClr val="6600F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.DAT       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Clr>
                <a:srgbClr val="6600FF"/>
              </a:buClr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           </a:t>
            </a:r>
            <a:r>
              <a:rPr lang="en-US" altLang="zh-CN" sz="2000" dirty="0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 smtClean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2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源程序文件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0"/>
            <a:ext cx="9144000" cy="366713"/>
            <a:chOff x="0" y="0"/>
            <a:chExt cx="9144000" cy="366713"/>
          </a:xfrm>
        </p:grpSpPr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3667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112" y="50334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程序结构和设计方法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0" grpId="0" bldLvl="3" autoUpdateAnimBg="0" build="p"/>
      <p:bldP spid="61447" grpId="0" animBg="1" autoUpdateAnimBg="0"/>
      <p:bldP spid="61451" grpId="0" animBg="1" autoUpdateAnimBg="0"/>
      <p:bldP spid="61448" grpId="0" animBg="1" autoUpdateAnimBg="0"/>
      <p:bldP spid="61449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529818" y="339929"/>
            <a:ext cx="7467600" cy="1255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en-US" altLang="zh-CN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zh-CN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对文件进行有效组织管理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树型目录结构</a:t>
            </a:r>
            <a:endParaRPr lang="zh-CN" altLang="en-US" b="1" dirty="0">
              <a:solidFill>
                <a:srgbClr val="66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37"/>
          <p:cNvGrpSpPr/>
          <p:nvPr/>
        </p:nvGrpSpPr>
        <p:grpSpPr bwMode="auto">
          <a:xfrm>
            <a:off x="1466850" y="1476987"/>
            <a:ext cx="6629400" cy="3276600"/>
            <a:chOff x="732" y="1164"/>
            <a:chExt cx="4176" cy="2064"/>
          </a:xfrm>
        </p:grpSpPr>
        <p:sp>
          <p:nvSpPr>
            <p:cNvPr id="63492" name="Rectangle 4"/>
            <p:cNvSpPr>
              <a:spLocks noChangeArrowheads="1"/>
            </p:cNvSpPr>
            <p:nvPr/>
          </p:nvSpPr>
          <p:spPr bwMode="auto">
            <a:xfrm>
              <a:off x="2556" y="1164"/>
              <a:ext cx="768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\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493" name="Rectangle 5"/>
            <p:cNvSpPr>
              <a:spLocks noChangeArrowheads="1"/>
            </p:cNvSpPr>
            <p:nvPr/>
          </p:nvSpPr>
          <p:spPr bwMode="auto">
            <a:xfrm>
              <a:off x="1452" y="1740"/>
              <a:ext cx="768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  <a:endPara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2556" y="1740"/>
              <a:ext cx="768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DOS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495" name="Rectangle 7"/>
            <p:cNvSpPr>
              <a:spLocks noChangeArrowheads="1"/>
            </p:cNvSpPr>
            <p:nvPr/>
          </p:nvSpPr>
          <p:spPr bwMode="auto">
            <a:xfrm>
              <a:off x="3660" y="1740"/>
              <a:ext cx="768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TC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496" name="Rectangle 8"/>
            <p:cNvSpPr>
              <a:spLocks noChangeArrowheads="1"/>
            </p:cNvSpPr>
            <p:nvPr/>
          </p:nvSpPr>
          <p:spPr bwMode="auto">
            <a:xfrm>
              <a:off x="732" y="2364"/>
              <a:ext cx="720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WANG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497" name="Rectangle 9"/>
            <p:cNvSpPr>
              <a:spLocks noChangeArrowheads="1"/>
            </p:cNvSpPr>
            <p:nvPr/>
          </p:nvSpPr>
          <p:spPr bwMode="auto">
            <a:xfrm>
              <a:off x="1500" y="2364"/>
              <a:ext cx="672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ZHAO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498" name="Rectangle 10"/>
            <p:cNvSpPr>
              <a:spLocks noChangeArrowheads="1"/>
            </p:cNvSpPr>
            <p:nvPr/>
          </p:nvSpPr>
          <p:spPr bwMode="auto">
            <a:xfrm>
              <a:off x="2220" y="2364"/>
              <a:ext cx="672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ZHANG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499" name="Rectangle 11"/>
            <p:cNvSpPr>
              <a:spLocks noChangeArrowheads="1"/>
            </p:cNvSpPr>
            <p:nvPr/>
          </p:nvSpPr>
          <p:spPr bwMode="auto">
            <a:xfrm>
              <a:off x="3060" y="2338"/>
              <a:ext cx="913" cy="29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INCLUDE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500" name="Rectangle 12"/>
            <p:cNvSpPr>
              <a:spLocks noChangeArrowheads="1"/>
            </p:cNvSpPr>
            <p:nvPr/>
          </p:nvSpPr>
          <p:spPr bwMode="auto">
            <a:xfrm>
              <a:off x="4236" y="2364"/>
              <a:ext cx="672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LIB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76" name="Line 14"/>
            <p:cNvSpPr>
              <a:spLocks noChangeShapeType="1"/>
            </p:cNvSpPr>
            <p:nvPr/>
          </p:nvSpPr>
          <p:spPr bwMode="auto">
            <a:xfrm flipV="1">
              <a:off x="1836" y="159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77" name="Line 15"/>
            <p:cNvSpPr>
              <a:spLocks noChangeShapeType="1"/>
            </p:cNvSpPr>
            <p:nvPr/>
          </p:nvSpPr>
          <p:spPr bwMode="auto">
            <a:xfrm flipV="1">
              <a:off x="4044" y="1596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78" name="Line 16"/>
            <p:cNvSpPr>
              <a:spLocks noChangeShapeType="1"/>
            </p:cNvSpPr>
            <p:nvPr/>
          </p:nvSpPr>
          <p:spPr bwMode="auto">
            <a:xfrm flipV="1">
              <a:off x="2940" y="140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79" name="Line 17"/>
            <p:cNvSpPr>
              <a:spLocks noChangeShapeType="1"/>
            </p:cNvSpPr>
            <p:nvPr/>
          </p:nvSpPr>
          <p:spPr bwMode="auto">
            <a:xfrm>
              <a:off x="1836" y="1596"/>
              <a:ext cx="22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580" name="Group 26"/>
            <p:cNvGrpSpPr/>
            <p:nvPr/>
          </p:nvGrpSpPr>
          <p:grpSpPr bwMode="auto">
            <a:xfrm>
              <a:off x="1116" y="1980"/>
              <a:ext cx="1440" cy="384"/>
              <a:chOff x="1116" y="1980"/>
              <a:chExt cx="1440" cy="384"/>
            </a:xfrm>
          </p:grpSpPr>
          <p:sp>
            <p:nvSpPr>
              <p:cNvPr id="23595" name="Line 18"/>
              <p:cNvSpPr>
                <a:spLocks noChangeShapeType="1"/>
              </p:cNvSpPr>
              <p:nvPr/>
            </p:nvSpPr>
            <p:spPr bwMode="auto">
              <a:xfrm>
                <a:off x="1836" y="198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96" name="Line 19"/>
              <p:cNvSpPr>
                <a:spLocks noChangeShapeType="1"/>
              </p:cNvSpPr>
              <p:nvPr/>
            </p:nvSpPr>
            <p:spPr bwMode="auto">
              <a:xfrm>
                <a:off x="1116" y="2220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97" name="Line 20"/>
              <p:cNvSpPr>
                <a:spLocks noChangeShapeType="1"/>
              </p:cNvSpPr>
              <p:nvPr/>
            </p:nvSpPr>
            <p:spPr bwMode="auto">
              <a:xfrm>
                <a:off x="2556" y="2220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98" name="Line 21"/>
              <p:cNvSpPr>
                <a:spLocks noChangeShapeType="1"/>
              </p:cNvSpPr>
              <p:nvPr/>
            </p:nvSpPr>
            <p:spPr bwMode="auto">
              <a:xfrm>
                <a:off x="1116" y="2220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581" name="Line 22"/>
            <p:cNvSpPr>
              <a:spLocks noChangeShapeType="1"/>
            </p:cNvSpPr>
            <p:nvPr/>
          </p:nvSpPr>
          <p:spPr bwMode="auto">
            <a:xfrm>
              <a:off x="3468" y="2220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82" name="Line 23"/>
            <p:cNvSpPr>
              <a:spLocks noChangeShapeType="1"/>
            </p:cNvSpPr>
            <p:nvPr/>
          </p:nvSpPr>
          <p:spPr bwMode="auto">
            <a:xfrm>
              <a:off x="4572" y="2220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83" name="Line 24"/>
            <p:cNvSpPr>
              <a:spLocks noChangeShapeType="1"/>
            </p:cNvSpPr>
            <p:nvPr/>
          </p:nvSpPr>
          <p:spPr bwMode="auto">
            <a:xfrm>
              <a:off x="3468" y="222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84" name="Line 25"/>
            <p:cNvSpPr>
              <a:spLocks noChangeShapeType="1"/>
            </p:cNvSpPr>
            <p:nvPr/>
          </p:nvSpPr>
          <p:spPr bwMode="auto">
            <a:xfrm>
              <a:off x="4044" y="19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585" name="Group 27"/>
            <p:cNvGrpSpPr/>
            <p:nvPr/>
          </p:nvGrpSpPr>
          <p:grpSpPr bwMode="auto">
            <a:xfrm>
              <a:off x="1152" y="2604"/>
              <a:ext cx="1440" cy="384"/>
              <a:chOff x="1116" y="1980"/>
              <a:chExt cx="1440" cy="384"/>
            </a:xfrm>
          </p:grpSpPr>
          <p:sp>
            <p:nvSpPr>
              <p:cNvPr id="23591" name="Line 28"/>
              <p:cNvSpPr>
                <a:spLocks noChangeShapeType="1"/>
              </p:cNvSpPr>
              <p:nvPr/>
            </p:nvSpPr>
            <p:spPr bwMode="auto">
              <a:xfrm>
                <a:off x="1836" y="1980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92" name="Line 29"/>
              <p:cNvSpPr>
                <a:spLocks noChangeShapeType="1"/>
              </p:cNvSpPr>
              <p:nvPr/>
            </p:nvSpPr>
            <p:spPr bwMode="auto">
              <a:xfrm>
                <a:off x="1116" y="2220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93" name="Line 30"/>
              <p:cNvSpPr>
                <a:spLocks noChangeShapeType="1"/>
              </p:cNvSpPr>
              <p:nvPr/>
            </p:nvSpPr>
            <p:spPr bwMode="auto">
              <a:xfrm>
                <a:off x="2556" y="2220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94" name="Line 31"/>
              <p:cNvSpPr>
                <a:spLocks noChangeShapeType="1"/>
              </p:cNvSpPr>
              <p:nvPr/>
            </p:nvSpPr>
            <p:spPr bwMode="auto">
              <a:xfrm>
                <a:off x="1116" y="2220"/>
                <a:ext cx="14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txBody>
              <a:bodyPr wrap="none"/>
              <a:lstStyle/>
              <a:p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3520" name="Rectangle 32"/>
            <p:cNvSpPr>
              <a:spLocks noChangeArrowheads="1"/>
            </p:cNvSpPr>
            <p:nvPr/>
          </p:nvSpPr>
          <p:spPr bwMode="auto">
            <a:xfrm>
              <a:off x="768" y="2988"/>
              <a:ext cx="720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DOC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521" name="Rectangle 33"/>
            <p:cNvSpPr>
              <a:spLocks noChangeArrowheads="1"/>
            </p:cNvSpPr>
            <p:nvPr/>
          </p:nvSpPr>
          <p:spPr bwMode="auto">
            <a:xfrm>
              <a:off x="1536" y="2988"/>
              <a:ext cx="672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EXE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522" name="Rectangle 34"/>
            <p:cNvSpPr>
              <a:spLocks noChangeArrowheads="1"/>
            </p:cNvSpPr>
            <p:nvPr/>
          </p:nvSpPr>
          <p:spPr bwMode="auto">
            <a:xfrm>
              <a:off x="2256" y="2988"/>
              <a:ext cx="672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CODE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89" name="Line 35"/>
            <p:cNvSpPr>
              <a:spLocks noChangeShapeType="1"/>
            </p:cNvSpPr>
            <p:nvPr/>
          </p:nvSpPr>
          <p:spPr bwMode="auto">
            <a:xfrm>
              <a:off x="3468" y="264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524" name="Rectangle 36"/>
            <p:cNvSpPr>
              <a:spLocks noChangeArrowheads="1"/>
            </p:cNvSpPr>
            <p:nvPr/>
          </p:nvSpPr>
          <p:spPr bwMode="auto">
            <a:xfrm>
              <a:off x="3156" y="2880"/>
              <a:ext cx="672" cy="2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SYS</a:t>
              </a:r>
              <a:endPara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3526" name="AutoShape 38"/>
          <p:cNvSpPr>
            <a:spLocks noChangeArrowheads="1"/>
          </p:cNvSpPr>
          <p:nvPr/>
        </p:nvSpPr>
        <p:spPr bwMode="auto">
          <a:xfrm>
            <a:off x="6480175" y="993746"/>
            <a:ext cx="954107" cy="400110"/>
          </a:xfrm>
          <a:prstGeom prst="wedgeRectCallout">
            <a:avLst>
              <a:gd name="adj1" fmla="val -145949"/>
              <a:gd name="adj2" fmla="val 58333"/>
            </a:avLst>
          </a:prstGeom>
          <a:solidFill>
            <a:schemeClr val="bg1"/>
          </a:solidFill>
          <a:ln w="38100">
            <a:solidFill>
              <a:srgbClr val="3333CC"/>
            </a:solidFill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根目录</a:t>
            </a:r>
            <a:endParaRPr lang="zh-CN" altLang="en-US" sz="20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527" name="AutoShape 39"/>
          <p:cNvSpPr>
            <a:spLocks noChangeArrowheads="1"/>
          </p:cNvSpPr>
          <p:nvPr/>
        </p:nvSpPr>
        <p:spPr bwMode="auto">
          <a:xfrm>
            <a:off x="7756525" y="1489046"/>
            <a:ext cx="954107" cy="400110"/>
          </a:xfrm>
          <a:prstGeom prst="wedgeRectCallout">
            <a:avLst>
              <a:gd name="adj1" fmla="val -104051"/>
              <a:gd name="adj2" fmla="val 146796"/>
            </a:avLst>
          </a:prstGeom>
          <a:solidFill>
            <a:schemeClr val="bg1"/>
          </a:solidFill>
          <a:ln w="38100">
            <a:solidFill>
              <a:srgbClr val="3333CC"/>
            </a:solidFill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子目录</a:t>
            </a:r>
            <a:endParaRPr lang="zh-CN" altLang="en-US" sz="20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Group 48"/>
          <p:cNvGrpSpPr/>
          <p:nvPr/>
        </p:nvGrpSpPr>
        <p:grpSpPr bwMode="auto">
          <a:xfrm>
            <a:off x="1146175" y="4869462"/>
            <a:ext cx="4908550" cy="1117601"/>
            <a:chOff x="722" y="2856"/>
            <a:chExt cx="3092" cy="704"/>
          </a:xfrm>
        </p:grpSpPr>
        <p:sp>
          <p:nvSpPr>
            <p:cNvPr id="23562" name="Rectangle 40"/>
            <p:cNvSpPr>
              <a:spLocks noChangeArrowheads="1"/>
            </p:cNvSpPr>
            <p:nvPr/>
          </p:nvSpPr>
          <p:spPr bwMode="auto">
            <a:xfrm>
              <a:off x="722" y="2856"/>
              <a:ext cx="3024" cy="252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eaLnBrk="1" hangingPunct="1"/>
              <a:r>
                <a:rPr lang="zh-CN" altLang="en-US" sz="200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当前目录</a:t>
              </a:r>
              <a:r>
                <a:rPr lang="zh-CN" altLang="en-US" sz="2000">
                  <a:solidFill>
                    <a:srgbClr val="33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用户目前正在其中工作的目录</a:t>
              </a: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563" name="Group 44"/>
            <p:cNvGrpSpPr/>
            <p:nvPr/>
          </p:nvGrpSpPr>
          <p:grpSpPr bwMode="auto">
            <a:xfrm>
              <a:off x="734" y="3114"/>
              <a:ext cx="3080" cy="446"/>
              <a:chOff x="938" y="3258"/>
              <a:chExt cx="3080" cy="446"/>
            </a:xfrm>
          </p:grpSpPr>
          <p:sp>
            <p:nvSpPr>
              <p:cNvPr id="23564" name="Text Box 41"/>
              <p:cNvSpPr txBox="1">
                <a:spLocks noChangeArrowheads="1"/>
              </p:cNvSpPr>
              <p:nvPr/>
            </p:nvSpPr>
            <p:spPr bwMode="auto">
              <a:xfrm>
                <a:off x="938" y="3361"/>
                <a:ext cx="439" cy="252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zh-CN" altLang="en-US" sz="2000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路径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65" name="Text Box 42"/>
              <p:cNvSpPr txBox="1">
                <a:spLocks noChangeArrowheads="1"/>
              </p:cNvSpPr>
              <p:nvPr/>
            </p:nvSpPr>
            <p:spPr bwMode="auto">
              <a:xfrm>
                <a:off x="1478" y="3258"/>
                <a:ext cx="2540" cy="446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zh-CN" altLang="en-US" sz="2000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绝对路径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：以根目录为起点的路径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 eaLnBrk="1" hangingPunct="1"/>
                <a:r>
                  <a:rPr lang="zh-CN" altLang="en-US" sz="2000" dirty="0">
                    <a:solidFill>
                      <a:srgbClr val="3333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相对路径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：从当前目录开始的路径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66" name="AutoShape 43"/>
              <p:cNvSpPr/>
              <p:nvPr/>
            </p:nvSpPr>
            <p:spPr bwMode="auto">
              <a:xfrm>
                <a:off x="1404" y="3294"/>
                <a:ext cx="79" cy="380"/>
              </a:xfrm>
              <a:prstGeom prst="leftBrace">
                <a:avLst>
                  <a:gd name="adj1" fmla="val 45238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63533" name="Text Box 45"/>
          <p:cNvSpPr txBox="1">
            <a:spLocks noChangeArrowheads="1"/>
          </p:cNvSpPr>
          <p:nvPr/>
        </p:nvSpPr>
        <p:spPr bwMode="auto">
          <a:xfrm>
            <a:off x="2130425" y="6129935"/>
            <a:ext cx="5494966" cy="400110"/>
          </a:xfrm>
          <a:prstGeom prst="rect">
            <a:avLst/>
          </a:prstGeom>
          <a:solidFill>
            <a:schemeClr val="bg1"/>
          </a:solidFill>
          <a:ln w="38100">
            <a:solidFill>
              <a:srgbClr val="336600"/>
            </a:solidFill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例    绝对路径  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\USER\ZHAO\DOC\ch1.doc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534" name="Text Box 46"/>
          <p:cNvSpPr txBox="1">
            <a:spLocks noChangeArrowheads="1"/>
          </p:cNvSpPr>
          <p:nvPr/>
        </p:nvSpPr>
        <p:spPr bwMode="auto">
          <a:xfrm>
            <a:off x="2435225" y="6091835"/>
            <a:ext cx="4386585" cy="707886"/>
          </a:xfrm>
          <a:prstGeom prst="rect">
            <a:avLst/>
          </a:prstGeom>
          <a:solidFill>
            <a:schemeClr val="bg1"/>
          </a:solidFill>
          <a:ln w="38100">
            <a:solidFill>
              <a:srgbClr val="336600"/>
            </a:solidFill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例   若当前目录为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TC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相对路径 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INCLUDE\stdio.h    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0"/>
            <a:ext cx="9144000" cy="366713"/>
            <a:chOff x="0" y="0"/>
            <a:chExt cx="9144000" cy="366713"/>
          </a:xfrm>
        </p:grpSpPr>
        <p:sp>
          <p:nvSpPr>
            <p:cNvPr id="48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3667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112" y="50334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程序结构和设计方法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26" grpId="0" animBg="1" autoUpdateAnimBg="0"/>
      <p:bldP spid="63527" grpId="0" animBg="1" autoUpdateAnimBg="0"/>
      <p:bldP spid="63533" grpId="0" animBg="1" autoUpdateAnimBg="0"/>
      <p:bldP spid="63534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416379" y="2199081"/>
            <a:ext cx="4341253" cy="2862322"/>
          </a:xfrm>
          <a:prstGeom prst="rect">
            <a:avLst/>
          </a:prstGeom>
          <a:solidFill>
            <a:schemeClr val="bg1"/>
          </a:solidFill>
          <a:ln w="38100">
            <a:solidFill>
              <a:srgbClr val="33CCCC"/>
            </a:solidFill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常用的内部命令：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显示磁盘文件目录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拷贝文件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显示文本文件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RENAME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更改文件名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删除磁盘文件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显示和设置日期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显示和设置时间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CLS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清除显示屏幕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2130629" y="2351481"/>
            <a:ext cx="4959627" cy="1938992"/>
          </a:xfrm>
          <a:prstGeom prst="rect">
            <a:avLst/>
          </a:prstGeom>
          <a:solidFill>
            <a:schemeClr val="bg1"/>
          </a:solidFill>
          <a:ln w="38100">
            <a:solidFill>
              <a:srgbClr val="33CCCC"/>
            </a:solidFill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常用的外部命令：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磁盘格式化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DISKCOPY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软盘间拷贝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XCOPY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拷贝目录和文件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打印文件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FDISK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硬盘分区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644729" y="678256"/>
            <a:ext cx="7467600" cy="1027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339933"/>
              </a:buClr>
              <a:buFont typeface="Wingdings" panose="05000000000000000000" pitchFamily="2" charset="2"/>
              <a:buChar char="«"/>
            </a:pPr>
            <a:r>
              <a:rPr lang="en-US" altLang="zh-CN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zh-CN" b="1" dirty="0">
                <a:solidFill>
                  <a:srgbClr val="33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zh-CN" b="1" dirty="0">
              <a:solidFill>
                <a:srgbClr val="33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内部命令：在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COMMAND.COM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中，驻留内存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625679" y="1579068"/>
            <a:ext cx="8610600" cy="665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外部命令：以文件形式驻留在磁盘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(.com  .exe  .bat)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625679" y="2065280"/>
            <a:ext cx="8610600" cy="665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命令格式：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命令名  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][</a:t>
            </a:r>
            <a:r>
              <a:rPr lang="zh-CN" altLang="en-US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选择项</a:t>
            </a:r>
            <a:r>
              <a:rPr lang="en-US" altLang="zh-CN" sz="20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2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1787729" y="3051569"/>
            <a:ext cx="4764446" cy="1015663"/>
          </a:xfrm>
          <a:prstGeom prst="rect">
            <a:avLst/>
          </a:prstGeom>
          <a:solidFill>
            <a:schemeClr val="bg1"/>
          </a:solidFill>
          <a:ln w="38100">
            <a:solidFill>
              <a:srgbClr val="33CCCC"/>
            </a:solidFill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例    </a:t>
            </a:r>
            <a:r>
              <a:rPr lang="en-US" altLang="zh-CN" sz="20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A:\&gt; FORMAT    A:   /S/V</a:t>
            </a:r>
            <a:endParaRPr lang="en-US" altLang="zh-CN" sz="200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格式化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驱软盘，将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系统文件存入，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并为其加上卷标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625679" y="2568969"/>
            <a:ext cx="8610600" cy="665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143000" lvl="2" indent="-228600"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2321129" y="3111894"/>
            <a:ext cx="4035079" cy="1323439"/>
          </a:xfrm>
          <a:prstGeom prst="rect">
            <a:avLst/>
          </a:prstGeom>
          <a:solidFill>
            <a:schemeClr val="bg1"/>
          </a:solidFill>
          <a:ln w="38100">
            <a:solidFill>
              <a:srgbClr val="33CCCC"/>
            </a:solidFill>
            <a:miter lim="800000"/>
          </a:ln>
        </p:spPr>
        <p:txBody>
          <a:bodyPr wrap="none" anchor="ctr">
            <a:spAutoFit/>
          </a:bodyPr>
          <a:lstStyle/>
          <a:p>
            <a:pPr eaLnBrk="1" hangingPunct="1">
              <a:buFont typeface="Wingdings" panose="05000000000000000000" pitchFamily="2" charset="2"/>
              <a:buChar char="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系统服务命令：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显示和设置日期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显示和设置时间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CLS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清屏幕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1306717" y="3127769"/>
            <a:ext cx="7017883" cy="1938992"/>
          </a:xfrm>
          <a:prstGeom prst="rect">
            <a:avLst/>
          </a:prstGeom>
          <a:solidFill>
            <a:schemeClr val="bg1"/>
          </a:solidFill>
          <a:ln w="38100">
            <a:solidFill>
              <a:srgbClr val="33CCCC"/>
            </a:solidFill>
            <a:miter lim="800000"/>
          </a:ln>
        </p:spPr>
        <p:txBody>
          <a:bodyPr wrap="none" anchor="ctr">
            <a:spAutoFit/>
          </a:bodyPr>
          <a:lstStyle/>
          <a:p>
            <a:pPr eaLnBrk="1" hangingPunct="1">
              <a:buFont typeface="Wingdings" panose="05000000000000000000" pitchFamily="2" charset="2"/>
              <a:buChar char="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目录操作命令：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显示目录清单       例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C:\&gt;DIR  A:\*.C   /P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建立子目录           例 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C:\&gt;MD   \WINZIP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改变当前目录       例 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C:\&gt;CD  \TC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删除子目录           例 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C:\&gt;RD   \USER\WANG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TREE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显示目录结构     例 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C:\&gt;TREE  C:    /F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559004" y="3146819"/>
            <a:ext cx="7647478" cy="1938992"/>
          </a:xfrm>
          <a:prstGeom prst="rect">
            <a:avLst/>
          </a:prstGeom>
          <a:solidFill>
            <a:schemeClr val="bg1"/>
          </a:solidFill>
          <a:ln w="38100">
            <a:solidFill>
              <a:srgbClr val="33CCCC"/>
            </a:solidFill>
            <a:miter lim="800000"/>
          </a:ln>
        </p:spPr>
        <p:txBody>
          <a:bodyPr wrap="none" anchor="ctr">
            <a:spAutoFit/>
          </a:bodyPr>
          <a:lstStyle/>
          <a:p>
            <a:pPr eaLnBrk="1" hangingPunct="1">
              <a:buFont typeface="Wingdings" panose="05000000000000000000" pitchFamily="2" charset="2"/>
              <a:buChar char="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文件操作命令：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显示文件内容       例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C:\&gt;TYPE  A:\HELLO.C 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更改文件名           例 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C:\&gt;REN   C:\*.TXT   *.TMP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删除文件               例 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C:\&gt;DEL   A:\*.*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复制文件              例 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C:\&gt;COPY   C:\TC\*.C   A: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XCOPY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复制子目录及文件   例 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C:\&gt;XCOPY  \USER   A:  /S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1073354" y="3199206"/>
            <a:ext cx="6961073" cy="1015663"/>
          </a:xfrm>
          <a:prstGeom prst="rect">
            <a:avLst/>
          </a:prstGeom>
          <a:solidFill>
            <a:schemeClr val="bg1"/>
          </a:solidFill>
          <a:ln w="38100">
            <a:solidFill>
              <a:srgbClr val="33CCCC"/>
            </a:solidFill>
            <a:miter lim="800000"/>
          </a:ln>
        </p:spPr>
        <p:txBody>
          <a:bodyPr wrap="none" anchor="ctr">
            <a:spAutoFit/>
          </a:bodyPr>
          <a:lstStyle/>
          <a:p>
            <a:pPr eaLnBrk="1" hangingPunct="1">
              <a:buFont typeface="Wingdings" panose="05000000000000000000" pitchFamily="2" charset="2"/>
              <a:buChar char="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磁盘操作命令：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     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磁盘格式化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例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A:\&gt;FORMAT  A:  /S 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DISKCOPY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复制软盘      例   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A:\&gt;DISKCOPY   A:   B: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0" y="0"/>
            <a:ext cx="9144000" cy="366713"/>
            <a:chOff x="0" y="0"/>
            <a:chExt cx="9144000" cy="366713"/>
          </a:xfrm>
        </p:grpSpPr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3667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112" y="50334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程序结构和设计方法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 autoUpdateAnimBg="0"/>
      <p:bldP spid="62467" grpId="0" animBg="1" autoUpdateAnimBg="0"/>
      <p:bldP spid="62469" grpId="0" bldLvl="3" autoUpdateAnimBg="0" build="p"/>
      <p:bldP spid="62470" grpId="0" bldLvl="3" autoUpdateAnimBg="0" build="p"/>
      <p:bldP spid="62471" grpId="0" animBg="1" autoUpdateAnimBg="0"/>
      <p:bldP spid="62472" grpId="0" bldLvl="3" autoUpdateAnimBg="0" build="p"/>
      <p:bldP spid="62473" grpId="0" animBg="1" autoUpdateAnimBg="0"/>
      <p:bldP spid="62474" grpId="0" animBg="1" autoUpdateAnimBg="0"/>
      <p:bldP spid="62475" grpId="0" animBg="1" autoUpdateAnimBg="0"/>
      <p:bldP spid="6247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7875" y="850900"/>
            <a:ext cx="77724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 C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语言发展历史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程序设计语言的发展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27"/>
          <p:cNvGrpSpPr/>
          <p:nvPr/>
        </p:nvGrpSpPr>
        <p:grpSpPr bwMode="auto">
          <a:xfrm>
            <a:off x="1455738" y="2438400"/>
            <a:ext cx="6697663" cy="1774825"/>
            <a:chOff x="821" y="2496"/>
            <a:chExt cx="4219" cy="1118"/>
          </a:xfrm>
        </p:grpSpPr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>
              <a:off x="821" y="2496"/>
              <a:ext cx="349" cy="1118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7098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70980"/>
                    <a:invGamma/>
                  </a:schemeClr>
                </a:gs>
              </a:gsLst>
              <a:lin ang="5400000" scaled="1"/>
            </a:gradFill>
            <a:ln w="12700" cap="sq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eaVert" anchor="ctr">
              <a:spAutoFit/>
              <a:flatTx/>
            </a:bodyPr>
            <a:lstStyle/>
            <a:p>
              <a:pPr algn="ctr" eaLnBrk="1" hangingPunct="1">
                <a:defRPr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机器语言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4" name="Text Box 18"/>
            <p:cNvSpPr txBox="1">
              <a:spLocks noChangeArrowheads="1"/>
            </p:cNvSpPr>
            <p:nvPr/>
          </p:nvSpPr>
          <p:spPr bwMode="auto">
            <a:xfrm>
              <a:off x="1877" y="2496"/>
              <a:ext cx="349" cy="1118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7098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70980"/>
                    <a:invGamma/>
                  </a:schemeClr>
                </a:gs>
              </a:gsLst>
              <a:lin ang="5400000" scaled="1"/>
            </a:gradFill>
            <a:ln w="12700" cap="sq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eaVert" anchor="ctr">
              <a:spAutoFit/>
              <a:flatTx/>
            </a:bodyPr>
            <a:lstStyle/>
            <a:p>
              <a:pPr algn="ctr" eaLnBrk="1" hangingPunct="1">
                <a:defRPr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汇编语言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55" name="Text Box 19"/>
            <p:cNvSpPr txBox="1">
              <a:spLocks noChangeArrowheads="1"/>
            </p:cNvSpPr>
            <p:nvPr/>
          </p:nvSpPr>
          <p:spPr bwMode="auto">
            <a:xfrm>
              <a:off x="2933" y="2496"/>
              <a:ext cx="349" cy="1118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7098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70980"/>
                    <a:invGamma/>
                  </a:schemeClr>
                </a:gs>
              </a:gsLst>
              <a:lin ang="5400000" scaled="1"/>
            </a:gradFill>
            <a:ln w="12700" cap="sq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vert="eaVert" anchor="ctr">
              <a:spAutoFit/>
              <a:flatTx/>
            </a:bodyPr>
            <a:lstStyle/>
            <a:p>
              <a:pPr algn="ctr" eaLnBrk="1" hangingPunct="1">
                <a:defRPr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高级语言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53" name="AutoShape 20"/>
            <p:cNvSpPr>
              <a:spLocks noChangeArrowheads="1"/>
            </p:cNvSpPr>
            <p:nvPr/>
          </p:nvSpPr>
          <p:spPr bwMode="auto">
            <a:xfrm>
              <a:off x="1296" y="2976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5154" name="AutoShape 21"/>
            <p:cNvSpPr>
              <a:spLocks noChangeArrowheads="1"/>
            </p:cNvSpPr>
            <p:nvPr/>
          </p:nvSpPr>
          <p:spPr bwMode="auto">
            <a:xfrm>
              <a:off x="2400" y="2976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4359" name="Text Box 23"/>
            <p:cNvSpPr txBox="1">
              <a:spLocks noChangeArrowheads="1"/>
            </p:cNvSpPr>
            <p:nvPr/>
          </p:nvSpPr>
          <p:spPr bwMode="auto">
            <a:xfrm>
              <a:off x="3888" y="2640"/>
              <a:ext cx="1152" cy="296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65882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65882"/>
                    <a:invGamma/>
                  </a:schemeClr>
                </a:gs>
              </a:gsLst>
              <a:lin ang="5400000" scaled="1"/>
            </a:gradFill>
            <a:ln w="12700" cap="sq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anchor="ctr">
              <a:spAutoFit/>
              <a:flatTx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面向过程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60" name="Text Box 24"/>
            <p:cNvSpPr txBox="1">
              <a:spLocks noChangeArrowheads="1"/>
            </p:cNvSpPr>
            <p:nvPr/>
          </p:nvSpPr>
          <p:spPr bwMode="auto">
            <a:xfrm>
              <a:off x="3888" y="3312"/>
              <a:ext cx="1152" cy="296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65882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65882"/>
                    <a:invGamma/>
                  </a:schemeClr>
                </a:gs>
              </a:gsLst>
              <a:lin ang="5400000" scaled="1"/>
            </a:gradFill>
            <a:ln w="12700" cap="sq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2" dir="t"/>
            </a:scene3d>
            <a:sp3d extrusionH="2270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anchor="ctr">
              <a:spAutoFit/>
              <a:flatTx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57" name="AutoShape 25"/>
            <p:cNvSpPr>
              <a:spLocks noChangeArrowheads="1"/>
            </p:cNvSpPr>
            <p:nvPr/>
          </p:nvSpPr>
          <p:spPr bwMode="auto">
            <a:xfrm rot="1521747">
              <a:off x="3408" y="3216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5158" name="AutoShape 26"/>
            <p:cNvSpPr>
              <a:spLocks noChangeArrowheads="1"/>
            </p:cNvSpPr>
            <p:nvPr/>
          </p:nvSpPr>
          <p:spPr bwMode="auto">
            <a:xfrm rot="-2247786">
              <a:off x="3408" y="2784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510" name="AutoShape 174"/>
          <p:cNvSpPr>
            <a:spLocks noChangeArrowheads="1"/>
          </p:cNvSpPr>
          <p:nvPr/>
        </p:nvSpPr>
        <p:spPr bwMode="auto">
          <a:xfrm>
            <a:off x="2252594" y="4668513"/>
            <a:ext cx="6401111" cy="1200329"/>
          </a:xfrm>
          <a:prstGeom prst="wedgeRectCallout">
            <a:avLst>
              <a:gd name="adj1" fmla="val -32190"/>
              <a:gd name="adj2" fmla="val -77333"/>
            </a:avLst>
          </a:prstGeom>
          <a:solidFill>
            <a:schemeClr val="tx1"/>
          </a:solidFill>
          <a:ln w="38100" cap="sq">
            <a:solidFill>
              <a:srgbClr val="33CC33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指令系统，由0、1序列构成的指令码组成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10000000   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10010000    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11" name="AutoShape 175"/>
          <p:cNvSpPr>
            <a:spLocks noChangeArrowheads="1"/>
          </p:cNvSpPr>
          <p:nvPr/>
        </p:nvSpPr>
        <p:spPr bwMode="auto">
          <a:xfrm>
            <a:off x="2291185" y="5071985"/>
            <a:ext cx="3879850" cy="860425"/>
          </a:xfrm>
          <a:prstGeom prst="wedgeRectCallout">
            <a:avLst>
              <a:gd name="adj1" fmla="val -20579"/>
              <a:gd name="adj2" fmla="val -137824"/>
            </a:avLst>
          </a:prstGeom>
          <a:solidFill>
            <a:schemeClr val="tx1"/>
          </a:solidFill>
          <a:ln w="38100" cap="sq">
            <a:solidFill>
              <a:srgbClr val="33CC33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用助记符号描述的指令系统</a:t>
            </a:r>
            <a:endParaRPr lang="zh-CN" altLang="en-US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 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   A,  B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49" name="AutoShape 177"/>
          <p:cNvSpPr>
            <a:spLocks noChangeArrowheads="1"/>
          </p:cNvSpPr>
          <p:nvPr/>
        </p:nvSpPr>
        <p:spPr bwMode="auto">
          <a:xfrm>
            <a:off x="877359" y="4563533"/>
            <a:ext cx="2339102" cy="461665"/>
          </a:xfrm>
          <a:prstGeom prst="wedgeRectCallout">
            <a:avLst>
              <a:gd name="adj1" fmla="val -13005"/>
              <a:gd name="adj2" fmla="val -91667"/>
            </a:avLst>
          </a:prstGeom>
          <a:solidFill>
            <a:schemeClr val="tx1"/>
          </a:solidFill>
          <a:ln w="38100" cap="sq">
            <a:solidFill>
              <a:srgbClr val="33CC33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面向机器的语言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15" name="AutoShape 179"/>
          <p:cNvSpPr>
            <a:spLocks noChangeArrowheads="1"/>
          </p:cNvSpPr>
          <p:nvPr/>
        </p:nvSpPr>
        <p:spPr bwMode="auto">
          <a:xfrm>
            <a:off x="4959350" y="1771650"/>
            <a:ext cx="4185761" cy="461665"/>
          </a:xfrm>
          <a:prstGeom prst="wedgeRectCallout">
            <a:avLst>
              <a:gd name="adj1" fmla="val -1403"/>
              <a:gd name="adj2" fmla="val 100639"/>
            </a:avLst>
          </a:prstGeom>
          <a:solidFill>
            <a:schemeClr val="tx1"/>
          </a:solidFill>
          <a:ln w="38100" cap="sq">
            <a:solidFill>
              <a:srgbClr val="33CC33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程序设计是数据被加工的过程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16" name="AutoShape 180"/>
          <p:cNvSpPr>
            <a:spLocks noChangeArrowheads="1"/>
          </p:cNvSpPr>
          <p:nvPr/>
        </p:nvSpPr>
        <p:spPr bwMode="auto">
          <a:xfrm>
            <a:off x="3676184" y="4719623"/>
            <a:ext cx="5099050" cy="1225550"/>
          </a:xfrm>
          <a:prstGeom prst="wedgeRectCallout">
            <a:avLst>
              <a:gd name="adj1" fmla="val 23630"/>
              <a:gd name="adj2" fmla="val -85880"/>
            </a:avLst>
          </a:prstGeom>
          <a:solidFill>
            <a:schemeClr val="tx1"/>
          </a:solidFill>
          <a:ln w="38100" cap="sq">
            <a:solidFill>
              <a:srgbClr val="33CC33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客观世界可以分类，对象是类的实例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对象是数据和方法的封装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对象间通过发送和接受消息发生联系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18" name="AutoShape 182"/>
          <p:cNvSpPr>
            <a:spLocks noChangeArrowheads="1"/>
          </p:cNvSpPr>
          <p:nvPr/>
        </p:nvSpPr>
        <p:spPr bwMode="auto">
          <a:xfrm>
            <a:off x="3206750" y="5216525"/>
            <a:ext cx="5724644" cy="461665"/>
          </a:xfrm>
          <a:prstGeom prst="wedgeRectCallout">
            <a:avLst>
              <a:gd name="adj1" fmla="val 23972"/>
              <a:gd name="adj2" fmla="val -255130"/>
            </a:avLst>
          </a:prstGeom>
          <a:solidFill>
            <a:schemeClr val="tx1"/>
          </a:solidFill>
          <a:ln w="38100" cap="sq">
            <a:solidFill>
              <a:srgbClr val="33CC33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程序设计关键是定义类，并由类派生对象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198"/>
          <p:cNvGrpSpPr/>
          <p:nvPr/>
        </p:nvGrpSpPr>
        <p:grpSpPr bwMode="auto">
          <a:xfrm>
            <a:off x="1093025" y="2089715"/>
            <a:ext cx="7448550" cy="3371850"/>
            <a:chOff x="804" y="756"/>
            <a:chExt cx="4692" cy="2124"/>
          </a:xfrm>
        </p:grpSpPr>
        <p:sp>
          <p:nvSpPr>
            <p:cNvPr id="5134" name="Rectangle 199"/>
            <p:cNvSpPr>
              <a:spLocks noChangeArrowheads="1"/>
            </p:cNvSpPr>
            <p:nvPr/>
          </p:nvSpPr>
          <p:spPr bwMode="auto">
            <a:xfrm>
              <a:off x="804" y="756"/>
              <a:ext cx="4692" cy="21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9900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35" name="Group 200"/>
            <p:cNvGrpSpPr/>
            <p:nvPr/>
          </p:nvGrpSpPr>
          <p:grpSpPr bwMode="auto">
            <a:xfrm>
              <a:off x="902" y="866"/>
              <a:ext cx="4423" cy="1755"/>
              <a:chOff x="902" y="866"/>
              <a:chExt cx="4423" cy="1755"/>
            </a:xfrm>
          </p:grpSpPr>
          <p:sp>
            <p:nvSpPr>
              <p:cNvPr id="5136" name="Text Box 201"/>
              <p:cNvSpPr txBox="1">
                <a:spLocks noChangeArrowheads="1"/>
              </p:cNvSpPr>
              <p:nvPr/>
            </p:nvSpPr>
            <p:spPr bwMode="auto">
              <a:xfrm>
                <a:off x="902" y="866"/>
                <a:ext cx="1754" cy="33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冯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诺依曼结构：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37" name="Text Box 202"/>
              <p:cNvSpPr txBox="1">
                <a:spLocks noChangeArrowheads="1"/>
              </p:cNvSpPr>
              <p:nvPr/>
            </p:nvSpPr>
            <p:spPr bwMode="auto">
              <a:xfrm>
                <a:off x="1190" y="1861"/>
                <a:ext cx="692" cy="28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计算机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38" name="AutoShape 203"/>
              <p:cNvSpPr/>
              <p:nvPr/>
            </p:nvSpPr>
            <p:spPr bwMode="auto">
              <a:xfrm>
                <a:off x="1944" y="1500"/>
                <a:ext cx="252" cy="1104"/>
              </a:xfrm>
              <a:prstGeom prst="leftBrace">
                <a:avLst>
                  <a:gd name="adj1" fmla="val 36508"/>
                  <a:gd name="adj2" fmla="val 50000"/>
                </a:avLst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39" name="Text Box 204"/>
              <p:cNvSpPr txBox="1">
                <a:spLocks noChangeArrowheads="1"/>
              </p:cNvSpPr>
              <p:nvPr/>
            </p:nvSpPr>
            <p:spPr bwMode="auto">
              <a:xfrm>
                <a:off x="3002" y="1129"/>
                <a:ext cx="692" cy="28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运算器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40" name="Text Box 205"/>
              <p:cNvSpPr txBox="1">
                <a:spLocks noChangeArrowheads="1"/>
              </p:cNvSpPr>
              <p:nvPr/>
            </p:nvSpPr>
            <p:spPr bwMode="auto">
              <a:xfrm>
                <a:off x="3002" y="1507"/>
                <a:ext cx="692" cy="28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控制器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41" name="Text Box 206"/>
              <p:cNvSpPr txBox="1">
                <a:spLocks noChangeArrowheads="1"/>
              </p:cNvSpPr>
              <p:nvPr/>
            </p:nvSpPr>
            <p:spPr bwMode="auto">
              <a:xfrm>
                <a:off x="3002" y="1885"/>
                <a:ext cx="692" cy="28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存储器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42" name="Text Box 207"/>
              <p:cNvSpPr txBox="1">
                <a:spLocks noChangeArrowheads="1"/>
              </p:cNvSpPr>
              <p:nvPr/>
            </p:nvSpPr>
            <p:spPr bwMode="auto">
              <a:xfrm>
                <a:off x="2294" y="1507"/>
                <a:ext cx="692" cy="288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主机</a:t>
                </a:r>
                <a:r>
                  <a:rPr lang="zh-CN" altLang="en-US" dirty="0"/>
                  <a:t>：</a:t>
                </a:r>
                <a:endParaRPr lang="zh-CN" altLang="en-US" dirty="0"/>
              </a:p>
            </p:txBody>
          </p:sp>
          <p:sp>
            <p:nvSpPr>
              <p:cNvPr id="5143" name="Text Box 208"/>
              <p:cNvSpPr txBox="1">
                <a:spLocks noChangeArrowheads="1"/>
              </p:cNvSpPr>
              <p:nvPr/>
            </p:nvSpPr>
            <p:spPr bwMode="auto">
              <a:xfrm>
                <a:off x="2275" y="2330"/>
                <a:ext cx="2352" cy="291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I/O</a:t>
                </a:r>
                <a:r>
                  <a:rPr lang="zh-CN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设备：键盘、显示器等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44" name="AutoShape 209"/>
              <p:cNvSpPr/>
              <p:nvPr/>
            </p:nvSpPr>
            <p:spPr bwMode="auto">
              <a:xfrm>
                <a:off x="2869" y="1272"/>
                <a:ext cx="131" cy="804"/>
              </a:xfrm>
              <a:prstGeom prst="leftBrace">
                <a:avLst>
                  <a:gd name="adj1" fmla="val 51145"/>
                  <a:gd name="adj2" fmla="val 50000"/>
                </a:avLst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145" name="Group 210"/>
              <p:cNvGrpSpPr/>
              <p:nvPr/>
            </p:nvGrpSpPr>
            <p:grpSpPr bwMode="auto">
              <a:xfrm>
                <a:off x="3756" y="1248"/>
                <a:ext cx="1569" cy="444"/>
                <a:chOff x="3756" y="1248"/>
                <a:chExt cx="1569" cy="444"/>
              </a:xfrm>
            </p:grpSpPr>
            <p:sp>
              <p:nvSpPr>
                <p:cNvPr id="5146" name="AutoShape 211"/>
                <p:cNvSpPr/>
                <p:nvPr/>
              </p:nvSpPr>
              <p:spPr bwMode="auto">
                <a:xfrm>
                  <a:off x="3756" y="1248"/>
                  <a:ext cx="107" cy="444"/>
                </a:xfrm>
                <a:prstGeom prst="rightBrace">
                  <a:avLst>
                    <a:gd name="adj1" fmla="val 34579"/>
                    <a:gd name="adj2" fmla="val 50000"/>
                  </a:avLst>
                </a:prstGeom>
                <a:solidFill>
                  <a:schemeClr val="bg1"/>
                </a:solidFill>
                <a:ln w="38100">
                  <a:solidFill>
                    <a:srgbClr val="3333CC"/>
                  </a:solidFill>
                  <a:rou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47" name="Text Box 212"/>
                <p:cNvSpPr txBox="1">
                  <a:spLocks noChangeArrowheads="1"/>
                </p:cNvSpPr>
                <p:nvPr/>
              </p:nvSpPr>
              <p:spPr bwMode="auto">
                <a:xfrm>
                  <a:off x="3848" y="1322"/>
                  <a:ext cx="1477" cy="291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algn="ctr" eaLnBrk="1" hangingPunct="1"/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中央处理器</a:t>
                  </a:r>
                  <a:r>
                    <a:rPr lang="en-US" altLang="zh-CN" dirty="0">
                      <a:solidFill>
                        <a:srgbClr val="3333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CPU</a:t>
                  </a:r>
                  <a:endParaRPr lang="en-US" altLang="zh-CN" dirty="0">
                    <a:solidFill>
                      <a:srgbClr val="3333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5131" name="AutoShape 45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676400" y="6172200"/>
            <a:ext cx="533400" cy="3810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altLang="zh-CN">
                <a:solidFill>
                  <a:srgbClr val="008000"/>
                </a:solidFill>
                <a:ea typeface="宋体" panose="02010600030101010101" pitchFamily="2" charset="-122"/>
              </a:rPr>
              <a:t>&gt;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32" name="AutoShape 18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104900" y="6172200"/>
            <a:ext cx="533400" cy="3810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altLang="zh-CN">
                <a:solidFill>
                  <a:srgbClr val="008000"/>
                </a:solidFill>
                <a:ea typeface="宋体" panose="02010600030101010101" pitchFamily="2" charset="-122"/>
              </a:rPr>
              <a:t>&gt;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0"/>
            <a:ext cx="9144000" cy="366713"/>
            <a:chOff x="0" y="0"/>
            <a:chExt cx="9144000" cy="366713"/>
          </a:xfrm>
        </p:grpSpPr>
        <p:sp>
          <p:nvSpPr>
            <p:cNvPr id="48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3667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112" y="50334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程序结构和设计方法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5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5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5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5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5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10" grpId="0" animBg="1" autoUpdateAnimBg="0"/>
      <p:bldP spid="14511" grpId="0" animBg="1" autoUpdateAnimBg="0"/>
      <p:bldP spid="5149" grpId="0" animBg="1"/>
      <p:bldP spid="14515" grpId="0" animBg="1" autoUpdateAnimBg="0"/>
      <p:bldP spid="14516" grpId="0" animBg="1" autoUpdateAnimBg="0"/>
      <p:bldP spid="1451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3"/>
          <p:cNvGrpSpPr/>
          <p:nvPr/>
        </p:nvGrpSpPr>
        <p:grpSpPr bwMode="auto">
          <a:xfrm>
            <a:off x="560388" y="304800"/>
            <a:ext cx="7897812" cy="5849938"/>
            <a:chOff x="638" y="633"/>
            <a:chExt cx="4975" cy="3255"/>
          </a:xfrm>
        </p:grpSpPr>
        <p:sp>
          <p:nvSpPr>
            <p:cNvPr id="6219" name="Rectangle 4"/>
            <p:cNvSpPr>
              <a:spLocks noChangeArrowheads="1"/>
            </p:cNvSpPr>
            <p:nvPr/>
          </p:nvSpPr>
          <p:spPr bwMode="auto">
            <a:xfrm>
              <a:off x="768" y="816"/>
              <a:ext cx="4704" cy="307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20" name="Line 5"/>
            <p:cNvSpPr>
              <a:spLocks noChangeShapeType="1"/>
            </p:cNvSpPr>
            <p:nvPr/>
          </p:nvSpPr>
          <p:spPr bwMode="auto">
            <a:xfrm>
              <a:off x="960" y="816"/>
              <a:ext cx="0" cy="30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21" name="Line 6"/>
            <p:cNvSpPr>
              <a:spLocks noChangeShapeType="1"/>
            </p:cNvSpPr>
            <p:nvPr/>
          </p:nvSpPr>
          <p:spPr bwMode="auto">
            <a:xfrm>
              <a:off x="1176" y="816"/>
              <a:ext cx="0" cy="30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22" name="Line 7"/>
            <p:cNvSpPr>
              <a:spLocks noChangeShapeType="1"/>
            </p:cNvSpPr>
            <p:nvPr/>
          </p:nvSpPr>
          <p:spPr bwMode="auto">
            <a:xfrm>
              <a:off x="1392" y="816"/>
              <a:ext cx="0" cy="30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23" name="Line 8"/>
            <p:cNvSpPr>
              <a:spLocks noChangeShapeType="1"/>
            </p:cNvSpPr>
            <p:nvPr/>
          </p:nvSpPr>
          <p:spPr bwMode="auto">
            <a:xfrm>
              <a:off x="1608" y="816"/>
              <a:ext cx="0" cy="30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24" name="Line 9"/>
            <p:cNvSpPr>
              <a:spLocks noChangeShapeType="1"/>
            </p:cNvSpPr>
            <p:nvPr/>
          </p:nvSpPr>
          <p:spPr bwMode="auto">
            <a:xfrm>
              <a:off x="1824" y="816"/>
              <a:ext cx="0" cy="30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25" name="Line 10"/>
            <p:cNvSpPr>
              <a:spLocks noChangeShapeType="1"/>
            </p:cNvSpPr>
            <p:nvPr/>
          </p:nvSpPr>
          <p:spPr bwMode="auto">
            <a:xfrm>
              <a:off x="2040" y="816"/>
              <a:ext cx="0" cy="30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26" name="Line 11"/>
            <p:cNvSpPr>
              <a:spLocks noChangeShapeType="1"/>
            </p:cNvSpPr>
            <p:nvPr/>
          </p:nvSpPr>
          <p:spPr bwMode="auto">
            <a:xfrm>
              <a:off x="2256" y="816"/>
              <a:ext cx="0" cy="30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27" name="Line 12"/>
            <p:cNvSpPr>
              <a:spLocks noChangeShapeType="1"/>
            </p:cNvSpPr>
            <p:nvPr/>
          </p:nvSpPr>
          <p:spPr bwMode="auto">
            <a:xfrm>
              <a:off x="2472" y="816"/>
              <a:ext cx="0" cy="30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28" name="Line 13"/>
            <p:cNvSpPr>
              <a:spLocks noChangeShapeType="1"/>
            </p:cNvSpPr>
            <p:nvPr/>
          </p:nvSpPr>
          <p:spPr bwMode="auto">
            <a:xfrm>
              <a:off x="2688" y="816"/>
              <a:ext cx="0" cy="30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29" name="Line 14"/>
            <p:cNvSpPr>
              <a:spLocks noChangeShapeType="1"/>
            </p:cNvSpPr>
            <p:nvPr/>
          </p:nvSpPr>
          <p:spPr bwMode="auto">
            <a:xfrm>
              <a:off x="2904" y="816"/>
              <a:ext cx="0" cy="30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30" name="Line 15"/>
            <p:cNvSpPr>
              <a:spLocks noChangeShapeType="1"/>
            </p:cNvSpPr>
            <p:nvPr/>
          </p:nvSpPr>
          <p:spPr bwMode="auto">
            <a:xfrm>
              <a:off x="3120" y="816"/>
              <a:ext cx="0" cy="30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31" name="Line 16"/>
            <p:cNvSpPr>
              <a:spLocks noChangeShapeType="1"/>
            </p:cNvSpPr>
            <p:nvPr/>
          </p:nvSpPr>
          <p:spPr bwMode="auto">
            <a:xfrm>
              <a:off x="3336" y="816"/>
              <a:ext cx="0" cy="30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32" name="Line 17"/>
            <p:cNvSpPr>
              <a:spLocks noChangeShapeType="1"/>
            </p:cNvSpPr>
            <p:nvPr/>
          </p:nvSpPr>
          <p:spPr bwMode="auto">
            <a:xfrm>
              <a:off x="3552" y="816"/>
              <a:ext cx="0" cy="30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33" name="Line 18"/>
            <p:cNvSpPr>
              <a:spLocks noChangeShapeType="1"/>
            </p:cNvSpPr>
            <p:nvPr/>
          </p:nvSpPr>
          <p:spPr bwMode="auto">
            <a:xfrm>
              <a:off x="3768" y="816"/>
              <a:ext cx="0" cy="30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34" name="Line 19"/>
            <p:cNvSpPr>
              <a:spLocks noChangeShapeType="1"/>
            </p:cNvSpPr>
            <p:nvPr/>
          </p:nvSpPr>
          <p:spPr bwMode="auto">
            <a:xfrm>
              <a:off x="3984" y="816"/>
              <a:ext cx="0" cy="30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35" name="Line 20"/>
            <p:cNvSpPr>
              <a:spLocks noChangeShapeType="1"/>
            </p:cNvSpPr>
            <p:nvPr/>
          </p:nvSpPr>
          <p:spPr bwMode="auto">
            <a:xfrm>
              <a:off x="4200" y="816"/>
              <a:ext cx="0" cy="30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36" name="Line 21"/>
            <p:cNvSpPr>
              <a:spLocks noChangeShapeType="1"/>
            </p:cNvSpPr>
            <p:nvPr/>
          </p:nvSpPr>
          <p:spPr bwMode="auto">
            <a:xfrm>
              <a:off x="4416" y="816"/>
              <a:ext cx="0" cy="30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37" name="Line 22"/>
            <p:cNvSpPr>
              <a:spLocks noChangeShapeType="1"/>
            </p:cNvSpPr>
            <p:nvPr/>
          </p:nvSpPr>
          <p:spPr bwMode="auto">
            <a:xfrm>
              <a:off x="4632" y="816"/>
              <a:ext cx="0" cy="30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38" name="Line 23"/>
            <p:cNvSpPr>
              <a:spLocks noChangeShapeType="1"/>
            </p:cNvSpPr>
            <p:nvPr/>
          </p:nvSpPr>
          <p:spPr bwMode="auto">
            <a:xfrm>
              <a:off x="4848" y="816"/>
              <a:ext cx="0" cy="30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39" name="Line 24"/>
            <p:cNvSpPr>
              <a:spLocks noChangeShapeType="1"/>
            </p:cNvSpPr>
            <p:nvPr/>
          </p:nvSpPr>
          <p:spPr bwMode="auto">
            <a:xfrm>
              <a:off x="5064" y="816"/>
              <a:ext cx="0" cy="30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40" name="Line 25"/>
            <p:cNvSpPr>
              <a:spLocks noChangeShapeType="1"/>
            </p:cNvSpPr>
            <p:nvPr/>
          </p:nvSpPr>
          <p:spPr bwMode="auto">
            <a:xfrm>
              <a:off x="5280" y="816"/>
              <a:ext cx="0" cy="30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41" name="Text Box 26"/>
            <p:cNvSpPr txBox="1">
              <a:spLocks noChangeArrowheads="1"/>
            </p:cNvSpPr>
            <p:nvPr/>
          </p:nvSpPr>
          <p:spPr bwMode="auto">
            <a:xfrm>
              <a:off x="638" y="633"/>
              <a:ext cx="274" cy="22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52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242" name="Text Box 27"/>
            <p:cNvSpPr txBox="1">
              <a:spLocks noChangeArrowheads="1"/>
            </p:cNvSpPr>
            <p:nvPr/>
          </p:nvSpPr>
          <p:spPr bwMode="auto">
            <a:xfrm>
              <a:off x="852" y="633"/>
              <a:ext cx="274" cy="22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54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243" name="Text Box 28"/>
            <p:cNvSpPr txBox="1">
              <a:spLocks noChangeArrowheads="1"/>
            </p:cNvSpPr>
            <p:nvPr/>
          </p:nvSpPr>
          <p:spPr bwMode="auto">
            <a:xfrm>
              <a:off x="1066" y="633"/>
              <a:ext cx="274" cy="22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56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244" name="Text Box 29"/>
            <p:cNvSpPr txBox="1">
              <a:spLocks noChangeArrowheads="1"/>
            </p:cNvSpPr>
            <p:nvPr/>
          </p:nvSpPr>
          <p:spPr bwMode="auto">
            <a:xfrm>
              <a:off x="1280" y="633"/>
              <a:ext cx="274" cy="22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58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245" name="Text Box 30"/>
            <p:cNvSpPr txBox="1">
              <a:spLocks noChangeArrowheads="1"/>
            </p:cNvSpPr>
            <p:nvPr/>
          </p:nvSpPr>
          <p:spPr bwMode="auto">
            <a:xfrm>
              <a:off x="1493" y="633"/>
              <a:ext cx="274" cy="22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60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246" name="Text Box 31"/>
            <p:cNvSpPr txBox="1">
              <a:spLocks noChangeArrowheads="1"/>
            </p:cNvSpPr>
            <p:nvPr/>
          </p:nvSpPr>
          <p:spPr bwMode="auto">
            <a:xfrm>
              <a:off x="1707" y="633"/>
              <a:ext cx="274" cy="22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62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247" name="Text Box 32"/>
            <p:cNvSpPr txBox="1">
              <a:spLocks noChangeArrowheads="1"/>
            </p:cNvSpPr>
            <p:nvPr/>
          </p:nvSpPr>
          <p:spPr bwMode="auto">
            <a:xfrm>
              <a:off x="1921" y="633"/>
              <a:ext cx="274" cy="22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64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248" name="Text Box 33"/>
            <p:cNvSpPr txBox="1">
              <a:spLocks noChangeArrowheads="1"/>
            </p:cNvSpPr>
            <p:nvPr/>
          </p:nvSpPr>
          <p:spPr bwMode="auto">
            <a:xfrm>
              <a:off x="2134" y="633"/>
              <a:ext cx="274" cy="22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66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249" name="Text Box 34"/>
            <p:cNvSpPr txBox="1">
              <a:spLocks noChangeArrowheads="1"/>
            </p:cNvSpPr>
            <p:nvPr/>
          </p:nvSpPr>
          <p:spPr bwMode="auto">
            <a:xfrm>
              <a:off x="2348" y="633"/>
              <a:ext cx="274" cy="22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68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250" name="Text Box 35"/>
            <p:cNvSpPr txBox="1">
              <a:spLocks noChangeArrowheads="1"/>
            </p:cNvSpPr>
            <p:nvPr/>
          </p:nvSpPr>
          <p:spPr bwMode="auto">
            <a:xfrm>
              <a:off x="2562" y="633"/>
              <a:ext cx="274" cy="22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70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251" name="Text Box 36"/>
            <p:cNvSpPr txBox="1">
              <a:spLocks noChangeArrowheads="1"/>
            </p:cNvSpPr>
            <p:nvPr/>
          </p:nvSpPr>
          <p:spPr bwMode="auto">
            <a:xfrm>
              <a:off x="2775" y="633"/>
              <a:ext cx="274" cy="22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72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252" name="Text Box 37"/>
            <p:cNvSpPr txBox="1">
              <a:spLocks noChangeArrowheads="1"/>
            </p:cNvSpPr>
            <p:nvPr/>
          </p:nvSpPr>
          <p:spPr bwMode="auto">
            <a:xfrm>
              <a:off x="2989" y="633"/>
              <a:ext cx="274" cy="22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74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253" name="Text Box 38"/>
            <p:cNvSpPr txBox="1">
              <a:spLocks noChangeArrowheads="1"/>
            </p:cNvSpPr>
            <p:nvPr/>
          </p:nvSpPr>
          <p:spPr bwMode="auto">
            <a:xfrm>
              <a:off x="3203" y="633"/>
              <a:ext cx="274" cy="22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76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254" name="Text Box 39"/>
            <p:cNvSpPr txBox="1">
              <a:spLocks noChangeArrowheads="1"/>
            </p:cNvSpPr>
            <p:nvPr/>
          </p:nvSpPr>
          <p:spPr bwMode="auto">
            <a:xfrm>
              <a:off x="3416" y="633"/>
              <a:ext cx="274" cy="22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78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255" name="Text Box 40"/>
            <p:cNvSpPr txBox="1">
              <a:spLocks noChangeArrowheads="1"/>
            </p:cNvSpPr>
            <p:nvPr/>
          </p:nvSpPr>
          <p:spPr bwMode="auto">
            <a:xfrm>
              <a:off x="3630" y="633"/>
              <a:ext cx="274" cy="22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80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256" name="Text Box 41"/>
            <p:cNvSpPr txBox="1">
              <a:spLocks noChangeArrowheads="1"/>
            </p:cNvSpPr>
            <p:nvPr/>
          </p:nvSpPr>
          <p:spPr bwMode="auto">
            <a:xfrm>
              <a:off x="3844" y="633"/>
              <a:ext cx="274" cy="22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82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257" name="Text Box 42"/>
            <p:cNvSpPr txBox="1">
              <a:spLocks noChangeArrowheads="1"/>
            </p:cNvSpPr>
            <p:nvPr/>
          </p:nvSpPr>
          <p:spPr bwMode="auto">
            <a:xfrm>
              <a:off x="4057" y="633"/>
              <a:ext cx="274" cy="22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84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258" name="Text Box 43"/>
            <p:cNvSpPr txBox="1">
              <a:spLocks noChangeArrowheads="1"/>
            </p:cNvSpPr>
            <p:nvPr/>
          </p:nvSpPr>
          <p:spPr bwMode="auto">
            <a:xfrm>
              <a:off x="4271" y="633"/>
              <a:ext cx="274" cy="22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86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259" name="Text Box 44"/>
            <p:cNvSpPr txBox="1">
              <a:spLocks noChangeArrowheads="1"/>
            </p:cNvSpPr>
            <p:nvPr/>
          </p:nvSpPr>
          <p:spPr bwMode="auto">
            <a:xfrm>
              <a:off x="4485" y="633"/>
              <a:ext cx="274" cy="22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88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260" name="Text Box 45"/>
            <p:cNvSpPr txBox="1">
              <a:spLocks noChangeArrowheads="1"/>
            </p:cNvSpPr>
            <p:nvPr/>
          </p:nvSpPr>
          <p:spPr bwMode="auto">
            <a:xfrm>
              <a:off x="4698" y="633"/>
              <a:ext cx="274" cy="22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90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261" name="Text Box 46"/>
            <p:cNvSpPr txBox="1">
              <a:spLocks noChangeArrowheads="1"/>
            </p:cNvSpPr>
            <p:nvPr/>
          </p:nvSpPr>
          <p:spPr bwMode="auto">
            <a:xfrm>
              <a:off x="4912" y="633"/>
              <a:ext cx="274" cy="22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92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262" name="Text Box 47"/>
            <p:cNvSpPr txBox="1">
              <a:spLocks noChangeArrowheads="1"/>
            </p:cNvSpPr>
            <p:nvPr/>
          </p:nvSpPr>
          <p:spPr bwMode="auto">
            <a:xfrm>
              <a:off x="5126" y="633"/>
              <a:ext cx="274" cy="22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94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  <p:sp>
          <p:nvSpPr>
            <p:cNvPr id="6263" name="Text Box 48"/>
            <p:cNvSpPr txBox="1">
              <a:spLocks noChangeArrowheads="1"/>
            </p:cNvSpPr>
            <p:nvPr/>
          </p:nvSpPr>
          <p:spPr bwMode="auto">
            <a:xfrm>
              <a:off x="5339" y="633"/>
              <a:ext cx="274" cy="22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/>
              <a:r>
                <a:rPr lang="en-US" altLang="zh-CN" sz="2000">
                  <a:ea typeface="宋体" panose="02010600030101010101" pitchFamily="2" charset="-122"/>
                </a:rPr>
                <a:t>96</a:t>
              </a:r>
              <a:endParaRPr lang="en-US" altLang="zh-CN" sz="2000">
                <a:ea typeface="宋体" panose="02010600030101010101" pitchFamily="2" charset="-122"/>
              </a:endParaRPr>
            </a:p>
          </p:txBody>
        </p:sp>
      </p:grpSp>
      <p:sp>
        <p:nvSpPr>
          <p:cNvPr id="6147" name="Oval 49"/>
          <p:cNvSpPr>
            <a:spLocks noChangeArrowheads="1"/>
          </p:cNvSpPr>
          <p:nvPr/>
        </p:nvSpPr>
        <p:spPr bwMode="auto">
          <a:xfrm>
            <a:off x="4981575" y="936625"/>
            <a:ext cx="74613" cy="74613"/>
          </a:xfrm>
          <a:prstGeom prst="ellipse">
            <a:avLst/>
          </a:prstGeom>
          <a:noFill/>
          <a:ln w="28575" cap="sq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148" name="Oval 50"/>
          <p:cNvSpPr>
            <a:spLocks noChangeArrowheads="1"/>
          </p:cNvSpPr>
          <p:nvPr/>
        </p:nvSpPr>
        <p:spPr bwMode="auto">
          <a:xfrm>
            <a:off x="3317875" y="3522663"/>
            <a:ext cx="74613" cy="74612"/>
          </a:xfrm>
          <a:prstGeom prst="ellipse">
            <a:avLst/>
          </a:prstGeom>
          <a:noFill/>
          <a:ln w="28575" cap="sq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149" name="Line 51"/>
          <p:cNvSpPr>
            <a:spLocks noChangeShapeType="1"/>
          </p:cNvSpPr>
          <p:nvPr/>
        </p:nvSpPr>
        <p:spPr bwMode="auto">
          <a:xfrm>
            <a:off x="5033963" y="971550"/>
            <a:ext cx="3105150" cy="0"/>
          </a:xfrm>
          <a:prstGeom prst="line">
            <a:avLst/>
          </a:prstGeom>
          <a:noFill/>
          <a:ln w="38100" cap="sq">
            <a:solidFill>
              <a:srgbClr val="339933"/>
            </a:solidFill>
            <a:round/>
            <a:headEnd type="none" w="sm" len="sm"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0" name="Text Box 52"/>
          <p:cNvSpPr txBox="1">
            <a:spLocks noChangeArrowheads="1"/>
          </p:cNvSpPr>
          <p:nvPr/>
        </p:nvSpPr>
        <p:spPr bwMode="auto">
          <a:xfrm>
            <a:off x="4451350" y="738188"/>
            <a:ext cx="604838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Ada</a:t>
            </a:r>
            <a:endParaRPr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6151" name="Oval 53"/>
          <p:cNvSpPr>
            <a:spLocks noChangeArrowheads="1"/>
          </p:cNvSpPr>
          <p:nvPr/>
        </p:nvSpPr>
        <p:spPr bwMode="auto">
          <a:xfrm>
            <a:off x="1985963" y="1928813"/>
            <a:ext cx="74612" cy="74612"/>
          </a:xfrm>
          <a:prstGeom prst="ellipse">
            <a:avLst/>
          </a:prstGeom>
          <a:noFill/>
          <a:ln w="28575" cap="sq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152" name="Text Box 54"/>
          <p:cNvSpPr txBox="1">
            <a:spLocks noChangeArrowheads="1"/>
          </p:cNvSpPr>
          <p:nvPr/>
        </p:nvSpPr>
        <p:spPr bwMode="auto">
          <a:xfrm>
            <a:off x="763588" y="1778000"/>
            <a:ext cx="12985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993300"/>
                </a:solidFill>
                <a:ea typeface="宋体" panose="02010600030101010101" pitchFamily="2" charset="-122"/>
              </a:rPr>
              <a:t>ALGOL60</a:t>
            </a:r>
            <a:endParaRPr lang="en-US" altLang="zh-CN" sz="2000">
              <a:solidFill>
                <a:srgbClr val="993300"/>
              </a:solidFill>
              <a:ea typeface="宋体" panose="02010600030101010101" pitchFamily="2" charset="-122"/>
            </a:endParaRPr>
          </a:p>
        </p:txBody>
      </p:sp>
      <p:sp>
        <p:nvSpPr>
          <p:cNvPr id="6153" name="Line 55"/>
          <p:cNvSpPr>
            <a:spLocks noChangeShapeType="1"/>
          </p:cNvSpPr>
          <p:nvPr/>
        </p:nvSpPr>
        <p:spPr bwMode="auto">
          <a:xfrm>
            <a:off x="2051050" y="1960563"/>
            <a:ext cx="989013" cy="17462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4" name="Text Box 56"/>
          <p:cNvSpPr txBox="1">
            <a:spLocks noChangeArrowheads="1"/>
          </p:cNvSpPr>
          <p:nvPr/>
        </p:nvSpPr>
        <p:spPr bwMode="auto">
          <a:xfrm>
            <a:off x="2865438" y="1778000"/>
            <a:ext cx="12985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ALGOL68</a:t>
            </a:r>
            <a:endParaRPr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6155" name="Line 57"/>
          <p:cNvSpPr>
            <a:spLocks noChangeShapeType="1"/>
          </p:cNvSpPr>
          <p:nvPr/>
        </p:nvSpPr>
        <p:spPr bwMode="auto">
          <a:xfrm>
            <a:off x="3973513" y="1960563"/>
            <a:ext cx="388937" cy="0"/>
          </a:xfrm>
          <a:prstGeom prst="line">
            <a:avLst/>
          </a:prstGeom>
          <a:noFill/>
          <a:ln w="38100" cap="sq">
            <a:solidFill>
              <a:srgbClr val="FF9900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6" name="Line 58"/>
          <p:cNvSpPr>
            <a:spLocks noChangeShapeType="1"/>
          </p:cNvSpPr>
          <p:nvPr/>
        </p:nvSpPr>
        <p:spPr bwMode="auto">
          <a:xfrm>
            <a:off x="4310063" y="1606550"/>
            <a:ext cx="388937" cy="0"/>
          </a:xfrm>
          <a:prstGeom prst="line">
            <a:avLst/>
          </a:prstGeom>
          <a:noFill/>
          <a:ln w="38100" cap="sq">
            <a:solidFill>
              <a:srgbClr val="FF9900"/>
            </a:solidFill>
            <a:round/>
            <a:headEnd type="none" w="sm" len="sm"/>
            <a:tailEnd type="none" w="sm" len="sm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7" name="Text Box 59"/>
          <p:cNvSpPr txBox="1">
            <a:spLocks noChangeArrowheads="1"/>
          </p:cNvSpPr>
          <p:nvPr/>
        </p:nvSpPr>
        <p:spPr bwMode="auto">
          <a:xfrm>
            <a:off x="4587875" y="1427163"/>
            <a:ext cx="8286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Pascal</a:t>
            </a:r>
            <a:endParaRPr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6158" name="Line 60"/>
          <p:cNvSpPr>
            <a:spLocks noChangeShapeType="1"/>
          </p:cNvSpPr>
          <p:nvPr/>
        </p:nvSpPr>
        <p:spPr bwMode="auto">
          <a:xfrm flipV="1">
            <a:off x="5262563" y="1624013"/>
            <a:ext cx="2894012" cy="1587"/>
          </a:xfrm>
          <a:prstGeom prst="line">
            <a:avLst/>
          </a:prstGeom>
          <a:noFill/>
          <a:ln w="38100" cap="sq">
            <a:solidFill>
              <a:srgbClr val="FF9900"/>
            </a:solidFill>
            <a:round/>
            <a:headEnd type="none" w="sm" len="sm"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59" name="Line 61"/>
          <p:cNvSpPr>
            <a:spLocks noChangeShapeType="1"/>
          </p:cNvSpPr>
          <p:nvPr/>
        </p:nvSpPr>
        <p:spPr bwMode="auto">
          <a:xfrm flipV="1">
            <a:off x="4257675" y="1606550"/>
            <a:ext cx="69850" cy="371475"/>
          </a:xfrm>
          <a:prstGeom prst="line">
            <a:avLst/>
          </a:prstGeom>
          <a:noFill/>
          <a:ln w="38100" cap="sq">
            <a:solidFill>
              <a:srgbClr val="FF9900"/>
            </a:solidFill>
            <a:round/>
            <a:headEnd type="none" w="sm" len="sm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0" name="Text Box 62"/>
          <p:cNvSpPr txBox="1">
            <a:spLocks noChangeArrowheads="1"/>
          </p:cNvSpPr>
          <p:nvPr/>
        </p:nvSpPr>
        <p:spPr bwMode="auto">
          <a:xfrm>
            <a:off x="5926138" y="1125538"/>
            <a:ext cx="11811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Modula-2</a:t>
            </a:r>
            <a:endParaRPr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6161" name="Line 63"/>
          <p:cNvSpPr>
            <a:spLocks noChangeShapeType="1"/>
          </p:cNvSpPr>
          <p:nvPr/>
        </p:nvSpPr>
        <p:spPr bwMode="auto">
          <a:xfrm>
            <a:off x="5757863" y="1325563"/>
            <a:ext cx="334962" cy="0"/>
          </a:xfrm>
          <a:prstGeom prst="line">
            <a:avLst/>
          </a:prstGeom>
          <a:noFill/>
          <a:ln w="38100" cap="sq">
            <a:solidFill>
              <a:srgbClr val="FF9900"/>
            </a:solidFill>
            <a:round/>
            <a:headEnd type="none" w="sm" len="sm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2" name="Line 64"/>
          <p:cNvSpPr>
            <a:spLocks noChangeShapeType="1"/>
          </p:cNvSpPr>
          <p:nvPr/>
        </p:nvSpPr>
        <p:spPr bwMode="auto">
          <a:xfrm flipV="1">
            <a:off x="5527675" y="1325563"/>
            <a:ext cx="230188" cy="317500"/>
          </a:xfrm>
          <a:prstGeom prst="line">
            <a:avLst/>
          </a:prstGeom>
          <a:noFill/>
          <a:ln w="38100" cap="sq">
            <a:solidFill>
              <a:srgbClr val="FF9900"/>
            </a:solidFill>
            <a:round/>
            <a:headEnd type="none" w="sm" len="sm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3" name="Line 65"/>
          <p:cNvSpPr>
            <a:spLocks noChangeShapeType="1"/>
          </p:cNvSpPr>
          <p:nvPr/>
        </p:nvSpPr>
        <p:spPr bwMode="auto">
          <a:xfrm>
            <a:off x="6921500" y="1325563"/>
            <a:ext cx="582613" cy="0"/>
          </a:xfrm>
          <a:prstGeom prst="line">
            <a:avLst/>
          </a:prstGeom>
          <a:noFill/>
          <a:ln w="38100" cap="sq">
            <a:solidFill>
              <a:srgbClr val="FF9900"/>
            </a:solidFill>
            <a:round/>
            <a:headEnd type="none" w="sm" len="sm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4" name="Line 66"/>
          <p:cNvSpPr>
            <a:spLocks noChangeShapeType="1"/>
          </p:cNvSpPr>
          <p:nvPr/>
        </p:nvSpPr>
        <p:spPr bwMode="auto">
          <a:xfrm>
            <a:off x="2617788" y="2382838"/>
            <a:ext cx="211137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5" name="Text Box 67"/>
          <p:cNvSpPr txBox="1">
            <a:spLocks noChangeArrowheads="1"/>
          </p:cNvSpPr>
          <p:nvPr/>
        </p:nvSpPr>
        <p:spPr bwMode="auto">
          <a:xfrm>
            <a:off x="2681288" y="2220913"/>
            <a:ext cx="6477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993300"/>
                </a:solidFill>
                <a:ea typeface="宋体" panose="02010600030101010101" pitchFamily="2" charset="-122"/>
              </a:rPr>
              <a:t>CPL</a:t>
            </a:r>
            <a:endParaRPr lang="en-US" altLang="zh-CN" sz="2000">
              <a:solidFill>
                <a:srgbClr val="993300"/>
              </a:solidFill>
              <a:ea typeface="宋体" panose="02010600030101010101" pitchFamily="2" charset="-122"/>
            </a:endParaRPr>
          </a:p>
        </p:txBody>
      </p:sp>
      <p:sp>
        <p:nvSpPr>
          <p:cNvPr id="6166" name="Line 68"/>
          <p:cNvSpPr>
            <a:spLocks noChangeShapeType="1"/>
          </p:cNvSpPr>
          <p:nvPr/>
        </p:nvSpPr>
        <p:spPr bwMode="auto">
          <a:xfrm>
            <a:off x="2439988" y="1978025"/>
            <a:ext cx="158750" cy="404813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7" name="Line 69"/>
          <p:cNvSpPr>
            <a:spLocks noChangeShapeType="1"/>
          </p:cNvSpPr>
          <p:nvPr/>
        </p:nvSpPr>
        <p:spPr bwMode="auto">
          <a:xfrm>
            <a:off x="3148013" y="2382838"/>
            <a:ext cx="141287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68" name="Text Box 70"/>
          <p:cNvSpPr txBox="1">
            <a:spLocks noChangeArrowheads="1"/>
          </p:cNvSpPr>
          <p:nvPr/>
        </p:nvSpPr>
        <p:spPr bwMode="auto">
          <a:xfrm>
            <a:off x="3178175" y="2220913"/>
            <a:ext cx="81756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993300"/>
                </a:solidFill>
                <a:ea typeface="宋体" panose="02010600030101010101" pitchFamily="2" charset="-122"/>
              </a:rPr>
              <a:t>BCPL</a:t>
            </a:r>
            <a:endParaRPr lang="en-US" altLang="zh-CN" sz="2000">
              <a:solidFill>
                <a:srgbClr val="993300"/>
              </a:solidFill>
              <a:ea typeface="宋体" panose="02010600030101010101" pitchFamily="2" charset="-122"/>
            </a:endParaRPr>
          </a:p>
        </p:txBody>
      </p:sp>
      <p:sp>
        <p:nvSpPr>
          <p:cNvPr id="6169" name="Line 71"/>
          <p:cNvSpPr>
            <a:spLocks noChangeShapeType="1"/>
          </p:cNvSpPr>
          <p:nvPr/>
        </p:nvSpPr>
        <p:spPr bwMode="auto">
          <a:xfrm>
            <a:off x="3798888" y="2400300"/>
            <a:ext cx="212725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70" name="Text Box 72"/>
          <p:cNvSpPr txBox="1">
            <a:spLocks noChangeArrowheads="1"/>
          </p:cNvSpPr>
          <p:nvPr/>
        </p:nvSpPr>
        <p:spPr bwMode="auto">
          <a:xfrm>
            <a:off x="3905250" y="2220913"/>
            <a:ext cx="350838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993300"/>
                </a:solidFill>
                <a:ea typeface="宋体" panose="02010600030101010101" pitchFamily="2" charset="-122"/>
              </a:rPr>
              <a:t>B</a:t>
            </a:r>
            <a:endParaRPr lang="en-US" altLang="zh-CN" sz="2000">
              <a:solidFill>
                <a:srgbClr val="993300"/>
              </a:solidFill>
              <a:ea typeface="宋体" panose="02010600030101010101" pitchFamily="2" charset="-122"/>
            </a:endParaRPr>
          </a:p>
        </p:txBody>
      </p:sp>
      <p:sp>
        <p:nvSpPr>
          <p:cNvPr id="6171" name="Line 73"/>
          <p:cNvSpPr>
            <a:spLocks noChangeShapeType="1"/>
          </p:cNvSpPr>
          <p:nvPr/>
        </p:nvSpPr>
        <p:spPr bwMode="auto">
          <a:xfrm>
            <a:off x="4187825" y="2400300"/>
            <a:ext cx="280988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72" name="Text Box 74"/>
          <p:cNvSpPr txBox="1">
            <a:spLocks noChangeArrowheads="1"/>
          </p:cNvSpPr>
          <p:nvPr/>
        </p:nvSpPr>
        <p:spPr bwMode="auto">
          <a:xfrm>
            <a:off x="4457700" y="2168525"/>
            <a:ext cx="3841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173" name="Line 75"/>
          <p:cNvSpPr>
            <a:spLocks noChangeShapeType="1"/>
          </p:cNvSpPr>
          <p:nvPr/>
        </p:nvSpPr>
        <p:spPr bwMode="auto">
          <a:xfrm>
            <a:off x="4759325" y="2417763"/>
            <a:ext cx="33782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74" name="Text Box 76"/>
          <p:cNvSpPr txBox="1">
            <a:spLocks noChangeArrowheads="1"/>
          </p:cNvSpPr>
          <p:nvPr/>
        </p:nvSpPr>
        <p:spPr bwMode="auto">
          <a:xfrm>
            <a:off x="6161088" y="2697163"/>
            <a:ext cx="63658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8000"/>
                </a:solidFill>
                <a:ea typeface="宋体" panose="02010600030101010101" pitchFamily="2" charset="-122"/>
              </a:rPr>
              <a:t>C++</a:t>
            </a:r>
            <a:endParaRPr lang="en-US" altLang="zh-CN" sz="2000">
              <a:solidFill>
                <a:srgbClr val="008000"/>
              </a:solidFill>
              <a:ea typeface="宋体" panose="02010600030101010101" pitchFamily="2" charset="-122"/>
            </a:endParaRPr>
          </a:p>
        </p:txBody>
      </p:sp>
      <p:sp>
        <p:nvSpPr>
          <p:cNvPr id="6175" name="Line 77"/>
          <p:cNvSpPr>
            <a:spLocks noChangeShapeType="1"/>
          </p:cNvSpPr>
          <p:nvPr/>
        </p:nvSpPr>
        <p:spPr bwMode="auto">
          <a:xfrm>
            <a:off x="6656388" y="2878138"/>
            <a:ext cx="1482725" cy="0"/>
          </a:xfrm>
          <a:prstGeom prst="line">
            <a:avLst/>
          </a:prstGeom>
          <a:noFill/>
          <a:ln w="38100" cap="sq">
            <a:solidFill>
              <a:srgbClr val="FFCC00"/>
            </a:solidFill>
            <a:round/>
            <a:headEnd type="none" w="sm" len="sm"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76" name="Line 78"/>
          <p:cNvSpPr>
            <a:spLocks noChangeShapeType="1"/>
          </p:cNvSpPr>
          <p:nvPr/>
        </p:nvSpPr>
        <p:spPr bwMode="auto">
          <a:xfrm>
            <a:off x="7081838" y="3248025"/>
            <a:ext cx="298450" cy="0"/>
          </a:xfrm>
          <a:prstGeom prst="line">
            <a:avLst/>
          </a:prstGeom>
          <a:noFill/>
          <a:ln w="38100" cap="sq">
            <a:solidFill>
              <a:srgbClr val="FFCC00"/>
            </a:solidFill>
            <a:round/>
            <a:headEnd type="none" w="sm" len="sm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77" name="Text Box 79"/>
          <p:cNvSpPr txBox="1">
            <a:spLocks noChangeArrowheads="1"/>
          </p:cNvSpPr>
          <p:nvPr/>
        </p:nvSpPr>
        <p:spPr bwMode="auto">
          <a:xfrm>
            <a:off x="7277100" y="3084513"/>
            <a:ext cx="63182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8000"/>
                </a:solidFill>
                <a:ea typeface="宋体" panose="02010600030101010101" pitchFamily="2" charset="-122"/>
              </a:rPr>
              <a:t>Java</a:t>
            </a:r>
            <a:endParaRPr lang="en-US" altLang="zh-CN" sz="2000">
              <a:solidFill>
                <a:srgbClr val="008000"/>
              </a:solidFill>
              <a:ea typeface="宋体" panose="02010600030101010101" pitchFamily="2" charset="-122"/>
            </a:endParaRPr>
          </a:p>
        </p:txBody>
      </p:sp>
      <p:sp>
        <p:nvSpPr>
          <p:cNvPr id="6178" name="Line 80"/>
          <p:cNvSpPr>
            <a:spLocks noChangeShapeType="1"/>
          </p:cNvSpPr>
          <p:nvPr/>
        </p:nvSpPr>
        <p:spPr bwMode="auto">
          <a:xfrm>
            <a:off x="6921500" y="2878138"/>
            <a:ext cx="176213" cy="369887"/>
          </a:xfrm>
          <a:prstGeom prst="line">
            <a:avLst/>
          </a:prstGeom>
          <a:noFill/>
          <a:ln w="38100" cap="sq">
            <a:solidFill>
              <a:srgbClr val="FFCC00"/>
            </a:solidFill>
            <a:round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79" name="Line 81"/>
          <p:cNvSpPr>
            <a:spLocks noChangeShapeType="1"/>
          </p:cNvSpPr>
          <p:nvPr/>
        </p:nvSpPr>
        <p:spPr bwMode="auto">
          <a:xfrm>
            <a:off x="7785100" y="3248025"/>
            <a:ext cx="354013" cy="0"/>
          </a:xfrm>
          <a:prstGeom prst="line">
            <a:avLst/>
          </a:prstGeom>
          <a:noFill/>
          <a:ln w="38100" cap="sq">
            <a:solidFill>
              <a:srgbClr val="FFCC00"/>
            </a:solidFill>
            <a:round/>
            <a:headEnd type="none" w="sm" len="sm"/>
            <a:tailEnd type="triangle" w="med" len="med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80" name="Line 82"/>
          <p:cNvSpPr>
            <a:spLocks noChangeShapeType="1"/>
          </p:cNvSpPr>
          <p:nvPr/>
        </p:nvSpPr>
        <p:spPr bwMode="auto">
          <a:xfrm>
            <a:off x="5880100" y="2417763"/>
            <a:ext cx="104775" cy="407987"/>
          </a:xfrm>
          <a:prstGeom prst="line">
            <a:avLst/>
          </a:prstGeom>
          <a:noFill/>
          <a:ln w="38100" cap="sq">
            <a:solidFill>
              <a:srgbClr val="FFCC00"/>
            </a:solidFill>
            <a:round/>
            <a:headEnd type="none" w="sm" len="sm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81" name="Line 83"/>
          <p:cNvSpPr>
            <a:spLocks noChangeShapeType="1"/>
          </p:cNvSpPr>
          <p:nvPr/>
        </p:nvSpPr>
        <p:spPr bwMode="auto">
          <a:xfrm>
            <a:off x="6003925" y="2878138"/>
            <a:ext cx="265113" cy="0"/>
          </a:xfrm>
          <a:prstGeom prst="line">
            <a:avLst/>
          </a:prstGeom>
          <a:noFill/>
          <a:ln w="38100" cap="sq">
            <a:solidFill>
              <a:srgbClr val="FFCC00"/>
            </a:solidFill>
            <a:round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82" name="Oval 84"/>
          <p:cNvSpPr>
            <a:spLocks noChangeArrowheads="1"/>
          </p:cNvSpPr>
          <p:nvPr/>
        </p:nvSpPr>
        <p:spPr bwMode="auto">
          <a:xfrm>
            <a:off x="1741488" y="5578475"/>
            <a:ext cx="74612" cy="74613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183" name="Text Box 85"/>
          <p:cNvSpPr txBox="1">
            <a:spLocks noChangeArrowheads="1"/>
          </p:cNvSpPr>
          <p:nvPr/>
        </p:nvSpPr>
        <p:spPr bwMode="auto">
          <a:xfrm>
            <a:off x="1139825" y="5429250"/>
            <a:ext cx="70326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LISP</a:t>
            </a:r>
            <a:endParaRPr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6184" name="Line 86"/>
          <p:cNvSpPr>
            <a:spLocks noChangeShapeType="1"/>
          </p:cNvSpPr>
          <p:nvPr/>
        </p:nvSpPr>
        <p:spPr bwMode="auto">
          <a:xfrm>
            <a:off x="1806575" y="5610225"/>
            <a:ext cx="6316663" cy="0"/>
          </a:xfrm>
          <a:prstGeom prst="line">
            <a:avLst/>
          </a:prstGeom>
          <a:noFill/>
          <a:ln w="38100" cap="sq">
            <a:solidFill>
              <a:srgbClr val="FF9999"/>
            </a:solidFill>
            <a:round/>
            <a:headEnd type="none" w="sm" len="sm"/>
            <a:tailEnd type="triangle" w="med" len="med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85" name="Line 87"/>
          <p:cNvSpPr>
            <a:spLocks noChangeShapeType="1"/>
          </p:cNvSpPr>
          <p:nvPr/>
        </p:nvSpPr>
        <p:spPr bwMode="auto">
          <a:xfrm>
            <a:off x="4346575" y="5910263"/>
            <a:ext cx="319088" cy="0"/>
          </a:xfrm>
          <a:prstGeom prst="line">
            <a:avLst/>
          </a:prstGeom>
          <a:noFill/>
          <a:ln w="38100" cap="sq">
            <a:solidFill>
              <a:srgbClr val="FF9999"/>
            </a:solidFill>
            <a:round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86" name="Text Box 88"/>
          <p:cNvSpPr txBox="1">
            <a:spLocks noChangeArrowheads="1"/>
          </p:cNvSpPr>
          <p:nvPr/>
        </p:nvSpPr>
        <p:spPr bwMode="auto">
          <a:xfrm>
            <a:off x="4471988" y="5745163"/>
            <a:ext cx="12001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PROLOG</a:t>
            </a:r>
            <a:endParaRPr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6187" name="Line 89"/>
          <p:cNvSpPr>
            <a:spLocks noChangeShapeType="1"/>
          </p:cNvSpPr>
          <p:nvPr/>
        </p:nvSpPr>
        <p:spPr bwMode="auto">
          <a:xfrm>
            <a:off x="5476875" y="5927725"/>
            <a:ext cx="2646363" cy="0"/>
          </a:xfrm>
          <a:prstGeom prst="line">
            <a:avLst/>
          </a:prstGeom>
          <a:noFill/>
          <a:ln w="38100" cap="sq">
            <a:solidFill>
              <a:srgbClr val="FF9999"/>
            </a:solidFill>
            <a:round/>
            <a:headEnd type="none" w="sm" len="sm"/>
            <a:tailEnd type="triangle" w="med" len="med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88" name="Line 90"/>
          <p:cNvSpPr>
            <a:spLocks noChangeShapeType="1"/>
          </p:cNvSpPr>
          <p:nvPr/>
        </p:nvSpPr>
        <p:spPr bwMode="auto">
          <a:xfrm>
            <a:off x="4152900" y="5610225"/>
            <a:ext cx="176213" cy="300038"/>
          </a:xfrm>
          <a:prstGeom prst="line">
            <a:avLst/>
          </a:prstGeom>
          <a:noFill/>
          <a:ln w="38100" cap="sq">
            <a:solidFill>
              <a:srgbClr val="FF9999"/>
            </a:solidFill>
            <a:round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89" name="Oval 91"/>
          <p:cNvSpPr>
            <a:spLocks noChangeArrowheads="1"/>
          </p:cNvSpPr>
          <p:nvPr/>
        </p:nvSpPr>
        <p:spPr bwMode="auto">
          <a:xfrm>
            <a:off x="2078038" y="5138738"/>
            <a:ext cx="74612" cy="74612"/>
          </a:xfrm>
          <a:prstGeom prst="ellipse">
            <a:avLst/>
          </a:prstGeom>
          <a:noFill/>
          <a:ln w="28575" cap="sq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190" name="Text Box 92"/>
          <p:cNvSpPr txBox="1">
            <a:spLocks noChangeArrowheads="1"/>
          </p:cNvSpPr>
          <p:nvPr/>
        </p:nvSpPr>
        <p:spPr bwMode="auto">
          <a:xfrm>
            <a:off x="1214438" y="5005388"/>
            <a:ext cx="10445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COBOL</a:t>
            </a:r>
            <a:endParaRPr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6191" name="Line 93"/>
          <p:cNvSpPr>
            <a:spLocks noChangeShapeType="1"/>
          </p:cNvSpPr>
          <p:nvPr/>
        </p:nvSpPr>
        <p:spPr bwMode="auto">
          <a:xfrm>
            <a:off x="2143125" y="5186363"/>
            <a:ext cx="5980113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triangle" w="med" len="med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92" name="Oval 94"/>
          <p:cNvSpPr>
            <a:spLocks noChangeArrowheads="1"/>
          </p:cNvSpPr>
          <p:nvPr/>
        </p:nvSpPr>
        <p:spPr bwMode="auto">
          <a:xfrm>
            <a:off x="1373188" y="4468813"/>
            <a:ext cx="74612" cy="74612"/>
          </a:xfrm>
          <a:prstGeom prst="ellipse">
            <a:avLst/>
          </a:prstGeom>
          <a:noFill/>
          <a:ln w="28575" cap="sq">
            <a:solidFill>
              <a:srgbClr val="339933"/>
            </a:solidFill>
            <a:round/>
            <a:headEnd type="none" w="sm" len="sm"/>
            <a:tail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193" name="Line 95"/>
          <p:cNvSpPr>
            <a:spLocks noChangeShapeType="1"/>
          </p:cNvSpPr>
          <p:nvPr/>
        </p:nvSpPr>
        <p:spPr bwMode="auto">
          <a:xfrm>
            <a:off x="1436688" y="4533900"/>
            <a:ext cx="3122612" cy="0"/>
          </a:xfrm>
          <a:prstGeom prst="line">
            <a:avLst/>
          </a:prstGeom>
          <a:noFill/>
          <a:ln w="38100" cap="sq">
            <a:solidFill>
              <a:srgbClr val="FF00FF"/>
            </a:solidFill>
            <a:round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94" name="Text Box 96"/>
          <p:cNvSpPr txBox="1">
            <a:spLocks noChangeArrowheads="1"/>
          </p:cNvSpPr>
          <p:nvPr/>
        </p:nvSpPr>
        <p:spPr bwMode="auto">
          <a:xfrm>
            <a:off x="4313238" y="4352925"/>
            <a:ext cx="162401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FORTRAN77</a:t>
            </a:r>
            <a:endParaRPr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6195" name="Text Box 97"/>
          <p:cNvSpPr txBox="1">
            <a:spLocks noChangeArrowheads="1"/>
          </p:cNvSpPr>
          <p:nvPr/>
        </p:nvSpPr>
        <p:spPr bwMode="auto">
          <a:xfrm>
            <a:off x="242888" y="4318000"/>
            <a:ext cx="1370012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FORTRAN</a:t>
            </a:r>
            <a:endParaRPr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6196" name="Line 98"/>
          <p:cNvSpPr>
            <a:spLocks noChangeShapeType="1"/>
          </p:cNvSpPr>
          <p:nvPr/>
        </p:nvSpPr>
        <p:spPr bwMode="auto">
          <a:xfrm>
            <a:off x="5670550" y="4533900"/>
            <a:ext cx="2452688" cy="0"/>
          </a:xfrm>
          <a:prstGeom prst="line">
            <a:avLst/>
          </a:prstGeom>
          <a:noFill/>
          <a:ln w="38100" cap="sq">
            <a:solidFill>
              <a:srgbClr val="FF00FF"/>
            </a:solidFill>
            <a:round/>
            <a:headEnd type="none" w="sm" len="sm"/>
            <a:tailEnd type="triangle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97" name="Line 99"/>
          <p:cNvSpPr>
            <a:spLocks noChangeShapeType="1"/>
          </p:cNvSpPr>
          <p:nvPr/>
        </p:nvSpPr>
        <p:spPr bwMode="auto">
          <a:xfrm>
            <a:off x="3024188" y="4851400"/>
            <a:ext cx="371475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198" name="Text Box 100"/>
          <p:cNvSpPr txBox="1">
            <a:spLocks noChangeArrowheads="1"/>
          </p:cNvSpPr>
          <p:nvPr/>
        </p:nvSpPr>
        <p:spPr bwMode="auto">
          <a:xfrm>
            <a:off x="3163888" y="4672013"/>
            <a:ext cx="67468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PL/1</a:t>
            </a:r>
            <a:endParaRPr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6199" name="Line 101"/>
          <p:cNvSpPr>
            <a:spLocks noChangeShapeType="1"/>
          </p:cNvSpPr>
          <p:nvPr/>
        </p:nvSpPr>
        <p:spPr bwMode="auto">
          <a:xfrm>
            <a:off x="3694113" y="4851400"/>
            <a:ext cx="8128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00" name="Line 102"/>
          <p:cNvSpPr>
            <a:spLocks noChangeShapeType="1"/>
          </p:cNvSpPr>
          <p:nvPr/>
        </p:nvSpPr>
        <p:spPr bwMode="auto">
          <a:xfrm>
            <a:off x="2795588" y="4533900"/>
            <a:ext cx="193675" cy="3175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01" name="Line 103"/>
          <p:cNvSpPr>
            <a:spLocks noChangeShapeType="1"/>
          </p:cNvSpPr>
          <p:nvPr/>
        </p:nvSpPr>
        <p:spPr bwMode="auto">
          <a:xfrm flipV="1">
            <a:off x="2795588" y="4833938"/>
            <a:ext cx="193675" cy="352425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02" name="Text Box 104"/>
          <p:cNvSpPr txBox="1">
            <a:spLocks noChangeArrowheads="1"/>
          </p:cNvSpPr>
          <p:nvPr/>
        </p:nvSpPr>
        <p:spPr bwMode="auto">
          <a:xfrm>
            <a:off x="2293938" y="3346450"/>
            <a:ext cx="121602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8000"/>
                </a:solidFill>
                <a:ea typeface="宋体" panose="02010600030101010101" pitchFamily="2" charset="-122"/>
              </a:rPr>
              <a:t>Simula 67</a:t>
            </a:r>
            <a:endParaRPr lang="en-US" altLang="zh-CN" sz="2000">
              <a:solidFill>
                <a:srgbClr val="008000"/>
              </a:solidFill>
              <a:ea typeface="宋体" panose="02010600030101010101" pitchFamily="2" charset="-122"/>
            </a:endParaRPr>
          </a:p>
        </p:txBody>
      </p:sp>
      <p:sp>
        <p:nvSpPr>
          <p:cNvPr id="6203" name="Line 105"/>
          <p:cNvSpPr>
            <a:spLocks noChangeShapeType="1"/>
          </p:cNvSpPr>
          <p:nvPr/>
        </p:nvSpPr>
        <p:spPr bwMode="auto">
          <a:xfrm>
            <a:off x="3376613" y="3565525"/>
            <a:ext cx="2400300" cy="0"/>
          </a:xfrm>
          <a:prstGeom prst="line">
            <a:avLst/>
          </a:prstGeom>
          <a:noFill/>
          <a:ln w="38100" cap="sq">
            <a:solidFill>
              <a:srgbClr val="FFCC00"/>
            </a:solidFill>
            <a:round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04" name="Line 106"/>
          <p:cNvSpPr>
            <a:spLocks noChangeShapeType="1"/>
          </p:cNvSpPr>
          <p:nvPr/>
        </p:nvSpPr>
        <p:spPr bwMode="auto">
          <a:xfrm>
            <a:off x="5029200" y="3213100"/>
            <a:ext cx="1341438" cy="0"/>
          </a:xfrm>
          <a:prstGeom prst="line">
            <a:avLst/>
          </a:prstGeom>
          <a:noFill/>
          <a:ln w="38100" cap="sq">
            <a:solidFill>
              <a:srgbClr val="FFCC00"/>
            </a:solidFill>
            <a:round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05" name="Line 107"/>
          <p:cNvSpPr>
            <a:spLocks noChangeShapeType="1"/>
          </p:cNvSpPr>
          <p:nvPr/>
        </p:nvSpPr>
        <p:spPr bwMode="auto">
          <a:xfrm flipV="1">
            <a:off x="4835525" y="3213100"/>
            <a:ext cx="193675" cy="352425"/>
          </a:xfrm>
          <a:prstGeom prst="line">
            <a:avLst/>
          </a:prstGeom>
          <a:noFill/>
          <a:ln w="38100" cap="sq">
            <a:solidFill>
              <a:srgbClr val="FFCC00"/>
            </a:solidFill>
            <a:round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06" name="Text Box 108"/>
          <p:cNvSpPr txBox="1">
            <a:spLocks noChangeArrowheads="1"/>
          </p:cNvSpPr>
          <p:nvPr/>
        </p:nvSpPr>
        <p:spPr bwMode="auto">
          <a:xfrm>
            <a:off x="4564063" y="2909888"/>
            <a:ext cx="146843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8000"/>
                </a:solidFill>
                <a:ea typeface="宋体" panose="02010600030101010101" pitchFamily="2" charset="-122"/>
              </a:rPr>
              <a:t>Smalltalk 80</a:t>
            </a:r>
            <a:endParaRPr lang="en-US" altLang="zh-CN" sz="2000">
              <a:solidFill>
                <a:srgbClr val="008000"/>
              </a:solidFill>
              <a:ea typeface="宋体" panose="02010600030101010101" pitchFamily="2" charset="-122"/>
            </a:endParaRPr>
          </a:p>
        </p:txBody>
      </p:sp>
      <p:sp>
        <p:nvSpPr>
          <p:cNvPr id="6207" name="Line 109"/>
          <p:cNvSpPr>
            <a:spLocks noChangeShapeType="1"/>
          </p:cNvSpPr>
          <p:nvPr/>
        </p:nvSpPr>
        <p:spPr bwMode="auto">
          <a:xfrm flipV="1">
            <a:off x="5859463" y="2844800"/>
            <a:ext cx="123825" cy="474663"/>
          </a:xfrm>
          <a:prstGeom prst="line">
            <a:avLst/>
          </a:prstGeom>
          <a:noFill/>
          <a:ln w="38100" cap="sq">
            <a:solidFill>
              <a:srgbClr val="FFCC00"/>
            </a:solidFill>
            <a:round/>
            <a:headEnd type="none" w="sm" len="sm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08" name="Line 110"/>
          <p:cNvSpPr>
            <a:spLocks noChangeShapeType="1"/>
          </p:cNvSpPr>
          <p:nvPr/>
        </p:nvSpPr>
        <p:spPr bwMode="auto">
          <a:xfrm>
            <a:off x="2682875" y="4076700"/>
            <a:ext cx="530225" cy="0"/>
          </a:xfrm>
          <a:prstGeom prst="line">
            <a:avLst/>
          </a:prstGeom>
          <a:noFill/>
          <a:ln w="38100" cap="sq">
            <a:solidFill>
              <a:srgbClr val="FF00FF"/>
            </a:solidFill>
            <a:round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09" name="Line 111"/>
          <p:cNvSpPr>
            <a:spLocks noChangeShapeType="1"/>
          </p:cNvSpPr>
          <p:nvPr/>
        </p:nvSpPr>
        <p:spPr bwMode="auto">
          <a:xfrm flipV="1">
            <a:off x="2436813" y="4076700"/>
            <a:ext cx="246062" cy="458788"/>
          </a:xfrm>
          <a:prstGeom prst="line">
            <a:avLst/>
          </a:prstGeom>
          <a:noFill/>
          <a:ln w="38100" cap="sq">
            <a:solidFill>
              <a:srgbClr val="FF00FF"/>
            </a:solidFill>
            <a:round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10" name="Text Box 112"/>
          <p:cNvSpPr txBox="1">
            <a:spLocks noChangeArrowheads="1"/>
          </p:cNvSpPr>
          <p:nvPr/>
        </p:nvSpPr>
        <p:spPr bwMode="auto">
          <a:xfrm>
            <a:off x="3051175" y="3897313"/>
            <a:ext cx="9302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BASIC</a:t>
            </a:r>
            <a:endParaRPr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6211" name="Line 113"/>
          <p:cNvSpPr>
            <a:spLocks noChangeShapeType="1"/>
          </p:cNvSpPr>
          <p:nvPr/>
        </p:nvSpPr>
        <p:spPr bwMode="auto">
          <a:xfrm>
            <a:off x="3830638" y="4076700"/>
            <a:ext cx="1287462" cy="0"/>
          </a:xfrm>
          <a:prstGeom prst="line">
            <a:avLst/>
          </a:prstGeom>
          <a:noFill/>
          <a:ln w="38100" cap="sq">
            <a:solidFill>
              <a:srgbClr val="FF00FF"/>
            </a:solidFill>
            <a:round/>
            <a:headEnd type="none" w="sm" len="sm"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12" name="Text Box 114"/>
          <p:cNvSpPr txBox="1">
            <a:spLocks noChangeArrowheads="1"/>
          </p:cNvSpPr>
          <p:nvPr/>
        </p:nvSpPr>
        <p:spPr bwMode="auto">
          <a:xfrm>
            <a:off x="4921250" y="3879850"/>
            <a:ext cx="1608138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ANSI-BASIC</a:t>
            </a:r>
            <a:endParaRPr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6213" name="Line 115"/>
          <p:cNvSpPr>
            <a:spLocks noChangeShapeType="1"/>
          </p:cNvSpPr>
          <p:nvPr/>
        </p:nvSpPr>
        <p:spPr bwMode="auto">
          <a:xfrm>
            <a:off x="6318250" y="4059238"/>
            <a:ext cx="1816100" cy="0"/>
          </a:xfrm>
          <a:prstGeom prst="line">
            <a:avLst/>
          </a:prstGeom>
          <a:noFill/>
          <a:ln w="38100" cap="sq">
            <a:solidFill>
              <a:srgbClr val="FF00FF"/>
            </a:solidFill>
            <a:round/>
            <a:headEnd type="none" w="sm" len="sm"/>
            <a:tailEnd type="triangle" w="med" len="med"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214" name="Text Box 116"/>
          <p:cNvSpPr txBox="1">
            <a:spLocks noChangeArrowheads="1"/>
          </p:cNvSpPr>
          <p:nvPr/>
        </p:nvSpPr>
        <p:spPr bwMode="auto">
          <a:xfrm>
            <a:off x="6399213" y="3771900"/>
            <a:ext cx="111442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QBASIC</a:t>
            </a:r>
            <a:endParaRPr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6215" name="Text Box 117"/>
          <p:cNvSpPr txBox="1">
            <a:spLocks noChangeArrowheads="1"/>
          </p:cNvSpPr>
          <p:nvPr/>
        </p:nvSpPr>
        <p:spPr bwMode="auto">
          <a:xfrm>
            <a:off x="7478713" y="3773488"/>
            <a:ext cx="53498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VB</a:t>
            </a:r>
            <a:endParaRPr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6216" name="Text Box 118"/>
          <p:cNvSpPr txBox="1">
            <a:spLocks noChangeArrowheads="1"/>
          </p:cNvSpPr>
          <p:nvPr/>
        </p:nvSpPr>
        <p:spPr bwMode="auto">
          <a:xfrm>
            <a:off x="6530975" y="4249738"/>
            <a:ext cx="162401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ea typeface="宋体" panose="02010600030101010101" pitchFamily="2" charset="-122"/>
              </a:rPr>
              <a:t>FORTRAN90</a:t>
            </a:r>
            <a:endParaRPr lang="en-US" altLang="zh-CN" sz="20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6217" name="AutoShape 1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85750" y="6229350"/>
            <a:ext cx="533400" cy="3810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altLang="zh-CN">
                <a:solidFill>
                  <a:srgbClr val="008000"/>
                </a:solidFill>
                <a:ea typeface="宋体" panose="02010600030101010101" pitchFamily="2" charset="-122"/>
              </a:rPr>
              <a:t>&lt;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218" name="AutoShape 120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95350" y="6229350"/>
            <a:ext cx="533400" cy="3810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altLang="zh-CN">
                <a:solidFill>
                  <a:srgbClr val="008000"/>
                </a:solidFill>
                <a:ea typeface="宋体" panose="02010600030101010101" pitchFamily="2" charset="-122"/>
              </a:rPr>
              <a:t>&gt;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0" y="0"/>
            <a:ext cx="9144000" cy="366713"/>
            <a:chOff x="0" y="0"/>
            <a:chExt cx="9144000" cy="366713"/>
          </a:xfrm>
        </p:grpSpPr>
        <p:sp>
          <p:nvSpPr>
            <p:cNvPr id="123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3667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7112" y="50334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程序结构和设计方法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10"/>
          <p:cNvGrpSpPr/>
          <p:nvPr/>
        </p:nvGrpSpPr>
        <p:grpSpPr bwMode="auto">
          <a:xfrm>
            <a:off x="7991475" y="6105525"/>
            <a:ext cx="714375" cy="381000"/>
            <a:chOff x="4530" y="3822"/>
            <a:chExt cx="450" cy="240"/>
          </a:xfrm>
        </p:grpSpPr>
        <p:sp>
          <p:nvSpPr>
            <p:cNvPr id="7177" name="AutoShape 11"/>
            <p:cNvSpPr>
              <a:spLocks noChangeArrowheads="1"/>
            </p:cNvSpPr>
            <p:nvPr/>
          </p:nvSpPr>
          <p:spPr bwMode="auto">
            <a:xfrm rot="-5400000">
              <a:off x="4536" y="3816"/>
              <a:ext cx="240" cy="2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914 h 21600"/>
                <a:gd name="T14" fmla="*/ 18270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00CC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" name="Oval 12"/>
            <p:cNvSpPr>
              <a:spLocks noChangeArrowheads="1"/>
            </p:cNvSpPr>
            <p:nvPr/>
          </p:nvSpPr>
          <p:spPr bwMode="auto">
            <a:xfrm>
              <a:off x="4800" y="3984"/>
              <a:ext cx="72" cy="72"/>
            </a:xfrm>
            <a:prstGeom prst="ellipse">
              <a:avLst/>
            </a:prstGeom>
            <a:solidFill>
              <a:srgbClr val="00CC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7179" name="Oval 13"/>
            <p:cNvSpPr>
              <a:spLocks noChangeArrowheads="1"/>
            </p:cNvSpPr>
            <p:nvPr/>
          </p:nvSpPr>
          <p:spPr bwMode="auto">
            <a:xfrm>
              <a:off x="4908" y="3984"/>
              <a:ext cx="72" cy="72"/>
            </a:xfrm>
            <a:prstGeom prst="ellipse">
              <a:avLst/>
            </a:prstGeom>
            <a:solidFill>
              <a:srgbClr val="00CC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4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7901" y="794158"/>
            <a:ext cx="7772400" cy="5032375"/>
          </a:xfrm>
        </p:spPr>
        <p:txBody>
          <a:bodyPr/>
          <a:lstStyle/>
          <a:p>
            <a:pPr lvl="1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语言发展过程</a:t>
            </a:r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产生背景</a:t>
            </a:r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产生过程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:1972~1973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美国贝尔实验室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:UNIX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Ken.Thompson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Dennis.M.Ritchie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eaLnBrk="1" hangingPunct="1"/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 K&amp;R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合著《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The C Programming Language》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ANSI C: 1983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87 ANSI C: 1987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eaLnBrk="1" hangingPunct="1"/>
            <a:r>
              <a:rPr lang="en-US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1990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年国际标准的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ANSI C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AutoShape 7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66800" y="6172200"/>
            <a:ext cx="533400" cy="3810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altLang="zh-CN">
                <a:solidFill>
                  <a:srgbClr val="008000"/>
                </a:solidFill>
                <a:ea typeface="宋体" panose="02010600030101010101" pitchFamily="2" charset="-122"/>
              </a:rPr>
              <a:t>&lt;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73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676400" y="6172200"/>
            <a:ext cx="533400" cy="3810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altLang="zh-CN">
                <a:solidFill>
                  <a:srgbClr val="008000"/>
                </a:solidFill>
                <a:ea typeface="宋体" panose="02010600030101010101" pitchFamily="2" charset="-122"/>
              </a:rPr>
              <a:t>&gt;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74" name="AutoShape 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848600" y="6057900"/>
            <a:ext cx="1047750" cy="51435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0436" y="753451"/>
            <a:ext cx="2009775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组合 13"/>
          <p:cNvGrpSpPr/>
          <p:nvPr/>
        </p:nvGrpSpPr>
        <p:grpSpPr>
          <a:xfrm>
            <a:off x="0" y="0"/>
            <a:ext cx="9144000" cy="366713"/>
            <a:chOff x="0" y="0"/>
            <a:chExt cx="9144000" cy="366713"/>
          </a:xfrm>
        </p:grpSpPr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3667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112" y="50334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程序结构和设计方法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1953" y="794682"/>
            <a:ext cx="6667500" cy="30861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dirty="0" smtClean="0"/>
              <a:t>2.2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语言简洁、紧凑、灵活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运算符和数据类型丰富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程序设计结构化、模块化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生成目标代码质量高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可移植性好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1066800" y="6172200"/>
            <a:ext cx="533400" cy="3810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altLang="zh-CN">
                <a:solidFill>
                  <a:srgbClr val="008000"/>
                </a:solidFill>
                <a:ea typeface="宋体" panose="02010600030101010101" pitchFamily="2" charset="-122"/>
              </a:rPr>
              <a:t>&lt;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19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1676400" y="6172200"/>
            <a:ext cx="533400" cy="3810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1" hangingPunct="1"/>
            <a:r>
              <a:rPr lang="en-US" altLang="zh-CN">
                <a:solidFill>
                  <a:srgbClr val="008000"/>
                </a:solidFill>
                <a:ea typeface="宋体" panose="02010600030101010101" pitchFamily="2" charset="-122"/>
              </a:rPr>
              <a:t>&gt;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2575" name="Oval 4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5294152" y="1528544"/>
            <a:ext cx="533400" cy="381000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&gt;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2576" name="Oval 48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903752" y="1528544"/>
            <a:ext cx="533400" cy="381000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&gt;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2578" name="Oval 5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912141" y="2168729"/>
            <a:ext cx="533400" cy="381000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&gt;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2579" name="Oval 5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302541" y="2149679"/>
            <a:ext cx="533400" cy="381000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&gt;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8203" name="Group 56"/>
          <p:cNvGrpSpPr/>
          <p:nvPr/>
        </p:nvGrpSpPr>
        <p:grpSpPr bwMode="auto">
          <a:xfrm>
            <a:off x="7991475" y="6105525"/>
            <a:ext cx="714375" cy="381000"/>
            <a:chOff x="4530" y="3822"/>
            <a:chExt cx="450" cy="240"/>
          </a:xfrm>
        </p:grpSpPr>
        <p:sp>
          <p:nvSpPr>
            <p:cNvPr id="8206" name="AutoShape 57"/>
            <p:cNvSpPr>
              <a:spLocks noChangeArrowheads="1"/>
            </p:cNvSpPr>
            <p:nvPr/>
          </p:nvSpPr>
          <p:spPr bwMode="auto">
            <a:xfrm rot="-5400000">
              <a:off x="4536" y="3816"/>
              <a:ext cx="240" cy="2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914 h 21600"/>
                <a:gd name="T14" fmla="*/ 18270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00CC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7" name="Oval 58"/>
            <p:cNvSpPr>
              <a:spLocks noChangeArrowheads="1"/>
            </p:cNvSpPr>
            <p:nvPr/>
          </p:nvSpPr>
          <p:spPr bwMode="auto">
            <a:xfrm>
              <a:off x="4800" y="3984"/>
              <a:ext cx="72" cy="72"/>
            </a:xfrm>
            <a:prstGeom prst="ellipse">
              <a:avLst/>
            </a:prstGeom>
            <a:solidFill>
              <a:srgbClr val="00CC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8208" name="Oval 59"/>
            <p:cNvSpPr>
              <a:spLocks noChangeArrowheads="1"/>
            </p:cNvSpPr>
            <p:nvPr/>
          </p:nvSpPr>
          <p:spPr bwMode="auto">
            <a:xfrm>
              <a:off x="4908" y="3984"/>
              <a:ext cx="72" cy="72"/>
            </a:xfrm>
            <a:prstGeom prst="ellipse">
              <a:avLst/>
            </a:prstGeom>
            <a:solidFill>
              <a:srgbClr val="00CC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204" name="AutoShape 6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848600" y="6057900"/>
            <a:ext cx="1047750" cy="51435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0" y="0"/>
            <a:ext cx="9144000" cy="366713"/>
            <a:chOff x="0" y="0"/>
            <a:chExt cx="9144000" cy="366713"/>
          </a:xfrm>
        </p:grpSpPr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3667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112" y="50334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程序结构和设计方法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521457" y="921231"/>
            <a:ext cx="7916911" cy="4708981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t">
            <a:spAutoFit/>
          </a:bodyPr>
          <a:lstStyle/>
          <a:p>
            <a:pPr lvl="1">
              <a:defRPr/>
            </a:pPr>
            <a:r>
              <a:rPr lang="en-US" altLang="zh-CN" sz="28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8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个关键字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由系统定义，不能重作其它定义</a:t>
            </a:r>
            <a:r>
              <a:rPr lang="en-US" altLang="zh-CN" sz="18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          break      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case           char           const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   default      do           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double      else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extern     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float           for            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goto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             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long        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register     return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         signed    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static         </a:t>
            </a:r>
            <a:r>
              <a:rPr lang="en-US" altLang="zh-CN" dirty="0" err="1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       </a:t>
            </a:r>
            <a:r>
              <a:rPr lang="en-US" altLang="zh-CN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unsigned  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union      </a:t>
            </a:r>
            <a:r>
              <a:rPr lang="en-US" altLang="zh-CN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void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volatile      while</a:t>
            </a:r>
            <a:endParaRPr lang="en-US" altLang="zh-CN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97" name="Oval 13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5464" y="5886975"/>
            <a:ext cx="533400" cy="381000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&lt;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0"/>
            <a:ext cx="9144000" cy="366713"/>
            <a:chOff x="0" y="0"/>
            <a:chExt cx="9144000" cy="366713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3667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112" y="50334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程序结构和设计方法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1266737" y="1213928"/>
            <a:ext cx="5670958" cy="3754874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lvl="1"/>
            <a:r>
              <a:rPr lang="en-US" altLang="zh-CN" sz="28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8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种控制语句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if( )~else</a:t>
            </a:r>
            <a:r>
              <a:rPr lang="en-US" altLang="zh-CN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~                continue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for( </a:t>
            </a:r>
            <a:r>
              <a:rPr lang="en-US" altLang="zh-CN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)~                       break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while( </a:t>
            </a:r>
            <a:r>
              <a:rPr lang="en-US" altLang="zh-CN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)~                   switch</a:t>
            </a:r>
            <a:endParaRPr lang="en-US" altLang="zh-CN" sz="2800" dirty="0" smtClean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dirty="0" err="1" smtClean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do~while</a:t>
            </a:r>
            <a:r>
              <a:rPr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 </a:t>
            </a:r>
            <a:r>
              <a:rPr lang="en-US" altLang="zh-CN" sz="2800" dirty="0" smtClean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              return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dirty="0" err="1" smtClean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goto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7" name="Oval 15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40966" y="5886975"/>
            <a:ext cx="533400" cy="381000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&lt;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0"/>
            <a:ext cx="9144000" cy="366713"/>
            <a:chOff x="0" y="0"/>
            <a:chExt cx="9144000" cy="366713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3667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112" y="50334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程序结构和设计方法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1966310" y="511473"/>
            <a:ext cx="4754880" cy="5662295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r>
              <a:rPr lang="zh-CN" altLang="en-US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种运算符：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算术运算符：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  -  *  /  %  ++  --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关系运算符：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  &lt;=   ==   &gt;   &gt;=   !=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逻辑运算符：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！  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&amp;&amp;  ||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位运算符  ：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&lt;&lt;   &gt;&gt;   ~  |  ^  &amp;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赋值运算符：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及其扩展</a:t>
            </a:r>
            <a:endParaRPr lang="zh-CN" altLang="en-US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条件运算符：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?: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逗号运算符：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指针运算符：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  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求字节数   ：</a:t>
            </a:r>
            <a:r>
              <a:rPr lang="en-US" altLang="zh-CN" sz="2000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强制类型转换：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0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分量运算符：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  -&gt;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下标运算符：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[]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     ：</a:t>
            </a:r>
            <a:r>
              <a:rPr lang="en-US" altLang="zh-CN" sz="20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 )  -</a:t>
            </a:r>
            <a:endParaRPr lang="en-US" altLang="zh-CN" sz="20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615" name="Oval 15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066800" y="6172200"/>
            <a:ext cx="533400" cy="381000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5882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>
                <a:ea typeface="宋体" panose="02010600030101010101" pitchFamily="2" charset="-122"/>
              </a:rPr>
              <a:t>&lt;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0"/>
            <a:ext cx="9144000" cy="366713"/>
            <a:chOff x="0" y="0"/>
            <a:chExt cx="9144000" cy="366713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9144000" cy="3667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dirty="0">
                  <a:latin typeface="Verdana" panose="020B0604030504040204" pitchFamily="34" charset="0"/>
                  <a:ea typeface="宋体" panose="02010600030101010101" pitchFamily="2" charset="-122"/>
                </a:rPr>
                <a:t>  </a:t>
              </a:r>
              <a:endParaRPr lang="zh-CN" altLang="en-US" sz="1800" b="1" dirty="0">
                <a:solidFill>
                  <a:srgbClr val="3333CC"/>
                </a:solidFill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112" y="50334"/>
              <a:ext cx="20469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程序结构和设计方法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ngdai">
  <a:themeElements>
    <a:clrScheme name="lingdai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lingdai">
      <a:majorFont>
        <a:latin typeface="Times New Roman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隶书" panose="020105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隶书" panose="02010509060101010101" pitchFamily="49" charset="-122"/>
          </a:defRPr>
        </a:defPPr>
      </a:lstStyle>
    </a:lnDef>
  </a:objectDefaults>
  <a:extraClrSchemeLst>
    <a:extraClrScheme>
      <a:clrScheme name="lingdai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ngdai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gdai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gdai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gdai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ngdai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Office\Templates\演示文稿设计\彩晕型模板.pot</Template>
  <TotalTime>0</TotalTime>
  <Words>5513</Words>
  <Application>WPS 演示</Application>
  <PresentationFormat>全屏显示(4:3)</PresentationFormat>
  <Paragraphs>702</Paragraphs>
  <Slides>22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Times New Roman</vt:lpstr>
      <vt:lpstr>隶书</vt:lpstr>
      <vt:lpstr>华文细黑</vt:lpstr>
      <vt:lpstr>微软雅黑</vt:lpstr>
      <vt:lpstr>Dotum</vt:lpstr>
      <vt:lpstr>Verdana</vt:lpstr>
      <vt:lpstr>Arial Unicode MS</vt:lpstr>
      <vt:lpstr>等线 Light</vt:lpstr>
      <vt:lpstr>Webdings</vt:lpstr>
      <vt:lpstr>Symbol</vt:lpstr>
      <vt:lpstr>lingdai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Administrator</dc:creator>
  <cp:lastModifiedBy>黑梦</cp:lastModifiedBy>
  <cp:revision>247</cp:revision>
  <dcterms:created xsi:type="dcterms:W3CDTF">2000-09-22T06:03:00Z</dcterms:created>
  <dcterms:modified xsi:type="dcterms:W3CDTF">2019-09-15T09:22:06Z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2052-11.1.0.8765</vt:lpwstr>
  </property>
</Properties>
</file>