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handoutMasterIdLst>
    <p:handoutMasterId r:id="rId67"/>
  </p:handoutMasterIdLst>
  <p:sldIdLst>
    <p:sldId id="468" r:id="rId3"/>
    <p:sldId id="333" r:id="rId4"/>
    <p:sldId id="314" r:id="rId5"/>
    <p:sldId id="381" r:id="rId7"/>
    <p:sldId id="383" r:id="rId8"/>
    <p:sldId id="382" r:id="rId9"/>
    <p:sldId id="336" r:id="rId10"/>
    <p:sldId id="466" r:id="rId11"/>
    <p:sldId id="467" r:id="rId12"/>
    <p:sldId id="338" r:id="rId13"/>
    <p:sldId id="412" r:id="rId14"/>
    <p:sldId id="385" r:id="rId15"/>
    <p:sldId id="339" r:id="rId16"/>
    <p:sldId id="358" r:id="rId17"/>
    <p:sldId id="359" r:id="rId18"/>
    <p:sldId id="360" r:id="rId19"/>
    <p:sldId id="386" r:id="rId20"/>
    <p:sldId id="340" r:id="rId21"/>
    <p:sldId id="341"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530" r:id="rId39"/>
    <p:sldId id="531" r:id="rId40"/>
    <p:sldId id="405" r:id="rId41"/>
    <p:sldId id="406" r:id="rId42"/>
    <p:sldId id="407" r:id="rId43"/>
    <p:sldId id="408" r:id="rId44"/>
    <p:sldId id="409" r:id="rId45"/>
    <p:sldId id="410" r:id="rId46"/>
    <p:sldId id="411" r:id="rId47"/>
    <p:sldId id="533" r:id="rId48"/>
    <p:sldId id="261" r:id="rId49"/>
    <p:sldId id="361" r:id="rId50"/>
    <p:sldId id="362" r:id="rId51"/>
    <p:sldId id="363" r:id="rId52"/>
    <p:sldId id="364" r:id="rId53"/>
    <p:sldId id="532" r:id="rId54"/>
    <p:sldId id="365" r:id="rId55"/>
    <p:sldId id="366" r:id="rId56"/>
    <p:sldId id="367" r:id="rId57"/>
    <p:sldId id="369" r:id="rId58"/>
    <p:sldId id="370" r:id="rId59"/>
    <p:sldId id="372" r:id="rId60"/>
    <p:sldId id="373" r:id="rId61"/>
    <p:sldId id="374" r:id="rId62"/>
    <p:sldId id="375" r:id="rId63"/>
    <p:sldId id="376" r:id="rId64"/>
    <p:sldId id="377" r:id="rId65"/>
    <p:sldId id="378" r:id="rId66"/>
  </p:sldIdLst>
  <p:sldSz cx="9144000" cy="6858000" type="screen4x3"/>
  <p:notesSz cx="6858000" cy="9144000"/>
  <p:embeddedFontLst>
    <p:embeddedFont>
      <p:font typeface="Impact" panose="020B0806030902050204" pitchFamily="34" charset="0"/>
      <p:regular r:id="rId71"/>
    </p:embeddedFont>
    <p:embeddedFont>
      <p:font typeface="华文细黑" panose="02010600040101010101" pitchFamily="2" charset="-122"/>
      <p:regular r:id="rId72"/>
    </p:embeddedFont>
    <p:embeddedFont>
      <p:font typeface="微软雅黑" panose="020B0503020204020204" pitchFamily="34" charset="-122"/>
      <p:regular r:id="rId73"/>
    </p:embeddedFont>
    <p:embeddedFont>
      <p:font typeface="Dotum" panose="020B0600000101010101" pitchFamily="34" charset="-127"/>
      <p:regular r:id="rId74"/>
    </p:embeddedFont>
    <p:embeddedFont>
      <p:font typeface="Calibri" panose="020F0502020204030204" charset="0"/>
      <p:regular r:id="rId75"/>
      <p:bold r:id="rId76"/>
      <p:italic r:id="rId77"/>
      <p:boldItalic r:id="rId78"/>
    </p:embeddedFont>
    <p:embeddedFont>
      <p:font typeface="隶书" panose="02010509060101010101" pitchFamily="49" charset="-122"/>
      <p:regular r:id="rId79"/>
    </p:embeddedFont>
    <p:embeddedFont>
      <p:font typeface="Calibri Light" panose="020F0302020204030204" charset="0"/>
      <p:regular r:id="rId80"/>
      <p:italic r:id="rId81"/>
    </p:embeddedFont>
    <p:embeddedFont>
      <p:font typeface="Webdings" panose="05030102010509060703" pitchFamily="18" charset="2"/>
      <p:regular r:id="rId82"/>
    </p:embeddedFont>
    <p:embeddedFont>
      <p:font typeface="Wingdings 3" panose="05040102010807070707" pitchFamily="18" charset="2"/>
      <p:regular r:id="rId83"/>
    </p:embeddedFont>
    <p:embeddedFont>
      <p:font typeface="MT Extra" panose="05050102010205020202" pitchFamily="18" charset="2"/>
      <p:regular r:id="rId84"/>
    </p:embeddedFont>
    <p:embeddedFont>
      <p:font typeface="Arial Unicode MS" panose="020B0604020202020204" charset="-122"/>
      <p:regular r:id="rId85"/>
    </p:embeddedFont>
    <p:embeddedFont>
      <p:font typeface="锐字云字库幼綫体1.0" panose="02010604000000000000" charset="-122"/>
      <p:regular r:id="rId86"/>
    </p:embeddedFont>
  </p:embeddedFontLst>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333300"/>
    <a:srgbClr val="0000FF"/>
    <a:srgbClr val="000000"/>
    <a:srgbClr val="006699"/>
    <a:srgbClr val="0099CC"/>
    <a:srgbClr val="FFFF00"/>
    <a:srgbClr val="FFFF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showGuides="1">
      <p:cViewPr varScale="1">
        <p:scale>
          <a:sx n="114" d="100"/>
          <a:sy n="114" d="100"/>
        </p:scale>
        <p:origin x="-1542" y="-108"/>
      </p:cViewPr>
      <p:guideLst>
        <p:guide orient="horz" pos="2787"/>
        <p:guide pos="221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9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font" Target="fonts/font16.fntdata"/><Relationship Id="rId85" Type="http://schemas.openxmlformats.org/officeDocument/2006/relationships/font" Target="fonts/font15.fntdata"/><Relationship Id="rId84" Type="http://schemas.openxmlformats.org/officeDocument/2006/relationships/font" Target="fonts/font14.fntdata"/><Relationship Id="rId83" Type="http://schemas.openxmlformats.org/officeDocument/2006/relationships/font" Target="fonts/font13.fntdata"/><Relationship Id="rId82" Type="http://schemas.openxmlformats.org/officeDocument/2006/relationships/font" Target="fonts/font12.fntdata"/><Relationship Id="rId81" Type="http://schemas.openxmlformats.org/officeDocument/2006/relationships/font" Target="fonts/font11.fntdata"/><Relationship Id="rId80" Type="http://schemas.openxmlformats.org/officeDocument/2006/relationships/font" Target="fonts/font10.fntdata"/><Relationship Id="rId8" Type="http://schemas.openxmlformats.org/officeDocument/2006/relationships/slide" Target="slides/slide5.xml"/><Relationship Id="rId79" Type="http://schemas.openxmlformats.org/officeDocument/2006/relationships/font" Target="fonts/font9.fntdata"/><Relationship Id="rId78" Type="http://schemas.openxmlformats.org/officeDocument/2006/relationships/font" Target="fonts/font8.fntdata"/><Relationship Id="rId77" Type="http://schemas.openxmlformats.org/officeDocument/2006/relationships/font" Target="fonts/font7.fntdata"/><Relationship Id="rId76" Type="http://schemas.openxmlformats.org/officeDocument/2006/relationships/font" Target="fonts/font6.fntdata"/><Relationship Id="rId75" Type="http://schemas.openxmlformats.org/officeDocument/2006/relationships/font" Target="fonts/font5.fntdata"/><Relationship Id="rId74" Type="http://schemas.openxmlformats.org/officeDocument/2006/relationships/font" Target="fonts/font4.fntdata"/><Relationship Id="rId73" Type="http://schemas.openxmlformats.org/officeDocument/2006/relationships/font" Target="fonts/font3.fntdata"/><Relationship Id="rId72" Type="http://schemas.openxmlformats.org/officeDocument/2006/relationships/font" Target="fonts/font2.fntdata"/><Relationship Id="rId71" Type="http://schemas.openxmlformats.org/officeDocument/2006/relationships/font" Target="fonts/font1.fntdata"/><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780"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6019" name="Rectangle 2"/>
          <p:cNvSpPr>
            <a:spLocks noGrp="1" noRot="1" noChangeAspect="1" noTextEdit="1"/>
          </p:cNvSpPr>
          <p:nvPr>
            <p:ph type="sldImg"/>
          </p:nvPr>
        </p:nvSpPr>
        <p:spPr/>
      </p:sp>
      <p:sp>
        <p:nvSpPr>
          <p:cNvPr id="8602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7043" name="Rectangle 2"/>
          <p:cNvSpPr>
            <a:spLocks noGrp="1" noRot="1" noChangeAspect="1" noTextEdit="1"/>
          </p:cNvSpPr>
          <p:nvPr>
            <p:ph type="sldImg"/>
          </p:nvPr>
        </p:nvSpPr>
        <p:spPr/>
      </p:sp>
      <p:sp>
        <p:nvSpPr>
          <p:cNvPr id="8704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8067" name="Rectangle 2"/>
          <p:cNvSpPr>
            <a:spLocks noGrp="1" noRot="1" noChangeAspect="1" noTextEdit="1"/>
          </p:cNvSpPr>
          <p:nvPr>
            <p:ph type="sldImg"/>
          </p:nvPr>
        </p:nvSpPr>
        <p:spPr/>
      </p:sp>
      <p:sp>
        <p:nvSpPr>
          <p:cNvPr id="88068" name="Rectangle 3"/>
          <p:cNvSpPr>
            <a:spLocks noGrp="1"/>
          </p:cNvSpPr>
          <p:nvPr>
            <p:ph type="body" idx="1"/>
          </p:nvPr>
        </p:nvSpPr>
        <p:spPr/>
        <p:txBody>
          <a:bodyPr wrap="square" lIns="91440" tIns="45720" rIns="91440" bIns="45720" anchor="t"/>
          <a:lstStyle/>
          <a:p>
            <a:pPr lvl="0"/>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9091" name="Rectangle 2"/>
          <p:cNvSpPr>
            <a:spLocks noGrp="1" noRot="1" noChangeAspect="1" noTextEdit="1"/>
          </p:cNvSpPr>
          <p:nvPr>
            <p:ph type="sldImg"/>
          </p:nvPr>
        </p:nvSpPr>
        <p:spPr/>
      </p:sp>
      <p:sp>
        <p:nvSpPr>
          <p:cNvPr id="89092" name="Rectangle 3"/>
          <p:cNvSpPr>
            <a:spLocks noGrp="1"/>
          </p:cNvSpPr>
          <p:nvPr>
            <p:ph type="body" idx="1"/>
          </p:nvPr>
        </p:nvSpPr>
        <p:spPr/>
        <p:txBody>
          <a:bodyPr wrap="square" lIns="91440" tIns="45720" rIns="91440" bIns="45720" anchor="t"/>
          <a:lstStyle/>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8851" name="Rectangle 2"/>
          <p:cNvSpPr>
            <a:spLocks noGrp="1" noRot="1" noChangeAspect="1" noTextEdit="1"/>
          </p:cNvSpPr>
          <p:nvPr>
            <p:ph type="sldImg"/>
          </p:nvPr>
        </p:nvSpPr>
        <p:spPr/>
      </p:sp>
      <p:sp>
        <p:nvSpPr>
          <p:cNvPr id="7885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1923" name="Rectangle 2"/>
          <p:cNvSpPr>
            <a:spLocks noGrp="1" noRot="1" noChangeAspect="1" noTextEdit="1"/>
          </p:cNvSpPr>
          <p:nvPr>
            <p:ph type="sldImg"/>
          </p:nvPr>
        </p:nvSpPr>
        <p:spPr/>
      </p:sp>
      <p:sp>
        <p:nvSpPr>
          <p:cNvPr id="8192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3971" name="Rectangle 2"/>
          <p:cNvSpPr>
            <a:spLocks noGrp="1" noRot="1" noChangeAspect="1" noTextEdit="1"/>
          </p:cNvSpPr>
          <p:nvPr>
            <p:ph type="sldImg"/>
          </p:nvPr>
        </p:nvSpPr>
        <p:spPr/>
      </p:sp>
      <p:sp>
        <p:nvSpPr>
          <p:cNvPr id="83972"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4995" name="Rectangle 2"/>
          <p:cNvSpPr>
            <a:spLocks noGrp="1" noRot="1" noChangeAspect="1" noTextEdit="1"/>
          </p:cNvSpPr>
          <p:nvPr>
            <p:ph type="sldImg"/>
          </p:nvPr>
        </p:nvSpPr>
        <p:spPr/>
      </p:sp>
      <p:sp>
        <p:nvSpPr>
          <p:cNvPr id="8499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92C52EB-6528-4CB7-9E8A-B914031C0226}" type="datetime1">
              <a:rPr kumimoji="1" lang="zh-CN" altLang="en-US" sz="1400" b="0" i="0" u="none" strike="noStrike" kern="1200" cap="none" spc="0" normalizeH="0" baseline="0" noProof="0">
                <a:ln>
                  <a:noFill/>
                </a:ln>
                <a:solidFill>
                  <a:srgbClr val="660066"/>
                </a:solidFill>
                <a:effectLst/>
                <a:uLnTx/>
                <a:uFillTx/>
                <a:latin typeface="+mj-lt"/>
                <a:ea typeface="宋体" panose="02010600030101010101" pitchFamily="2" charset="-122"/>
                <a:cs typeface="+mn-cs"/>
              </a:rPr>
            </a:fld>
            <a:endParaRPr kumimoji="1" lang="en-US" altLang="zh-CN" sz="1400" b="0" i="0" u="none" strike="noStrike" kern="1200" cap="none" spc="0" normalizeH="0" baseline="0" noProof="0">
              <a:ln>
                <a:noFill/>
              </a:ln>
              <a:solidFill>
                <a:srgbClr val="660066"/>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660066"/>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spcBef>
                <a:spcPct val="50000"/>
              </a:spcBef>
            </a:pPr>
            <a:fld id="{9A0DB2DC-4C9A-4742-B13C-FB6460FD3503}" type="slidenum">
              <a:rPr lang="en-US" altLang="zh-CN" sz="1400" dirty="0">
                <a:solidFill>
                  <a:srgbClr val="660066"/>
                </a:solidFill>
                <a:latin typeface="Impact" panose="020B0806030902050204" pitchFamily="34" charset="0"/>
              </a:rPr>
            </a:fld>
            <a:endParaRPr lang="en-US" altLang="zh-CN" sz="1400" dirty="0">
              <a:solidFill>
                <a:srgbClr val="660066"/>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mc:Choice>
    <mc:Fallback>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0" y="357166"/>
            <a:ext cx="1836767" cy="6013450"/>
          </a:xfrm>
          <a:prstGeom prst="rect">
            <a:avLst/>
          </a:prstGeom>
          <a:solidFill>
            <a:srgbClr val="5FBFDE"/>
          </a:solidFill>
          <a:ln w="12700">
            <a:noFill/>
            <a:bevel/>
          </a:ln>
        </p:spPr>
        <p:txBody>
          <a:bodyPr anchor="ctr"/>
          <a:lstStyle/>
          <a:p>
            <a:pPr algn="ctr" eaLnBrk="1" hangingPunct="1">
              <a:buFont typeface="Arial" panose="020B0604020202020204" pitchFamily="34" charset="0"/>
              <a:buNone/>
            </a:pPr>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 name="梯形 4"/>
          <p:cNvSpPr>
            <a:spLocks noChangeArrowheads="1"/>
          </p:cNvSpPr>
          <p:nvPr/>
        </p:nvSpPr>
        <p:spPr bwMode="auto">
          <a:xfrm rot="5400000" flipV="1">
            <a:off x="-621068" y="2813818"/>
            <a:ext cx="6013450" cy="11001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538 w 21600"/>
              <a:gd name="T13" fmla="*/ 2538 h 21600"/>
              <a:gd name="T14" fmla="*/ 19062 w 21600"/>
              <a:gd name="T15" fmla="*/ 19062 h 21600"/>
            </a:gdLst>
            <a:ahLst/>
            <a:cxnLst>
              <a:cxn ang="T8">
                <a:pos x="T0" y="T1"/>
              </a:cxn>
              <a:cxn ang="T9">
                <a:pos x="T2" y="T3"/>
              </a:cxn>
              <a:cxn ang="T10">
                <a:pos x="T4" y="T5"/>
              </a:cxn>
              <a:cxn ang="T11">
                <a:pos x="T6" y="T7"/>
              </a:cxn>
            </a:cxnLst>
            <a:rect l="T12" t="T13" r="T14" b="T15"/>
            <a:pathLst>
              <a:path w="21600" h="21600">
                <a:moveTo>
                  <a:pt x="0" y="0"/>
                </a:moveTo>
                <a:lnTo>
                  <a:pt x="1475" y="21600"/>
                </a:lnTo>
                <a:lnTo>
                  <a:pt x="20125" y="21600"/>
                </a:lnTo>
                <a:lnTo>
                  <a:pt x="21600" y="0"/>
                </a:lnTo>
                <a:lnTo>
                  <a:pt x="0" y="0"/>
                </a:lnTo>
                <a:close/>
              </a:path>
            </a:pathLst>
          </a:custGeom>
          <a:solidFill>
            <a:srgbClr val="1F7995"/>
          </a:solidFill>
          <a:ln w="12700" cap="flat" cmpd="sng">
            <a:noFill/>
            <a:bevel/>
          </a:ln>
        </p:spPr>
        <p:txBody>
          <a:bodyPr anchor="ctr"/>
          <a:lstStyle/>
          <a:p>
            <a:endParaRPr lang="zh-CN" altLang="en-US"/>
          </a:p>
        </p:txBody>
      </p:sp>
      <p:sp>
        <p:nvSpPr>
          <p:cNvPr id="6" name="矩形 5"/>
          <p:cNvSpPr>
            <a:spLocks noChangeArrowheads="1"/>
          </p:cNvSpPr>
          <p:nvPr/>
        </p:nvSpPr>
        <p:spPr bwMode="auto">
          <a:xfrm>
            <a:off x="2936455" y="776178"/>
            <a:ext cx="6225960" cy="5175250"/>
          </a:xfrm>
          <a:prstGeom prst="rect">
            <a:avLst/>
          </a:prstGeom>
          <a:solidFill>
            <a:srgbClr val="5FBFDE"/>
          </a:solidFill>
          <a:ln w="12700">
            <a:noFill/>
            <a:bevel/>
          </a:ln>
        </p:spPr>
        <p:txBody>
          <a:bodyPr anchor="ctr"/>
          <a:lstStyle/>
          <a:p>
            <a:pPr algn="ctr" eaLnBrk="1" hangingPunct="1">
              <a:buFont typeface="Arial" panose="020B0604020202020204" pitchFamily="34" charset="0"/>
              <a:buNone/>
            </a:pPr>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文本框 6"/>
          <p:cNvSpPr>
            <a:spLocks noChangeArrowheads="1"/>
          </p:cNvSpPr>
          <p:nvPr/>
        </p:nvSpPr>
        <p:spPr bwMode="auto">
          <a:xfrm>
            <a:off x="2604394" y="2296878"/>
            <a:ext cx="6643702" cy="1353185"/>
          </a:xfrm>
          <a:prstGeom prst="rect">
            <a:avLst/>
          </a:prstGeom>
          <a:noFill/>
          <a:ln w="9525">
            <a:noFill/>
            <a:miter lim="800000"/>
          </a:ln>
        </p:spPr>
        <p:txBody>
          <a:bodyPr wrap="square">
            <a:spAutoFit/>
            <a:scene3d>
              <a:camera prst="orthographicFront"/>
              <a:lightRig rig="threePt" dir="t"/>
            </a:scene3d>
          </a:bodyPr>
          <a:lstStyle/>
          <a:p>
            <a:pPr algn="ctr" eaLnBrk="1" hangingPunct="1">
              <a:buFont typeface="Arial" panose="020B0604020202020204" pitchFamily="34" charset="0"/>
              <a:buNone/>
            </a:pPr>
            <a:r>
              <a:rPr kumimoji="1" lang="zh-CN" altLang="en-US" sz="4000" b="1" noProof="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数据类型、运算符</a:t>
            </a:r>
            <a:endParaRPr kumimoji="1" lang="zh-CN" altLang="en-US" sz="4000" b="1" noProof="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a:p>
            <a:pPr algn="ctr" eaLnBrk="1" hangingPunct="1">
              <a:buFont typeface="Arial" panose="020B0604020202020204" pitchFamily="34" charset="0"/>
              <a:buNone/>
            </a:pPr>
            <a:r>
              <a:rPr kumimoji="1" lang="zh-CN" altLang="en-US" sz="4000" b="1" noProof="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rPr>
              <a:t>和表达式</a:t>
            </a:r>
            <a:endParaRPr kumimoji="1" lang="zh-CN" altLang="en-US" sz="4000" b="1" noProof="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文本框 8"/>
          <p:cNvSpPr>
            <a:spLocks noChangeArrowheads="1"/>
          </p:cNvSpPr>
          <p:nvPr/>
        </p:nvSpPr>
        <p:spPr bwMode="auto">
          <a:xfrm>
            <a:off x="122430" y="1317160"/>
            <a:ext cx="1209630" cy="3139440"/>
          </a:xfrm>
          <a:prstGeom prst="rect">
            <a:avLst/>
          </a:prstGeom>
          <a:noFill/>
          <a:ln w="9525">
            <a:noFill/>
            <a:miter lim="800000"/>
          </a:ln>
        </p:spPr>
        <p:txBody>
          <a:bodyPr wrap="square">
            <a:spAutoFit/>
          </a:bodyPr>
          <a:lstStyle/>
          <a:p>
            <a:pPr eaLnBrk="1" hangingPunct="1">
              <a:buFont typeface="Arial" panose="020B0604020202020204" pitchFamily="34" charset="0"/>
              <a:buNone/>
            </a:pPr>
            <a:r>
              <a:rPr lang="en-US" sz="20000" b="1" dirty="0" smtClean="0">
                <a:solidFill>
                  <a:srgbClr val="000000"/>
                </a:solidFill>
                <a:latin typeface="Dotum" panose="020B0600000101010101" pitchFamily="34" charset="-127"/>
                <a:sym typeface="Calibri" panose="020F0502020204030204" charset="0"/>
              </a:rPr>
              <a:t>3</a:t>
            </a:r>
            <a:endParaRPr lang="en-US" sz="20000" b="1" dirty="0">
              <a:solidFill>
                <a:srgbClr val="000000"/>
              </a:solidFill>
              <a:latin typeface="Dotum" panose="020B0600000101010101" pitchFamily="34" charset="-127"/>
              <a:ea typeface="华文细黑" panose="02010600040101010101" pitchFamily="2" charset="-122"/>
              <a:sym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7" name="Rectangle 3"/>
          <p:cNvSpPr/>
          <p:nvPr/>
        </p:nvSpPr>
        <p:spPr>
          <a:xfrm>
            <a:off x="533400" y="704850"/>
            <a:ext cx="8295640" cy="2338705"/>
          </a:xfrm>
          <a:prstGeom prst="rect">
            <a:avLst/>
          </a:prstGeom>
          <a:noFill/>
          <a:ln w="9525">
            <a:noFill/>
          </a:ln>
        </p:spPr>
        <p:txBody>
          <a:bodyPr/>
          <a:lstStyle/>
          <a:p>
            <a:pPr lvl="1" eaLnBrk="1" hangingPunct="1">
              <a:spcBef>
                <a:spcPct val="20000"/>
              </a:spcBef>
              <a:buClr>
                <a:srgbClr val="6699FF"/>
              </a:buClr>
              <a:buFont typeface="Wingdings" panose="05000000000000000000" pitchFamily="2" charset="2"/>
            </a:pPr>
            <a:r>
              <a:rPr lang="zh-CN" altLang="en-US" sz="2800" dirty="0">
                <a:solidFill>
                  <a:srgbClr val="333300"/>
                </a:solidFill>
                <a:latin typeface="微软雅黑" panose="020B0503020204020204" pitchFamily="34" charset="-122"/>
                <a:ea typeface="微软雅黑" panose="020B0503020204020204" pitchFamily="34" charset="-122"/>
              </a:rPr>
              <a:t>整型常量（整常数）</a:t>
            </a:r>
            <a:endParaRPr lang="zh-CN" altLang="en-US" sz="2800" dirty="0">
              <a:solidFill>
                <a:srgbClr val="333300"/>
              </a:solidFill>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400" dirty="0">
                <a:solidFill>
                  <a:srgbClr val="333300"/>
                </a:solidFill>
                <a:latin typeface="微软雅黑" panose="020B0503020204020204" pitchFamily="34" charset="-122"/>
                <a:ea typeface="微软雅黑" panose="020B0503020204020204" pitchFamily="34" charset="-122"/>
              </a:rPr>
              <a:t>三种形式：</a:t>
            </a:r>
            <a:endParaRPr lang="zh-CN" altLang="en-US" sz="2400" dirty="0">
              <a:solidFill>
                <a:srgbClr val="333300"/>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solidFill>
                  <a:srgbClr val="333300"/>
                </a:solidFill>
                <a:latin typeface="微软雅黑" panose="020B0503020204020204" pitchFamily="34" charset="-122"/>
                <a:ea typeface="微软雅黑" panose="020B0503020204020204" pitchFamily="34" charset="-122"/>
              </a:rPr>
              <a:t>十进制整数：由数字</a:t>
            </a:r>
            <a:r>
              <a:rPr lang="en-US" altLang="zh-CN" sz="2000" dirty="0">
                <a:solidFill>
                  <a:srgbClr val="333300"/>
                </a:solidFill>
                <a:latin typeface="微软雅黑" panose="020B0503020204020204" pitchFamily="34" charset="-122"/>
                <a:ea typeface="微软雅黑" panose="020B0503020204020204" pitchFamily="34" charset="-122"/>
              </a:rPr>
              <a:t>0~9</a:t>
            </a:r>
            <a:r>
              <a:rPr lang="zh-CN" altLang="en-US" sz="2000" dirty="0">
                <a:solidFill>
                  <a:srgbClr val="333300"/>
                </a:solidFill>
                <a:latin typeface="微软雅黑" panose="020B0503020204020204" pitchFamily="34" charset="-122"/>
                <a:ea typeface="微软雅黑" panose="020B0503020204020204" pitchFamily="34" charset="-122"/>
              </a:rPr>
              <a:t>和正负号表示</a:t>
            </a:r>
            <a:r>
              <a:rPr lang="en-US" altLang="zh-CN" sz="2000" dirty="0">
                <a:solidFill>
                  <a:srgbClr val="333300"/>
                </a:solidFill>
                <a:latin typeface="微软雅黑" panose="020B0503020204020204" pitchFamily="34" charset="-122"/>
                <a:ea typeface="微软雅黑" panose="020B0503020204020204" pitchFamily="34" charset="-122"/>
              </a:rPr>
              <a:t>.</a:t>
            </a:r>
            <a:r>
              <a:rPr lang="zh-CN" altLang="en-US" sz="2000" dirty="0">
                <a:solidFill>
                  <a:srgbClr val="333300"/>
                </a:solidFill>
                <a:latin typeface="微软雅黑" panose="020B0503020204020204" pitchFamily="34" charset="-122"/>
                <a:ea typeface="微软雅黑" panose="020B0503020204020204" pitchFamily="34" charset="-122"/>
              </a:rPr>
              <a:t>如 </a:t>
            </a:r>
            <a:r>
              <a:rPr lang="en-US" altLang="zh-CN" sz="2000" dirty="0">
                <a:solidFill>
                  <a:srgbClr val="333300"/>
                </a:solidFill>
                <a:latin typeface="微软雅黑" panose="020B0503020204020204" pitchFamily="34" charset="-122"/>
                <a:ea typeface="微软雅黑" panose="020B0503020204020204" pitchFamily="34" charset="-122"/>
              </a:rPr>
              <a:t>123,-456,0</a:t>
            </a:r>
            <a:endParaRPr lang="en-US" altLang="zh-CN" sz="2000" dirty="0">
              <a:solidFill>
                <a:srgbClr val="333300"/>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solidFill>
                  <a:srgbClr val="333300"/>
                </a:solidFill>
                <a:latin typeface="微软雅黑" panose="020B0503020204020204" pitchFamily="34" charset="-122"/>
                <a:ea typeface="微软雅黑" panose="020B0503020204020204" pitchFamily="34" charset="-122"/>
              </a:rPr>
              <a:t>八进制整数：由数字</a:t>
            </a:r>
            <a:r>
              <a:rPr lang="en-US" altLang="zh-CN" sz="2000" dirty="0">
                <a:solidFill>
                  <a:srgbClr val="333300"/>
                </a:solidFill>
                <a:latin typeface="微软雅黑" panose="020B0503020204020204" pitchFamily="34" charset="-122"/>
                <a:ea typeface="微软雅黑" panose="020B0503020204020204" pitchFamily="34" charset="-122"/>
              </a:rPr>
              <a:t>0</a:t>
            </a:r>
            <a:r>
              <a:rPr lang="zh-CN" altLang="en-US" sz="2000" dirty="0">
                <a:solidFill>
                  <a:srgbClr val="333300"/>
                </a:solidFill>
                <a:latin typeface="微软雅黑" panose="020B0503020204020204" pitchFamily="34" charset="-122"/>
                <a:ea typeface="微软雅黑" panose="020B0503020204020204" pitchFamily="34" charset="-122"/>
              </a:rPr>
              <a:t>开头</a:t>
            </a:r>
            <a:r>
              <a:rPr lang="en-US" altLang="zh-CN" sz="2000" dirty="0">
                <a:solidFill>
                  <a:srgbClr val="333300"/>
                </a:solidFill>
                <a:latin typeface="微软雅黑" panose="020B0503020204020204" pitchFamily="34" charset="-122"/>
                <a:ea typeface="微软雅黑" panose="020B0503020204020204" pitchFamily="34" charset="-122"/>
              </a:rPr>
              <a:t>,</a:t>
            </a:r>
            <a:r>
              <a:rPr lang="zh-CN" altLang="en-US" sz="2000" dirty="0">
                <a:solidFill>
                  <a:srgbClr val="333300"/>
                </a:solidFill>
                <a:latin typeface="微软雅黑" panose="020B0503020204020204" pitchFamily="34" charset="-122"/>
                <a:ea typeface="微软雅黑" panose="020B0503020204020204" pitchFamily="34" charset="-122"/>
              </a:rPr>
              <a:t>后跟数字</a:t>
            </a:r>
            <a:r>
              <a:rPr lang="en-US" altLang="zh-CN" sz="2000" dirty="0">
                <a:solidFill>
                  <a:srgbClr val="333300"/>
                </a:solidFill>
                <a:latin typeface="微软雅黑" panose="020B0503020204020204" pitchFamily="34" charset="-122"/>
                <a:ea typeface="微软雅黑" panose="020B0503020204020204" pitchFamily="34" charset="-122"/>
              </a:rPr>
              <a:t>0~7</a:t>
            </a:r>
            <a:r>
              <a:rPr lang="zh-CN" altLang="en-US" sz="2000" dirty="0">
                <a:solidFill>
                  <a:srgbClr val="333300"/>
                </a:solidFill>
                <a:latin typeface="微软雅黑" panose="020B0503020204020204" pitchFamily="34" charset="-122"/>
                <a:ea typeface="微软雅黑" panose="020B0503020204020204" pitchFamily="34" charset="-122"/>
              </a:rPr>
              <a:t>表示</a:t>
            </a:r>
            <a:r>
              <a:rPr lang="en-US" altLang="zh-CN" sz="2000" dirty="0">
                <a:solidFill>
                  <a:srgbClr val="333300"/>
                </a:solidFill>
                <a:latin typeface="微软雅黑" panose="020B0503020204020204" pitchFamily="34" charset="-122"/>
                <a:ea typeface="微软雅黑" panose="020B0503020204020204" pitchFamily="34" charset="-122"/>
              </a:rPr>
              <a:t>.</a:t>
            </a:r>
            <a:r>
              <a:rPr lang="zh-CN" altLang="en-US" sz="2000" dirty="0">
                <a:solidFill>
                  <a:srgbClr val="333300"/>
                </a:solidFill>
                <a:latin typeface="微软雅黑" panose="020B0503020204020204" pitchFamily="34" charset="-122"/>
                <a:ea typeface="微软雅黑" panose="020B0503020204020204" pitchFamily="34" charset="-122"/>
              </a:rPr>
              <a:t>如</a:t>
            </a:r>
            <a:r>
              <a:rPr lang="en-US" altLang="zh-CN" sz="2000" dirty="0">
                <a:solidFill>
                  <a:srgbClr val="333300"/>
                </a:solidFill>
                <a:latin typeface="微软雅黑" panose="020B0503020204020204" pitchFamily="34" charset="-122"/>
                <a:ea typeface="微软雅黑" panose="020B0503020204020204" pitchFamily="34" charset="-122"/>
              </a:rPr>
              <a:t>0123,011</a:t>
            </a:r>
            <a:endParaRPr lang="en-US" altLang="zh-CN" sz="2000" dirty="0">
              <a:solidFill>
                <a:srgbClr val="333300"/>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solidFill>
                  <a:srgbClr val="333300"/>
                </a:solidFill>
                <a:latin typeface="微软雅黑" panose="020B0503020204020204" pitchFamily="34" charset="-122"/>
                <a:ea typeface="微软雅黑" panose="020B0503020204020204" pitchFamily="34" charset="-122"/>
              </a:rPr>
              <a:t>十六进制整数：由</a:t>
            </a:r>
            <a:r>
              <a:rPr lang="en-US" altLang="zh-CN" sz="2000" dirty="0">
                <a:solidFill>
                  <a:srgbClr val="333300"/>
                </a:solidFill>
                <a:latin typeface="微软雅黑" panose="020B0503020204020204" pitchFamily="34" charset="-122"/>
                <a:ea typeface="微软雅黑" panose="020B0503020204020204" pitchFamily="34" charset="-122"/>
              </a:rPr>
              <a:t>0x</a:t>
            </a:r>
            <a:r>
              <a:rPr lang="zh-CN" altLang="en-US" sz="2000" dirty="0">
                <a:solidFill>
                  <a:srgbClr val="333300"/>
                </a:solidFill>
                <a:latin typeface="微软雅黑" panose="020B0503020204020204" pitchFamily="34" charset="-122"/>
                <a:ea typeface="微软雅黑" panose="020B0503020204020204" pitchFamily="34" charset="-122"/>
              </a:rPr>
              <a:t>开头</a:t>
            </a:r>
            <a:r>
              <a:rPr lang="en-US" altLang="zh-CN" sz="2000" dirty="0">
                <a:solidFill>
                  <a:srgbClr val="333300"/>
                </a:solidFill>
                <a:latin typeface="微软雅黑" panose="020B0503020204020204" pitchFamily="34" charset="-122"/>
                <a:ea typeface="微软雅黑" panose="020B0503020204020204" pitchFamily="34" charset="-122"/>
              </a:rPr>
              <a:t>,</a:t>
            </a:r>
            <a:r>
              <a:rPr lang="zh-CN" altLang="en-US" sz="2000" dirty="0">
                <a:solidFill>
                  <a:srgbClr val="333300"/>
                </a:solidFill>
                <a:latin typeface="微软雅黑" panose="020B0503020204020204" pitchFamily="34" charset="-122"/>
                <a:ea typeface="微软雅黑" panose="020B0503020204020204" pitchFamily="34" charset="-122"/>
              </a:rPr>
              <a:t>后跟</a:t>
            </a:r>
            <a:r>
              <a:rPr lang="en-US" altLang="zh-CN" sz="2000" dirty="0">
                <a:solidFill>
                  <a:srgbClr val="333300"/>
                </a:solidFill>
                <a:latin typeface="微软雅黑" panose="020B0503020204020204" pitchFamily="34" charset="-122"/>
                <a:ea typeface="微软雅黑" panose="020B0503020204020204" pitchFamily="34" charset="-122"/>
              </a:rPr>
              <a:t>0~9,a~f,A~F</a:t>
            </a:r>
            <a:r>
              <a:rPr lang="zh-CN" altLang="en-US" sz="2000" dirty="0">
                <a:solidFill>
                  <a:srgbClr val="333300"/>
                </a:solidFill>
                <a:latin typeface="微软雅黑" panose="020B0503020204020204" pitchFamily="34" charset="-122"/>
                <a:ea typeface="微软雅黑" panose="020B0503020204020204" pitchFamily="34" charset="-122"/>
              </a:rPr>
              <a:t>表示</a:t>
            </a:r>
            <a:r>
              <a:rPr lang="en-US" altLang="zh-CN" sz="2000" dirty="0">
                <a:solidFill>
                  <a:srgbClr val="333300"/>
                </a:solidFill>
                <a:latin typeface="微软雅黑" panose="020B0503020204020204" pitchFamily="34" charset="-122"/>
                <a:ea typeface="微软雅黑" panose="020B0503020204020204" pitchFamily="34" charset="-122"/>
              </a:rPr>
              <a:t>.</a:t>
            </a:r>
            <a:r>
              <a:rPr lang="zh-CN" altLang="en-US" sz="2000" dirty="0">
                <a:solidFill>
                  <a:srgbClr val="333300"/>
                </a:solidFill>
                <a:latin typeface="微软雅黑" panose="020B0503020204020204" pitchFamily="34" charset="-122"/>
                <a:ea typeface="微软雅黑" panose="020B0503020204020204" pitchFamily="34" charset="-122"/>
              </a:rPr>
              <a:t>如</a:t>
            </a:r>
            <a:r>
              <a:rPr lang="en-US" altLang="zh-CN" sz="2000" dirty="0">
                <a:solidFill>
                  <a:srgbClr val="333300"/>
                </a:solidFill>
                <a:latin typeface="微软雅黑" panose="020B0503020204020204" pitchFamily="34" charset="-122"/>
                <a:ea typeface="微软雅黑" panose="020B0503020204020204" pitchFamily="34" charset="-122"/>
              </a:rPr>
              <a:t>0x123,0Xff</a:t>
            </a:r>
            <a:endParaRPr lang="en-US" altLang="zh-CN" sz="2000" dirty="0">
              <a:solidFill>
                <a:srgbClr val="333300"/>
              </a:solidFill>
              <a:latin typeface="微软雅黑" panose="020B0503020204020204" pitchFamily="34" charset="-122"/>
              <a:ea typeface="微软雅黑" panose="020B0503020204020204" pitchFamily="34" charset="-122"/>
            </a:endParaRPr>
          </a:p>
        </p:txBody>
      </p:sp>
      <p:sp>
        <p:nvSpPr>
          <p:cNvPr id="159753" name="Text Box 9"/>
          <p:cNvSpPr txBox="1"/>
          <p:nvPr/>
        </p:nvSpPr>
        <p:spPr>
          <a:xfrm>
            <a:off x="2378710" y="5727700"/>
            <a:ext cx="1980565" cy="417830"/>
          </a:xfrm>
          <a:prstGeom prst="rect">
            <a:avLst/>
          </a:prstGeom>
          <a:solidFill>
            <a:schemeClr val="bg1"/>
          </a:solidFill>
          <a:ln w="38100" cap="flat" cmpd="sng">
            <a:solidFill>
              <a:srgbClr val="002060"/>
            </a:solidFill>
            <a:prstDash val="solid"/>
            <a:miter/>
            <a:headEnd type="none" w="med" len="med"/>
            <a:tailEnd type="none" w="med" len="med"/>
          </a:ln>
        </p:spPr>
        <p:txBody>
          <a:bodyPr wrap="square">
            <a:spAutoFit/>
          </a:bodyPr>
          <a:lstStyle/>
          <a:p>
            <a:pPr lvl="0"/>
            <a:r>
              <a:rPr lang="zh-CN" altLang="en-US" sz="2000" dirty="0">
                <a:solidFill>
                  <a:srgbClr val="333300"/>
                </a:solidFill>
                <a:latin typeface="微软雅黑" panose="020B0503020204020204" pitchFamily="34" charset="-122"/>
                <a:ea typeface="微软雅黑" panose="020B0503020204020204" pitchFamily="34" charset="-122"/>
              </a:rPr>
              <a:t>例  </a:t>
            </a:r>
            <a:r>
              <a:rPr lang="en-US" altLang="zh-CN" sz="2000" dirty="0">
                <a:solidFill>
                  <a:srgbClr val="333300"/>
                </a:solidFill>
                <a:latin typeface="微软雅黑" panose="020B0503020204020204" pitchFamily="34" charset="-122"/>
                <a:ea typeface="微软雅黑" panose="020B0503020204020204" pitchFamily="34" charset="-122"/>
              </a:rPr>
              <a:t>12 </a:t>
            </a:r>
            <a:r>
              <a:rPr lang="zh-CN" altLang="en-US" sz="2000" dirty="0">
                <a:solidFill>
                  <a:srgbClr val="333300"/>
                </a:solidFill>
                <a:latin typeface="微软雅黑" panose="020B0503020204020204" pitchFamily="34" charset="-122"/>
                <a:ea typeface="微软雅黑" panose="020B0503020204020204" pitchFamily="34" charset="-122"/>
              </a:rPr>
              <a:t>与 </a:t>
            </a:r>
            <a:r>
              <a:rPr lang="en-US" altLang="zh-CN" sz="2000" dirty="0">
                <a:solidFill>
                  <a:srgbClr val="333300"/>
                </a:solidFill>
                <a:latin typeface="微软雅黑" panose="020B0503020204020204" pitchFamily="34" charset="-122"/>
                <a:ea typeface="微软雅黑" panose="020B0503020204020204" pitchFamily="34" charset="-122"/>
              </a:rPr>
              <a:t>12L</a:t>
            </a:r>
            <a:endParaRPr lang="en-US" altLang="zh-CN" sz="2000" dirty="0">
              <a:solidFill>
                <a:srgbClr val="333300"/>
              </a:solidFill>
              <a:latin typeface="微软雅黑" panose="020B0503020204020204" pitchFamily="34" charset="-122"/>
              <a:ea typeface="微软雅黑" panose="020B0503020204020204" pitchFamily="34" charset="-122"/>
            </a:endParaRPr>
          </a:p>
        </p:txBody>
      </p:sp>
      <p:sp>
        <p:nvSpPr>
          <p:cNvPr id="159754" name="Text Box 10"/>
          <p:cNvSpPr txBox="1"/>
          <p:nvPr/>
        </p:nvSpPr>
        <p:spPr>
          <a:xfrm>
            <a:off x="2378710" y="4766310"/>
            <a:ext cx="4276090" cy="706755"/>
          </a:xfrm>
          <a:prstGeom prst="rect">
            <a:avLst/>
          </a:prstGeom>
          <a:solidFill>
            <a:schemeClr val="bg1"/>
          </a:solidFill>
          <a:ln w="38100" cap="flat" cmpd="sng">
            <a:solidFill>
              <a:srgbClr val="002060"/>
            </a:solidFill>
            <a:prstDash val="solid"/>
            <a:miter/>
            <a:headEnd type="none" w="med" len="med"/>
            <a:tailEnd type="none" w="med" len="med"/>
          </a:ln>
        </p:spPr>
        <p:txBody>
          <a:bodyPr wrap="square">
            <a:spAutoFit/>
          </a:bodyPr>
          <a:lstStyle/>
          <a:p>
            <a:pPr lvl="0"/>
            <a:r>
              <a:rPr lang="zh-CN" altLang="en-US" sz="2000" dirty="0">
                <a:solidFill>
                  <a:srgbClr val="333300"/>
                </a:solidFill>
                <a:latin typeface="微软雅黑" panose="020B0503020204020204" pitchFamily="34" charset="-122"/>
                <a:ea typeface="微软雅黑" panose="020B0503020204020204" pitchFamily="34" charset="-122"/>
              </a:rPr>
              <a:t>例  </a:t>
            </a:r>
            <a:r>
              <a:rPr lang="en-US" altLang="zh-CN" sz="2000" dirty="0">
                <a:solidFill>
                  <a:srgbClr val="333300"/>
                </a:solidFill>
                <a:latin typeface="微软雅黑" panose="020B0503020204020204" pitchFamily="34" charset="-122"/>
                <a:ea typeface="微软雅黑" panose="020B0503020204020204" pitchFamily="34" charset="-122"/>
              </a:rPr>
              <a:t>30000     </a:t>
            </a:r>
            <a:r>
              <a:rPr lang="zh-CN" altLang="en-US" sz="2000" dirty="0">
                <a:solidFill>
                  <a:srgbClr val="333300"/>
                </a:solidFill>
                <a:latin typeface="微软雅黑" panose="020B0503020204020204" pitchFamily="34" charset="-122"/>
                <a:ea typeface="微软雅黑" panose="020B0503020204020204" pitchFamily="34" charset="-122"/>
              </a:rPr>
              <a:t>为</a:t>
            </a:r>
            <a:r>
              <a:rPr lang="en-US" altLang="zh-CN" sz="2000" dirty="0">
                <a:solidFill>
                  <a:srgbClr val="333300"/>
                </a:solidFill>
                <a:latin typeface="微软雅黑" panose="020B0503020204020204" pitchFamily="34" charset="-122"/>
                <a:ea typeface="微软雅黑" panose="020B0503020204020204" pitchFamily="34" charset="-122"/>
              </a:rPr>
              <a:t>int</a:t>
            </a:r>
            <a:r>
              <a:rPr lang="zh-CN" altLang="zh-CN" sz="2000" dirty="0">
                <a:solidFill>
                  <a:srgbClr val="333300"/>
                </a:solidFill>
                <a:latin typeface="微软雅黑" panose="020B0503020204020204" pitchFamily="34" charset="-122"/>
                <a:ea typeface="微软雅黑" panose="020B0503020204020204" pitchFamily="34" charset="-122"/>
              </a:rPr>
              <a:t>型</a:t>
            </a:r>
            <a:endParaRPr lang="zh-CN" altLang="zh-CN" sz="2000" dirty="0">
              <a:solidFill>
                <a:srgbClr val="333300"/>
              </a:solidFill>
              <a:latin typeface="微软雅黑" panose="020B0503020204020204" pitchFamily="34" charset="-122"/>
              <a:ea typeface="微软雅黑" panose="020B0503020204020204" pitchFamily="34" charset="-122"/>
            </a:endParaRPr>
          </a:p>
          <a:p>
            <a:pPr lvl="0" indent="421640"/>
            <a:r>
              <a:rPr lang="zh-CN" altLang="zh-CN" sz="2000" dirty="0">
                <a:solidFill>
                  <a:srgbClr val="333300"/>
                </a:solidFill>
                <a:latin typeface="微软雅黑" panose="020B0503020204020204" pitchFamily="34" charset="-122"/>
                <a:ea typeface="微软雅黑" panose="020B0503020204020204" pitchFamily="34" charset="-122"/>
              </a:rPr>
              <a:t>65536     为</a:t>
            </a:r>
            <a:r>
              <a:rPr lang="en-US" altLang="zh-CN" sz="2000" dirty="0">
                <a:solidFill>
                  <a:srgbClr val="333300"/>
                </a:solidFill>
                <a:latin typeface="微软雅黑" panose="020B0503020204020204" pitchFamily="34" charset="-122"/>
                <a:ea typeface="微软雅黑" panose="020B0503020204020204" pitchFamily="34" charset="-122"/>
              </a:rPr>
              <a:t>long int </a:t>
            </a:r>
            <a:r>
              <a:rPr lang="zh-CN" altLang="zh-CN" sz="2000" dirty="0">
                <a:solidFill>
                  <a:srgbClr val="333300"/>
                </a:solidFill>
                <a:latin typeface="微软雅黑" panose="020B0503020204020204" pitchFamily="34" charset="-122"/>
                <a:ea typeface="微软雅黑" panose="020B0503020204020204" pitchFamily="34" charset="-122"/>
              </a:rPr>
              <a:t>型</a:t>
            </a:r>
            <a:endParaRPr lang="zh-CN" altLang="zh-CN" sz="2000" dirty="0">
              <a:solidFill>
                <a:srgbClr val="333300"/>
              </a:solidFill>
              <a:latin typeface="微软雅黑" panose="020B0503020204020204" pitchFamily="34" charset="-122"/>
              <a:ea typeface="微软雅黑" panose="020B0503020204020204" pitchFamily="34" charset="-122"/>
            </a:endParaRPr>
          </a:p>
        </p:txBody>
      </p:sp>
      <p:sp>
        <p:nvSpPr>
          <p:cNvPr id="159755" name="Rectangle 11"/>
          <p:cNvSpPr/>
          <p:nvPr/>
        </p:nvSpPr>
        <p:spPr>
          <a:xfrm>
            <a:off x="3507740" y="5422265"/>
            <a:ext cx="685800" cy="1028700"/>
          </a:xfrm>
          <a:prstGeom prst="rect">
            <a:avLst/>
          </a:prstGeom>
          <a:noFill/>
          <a:ln w="9525">
            <a:noFill/>
          </a:ln>
        </p:spPr>
        <p:txBody>
          <a:bodyPr wrap="none" lIns="90000" tIns="46800" rIns="90000" bIns="46800" anchor="ctr">
            <a:spAutoFit/>
          </a:bodyPr>
          <a:lstStyle/>
          <a:p>
            <a:pPr lvl="0">
              <a:spcBef>
                <a:spcPct val="50000"/>
              </a:spcBef>
            </a:pPr>
            <a:endParaRPr lang="zh-CN" altLang="en-US" dirty="0">
              <a:solidFill>
                <a:srgbClr val="333300"/>
              </a:solidFill>
              <a:latin typeface="微软雅黑" panose="020B0503020204020204" pitchFamily="34" charset="-122"/>
              <a:ea typeface="微软雅黑" panose="020B0503020204020204" pitchFamily="34" charset="-122"/>
            </a:endParaRPr>
          </a:p>
        </p:txBody>
      </p:sp>
      <p:sp>
        <p:nvSpPr>
          <p:cNvPr id="159757" name="Rectangle 13"/>
          <p:cNvSpPr/>
          <p:nvPr/>
        </p:nvSpPr>
        <p:spPr>
          <a:xfrm>
            <a:off x="533400" y="3371850"/>
            <a:ext cx="8610600" cy="1157288"/>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400" dirty="0">
                <a:solidFill>
                  <a:srgbClr val="333300"/>
                </a:solidFill>
                <a:latin typeface="微软雅黑" panose="020B0503020204020204" pitchFamily="34" charset="-122"/>
                <a:ea typeface="微软雅黑" panose="020B0503020204020204" pitchFamily="34" charset="-122"/>
              </a:rPr>
              <a:t>整型常量的类型</a:t>
            </a:r>
            <a:endParaRPr lang="zh-CN" altLang="en-US" sz="2400" dirty="0">
              <a:solidFill>
                <a:srgbClr val="333300"/>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solidFill>
                  <a:srgbClr val="333300"/>
                </a:solidFill>
                <a:latin typeface="微软雅黑" panose="020B0503020204020204" pitchFamily="34" charset="-122"/>
                <a:ea typeface="微软雅黑" panose="020B0503020204020204" pitchFamily="34" charset="-122"/>
              </a:rPr>
              <a:t>根据其值所在范围确定其数据类型</a:t>
            </a:r>
            <a:endParaRPr lang="zh-CN" altLang="en-US" sz="2000" dirty="0">
              <a:solidFill>
                <a:srgbClr val="333300"/>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zh-CN" sz="2000" dirty="0">
                <a:solidFill>
                  <a:srgbClr val="333300"/>
                </a:solidFill>
                <a:latin typeface="微软雅黑" panose="020B0503020204020204" pitchFamily="34" charset="-122"/>
                <a:ea typeface="微软雅黑" panose="020B0503020204020204" pitchFamily="34" charset="-122"/>
              </a:rPr>
              <a:t>在</a:t>
            </a:r>
            <a:r>
              <a:rPr lang="zh-CN" altLang="en-US" sz="2000" dirty="0">
                <a:solidFill>
                  <a:srgbClr val="333300"/>
                </a:solidFill>
                <a:latin typeface="微软雅黑" panose="020B0503020204020204" pitchFamily="34" charset="-122"/>
                <a:ea typeface="微软雅黑" panose="020B0503020204020204" pitchFamily="34" charset="-122"/>
              </a:rPr>
              <a:t>整常量后加字母</a:t>
            </a:r>
            <a:r>
              <a:rPr lang="en-US" altLang="zh-CN" sz="2000" dirty="0">
                <a:solidFill>
                  <a:srgbClr val="333300"/>
                </a:solidFill>
                <a:latin typeface="微软雅黑" panose="020B0503020204020204" pitchFamily="34" charset="-122"/>
                <a:ea typeface="微软雅黑" panose="020B0503020204020204" pitchFamily="34" charset="-122"/>
              </a:rPr>
              <a:t>l</a:t>
            </a:r>
            <a:r>
              <a:rPr lang="zh-CN" altLang="zh-CN" sz="2000" dirty="0">
                <a:solidFill>
                  <a:srgbClr val="333300"/>
                </a:solidFill>
                <a:latin typeface="微软雅黑" panose="020B0503020204020204" pitchFamily="34" charset="-122"/>
                <a:ea typeface="微软雅黑" panose="020B0503020204020204" pitchFamily="34" charset="-122"/>
              </a:rPr>
              <a:t>或</a:t>
            </a:r>
            <a:r>
              <a:rPr lang="en-US" altLang="zh-CN" sz="2000" dirty="0">
                <a:solidFill>
                  <a:srgbClr val="333300"/>
                </a:solidFill>
                <a:latin typeface="微软雅黑" panose="020B0503020204020204" pitchFamily="34" charset="-122"/>
                <a:ea typeface="微软雅黑" panose="020B0503020204020204" pitchFamily="34" charset="-122"/>
              </a:rPr>
              <a:t>L</a:t>
            </a:r>
            <a:r>
              <a:rPr lang="zh-CN" altLang="en-US" sz="2000" dirty="0">
                <a:solidFill>
                  <a:srgbClr val="333300"/>
                </a:solidFill>
                <a:latin typeface="微软雅黑" panose="020B0503020204020204" pitchFamily="34" charset="-122"/>
                <a:ea typeface="微软雅黑" panose="020B0503020204020204" pitchFamily="34" charset="-122"/>
              </a:rPr>
              <a:t>，</a:t>
            </a:r>
            <a:r>
              <a:rPr lang="zh-CN" altLang="zh-CN" sz="2000" dirty="0">
                <a:solidFill>
                  <a:srgbClr val="333300"/>
                </a:solidFill>
                <a:latin typeface="微软雅黑" panose="020B0503020204020204" pitchFamily="34" charset="-122"/>
                <a:ea typeface="微软雅黑" panose="020B0503020204020204" pitchFamily="34" charset="-122"/>
              </a:rPr>
              <a:t>认为它是</a:t>
            </a:r>
            <a:r>
              <a:rPr lang="en-US" altLang="zh-CN" sz="2000" dirty="0">
                <a:solidFill>
                  <a:srgbClr val="333300"/>
                </a:solidFill>
                <a:latin typeface="微软雅黑" panose="020B0503020204020204" pitchFamily="34" charset="-122"/>
                <a:ea typeface="微软雅黑" panose="020B0503020204020204" pitchFamily="34" charset="-122"/>
              </a:rPr>
              <a:t>long int </a:t>
            </a:r>
            <a:r>
              <a:rPr lang="zh-CN" altLang="zh-CN" sz="2000" dirty="0">
                <a:solidFill>
                  <a:srgbClr val="333300"/>
                </a:solidFill>
                <a:latin typeface="微软雅黑" panose="020B0503020204020204" pitchFamily="34" charset="-122"/>
                <a:ea typeface="微软雅黑" panose="020B0503020204020204" pitchFamily="34" charset="-122"/>
              </a:rPr>
              <a:t>型常量</a:t>
            </a:r>
            <a:endParaRPr lang="zh-CN" altLang="zh-CN" sz="2000" dirty="0">
              <a:solidFill>
                <a:srgbClr val="333300"/>
              </a:solidFill>
              <a:latin typeface="微软雅黑" panose="020B0503020204020204" pitchFamily="34" charset="-122"/>
              <a:ea typeface="微软雅黑" panose="020B0503020204020204" pitchFamily="34" charset="-122"/>
            </a:endParaRPr>
          </a:p>
        </p:txBody>
      </p:sp>
      <p:sp>
        <p:nvSpPr>
          <p:cNvPr id="159762" name="Text Box 18"/>
          <p:cNvSpPr txBox="1"/>
          <p:nvPr/>
        </p:nvSpPr>
        <p:spPr>
          <a:xfrm>
            <a:off x="4051935" y="2849880"/>
            <a:ext cx="3129915" cy="1581785"/>
          </a:xfrm>
          <a:prstGeom prst="rect">
            <a:avLst/>
          </a:prstGeom>
          <a:solidFill>
            <a:schemeClr val="bg1"/>
          </a:solidFill>
          <a:ln w="38100" cap="flat" cmpd="sng">
            <a:solidFill>
              <a:srgbClr val="002060"/>
            </a:solidFill>
            <a:prstDash val="solid"/>
            <a:miter/>
            <a:headEnd type="none" w="med" len="med"/>
            <a:tailEnd type="none" w="med" len="med"/>
          </a:ln>
        </p:spPr>
        <p:txBody>
          <a:bodyPr wrap="square" lIns="90000" tIns="46800" rIns="90000" bIns="46800">
            <a:spAutoFit/>
          </a:bodyPr>
          <a:lstStyle/>
          <a:p>
            <a:pPr lvl="0"/>
            <a:r>
              <a:rPr lang="zh-CN" altLang="en-US" sz="2400" dirty="0">
                <a:solidFill>
                  <a:srgbClr val="333300"/>
                </a:solidFill>
                <a:latin typeface="微软雅黑" panose="020B0503020204020204" pitchFamily="34" charset="-122"/>
                <a:ea typeface="微软雅黑" panose="020B0503020204020204" pitchFamily="34" charset="-122"/>
              </a:rPr>
              <a:t>问题：</a:t>
            </a:r>
            <a:endParaRPr lang="zh-CN" altLang="en-US" sz="24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0123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0x123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0Xff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p:txBody>
      </p:sp>
      <p:grpSp>
        <p:nvGrpSpPr>
          <p:cNvPr id="2" name="Group 17"/>
          <p:cNvGrpSpPr/>
          <p:nvPr/>
        </p:nvGrpSpPr>
        <p:grpSpPr>
          <a:xfrm>
            <a:off x="4051618" y="2850198"/>
            <a:ext cx="3130549" cy="1570038"/>
            <a:chOff x="1683" y="2797"/>
            <a:chExt cx="1972" cy="989"/>
          </a:xfrm>
        </p:grpSpPr>
        <p:sp>
          <p:nvSpPr>
            <p:cNvPr id="20489" name="Text Box 12"/>
            <p:cNvSpPr txBox="1"/>
            <p:nvPr/>
          </p:nvSpPr>
          <p:spPr>
            <a:xfrm>
              <a:off x="1683" y="2797"/>
              <a:ext cx="1972" cy="989"/>
            </a:xfrm>
            <a:prstGeom prst="rect">
              <a:avLst/>
            </a:prstGeom>
            <a:solidFill>
              <a:schemeClr val="bg1"/>
            </a:solidFill>
            <a:ln w="38100" cap="flat" cmpd="sng">
              <a:solidFill>
                <a:srgbClr val="002060"/>
              </a:solidFill>
              <a:prstDash val="solid"/>
              <a:miter/>
              <a:headEnd type="none" w="med" len="med"/>
              <a:tailEnd type="none" w="med" len="med"/>
            </a:ln>
          </p:spPr>
          <p:txBody>
            <a:bodyPr wrap="square" lIns="90000" tIns="46800" rIns="90000" bIns="46800">
              <a:spAutoFit/>
            </a:bodyPr>
            <a:lstStyle/>
            <a:p>
              <a:pPr lvl="0"/>
              <a:r>
                <a:rPr lang="zh-CN" altLang="en-US" sz="2400" dirty="0">
                  <a:solidFill>
                    <a:srgbClr val="333300"/>
                  </a:solidFill>
                  <a:latin typeface="微软雅黑" panose="020B0503020204020204" pitchFamily="34" charset="-122"/>
                  <a:ea typeface="微软雅黑" panose="020B0503020204020204" pitchFamily="34" charset="-122"/>
                </a:rPr>
                <a:t>问题：</a:t>
              </a:r>
              <a:endParaRPr lang="zh-CN" altLang="en-US" sz="24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0123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0x123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a:p>
              <a:pPr lvl="0"/>
              <a:r>
                <a:rPr lang="en-US" altLang="zh-CN" sz="2400" dirty="0">
                  <a:solidFill>
                    <a:srgbClr val="333300"/>
                  </a:solidFill>
                  <a:latin typeface="微软雅黑" panose="020B0503020204020204" pitchFamily="34" charset="-122"/>
                  <a:ea typeface="微软雅黑" panose="020B0503020204020204" pitchFamily="34" charset="-122"/>
                </a:rPr>
                <a:t>0Xff	= (            )</a:t>
              </a:r>
              <a:r>
                <a:rPr lang="en-US" altLang="zh-CN" sz="1000" dirty="0">
                  <a:solidFill>
                    <a:srgbClr val="333300"/>
                  </a:solidFill>
                  <a:latin typeface="微软雅黑" panose="020B0503020204020204" pitchFamily="34" charset="-122"/>
                  <a:ea typeface="微软雅黑" panose="020B0503020204020204" pitchFamily="34" charset="-122"/>
                </a:rPr>
                <a:t>10</a:t>
              </a:r>
              <a:endParaRPr lang="en-US" altLang="zh-CN" sz="1000" dirty="0">
                <a:solidFill>
                  <a:srgbClr val="333300"/>
                </a:solidFill>
                <a:latin typeface="微软雅黑" panose="020B0503020204020204" pitchFamily="34" charset="-122"/>
                <a:ea typeface="微软雅黑" panose="020B0503020204020204" pitchFamily="34" charset="-122"/>
              </a:endParaRPr>
            </a:p>
          </p:txBody>
        </p:sp>
        <p:sp>
          <p:nvSpPr>
            <p:cNvPr id="20490" name="Text Box 14"/>
            <p:cNvSpPr txBox="1"/>
            <p:nvPr/>
          </p:nvSpPr>
          <p:spPr>
            <a:xfrm>
              <a:off x="2759" y="3045"/>
              <a:ext cx="292" cy="250"/>
            </a:xfrm>
            <a:prstGeom prst="rect">
              <a:avLst/>
            </a:prstGeom>
            <a:noFill/>
            <a:ln w="38100">
              <a:noFill/>
            </a:ln>
          </p:spPr>
          <p:txBody>
            <a:bodyPr wrap="none" lIns="90000" tIns="46800" rIns="90000" bIns="46800">
              <a:spAutoFit/>
            </a:bodyPr>
            <a:lstStyle/>
            <a:p>
              <a:pPr lvl="0"/>
              <a:r>
                <a:rPr lang="en-US" altLang="zh-CN" sz="2000" dirty="0">
                  <a:solidFill>
                    <a:srgbClr val="333300"/>
                  </a:solidFill>
                  <a:latin typeface="微软雅黑" panose="020B0503020204020204" pitchFamily="34" charset="-122"/>
                  <a:ea typeface="微软雅黑" panose="020B0503020204020204" pitchFamily="34" charset="-122"/>
                </a:rPr>
                <a:t>83</a:t>
              </a:r>
              <a:endParaRPr lang="en-US" altLang="zh-CN" sz="2000" dirty="0">
                <a:solidFill>
                  <a:srgbClr val="333300"/>
                </a:solidFill>
                <a:latin typeface="微软雅黑" panose="020B0503020204020204" pitchFamily="34" charset="-122"/>
                <a:ea typeface="微软雅黑" panose="020B0503020204020204" pitchFamily="34" charset="-122"/>
              </a:endParaRPr>
            </a:p>
          </p:txBody>
        </p:sp>
        <p:sp>
          <p:nvSpPr>
            <p:cNvPr id="20491" name="Text Box 15"/>
            <p:cNvSpPr txBox="1"/>
            <p:nvPr/>
          </p:nvSpPr>
          <p:spPr>
            <a:xfrm>
              <a:off x="2759" y="3290"/>
              <a:ext cx="381" cy="250"/>
            </a:xfrm>
            <a:prstGeom prst="rect">
              <a:avLst/>
            </a:prstGeom>
            <a:noFill/>
            <a:ln w="38100">
              <a:noFill/>
            </a:ln>
          </p:spPr>
          <p:txBody>
            <a:bodyPr wrap="none" lIns="90000" tIns="46800" rIns="90000" bIns="46800">
              <a:spAutoFit/>
            </a:bodyPr>
            <a:lstStyle/>
            <a:p>
              <a:pPr lvl="0"/>
              <a:r>
                <a:rPr lang="en-US" altLang="zh-CN" sz="2000" dirty="0">
                  <a:solidFill>
                    <a:srgbClr val="333300"/>
                  </a:solidFill>
                  <a:latin typeface="微软雅黑" panose="020B0503020204020204" pitchFamily="34" charset="-122"/>
                  <a:ea typeface="微软雅黑" panose="020B0503020204020204" pitchFamily="34" charset="-122"/>
                </a:rPr>
                <a:t>291</a:t>
              </a:r>
              <a:endParaRPr lang="en-US" altLang="zh-CN" sz="2000" dirty="0">
                <a:solidFill>
                  <a:srgbClr val="333300"/>
                </a:solidFill>
                <a:latin typeface="微软雅黑" panose="020B0503020204020204" pitchFamily="34" charset="-122"/>
                <a:ea typeface="微软雅黑" panose="020B0503020204020204" pitchFamily="34" charset="-122"/>
              </a:endParaRPr>
            </a:p>
          </p:txBody>
        </p:sp>
        <p:sp>
          <p:nvSpPr>
            <p:cNvPr id="20492" name="Text Box 16"/>
            <p:cNvSpPr txBox="1"/>
            <p:nvPr/>
          </p:nvSpPr>
          <p:spPr>
            <a:xfrm>
              <a:off x="2759" y="3536"/>
              <a:ext cx="381" cy="250"/>
            </a:xfrm>
            <a:prstGeom prst="rect">
              <a:avLst/>
            </a:prstGeom>
            <a:noFill/>
            <a:ln w="38100">
              <a:noFill/>
            </a:ln>
          </p:spPr>
          <p:txBody>
            <a:bodyPr wrap="none" lIns="90000" tIns="46800" rIns="90000" bIns="46800">
              <a:spAutoFit/>
            </a:bodyPr>
            <a:lstStyle/>
            <a:p>
              <a:pPr lvl="0"/>
              <a:r>
                <a:rPr lang="en-US" altLang="zh-CN" sz="2000" dirty="0">
                  <a:solidFill>
                    <a:srgbClr val="333300"/>
                  </a:solidFill>
                  <a:latin typeface="微软雅黑" panose="020B0503020204020204" pitchFamily="34" charset="-122"/>
                  <a:ea typeface="微软雅黑" panose="020B0503020204020204" pitchFamily="34" charset="-122"/>
                </a:rPr>
                <a:t>255</a:t>
              </a:r>
              <a:endParaRPr lang="en-US" altLang="zh-CN" sz="2000" dirty="0">
                <a:solidFill>
                  <a:srgbClr val="333300"/>
                </a:solidFill>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975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15976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3" grpId="0" bldLvl="0" animBg="1"/>
      <p:bldP spid="159754" grpId="0" bldLvl="0" animBg="1"/>
      <p:bldP spid="159755" grpId="0"/>
      <p:bldP spid="159755" grpId="1"/>
      <p:bldP spid="159762" grpId="0" bldLvl="0" animBg="1"/>
      <p:bldP spid="159762" grpId="1" animBg="1"/>
      <p:bldP spid="159762" grpId="2"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069975" y="1012825"/>
            <a:ext cx="6486525" cy="1050925"/>
            <a:chOff x="374" y="422"/>
            <a:chExt cx="4086" cy="662"/>
          </a:xfrm>
        </p:grpSpPr>
        <p:grpSp>
          <p:nvGrpSpPr>
            <p:cNvPr id="21528" name="Group 5"/>
            <p:cNvGrpSpPr/>
            <p:nvPr/>
          </p:nvGrpSpPr>
          <p:grpSpPr>
            <a:xfrm>
              <a:off x="374" y="422"/>
              <a:ext cx="4048" cy="288"/>
              <a:chOff x="374" y="422"/>
              <a:chExt cx="4048" cy="288"/>
            </a:xfrm>
          </p:grpSpPr>
          <p:grpSp>
            <p:nvGrpSpPr>
              <p:cNvPr id="21539" name="Group 6"/>
              <p:cNvGrpSpPr/>
              <p:nvPr/>
            </p:nvGrpSpPr>
            <p:grpSpPr>
              <a:xfrm>
                <a:off x="932" y="422"/>
                <a:ext cx="2496" cy="288"/>
                <a:chOff x="699" y="733"/>
                <a:chExt cx="2496" cy="288"/>
              </a:xfrm>
            </p:grpSpPr>
            <p:sp>
              <p:nvSpPr>
                <p:cNvPr id="21542" name="Rectangle 7"/>
                <p:cNvSpPr/>
                <p:nvPr/>
              </p:nvSpPr>
              <p:spPr>
                <a:xfrm>
                  <a:off x="699" y="733"/>
                  <a:ext cx="2496" cy="288"/>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r>
                    <a:rPr lang="en-US" altLang="zh-CN" sz="2000" dirty="0">
                      <a:solidFill>
                        <a:srgbClr val="FF3300"/>
                      </a:solidFill>
                      <a:latin typeface="Arial" panose="020B0604020202020204" pitchFamily="34" charset="0"/>
                      <a:ea typeface="宋体" panose="02010600030101010101" pitchFamily="2" charset="-122"/>
                    </a:rPr>
                    <a:t>0</a:t>
                  </a:r>
                  <a:r>
                    <a:rPr lang="en-US" altLang="zh-CN" sz="2000" dirty="0">
                      <a:latin typeface="Arial" panose="020B0604020202020204" pitchFamily="34" charset="0"/>
                      <a:ea typeface="宋体" panose="02010600030101010101" pitchFamily="2" charset="-122"/>
                    </a:rPr>
                    <a:t>1   11   11    11   11    11    11   11</a:t>
                  </a:r>
                  <a:endParaRPr lang="en-US" altLang="zh-CN" sz="2000" dirty="0">
                    <a:latin typeface="Arial" panose="020B0604020202020204" pitchFamily="34" charset="0"/>
                    <a:ea typeface="宋体" panose="02010600030101010101" pitchFamily="2" charset="-122"/>
                  </a:endParaRPr>
                </a:p>
              </p:txBody>
            </p:sp>
            <p:sp>
              <p:nvSpPr>
                <p:cNvPr id="21543" name="Line 8"/>
                <p:cNvSpPr/>
                <p:nvPr/>
              </p:nvSpPr>
              <p:spPr>
                <a:xfrm>
                  <a:off x="1947" y="733"/>
                  <a:ext cx="0" cy="288"/>
                </a:xfrm>
                <a:prstGeom prst="line">
                  <a:avLst/>
                </a:prstGeom>
                <a:ln w="9525" cap="flat" cmpd="sng">
                  <a:solidFill>
                    <a:srgbClr val="3333FF"/>
                  </a:solidFill>
                  <a:prstDash val="solid"/>
                  <a:headEnd type="none" w="med" len="med"/>
                  <a:tailEnd type="none" w="med" len="med"/>
                </a:ln>
              </p:spPr>
            </p:sp>
            <p:sp>
              <p:nvSpPr>
                <p:cNvPr id="21544" name="Line 9"/>
                <p:cNvSpPr/>
                <p:nvPr/>
              </p:nvSpPr>
              <p:spPr>
                <a:xfrm>
                  <a:off x="1311" y="733"/>
                  <a:ext cx="0" cy="288"/>
                </a:xfrm>
                <a:prstGeom prst="line">
                  <a:avLst/>
                </a:prstGeom>
                <a:ln w="9525" cap="flat" cmpd="sng">
                  <a:solidFill>
                    <a:schemeClr val="tx1"/>
                  </a:solidFill>
                  <a:prstDash val="solid"/>
                  <a:headEnd type="none" w="med" len="med"/>
                  <a:tailEnd type="none" w="med" len="med"/>
                </a:ln>
              </p:spPr>
            </p:sp>
            <p:sp>
              <p:nvSpPr>
                <p:cNvPr id="21545" name="Line 10"/>
                <p:cNvSpPr/>
                <p:nvPr/>
              </p:nvSpPr>
              <p:spPr>
                <a:xfrm>
                  <a:off x="993" y="733"/>
                  <a:ext cx="0" cy="288"/>
                </a:xfrm>
                <a:prstGeom prst="line">
                  <a:avLst/>
                </a:prstGeom>
                <a:ln w="9525" cap="flat" cmpd="sng">
                  <a:solidFill>
                    <a:schemeClr val="tx1"/>
                  </a:solidFill>
                  <a:prstDash val="solid"/>
                  <a:headEnd type="none" w="med" len="med"/>
                  <a:tailEnd type="none" w="med" len="med"/>
                </a:ln>
              </p:spPr>
            </p:sp>
            <p:sp>
              <p:nvSpPr>
                <p:cNvPr id="21546" name="Line 11"/>
                <p:cNvSpPr/>
                <p:nvPr/>
              </p:nvSpPr>
              <p:spPr>
                <a:xfrm>
                  <a:off x="1629" y="733"/>
                  <a:ext cx="0" cy="288"/>
                </a:xfrm>
                <a:prstGeom prst="line">
                  <a:avLst/>
                </a:prstGeom>
                <a:ln w="9525" cap="flat" cmpd="sng">
                  <a:solidFill>
                    <a:schemeClr val="tx1"/>
                  </a:solidFill>
                  <a:prstDash val="solid"/>
                  <a:headEnd type="none" w="med" len="med"/>
                  <a:tailEnd type="none" w="med" len="med"/>
                </a:ln>
              </p:spPr>
            </p:sp>
            <p:sp>
              <p:nvSpPr>
                <p:cNvPr id="21547" name="Line 12"/>
                <p:cNvSpPr/>
                <p:nvPr/>
              </p:nvSpPr>
              <p:spPr>
                <a:xfrm>
                  <a:off x="2583" y="733"/>
                  <a:ext cx="0" cy="288"/>
                </a:xfrm>
                <a:prstGeom prst="line">
                  <a:avLst/>
                </a:prstGeom>
                <a:ln w="9525" cap="flat" cmpd="sng">
                  <a:solidFill>
                    <a:schemeClr val="tx1"/>
                  </a:solidFill>
                  <a:prstDash val="solid"/>
                  <a:headEnd type="none" w="med" len="med"/>
                  <a:tailEnd type="none" w="med" len="med"/>
                </a:ln>
              </p:spPr>
            </p:sp>
            <p:sp>
              <p:nvSpPr>
                <p:cNvPr id="21548" name="Line 13"/>
                <p:cNvSpPr/>
                <p:nvPr/>
              </p:nvSpPr>
              <p:spPr>
                <a:xfrm>
                  <a:off x="2265" y="733"/>
                  <a:ext cx="0" cy="288"/>
                </a:xfrm>
                <a:prstGeom prst="line">
                  <a:avLst/>
                </a:prstGeom>
                <a:ln w="9525" cap="flat" cmpd="sng">
                  <a:solidFill>
                    <a:schemeClr val="tx1"/>
                  </a:solidFill>
                  <a:prstDash val="solid"/>
                  <a:headEnd type="none" w="med" len="med"/>
                  <a:tailEnd type="none" w="med" len="med"/>
                </a:ln>
              </p:spPr>
            </p:sp>
            <p:sp>
              <p:nvSpPr>
                <p:cNvPr id="21549" name="Line 14"/>
                <p:cNvSpPr/>
                <p:nvPr/>
              </p:nvSpPr>
              <p:spPr>
                <a:xfrm>
                  <a:off x="2901" y="733"/>
                  <a:ext cx="0" cy="288"/>
                </a:xfrm>
                <a:prstGeom prst="line">
                  <a:avLst/>
                </a:prstGeom>
                <a:ln w="9525" cap="flat" cmpd="sng">
                  <a:solidFill>
                    <a:schemeClr val="tx1"/>
                  </a:solidFill>
                  <a:prstDash val="solid"/>
                  <a:headEnd type="none" w="med" len="med"/>
                  <a:tailEnd type="none" w="med" len="med"/>
                </a:ln>
              </p:spPr>
            </p:sp>
          </p:grpSp>
          <p:sp>
            <p:nvSpPr>
              <p:cNvPr id="21540" name="Text Box 15"/>
              <p:cNvSpPr txBox="1"/>
              <p:nvPr/>
            </p:nvSpPr>
            <p:spPr>
              <a:xfrm>
                <a:off x="374" y="436"/>
                <a:ext cx="605"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int</a:t>
                </a:r>
                <a:r>
                  <a:rPr lang="zh-CN" altLang="zh-CN" sz="2000" dirty="0">
                    <a:latin typeface="Arial" panose="020B0604020202020204" pitchFamily="34" charset="0"/>
                    <a:ea typeface="宋体" panose="02010600030101010101" pitchFamily="2" charset="-122"/>
                  </a:rPr>
                  <a:t>型：</a:t>
                </a:r>
                <a:endParaRPr lang="zh-CN" altLang="en-US" sz="2000" dirty="0">
                  <a:latin typeface="Arial" panose="020B0604020202020204" pitchFamily="34" charset="0"/>
                  <a:ea typeface="宋体" panose="02010600030101010101" pitchFamily="2" charset="-122"/>
                </a:endParaRPr>
              </a:p>
            </p:txBody>
          </p:sp>
          <p:sp>
            <p:nvSpPr>
              <p:cNvPr id="21541" name="Text Box 16"/>
              <p:cNvSpPr txBox="1"/>
              <p:nvPr/>
            </p:nvSpPr>
            <p:spPr>
              <a:xfrm>
                <a:off x="3497" y="437"/>
                <a:ext cx="925" cy="250"/>
              </a:xfrm>
              <a:prstGeom prst="rect">
                <a:avLst/>
              </a:prstGeom>
              <a:noFill/>
              <a:ln w="9525">
                <a:noFill/>
              </a:ln>
            </p:spPr>
            <p:txBody>
              <a:bodyPr wrap="none">
                <a:spAutoFit/>
              </a:bodyPr>
              <a:lstStyle/>
              <a:p>
                <a:pPr lvl="0" eaLnBrk="1" hangingPunct="1"/>
                <a:r>
                  <a:rPr lang="zh-CN" altLang="en-US" sz="2000" dirty="0">
                    <a:solidFill>
                      <a:srgbClr val="333300"/>
                    </a:solidFill>
                    <a:latin typeface="Arial" panose="020B0604020202020204" pitchFamily="34" charset="0"/>
                    <a:ea typeface="宋体" panose="02010600030101010101" pitchFamily="2" charset="-122"/>
                  </a:rPr>
                  <a:t>最大</a:t>
                </a:r>
                <a:r>
                  <a:rPr lang="en-US" altLang="zh-CN" sz="2000" dirty="0">
                    <a:solidFill>
                      <a:srgbClr val="333300"/>
                    </a:solidFill>
                    <a:latin typeface="Arial" panose="020B0604020202020204" pitchFamily="34" charset="0"/>
                    <a:ea typeface="宋体" panose="02010600030101010101" pitchFamily="2" charset="-122"/>
                  </a:rPr>
                  <a:t>:</a:t>
                </a:r>
                <a:r>
                  <a:rPr lang="zh-CN" altLang="zh-CN" sz="2000" dirty="0">
                    <a:solidFill>
                      <a:srgbClr val="333300"/>
                    </a:solidFill>
                    <a:latin typeface="Arial" panose="020B0604020202020204" pitchFamily="34" charset="0"/>
                    <a:ea typeface="宋体" panose="02010600030101010101" pitchFamily="2" charset="-122"/>
                  </a:rPr>
                  <a:t>32767</a:t>
                </a:r>
                <a:endParaRPr lang="zh-CN" altLang="zh-CN" sz="2000" dirty="0">
                  <a:solidFill>
                    <a:srgbClr val="333300"/>
                  </a:solidFill>
                  <a:latin typeface="Arial" panose="020B0604020202020204" pitchFamily="34" charset="0"/>
                  <a:ea typeface="宋体" panose="02010600030101010101" pitchFamily="2" charset="-122"/>
                </a:endParaRPr>
              </a:p>
            </p:txBody>
          </p:sp>
        </p:grpSp>
        <p:grpSp>
          <p:nvGrpSpPr>
            <p:cNvPr id="21529" name="Group 17"/>
            <p:cNvGrpSpPr/>
            <p:nvPr/>
          </p:nvGrpSpPr>
          <p:grpSpPr>
            <a:xfrm>
              <a:off x="917" y="796"/>
              <a:ext cx="2496" cy="288"/>
              <a:chOff x="699" y="733"/>
              <a:chExt cx="2496" cy="288"/>
            </a:xfrm>
          </p:grpSpPr>
          <p:sp>
            <p:nvSpPr>
              <p:cNvPr id="21531" name="Rectangle 18"/>
              <p:cNvSpPr/>
              <p:nvPr/>
            </p:nvSpPr>
            <p:spPr>
              <a:xfrm>
                <a:off x="699" y="733"/>
                <a:ext cx="2496" cy="288"/>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r>
                  <a:rPr lang="en-US" altLang="zh-CN" sz="2000" dirty="0">
                    <a:solidFill>
                      <a:srgbClr val="FF3300"/>
                    </a:solidFill>
                    <a:latin typeface="Arial" panose="020B0604020202020204" pitchFamily="34" charset="0"/>
                    <a:ea typeface="宋体" panose="02010600030101010101" pitchFamily="2" charset="-122"/>
                  </a:rPr>
                  <a:t>1</a:t>
                </a:r>
                <a:r>
                  <a:rPr lang="en-US" altLang="zh-CN" sz="2000" dirty="0">
                    <a:latin typeface="Arial" panose="020B0604020202020204" pitchFamily="34" charset="0"/>
                    <a:ea typeface="宋体" panose="02010600030101010101" pitchFamily="2" charset="-122"/>
                  </a:rPr>
                  <a:t>0   00   00    00  00   00   00    00</a:t>
                </a:r>
                <a:endParaRPr lang="en-US" altLang="zh-CN" sz="2000" dirty="0">
                  <a:latin typeface="Arial" panose="020B0604020202020204" pitchFamily="34" charset="0"/>
                  <a:ea typeface="宋体" panose="02010600030101010101" pitchFamily="2" charset="-122"/>
                </a:endParaRPr>
              </a:p>
            </p:txBody>
          </p:sp>
          <p:sp>
            <p:nvSpPr>
              <p:cNvPr id="21532" name="Line 19"/>
              <p:cNvSpPr/>
              <p:nvPr/>
            </p:nvSpPr>
            <p:spPr>
              <a:xfrm>
                <a:off x="1947" y="733"/>
                <a:ext cx="0" cy="288"/>
              </a:xfrm>
              <a:prstGeom prst="line">
                <a:avLst/>
              </a:prstGeom>
              <a:ln w="9525" cap="flat" cmpd="sng">
                <a:solidFill>
                  <a:srgbClr val="3333FF"/>
                </a:solidFill>
                <a:prstDash val="solid"/>
                <a:headEnd type="none" w="med" len="med"/>
                <a:tailEnd type="none" w="med" len="med"/>
              </a:ln>
            </p:spPr>
          </p:sp>
          <p:sp>
            <p:nvSpPr>
              <p:cNvPr id="21533" name="Line 20"/>
              <p:cNvSpPr/>
              <p:nvPr/>
            </p:nvSpPr>
            <p:spPr>
              <a:xfrm>
                <a:off x="1311" y="733"/>
                <a:ext cx="0" cy="288"/>
              </a:xfrm>
              <a:prstGeom prst="line">
                <a:avLst/>
              </a:prstGeom>
              <a:ln w="9525" cap="flat" cmpd="sng">
                <a:solidFill>
                  <a:schemeClr val="tx1"/>
                </a:solidFill>
                <a:prstDash val="solid"/>
                <a:headEnd type="none" w="med" len="med"/>
                <a:tailEnd type="none" w="med" len="med"/>
              </a:ln>
            </p:spPr>
          </p:sp>
          <p:sp>
            <p:nvSpPr>
              <p:cNvPr id="21534" name="Line 21"/>
              <p:cNvSpPr/>
              <p:nvPr/>
            </p:nvSpPr>
            <p:spPr>
              <a:xfrm>
                <a:off x="993" y="733"/>
                <a:ext cx="0" cy="288"/>
              </a:xfrm>
              <a:prstGeom prst="line">
                <a:avLst/>
              </a:prstGeom>
              <a:ln w="9525" cap="flat" cmpd="sng">
                <a:solidFill>
                  <a:schemeClr val="tx1"/>
                </a:solidFill>
                <a:prstDash val="solid"/>
                <a:headEnd type="none" w="med" len="med"/>
                <a:tailEnd type="none" w="med" len="med"/>
              </a:ln>
            </p:spPr>
          </p:sp>
          <p:sp>
            <p:nvSpPr>
              <p:cNvPr id="21535" name="Line 22"/>
              <p:cNvSpPr/>
              <p:nvPr/>
            </p:nvSpPr>
            <p:spPr>
              <a:xfrm>
                <a:off x="1629" y="733"/>
                <a:ext cx="0" cy="288"/>
              </a:xfrm>
              <a:prstGeom prst="line">
                <a:avLst/>
              </a:prstGeom>
              <a:ln w="9525" cap="flat" cmpd="sng">
                <a:solidFill>
                  <a:schemeClr val="tx1"/>
                </a:solidFill>
                <a:prstDash val="solid"/>
                <a:headEnd type="none" w="med" len="med"/>
                <a:tailEnd type="none" w="med" len="med"/>
              </a:ln>
            </p:spPr>
          </p:sp>
          <p:sp>
            <p:nvSpPr>
              <p:cNvPr id="21536" name="Line 23"/>
              <p:cNvSpPr/>
              <p:nvPr/>
            </p:nvSpPr>
            <p:spPr>
              <a:xfrm>
                <a:off x="2583" y="733"/>
                <a:ext cx="0" cy="288"/>
              </a:xfrm>
              <a:prstGeom prst="line">
                <a:avLst/>
              </a:prstGeom>
              <a:ln w="9525" cap="flat" cmpd="sng">
                <a:solidFill>
                  <a:schemeClr val="tx1"/>
                </a:solidFill>
                <a:prstDash val="solid"/>
                <a:headEnd type="none" w="med" len="med"/>
                <a:tailEnd type="none" w="med" len="med"/>
              </a:ln>
            </p:spPr>
          </p:sp>
          <p:sp>
            <p:nvSpPr>
              <p:cNvPr id="21537" name="Line 24"/>
              <p:cNvSpPr/>
              <p:nvPr/>
            </p:nvSpPr>
            <p:spPr>
              <a:xfrm>
                <a:off x="2265" y="733"/>
                <a:ext cx="0" cy="288"/>
              </a:xfrm>
              <a:prstGeom prst="line">
                <a:avLst/>
              </a:prstGeom>
              <a:ln w="9525" cap="flat" cmpd="sng">
                <a:solidFill>
                  <a:schemeClr val="tx1"/>
                </a:solidFill>
                <a:prstDash val="solid"/>
                <a:headEnd type="none" w="med" len="med"/>
                <a:tailEnd type="none" w="med" len="med"/>
              </a:ln>
            </p:spPr>
          </p:sp>
          <p:sp>
            <p:nvSpPr>
              <p:cNvPr id="21538" name="Line 25"/>
              <p:cNvSpPr/>
              <p:nvPr/>
            </p:nvSpPr>
            <p:spPr>
              <a:xfrm>
                <a:off x="2901" y="733"/>
                <a:ext cx="0" cy="288"/>
              </a:xfrm>
              <a:prstGeom prst="line">
                <a:avLst/>
              </a:prstGeom>
              <a:ln w="9525" cap="flat" cmpd="sng">
                <a:solidFill>
                  <a:schemeClr val="tx1"/>
                </a:solidFill>
                <a:prstDash val="solid"/>
                <a:headEnd type="none" w="med" len="med"/>
                <a:tailEnd type="none" w="med" len="med"/>
              </a:ln>
            </p:spPr>
          </p:sp>
        </p:grpSp>
        <p:sp>
          <p:nvSpPr>
            <p:cNvPr id="21530" name="Text Box 26"/>
            <p:cNvSpPr txBox="1"/>
            <p:nvPr/>
          </p:nvSpPr>
          <p:spPr>
            <a:xfrm>
              <a:off x="3482" y="811"/>
              <a:ext cx="978" cy="250"/>
            </a:xfrm>
            <a:prstGeom prst="rect">
              <a:avLst/>
            </a:prstGeom>
            <a:noFill/>
            <a:ln w="9525">
              <a:noFill/>
            </a:ln>
          </p:spPr>
          <p:txBody>
            <a:bodyPr wrap="none">
              <a:spAutoFit/>
            </a:bodyPr>
            <a:lstStyle/>
            <a:p>
              <a:pPr lvl="0" eaLnBrk="1" hangingPunct="1"/>
              <a:r>
                <a:rPr lang="zh-CN" altLang="en-US" sz="2000" dirty="0">
                  <a:solidFill>
                    <a:srgbClr val="333300"/>
                  </a:solidFill>
                  <a:latin typeface="Arial" panose="020B0604020202020204" pitchFamily="34" charset="0"/>
                  <a:ea typeface="宋体" panose="02010600030101010101" pitchFamily="2" charset="-122"/>
                </a:rPr>
                <a:t>最小</a:t>
              </a:r>
              <a:r>
                <a:rPr lang="en-US" altLang="zh-CN" sz="2000" dirty="0">
                  <a:solidFill>
                    <a:srgbClr val="333300"/>
                  </a:solidFill>
                  <a:latin typeface="Arial" panose="020B0604020202020204" pitchFamily="34" charset="0"/>
                  <a:ea typeface="宋体" panose="02010600030101010101" pitchFamily="2" charset="-122"/>
                </a:rPr>
                <a:t>:-</a:t>
              </a:r>
              <a:r>
                <a:rPr lang="zh-CN" altLang="zh-CN" sz="2000" dirty="0">
                  <a:solidFill>
                    <a:srgbClr val="333300"/>
                  </a:solidFill>
                  <a:latin typeface="Arial" panose="020B0604020202020204" pitchFamily="34" charset="0"/>
                  <a:ea typeface="宋体" panose="02010600030101010101" pitchFamily="2" charset="-122"/>
                </a:rPr>
                <a:t>32768</a:t>
              </a:r>
              <a:endParaRPr lang="zh-CN" altLang="zh-CN" sz="2000" dirty="0">
                <a:solidFill>
                  <a:srgbClr val="333300"/>
                </a:solidFill>
                <a:latin typeface="Arial" panose="020B0604020202020204" pitchFamily="34" charset="0"/>
                <a:ea typeface="宋体" panose="02010600030101010101" pitchFamily="2" charset="-122"/>
              </a:endParaRPr>
            </a:p>
          </p:txBody>
        </p:sp>
      </p:grpSp>
      <p:grpSp>
        <p:nvGrpSpPr>
          <p:cNvPr id="6" name="Group 27"/>
          <p:cNvGrpSpPr/>
          <p:nvPr/>
        </p:nvGrpSpPr>
        <p:grpSpPr>
          <a:xfrm>
            <a:off x="881063" y="3208338"/>
            <a:ext cx="7431087" cy="1050925"/>
            <a:chOff x="315" y="1373"/>
            <a:chExt cx="4681" cy="662"/>
          </a:xfrm>
        </p:grpSpPr>
        <p:grpSp>
          <p:nvGrpSpPr>
            <p:cNvPr id="21508" name="Group 28"/>
            <p:cNvGrpSpPr/>
            <p:nvPr/>
          </p:nvGrpSpPr>
          <p:grpSpPr>
            <a:xfrm>
              <a:off x="1506" y="1373"/>
              <a:ext cx="2496" cy="288"/>
              <a:chOff x="699" y="733"/>
              <a:chExt cx="2496" cy="288"/>
            </a:xfrm>
          </p:grpSpPr>
          <p:sp>
            <p:nvSpPr>
              <p:cNvPr id="21520" name="Rectangle 29"/>
              <p:cNvSpPr/>
              <p:nvPr/>
            </p:nvSpPr>
            <p:spPr>
              <a:xfrm>
                <a:off x="699" y="733"/>
                <a:ext cx="2496" cy="288"/>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r>
                  <a:rPr lang="en-US" altLang="zh-CN" sz="2000" dirty="0">
                    <a:latin typeface="Arial" panose="020B0604020202020204" pitchFamily="34" charset="0"/>
                    <a:ea typeface="宋体" panose="02010600030101010101" pitchFamily="2" charset="-122"/>
                  </a:rPr>
                  <a:t>11   11   11    11    11   11   11    11</a:t>
                </a:r>
                <a:endParaRPr lang="en-US" altLang="zh-CN" sz="2000" dirty="0">
                  <a:latin typeface="Arial" panose="020B0604020202020204" pitchFamily="34" charset="0"/>
                  <a:ea typeface="宋体" panose="02010600030101010101" pitchFamily="2" charset="-122"/>
                </a:endParaRPr>
              </a:p>
            </p:txBody>
          </p:sp>
          <p:sp>
            <p:nvSpPr>
              <p:cNvPr id="21521" name="Line 30"/>
              <p:cNvSpPr/>
              <p:nvPr/>
            </p:nvSpPr>
            <p:spPr>
              <a:xfrm>
                <a:off x="1947" y="733"/>
                <a:ext cx="0" cy="288"/>
              </a:xfrm>
              <a:prstGeom prst="line">
                <a:avLst/>
              </a:prstGeom>
              <a:ln w="9525" cap="flat" cmpd="sng">
                <a:solidFill>
                  <a:srgbClr val="3333FF"/>
                </a:solidFill>
                <a:prstDash val="solid"/>
                <a:headEnd type="none" w="med" len="med"/>
                <a:tailEnd type="none" w="med" len="med"/>
              </a:ln>
            </p:spPr>
          </p:sp>
          <p:sp>
            <p:nvSpPr>
              <p:cNvPr id="21522" name="Line 31"/>
              <p:cNvSpPr/>
              <p:nvPr/>
            </p:nvSpPr>
            <p:spPr>
              <a:xfrm>
                <a:off x="1311" y="733"/>
                <a:ext cx="0" cy="288"/>
              </a:xfrm>
              <a:prstGeom prst="line">
                <a:avLst/>
              </a:prstGeom>
              <a:ln w="9525" cap="flat" cmpd="sng">
                <a:solidFill>
                  <a:schemeClr val="tx1"/>
                </a:solidFill>
                <a:prstDash val="solid"/>
                <a:headEnd type="none" w="med" len="med"/>
                <a:tailEnd type="none" w="med" len="med"/>
              </a:ln>
            </p:spPr>
          </p:sp>
          <p:sp>
            <p:nvSpPr>
              <p:cNvPr id="21523" name="Line 32"/>
              <p:cNvSpPr/>
              <p:nvPr/>
            </p:nvSpPr>
            <p:spPr>
              <a:xfrm>
                <a:off x="993" y="733"/>
                <a:ext cx="0" cy="288"/>
              </a:xfrm>
              <a:prstGeom prst="line">
                <a:avLst/>
              </a:prstGeom>
              <a:ln w="9525" cap="flat" cmpd="sng">
                <a:solidFill>
                  <a:schemeClr val="tx1"/>
                </a:solidFill>
                <a:prstDash val="solid"/>
                <a:headEnd type="none" w="med" len="med"/>
                <a:tailEnd type="none" w="med" len="med"/>
              </a:ln>
            </p:spPr>
          </p:sp>
          <p:sp>
            <p:nvSpPr>
              <p:cNvPr id="21524" name="Line 33"/>
              <p:cNvSpPr/>
              <p:nvPr/>
            </p:nvSpPr>
            <p:spPr>
              <a:xfrm>
                <a:off x="1629" y="733"/>
                <a:ext cx="0" cy="288"/>
              </a:xfrm>
              <a:prstGeom prst="line">
                <a:avLst/>
              </a:prstGeom>
              <a:ln w="9525" cap="flat" cmpd="sng">
                <a:solidFill>
                  <a:schemeClr val="tx1"/>
                </a:solidFill>
                <a:prstDash val="solid"/>
                <a:headEnd type="none" w="med" len="med"/>
                <a:tailEnd type="none" w="med" len="med"/>
              </a:ln>
            </p:spPr>
          </p:sp>
          <p:sp>
            <p:nvSpPr>
              <p:cNvPr id="21525" name="Line 34"/>
              <p:cNvSpPr/>
              <p:nvPr/>
            </p:nvSpPr>
            <p:spPr>
              <a:xfrm>
                <a:off x="2583" y="733"/>
                <a:ext cx="0" cy="288"/>
              </a:xfrm>
              <a:prstGeom prst="line">
                <a:avLst/>
              </a:prstGeom>
              <a:ln w="9525" cap="flat" cmpd="sng">
                <a:solidFill>
                  <a:schemeClr val="tx1"/>
                </a:solidFill>
                <a:prstDash val="solid"/>
                <a:headEnd type="none" w="med" len="med"/>
                <a:tailEnd type="none" w="med" len="med"/>
              </a:ln>
            </p:spPr>
          </p:sp>
          <p:sp>
            <p:nvSpPr>
              <p:cNvPr id="21526" name="Line 35"/>
              <p:cNvSpPr/>
              <p:nvPr/>
            </p:nvSpPr>
            <p:spPr>
              <a:xfrm>
                <a:off x="2265" y="733"/>
                <a:ext cx="0" cy="288"/>
              </a:xfrm>
              <a:prstGeom prst="line">
                <a:avLst/>
              </a:prstGeom>
              <a:ln w="9525" cap="flat" cmpd="sng">
                <a:solidFill>
                  <a:schemeClr val="tx1"/>
                </a:solidFill>
                <a:prstDash val="solid"/>
                <a:headEnd type="none" w="med" len="med"/>
                <a:tailEnd type="none" w="med" len="med"/>
              </a:ln>
            </p:spPr>
          </p:sp>
          <p:sp>
            <p:nvSpPr>
              <p:cNvPr id="21527" name="Line 36"/>
              <p:cNvSpPr/>
              <p:nvPr/>
            </p:nvSpPr>
            <p:spPr>
              <a:xfrm>
                <a:off x="2901" y="733"/>
                <a:ext cx="0" cy="288"/>
              </a:xfrm>
              <a:prstGeom prst="line">
                <a:avLst/>
              </a:prstGeom>
              <a:ln w="9525" cap="flat" cmpd="sng">
                <a:solidFill>
                  <a:schemeClr val="tx1"/>
                </a:solidFill>
                <a:prstDash val="solid"/>
                <a:headEnd type="none" w="med" len="med"/>
                <a:tailEnd type="none" w="med" len="med"/>
              </a:ln>
            </p:spPr>
          </p:sp>
        </p:grpSp>
        <p:sp>
          <p:nvSpPr>
            <p:cNvPr id="21509" name="Text Box 37"/>
            <p:cNvSpPr txBox="1"/>
            <p:nvPr/>
          </p:nvSpPr>
          <p:spPr>
            <a:xfrm>
              <a:off x="315" y="1387"/>
              <a:ext cx="1299"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unsigned int</a:t>
              </a:r>
              <a:r>
                <a:rPr lang="zh-CN" altLang="zh-CN" sz="2000" dirty="0">
                  <a:latin typeface="Arial" panose="020B0604020202020204" pitchFamily="34" charset="0"/>
                  <a:ea typeface="宋体" panose="02010600030101010101" pitchFamily="2" charset="-122"/>
                </a:rPr>
                <a:t>型：</a:t>
              </a:r>
              <a:endParaRPr lang="zh-CN" altLang="en-US" sz="2000" dirty="0">
                <a:latin typeface="Arial" panose="020B0604020202020204" pitchFamily="34" charset="0"/>
                <a:ea typeface="宋体" panose="02010600030101010101" pitchFamily="2" charset="-122"/>
              </a:endParaRPr>
            </a:p>
          </p:txBody>
        </p:sp>
        <p:sp>
          <p:nvSpPr>
            <p:cNvPr id="21510" name="Text Box 38"/>
            <p:cNvSpPr txBox="1"/>
            <p:nvPr/>
          </p:nvSpPr>
          <p:spPr>
            <a:xfrm>
              <a:off x="4071" y="1388"/>
              <a:ext cx="925" cy="250"/>
            </a:xfrm>
            <a:prstGeom prst="rect">
              <a:avLst/>
            </a:prstGeom>
            <a:noFill/>
            <a:ln w="9525">
              <a:noFill/>
            </a:ln>
          </p:spPr>
          <p:txBody>
            <a:bodyPr wrap="none">
              <a:spAutoFit/>
            </a:bodyPr>
            <a:lstStyle/>
            <a:p>
              <a:pPr lvl="0" eaLnBrk="1" hangingPunct="1"/>
              <a:r>
                <a:rPr lang="zh-CN" altLang="en-US" sz="2000" dirty="0">
                  <a:solidFill>
                    <a:srgbClr val="333300"/>
                  </a:solidFill>
                  <a:latin typeface="Arial" panose="020B0604020202020204" pitchFamily="34" charset="0"/>
                  <a:ea typeface="宋体" panose="02010600030101010101" pitchFamily="2" charset="-122"/>
                </a:rPr>
                <a:t>最大</a:t>
              </a:r>
              <a:r>
                <a:rPr lang="en-US" altLang="zh-CN" sz="2000" dirty="0">
                  <a:solidFill>
                    <a:srgbClr val="333300"/>
                  </a:solidFill>
                  <a:latin typeface="Arial" panose="020B0604020202020204" pitchFamily="34" charset="0"/>
                  <a:ea typeface="宋体" panose="02010600030101010101" pitchFamily="2" charset="-122"/>
                </a:rPr>
                <a:t>:</a:t>
              </a:r>
              <a:r>
                <a:rPr lang="zh-CN" altLang="zh-CN" sz="2000" dirty="0">
                  <a:solidFill>
                    <a:srgbClr val="333300"/>
                  </a:solidFill>
                  <a:latin typeface="Arial" panose="020B0604020202020204" pitchFamily="34" charset="0"/>
                  <a:ea typeface="宋体" panose="02010600030101010101" pitchFamily="2" charset="-122"/>
                </a:rPr>
                <a:t>65535</a:t>
              </a:r>
              <a:endParaRPr lang="zh-CN" altLang="zh-CN" sz="2000" dirty="0">
                <a:solidFill>
                  <a:srgbClr val="333300"/>
                </a:solidFill>
                <a:latin typeface="Arial" panose="020B0604020202020204" pitchFamily="34" charset="0"/>
                <a:ea typeface="宋体" panose="02010600030101010101" pitchFamily="2" charset="-122"/>
              </a:endParaRPr>
            </a:p>
          </p:txBody>
        </p:sp>
        <p:sp>
          <p:nvSpPr>
            <p:cNvPr id="21511" name="Rectangle 39"/>
            <p:cNvSpPr/>
            <p:nvPr/>
          </p:nvSpPr>
          <p:spPr>
            <a:xfrm>
              <a:off x="1514" y="1747"/>
              <a:ext cx="2496" cy="288"/>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r>
                <a:rPr lang="en-US" altLang="zh-CN" sz="2000" dirty="0">
                  <a:latin typeface="Arial" panose="020B0604020202020204" pitchFamily="34" charset="0"/>
                  <a:ea typeface="宋体" panose="02010600030101010101" pitchFamily="2" charset="-122"/>
                </a:rPr>
                <a:t>00   00   00    00  00   00   00    00</a:t>
              </a:r>
              <a:endParaRPr lang="en-US" altLang="zh-CN" sz="2000" dirty="0">
                <a:latin typeface="Arial" panose="020B0604020202020204" pitchFamily="34" charset="0"/>
                <a:ea typeface="宋体" panose="02010600030101010101" pitchFamily="2" charset="-122"/>
              </a:endParaRPr>
            </a:p>
          </p:txBody>
        </p:sp>
        <p:sp>
          <p:nvSpPr>
            <p:cNvPr id="21512" name="Line 40"/>
            <p:cNvSpPr/>
            <p:nvPr/>
          </p:nvSpPr>
          <p:spPr>
            <a:xfrm>
              <a:off x="2739" y="1747"/>
              <a:ext cx="0" cy="288"/>
            </a:xfrm>
            <a:prstGeom prst="line">
              <a:avLst/>
            </a:prstGeom>
            <a:ln w="9525" cap="flat" cmpd="sng">
              <a:solidFill>
                <a:srgbClr val="3333FF"/>
              </a:solidFill>
              <a:prstDash val="solid"/>
              <a:headEnd type="none" w="med" len="med"/>
              <a:tailEnd type="none" w="med" len="med"/>
            </a:ln>
          </p:spPr>
        </p:sp>
        <p:sp>
          <p:nvSpPr>
            <p:cNvPr id="21513" name="Line 41"/>
            <p:cNvSpPr/>
            <p:nvPr/>
          </p:nvSpPr>
          <p:spPr>
            <a:xfrm>
              <a:off x="2103" y="1747"/>
              <a:ext cx="0" cy="288"/>
            </a:xfrm>
            <a:prstGeom prst="line">
              <a:avLst/>
            </a:prstGeom>
            <a:ln w="9525" cap="flat" cmpd="sng">
              <a:solidFill>
                <a:schemeClr val="tx1"/>
              </a:solidFill>
              <a:prstDash val="solid"/>
              <a:headEnd type="none" w="med" len="med"/>
              <a:tailEnd type="none" w="med" len="med"/>
            </a:ln>
          </p:spPr>
        </p:sp>
        <p:sp>
          <p:nvSpPr>
            <p:cNvPr id="21514" name="Line 42"/>
            <p:cNvSpPr/>
            <p:nvPr/>
          </p:nvSpPr>
          <p:spPr>
            <a:xfrm>
              <a:off x="1785" y="1747"/>
              <a:ext cx="0" cy="288"/>
            </a:xfrm>
            <a:prstGeom prst="line">
              <a:avLst/>
            </a:prstGeom>
            <a:ln w="9525" cap="flat" cmpd="sng">
              <a:solidFill>
                <a:schemeClr val="tx1"/>
              </a:solidFill>
              <a:prstDash val="solid"/>
              <a:headEnd type="none" w="med" len="med"/>
              <a:tailEnd type="none" w="med" len="med"/>
            </a:ln>
          </p:spPr>
        </p:sp>
        <p:sp>
          <p:nvSpPr>
            <p:cNvPr id="21515" name="Line 43"/>
            <p:cNvSpPr/>
            <p:nvPr/>
          </p:nvSpPr>
          <p:spPr>
            <a:xfrm>
              <a:off x="2421" y="1747"/>
              <a:ext cx="0" cy="288"/>
            </a:xfrm>
            <a:prstGeom prst="line">
              <a:avLst/>
            </a:prstGeom>
            <a:ln w="9525" cap="flat" cmpd="sng">
              <a:solidFill>
                <a:schemeClr val="tx1"/>
              </a:solidFill>
              <a:prstDash val="solid"/>
              <a:headEnd type="none" w="med" len="med"/>
              <a:tailEnd type="none" w="med" len="med"/>
            </a:ln>
          </p:spPr>
        </p:sp>
        <p:sp>
          <p:nvSpPr>
            <p:cNvPr id="21516" name="Line 44"/>
            <p:cNvSpPr/>
            <p:nvPr/>
          </p:nvSpPr>
          <p:spPr>
            <a:xfrm>
              <a:off x="3375" y="1747"/>
              <a:ext cx="0" cy="288"/>
            </a:xfrm>
            <a:prstGeom prst="line">
              <a:avLst/>
            </a:prstGeom>
            <a:ln w="9525" cap="flat" cmpd="sng">
              <a:solidFill>
                <a:schemeClr val="tx1"/>
              </a:solidFill>
              <a:prstDash val="solid"/>
              <a:headEnd type="none" w="med" len="med"/>
              <a:tailEnd type="none" w="med" len="med"/>
            </a:ln>
          </p:spPr>
        </p:sp>
        <p:sp>
          <p:nvSpPr>
            <p:cNvPr id="21517" name="Line 45"/>
            <p:cNvSpPr/>
            <p:nvPr/>
          </p:nvSpPr>
          <p:spPr>
            <a:xfrm>
              <a:off x="3057" y="1747"/>
              <a:ext cx="0" cy="288"/>
            </a:xfrm>
            <a:prstGeom prst="line">
              <a:avLst/>
            </a:prstGeom>
            <a:ln w="9525" cap="flat" cmpd="sng">
              <a:solidFill>
                <a:schemeClr val="tx1"/>
              </a:solidFill>
              <a:prstDash val="solid"/>
              <a:headEnd type="none" w="med" len="med"/>
              <a:tailEnd type="none" w="med" len="med"/>
            </a:ln>
          </p:spPr>
        </p:sp>
        <p:sp>
          <p:nvSpPr>
            <p:cNvPr id="21518" name="Line 46"/>
            <p:cNvSpPr/>
            <p:nvPr/>
          </p:nvSpPr>
          <p:spPr>
            <a:xfrm>
              <a:off x="3693" y="1747"/>
              <a:ext cx="0" cy="288"/>
            </a:xfrm>
            <a:prstGeom prst="line">
              <a:avLst/>
            </a:prstGeom>
            <a:ln w="9525" cap="flat" cmpd="sng">
              <a:solidFill>
                <a:schemeClr val="tx1"/>
              </a:solidFill>
              <a:prstDash val="solid"/>
              <a:headEnd type="none" w="med" len="med"/>
              <a:tailEnd type="none" w="med" len="med"/>
            </a:ln>
          </p:spPr>
        </p:sp>
        <p:sp>
          <p:nvSpPr>
            <p:cNvPr id="21519" name="Text Box 47"/>
            <p:cNvSpPr txBox="1"/>
            <p:nvPr/>
          </p:nvSpPr>
          <p:spPr>
            <a:xfrm>
              <a:off x="4056" y="1762"/>
              <a:ext cx="569" cy="250"/>
            </a:xfrm>
            <a:prstGeom prst="rect">
              <a:avLst/>
            </a:prstGeom>
            <a:noFill/>
            <a:ln w="9525">
              <a:noFill/>
            </a:ln>
          </p:spPr>
          <p:txBody>
            <a:bodyPr wrap="none">
              <a:spAutoFit/>
            </a:bodyPr>
            <a:lstStyle/>
            <a:p>
              <a:pPr lvl="0" eaLnBrk="1" hangingPunct="1"/>
              <a:r>
                <a:rPr lang="zh-CN" altLang="en-US" sz="2000" dirty="0">
                  <a:solidFill>
                    <a:srgbClr val="333300"/>
                  </a:solidFill>
                  <a:latin typeface="Arial" panose="020B0604020202020204" pitchFamily="34" charset="0"/>
                  <a:ea typeface="宋体" panose="02010600030101010101" pitchFamily="2" charset="-122"/>
                </a:rPr>
                <a:t>最小</a:t>
              </a:r>
              <a:r>
                <a:rPr lang="en-US" altLang="zh-CN" sz="2000" dirty="0">
                  <a:solidFill>
                    <a:srgbClr val="333300"/>
                  </a:solidFill>
                  <a:latin typeface="Arial" panose="020B0604020202020204" pitchFamily="34" charset="0"/>
                  <a:ea typeface="宋体" panose="02010600030101010101" pitchFamily="2" charset="-122"/>
                </a:rPr>
                <a:t>:0</a:t>
              </a:r>
              <a:endParaRPr lang="en-US" altLang="zh-CN" sz="2000" dirty="0">
                <a:solidFill>
                  <a:srgbClr val="333300"/>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idx="1"/>
          </p:nvPr>
        </p:nvSpPr>
        <p:spPr>
          <a:xfrm>
            <a:off x="611505" y="972820"/>
            <a:ext cx="2632075" cy="564515"/>
          </a:xfrm>
        </p:spPr>
        <p:txBody>
          <a:bodyPr vert="horz" wrap="square" lIns="91440" tIns="45720" rIns="91440" bIns="45720" anchor="t"/>
          <a:lstStyle/>
          <a:p>
            <a:pPr eaLnBrk="1" hangingPunct="1">
              <a:buNone/>
            </a:pPr>
            <a:r>
              <a:rPr lang="en-US" altLang="zh-CN" sz="2800" dirty="0">
                <a:solidFill>
                  <a:srgbClr val="0000FF"/>
                </a:solidFill>
              </a:rPr>
              <a:t>3.4</a:t>
            </a:r>
            <a:r>
              <a:rPr lang="en-US" altLang="zh-CN" sz="2800" dirty="0">
                <a:latin typeface="隶书" panose="02010509060101010101" pitchFamily="49" charset="-122"/>
              </a:rPr>
              <a:t> </a:t>
            </a:r>
            <a:r>
              <a:rPr lang="zh-CN" altLang="en-US" sz="2800" dirty="0">
                <a:latin typeface="微软雅黑" panose="020B0503020204020204" pitchFamily="34" charset="-122"/>
                <a:ea typeface="微软雅黑" panose="020B0503020204020204" pitchFamily="34" charset="-122"/>
              </a:rPr>
              <a:t>浮点型数据</a:t>
            </a:r>
            <a:endParaRPr lang="en-US" altLang="zh-CN" sz="2800" dirty="0">
              <a:latin typeface="微软雅黑" panose="020B0503020204020204" pitchFamily="34" charset="-122"/>
              <a:ea typeface="微软雅黑" panose="020B0503020204020204" pitchFamily="34" charset="-122"/>
            </a:endParaRPr>
          </a:p>
        </p:txBody>
      </p:sp>
      <p:sp>
        <p:nvSpPr>
          <p:cNvPr id="22531" name="TextBox 35"/>
          <p:cNvSpPr txBox="1"/>
          <p:nvPr/>
        </p:nvSpPr>
        <p:spPr>
          <a:xfrm>
            <a:off x="891858" y="1718310"/>
            <a:ext cx="7242175" cy="2862263"/>
          </a:xfrm>
          <a:prstGeom prst="rect">
            <a:avLst/>
          </a:prstGeom>
          <a:noFill/>
          <a:ln w="9525">
            <a:noFill/>
          </a:ln>
        </p:spPr>
        <p:txBody>
          <a:bodyPr>
            <a:spAutoFit/>
          </a:bodyPr>
          <a:lstStyle/>
          <a:p>
            <a:pPr lvl="0">
              <a:lnSpc>
                <a:spcPct val="150000"/>
              </a:lnSpc>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语言提供了以下三种浮点数据类型：</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、单精度浮点型 </a:t>
            </a:r>
            <a:r>
              <a:rPr lang="en-US" altLang="zh-CN" sz="2000" dirty="0">
                <a:latin typeface="微软雅黑" panose="020B0503020204020204" pitchFamily="34" charset="-122"/>
                <a:ea typeface="微软雅黑" panose="020B0503020204020204" pitchFamily="34" charset="-122"/>
              </a:rPr>
              <a:t>float</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、双精度浮点型 </a:t>
            </a:r>
            <a:r>
              <a:rPr lang="en-US" altLang="zh-CN" sz="2000" dirty="0">
                <a:latin typeface="微软雅黑" panose="020B0503020204020204" pitchFamily="34" charset="-122"/>
                <a:ea typeface="微软雅黑" panose="020B0503020204020204" pitchFamily="34" charset="-122"/>
              </a:rPr>
              <a:t>double</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、长双精度浮点型 </a:t>
            </a:r>
            <a:r>
              <a:rPr lang="en-US" altLang="zh-CN" sz="2000" dirty="0">
                <a:latin typeface="微软雅黑" panose="020B0503020204020204" pitchFamily="34" charset="-122"/>
                <a:ea typeface="微软雅黑" panose="020B0503020204020204" pitchFamily="34" charset="-122"/>
              </a:rPr>
              <a:t>long double</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zh-CN" altLang="en-US" sz="2000" dirty="0">
                <a:latin typeface="微软雅黑" panose="020B0503020204020204" pitchFamily="34" charset="-122"/>
                <a:ea typeface="微软雅黑" panose="020B0503020204020204" pitchFamily="34" charset="-122"/>
              </a:rPr>
              <a:t>传统</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中，在进行浮点运算时，</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型会自动转换成</a:t>
            </a:r>
            <a:r>
              <a:rPr lang="en-US" altLang="zh-CN" sz="2000" dirty="0">
                <a:latin typeface="微软雅黑" panose="020B0503020204020204" pitchFamily="34" charset="-122"/>
                <a:ea typeface="微软雅黑" panose="020B0503020204020204" pitchFamily="34" charset="-122"/>
              </a:rPr>
              <a:t>double</a:t>
            </a:r>
            <a:r>
              <a:rPr lang="zh-CN" altLang="en-US" sz="2000" dirty="0">
                <a:latin typeface="微软雅黑" panose="020B0503020204020204" pitchFamily="34" charset="-122"/>
                <a:ea typeface="微软雅黑" panose="020B0503020204020204" pitchFamily="34" charset="-122"/>
              </a:rPr>
              <a:t>型然后进行计算。在标准</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型可以直接进行计算。</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p:nvPr/>
        </p:nvSpPr>
        <p:spPr>
          <a:xfrm>
            <a:off x="-248920" y="835660"/>
            <a:ext cx="9128125" cy="2305050"/>
          </a:xfrm>
          <a:prstGeom prst="rect">
            <a:avLst/>
          </a:prstGeom>
          <a:noFill/>
          <a:ln w="9525">
            <a:noFill/>
          </a:ln>
        </p:spPr>
        <p:txBody>
          <a:bodyPr/>
          <a:lstStyle/>
          <a:p>
            <a:pPr lvl="1" eaLnBrk="1" hangingPunct="1">
              <a:lnSpc>
                <a:spcPct val="110000"/>
              </a:lnSpc>
              <a:spcBef>
                <a:spcPct val="20000"/>
              </a:spcBef>
              <a:buClr>
                <a:srgbClr val="6699FF"/>
              </a:buClr>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rPr>
              <a:t>实型常量（实数或浮点数）</a:t>
            </a:r>
            <a:endParaRPr lang="zh-CN" altLang="en-US" sz="2800" dirty="0">
              <a:latin typeface="微软雅黑" panose="020B0503020204020204" pitchFamily="34" charset="-122"/>
              <a:ea typeface="微软雅黑" panose="020B0503020204020204" pitchFamily="34" charset="-122"/>
            </a:endParaRPr>
          </a:p>
          <a:p>
            <a:pPr marL="1143000" lvl="2" indent="-228600" eaLnBrk="1" hangingPunct="1">
              <a:lnSpc>
                <a:spcPct val="110000"/>
              </a:lnSpc>
              <a:spcBef>
                <a:spcPct val="20000"/>
              </a:spcBef>
              <a:buClr>
                <a:srgbClr val="FF3300"/>
              </a:buClr>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rPr>
              <a:t>表示形式：</a:t>
            </a:r>
            <a:endParaRPr lang="zh-CN" altLang="en-US" sz="2400" dirty="0">
              <a:latin typeface="微软雅黑" panose="020B0503020204020204" pitchFamily="34" charset="-122"/>
              <a:ea typeface="微软雅黑" panose="020B0503020204020204" pitchFamily="34" charset="-122"/>
            </a:endParaRPr>
          </a:p>
          <a:p>
            <a:pPr marL="1600200" lvl="3" indent="-228600" eaLnBrk="1" hangingPunct="1">
              <a:lnSpc>
                <a:spcPct val="110000"/>
              </a:lnSpc>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十进制数形式：（必须有小数点） 如</a:t>
            </a:r>
            <a:r>
              <a:rPr lang="en-US" altLang="zh-CN" sz="2000" dirty="0">
                <a:latin typeface="微软雅黑" panose="020B0503020204020204" pitchFamily="34" charset="-122"/>
                <a:ea typeface="微软雅黑" panose="020B0503020204020204" pitchFamily="34" charset="-122"/>
              </a:rPr>
              <a:t>0.123, .123, 124.0, 0.0, 124.</a:t>
            </a:r>
            <a:endParaRPr lang="en-US" altLang="zh-CN" sz="2000" dirty="0">
              <a:latin typeface="微软雅黑" panose="020B0503020204020204" pitchFamily="34" charset="-122"/>
              <a:ea typeface="微软雅黑" panose="020B0503020204020204" pitchFamily="34" charset="-122"/>
            </a:endParaRPr>
          </a:p>
          <a:p>
            <a:pPr marL="1600200" lvl="3" indent="-228600" eaLnBrk="1" hangingPunct="1">
              <a:lnSpc>
                <a:spcPct val="110000"/>
              </a:lnSpc>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指数形式：（</a:t>
            </a:r>
            <a:r>
              <a:rPr lang="en-US" altLang="zh-CN" sz="2000" dirty="0">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之前必须有数字；指数必须为整数）如12.3</a:t>
            </a:r>
            <a:r>
              <a:rPr lang="en-US" altLang="zh-CN" sz="2000" dirty="0">
                <a:latin typeface="微软雅黑" panose="020B0503020204020204" pitchFamily="34" charset="-122"/>
                <a:ea typeface="微软雅黑" panose="020B0503020204020204" pitchFamily="34" charset="-122"/>
              </a:rPr>
              <a:t>e3 ,123E2, 1.23e4 , </a:t>
            </a:r>
            <a:r>
              <a:rPr lang="en-US" altLang="zh-CN" sz="2000" dirty="0">
                <a:solidFill>
                  <a:srgbClr val="FF0000"/>
                </a:solidFill>
                <a:latin typeface="微软雅黑" panose="020B0503020204020204" pitchFamily="34" charset="-122"/>
                <a:ea typeface="微软雅黑" panose="020B0503020204020204" pitchFamily="34" charset="-122"/>
              </a:rPr>
              <a:t>e-5</a:t>
            </a:r>
            <a:r>
              <a:rPr lang="en-US" altLang="zh-CN" sz="2000" dirty="0">
                <a:latin typeface="微软雅黑" panose="020B0503020204020204" pitchFamily="34" charset="-122"/>
                <a:ea typeface="微软雅黑" panose="020B0503020204020204" pitchFamily="34" charset="-122"/>
              </a:rPr>
              <a:t>  , </a:t>
            </a:r>
            <a:r>
              <a:rPr lang="en-US" altLang="zh-CN" sz="2000" dirty="0">
                <a:solidFill>
                  <a:srgbClr val="FF0000"/>
                </a:solidFill>
                <a:latin typeface="微软雅黑" panose="020B0503020204020204" pitchFamily="34" charset="-122"/>
                <a:ea typeface="微软雅黑" panose="020B0503020204020204" pitchFamily="34" charset="-122"/>
              </a:rPr>
              <a:t>1.2E-4.5</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60772" name="Rectangle 4"/>
          <p:cNvSpPr/>
          <p:nvPr/>
        </p:nvSpPr>
        <p:spPr>
          <a:xfrm>
            <a:off x="-325120" y="3218815"/>
            <a:ext cx="8560435" cy="2343150"/>
          </a:xfrm>
          <a:prstGeom prst="rect">
            <a:avLst/>
          </a:prstGeom>
          <a:noFill/>
          <a:ln w="9525">
            <a:noFill/>
          </a:ln>
        </p:spPr>
        <p:txBody>
          <a:bodyPr/>
          <a:lstStyle/>
          <a:p>
            <a:pPr marL="1143000" lvl="2" indent="-228600" eaLnBrk="1" hangingPunct="1">
              <a:lnSpc>
                <a:spcPct val="110000"/>
              </a:lnSpc>
              <a:spcBef>
                <a:spcPct val="20000"/>
              </a:spcBef>
              <a:buClr>
                <a:srgbClr val="FF3300"/>
              </a:buClr>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rPr>
              <a:t>实型常量的类型</a:t>
            </a:r>
            <a:endParaRPr lang="zh-CN" altLang="en-US" sz="2400" dirty="0">
              <a:latin typeface="微软雅黑" panose="020B0503020204020204" pitchFamily="34" charset="-122"/>
              <a:ea typeface="微软雅黑" panose="020B0503020204020204" pitchFamily="34" charset="-122"/>
            </a:endParaRPr>
          </a:p>
          <a:p>
            <a:pPr marL="1600200" lvl="3" indent="-228600" eaLnBrk="1" hangingPunct="1">
              <a:lnSpc>
                <a:spcPct val="110000"/>
              </a:lnSpc>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默认</a:t>
            </a:r>
            <a:r>
              <a:rPr lang="en-US" altLang="zh-CN" sz="2000" dirty="0">
                <a:latin typeface="微软雅黑" panose="020B0503020204020204" pitchFamily="34" charset="-122"/>
                <a:ea typeface="微软雅黑" panose="020B0503020204020204" pitchFamily="34" charset="-122"/>
              </a:rPr>
              <a:t>double</a:t>
            </a:r>
            <a:r>
              <a:rPr lang="zh-CN" altLang="en-US" sz="2000" dirty="0">
                <a:latin typeface="微软雅黑" panose="020B0503020204020204" pitchFamily="34" charset="-122"/>
                <a:ea typeface="微软雅黑" panose="020B0503020204020204" pitchFamily="34" charset="-122"/>
              </a:rPr>
              <a:t>（双精度）</a:t>
            </a:r>
            <a:r>
              <a:rPr lang="zh-CN" altLang="zh-CN" sz="2000" dirty="0">
                <a:latin typeface="微软雅黑" panose="020B0503020204020204" pitchFamily="34" charset="-122"/>
                <a:ea typeface="微软雅黑" panose="020B0503020204020204" pitchFamily="34" charset="-122"/>
              </a:rPr>
              <a:t>型</a:t>
            </a:r>
            <a:endParaRPr lang="zh-CN" altLang="en-US" sz="2000" dirty="0">
              <a:latin typeface="微软雅黑" panose="020B0503020204020204" pitchFamily="34" charset="-122"/>
              <a:ea typeface="微软雅黑" panose="020B0503020204020204" pitchFamily="34" charset="-122"/>
            </a:endParaRPr>
          </a:p>
          <a:p>
            <a:pPr marL="1600200" lvl="3" indent="-228600" eaLnBrk="1" hangingPunct="1">
              <a:lnSpc>
                <a:spcPct val="110000"/>
              </a:lnSpc>
              <a:spcBef>
                <a:spcPct val="20000"/>
              </a:spcBef>
              <a:buClr>
                <a:srgbClr val="FF9900"/>
              </a:buClr>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实型常量后加字母</a:t>
            </a:r>
            <a:r>
              <a:rPr lang="en-US" altLang="zh-CN" sz="2000" dirty="0">
                <a:latin typeface="微软雅黑" panose="020B0503020204020204" pitchFamily="34" charset="-122"/>
                <a:ea typeface="微软雅黑" panose="020B0503020204020204" pitchFamily="34" charset="-122"/>
              </a:rPr>
              <a:t>f</a:t>
            </a:r>
            <a:r>
              <a:rPr lang="zh-CN" altLang="zh-CN"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认为它是</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（单精度）</a:t>
            </a:r>
            <a:r>
              <a:rPr lang="zh-CN" altLang="zh-CN" sz="2000" dirty="0">
                <a:latin typeface="微软雅黑" panose="020B0503020204020204" pitchFamily="34" charset="-122"/>
                <a:ea typeface="微软雅黑" panose="020B0503020204020204" pitchFamily="34" charset="-122"/>
              </a:rPr>
              <a:t>型</a:t>
            </a:r>
            <a:endParaRPr lang="en-US" altLang="zh-CN" sz="2000" dirty="0">
              <a:latin typeface="微软雅黑" panose="020B0503020204020204" pitchFamily="34" charset="-122"/>
              <a:ea typeface="微软雅黑" panose="020B0503020204020204" pitchFamily="34" charset="-122"/>
            </a:endParaRPr>
          </a:p>
          <a:p>
            <a:pPr marL="1600200" lvl="3" indent="-228600" eaLnBrk="1" hangingPunct="1">
              <a:lnSpc>
                <a:spcPct val="110000"/>
              </a:lnSpc>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长双精度</a:t>
            </a:r>
            <a:r>
              <a:rPr lang="en-US" altLang="zh-CN" sz="2000" dirty="0">
                <a:latin typeface="微软雅黑" panose="020B0503020204020204" pitchFamily="34" charset="-122"/>
                <a:ea typeface="微软雅黑" panose="020B0503020204020204" pitchFamily="34" charset="-122"/>
              </a:rPr>
              <a:t>long double</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020" y="1153160"/>
            <a:ext cx="7886700" cy="4587240"/>
          </a:xfrm>
        </p:spPr>
        <p:txBody>
          <a:bodyPr vert="horz" wrap="square" lIns="91440" tIns="45720" rIns="91440" bIns="45720" numCol="1" anchor="t" anchorCtr="0" compatLnSpc="1">
            <a:normAutofit fontScale="90000"/>
          </a:bodyPr>
          <a:lstStyle/>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浮点表示：</a:t>
            </a:r>
            <a:endPar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80000"/>
              </a:lnSpc>
              <a:spcBef>
                <a:spcPct val="20000"/>
              </a:spcBef>
              <a:spcAft>
                <a:spcPct val="0"/>
              </a:spcAft>
              <a:buClr>
                <a:srgbClr val="6699FF"/>
              </a:buClr>
              <a:buSzTx/>
              <a:buFont typeface="Wingdings" panose="05000000000000000000" pitchFamily="2" charset="2"/>
              <a:buChar char="«"/>
              <a:defRPr/>
            </a:pP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把一个数的有效数字和数的范围在计算机的一个存储单元中分别予以表示，这种把数的范围和精度分别表示的方法，相当于数的小数点位置随比例因子的不同而在一定范围内自由浮动，称为</a:t>
            </a:r>
            <a:r>
              <a:rPr kumimoji="1" lang="zh-CN" altLang="en-US" sz="1800"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浮点表示法</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1" fontAlgn="base" latinLnBrk="0" hangingPunct="1">
              <a:lnSpc>
                <a:spcPct val="180000"/>
              </a:lnSpc>
              <a:spcBef>
                <a:spcPct val="20000"/>
              </a:spcBef>
              <a:spcAft>
                <a:spcPct val="0"/>
              </a:spcAft>
              <a:buClr>
                <a:srgbClr val="6699FF"/>
              </a:buClr>
              <a:buSzTx/>
              <a:buFont typeface="Wingdings" panose="05000000000000000000" pitchFamily="2" charset="2"/>
              <a:buChar char="«"/>
              <a:defRPr/>
            </a:pP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任意一个十进制数</a:t>
            </a:r>
            <a:r>
              <a:rPr kumimoji="1" lang="zh-CN" altLang="en-US" sz="1800" b="0"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Ｎ</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可以写成 </a:t>
            </a:r>
            <a:endPar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80000"/>
              </a:lnSpc>
              <a:spcBef>
                <a:spcPct val="20000"/>
              </a:spcBef>
              <a:spcAft>
                <a:spcPct val="0"/>
              </a:spcAft>
              <a:buClr>
                <a:srgbClr val="0000FF"/>
              </a:buClr>
              <a:buSzTx/>
              <a:buFontTx/>
              <a:buNone/>
              <a:defRPr/>
            </a:pPr>
            <a:r>
              <a:rPr kumimoji="1" lang="zh-CN" altLang="en-US" sz="1800" b="0" i="1"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   　　　       </a:t>
            </a:r>
            <a:r>
              <a:rPr kumimoji="1" lang="en-US" altLang="zh-CN" sz="1800" b="0" i="1"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N=Sx10</a:t>
            </a:r>
            <a:r>
              <a:rPr kumimoji="1" lang="en-US" altLang="zh-CN" sz="1800" b="0" i="1" u="none" strike="noStrike" kern="0" cap="none" spc="0" normalizeH="0" baseline="3000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e</a:t>
            </a:r>
            <a:r>
              <a:rPr kumimoji="1" lang="zh-CN" altLang="en-US" sz="1800" b="0" i="1"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　</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80000"/>
              </a:lnSpc>
              <a:spcBef>
                <a:spcPct val="20000"/>
              </a:spcBef>
              <a:spcAft>
                <a:spcPct val="0"/>
              </a:spcAft>
              <a:buClr>
                <a:srgbClr val="0000FF"/>
              </a:buClr>
              <a:buSzTx/>
              <a:buFontTx/>
              <a:buNone/>
              <a:defRPr/>
            </a:pP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同样在计算机中一个任意进制数Ｎ 可以写成 </a:t>
            </a:r>
            <a:endPar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80000"/>
              </a:lnSpc>
              <a:spcBef>
                <a:spcPct val="20000"/>
              </a:spcBef>
              <a:spcAft>
                <a:spcPct val="0"/>
              </a:spcAft>
              <a:buClr>
                <a:srgbClr val="0000FF"/>
              </a:buClr>
              <a:buSzTx/>
              <a:buFontTx/>
              <a:buNone/>
              <a:defRPr/>
            </a:pPr>
            <a:r>
              <a:rPr kumimoji="1" lang="zh-CN" altLang="en-US" sz="1800" b="0" i="1"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    　　　　  </a:t>
            </a:r>
            <a:r>
              <a:rPr kumimoji="1" lang="en-US" altLang="zh-CN" sz="1800" b="0" i="1"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N=</a:t>
            </a:r>
            <a:r>
              <a:rPr kumimoji="1" lang="en-US" altLang="zh-CN" sz="1800" b="0" i="1" u="none" strike="noStrike" kern="0" cap="none" spc="0" normalizeH="0" baseline="0" noProof="0" dirty="0" err="1" smtClean="0">
                <a:ln>
                  <a:noFill/>
                </a:ln>
                <a:solidFill>
                  <a:srgbClr val="6600FF"/>
                </a:solidFill>
                <a:effectLst/>
                <a:uLnTx/>
                <a:uFillTx/>
                <a:latin typeface="微软雅黑" panose="020B0503020204020204" pitchFamily="34" charset="-122"/>
                <a:ea typeface="微软雅黑" panose="020B0503020204020204" pitchFamily="34" charset="-122"/>
                <a:cs typeface="+mn-cs"/>
              </a:rPr>
              <a:t>SxR</a:t>
            </a:r>
            <a:r>
              <a:rPr kumimoji="1" lang="en-US" altLang="zh-CN" sz="1800" b="0" i="1" u="none" strike="noStrike" kern="0" cap="none" spc="0" normalizeH="0" baseline="30000" noProof="0" dirty="0" err="1" smtClean="0">
                <a:ln>
                  <a:noFill/>
                </a:ln>
                <a:solidFill>
                  <a:srgbClr val="6600FF"/>
                </a:solidFill>
                <a:effectLst/>
                <a:uLnTx/>
                <a:uFillTx/>
                <a:latin typeface="微软雅黑" panose="020B0503020204020204" pitchFamily="34" charset="-122"/>
                <a:ea typeface="微软雅黑" panose="020B0503020204020204" pitchFamily="34" charset="-122"/>
                <a:cs typeface="+mn-cs"/>
              </a:rPr>
              <a:t>e</a:t>
            </a:r>
            <a:r>
              <a:rPr kumimoji="1" lang="zh-CN" altLang="en-US" sz="1800" b="1" i="0"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　</a:t>
            </a:r>
            <a:endParaRPr kumimoji="1" lang="en-US" altLang="zh-CN" sz="1800" b="1" i="0"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80000"/>
              </a:lnSpc>
              <a:spcBef>
                <a:spcPct val="20000"/>
              </a:spcBef>
              <a:spcAft>
                <a:spcPct val="0"/>
              </a:spcAft>
              <a:buClr>
                <a:srgbClr val="0000FF"/>
              </a:buClr>
              <a:buSzTx/>
              <a:buFontTx/>
              <a:buNone/>
              <a:defRPr/>
            </a:pPr>
            <a:r>
              <a:rPr kumimoji="1" lang="en-US" altLang="zh-CN" sz="1800" b="1" i="0" u="none" strike="noStrike" kern="0" cap="none" spc="0" normalizeH="0" baseline="0" noProof="0" dirty="0" smtClean="0">
                <a:ln>
                  <a:noFill/>
                </a:ln>
                <a:solidFill>
                  <a:srgbClr val="6600FF"/>
                </a:solidFill>
                <a:effectLst/>
                <a:uLnTx/>
                <a:uFillTx/>
                <a:latin typeface="微软雅黑" panose="020B0503020204020204" pitchFamily="34" charset="-122"/>
                <a:ea typeface="微软雅黑" panose="020B0503020204020204" pitchFamily="34" charset="-122"/>
                <a:cs typeface="+mn-cs"/>
              </a:rPr>
              <a:t>         </a:t>
            </a:r>
            <a:endPar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534670" y="631190"/>
            <a:ext cx="8288020" cy="4300220"/>
          </a:xfrm>
        </p:spPr>
        <p:txBody>
          <a:bodyPr vert="horz" wrap="square" lIns="91440" tIns="45720" rIns="91440" bIns="45720" anchor="t"/>
          <a:lstStyle/>
          <a:p>
            <a:pPr eaLnBrk="1" hangingPunct="1">
              <a:buNone/>
            </a:pPr>
            <a:r>
              <a:rPr lang="zh-CN" altLang="en-US" sz="3600" b="1" dirty="0">
                <a:solidFill>
                  <a:srgbClr val="6600FF"/>
                </a:solidFill>
              </a:rPr>
              <a:t>  </a:t>
            </a:r>
            <a:r>
              <a:rPr lang="zh-CN" altLang="en-US" sz="1800" b="1" dirty="0">
                <a:solidFill>
                  <a:srgbClr val="6600FF"/>
                </a:solidFill>
                <a:latin typeface="微软雅黑" panose="020B0503020204020204" pitchFamily="34" charset="-122"/>
                <a:ea typeface="微软雅黑" panose="020B0503020204020204" pitchFamily="34" charset="-122"/>
              </a:rPr>
              <a:t>例：     </a:t>
            </a:r>
            <a:r>
              <a:rPr lang="en-US" altLang="zh-CN" sz="1800" dirty="0">
                <a:solidFill>
                  <a:srgbClr val="6600FF"/>
                </a:solidFill>
                <a:latin typeface="微软雅黑" panose="020B0503020204020204" pitchFamily="34" charset="-122"/>
                <a:ea typeface="微软雅黑" panose="020B0503020204020204" pitchFamily="34" charset="-122"/>
              </a:rPr>
              <a:t>N=11.0101</a:t>
            </a:r>
            <a:endParaRPr lang="en-US" altLang="zh-CN" sz="1800" dirty="0">
              <a:solidFill>
                <a:srgbClr val="6600FF"/>
              </a:solidFill>
              <a:latin typeface="微软雅黑" panose="020B0503020204020204" pitchFamily="34" charset="-122"/>
              <a:ea typeface="微软雅黑" panose="020B0503020204020204" pitchFamily="34" charset="-122"/>
            </a:endParaRPr>
          </a:p>
          <a:p>
            <a:pPr eaLnBrk="1" hangingPunct="1">
              <a:buNone/>
            </a:pPr>
            <a:r>
              <a:rPr lang="en-US" altLang="zh-CN" sz="1800" dirty="0">
                <a:solidFill>
                  <a:srgbClr val="6600FF"/>
                </a:solidFill>
                <a:latin typeface="微软雅黑" panose="020B0503020204020204" pitchFamily="34" charset="-122"/>
                <a:ea typeface="微软雅黑" panose="020B0503020204020204" pitchFamily="34" charset="-122"/>
              </a:rPr>
              <a:t>		        =0.110101x2</a:t>
            </a:r>
            <a:r>
              <a:rPr lang="en-US" altLang="zh-CN" sz="1800" baseline="30000" dirty="0">
                <a:solidFill>
                  <a:srgbClr val="6600FF"/>
                </a:solidFill>
                <a:latin typeface="微软雅黑" panose="020B0503020204020204" pitchFamily="34" charset="-122"/>
                <a:ea typeface="微软雅黑" panose="020B0503020204020204" pitchFamily="34" charset="-122"/>
              </a:rPr>
              <a:t>10</a:t>
            </a:r>
            <a:endParaRPr lang="en-US" altLang="zh-CN" sz="1800" baseline="30000" dirty="0">
              <a:solidFill>
                <a:srgbClr val="6600FF"/>
              </a:solidFill>
              <a:latin typeface="微软雅黑" panose="020B0503020204020204" pitchFamily="34" charset="-122"/>
              <a:ea typeface="微软雅黑" panose="020B0503020204020204" pitchFamily="34" charset="-122"/>
            </a:endParaRPr>
          </a:p>
          <a:p>
            <a:pPr eaLnBrk="1" hangingPunct="1">
              <a:buNone/>
            </a:pPr>
            <a:r>
              <a:rPr lang="en-US" altLang="zh-CN" sz="1800" dirty="0">
                <a:solidFill>
                  <a:srgbClr val="6600FF"/>
                </a:solidFill>
                <a:latin typeface="微软雅黑" panose="020B0503020204020204" pitchFamily="34" charset="-122"/>
                <a:ea typeface="微软雅黑" panose="020B0503020204020204" pitchFamily="34" charset="-122"/>
              </a:rPr>
              <a:t>                  =1.10101x2</a:t>
            </a:r>
            <a:r>
              <a:rPr lang="en-US" altLang="zh-CN" sz="1800" baseline="30000" dirty="0">
                <a:solidFill>
                  <a:srgbClr val="6600FF"/>
                </a:solidFill>
                <a:latin typeface="微软雅黑" panose="020B0503020204020204" pitchFamily="34" charset="-122"/>
                <a:ea typeface="微软雅黑" panose="020B0503020204020204" pitchFamily="34" charset="-122"/>
              </a:rPr>
              <a:t>1</a:t>
            </a:r>
            <a:endParaRPr lang="en-US" altLang="zh-CN" sz="1800" baseline="30000" dirty="0">
              <a:solidFill>
                <a:srgbClr val="6600FF"/>
              </a:solidFill>
              <a:latin typeface="微软雅黑" panose="020B0503020204020204" pitchFamily="34" charset="-122"/>
              <a:ea typeface="微软雅黑" panose="020B0503020204020204" pitchFamily="34" charset="-122"/>
            </a:endParaRPr>
          </a:p>
          <a:p>
            <a:pPr eaLnBrk="1" hangingPunct="1">
              <a:buNone/>
            </a:pPr>
            <a:r>
              <a:rPr lang="en-US" altLang="zh-CN" sz="1800" dirty="0">
                <a:solidFill>
                  <a:srgbClr val="6600FF"/>
                </a:solidFill>
                <a:latin typeface="微软雅黑" panose="020B0503020204020204" pitchFamily="34" charset="-122"/>
                <a:ea typeface="微软雅黑" panose="020B0503020204020204" pitchFamily="34" charset="-122"/>
              </a:rPr>
              <a:t>                  =1101.01x2</a:t>
            </a:r>
            <a:r>
              <a:rPr lang="en-US" altLang="zh-CN" sz="1800" baseline="30000" dirty="0">
                <a:solidFill>
                  <a:srgbClr val="6600FF"/>
                </a:solidFill>
                <a:latin typeface="微软雅黑" panose="020B0503020204020204" pitchFamily="34" charset="-122"/>
                <a:ea typeface="微软雅黑" panose="020B0503020204020204" pitchFamily="34" charset="-122"/>
              </a:rPr>
              <a:t>-10</a:t>
            </a:r>
            <a:endParaRPr lang="en-US" altLang="zh-CN" sz="1800" baseline="30000" dirty="0">
              <a:solidFill>
                <a:srgbClr val="6600FF"/>
              </a:solidFill>
              <a:latin typeface="微软雅黑" panose="020B0503020204020204" pitchFamily="34" charset="-122"/>
              <a:ea typeface="微软雅黑" panose="020B0503020204020204" pitchFamily="34" charset="-122"/>
            </a:endParaRPr>
          </a:p>
          <a:p>
            <a:pPr eaLnBrk="1" hangingPunct="1">
              <a:buNone/>
            </a:pPr>
            <a:r>
              <a:rPr lang="en-US" altLang="zh-CN" sz="1800" dirty="0">
                <a:solidFill>
                  <a:srgbClr val="6600FF"/>
                </a:solidFill>
                <a:latin typeface="微软雅黑" panose="020B0503020204020204" pitchFamily="34" charset="-122"/>
                <a:ea typeface="微软雅黑" panose="020B0503020204020204" pitchFamily="34" charset="-122"/>
              </a:rPr>
              <a:t>                  =0.00110101x2</a:t>
            </a:r>
            <a:r>
              <a:rPr lang="en-US" altLang="zh-CN" sz="1800" baseline="30000" dirty="0">
                <a:solidFill>
                  <a:srgbClr val="6600FF"/>
                </a:solidFill>
                <a:latin typeface="微软雅黑" panose="020B0503020204020204" pitchFamily="34" charset="-122"/>
                <a:ea typeface="微软雅黑" panose="020B0503020204020204" pitchFamily="34" charset="-122"/>
              </a:rPr>
              <a:t>100</a:t>
            </a:r>
            <a:endParaRPr lang="en-US" altLang="zh-CN" sz="1800" baseline="30000" dirty="0">
              <a:solidFill>
                <a:srgbClr val="6600FF"/>
              </a:solidFill>
              <a:latin typeface="微软雅黑" panose="020B0503020204020204" pitchFamily="34" charset="-122"/>
              <a:ea typeface="微软雅黑" panose="020B0503020204020204" pitchFamily="34" charset="-122"/>
            </a:endParaRPr>
          </a:p>
          <a:p>
            <a:pPr eaLnBrk="1" hangingPunct="1">
              <a:buNone/>
            </a:pPr>
            <a:r>
              <a:rPr lang="en-US" altLang="zh-CN" baseline="30000" dirty="0">
                <a:solidFill>
                  <a:srgbClr val="6600FF"/>
                </a:solidFill>
              </a:rPr>
              <a:t>    </a:t>
            </a:r>
            <a:r>
              <a:rPr lang="zh-CN" altLang="en-US" sz="1600" dirty="0">
                <a:latin typeface="微软雅黑" panose="020B0503020204020204" pitchFamily="34" charset="-122"/>
                <a:ea typeface="微软雅黑" panose="020B0503020204020204" pitchFamily="34" charset="-122"/>
              </a:rPr>
              <a:t>为了提高数据精度以及便于浮点数间的比较计算，在计算机中规定浮点数的尾数用纯小数表示，此外，将尾数最高位为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的浮点数称为</a:t>
            </a:r>
            <a:r>
              <a:rPr lang="zh-CN" altLang="en-US" sz="1600" dirty="0">
                <a:solidFill>
                  <a:srgbClr val="FF0000"/>
                </a:solidFill>
                <a:latin typeface="微软雅黑" panose="020B0503020204020204" pitchFamily="34" charset="-122"/>
                <a:ea typeface="微软雅黑" panose="020B0503020204020204" pitchFamily="34" charset="-122"/>
              </a:rPr>
              <a:t>规格化数</a:t>
            </a:r>
            <a:r>
              <a:rPr lang="zh-CN" altLang="en-US" sz="1600" dirty="0">
                <a:latin typeface="微软雅黑" panose="020B0503020204020204" pitchFamily="34" charset="-122"/>
                <a:ea typeface="微软雅黑" panose="020B0503020204020204" pitchFamily="34" charset="-122"/>
              </a:rPr>
              <a:t>，即</a:t>
            </a:r>
            <a:r>
              <a:rPr lang="en-US" altLang="zh-CN" sz="1600" dirty="0">
                <a:solidFill>
                  <a:srgbClr val="FF0000"/>
                </a:solidFill>
                <a:latin typeface="微软雅黑" panose="020B0503020204020204" pitchFamily="34" charset="-122"/>
                <a:ea typeface="微软雅黑" panose="020B0503020204020204" pitchFamily="34" charset="-122"/>
              </a:rPr>
              <a:t>N=0.110101x2</a:t>
            </a:r>
            <a:r>
              <a:rPr lang="en-US" altLang="zh-CN" sz="1600" baseline="30000" dirty="0">
                <a:solidFill>
                  <a:srgbClr val="FF0000"/>
                </a:solidFill>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为规格化形式，此时精度最高。</a:t>
            </a:r>
            <a:endParaRPr lang="zh-CN" altLang="en-US" sz="1600" dirty="0">
              <a:latin typeface="微软雅黑" panose="020B0503020204020204" pitchFamily="34" charset="-122"/>
              <a:ea typeface="微软雅黑" panose="020B0503020204020204" pitchFamily="34" charset="-122"/>
            </a:endParaRPr>
          </a:p>
          <a:p>
            <a:pPr eaLnBrk="1" hangingPunct="1">
              <a:buNone/>
            </a:pPr>
            <a:endParaRPr lang="en-US" altLang="zh-CN" sz="1600" dirty="0">
              <a:latin typeface="微软雅黑" panose="020B0503020204020204" pitchFamily="34" charset="-122"/>
              <a:ea typeface="微软雅黑" panose="020B0503020204020204" pitchFamily="34" charset="-122"/>
            </a:endParaRPr>
          </a:p>
          <a:p>
            <a:pPr eaLnBrk="1" hangingPunct="1">
              <a:buNone/>
            </a:pPr>
            <a:r>
              <a:rPr lang="zh-CN" altLang="en-US" sz="1600" dirty="0">
                <a:latin typeface="微软雅黑" panose="020B0503020204020204" pitchFamily="34" charset="-122"/>
                <a:ea typeface="微软雅黑" panose="020B0503020204020204" pitchFamily="34" charset="-122"/>
              </a:rPr>
              <a:t>   一个机器浮点数由阶码和尾数及其符号位组成</a:t>
            </a:r>
            <a:endParaRPr lang="zh-CN" altLang="en-US" sz="1600" dirty="0">
              <a:latin typeface="微软雅黑" panose="020B0503020204020204" pitchFamily="34" charset="-122"/>
              <a:ea typeface="微软雅黑" panose="020B0503020204020204" pitchFamily="34" charset="-122"/>
            </a:endParaRPr>
          </a:p>
          <a:p>
            <a:pPr eaLnBrk="1" hangingPunct="1">
              <a:buNone/>
            </a:pPr>
            <a:r>
              <a:rPr lang="en-US" altLang="zh-CN" sz="1600" b="1" dirty="0">
                <a:solidFill>
                  <a:srgbClr val="FF0000"/>
                </a:solidFill>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尾数</a:t>
            </a:r>
            <a:r>
              <a:rPr lang="zh-CN" altLang="en-US" sz="1600" dirty="0">
                <a:latin typeface="微软雅黑" panose="020B0503020204020204" pitchFamily="34" charset="-122"/>
                <a:ea typeface="微软雅黑" panose="020B0503020204020204" pitchFamily="34" charset="-122"/>
              </a:rPr>
              <a:t>：用定点小数表示，给出有效数字的位数决定了浮点数的表示精度；</a:t>
            </a:r>
            <a:endParaRPr lang="zh-CN" altLang="en-US" sz="1600" dirty="0">
              <a:latin typeface="微软雅黑" panose="020B0503020204020204" pitchFamily="34" charset="-122"/>
              <a:ea typeface="微软雅黑" panose="020B0503020204020204" pitchFamily="34" charset="-122"/>
            </a:endParaRPr>
          </a:p>
          <a:p>
            <a:pPr eaLnBrk="1" hangingPunct="1">
              <a:buNone/>
            </a:pPr>
            <a:r>
              <a:rPr lang="en-US" altLang="zh-CN" sz="1600" dirty="0">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阶码</a:t>
            </a:r>
            <a:r>
              <a:rPr lang="zh-CN" altLang="en-US" sz="1600" dirty="0">
                <a:latin typeface="微软雅黑" panose="020B0503020204020204" pitchFamily="34" charset="-122"/>
                <a:ea typeface="微软雅黑" panose="020B0503020204020204" pitchFamily="34" charset="-122"/>
              </a:rPr>
              <a:t>：用整数形式表示，指明小数点在数据中的位置，决定了浮点数的表示范围。</a:t>
            </a:r>
            <a:endParaRPr lang="zh-CN" altLang="en-US" sz="1600" dirty="0">
              <a:latin typeface="微软雅黑" panose="020B0503020204020204" pitchFamily="34" charset="-122"/>
              <a:ea typeface="微软雅黑" panose="020B0503020204020204" pitchFamily="34" charset="-122"/>
            </a:endParaRPr>
          </a:p>
        </p:txBody>
      </p:sp>
      <p:pic>
        <p:nvPicPr>
          <p:cNvPr id="25603" name="Picture 2"/>
          <p:cNvPicPr>
            <a:picLocks noChangeAspect="1"/>
          </p:cNvPicPr>
          <p:nvPr/>
        </p:nvPicPr>
        <p:blipFill>
          <a:blip r:embed="rId1"/>
          <a:srcRect l="18121" r="3905"/>
          <a:stretch>
            <a:fillRect/>
          </a:stretch>
        </p:blipFill>
        <p:spPr>
          <a:xfrm>
            <a:off x="1343343" y="4777740"/>
            <a:ext cx="3992562" cy="919163"/>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2"/>
          <p:cNvSpPr txBox="1"/>
          <p:nvPr/>
        </p:nvSpPr>
        <p:spPr bwMode="auto">
          <a:xfrm>
            <a:off x="512445" y="1016953"/>
            <a:ext cx="8315325" cy="4646613"/>
          </a:xfrm>
          <a:prstGeom prst="rect">
            <a:avLst/>
          </a:prstGeom>
          <a:noFill/>
          <a:ln w="9525">
            <a:noFill/>
            <a:miter lim="800000"/>
          </a:ln>
        </p:spPr>
        <p:txBody>
          <a:bodyPr>
            <a:normAutofit/>
          </a:bodyPr>
          <a:lstStyle/>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例：</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将十进制数</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0.1015625</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写成二进制定点数和浮点数（数值部分</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a:t>
            </a:r>
            <a:endPar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阶码部分取</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位，阶符和数符各取</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位），分别写出它在定点机和浮点机</a:t>
            </a:r>
            <a:endPar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中的机器数形式。</a:t>
            </a:r>
            <a:endPar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endPar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二进制：  </a:t>
            </a:r>
            <a:r>
              <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x=0.0001101000</a:t>
            </a:r>
            <a:endPar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定点数：  </a:t>
            </a:r>
            <a:r>
              <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x=0.0001101000</a:t>
            </a:r>
            <a:endPar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Tx/>
              <a:buNone/>
              <a:defRPr/>
            </a:pPr>
            <a:r>
              <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1" lang="zh-CN" altLang="en-US"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浮点数规格化：  </a:t>
            </a:r>
            <a:r>
              <a:rPr kumimoji="1" lang="en-US" altLang="zh-CN" sz="20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x=0.1101000000x2</a:t>
            </a:r>
            <a:r>
              <a:rPr kumimoji="1" lang="en-US" altLang="zh-CN" sz="2000" b="0" i="0" u="none" strike="noStrike" kern="1200" cap="none" spc="0" normalizeH="0" baseline="3000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-11</a:t>
            </a:r>
            <a:endParaRPr kumimoji="1" lang="en-US" altLang="zh-CN" sz="2000" b="0" i="0" u="none" strike="noStrike" kern="1200" cap="none" spc="0" normalizeH="0" baseline="3000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1"/>
          </p:nvPr>
        </p:nvSpPr>
        <p:spPr>
          <a:xfrm>
            <a:off x="553085" y="972820"/>
            <a:ext cx="7886700" cy="4351338"/>
          </a:xfrm>
        </p:spPr>
        <p:txBody>
          <a:bodyPr vert="horz" wrap="square" lIns="91440" tIns="45720" rIns="91440" bIns="45720" anchor="t"/>
          <a:lstStyle/>
          <a:p>
            <a:pPr eaLnBrk="1" hangingPunct="1">
              <a:buNone/>
            </a:pPr>
            <a:r>
              <a:rPr lang="en-US" altLang="zh-CN" sz="2800" dirty="0">
                <a:solidFill>
                  <a:srgbClr val="0000FF"/>
                </a:solidFill>
              </a:rPr>
              <a:t>3.5</a:t>
            </a:r>
            <a:r>
              <a:rPr lang="en-US" altLang="zh-CN" sz="2800" dirty="0">
                <a:latin typeface="隶书" panose="02010509060101010101" pitchFamily="49" charset="-122"/>
              </a:rPr>
              <a:t> </a:t>
            </a:r>
            <a:r>
              <a:rPr lang="zh-CN" altLang="en-US" sz="2800" dirty="0">
                <a:latin typeface="微软雅黑" panose="020B0503020204020204" pitchFamily="34" charset="-122"/>
                <a:ea typeface="微软雅黑" panose="020B0503020204020204" pitchFamily="34" charset="-122"/>
              </a:rPr>
              <a:t>字符型数据</a:t>
            </a:r>
            <a:endParaRPr lang="en-US" altLang="zh-CN" sz="2800" dirty="0">
              <a:latin typeface="微软雅黑" panose="020B0503020204020204" pitchFamily="34" charset="-122"/>
              <a:ea typeface="微软雅黑" panose="020B0503020204020204" pitchFamily="34" charset="-122"/>
            </a:endParaRPr>
          </a:p>
        </p:txBody>
      </p:sp>
      <p:sp>
        <p:nvSpPr>
          <p:cNvPr id="27651" name="TextBox 35"/>
          <p:cNvSpPr txBox="1"/>
          <p:nvPr/>
        </p:nvSpPr>
        <p:spPr>
          <a:xfrm>
            <a:off x="874713" y="1524000"/>
            <a:ext cx="7242175" cy="2862263"/>
          </a:xfrm>
          <a:prstGeom prst="rect">
            <a:avLst/>
          </a:prstGeom>
          <a:noFill/>
          <a:ln w="9525">
            <a:noFill/>
          </a:ln>
        </p:spPr>
        <p:txBody>
          <a:bodyPr>
            <a:spAutoFit/>
          </a:bodyPr>
          <a:lstStyle/>
          <a:p>
            <a:pPr lvl="0">
              <a:lnSpc>
                <a:spcPct val="150000"/>
              </a:lnSpc>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语言提供了以下三种浮点数据类型：</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、单精度浮点型 </a:t>
            </a:r>
            <a:r>
              <a:rPr lang="en-US" altLang="zh-CN" sz="2000" dirty="0">
                <a:latin typeface="微软雅黑" panose="020B0503020204020204" pitchFamily="34" charset="-122"/>
                <a:ea typeface="微软雅黑" panose="020B0503020204020204" pitchFamily="34" charset="-122"/>
              </a:rPr>
              <a:t>float</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、双精度浮点型 </a:t>
            </a:r>
            <a:r>
              <a:rPr lang="en-US" altLang="zh-CN" sz="2000" dirty="0">
                <a:latin typeface="微软雅黑" panose="020B0503020204020204" pitchFamily="34" charset="-122"/>
                <a:ea typeface="微软雅黑" panose="020B0503020204020204" pitchFamily="34" charset="-122"/>
              </a:rPr>
              <a:t>double</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、长双精度浮点型 </a:t>
            </a:r>
            <a:r>
              <a:rPr lang="en-US" altLang="zh-CN" sz="2000" dirty="0">
                <a:latin typeface="微软雅黑" panose="020B0503020204020204" pitchFamily="34" charset="-122"/>
                <a:ea typeface="微软雅黑" panose="020B0503020204020204" pitchFamily="34" charset="-122"/>
              </a:rPr>
              <a:t>long double</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zh-CN" altLang="en-US" sz="2000" dirty="0">
                <a:latin typeface="微软雅黑" panose="020B0503020204020204" pitchFamily="34" charset="-122"/>
                <a:ea typeface="微软雅黑" panose="020B0503020204020204" pitchFamily="34" charset="-122"/>
              </a:rPr>
              <a:t>传统</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中，在进行浮点运算时，</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型会自动转换成</a:t>
            </a:r>
            <a:r>
              <a:rPr lang="en-US" altLang="zh-CN" sz="2000" dirty="0">
                <a:latin typeface="微软雅黑" panose="020B0503020204020204" pitchFamily="34" charset="-122"/>
                <a:ea typeface="微软雅黑" panose="020B0503020204020204" pitchFamily="34" charset="-122"/>
              </a:rPr>
              <a:t>double</a:t>
            </a:r>
            <a:r>
              <a:rPr lang="zh-CN" altLang="en-US" sz="2000" dirty="0">
                <a:latin typeface="微软雅黑" panose="020B0503020204020204" pitchFamily="34" charset="-122"/>
                <a:ea typeface="微软雅黑" panose="020B0503020204020204" pitchFamily="34" charset="-122"/>
              </a:rPr>
              <a:t>型然后进行计算。在标准</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float</a:t>
            </a:r>
            <a:r>
              <a:rPr lang="zh-CN" altLang="en-US" sz="2000" dirty="0">
                <a:latin typeface="微软雅黑" panose="020B0503020204020204" pitchFamily="34" charset="-122"/>
                <a:ea typeface="微软雅黑" panose="020B0503020204020204" pitchFamily="34" charset="-122"/>
              </a:rPr>
              <a:t>型可以直接进行计算。</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5" name="Rectangle 3"/>
          <p:cNvSpPr/>
          <p:nvPr/>
        </p:nvSpPr>
        <p:spPr>
          <a:xfrm>
            <a:off x="247650" y="381000"/>
            <a:ext cx="8626475" cy="933450"/>
          </a:xfrm>
          <a:prstGeom prst="rect">
            <a:avLst/>
          </a:prstGeom>
          <a:noFill/>
          <a:ln w="9525">
            <a:noFill/>
          </a:ln>
        </p:spPr>
        <p:txBody>
          <a:bodyPr/>
          <a:lstStyle/>
          <a:p>
            <a:pPr lvl="1" eaLnBrk="1" hangingPunct="1">
              <a:spcBef>
                <a:spcPct val="20000"/>
              </a:spcBef>
              <a:buClr>
                <a:srgbClr val="6699FF"/>
              </a:buClr>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rPr>
              <a:t>字符常量</a:t>
            </a:r>
            <a:endParaRPr lang="zh-CN" altLang="en-US" sz="28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a:t>
            </a:r>
            <a:r>
              <a:rPr lang="zh-CN" altLang="en-US" sz="2000" dirty="0">
                <a:solidFill>
                  <a:schemeClr val="folHlink"/>
                </a:solidFill>
                <a:latin typeface="微软雅黑" panose="020B0503020204020204" pitchFamily="34" charset="-122"/>
                <a:ea typeface="微软雅黑" panose="020B0503020204020204" pitchFamily="34" charset="-122"/>
              </a:rPr>
              <a:t>单引号</a:t>
            </a:r>
            <a:r>
              <a:rPr lang="zh-CN" altLang="en-US" sz="2000" dirty="0">
                <a:latin typeface="微软雅黑" panose="020B0503020204020204" pitchFamily="34" charset="-122"/>
                <a:ea typeface="微软雅黑" panose="020B0503020204020204" pitchFamily="34" charset="-122"/>
              </a:rPr>
              <a:t>括起来的单个</a:t>
            </a:r>
            <a:r>
              <a:rPr lang="zh-CN" altLang="en-US" sz="2000" dirty="0">
                <a:solidFill>
                  <a:srgbClr val="0000FF"/>
                </a:solidFill>
                <a:latin typeface="微软雅黑" panose="020B0503020204020204" pitchFamily="34" charset="-122"/>
                <a:ea typeface="微软雅黑" panose="020B0503020204020204" pitchFamily="34" charset="-122"/>
              </a:rPr>
              <a:t>普通字符</a:t>
            </a:r>
            <a:r>
              <a:rPr lang="zh-CN" altLang="en-US" sz="2000" dirty="0">
                <a:latin typeface="微软雅黑" panose="020B0503020204020204" pitchFamily="34" charset="-122"/>
                <a:ea typeface="微软雅黑" panose="020B0503020204020204" pitchFamily="34" charset="-122"/>
              </a:rPr>
              <a:t>或</a:t>
            </a:r>
            <a:r>
              <a:rPr lang="zh-CN" altLang="zh-CN" sz="2000" dirty="0">
                <a:solidFill>
                  <a:srgbClr val="0000FF"/>
                </a:solidFill>
                <a:latin typeface="微软雅黑" panose="020B0503020204020204" pitchFamily="34" charset="-122"/>
                <a:ea typeface="微软雅黑" panose="020B0503020204020204" pitchFamily="34" charset="-122"/>
              </a:rPr>
              <a:t>转义字符</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61839" name="Rectangle 47"/>
          <p:cNvSpPr/>
          <p:nvPr/>
        </p:nvSpPr>
        <p:spPr>
          <a:xfrm>
            <a:off x="247650" y="1352550"/>
            <a:ext cx="8626475" cy="59055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字符常量的</a:t>
            </a:r>
            <a:r>
              <a:rPr lang="zh-CN" altLang="en-US" sz="2000" dirty="0">
                <a:solidFill>
                  <a:srgbClr val="FF0000"/>
                </a:solidFill>
                <a:latin typeface="微软雅黑" panose="020B0503020204020204" pitchFamily="34" charset="-122"/>
                <a:ea typeface="微软雅黑" panose="020B0503020204020204" pitchFamily="34" charset="-122"/>
              </a:rPr>
              <a:t>值</a:t>
            </a:r>
            <a:r>
              <a:rPr lang="zh-CN" altLang="en-US" sz="2000" dirty="0">
                <a:latin typeface="微软雅黑" panose="020B0503020204020204" pitchFamily="34" charset="-122"/>
                <a:ea typeface="微软雅黑" panose="020B0503020204020204" pitchFamily="34" charset="-122"/>
              </a:rPr>
              <a:t>：该字符的</a:t>
            </a:r>
            <a:r>
              <a:rPr lang="en-US" altLang="zh-CN" sz="2000" dirty="0">
                <a:solidFill>
                  <a:srgbClr val="FF0000"/>
                </a:solidFill>
                <a:latin typeface="微软雅黑" panose="020B0503020204020204" pitchFamily="34" charset="-122"/>
                <a:ea typeface="微软雅黑" panose="020B0503020204020204" pitchFamily="34" charset="-122"/>
              </a:rPr>
              <a:t>ASCII</a:t>
            </a:r>
            <a:r>
              <a:rPr lang="zh-CN" altLang="zh-CN" sz="2000" dirty="0">
                <a:solidFill>
                  <a:srgbClr val="FF0000"/>
                </a:solidFill>
                <a:latin typeface="微软雅黑" panose="020B0503020204020204" pitchFamily="34" charset="-122"/>
                <a:ea typeface="微软雅黑" panose="020B0503020204020204" pitchFamily="34" charset="-122"/>
              </a:rPr>
              <a:t>码</a:t>
            </a:r>
            <a:r>
              <a:rPr lang="zh-CN" altLang="en-US" sz="2000" dirty="0">
                <a:solidFill>
                  <a:srgbClr val="FF0000"/>
                </a:solidFill>
                <a:latin typeface="微软雅黑" panose="020B0503020204020204" pitchFamily="34" charset="-122"/>
                <a:ea typeface="微软雅黑" panose="020B0503020204020204" pitchFamily="34" charset="-122"/>
              </a:rPr>
              <a:t>值</a:t>
            </a:r>
            <a:endParaRPr lang="zh-CN" altLang="en-US" sz="2000" dirty="0">
              <a:latin typeface="微软雅黑" panose="020B0503020204020204" pitchFamily="34" charset="-122"/>
              <a:ea typeface="微软雅黑" panose="020B0503020204020204" pitchFamily="34" charset="-122"/>
            </a:endParaRPr>
          </a:p>
        </p:txBody>
      </p:sp>
      <p:sp>
        <p:nvSpPr>
          <p:cNvPr id="161846" name="Text Box 54"/>
          <p:cNvSpPr txBox="1"/>
          <p:nvPr/>
        </p:nvSpPr>
        <p:spPr>
          <a:xfrm>
            <a:off x="1262380" y="2717800"/>
            <a:ext cx="5612765" cy="1189990"/>
          </a:xfrm>
          <a:prstGeom prst="rect">
            <a:avLst/>
          </a:prstGeom>
          <a:solidFill>
            <a:schemeClr val="bg1"/>
          </a:solidFill>
          <a:ln w="38100" cap="flat" cmpd="sng">
            <a:solidFill>
              <a:schemeClr val="folHlink"/>
            </a:solidFill>
            <a:prstDash val="solid"/>
            <a:miter/>
            <a:headEnd type="none" w="med" len="med"/>
            <a:tailEnd type="none" w="med" len="med"/>
          </a:ln>
        </p:spPr>
        <p:txBody>
          <a:bodyPr wrap="square" lIns="90000" tIns="46800" rIns="90000" bIns="46800">
            <a:spAutoFit/>
          </a:bodyPr>
          <a:lstStyle/>
          <a:p>
            <a:pPr lvl="0"/>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'\101' -----------'A'      '\012' -----------'\n'</a:t>
            </a:r>
            <a:endParaRPr lang="en-US" altLang="zh-CN" sz="2400" dirty="0">
              <a:latin typeface="Times New Roman" panose="02020603050405020304" pitchFamily="18" charset="0"/>
              <a:ea typeface="宋体" panose="02010600030101010101" pitchFamily="2" charset="-122"/>
            </a:endParaRPr>
          </a:p>
          <a:p>
            <a:pPr lvl="0"/>
            <a:r>
              <a:rPr lang="en-US" altLang="zh-CN" sz="2400" dirty="0">
                <a:latin typeface="Times New Roman" panose="02020603050405020304" pitchFamily="18" charset="0"/>
                <a:ea typeface="宋体" panose="02010600030101010101" pitchFamily="2" charset="-122"/>
              </a:rPr>
              <a:t>    '\376' -----------'</a:t>
            </a:r>
            <a:r>
              <a:rPr lang="en-US" altLang="zh-CN" sz="2400" dirty="0">
                <a:latin typeface="Times New Roman" panose="02020603050405020304" pitchFamily="18" charset="0"/>
                <a:ea typeface="宋体" panose="02010600030101010101" pitchFamily="2" charset="-122"/>
                <a:sym typeface="Webdings" panose="05030102010509060703" pitchFamily="18" charset="2"/>
              </a:rPr>
              <a:t>'     '\x61' -----------'a'</a:t>
            </a:r>
            <a:endParaRPr lang="en-US" altLang="zh-CN" sz="2400" dirty="0">
              <a:latin typeface="Times New Roman" panose="02020603050405020304" pitchFamily="18" charset="0"/>
              <a:ea typeface="宋体" panose="02010600030101010101" pitchFamily="2" charset="-122"/>
              <a:sym typeface="Webdings" panose="05030102010509060703" pitchFamily="18" charset="2"/>
            </a:endParaRPr>
          </a:p>
          <a:p>
            <a:pPr lvl="0"/>
            <a:r>
              <a:rPr lang="en-US" altLang="zh-CN" sz="2400" dirty="0">
                <a:latin typeface="Times New Roman" panose="02020603050405020304" pitchFamily="18" charset="0"/>
                <a:ea typeface="宋体" panose="02010600030101010101" pitchFamily="2" charset="-122"/>
                <a:sym typeface="Webdings" panose="05030102010509060703" pitchFamily="18" charset="2"/>
              </a:rPr>
              <a:t>    '\60' -----------'0'         '\483' ----------(</a:t>
            </a:r>
            <a:r>
              <a:rPr lang="en-US" altLang="zh-CN" sz="2400"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Webdings" panose="05030102010509060703" pitchFamily="18" charset="2"/>
              </a:rPr>
              <a:t>)</a:t>
            </a:r>
            <a:endParaRPr lang="en-US" altLang="zh-CN" sz="2400" dirty="0">
              <a:latin typeface="Times New Roman" panose="02020603050405020304" pitchFamily="18" charset="0"/>
              <a:ea typeface="宋体" panose="02010600030101010101" pitchFamily="2" charset="-122"/>
              <a:sym typeface="Webdings" panose="05030102010509060703" pitchFamily="18" charset="2"/>
            </a:endParaRPr>
          </a:p>
        </p:txBody>
      </p:sp>
      <p:sp>
        <p:nvSpPr>
          <p:cNvPr id="161847" name="Text Box 55"/>
          <p:cNvSpPr txBox="1"/>
          <p:nvPr/>
        </p:nvSpPr>
        <p:spPr>
          <a:xfrm>
            <a:off x="1740218" y="2772410"/>
            <a:ext cx="4350385" cy="458470"/>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lvl="0"/>
            <a:r>
              <a:rPr lang="en-US" altLang="zh-CN" sz="2400" dirty="0">
                <a:latin typeface="Times New Roman" panose="02020603050405020304" pitchFamily="18" charset="0"/>
                <a:ea typeface="宋体" panose="02010600030101010101" pitchFamily="2" charset="-122"/>
              </a:rPr>
              <a:t>'A'-------'\101'-------'\x41'--------65</a:t>
            </a:r>
            <a:endParaRPr lang="en-US" altLang="zh-CN" sz="2400" dirty="0">
              <a:latin typeface="Times New Roman" panose="02020603050405020304" pitchFamily="18" charset="0"/>
              <a:ea typeface="宋体" panose="02010600030101010101" pitchFamily="2" charset="-122"/>
            </a:endParaRPr>
          </a:p>
        </p:txBody>
      </p:sp>
      <p:sp>
        <p:nvSpPr>
          <p:cNvPr id="161850" name="Rectangle 58"/>
          <p:cNvSpPr/>
          <p:nvPr/>
        </p:nvSpPr>
        <p:spPr>
          <a:xfrm>
            <a:off x="2763520" y="2216150"/>
            <a:ext cx="3242945" cy="831215"/>
          </a:xfrm>
          <a:prstGeom prst="rect">
            <a:avLst/>
          </a:prstGeom>
          <a:solidFill>
            <a:schemeClr val="bg1"/>
          </a:solidFill>
          <a:ln w="38100" cap="flat" cmpd="sng">
            <a:solidFill>
              <a:schemeClr val="folHlink"/>
            </a:solidFill>
            <a:prstDash val="solid"/>
            <a:miter/>
            <a:headEnd type="none" w="med" len="med"/>
            <a:tailEnd type="none" w="med" len="med"/>
          </a:ln>
        </p:spPr>
        <p:txBody>
          <a:bodyPr wrap="square" lIns="90000" tIns="46800" rIns="90000" bIns="46800" anchor="ctr">
            <a:spAutoFit/>
          </a:bodyPr>
          <a:lstStyle/>
          <a:p>
            <a:pPr lvl="0" algn="ct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rPr>
              <a:t>A</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sym typeface="+mn-ea"/>
              </a:rPr>
              <a:t> - </a:t>
            </a:r>
            <a:r>
              <a:rPr lang="en-US" altLang="zh-CN" sz="2400" dirty="0">
                <a:latin typeface="+mn-lt"/>
                <a:ea typeface="隶书" panose="02010509060101010101" pitchFamily="49" charset="-122"/>
                <a:cs typeface="+mn-lt"/>
              </a:rPr>
              <a:t>65    </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rPr>
              <a:t>a</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sym typeface="+mn-ea"/>
              </a:rPr>
              <a:t> - </a:t>
            </a:r>
            <a:r>
              <a:rPr lang="en-US" altLang="zh-CN" sz="2400" dirty="0">
                <a:latin typeface="+mn-lt"/>
                <a:ea typeface="隶书" panose="02010509060101010101" pitchFamily="49" charset="-122"/>
                <a:cs typeface="+mn-lt"/>
              </a:rPr>
              <a:t>97</a:t>
            </a:r>
            <a:endParaRPr lang="en-US" altLang="zh-CN" sz="2400" dirty="0">
              <a:latin typeface="+mn-lt"/>
              <a:ea typeface="隶书" panose="02010509060101010101" pitchFamily="49" charset="-122"/>
              <a:cs typeface="+mn-lt"/>
            </a:endParaRPr>
          </a:p>
          <a:p>
            <a:pPr lvl="0" algn="ctr"/>
            <a:r>
              <a:rPr lang="en-US" altLang="zh-CN" sz="2400" dirty="0">
                <a:latin typeface="+mn-lt"/>
                <a:ea typeface="隶书" panose="02010509060101010101" pitchFamily="49" charset="-122"/>
                <a:cs typeface="+mn-lt"/>
                <a:sym typeface="+mn-ea"/>
              </a:rPr>
              <a:t>  </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rPr>
              <a:t>0</a:t>
            </a:r>
            <a:r>
              <a:rPr lang="en-US" altLang="zh-CN" sz="2400" dirty="0">
                <a:ea typeface="隶书" panose="02010509060101010101" pitchFamily="49" charset="-122"/>
                <a:sym typeface="+mn-ea"/>
              </a:rPr>
              <a:t>' </a:t>
            </a:r>
            <a:r>
              <a:rPr lang="en-US" altLang="zh-CN" sz="2400" dirty="0">
                <a:latin typeface="+mn-lt"/>
                <a:ea typeface="隶书" panose="02010509060101010101" pitchFamily="49" charset="-122"/>
                <a:cs typeface="+mn-lt"/>
                <a:sym typeface="+mn-ea"/>
              </a:rPr>
              <a:t>- </a:t>
            </a:r>
            <a:r>
              <a:rPr lang="en-US" altLang="zh-CN" sz="2400" dirty="0">
                <a:latin typeface="+mn-lt"/>
                <a:ea typeface="隶书" panose="02010509060101010101" pitchFamily="49" charset="-122"/>
                <a:cs typeface="+mn-lt"/>
              </a:rPr>
              <a:t>48    </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rPr>
              <a:t>\n</a:t>
            </a:r>
            <a:r>
              <a:rPr lang="en-US" altLang="zh-CN" sz="2400" dirty="0">
                <a:ea typeface="隶书" panose="02010509060101010101" pitchFamily="49" charset="-122"/>
                <a:sym typeface="+mn-ea"/>
              </a:rPr>
              <a:t>'</a:t>
            </a:r>
            <a:r>
              <a:rPr lang="en-US" altLang="zh-CN" sz="2400" dirty="0">
                <a:latin typeface="+mn-lt"/>
                <a:ea typeface="隶书" panose="02010509060101010101" pitchFamily="49" charset="-122"/>
                <a:cs typeface="+mn-lt"/>
                <a:sym typeface="+mn-ea"/>
              </a:rPr>
              <a:t> - </a:t>
            </a:r>
            <a:r>
              <a:rPr lang="en-US" altLang="zh-CN" sz="2400" dirty="0">
                <a:latin typeface="+mn-lt"/>
                <a:ea typeface="隶书" panose="02010509060101010101" pitchFamily="49" charset="-122"/>
                <a:cs typeface="+mn-lt"/>
              </a:rPr>
              <a:t>10</a:t>
            </a:r>
            <a:endParaRPr lang="en-US" altLang="zh-CN" sz="2400" dirty="0">
              <a:latin typeface="+mn-lt"/>
              <a:ea typeface="隶书" panose="02010509060101010101" pitchFamily="49" charset="-122"/>
              <a:cs typeface="+mn-lt"/>
            </a:endParaRPr>
          </a:p>
        </p:txBody>
      </p:sp>
      <p:sp>
        <p:nvSpPr>
          <p:cNvPr id="161851" name="Text Box 59"/>
          <p:cNvSpPr txBox="1"/>
          <p:nvPr/>
        </p:nvSpPr>
        <p:spPr>
          <a:xfrm>
            <a:off x="2519680" y="1349375"/>
            <a:ext cx="4252595" cy="484505"/>
          </a:xfrm>
          <a:prstGeom prst="rect">
            <a:avLst/>
          </a:prstGeom>
          <a:solidFill>
            <a:schemeClr val="bg1"/>
          </a:solidFill>
          <a:ln w="38100" cap="flat" cmpd="sng">
            <a:solidFill>
              <a:schemeClr val="folHlink"/>
            </a:solidFill>
            <a:prstDash val="solid"/>
            <a:miter/>
            <a:headEnd type="none" w="med" len="med"/>
            <a:tailEnd type="none" w="med" len="med"/>
          </a:ln>
        </p:spPr>
        <p:txBody>
          <a:bodyPr wrap="square" lIns="90000" tIns="46800" rIns="90000" bIns="46800">
            <a:spAutoFit/>
          </a:bodyPr>
          <a:lstStyle/>
          <a:p>
            <a:pPr lvl="0"/>
            <a:r>
              <a:rPr lang="zh-CN" altLang="en-US" sz="2400" dirty="0">
                <a:latin typeface="Arial" panose="020B0604020202020204" pitchFamily="34" charset="0"/>
                <a:ea typeface="隶书" panose="02010509060101010101" pitchFamily="49" charset="-122"/>
              </a:rPr>
              <a:t>如  </a:t>
            </a:r>
            <a:r>
              <a:rPr lang="en-US" altLang="zh-CN" sz="2400" dirty="0">
                <a:latin typeface="Arial" panose="020B0604020202020204" pitchFamily="34" charset="0"/>
                <a:ea typeface="隶书" panose="02010509060101010101" pitchFamily="49" charset="-122"/>
              </a:rPr>
              <a:t>'a'    'A'   '?'    '\n'    '\101'</a:t>
            </a:r>
            <a:endParaRPr lang="en-US" altLang="zh-CN" sz="2400" dirty="0">
              <a:latin typeface="Arial" panose="020B0604020202020204" pitchFamily="34" charset="0"/>
              <a:ea typeface="隶书" panose="02010509060101010101" pitchFamily="49" charset="-122"/>
            </a:endParaRPr>
          </a:p>
        </p:txBody>
      </p:sp>
      <p:sp>
        <p:nvSpPr>
          <p:cNvPr id="161852" name="Rectangle 60"/>
          <p:cNvSpPr/>
          <p:nvPr/>
        </p:nvSpPr>
        <p:spPr>
          <a:xfrm>
            <a:off x="247650" y="1790700"/>
            <a:ext cx="8626475" cy="53340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zh-CN" sz="2000" dirty="0">
                <a:solidFill>
                  <a:srgbClr val="0000FF"/>
                </a:solidFill>
                <a:latin typeface="微软雅黑" panose="020B0503020204020204" pitchFamily="34" charset="-122"/>
                <a:ea typeface="微软雅黑" panose="020B0503020204020204" pitchFamily="34" charset="-122"/>
              </a:rPr>
              <a:t>转义字符</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反斜线后面跟一个字符或一个代码值表示</a:t>
            </a:r>
            <a:endParaRPr lang="zh-CN" altLang="en-US" sz="2000" dirty="0">
              <a:latin typeface="微软雅黑" panose="020B0503020204020204" pitchFamily="34" charset="-122"/>
              <a:ea typeface="微软雅黑" panose="020B0503020204020204" pitchFamily="34" charset="-122"/>
            </a:endParaRPr>
          </a:p>
        </p:txBody>
      </p:sp>
      <p:sp>
        <p:nvSpPr>
          <p:cNvPr id="161856" name="Text Box 64"/>
          <p:cNvSpPr txBox="1"/>
          <p:nvPr/>
        </p:nvSpPr>
        <p:spPr>
          <a:xfrm>
            <a:off x="915353" y="2738755"/>
            <a:ext cx="3971925" cy="2554605"/>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Webdings" panose="05030102010509060703" pitchFamily="18" charset="2"/>
              </a:rPr>
              <a:t>例 转义字符举例</a:t>
            </a:r>
            <a:endParaRPr lang="en-US" altLang="zh-CN" sz="24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main()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printf("\101 \x42 C\n");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printf("I say:\"How are you?\"\n");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printf("\\C Program\\\n");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printf("Turbo \'C\'");</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a:t>
            </a:r>
            <a:endParaRPr lang="en-US" altLang="zh-CN" sz="2000" dirty="0">
              <a:latin typeface="+mn-lt"/>
              <a:ea typeface="宋体" panose="02010600030101010101" pitchFamily="2" charset="-122"/>
              <a:cs typeface="+mn-lt"/>
            </a:endParaRPr>
          </a:p>
        </p:txBody>
      </p:sp>
      <p:sp>
        <p:nvSpPr>
          <p:cNvPr id="161857" name="Text Box 65"/>
          <p:cNvSpPr txBox="1"/>
          <p:nvPr/>
        </p:nvSpPr>
        <p:spPr>
          <a:xfrm>
            <a:off x="5805488" y="2716530"/>
            <a:ext cx="2639060" cy="1630045"/>
          </a:xfrm>
          <a:prstGeom prst="rect">
            <a:avLst/>
          </a:prstGeom>
          <a:solidFill>
            <a:srgbClr val="333300"/>
          </a:solidFill>
          <a:ln w="38100" cap="flat" cmpd="sng">
            <a:solidFill>
              <a:srgbClr val="33CCCC"/>
            </a:solidFill>
            <a:prstDash val="solid"/>
            <a:miter/>
            <a:headEnd type="none" w="med" len="med"/>
            <a:tailEnd type="none" w="med" len="med"/>
          </a:ln>
        </p:spPr>
        <p:txBody>
          <a:bodyPr wrap="none">
            <a:spAutoFit/>
          </a:bodyPr>
          <a:lstStyle/>
          <a:p>
            <a:pPr lvl="0" eaLnBrk="1" hangingPunct="1"/>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运行结果：</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屏幕显示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chemeClr val="bg1"/>
              </a:solidFill>
              <a:latin typeface="Arial" panose="020B0604020202020204" pitchFamily="34" charset="0"/>
              <a:ea typeface="宋体" panose="02010600030101010101" pitchFamily="2" charset="-122"/>
            </a:endParaRPr>
          </a:p>
          <a:p>
            <a:pPr lvl="0" eaLnBrk="1" hangingPunct="1"/>
            <a:r>
              <a:rPr lang="en-US" altLang="zh-CN" sz="2000" dirty="0">
                <a:solidFill>
                  <a:schemeClr val="bg1"/>
                </a:solidFill>
                <a:latin typeface="+mn-lt"/>
                <a:ea typeface="宋体" panose="02010600030101010101" pitchFamily="2" charset="-122"/>
                <a:cs typeface="+mn-lt"/>
              </a:rPr>
              <a:t>A B C</a:t>
            </a:r>
            <a:endParaRPr lang="en-US" altLang="zh-CN" sz="2000" dirty="0">
              <a:solidFill>
                <a:schemeClr val="bg1"/>
              </a:solidFill>
              <a:latin typeface="+mn-lt"/>
              <a:ea typeface="宋体" panose="02010600030101010101" pitchFamily="2" charset="-122"/>
              <a:cs typeface="+mn-lt"/>
            </a:endParaRPr>
          </a:p>
          <a:p>
            <a:pPr lvl="0" eaLnBrk="1" hangingPunct="1"/>
            <a:r>
              <a:rPr lang="en-US" altLang="zh-CN" sz="2000" dirty="0">
                <a:solidFill>
                  <a:schemeClr val="bg1"/>
                </a:solidFill>
                <a:latin typeface="+mn-lt"/>
                <a:ea typeface="宋体" panose="02010600030101010101" pitchFamily="2" charset="-122"/>
                <a:cs typeface="+mn-lt"/>
              </a:rPr>
              <a:t>Isay:”How are you?”</a:t>
            </a:r>
            <a:endParaRPr lang="en-US" altLang="zh-CN" sz="2000" dirty="0">
              <a:solidFill>
                <a:schemeClr val="bg1"/>
              </a:solidFill>
              <a:latin typeface="+mn-lt"/>
              <a:ea typeface="宋体" panose="02010600030101010101" pitchFamily="2" charset="-122"/>
              <a:cs typeface="+mn-lt"/>
            </a:endParaRPr>
          </a:p>
          <a:p>
            <a:pPr lvl="0" eaLnBrk="1" hangingPunct="1"/>
            <a:r>
              <a:rPr lang="en-US" altLang="zh-CN" sz="2000" dirty="0">
                <a:solidFill>
                  <a:schemeClr val="bg1"/>
                </a:solidFill>
                <a:latin typeface="+mn-lt"/>
                <a:ea typeface="宋体" panose="02010600030101010101" pitchFamily="2" charset="-122"/>
                <a:cs typeface="+mn-lt"/>
              </a:rPr>
              <a:t>\C Program\</a:t>
            </a:r>
            <a:endParaRPr lang="en-US" altLang="zh-CN" sz="2000" dirty="0">
              <a:solidFill>
                <a:schemeClr val="bg1"/>
              </a:solidFill>
              <a:latin typeface="+mn-lt"/>
              <a:ea typeface="宋体" panose="02010600030101010101" pitchFamily="2" charset="-122"/>
              <a:cs typeface="+mn-lt"/>
            </a:endParaRPr>
          </a:p>
          <a:p>
            <a:pPr lvl="0" eaLnBrk="1" hangingPunct="1"/>
            <a:r>
              <a:rPr lang="en-US" altLang="zh-CN" sz="2000" dirty="0">
                <a:solidFill>
                  <a:schemeClr val="bg1"/>
                </a:solidFill>
                <a:latin typeface="+mn-lt"/>
                <a:ea typeface="宋体" panose="02010600030101010101" pitchFamily="2" charset="-122"/>
                <a:cs typeface="+mn-lt"/>
              </a:rPr>
              <a:t>Turbo ‘C’</a:t>
            </a:r>
            <a:endParaRPr lang="en-US" altLang="zh-CN" sz="2000" dirty="0">
              <a:solidFill>
                <a:schemeClr val="bg1"/>
              </a:solidFill>
              <a:latin typeface="+mn-lt"/>
              <a:ea typeface="宋体" panose="02010600030101010101" pitchFamily="2" charset="-122"/>
              <a:cs typeface="+mn-lt"/>
              <a:sym typeface="Wingdings 3" panose="05040102010807070707" pitchFamily="18" charset="2"/>
            </a:endParaRPr>
          </a:p>
        </p:txBody>
      </p:sp>
      <p:sp>
        <p:nvSpPr>
          <p:cNvPr id="161859" name="Text Box 67"/>
          <p:cNvSpPr txBox="1"/>
          <p:nvPr/>
        </p:nvSpPr>
        <p:spPr>
          <a:xfrm>
            <a:off x="915353" y="5441950"/>
            <a:ext cx="2498090" cy="1077595"/>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rPr>
              <a:t>例</a:t>
            </a:r>
            <a:r>
              <a:rPr lang="zh-CN" altLang="en-US" sz="2400" dirty="0">
                <a:latin typeface="Times New Roman" panose="02020603050405020304" pitchFamily="18" charset="0"/>
                <a:ea typeface="宋体" panose="02010600030101010101" pitchFamily="2" charset="-122"/>
              </a:rPr>
              <a:t>  </a:t>
            </a:r>
            <a:r>
              <a:rPr lang="en-US" altLang="zh-CN" sz="2000" dirty="0">
                <a:latin typeface="+mn-lt"/>
                <a:ea typeface="宋体" panose="02010600030101010101" pitchFamily="2" charset="-122"/>
                <a:cs typeface="+mn-lt"/>
              </a:rPr>
              <a:t>main()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    printf(“Y\b=\n”);</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a:t>
            </a:r>
            <a:endParaRPr lang="en-US" altLang="zh-CN" sz="2000" dirty="0">
              <a:latin typeface="+mn-lt"/>
              <a:ea typeface="宋体" panose="02010600030101010101" pitchFamily="2" charset="-122"/>
              <a:cs typeface="+mn-lt"/>
            </a:endParaRPr>
          </a:p>
        </p:txBody>
      </p:sp>
      <p:sp>
        <p:nvSpPr>
          <p:cNvPr id="161860" name="Text Box 68"/>
          <p:cNvSpPr txBox="1"/>
          <p:nvPr/>
        </p:nvSpPr>
        <p:spPr>
          <a:xfrm>
            <a:off x="4412933" y="5441950"/>
            <a:ext cx="1847850" cy="1014730"/>
          </a:xfrm>
          <a:prstGeom prst="rect">
            <a:avLst/>
          </a:prstGeom>
          <a:solidFill>
            <a:srgbClr val="333300"/>
          </a:solidFill>
          <a:ln w="38100" cap="flat" cmpd="sng">
            <a:solidFill>
              <a:srgbClr val="33CCCC"/>
            </a:solidFill>
            <a:prstDash val="solid"/>
            <a:miter/>
            <a:headEnd type="none" w="med" len="med"/>
            <a:tailEnd type="none" w="med" len="med"/>
          </a:ln>
        </p:spPr>
        <p:txBody>
          <a:bodyPr wrap="none">
            <a:spAutoFit/>
          </a:bodyPr>
          <a:lstStyle/>
          <a:p>
            <a:pPr lvl="0" eaLnBrk="1" hangingPunct="1"/>
            <a:r>
              <a:rPr lang="zh-CN" altLang="en-US" sz="2000" dirty="0">
                <a:solidFill>
                  <a:schemeClr val="bg1"/>
                </a:solidFill>
                <a:latin typeface="微软雅黑" panose="020B0503020204020204" pitchFamily="34" charset="-122"/>
                <a:ea typeface="微软雅黑" panose="020B0503020204020204" pitchFamily="34" charset="-122"/>
              </a:rPr>
              <a:t>运行结果：</a:t>
            </a:r>
            <a:endParaRPr lang="zh-CN" altLang="en-US" sz="2000" dirty="0">
              <a:solidFill>
                <a:schemeClr val="bg1"/>
              </a:solidFill>
              <a:latin typeface="微软雅黑" panose="020B0503020204020204" pitchFamily="34" charset="-122"/>
              <a:ea typeface="微软雅黑" panose="020B0503020204020204" pitchFamily="34" charset="-122"/>
            </a:endParaRPr>
          </a:p>
          <a:p>
            <a:pPr lvl="0" eaLnBrk="1" hangingPunct="1"/>
            <a:r>
              <a:rPr lang="zh-CN" altLang="en-US" sz="2000" dirty="0">
                <a:solidFill>
                  <a:schemeClr val="bg1"/>
                </a:solidFill>
                <a:latin typeface="微软雅黑" panose="020B0503020204020204" pitchFamily="34" charset="-122"/>
                <a:ea typeface="微软雅黑" panose="020B0503020204020204" pitchFamily="34" charset="-122"/>
              </a:rPr>
              <a:t>屏幕显示：</a:t>
            </a:r>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a:p>
            <a:pPr lvl="0" eaLnBrk="1" hangingPunct="1"/>
            <a:r>
              <a:rPr lang="zh-CN" altLang="en-US" sz="2000" dirty="0">
                <a:solidFill>
                  <a:schemeClr val="bg1"/>
                </a:solidFill>
                <a:latin typeface="微软雅黑" panose="020B0503020204020204" pitchFamily="34" charset="-122"/>
                <a:ea typeface="微软雅黑" panose="020B0503020204020204" pitchFamily="34" charset="-122"/>
              </a:rPr>
              <a:t>打印机输出：</a:t>
            </a:r>
            <a:r>
              <a:rPr lang="en-US" altLang="zh-CN" sz="2000" dirty="0">
                <a:solidFill>
                  <a:schemeClr val="bg1"/>
                </a:solidFill>
                <a:latin typeface="Arial" panose="020B0604020202020204" pitchFamily="34" charset="0"/>
                <a:ea typeface="宋体" panose="02010600030101010101" pitchFamily="2" charset="-122"/>
              </a:rPr>
              <a:t>¥</a:t>
            </a:r>
            <a:endParaRPr lang="en-US" altLang="zh-CN" sz="2000" dirty="0">
              <a:solidFill>
                <a:schemeClr val="bg1"/>
              </a:solidFill>
              <a:latin typeface="Arial" panose="020B0604020202020204" pitchFamily="34" charset="0"/>
              <a:ea typeface="宋体" panose="02010600030101010101" pitchFamily="2" charset="-122"/>
            </a:endParaRPr>
          </a:p>
        </p:txBody>
      </p:sp>
      <p:grpSp>
        <p:nvGrpSpPr>
          <p:cNvPr id="4" name="Group 50"/>
          <p:cNvGrpSpPr/>
          <p:nvPr/>
        </p:nvGrpSpPr>
        <p:grpSpPr>
          <a:xfrm>
            <a:off x="132294" y="2398079"/>
            <a:ext cx="8811681" cy="3724275"/>
            <a:chOff x="224" y="2237"/>
            <a:chExt cx="5514" cy="2346"/>
          </a:xfrm>
        </p:grpSpPr>
        <p:sp>
          <p:nvSpPr>
            <p:cNvPr id="5" name="Oval 2">
              <a:hlinkClick r:id="" action="ppaction://noaction"/>
            </p:cNvPr>
            <p:cNvSpPr/>
            <p:nvPr/>
          </p:nvSpPr>
          <p:spPr>
            <a:xfrm>
              <a:off x="794" y="3612"/>
              <a:ext cx="336" cy="240"/>
            </a:xfrm>
            <a:prstGeom prst="ellipse">
              <a:avLst/>
            </a:prstGeom>
            <a:gradFill rotWithShape="0">
              <a:gsLst>
                <a:gs pos="0">
                  <a:srgbClr val="FF9900"/>
                </a:gs>
                <a:gs pos="100000">
                  <a:srgbClr val="AE6800"/>
                </a:gs>
              </a:gsLst>
              <a:path path="shape">
                <a:fillToRect l="50000" t="50000" r="50000" b="50000"/>
              </a:path>
              <a:tileRect/>
            </a:gradFill>
            <a:ln w="12700" cap="sq" cmpd="sng">
              <a:solidFill>
                <a:schemeClr val="folHlink"/>
              </a:solidFill>
              <a:prstDash val="solid"/>
              <a:headEnd type="none" w="sm" len="sm"/>
              <a:tailEnd type="none" w="sm" len="sm"/>
            </a:ln>
          </p:spPr>
          <p:txBody>
            <a:bodyPr wrap="none" anchor="ctr"/>
            <a:p>
              <a:pPr lvl="0" algn="ctr" eaLnBrk="1" hangingPunct="1"/>
              <a:r>
                <a:rPr lang="en-US" altLang="zh-CN" sz="2400" dirty="0">
                  <a:latin typeface="Times New Roman" panose="02020603050405020304" pitchFamily="18" charset="0"/>
                  <a:ea typeface="宋体" panose="02010600030101010101" pitchFamily="2" charset="-122"/>
                </a:rPr>
                <a:t>&lt;</a:t>
              </a:r>
              <a:endParaRPr lang="en-US" altLang="zh-CN" sz="2400" dirty="0">
                <a:latin typeface="Times New Roman" panose="02020603050405020304" pitchFamily="18" charset="0"/>
                <a:ea typeface="宋体" panose="02010600030101010101" pitchFamily="2" charset="-122"/>
              </a:endParaRPr>
            </a:p>
          </p:txBody>
        </p:sp>
        <p:grpSp>
          <p:nvGrpSpPr>
            <p:cNvPr id="6" name="Group 49"/>
            <p:cNvGrpSpPr/>
            <p:nvPr/>
          </p:nvGrpSpPr>
          <p:grpSpPr>
            <a:xfrm>
              <a:off x="224" y="2237"/>
              <a:ext cx="5514" cy="2346"/>
              <a:chOff x="66" y="1025"/>
              <a:chExt cx="5514" cy="2346"/>
            </a:xfrm>
          </p:grpSpPr>
          <p:sp>
            <p:nvSpPr>
              <p:cNvPr id="7" name="Rectangle 6"/>
              <p:cNvSpPr/>
              <p:nvPr/>
            </p:nvSpPr>
            <p:spPr>
              <a:xfrm>
                <a:off x="166" y="1296"/>
                <a:ext cx="5414" cy="2075"/>
              </a:xfrm>
              <a:prstGeom prst="rect">
                <a:avLst/>
              </a:prstGeom>
              <a:solidFill>
                <a:schemeClr val="bg1"/>
              </a:solidFill>
              <a:ln w="38100" cap="flat" cmpd="sng">
                <a:solidFill>
                  <a:schemeClr val="folHlink"/>
                </a:solidFill>
                <a:prstDash val="solid"/>
                <a:miter/>
                <a:headEnd type="none" w="med" len="med"/>
                <a:tailEnd type="none" w="med" len="med"/>
              </a:ln>
            </p:spPr>
            <p:txBody>
              <a:bodyPr wrap="none" anchor="ctr"/>
              <a:p>
                <a:pPr lvl="0" algn="ctr"/>
                <a:endParaRPr lang="zh-CN" altLang="zh-CN" sz="4000" dirty="0">
                  <a:latin typeface="Times New Roman" panose="02020603050405020304" pitchFamily="18" charset="0"/>
                  <a:ea typeface="宋体" panose="02010600030101010101" pitchFamily="2" charset="-122"/>
                </a:endParaRPr>
              </a:p>
            </p:txBody>
          </p:sp>
          <p:sp>
            <p:nvSpPr>
              <p:cNvPr id="8" name="Rectangle 4"/>
              <p:cNvSpPr/>
              <p:nvPr/>
            </p:nvSpPr>
            <p:spPr>
              <a:xfrm>
                <a:off x="66" y="1025"/>
                <a:ext cx="4896" cy="352"/>
              </a:xfrm>
              <a:prstGeom prst="rect">
                <a:avLst/>
              </a:prstGeom>
              <a:noFill/>
              <a:ln w="9525">
                <a:noFill/>
              </a:ln>
            </p:spPr>
            <p:txBody>
              <a:bodyPr/>
              <a:p>
                <a:pPr marL="24130" lvl="2" indent="50800" algn="l" eaLnBrk="1" hangingPunct="1">
                  <a:spcBef>
                    <a:spcPct val="20000"/>
                  </a:spcBef>
                  <a:buClr>
                    <a:srgbClr val="FF3300"/>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转义字符及其含义：</a:t>
                </a:r>
                <a:endParaRPr lang="zh-CN" altLang="en-US" sz="2000" dirty="0">
                  <a:latin typeface="微软雅黑" panose="020B0503020204020204" pitchFamily="34" charset="-122"/>
                  <a:ea typeface="微软雅黑" panose="020B0503020204020204" pitchFamily="34" charset="-122"/>
                </a:endParaRPr>
              </a:p>
            </p:txBody>
          </p:sp>
        </p:grpSp>
        <p:grpSp>
          <p:nvGrpSpPr>
            <p:cNvPr id="9" name="Group 45"/>
            <p:cNvGrpSpPr/>
            <p:nvPr/>
          </p:nvGrpSpPr>
          <p:grpSpPr>
            <a:xfrm>
              <a:off x="404" y="2564"/>
              <a:ext cx="5271" cy="2019"/>
              <a:chOff x="258" y="1928"/>
              <a:chExt cx="5271" cy="2019"/>
            </a:xfrm>
          </p:grpSpPr>
          <p:sp>
            <p:nvSpPr>
              <p:cNvPr id="10" name="Text Box 16"/>
              <p:cNvSpPr txBox="1"/>
              <p:nvPr/>
            </p:nvSpPr>
            <p:spPr>
              <a:xfrm>
                <a:off x="258" y="1928"/>
                <a:ext cx="750"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rPr>
                  <a:t>转义字符</a:t>
                </a:r>
                <a:endParaRPr lang="zh-CN" altLang="en-US" sz="2000" dirty="0">
                  <a:latin typeface="微软雅黑" panose="020B0503020204020204" pitchFamily="34" charset="-122"/>
                  <a:ea typeface="微软雅黑" panose="020B0503020204020204" pitchFamily="34" charset="-122"/>
                </a:endParaRPr>
              </a:p>
            </p:txBody>
          </p:sp>
          <p:sp>
            <p:nvSpPr>
              <p:cNvPr id="11" name="Text Box 17"/>
              <p:cNvSpPr txBox="1"/>
              <p:nvPr/>
            </p:nvSpPr>
            <p:spPr>
              <a:xfrm>
                <a:off x="1622" y="1928"/>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含义</a:t>
                </a:r>
                <a:endParaRPr lang="zh-CN" altLang="en-US" sz="4000" dirty="0">
                  <a:latin typeface="Times New Roman" panose="02020603050405020304" pitchFamily="18" charset="0"/>
                  <a:ea typeface="宋体" panose="02010600030101010101" pitchFamily="2" charset="-122"/>
                </a:endParaRPr>
              </a:p>
            </p:txBody>
          </p:sp>
          <p:sp>
            <p:nvSpPr>
              <p:cNvPr id="12" name="Text Box 18"/>
              <p:cNvSpPr txBox="1"/>
              <p:nvPr/>
            </p:nvSpPr>
            <p:spPr>
              <a:xfrm>
                <a:off x="446" y="2219"/>
                <a:ext cx="247" cy="251"/>
              </a:xfrm>
              <a:prstGeom prst="rect">
                <a:avLst/>
              </a:prstGeom>
              <a:solidFill>
                <a:schemeClr val="bg1"/>
              </a:solidFill>
              <a:ln w="9525">
                <a:noFill/>
              </a:ln>
            </p:spPr>
            <p:txBody>
              <a:bodyPr wrap="none">
                <a:spAutoFit/>
              </a:bodyPr>
              <a:p>
                <a:pPr lvl="0"/>
                <a:r>
                  <a:rPr lang="en-US" altLang="zh-CN" sz="2000" b="1" dirty="0">
                    <a:solidFill>
                      <a:schemeClr val="tx1"/>
                    </a:solidFill>
                    <a:latin typeface="Times New Roman" panose="02020603050405020304" pitchFamily="18" charset="0"/>
                    <a:ea typeface="宋体" panose="02010600030101010101" pitchFamily="2" charset="-122"/>
                  </a:rPr>
                  <a:t>\n</a:t>
                </a:r>
                <a:endParaRPr lang="en-US" altLang="zh-CN" sz="2000" b="1" dirty="0">
                  <a:solidFill>
                    <a:schemeClr val="tx1"/>
                  </a:solidFill>
                  <a:latin typeface="Times New Roman" panose="02020603050405020304" pitchFamily="18" charset="0"/>
                  <a:ea typeface="宋体" panose="02010600030101010101" pitchFamily="2" charset="-122"/>
                </a:endParaRPr>
              </a:p>
            </p:txBody>
          </p:sp>
          <p:sp>
            <p:nvSpPr>
              <p:cNvPr id="13" name="Text Box 19"/>
              <p:cNvSpPr txBox="1"/>
              <p:nvPr/>
            </p:nvSpPr>
            <p:spPr>
              <a:xfrm>
                <a:off x="443" y="2520"/>
                <a:ext cx="238"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\v</a:t>
                </a:r>
                <a:endParaRPr lang="en-US" altLang="zh-CN" sz="4000" dirty="0">
                  <a:latin typeface="Times New Roman" panose="02020603050405020304" pitchFamily="18" charset="0"/>
                  <a:ea typeface="宋体" panose="02010600030101010101" pitchFamily="2" charset="-122"/>
                </a:endParaRPr>
              </a:p>
            </p:txBody>
          </p:sp>
          <p:sp>
            <p:nvSpPr>
              <p:cNvPr id="14" name="Text Box 20"/>
              <p:cNvSpPr txBox="1"/>
              <p:nvPr/>
            </p:nvSpPr>
            <p:spPr>
              <a:xfrm>
                <a:off x="452" y="2816"/>
                <a:ext cx="229"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\r</a:t>
                </a:r>
                <a:endParaRPr lang="en-US" altLang="zh-CN" sz="4000" dirty="0">
                  <a:latin typeface="Times New Roman" panose="02020603050405020304" pitchFamily="18" charset="0"/>
                  <a:ea typeface="宋体" panose="02010600030101010101" pitchFamily="2" charset="-122"/>
                </a:endParaRPr>
              </a:p>
            </p:txBody>
          </p:sp>
          <p:sp>
            <p:nvSpPr>
              <p:cNvPr id="15" name="Text Box 21"/>
              <p:cNvSpPr txBox="1"/>
              <p:nvPr/>
            </p:nvSpPr>
            <p:spPr>
              <a:xfrm>
                <a:off x="448" y="3109"/>
                <a:ext cx="238"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\a</a:t>
                </a:r>
                <a:endParaRPr lang="en-US" altLang="zh-CN" sz="4000" dirty="0">
                  <a:latin typeface="Times New Roman" panose="02020603050405020304" pitchFamily="18" charset="0"/>
                  <a:ea typeface="宋体" panose="02010600030101010101" pitchFamily="2" charset="-122"/>
                </a:endParaRPr>
              </a:p>
            </p:txBody>
          </p:sp>
          <p:sp>
            <p:nvSpPr>
              <p:cNvPr id="16" name="Text Box 22"/>
              <p:cNvSpPr txBox="1"/>
              <p:nvPr/>
            </p:nvSpPr>
            <p:spPr>
              <a:xfrm>
                <a:off x="466" y="3375"/>
                <a:ext cx="203"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a:t>
                </a:r>
                <a:endParaRPr lang="en-US" altLang="zh-CN" sz="4000" dirty="0">
                  <a:latin typeface="Times New Roman" panose="02020603050405020304" pitchFamily="18" charset="0"/>
                  <a:ea typeface="宋体" panose="02010600030101010101" pitchFamily="2" charset="-122"/>
                </a:endParaRPr>
              </a:p>
            </p:txBody>
          </p:sp>
          <p:sp>
            <p:nvSpPr>
              <p:cNvPr id="17" name="Text Box 23"/>
              <p:cNvSpPr txBox="1"/>
              <p:nvPr/>
            </p:nvSpPr>
            <p:spPr>
              <a:xfrm>
                <a:off x="419" y="3696"/>
                <a:ext cx="537" cy="251"/>
              </a:xfrm>
              <a:prstGeom prst="rect">
                <a:avLst/>
              </a:prstGeom>
              <a:noFill/>
              <a:ln w="9525">
                <a:noFill/>
              </a:ln>
            </p:spPr>
            <p:txBody>
              <a:bodyPr wrap="square">
                <a:spAutoFit/>
              </a:bodyPr>
              <a:p>
                <a:pPr lvl="0"/>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\ddd</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24"/>
              <p:cNvSpPr txBox="1"/>
              <p:nvPr/>
            </p:nvSpPr>
            <p:spPr>
              <a:xfrm>
                <a:off x="3057" y="2184"/>
                <a:ext cx="211"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\t</a:t>
                </a:r>
                <a:endParaRPr lang="en-US" altLang="zh-CN" sz="4000" dirty="0">
                  <a:latin typeface="Times New Roman" panose="02020603050405020304" pitchFamily="18" charset="0"/>
                  <a:ea typeface="宋体" panose="02010600030101010101" pitchFamily="2" charset="-122"/>
                </a:endParaRPr>
              </a:p>
            </p:txBody>
          </p:sp>
          <p:sp>
            <p:nvSpPr>
              <p:cNvPr id="19" name="Text Box 25"/>
              <p:cNvSpPr txBox="1"/>
              <p:nvPr/>
            </p:nvSpPr>
            <p:spPr>
              <a:xfrm>
                <a:off x="3054" y="2500"/>
                <a:ext cx="247"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\b</a:t>
                </a:r>
                <a:endParaRPr lang="en-US" altLang="zh-CN" sz="4000" dirty="0">
                  <a:latin typeface="Times New Roman" panose="02020603050405020304" pitchFamily="18" charset="0"/>
                  <a:ea typeface="宋体" panose="02010600030101010101" pitchFamily="2" charset="-122"/>
                </a:endParaRPr>
              </a:p>
            </p:txBody>
          </p:sp>
          <p:sp>
            <p:nvSpPr>
              <p:cNvPr id="20" name="Text Box 26"/>
              <p:cNvSpPr txBox="1"/>
              <p:nvPr/>
            </p:nvSpPr>
            <p:spPr>
              <a:xfrm>
                <a:off x="3054" y="2799"/>
                <a:ext cx="211"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\f</a:t>
                </a:r>
                <a:endParaRPr lang="en-US" altLang="zh-CN" sz="4000" dirty="0">
                  <a:latin typeface="Times New Roman" panose="02020603050405020304" pitchFamily="18" charset="0"/>
                  <a:ea typeface="宋体" panose="02010600030101010101" pitchFamily="2" charset="-122"/>
                </a:endParaRPr>
              </a:p>
            </p:txBody>
          </p:sp>
          <p:sp>
            <p:nvSpPr>
              <p:cNvPr id="21" name="Text Box 27"/>
              <p:cNvSpPr txBox="1"/>
              <p:nvPr/>
            </p:nvSpPr>
            <p:spPr>
              <a:xfrm>
                <a:off x="3062" y="3108"/>
                <a:ext cx="203"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a:t>
                </a:r>
                <a:endParaRPr lang="en-US" altLang="zh-CN" sz="4000" dirty="0">
                  <a:latin typeface="Times New Roman" panose="02020603050405020304" pitchFamily="18" charset="0"/>
                  <a:ea typeface="宋体" panose="02010600030101010101" pitchFamily="2" charset="-122"/>
                </a:endParaRPr>
              </a:p>
            </p:txBody>
          </p:sp>
          <p:sp>
            <p:nvSpPr>
              <p:cNvPr id="22" name="Text Box 28"/>
              <p:cNvSpPr txBox="1"/>
              <p:nvPr/>
            </p:nvSpPr>
            <p:spPr>
              <a:xfrm>
                <a:off x="3057" y="3389"/>
                <a:ext cx="247" cy="251"/>
              </a:xfrm>
              <a:prstGeom prst="rect">
                <a:avLst/>
              </a:prstGeom>
              <a:solidFill>
                <a:schemeClr val="bg1"/>
              </a:solidFill>
              <a:ln w="9525">
                <a:noFill/>
              </a:ln>
            </p:spPr>
            <p:txBody>
              <a:bodyPr wrap="none">
                <a:spAutoFit/>
              </a:bodyPr>
              <a:p>
                <a:pPr lvl="0"/>
                <a:r>
                  <a:rPr lang="en-US" altLang="zh-CN" sz="2000" b="1" dirty="0">
                    <a:latin typeface="Times New Roman" panose="02020603050405020304" pitchFamily="18" charset="0"/>
                    <a:ea typeface="宋体" panose="02010600030101010101" pitchFamily="2" charset="-122"/>
                    <a:cs typeface="+mn-ea"/>
                  </a:rPr>
                  <a:t>\''</a:t>
                </a:r>
                <a:endParaRPr lang="en-US" altLang="zh-CN" sz="4000" dirty="0">
                  <a:latin typeface="Times New Roman" panose="02020603050405020304" pitchFamily="18" charset="0"/>
                  <a:ea typeface="宋体" panose="02010600030101010101" pitchFamily="2" charset="-122"/>
                </a:endParaRPr>
              </a:p>
            </p:txBody>
          </p:sp>
          <p:sp>
            <p:nvSpPr>
              <p:cNvPr id="23" name="Text Box 29"/>
              <p:cNvSpPr txBox="1"/>
              <p:nvPr/>
            </p:nvSpPr>
            <p:spPr>
              <a:xfrm>
                <a:off x="2966" y="3677"/>
                <a:ext cx="414" cy="251"/>
              </a:xfrm>
              <a:prstGeom prst="rect">
                <a:avLst/>
              </a:prstGeom>
              <a:noFill/>
              <a:ln w="9525">
                <a:noFill/>
              </a:ln>
            </p:spPr>
            <p:txBody>
              <a:bodyPr wrap="none">
                <a:spAutoFit/>
              </a:bodyPr>
              <a:p>
                <a:pPr lvl="0"/>
                <a:r>
                  <a:rPr lang="en-US" altLang="zh-CN" sz="2000" b="1" dirty="0">
                    <a:solidFill>
                      <a:srgbClr val="0000FF"/>
                    </a:solidFill>
                    <a:latin typeface="Times New Roman" panose="02020603050405020304" pitchFamily="18" charset="0"/>
                    <a:ea typeface="宋体" panose="02010600030101010101" pitchFamily="2" charset="-122"/>
                  </a:rPr>
                  <a:t>\xhh</a:t>
                </a:r>
                <a:endParaRPr lang="en-US" altLang="zh-CN" sz="2000" b="1" dirty="0">
                  <a:solidFill>
                    <a:srgbClr val="0000FF"/>
                  </a:solidFill>
                  <a:latin typeface="Times New Roman" panose="02020603050405020304" pitchFamily="18" charset="0"/>
                  <a:ea typeface="宋体" panose="02010600030101010101" pitchFamily="2" charset="-122"/>
                </a:endParaRPr>
              </a:p>
            </p:txBody>
          </p:sp>
          <p:sp>
            <p:nvSpPr>
              <p:cNvPr id="24" name="Text Box 30"/>
              <p:cNvSpPr txBox="1"/>
              <p:nvPr/>
            </p:nvSpPr>
            <p:spPr>
              <a:xfrm>
                <a:off x="2757" y="1928"/>
                <a:ext cx="750"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转义字符</a:t>
                </a:r>
                <a:endParaRPr lang="zh-CN" altLang="en-US" sz="4000" dirty="0">
                  <a:latin typeface="Times New Roman" panose="02020603050405020304" pitchFamily="18" charset="0"/>
                  <a:ea typeface="宋体" panose="02010600030101010101" pitchFamily="2" charset="-122"/>
                </a:endParaRPr>
              </a:p>
            </p:txBody>
          </p:sp>
          <p:sp>
            <p:nvSpPr>
              <p:cNvPr id="25" name="Text Box 31"/>
              <p:cNvSpPr txBox="1"/>
              <p:nvPr/>
            </p:nvSpPr>
            <p:spPr>
              <a:xfrm>
                <a:off x="4315" y="1928"/>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含义</a:t>
                </a:r>
                <a:endParaRPr lang="zh-CN" altLang="en-US" sz="4000" dirty="0">
                  <a:latin typeface="Times New Roman" panose="02020603050405020304" pitchFamily="18" charset="0"/>
                  <a:ea typeface="宋体" panose="02010600030101010101" pitchFamily="2" charset="-122"/>
                </a:endParaRPr>
              </a:p>
            </p:txBody>
          </p:sp>
          <p:sp>
            <p:nvSpPr>
              <p:cNvPr id="26" name="Text Box 32"/>
              <p:cNvSpPr txBox="1"/>
              <p:nvPr/>
            </p:nvSpPr>
            <p:spPr>
              <a:xfrm>
                <a:off x="1620" y="2227"/>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换行</a:t>
                </a:r>
                <a:endParaRPr lang="zh-CN" altLang="en-US" sz="4000" dirty="0">
                  <a:latin typeface="Times New Roman" panose="02020603050405020304" pitchFamily="18" charset="0"/>
                  <a:ea typeface="宋体" panose="02010600030101010101" pitchFamily="2" charset="-122"/>
                </a:endParaRPr>
              </a:p>
            </p:txBody>
          </p:sp>
          <p:sp>
            <p:nvSpPr>
              <p:cNvPr id="27" name="Text Box 33"/>
              <p:cNvSpPr txBox="1"/>
              <p:nvPr/>
            </p:nvSpPr>
            <p:spPr>
              <a:xfrm>
                <a:off x="1444" y="2500"/>
                <a:ext cx="750"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垂直制表</a:t>
                </a:r>
                <a:endParaRPr lang="zh-CN" altLang="en-US" sz="4000" dirty="0">
                  <a:latin typeface="Times New Roman" panose="02020603050405020304" pitchFamily="18" charset="0"/>
                  <a:ea typeface="宋体" panose="02010600030101010101" pitchFamily="2" charset="-122"/>
                </a:endParaRPr>
              </a:p>
            </p:txBody>
          </p:sp>
          <p:sp>
            <p:nvSpPr>
              <p:cNvPr id="28" name="Text Box 34"/>
              <p:cNvSpPr txBox="1"/>
              <p:nvPr/>
            </p:nvSpPr>
            <p:spPr>
              <a:xfrm>
                <a:off x="1620" y="2815"/>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回车</a:t>
                </a:r>
                <a:endParaRPr lang="zh-CN" altLang="en-US" sz="4000" dirty="0">
                  <a:latin typeface="Times New Roman" panose="02020603050405020304" pitchFamily="18" charset="0"/>
                  <a:ea typeface="宋体" panose="02010600030101010101" pitchFamily="2" charset="-122"/>
                </a:endParaRPr>
              </a:p>
            </p:txBody>
          </p:sp>
          <p:sp>
            <p:nvSpPr>
              <p:cNvPr id="29" name="Text Box 35"/>
              <p:cNvSpPr txBox="1"/>
              <p:nvPr/>
            </p:nvSpPr>
            <p:spPr>
              <a:xfrm>
                <a:off x="1620" y="3109"/>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响铃</a:t>
                </a:r>
                <a:endParaRPr lang="zh-CN" altLang="en-US" sz="4000" dirty="0">
                  <a:latin typeface="Times New Roman" panose="02020603050405020304" pitchFamily="18" charset="0"/>
                  <a:ea typeface="宋体" panose="02010600030101010101" pitchFamily="2" charset="-122"/>
                </a:endParaRPr>
              </a:p>
            </p:txBody>
          </p:sp>
          <p:sp>
            <p:nvSpPr>
              <p:cNvPr id="30" name="Text Box 36"/>
              <p:cNvSpPr txBox="1"/>
              <p:nvPr/>
            </p:nvSpPr>
            <p:spPr>
              <a:xfrm>
                <a:off x="1518" y="3359"/>
                <a:ext cx="591"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单引号</a:t>
                </a:r>
                <a:endParaRPr lang="zh-CN" altLang="en-US" sz="4000" dirty="0">
                  <a:latin typeface="Times New Roman" panose="02020603050405020304" pitchFamily="18" charset="0"/>
                  <a:ea typeface="宋体" panose="02010600030101010101" pitchFamily="2" charset="-122"/>
                </a:endParaRPr>
              </a:p>
            </p:txBody>
          </p:sp>
          <p:sp>
            <p:nvSpPr>
              <p:cNvPr id="31" name="Text Box 37"/>
              <p:cNvSpPr txBox="1"/>
              <p:nvPr/>
            </p:nvSpPr>
            <p:spPr>
              <a:xfrm>
                <a:off x="1058" y="3687"/>
                <a:ext cx="1732" cy="251"/>
              </a:xfrm>
              <a:prstGeom prst="rect">
                <a:avLst/>
              </a:prstGeom>
              <a:no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3位8进制数代表的字符</a:t>
                </a:r>
                <a:endParaRPr lang="zh-CN" altLang="en-US" sz="4000" dirty="0">
                  <a:latin typeface="Times New Roman" panose="02020603050405020304" pitchFamily="18" charset="0"/>
                  <a:ea typeface="宋体" panose="02010600030101010101" pitchFamily="2" charset="-122"/>
                </a:endParaRPr>
              </a:p>
            </p:txBody>
          </p:sp>
          <p:sp>
            <p:nvSpPr>
              <p:cNvPr id="32" name="Text Box 38"/>
              <p:cNvSpPr txBox="1"/>
              <p:nvPr/>
            </p:nvSpPr>
            <p:spPr>
              <a:xfrm>
                <a:off x="4156" y="2227"/>
                <a:ext cx="750"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水平制表</a:t>
                </a:r>
                <a:endParaRPr lang="zh-CN" altLang="en-US" sz="4000" dirty="0">
                  <a:latin typeface="Times New Roman" panose="02020603050405020304" pitchFamily="18" charset="0"/>
                  <a:ea typeface="宋体" panose="02010600030101010101" pitchFamily="2" charset="-122"/>
                </a:endParaRPr>
              </a:p>
            </p:txBody>
          </p:sp>
          <p:sp>
            <p:nvSpPr>
              <p:cNvPr id="33" name="Text Box 39"/>
              <p:cNvSpPr txBox="1"/>
              <p:nvPr/>
            </p:nvSpPr>
            <p:spPr>
              <a:xfrm>
                <a:off x="4315" y="2500"/>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退格</a:t>
                </a:r>
                <a:endParaRPr lang="zh-CN" altLang="en-US" sz="4000" dirty="0">
                  <a:latin typeface="Times New Roman" panose="02020603050405020304" pitchFamily="18" charset="0"/>
                  <a:ea typeface="宋体" panose="02010600030101010101" pitchFamily="2" charset="-122"/>
                </a:endParaRPr>
              </a:p>
            </p:txBody>
          </p:sp>
          <p:sp>
            <p:nvSpPr>
              <p:cNvPr id="34" name="Text Box 40"/>
              <p:cNvSpPr txBox="1"/>
              <p:nvPr/>
            </p:nvSpPr>
            <p:spPr>
              <a:xfrm>
                <a:off x="4315" y="2815"/>
                <a:ext cx="432"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换页</a:t>
                </a:r>
                <a:endParaRPr lang="zh-CN" altLang="en-US" sz="4000" dirty="0">
                  <a:latin typeface="Times New Roman" panose="02020603050405020304" pitchFamily="18" charset="0"/>
                  <a:ea typeface="宋体" panose="02010600030101010101" pitchFamily="2" charset="-122"/>
                </a:endParaRPr>
              </a:p>
            </p:txBody>
          </p:sp>
          <p:sp>
            <p:nvSpPr>
              <p:cNvPr id="35" name="Text Box 41"/>
              <p:cNvSpPr txBox="1"/>
              <p:nvPr/>
            </p:nvSpPr>
            <p:spPr>
              <a:xfrm>
                <a:off x="4236" y="3108"/>
                <a:ext cx="591"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反斜线</a:t>
                </a:r>
                <a:endParaRPr lang="zh-CN" altLang="en-US" sz="4000" dirty="0">
                  <a:latin typeface="Times New Roman" panose="02020603050405020304" pitchFamily="18" charset="0"/>
                  <a:ea typeface="宋体" panose="02010600030101010101" pitchFamily="2" charset="-122"/>
                </a:endParaRPr>
              </a:p>
            </p:txBody>
          </p:sp>
          <p:sp>
            <p:nvSpPr>
              <p:cNvPr id="36" name="Text Box 42"/>
              <p:cNvSpPr txBox="1"/>
              <p:nvPr/>
            </p:nvSpPr>
            <p:spPr>
              <a:xfrm>
                <a:off x="4236" y="3389"/>
                <a:ext cx="591" cy="251"/>
              </a:xfrm>
              <a:prstGeom prst="rect">
                <a:avLst/>
              </a:prstGeom>
              <a:solidFill>
                <a:schemeClr val="bg1"/>
              </a:solid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双引号</a:t>
                </a:r>
                <a:endParaRPr lang="zh-CN" altLang="en-US" sz="4000" dirty="0">
                  <a:latin typeface="Times New Roman" panose="02020603050405020304" pitchFamily="18" charset="0"/>
                  <a:ea typeface="宋体" panose="02010600030101010101" pitchFamily="2" charset="-122"/>
                </a:endParaRPr>
              </a:p>
            </p:txBody>
          </p:sp>
          <p:sp>
            <p:nvSpPr>
              <p:cNvPr id="37" name="Text Box 43"/>
              <p:cNvSpPr txBox="1"/>
              <p:nvPr/>
            </p:nvSpPr>
            <p:spPr>
              <a:xfrm>
                <a:off x="3704" y="3677"/>
                <a:ext cx="1825" cy="251"/>
              </a:xfrm>
              <a:prstGeom prst="rect">
                <a:avLst/>
              </a:prstGeom>
              <a:noFill/>
              <a:ln w="9525">
                <a:noFill/>
              </a:ln>
            </p:spPr>
            <p:txBody>
              <a:bodyPr wrap="none">
                <a:spAutoFit/>
              </a:bodyPr>
              <a:p>
                <a:pPr lvl="0"/>
                <a:r>
                  <a:rPr lang="zh-CN" altLang="en-US" sz="2000" dirty="0">
                    <a:latin typeface="微软雅黑" panose="020B0503020204020204" pitchFamily="34" charset="-122"/>
                    <a:ea typeface="微软雅黑" panose="020B0503020204020204" pitchFamily="34" charset="-122"/>
                    <a:cs typeface="+mn-ea"/>
                  </a:rPr>
                  <a:t>2位16进制数代表的字符</a:t>
                </a:r>
                <a:endParaRPr lang="zh-CN" altLang="en-US" sz="4000" dirty="0">
                  <a:latin typeface="Times New Roman" panose="02020603050405020304" pitchFamily="18" charset="0"/>
                  <a:ea typeface="宋体" panose="02010600030101010101" pitchFamily="2" charset="-122"/>
                </a:endParaRPr>
              </a:p>
            </p:txBody>
          </p:sp>
        </p:grpSp>
        <p:sp>
          <p:nvSpPr>
            <p:cNvPr id="38" name="Line 7"/>
            <p:cNvSpPr/>
            <p:nvPr/>
          </p:nvSpPr>
          <p:spPr>
            <a:xfrm>
              <a:off x="2903" y="2508"/>
              <a:ext cx="0" cy="2075"/>
            </a:xfrm>
            <a:prstGeom prst="line">
              <a:avLst/>
            </a:prstGeom>
            <a:ln w="9525" cap="flat" cmpd="sng">
              <a:solidFill>
                <a:schemeClr val="folHlink"/>
              </a:solidFill>
              <a:prstDash val="solid"/>
              <a:headEnd type="none" w="med" len="med"/>
              <a:tailEnd type="none" w="med" len="med"/>
            </a:ln>
          </p:spPr>
        </p:sp>
        <p:sp>
          <p:nvSpPr>
            <p:cNvPr id="39" name="Line 8"/>
            <p:cNvSpPr/>
            <p:nvPr/>
          </p:nvSpPr>
          <p:spPr>
            <a:xfrm>
              <a:off x="1204" y="2508"/>
              <a:ext cx="0" cy="2075"/>
            </a:xfrm>
            <a:prstGeom prst="line">
              <a:avLst/>
            </a:prstGeom>
            <a:ln w="9525" cap="flat" cmpd="sng">
              <a:solidFill>
                <a:schemeClr val="folHlink"/>
              </a:solidFill>
              <a:prstDash val="solid"/>
              <a:headEnd type="none" w="med" len="med"/>
              <a:tailEnd type="none" w="med" len="med"/>
            </a:ln>
          </p:spPr>
        </p:sp>
        <p:sp>
          <p:nvSpPr>
            <p:cNvPr id="40" name="Line 9"/>
            <p:cNvSpPr/>
            <p:nvPr/>
          </p:nvSpPr>
          <p:spPr>
            <a:xfrm>
              <a:off x="3793" y="2508"/>
              <a:ext cx="0" cy="2075"/>
            </a:xfrm>
            <a:prstGeom prst="line">
              <a:avLst/>
            </a:prstGeom>
            <a:ln w="9525" cap="flat" cmpd="sng">
              <a:solidFill>
                <a:schemeClr val="folHlink"/>
              </a:solidFill>
              <a:prstDash val="solid"/>
              <a:headEnd type="none" w="med" len="med"/>
              <a:tailEnd type="none" w="med" len="med"/>
            </a:ln>
          </p:spPr>
        </p:sp>
        <p:sp>
          <p:nvSpPr>
            <p:cNvPr id="41" name="Line 10"/>
            <p:cNvSpPr/>
            <p:nvPr/>
          </p:nvSpPr>
          <p:spPr>
            <a:xfrm>
              <a:off x="324" y="2820"/>
              <a:ext cx="5414" cy="0"/>
            </a:xfrm>
            <a:prstGeom prst="line">
              <a:avLst/>
            </a:prstGeom>
            <a:ln w="9525" cap="flat" cmpd="sng">
              <a:solidFill>
                <a:schemeClr val="folHlink"/>
              </a:solidFill>
              <a:prstDash val="solid"/>
              <a:headEnd type="none" w="med" len="med"/>
              <a:tailEnd type="none" w="med" len="med"/>
            </a:ln>
          </p:spPr>
        </p:sp>
        <p:sp>
          <p:nvSpPr>
            <p:cNvPr id="42" name="Line 11"/>
            <p:cNvSpPr/>
            <p:nvPr/>
          </p:nvSpPr>
          <p:spPr>
            <a:xfrm>
              <a:off x="324" y="3113"/>
              <a:ext cx="5414" cy="0"/>
            </a:xfrm>
            <a:prstGeom prst="line">
              <a:avLst/>
            </a:prstGeom>
            <a:ln w="9525" cap="flat" cmpd="sng">
              <a:solidFill>
                <a:schemeClr val="folHlink"/>
              </a:solidFill>
              <a:prstDash val="solid"/>
              <a:headEnd type="none" w="med" len="med"/>
              <a:tailEnd type="none" w="med" len="med"/>
            </a:ln>
          </p:spPr>
        </p:sp>
        <p:sp>
          <p:nvSpPr>
            <p:cNvPr id="43" name="Line 12"/>
            <p:cNvSpPr/>
            <p:nvPr/>
          </p:nvSpPr>
          <p:spPr>
            <a:xfrm>
              <a:off x="324" y="3407"/>
              <a:ext cx="5414" cy="0"/>
            </a:xfrm>
            <a:prstGeom prst="line">
              <a:avLst/>
            </a:prstGeom>
            <a:ln w="9525" cap="flat" cmpd="sng">
              <a:solidFill>
                <a:schemeClr val="folHlink"/>
              </a:solidFill>
              <a:prstDash val="solid"/>
              <a:headEnd type="none" w="med" len="med"/>
              <a:tailEnd type="none" w="med" len="med"/>
            </a:ln>
          </p:spPr>
        </p:sp>
        <p:sp>
          <p:nvSpPr>
            <p:cNvPr id="44" name="Line 13"/>
            <p:cNvSpPr/>
            <p:nvPr/>
          </p:nvSpPr>
          <p:spPr>
            <a:xfrm>
              <a:off x="324" y="3701"/>
              <a:ext cx="5414" cy="0"/>
            </a:xfrm>
            <a:prstGeom prst="line">
              <a:avLst/>
            </a:prstGeom>
            <a:ln w="9525" cap="flat" cmpd="sng">
              <a:solidFill>
                <a:schemeClr val="folHlink"/>
              </a:solidFill>
              <a:prstDash val="solid"/>
              <a:headEnd type="none" w="med" len="med"/>
              <a:tailEnd type="none" w="med" len="med"/>
            </a:ln>
          </p:spPr>
        </p:sp>
        <p:sp>
          <p:nvSpPr>
            <p:cNvPr id="45" name="Line 14"/>
            <p:cNvSpPr/>
            <p:nvPr/>
          </p:nvSpPr>
          <p:spPr>
            <a:xfrm>
              <a:off x="324" y="3995"/>
              <a:ext cx="5414" cy="0"/>
            </a:xfrm>
            <a:prstGeom prst="line">
              <a:avLst/>
            </a:prstGeom>
            <a:ln w="9525" cap="flat" cmpd="sng">
              <a:solidFill>
                <a:schemeClr val="folHlink"/>
              </a:solidFill>
              <a:prstDash val="solid"/>
              <a:headEnd type="none" w="med" len="med"/>
              <a:tailEnd type="none" w="med" len="med"/>
            </a:ln>
          </p:spPr>
        </p:sp>
        <p:sp>
          <p:nvSpPr>
            <p:cNvPr id="46" name="Line 15"/>
            <p:cNvSpPr/>
            <p:nvPr/>
          </p:nvSpPr>
          <p:spPr>
            <a:xfrm>
              <a:off x="324" y="4289"/>
              <a:ext cx="5414" cy="0"/>
            </a:xfrm>
            <a:prstGeom prst="line">
              <a:avLst/>
            </a:prstGeom>
            <a:ln w="9525" cap="flat" cmpd="sng">
              <a:solidFill>
                <a:schemeClr val="folHlink"/>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51"/>
                                        </p:tgtEl>
                                        <p:attrNameLst>
                                          <p:attrName>style.visibility</p:attrName>
                                        </p:attrNameLst>
                                      </p:cBhvr>
                                      <p:to>
                                        <p:strVal val="visible"/>
                                      </p:to>
                                    </p:set>
                                  </p:childTnLst>
                                  <p:subTnLst>
                                    <p:set>
                                      <p:cBhvr override="childStyle">
                                        <p:cTn dur="65" fill="hold" display="1" masterRel="nextClick" afterEffect="1"/>
                                        <p:tgtEl>
                                          <p:spTgt spid="16185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8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850"/>
                                        </p:tgtEl>
                                        <p:attrNameLst>
                                          <p:attrName>style.visibility</p:attrName>
                                        </p:attrNameLst>
                                      </p:cBhvr>
                                      <p:to>
                                        <p:strVal val="visible"/>
                                      </p:to>
                                    </p:set>
                                  </p:childTnLst>
                                  <p:subTnLst>
                                    <p:set>
                                      <p:cBhvr override="childStyle">
                                        <p:cTn dur="65" fill="hold" display="1" masterRel="nextClick" afterEffect="1"/>
                                        <p:tgtEl>
                                          <p:spTgt spid="16185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8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subTnLst>
                                    <p:set>
                                      <p:cBhvr override="childStyle">
                                        <p:cTn dur="65" fill="hold" display="1" masterRel="nextClick" afterEffect="1"/>
                                        <p:tgtEl>
                                          <p:spTgt spid="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846"/>
                                        </p:tgtEl>
                                        <p:attrNameLst>
                                          <p:attrName>style.visibility</p:attrName>
                                        </p:attrNameLst>
                                      </p:cBhvr>
                                      <p:to>
                                        <p:strVal val="visible"/>
                                      </p:to>
                                    </p:set>
                                  </p:childTnLst>
                                  <p:subTnLst>
                                    <p:set>
                                      <p:cBhvr override="childStyle">
                                        <p:cTn dur="65" fill="hold" display="1" masterRel="nextClick" afterEffect="1"/>
                                        <p:tgtEl>
                                          <p:spTgt spid="16184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847"/>
                                        </p:tgtEl>
                                        <p:attrNameLst>
                                          <p:attrName>style.visibility</p:attrName>
                                        </p:attrNameLst>
                                      </p:cBhvr>
                                      <p:to>
                                        <p:strVal val="visible"/>
                                      </p:to>
                                    </p:set>
                                  </p:childTnLst>
                                  <p:subTnLst>
                                    <p:set>
                                      <p:cBhvr override="childStyle">
                                        <p:cTn dur="65" fill="hold" display="1" masterRel="nextClick" afterEffect="1"/>
                                        <p:tgtEl>
                                          <p:spTgt spid="16184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8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8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18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39" grpId="0"/>
      <p:bldP spid="161846" grpId="0" bldLvl="0" animBg="1"/>
      <p:bldP spid="161847" grpId="0" bldLvl="0" animBg="1"/>
      <p:bldP spid="161850" grpId="0" bldLvl="0" animBg="1"/>
      <p:bldP spid="161851" grpId="0" bldLvl="0" animBg="1"/>
      <p:bldP spid="161852" grpId="0"/>
      <p:bldP spid="161856" grpId="0" bldLvl="0" animBg="1"/>
      <p:bldP spid="161857" grpId="0" bldLvl="0" animBg="1"/>
      <p:bldP spid="161859" grpId="0" bldLvl="0" animBg="1"/>
      <p:bldP spid="16186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9" name="Rectangle 3"/>
          <p:cNvSpPr/>
          <p:nvPr/>
        </p:nvSpPr>
        <p:spPr>
          <a:xfrm>
            <a:off x="753110" y="3143885"/>
            <a:ext cx="5221605" cy="381000"/>
          </a:xfrm>
          <a:prstGeom prst="rect">
            <a:avLst/>
          </a:prstGeom>
          <a:noFill/>
          <a:ln w="9525">
            <a:noFill/>
          </a:ln>
        </p:spPr>
        <p:txBody>
          <a:bodyPr/>
          <a:lstStyle/>
          <a:p>
            <a:pPr marL="455930" lvl="2" indent="-442595" eaLnBrk="1" hangingPunct="1">
              <a:spcBef>
                <a:spcPct val="20000"/>
              </a:spcBef>
              <a:buClr>
                <a:srgbClr val="FF3300"/>
              </a:buClr>
              <a:buFont typeface="Wingdings" panose="05000000000000000000" pitchFamily="2" charset="2"/>
              <a:buChar char="v"/>
            </a:pPr>
            <a:r>
              <a:rPr lang="zh-CN" altLang="zh-CN" sz="2000" dirty="0">
                <a:latin typeface="微软雅黑" panose="020B0503020204020204" pitchFamily="34" charset="-122"/>
                <a:ea typeface="微软雅黑" panose="020B0503020204020204" pitchFamily="34" charset="-122"/>
              </a:rPr>
              <a:t>字符常量与字符串常量不同</a:t>
            </a:r>
            <a:endParaRPr lang="zh-CN" altLang="zh-CN" sz="2000" dirty="0">
              <a:latin typeface="微软雅黑" panose="020B0503020204020204" pitchFamily="34" charset="-122"/>
              <a:ea typeface="微软雅黑" panose="020B0503020204020204" pitchFamily="34" charset="-122"/>
            </a:endParaRPr>
          </a:p>
        </p:txBody>
      </p:sp>
      <p:sp>
        <p:nvSpPr>
          <p:cNvPr id="162820" name="Rectangle 4"/>
          <p:cNvSpPr/>
          <p:nvPr/>
        </p:nvSpPr>
        <p:spPr>
          <a:xfrm>
            <a:off x="635000" y="358775"/>
            <a:ext cx="8010525" cy="1717675"/>
          </a:xfrm>
          <a:prstGeom prst="rect">
            <a:avLst/>
          </a:prstGeom>
          <a:noFill/>
          <a:ln w="9525">
            <a:noFill/>
          </a:ln>
        </p:spPr>
        <p:txBody>
          <a:bodyPr/>
          <a:lstStyle/>
          <a:p>
            <a:pPr lvl="1" indent="-445135" eaLnBrk="1" hangingPunct="1">
              <a:spcBef>
                <a:spcPct val="20000"/>
              </a:spcBef>
              <a:buClr>
                <a:srgbClr val="6699FF"/>
              </a:buClr>
              <a:buFont typeface="Wingdings" panose="05000000000000000000" pitchFamily="2" charset="2"/>
            </a:pPr>
            <a:r>
              <a:rPr lang="zh-CN" altLang="en-US" sz="2400" dirty="0">
                <a:latin typeface="微软雅黑" panose="020B0503020204020204" pitchFamily="34" charset="-122"/>
                <a:ea typeface="微软雅黑" panose="020B0503020204020204" pitchFamily="34" charset="-122"/>
              </a:rPr>
              <a:t>字符串常量</a:t>
            </a:r>
            <a:endParaRPr lang="zh-CN" altLang="en-US" sz="2800" dirty="0">
              <a:latin typeface="微软雅黑" panose="020B0503020204020204" pitchFamily="34" charset="-122"/>
              <a:ea typeface="微软雅黑" panose="020B0503020204020204" pitchFamily="34" charset="-122"/>
            </a:endParaRPr>
          </a:p>
          <a:p>
            <a:pPr marL="582295" lvl="2" indent="-433070" defTabSz="914400" eaLnBrk="1" hangingPunct="1">
              <a:spcBef>
                <a:spcPct val="20000"/>
              </a:spcBef>
              <a:buClr>
                <a:srgbClr val="FF3300"/>
              </a:buClr>
              <a:buFont typeface="Wingdings" panose="05000000000000000000" pitchFamily="2" charset="2"/>
              <a:buChar char="v"/>
              <a:tabLst>
                <a:tab pos="179070" algn="l"/>
              </a:tabLst>
            </a:pPr>
            <a:r>
              <a:rPr lang="zh-CN" altLang="en-US" sz="2000" dirty="0">
                <a:latin typeface="微软雅黑" panose="020B0503020204020204" pitchFamily="34" charset="-122"/>
                <a:ea typeface="微软雅黑" panose="020B0503020204020204" pitchFamily="34" charset="-122"/>
              </a:rPr>
              <a:t>定义：用双引号</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括起来的字符序列</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582295" lvl="2" indent="-433070" defTabSz="914400" eaLnBrk="1" hangingPunct="1">
              <a:spcBef>
                <a:spcPct val="20000"/>
              </a:spcBef>
              <a:buClr>
                <a:srgbClr val="FF3300"/>
              </a:buClr>
              <a:buFont typeface="Wingdings" panose="05000000000000000000" pitchFamily="2" charset="2"/>
              <a:buChar char="v"/>
              <a:tabLst>
                <a:tab pos="179070" algn="l"/>
              </a:tabLst>
            </a:pPr>
            <a:r>
              <a:rPr lang="zh-CN" altLang="en-US" sz="2000" dirty="0">
                <a:latin typeface="微软雅黑" panose="020B0503020204020204" pitchFamily="34" charset="-122"/>
                <a:ea typeface="微软雅黑" panose="020B0503020204020204" pitchFamily="34" charset="-122"/>
              </a:rPr>
              <a:t>存储：</a:t>
            </a:r>
            <a:r>
              <a:rPr lang="zh-CN" altLang="zh-CN" sz="2000" dirty="0">
                <a:latin typeface="微软雅黑" panose="020B0503020204020204" pitchFamily="34" charset="-122"/>
                <a:ea typeface="微软雅黑" panose="020B0503020204020204" pitchFamily="34" charset="-122"/>
              </a:rPr>
              <a:t>每个字符串尾</a:t>
            </a:r>
            <a:r>
              <a:rPr lang="zh-CN" altLang="zh-CN" sz="2000" dirty="0">
                <a:solidFill>
                  <a:srgbClr val="3333FF"/>
                </a:solidFill>
                <a:latin typeface="微软雅黑" panose="020B0503020204020204" pitchFamily="34" charset="-122"/>
                <a:ea typeface="微软雅黑" panose="020B0503020204020204" pitchFamily="34" charset="-122"/>
              </a:rPr>
              <a:t>自动</a:t>
            </a:r>
            <a:r>
              <a:rPr lang="zh-CN" altLang="zh-CN" sz="2000" dirty="0">
                <a:latin typeface="微软雅黑" panose="020B0503020204020204" pitchFamily="34" charset="-122"/>
                <a:ea typeface="微软雅黑" panose="020B0503020204020204" pitchFamily="34" charset="-122"/>
              </a:rPr>
              <a:t>加一个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 作为字符串结束标志</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nvGrpSpPr>
          <p:cNvPr id="2" name="Group 5"/>
          <p:cNvGrpSpPr/>
          <p:nvPr/>
        </p:nvGrpSpPr>
        <p:grpSpPr>
          <a:xfrm>
            <a:off x="755968" y="1791335"/>
            <a:ext cx="6823075" cy="415925"/>
            <a:chOff x="912" y="1759"/>
            <a:chExt cx="4298" cy="262"/>
          </a:xfrm>
        </p:grpSpPr>
        <p:grpSp>
          <p:nvGrpSpPr>
            <p:cNvPr id="29718" name="Group 6"/>
            <p:cNvGrpSpPr/>
            <p:nvPr/>
          </p:nvGrpSpPr>
          <p:grpSpPr>
            <a:xfrm>
              <a:off x="3587" y="1776"/>
              <a:ext cx="1623" cy="245"/>
              <a:chOff x="3587" y="1584"/>
              <a:chExt cx="1623" cy="245"/>
            </a:xfrm>
          </p:grpSpPr>
          <p:sp>
            <p:nvSpPr>
              <p:cNvPr id="29720" name="Rectangle 7"/>
              <p:cNvSpPr/>
              <p:nvPr/>
            </p:nvSpPr>
            <p:spPr>
              <a:xfrm>
                <a:off x="3587" y="1584"/>
                <a:ext cx="1623" cy="245"/>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r>
                  <a:rPr lang="en-US" altLang="zh-CN" sz="2000" dirty="0">
                    <a:latin typeface="+mn-lt"/>
                    <a:ea typeface="宋体" panose="02010600030101010101" pitchFamily="2" charset="-122"/>
                    <a:cs typeface="+mn-lt"/>
                  </a:rPr>
                  <a:t> h    e      l       l      o     </a:t>
                </a:r>
                <a:r>
                  <a:rPr lang="en-US" altLang="zh-CN" sz="2000" dirty="0">
                    <a:solidFill>
                      <a:srgbClr val="FF0000"/>
                    </a:solidFill>
                    <a:latin typeface="+mn-lt"/>
                    <a:ea typeface="宋体" panose="02010600030101010101" pitchFamily="2" charset="-122"/>
                    <a:cs typeface="+mn-lt"/>
                  </a:rPr>
                  <a:t>\0</a:t>
                </a:r>
                <a:endParaRPr lang="en-US" altLang="zh-CN" sz="2000" dirty="0">
                  <a:latin typeface="+mn-lt"/>
                  <a:ea typeface="宋体" panose="02010600030101010101" pitchFamily="2" charset="-122"/>
                  <a:cs typeface="+mn-lt"/>
                </a:endParaRPr>
              </a:p>
            </p:txBody>
          </p:sp>
          <p:sp>
            <p:nvSpPr>
              <p:cNvPr id="29721" name="Line 8"/>
              <p:cNvSpPr/>
              <p:nvPr/>
            </p:nvSpPr>
            <p:spPr>
              <a:xfrm>
                <a:off x="3820" y="1584"/>
                <a:ext cx="0" cy="245"/>
              </a:xfrm>
              <a:prstGeom prst="line">
                <a:avLst/>
              </a:prstGeom>
              <a:ln w="9525" cap="flat" cmpd="sng">
                <a:solidFill>
                  <a:schemeClr val="tx1"/>
                </a:solidFill>
                <a:prstDash val="solid"/>
                <a:headEnd type="none" w="med" len="med"/>
                <a:tailEnd type="none" w="med" len="med"/>
              </a:ln>
            </p:spPr>
          </p:sp>
          <p:sp>
            <p:nvSpPr>
              <p:cNvPr id="29722" name="Line 9"/>
              <p:cNvSpPr/>
              <p:nvPr/>
            </p:nvSpPr>
            <p:spPr>
              <a:xfrm>
                <a:off x="4087" y="1584"/>
                <a:ext cx="0" cy="245"/>
              </a:xfrm>
              <a:prstGeom prst="line">
                <a:avLst/>
              </a:prstGeom>
              <a:ln w="9525" cap="flat" cmpd="sng">
                <a:solidFill>
                  <a:schemeClr val="tx1"/>
                </a:solidFill>
                <a:prstDash val="solid"/>
                <a:headEnd type="none" w="med" len="med"/>
                <a:tailEnd type="none" w="med" len="med"/>
              </a:ln>
            </p:spPr>
          </p:sp>
          <p:sp>
            <p:nvSpPr>
              <p:cNvPr id="29723" name="Line 10"/>
              <p:cNvSpPr/>
              <p:nvPr/>
            </p:nvSpPr>
            <p:spPr>
              <a:xfrm>
                <a:off x="4365" y="1584"/>
                <a:ext cx="0" cy="245"/>
              </a:xfrm>
              <a:prstGeom prst="line">
                <a:avLst/>
              </a:prstGeom>
              <a:ln w="9525" cap="flat" cmpd="sng">
                <a:solidFill>
                  <a:schemeClr val="tx1"/>
                </a:solidFill>
                <a:prstDash val="solid"/>
                <a:headEnd type="none" w="med" len="med"/>
                <a:tailEnd type="none" w="med" len="med"/>
              </a:ln>
            </p:spPr>
          </p:sp>
          <p:sp>
            <p:nvSpPr>
              <p:cNvPr id="29724" name="Line 11"/>
              <p:cNvSpPr/>
              <p:nvPr/>
            </p:nvSpPr>
            <p:spPr>
              <a:xfrm>
                <a:off x="4654" y="1584"/>
                <a:ext cx="0" cy="245"/>
              </a:xfrm>
              <a:prstGeom prst="line">
                <a:avLst/>
              </a:prstGeom>
              <a:ln w="9525" cap="flat" cmpd="sng">
                <a:solidFill>
                  <a:schemeClr val="tx1"/>
                </a:solidFill>
                <a:prstDash val="solid"/>
                <a:headEnd type="none" w="med" len="med"/>
                <a:tailEnd type="none" w="med" len="med"/>
              </a:ln>
            </p:spPr>
          </p:sp>
          <p:sp>
            <p:nvSpPr>
              <p:cNvPr id="29725" name="Line 12"/>
              <p:cNvSpPr/>
              <p:nvPr/>
            </p:nvSpPr>
            <p:spPr>
              <a:xfrm>
                <a:off x="4932" y="1584"/>
                <a:ext cx="0" cy="245"/>
              </a:xfrm>
              <a:prstGeom prst="line">
                <a:avLst/>
              </a:prstGeom>
              <a:ln w="9525" cap="flat" cmpd="sng">
                <a:solidFill>
                  <a:schemeClr val="tx1"/>
                </a:solidFill>
                <a:prstDash val="solid"/>
                <a:headEnd type="none" w="med" len="med"/>
                <a:tailEnd type="none" w="med" len="med"/>
              </a:ln>
            </p:spPr>
          </p:sp>
        </p:grpSp>
        <p:sp>
          <p:nvSpPr>
            <p:cNvPr id="29719" name="Text Box 13"/>
            <p:cNvSpPr txBox="1"/>
            <p:nvPr/>
          </p:nvSpPr>
          <p:spPr>
            <a:xfrm>
              <a:off x="912" y="1759"/>
              <a:ext cx="2197" cy="252"/>
            </a:xfrm>
            <a:prstGeom prst="rect">
              <a:avLst/>
            </a:prstGeom>
            <a:noFill/>
            <a:ln w="9525">
              <a:noFill/>
            </a:ln>
          </p:spPr>
          <p:txBody>
            <a:bodyPr wrap="none">
              <a:spAutoFit/>
            </a:bodyPr>
            <a:lstStyle/>
            <a:p>
              <a:pPr lvl="0" eaLnBrk="1" hangingPunct="1"/>
              <a:r>
                <a:rPr lang="zh-CN" altLang="en-US" sz="2000" dirty="0">
                  <a:latin typeface="微软雅黑" panose="020B0503020204020204" pitchFamily="34" charset="-122"/>
                  <a:ea typeface="微软雅黑" panose="020B0503020204020204" pitchFamily="34" charset="-122"/>
                </a:rPr>
                <a:t>例  字符串“</a:t>
              </a:r>
              <a:r>
                <a:rPr lang="en-US" altLang="zh-CN" sz="2000" dirty="0">
                  <a:latin typeface="微软雅黑" panose="020B0503020204020204" pitchFamily="34" charset="-122"/>
                  <a:ea typeface="微软雅黑" panose="020B0503020204020204" pitchFamily="34" charset="-122"/>
                </a:rPr>
                <a:t>hello”</a:t>
              </a:r>
              <a:r>
                <a:rPr lang="zh-CN" altLang="zh-CN" sz="2000" dirty="0">
                  <a:latin typeface="微软雅黑" panose="020B0503020204020204" pitchFamily="34" charset="-122"/>
                  <a:ea typeface="微软雅黑" panose="020B0503020204020204" pitchFamily="34" charset="-122"/>
                </a:rPr>
                <a:t>在内存中</a:t>
              </a:r>
              <a:endParaRPr lang="zh-CN" altLang="en-US" sz="2400" dirty="0">
                <a:latin typeface="微软雅黑" panose="020B0503020204020204" pitchFamily="34" charset="-122"/>
                <a:ea typeface="微软雅黑" panose="020B0503020204020204" pitchFamily="34" charset="-122"/>
              </a:endParaRPr>
            </a:p>
          </p:txBody>
        </p:sp>
      </p:grpSp>
      <p:grpSp>
        <p:nvGrpSpPr>
          <p:cNvPr id="4" name="Group 14"/>
          <p:cNvGrpSpPr/>
          <p:nvPr/>
        </p:nvGrpSpPr>
        <p:grpSpPr>
          <a:xfrm>
            <a:off x="1675765" y="3837940"/>
            <a:ext cx="4135438" cy="460375"/>
            <a:chOff x="1248" y="2688"/>
            <a:chExt cx="2605" cy="290"/>
          </a:xfrm>
        </p:grpSpPr>
        <p:sp>
          <p:nvSpPr>
            <p:cNvPr id="29712" name="Rectangle 15"/>
            <p:cNvSpPr/>
            <p:nvPr/>
          </p:nvSpPr>
          <p:spPr>
            <a:xfrm>
              <a:off x="1968" y="2736"/>
              <a:ext cx="234" cy="192"/>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lnSpc>
                  <a:spcPct val="90000"/>
                </a:lnSpc>
              </a:pPr>
              <a:r>
                <a:rPr lang="en-US" altLang="zh-CN" sz="2000" dirty="0">
                  <a:latin typeface="+mn-lt"/>
                  <a:ea typeface="宋体" panose="02010600030101010101" pitchFamily="2" charset="-122"/>
                  <a:cs typeface="+mn-lt"/>
                </a:rPr>
                <a:t>a</a:t>
              </a:r>
              <a:endParaRPr lang="en-US" altLang="zh-CN" sz="2000" dirty="0">
                <a:latin typeface="+mn-lt"/>
                <a:ea typeface="宋体" panose="02010600030101010101" pitchFamily="2" charset="-122"/>
                <a:cs typeface="+mn-lt"/>
              </a:endParaRPr>
            </a:p>
          </p:txBody>
        </p:sp>
        <p:grpSp>
          <p:nvGrpSpPr>
            <p:cNvPr id="29713" name="Group 16"/>
            <p:cNvGrpSpPr/>
            <p:nvPr/>
          </p:nvGrpSpPr>
          <p:grpSpPr>
            <a:xfrm>
              <a:off x="3264" y="2736"/>
              <a:ext cx="589" cy="192"/>
              <a:chOff x="3264" y="2736"/>
              <a:chExt cx="589" cy="267"/>
            </a:xfrm>
          </p:grpSpPr>
          <p:sp>
            <p:nvSpPr>
              <p:cNvPr id="29716" name="Rectangle 17"/>
              <p:cNvSpPr/>
              <p:nvPr/>
            </p:nvSpPr>
            <p:spPr>
              <a:xfrm>
                <a:off x="3264" y="2736"/>
                <a:ext cx="589" cy="267"/>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lnSpc>
                    <a:spcPct val="90000"/>
                  </a:lnSpc>
                </a:pPr>
                <a:r>
                  <a:rPr lang="en-US" altLang="zh-CN" sz="2400" dirty="0">
                    <a:latin typeface="Times New Roman" panose="02020603050405020304" pitchFamily="18" charset="0"/>
                    <a:ea typeface="宋体" panose="02010600030101010101" pitchFamily="2" charset="-122"/>
                  </a:rPr>
                  <a:t> </a:t>
                </a:r>
                <a:r>
                  <a:rPr lang="en-US" altLang="zh-CN" sz="2000" dirty="0">
                    <a:latin typeface="+mn-lt"/>
                    <a:ea typeface="宋体" panose="02010600030101010101" pitchFamily="2" charset="-122"/>
                    <a:cs typeface="+mn-lt"/>
                  </a:rPr>
                  <a:t>a     \0</a:t>
                </a:r>
                <a:endParaRPr lang="en-US" altLang="zh-CN" sz="2000" dirty="0">
                  <a:latin typeface="+mn-lt"/>
                  <a:ea typeface="宋体" panose="02010600030101010101" pitchFamily="2" charset="-122"/>
                  <a:cs typeface="+mn-lt"/>
                </a:endParaRPr>
              </a:p>
            </p:txBody>
          </p:sp>
          <p:sp>
            <p:nvSpPr>
              <p:cNvPr id="29717" name="Line 18"/>
              <p:cNvSpPr/>
              <p:nvPr/>
            </p:nvSpPr>
            <p:spPr>
              <a:xfrm>
                <a:off x="3552" y="2736"/>
                <a:ext cx="0" cy="267"/>
              </a:xfrm>
              <a:prstGeom prst="line">
                <a:avLst/>
              </a:prstGeom>
              <a:ln w="9525" cap="flat" cmpd="sng">
                <a:solidFill>
                  <a:schemeClr val="tx1"/>
                </a:solidFill>
                <a:prstDash val="solid"/>
                <a:headEnd type="none" w="med" len="med"/>
                <a:tailEnd type="none" w="med" len="med"/>
              </a:ln>
            </p:spPr>
          </p:sp>
        </p:grpSp>
        <p:sp>
          <p:nvSpPr>
            <p:cNvPr id="29714" name="Text Box 19"/>
            <p:cNvSpPr txBox="1"/>
            <p:nvPr/>
          </p:nvSpPr>
          <p:spPr>
            <a:xfrm>
              <a:off x="1248" y="2688"/>
              <a:ext cx="477" cy="290"/>
            </a:xfrm>
            <a:prstGeom prst="rect">
              <a:avLst/>
            </a:prstGeom>
            <a:noFill/>
            <a:ln w="9525">
              <a:noFill/>
            </a:ln>
          </p:spPr>
          <p:txBody>
            <a:bodyPr wrap="none">
              <a:spAutoFit/>
            </a:bodyPr>
            <a:lstStyle/>
            <a:p>
              <a:pPr lvl="0" eaLnBrk="1" hangingPunct="1"/>
              <a:r>
                <a:rPr lang="zh-CN" altLang="en-US" sz="2000" dirty="0">
                  <a:latin typeface="微软雅黑" panose="020B0503020204020204" pitchFamily="34" charset="-122"/>
                  <a:ea typeface="微软雅黑" panose="020B0503020204020204" pitchFamily="34" charset="-122"/>
                </a:rPr>
                <a:t>例</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9715" name="Text Box 20"/>
            <p:cNvSpPr txBox="1"/>
            <p:nvPr/>
          </p:nvSpPr>
          <p:spPr>
            <a:xfrm>
              <a:off x="2688" y="2688"/>
              <a:ext cx="338" cy="288"/>
            </a:xfrm>
            <a:prstGeom prst="rect">
              <a:avLst/>
            </a:prstGeom>
            <a:noFill/>
            <a:ln w="9525">
              <a:noFill/>
            </a:ln>
          </p:spPr>
          <p:txBody>
            <a:bodyPr wrap="none">
              <a:spAutoFit/>
            </a:bodyPr>
            <a:lstStyle/>
            <a:p>
              <a:pPr lvl="0" eaLnBrk="1" hangingPunct="1"/>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grpSp>
        <p:nvGrpSpPr>
          <p:cNvPr id="6" name="Group 22"/>
          <p:cNvGrpSpPr/>
          <p:nvPr/>
        </p:nvGrpSpPr>
        <p:grpSpPr>
          <a:xfrm>
            <a:off x="756285" y="2518410"/>
            <a:ext cx="2459038" cy="406400"/>
            <a:chOff x="1053" y="1915"/>
            <a:chExt cx="1549" cy="256"/>
          </a:xfrm>
        </p:grpSpPr>
        <p:sp>
          <p:nvSpPr>
            <p:cNvPr id="29710" name="Text Box 23"/>
            <p:cNvSpPr txBox="1"/>
            <p:nvPr/>
          </p:nvSpPr>
          <p:spPr>
            <a:xfrm>
              <a:off x="1053" y="1915"/>
              <a:ext cx="1114" cy="252"/>
            </a:xfrm>
            <a:prstGeom prst="rect">
              <a:avLst/>
            </a:prstGeom>
            <a:noFill/>
            <a:ln w="9525">
              <a:noFill/>
            </a:ln>
          </p:spPr>
          <p:txBody>
            <a:bodyPr wrap="none">
              <a:spAutoFit/>
            </a:bodyPr>
            <a:lstStyle/>
            <a:p>
              <a:pPr lvl="0" eaLnBrk="1" hangingPunct="1"/>
              <a:r>
                <a:rPr lang="zh-CN" altLang="en-US" sz="2000" dirty="0">
                  <a:latin typeface="微软雅黑" panose="020B0503020204020204" pitchFamily="34" charset="-122"/>
                  <a:ea typeface="微软雅黑" panose="020B0503020204020204" pitchFamily="34" charset="-122"/>
                </a:rPr>
                <a:t>例  </a:t>
              </a:r>
              <a:r>
                <a:rPr lang="zh-CN" altLang="zh-CN" sz="2000" dirty="0">
                  <a:latin typeface="微软雅黑" panose="020B0503020204020204" pitchFamily="34" charset="-122"/>
                  <a:ea typeface="微软雅黑" panose="020B0503020204020204" pitchFamily="34" charset="-122"/>
                </a:rPr>
                <a:t>空串  “”</a:t>
              </a:r>
              <a:endParaRPr lang="zh-CN" altLang="en-US" sz="2000" dirty="0">
                <a:latin typeface="微软雅黑" panose="020B0503020204020204" pitchFamily="34" charset="-122"/>
                <a:ea typeface="微软雅黑" panose="020B0503020204020204" pitchFamily="34" charset="-122"/>
              </a:endParaRPr>
            </a:p>
          </p:txBody>
        </p:sp>
        <p:sp>
          <p:nvSpPr>
            <p:cNvPr id="29711" name="Text Box 24"/>
            <p:cNvSpPr txBox="1"/>
            <p:nvPr/>
          </p:nvSpPr>
          <p:spPr>
            <a:xfrm>
              <a:off x="2336" y="1915"/>
              <a:ext cx="266" cy="256"/>
            </a:xfrm>
            <a:prstGeom prst="rect">
              <a:avLst/>
            </a:prstGeom>
            <a:noFill/>
            <a:ln w="9525" cap="flat" cmpd="sng">
              <a:solidFill>
                <a:schemeClr val="tx1"/>
              </a:solidFill>
              <a:prstDash val="solid"/>
              <a:miter/>
              <a:headEnd type="none" w="med" len="med"/>
              <a:tailEnd type="none" w="med" len="med"/>
            </a:ln>
          </p:spPr>
          <p:txBody>
            <a:bodyPr>
              <a:spAutoFit/>
            </a:bodyPr>
            <a:lstStyle/>
            <a:p>
              <a:pPr lvl="0" eaLnBrk="1" hangingPunct="1">
                <a:spcBef>
                  <a:spcPct val="50000"/>
                </a:spcBef>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grpSp>
      <p:sp>
        <p:nvSpPr>
          <p:cNvPr id="162841" name="Text Box 25"/>
          <p:cNvSpPr txBox="1"/>
          <p:nvPr/>
        </p:nvSpPr>
        <p:spPr>
          <a:xfrm>
            <a:off x="1719580" y="4606290"/>
            <a:ext cx="3156585" cy="523240"/>
          </a:xfrm>
          <a:prstGeom prst="rect">
            <a:avLst/>
          </a:prstGeom>
          <a:solidFill>
            <a:schemeClr val="bg1"/>
          </a:solidFill>
          <a:ln w="25400" cap="flat" cmpd="sng">
            <a:solidFill>
              <a:schemeClr val="tx2"/>
            </a:solidFill>
            <a:prstDash val="solid"/>
            <a:miter/>
            <a:headEnd type="none" w="med" len="med"/>
            <a:tailEnd type="none" w="med" len="med"/>
          </a:ln>
        </p:spPr>
        <p:txBody>
          <a:bodyPr wrap="squar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mn-lt"/>
                <a:ea typeface="隶书" panose="02010509060101010101" pitchFamily="49" charset="-122"/>
                <a:cs typeface="+mn-lt"/>
              </a:rPr>
              <a:t>char   ch;     ch=''A'';</a:t>
            </a:r>
            <a:r>
              <a:rPr lang="en-US" altLang="zh-CN" sz="2800" dirty="0">
                <a:latin typeface="Times New Roman" panose="02020603050405020304" pitchFamily="18" charset="0"/>
                <a:ea typeface="隶书" panose="02010509060101010101" pitchFamily="49" charset="-122"/>
              </a:rPr>
              <a:t>         </a:t>
            </a:r>
            <a:endParaRPr lang="en-US" altLang="zh-CN" sz="2800" dirty="0">
              <a:latin typeface="Times New Roman" panose="02020603050405020304" pitchFamily="18" charset="0"/>
              <a:ea typeface="隶书" panose="02010509060101010101" pitchFamily="49" charset="-122"/>
            </a:endParaRPr>
          </a:p>
        </p:txBody>
      </p:sp>
      <p:grpSp>
        <p:nvGrpSpPr>
          <p:cNvPr id="7" name="Group 29"/>
          <p:cNvGrpSpPr/>
          <p:nvPr/>
        </p:nvGrpSpPr>
        <p:grpSpPr>
          <a:xfrm>
            <a:off x="4471670" y="4803140"/>
            <a:ext cx="167005" cy="216535"/>
            <a:chOff x="4356" y="3540"/>
            <a:chExt cx="228" cy="216"/>
          </a:xfrm>
        </p:grpSpPr>
        <p:sp>
          <p:nvSpPr>
            <p:cNvPr id="29708" name="Line 27"/>
            <p:cNvSpPr/>
            <p:nvPr/>
          </p:nvSpPr>
          <p:spPr>
            <a:xfrm flipH="1">
              <a:off x="4356" y="3540"/>
              <a:ext cx="228" cy="216"/>
            </a:xfrm>
            <a:prstGeom prst="line">
              <a:avLst/>
            </a:prstGeom>
            <a:ln w="38100" cap="flat" cmpd="sng">
              <a:solidFill>
                <a:srgbClr val="FF0000"/>
              </a:solidFill>
              <a:prstDash val="solid"/>
              <a:headEnd type="none" w="med" len="med"/>
              <a:tailEnd type="none" w="med" len="med"/>
            </a:ln>
          </p:spPr>
        </p:sp>
        <p:sp>
          <p:nvSpPr>
            <p:cNvPr id="29709" name="Line 28"/>
            <p:cNvSpPr/>
            <p:nvPr/>
          </p:nvSpPr>
          <p:spPr>
            <a:xfrm>
              <a:off x="4356" y="3540"/>
              <a:ext cx="228" cy="216"/>
            </a:xfrm>
            <a:prstGeom prst="line">
              <a:avLst/>
            </a:prstGeom>
            <a:ln w="38100" cap="flat" cmpd="sng">
              <a:solidFill>
                <a:srgbClr val="FF0000"/>
              </a:solidFill>
              <a:prstDash val="solid"/>
              <a:headEnd type="none" w="med" len="med"/>
              <a:tailEnd type="none" w="med" len="med"/>
            </a:ln>
          </p:spPr>
        </p:sp>
      </p:grpSp>
      <p:sp>
        <p:nvSpPr>
          <p:cNvPr id="29706" name="Text Box 30"/>
          <p:cNvSpPr txBox="1"/>
          <p:nvPr/>
        </p:nvSpPr>
        <p:spPr>
          <a:xfrm>
            <a:off x="1719580" y="4606290"/>
            <a:ext cx="3156585" cy="523240"/>
          </a:xfrm>
          <a:prstGeom prst="rect">
            <a:avLst/>
          </a:prstGeom>
          <a:solidFill>
            <a:schemeClr val="bg1"/>
          </a:solidFill>
          <a:ln w="25400" cap="flat" cmpd="sng">
            <a:solidFill>
              <a:schemeClr val="tx2"/>
            </a:solidFill>
            <a:prstDash val="solid"/>
            <a:miter/>
            <a:headEnd type="none" w="med" len="med"/>
            <a:tailEnd type="none" w="med" len="med"/>
          </a:ln>
        </p:spPr>
        <p:txBody>
          <a:bodyPr wrap="squar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mn-lt"/>
                <a:ea typeface="隶书" panose="02010509060101010101" pitchFamily="49" charset="-122"/>
                <a:cs typeface="+mn-lt"/>
              </a:rPr>
              <a:t>char   ch;	ch=</a:t>
            </a:r>
            <a:r>
              <a:rPr lang="en-US" altLang="zh-CN" sz="2000" dirty="0">
                <a:solidFill>
                  <a:srgbClr val="FF0000"/>
                </a:solidFill>
                <a:latin typeface="+mn-lt"/>
                <a:ea typeface="隶书" panose="02010509060101010101" pitchFamily="49" charset="-122"/>
                <a:cs typeface="+mn-lt"/>
              </a:rPr>
              <a:t>'A'</a:t>
            </a:r>
            <a:r>
              <a:rPr lang="en-US" altLang="zh-CN" sz="2000" dirty="0">
                <a:latin typeface="+mn-lt"/>
                <a:ea typeface="隶书" panose="02010509060101010101" pitchFamily="49" charset="-122"/>
                <a:cs typeface="+mn-lt"/>
              </a:rPr>
              <a:t>;</a:t>
            </a:r>
            <a:r>
              <a:rPr lang="en-US" altLang="zh-CN" sz="2800" dirty="0">
                <a:latin typeface="+mn-lt"/>
                <a:ea typeface="隶书" panose="02010509060101010101" pitchFamily="49" charset="-122"/>
                <a:cs typeface="+mn-lt"/>
              </a:rPr>
              <a:t>     </a:t>
            </a:r>
            <a:r>
              <a:rPr lang="en-US" altLang="zh-CN" sz="2800" dirty="0">
                <a:latin typeface="Times New Roman" panose="02020603050405020304" pitchFamily="18" charset="0"/>
                <a:ea typeface="隶书" panose="02010509060101010101" pitchFamily="49" charset="-122"/>
              </a:rPr>
              <a:t>     </a:t>
            </a:r>
            <a:endParaRPr lang="en-US" altLang="zh-CN" sz="2800" dirty="0">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2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41" grpId="0" bldLvl="0" animBg="1"/>
      <p:bldP spid="2970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p:cNvSpPr txBox="1"/>
          <p:nvPr/>
        </p:nvSpPr>
        <p:spPr>
          <a:xfrm>
            <a:off x="2288223" y="1116648"/>
            <a:ext cx="5405438" cy="3832225"/>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3.1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引言</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3.2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对象、变量和常量的概念</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3.3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整型数据</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3.4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浮点型数据</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3.5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字符型数据</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3.6	void</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数据类型</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3.7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表达式和运算符</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3.8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不同类型数据间的转换</a:t>
            </a:r>
            <a:endPar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3.9	</a:t>
            </a:r>
            <a:r>
              <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基本输入输出</a:t>
            </a:r>
            <a:endParaRPr kumimoji="1" lang="zh-CN" altLang="en-US" sz="1800" b="1"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1"/>
          </p:nvPr>
        </p:nvSpPr>
        <p:spPr>
          <a:xfrm>
            <a:off x="628650" y="735965"/>
            <a:ext cx="3187065" cy="735330"/>
          </a:xfrm>
        </p:spPr>
        <p:txBody>
          <a:bodyPr vert="horz" wrap="square" lIns="91440" tIns="45720" rIns="91440" bIns="45720" anchor="t"/>
          <a:lstStyle/>
          <a:p>
            <a:pPr eaLnBrk="1" hangingPunct="1">
              <a:buNone/>
            </a:pPr>
            <a:r>
              <a:rPr lang="en-US" altLang="zh-CN" sz="2800" dirty="0">
                <a:solidFill>
                  <a:srgbClr val="0000FF"/>
                </a:solidFill>
              </a:rPr>
              <a:t>3.6</a:t>
            </a:r>
            <a:r>
              <a:rPr lang="en-US" altLang="zh-CN" sz="2800" dirty="0">
                <a:latin typeface="隶书" panose="02010509060101010101" pitchFamily="49" charset="-122"/>
              </a:rPr>
              <a:t> </a:t>
            </a:r>
            <a:r>
              <a:rPr lang="en-US" altLang="zh-CN" sz="2800" dirty="0">
                <a:latin typeface="微软雅黑" panose="020B0503020204020204" pitchFamily="34" charset="-122"/>
                <a:ea typeface="微软雅黑" panose="020B0503020204020204" pitchFamily="34" charset="-122"/>
              </a:rPr>
              <a:t>void</a:t>
            </a:r>
            <a:r>
              <a:rPr lang="zh-CN" altLang="en-US" sz="2800" dirty="0">
                <a:latin typeface="微软雅黑" panose="020B0503020204020204" pitchFamily="34" charset="-122"/>
                <a:ea typeface="微软雅黑" panose="020B0503020204020204" pitchFamily="34" charset="-122"/>
              </a:rPr>
              <a:t>数据类型</a:t>
            </a:r>
            <a:endParaRPr lang="en-US" altLang="zh-CN" sz="2800" dirty="0">
              <a:latin typeface="微软雅黑" panose="020B0503020204020204" pitchFamily="34" charset="-122"/>
              <a:ea typeface="微软雅黑" panose="020B0503020204020204" pitchFamily="34" charset="-122"/>
            </a:endParaRPr>
          </a:p>
        </p:txBody>
      </p:sp>
      <p:sp>
        <p:nvSpPr>
          <p:cNvPr id="30723" name="TextBox 35"/>
          <p:cNvSpPr txBox="1"/>
          <p:nvPr/>
        </p:nvSpPr>
        <p:spPr>
          <a:xfrm>
            <a:off x="628650" y="1353185"/>
            <a:ext cx="8027988" cy="4206240"/>
          </a:xfrm>
          <a:prstGeom prst="rect">
            <a:avLst/>
          </a:prstGeom>
          <a:noFill/>
          <a:ln w="9525">
            <a:noFill/>
          </a:ln>
        </p:spPr>
        <p:txBody>
          <a:bodyPr>
            <a:spAutoFit/>
          </a:bodyPr>
          <a:lstStyle/>
          <a:p>
            <a:pPr lvl="0">
              <a:lnSpc>
                <a:spcPct val="150000"/>
              </a:lnSpc>
            </a:pPr>
            <a:r>
              <a:rPr lang="en-US" altLang="zh-CN" sz="2000" dirty="0">
                <a:latin typeface="微软雅黑" panose="020B0503020204020204" pitchFamily="34" charset="-122"/>
                <a:ea typeface="微软雅黑" panose="020B0503020204020204" pitchFamily="34" charset="-122"/>
              </a:rPr>
              <a:t>void</a:t>
            </a:r>
            <a:r>
              <a:rPr lang="zh-CN" altLang="en-US" sz="2000" dirty="0">
                <a:latin typeface="微软雅黑" panose="020B0503020204020204" pitchFamily="34" charset="-122"/>
                <a:ea typeface="微软雅黑" panose="020B0503020204020204" pitchFamily="34" charset="-122"/>
              </a:rPr>
              <a:t>类型又称空类型，不包含任何值或操作，不能用来定义普通变量，但可用来定义指针型变量，主要作用是：</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、函数定义或声明中表示没有返回值的函数（详见第</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章）</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、用在类型转换表达式中，显式的表示丢弃一个值</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       (void)getchar();       //</a:t>
            </a:r>
            <a:r>
              <a:rPr lang="zh-CN" altLang="en-US" sz="2000" dirty="0">
                <a:latin typeface="微软雅黑" panose="020B0503020204020204" pitchFamily="34" charset="-122"/>
                <a:ea typeface="微软雅黑" panose="020B0503020204020204" pitchFamily="34" charset="-122"/>
              </a:rPr>
              <a:t>执行时</a:t>
            </a:r>
            <a:r>
              <a:rPr lang="en-US" altLang="zh-CN" sz="2000" dirty="0">
                <a:latin typeface="微软雅黑" panose="020B0503020204020204" pitchFamily="34" charset="-122"/>
                <a:ea typeface="微软雅黑" panose="020B0503020204020204" pitchFamily="34" charset="-122"/>
              </a:rPr>
              <a:t>getchar()</a:t>
            </a:r>
            <a:r>
              <a:rPr lang="zh-CN" altLang="en-US" sz="2000" dirty="0">
                <a:latin typeface="微软雅黑" panose="020B0503020204020204" pitchFamily="34" charset="-122"/>
                <a:ea typeface="微软雅黑" panose="020B0503020204020204" pitchFamily="34" charset="-122"/>
              </a:rPr>
              <a:t>丢弃它的返回值</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       (void)(3.5+4.6*5.12)   //</a:t>
            </a:r>
            <a:r>
              <a:rPr lang="zh-CN" altLang="en-US" sz="2000" dirty="0">
                <a:latin typeface="微软雅黑" panose="020B0503020204020204" pitchFamily="34" charset="-122"/>
                <a:ea typeface="微软雅黑" panose="020B0503020204020204" pitchFamily="34" charset="-122"/>
              </a:rPr>
              <a:t>丢弃表达式的值，合法但无实际意义</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、形成</a:t>
            </a:r>
            <a:r>
              <a:rPr lang="en-US" altLang="zh-CN" sz="2000" dirty="0">
                <a:latin typeface="微软雅黑" panose="020B0503020204020204" pitchFamily="34" charset="-122"/>
                <a:ea typeface="微软雅黑" panose="020B0503020204020204" pitchFamily="34" charset="-122"/>
              </a:rPr>
              <a:t>void *</a:t>
            </a:r>
            <a:r>
              <a:rPr lang="zh-CN" altLang="en-US" sz="2000" dirty="0">
                <a:latin typeface="微软雅黑" panose="020B0503020204020204" pitchFamily="34" charset="-122"/>
                <a:ea typeface="微软雅黑" panose="020B0503020204020204" pitchFamily="34" charset="-122"/>
              </a:rPr>
              <a:t>类型，用来定义无类型指针（详见第</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章）</a:t>
            </a:r>
            <a:endParaRPr lang="zh-CN" altLang="en-US"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、在函数定义或声明中代替形参列表，表示该函数不接受任何参数</a:t>
            </a:r>
            <a:endParaRPr lang="en-US" altLang="zh-CN" sz="2000" dirty="0">
              <a:latin typeface="微软雅黑" panose="020B0503020204020204" pitchFamily="34" charset="-122"/>
              <a:ea typeface="微软雅黑" panose="020B0503020204020204" pitchFamily="34" charset="-122"/>
            </a:endParaRPr>
          </a:p>
          <a:p>
            <a:pPr lvl="0">
              <a:lnSpc>
                <a:spcPct val="150000"/>
              </a:lnSpc>
            </a:pPr>
            <a:r>
              <a:rPr lang="en-US" altLang="zh-CN" sz="2000" dirty="0">
                <a:latin typeface="微软雅黑" panose="020B0503020204020204" pitchFamily="34" charset="-122"/>
                <a:ea typeface="微软雅黑" panose="020B0503020204020204" pitchFamily="34" charset="-122"/>
              </a:rPr>
              <a:t>       int PrintLine(void);</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body" idx="4294967295"/>
          </p:nvPr>
        </p:nvSpPr>
        <p:spPr>
          <a:xfrm>
            <a:off x="570230" y="189230"/>
            <a:ext cx="3049905" cy="459740"/>
          </a:xfrm>
        </p:spPr>
        <p:txBody>
          <a:bodyPr vert="horz" wrap="square" lIns="91440" tIns="45720" rIns="91440" bIns="45720" anchor="t">
            <a:normAutofit fontScale="90000"/>
          </a:bodyPr>
          <a:lstStyle/>
          <a:p>
            <a:pPr lvl="0" eaLnBrk="1" hangingPunct="1">
              <a:buNone/>
            </a:pPr>
            <a:r>
              <a:rPr lang="en-US" altLang="zh-CN" sz="2400" dirty="0">
                <a:solidFill>
                  <a:schemeClr val="tx1"/>
                </a:solidFill>
                <a:latin typeface="微软雅黑" panose="020B0503020204020204" pitchFamily="34" charset="-122"/>
                <a:ea typeface="微软雅黑" panose="020B0503020204020204" pitchFamily="34" charset="-122"/>
              </a:rPr>
              <a:t>3.7</a:t>
            </a:r>
            <a:r>
              <a:rPr lang="en-US" altLang="zh-CN" sz="2400" dirty="0">
                <a:solidFill>
                  <a:schemeClr val="accent1"/>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表达式和运算符</a:t>
            </a:r>
            <a:endParaRPr lang="zh-CN" altLang="zh-CN" sz="2400" dirty="0">
              <a:latin typeface="微软雅黑" panose="020B0503020204020204" pitchFamily="34" charset="-122"/>
              <a:ea typeface="微软雅黑" panose="020B0503020204020204" pitchFamily="34" charset="-122"/>
            </a:endParaRPr>
          </a:p>
        </p:txBody>
      </p:sp>
      <p:grpSp>
        <p:nvGrpSpPr>
          <p:cNvPr id="2" name="Group 3"/>
          <p:cNvGrpSpPr/>
          <p:nvPr/>
        </p:nvGrpSpPr>
        <p:grpSpPr>
          <a:xfrm>
            <a:off x="1123950" y="487362"/>
            <a:ext cx="5691188" cy="6400801"/>
            <a:chOff x="180" y="295"/>
            <a:chExt cx="3585" cy="4032"/>
          </a:xfrm>
        </p:grpSpPr>
        <p:sp>
          <p:nvSpPr>
            <p:cNvPr id="31748" name="AutoShape 4"/>
            <p:cNvSpPr/>
            <p:nvPr/>
          </p:nvSpPr>
          <p:spPr>
            <a:xfrm>
              <a:off x="488" y="439"/>
              <a:ext cx="178" cy="3656"/>
            </a:xfrm>
            <a:prstGeom prst="leftBrace">
              <a:avLst>
                <a:gd name="adj1" fmla="val 155852"/>
                <a:gd name="adj2" fmla="val 50000"/>
              </a:avLst>
            </a:prstGeom>
            <a:noFill/>
            <a:ln w="15875" cap="flat" cmpd="sng">
              <a:solidFill>
                <a:schemeClr val="tx1"/>
              </a:solidFill>
              <a:prstDash val="solid"/>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31749" name="Text Box 5"/>
            <p:cNvSpPr txBox="1"/>
            <p:nvPr/>
          </p:nvSpPr>
          <p:spPr>
            <a:xfrm>
              <a:off x="180" y="1807"/>
              <a:ext cx="307" cy="988"/>
            </a:xfrm>
            <a:prstGeom prst="rect">
              <a:avLst/>
            </a:prstGeom>
            <a:noFill/>
            <a:ln w="9525">
              <a:noFill/>
            </a:ln>
          </p:spPr>
          <p:txBody>
            <a:bodyPr wrap="none">
              <a:spAutoFit/>
            </a:bodyPr>
            <a:lstStyle/>
            <a:p>
              <a:pPr lvl="0"/>
              <a:r>
                <a:rPr lang="en-US" altLang="zh-CN" sz="2400" b="1" dirty="0">
                  <a:solidFill>
                    <a:srgbClr val="002060"/>
                  </a:solidFill>
                  <a:latin typeface="微软雅黑" panose="020B0503020204020204" pitchFamily="34" charset="-122"/>
                  <a:ea typeface="微软雅黑" panose="020B0503020204020204" pitchFamily="34" charset="-122"/>
                </a:rPr>
                <a:t>C</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r>
                <a:rPr lang="zh-CN" altLang="zh-CN" sz="2400" b="1" dirty="0">
                  <a:solidFill>
                    <a:srgbClr val="002060"/>
                  </a:solidFill>
                  <a:latin typeface="微软雅黑" panose="020B0503020204020204" pitchFamily="34" charset="-122"/>
                  <a:ea typeface="微软雅黑" panose="020B0503020204020204" pitchFamily="34" charset="-122"/>
                </a:rPr>
                <a:t>运</a:t>
              </a:r>
              <a:endParaRPr lang="zh-CN" altLang="zh-CN" sz="2400" b="1" dirty="0">
                <a:solidFill>
                  <a:srgbClr val="002060"/>
                </a:solidFill>
                <a:latin typeface="微软雅黑" panose="020B0503020204020204" pitchFamily="34" charset="-122"/>
                <a:ea typeface="微软雅黑" panose="020B0503020204020204" pitchFamily="34" charset="-122"/>
              </a:endParaRPr>
            </a:p>
            <a:p>
              <a:pPr lvl="0"/>
              <a:r>
                <a:rPr lang="zh-CN" altLang="zh-CN" sz="2400" b="1" dirty="0">
                  <a:solidFill>
                    <a:srgbClr val="002060"/>
                  </a:solidFill>
                  <a:latin typeface="微软雅黑" panose="020B0503020204020204" pitchFamily="34" charset="-122"/>
                  <a:ea typeface="微软雅黑" panose="020B0503020204020204" pitchFamily="34" charset="-122"/>
                </a:rPr>
                <a:t>算</a:t>
              </a:r>
              <a:endParaRPr lang="zh-CN" altLang="zh-CN" sz="2400" b="1" dirty="0">
                <a:solidFill>
                  <a:srgbClr val="002060"/>
                </a:solidFill>
                <a:latin typeface="微软雅黑" panose="020B0503020204020204" pitchFamily="34" charset="-122"/>
                <a:ea typeface="微软雅黑" panose="020B0503020204020204" pitchFamily="34" charset="-122"/>
              </a:endParaRPr>
            </a:p>
            <a:p>
              <a:pPr lvl="0"/>
              <a:r>
                <a:rPr lang="zh-CN" altLang="zh-CN" sz="2400" b="1" dirty="0">
                  <a:solidFill>
                    <a:srgbClr val="002060"/>
                  </a:solidFill>
                  <a:latin typeface="微软雅黑" panose="020B0503020204020204" pitchFamily="34" charset="-122"/>
                  <a:ea typeface="微软雅黑" panose="020B0503020204020204" pitchFamily="34" charset="-122"/>
                </a:rPr>
                <a:t>符</a:t>
              </a:r>
              <a:endParaRPr lang="zh-CN" altLang="zh-CN" sz="2400" b="1" dirty="0">
                <a:solidFill>
                  <a:srgbClr val="002060"/>
                </a:solidFill>
                <a:latin typeface="微软雅黑" panose="020B0503020204020204" pitchFamily="34" charset="-122"/>
                <a:ea typeface="微软雅黑" panose="020B0503020204020204" pitchFamily="34" charset="-122"/>
              </a:endParaRPr>
            </a:p>
          </p:txBody>
        </p:sp>
        <p:sp>
          <p:nvSpPr>
            <p:cNvPr id="31750" name="Text Box 6"/>
            <p:cNvSpPr txBox="1"/>
            <p:nvPr/>
          </p:nvSpPr>
          <p:spPr>
            <a:xfrm>
              <a:off x="768" y="295"/>
              <a:ext cx="2997" cy="4032"/>
            </a:xfrm>
            <a:prstGeom prst="rect">
              <a:avLst/>
            </a:prstGeom>
            <a:noFill/>
            <a:ln w="9525">
              <a:noFill/>
            </a:ln>
          </p:spPr>
          <p:txBody>
            <a:bodyPr wrap="none" anchor="ctr">
              <a:spAutoFit/>
            </a:bodyPr>
            <a:lstStyle/>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算术运算符：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  *  /  %  ++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关系运算符：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&lt;  &lt;=   ==   &gt;   &gt;=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逻辑运算符：</a:t>
              </a:r>
              <a:r>
                <a:rPr lang="zh-CN" altLang="en-US" sz="2000" dirty="0">
                  <a:solidFill>
                    <a:srgbClr val="0000FF"/>
                  </a:solidFill>
                  <a:latin typeface="微软雅黑" panose="020B0503020204020204" pitchFamily="34" charset="-122"/>
                  <a:ea typeface="微软雅黑" panose="020B0503020204020204" pitchFamily="34" charset="-122"/>
                </a:rPr>
                <a:t>   ！  </a:t>
              </a:r>
              <a:r>
                <a:rPr lang="en-US" altLang="zh-CN" sz="2000" dirty="0">
                  <a:solidFill>
                    <a:srgbClr val="0000FF"/>
                  </a:solidFill>
                  <a:latin typeface="微软雅黑" panose="020B0503020204020204" pitchFamily="34" charset="-122"/>
                  <a:ea typeface="微软雅黑" panose="020B0503020204020204" pitchFamily="34" charset="-122"/>
                </a:rPr>
                <a:t>&amp;&amp;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位运算符  ：</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&lt;&lt;   &gt;&gt;   ~  |  ^  &amp;</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赋值运算符：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及其扩展</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条件运算符：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逗号运算符：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指针运算符：</a:t>
              </a:r>
              <a:r>
                <a:rPr lang="zh-CN" altLang="en-US" sz="2000" dirty="0">
                  <a:solidFill>
                    <a:srgbClr val="0000FF"/>
                  </a:solidFill>
                  <a:latin typeface="微软雅黑" panose="020B0503020204020204" pitchFamily="34" charset="-122"/>
                  <a:ea typeface="微软雅黑" panose="020B0503020204020204" pitchFamily="34" charset="-122"/>
                </a:rPr>
                <a:t>     *  </a:t>
              </a:r>
              <a:r>
                <a:rPr lang="en-US" altLang="zh-CN" sz="2000" dirty="0">
                  <a:solidFill>
                    <a:srgbClr val="0000FF"/>
                  </a:solidFill>
                  <a:latin typeface="微软雅黑" panose="020B0503020204020204" pitchFamily="34" charset="-122"/>
                  <a:ea typeface="微软雅黑" panose="020B0503020204020204" pitchFamily="34" charset="-122"/>
                </a:rPr>
                <a:t>&amp;</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求字节数   ：</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sizeof</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强制类型转换：</a:t>
              </a:r>
              <a:r>
                <a:rPr lang="zh-CN" altLang="en-US" sz="2000" dirty="0">
                  <a:solidFill>
                    <a:srgbClr val="0000FF"/>
                  </a:solidFill>
                  <a:latin typeface="微软雅黑" panose="020B0503020204020204" pitchFamily="34" charset="-122"/>
                  <a:ea typeface="微软雅黑" panose="020B0503020204020204" pitchFamily="34" charset="-122"/>
                </a:rPr>
                <a:t>（类型）</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分量运算符：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-&gt;</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下标运算符：</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cs typeface="+mn-ea"/>
                </a:rPr>
                <a:t>其它     ： </a:t>
              </a:r>
              <a:r>
                <a:rPr lang="zh-CN" altLang="en-US" sz="2000" dirty="0">
                  <a:solidFill>
                    <a:srgbClr val="0000FF"/>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  -</a:t>
              </a:r>
              <a:endParaRPr lang="zh-CN" altLang="en-US" sz="2000" dirty="0">
                <a:solidFill>
                  <a:srgbClr val="0000FF"/>
                </a:solidFill>
                <a:latin typeface="微软雅黑" panose="020B0503020204020204" pitchFamily="34" charset="-122"/>
                <a:ea typeface="微软雅黑" panose="020B0503020204020204" pitchFamily="34" charset="-122"/>
              </a:endParaRPr>
            </a:p>
            <a:p>
              <a:pPr lvl="0"/>
              <a:endParaRPr lang="en-US" altLang="zh-CN" sz="2000"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body" idx="4294967295"/>
          </p:nvPr>
        </p:nvSpPr>
        <p:spPr>
          <a:xfrm>
            <a:off x="685800" y="857885"/>
            <a:ext cx="7772400" cy="4876800"/>
          </a:xfrm>
        </p:spPr>
        <p:txBody>
          <a:bodyPr vert="horz" wrap="square" lIns="91440" tIns="45720" rIns="91440" bIns="45720" anchor="t">
            <a:normAutofit fontScale="90000" lnSpcReduction="10000"/>
          </a:bodyPr>
          <a:lstStyle/>
          <a:p>
            <a:pPr lvl="1" eaLnBrk="1" hangingPunct="1"/>
            <a:r>
              <a:rPr lang="zh-CN" altLang="zh-CN" sz="2400" dirty="0">
                <a:latin typeface="微软雅黑" panose="020B0503020204020204" pitchFamily="34" charset="-122"/>
                <a:ea typeface="微软雅黑" panose="020B0503020204020204" pitchFamily="34" charset="-122"/>
              </a:rPr>
              <a:t>学习运算符应注意：</a:t>
            </a:r>
            <a:endParaRPr lang="zh-CN" altLang="zh-CN" sz="2400" dirty="0">
              <a:latin typeface="微软雅黑" panose="020B0503020204020204" pitchFamily="34" charset="-122"/>
              <a:ea typeface="微软雅黑" panose="020B0503020204020204" pitchFamily="34" charset="-122"/>
            </a:endParaRPr>
          </a:p>
          <a:p>
            <a:pPr lvl="2" eaLnBrk="1" hangingPunct="1">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运算符功能</a:t>
            </a:r>
            <a:endParaRPr lang="zh-CN" altLang="zh-CN" sz="2000" dirty="0">
              <a:solidFill>
                <a:srgbClr val="FF0000"/>
              </a:solidFill>
              <a:latin typeface="微软雅黑" panose="020B0503020204020204" pitchFamily="34" charset="-122"/>
              <a:ea typeface="微软雅黑" panose="020B0503020204020204" pitchFamily="34" charset="-122"/>
            </a:endParaRPr>
          </a:p>
          <a:p>
            <a:pPr lvl="2" eaLnBrk="1" hangingPunct="1">
              <a:lnSpc>
                <a:spcPct val="150000"/>
              </a:lnSpc>
            </a:pPr>
            <a:r>
              <a:rPr lang="zh-CN" altLang="zh-CN" sz="2000" dirty="0">
                <a:latin typeface="微软雅黑" panose="020B0503020204020204" pitchFamily="34" charset="-122"/>
                <a:ea typeface="微软雅黑" panose="020B0503020204020204" pitchFamily="34" charset="-122"/>
              </a:rPr>
              <a:t>与</a:t>
            </a:r>
            <a:r>
              <a:rPr lang="zh-CN" altLang="zh-CN" sz="2000" dirty="0">
                <a:solidFill>
                  <a:srgbClr val="FF0000"/>
                </a:solidFill>
                <a:latin typeface="微软雅黑" panose="020B0503020204020204" pitchFamily="34" charset="-122"/>
                <a:ea typeface="微软雅黑" panose="020B0503020204020204" pitchFamily="34" charset="-122"/>
              </a:rPr>
              <a:t>运算量关系</a:t>
            </a:r>
            <a:endParaRPr lang="zh-CN" altLang="zh-CN" sz="2000" dirty="0">
              <a:solidFill>
                <a:srgbClr val="FF0000"/>
              </a:solidFill>
              <a:latin typeface="微软雅黑" panose="020B0503020204020204" pitchFamily="34" charset="-122"/>
              <a:ea typeface="微软雅黑" panose="020B0503020204020204" pitchFamily="34" charset="-122"/>
            </a:endParaRPr>
          </a:p>
          <a:p>
            <a:pPr lvl="3" eaLnBrk="1" hangingPunct="1">
              <a:lnSpc>
                <a:spcPct val="150000"/>
              </a:lnSpc>
            </a:pPr>
            <a:r>
              <a:rPr lang="zh-CN" altLang="zh-CN" sz="2000" dirty="0">
                <a:latin typeface="微软雅黑" panose="020B0503020204020204" pitchFamily="34" charset="-122"/>
                <a:ea typeface="微软雅黑" panose="020B0503020204020204" pitchFamily="34" charset="-122"/>
              </a:rPr>
              <a:t>要求运算量个数</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099CC"/>
                </a:solidFill>
                <a:latin typeface="微软雅黑" panose="020B0503020204020204" pitchFamily="34" charset="-122"/>
                <a:ea typeface="微软雅黑" panose="020B0503020204020204" pitchFamily="34" charset="-122"/>
              </a:rPr>
              <a:t>单目、双目、三目</a:t>
            </a:r>
            <a:endParaRPr lang="zh-CN" altLang="en-US" sz="2000" dirty="0">
              <a:solidFill>
                <a:srgbClr val="0099CC"/>
              </a:solidFill>
              <a:latin typeface="微软雅黑" panose="020B0503020204020204" pitchFamily="34" charset="-122"/>
              <a:ea typeface="微软雅黑" panose="020B0503020204020204" pitchFamily="34" charset="-122"/>
            </a:endParaRPr>
          </a:p>
          <a:p>
            <a:pPr lvl="3" eaLnBrk="1" hangingPunct="1">
              <a:lnSpc>
                <a:spcPct val="150000"/>
              </a:lnSpc>
            </a:pPr>
            <a:r>
              <a:rPr lang="zh-CN" altLang="zh-CN" sz="2000" dirty="0">
                <a:latin typeface="微软雅黑" panose="020B0503020204020204" pitchFamily="34" charset="-122"/>
                <a:ea typeface="微软雅黑" panose="020B0503020204020204" pitchFamily="34" charset="-122"/>
              </a:rPr>
              <a:t>要求运算量类型</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099CC"/>
                </a:solidFill>
                <a:latin typeface="微软雅黑" panose="020B0503020204020204" pitchFamily="34" charset="-122"/>
                <a:ea typeface="微软雅黑" panose="020B0503020204020204" pitchFamily="34" charset="-122"/>
              </a:rPr>
              <a:t>整型、浮点型</a:t>
            </a:r>
            <a:endParaRPr lang="zh-CN" altLang="en-US" sz="2000" dirty="0">
              <a:solidFill>
                <a:srgbClr val="0099CC"/>
              </a:solidFill>
              <a:latin typeface="微软雅黑" panose="020B0503020204020204" pitchFamily="34" charset="-122"/>
              <a:ea typeface="微软雅黑" panose="020B0503020204020204" pitchFamily="34" charset="-122"/>
            </a:endParaRPr>
          </a:p>
          <a:p>
            <a:pPr lvl="2" eaLnBrk="1" hangingPunct="1">
              <a:lnSpc>
                <a:spcPct val="150000"/>
              </a:lnSpc>
            </a:pPr>
            <a:r>
              <a:rPr lang="zh-CN" altLang="zh-CN" sz="2000" dirty="0">
                <a:latin typeface="微软雅黑" panose="020B0503020204020204" pitchFamily="34" charset="-122"/>
                <a:ea typeface="微软雅黑" panose="020B0503020204020204" pitchFamily="34" charset="-122"/>
              </a:rPr>
              <a:t>运算符</a:t>
            </a:r>
            <a:r>
              <a:rPr lang="zh-CN" altLang="zh-CN" sz="2000" dirty="0">
                <a:solidFill>
                  <a:srgbClr val="FF0000"/>
                </a:solidFill>
                <a:latin typeface="微软雅黑" panose="020B0503020204020204" pitchFamily="34" charset="-122"/>
                <a:ea typeface="微软雅黑" panose="020B0503020204020204" pitchFamily="34" charset="-122"/>
              </a:rPr>
              <a:t>优先级别</a:t>
            </a:r>
            <a:endParaRPr lang="zh-CN" altLang="zh-CN" sz="2000" dirty="0">
              <a:solidFill>
                <a:srgbClr val="FF0000"/>
              </a:solidFill>
              <a:latin typeface="微软雅黑" panose="020B0503020204020204" pitchFamily="34" charset="-122"/>
              <a:ea typeface="微软雅黑" panose="020B0503020204020204" pitchFamily="34" charset="-122"/>
            </a:endParaRPr>
          </a:p>
          <a:p>
            <a:pPr lvl="3" eaLnBrk="1" hangingPunct="1">
              <a:lnSpc>
                <a:spcPct val="150000"/>
              </a:lnSpc>
            </a:pPr>
            <a:r>
              <a:rPr lang="en-US" altLang="zh-CN" sz="2000" dirty="0">
                <a:latin typeface="微软雅黑" panose="020B0503020204020204" pitchFamily="34" charset="-122"/>
                <a:ea typeface="微软雅黑" panose="020B0503020204020204" pitchFamily="34" charset="-122"/>
              </a:rPr>
              <a:t>x=1+2*3</a:t>
            </a:r>
            <a:endParaRPr lang="zh-CN" altLang="zh-CN" sz="2000" dirty="0">
              <a:latin typeface="微软雅黑" panose="020B0503020204020204" pitchFamily="34" charset="-122"/>
              <a:ea typeface="微软雅黑" panose="020B0503020204020204" pitchFamily="34" charset="-122"/>
            </a:endParaRPr>
          </a:p>
          <a:p>
            <a:pPr lvl="2" eaLnBrk="1" hangingPunct="1">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结合方向</a:t>
            </a:r>
            <a:endParaRPr lang="zh-CN" altLang="zh-CN" sz="2000" dirty="0">
              <a:solidFill>
                <a:srgbClr val="FF0000"/>
              </a:solidFill>
              <a:latin typeface="微软雅黑" panose="020B0503020204020204" pitchFamily="34" charset="-122"/>
              <a:ea typeface="微软雅黑" panose="020B0503020204020204" pitchFamily="34" charset="-122"/>
            </a:endParaRPr>
          </a:p>
          <a:p>
            <a:pPr lvl="3" eaLnBrk="1" hangingPunct="1">
              <a:lnSpc>
                <a:spcPct val="150000"/>
              </a:lnSpc>
            </a:pPr>
            <a:r>
              <a:rPr lang="en-US" altLang="zh-CN" sz="2000" dirty="0">
                <a:latin typeface="微软雅黑" panose="020B0503020204020204" pitchFamily="34" charset="-122"/>
                <a:ea typeface="微软雅黑" panose="020B0503020204020204" pitchFamily="34" charset="-122"/>
              </a:rPr>
              <a:t>3+5-2+6</a:t>
            </a:r>
            <a:endParaRPr lang="en-US" altLang="zh-CN" sz="2000" dirty="0">
              <a:latin typeface="微软雅黑" panose="020B0503020204020204" pitchFamily="34" charset="-122"/>
              <a:ea typeface="微软雅黑" panose="020B0503020204020204" pitchFamily="34" charset="-122"/>
            </a:endParaRPr>
          </a:p>
          <a:p>
            <a:pPr lvl="3" eaLnBrk="1" hangingPunct="1">
              <a:lnSpc>
                <a:spcPct val="150000"/>
              </a:lnSpc>
            </a:pPr>
            <a:r>
              <a:rPr lang="en-US" altLang="zh-CN" sz="2000" dirty="0">
                <a:latin typeface="微软雅黑" panose="020B0503020204020204" pitchFamily="34" charset="-122"/>
                <a:ea typeface="微软雅黑" panose="020B0503020204020204" pitchFamily="34" charset="-122"/>
              </a:rPr>
              <a:t>a=b=c=2+3</a:t>
            </a:r>
            <a:endParaRPr lang="zh-CN" altLang="zh-CN" sz="2000" dirty="0">
              <a:latin typeface="微软雅黑" panose="020B0503020204020204" pitchFamily="34" charset="-122"/>
              <a:ea typeface="微软雅黑" panose="020B0503020204020204" pitchFamily="34" charset="-122"/>
            </a:endParaRPr>
          </a:p>
          <a:p>
            <a:pPr lvl="2" eaLnBrk="1" hangingPunct="1">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结果的类型</a:t>
            </a:r>
            <a:endParaRPr lang="zh-CN" altLang="zh-CN" sz="2000" dirty="0">
              <a:solidFill>
                <a:srgbClr val="FF0000"/>
              </a:solidFill>
              <a:latin typeface="微软雅黑" panose="020B0503020204020204" pitchFamily="34" charset="-122"/>
              <a:ea typeface="微软雅黑" panose="020B0503020204020204" pitchFamily="34" charset="-122"/>
            </a:endParaRPr>
          </a:p>
          <a:p>
            <a:pPr lvl="0" eaLnBrk="1" hangingPunct="1">
              <a:lnSpc>
                <a:spcPct val="150000"/>
              </a:lnSpc>
            </a:pP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body" idx="4294967295"/>
          </p:nvPr>
        </p:nvSpPr>
        <p:spPr>
          <a:xfrm>
            <a:off x="557530" y="592455"/>
            <a:ext cx="7292340" cy="4060190"/>
          </a:xfrm>
        </p:spPr>
        <p:txBody>
          <a:bodyPr vert="horz" wrap="square" lIns="91440" tIns="45720" rIns="91440" bIns="45720" anchor="t">
            <a:normAutofit fontScale="90000" lnSpcReduction="10000"/>
          </a:bodyPr>
          <a:lstStyle/>
          <a:p>
            <a:pPr marL="343535" lvl="1" indent="0" eaLnBrk="1" hangingPunct="1">
              <a:lnSpc>
                <a:spcPct val="150000"/>
              </a:lnSpc>
              <a:buNone/>
            </a:pPr>
            <a:r>
              <a:rPr lang="zh-CN" altLang="en-US" sz="2400" dirty="0">
                <a:latin typeface="微软雅黑" panose="020B0503020204020204" pitchFamily="34" charset="-122"/>
                <a:ea typeface="微软雅黑" panose="020B0503020204020204" pitchFamily="34" charset="-122"/>
              </a:rPr>
              <a:t>算术运算符和表达式</a:t>
            </a:r>
            <a:endParaRPr lang="zh-CN" altLang="en-US" sz="2400" dirty="0">
              <a:latin typeface="微软雅黑" panose="020B0503020204020204" pitchFamily="34" charset="-122"/>
              <a:ea typeface="微软雅黑" panose="020B0503020204020204" pitchFamily="34" charset="-122"/>
            </a:endParaRPr>
          </a:p>
          <a:p>
            <a:pPr lvl="2"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基本算术运算符：  </a:t>
            </a:r>
            <a:r>
              <a:rPr lang="en-US" altLang="zh-CN" sz="2000" dirty="0">
                <a:solidFill>
                  <a:schemeClr val="accent6">
                    <a:lumMod val="75000"/>
                  </a:schemeClr>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 * / %</a:t>
            </a:r>
            <a:endParaRPr lang="en-US" altLang="zh-CN" sz="2000" dirty="0">
              <a:latin typeface="微软雅黑" panose="020B0503020204020204" pitchFamily="34" charset="-122"/>
              <a:ea typeface="微软雅黑" panose="020B0503020204020204" pitchFamily="34" charset="-122"/>
            </a:endParaRPr>
          </a:p>
          <a:p>
            <a:pPr lvl="3"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结合方向：从左向右</a:t>
            </a:r>
            <a:endParaRPr lang="zh-CN" altLang="en-US" sz="2000" dirty="0">
              <a:latin typeface="微软雅黑" panose="020B0503020204020204" pitchFamily="34" charset="-122"/>
              <a:ea typeface="微软雅黑" panose="020B0503020204020204" pitchFamily="34" charset="-122"/>
            </a:endParaRPr>
          </a:p>
          <a:p>
            <a:pPr lvl="3"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优先级： </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----&gt;</a:t>
            </a:r>
            <a:r>
              <a:rPr lang="en-US" altLang="zh-CN" sz="2000" dirty="0">
                <a:solidFill>
                  <a:srgbClr val="0000FF"/>
                </a:solidFill>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 -----&gt; </a:t>
            </a:r>
            <a:r>
              <a:rPr lang="en-US" altLang="zh-CN" sz="2000" dirty="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2000" dirty="0">
              <a:solidFill>
                <a:schemeClr val="folHlink"/>
              </a:solidFill>
              <a:latin typeface="微软雅黑" panose="020B0503020204020204" pitchFamily="34" charset="-122"/>
              <a:ea typeface="微软雅黑" panose="020B0503020204020204" pitchFamily="34" charset="-122"/>
            </a:endParaRPr>
          </a:p>
          <a:p>
            <a:pPr lvl="3" indent="0" eaLnBrk="1" hangingPunct="1">
              <a:lnSpc>
                <a:spcPct val="150000"/>
              </a:lnSpc>
              <a:buNone/>
            </a:pPr>
            <a:r>
              <a:rPr lang="en-US" altLang="zh-CN" sz="2000" dirty="0">
                <a:solidFill>
                  <a:schemeClr val="folHlink"/>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(2)         (3)              (4)</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lvl="2"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说明：</a:t>
            </a:r>
            <a:endParaRPr lang="zh-CN" altLang="en-US" sz="2000" dirty="0">
              <a:latin typeface="微软雅黑" panose="020B0503020204020204" pitchFamily="34" charset="-122"/>
              <a:ea typeface="微软雅黑" panose="020B0503020204020204" pitchFamily="34" charset="-122"/>
            </a:endParaRPr>
          </a:p>
          <a:p>
            <a:pPr lvl="3"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为</a:t>
            </a:r>
            <a:r>
              <a:rPr lang="zh-CN" altLang="zh-CN" sz="2000" dirty="0">
                <a:solidFill>
                  <a:srgbClr val="0000FF"/>
                </a:solidFill>
                <a:latin typeface="微软雅黑" panose="020B0503020204020204" pitchFamily="34" charset="-122"/>
                <a:ea typeface="微软雅黑" panose="020B0503020204020204" pitchFamily="34" charset="-122"/>
              </a:rPr>
              <a:t>单目</a:t>
            </a:r>
            <a:r>
              <a:rPr lang="zh-CN" altLang="zh-CN" sz="2000" dirty="0">
                <a:latin typeface="微软雅黑" panose="020B0503020204020204" pitchFamily="34" charset="-122"/>
                <a:ea typeface="微软雅黑" panose="020B0503020204020204" pitchFamily="34" charset="-122"/>
              </a:rPr>
              <a:t>运算符时,</a:t>
            </a:r>
            <a:r>
              <a:rPr lang="zh-CN" altLang="zh-CN" sz="2000" dirty="0">
                <a:solidFill>
                  <a:srgbClr val="FF0000"/>
                </a:solidFill>
                <a:latin typeface="微软雅黑" panose="020B0503020204020204" pitchFamily="34" charset="-122"/>
                <a:ea typeface="微软雅黑" panose="020B0503020204020204" pitchFamily="34" charset="-122"/>
              </a:rPr>
              <a:t>右结合性</a:t>
            </a:r>
            <a:endParaRPr lang="zh-CN" altLang="zh-CN" sz="2000" dirty="0">
              <a:latin typeface="微软雅黑" panose="020B0503020204020204" pitchFamily="34" charset="-122"/>
              <a:ea typeface="微软雅黑" panose="020B0503020204020204" pitchFamily="34" charset="-122"/>
            </a:endParaRPr>
          </a:p>
          <a:p>
            <a:pPr lvl="3"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两整数相除，结果为整数</a:t>
            </a:r>
            <a:endParaRPr lang="zh-CN" altLang="zh-CN" sz="2000" dirty="0">
              <a:latin typeface="微软雅黑" panose="020B0503020204020204" pitchFamily="34" charset="-122"/>
              <a:ea typeface="微软雅黑" panose="020B0503020204020204" pitchFamily="34" charset="-122"/>
            </a:endParaRPr>
          </a:p>
          <a:p>
            <a:pPr lvl="3" indent="0" eaLnBrk="1" hangingPunct="1">
              <a:lnSpc>
                <a:spcPct val="150000"/>
              </a:lnSpc>
              <a:buNone/>
            </a:pPr>
            <a:r>
              <a:rPr lang="zh-CN" altLang="zh-CN" sz="2000" dirty="0">
                <a:latin typeface="微软雅黑" panose="020B0503020204020204" pitchFamily="34" charset="-122"/>
                <a:ea typeface="微软雅黑" panose="020B0503020204020204" pitchFamily="34" charset="-122"/>
              </a:rPr>
              <a:t>%要求两侧均为整型数据</a:t>
            </a:r>
            <a:endParaRPr lang="zh-CN" altLang="zh-CN" sz="2000" dirty="0">
              <a:latin typeface="微软雅黑" panose="020B0503020204020204" pitchFamily="34" charset="-122"/>
              <a:ea typeface="微软雅黑" panose="020B0503020204020204" pitchFamily="34" charset="-122"/>
            </a:endParaRPr>
          </a:p>
          <a:p>
            <a:pPr lvl="3" eaLnBrk="1" hangingPunct="1"/>
            <a:endParaRPr lang="en-US" altLang="zh-CN" sz="2000" dirty="0">
              <a:latin typeface="微软雅黑" panose="020B0503020204020204" pitchFamily="34" charset="-122"/>
              <a:ea typeface="微软雅黑" panose="020B0503020204020204" pitchFamily="34" charset="-122"/>
            </a:endParaRPr>
          </a:p>
        </p:txBody>
      </p:sp>
      <p:sp>
        <p:nvSpPr>
          <p:cNvPr id="77827" name="Text Box 3"/>
          <p:cNvSpPr txBox="1"/>
          <p:nvPr/>
        </p:nvSpPr>
        <p:spPr>
          <a:xfrm>
            <a:off x="1717040" y="4831715"/>
            <a:ext cx="2421255" cy="708025"/>
          </a:xfrm>
          <a:prstGeom prst="rect">
            <a:avLst/>
          </a:prstGeom>
          <a:solidFill>
            <a:schemeClr val="bg1"/>
          </a:solidFill>
          <a:ln w="25400" cap="flat" cmpd="sng">
            <a:solidFill>
              <a:schemeClr val="tx2"/>
            </a:solidFill>
            <a:prstDash val="solid"/>
            <a:miter/>
            <a:headEnd type="none" w="med" len="med"/>
            <a:tailEnd type="none" w="med" len="med"/>
          </a:ln>
        </p:spPr>
        <p:txBody>
          <a:bodyPr wrap="square" lIns="90000" tIns="46800" rIns="90000" bIns="46800">
            <a:spAutoFit/>
          </a:bodyPr>
          <a:lstStyle/>
          <a:p>
            <a:pPr marL="455295" lvl="0" indent="-455295" defTabSz="906145">
              <a:tabLst>
                <a:tab pos="1253490" algn="l"/>
              </a:tabLst>
            </a:pP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a:t>
            </a:r>
            <a:r>
              <a:rPr lang="en-US" altLang="zh-CN" sz="2000" dirty="0">
                <a:latin typeface="+mn-lt"/>
                <a:ea typeface="隶书" panose="02010509060101010101" pitchFamily="49" charset="-122"/>
                <a:cs typeface="+mn-lt"/>
              </a:rPr>
              <a:t>5/2      	=</a:t>
            </a:r>
            <a:endParaRPr lang="en-US" altLang="zh-CN" sz="2000" dirty="0">
              <a:latin typeface="+mn-lt"/>
              <a:ea typeface="隶书" panose="02010509060101010101" pitchFamily="49" charset="-122"/>
              <a:cs typeface="+mn-lt"/>
            </a:endParaRPr>
          </a:p>
          <a:p>
            <a:pPr marL="455295" lvl="0" indent="-455295" defTabSz="284480">
              <a:tabLst>
                <a:tab pos="1074420" algn="l"/>
              </a:tabLst>
            </a:pPr>
            <a:r>
              <a:rPr lang="en-US" altLang="zh-CN" sz="2000" dirty="0">
                <a:latin typeface="+mn-lt"/>
                <a:ea typeface="隶书" panose="02010509060101010101" pitchFamily="49" charset="-122"/>
                <a:cs typeface="+mn-lt"/>
              </a:rPr>
              <a:t>	-5/2.0	  =</a:t>
            </a:r>
            <a:endParaRPr lang="en-US" altLang="zh-CN" sz="2000" dirty="0">
              <a:latin typeface="+mn-lt"/>
              <a:ea typeface="隶书" panose="02010509060101010101" pitchFamily="49" charset="-122"/>
              <a:cs typeface="+mn-lt"/>
            </a:endParaRPr>
          </a:p>
        </p:txBody>
      </p:sp>
      <p:sp>
        <p:nvSpPr>
          <p:cNvPr id="77832" name="Text Box 8"/>
          <p:cNvSpPr txBox="1"/>
          <p:nvPr/>
        </p:nvSpPr>
        <p:spPr>
          <a:xfrm>
            <a:off x="5284153" y="4277678"/>
            <a:ext cx="2565400" cy="1692910"/>
          </a:xfrm>
          <a:prstGeom prst="rect">
            <a:avLst/>
          </a:prstGeom>
          <a:solidFill>
            <a:schemeClr val="bg1"/>
          </a:solidFill>
          <a:ln w="25400" cap="flat" cmpd="sng">
            <a:solidFill>
              <a:schemeClr val="tx2"/>
            </a:solidFill>
            <a:prstDash val="solid"/>
            <a:miter/>
            <a:headEnd type="none" w="med" len="med"/>
            <a:tailEnd type="none" w="med" len="med"/>
          </a:ln>
        </p:spPr>
        <p:txBody>
          <a:bodyPr lIns="90000" tIns="46800" rIns="90000" bIns="46800">
            <a:spAutoFit/>
          </a:bodyPr>
          <a:lstStyle/>
          <a:p>
            <a:pPr marL="512445" lvl="0" indent="-512445"/>
            <a:r>
              <a:rPr lang="zh-CN" altLang="en-US" sz="2000" dirty="0">
                <a:latin typeface="微软雅黑" panose="020B0503020204020204" pitchFamily="34" charset="-122"/>
                <a:ea typeface="微软雅黑" panose="020B0503020204020204" pitchFamily="34" charset="-122"/>
              </a:rPr>
              <a:t>例</a:t>
            </a:r>
            <a:r>
              <a:rPr lang="zh-CN" altLang="en-US" sz="2400" dirty="0">
                <a:latin typeface="Arial" panose="020B0604020202020204" pitchFamily="34" charset="0"/>
                <a:ea typeface="隶书" panose="02010509060101010101" pitchFamily="49" charset="-122"/>
              </a:rPr>
              <a:t>   </a:t>
            </a:r>
            <a:r>
              <a:rPr lang="en-US" altLang="zh-CN" sz="2000" dirty="0">
                <a:latin typeface="+mn-lt"/>
                <a:ea typeface="隶书" panose="02010509060101010101" pitchFamily="49" charset="-122"/>
                <a:cs typeface="+mn-lt"/>
              </a:rPr>
              <a:t>5%2     =</a:t>
            </a:r>
            <a:endParaRPr lang="en-US" altLang="zh-CN" sz="2000" dirty="0">
              <a:latin typeface="+mn-lt"/>
              <a:ea typeface="隶书" panose="02010509060101010101" pitchFamily="49" charset="-122"/>
              <a:cs typeface="+mn-lt"/>
            </a:endParaRPr>
          </a:p>
          <a:p>
            <a:pPr marL="512445" lvl="0" indent="-8255"/>
            <a:r>
              <a:rPr lang="en-US" altLang="zh-CN" sz="2000" dirty="0">
                <a:latin typeface="+mn-lt"/>
                <a:ea typeface="隶书" panose="02010509060101010101" pitchFamily="49" charset="-122"/>
                <a:cs typeface="+mn-lt"/>
              </a:rPr>
              <a:t>-5%2    =</a:t>
            </a:r>
            <a:endParaRPr lang="en-US" altLang="zh-CN" sz="2000" dirty="0">
              <a:solidFill>
                <a:srgbClr val="FF0000"/>
              </a:solidFill>
              <a:latin typeface="+mn-lt"/>
              <a:ea typeface="隶书" panose="02010509060101010101" pitchFamily="49" charset="-122"/>
              <a:cs typeface="+mn-lt"/>
            </a:endParaRPr>
          </a:p>
          <a:p>
            <a:pPr marL="512445" lvl="0" indent="-512445"/>
            <a:r>
              <a:rPr lang="en-US" altLang="zh-CN" sz="2000" dirty="0">
                <a:latin typeface="+mn-lt"/>
                <a:ea typeface="隶书" panose="02010509060101010101" pitchFamily="49" charset="-122"/>
                <a:cs typeface="+mn-lt"/>
              </a:rPr>
              <a:t>         1%10   =</a:t>
            </a:r>
            <a:endParaRPr lang="en-US" altLang="zh-CN" sz="2000" dirty="0">
              <a:solidFill>
                <a:srgbClr val="FF0000"/>
              </a:solidFill>
              <a:latin typeface="+mn-lt"/>
              <a:ea typeface="隶书" panose="02010509060101010101" pitchFamily="49" charset="-122"/>
              <a:cs typeface="+mn-lt"/>
            </a:endParaRPr>
          </a:p>
          <a:p>
            <a:pPr marL="512445" lvl="0" indent="-512445"/>
            <a:r>
              <a:rPr lang="en-US" altLang="zh-CN" sz="2000" dirty="0">
                <a:solidFill>
                  <a:srgbClr val="FF0000"/>
                </a:solidFill>
                <a:latin typeface="+mn-lt"/>
                <a:ea typeface="隶书" panose="02010509060101010101" pitchFamily="49" charset="-122"/>
                <a:cs typeface="+mn-lt"/>
              </a:rPr>
              <a:t>         </a:t>
            </a:r>
            <a:r>
              <a:rPr lang="en-US" altLang="zh-CN" sz="2000" dirty="0">
                <a:latin typeface="+mn-lt"/>
                <a:ea typeface="隶书" panose="02010509060101010101" pitchFamily="49" charset="-122"/>
                <a:cs typeface="+mn-lt"/>
              </a:rPr>
              <a:t>5%1     =</a:t>
            </a:r>
            <a:endParaRPr lang="en-US" altLang="zh-CN" sz="2000" dirty="0">
              <a:solidFill>
                <a:srgbClr val="FF0000"/>
              </a:solidFill>
              <a:latin typeface="+mn-lt"/>
              <a:ea typeface="隶书" panose="02010509060101010101" pitchFamily="49" charset="-122"/>
              <a:cs typeface="+mn-lt"/>
            </a:endParaRPr>
          </a:p>
          <a:p>
            <a:pPr marL="512445" lvl="0" indent="-512445"/>
            <a:r>
              <a:rPr lang="en-US" altLang="zh-CN" sz="2000" dirty="0">
                <a:latin typeface="+mn-lt"/>
                <a:ea typeface="隶书" panose="02010509060101010101" pitchFamily="49" charset="-122"/>
                <a:cs typeface="+mn-lt"/>
              </a:rPr>
              <a:t>         5.5%2</a:t>
            </a:r>
            <a:endParaRPr lang="en-US" altLang="zh-CN" sz="2000" dirty="0">
              <a:latin typeface="+mn-lt"/>
              <a:ea typeface="隶书" panose="02010509060101010101" pitchFamily="49" charset="-122"/>
              <a:cs typeface="+mn-lt"/>
            </a:endParaRPr>
          </a:p>
        </p:txBody>
      </p:sp>
      <p:sp>
        <p:nvSpPr>
          <p:cNvPr id="2" name="Text Box 3"/>
          <p:cNvSpPr txBox="1"/>
          <p:nvPr/>
        </p:nvSpPr>
        <p:spPr>
          <a:xfrm>
            <a:off x="1717040" y="4831715"/>
            <a:ext cx="2421255" cy="708025"/>
          </a:xfrm>
          <a:prstGeom prst="rect">
            <a:avLst/>
          </a:prstGeom>
          <a:solidFill>
            <a:schemeClr val="bg1"/>
          </a:solidFill>
          <a:ln w="25400" cap="flat" cmpd="sng">
            <a:solidFill>
              <a:schemeClr val="tx2"/>
            </a:solidFill>
            <a:prstDash val="solid"/>
            <a:miter/>
            <a:headEnd type="none" w="med" len="med"/>
            <a:tailEnd type="none" w="med" len="med"/>
          </a:ln>
        </p:spPr>
        <p:txBody>
          <a:bodyPr wrap="square" lIns="90000" tIns="46800" rIns="90000" bIns="46800">
            <a:spAutoFit/>
          </a:bodyPr>
          <a:p>
            <a:pPr marL="455295" lvl="0" indent="-455295" defTabSz="906145">
              <a:tabLst>
                <a:tab pos="1253490" algn="l"/>
              </a:tabLst>
            </a:pP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a:t>
            </a:r>
            <a:r>
              <a:rPr lang="en-US" altLang="zh-CN" sz="2000" dirty="0">
                <a:latin typeface="+mn-lt"/>
                <a:ea typeface="隶书" panose="02010509060101010101" pitchFamily="49" charset="-122"/>
                <a:cs typeface="+mn-lt"/>
              </a:rPr>
              <a:t>5/2      	=   </a:t>
            </a:r>
            <a:r>
              <a:rPr lang="en-US" altLang="zh-CN" sz="2000" dirty="0">
                <a:solidFill>
                  <a:schemeClr val="accent6">
                    <a:lumMod val="75000"/>
                  </a:schemeClr>
                </a:solidFill>
                <a:latin typeface="+mn-lt"/>
                <a:ea typeface="隶书" panose="02010509060101010101" pitchFamily="49" charset="-122"/>
                <a:cs typeface="+mn-lt"/>
              </a:rPr>
              <a:t>2</a:t>
            </a:r>
            <a:endParaRPr lang="en-US" altLang="zh-CN" sz="2000" dirty="0">
              <a:latin typeface="+mn-lt"/>
              <a:ea typeface="隶书" panose="02010509060101010101" pitchFamily="49" charset="-122"/>
              <a:cs typeface="+mn-lt"/>
            </a:endParaRPr>
          </a:p>
          <a:p>
            <a:pPr marL="455295" lvl="0" indent="-455295" defTabSz="284480">
              <a:tabLst>
                <a:tab pos="1074420" algn="l"/>
              </a:tabLst>
            </a:pPr>
            <a:r>
              <a:rPr lang="en-US" altLang="zh-CN" sz="2000" dirty="0">
                <a:latin typeface="+mn-lt"/>
                <a:ea typeface="隶书" panose="02010509060101010101" pitchFamily="49" charset="-122"/>
                <a:cs typeface="+mn-lt"/>
              </a:rPr>
              <a:t>	-5/2.0	  =   </a:t>
            </a:r>
            <a:r>
              <a:rPr lang="en-US" altLang="zh-CN" sz="2000" dirty="0">
                <a:solidFill>
                  <a:schemeClr val="accent6">
                    <a:lumMod val="75000"/>
                  </a:schemeClr>
                </a:solidFill>
                <a:latin typeface="+mn-lt"/>
                <a:ea typeface="隶书" panose="02010509060101010101" pitchFamily="49" charset="-122"/>
                <a:cs typeface="+mn-lt"/>
              </a:rPr>
              <a:t>2.5</a:t>
            </a:r>
            <a:endParaRPr lang="en-US" altLang="zh-CN" sz="2000" dirty="0">
              <a:solidFill>
                <a:schemeClr val="accent6">
                  <a:lumMod val="75000"/>
                </a:schemeClr>
              </a:solidFill>
              <a:latin typeface="+mn-lt"/>
              <a:ea typeface="隶书" panose="02010509060101010101" pitchFamily="49" charset="-122"/>
              <a:cs typeface="+mn-lt"/>
            </a:endParaRPr>
          </a:p>
        </p:txBody>
      </p:sp>
      <p:sp>
        <p:nvSpPr>
          <p:cNvPr id="3" name="Text Box 8"/>
          <p:cNvSpPr txBox="1"/>
          <p:nvPr/>
        </p:nvSpPr>
        <p:spPr>
          <a:xfrm>
            <a:off x="5284153" y="4277678"/>
            <a:ext cx="2565400" cy="1692910"/>
          </a:xfrm>
          <a:prstGeom prst="rect">
            <a:avLst/>
          </a:prstGeom>
          <a:solidFill>
            <a:schemeClr val="bg1"/>
          </a:solidFill>
          <a:ln w="25400" cap="flat" cmpd="sng">
            <a:solidFill>
              <a:schemeClr val="tx2"/>
            </a:solidFill>
            <a:prstDash val="solid"/>
            <a:miter/>
            <a:headEnd type="none" w="med" len="med"/>
            <a:tailEnd type="none" w="med" len="med"/>
          </a:ln>
        </p:spPr>
        <p:txBody>
          <a:bodyPr lIns="90000" tIns="46800" rIns="90000" bIns="46800">
            <a:spAutoFit/>
          </a:bodyPr>
          <a:p>
            <a:pPr marL="512445" lvl="0" indent="-512445"/>
            <a:r>
              <a:rPr lang="zh-CN" altLang="en-US" sz="2000" dirty="0">
                <a:latin typeface="微软雅黑" panose="020B0503020204020204" pitchFamily="34" charset="-122"/>
                <a:ea typeface="微软雅黑" panose="020B0503020204020204" pitchFamily="34" charset="-122"/>
              </a:rPr>
              <a:t>例</a:t>
            </a:r>
            <a:r>
              <a:rPr lang="zh-CN" altLang="en-US" sz="2400" dirty="0">
                <a:latin typeface="Arial" panose="020B0604020202020204" pitchFamily="34" charset="0"/>
                <a:ea typeface="隶书" panose="02010509060101010101" pitchFamily="49" charset="-122"/>
              </a:rPr>
              <a:t>   </a:t>
            </a:r>
            <a:r>
              <a:rPr lang="en-US" altLang="zh-CN" sz="2000" dirty="0">
                <a:latin typeface="+mn-lt"/>
                <a:ea typeface="隶书" panose="02010509060101010101" pitchFamily="49" charset="-122"/>
                <a:cs typeface="+mn-lt"/>
              </a:rPr>
              <a:t>5%2     =	</a:t>
            </a:r>
            <a:r>
              <a:rPr lang="en-US" altLang="zh-CN" sz="2000" dirty="0">
                <a:solidFill>
                  <a:srgbClr val="0000FF"/>
                </a:solidFill>
                <a:latin typeface="+mn-lt"/>
                <a:ea typeface="隶书" panose="02010509060101010101" pitchFamily="49" charset="-122"/>
                <a:cs typeface="+mn-lt"/>
              </a:rPr>
              <a:t>1</a:t>
            </a:r>
            <a:endParaRPr lang="en-US" altLang="zh-CN" sz="2000" dirty="0">
              <a:solidFill>
                <a:srgbClr val="0000FF"/>
              </a:solidFill>
              <a:latin typeface="+mn-lt"/>
              <a:ea typeface="隶书" panose="02010509060101010101" pitchFamily="49" charset="-122"/>
              <a:cs typeface="+mn-lt"/>
            </a:endParaRPr>
          </a:p>
          <a:p>
            <a:pPr marL="512445" lvl="0" indent="-8255"/>
            <a:r>
              <a:rPr lang="en-US" altLang="zh-CN" sz="2000" dirty="0">
                <a:latin typeface="+mn-lt"/>
                <a:ea typeface="隶书" panose="02010509060101010101" pitchFamily="49" charset="-122"/>
                <a:cs typeface="+mn-lt"/>
              </a:rPr>
              <a:t>-5%2    =	</a:t>
            </a:r>
            <a:r>
              <a:rPr lang="en-US" altLang="zh-CN" sz="2000" dirty="0">
                <a:solidFill>
                  <a:srgbClr val="0000FF"/>
                </a:solidFill>
                <a:latin typeface="+mn-lt"/>
                <a:ea typeface="隶书" panose="02010509060101010101" pitchFamily="49" charset="-122"/>
                <a:cs typeface="+mn-lt"/>
              </a:rPr>
              <a:t>-1</a:t>
            </a:r>
            <a:endParaRPr lang="en-US" altLang="zh-CN" sz="2000" dirty="0">
              <a:solidFill>
                <a:srgbClr val="0000FF"/>
              </a:solidFill>
              <a:latin typeface="+mn-lt"/>
              <a:ea typeface="隶书" panose="02010509060101010101" pitchFamily="49" charset="-122"/>
              <a:cs typeface="+mn-lt"/>
            </a:endParaRPr>
          </a:p>
          <a:p>
            <a:pPr marL="512445" lvl="0" indent="-512445"/>
            <a:r>
              <a:rPr lang="en-US" altLang="zh-CN" sz="2000" dirty="0">
                <a:latin typeface="+mn-lt"/>
                <a:ea typeface="隶书" panose="02010509060101010101" pitchFamily="49" charset="-122"/>
                <a:cs typeface="+mn-lt"/>
              </a:rPr>
              <a:t>         1%10   =	</a:t>
            </a:r>
            <a:r>
              <a:rPr lang="en-US" altLang="zh-CN" sz="2000" dirty="0">
                <a:solidFill>
                  <a:srgbClr val="0000FF"/>
                </a:solidFill>
                <a:latin typeface="+mn-lt"/>
                <a:ea typeface="隶书" panose="02010509060101010101" pitchFamily="49" charset="-122"/>
                <a:cs typeface="+mn-lt"/>
              </a:rPr>
              <a:t>1</a:t>
            </a:r>
            <a:endParaRPr lang="en-US" altLang="zh-CN" sz="2000" dirty="0">
              <a:solidFill>
                <a:srgbClr val="FF0000"/>
              </a:solidFill>
              <a:latin typeface="+mn-lt"/>
              <a:ea typeface="隶书" panose="02010509060101010101" pitchFamily="49" charset="-122"/>
              <a:cs typeface="+mn-lt"/>
            </a:endParaRPr>
          </a:p>
          <a:p>
            <a:pPr marL="512445" lvl="0" indent="-512445"/>
            <a:r>
              <a:rPr lang="en-US" altLang="zh-CN" sz="2000" dirty="0">
                <a:solidFill>
                  <a:srgbClr val="FF0000"/>
                </a:solidFill>
                <a:latin typeface="+mn-lt"/>
                <a:ea typeface="隶书" panose="02010509060101010101" pitchFamily="49" charset="-122"/>
                <a:cs typeface="+mn-lt"/>
              </a:rPr>
              <a:t>         </a:t>
            </a:r>
            <a:r>
              <a:rPr lang="en-US" altLang="zh-CN" sz="2000" dirty="0">
                <a:latin typeface="+mn-lt"/>
                <a:ea typeface="隶书" panose="02010509060101010101" pitchFamily="49" charset="-122"/>
                <a:cs typeface="+mn-lt"/>
              </a:rPr>
              <a:t>5%1     =	</a:t>
            </a:r>
            <a:r>
              <a:rPr lang="en-US" altLang="zh-CN" sz="2000" dirty="0">
                <a:solidFill>
                  <a:srgbClr val="0000FF"/>
                </a:solidFill>
                <a:latin typeface="+mn-lt"/>
                <a:ea typeface="隶书" panose="02010509060101010101" pitchFamily="49" charset="-122"/>
                <a:cs typeface="+mn-lt"/>
              </a:rPr>
              <a:t>0</a:t>
            </a:r>
            <a:endParaRPr lang="en-US" altLang="zh-CN" sz="2000" dirty="0">
              <a:solidFill>
                <a:srgbClr val="FF0000"/>
              </a:solidFill>
              <a:latin typeface="+mn-lt"/>
              <a:ea typeface="隶书" panose="02010509060101010101" pitchFamily="49" charset="-122"/>
              <a:cs typeface="+mn-lt"/>
            </a:endParaRPr>
          </a:p>
          <a:p>
            <a:pPr marL="512445" lvl="0" indent="-512445"/>
            <a:r>
              <a:rPr lang="en-US" altLang="zh-CN" sz="2000" dirty="0">
                <a:latin typeface="+mn-lt"/>
                <a:ea typeface="隶书" panose="02010509060101010101" pitchFamily="49" charset="-122"/>
                <a:cs typeface="+mn-lt"/>
              </a:rPr>
              <a:t>         5.5%2</a:t>
            </a:r>
            <a:endParaRPr lang="en-US" altLang="zh-CN" sz="2000" dirty="0">
              <a:latin typeface="+mn-lt"/>
              <a:ea typeface="隶书" panose="02010509060101010101" pitchFamily="49" charset="-122"/>
              <a:cs typeface="+mn-lt"/>
            </a:endParaRPr>
          </a:p>
        </p:txBody>
      </p:sp>
      <p:grpSp>
        <p:nvGrpSpPr>
          <p:cNvPr id="7" name="Group 29"/>
          <p:cNvGrpSpPr/>
          <p:nvPr/>
        </p:nvGrpSpPr>
        <p:grpSpPr>
          <a:xfrm>
            <a:off x="7211695" y="5679440"/>
            <a:ext cx="150495" cy="166370"/>
            <a:chOff x="4356" y="3540"/>
            <a:chExt cx="228" cy="216"/>
          </a:xfrm>
        </p:grpSpPr>
        <p:sp>
          <p:nvSpPr>
            <p:cNvPr id="29708" name="Line 27"/>
            <p:cNvSpPr/>
            <p:nvPr/>
          </p:nvSpPr>
          <p:spPr>
            <a:xfrm flipH="1">
              <a:off x="4356" y="3540"/>
              <a:ext cx="228" cy="216"/>
            </a:xfrm>
            <a:prstGeom prst="line">
              <a:avLst/>
            </a:prstGeom>
            <a:ln w="38100" cap="flat" cmpd="sng">
              <a:solidFill>
                <a:srgbClr val="FF0000"/>
              </a:solidFill>
              <a:prstDash val="solid"/>
              <a:headEnd type="none" w="med" len="med"/>
              <a:tailEnd type="none" w="med" len="med"/>
            </a:ln>
          </p:spPr>
        </p:sp>
        <p:sp>
          <p:nvSpPr>
            <p:cNvPr id="29709" name="Line 28"/>
            <p:cNvSpPr/>
            <p:nvPr/>
          </p:nvSpPr>
          <p:spPr>
            <a:xfrm>
              <a:off x="4356" y="3540"/>
              <a:ext cx="228" cy="216"/>
            </a:xfrm>
            <a:prstGeom prst="line">
              <a:avLst/>
            </a:prstGeom>
            <a:ln w="38100" cap="flat" cmpd="sng">
              <a:solidFill>
                <a:srgbClr val="FF0000"/>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0" animBg="1"/>
      <p:bldP spid="77832" grpId="0" bldLvl="0" animBg="1"/>
      <p:bldP spid="2"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body" idx="4294967295"/>
          </p:nvPr>
        </p:nvSpPr>
        <p:spPr>
          <a:xfrm>
            <a:off x="234950" y="704850"/>
            <a:ext cx="8439785" cy="2825115"/>
          </a:xfrm>
        </p:spPr>
        <p:txBody>
          <a:bodyPr vert="horz" wrap="square" lIns="91440" tIns="45720" rIns="91440" bIns="45720" anchor="t">
            <a:normAutofit/>
          </a:bodyPr>
          <a:lstStyle/>
          <a:p>
            <a:pPr lvl="2" eaLnBrk="1" hangingPunct="1">
              <a:lnSpc>
                <a:spcPct val="150000"/>
              </a:lnSpc>
            </a:pPr>
            <a:r>
              <a:rPr lang="zh-CN" altLang="en-US" sz="2000" dirty="0">
                <a:latin typeface="微软雅黑" panose="020B0503020204020204" pitchFamily="34" charset="-122"/>
                <a:ea typeface="微软雅黑" panose="020B0503020204020204" pitchFamily="34" charset="-122"/>
              </a:rPr>
              <a:t>自增、自减运算符</a:t>
            </a:r>
            <a:r>
              <a:rPr lang="en-US" altLang="zh-CN" sz="2000" dirty="0">
                <a:solidFill>
                  <a:srgbClr val="0000FF"/>
                </a:solidFill>
                <a:latin typeface="微软雅黑" panose="020B0503020204020204" pitchFamily="34" charset="-122"/>
                <a:ea typeface="微软雅黑" panose="020B0503020204020204" pitchFamily="34" charset="-122"/>
              </a:rPr>
              <a:t>++ --</a:t>
            </a:r>
            <a:endParaRPr lang="en-US" altLang="zh-CN" sz="2000" dirty="0">
              <a:solidFill>
                <a:srgbClr val="0000FF"/>
              </a:solidFill>
              <a:latin typeface="微软雅黑" panose="020B0503020204020204" pitchFamily="34" charset="-122"/>
              <a:ea typeface="微软雅黑" panose="020B0503020204020204" pitchFamily="34" charset="-122"/>
            </a:endParaRPr>
          </a:p>
          <a:p>
            <a:pPr lvl="3" eaLnBrk="1" hangingPunct="1">
              <a:lnSpc>
                <a:spcPct val="150000"/>
              </a:lnSpc>
            </a:pPr>
            <a:r>
              <a:rPr lang="zh-CN" altLang="en-US" sz="1800" dirty="0">
                <a:latin typeface="微软雅黑" panose="020B0503020204020204" pitchFamily="34" charset="-122"/>
                <a:ea typeface="微软雅黑" panose="020B0503020204020204" pitchFamily="34" charset="-122"/>
              </a:rPr>
              <a:t>作用：使变量值加</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或减</a:t>
            </a:r>
            <a:r>
              <a:rPr lang="en-US" altLang="zh-CN" sz="1800" dirty="0">
                <a:latin typeface="微软雅黑" panose="020B0503020204020204" pitchFamily="34" charset="-122"/>
                <a:ea typeface="微软雅黑" panose="020B0503020204020204" pitchFamily="34" charset="-122"/>
              </a:rPr>
              <a:t>1</a:t>
            </a:r>
            <a:endParaRPr lang="en-US" altLang="zh-CN" sz="1800" dirty="0">
              <a:latin typeface="微软雅黑" panose="020B0503020204020204" pitchFamily="34" charset="-122"/>
              <a:ea typeface="微软雅黑" panose="020B0503020204020204" pitchFamily="34" charset="-122"/>
            </a:endParaRPr>
          </a:p>
          <a:p>
            <a:pPr lvl="3" eaLnBrk="1" hangingPunct="1">
              <a:lnSpc>
                <a:spcPct val="150000"/>
              </a:lnSpc>
            </a:pPr>
            <a:r>
              <a:rPr lang="zh-CN" altLang="en-US" sz="1800" dirty="0">
                <a:latin typeface="微软雅黑" panose="020B0503020204020204" pitchFamily="34" charset="-122"/>
                <a:ea typeface="微软雅黑" panose="020B0503020204020204" pitchFamily="34" charset="-122"/>
              </a:rPr>
              <a:t>种类：</a:t>
            </a:r>
            <a:endParaRPr lang="zh-CN" altLang="en-US" sz="1800" dirty="0">
              <a:latin typeface="微软雅黑" panose="020B0503020204020204" pitchFamily="34" charset="-122"/>
              <a:ea typeface="微软雅黑" panose="020B0503020204020204" pitchFamily="34" charset="-122"/>
            </a:endParaRPr>
          </a:p>
          <a:p>
            <a:pPr lvl="4" eaLnBrk="1" hangingPunct="1">
              <a:lnSpc>
                <a:spcPct val="150000"/>
              </a:lnSpc>
            </a:pPr>
            <a:r>
              <a:rPr lang="zh-CN" altLang="en-US" sz="1800" dirty="0">
                <a:latin typeface="微软雅黑" panose="020B0503020204020204" pitchFamily="34" charset="-122"/>
                <a:ea typeface="微软雅黑" panose="020B0503020204020204" pitchFamily="34" charset="-122"/>
              </a:rPr>
              <a:t>前置  </a:t>
            </a:r>
            <a:r>
              <a:rPr lang="en-US" altLang="zh-CN" sz="1800" dirty="0">
                <a:latin typeface="微软雅黑" panose="020B0503020204020204" pitchFamily="34" charset="-122"/>
                <a:ea typeface="微软雅黑" panose="020B0503020204020204" pitchFamily="34" charset="-122"/>
              </a:rPr>
              <a:t>++i, --i  (</a:t>
            </a:r>
            <a:r>
              <a:rPr lang="zh-CN" altLang="zh-CN" sz="1800" dirty="0">
                <a:latin typeface="微软雅黑" panose="020B0503020204020204" pitchFamily="34" charset="-122"/>
                <a:ea typeface="微软雅黑" panose="020B0503020204020204" pitchFamily="34" charset="-122"/>
              </a:rPr>
              <a:t>先执行</a:t>
            </a:r>
            <a:r>
              <a:rPr lang="en-US" altLang="zh-CN" sz="1800" dirty="0">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+1</a:t>
            </a:r>
            <a:r>
              <a:rPr lang="zh-CN" altLang="zh-CN" sz="1800" dirty="0">
                <a:latin typeface="微软雅黑" panose="020B0503020204020204" pitchFamily="34" charset="-122"/>
                <a:ea typeface="微软雅黑" panose="020B0503020204020204" pitchFamily="34" charset="-122"/>
                <a:sym typeface="MT Extra" panose="05050102010205020202" pitchFamily="18" charset="2"/>
              </a:rPr>
              <a:t>或</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i-1</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再使用</a:t>
            </a:r>
            <a:r>
              <a:rPr lang="en-US" altLang="zh-CN" sz="1800" dirty="0">
                <a:latin typeface="微软雅黑" panose="020B0503020204020204" pitchFamily="34" charset="-122"/>
                <a:ea typeface="微软雅黑" panose="020B0503020204020204" pitchFamily="34" charset="-122"/>
              </a:rPr>
              <a:t>i</a:t>
            </a:r>
            <a:r>
              <a:rPr lang="zh-CN" altLang="zh-CN" sz="1800" dirty="0">
                <a:latin typeface="微软雅黑" panose="020B0503020204020204" pitchFamily="34" charset="-122"/>
                <a:ea typeface="微软雅黑" panose="020B0503020204020204" pitchFamily="34" charset="-122"/>
              </a:rPr>
              <a:t>值）</a:t>
            </a:r>
            <a:endParaRPr lang="zh-CN" altLang="zh-CN" sz="1800" dirty="0">
              <a:latin typeface="微软雅黑" panose="020B0503020204020204" pitchFamily="34" charset="-122"/>
              <a:ea typeface="微软雅黑" panose="020B0503020204020204" pitchFamily="34" charset="-122"/>
            </a:endParaRPr>
          </a:p>
          <a:p>
            <a:pPr lvl="4" eaLnBrk="1" hangingPunct="1">
              <a:lnSpc>
                <a:spcPct val="150000"/>
              </a:lnSpc>
            </a:pPr>
            <a:r>
              <a:rPr lang="zh-CN" altLang="zh-CN" sz="1800" dirty="0">
                <a:latin typeface="微软雅黑" panose="020B0503020204020204" pitchFamily="34" charset="-122"/>
                <a:ea typeface="微软雅黑" panose="020B0503020204020204" pitchFamily="34" charset="-122"/>
              </a:rPr>
              <a:t>后置  </a:t>
            </a:r>
            <a:r>
              <a:rPr lang="en-US" altLang="zh-CN" sz="1800" dirty="0">
                <a:latin typeface="微软雅黑" panose="020B0503020204020204" pitchFamily="34" charset="-122"/>
                <a:ea typeface="微软雅黑" panose="020B0503020204020204" pitchFamily="34" charset="-122"/>
              </a:rPr>
              <a:t>i++,i--   (</a:t>
            </a:r>
            <a:r>
              <a:rPr lang="zh-CN" altLang="zh-CN" sz="1800" dirty="0">
                <a:latin typeface="微软雅黑" panose="020B0503020204020204" pitchFamily="34" charset="-122"/>
                <a:ea typeface="微软雅黑" panose="020B0503020204020204" pitchFamily="34" charset="-122"/>
              </a:rPr>
              <a:t>先使用</a:t>
            </a:r>
            <a:r>
              <a:rPr lang="en-US" altLang="zh-CN" sz="1800" dirty="0">
                <a:latin typeface="微软雅黑" panose="020B0503020204020204" pitchFamily="34" charset="-122"/>
                <a:ea typeface="微软雅黑" panose="020B0503020204020204" pitchFamily="34" charset="-122"/>
              </a:rPr>
              <a:t>i</a:t>
            </a:r>
            <a:r>
              <a:rPr lang="zh-CN" altLang="zh-CN" sz="1800" dirty="0">
                <a:latin typeface="微软雅黑" panose="020B0503020204020204" pitchFamily="34" charset="-122"/>
                <a:ea typeface="微软雅黑" panose="020B0503020204020204" pitchFamily="34" charset="-122"/>
              </a:rPr>
              <a:t>值,再执行</a:t>
            </a:r>
            <a:r>
              <a:rPr lang="en-US" altLang="zh-CN" sz="1800" dirty="0">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+1</a:t>
            </a:r>
            <a:r>
              <a:rPr lang="zh-CN" altLang="zh-CN" sz="1800" dirty="0">
                <a:latin typeface="微软雅黑" panose="020B0503020204020204" pitchFamily="34" charset="-122"/>
                <a:ea typeface="微软雅黑" panose="020B0503020204020204" pitchFamily="34" charset="-122"/>
                <a:sym typeface="MT Extra" panose="05050102010205020202" pitchFamily="18" charset="2"/>
              </a:rPr>
              <a:t>或</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i-1</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78854" name="Text Box 6"/>
          <p:cNvSpPr txBox="1"/>
          <p:nvPr/>
        </p:nvSpPr>
        <p:spPr>
          <a:xfrm>
            <a:off x="1190308" y="3423603"/>
            <a:ext cx="6527800" cy="2308225"/>
          </a:xfrm>
          <a:prstGeom prst="rect">
            <a:avLst/>
          </a:prstGeom>
          <a:solidFill>
            <a:schemeClr val="bg1"/>
          </a:solidFill>
          <a:ln w="25400" cap="flat" cmpd="sng">
            <a:solidFill>
              <a:schemeClr val="tx2"/>
            </a:solidFill>
            <a:prstDash val="solid"/>
            <a:miter/>
            <a:headEnd type="none" w="med" len="med"/>
            <a:tailEnd type="none" w="med" len="med"/>
          </a:ln>
        </p:spPr>
        <p:txBody>
          <a:bodyPr lIns="90000" tIns="46800" rIns="90000" bIns="46800">
            <a:spAutoFit/>
          </a:bodyPr>
          <a:lstStyle/>
          <a:p>
            <a:pPr marL="768985" lvl="0" indent="-768985" defTabSz="914400"/>
            <a:r>
              <a:rPr lang="zh-CN" altLang="zh-CN" sz="2000" dirty="0">
                <a:latin typeface="微软雅黑" panose="020B0503020204020204" pitchFamily="34" charset="-122"/>
                <a:ea typeface="微软雅黑" panose="020B0503020204020204" pitchFamily="34" charset="-122"/>
              </a:rPr>
              <a:t>例</a:t>
            </a:r>
            <a:r>
              <a:rPr lang="zh-CN" altLang="zh-CN"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	</a:t>
            </a:r>
            <a:r>
              <a:rPr lang="en-US" altLang="zh-CN" sz="2400" dirty="0">
                <a:latin typeface="+mn-lt"/>
                <a:ea typeface="隶书" panose="02010509060101010101" pitchFamily="49" charset="-122"/>
                <a:cs typeface="+mn-lt"/>
              </a:rPr>
              <a:t>j=3;  k=++j;  </a:t>
            </a:r>
            <a:endParaRPr lang="en-US" altLang="zh-CN" sz="2400" dirty="0">
              <a:latin typeface="+mn-lt"/>
              <a:ea typeface="隶书" panose="02010509060101010101" pitchFamily="49" charset="-122"/>
              <a:cs typeface="+mn-lt"/>
            </a:endParaRPr>
          </a:p>
          <a:p>
            <a:pPr lvl="0"/>
            <a:r>
              <a:rPr lang="en-US" altLang="zh-CN" sz="2400" dirty="0">
                <a:latin typeface="+mn-lt"/>
                <a:ea typeface="隶书" panose="02010509060101010101" pitchFamily="49" charset="-122"/>
                <a:cs typeface="+mn-lt"/>
              </a:rPr>
              <a:t>           j=3;  k=j++;  </a:t>
            </a:r>
            <a:endParaRPr lang="en-US" altLang="zh-CN" sz="2400" dirty="0">
              <a:latin typeface="+mn-lt"/>
              <a:ea typeface="隶书" panose="02010509060101010101" pitchFamily="49" charset="-122"/>
              <a:cs typeface="+mn-lt"/>
            </a:endParaRPr>
          </a:p>
          <a:p>
            <a:pPr lvl="0"/>
            <a:r>
              <a:rPr lang="en-US" altLang="zh-CN" sz="2400" dirty="0">
                <a:latin typeface="+mn-lt"/>
                <a:ea typeface="隶书" panose="02010509060101010101" pitchFamily="49" charset="-122"/>
                <a:cs typeface="+mn-lt"/>
              </a:rPr>
              <a:t>           j=3;  printf(“%d”,++j);   </a:t>
            </a:r>
            <a:endParaRPr lang="en-US" altLang="zh-CN" sz="2400" dirty="0">
              <a:latin typeface="+mn-lt"/>
              <a:ea typeface="隶书" panose="02010509060101010101" pitchFamily="49" charset="-122"/>
              <a:cs typeface="+mn-lt"/>
            </a:endParaRPr>
          </a:p>
          <a:p>
            <a:pPr lvl="0"/>
            <a:r>
              <a:rPr lang="en-US" altLang="zh-CN" sz="2400" dirty="0">
                <a:latin typeface="+mn-lt"/>
                <a:ea typeface="隶书" panose="02010509060101010101" pitchFamily="49" charset="-122"/>
                <a:cs typeface="+mn-lt"/>
              </a:rPr>
              <a:t>           j=3;  printf(“%d”,j++);   </a:t>
            </a:r>
            <a:endParaRPr lang="en-US" altLang="zh-CN" sz="2400" dirty="0">
              <a:latin typeface="+mn-lt"/>
              <a:ea typeface="隶书" panose="02010509060101010101" pitchFamily="49" charset="-122"/>
              <a:cs typeface="+mn-lt"/>
            </a:endParaRPr>
          </a:p>
          <a:p>
            <a:pPr lvl="0"/>
            <a:r>
              <a:rPr lang="en-US" altLang="zh-CN" sz="2400" dirty="0">
                <a:latin typeface="+mn-lt"/>
                <a:ea typeface="隶书" panose="02010509060101010101" pitchFamily="49" charset="-122"/>
                <a:cs typeface="+mn-lt"/>
              </a:rPr>
              <a:t>           a=3;b=5;c=(++a)*b;    </a:t>
            </a:r>
            <a:endParaRPr lang="en-US" altLang="zh-CN" sz="2400" dirty="0">
              <a:latin typeface="+mn-lt"/>
              <a:ea typeface="隶书" panose="02010509060101010101" pitchFamily="49" charset="-122"/>
              <a:cs typeface="+mn-lt"/>
            </a:endParaRPr>
          </a:p>
          <a:p>
            <a:pPr lvl="0"/>
            <a:r>
              <a:rPr lang="en-US" altLang="zh-CN" sz="2400" dirty="0">
                <a:latin typeface="+mn-lt"/>
                <a:ea typeface="隶书" panose="02010509060101010101" pitchFamily="49" charset="-122"/>
                <a:cs typeface="+mn-lt"/>
              </a:rPr>
              <a:t>           a=3;b=5;c=(a++)*b;  </a:t>
            </a:r>
            <a:r>
              <a:rPr lang="en-US" altLang="zh-CN" sz="2400" dirty="0">
                <a:latin typeface="隶书" panose="02010509060101010101" pitchFamily="49" charset="-122"/>
                <a:ea typeface="隶书" panose="02010509060101010101" pitchFamily="49" charset="-122"/>
              </a:rPr>
              <a:t>  </a:t>
            </a:r>
            <a:endParaRPr lang="en-US" altLang="zh-CN" sz="2400" dirty="0">
              <a:latin typeface="隶书" panose="02010509060101010101" pitchFamily="49" charset="-122"/>
              <a:ea typeface="隶书" panose="02010509060101010101" pitchFamily="49" charset="-122"/>
            </a:endParaRPr>
          </a:p>
        </p:txBody>
      </p:sp>
      <p:sp>
        <p:nvSpPr>
          <p:cNvPr id="78868" name="Text Box 20"/>
          <p:cNvSpPr txBox="1"/>
          <p:nvPr/>
        </p:nvSpPr>
        <p:spPr>
          <a:xfrm>
            <a:off x="5632768" y="3458528"/>
            <a:ext cx="1125220"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//k=4,j=4</a:t>
            </a:r>
            <a:endParaRPr lang="en-US" altLang="zh-CN" sz="2000" dirty="0">
              <a:solidFill>
                <a:srgbClr val="0000FF"/>
              </a:solidFill>
              <a:latin typeface="+mn-lt"/>
              <a:ea typeface="隶书" panose="02010509060101010101" pitchFamily="49" charset="-122"/>
              <a:cs typeface="+mn-lt"/>
            </a:endParaRPr>
          </a:p>
        </p:txBody>
      </p:sp>
      <p:sp>
        <p:nvSpPr>
          <p:cNvPr id="78869" name="Text Box 21"/>
          <p:cNvSpPr txBox="1"/>
          <p:nvPr/>
        </p:nvSpPr>
        <p:spPr>
          <a:xfrm>
            <a:off x="5632768" y="3825240"/>
            <a:ext cx="1125220"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//k=3,j=4</a:t>
            </a:r>
            <a:endParaRPr lang="en-US" altLang="zh-CN" sz="2000" dirty="0">
              <a:solidFill>
                <a:srgbClr val="0000FF"/>
              </a:solidFill>
              <a:latin typeface="+mn-lt"/>
              <a:ea typeface="隶书" panose="02010509060101010101" pitchFamily="49" charset="-122"/>
              <a:cs typeface="+mn-lt"/>
            </a:endParaRPr>
          </a:p>
        </p:txBody>
      </p:sp>
      <p:sp>
        <p:nvSpPr>
          <p:cNvPr id="78870" name="Text Box 22"/>
          <p:cNvSpPr txBox="1"/>
          <p:nvPr/>
        </p:nvSpPr>
        <p:spPr>
          <a:xfrm>
            <a:off x="5632768" y="4190365"/>
            <a:ext cx="503555"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//4</a:t>
            </a:r>
            <a:endParaRPr lang="en-US" altLang="zh-CN" sz="2000" dirty="0">
              <a:solidFill>
                <a:srgbClr val="0000FF"/>
              </a:solidFill>
              <a:latin typeface="+mn-lt"/>
              <a:ea typeface="隶书" panose="02010509060101010101" pitchFamily="49" charset="-122"/>
              <a:cs typeface="+mn-lt"/>
            </a:endParaRPr>
          </a:p>
        </p:txBody>
      </p:sp>
      <p:sp>
        <p:nvSpPr>
          <p:cNvPr id="78871" name="Text Box 23"/>
          <p:cNvSpPr txBox="1"/>
          <p:nvPr/>
        </p:nvSpPr>
        <p:spPr>
          <a:xfrm>
            <a:off x="5632768" y="4557078"/>
            <a:ext cx="503555"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//3</a:t>
            </a:r>
            <a:endParaRPr lang="en-US" altLang="zh-CN" sz="2000" dirty="0">
              <a:solidFill>
                <a:srgbClr val="0000FF"/>
              </a:solidFill>
              <a:latin typeface="+mn-lt"/>
              <a:ea typeface="隶书" panose="02010509060101010101" pitchFamily="49" charset="-122"/>
              <a:cs typeface="+mn-lt"/>
            </a:endParaRPr>
          </a:p>
        </p:txBody>
      </p:sp>
      <p:sp>
        <p:nvSpPr>
          <p:cNvPr id="78872" name="Text Box 24"/>
          <p:cNvSpPr txBox="1"/>
          <p:nvPr/>
        </p:nvSpPr>
        <p:spPr>
          <a:xfrm>
            <a:off x="5632768" y="4922203"/>
            <a:ext cx="1301750"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//c=20,a=4</a:t>
            </a:r>
            <a:endParaRPr lang="en-US" altLang="zh-CN" sz="2400" dirty="0">
              <a:solidFill>
                <a:srgbClr val="0000FF"/>
              </a:solidFill>
              <a:latin typeface="隶书" panose="02010509060101010101" pitchFamily="49" charset="-122"/>
              <a:ea typeface="隶书" panose="02010509060101010101" pitchFamily="49" charset="-122"/>
            </a:endParaRPr>
          </a:p>
        </p:txBody>
      </p:sp>
      <p:sp>
        <p:nvSpPr>
          <p:cNvPr id="78873" name="Text Box 25"/>
          <p:cNvSpPr txBox="1"/>
          <p:nvPr/>
        </p:nvSpPr>
        <p:spPr>
          <a:xfrm>
            <a:off x="5632768" y="5287328"/>
            <a:ext cx="1301750"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隶书" panose="02010509060101010101" pitchFamily="49" charset="-122"/>
                <a:cs typeface="+mn-lt"/>
              </a:rPr>
              <a:t>//c=15,a=4</a:t>
            </a:r>
            <a:endParaRPr lang="en-US" altLang="zh-CN" sz="2400" dirty="0">
              <a:solidFill>
                <a:srgbClr val="0000FF"/>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6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7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7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7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p:bldP spid="78868" grpId="0" build="p"/>
      <p:bldP spid="78869" grpId="0" build="p"/>
      <p:bldP spid="78870" grpId="0" build="p"/>
      <p:bldP spid="78871" grpId="0" build="p"/>
      <p:bldP spid="78872" grpId="0" build="p"/>
      <p:bldP spid="7887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p:nvPr/>
        </p:nvSpPr>
        <p:spPr>
          <a:xfrm>
            <a:off x="-368935" y="2486660"/>
            <a:ext cx="8589645" cy="2590800"/>
          </a:xfrm>
          <a:prstGeom prst="rect">
            <a:avLst/>
          </a:prstGeom>
          <a:noFill/>
          <a:ln w="9525">
            <a:noFill/>
          </a:ln>
        </p:spPr>
        <p:txBody>
          <a:bodyPr/>
          <a:lstStyle/>
          <a:p>
            <a:pPr lvl="3" eaLnBrk="1" hangingPunct="1">
              <a:spcBef>
                <a:spcPct val="20000"/>
              </a:spcBef>
              <a:buClr>
                <a:srgbClr val="CC6600"/>
              </a:buClr>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说明：</a:t>
            </a:r>
            <a:endParaRPr lang="zh-CN" altLang="zh-CN" sz="2000" dirty="0">
              <a:latin typeface="微软雅黑" panose="020B0503020204020204" pitchFamily="34" charset="-122"/>
              <a:ea typeface="微软雅黑" panose="020B0503020204020204" pitchFamily="34" charset="-122"/>
            </a:endParaRPr>
          </a:p>
          <a:p>
            <a:pPr lvl="4" eaLnBrk="1" hangingPunct="1">
              <a:spcBef>
                <a:spcPct val="20000"/>
              </a:spcBef>
              <a:buClr>
                <a:srgbClr val="00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 -- 不能用于常量和表达式,如</a:t>
            </a:r>
            <a:r>
              <a:rPr lang="zh-CN" altLang="zh-CN" sz="2000" dirty="0">
                <a:solidFill>
                  <a:srgbClr val="FF3300"/>
                </a:solidFill>
                <a:latin typeface="微软雅黑" panose="020B0503020204020204" pitchFamily="34" charset="-122"/>
                <a:ea typeface="微软雅黑" panose="020B0503020204020204" pitchFamily="34" charset="-122"/>
              </a:rPr>
              <a:t>5++，(</a:t>
            </a:r>
            <a:r>
              <a:rPr lang="en-US" altLang="zh-CN" sz="2000" dirty="0">
                <a:solidFill>
                  <a:srgbClr val="FF3300"/>
                </a:solidFill>
                <a:latin typeface="微软雅黑" panose="020B0503020204020204" pitchFamily="34" charset="-122"/>
                <a:ea typeface="微软雅黑" panose="020B0503020204020204" pitchFamily="34" charset="-122"/>
              </a:rPr>
              <a:t>a+b)++</a:t>
            </a:r>
            <a:endParaRPr lang="en-US" altLang="zh-CN" sz="2000" dirty="0">
              <a:solidFill>
                <a:srgbClr val="FF3300"/>
              </a:solidFill>
              <a:latin typeface="微软雅黑" panose="020B0503020204020204" pitchFamily="34" charset="-122"/>
              <a:ea typeface="微软雅黑" panose="020B0503020204020204" pitchFamily="34" charset="-122"/>
            </a:endParaRPr>
          </a:p>
          <a:p>
            <a:pPr lvl="4" eaLnBrk="1" hangingPunct="1">
              <a:spcBef>
                <a:spcPct val="20000"/>
              </a:spcBef>
              <a:buClr>
                <a:srgbClr val="00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结合方向：  </a:t>
            </a:r>
            <a:r>
              <a:rPr lang="zh-CN" altLang="zh-CN" sz="2000" dirty="0">
                <a:solidFill>
                  <a:srgbClr val="3333FF"/>
                </a:solidFill>
                <a:latin typeface="微软雅黑" panose="020B0503020204020204" pitchFamily="34" charset="-122"/>
                <a:ea typeface="微软雅黑" panose="020B0503020204020204" pitchFamily="34" charset="-122"/>
              </a:rPr>
              <a:t>自右向左</a:t>
            </a:r>
            <a:endParaRPr lang="zh-CN" altLang="zh-CN" sz="2000" dirty="0">
              <a:solidFill>
                <a:srgbClr val="3333FF"/>
              </a:solidFill>
              <a:latin typeface="微软雅黑" panose="020B0503020204020204" pitchFamily="34" charset="-122"/>
              <a:ea typeface="微软雅黑" panose="020B0503020204020204" pitchFamily="34" charset="-122"/>
            </a:endParaRPr>
          </a:p>
          <a:p>
            <a:pPr lvl="4" eaLnBrk="1" hangingPunct="1">
              <a:spcBef>
                <a:spcPct val="20000"/>
              </a:spcBef>
              <a:buClr>
                <a:srgbClr val="00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优先级：- ++ -- ------&gt;* / % -----&gt;+ -</a:t>
            </a:r>
            <a:endParaRPr lang="zh-CN" altLang="zh-CN" sz="2000" dirty="0">
              <a:latin typeface="微软雅黑" panose="020B0503020204020204" pitchFamily="34" charset="-122"/>
              <a:ea typeface="微软雅黑" panose="020B0503020204020204" pitchFamily="34" charset="-122"/>
            </a:endParaRPr>
          </a:p>
          <a:p>
            <a:pPr marL="2057400" lvl="4" indent="-228600" eaLnBrk="1" hangingPunct="1">
              <a:spcBef>
                <a:spcPct val="20000"/>
              </a:spcBef>
              <a:buClr>
                <a:schemeClr val="tx2"/>
              </a:buClr>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zh-CN" sz="2000" dirty="0">
                <a:solidFill>
                  <a:schemeClr val="folHlink"/>
                </a:solidFill>
                <a:latin typeface="微软雅黑" panose="020B0503020204020204" pitchFamily="34" charset="-122"/>
                <a:ea typeface="微软雅黑" panose="020B0503020204020204" pitchFamily="34" charset="-122"/>
              </a:rPr>
              <a:t>(2)         </a:t>
            </a:r>
            <a:r>
              <a:rPr lang="en-US" altLang="zh-CN" sz="2000" dirty="0">
                <a:solidFill>
                  <a:schemeClr val="folHlink"/>
                </a:solidFill>
                <a:latin typeface="微软雅黑" panose="020B0503020204020204" pitchFamily="34" charset="-122"/>
                <a:ea typeface="微软雅黑" panose="020B0503020204020204" pitchFamily="34" charset="-122"/>
              </a:rPr>
              <a:t>      </a:t>
            </a:r>
            <a:r>
              <a:rPr lang="zh-CN" altLang="zh-CN" sz="2000" dirty="0">
                <a:solidFill>
                  <a:schemeClr val="folHlink"/>
                </a:solidFill>
                <a:latin typeface="微软雅黑" panose="020B0503020204020204" pitchFamily="34" charset="-122"/>
                <a:ea typeface="微软雅黑" panose="020B0503020204020204" pitchFamily="34" charset="-122"/>
              </a:rPr>
              <a:t>  (3)    </a:t>
            </a:r>
            <a:r>
              <a:rPr lang="en-US" altLang="zh-CN" sz="2000" dirty="0">
                <a:solidFill>
                  <a:schemeClr val="folHlink"/>
                </a:solidFill>
                <a:latin typeface="微软雅黑" panose="020B0503020204020204" pitchFamily="34" charset="-122"/>
                <a:ea typeface="微软雅黑" panose="020B0503020204020204" pitchFamily="34" charset="-122"/>
              </a:rPr>
              <a:t>         </a:t>
            </a:r>
            <a:r>
              <a:rPr lang="zh-CN" altLang="zh-CN" sz="2000" dirty="0">
                <a:solidFill>
                  <a:schemeClr val="folHlink"/>
                </a:solidFill>
                <a:latin typeface="微软雅黑" panose="020B0503020204020204" pitchFamily="34" charset="-122"/>
                <a:ea typeface="微软雅黑" panose="020B0503020204020204" pitchFamily="34" charset="-122"/>
              </a:rPr>
              <a:t> (4)</a:t>
            </a:r>
            <a:endParaRPr lang="zh-CN" altLang="zh-CN" sz="2000" dirty="0">
              <a:solidFill>
                <a:schemeClr val="folHlink"/>
              </a:solidFill>
              <a:latin typeface="微软雅黑" panose="020B0503020204020204" pitchFamily="34" charset="-122"/>
              <a:ea typeface="微软雅黑" panose="020B0503020204020204" pitchFamily="34" charset="-122"/>
            </a:endParaRPr>
          </a:p>
        </p:txBody>
      </p:sp>
      <p:sp>
        <p:nvSpPr>
          <p:cNvPr id="169988" name="Text Box 4"/>
          <p:cNvSpPr txBox="1"/>
          <p:nvPr/>
        </p:nvSpPr>
        <p:spPr>
          <a:xfrm>
            <a:off x="1345565" y="4482465"/>
            <a:ext cx="6134100" cy="706755"/>
          </a:xfrm>
          <a:prstGeom prst="rect">
            <a:avLst/>
          </a:prstGeom>
          <a:solidFill>
            <a:schemeClr val="bg1"/>
          </a:solidFill>
          <a:ln w="25400" cap="flat" cmpd="sng">
            <a:solidFill>
              <a:schemeClr val="accent5">
                <a:lumMod val="50000"/>
              </a:schemeClr>
            </a:solidFill>
            <a:prstDash val="solid"/>
            <a:miter/>
            <a:headEnd type="none" w="med" len="med"/>
            <a:tailEnd type="none" w="med" len="med"/>
          </a:ln>
        </p:spPr>
        <p:txBody>
          <a:bodyPr wrap="square">
            <a:spAutoFit/>
          </a:bodyPr>
          <a:lstStyle/>
          <a:p>
            <a:pPr marL="1371600" lvl="3" indent="-1371600"/>
            <a:r>
              <a:rPr lang="zh-CN" altLang="zh-CN" dirty="0">
                <a:latin typeface="微软雅黑" panose="020B0503020204020204" pitchFamily="34" charset="-122"/>
                <a:ea typeface="微软雅黑" panose="020B0503020204020204" pitchFamily="34" charset="-122"/>
              </a:rPr>
              <a:t>例</a:t>
            </a:r>
            <a:r>
              <a:rPr lang="zh-CN" altLang="zh-CN" sz="2000" dirty="0">
                <a:latin typeface="隶书" panose="02010509060101010101" pitchFamily="49" charset="-122"/>
                <a:ea typeface="隶书" panose="02010509060101010101" pitchFamily="49" charset="-122"/>
              </a:rPr>
              <a:t>  </a:t>
            </a:r>
            <a:r>
              <a:rPr lang="zh-CN" altLang="zh-CN" sz="2000" dirty="0">
                <a:latin typeface="+mn-lt"/>
                <a:ea typeface="隶书" panose="02010509060101010101" pitchFamily="49" charset="-122"/>
                <a:cs typeface="+mn-lt"/>
              </a:rPr>
              <a:t>-</a:t>
            </a:r>
            <a:r>
              <a:rPr lang="en-US" altLang="zh-CN" sz="2000" dirty="0">
                <a:latin typeface="+mn-lt"/>
                <a:ea typeface="隶书" panose="02010509060101010101" pitchFamily="49" charset="-122"/>
                <a:cs typeface="+mn-lt"/>
              </a:rPr>
              <a:t>i++   </a:t>
            </a:r>
            <a:r>
              <a:rPr lang="en-US" altLang="zh-CN" sz="2000" dirty="0">
                <a:solidFill>
                  <a:srgbClr val="0000FF"/>
                </a:solidFill>
                <a:latin typeface="+mn-lt"/>
                <a:ea typeface="隶书" panose="02010509060101010101" pitchFamily="49" charset="-122"/>
                <a:cs typeface="+mn-lt"/>
                <a:sym typeface="Wingdings" panose="05000000000000000000" pitchFamily="2" charset="2"/>
              </a:rPr>
              <a:t>  -(i++)</a:t>
            </a:r>
            <a:endParaRPr lang="en-US" altLang="zh-CN" sz="2000" dirty="0">
              <a:latin typeface="+mn-lt"/>
              <a:ea typeface="隶书" panose="02010509060101010101" pitchFamily="49" charset="-122"/>
              <a:cs typeface="+mn-lt"/>
              <a:sym typeface="Wingdings" panose="05000000000000000000" pitchFamily="2" charset="2"/>
            </a:endParaRPr>
          </a:p>
          <a:p>
            <a:pPr marL="1371600" lvl="3" indent="-1371600"/>
            <a:r>
              <a:rPr lang="en-US" altLang="zh-CN" sz="2000" dirty="0">
                <a:latin typeface="+mn-lt"/>
                <a:ea typeface="隶书" panose="02010509060101010101" pitchFamily="49" charset="-122"/>
                <a:cs typeface="+mn-lt"/>
                <a:sym typeface="Wingdings" panose="05000000000000000000" pitchFamily="2" charset="2"/>
              </a:rPr>
              <a:t>         i=3;  printf(“%d”,-i++);        </a:t>
            </a:r>
            <a:r>
              <a:rPr lang="en-US" altLang="zh-CN" sz="2000" dirty="0">
                <a:solidFill>
                  <a:srgbClr val="0000FF"/>
                </a:solidFill>
                <a:latin typeface="+mn-lt"/>
                <a:ea typeface="隶书" panose="02010509060101010101" pitchFamily="49" charset="-122"/>
                <a:cs typeface="+mn-lt"/>
                <a:sym typeface="Wingdings" panose="05000000000000000000" pitchFamily="2" charset="2"/>
              </a:rPr>
              <a:t>//-3</a:t>
            </a:r>
            <a:r>
              <a:rPr lang="en-US" altLang="zh-CN" sz="2000" dirty="0">
                <a:latin typeface="+mn-lt"/>
                <a:ea typeface="隶书" panose="02010509060101010101" pitchFamily="49" charset="-122"/>
                <a:cs typeface="+mn-lt"/>
                <a:sym typeface="Wingdings" panose="05000000000000000000" pitchFamily="2" charset="2"/>
              </a:rPr>
              <a:t> </a:t>
            </a:r>
            <a:endParaRPr lang="en-US" altLang="zh-CN" sz="2000" dirty="0">
              <a:latin typeface="+mn-lt"/>
              <a:ea typeface="宋体" panose="02010600030101010101" pitchFamily="2" charset="-122"/>
              <a:cs typeface="+mn-lt"/>
            </a:endParaRPr>
          </a:p>
        </p:txBody>
      </p:sp>
      <p:grpSp>
        <p:nvGrpSpPr>
          <p:cNvPr id="2" name="Group 5"/>
          <p:cNvGrpSpPr/>
          <p:nvPr/>
        </p:nvGrpSpPr>
        <p:grpSpPr>
          <a:xfrm>
            <a:off x="1345565" y="5390515"/>
            <a:ext cx="3113373" cy="400050"/>
            <a:chOff x="1056" y="2256"/>
            <a:chExt cx="1829" cy="252"/>
          </a:xfrm>
        </p:grpSpPr>
        <p:sp>
          <p:nvSpPr>
            <p:cNvPr id="35847" name="AutoShape 6"/>
            <p:cNvSpPr/>
            <p:nvPr/>
          </p:nvSpPr>
          <p:spPr>
            <a:xfrm>
              <a:off x="1990" y="2366"/>
              <a:ext cx="600" cy="47"/>
            </a:xfrm>
            <a:prstGeom prst="leftRightArrow">
              <a:avLst>
                <a:gd name="adj1" fmla="val 50000"/>
                <a:gd name="adj2" fmla="val 255319"/>
              </a:avLst>
            </a:prstGeom>
            <a:solidFill>
              <a:schemeClr val="bg1"/>
            </a:solidFill>
            <a:ln w="25400" cap="flat" cmpd="sng">
              <a:solidFill>
                <a:srgbClr val="002060"/>
              </a:solidFill>
              <a:prstDash val="solid"/>
              <a:miter/>
              <a:headEnd type="none" w="med" len="med"/>
              <a:tailEnd type="none" w="med" len="med"/>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35848" name="Text Box 7"/>
            <p:cNvSpPr txBox="1"/>
            <p:nvPr/>
          </p:nvSpPr>
          <p:spPr>
            <a:xfrm>
              <a:off x="1056" y="2256"/>
              <a:ext cx="1829" cy="252"/>
            </a:xfrm>
            <a:prstGeom prst="rect">
              <a:avLst/>
            </a:prstGeom>
            <a:solidFill>
              <a:schemeClr val="bg1"/>
            </a:solidFill>
            <a:ln w="25400" cap="flat" cmpd="sng">
              <a:solidFill>
                <a:srgbClr val="002060"/>
              </a:solidFill>
              <a:prstDash val="solid"/>
              <a:miter/>
              <a:headEnd type="none" w="med" len="med"/>
              <a:tailEnd type="none" w="med" len="med"/>
            </a:ln>
          </p:spPr>
          <p:txBody>
            <a:bodyPr wrap="square" lIns="90000" tIns="46800" rIns="90000" bIns="46800">
              <a:spAutoFit/>
            </a:bodyPr>
            <a:lstStyle/>
            <a:p>
              <a:pPr lvl="0" eaLnBrk="1" hangingPunct="1"/>
              <a:r>
                <a:rPr lang="zh-CN" altLang="zh-CN" dirty="0">
                  <a:latin typeface="微软雅黑" panose="020B0503020204020204" pitchFamily="34" charset="-122"/>
                  <a:ea typeface="微软雅黑" panose="020B0503020204020204" pitchFamily="34" charset="-122"/>
                </a:rPr>
                <a:t>例</a:t>
              </a:r>
              <a:r>
                <a:rPr lang="zh-CN" altLang="zh-CN" sz="2000" dirty="0">
                  <a:latin typeface="隶书" panose="02010509060101010101" pitchFamily="49" charset="-122"/>
                  <a:ea typeface="隶书" panose="02010509060101010101" pitchFamily="49" charset="-122"/>
                </a:rPr>
                <a:t>  </a:t>
              </a:r>
              <a:r>
                <a:rPr lang="en-US" altLang="zh-CN" sz="2000" dirty="0">
                  <a:latin typeface="+mn-lt"/>
                  <a:ea typeface="隶书" panose="02010509060101010101" pitchFamily="49" charset="-122"/>
                  <a:cs typeface="+mn-lt"/>
                </a:rPr>
                <a:t>j+++k;          (j++)+k;</a:t>
              </a:r>
              <a:endParaRPr lang="en-US" altLang="zh-CN" sz="2400" dirty="0">
                <a:latin typeface="+mn-lt"/>
                <a:ea typeface="隶书" panose="02010509060101010101" pitchFamily="49" charset="-122"/>
                <a:cs typeface="+mn-lt"/>
              </a:endParaRPr>
            </a:p>
          </p:txBody>
        </p:sp>
      </p:grpSp>
      <p:sp>
        <p:nvSpPr>
          <p:cNvPr id="78850" name="Rectangle 2"/>
          <p:cNvSpPr>
            <a:spLocks noGrp="1"/>
          </p:cNvSpPr>
          <p:nvPr/>
        </p:nvSpPr>
        <p:spPr>
          <a:xfrm>
            <a:off x="311785" y="707390"/>
            <a:ext cx="8355330" cy="1898650"/>
          </a:xfrm>
          <a:prstGeom prst="rect">
            <a:avLst/>
          </a:prstGeom>
        </p:spPr>
        <p:txBody>
          <a:bodyPr vert="horz" wrap="square" lIns="91440" tIns="45720" rIns="91440" bIns="45720" rtlCol="0" anchor="t">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29335" lvl="2" indent="-342900" eaLnBrk="1" hangingPunct="1">
              <a:lnSpc>
                <a:spcPct val="100000"/>
              </a:lnSpc>
              <a:buClr>
                <a:srgbClr val="CC6600"/>
              </a:buClr>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自增、自减运算符</a:t>
            </a:r>
            <a:r>
              <a:rPr lang="en-US" altLang="zh-CN" sz="2000" dirty="0">
                <a:solidFill>
                  <a:srgbClr val="0000FF"/>
                </a:solidFill>
                <a:latin typeface="微软雅黑" panose="020B0503020204020204" pitchFamily="34" charset="-122"/>
                <a:ea typeface="微软雅黑" panose="020B0503020204020204" pitchFamily="34" charset="-122"/>
              </a:rPr>
              <a:t>++ --</a:t>
            </a:r>
            <a:endParaRPr lang="en-US" altLang="zh-CN" sz="2000" dirty="0">
              <a:solidFill>
                <a:srgbClr val="0000FF"/>
              </a:solidFill>
              <a:latin typeface="微软雅黑" panose="020B0503020204020204" pitchFamily="34" charset="-122"/>
              <a:ea typeface="微软雅黑" panose="020B0503020204020204" pitchFamily="34" charset="-122"/>
            </a:endParaRPr>
          </a:p>
          <a:p>
            <a:pPr lvl="3" eaLnBrk="1" hangingPunct="1">
              <a:lnSpc>
                <a:spcPct val="100000"/>
              </a:lnSpc>
            </a:pPr>
            <a:r>
              <a:rPr lang="zh-CN" altLang="en-US" sz="1800" dirty="0">
                <a:latin typeface="微软雅黑" panose="020B0503020204020204" pitchFamily="34" charset="-122"/>
                <a:ea typeface="微软雅黑" panose="020B0503020204020204" pitchFamily="34" charset="-122"/>
              </a:rPr>
              <a:t>作用：使变量值加</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或减</a:t>
            </a:r>
            <a:r>
              <a:rPr lang="en-US" altLang="zh-CN" sz="1800" dirty="0">
                <a:latin typeface="微软雅黑" panose="020B0503020204020204" pitchFamily="34" charset="-122"/>
                <a:ea typeface="微软雅黑" panose="020B0503020204020204" pitchFamily="34" charset="-122"/>
              </a:rPr>
              <a:t>1</a:t>
            </a:r>
            <a:endParaRPr lang="en-US" altLang="zh-CN" sz="1800" dirty="0">
              <a:latin typeface="微软雅黑" panose="020B0503020204020204" pitchFamily="34" charset="-122"/>
              <a:ea typeface="微软雅黑" panose="020B0503020204020204" pitchFamily="34" charset="-122"/>
            </a:endParaRPr>
          </a:p>
          <a:p>
            <a:pPr lvl="3" eaLnBrk="1" hangingPunct="1">
              <a:lnSpc>
                <a:spcPct val="100000"/>
              </a:lnSpc>
            </a:pPr>
            <a:r>
              <a:rPr lang="zh-CN" altLang="en-US" sz="1800" dirty="0">
                <a:latin typeface="微软雅黑" panose="020B0503020204020204" pitchFamily="34" charset="-122"/>
                <a:ea typeface="微软雅黑" panose="020B0503020204020204" pitchFamily="34" charset="-122"/>
              </a:rPr>
              <a:t>种类：</a:t>
            </a:r>
            <a:endParaRPr lang="zh-CN" altLang="en-US" sz="1800" dirty="0">
              <a:latin typeface="微软雅黑" panose="020B0503020204020204" pitchFamily="34" charset="-122"/>
              <a:ea typeface="微软雅黑" panose="020B0503020204020204" pitchFamily="34" charset="-122"/>
            </a:endParaRPr>
          </a:p>
          <a:p>
            <a:pPr lvl="4" eaLnBrk="1" hangingPunct="1">
              <a:lnSpc>
                <a:spcPct val="100000"/>
              </a:lnSpc>
            </a:pPr>
            <a:r>
              <a:rPr lang="zh-CN" altLang="en-US" sz="1800" dirty="0">
                <a:latin typeface="微软雅黑" panose="020B0503020204020204" pitchFamily="34" charset="-122"/>
                <a:ea typeface="微软雅黑" panose="020B0503020204020204" pitchFamily="34" charset="-122"/>
              </a:rPr>
              <a:t>前置  </a:t>
            </a:r>
            <a:r>
              <a:rPr lang="en-US" altLang="zh-CN" sz="1800" dirty="0">
                <a:latin typeface="微软雅黑" panose="020B0503020204020204" pitchFamily="34" charset="-122"/>
                <a:ea typeface="微软雅黑" panose="020B0503020204020204" pitchFamily="34" charset="-122"/>
              </a:rPr>
              <a:t>++i, --i  (</a:t>
            </a:r>
            <a:r>
              <a:rPr lang="zh-CN" altLang="zh-CN" sz="1800" dirty="0">
                <a:latin typeface="微软雅黑" panose="020B0503020204020204" pitchFamily="34" charset="-122"/>
                <a:ea typeface="微软雅黑" panose="020B0503020204020204" pitchFamily="34" charset="-122"/>
              </a:rPr>
              <a:t>先执行</a:t>
            </a:r>
            <a:r>
              <a:rPr lang="en-US" altLang="zh-CN" sz="1800" dirty="0">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+1</a:t>
            </a:r>
            <a:r>
              <a:rPr lang="zh-CN" altLang="zh-CN" sz="1800" dirty="0">
                <a:latin typeface="微软雅黑" panose="020B0503020204020204" pitchFamily="34" charset="-122"/>
                <a:ea typeface="微软雅黑" panose="020B0503020204020204" pitchFamily="34" charset="-122"/>
                <a:sym typeface="MT Extra" panose="05050102010205020202" pitchFamily="18" charset="2"/>
              </a:rPr>
              <a:t>或</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i-1</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再使用</a:t>
            </a:r>
            <a:r>
              <a:rPr lang="en-US" altLang="zh-CN" sz="1800" dirty="0">
                <a:latin typeface="微软雅黑" panose="020B0503020204020204" pitchFamily="34" charset="-122"/>
                <a:ea typeface="微软雅黑" panose="020B0503020204020204" pitchFamily="34" charset="-122"/>
              </a:rPr>
              <a:t>i</a:t>
            </a:r>
            <a:r>
              <a:rPr lang="zh-CN" altLang="zh-CN" sz="1800" dirty="0">
                <a:latin typeface="微软雅黑" panose="020B0503020204020204" pitchFamily="34" charset="-122"/>
                <a:ea typeface="微软雅黑" panose="020B0503020204020204" pitchFamily="34" charset="-122"/>
              </a:rPr>
              <a:t>值）</a:t>
            </a:r>
            <a:endParaRPr lang="zh-CN" altLang="zh-CN" sz="1800" dirty="0">
              <a:latin typeface="微软雅黑" panose="020B0503020204020204" pitchFamily="34" charset="-122"/>
              <a:ea typeface="微软雅黑" panose="020B0503020204020204" pitchFamily="34" charset="-122"/>
            </a:endParaRPr>
          </a:p>
          <a:p>
            <a:pPr lvl="4" eaLnBrk="1" hangingPunct="1">
              <a:lnSpc>
                <a:spcPct val="100000"/>
              </a:lnSpc>
            </a:pPr>
            <a:r>
              <a:rPr lang="zh-CN" altLang="zh-CN" sz="1800" dirty="0">
                <a:latin typeface="微软雅黑" panose="020B0503020204020204" pitchFamily="34" charset="-122"/>
                <a:ea typeface="微软雅黑" panose="020B0503020204020204" pitchFamily="34" charset="-122"/>
              </a:rPr>
              <a:t>后置  </a:t>
            </a:r>
            <a:r>
              <a:rPr lang="en-US" altLang="zh-CN" sz="1800" dirty="0">
                <a:latin typeface="微软雅黑" panose="020B0503020204020204" pitchFamily="34" charset="-122"/>
                <a:ea typeface="微软雅黑" panose="020B0503020204020204" pitchFamily="34" charset="-122"/>
              </a:rPr>
              <a:t>i++,i--   (</a:t>
            </a:r>
            <a:r>
              <a:rPr lang="zh-CN" altLang="zh-CN" sz="1800" dirty="0">
                <a:latin typeface="微软雅黑" panose="020B0503020204020204" pitchFamily="34" charset="-122"/>
                <a:ea typeface="微软雅黑" panose="020B0503020204020204" pitchFamily="34" charset="-122"/>
              </a:rPr>
              <a:t>先使用</a:t>
            </a:r>
            <a:r>
              <a:rPr lang="en-US" altLang="zh-CN" sz="1800" dirty="0">
                <a:latin typeface="微软雅黑" panose="020B0503020204020204" pitchFamily="34" charset="-122"/>
                <a:ea typeface="微软雅黑" panose="020B0503020204020204" pitchFamily="34" charset="-122"/>
              </a:rPr>
              <a:t>i</a:t>
            </a:r>
            <a:r>
              <a:rPr lang="zh-CN" altLang="zh-CN" sz="1800" dirty="0">
                <a:latin typeface="微软雅黑" panose="020B0503020204020204" pitchFamily="34" charset="-122"/>
                <a:ea typeface="微软雅黑" panose="020B0503020204020204" pitchFamily="34" charset="-122"/>
              </a:rPr>
              <a:t>值,再执行</a:t>
            </a:r>
            <a:r>
              <a:rPr lang="en-US" altLang="zh-CN" sz="1800" dirty="0">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+1</a:t>
            </a:r>
            <a:r>
              <a:rPr lang="zh-CN" altLang="zh-CN" sz="1800" dirty="0">
                <a:latin typeface="微软雅黑" panose="020B0503020204020204" pitchFamily="34" charset="-122"/>
                <a:ea typeface="微软雅黑" panose="020B0503020204020204" pitchFamily="34" charset="-122"/>
                <a:sym typeface="MT Extra" panose="05050102010205020202" pitchFamily="18" charset="2"/>
              </a:rPr>
              <a:t>或</a:t>
            </a:r>
            <a:r>
              <a:rPr lang="en-US" altLang="zh-CN" sz="1800" dirty="0">
                <a:latin typeface="微软雅黑" panose="020B0503020204020204" pitchFamily="34" charset="-122"/>
                <a:ea typeface="微软雅黑" panose="020B0503020204020204" pitchFamily="34" charset="-122"/>
                <a:sym typeface="MT Extra" panose="05050102010205020202" pitchFamily="18" charset="2"/>
              </a:rPr>
              <a:t>i-1</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69992" name="Text Box 8"/>
          <p:cNvSpPr txBox="1"/>
          <p:nvPr/>
        </p:nvSpPr>
        <p:spPr>
          <a:xfrm>
            <a:off x="1767523" y="2095500"/>
            <a:ext cx="5289550" cy="2245360"/>
          </a:xfrm>
          <a:prstGeom prst="rect">
            <a:avLst/>
          </a:prstGeom>
          <a:solidFill>
            <a:schemeClr val="bg1"/>
          </a:solidFill>
          <a:ln w="25400" cap="flat" cmpd="sng">
            <a:solidFill>
              <a:srgbClr val="002060"/>
            </a:solidFill>
            <a:prstDash val="solid"/>
            <a:miter/>
            <a:headEnd type="none" w="med" len="med"/>
            <a:tailEnd type="none" w="med" len="med"/>
          </a:ln>
        </p:spPr>
        <p:txBody>
          <a:bodyPr>
            <a:spAutoFit/>
          </a:bodyPr>
          <a:lstStyle/>
          <a:p>
            <a:pPr marL="358775" lvl="3" indent="57150"/>
            <a:r>
              <a:rPr lang="en-US" altLang="zh-CN" sz="2000" dirty="0">
                <a:latin typeface="+mn-lt"/>
                <a:ea typeface="隶书" panose="02010509060101010101" pitchFamily="49" charset="-122"/>
                <a:cs typeface="+mn-lt"/>
                <a:sym typeface="Wingdings" panose="05000000000000000000" pitchFamily="2" charset="2"/>
              </a:rPr>
              <a:t>#include&lt;stdio.h&gt;</a:t>
            </a:r>
            <a:endParaRPr lang="en-US" altLang="zh-CN" sz="2000" dirty="0">
              <a:latin typeface="+mn-lt"/>
              <a:ea typeface="隶书" panose="02010509060101010101" pitchFamily="49" charset="-122"/>
              <a:cs typeface="+mn-lt"/>
              <a:sym typeface="Wingdings" panose="05000000000000000000" pitchFamily="2" charset="2"/>
            </a:endParaRPr>
          </a:p>
          <a:p>
            <a:pPr marL="358775" lvl="3" indent="0"/>
            <a:r>
              <a:rPr lang="en-US" altLang="zh-CN" sz="2000" dirty="0">
                <a:latin typeface="+mn-lt"/>
                <a:ea typeface="隶书" panose="02010509060101010101" pitchFamily="49" charset="-122"/>
                <a:cs typeface="+mn-lt"/>
                <a:sym typeface="Wingdings" panose="05000000000000000000" pitchFamily="2" charset="2"/>
              </a:rPr>
              <a:t> main()</a:t>
            </a:r>
            <a:endParaRPr lang="en-US" altLang="zh-CN" sz="2000" dirty="0">
              <a:latin typeface="+mn-lt"/>
              <a:ea typeface="隶书" panose="02010509060101010101" pitchFamily="49" charset="-122"/>
              <a:cs typeface="+mn-lt"/>
              <a:sym typeface="Wingdings" panose="05000000000000000000" pitchFamily="2" charset="2"/>
            </a:endParaRPr>
          </a:p>
          <a:p>
            <a:pPr marL="358775" lvl="3" indent="0"/>
            <a:r>
              <a:rPr lang="en-US" altLang="zh-CN" sz="2000" dirty="0">
                <a:latin typeface="+mn-lt"/>
                <a:ea typeface="隶书" panose="02010509060101010101" pitchFamily="49" charset="-122"/>
                <a:cs typeface="+mn-lt"/>
                <a:sym typeface="Wingdings" panose="05000000000000000000" pitchFamily="2" charset="2"/>
              </a:rPr>
              <a:t> {</a:t>
            </a:r>
            <a:endParaRPr lang="en-US" altLang="zh-CN" sz="2000" dirty="0">
              <a:latin typeface="+mn-lt"/>
              <a:ea typeface="隶书" panose="02010509060101010101" pitchFamily="49" charset="-122"/>
              <a:cs typeface="+mn-lt"/>
              <a:sym typeface="Wingdings" panose="05000000000000000000" pitchFamily="2" charset="2"/>
            </a:endParaRPr>
          </a:p>
          <a:p>
            <a:pPr marL="358775" lvl="3" indent="0"/>
            <a:r>
              <a:rPr lang="en-US" altLang="zh-CN" sz="2000" dirty="0">
                <a:latin typeface="+mn-lt"/>
                <a:ea typeface="隶书" panose="02010509060101010101" pitchFamily="49" charset="-122"/>
                <a:cs typeface="+mn-lt"/>
                <a:sym typeface="Wingdings" panose="05000000000000000000" pitchFamily="2" charset="2"/>
              </a:rPr>
              <a:t>	int i=3,j;	    	printf("j=%d\n",j=i+++i+++i++);</a:t>
            </a:r>
            <a:endParaRPr lang="en-US" altLang="zh-CN" sz="2000" dirty="0">
              <a:latin typeface="+mn-lt"/>
              <a:ea typeface="隶书" panose="02010509060101010101" pitchFamily="49" charset="-122"/>
              <a:cs typeface="+mn-lt"/>
              <a:sym typeface="Wingdings" panose="05000000000000000000" pitchFamily="2" charset="2"/>
            </a:endParaRPr>
          </a:p>
          <a:p>
            <a:pPr marL="358775" lvl="3" indent="0"/>
            <a:r>
              <a:rPr lang="en-US" altLang="zh-CN" sz="2000" dirty="0">
                <a:latin typeface="+mn-lt"/>
                <a:ea typeface="隶书" panose="02010509060101010101" pitchFamily="49" charset="-122"/>
                <a:cs typeface="+mn-lt"/>
                <a:sym typeface="Wingdings" panose="05000000000000000000" pitchFamily="2" charset="2"/>
              </a:rPr>
              <a:t>	printf("i=%d\n",i);		</a:t>
            </a:r>
            <a:endParaRPr lang="en-US" altLang="zh-CN" sz="2000" dirty="0">
              <a:latin typeface="+mn-lt"/>
              <a:ea typeface="隶书" panose="02010509060101010101" pitchFamily="49" charset="-122"/>
              <a:cs typeface="+mn-lt"/>
              <a:sym typeface="Wingdings" panose="05000000000000000000" pitchFamily="2" charset="2"/>
            </a:endParaRPr>
          </a:p>
          <a:p>
            <a:pPr marL="358775" lvl="3" indent="0"/>
            <a:r>
              <a:rPr lang="en-US" altLang="zh-CN" sz="2000" dirty="0">
                <a:latin typeface="+mn-lt"/>
                <a:ea typeface="隶书" panose="02010509060101010101" pitchFamily="49" charset="-122"/>
                <a:cs typeface="+mn-lt"/>
                <a:sym typeface="Wingdings" panose="05000000000000000000" pitchFamily="2" charset="2"/>
              </a:rPr>
              <a:t>  }</a:t>
            </a:r>
            <a:endParaRPr lang="en-US" altLang="zh-CN" sz="2000" dirty="0">
              <a:latin typeface="+mn-lt"/>
              <a:ea typeface="隶书" panose="02010509060101010101" pitchFamily="49" charset="-122"/>
              <a:cs typeface="+mn-lt"/>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99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9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ldLvl="5" uiExpand="1" build="p"/>
      <p:bldP spid="169988" grpId="0" bldLvl="0" animBg="1"/>
      <p:bldP spid="16999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body" idx="4294967295"/>
          </p:nvPr>
        </p:nvSpPr>
        <p:spPr>
          <a:xfrm>
            <a:off x="288925" y="466090"/>
            <a:ext cx="7772400" cy="3167380"/>
          </a:xfrm>
        </p:spPr>
        <p:txBody>
          <a:bodyPr vert="horz" wrap="square" lIns="91440" tIns="45720" rIns="91440" bIns="45720" anchor="t"/>
          <a:lstStyle/>
          <a:p>
            <a:pPr lvl="1" eaLnBrk="1" hangingPunct="1"/>
            <a:r>
              <a:rPr lang="zh-CN" altLang="en-US" sz="2400" dirty="0">
                <a:latin typeface="微软雅黑" panose="020B0503020204020204" pitchFamily="34" charset="-122"/>
                <a:ea typeface="微软雅黑" panose="020B0503020204020204" pitchFamily="34" charset="-122"/>
              </a:rPr>
              <a:t>赋值运算符和表达式</a:t>
            </a:r>
            <a:endParaRPr lang="zh-CN" altLang="en-US" sz="2400" dirty="0">
              <a:latin typeface="微软雅黑" panose="020B0503020204020204" pitchFamily="34" charset="-122"/>
              <a:ea typeface="微软雅黑" panose="020B0503020204020204" pitchFamily="34" charset="-122"/>
            </a:endParaRPr>
          </a:p>
          <a:p>
            <a:pPr lvl="2" eaLnBrk="1" hangingPunct="1"/>
            <a:r>
              <a:rPr lang="zh-CN" altLang="en-US" sz="2000" dirty="0">
                <a:latin typeface="微软雅黑" panose="020B0503020204020204" pitchFamily="34" charset="-122"/>
                <a:ea typeface="微软雅黑" panose="020B0503020204020204" pitchFamily="34" charset="-122"/>
              </a:rPr>
              <a:t>简单赋值运算符</a:t>
            </a:r>
            <a:endParaRPr lang="zh-CN" altLang="en-US"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符号：</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格式：</a:t>
            </a:r>
            <a:r>
              <a:rPr lang="zh-CN" altLang="en-US" sz="2000" dirty="0">
                <a:solidFill>
                  <a:srgbClr val="3333FF"/>
                </a:solidFill>
                <a:latin typeface="微软雅黑" panose="020B0503020204020204" pitchFamily="34" charset="-122"/>
                <a:ea typeface="微软雅黑" panose="020B0503020204020204" pitchFamily="34" charset="-122"/>
              </a:rPr>
              <a:t>变量标识符</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endParaRPr lang="zh-CN" altLang="en-US" sz="2000" dirty="0">
              <a:solidFill>
                <a:srgbClr val="3333FF"/>
              </a:solidFill>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作用：将一个数据（常量或表达式）赋给一个变量</a:t>
            </a:r>
            <a:endParaRPr lang="zh-CN" altLang="en-US" sz="2000" dirty="0">
              <a:latin typeface="微软雅黑" panose="020B0503020204020204" pitchFamily="34" charset="-122"/>
              <a:ea typeface="微软雅黑" panose="020B0503020204020204" pitchFamily="34" charset="-122"/>
            </a:endParaRPr>
          </a:p>
        </p:txBody>
      </p:sp>
      <p:sp>
        <p:nvSpPr>
          <p:cNvPr id="80902" name="Rectangle 6"/>
          <p:cNvSpPr/>
          <p:nvPr/>
        </p:nvSpPr>
        <p:spPr>
          <a:xfrm>
            <a:off x="-20002" y="2647950"/>
            <a:ext cx="8501062" cy="137160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复合赋值运算符</a:t>
            </a:r>
            <a:endParaRPr lang="zh-CN" altLang="en-US" sz="2400" dirty="0">
              <a:latin typeface="微软雅黑" panose="020B0503020204020204" pitchFamily="34" charset="-122"/>
              <a:ea typeface="微软雅黑" panose="020B0503020204020204" pitchFamily="34" charset="-122"/>
              <a:sym typeface="Wingdings" panose="05000000000000000000" pitchFamily="2" charset="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种类</a:t>
            </a:r>
            <a:r>
              <a:rPr lang="zh-CN" altLang="en-US"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  *=  /=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  》=  &amp;=  ^=  |=</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含义： </a:t>
            </a:r>
            <a:r>
              <a:rPr lang="en-US" altLang="zh-CN" sz="2000" dirty="0">
                <a:solidFill>
                  <a:schemeClr val="folHlink"/>
                </a:solidFill>
                <a:latin typeface="微软雅黑" panose="020B0503020204020204" pitchFamily="34" charset="-122"/>
                <a:ea typeface="微软雅黑" panose="020B0503020204020204" pitchFamily="34" charset="-122"/>
                <a:sym typeface="Wingdings" panose="05000000000000000000" pitchFamily="2" charset="2"/>
              </a:rPr>
              <a:t>exp1 op= exp2</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exp1 = exp1  op  exp2</a:t>
            </a:r>
            <a:endParaRPr lang="en-US" altLang="zh-CN" sz="2000" dirty="0">
              <a:latin typeface="微软雅黑" panose="020B0503020204020204" pitchFamily="34" charset="-122"/>
              <a:ea typeface="微软雅黑" panose="020B0503020204020204" pitchFamily="34" charset="-122"/>
            </a:endParaRPr>
          </a:p>
        </p:txBody>
      </p:sp>
      <p:grpSp>
        <p:nvGrpSpPr>
          <p:cNvPr id="2" name="Group 7"/>
          <p:cNvGrpSpPr/>
          <p:nvPr/>
        </p:nvGrpSpPr>
        <p:grpSpPr>
          <a:xfrm>
            <a:off x="2490788" y="3913188"/>
            <a:ext cx="2838450" cy="460375"/>
            <a:chOff x="1680" y="2561"/>
            <a:chExt cx="1788" cy="290"/>
          </a:xfrm>
        </p:grpSpPr>
        <p:sp>
          <p:nvSpPr>
            <p:cNvPr id="36878" name="AutoShape 8"/>
            <p:cNvSpPr/>
            <p:nvPr/>
          </p:nvSpPr>
          <p:spPr>
            <a:xfrm>
              <a:off x="2304" y="2688"/>
              <a:ext cx="422" cy="47"/>
            </a:xfrm>
            <a:prstGeom prst="leftRightArrow">
              <a:avLst>
                <a:gd name="adj1" fmla="val 50000"/>
                <a:gd name="adj2" fmla="val 179574"/>
              </a:avLst>
            </a:prstGeom>
            <a:noFill/>
            <a:ln w="9525" cap="flat" cmpd="sng">
              <a:solidFill>
                <a:schemeClr val="tx1"/>
              </a:solidFill>
              <a:prstDash val="solid"/>
              <a:miter/>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36879" name="Text Box 9"/>
            <p:cNvSpPr txBox="1"/>
            <p:nvPr/>
          </p:nvSpPr>
          <p:spPr>
            <a:xfrm>
              <a:off x="1680" y="2561"/>
              <a:ext cx="496" cy="290"/>
            </a:xfrm>
            <a:prstGeom prst="rect">
              <a:avLst/>
            </a:prstGeom>
            <a:noFill/>
            <a:ln w="9525">
              <a:noFill/>
            </a:ln>
          </p:spPr>
          <p:txBody>
            <a:bodyPr wrap="none">
              <a:spAutoFit/>
            </a:bodyPr>
            <a:lstStyle/>
            <a:p>
              <a:pPr lvl="0" eaLnBrk="1" hangingPunct="1"/>
              <a:r>
                <a:rPr lang="en-US" altLang="zh-CN" sz="2400" dirty="0">
                  <a:latin typeface="+mn-lt"/>
                  <a:ea typeface="宋体" panose="02010600030101010101" pitchFamily="2" charset="-122"/>
                  <a:cs typeface="+mn-lt"/>
                </a:rPr>
                <a:t>a+=3</a:t>
              </a:r>
              <a:endParaRPr lang="en-US" altLang="zh-CN" sz="2400" dirty="0">
                <a:latin typeface="+mn-lt"/>
                <a:ea typeface="宋体" panose="02010600030101010101" pitchFamily="2" charset="-122"/>
                <a:cs typeface="+mn-lt"/>
              </a:endParaRPr>
            </a:p>
          </p:txBody>
        </p:sp>
        <p:sp>
          <p:nvSpPr>
            <p:cNvPr id="36880" name="Text Box 10"/>
            <p:cNvSpPr txBox="1"/>
            <p:nvPr/>
          </p:nvSpPr>
          <p:spPr>
            <a:xfrm>
              <a:off x="2880" y="2561"/>
              <a:ext cx="588" cy="290"/>
            </a:xfrm>
            <a:prstGeom prst="rect">
              <a:avLst/>
            </a:prstGeom>
            <a:noFill/>
            <a:ln w="9525">
              <a:noFill/>
            </a:ln>
          </p:spPr>
          <p:txBody>
            <a:bodyPr wrap="none">
              <a:spAutoFit/>
            </a:bodyPr>
            <a:lstStyle/>
            <a:p>
              <a:pPr lvl="0" algn="l" eaLnBrk="1" hangingPunct="1"/>
              <a:r>
                <a:rPr lang="en-US" altLang="zh-CN" sz="2400" dirty="0">
                  <a:latin typeface="+mn-lt"/>
                  <a:cs typeface="+mn-lt"/>
                  <a:sym typeface="+mn-ea"/>
                </a:rPr>
                <a:t>a=a+3</a:t>
              </a:r>
              <a:endParaRPr lang="en-US" altLang="zh-CN" sz="2400" dirty="0">
                <a:latin typeface="+mn-lt"/>
                <a:cs typeface="+mn-lt"/>
                <a:sym typeface="+mn-ea"/>
              </a:endParaRPr>
            </a:p>
          </p:txBody>
        </p:sp>
      </p:grpSp>
      <p:grpSp>
        <p:nvGrpSpPr>
          <p:cNvPr id="3" name="Group 11"/>
          <p:cNvGrpSpPr/>
          <p:nvPr/>
        </p:nvGrpSpPr>
        <p:grpSpPr>
          <a:xfrm>
            <a:off x="2475231" y="4379913"/>
            <a:ext cx="3308350" cy="460375"/>
            <a:chOff x="1665" y="2753"/>
            <a:chExt cx="2084" cy="290"/>
          </a:xfrm>
        </p:grpSpPr>
        <p:sp>
          <p:nvSpPr>
            <p:cNvPr id="36875" name="AutoShape 12"/>
            <p:cNvSpPr/>
            <p:nvPr/>
          </p:nvSpPr>
          <p:spPr>
            <a:xfrm>
              <a:off x="2304" y="2880"/>
              <a:ext cx="422" cy="47"/>
            </a:xfrm>
            <a:prstGeom prst="leftRightArrow">
              <a:avLst>
                <a:gd name="adj1" fmla="val 50000"/>
                <a:gd name="adj2" fmla="val 179574"/>
              </a:avLst>
            </a:prstGeom>
            <a:noFill/>
            <a:ln w="9525" cap="flat" cmpd="sng">
              <a:solidFill>
                <a:schemeClr val="tx1"/>
              </a:solidFill>
              <a:prstDash val="solid"/>
              <a:miter/>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36876" name="Text Box 13"/>
            <p:cNvSpPr txBox="1"/>
            <p:nvPr/>
          </p:nvSpPr>
          <p:spPr>
            <a:xfrm>
              <a:off x="1665" y="2753"/>
              <a:ext cx="669" cy="290"/>
            </a:xfrm>
            <a:prstGeom prst="rect">
              <a:avLst/>
            </a:prstGeom>
            <a:noFill/>
            <a:ln w="9525">
              <a:noFill/>
            </a:ln>
          </p:spPr>
          <p:txBody>
            <a:bodyPr wrap="none">
              <a:spAutoFit/>
            </a:bodyPr>
            <a:lstStyle/>
            <a:p>
              <a:pPr lvl="0" algn="l" eaLnBrk="1" hangingPunct="1"/>
              <a:r>
                <a:rPr lang="en-US" altLang="zh-CN" sz="2400" dirty="0">
                  <a:latin typeface="+mn-lt"/>
                  <a:cs typeface="+mn-lt"/>
                  <a:sym typeface="+mn-ea"/>
                </a:rPr>
                <a:t>x*=y+8</a:t>
              </a:r>
              <a:endParaRPr lang="en-US" altLang="zh-CN" sz="2400" dirty="0">
                <a:latin typeface="+mn-lt"/>
                <a:cs typeface="+mn-lt"/>
                <a:sym typeface="+mn-ea"/>
              </a:endParaRPr>
            </a:p>
          </p:txBody>
        </p:sp>
        <p:sp>
          <p:nvSpPr>
            <p:cNvPr id="36877" name="Text Box 14"/>
            <p:cNvSpPr txBox="1"/>
            <p:nvPr/>
          </p:nvSpPr>
          <p:spPr>
            <a:xfrm>
              <a:off x="2880" y="2753"/>
              <a:ext cx="869" cy="290"/>
            </a:xfrm>
            <a:prstGeom prst="rect">
              <a:avLst/>
            </a:prstGeom>
            <a:noFill/>
            <a:ln w="9525">
              <a:noFill/>
            </a:ln>
          </p:spPr>
          <p:txBody>
            <a:bodyPr wrap="none">
              <a:spAutoFit/>
            </a:bodyPr>
            <a:lstStyle/>
            <a:p>
              <a:pPr lvl="0" algn="l" eaLnBrk="1" hangingPunct="1"/>
              <a:r>
                <a:rPr lang="en-US" altLang="zh-CN" sz="2400" dirty="0">
                  <a:latin typeface="+mn-lt"/>
                  <a:cs typeface="+mn-lt"/>
                  <a:sym typeface="+mn-ea"/>
                </a:rPr>
                <a:t>x=x*(y+8)</a:t>
              </a:r>
              <a:endParaRPr lang="en-US" altLang="zh-CN" sz="2400" dirty="0">
                <a:latin typeface="+mn-lt"/>
                <a:cs typeface="+mn-lt"/>
                <a:sym typeface="+mn-ea"/>
              </a:endParaRPr>
            </a:p>
          </p:txBody>
        </p:sp>
      </p:grpSp>
      <p:grpSp>
        <p:nvGrpSpPr>
          <p:cNvPr id="4" name="Group 15"/>
          <p:cNvGrpSpPr/>
          <p:nvPr/>
        </p:nvGrpSpPr>
        <p:grpSpPr>
          <a:xfrm>
            <a:off x="2471738" y="4846638"/>
            <a:ext cx="2908300" cy="460375"/>
            <a:chOff x="1680" y="2945"/>
            <a:chExt cx="1832" cy="290"/>
          </a:xfrm>
        </p:grpSpPr>
        <p:sp>
          <p:nvSpPr>
            <p:cNvPr id="36872" name="AutoShape 16"/>
            <p:cNvSpPr/>
            <p:nvPr/>
          </p:nvSpPr>
          <p:spPr>
            <a:xfrm>
              <a:off x="2304" y="3072"/>
              <a:ext cx="422" cy="47"/>
            </a:xfrm>
            <a:prstGeom prst="leftRightArrow">
              <a:avLst>
                <a:gd name="adj1" fmla="val 50000"/>
                <a:gd name="adj2" fmla="val 179574"/>
              </a:avLst>
            </a:prstGeom>
            <a:noFill/>
            <a:ln w="9525" cap="flat" cmpd="sng">
              <a:solidFill>
                <a:schemeClr val="tx1"/>
              </a:solidFill>
              <a:prstDash val="solid"/>
              <a:miter/>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36873" name="Text Box 17"/>
            <p:cNvSpPr txBox="1"/>
            <p:nvPr/>
          </p:nvSpPr>
          <p:spPr>
            <a:xfrm>
              <a:off x="1680" y="2945"/>
              <a:ext cx="528" cy="290"/>
            </a:xfrm>
            <a:prstGeom prst="rect">
              <a:avLst/>
            </a:prstGeom>
            <a:noFill/>
            <a:ln w="9525">
              <a:noFill/>
            </a:ln>
          </p:spPr>
          <p:txBody>
            <a:bodyPr wrap="none">
              <a:spAutoFit/>
            </a:bodyPr>
            <a:lstStyle/>
            <a:p>
              <a:pPr lvl="0" algn="l" eaLnBrk="1" hangingPunct="1"/>
              <a:r>
                <a:rPr lang="en-US" altLang="zh-CN" sz="2400" dirty="0">
                  <a:latin typeface="+mn-lt"/>
                  <a:cs typeface="+mn-lt"/>
                  <a:sym typeface="+mn-ea"/>
                </a:rPr>
                <a:t>x%=3</a:t>
              </a:r>
              <a:endParaRPr lang="en-US" altLang="zh-CN" sz="2400" dirty="0">
                <a:latin typeface="+mn-lt"/>
                <a:cs typeface="+mn-lt"/>
                <a:sym typeface="+mn-ea"/>
              </a:endParaRPr>
            </a:p>
          </p:txBody>
        </p:sp>
        <p:sp>
          <p:nvSpPr>
            <p:cNvPr id="36874" name="Text Box 18"/>
            <p:cNvSpPr txBox="1"/>
            <p:nvPr/>
          </p:nvSpPr>
          <p:spPr>
            <a:xfrm>
              <a:off x="2900" y="2945"/>
              <a:ext cx="612" cy="290"/>
            </a:xfrm>
            <a:prstGeom prst="rect">
              <a:avLst/>
            </a:prstGeom>
            <a:noFill/>
            <a:ln w="9525">
              <a:noFill/>
            </a:ln>
          </p:spPr>
          <p:txBody>
            <a:bodyPr wrap="none">
              <a:spAutoFit/>
            </a:bodyPr>
            <a:lstStyle/>
            <a:p>
              <a:pPr lvl="0" algn="l" eaLnBrk="1" hangingPunct="1"/>
              <a:r>
                <a:rPr lang="en-US" altLang="zh-CN" sz="2400" dirty="0">
                  <a:latin typeface="+mn-lt"/>
                  <a:cs typeface="+mn-lt"/>
                  <a:sym typeface="+mn-ea"/>
                </a:rPr>
                <a:t>x=x%3</a:t>
              </a:r>
              <a:endParaRPr lang="en-US" altLang="zh-CN" sz="2400" dirty="0">
                <a:latin typeface="+mn-lt"/>
                <a:cs typeface="+mn-lt"/>
                <a:sym typeface="+mn-ea"/>
              </a:endParaRPr>
            </a:p>
          </p:txBody>
        </p:sp>
      </p:grpSp>
      <p:sp>
        <p:nvSpPr>
          <p:cNvPr id="80922" name="Text Box 26"/>
          <p:cNvSpPr txBox="1"/>
          <p:nvPr/>
        </p:nvSpPr>
        <p:spPr>
          <a:xfrm>
            <a:off x="3074670" y="2335530"/>
            <a:ext cx="2369820" cy="1077595"/>
          </a:xfrm>
          <a:prstGeom prst="rect">
            <a:avLst/>
          </a:prstGeom>
          <a:solidFill>
            <a:schemeClr val="bg1"/>
          </a:solidFill>
          <a:ln w="25400" cap="flat" cmpd="sng">
            <a:solidFill>
              <a:srgbClr val="002060"/>
            </a:solidFill>
            <a:prstDash val="solid"/>
            <a:miter/>
            <a:headEnd type="none" w="med" len="med"/>
            <a:tailEnd type="none" w="med" len="med"/>
          </a:ln>
        </p:spPr>
        <p:txBody>
          <a:bodyPr wrap="squar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rPr>
              <a:t>例</a:t>
            </a:r>
            <a:r>
              <a:rPr lang="zh-CN" altLang="en-US" sz="2400" dirty="0">
                <a:latin typeface="隶书" panose="02010509060101010101" pitchFamily="49" charset="-122"/>
                <a:ea typeface="隶书" panose="02010509060101010101" pitchFamily="49" charset="-122"/>
              </a:rPr>
              <a:t>  </a:t>
            </a:r>
            <a:r>
              <a:rPr lang="en-US" altLang="zh-CN" sz="2000" dirty="0">
                <a:latin typeface="+mn-lt"/>
                <a:ea typeface="隶书" panose="02010509060101010101" pitchFamily="49" charset="-122"/>
                <a:cs typeface="+mn-lt"/>
              </a:rPr>
              <a:t>a=3;</a:t>
            </a:r>
            <a:endParaRPr lang="en-US" altLang="zh-CN" sz="2000" dirty="0">
              <a:latin typeface="+mn-lt"/>
              <a:ea typeface="隶书" panose="02010509060101010101" pitchFamily="49" charset="-122"/>
              <a:cs typeface="+mn-lt"/>
            </a:endParaRPr>
          </a:p>
          <a:p>
            <a:pPr lvl="0" indent="551180"/>
            <a:r>
              <a:rPr lang="en-US" altLang="zh-CN" sz="2000" dirty="0">
                <a:latin typeface="+mn-lt"/>
                <a:ea typeface="隶书" panose="02010509060101010101" pitchFamily="49" charset="-122"/>
                <a:cs typeface="+mn-lt"/>
              </a:rPr>
              <a:t>d=func();</a:t>
            </a:r>
            <a:endParaRPr lang="en-US" altLang="zh-CN" sz="2000" dirty="0">
              <a:latin typeface="+mn-lt"/>
              <a:ea typeface="隶书" panose="02010509060101010101" pitchFamily="49" charset="-122"/>
              <a:cs typeface="+mn-lt"/>
            </a:endParaRPr>
          </a:p>
          <a:p>
            <a:pPr lvl="0" indent="551180"/>
            <a:r>
              <a:rPr lang="en-US" altLang="zh-CN" sz="2000" dirty="0">
                <a:latin typeface="+mn-lt"/>
                <a:ea typeface="隶书" panose="02010509060101010101" pitchFamily="49" charset="-122"/>
                <a:cs typeface="+mn-lt"/>
              </a:rPr>
              <a:t>c=d+2;</a:t>
            </a:r>
            <a:endParaRPr lang="en-US" altLang="zh-CN" sz="2000" dirty="0">
              <a:latin typeface="+mn-lt"/>
              <a:ea typeface="隶书" panose="02010509060101010101" pitchFamily="49"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09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0902">
                                            <p:txEl>
                                              <p:pRg st="0" end="0"/>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0902">
                                            <p:txEl>
                                              <p:pRg st="1" end="1"/>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8090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1" bldLvl="0" build="allAtOnce"/>
      <p:bldP spid="80922" grpId="0" bldLvl="0" animBg="1"/>
      <p:bldP spid="80922"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body" idx="4294967295"/>
          </p:nvPr>
        </p:nvSpPr>
        <p:spPr>
          <a:xfrm>
            <a:off x="225425" y="461645"/>
            <a:ext cx="7772400" cy="1524000"/>
          </a:xfrm>
        </p:spPr>
        <p:txBody>
          <a:bodyPr vert="horz" wrap="square" lIns="91440" tIns="45720" rIns="91440" bIns="45720" anchor="t"/>
          <a:lstStyle/>
          <a:p>
            <a:pPr marL="1029335" lvl="2" indent="-342900" eaLnBrk="1" hangingPunct="1">
              <a:buClr>
                <a:srgbClr val="CC6600"/>
              </a:buClr>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说明</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结合方向：</a:t>
            </a:r>
            <a:r>
              <a:rPr lang="zh-CN" altLang="en-US" sz="2000" dirty="0">
                <a:solidFill>
                  <a:srgbClr val="3333FF"/>
                </a:solidFill>
                <a:latin typeface="微软雅黑" panose="020B0503020204020204" pitchFamily="34" charset="-122"/>
                <a:ea typeface="微软雅黑" panose="020B0503020204020204" pitchFamily="34" charset="-122"/>
              </a:rPr>
              <a:t>自右向左</a:t>
            </a:r>
            <a:endParaRPr lang="zh-CN" altLang="en-US" sz="2000" dirty="0">
              <a:solidFill>
                <a:srgbClr val="3333FF"/>
              </a:solidFill>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优先级</a:t>
            </a: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folHlink"/>
                </a:solidFill>
                <a:latin typeface="微软雅黑" panose="020B0503020204020204" pitchFamily="34" charset="-122"/>
                <a:ea typeface="微软雅黑" panose="020B0503020204020204" pitchFamily="34" charset="-122"/>
              </a:rPr>
              <a:t>14</a:t>
            </a:r>
            <a:endParaRPr lang="en-US" altLang="zh-CN" sz="2000" dirty="0">
              <a:solidFill>
                <a:schemeClr val="folHlink"/>
              </a:solidFill>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左侧必须是变量，不能是常量或表达式</a:t>
            </a:r>
            <a:endParaRPr lang="zh-CN" altLang="en-US" sz="2000" dirty="0">
              <a:latin typeface="微软雅黑" panose="020B0503020204020204" pitchFamily="34" charset="-122"/>
              <a:ea typeface="微软雅黑" panose="020B0503020204020204" pitchFamily="34" charset="-122"/>
            </a:endParaRPr>
          </a:p>
        </p:txBody>
      </p:sp>
      <p:sp>
        <p:nvSpPr>
          <p:cNvPr id="82964" name="Rectangle 20"/>
          <p:cNvSpPr/>
          <p:nvPr/>
        </p:nvSpPr>
        <p:spPr>
          <a:xfrm>
            <a:off x="-153670" y="2732405"/>
            <a:ext cx="7772400" cy="400050"/>
          </a:xfrm>
          <a:prstGeom prst="rect">
            <a:avLst/>
          </a:prstGeom>
          <a:noFill/>
          <a:ln w="9525">
            <a:noFill/>
          </a:ln>
        </p:spPr>
        <p:txBody>
          <a:bodyPr/>
          <a:lstStyle/>
          <a:p>
            <a:pPr lvl="3" eaLnBrk="1" hangingPunct="1">
              <a:spcBef>
                <a:spcPct val="20000"/>
              </a:spcBef>
              <a:buClr>
                <a:srgbClr val="FF9900"/>
              </a:buClr>
              <a:buFont typeface="Wingdings" panose="05000000000000000000" pitchFamily="2" charset="2"/>
            </a:pPr>
            <a:r>
              <a:rPr lang="zh-CN" altLang="en-US" sz="2000" dirty="0">
                <a:latin typeface="微软雅黑" panose="020B0503020204020204" pitchFamily="34" charset="-122"/>
                <a:ea typeface="微软雅黑" panose="020B0503020204020204" pitchFamily="34" charset="-122"/>
              </a:rPr>
              <a:t>赋值表达式的值与变量值相等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且可嵌套</a:t>
            </a:r>
            <a:endParaRPr lang="zh-CN" altLang="en-US" sz="2000" dirty="0">
              <a:latin typeface="微软雅黑" panose="020B0503020204020204" pitchFamily="34" charset="-122"/>
              <a:ea typeface="微软雅黑" panose="020B0503020204020204" pitchFamily="34" charset="-122"/>
            </a:endParaRPr>
          </a:p>
        </p:txBody>
      </p:sp>
      <p:sp>
        <p:nvSpPr>
          <p:cNvPr id="82962" name="Rectangle 18"/>
          <p:cNvSpPr/>
          <p:nvPr/>
        </p:nvSpPr>
        <p:spPr>
          <a:xfrm>
            <a:off x="-146685" y="1894523"/>
            <a:ext cx="8043863" cy="566737"/>
          </a:xfrm>
          <a:prstGeom prst="rect">
            <a:avLst/>
          </a:prstGeom>
          <a:noFill/>
          <a:ln w="9525">
            <a:noFill/>
          </a:ln>
        </p:spPr>
        <p:txBody>
          <a:bodyPr/>
          <a:lstStyle/>
          <a:p>
            <a:pPr lvl="3" eaLnBrk="1" hangingPunct="1">
              <a:spcBef>
                <a:spcPct val="20000"/>
              </a:spcBef>
              <a:buClr>
                <a:srgbClr val="FF9900"/>
              </a:buClr>
              <a:buFont typeface="Wingdings" panose="05000000000000000000" pitchFamily="2" charset="2"/>
            </a:pPr>
            <a:r>
              <a:rPr lang="zh-CN" altLang="en-US" sz="2000" dirty="0">
                <a:solidFill>
                  <a:srgbClr val="0000FF"/>
                </a:solidFill>
                <a:latin typeface="微软雅黑" panose="020B0503020204020204" pitchFamily="34" charset="-122"/>
                <a:ea typeface="微软雅黑" panose="020B0503020204020204" pitchFamily="34" charset="-122"/>
              </a:rPr>
              <a:t>赋值转换</a:t>
            </a:r>
            <a:r>
              <a:rPr lang="zh-CN" altLang="en-US" sz="2000" dirty="0">
                <a:latin typeface="微软雅黑" panose="020B0503020204020204" pitchFamily="34" charset="-122"/>
                <a:ea typeface="微软雅黑" panose="020B0503020204020204" pitchFamily="34" charset="-122"/>
              </a:rPr>
              <a:t>规则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使赋值号右边表达式值</a:t>
            </a:r>
            <a:r>
              <a:rPr lang="zh-CN" altLang="en-US" sz="2000" dirty="0">
                <a:solidFill>
                  <a:srgbClr val="0000FF"/>
                </a:solidFill>
                <a:latin typeface="微软雅黑" panose="020B0503020204020204" pitchFamily="34" charset="-122"/>
                <a:ea typeface="微软雅黑" panose="020B0503020204020204" pitchFamily="34" charset="-122"/>
              </a:rPr>
              <a:t>自动</a:t>
            </a:r>
            <a:r>
              <a:rPr lang="zh-CN" altLang="en-US" sz="2000" dirty="0">
                <a:latin typeface="微软雅黑" panose="020B0503020204020204" pitchFamily="34" charset="-122"/>
                <a:ea typeface="微软雅黑" panose="020B0503020204020204" pitchFamily="34" charset="-122"/>
              </a:rPr>
              <a:t>转换成其左边变量的类型</a:t>
            </a:r>
            <a:endParaRPr lang="zh-CN" altLang="en-US" sz="2000" dirty="0">
              <a:latin typeface="微软雅黑" panose="020B0503020204020204" pitchFamily="34" charset="-122"/>
              <a:ea typeface="微软雅黑" panose="020B0503020204020204" pitchFamily="34" charset="-122"/>
            </a:endParaRPr>
          </a:p>
        </p:txBody>
      </p:sp>
      <p:sp>
        <p:nvSpPr>
          <p:cNvPr id="82966" name="Text Box 22"/>
          <p:cNvSpPr txBox="1"/>
          <p:nvPr/>
        </p:nvSpPr>
        <p:spPr>
          <a:xfrm>
            <a:off x="2685415" y="2513965"/>
            <a:ext cx="2981960" cy="1631315"/>
          </a:xfrm>
          <a:prstGeom prst="rect">
            <a:avLst/>
          </a:prstGeom>
          <a:solidFill>
            <a:schemeClr val="bg1"/>
          </a:solidFill>
          <a:ln w="25400" cap="flat" cmpd="sng">
            <a:solidFill>
              <a:srgbClr val="002060"/>
            </a:solidFill>
            <a:prstDash val="solid"/>
            <a:miter/>
            <a:headEnd type="none" w="med" len="med"/>
            <a:tailEnd type="none" w="med" len="med"/>
          </a:ln>
        </p:spPr>
        <p:txBody>
          <a:bodyPr wrap="square" lIns="90000" tIns="46800" rIns="90000" bIns="46800">
            <a:spAutoFit/>
          </a:bodyPr>
          <a:lstStyle/>
          <a:p>
            <a:pPr marL="509905" lvl="3" indent="-470535" algn="l"/>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a:t>
            </a:r>
            <a:r>
              <a:rPr lang="en-US" altLang="zh-CN" sz="2000" dirty="0">
                <a:latin typeface="Arial" panose="020B0604020202020204" pitchFamily="34" charset="0"/>
                <a:ea typeface="隶书" panose="02010509060101010101" pitchFamily="49" charset="-122"/>
              </a:rPr>
              <a:t>float f;  </a:t>
            </a:r>
            <a:endParaRPr lang="en-US" altLang="zh-CN" sz="2000" dirty="0">
              <a:latin typeface="Arial" panose="020B0604020202020204" pitchFamily="34" charset="0"/>
              <a:ea typeface="隶书" panose="02010509060101010101" pitchFamily="49" charset="-122"/>
            </a:endParaRPr>
          </a:p>
          <a:p>
            <a:pPr marL="509905" lvl="3" indent="-470535" algn="l"/>
            <a:r>
              <a:rPr lang="en-US" altLang="zh-CN" sz="2000" dirty="0">
                <a:latin typeface="Arial" panose="020B0604020202020204" pitchFamily="34" charset="0"/>
                <a:ea typeface="隶书" panose="02010509060101010101" pitchFamily="49" charset="-122"/>
              </a:rPr>
              <a:t>	int i;</a:t>
            </a:r>
            <a:endParaRPr lang="en-US" altLang="zh-CN" sz="2000" dirty="0">
              <a:latin typeface="Arial" panose="020B0604020202020204" pitchFamily="34" charset="0"/>
              <a:ea typeface="隶书" panose="02010509060101010101" pitchFamily="49" charset="-122"/>
            </a:endParaRPr>
          </a:p>
          <a:p>
            <a:pPr marL="509905" lvl="3" indent="-470535" algn="l"/>
            <a:r>
              <a:rPr lang="en-US" altLang="zh-CN" sz="2000" dirty="0">
                <a:latin typeface="Arial" panose="020B0604020202020204" pitchFamily="34" charset="0"/>
                <a:ea typeface="隶书" panose="02010509060101010101" pitchFamily="49" charset="-122"/>
              </a:rPr>
              <a:t>	i=10; </a:t>
            </a:r>
            <a:endParaRPr lang="en-US" altLang="zh-CN" sz="2000" dirty="0">
              <a:latin typeface="Arial" panose="020B0604020202020204" pitchFamily="34" charset="0"/>
              <a:ea typeface="隶书" panose="02010509060101010101" pitchFamily="49" charset="-122"/>
            </a:endParaRPr>
          </a:p>
          <a:p>
            <a:pPr marL="509905" lvl="3" indent="-470535" algn="l"/>
            <a:r>
              <a:rPr lang="en-US" altLang="zh-CN" sz="2000" dirty="0">
                <a:latin typeface="Arial" panose="020B0604020202020204" pitchFamily="34" charset="0"/>
                <a:ea typeface="隶书" panose="02010509060101010101" pitchFamily="49" charset="-122"/>
              </a:rPr>
              <a:t>	f=i;</a:t>
            </a:r>
            <a:endParaRPr lang="en-US" altLang="zh-CN" sz="2000" dirty="0">
              <a:latin typeface="Arial" panose="020B0604020202020204" pitchFamily="34" charset="0"/>
              <a:ea typeface="隶书" panose="02010509060101010101" pitchFamily="49" charset="-122"/>
            </a:endParaRPr>
          </a:p>
          <a:p>
            <a:pPr marL="509905" lvl="3" indent="-470535" algn="l"/>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	</a:t>
            </a:r>
            <a:r>
              <a:rPr lang="en-US" altLang="zh-CN" sz="2000" dirty="0">
                <a:solidFill>
                  <a:srgbClr val="0000FF"/>
                </a:solidFill>
                <a:latin typeface="Arial" panose="020B0604020202020204" pitchFamily="34" charset="0"/>
                <a:ea typeface="隶书" panose="02010509060101010101" pitchFamily="49" charset="-122"/>
              </a:rPr>
              <a:t>f=10.0</a:t>
            </a:r>
            <a:endParaRPr lang="en-US" altLang="zh-CN" sz="2400" dirty="0">
              <a:latin typeface="Arial" panose="020B0604020202020204" pitchFamily="34" charset="0"/>
              <a:ea typeface="宋体" panose="02010600030101010101" pitchFamily="2" charset="-122"/>
            </a:endParaRPr>
          </a:p>
        </p:txBody>
      </p:sp>
      <p:sp>
        <p:nvSpPr>
          <p:cNvPr id="82967" name="Text Box 23"/>
          <p:cNvSpPr txBox="1"/>
          <p:nvPr/>
        </p:nvSpPr>
        <p:spPr>
          <a:xfrm>
            <a:off x="2685415" y="2513648"/>
            <a:ext cx="2654935" cy="706755"/>
          </a:xfrm>
          <a:prstGeom prst="rect">
            <a:avLst/>
          </a:prstGeom>
          <a:solidFill>
            <a:schemeClr val="bg1"/>
          </a:solidFill>
          <a:ln w="25400" cap="flat" cmpd="sng">
            <a:solidFill>
              <a:srgbClr val="002060"/>
            </a:solidFill>
            <a:prstDash val="solid"/>
            <a:miter/>
            <a:headEnd type="none" w="med" len="med"/>
            <a:tailEnd type="none" w="med" len="med"/>
          </a:ln>
        </p:spPr>
        <p:txBody>
          <a:bodyPr wrap="none">
            <a:spAutoFit/>
          </a:bodyPr>
          <a:lstStyle/>
          <a:p>
            <a:pPr marL="403225" lvl="0" indent="-403225" algn="l" eaLnBrk="1" hangingPunct="1"/>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a:t>
            </a:r>
            <a:r>
              <a:rPr lang="en-US" altLang="zh-CN" sz="2000" dirty="0">
                <a:latin typeface="Arial" panose="020B0604020202020204" pitchFamily="34" charset="0"/>
                <a:ea typeface="宋体" panose="02010600030101010101" pitchFamily="2" charset="-122"/>
              </a:rPr>
              <a:t>int i; </a:t>
            </a:r>
            <a:endParaRPr lang="en-US" altLang="zh-CN" sz="2000" dirty="0">
              <a:latin typeface="Arial" panose="020B0604020202020204" pitchFamily="34" charset="0"/>
              <a:ea typeface="宋体" panose="02010600030101010101" pitchFamily="2" charset="-122"/>
            </a:endParaRPr>
          </a:p>
          <a:p>
            <a:pPr marL="403225" lvl="0" indent="-403225" algn="l" eaLnBrk="1" hangingPunct="1"/>
            <a:r>
              <a:rPr lang="en-US" altLang="zh-CN" sz="2000" dirty="0">
                <a:latin typeface="Arial" panose="020B0604020202020204" pitchFamily="34" charset="0"/>
                <a:ea typeface="宋体" panose="02010600030101010101" pitchFamily="2" charset="-122"/>
              </a:rPr>
              <a:t>	i=2.56;    //</a:t>
            </a:r>
            <a:r>
              <a:rPr lang="zh-CN" altLang="zh-CN" dirty="0">
                <a:solidFill>
                  <a:srgbClr val="0000FF"/>
                </a:solidFill>
                <a:latin typeface="微软雅黑" panose="020B0503020204020204" pitchFamily="34" charset="-122"/>
                <a:ea typeface="微软雅黑" panose="020B0503020204020204" pitchFamily="34" charset="-122"/>
              </a:rPr>
              <a:t>结果</a:t>
            </a:r>
            <a:r>
              <a:rPr lang="en-US" altLang="zh-CN" dirty="0">
                <a:solidFill>
                  <a:srgbClr val="0000FF"/>
                </a:solidFill>
                <a:latin typeface="微软雅黑" panose="020B0503020204020204" pitchFamily="34" charset="-122"/>
                <a:ea typeface="微软雅黑" panose="020B0503020204020204" pitchFamily="34" charset="-122"/>
              </a:rPr>
              <a:t>i=2</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82968" name="Text Box 24"/>
          <p:cNvSpPr txBox="1"/>
          <p:nvPr/>
        </p:nvSpPr>
        <p:spPr>
          <a:xfrm>
            <a:off x="1104900" y="3506788"/>
            <a:ext cx="7191375" cy="1784985"/>
          </a:xfrm>
          <a:prstGeom prst="rect">
            <a:avLst/>
          </a:prstGeom>
          <a:solidFill>
            <a:schemeClr val="bg1"/>
          </a:solidFill>
          <a:ln w="25400" cap="flat" cmpd="sng">
            <a:solidFill>
              <a:srgbClr val="002060"/>
            </a:solidFill>
            <a:prstDash val="solid"/>
            <a:miter/>
            <a:headEnd type="none" w="med" len="med"/>
            <a:tailEnd type="none" w="med" len="med"/>
          </a:ln>
        </p:spPr>
        <p:txBody>
          <a:bodyPr wrap="square" lIns="90000" tIns="46800" rIns="90000" bIns="46800">
            <a:spAutoFit/>
          </a:bodyPr>
          <a:lstStyle/>
          <a:p>
            <a:pPr marL="609600" lvl="0" indent="-609600" algn="l">
              <a:lnSpc>
                <a:spcPct val="110000"/>
              </a:lnSpc>
            </a:pPr>
            <a:r>
              <a:rPr lang="en-US" altLang="zh-CN" dirty="0">
                <a:solidFill>
                  <a:schemeClr val="tx1"/>
                </a:solidFill>
                <a:latin typeface="微软雅黑" panose="020B0503020204020204" pitchFamily="34" charset="-122"/>
                <a:ea typeface="微软雅黑" panose="020B0503020204020204" pitchFamily="34" charset="-122"/>
                <a:cs typeface="+mn-ea"/>
              </a:rPr>
              <a:t>例:	</a:t>
            </a:r>
            <a:r>
              <a:rPr lang="en-US" altLang="zh-CN" sz="2000" dirty="0">
                <a:solidFill>
                  <a:schemeClr val="tx1"/>
                </a:solidFill>
                <a:latin typeface="+mn-lt"/>
                <a:ea typeface="隶书" panose="02010509060101010101" pitchFamily="49" charset="-122"/>
                <a:cs typeface="+mn-lt"/>
              </a:rPr>
              <a:t>a=b=c=5</a:t>
            </a:r>
            <a:endParaRPr lang="en-US" altLang="zh-CN" sz="2000" dirty="0">
              <a:solidFill>
                <a:schemeClr val="tx1"/>
              </a:solidFill>
              <a:latin typeface="+mn-lt"/>
              <a:ea typeface="隶书" panose="02010509060101010101" pitchFamily="49" charset="-122"/>
              <a:cs typeface="+mn-lt"/>
            </a:endParaRPr>
          </a:p>
          <a:p>
            <a:pPr marL="609600" lvl="0" indent="-609600" algn="l">
              <a:lnSpc>
                <a:spcPct val="110000"/>
              </a:lnSpc>
            </a:pPr>
            <a:r>
              <a:rPr lang="en-US" altLang="zh-CN" sz="2000" dirty="0">
                <a:solidFill>
                  <a:schemeClr val="tx1"/>
                </a:solidFill>
                <a:latin typeface="+mn-lt"/>
                <a:ea typeface="隶书" panose="02010509060101010101" pitchFamily="49" charset="-122"/>
                <a:cs typeface="+mn-lt"/>
              </a:rPr>
              <a:t>	a=(b=5)</a:t>
            </a:r>
            <a:endParaRPr lang="en-US" altLang="zh-CN" sz="2000" dirty="0">
              <a:solidFill>
                <a:schemeClr val="tx1"/>
              </a:solidFill>
              <a:latin typeface="+mn-lt"/>
              <a:ea typeface="隶书" panose="02010509060101010101" pitchFamily="49" charset="-122"/>
              <a:cs typeface="+mn-lt"/>
            </a:endParaRPr>
          </a:p>
          <a:p>
            <a:pPr marL="593725" lvl="0" indent="-593725" algn="l">
              <a:lnSpc>
                <a:spcPct val="110000"/>
              </a:lnSpc>
            </a:pPr>
            <a:r>
              <a:rPr lang="en-US" altLang="zh-CN" sz="2000" dirty="0">
                <a:solidFill>
                  <a:schemeClr val="tx1"/>
                </a:solidFill>
                <a:latin typeface="+mn-lt"/>
                <a:ea typeface="隶书" panose="02010509060101010101" pitchFamily="49" charset="-122"/>
                <a:cs typeface="+mn-lt"/>
              </a:rPr>
              <a:t>     	a=5+(c=6)</a:t>
            </a:r>
            <a:endParaRPr lang="en-US" altLang="zh-CN" sz="2000" dirty="0">
              <a:solidFill>
                <a:schemeClr val="tx1"/>
              </a:solidFill>
              <a:latin typeface="+mn-lt"/>
              <a:ea typeface="隶书" panose="02010509060101010101" pitchFamily="49" charset="-122"/>
              <a:cs typeface="+mn-lt"/>
            </a:endParaRPr>
          </a:p>
          <a:p>
            <a:pPr marL="593725" lvl="0" indent="-593725" algn="l">
              <a:lnSpc>
                <a:spcPct val="110000"/>
              </a:lnSpc>
            </a:pPr>
            <a:r>
              <a:rPr lang="en-US" altLang="zh-CN" sz="2000" dirty="0">
                <a:solidFill>
                  <a:schemeClr val="tx1"/>
                </a:solidFill>
                <a:latin typeface="+mn-lt"/>
                <a:ea typeface="隶书" panose="02010509060101010101" pitchFamily="49" charset="-122"/>
                <a:cs typeface="+mn-lt"/>
              </a:rPr>
              <a:t>     	a=(b=4)+(c=6)</a:t>
            </a:r>
            <a:endParaRPr lang="en-US" altLang="zh-CN" sz="2000" dirty="0">
              <a:solidFill>
                <a:schemeClr val="tx1"/>
              </a:solidFill>
              <a:latin typeface="+mn-lt"/>
              <a:ea typeface="隶书" panose="02010509060101010101" pitchFamily="49" charset="-122"/>
              <a:cs typeface="+mn-lt"/>
            </a:endParaRPr>
          </a:p>
          <a:p>
            <a:pPr marL="593725" lvl="0" indent="-593725" algn="l">
              <a:lnSpc>
                <a:spcPct val="110000"/>
              </a:lnSpc>
            </a:pPr>
            <a:r>
              <a:rPr lang="en-US" altLang="zh-CN" sz="2000" dirty="0">
                <a:solidFill>
                  <a:schemeClr val="tx1"/>
                </a:solidFill>
                <a:latin typeface="+mn-lt"/>
                <a:ea typeface="隶书" panose="02010509060101010101" pitchFamily="49" charset="-122"/>
                <a:cs typeface="+mn-lt"/>
              </a:rPr>
              <a:t>     	a=(b=10)/(c=2)</a:t>
            </a:r>
            <a:endParaRPr lang="en-US" altLang="zh-CN" sz="2000" dirty="0">
              <a:solidFill>
                <a:schemeClr val="tx1"/>
              </a:solidFill>
              <a:latin typeface="+mn-lt"/>
              <a:ea typeface="隶书" panose="02010509060101010101" pitchFamily="49" charset="-122"/>
              <a:cs typeface="+mn-lt"/>
            </a:endParaRPr>
          </a:p>
        </p:txBody>
      </p:sp>
      <p:sp>
        <p:nvSpPr>
          <p:cNvPr id="82981" name="Text Box 37"/>
          <p:cNvSpPr txBox="1"/>
          <p:nvPr/>
        </p:nvSpPr>
        <p:spPr>
          <a:xfrm>
            <a:off x="3890963" y="3501073"/>
            <a:ext cx="2969260" cy="369570"/>
          </a:xfrm>
          <a:prstGeom prst="rect">
            <a:avLst/>
          </a:prstGeom>
          <a:noFill/>
          <a:ln w="38100">
            <a:noFill/>
          </a:ln>
        </p:spPr>
        <p:txBody>
          <a:bodyPr wrap="none" lIns="90000" tIns="46800" rIns="90000" bIns="46800">
            <a:spAutoFit/>
          </a:bodyPr>
          <a:lstStyle/>
          <a:p>
            <a:pPr lvl="0"/>
            <a:r>
              <a:rPr lang="en-US" altLang="zh-CN" dirty="0">
                <a:solidFill>
                  <a:srgbClr val="0000FF"/>
                </a:solidFill>
                <a:latin typeface="微软雅黑" panose="020B0503020204020204" pitchFamily="34" charset="-122"/>
                <a:ea typeface="微软雅黑" panose="020B0503020204020204" pitchFamily="34" charset="-122"/>
              </a:rPr>
              <a:t>//</a:t>
            </a:r>
            <a:r>
              <a:rPr lang="zh-CN" altLang="zh-CN" dirty="0">
                <a:solidFill>
                  <a:srgbClr val="0000FF"/>
                </a:solidFill>
                <a:latin typeface="微软雅黑" panose="020B0503020204020204" pitchFamily="34" charset="-122"/>
                <a:ea typeface="微软雅黑" panose="020B0503020204020204" pitchFamily="34" charset="-122"/>
              </a:rPr>
              <a:t>表达式值为5，</a:t>
            </a:r>
            <a:r>
              <a:rPr lang="en-US" altLang="zh-CN" dirty="0">
                <a:solidFill>
                  <a:srgbClr val="0000FF"/>
                </a:solidFill>
                <a:latin typeface="微软雅黑" panose="020B0503020204020204" pitchFamily="34" charset="-122"/>
                <a:ea typeface="微软雅黑" panose="020B0503020204020204" pitchFamily="34" charset="-122"/>
              </a:rPr>
              <a:t>a,b,c</a:t>
            </a:r>
            <a:r>
              <a:rPr lang="zh-CN" altLang="zh-CN" dirty="0">
                <a:solidFill>
                  <a:srgbClr val="0000FF"/>
                </a:solidFill>
                <a:latin typeface="微软雅黑" panose="020B0503020204020204" pitchFamily="34" charset="-122"/>
                <a:ea typeface="微软雅黑" panose="020B0503020204020204" pitchFamily="34" charset="-122"/>
              </a:rPr>
              <a:t>值为5</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82982" name="Text Box 38"/>
          <p:cNvSpPr txBox="1"/>
          <p:nvPr/>
        </p:nvSpPr>
        <p:spPr>
          <a:xfrm>
            <a:off x="3890963" y="3852863"/>
            <a:ext cx="1377315" cy="369570"/>
          </a:xfrm>
          <a:prstGeom prst="rect">
            <a:avLst/>
          </a:prstGeom>
          <a:noFill/>
          <a:ln w="38100">
            <a:noFill/>
          </a:ln>
        </p:spPr>
        <p:txBody>
          <a:bodyPr wrap="none" lIns="90000" tIns="46800" rIns="90000" bIns="46800">
            <a:spAutoFit/>
          </a:bodyPr>
          <a:lstStyle/>
          <a:p>
            <a:pPr lvl="0" algn="l"/>
            <a:r>
              <a:rPr lang="en-US" altLang="zh-CN" sz="1800" dirty="0">
                <a:solidFill>
                  <a:srgbClr val="0000FF"/>
                </a:solidFill>
                <a:latin typeface="微软雅黑" panose="020B0503020204020204" pitchFamily="34" charset="-122"/>
                <a:ea typeface="微软雅黑" panose="020B0503020204020204" pitchFamily="34" charset="-122"/>
                <a:cs typeface="+mn-ea"/>
              </a:rPr>
              <a:t>// b=5;a=5</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
        <p:nvSpPr>
          <p:cNvPr id="82983" name="Text Box 39"/>
          <p:cNvSpPr txBox="1"/>
          <p:nvPr/>
        </p:nvSpPr>
        <p:spPr>
          <a:xfrm>
            <a:off x="3882708" y="4198303"/>
            <a:ext cx="2823210" cy="369570"/>
          </a:xfrm>
          <a:prstGeom prst="rect">
            <a:avLst/>
          </a:prstGeom>
          <a:noFill/>
          <a:ln w="38100">
            <a:noFill/>
          </a:ln>
        </p:spPr>
        <p:txBody>
          <a:bodyPr wrap="none" lIns="90000" tIns="46800" rIns="90000" bIns="46800">
            <a:spAutoFit/>
          </a:bodyPr>
          <a:lstStyle/>
          <a:p>
            <a:pPr lvl="0" algn="l"/>
            <a:r>
              <a:rPr lang="en-US" altLang="zh-CN" sz="1800" dirty="0">
                <a:solidFill>
                  <a:srgbClr val="0000FF"/>
                </a:solidFill>
                <a:latin typeface="微软雅黑" panose="020B0503020204020204" pitchFamily="34" charset="-122"/>
                <a:ea typeface="微软雅黑" panose="020B0503020204020204" pitchFamily="34" charset="-122"/>
                <a:cs typeface="+mn-ea"/>
              </a:rPr>
              <a:t>//表达式值11，c=6,a=11</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
        <p:nvSpPr>
          <p:cNvPr id="82984" name="Text Box 40"/>
          <p:cNvSpPr txBox="1"/>
          <p:nvPr/>
        </p:nvSpPr>
        <p:spPr>
          <a:xfrm>
            <a:off x="3882708" y="4541838"/>
            <a:ext cx="3328035" cy="369570"/>
          </a:xfrm>
          <a:prstGeom prst="rect">
            <a:avLst/>
          </a:prstGeom>
          <a:noFill/>
          <a:ln w="38100">
            <a:noFill/>
          </a:ln>
        </p:spPr>
        <p:txBody>
          <a:bodyPr wrap="none" lIns="90000" tIns="46800" rIns="90000" bIns="46800">
            <a:spAutoFit/>
          </a:bodyPr>
          <a:lstStyle/>
          <a:p>
            <a:pPr lvl="0" algn="l"/>
            <a:r>
              <a:rPr lang="en-US" altLang="zh-CN" sz="1800" dirty="0">
                <a:solidFill>
                  <a:srgbClr val="0000FF"/>
                </a:solidFill>
                <a:latin typeface="微软雅黑" panose="020B0503020204020204" pitchFamily="34" charset="-122"/>
                <a:ea typeface="微软雅黑" panose="020B0503020204020204" pitchFamily="34" charset="-122"/>
                <a:cs typeface="+mn-ea"/>
              </a:rPr>
              <a:t>//表达式值10，a=10,b=4,c=6</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
        <p:nvSpPr>
          <p:cNvPr id="82985" name="Text Box 41"/>
          <p:cNvSpPr txBox="1"/>
          <p:nvPr/>
        </p:nvSpPr>
        <p:spPr>
          <a:xfrm>
            <a:off x="3890963" y="4873943"/>
            <a:ext cx="3194050" cy="369570"/>
          </a:xfrm>
          <a:prstGeom prst="rect">
            <a:avLst/>
          </a:prstGeom>
          <a:noFill/>
          <a:ln w="38100">
            <a:noFill/>
          </a:ln>
        </p:spPr>
        <p:txBody>
          <a:bodyPr wrap="none" lIns="90000" tIns="46800" rIns="90000" bIns="46800">
            <a:spAutoFit/>
          </a:bodyPr>
          <a:lstStyle/>
          <a:p>
            <a:pPr lvl="0" algn="l"/>
            <a:r>
              <a:rPr lang="en-US" altLang="zh-CN" sz="1800" dirty="0">
                <a:solidFill>
                  <a:srgbClr val="0000FF"/>
                </a:solidFill>
                <a:latin typeface="微软雅黑" panose="020B0503020204020204" pitchFamily="34" charset="-122"/>
                <a:ea typeface="微软雅黑" panose="020B0503020204020204" pitchFamily="34" charset="-122"/>
                <a:cs typeface="+mn-ea"/>
              </a:rPr>
              <a:t>//表达式值5，a=5,b=10,c=2</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
        <p:nvSpPr>
          <p:cNvPr id="2" name="Text Box 23"/>
          <p:cNvSpPr txBox="1"/>
          <p:nvPr/>
        </p:nvSpPr>
        <p:spPr>
          <a:xfrm>
            <a:off x="4292600" y="1985645"/>
            <a:ext cx="2012950" cy="706755"/>
          </a:xfrm>
          <a:prstGeom prst="rect">
            <a:avLst/>
          </a:prstGeom>
          <a:solidFill>
            <a:schemeClr val="bg1"/>
          </a:solidFill>
          <a:ln w="25400" cap="flat" cmpd="sng">
            <a:solidFill>
              <a:srgbClr val="002060"/>
            </a:solidFill>
            <a:prstDash val="solid"/>
            <a:miter/>
            <a:headEnd type="none" w="med" len="med"/>
            <a:tailEnd type="none" w="med" len="med"/>
          </a:ln>
        </p:spPr>
        <p:txBody>
          <a:bodyPr wrap="square">
            <a:spAutoFit/>
          </a:bodyPr>
          <a:lstStyle/>
          <a:p>
            <a:pPr lvl="0" algn="l" eaLnBrk="1" hangingPunct="1"/>
            <a:r>
              <a:rPr lang="zh-CN" altLang="en-US" dirty="0">
                <a:latin typeface="微软雅黑" panose="020B0503020204020204" pitchFamily="34" charset="-122"/>
                <a:ea typeface="微软雅黑" panose="020B0503020204020204" pitchFamily="34" charset="-122"/>
                <a:sym typeface="+mn-ea"/>
              </a:rPr>
              <a:t>例</a:t>
            </a:r>
            <a:r>
              <a:rPr lang="zh-CN" altLang="en-US" sz="2000" dirty="0">
                <a:latin typeface="隶书" panose="02010509060101010101" pitchFamily="49" charset="-122"/>
                <a:ea typeface="隶书" panose="02010509060101010101" pitchFamily="49" charset="-122"/>
                <a:sym typeface="+mn-ea"/>
              </a:rPr>
              <a:t>  </a:t>
            </a:r>
            <a:r>
              <a:rPr lang="en-US" altLang="zh-CN" sz="2000" dirty="0">
                <a:solidFill>
                  <a:schemeClr val="tx1"/>
                </a:solidFill>
                <a:latin typeface="+mn-lt"/>
                <a:ea typeface="隶书" panose="02010509060101010101" pitchFamily="49" charset="-122"/>
                <a:cs typeface="+mn-lt"/>
                <a:sym typeface="+mn-ea"/>
              </a:rPr>
              <a:t>3=x-2*y;</a:t>
            </a:r>
            <a:endParaRPr lang="en-US" altLang="zh-CN" sz="2000" dirty="0">
              <a:solidFill>
                <a:schemeClr val="tx1"/>
              </a:solidFill>
              <a:latin typeface="+mn-lt"/>
              <a:ea typeface="隶书" panose="02010509060101010101" pitchFamily="49" charset="-122"/>
              <a:cs typeface="+mn-lt"/>
              <a:sym typeface="+mn-ea"/>
            </a:endParaRPr>
          </a:p>
          <a:p>
            <a:pPr lvl="0" indent="488315" algn="l" eaLnBrk="1" hangingPunct="1"/>
            <a:r>
              <a:rPr lang="en-US" altLang="zh-CN" sz="2000" dirty="0">
                <a:solidFill>
                  <a:schemeClr val="tx1"/>
                </a:solidFill>
                <a:latin typeface="+mn-lt"/>
                <a:ea typeface="隶书" panose="02010509060101010101" pitchFamily="49" charset="-122"/>
                <a:cs typeface="+mn-lt"/>
                <a:sym typeface="+mn-ea"/>
              </a:rPr>
              <a:t>a+b=3;</a:t>
            </a:r>
            <a:endParaRPr lang="en-US" altLang="zh-CN" sz="2000" dirty="0">
              <a:solidFill>
                <a:schemeClr val="tx1"/>
              </a:solidFill>
              <a:latin typeface="+mn-lt"/>
              <a:ea typeface="隶书" panose="02010509060101010101" pitchFamily="49" charset="-122"/>
              <a:cs typeface="+mn-lt"/>
              <a:sym typeface="+mn-ea"/>
            </a:endParaRPr>
          </a:p>
        </p:txBody>
      </p:sp>
      <p:grpSp>
        <p:nvGrpSpPr>
          <p:cNvPr id="7" name="Group 29"/>
          <p:cNvGrpSpPr/>
          <p:nvPr/>
        </p:nvGrpSpPr>
        <p:grpSpPr>
          <a:xfrm>
            <a:off x="5965190" y="2242820"/>
            <a:ext cx="175895" cy="191770"/>
            <a:chOff x="4356" y="3540"/>
            <a:chExt cx="228" cy="216"/>
          </a:xfrm>
        </p:grpSpPr>
        <p:sp>
          <p:nvSpPr>
            <p:cNvPr id="29708" name="Line 27"/>
            <p:cNvSpPr/>
            <p:nvPr/>
          </p:nvSpPr>
          <p:spPr>
            <a:xfrm flipH="1">
              <a:off x="4356" y="3540"/>
              <a:ext cx="228" cy="209"/>
            </a:xfrm>
            <a:prstGeom prst="line">
              <a:avLst/>
            </a:prstGeom>
            <a:ln w="38100" cap="flat" cmpd="sng">
              <a:solidFill>
                <a:srgbClr val="FF0000"/>
              </a:solidFill>
              <a:prstDash val="solid"/>
              <a:headEnd type="none" w="med" len="med"/>
              <a:tailEnd type="none" w="med" len="med"/>
            </a:ln>
          </p:spPr>
        </p:sp>
        <p:sp>
          <p:nvSpPr>
            <p:cNvPr id="29709" name="Line 28"/>
            <p:cNvSpPr/>
            <p:nvPr/>
          </p:nvSpPr>
          <p:spPr>
            <a:xfrm>
              <a:off x="4356" y="3540"/>
              <a:ext cx="228" cy="216"/>
            </a:xfrm>
            <a:prstGeom prst="line">
              <a:avLst/>
            </a:prstGeom>
            <a:ln w="38100" cap="flat" cmpd="sng">
              <a:solidFill>
                <a:srgbClr val="FF0000"/>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96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966"/>
                                        </p:tgtEl>
                                        <p:attrNameLst>
                                          <p:attrName>style.visibility</p:attrName>
                                        </p:attrNameLst>
                                      </p:cBhvr>
                                      <p:to>
                                        <p:strVal val="visible"/>
                                      </p:to>
                                    </p:set>
                                  </p:childTnLst>
                                  <p:subTnLst>
                                    <p:set>
                                      <p:cBhvr override="childStyle">
                                        <p:cTn dur="65" fill="hold" display="1" masterRel="nextClick" afterEffect="1"/>
                                        <p:tgtEl>
                                          <p:spTgt spid="8296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2967"/>
                                        </p:tgtEl>
                                        <p:attrNameLst>
                                          <p:attrName>style.visibility</p:attrName>
                                        </p:attrNameLst>
                                      </p:cBhvr>
                                      <p:to>
                                        <p:strVal val="visible"/>
                                      </p:to>
                                    </p:set>
                                  </p:childTnLst>
                                  <p:subTnLst>
                                    <p:set>
                                      <p:cBhvr override="childStyle">
                                        <p:cTn dur="65" fill="hold" display="1" masterRel="nextClick" afterEffect="1"/>
                                        <p:tgtEl>
                                          <p:spTgt spid="8296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96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9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298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298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98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2984">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29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4" grpId="0" bldLvl="5" build="p"/>
      <p:bldP spid="82962" grpId="0" bldLvl="5" build="p"/>
      <p:bldP spid="82966" grpId="0" bldLvl="0" animBg="1"/>
      <p:bldP spid="82967" grpId="0" bldLvl="0" animBg="1"/>
      <p:bldP spid="82968" grpId="0" bldLvl="0" animBg="1"/>
      <p:bldP spid="82981" grpId="0" build="p"/>
      <p:bldP spid="82982" grpId="0" build="p"/>
      <p:bldP spid="82983" grpId="0" build="p"/>
      <p:bldP spid="82984" grpId="0" build="p"/>
      <p:bldP spid="82985" grpId="0" build="p"/>
      <p:bldP spid="2" grpId="0" bldLvl="0" animBg="1"/>
      <p:bldP spid="2"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p:nvPr/>
        </p:nvSpPr>
        <p:spPr>
          <a:xfrm>
            <a:off x="-386715" y="442595"/>
            <a:ext cx="7772400" cy="152400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rPr>
              <a:t>说明</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结合方向：</a:t>
            </a:r>
            <a:r>
              <a:rPr lang="zh-CN" altLang="en-US" sz="2000" dirty="0">
                <a:solidFill>
                  <a:srgbClr val="3333FF"/>
                </a:solidFill>
                <a:latin typeface="微软雅黑" panose="020B0503020204020204" pitchFamily="34" charset="-122"/>
                <a:ea typeface="微软雅黑" panose="020B0503020204020204" pitchFamily="34" charset="-122"/>
              </a:rPr>
              <a:t>自右向左</a:t>
            </a:r>
            <a:endParaRPr lang="zh-CN" altLang="en-US" sz="2000" dirty="0">
              <a:solidFill>
                <a:srgbClr val="3333FF"/>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优先级</a:t>
            </a: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folHlink"/>
                </a:solidFill>
                <a:latin typeface="微软雅黑" panose="020B0503020204020204" pitchFamily="34" charset="-122"/>
                <a:ea typeface="微软雅黑" panose="020B0503020204020204" pitchFamily="34" charset="-122"/>
              </a:rPr>
              <a:t>12</a:t>
            </a:r>
            <a:endParaRPr lang="en-US" altLang="zh-CN" sz="2000" dirty="0">
              <a:solidFill>
                <a:schemeClr val="folHlink"/>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左侧必须是变量，不能是常量或表达式</a:t>
            </a:r>
            <a:endParaRPr lang="zh-CN" altLang="en-US" sz="2000" dirty="0">
              <a:latin typeface="微软雅黑" panose="020B0503020204020204" pitchFamily="34" charset="-122"/>
              <a:ea typeface="微软雅黑" panose="020B0503020204020204" pitchFamily="34" charset="-122"/>
            </a:endParaRPr>
          </a:p>
        </p:txBody>
      </p:sp>
      <p:sp>
        <p:nvSpPr>
          <p:cNvPr id="38915" name="Rectangle 3"/>
          <p:cNvSpPr/>
          <p:nvPr/>
        </p:nvSpPr>
        <p:spPr>
          <a:xfrm>
            <a:off x="-232410" y="2802255"/>
            <a:ext cx="7772400" cy="400050"/>
          </a:xfrm>
          <a:prstGeom prst="rect">
            <a:avLst/>
          </a:prstGeom>
          <a:noFill/>
          <a:ln w="9525">
            <a:noFill/>
          </a:ln>
        </p:spPr>
        <p:txBody>
          <a:bodyPr/>
          <a:lstStyle/>
          <a:p>
            <a:pPr lvl="3" eaLnBrk="1" hangingPunct="1">
              <a:spcBef>
                <a:spcPct val="20000"/>
              </a:spcBef>
              <a:buClr>
                <a:srgbClr val="FF9900"/>
              </a:buClr>
              <a:buFont typeface="Wingdings" panose="05000000000000000000" pitchFamily="2" charset="2"/>
            </a:pPr>
            <a:r>
              <a:rPr lang="zh-CN" altLang="en-US" sz="2000" dirty="0">
                <a:latin typeface="微软雅黑" panose="020B0503020204020204" pitchFamily="34" charset="-122"/>
                <a:ea typeface="微软雅黑" panose="020B0503020204020204" pitchFamily="34" charset="-122"/>
              </a:rPr>
              <a:t>赋值表达式的值与变量值相等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且可嵌套</a:t>
            </a:r>
            <a:endParaRPr lang="zh-CN" altLang="en-US" sz="2000" dirty="0">
              <a:latin typeface="微软雅黑" panose="020B0503020204020204" pitchFamily="34" charset="-122"/>
              <a:ea typeface="微软雅黑" panose="020B0503020204020204" pitchFamily="34" charset="-122"/>
            </a:endParaRPr>
          </a:p>
        </p:txBody>
      </p:sp>
      <p:sp>
        <p:nvSpPr>
          <p:cNvPr id="38916" name="Rectangle 4"/>
          <p:cNvSpPr/>
          <p:nvPr/>
        </p:nvSpPr>
        <p:spPr>
          <a:xfrm>
            <a:off x="-232410" y="2080578"/>
            <a:ext cx="8043863" cy="566737"/>
          </a:xfrm>
          <a:prstGeom prst="rect">
            <a:avLst/>
          </a:prstGeom>
          <a:noFill/>
          <a:ln w="9525">
            <a:noFill/>
          </a:ln>
        </p:spPr>
        <p:txBody>
          <a:bodyPr/>
          <a:lstStyle/>
          <a:p>
            <a:pPr lvl="3" eaLnBrk="1" hangingPunct="1">
              <a:spcBef>
                <a:spcPct val="20000"/>
              </a:spcBef>
              <a:buClr>
                <a:srgbClr val="FF9900"/>
              </a:buClr>
              <a:buFont typeface="Wingdings" panose="05000000000000000000" pitchFamily="2" charset="2"/>
            </a:pPr>
            <a:r>
              <a:rPr lang="zh-CN" altLang="en-US" sz="2000" dirty="0">
                <a:solidFill>
                  <a:srgbClr val="0000FF"/>
                </a:solidFill>
                <a:latin typeface="微软雅黑" panose="020B0503020204020204" pitchFamily="34" charset="-122"/>
                <a:ea typeface="微软雅黑" panose="020B0503020204020204" pitchFamily="34" charset="-122"/>
              </a:rPr>
              <a:t>赋值转换</a:t>
            </a:r>
            <a:r>
              <a:rPr lang="zh-CN" altLang="en-US" sz="2000" dirty="0">
                <a:latin typeface="微软雅黑" panose="020B0503020204020204" pitchFamily="34" charset="-122"/>
                <a:ea typeface="微软雅黑" panose="020B0503020204020204" pitchFamily="34" charset="-122"/>
              </a:rPr>
              <a:t>规则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使赋值号右边表达式值</a:t>
            </a:r>
            <a:r>
              <a:rPr lang="zh-CN" altLang="en-US" sz="2000" dirty="0">
                <a:solidFill>
                  <a:srgbClr val="0000FF"/>
                </a:solidFill>
                <a:latin typeface="微软雅黑" panose="020B0503020204020204" pitchFamily="34" charset="-122"/>
                <a:ea typeface="微软雅黑" panose="020B0503020204020204" pitchFamily="34" charset="-122"/>
              </a:rPr>
              <a:t>自动</a:t>
            </a:r>
            <a:r>
              <a:rPr lang="zh-CN" altLang="en-US" sz="2000" dirty="0">
                <a:latin typeface="微软雅黑" panose="020B0503020204020204" pitchFamily="34" charset="-122"/>
                <a:ea typeface="微软雅黑" panose="020B0503020204020204" pitchFamily="34" charset="-122"/>
              </a:rPr>
              <a:t>转换成其左边变量的类型</a:t>
            </a:r>
            <a:endParaRPr lang="zh-CN" altLang="en-US" sz="2000" dirty="0">
              <a:latin typeface="微软雅黑" panose="020B0503020204020204" pitchFamily="34" charset="-122"/>
              <a:ea typeface="微软雅黑" panose="020B0503020204020204" pitchFamily="34" charset="-122"/>
            </a:endParaRPr>
          </a:p>
        </p:txBody>
      </p:sp>
      <p:sp>
        <p:nvSpPr>
          <p:cNvPr id="176137" name="Text Box 9"/>
          <p:cNvSpPr txBox="1"/>
          <p:nvPr/>
        </p:nvSpPr>
        <p:spPr>
          <a:xfrm>
            <a:off x="981710" y="3381375"/>
            <a:ext cx="7508875" cy="708025"/>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wrap="square" lIns="90000" tIns="46800" rIns="90000" bIns="46800">
            <a:spAutoFit/>
          </a:bodyPr>
          <a:lstStyle/>
          <a:p>
            <a:pPr marL="529590" lvl="0" indent="-529590"/>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a:t>
            </a:r>
            <a:r>
              <a:rPr lang="en-US" altLang="zh-CN" sz="2000" dirty="0">
                <a:latin typeface="Arial Unicode MS" panose="020B0604020202020204" charset="-122"/>
                <a:ea typeface="Arial Unicode MS" panose="020B0604020202020204" charset="-122"/>
              </a:rPr>
              <a:t>a=12;    </a:t>
            </a:r>
            <a:endParaRPr lang="en-US" altLang="zh-CN" sz="2000" dirty="0">
              <a:latin typeface="Arial Unicode MS" panose="020B0604020202020204" charset="-122"/>
              <a:ea typeface="Arial Unicode MS" panose="020B0604020202020204" charset="-122"/>
            </a:endParaRPr>
          </a:p>
          <a:p>
            <a:pPr marL="529590" lvl="0" indent="-529590"/>
            <a:r>
              <a:rPr lang="en-US" altLang="zh-CN" sz="2000" dirty="0">
                <a:latin typeface="Arial Unicode MS" panose="020B0604020202020204" charset="-122"/>
                <a:ea typeface="Arial Unicode MS" panose="020B0604020202020204" charset="-122"/>
              </a:rPr>
              <a:t>	a+=a-=a*a</a:t>
            </a:r>
            <a:endParaRPr lang="en-US" altLang="zh-CN" sz="2000" dirty="0">
              <a:latin typeface="Arial Unicode MS" panose="020B0604020202020204" charset="-122"/>
              <a:ea typeface="Arial Unicode MS" panose="020B0604020202020204" charset="-122"/>
            </a:endParaRPr>
          </a:p>
        </p:txBody>
      </p:sp>
      <p:sp>
        <p:nvSpPr>
          <p:cNvPr id="176139" name="Text Box 11"/>
          <p:cNvSpPr txBox="1"/>
          <p:nvPr/>
        </p:nvSpPr>
        <p:spPr>
          <a:xfrm>
            <a:off x="981710" y="4507230"/>
            <a:ext cx="7509510" cy="1016000"/>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wrap="square" lIns="90000" tIns="46800" rIns="90000" bIns="46800">
            <a:spAutoFit/>
          </a:bodyPr>
          <a:lstStyle/>
          <a:p>
            <a:pPr marL="513715" lvl="0" indent="-513715"/>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a:t>
            </a:r>
            <a:r>
              <a:rPr lang="en-US" altLang="zh-CN" sz="2000" dirty="0">
                <a:latin typeface="Arial Unicode MS" panose="020B0604020202020204" charset="-122"/>
                <a:ea typeface="Arial Unicode MS" panose="020B0604020202020204" charset="-122"/>
              </a:rPr>
              <a:t>int a=2;  </a:t>
            </a:r>
            <a:endParaRPr lang="en-US" altLang="zh-CN" sz="2000" dirty="0">
              <a:latin typeface="Arial Unicode MS" panose="020B0604020202020204" charset="-122"/>
              <a:ea typeface="Arial Unicode MS" panose="020B0604020202020204" charset="-122"/>
            </a:endParaRPr>
          </a:p>
          <a:p>
            <a:pPr marL="513715" lvl="0" indent="-513715"/>
            <a:r>
              <a:rPr lang="en-US" altLang="zh-CN" sz="2000" dirty="0">
                <a:latin typeface="Arial Unicode MS" panose="020B0604020202020204" charset="-122"/>
                <a:ea typeface="Arial Unicode MS" panose="020B0604020202020204" charset="-122"/>
              </a:rPr>
              <a:t>	a%=4-1;  </a:t>
            </a:r>
            <a:endParaRPr lang="en-US" altLang="zh-CN" sz="2000" dirty="0">
              <a:latin typeface="Arial Unicode MS" panose="020B0604020202020204" charset="-122"/>
              <a:ea typeface="Arial Unicode MS" panose="020B0604020202020204" charset="-122"/>
            </a:endParaRPr>
          </a:p>
          <a:p>
            <a:pPr marL="513715" lvl="0" indent="-513715"/>
            <a:r>
              <a:rPr lang="en-US" altLang="zh-CN" sz="2000" dirty="0">
                <a:latin typeface="Arial Unicode MS" panose="020B0604020202020204" charset="-122"/>
                <a:ea typeface="Arial Unicode MS" panose="020B0604020202020204" charset="-122"/>
              </a:rPr>
              <a:t>	a+=a*=a-=a*=3;</a:t>
            </a:r>
            <a:endParaRPr lang="en-US" altLang="zh-CN" sz="2000" dirty="0">
              <a:latin typeface="Arial Unicode MS" panose="020B0604020202020204" charset="-122"/>
              <a:ea typeface="Arial Unicode MS" panose="020B0604020202020204" charset="-122"/>
            </a:endParaRPr>
          </a:p>
        </p:txBody>
      </p:sp>
      <p:sp>
        <p:nvSpPr>
          <p:cNvPr id="176148" name="Text Box 20"/>
          <p:cNvSpPr txBox="1"/>
          <p:nvPr/>
        </p:nvSpPr>
        <p:spPr>
          <a:xfrm>
            <a:off x="3123883" y="3681413"/>
            <a:ext cx="3700145" cy="369570"/>
          </a:xfrm>
          <a:prstGeom prst="rect">
            <a:avLst/>
          </a:prstGeom>
          <a:noFill/>
          <a:ln w="38100">
            <a:noFill/>
          </a:ln>
        </p:spPr>
        <p:txBody>
          <a:bodyPr wrap="none" lIns="90000" tIns="46800" rIns="90000" bIns="46800">
            <a:spAutoFit/>
          </a:bodyPr>
          <a:lstStyle/>
          <a:p>
            <a:pPr lvl="0"/>
            <a:r>
              <a:rPr lang="en-US" altLang="zh-CN" dirty="0">
                <a:solidFill>
                  <a:srgbClr val="0000FF"/>
                </a:solidFill>
                <a:latin typeface="微软雅黑" panose="020B0503020204020204" pitchFamily="34" charset="-122"/>
                <a:ea typeface="微软雅黑" panose="020B0503020204020204" pitchFamily="34" charset="-122"/>
              </a:rPr>
              <a:t>//a=-264 </a:t>
            </a:r>
            <a:r>
              <a:rPr lang="zh-CN" altLang="zh-CN" dirty="0">
                <a:solidFill>
                  <a:srgbClr val="0000FF"/>
                </a:solidFill>
                <a:latin typeface="微软雅黑" panose="020B0503020204020204" pitchFamily="34" charset="-122"/>
                <a:ea typeface="微软雅黑" panose="020B0503020204020204" pitchFamily="34" charset="-122"/>
              </a:rPr>
              <a:t>等价于</a:t>
            </a:r>
            <a:r>
              <a:rPr lang="en-US" altLang="zh-CN" dirty="0">
                <a:solidFill>
                  <a:srgbClr val="0000FF"/>
                </a:solidFill>
                <a:latin typeface="微软雅黑" panose="020B0503020204020204" pitchFamily="34" charset="-122"/>
                <a:ea typeface="微软雅黑" panose="020B0503020204020204" pitchFamily="34" charset="-122"/>
              </a:rPr>
              <a:t>a=a+(a=a-(a*a))</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176149" name="Text Box 21"/>
          <p:cNvSpPr txBox="1"/>
          <p:nvPr/>
        </p:nvSpPr>
        <p:spPr>
          <a:xfrm>
            <a:off x="3597275" y="5108893"/>
            <a:ext cx="4315460" cy="369570"/>
          </a:xfrm>
          <a:prstGeom prst="rect">
            <a:avLst/>
          </a:prstGeom>
          <a:noFill/>
          <a:ln w="38100">
            <a:noFill/>
          </a:ln>
        </p:spPr>
        <p:txBody>
          <a:bodyPr wrap="none" lIns="90000" tIns="46800" rIns="90000" bIns="46800">
            <a:spAutoFit/>
          </a:bodyPr>
          <a:lstStyle/>
          <a:p>
            <a:pPr lvl="0"/>
            <a:r>
              <a:rPr lang="en-US" altLang="zh-CN" dirty="0">
                <a:solidFill>
                  <a:srgbClr val="0000FF"/>
                </a:solidFill>
                <a:latin typeface="微软雅黑" panose="020B0503020204020204" pitchFamily="34" charset="-122"/>
                <a:ea typeface="微软雅黑" panose="020B0503020204020204" pitchFamily="34" charset="-122"/>
              </a:rPr>
              <a:t>//a=0 </a:t>
            </a:r>
            <a:r>
              <a:rPr lang="zh-CN" altLang="en-US" dirty="0">
                <a:solidFill>
                  <a:srgbClr val="0000FF"/>
                </a:solidFill>
                <a:latin typeface="微软雅黑" panose="020B0503020204020204" pitchFamily="34" charset="-122"/>
                <a:ea typeface="微软雅黑" panose="020B0503020204020204" pitchFamily="34" charset="-122"/>
              </a:rPr>
              <a:t>等价于</a:t>
            </a:r>
            <a:r>
              <a:rPr lang="en-US" altLang="zh-CN" dirty="0">
                <a:solidFill>
                  <a:srgbClr val="0000FF"/>
                </a:solidFill>
                <a:latin typeface="微软雅黑" panose="020B0503020204020204" pitchFamily="34" charset="-122"/>
                <a:ea typeface="微软雅黑" panose="020B0503020204020204" pitchFamily="34" charset="-122"/>
              </a:rPr>
              <a:t>a=a+(a=a*(a=a-(a=a*3)))</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4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7" grpId="0" bldLvl="0" animBg="1"/>
      <p:bldP spid="176139" grpId="0" bldLvl="0" animBg="1"/>
      <p:bldP spid="176148" grpId="0" build="p"/>
      <p:bldP spid="17614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body" idx="4294967295"/>
          </p:nvPr>
        </p:nvSpPr>
        <p:spPr>
          <a:xfrm>
            <a:off x="0" y="500380"/>
            <a:ext cx="7772400" cy="2163445"/>
          </a:xfrm>
        </p:spPr>
        <p:txBody>
          <a:bodyPr vert="horz" wrap="square" lIns="91440" tIns="45720" rIns="91440" bIns="45720" anchor="t">
            <a:normAutofit fontScale="90000" lnSpcReduction="20000"/>
          </a:bodyPr>
          <a:lstStyle/>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逗号运算符和表达式</a:t>
            </a:r>
            <a:endParaRPr lang="zh-CN" altLang="en-US" sz="2400" dirty="0">
              <a:latin typeface="微软雅黑" panose="020B0503020204020204" pitchFamily="34" charset="-122"/>
              <a:ea typeface="微软雅黑" panose="020B0503020204020204" pitchFamily="34" charset="-122"/>
            </a:endParaRPr>
          </a:p>
          <a:p>
            <a:pPr lvl="2" eaLnBrk="1" hangingPunct="1">
              <a:lnSpc>
                <a:spcPct val="120000"/>
              </a:lnSpc>
            </a:pPr>
            <a:r>
              <a:rPr lang="zh-CN" altLang="en-US" sz="2000" dirty="0">
                <a:latin typeface="微软雅黑" panose="020B0503020204020204" pitchFamily="34" charset="-122"/>
                <a:ea typeface="微软雅黑" panose="020B0503020204020204" pitchFamily="34" charset="-122"/>
              </a:rPr>
              <a:t>形式：</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1</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2</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n</a:t>
            </a:r>
            <a:endParaRPr lang="en-US" altLang="zh-CN" sz="2000" dirty="0">
              <a:solidFill>
                <a:srgbClr val="3333FF"/>
              </a:solidFill>
              <a:latin typeface="微软雅黑" panose="020B0503020204020204" pitchFamily="34" charset="-122"/>
              <a:ea typeface="微软雅黑" panose="020B0503020204020204" pitchFamily="34" charset="-122"/>
            </a:endParaRPr>
          </a:p>
          <a:p>
            <a:pPr lvl="2" eaLnBrk="1" hangingPunct="1">
              <a:lnSpc>
                <a:spcPct val="120000"/>
              </a:lnSpc>
            </a:pPr>
            <a:r>
              <a:rPr lang="zh-CN" altLang="en-US" sz="2000" dirty="0">
                <a:latin typeface="微软雅黑" panose="020B0503020204020204" pitchFamily="34" charset="-122"/>
                <a:ea typeface="微软雅黑" panose="020B0503020204020204" pitchFamily="34" charset="-122"/>
              </a:rPr>
              <a:t>结合性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从左向右</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20000"/>
              </a:lnSpc>
            </a:pPr>
            <a:r>
              <a:rPr lang="zh-CN" altLang="en-US" sz="2000" dirty="0">
                <a:latin typeface="微软雅黑" panose="020B0503020204020204" pitchFamily="34" charset="-122"/>
                <a:ea typeface="微软雅黑" panose="020B0503020204020204" pitchFamily="34" charset="-122"/>
              </a:rPr>
              <a:t>优先级</a:t>
            </a: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folHlink"/>
                </a:solidFill>
                <a:latin typeface="微软雅黑" panose="020B0503020204020204" pitchFamily="34" charset="-122"/>
                <a:ea typeface="微软雅黑" panose="020B0503020204020204" pitchFamily="34" charset="-122"/>
              </a:rPr>
              <a:t>15</a:t>
            </a:r>
            <a:endParaRPr lang="en-US" altLang="zh-CN" sz="2000" dirty="0">
              <a:latin typeface="微软雅黑" panose="020B0503020204020204" pitchFamily="34" charset="-122"/>
              <a:ea typeface="微软雅黑" panose="020B0503020204020204" pitchFamily="34" charset="-122"/>
            </a:endParaRPr>
          </a:p>
          <a:p>
            <a:pPr lvl="2" eaLnBrk="1" hangingPunct="1">
              <a:lnSpc>
                <a:spcPct val="120000"/>
              </a:lnSpc>
            </a:pPr>
            <a:r>
              <a:rPr lang="zh-CN" altLang="en-US" sz="2000" dirty="0">
                <a:latin typeface="微软雅黑" panose="020B0503020204020204" pitchFamily="34" charset="-122"/>
                <a:ea typeface="微软雅黑" panose="020B0503020204020204" pitchFamily="34" charset="-122"/>
              </a:rPr>
              <a:t>逗号表达式</a:t>
            </a:r>
            <a:r>
              <a:rPr lang="zh-CN" altLang="zh-CN" sz="2000" dirty="0">
                <a:latin typeface="微软雅黑" panose="020B0503020204020204" pitchFamily="34" charset="-122"/>
                <a:ea typeface="微软雅黑" panose="020B0503020204020204" pitchFamily="34" charset="-122"/>
              </a:rPr>
              <a:t>的值：等于表达式</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的值</a:t>
            </a:r>
            <a:endParaRPr lang="zh-CN" altLang="zh-CN" sz="2000" dirty="0">
              <a:latin typeface="微软雅黑" panose="020B0503020204020204" pitchFamily="34" charset="-122"/>
              <a:ea typeface="微软雅黑" panose="020B0503020204020204" pitchFamily="34" charset="-122"/>
            </a:endParaRPr>
          </a:p>
          <a:p>
            <a:pPr lvl="2" eaLnBrk="1" hangingPunct="1">
              <a:lnSpc>
                <a:spcPct val="120000"/>
              </a:lnSpc>
            </a:pPr>
            <a:r>
              <a:rPr lang="zh-CN" altLang="en-US" sz="2000" dirty="0">
                <a:latin typeface="微软雅黑" panose="020B0503020204020204" pitchFamily="34" charset="-122"/>
                <a:ea typeface="微软雅黑" panose="020B0503020204020204" pitchFamily="34" charset="-122"/>
              </a:rPr>
              <a:t>用途：</a:t>
            </a:r>
            <a:r>
              <a:rPr lang="zh-CN" altLang="zh-CN" sz="2000" dirty="0">
                <a:latin typeface="微软雅黑" panose="020B0503020204020204" pitchFamily="34" charset="-122"/>
                <a:ea typeface="微软雅黑" panose="020B0503020204020204" pitchFamily="34" charset="-122"/>
              </a:rPr>
              <a:t>常用于循环</a:t>
            </a:r>
            <a:r>
              <a:rPr lang="en-US" altLang="zh-CN" sz="2000" dirty="0">
                <a:latin typeface="微软雅黑" panose="020B0503020204020204" pitchFamily="34" charset="-122"/>
                <a:ea typeface="微软雅黑" panose="020B0503020204020204" pitchFamily="34" charset="-122"/>
              </a:rPr>
              <a:t>for</a:t>
            </a:r>
            <a:r>
              <a:rPr lang="zh-CN" altLang="zh-CN" sz="2000" dirty="0">
                <a:latin typeface="微软雅黑" panose="020B0503020204020204" pitchFamily="34" charset="-122"/>
                <a:ea typeface="微软雅黑" panose="020B0503020204020204" pitchFamily="34" charset="-122"/>
              </a:rPr>
              <a:t>语句中</a:t>
            </a:r>
            <a:endParaRPr lang="zh-CN" altLang="en-US" sz="2000" dirty="0">
              <a:latin typeface="微软雅黑" panose="020B0503020204020204" pitchFamily="34" charset="-122"/>
              <a:ea typeface="微软雅黑" panose="020B0503020204020204" pitchFamily="34" charset="-122"/>
            </a:endParaRPr>
          </a:p>
        </p:txBody>
      </p:sp>
      <p:sp>
        <p:nvSpPr>
          <p:cNvPr id="83973" name="Text Box 5"/>
          <p:cNvSpPr txBox="1"/>
          <p:nvPr/>
        </p:nvSpPr>
        <p:spPr>
          <a:xfrm>
            <a:off x="872490" y="2848610"/>
            <a:ext cx="7044690" cy="2508250"/>
          </a:xfrm>
          <a:prstGeom prst="rect">
            <a:avLst/>
          </a:prstGeom>
          <a:noFill/>
          <a:ln w="25400" cap="flat" cmpd="sng">
            <a:solidFill>
              <a:srgbClr val="002060"/>
            </a:solidFill>
            <a:prstDash val="solid"/>
            <a:miter/>
            <a:headEnd type="none" w="med" len="med"/>
            <a:tailEnd type="none" w="med" len="med"/>
          </a:ln>
        </p:spPr>
        <p:txBody>
          <a:bodyPr wrap="none" lIns="0" tIns="0" rIns="0" bIns="0">
            <a:noAutofit/>
          </a:bodyPr>
          <a:lstStyle/>
          <a:p>
            <a:pPr marL="594360" lvl="3" indent="-470535" algn="l">
              <a:lnSpc>
                <a:spcPct val="110000"/>
              </a:lnSpc>
            </a:pP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a=3*5,a*4</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en-US" altLang="zh-CN" sz="2000" dirty="0">
                <a:latin typeface="微软雅黑" panose="020B0503020204020204" pitchFamily="34" charset="-122"/>
                <a:ea typeface="微软雅黑" panose="020B0503020204020204" pitchFamily="34" charset="-122"/>
              </a:rPr>
              <a:t>	a=3*5,a*4,a+5</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zh-CN" altLang="zh-CN"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x=(a=3,6*3)</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en-US" altLang="zh-CN" sz="2000" dirty="0">
                <a:latin typeface="微软雅黑" panose="020B0503020204020204" pitchFamily="34" charset="-122"/>
                <a:ea typeface="微软雅黑" panose="020B0503020204020204" pitchFamily="34" charset="-122"/>
              </a:rPr>
              <a:t>	x=a=3,6*a</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zh-CN" altLang="zh-CN"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a=1;b=2;c=3;</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en-US" altLang="zh-CN" sz="2000" dirty="0">
                <a:latin typeface="微软雅黑" panose="020B0503020204020204" pitchFamily="34" charset="-122"/>
                <a:ea typeface="微软雅黑" panose="020B0503020204020204" pitchFamily="34" charset="-122"/>
              </a:rPr>
              <a:t>	printf(“%d,%d,%d”,a,b,c);   </a:t>
            </a:r>
            <a:endParaRPr lang="en-US" altLang="zh-CN" sz="2000" dirty="0">
              <a:latin typeface="微软雅黑" panose="020B0503020204020204" pitchFamily="34" charset="-122"/>
              <a:ea typeface="微软雅黑" panose="020B0503020204020204" pitchFamily="34" charset="-122"/>
            </a:endParaRPr>
          </a:p>
          <a:p>
            <a:pPr marL="594360" lvl="3" indent="-470535" algn="l">
              <a:lnSpc>
                <a:spcPct val="110000"/>
              </a:lnSpc>
            </a:pPr>
            <a:r>
              <a:rPr lang="en-US" altLang="zh-CN" sz="2000" dirty="0">
                <a:latin typeface="微软雅黑" panose="020B0503020204020204" pitchFamily="34" charset="-122"/>
                <a:ea typeface="微软雅黑" panose="020B0503020204020204" pitchFamily="34" charset="-122"/>
              </a:rPr>
              <a:t>	printf(“%d,%d,%d”,(a,b,c),b,c);</a:t>
            </a:r>
            <a:endParaRPr lang="en-US" altLang="zh-CN" sz="2000" dirty="0">
              <a:latin typeface="微软雅黑" panose="020B0503020204020204" pitchFamily="34" charset="-122"/>
              <a:ea typeface="微软雅黑" panose="020B0503020204020204" pitchFamily="34" charset="-122"/>
            </a:endParaRPr>
          </a:p>
        </p:txBody>
      </p:sp>
      <p:sp>
        <p:nvSpPr>
          <p:cNvPr id="83984" name="Text Box 16"/>
          <p:cNvSpPr txBox="1"/>
          <p:nvPr/>
        </p:nvSpPr>
        <p:spPr>
          <a:xfrm>
            <a:off x="3648393" y="2848610"/>
            <a:ext cx="2399030" cy="41910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微软雅黑" panose="020B0503020204020204" pitchFamily="34" charset="-122"/>
                <a:ea typeface="微软雅黑" panose="020B0503020204020204" pitchFamily="34" charset="-122"/>
              </a:rPr>
              <a:t>//a=15,</a:t>
            </a:r>
            <a:r>
              <a:rPr lang="zh-CN" altLang="zh-CN" sz="2000" dirty="0">
                <a:solidFill>
                  <a:srgbClr val="0000FF"/>
                </a:solidFill>
                <a:latin typeface="微软雅黑" panose="020B0503020204020204" pitchFamily="34" charset="-122"/>
                <a:ea typeface="微软雅黑" panose="020B0503020204020204" pitchFamily="34" charset="-122"/>
              </a:rPr>
              <a:t>表达式值60</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83985" name="Text Box 17"/>
          <p:cNvSpPr txBox="1"/>
          <p:nvPr/>
        </p:nvSpPr>
        <p:spPr>
          <a:xfrm>
            <a:off x="3648393" y="3168650"/>
            <a:ext cx="2399030" cy="41910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微软雅黑" panose="020B0503020204020204" pitchFamily="34" charset="-122"/>
                <a:ea typeface="微软雅黑" panose="020B0503020204020204" pitchFamily="34" charset="-122"/>
                <a:cs typeface="+mn-ea"/>
              </a:rPr>
              <a:t>//a=15,表达式值20</a:t>
            </a:r>
            <a:endParaRPr lang="en-US" altLang="zh-CN" sz="2000" dirty="0">
              <a:solidFill>
                <a:srgbClr val="0000FF"/>
              </a:solidFill>
              <a:latin typeface="微软雅黑" panose="020B0503020204020204" pitchFamily="34" charset="-122"/>
              <a:ea typeface="微软雅黑" panose="020B0503020204020204" pitchFamily="34" charset="-122"/>
              <a:cs typeface="+mn-ea"/>
            </a:endParaRPr>
          </a:p>
        </p:txBody>
      </p:sp>
      <p:sp>
        <p:nvSpPr>
          <p:cNvPr id="83986" name="Text Box 18"/>
          <p:cNvSpPr txBox="1"/>
          <p:nvPr/>
        </p:nvSpPr>
        <p:spPr>
          <a:xfrm>
            <a:off x="3648710" y="3521710"/>
            <a:ext cx="4104640" cy="41910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微软雅黑" panose="020B0503020204020204" pitchFamily="34" charset="-122"/>
                <a:ea typeface="微软雅黑" panose="020B0503020204020204" pitchFamily="34" charset="-122"/>
                <a:cs typeface="+mn-ea"/>
              </a:rPr>
              <a:t>//赋值表达式，表达式值18，x=18</a:t>
            </a:r>
            <a:endParaRPr lang="en-US" altLang="zh-CN" sz="2000" dirty="0">
              <a:solidFill>
                <a:srgbClr val="0000FF"/>
              </a:solidFill>
              <a:latin typeface="微软雅黑" panose="020B0503020204020204" pitchFamily="34" charset="-122"/>
              <a:ea typeface="微软雅黑" panose="020B0503020204020204" pitchFamily="34" charset="-122"/>
              <a:cs typeface="+mn-ea"/>
            </a:endParaRPr>
          </a:p>
        </p:txBody>
      </p:sp>
      <p:sp>
        <p:nvSpPr>
          <p:cNvPr id="83987" name="Text Box 19"/>
          <p:cNvSpPr txBox="1"/>
          <p:nvPr/>
        </p:nvSpPr>
        <p:spPr>
          <a:xfrm>
            <a:off x="3648393" y="3877945"/>
            <a:ext cx="3569335" cy="41910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微软雅黑" panose="020B0503020204020204" pitchFamily="34" charset="-122"/>
                <a:ea typeface="微软雅黑" panose="020B0503020204020204" pitchFamily="34" charset="-122"/>
                <a:cs typeface="+mn-ea"/>
              </a:rPr>
              <a:t>//逗号表达式,表达式值18,x=3</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83988" name="Text Box 20"/>
          <p:cNvSpPr txBox="1"/>
          <p:nvPr/>
        </p:nvSpPr>
        <p:spPr>
          <a:xfrm>
            <a:off x="5544503" y="4494530"/>
            <a:ext cx="965835" cy="41910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微软雅黑" panose="020B0503020204020204" pitchFamily="34" charset="-122"/>
                <a:ea typeface="微软雅黑" panose="020B0503020204020204" pitchFamily="34" charset="-122"/>
                <a:cs typeface="+mn-ea"/>
              </a:rPr>
              <a:t>//1,2,3</a:t>
            </a:r>
            <a:endParaRPr lang="en-US" altLang="zh-CN" sz="2000" dirty="0">
              <a:solidFill>
                <a:srgbClr val="0000FF"/>
              </a:solidFill>
              <a:latin typeface="微软雅黑" panose="020B0503020204020204" pitchFamily="34" charset="-122"/>
              <a:ea typeface="微软雅黑" panose="020B0503020204020204" pitchFamily="34" charset="-122"/>
              <a:cs typeface="+mn-ea"/>
            </a:endParaRPr>
          </a:p>
        </p:txBody>
      </p:sp>
      <p:sp>
        <p:nvSpPr>
          <p:cNvPr id="83989" name="Text Box 21"/>
          <p:cNvSpPr txBox="1"/>
          <p:nvPr/>
        </p:nvSpPr>
        <p:spPr>
          <a:xfrm>
            <a:off x="5544503" y="4839335"/>
            <a:ext cx="965835" cy="41910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微软雅黑" panose="020B0503020204020204" pitchFamily="34" charset="-122"/>
                <a:ea typeface="微软雅黑" panose="020B0503020204020204" pitchFamily="34" charset="-122"/>
                <a:cs typeface="+mn-ea"/>
              </a:rPr>
              <a:t>//3,2,3</a:t>
            </a:r>
            <a:endParaRPr lang="en-US" altLang="zh-CN" sz="2000" dirty="0">
              <a:solidFill>
                <a:srgbClr val="0000FF"/>
              </a:solidFill>
              <a:latin typeface="微软雅黑" panose="020B0503020204020204" pitchFamily="34" charset="-122"/>
              <a:ea typeface="微软雅黑" panose="020B0503020204020204" pitchFamily="34" charset="-122"/>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8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8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8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ldLvl="0" animBg="1"/>
      <p:bldP spid="83984" grpId="0" build="p"/>
      <p:bldP spid="83985" grpId="0" build="p"/>
      <p:bldP spid="83986" grpId="0" build="p"/>
      <p:bldP spid="83987" grpId="0" build="p"/>
      <p:bldP spid="83988" grpId="0" build="p"/>
      <p:bldP spid="8398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9" name="Rectangle 3"/>
          <p:cNvSpPr>
            <a:spLocks noGrp="1"/>
          </p:cNvSpPr>
          <p:nvPr>
            <p:ph idx="1"/>
          </p:nvPr>
        </p:nvSpPr>
        <p:spPr>
          <a:xfrm>
            <a:off x="628650" y="351155"/>
            <a:ext cx="7886700" cy="4351338"/>
          </a:xfrm>
        </p:spPr>
        <p:txBody>
          <a:bodyPr vert="horz" wrap="square" lIns="91440" tIns="45720" rIns="91440" bIns="45720" anchor="t"/>
          <a:lstStyle/>
          <a:p>
            <a:pPr eaLnBrk="1" hangingPunct="1">
              <a:lnSpc>
                <a:spcPct val="70000"/>
              </a:lnSpc>
              <a:buNone/>
            </a:pPr>
            <a:r>
              <a:rPr lang="en-US" altLang="zh-CN" sz="2800" b="1" dirty="0">
                <a:solidFill>
                  <a:srgbClr val="0000FF"/>
                </a:solidFill>
                <a:latin typeface="微软雅黑" panose="020B0503020204020204" pitchFamily="34" charset="-122"/>
                <a:ea typeface="微软雅黑" panose="020B0503020204020204" pitchFamily="34" charset="-122"/>
              </a:rPr>
              <a:t>3.1</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引言</a:t>
            </a:r>
            <a:endParaRPr lang="zh-CN" altLang="en-US" sz="2800" b="1" dirty="0">
              <a:latin typeface="微软雅黑" panose="020B0503020204020204" pitchFamily="34" charset="-122"/>
              <a:ea typeface="微软雅黑" panose="020B0503020204020204" pitchFamily="34" charset="-122"/>
            </a:endParaRPr>
          </a:p>
          <a:p>
            <a:pPr lvl="1" eaLnBrk="1" hangingPunct="1">
              <a:lnSpc>
                <a:spcPct val="70000"/>
              </a:lnSpc>
              <a:buNone/>
            </a:pPr>
            <a:endParaRPr lang="zh-CN" altLang="en-US" sz="2400" b="1" dirty="0">
              <a:latin typeface="微软雅黑" panose="020B0503020204020204" pitchFamily="34" charset="-122"/>
              <a:ea typeface="微软雅黑" panose="020B0503020204020204" pitchFamily="34" charset="-122"/>
            </a:endParaRPr>
          </a:p>
          <a:p>
            <a:pPr marL="686435" lvl="1" indent="-342900" eaLnBrk="1" hangingPunct="1">
              <a:lnSpc>
                <a:spcPct val="7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数据类型</a:t>
            </a:r>
            <a:endParaRPr lang="zh-CN" altLang="en-US" sz="2400" b="1" dirty="0">
              <a:latin typeface="微软雅黑" panose="020B0503020204020204" pitchFamily="34" charset="-122"/>
              <a:ea typeface="微软雅黑" panose="020B0503020204020204" pitchFamily="34" charset="-122"/>
            </a:endParaRPr>
          </a:p>
        </p:txBody>
      </p:sp>
      <p:grpSp>
        <p:nvGrpSpPr>
          <p:cNvPr id="2" name="Group 67"/>
          <p:cNvGrpSpPr/>
          <p:nvPr/>
        </p:nvGrpSpPr>
        <p:grpSpPr>
          <a:xfrm>
            <a:off x="1387475" y="342900"/>
            <a:ext cx="5691188" cy="6188076"/>
            <a:chOff x="1222" y="240"/>
            <a:chExt cx="3585" cy="3898"/>
          </a:xfrm>
        </p:grpSpPr>
        <p:sp>
          <p:nvSpPr>
            <p:cNvPr id="15365" name="Text Box 5"/>
            <p:cNvSpPr txBox="1"/>
            <p:nvPr/>
          </p:nvSpPr>
          <p:spPr>
            <a:xfrm>
              <a:off x="1222" y="2291"/>
              <a:ext cx="275" cy="1031"/>
            </a:xfrm>
            <a:prstGeom prst="rect">
              <a:avLst/>
            </a:prstGeom>
            <a:noFill/>
            <a:ln w="9525">
              <a:noFill/>
            </a:ln>
          </p:spPr>
          <p:txBody>
            <a:bodyPr wrap="none">
              <a:spAutoFit/>
            </a:bodyPr>
            <a:lstStyle/>
            <a:p>
              <a:pPr lvl="0"/>
              <a:r>
                <a:rPr lang="en-US" altLang="zh-CN" sz="2000" b="1" dirty="0">
                  <a:solidFill>
                    <a:srgbClr val="0000FF"/>
                  </a:solidFill>
                  <a:latin typeface="微软雅黑" panose="020B0503020204020204" pitchFamily="34" charset="-122"/>
                  <a:ea typeface="微软雅黑" panose="020B0503020204020204" pitchFamily="34" charset="-122"/>
                </a:rPr>
                <a:t>C</a:t>
              </a:r>
              <a:endParaRPr lang="en-US" altLang="zh-CN" sz="2000" b="1" dirty="0">
                <a:solidFill>
                  <a:srgbClr val="0000FF"/>
                </a:solidFill>
                <a:latin typeface="微软雅黑" panose="020B0503020204020204" pitchFamily="34" charset="-122"/>
                <a:ea typeface="微软雅黑" panose="020B0503020204020204" pitchFamily="34" charset="-122"/>
              </a:endParaRPr>
            </a:p>
            <a:p>
              <a:pPr lvl="0"/>
              <a:r>
                <a:rPr lang="zh-CN" altLang="en-US" sz="2000" b="1" dirty="0">
                  <a:solidFill>
                    <a:srgbClr val="0000FF"/>
                  </a:solidFill>
                  <a:latin typeface="微软雅黑" panose="020B0503020204020204" pitchFamily="34" charset="-122"/>
                  <a:ea typeface="微软雅黑" panose="020B0503020204020204" pitchFamily="34" charset="-122"/>
                </a:rPr>
                <a:t>数</a:t>
              </a:r>
              <a:endParaRPr lang="zh-CN" altLang="en-US" sz="2000" b="1" dirty="0">
                <a:solidFill>
                  <a:srgbClr val="0000FF"/>
                </a:solidFill>
                <a:latin typeface="微软雅黑" panose="020B0503020204020204" pitchFamily="34" charset="-122"/>
                <a:ea typeface="微软雅黑" panose="020B0503020204020204" pitchFamily="34" charset="-122"/>
              </a:endParaRPr>
            </a:p>
            <a:p>
              <a:pPr lvl="0"/>
              <a:r>
                <a:rPr lang="zh-CN" altLang="en-US" sz="2000" b="1" dirty="0">
                  <a:solidFill>
                    <a:srgbClr val="0000FF"/>
                  </a:solidFill>
                  <a:latin typeface="微软雅黑" panose="020B0503020204020204" pitchFamily="34" charset="-122"/>
                  <a:ea typeface="微软雅黑" panose="020B0503020204020204" pitchFamily="34" charset="-122"/>
                </a:rPr>
                <a:t>据</a:t>
              </a:r>
              <a:endParaRPr lang="zh-CN" altLang="en-US" sz="2000" b="1" dirty="0">
                <a:solidFill>
                  <a:srgbClr val="0000FF"/>
                </a:solidFill>
                <a:latin typeface="微软雅黑" panose="020B0503020204020204" pitchFamily="34" charset="-122"/>
                <a:ea typeface="微软雅黑" panose="020B0503020204020204" pitchFamily="34" charset="-122"/>
              </a:endParaRPr>
            </a:p>
            <a:p>
              <a:pPr lvl="0"/>
              <a:r>
                <a:rPr lang="zh-CN" altLang="en-US" sz="2000" b="1" dirty="0">
                  <a:solidFill>
                    <a:srgbClr val="0000FF"/>
                  </a:solidFill>
                  <a:latin typeface="微软雅黑" panose="020B0503020204020204" pitchFamily="34" charset="-122"/>
                  <a:ea typeface="微软雅黑" panose="020B0503020204020204" pitchFamily="34" charset="-122"/>
                </a:rPr>
                <a:t>类</a:t>
              </a:r>
              <a:endParaRPr lang="zh-CN" altLang="en-US" sz="2000" b="1" dirty="0">
                <a:solidFill>
                  <a:srgbClr val="0000FF"/>
                </a:solidFill>
                <a:latin typeface="微软雅黑" panose="020B0503020204020204" pitchFamily="34" charset="-122"/>
                <a:ea typeface="微软雅黑" panose="020B0503020204020204" pitchFamily="34" charset="-122"/>
              </a:endParaRPr>
            </a:p>
            <a:p>
              <a:pPr lvl="0"/>
              <a:r>
                <a:rPr lang="zh-CN" altLang="en-US" sz="2000" b="1" dirty="0">
                  <a:solidFill>
                    <a:srgbClr val="0000FF"/>
                  </a:solidFill>
                  <a:latin typeface="微软雅黑" panose="020B0503020204020204" pitchFamily="34" charset="-122"/>
                  <a:ea typeface="微软雅黑" panose="020B0503020204020204" pitchFamily="34" charset="-122"/>
                </a:rPr>
                <a:t>型</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5366" name="AutoShape 6"/>
            <p:cNvSpPr/>
            <p:nvPr/>
          </p:nvSpPr>
          <p:spPr>
            <a:xfrm>
              <a:off x="1462" y="1247"/>
              <a:ext cx="192" cy="2868"/>
            </a:xfrm>
            <a:prstGeom prst="leftBrace">
              <a:avLst>
                <a:gd name="adj1" fmla="val 124479"/>
                <a:gd name="adj2" fmla="val 50000"/>
              </a:avLst>
            </a:prstGeom>
            <a:no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b="1" dirty="0">
                <a:latin typeface="微软雅黑" panose="020B0503020204020204" pitchFamily="34" charset="-122"/>
                <a:ea typeface="微软雅黑" panose="020B0503020204020204" pitchFamily="34" charset="-122"/>
              </a:endParaRPr>
            </a:p>
          </p:txBody>
        </p:sp>
        <p:sp>
          <p:nvSpPr>
            <p:cNvPr id="15367" name="Text Box 7"/>
            <p:cNvSpPr txBox="1"/>
            <p:nvPr/>
          </p:nvSpPr>
          <p:spPr>
            <a:xfrm>
              <a:off x="1726" y="1175"/>
              <a:ext cx="755" cy="263"/>
            </a:xfrm>
            <a:prstGeom prst="rect">
              <a:avLst/>
            </a:prstGeom>
            <a:noFill/>
            <a:ln w="9525">
              <a:noFill/>
            </a:ln>
          </p:spPr>
          <p:txBody>
            <a:bodyPr wrap="none">
              <a:spAutoFit/>
            </a:bodyPr>
            <a:lstStyle/>
            <a:p>
              <a:pPr lvl="0"/>
              <a:r>
                <a:rPr lang="zh-CN" altLang="en-US" sz="2000" b="1" dirty="0">
                  <a:solidFill>
                    <a:srgbClr val="0000FF"/>
                  </a:solidFill>
                  <a:latin typeface="微软雅黑" panose="020B0503020204020204" pitchFamily="34" charset="-122"/>
                  <a:ea typeface="微软雅黑" panose="020B0503020204020204" pitchFamily="34" charset="-122"/>
                </a:rPr>
                <a:t>基本类型</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5368" name="Text Box 8"/>
            <p:cNvSpPr txBox="1"/>
            <p:nvPr/>
          </p:nvSpPr>
          <p:spPr>
            <a:xfrm>
              <a:off x="1702" y="2579"/>
              <a:ext cx="816" cy="263"/>
            </a:xfrm>
            <a:prstGeom prst="rect">
              <a:avLst/>
            </a:prstGeom>
            <a:noFill/>
            <a:ln w="9525">
              <a:noFill/>
            </a:ln>
          </p:spPr>
          <p:txBody>
            <a:bodyPr>
              <a:spAutoFit/>
            </a:bodyPr>
            <a:lstStyle/>
            <a:p>
              <a:pPr lvl="0"/>
              <a:r>
                <a:rPr lang="zh-CN" altLang="en-US" sz="2000" b="1" dirty="0">
                  <a:solidFill>
                    <a:schemeClr val="folHlink"/>
                  </a:solidFill>
                  <a:latin typeface="微软雅黑" panose="020B0503020204020204" pitchFamily="34" charset="-122"/>
                  <a:ea typeface="微软雅黑" panose="020B0503020204020204" pitchFamily="34" charset="-122"/>
                </a:rPr>
                <a:t>构造类型</a:t>
              </a:r>
              <a:endParaRPr lang="zh-CN" altLang="en-US" sz="2000" b="1" dirty="0">
                <a:solidFill>
                  <a:schemeClr val="folHlink"/>
                </a:solidFill>
                <a:latin typeface="微软雅黑" panose="020B0503020204020204" pitchFamily="34" charset="-122"/>
                <a:ea typeface="微软雅黑" panose="020B0503020204020204" pitchFamily="34" charset="-122"/>
              </a:endParaRPr>
            </a:p>
          </p:txBody>
        </p:sp>
        <p:sp>
          <p:nvSpPr>
            <p:cNvPr id="15369" name="Text Box 9"/>
            <p:cNvSpPr txBox="1"/>
            <p:nvPr/>
          </p:nvSpPr>
          <p:spPr>
            <a:xfrm>
              <a:off x="1702" y="3203"/>
              <a:ext cx="755" cy="263"/>
            </a:xfrm>
            <a:prstGeom prst="rect">
              <a:avLst/>
            </a:prstGeom>
            <a:noFill/>
            <a:ln w="9525">
              <a:noFill/>
            </a:ln>
          </p:spPr>
          <p:txBody>
            <a:bodyPr wrap="none">
              <a:spAutoFit/>
            </a:bodyPr>
            <a:lstStyle/>
            <a:p>
              <a:pPr lvl="0"/>
              <a:r>
                <a:rPr lang="zh-CN" altLang="en-US" sz="2000" b="1" dirty="0">
                  <a:solidFill>
                    <a:schemeClr val="folHlink"/>
                  </a:solidFill>
                  <a:latin typeface="微软雅黑" panose="020B0503020204020204" pitchFamily="34" charset="-122"/>
                  <a:ea typeface="微软雅黑" panose="020B0503020204020204" pitchFamily="34" charset="-122"/>
                </a:rPr>
                <a:t>指针类型</a:t>
              </a:r>
              <a:endParaRPr lang="zh-CN" altLang="en-US" sz="2000" b="1" dirty="0">
                <a:solidFill>
                  <a:schemeClr val="folHlink"/>
                </a:solidFill>
                <a:latin typeface="微软雅黑" panose="020B0503020204020204" pitchFamily="34" charset="-122"/>
                <a:ea typeface="微软雅黑" panose="020B0503020204020204" pitchFamily="34" charset="-122"/>
              </a:endParaRPr>
            </a:p>
          </p:txBody>
        </p:sp>
        <p:sp>
          <p:nvSpPr>
            <p:cNvPr id="15370" name="Text Box 10"/>
            <p:cNvSpPr txBox="1"/>
            <p:nvPr/>
          </p:nvSpPr>
          <p:spPr>
            <a:xfrm>
              <a:off x="1702" y="3491"/>
              <a:ext cx="944" cy="263"/>
            </a:xfrm>
            <a:prstGeom prst="rect">
              <a:avLst/>
            </a:prstGeom>
            <a:noFill/>
            <a:ln w="9525">
              <a:noFill/>
            </a:ln>
          </p:spPr>
          <p:txBody>
            <a:bodyPr wrap="none">
              <a:spAutoFit/>
            </a:bodyPr>
            <a:lstStyle/>
            <a:p>
              <a:pPr lvl="0"/>
              <a:r>
                <a:rPr lang="zh-CN" altLang="en-US" sz="2000" b="1" dirty="0">
                  <a:solidFill>
                    <a:schemeClr val="folHlink"/>
                  </a:solidFill>
                  <a:latin typeface="微软雅黑" panose="020B0503020204020204" pitchFamily="34" charset="-122"/>
                  <a:ea typeface="微软雅黑" panose="020B0503020204020204" pitchFamily="34" charset="-122"/>
                </a:rPr>
                <a:t>空类型</a:t>
              </a:r>
              <a:r>
                <a:rPr lang="en-US" altLang="zh-CN" sz="2000" b="1" dirty="0">
                  <a:solidFill>
                    <a:schemeClr val="folHlink"/>
                  </a:solidFill>
                  <a:latin typeface="微软雅黑" panose="020B0503020204020204" pitchFamily="34" charset="-122"/>
                  <a:ea typeface="微软雅黑" panose="020B0503020204020204" pitchFamily="34" charset="-122"/>
                </a:rPr>
                <a:t>void</a:t>
              </a:r>
              <a:endParaRPr lang="en-US" altLang="zh-CN" sz="4000" b="1" dirty="0">
                <a:solidFill>
                  <a:schemeClr val="folHlink"/>
                </a:solidFill>
                <a:latin typeface="微软雅黑" panose="020B0503020204020204" pitchFamily="34" charset="-122"/>
                <a:ea typeface="微软雅黑" panose="020B0503020204020204" pitchFamily="34" charset="-122"/>
              </a:endParaRPr>
            </a:p>
          </p:txBody>
        </p:sp>
        <p:sp>
          <p:nvSpPr>
            <p:cNvPr id="15371" name="Text Box 11"/>
            <p:cNvSpPr txBox="1"/>
            <p:nvPr/>
          </p:nvSpPr>
          <p:spPr>
            <a:xfrm>
              <a:off x="1702" y="3875"/>
              <a:ext cx="1378" cy="263"/>
            </a:xfrm>
            <a:prstGeom prst="rect">
              <a:avLst/>
            </a:prstGeom>
            <a:noFill/>
            <a:ln w="9525">
              <a:noFill/>
            </a:ln>
          </p:spPr>
          <p:txBody>
            <a:bodyPr wrap="none">
              <a:spAutoFit/>
            </a:bodyPr>
            <a:lstStyle/>
            <a:p>
              <a:pPr lvl="0"/>
              <a:r>
                <a:rPr lang="zh-CN" altLang="en-US" sz="2000" b="1" dirty="0">
                  <a:solidFill>
                    <a:schemeClr val="folHlink"/>
                  </a:solidFill>
                  <a:latin typeface="微软雅黑" panose="020B0503020204020204" pitchFamily="34" charset="-122"/>
                  <a:ea typeface="微软雅黑" panose="020B0503020204020204" pitchFamily="34" charset="-122"/>
                </a:rPr>
                <a:t>定义类型</a:t>
              </a:r>
              <a:r>
                <a:rPr lang="en-US" altLang="zh-CN" sz="2000" b="1" dirty="0">
                  <a:solidFill>
                    <a:schemeClr val="folHlink"/>
                  </a:solidFill>
                  <a:latin typeface="微软雅黑" panose="020B0503020204020204" pitchFamily="34" charset="-122"/>
                  <a:ea typeface="微软雅黑" panose="020B0503020204020204" pitchFamily="34" charset="-122"/>
                </a:rPr>
                <a:t>typedef</a:t>
              </a:r>
              <a:endParaRPr lang="en-US" altLang="zh-CN" sz="4000" b="1" dirty="0">
                <a:solidFill>
                  <a:schemeClr val="folHlink"/>
                </a:solidFill>
                <a:latin typeface="微软雅黑" panose="020B0503020204020204" pitchFamily="34" charset="-122"/>
                <a:ea typeface="微软雅黑" panose="020B0503020204020204" pitchFamily="34" charset="-122"/>
              </a:endParaRPr>
            </a:p>
          </p:txBody>
        </p:sp>
        <p:sp>
          <p:nvSpPr>
            <p:cNvPr id="15372" name="Text Box 13"/>
            <p:cNvSpPr txBox="1"/>
            <p:nvPr/>
          </p:nvSpPr>
          <p:spPr>
            <a:xfrm>
              <a:off x="2758" y="1715"/>
              <a:ext cx="1102" cy="263"/>
            </a:xfrm>
            <a:prstGeom prst="rect">
              <a:avLst/>
            </a:prstGeom>
            <a:noFill/>
            <a:ln w="9525">
              <a:noFill/>
            </a:ln>
          </p:spPr>
          <p:txBody>
            <a:bodyPr wrap="none">
              <a:spAutoFit/>
            </a:bodyPr>
            <a:lstStyle/>
            <a:p>
              <a:pPr lvl="0"/>
              <a:r>
                <a:rPr lang="zh-CN" altLang="en-US" sz="2000" b="1" dirty="0">
                  <a:solidFill>
                    <a:srgbClr val="CC0066"/>
                  </a:solidFill>
                  <a:latin typeface="微软雅黑" panose="020B0503020204020204" pitchFamily="34" charset="-122"/>
                  <a:ea typeface="微软雅黑" panose="020B0503020204020204" pitchFamily="34" charset="-122"/>
                </a:rPr>
                <a:t>字符类型</a:t>
              </a:r>
              <a:r>
                <a:rPr lang="en-US" altLang="zh-CN" sz="2000" b="1" dirty="0">
                  <a:solidFill>
                    <a:srgbClr val="CC0066"/>
                  </a:solidFill>
                  <a:latin typeface="微软雅黑" panose="020B0503020204020204" pitchFamily="34" charset="-122"/>
                  <a:ea typeface="微软雅黑" panose="020B0503020204020204" pitchFamily="34" charset="-122"/>
                </a:rPr>
                <a:t>char</a:t>
              </a:r>
              <a:endParaRPr lang="en-US" altLang="zh-CN" sz="4000" b="1" dirty="0">
                <a:solidFill>
                  <a:srgbClr val="CC0066"/>
                </a:solidFill>
                <a:latin typeface="微软雅黑" panose="020B0503020204020204" pitchFamily="34" charset="-122"/>
                <a:ea typeface="微软雅黑" panose="020B0503020204020204" pitchFamily="34" charset="-122"/>
              </a:endParaRPr>
            </a:p>
          </p:txBody>
        </p:sp>
        <p:sp>
          <p:nvSpPr>
            <p:cNvPr id="15373" name="Text Box 14"/>
            <p:cNvSpPr txBox="1"/>
            <p:nvPr/>
          </p:nvSpPr>
          <p:spPr>
            <a:xfrm>
              <a:off x="2803" y="2866"/>
              <a:ext cx="1213" cy="263"/>
            </a:xfrm>
            <a:prstGeom prst="rect">
              <a:avLst/>
            </a:prstGeom>
            <a:noFill/>
            <a:ln w="9525">
              <a:noFill/>
            </a:ln>
          </p:spPr>
          <p:txBody>
            <a:bodyPr wrap="none">
              <a:spAutoFit/>
            </a:bodyPr>
            <a:lstStyle/>
            <a:p>
              <a:pPr lvl="0"/>
              <a:r>
                <a:rPr lang="zh-CN" altLang="en-US" sz="2000" b="1" dirty="0">
                  <a:solidFill>
                    <a:srgbClr val="FF9933"/>
                  </a:solidFill>
                  <a:latin typeface="微软雅黑" panose="020B0503020204020204" pitchFamily="34" charset="-122"/>
                  <a:ea typeface="微软雅黑" panose="020B0503020204020204" pitchFamily="34" charset="-122"/>
                </a:rPr>
                <a:t>枚举类型</a:t>
              </a:r>
              <a:r>
                <a:rPr lang="en-US" altLang="zh-CN" sz="2000" b="1" dirty="0">
                  <a:solidFill>
                    <a:srgbClr val="FF9933"/>
                  </a:solidFill>
                  <a:latin typeface="微软雅黑" panose="020B0503020204020204" pitchFamily="34" charset="-122"/>
                  <a:ea typeface="微软雅黑" panose="020B0503020204020204" pitchFamily="34" charset="-122"/>
                </a:rPr>
                <a:t>enum</a:t>
              </a:r>
              <a:endParaRPr lang="en-US" altLang="zh-CN" sz="4000" b="1" dirty="0">
                <a:solidFill>
                  <a:srgbClr val="FF9933"/>
                </a:solidFill>
                <a:latin typeface="微软雅黑" panose="020B0503020204020204" pitchFamily="34" charset="-122"/>
                <a:ea typeface="微软雅黑" panose="020B0503020204020204" pitchFamily="34" charset="-122"/>
              </a:endParaRPr>
            </a:p>
          </p:txBody>
        </p:sp>
        <p:sp>
          <p:nvSpPr>
            <p:cNvPr id="15374" name="Text Box 15"/>
            <p:cNvSpPr txBox="1"/>
            <p:nvPr/>
          </p:nvSpPr>
          <p:spPr>
            <a:xfrm>
              <a:off x="2770" y="575"/>
              <a:ext cx="578" cy="263"/>
            </a:xfrm>
            <a:prstGeom prst="rect">
              <a:avLst/>
            </a:prstGeom>
            <a:noFill/>
            <a:ln w="9525">
              <a:noFill/>
            </a:ln>
          </p:spPr>
          <p:txBody>
            <a:bodyPr wrap="none">
              <a:spAutoFit/>
            </a:bodyPr>
            <a:lstStyle/>
            <a:p>
              <a:pPr lvl="0"/>
              <a:r>
                <a:rPr lang="zh-CN" altLang="en-US" sz="2000" b="1" dirty="0">
                  <a:solidFill>
                    <a:srgbClr val="CC0066"/>
                  </a:solidFill>
                  <a:latin typeface="微软雅黑" panose="020B0503020204020204" pitchFamily="34" charset="-122"/>
                  <a:ea typeface="微软雅黑" panose="020B0503020204020204" pitchFamily="34" charset="-122"/>
                </a:rPr>
                <a:t>整   型</a:t>
              </a:r>
              <a:endParaRPr lang="zh-CN" altLang="en-US" sz="2000" b="1" dirty="0">
                <a:solidFill>
                  <a:srgbClr val="CC0066"/>
                </a:solidFill>
                <a:latin typeface="微软雅黑" panose="020B0503020204020204" pitchFamily="34" charset="-122"/>
                <a:ea typeface="微软雅黑" panose="020B0503020204020204" pitchFamily="34" charset="-122"/>
              </a:endParaRPr>
            </a:p>
          </p:txBody>
        </p:sp>
        <p:sp>
          <p:nvSpPr>
            <p:cNvPr id="15375" name="Text Box 16"/>
            <p:cNvSpPr txBox="1"/>
            <p:nvPr/>
          </p:nvSpPr>
          <p:spPr>
            <a:xfrm>
              <a:off x="2806" y="1367"/>
              <a:ext cx="435" cy="263"/>
            </a:xfrm>
            <a:prstGeom prst="rect">
              <a:avLst/>
            </a:prstGeom>
            <a:noFill/>
            <a:ln w="9525">
              <a:noFill/>
            </a:ln>
          </p:spPr>
          <p:txBody>
            <a:bodyPr wrap="none">
              <a:spAutoFit/>
            </a:bodyPr>
            <a:lstStyle/>
            <a:p>
              <a:pPr lvl="0"/>
              <a:r>
                <a:rPr lang="zh-CN" altLang="en-US" sz="2000" b="1" dirty="0">
                  <a:solidFill>
                    <a:srgbClr val="CC0066"/>
                  </a:solidFill>
                  <a:latin typeface="微软雅黑" panose="020B0503020204020204" pitchFamily="34" charset="-122"/>
                  <a:ea typeface="微软雅黑" panose="020B0503020204020204" pitchFamily="34" charset="-122"/>
                </a:rPr>
                <a:t>实型</a:t>
              </a:r>
              <a:endParaRPr lang="zh-CN" altLang="en-US" sz="2000" b="1" dirty="0">
                <a:solidFill>
                  <a:srgbClr val="CC0066"/>
                </a:solidFill>
                <a:latin typeface="微软雅黑" panose="020B0503020204020204" pitchFamily="34" charset="-122"/>
                <a:ea typeface="微软雅黑" panose="020B0503020204020204" pitchFamily="34" charset="-122"/>
              </a:endParaRPr>
            </a:p>
          </p:txBody>
        </p:sp>
        <p:sp>
          <p:nvSpPr>
            <p:cNvPr id="15376" name="AutoShape 22"/>
            <p:cNvSpPr/>
            <p:nvPr/>
          </p:nvSpPr>
          <p:spPr>
            <a:xfrm>
              <a:off x="2614" y="671"/>
              <a:ext cx="84" cy="1161"/>
            </a:xfrm>
            <a:prstGeom prst="leftBrace">
              <a:avLst>
                <a:gd name="adj1" fmla="val 115178"/>
                <a:gd name="adj2" fmla="val 50000"/>
              </a:avLst>
            </a:prstGeom>
            <a:no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b="1" dirty="0">
                <a:latin typeface="微软雅黑" panose="020B0503020204020204" pitchFamily="34" charset="-122"/>
                <a:ea typeface="微软雅黑" panose="020B0503020204020204" pitchFamily="34" charset="-122"/>
              </a:endParaRPr>
            </a:p>
          </p:txBody>
        </p:sp>
        <p:grpSp>
          <p:nvGrpSpPr>
            <p:cNvPr id="15377" name="Group 37"/>
            <p:cNvGrpSpPr/>
            <p:nvPr/>
          </p:nvGrpSpPr>
          <p:grpSpPr>
            <a:xfrm>
              <a:off x="3394" y="1139"/>
              <a:ext cx="1413" cy="624"/>
              <a:chOff x="3382" y="1235"/>
              <a:chExt cx="1413" cy="624"/>
            </a:xfrm>
          </p:grpSpPr>
          <p:sp>
            <p:nvSpPr>
              <p:cNvPr id="15387" name="Text Box 17"/>
              <p:cNvSpPr txBox="1"/>
              <p:nvPr/>
            </p:nvSpPr>
            <p:spPr>
              <a:xfrm>
                <a:off x="3478" y="1235"/>
                <a:ext cx="1130" cy="263"/>
              </a:xfrm>
              <a:prstGeom prst="rect">
                <a:avLst/>
              </a:prstGeom>
              <a:noFill/>
              <a:ln w="9525">
                <a:noFill/>
              </a:ln>
            </p:spPr>
            <p:txBody>
              <a:bodyPr wrap="none">
                <a:spAutoFit/>
              </a:bodyPr>
              <a:lstStyle/>
              <a:p>
                <a:pPr lvl="0"/>
                <a:r>
                  <a:rPr lang="zh-CN" altLang="en-US" sz="2000" b="1" dirty="0">
                    <a:solidFill>
                      <a:schemeClr val="tx2"/>
                    </a:solidFill>
                    <a:latin typeface="微软雅黑" panose="020B0503020204020204" pitchFamily="34" charset="-122"/>
                    <a:ea typeface="微软雅黑" panose="020B0503020204020204" pitchFamily="34" charset="-122"/>
                  </a:rPr>
                  <a:t>单精度型</a:t>
                </a:r>
                <a:r>
                  <a:rPr lang="en-US" altLang="zh-CN" sz="2000" b="1" dirty="0">
                    <a:solidFill>
                      <a:schemeClr val="tx2"/>
                    </a:solidFill>
                    <a:latin typeface="微软雅黑" panose="020B0503020204020204" pitchFamily="34" charset="-122"/>
                    <a:ea typeface="微软雅黑" panose="020B0503020204020204" pitchFamily="34" charset="-122"/>
                  </a:rPr>
                  <a:t>float</a:t>
                </a:r>
                <a:endParaRPr lang="en-US" altLang="zh-CN" sz="4000" b="1" dirty="0">
                  <a:solidFill>
                    <a:schemeClr val="tx2"/>
                  </a:solidFill>
                  <a:latin typeface="微软雅黑" panose="020B0503020204020204" pitchFamily="34" charset="-122"/>
                  <a:ea typeface="微软雅黑" panose="020B0503020204020204" pitchFamily="34" charset="-122"/>
                </a:endParaRPr>
              </a:p>
            </p:txBody>
          </p:sp>
          <p:sp>
            <p:nvSpPr>
              <p:cNvPr id="15388" name="Text Box 18"/>
              <p:cNvSpPr txBox="1"/>
              <p:nvPr/>
            </p:nvSpPr>
            <p:spPr>
              <a:xfrm>
                <a:off x="3478" y="1571"/>
                <a:ext cx="1317" cy="263"/>
              </a:xfrm>
              <a:prstGeom prst="rect">
                <a:avLst/>
              </a:prstGeom>
              <a:noFill/>
              <a:ln w="9525">
                <a:noFill/>
              </a:ln>
            </p:spPr>
            <p:txBody>
              <a:bodyPr wrap="none">
                <a:spAutoFit/>
              </a:bodyPr>
              <a:lstStyle/>
              <a:p>
                <a:pPr lvl="0"/>
                <a:r>
                  <a:rPr lang="zh-CN" altLang="en-US" sz="2000" b="1" dirty="0">
                    <a:solidFill>
                      <a:schemeClr val="tx2"/>
                    </a:solidFill>
                    <a:latin typeface="微软雅黑" panose="020B0503020204020204" pitchFamily="34" charset="-122"/>
                    <a:ea typeface="微软雅黑" panose="020B0503020204020204" pitchFamily="34" charset="-122"/>
                  </a:rPr>
                  <a:t>双精度型</a:t>
                </a:r>
                <a:r>
                  <a:rPr lang="en-US" altLang="zh-CN" sz="2000" b="1" dirty="0">
                    <a:solidFill>
                      <a:schemeClr val="tx2"/>
                    </a:solidFill>
                    <a:latin typeface="微软雅黑" panose="020B0503020204020204" pitchFamily="34" charset="-122"/>
                    <a:ea typeface="微软雅黑" panose="020B0503020204020204" pitchFamily="34" charset="-122"/>
                  </a:rPr>
                  <a:t>double</a:t>
                </a:r>
                <a:endParaRPr lang="en-US" altLang="zh-CN" sz="4000" b="1" dirty="0">
                  <a:solidFill>
                    <a:schemeClr val="tx2"/>
                  </a:solidFill>
                  <a:latin typeface="微软雅黑" panose="020B0503020204020204" pitchFamily="34" charset="-122"/>
                  <a:ea typeface="微软雅黑" panose="020B0503020204020204" pitchFamily="34" charset="-122"/>
                </a:endParaRPr>
              </a:p>
            </p:txBody>
          </p:sp>
          <p:sp>
            <p:nvSpPr>
              <p:cNvPr id="15389" name="AutoShape 25"/>
              <p:cNvSpPr/>
              <p:nvPr/>
            </p:nvSpPr>
            <p:spPr>
              <a:xfrm>
                <a:off x="3382" y="1235"/>
                <a:ext cx="48" cy="624"/>
              </a:xfrm>
              <a:prstGeom prst="leftBrace">
                <a:avLst>
                  <a:gd name="adj1" fmla="val 108333"/>
                  <a:gd name="adj2" fmla="val 50000"/>
                </a:avLst>
              </a:prstGeom>
              <a:no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b="1" dirty="0">
                  <a:latin typeface="微软雅黑" panose="020B0503020204020204" pitchFamily="34" charset="-122"/>
                  <a:ea typeface="微软雅黑" panose="020B0503020204020204" pitchFamily="34" charset="-122"/>
                </a:endParaRPr>
              </a:p>
            </p:txBody>
          </p:sp>
        </p:grpSp>
        <p:sp>
          <p:nvSpPr>
            <p:cNvPr id="15378" name="AutoShape 26"/>
            <p:cNvSpPr/>
            <p:nvPr/>
          </p:nvSpPr>
          <p:spPr>
            <a:xfrm>
              <a:off x="2566" y="1995"/>
              <a:ext cx="156" cy="1112"/>
            </a:xfrm>
            <a:prstGeom prst="leftBrace">
              <a:avLst>
                <a:gd name="adj1" fmla="val 59401"/>
                <a:gd name="adj2" fmla="val 50000"/>
              </a:avLst>
            </a:prstGeom>
            <a:no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b="1" dirty="0">
                <a:latin typeface="微软雅黑" panose="020B0503020204020204" pitchFamily="34" charset="-122"/>
                <a:ea typeface="微软雅黑" panose="020B0503020204020204" pitchFamily="34" charset="-122"/>
              </a:endParaRPr>
            </a:p>
          </p:txBody>
        </p:sp>
        <p:sp>
          <p:nvSpPr>
            <p:cNvPr id="15379" name="Text Box 27"/>
            <p:cNvSpPr txBox="1"/>
            <p:nvPr/>
          </p:nvSpPr>
          <p:spPr>
            <a:xfrm>
              <a:off x="2803" y="2002"/>
              <a:ext cx="435" cy="263"/>
            </a:xfrm>
            <a:prstGeom prst="rect">
              <a:avLst/>
            </a:prstGeom>
            <a:noFill/>
            <a:ln w="9525">
              <a:noFill/>
            </a:ln>
          </p:spPr>
          <p:txBody>
            <a:bodyPr wrap="none">
              <a:spAutoFit/>
            </a:bodyPr>
            <a:lstStyle/>
            <a:p>
              <a:pPr lvl="0"/>
              <a:r>
                <a:rPr lang="zh-CN" altLang="en-US" sz="2000" b="1" dirty="0">
                  <a:solidFill>
                    <a:srgbClr val="FF9933"/>
                  </a:solidFill>
                  <a:latin typeface="微软雅黑" panose="020B0503020204020204" pitchFamily="34" charset="-122"/>
                  <a:ea typeface="微软雅黑" panose="020B0503020204020204" pitchFamily="34" charset="-122"/>
                </a:rPr>
                <a:t>数组</a:t>
              </a:r>
              <a:endParaRPr lang="zh-CN" altLang="en-US" sz="2000" b="1" dirty="0">
                <a:solidFill>
                  <a:srgbClr val="FF9933"/>
                </a:solidFill>
                <a:latin typeface="微软雅黑" panose="020B0503020204020204" pitchFamily="34" charset="-122"/>
                <a:ea typeface="微软雅黑" panose="020B0503020204020204" pitchFamily="34" charset="-122"/>
              </a:endParaRPr>
            </a:p>
          </p:txBody>
        </p:sp>
        <p:sp>
          <p:nvSpPr>
            <p:cNvPr id="15380" name="Text Box 28"/>
            <p:cNvSpPr txBox="1"/>
            <p:nvPr/>
          </p:nvSpPr>
          <p:spPr>
            <a:xfrm>
              <a:off x="2803" y="2290"/>
              <a:ext cx="1061" cy="263"/>
            </a:xfrm>
            <a:prstGeom prst="rect">
              <a:avLst/>
            </a:prstGeom>
            <a:noFill/>
            <a:ln w="9525">
              <a:noFill/>
            </a:ln>
          </p:spPr>
          <p:txBody>
            <a:bodyPr wrap="none">
              <a:spAutoFit/>
            </a:bodyPr>
            <a:lstStyle/>
            <a:p>
              <a:pPr lvl="0"/>
              <a:r>
                <a:rPr lang="zh-CN" altLang="en-US" sz="2000" b="1" dirty="0">
                  <a:solidFill>
                    <a:srgbClr val="FF9933"/>
                  </a:solidFill>
                  <a:latin typeface="微软雅黑" panose="020B0503020204020204" pitchFamily="34" charset="-122"/>
                  <a:ea typeface="微软雅黑" panose="020B0503020204020204" pitchFamily="34" charset="-122"/>
                </a:rPr>
                <a:t>结构体</a:t>
              </a:r>
              <a:r>
                <a:rPr lang="en-US" altLang="zh-CN" sz="2000" b="1" dirty="0">
                  <a:solidFill>
                    <a:srgbClr val="FF9933"/>
                  </a:solidFill>
                  <a:latin typeface="微软雅黑" panose="020B0503020204020204" pitchFamily="34" charset="-122"/>
                  <a:ea typeface="微软雅黑" panose="020B0503020204020204" pitchFamily="34" charset="-122"/>
                </a:rPr>
                <a:t>struct</a:t>
              </a:r>
              <a:endParaRPr lang="en-US" altLang="zh-CN" sz="4000" b="1" dirty="0">
                <a:solidFill>
                  <a:srgbClr val="FF9933"/>
                </a:solidFill>
                <a:latin typeface="微软雅黑" panose="020B0503020204020204" pitchFamily="34" charset="-122"/>
                <a:ea typeface="微软雅黑" panose="020B0503020204020204" pitchFamily="34" charset="-122"/>
              </a:endParaRPr>
            </a:p>
          </p:txBody>
        </p:sp>
        <p:sp>
          <p:nvSpPr>
            <p:cNvPr id="15381" name="Text Box 29"/>
            <p:cNvSpPr txBox="1"/>
            <p:nvPr/>
          </p:nvSpPr>
          <p:spPr>
            <a:xfrm>
              <a:off x="2803" y="2578"/>
              <a:ext cx="1058" cy="263"/>
            </a:xfrm>
            <a:prstGeom prst="rect">
              <a:avLst/>
            </a:prstGeom>
            <a:noFill/>
            <a:ln w="9525">
              <a:noFill/>
            </a:ln>
          </p:spPr>
          <p:txBody>
            <a:bodyPr wrap="none">
              <a:spAutoFit/>
            </a:bodyPr>
            <a:lstStyle/>
            <a:p>
              <a:pPr lvl="0"/>
              <a:r>
                <a:rPr lang="zh-CN" altLang="en-US" sz="2000" b="1" dirty="0">
                  <a:solidFill>
                    <a:srgbClr val="FF9933"/>
                  </a:solidFill>
                  <a:latin typeface="微软雅黑" panose="020B0503020204020204" pitchFamily="34" charset="-122"/>
                  <a:ea typeface="微软雅黑" panose="020B0503020204020204" pitchFamily="34" charset="-122"/>
                </a:rPr>
                <a:t>共用体</a:t>
              </a:r>
              <a:r>
                <a:rPr lang="en-US" altLang="zh-CN" sz="2000" b="1" dirty="0">
                  <a:solidFill>
                    <a:srgbClr val="FF9933"/>
                  </a:solidFill>
                  <a:latin typeface="微软雅黑" panose="020B0503020204020204" pitchFamily="34" charset="-122"/>
                  <a:ea typeface="微软雅黑" panose="020B0503020204020204" pitchFamily="34" charset="-122"/>
                </a:rPr>
                <a:t>union</a:t>
              </a:r>
              <a:endParaRPr lang="en-US" altLang="zh-CN" sz="4000" b="1" dirty="0">
                <a:solidFill>
                  <a:srgbClr val="FF9933"/>
                </a:solidFill>
                <a:latin typeface="微软雅黑" panose="020B0503020204020204" pitchFamily="34" charset="-122"/>
                <a:ea typeface="微软雅黑" panose="020B0503020204020204" pitchFamily="34" charset="-122"/>
              </a:endParaRPr>
            </a:p>
          </p:txBody>
        </p:sp>
        <p:grpSp>
          <p:nvGrpSpPr>
            <p:cNvPr id="15382" name="Group 66"/>
            <p:cNvGrpSpPr/>
            <p:nvPr/>
          </p:nvGrpSpPr>
          <p:grpSpPr>
            <a:xfrm>
              <a:off x="3393" y="240"/>
              <a:ext cx="1165" cy="839"/>
              <a:chOff x="4473" y="2076"/>
              <a:chExt cx="1165" cy="839"/>
            </a:xfrm>
          </p:grpSpPr>
          <p:sp>
            <p:nvSpPr>
              <p:cNvPr id="15383" name="Text Box 55"/>
              <p:cNvSpPr txBox="1"/>
              <p:nvPr/>
            </p:nvSpPr>
            <p:spPr>
              <a:xfrm>
                <a:off x="4569" y="2076"/>
                <a:ext cx="1022" cy="263"/>
              </a:xfrm>
              <a:prstGeom prst="rect">
                <a:avLst/>
              </a:prstGeom>
              <a:noFill/>
              <a:ln w="9525">
                <a:noFill/>
              </a:ln>
            </p:spPr>
            <p:txBody>
              <a:bodyPr wrap="none">
                <a:spAutoFit/>
              </a:bodyPr>
              <a:lstStyle/>
              <a:p>
                <a:pPr lvl="0"/>
                <a:r>
                  <a:rPr lang="zh-CN" altLang="en-US" sz="2000" b="1" dirty="0">
                    <a:solidFill>
                      <a:srgbClr val="996600"/>
                    </a:solidFill>
                    <a:latin typeface="微软雅黑" panose="020B0503020204020204" pitchFamily="34" charset="-122"/>
                    <a:ea typeface="微软雅黑" panose="020B0503020204020204" pitchFamily="34" charset="-122"/>
                  </a:rPr>
                  <a:t>短整型</a:t>
                </a:r>
                <a:r>
                  <a:rPr lang="en-US" altLang="zh-CN" sz="2000" b="1" dirty="0">
                    <a:solidFill>
                      <a:srgbClr val="996600"/>
                    </a:solidFill>
                    <a:latin typeface="微软雅黑" panose="020B0503020204020204" pitchFamily="34" charset="-122"/>
                    <a:ea typeface="微软雅黑" panose="020B0503020204020204" pitchFamily="34" charset="-122"/>
                  </a:rPr>
                  <a:t>short</a:t>
                </a:r>
                <a:endParaRPr lang="en-US" altLang="zh-CN" sz="4000" b="1" dirty="0">
                  <a:solidFill>
                    <a:srgbClr val="996600"/>
                  </a:solidFill>
                  <a:latin typeface="微软雅黑" panose="020B0503020204020204" pitchFamily="34" charset="-122"/>
                  <a:ea typeface="微软雅黑" panose="020B0503020204020204" pitchFamily="34" charset="-122"/>
                </a:endParaRPr>
              </a:p>
            </p:txBody>
          </p:sp>
          <p:sp>
            <p:nvSpPr>
              <p:cNvPr id="15384" name="Text Box 56"/>
              <p:cNvSpPr txBox="1"/>
              <p:nvPr/>
            </p:nvSpPr>
            <p:spPr>
              <a:xfrm>
                <a:off x="4579" y="2652"/>
                <a:ext cx="1059" cy="263"/>
              </a:xfrm>
              <a:prstGeom prst="rect">
                <a:avLst/>
              </a:prstGeom>
              <a:noFill/>
              <a:ln w="9525">
                <a:noFill/>
              </a:ln>
            </p:spPr>
            <p:txBody>
              <a:bodyPr wrap="none">
                <a:spAutoFit/>
              </a:bodyPr>
              <a:lstStyle/>
              <a:p>
                <a:pPr lvl="0"/>
                <a:r>
                  <a:rPr lang="zh-CN" altLang="en-US" sz="2000" b="1" dirty="0">
                    <a:solidFill>
                      <a:srgbClr val="996600"/>
                    </a:solidFill>
                    <a:latin typeface="微软雅黑" panose="020B0503020204020204" pitchFamily="34" charset="-122"/>
                    <a:ea typeface="微软雅黑" panose="020B0503020204020204" pitchFamily="34" charset="-122"/>
                  </a:rPr>
                  <a:t>长整型</a:t>
                </a:r>
                <a:r>
                  <a:rPr lang="en-US" altLang="zh-CN" sz="2000" b="1" dirty="0">
                    <a:solidFill>
                      <a:srgbClr val="996600"/>
                    </a:solidFill>
                    <a:latin typeface="微软雅黑" panose="020B0503020204020204" pitchFamily="34" charset="-122"/>
                    <a:ea typeface="微软雅黑" panose="020B0503020204020204" pitchFamily="34" charset="-122"/>
                  </a:rPr>
                  <a:t>long</a:t>
                </a:r>
                <a:endParaRPr lang="en-US" altLang="zh-CN" sz="4000" b="1" dirty="0">
                  <a:solidFill>
                    <a:srgbClr val="996600"/>
                  </a:solidFill>
                  <a:latin typeface="微软雅黑" panose="020B0503020204020204" pitchFamily="34" charset="-122"/>
                  <a:ea typeface="微软雅黑" panose="020B0503020204020204" pitchFamily="34" charset="-122"/>
                </a:endParaRPr>
              </a:p>
            </p:txBody>
          </p:sp>
          <p:sp>
            <p:nvSpPr>
              <p:cNvPr id="15385" name="Text Box 57"/>
              <p:cNvSpPr txBox="1"/>
              <p:nvPr/>
            </p:nvSpPr>
            <p:spPr>
              <a:xfrm>
                <a:off x="4584" y="2369"/>
                <a:ext cx="752" cy="267"/>
              </a:xfrm>
              <a:prstGeom prst="rect">
                <a:avLst/>
              </a:prstGeom>
              <a:noFill/>
              <a:ln w="9525">
                <a:noFill/>
              </a:ln>
            </p:spPr>
            <p:txBody>
              <a:bodyPr wrap="none">
                <a:spAutoFit/>
              </a:bodyPr>
              <a:lstStyle/>
              <a:p>
                <a:pPr lvl="0"/>
                <a:r>
                  <a:rPr lang="zh-CN" altLang="en-US" sz="2000" b="1" dirty="0">
                    <a:solidFill>
                      <a:srgbClr val="996600"/>
                    </a:solidFill>
                    <a:latin typeface="微软雅黑" panose="020B0503020204020204" pitchFamily="34" charset="-122"/>
                    <a:ea typeface="微软雅黑" panose="020B0503020204020204" pitchFamily="34" charset="-122"/>
                  </a:rPr>
                  <a:t>整型</a:t>
                </a:r>
                <a:r>
                  <a:rPr lang="en-US" altLang="zh-CN" sz="2000" b="1" dirty="0">
                    <a:solidFill>
                      <a:srgbClr val="996600"/>
                    </a:solidFill>
                    <a:latin typeface="微软雅黑" panose="020B0503020204020204" pitchFamily="34" charset="-122"/>
                    <a:ea typeface="微软雅黑" panose="020B0503020204020204" pitchFamily="34" charset="-122"/>
                  </a:rPr>
                  <a:t>int</a:t>
                </a:r>
                <a:endParaRPr lang="en-US" altLang="zh-CN" sz="4000" b="1" dirty="0">
                  <a:solidFill>
                    <a:srgbClr val="996600"/>
                  </a:solidFill>
                  <a:latin typeface="微软雅黑" panose="020B0503020204020204" pitchFamily="34" charset="-122"/>
                  <a:ea typeface="微软雅黑" panose="020B0503020204020204" pitchFamily="34" charset="-122"/>
                </a:endParaRPr>
              </a:p>
            </p:txBody>
          </p:sp>
          <p:sp>
            <p:nvSpPr>
              <p:cNvPr id="15386" name="AutoShape 60"/>
              <p:cNvSpPr/>
              <p:nvPr/>
            </p:nvSpPr>
            <p:spPr>
              <a:xfrm>
                <a:off x="4473" y="2076"/>
                <a:ext cx="48" cy="816"/>
              </a:xfrm>
              <a:prstGeom prst="leftBrace">
                <a:avLst>
                  <a:gd name="adj1" fmla="val 141666"/>
                  <a:gd name="adj2" fmla="val 50000"/>
                </a:avLst>
              </a:prstGeom>
              <a:no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b="1" dirty="0">
                  <a:latin typeface="微软雅黑" panose="020B0503020204020204" pitchFamily="34" charset="-122"/>
                  <a:ea typeface="微软雅黑" panose="020B0503020204020204" pitchFamily="34" charset="-122"/>
                </a:endParaRPr>
              </a:p>
            </p:txBody>
          </p:sp>
        </p:grpSp>
      </p:grpSp>
      <p:sp>
        <p:nvSpPr>
          <p:cNvPr id="121924" name="AutoShape 68"/>
          <p:cNvSpPr/>
          <p:nvPr/>
        </p:nvSpPr>
        <p:spPr>
          <a:xfrm>
            <a:off x="6443980" y="3139758"/>
            <a:ext cx="2282189" cy="1754504"/>
          </a:xfrm>
          <a:prstGeom prst="wedgeRectCallout">
            <a:avLst>
              <a:gd name="adj1" fmla="val -23622"/>
              <a:gd name="adj2" fmla="val -49728"/>
            </a:avLst>
          </a:prstGeom>
          <a:solidFill>
            <a:schemeClr val="bg1"/>
          </a:solidFill>
          <a:ln w="38100" cap="flat" cmpd="sng">
            <a:solidFill>
              <a:srgbClr val="006699"/>
            </a:solidFill>
            <a:prstDash val="solid"/>
            <a:miter/>
            <a:headEnd type="none" w="med" len="med"/>
            <a:tailEnd type="none" w="med" len="med"/>
          </a:ln>
        </p:spPr>
        <p:txBody>
          <a:bodyPr wrap="square" lIns="90000" tIns="46800" rIns="90000" bIns="46800" anchor="ctr">
            <a:spAutoFit/>
          </a:bodyPr>
          <a:lstStyle/>
          <a:p>
            <a:pPr lvl="0">
              <a:lnSpc>
                <a:spcPct val="150000"/>
              </a:lnSpc>
            </a:pPr>
            <a:r>
              <a:rPr lang="zh-CN" altLang="en-US" b="1" dirty="0">
                <a:latin typeface="微软雅黑" panose="020B0503020204020204" pitchFamily="34" charset="-122"/>
                <a:ea typeface="微软雅黑" panose="020B0503020204020204" pitchFamily="34" charset="-122"/>
              </a:rPr>
              <a:t>数据类型决定：</a:t>
            </a:r>
            <a:endParaRPr lang="zh-CN" altLang="en-US" b="1" dirty="0">
              <a:latin typeface="微软雅黑" panose="020B0503020204020204" pitchFamily="34" charset="-122"/>
              <a:ea typeface="微软雅黑" panose="020B0503020204020204" pitchFamily="34" charset="-122"/>
            </a:endParaRPr>
          </a:p>
          <a:p>
            <a:pPr lvl="0">
              <a:lnSpc>
                <a:spcPct val="150000"/>
              </a:lnSpc>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数据占内存字节数</a:t>
            </a:r>
            <a:endParaRPr lang="zh-CN" altLang="en-US" b="1" dirty="0">
              <a:latin typeface="微软雅黑" panose="020B0503020204020204" pitchFamily="34" charset="-122"/>
              <a:ea typeface="微软雅黑" panose="020B0503020204020204" pitchFamily="34" charset="-122"/>
            </a:endParaRPr>
          </a:p>
          <a:p>
            <a:pPr lvl="0">
              <a:lnSpc>
                <a:spcPct val="150000"/>
              </a:lnSpc>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数据取值范围</a:t>
            </a:r>
            <a:endParaRPr lang="zh-CN" altLang="en-US" b="1" dirty="0">
              <a:latin typeface="微软雅黑" panose="020B0503020204020204" pitchFamily="34" charset="-122"/>
              <a:ea typeface="微软雅黑" panose="020B0503020204020204" pitchFamily="34" charset="-122"/>
            </a:endParaRPr>
          </a:p>
          <a:p>
            <a:pPr lvl="0">
              <a:lnSpc>
                <a:spcPct val="150000"/>
              </a:lnSpc>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其上可进行的操作</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2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nvSpPr>
        <p:spPr>
          <a:xfrm>
            <a:off x="297815" y="459740"/>
            <a:ext cx="7772400" cy="2357120"/>
          </a:xfrm>
          <a:prstGeom prst="rect">
            <a:avLst/>
          </a:prstGeom>
          <a:noFill/>
          <a:ln w="9525">
            <a:noFill/>
          </a:ln>
        </p:spPr>
        <p:txBody>
          <a:bodyPr/>
          <a:lstStyle/>
          <a:p>
            <a:pPr lvl="1" eaLnBrk="1" hangingPunct="1">
              <a:spcBef>
                <a:spcPct val="20000"/>
              </a:spcBef>
              <a:buClr>
                <a:srgbClr val="6699FF"/>
              </a:buClr>
              <a:buFont typeface="Wingdings" panose="05000000000000000000" pitchFamily="2" charset="2"/>
            </a:pPr>
            <a:r>
              <a:rPr lang="zh-CN" altLang="en-US" sz="2400" dirty="0">
                <a:latin typeface="微软雅黑" panose="020B0503020204020204" pitchFamily="34" charset="-122"/>
                <a:ea typeface="微软雅黑" panose="020B0503020204020204" pitchFamily="34" charset="-122"/>
              </a:rPr>
              <a:t>逗号运算符和表达式</a:t>
            </a:r>
            <a:endParaRPr lang="zh-CN" altLang="en-US" sz="24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形式：</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1</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2</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r>
              <a:rPr lang="en-US" altLang="zh-CN" sz="2000" dirty="0">
                <a:solidFill>
                  <a:srgbClr val="3333FF"/>
                </a:solidFill>
                <a:latin typeface="微软雅黑" panose="020B0503020204020204" pitchFamily="34" charset="-122"/>
                <a:ea typeface="微软雅黑" panose="020B0503020204020204" pitchFamily="34" charset="-122"/>
              </a:rPr>
              <a:t>n</a:t>
            </a:r>
            <a:endParaRPr lang="en-US" altLang="zh-CN" sz="2000" dirty="0">
              <a:solidFill>
                <a:srgbClr val="3333FF"/>
              </a:solidFill>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结合性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从左向右</a:t>
            </a:r>
            <a:endParaRPr lang="zh-CN" altLang="en-US" sz="20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优先级</a:t>
            </a: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folHlink"/>
                </a:solidFill>
                <a:latin typeface="微软雅黑" panose="020B0503020204020204" pitchFamily="34" charset="-122"/>
                <a:ea typeface="微软雅黑" panose="020B0503020204020204" pitchFamily="34" charset="-122"/>
              </a:rPr>
              <a:t>15</a:t>
            </a:r>
            <a:endParaRPr lang="en-US" altLang="zh-CN" sz="20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逗号表达式</a:t>
            </a:r>
            <a:r>
              <a:rPr lang="zh-CN" altLang="zh-CN" sz="2000" dirty="0">
                <a:latin typeface="微软雅黑" panose="020B0503020204020204" pitchFamily="34" charset="-122"/>
                <a:ea typeface="微软雅黑" panose="020B0503020204020204" pitchFamily="34" charset="-122"/>
              </a:rPr>
              <a:t>的值：等于表达式</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的值</a:t>
            </a:r>
            <a:endParaRPr lang="zh-CN" altLang="zh-CN" sz="20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用途：</a:t>
            </a:r>
            <a:r>
              <a:rPr lang="zh-CN" altLang="zh-CN" sz="2000" dirty="0">
                <a:latin typeface="微软雅黑" panose="020B0503020204020204" pitchFamily="34" charset="-122"/>
                <a:ea typeface="微软雅黑" panose="020B0503020204020204" pitchFamily="34" charset="-122"/>
              </a:rPr>
              <a:t>常用于循环</a:t>
            </a:r>
            <a:r>
              <a:rPr lang="en-US" altLang="zh-CN" sz="2000" dirty="0">
                <a:latin typeface="微软雅黑" panose="020B0503020204020204" pitchFamily="34" charset="-122"/>
                <a:ea typeface="微软雅黑" panose="020B0503020204020204" pitchFamily="34" charset="-122"/>
              </a:rPr>
              <a:t>for</a:t>
            </a:r>
            <a:r>
              <a:rPr lang="zh-CN" altLang="zh-CN" sz="2000" dirty="0">
                <a:latin typeface="微软雅黑" panose="020B0503020204020204" pitchFamily="34" charset="-122"/>
                <a:ea typeface="微软雅黑" panose="020B0503020204020204" pitchFamily="34" charset="-122"/>
              </a:rPr>
              <a:t>语句中</a:t>
            </a:r>
            <a:endParaRPr lang="zh-CN" altLang="en-US" sz="2000" dirty="0">
              <a:latin typeface="微软雅黑" panose="020B0503020204020204" pitchFamily="34" charset="-122"/>
              <a:ea typeface="微软雅黑" panose="020B0503020204020204" pitchFamily="34" charset="-122"/>
            </a:endParaRPr>
          </a:p>
        </p:txBody>
      </p:sp>
      <p:sp>
        <p:nvSpPr>
          <p:cNvPr id="175109" name="Text Box 5"/>
          <p:cNvSpPr txBox="1"/>
          <p:nvPr/>
        </p:nvSpPr>
        <p:spPr>
          <a:xfrm>
            <a:off x="1326515" y="3159125"/>
            <a:ext cx="2805430" cy="2654935"/>
          </a:xfrm>
          <a:prstGeom prst="rect">
            <a:avLst/>
          </a:prstGeom>
          <a:solidFill>
            <a:schemeClr val="bg1"/>
          </a:solidFill>
          <a:ln w="25400" cap="flat" cmpd="sng">
            <a:solidFill>
              <a:srgbClr val="002060"/>
            </a:solidFill>
            <a:prstDash val="solid"/>
            <a:miter/>
            <a:headEnd type="none" w="med" len="med"/>
            <a:tailEnd type="none" w="med" len="med"/>
          </a:ln>
        </p:spPr>
        <p:txBody>
          <a:bodyPr wrap="none">
            <a:spAutoFit/>
          </a:bodyPr>
          <a:lstStyle/>
          <a:p>
            <a:pPr lvl="0"/>
            <a:r>
              <a:rPr lang="en-US" altLang="zh-CN" sz="2400" dirty="0">
                <a:latin typeface="+mn-lt"/>
                <a:ea typeface="锐字云字库幼綫体1.0" panose="02010604000000000000" charset="-122"/>
              </a:rPr>
              <a:t>#include &lt;stdio.h&gt;</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main()</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   int x,y=7;</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    float z=4;</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    x=(y=y+6,y/z);</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    printf("x=%d\n",x);</a:t>
            </a:r>
            <a:endParaRPr lang="en-US" altLang="zh-CN" sz="2400" dirty="0">
              <a:latin typeface="+mn-lt"/>
              <a:ea typeface="锐字云字库幼綫体1.0" panose="02010604000000000000" charset="-122"/>
            </a:endParaRPr>
          </a:p>
          <a:p>
            <a:pPr lvl="0"/>
            <a:r>
              <a:rPr lang="en-US" altLang="zh-CN" sz="2400" dirty="0">
                <a:latin typeface="+mn-lt"/>
                <a:ea typeface="锐字云字库幼綫体1.0" panose="02010604000000000000" charset="-122"/>
              </a:rPr>
              <a:t>}</a:t>
            </a:r>
            <a:endParaRPr lang="en-US" altLang="zh-CN" sz="2400" dirty="0">
              <a:latin typeface="+mn-lt"/>
              <a:ea typeface="锐字云字库幼綫体1.0" panose="02010604000000000000" charset="-122"/>
            </a:endParaRPr>
          </a:p>
        </p:txBody>
      </p:sp>
      <p:sp>
        <p:nvSpPr>
          <p:cNvPr id="175110" name="Text Box 6"/>
          <p:cNvSpPr txBox="1"/>
          <p:nvPr/>
        </p:nvSpPr>
        <p:spPr>
          <a:xfrm>
            <a:off x="4738370" y="5301615"/>
            <a:ext cx="1919605" cy="417830"/>
          </a:xfrm>
          <a:prstGeom prst="rect">
            <a:avLst/>
          </a:prstGeom>
          <a:solidFill>
            <a:srgbClr val="33CCCC"/>
          </a:solidFill>
          <a:ln w="9525">
            <a:noFill/>
          </a:ln>
        </p:spPr>
        <p:txBody>
          <a:bodyPr wrap="none">
            <a:spAutoFit/>
          </a:bodyPr>
          <a:lstStyle/>
          <a:p>
            <a:pPr lvl="0" eaLnBrk="1" hangingPunct="1"/>
            <a:r>
              <a:rPr lang="zh-CN" altLang="en-US" sz="2000" dirty="0">
                <a:latin typeface="微软雅黑" panose="020B0503020204020204" pitchFamily="34" charset="-122"/>
                <a:ea typeface="微软雅黑" panose="020B0503020204020204" pitchFamily="34" charset="-122"/>
              </a:rPr>
              <a:t>运行结果：</a:t>
            </a:r>
            <a:r>
              <a:rPr lang="en-US" altLang="zh-CN" sz="2000" dirty="0">
                <a:latin typeface="微软雅黑" panose="020B0503020204020204" pitchFamily="34" charset="-122"/>
                <a:ea typeface="微软雅黑" panose="020B0503020204020204" pitchFamily="34" charset="-122"/>
              </a:rPr>
              <a:t>x=3</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bldLvl="0" animBg="1"/>
      <p:bldP spid="1751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body" idx="4294967295"/>
          </p:nvPr>
        </p:nvSpPr>
        <p:spPr>
          <a:xfrm>
            <a:off x="264795" y="403225"/>
            <a:ext cx="7772400" cy="2021205"/>
          </a:xfrm>
        </p:spPr>
        <p:txBody>
          <a:bodyPr vert="horz" wrap="square" lIns="91440" tIns="45720" rIns="91440" bIns="45720" anchor="t"/>
          <a:lstStyle/>
          <a:p>
            <a:pPr marL="686435" lvl="1" indent="-342900" eaLnBrk="1" hangingPunct="1">
              <a:buClr>
                <a:srgbClr val="CC6600"/>
              </a:buClr>
              <a:buFont typeface="Wingdings" panose="05000000000000000000" charset="0"/>
              <a:buChar char="l"/>
            </a:pPr>
            <a:r>
              <a:rPr lang="zh-CN" altLang="en-US" sz="2400" dirty="0">
                <a:latin typeface="微软雅黑" panose="020B0503020204020204" pitchFamily="34" charset="-122"/>
                <a:ea typeface="微软雅黑" panose="020B0503020204020204" pitchFamily="34" charset="-122"/>
              </a:rPr>
              <a:t>关系运算符和表达式</a:t>
            </a:r>
            <a:endParaRPr lang="zh-CN" altLang="en-US" sz="2400" dirty="0">
              <a:latin typeface="微软雅黑" panose="020B0503020204020204" pitchFamily="34" charset="-122"/>
              <a:ea typeface="微软雅黑" panose="020B0503020204020204" pitchFamily="34" charset="-122"/>
            </a:endParaRPr>
          </a:p>
          <a:p>
            <a:pPr lvl="2" eaLnBrk="1" hangingPunct="1"/>
            <a:r>
              <a:rPr lang="zh-CN" altLang="en-US" sz="2000" dirty="0">
                <a:latin typeface="微软雅黑" panose="020B0503020204020204" pitchFamily="34" charset="-122"/>
                <a:ea typeface="微软雅黑" panose="020B0503020204020204" pitchFamily="34" charset="-122"/>
              </a:rPr>
              <a:t>关系运算符</a:t>
            </a:r>
            <a:endParaRPr lang="zh-CN" altLang="en-US"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种类</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&lt;  &lt;=   ==   &gt;=   &gt;    !=</a:t>
            </a:r>
            <a:endParaRPr lang="en-US" altLang="zh-CN"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结合方向：自左向右</a:t>
            </a:r>
            <a:endParaRPr lang="zh-CN" altLang="en-US"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优先级别：</a:t>
            </a:r>
            <a:endParaRPr lang="zh-CN" altLang="en-US" sz="2000" dirty="0">
              <a:latin typeface="微软雅黑" panose="020B0503020204020204" pitchFamily="34" charset="-122"/>
              <a:ea typeface="微软雅黑" panose="020B0503020204020204" pitchFamily="34" charset="-122"/>
            </a:endParaRPr>
          </a:p>
        </p:txBody>
      </p:sp>
      <p:grpSp>
        <p:nvGrpSpPr>
          <p:cNvPr id="41996" name="Group 20"/>
          <p:cNvGrpSpPr/>
          <p:nvPr/>
        </p:nvGrpSpPr>
        <p:grpSpPr>
          <a:xfrm>
            <a:off x="5457825" y="506428"/>
            <a:ext cx="3053182" cy="2081518"/>
            <a:chOff x="1318" y="2433"/>
            <a:chExt cx="1828" cy="1311"/>
          </a:xfrm>
        </p:grpSpPr>
        <p:sp>
          <p:nvSpPr>
            <p:cNvPr id="41999" name="Rectangle 4"/>
            <p:cNvSpPr/>
            <p:nvPr/>
          </p:nvSpPr>
          <p:spPr>
            <a:xfrm>
              <a:off x="1318" y="2433"/>
              <a:ext cx="1828" cy="1311"/>
            </a:xfrm>
            <a:prstGeom prst="rect">
              <a:avLst/>
            </a:prstGeom>
            <a:solidFill>
              <a:schemeClr val="bg1"/>
            </a:solidFill>
            <a:ln w="19050" cap="flat" cmpd="sng">
              <a:solidFill>
                <a:srgbClr val="CC6600"/>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2000" name="Text Box 5"/>
            <p:cNvSpPr txBox="1"/>
            <p:nvPr/>
          </p:nvSpPr>
          <p:spPr>
            <a:xfrm>
              <a:off x="1522" y="2463"/>
              <a:ext cx="296" cy="1209"/>
            </a:xfrm>
            <a:prstGeom prst="rect">
              <a:avLst/>
            </a:prstGeom>
            <a:solidFill>
              <a:schemeClr val="bg1"/>
            </a:solidFill>
            <a:ln w="9525">
              <a:noFill/>
            </a:ln>
          </p:spPr>
          <p:txBody>
            <a:bodyPr wrap="square">
              <a:spAutoFit/>
            </a:bodyPr>
            <a:lstStyle/>
            <a:p>
              <a:pPr lvl="0"/>
              <a:r>
                <a:rPr lang="en-US" altLang="zh-CN" sz="2000" dirty="0">
                  <a:latin typeface="Times New Roman" panose="02020603050405020304" pitchFamily="18" charset="0"/>
                  <a:ea typeface="宋体" panose="02010600030101010101" pitchFamily="2" charset="-122"/>
                </a:rPr>
                <a:t>&lt;</a:t>
              </a:r>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Times New Roman" panose="02020603050405020304" pitchFamily="18" charset="0"/>
                  <a:ea typeface="宋体" panose="02010600030101010101" pitchFamily="2" charset="-122"/>
                </a:rPr>
                <a:t>&lt;=</a:t>
              </a:r>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Times New Roman" panose="02020603050405020304" pitchFamily="18" charset="0"/>
                  <a:ea typeface="宋体" panose="02010600030101010101" pitchFamily="2" charset="-122"/>
                </a:rPr>
                <a:t>&gt;</a:t>
              </a:r>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Times New Roman" panose="02020603050405020304" pitchFamily="18" charset="0"/>
                  <a:ea typeface="宋体" panose="02010600030101010101" pitchFamily="2" charset="-122"/>
                </a:rPr>
                <a:t>&gt;=</a:t>
              </a:r>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Times New Roman" panose="02020603050405020304" pitchFamily="18" charset="0"/>
                  <a:ea typeface="宋体" panose="02010600030101010101" pitchFamily="2" charset="-122"/>
                </a:rPr>
                <a:t>!=</a:t>
              </a:r>
              <a:endParaRPr lang="en-US" altLang="zh-CN" sz="4000" dirty="0">
                <a:latin typeface="Times New Roman" panose="02020603050405020304" pitchFamily="18" charset="0"/>
                <a:ea typeface="宋体" panose="02010600030101010101" pitchFamily="2" charset="-122"/>
              </a:endParaRPr>
            </a:p>
          </p:txBody>
        </p:sp>
        <p:sp>
          <p:nvSpPr>
            <p:cNvPr id="42001" name="AutoShape 6"/>
            <p:cNvSpPr/>
            <p:nvPr/>
          </p:nvSpPr>
          <p:spPr>
            <a:xfrm>
              <a:off x="1900" y="2591"/>
              <a:ext cx="47" cy="600"/>
            </a:xfrm>
            <a:prstGeom prst="rightBrace">
              <a:avLst>
                <a:gd name="adj1" fmla="val 106382"/>
                <a:gd name="adj2" fmla="val 50000"/>
              </a:avLst>
            </a:prstGeom>
            <a:solidFill>
              <a:schemeClr val="bg1"/>
            </a:solid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42002" name="AutoShape 7"/>
            <p:cNvSpPr/>
            <p:nvPr/>
          </p:nvSpPr>
          <p:spPr>
            <a:xfrm>
              <a:off x="1899" y="3299"/>
              <a:ext cx="48" cy="300"/>
            </a:xfrm>
            <a:prstGeom prst="rightBrace">
              <a:avLst>
                <a:gd name="adj1" fmla="val 60992"/>
                <a:gd name="adj2" fmla="val 50000"/>
              </a:avLst>
            </a:prstGeom>
            <a:solidFill>
              <a:schemeClr val="bg1"/>
            </a:solidFill>
            <a:ln w="9525" cap="flat" cmpd="sng">
              <a:solidFill>
                <a:schemeClr val="tx1"/>
              </a:solidFill>
              <a:prstDash val="solid"/>
              <a:headEnd type="none" w="med" len="med"/>
              <a:tailEnd type="none" w="med" len="med"/>
            </a:ln>
          </p:spPr>
          <p:txBody>
            <a:bodyPr wrap="none"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grpSp>
      <p:sp>
        <p:nvSpPr>
          <p:cNvPr id="41997" name="Text Box 8"/>
          <p:cNvSpPr txBox="1"/>
          <p:nvPr/>
        </p:nvSpPr>
        <p:spPr>
          <a:xfrm>
            <a:off x="6696075" y="1035685"/>
            <a:ext cx="1754505" cy="384810"/>
          </a:xfrm>
          <a:prstGeom prst="rect">
            <a:avLst/>
          </a:prstGeom>
          <a:solidFill>
            <a:schemeClr val="bg1"/>
          </a:solidFill>
          <a:ln w="9525">
            <a:noFill/>
          </a:ln>
        </p:spPr>
        <p:txBody>
          <a:bodyPr wrap="square">
            <a:spAutoFit/>
          </a:bodyPr>
          <a:lstStyle/>
          <a:p>
            <a:pPr lvl="0"/>
            <a:r>
              <a:rPr lang="zh-CN" altLang="en-US" dirty="0">
                <a:latin typeface="微软雅黑" panose="020B0503020204020204" pitchFamily="34" charset="-122"/>
                <a:ea typeface="微软雅黑" panose="020B0503020204020204" pitchFamily="34" charset="-122"/>
              </a:rPr>
              <a:t>优先级</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（高）</a:t>
            </a:r>
            <a:endParaRPr lang="zh-CN" altLang="en-US" dirty="0">
              <a:latin typeface="微软雅黑" panose="020B0503020204020204" pitchFamily="34" charset="-122"/>
              <a:ea typeface="微软雅黑" panose="020B0503020204020204" pitchFamily="34" charset="-122"/>
            </a:endParaRPr>
          </a:p>
        </p:txBody>
      </p:sp>
      <p:sp>
        <p:nvSpPr>
          <p:cNvPr id="41998" name="Text Box 9"/>
          <p:cNvSpPr txBox="1"/>
          <p:nvPr/>
        </p:nvSpPr>
        <p:spPr>
          <a:xfrm>
            <a:off x="6696075" y="1916430"/>
            <a:ext cx="1688465" cy="384810"/>
          </a:xfrm>
          <a:prstGeom prst="rect">
            <a:avLst/>
          </a:prstGeom>
          <a:solidFill>
            <a:schemeClr val="bg1"/>
          </a:solid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优先级</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（低）</a:t>
            </a:r>
            <a:endParaRPr lang="zh-CN" altLang="en-US" dirty="0">
              <a:latin typeface="微软雅黑" panose="020B0503020204020204" pitchFamily="34" charset="-122"/>
              <a:ea typeface="微软雅黑" panose="020B0503020204020204" pitchFamily="34" charset="-122"/>
            </a:endParaRPr>
          </a:p>
        </p:txBody>
      </p:sp>
      <p:sp>
        <p:nvSpPr>
          <p:cNvPr id="85009" name="Text Box 17"/>
          <p:cNvSpPr txBox="1"/>
          <p:nvPr/>
        </p:nvSpPr>
        <p:spPr>
          <a:xfrm>
            <a:off x="1412875" y="2228533"/>
            <a:ext cx="3462655" cy="1231265"/>
          </a:xfrm>
          <a:prstGeom prst="rect">
            <a:avLst/>
          </a:prstGeom>
          <a:solidFill>
            <a:schemeClr val="bg1"/>
          </a:solidFill>
          <a:ln w="38100" cap="flat" cmpd="sng">
            <a:solidFill>
              <a:srgbClr val="CC6600"/>
            </a:solidFill>
            <a:prstDash val="solid"/>
            <a:miter/>
            <a:headEnd type="none" w="med" len="med"/>
            <a:tailEnd type="none" w="med" len="med"/>
          </a:ln>
        </p:spPr>
        <p:txBody>
          <a:bodyPr wrap="square" lIns="90000" tIns="46800" rIns="90000" bIns="46800" anchor="ctr">
            <a:spAutoFit/>
          </a:bodyPr>
          <a:lstStyle/>
          <a:p>
            <a:pPr marL="0" lvl="3" indent="33020"/>
            <a:r>
              <a:rPr lang="en-US" altLang="zh-CN" dirty="0">
                <a:latin typeface="Arial Unicode MS" panose="020B0604020202020204" charset="-122"/>
                <a:ea typeface="Arial Unicode MS" panose="020B0604020202020204" charset="-122"/>
              </a:rPr>
              <a:t>c&gt;a+b     </a:t>
            </a:r>
            <a:r>
              <a:rPr lang="en-US" altLang="zh-CN" dirty="0">
                <a:solidFill>
                  <a:srgbClr val="0000FF"/>
                </a:solidFill>
                <a:latin typeface="Arial Unicode MS" panose="020B0604020202020204" charset="-122"/>
                <a:ea typeface="Arial Unicode MS" panose="020B0604020202020204" charset="-122"/>
                <a:cs typeface="+mn-ea"/>
              </a:rPr>
              <a:t>//c&gt;(a+b)</a:t>
            </a:r>
            <a:r>
              <a:rPr lang="en-US" altLang="zh-CN" dirty="0">
                <a:latin typeface="Arial Unicode MS" panose="020B0604020202020204" charset="-122"/>
                <a:ea typeface="Arial Unicode MS" panose="020B0604020202020204" charset="-122"/>
              </a:rPr>
              <a:t>      </a:t>
            </a:r>
            <a:endParaRPr lang="en-US" altLang="zh-CN" dirty="0">
              <a:latin typeface="Arial Unicode MS" panose="020B0604020202020204" charset="-122"/>
              <a:ea typeface="Arial Unicode MS" panose="020B0604020202020204" charset="-122"/>
            </a:endParaRPr>
          </a:p>
          <a:p>
            <a:pPr marL="0" lvl="3" indent="33020"/>
            <a:r>
              <a:rPr lang="en-US" altLang="zh-CN" dirty="0">
                <a:latin typeface="Arial Unicode MS" panose="020B0604020202020204" charset="-122"/>
                <a:ea typeface="Arial Unicode MS" panose="020B0604020202020204" charset="-122"/>
              </a:rPr>
              <a:t>a&gt;b!=c    </a:t>
            </a:r>
            <a:r>
              <a:rPr lang="en-US" altLang="zh-CN" dirty="0">
                <a:solidFill>
                  <a:srgbClr val="0000FF"/>
                </a:solidFill>
                <a:latin typeface="Arial Unicode MS" panose="020B0604020202020204" charset="-122"/>
                <a:ea typeface="Arial Unicode MS" panose="020B0604020202020204" charset="-122"/>
                <a:cs typeface="+mn-ea"/>
              </a:rPr>
              <a:t>//(a&gt;b)!=c</a:t>
            </a:r>
            <a:r>
              <a:rPr lang="en-US" altLang="zh-CN" dirty="0">
                <a:latin typeface="Arial Unicode MS" panose="020B0604020202020204" charset="-122"/>
                <a:ea typeface="Arial Unicode MS" panose="020B0604020202020204" charset="-122"/>
              </a:rPr>
              <a:t>      </a:t>
            </a:r>
            <a:endParaRPr lang="en-US" altLang="zh-CN" dirty="0">
              <a:latin typeface="Arial Unicode MS" panose="020B0604020202020204" charset="-122"/>
              <a:ea typeface="Arial Unicode MS" panose="020B0604020202020204" charset="-122"/>
            </a:endParaRPr>
          </a:p>
          <a:p>
            <a:pPr marL="0" lvl="3" indent="33020"/>
            <a:r>
              <a:rPr lang="en-US" altLang="zh-CN" dirty="0">
                <a:latin typeface="Arial Unicode MS" panose="020B0604020202020204" charset="-122"/>
                <a:ea typeface="Arial Unicode MS" panose="020B0604020202020204" charset="-122"/>
              </a:rPr>
              <a:t>a==b&lt;c   </a:t>
            </a:r>
            <a:r>
              <a:rPr lang="en-US" altLang="zh-CN" dirty="0">
                <a:solidFill>
                  <a:srgbClr val="0000FF"/>
                </a:solidFill>
                <a:latin typeface="Arial Unicode MS" panose="020B0604020202020204" charset="-122"/>
                <a:ea typeface="Arial Unicode MS" panose="020B0604020202020204" charset="-122"/>
                <a:cs typeface="+mn-ea"/>
              </a:rPr>
              <a:t>//a==(b&lt;c)</a:t>
            </a:r>
            <a:r>
              <a:rPr lang="en-US" altLang="zh-CN" dirty="0">
                <a:latin typeface="Arial Unicode MS" panose="020B0604020202020204" charset="-122"/>
                <a:ea typeface="Arial Unicode MS" panose="020B0604020202020204" charset="-122"/>
              </a:rPr>
              <a:t>      </a:t>
            </a:r>
            <a:endParaRPr lang="en-US" altLang="zh-CN" dirty="0">
              <a:latin typeface="Arial Unicode MS" panose="020B0604020202020204" charset="-122"/>
              <a:ea typeface="Arial Unicode MS" panose="020B0604020202020204" charset="-122"/>
            </a:endParaRPr>
          </a:p>
          <a:p>
            <a:pPr marL="0" lvl="3" indent="33020"/>
            <a:r>
              <a:rPr lang="en-US" altLang="zh-CN" dirty="0">
                <a:latin typeface="Arial Unicode MS" panose="020B0604020202020204" charset="-122"/>
                <a:ea typeface="Arial Unicode MS" panose="020B0604020202020204" charset="-122"/>
              </a:rPr>
              <a:t>a=b&gt;c   </a:t>
            </a:r>
            <a:r>
              <a:rPr lang="en-US" altLang="zh-CN" sz="2000" dirty="0">
                <a:latin typeface="隶书" panose="02010509060101010101" pitchFamily="49" charset="-122"/>
                <a:ea typeface="隶书" panose="02010509060101010101" pitchFamily="49" charset="-122"/>
              </a:rPr>
              <a:t> </a:t>
            </a:r>
            <a:r>
              <a:rPr lang="en-US" altLang="zh-CN" sz="1800" dirty="0">
                <a:solidFill>
                  <a:srgbClr val="0000FF"/>
                </a:solidFill>
                <a:latin typeface="Arial Unicode MS" panose="020B0604020202020204" charset="-122"/>
                <a:ea typeface="Arial Unicode MS" panose="020B0604020202020204" charset="-122"/>
                <a:cs typeface="+mn-ea"/>
              </a:rPr>
              <a:t>//a=(b&gt;c)</a:t>
            </a:r>
            <a:endParaRPr lang="en-US" altLang="zh-CN" sz="1800" dirty="0">
              <a:solidFill>
                <a:srgbClr val="0000FF"/>
              </a:solidFill>
              <a:latin typeface="Arial Unicode MS" panose="020B0604020202020204" charset="-122"/>
              <a:ea typeface="Arial Unicode MS" panose="020B0604020202020204" charset="-122"/>
              <a:cs typeface="+mn-ea"/>
            </a:endParaRPr>
          </a:p>
        </p:txBody>
      </p:sp>
      <p:sp>
        <p:nvSpPr>
          <p:cNvPr id="85016" name="Rectangle 24"/>
          <p:cNvSpPr/>
          <p:nvPr/>
        </p:nvSpPr>
        <p:spPr>
          <a:xfrm>
            <a:off x="730885" y="3021648"/>
            <a:ext cx="8054975" cy="384175"/>
          </a:xfrm>
          <a:prstGeom prst="rect">
            <a:avLst/>
          </a:prstGeom>
          <a:noFill/>
          <a:ln w="9525">
            <a:noFill/>
          </a:ln>
        </p:spPr>
        <p:txBody>
          <a:bodyPr/>
          <a:lstStyle/>
          <a:p>
            <a:pPr marL="309880" lvl="3" indent="-149225" eaLnBrk="1" hangingPunct="1">
              <a:spcBef>
                <a:spcPct val="20000"/>
              </a:spcBef>
              <a:buClr>
                <a:srgbClr val="FF9900"/>
              </a:buClr>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关系表达式的值：是逻辑值“真”或“假”，用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表示</a:t>
            </a:r>
            <a:endParaRPr lang="zh-CN" altLang="en-US" dirty="0">
              <a:latin typeface="微软雅黑" panose="020B0503020204020204" pitchFamily="34" charset="-122"/>
              <a:ea typeface="微软雅黑" panose="020B0503020204020204" pitchFamily="34" charset="-122"/>
            </a:endParaRPr>
          </a:p>
        </p:txBody>
      </p:sp>
      <p:sp>
        <p:nvSpPr>
          <p:cNvPr id="85018" name="Rectangle 26"/>
          <p:cNvSpPr/>
          <p:nvPr/>
        </p:nvSpPr>
        <p:spPr>
          <a:xfrm>
            <a:off x="1412875" y="3695383"/>
            <a:ext cx="4606925" cy="2173287"/>
          </a:xfrm>
          <a:prstGeom prst="rect">
            <a:avLst/>
          </a:prstGeom>
          <a:solidFill>
            <a:schemeClr val="bg1"/>
          </a:solidFill>
          <a:ln w="38100" cap="flat" cmpd="sng">
            <a:solidFill>
              <a:srgbClr val="CC6600"/>
            </a:solidFill>
            <a:prstDash val="solid"/>
            <a:miter/>
            <a:headEnd type="none" w="med" len="med"/>
            <a:tailEnd type="none" w="med" len="med"/>
          </a:ln>
        </p:spPr>
        <p:txBody>
          <a:bodyPr lIns="90000" tIns="46800" rIns="90000" bIns="46800"/>
          <a:lstStyle/>
          <a:p>
            <a:pPr marL="433070" lvl="3" indent="-433070" eaLnBrk="1" hangingPunct="1">
              <a:spcBef>
                <a:spcPct val="20000"/>
              </a:spcBef>
              <a:buClr>
                <a:srgbClr val="FF9900"/>
              </a:buCl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a:t>
            </a:r>
            <a:r>
              <a:rPr lang="en-US" altLang="zh-CN" sz="2000" dirty="0">
                <a:latin typeface="Arial" panose="020B0604020202020204" pitchFamily="34" charset="0"/>
                <a:ea typeface="隶书" panose="02010509060101010101" pitchFamily="49" charset="-122"/>
              </a:rPr>
              <a:t>int a=3,b=2,c=1,d,f;</a:t>
            </a:r>
            <a:endParaRPr lang="en-US" altLang="zh-CN" sz="2000" dirty="0">
              <a:latin typeface="Arial" panose="020B0604020202020204" pitchFamily="34" charset="0"/>
              <a:ea typeface="隶书" panose="02010509060101010101" pitchFamily="49" charset="-122"/>
            </a:endParaRPr>
          </a:p>
          <a:p>
            <a:pPr marL="433070" lvl="3" indent="-433070" eaLnBrk="1" hangingPunct="1">
              <a:spcBef>
                <a:spcPct val="20000"/>
              </a:spcBef>
              <a:buClr>
                <a:srgbClr val="FF9900"/>
              </a:buClr>
              <a:buFont typeface="Wingdings" panose="05000000000000000000" pitchFamily="2" charset="2"/>
              <a:buNone/>
            </a:pPr>
            <a:r>
              <a:rPr lang="en-US" altLang="zh-CN" sz="2000" dirty="0">
                <a:latin typeface="Arial" panose="020B0604020202020204" pitchFamily="34" charset="0"/>
                <a:ea typeface="隶书" panose="02010509060101010101" pitchFamily="49" charset="-122"/>
              </a:rPr>
              <a:t>	a&gt;b </a:t>
            </a:r>
            <a:endParaRPr lang="en-US" altLang="zh-CN" sz="2000" dirty="0">
              <a:latin typeface="Arial" panose="020B0604020202020204" pitchFamily="34" charset="0"/>
              <a:ea typeface="隶书" panose="02010509060101010101" pitchFamily="49" charset="-122"/>
            </a:endParaRPr>
          </a:p>
          <a:p>
            <a:pPr marL="433070" lvl="3" indent="-433070" eaLnBrk="1" hangingPunct="1">
              <a:spcBef>
                <a:spcPct val="20000"/>
              </a:spcBef>
              <a:buClr>
                <a:srgbClr val="FF9900"/>
              </a:buClr>
              <a:buFont typeface="Wingdings" panose="05000000000000000000" pitchFamily="2" charset="2"/>
              <a:buNone/>
            </a:pPr>
            <a:r>
              <a:rPr lang="en-US" altLang="zh-CN" sz="2000" dirty="0">
                <a:latin typeface="Arial" panose="020B0604020202020204" pitchFamily="34" charset="0"/>
                <a:ea typeface="隶书" panose="02010509060101010101" pitchFamily="49" charset="-122"/>
              </a:rPr>
              <a:t>	(a&gt;b)==c</a:t>
            </a:r>
            <a:endParaRPr lang="en-US" altLang="zh-CN" sz="2000" dirty="0">
              <a:latin typeface="Arial" panose="020B0604020202020204" pitchFamily="34" charset="0"/>
              <a:ea typeface="隶书" panose="02010509060101010101" pitchFamily="49" charset="-122"/>
            </a:endParaRPr>
          </a:p>
          <a:p>
            <a:pPr marL="433070" lvl="3" indent="-433070" eaLnBrk="1" hangingPunct="1">
              <a:spcBef>
                <a:spcPct val="20000"/>
              </a:spcBef>
              <a:buClr>
                <a:srgbClr val="FF9900"/>
              </a:buClr>
              <a:buFont typeface="Wingdings" panose="05000000000000000000" pitchFamily="2" charset="2"/>
              <a:buNone/>
            </a:pPr>
            <a:r>
              <a:rPr lang="en-US" altLang="zh-CN" sz="2000" dirty="0">
                <a:latin typeface="Arial" panose="020B0604020202020204" pitchFamily="34" charset="0"/>
                <a:ea typeface="隶书" panose="02010509060101010101" pitchFamily="49" charset="-122"/>
              </a:rPr>
              <a:t>	b+c&lt;a</a:t>
            </a:r>
            <a:endParaRPr lang="en-US" altLang="zh-CN" sz="2000" dirty="0">
              <a:latin typeface="Arial" panose="020B0604020202020204" pitchFamily="34" charset="0"/>
              <a:ea typeface="隶书" panose="02010509060101010101" pitchFamily="49" charset="-122"/>
            </a:endParaRPr>
          </a:p>
          <a:p>
            <a:pPr marL="433070" lvl="3" indent="-433070" eaLnBrk="1" hangingPunct="1">
              <a:spcBef>
                <a:spcPct val="20000"/>
              </a:spcBef>
              <a:buClr>
                <a:srgbClr val="FF9900"/>
              </a:buClr>
              <a:buFont typeface="Wingdings" panose="05000000000000000000" pitchFamily="2" charset="2"/>
              <a:buNone/>
            </a:pPr>
            <a:r>
              <a:rPr lang="en-US" altLang="zh-CN" sz="2000" dirty="0">
                <a:latin typeface="Arial" panose="020B0604020202020204" pitchFamily="34" charset="0"/>
                <a:ea typeface="隶书" panose="02010509060101010101" pitchFamily="49" charset="-122"/>
              </a:rPr>
              <a:t>	d=a&gt;b</a:t>
            </a:r>
            <a:endParaRPr lang="en-US" altLang="zh-CN" sz="2000" dirty="0">
              <a:latin typeface="Arial" panose="020B0604020202020204" pitchFamily="34" charset="0"/>
              <a:ea typeface="隶书" panose="02010509060101010101" pitchFamily="49" charset="-122"/>
            </a:endParaRPr>
          </a:p>
          <a:p>
            <a:pPr marL="433070" lvl="3" indent="-433070" eaLnBrk="1" hangingPunct="1">
              <a:spcBef>
                <a:spcPct val="20000"/>
              </a:spcBef>
              <a:buClr>
                <a:srgbClr val="FF9900"/>
              </a:buClr>
              <a:buFont typeface="Wingdings" panose="05000000000000000000" pitchFamily="2" charset="2"/>
              <a:buNone/>
            </a:pPr>
            <a:r>
              <a:rPr lang="en-US" altLang="zh-CN" sz="2000" dirty="0">
                <a:latin typeface="Arial" panose="020B0604020202020204" pitchFamily="34" charset="0"/>
                <a:ea typeface="隶书" panose="02010509060101010101" pitchFamily="49" charset="-122"/>
              </a:rPr>
              <a:t>	f=a&gt;b&gt;c</a:t>
            </a:r>
            <a:endParaRPr lang="en-US" altLang="zh-CN" sz="2000" dirty="0">
              <a:latin typeface="Arial" panose="020B0604020202020204" pitchFamily="34" charset="0"/>
              <a:ea typeface="隶书" panose="02010509060101010101" pitchFamily="49" charset="-122"/>
            </a:endParaRPr>
          </a:p>
        </p:txBody>
      </p:sp>
      <p:sp>
        <p:nvSpPr>
          <p:cNvPr id="85027" name="Text Box 35"/>
          <p:cNvSpPr txBox="1"/>
          <p:nvPr/>
        </p:nvSpPr>
        <p:spPr>
          <a:xfrm>
            <a:off x="3532505" y="4069398"/>
            <a:ext cx="1423035" cy="369570"/>
          </a:xfrm>
          <a:prstGeom prst="rect">
            <a:avLst/>
          </a:prstGeom>
          <a:noFill/>
          <a:ln w="38100">
            <a:noFill/>
          </a:ln>
        </p:spPr>
        <p:txBody>
          <a:bodyPr wrap="none" lIns="90000" tIns="46800" rIns="90000" bIns="46800">
            <a:spAutoFit/>
          </a:bodyPr>
          <a:lstStyle/>
          <a:p>
            <a:pPr lvl="0"/>
            <a:r>
              <a:rPr lang="en-US" altLang="zh-CN" dirty="0">
                <a:solidFill>
                  <a:srgbClr val="0000FF"/>
                </a:solidFill>
                <a:latin typeface="微软雅黑" panose="020B0503020204020204" pitchFamily="34" charset="-122"/>
                <a:ea typeface="微软雅黑" panose="020B0503020204020204" pitchFamily="34" charset="-122"/>
              </a:rPr>
              <a:t>//</a:t>
            </a:r>
            <a:r>
              <a:rPr lang="zh-CN" altLang="zh-CN" dirty="0">
                <a:solidFill>
                  <a:srgbClr val="0000FF"/>
                </a:solidFill>
                <a:latin typeface="微软雅黑" panose="020B0503020204020204" pitchFamily="34" charset="-122"/>
                <a:ea typeface="微软雅黑" panose="020B0503020204020204" pitchFamily="34" charset="-122"/>
              </a:rPr>
              <a:t>表达式值1</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85028" name="Text Box 36"/>
          <p:cNvSpPr txBox="1"/>
          <p:nvPr/>
        </p:nvSpPr>
        <p:spPr>
          <a:xfrm>
            <a:off x="3532505" y="4407535"/>
            <a:ext cx="1423035" cy="369570"/>
          </a:xfrm>
          <a:prstGeom prst="rect">
            <a:avLst/>
          </a:prstGeom>
          <a:noFill/>
          <a:ln w="38100">
            <a:noFill/>
          </a:ln>
        </p:spPr>
        <p:txBody>
          <a:bodyPr wrap="none" lIns="90000" tIns="46800" rIns="90000" bIns="46800">
            <a:spAutoFit/>
          </a:bodyPr>
          <a:lstStyle/>
          <a:p>
            <a:pPr lvl="0"/>
            <a:r>
              <a:rPr lang="en-US" altLang="zh-CN" sz="1800" dirty="0">
                <a:solidFill>
                  <a:srgbClr val="0000FF"/>
                </a:solidFill>
                <a:latin typeface="微软雅黑" panose="020B0503020204020204" pitchFamily="34" charset="-122"/>
                <a:ea typeface="微软雅黑" panose="020B0503020204020204" pitchFamily="34" charset="-122"/>
                <a:cs typeface="+mn-ea"/>
              </a:rPr>
              <a:t>//表达式值1</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85029" name="Text Box 37"/>
          <p:cNvSpPr txBox="1"/>
          <p:nvPr/>
        </p:nvSpPr>
        <p:spPr>
          <a:xfrm>
            <a:off x="3532505" y="4771708"/>
            <a:ext cx="1423035" cy="369570"/>
          </a:xfrm>
          <a:prstGeom prst="rect">
            <a:avLst/>
          </a:prstGeom>
          <a:noFill/>
          <a:ln w="38100">
            <a:noFill/>
          </a:ln>
        </p:spPr>
        <p:txBody>
          <a:bodyPr wrap="none" lIns="90000" tIns="46800" rIns="90000" bIns="46800">
            <a:spAutoFit/>
          </a:bodyPr>
          <a:lstStyle/>
          <a:p>
            <a:pPr lvl="0"/>
            <a:r>
              <a:rPr lang="en-US" altLang="zh-CN" sz="1800" dirty="0">
                <a:solidFill>
                  <a:srgbClr val="0000FF"/>
                </a:solidFill>
                <a:latin typeface="微软雅黑" panose="020B0503020204020204" pitchFamily="34" charset="-122"/>
                <a:ea typeface="微软雅黑" panose="020B0503020204020204" pitchFamily="34" charset="-122"/>
                <a:cs typeface="+mn-ea"/>
              </a:rPr>
              <a:t>//表达式值0</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
        <p:nvSpPr>
          <p:cNvPr id="85030" name="Text Box 38"/>
          <p:cNvSpPr txBox="1"/>
          <p:nvPr/>
        </p:nvSpPr>
        <p:spPr>
          <a:xfrm>
            <a:off x="3532505" y="5114608"/>
            <a:ext cx="824230" cy="369570"/>
          </a:xfrm>
          <a:prstGeom prst="rect">
            <a:avLst/>
          </a:prstGeom>
          <a:noFill/>
          <a:ln w="38100">
            <a:noFill/>
          </a:ln>
        </p:spPr>
        <p:txBody>
          <a:bodyPr wrap="none" lIns="90000" tIns="46800" rIns="90000" bIns="46800">
            <a:spAutoFit/>
          </a:bodyPr>
          <a:lstStyle/>
          <a:p>
            <a:pPr lvl="0"/>
            <a:r>
              <a:rPr lang="en-US" altLang="zh-CN" sz="1800" dirty="0">
                <a:solidFill>
                  <a:srgbClr val="0000FF"/>
                </a:solidFill>
                <a:latin typeface="微软雅黑" panose="020B0503020204020204" pitchFamily="34" charset="-122"/>
                <a:ea typeface="微软雅黑" panose="020B0503020204020204" pitchFamily="34" charset="-122"/>
                <a:cs typeface="+mn-ea"/>
              </a:rPr>
              <a:t>//d=1</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85031" name="Text Box 39"/>
          <p:cNvSpPr txBox="1"/>
          <p:nvPr/>
        </p:nvSpPr>
        <p:spPr>
          <a:xfrm>
            <a:off x="3532505" y="5471795"/>
            <a:ext cx="757555" cy="369570"/>
          </a:xfrm>
          <a:prstGeom prst="rect">
            <a:avLst/>
          </a:prstGeom>
          <a:noFill/>
          <a:ln w="38100">
            <a:noFill/>
          </a:ln>
        </p:spPr>
        <p:txBody>
          <a:bodyPr wrap="none" lIns="90000" tIns="46800" rIns="90000" bIns="46800">
            <a:spAutoFit/>
          </a:bodyPr>
          <a:lstStyle/>
          <a:p>
            <a:pPr lvl="0"/>
            <a:r>
              <a:rPr lang="en-US" altLang="zh-CN" sz="1800" dirty="0">
                <a:solidFill>
                  <a:srgbClr val="0000FF"/>
                </a:solidFill>
                <a:latin typeface="微软雅黑" panose="020B0503020204020204" pitchFamily="34" charset="-122"/>
                <a:ea typeface="微软雅黑" panose="020B0503020204020204" pitchFamily="34" charset="-122"/>
                <a:cs typeface="+mn-ea"/>
              </a:rPr>
              <a:t>//f=0</a:t>
            </a:r>
            <a:endParaRPr lang="en-US" altLang="zh-CN" sz="1800" dirty="0">
              <a:solidFill>
                <a:srgbClr val="0000FF"/>
              </a:solidFill>
              <a:latin typeface="微软雅黑" panose="020B0503020204020204" pitchFamily="34" charset="-122"/>
              <a:ea typeface="微软雅黑" panose="020B0503020204020204" pitchFamily="34" charset="-122"/>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09"/>
                                        </p:tgtEl>
                                        <p:attrNameLst>
                                          <p:attrName>style.visibility</p:attrName>
                                        </p:attrNameLst>
                                      </p:cBhvr>
                                      <p:to>
                                        <p:strVal val="visible"/>
                                      </p:to>
                                    </p:set>
                                  </p:childTnLst>
                                  <p:subTnLst>
                                    <p:set>
                                      <p:cBhvr override="childStyle">
                                        <p:cTn dur="65" fill="hold" display="1" masterRel="nextClick" afterEffect="1"/>
                                        <p:tgtEl>
                                          <p:spTgt spid="8500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0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0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02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02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02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503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7" grpId="0" animBg="1"/>
      <p:bldP spid="41998" grpId="0" animBg="1"/>
      <p:bldP spid="85009" grpId="0" bldLvl="0" animBg="1"/>
      <p:bldP spid="85016" grpId="0"/>
      <p:bldP spid="85018" grpId="0" bldLvl="0" animBg="1"/>
      <p:bldP spid="85027" grpId="0" build="p"/>
      <p:bldP spid="85028" grpId="0" build="p"/>
      <p:bldP spid="85029" grpId="0" build="p"/>
      <p:bldP spid="85030" grpId="0" build="p"/>
      <p:bldP spid="850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775970" y="502920"/>
            <a:ext cx="2406015" cy="527685"/>
          </a:xfrm>
        </p:spPr>
        <p:txBody>
          <a:bodyPr vert="horz" wrap="square" lIns="91440" tIns="45720" rIns="91440" bIns="45720" anchor="t"/>
          <a:lstStyle/>
          <a:p>
            <a:pPr marL="176530" lvl="3" indent="-176530" eaLnBrk="1" hangingPunct="1"/>
            <a:r>
              <a:rPr lang="zh-CN" altLang="en-US" sz="2400" dirty="0">
                <a:solidFill>
                  <a:schemeClr val="tx1"/>
                </a:solidFill>
                <a:latin typeface="微软雅黑" panose="020B0503020204020204" pitchFamily="34" charset="-122"/>
                <a:ea typeface="微软雅黑" panose="020B0503020204020204" pitchFamily="34" charset="-122"/>
              </a:rPr>
              <a:t>关系运算注意：</a:t>
            </a:r>
            <a:endParaRPr lang="zh-CN" altLang="en-US" sz="2400" dirty="0">
              <a:solidFill>
                <a:schemeClr val="tx1"/>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108555" name="Rectangle 11"/>
          <p:cNvSpPr/>
          <p:nvPr/>
        </p:nvSpPr>
        <p:spPr>
          <a:xfrm>
            <a:off x="1368743" y="1184593"/>
            <a:ext cx="3973512" cy="831215"/>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lIns="90000" tIns="46800" rIns="90000" bIns="46800" anchor="ctr">
            <a:spAutoFit/>
          </a:bodyPr>
          <a:lstStyle/>
          <a:p>
            <a:pPr lvl="0" algn="l"/>
            <a:r>
              <a:rPr lang="zh-CN" altLang="zh-CN" sz="2000" dirty="0">
                <a:latin typeface="微软雅黑" panose="020B0503020204020204" pitchFamily="34" charset="-122"/>
                <a:ea typeface="微软雅黑" panose="020B0503020204020204" pitchFamily="34" charset="-122"/>
                <a:sym typeface="Symbol" panose="05050102010706020507" pitchFamily="18" charset="2"/>
              </a:rPr>
              <a:t>例</a:t>
            </a:r>
            <a:r>
              <a:rPr lang="zh-CN" altLang="zh-CN"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若</a:t>
            </a:r>
            <a:r>
              <a:rPr lang="en-US" altLang="zh-CN" sz="2400" dirty="0">
                <a:latin typeface="+mn-lt"/>
                <a:ea typeface="微软雅黑" panose="020B0503020204020204" pitchFamily="34" charset="-122"/>
                <a:cs typeface="+mn-lt"/>
                <a:sym typeface="Symbol" panose="05050102010706020507" pitchFamily="18" charset="2"/>
              </a:rPr>
              <a:t>a=0; b=0.5; x=0.3;</a:t>
            </a:r>
            <a:endParaRPr lang="en-US" altLang="zh-CN" sz="2400" dirty="0">
              <a:latin typeface="+mn-lt"/>
              <a:ea typeface="微软雅黑" panose="020B0503020204020204" pitchFamily="34" charset="-122"/>
              <a:cs typeface="+mn-lt"/>
              <a:sym typeface="Symbol" panose="05050102010706020507" pitchFamily="18" charset="2"/>
            </a:endParaRPr>
          </a:p>
          <a:p>
            <a:pPr lvl="0" indent="521970" algn="l"/>
            <a:r>
              <a:rPr lang="zh-CN" altLang="zh-CN" sz="2000" dirty="0">
                <a:latin typeface="微软雅黑" panose="020B0503020204020204" pitchFamily="34" charset="-122"/>
                <a:ea typeface="微软雅黑" panose="020B0503020204020204" pitchFamily="34" charset="-122"/>
                <a:sym typeface="Symbol" panose="05050102010706020507" pitchFamily="18" charset="2"/>
              </a:rPr>
              <a:t>则</a:t>
            </a:r>
            <a:r>
              <a:rPr lang="zh-CN" altLang="zh-CN" sz="24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mn-lt"/>
                <a:ea typeface="微软雅黑" panose="020B0503020204020204" pitchFamily="34" charset="-122"/>
                <a:cs typeface="+mn-lt"/>
              </a:rPr>
              <a:t>a</a:t>
            </a:r>
            <a:r>
              <a:rPr lang="en-US" altLang="zh-CN" sz="2000" dirty="0">
                <a:latin typeface="+mn-lt"/>
                <a:ea typeface="微软雅黑" panose="020B0503020204020204" pitchFamily="34" charset="-122"/>
                <a:cs typeface="+mn-lt"/>
                <a:sym typeface="Symbol" panose="05050102010706020507" pitchFamily="18" charset="2"/>
              </a:rPr>
              <a:t>&lt;=x&lt;=b</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的值为</a:t>
            </a:r>
            <a:r>
              <a:rPr lang="en-US" altLang="zh-CN" sz="2000" dirty="0">
                <a:solidFill>
                  <a:srgbClr val="FF0000"/>
                </a:solidFill>
                <a:latin typeface="Arial" panose="020B0604020202020204" pitchFamily="34" charset="0"/>
                <a:ea typeface="隶书" panose="02010509060101010101" pitchFamily="49" charset="-122"/>
              </a:rPr>
              <a:t>0</a:t>
            </a:r>
            <a:r>
              <a:rPr lang="zh-CN" altLang="zh-CN" sz="2400"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sz="240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108557" name="Rectangle 13"/>
          <p:cNvSpPr/>
          <p:nvPr/>
        </p:nvSpPr>
        <p:spPr>
          <a:xfrm>
            <a:off x="1368743" y="3910013"/>
            <a:ext cx="5391150" cy="400050"/>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lIns="90000" tIns="46800" rIns="90000" bIns="46800" anchor="ctr">
            <a:spAutoFit/>
          </a:bodyPr>
          <a:lstStyle/>
          <a:p>
            <a:pPr lvl="0"/>
            <a:r>
              <a:rPr lang="zh-CN" altLang="zh-CN" sz="2000" dirty="0">
                <a:latin typeface="微软雅黑" panose="020B0503020204020204" pitchFamily="34" charset="-122"/>
                <a:ea typeface="微软雅黑" panose="020B0503020204020204" pitchFamily="34" charset="-122"/>
                <a:sym typeface="Symbol" panose="05050102010706020507" pitchFamily="18" charset="2"/>
              </a:rPr>
              <a:t>例   </a:t>
            </a:r>
            <a:r>
              <a:rPr lang="en-US" altLang="zh-CN" sz="2000" dirty="0">
                <a:solidFill>
                  <a:srgbClr val="0000FF"/>
                </a:solidFill>
                <a:latin typeface="+mn-lt"/>
                <a:ea typeface="微软雅黑" panose="020B0503020204020204" pitchFamily="34" charset="-122"/>
                <a:cs typeface="+mn-lt"/>
                <a:sym typeface="Symbol" panose="05050102010706020507" pitchFamily="18" charset="2"/>
              </a:rPr>
              <a:t>5&gt;2&gt;7&gt;8</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在</a:t>
            </a:r>
            <a:r>
              <a:rPr lang="en-US" altLang="zh-CN" sz="2000" dirty="0">
                <a:latin typeface="+mn-lt"/>
                <a:ea typeface="微软雅黑" panose="020B0503020204020204" pitchFamily="34" charset="-122"/>
                <a:cs typeface="+mn-lt"/>
                <a:sym typeface="Symbol" panose="05050102010706020507" pitchFamily="18" charset="2"/>
              </a:rPr>
              <a:t>C</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中是允许的</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值为</a:t>
            </a:r>
            <a:r>
              <a:rPr lang="en-US" altLang="zh-CN" sz="2000" dirty="0">
                <a:solidFill>
                  <a:srgbClr val="FF0000"/>
                </a:solidFill>
                <a:latin typeface="+mn-lt"/>
                <a:ea typeface="隶书" panose="02010509060101010101" pitchFamily="49" charset="-122"/>
                <a:cs typeface="+mn-lt"/>
              </a:rPr>
              <a:t>0</a:t>
            </a:r>
            <a:endParaRPr lang="zh-CN" altLang="en-US" sz="2000" dirty="0">
              <a:latin typeface="+mn-lt"/>
              <a:ea typeface="微软雅黑" panose="020B0503020204020204" pitchFamily="34" charset="-122"/>
              <a:cs typeface="+mn-lt"/>
              <a:sym typeface="Symbol" panose="05050102010706020507" pitchFamily="18" charset="2"/>
            </a:endParaRPr>
          </a:p>
        </p:txBody>
      </p:sp>
      <p:sp>
        <p:nvSpPr>
          <p:cNvPr id="108559" name="Rectangle 15"/>
          <p:cNvSpPr/>
          <p:nvPr/>
        </p:nvSpPr>
        <p:spPr>
          <a:xfrm>
            <a:off x="1368743" y="2446338"/>
            <a:ext cx="3973512" cy="1016000"/>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lIns="90000" tIns="46800" rIns="90000" bIns="46800" anchor="ctr">
            <a:spAutoFit/>
          </a:bodyPr>
          <a:lstStyle/>
          <a:p>
            <a:pPr lvl="0" indent="10160"/>
            <a:r>
              <a:rPr lang="zh-CN" altLang="zh-CN" sz="2000" dirty="0">
                <a:latin typeface="微软雅黑" panose="020B0503020204020204" pitchFamily="34" charset="-122"/>
                <a:ea typeface="微软雅黑" panose="020B0503020204020204" pitchFamily="34" charset="-122"/>
                <a:sym typeface="Symbol" panose="05050102010706020507" pitchFamily="18" charset="2"/>
              </a:rPr>
              <a:t>例   </a:t>
            </a:r>
            <a:r>
              <a:rPr lang="en-US" altLang="zh-CN" sz="2000" dirty="0">
                <a:latin typeface="+mn-lt"/>
                <a:ea typeface="微软雅黑" panose="020B0503020204020204" pitchFamily="34" charset="-122"/>
                <a:cs typeface="+mn-lt"/>
                <a:sym typeface="Symbol" panose="05050102010706020507" pitchFamily="18" charset="2"/>
              </a:rPr>
              <a:t>int  i=1, j=7,a;</a:t>
            </a:r>
            <a:endParaRPr lang="en-US" altLang="zh-CN" sz="2000" dirty="0">
              <a:latin typeface="+mn-lt"/>
              <a:ea typeface="微软雅黑" panose="020B0503020204020204" pitchFamily="34" charset="-122"/>
              <a:cs typeface="+mn-lt"/>
              <a:sym typeface="Symbol" panose="05050102010706020507" pitchFamily="18" charset="2"/>
            </a:endParaRPr>
          </a:p>
          <a:p>
            <a:pPr lvl="0" indent="79375"/>
            <a:r>
              <a:rPr lang="en-US" altLang="zh-CN" sz="2000" dirty="0">
                <a:latin typeface="+mn-lt"/>
                <a:ea typeface="微软雅黑" panose="020B0503020204020204" pitchFamily="34" charset="-122"/>
                <a:cs typeface="+mn-lt"/>
                <a:sym typeface="Symbol" panose="05050102010706020507" pitchFamily="18" charset="2"/>
              </a:rPr>
              <a:t>       a=i+(j%4!=0);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endParaRPr lang="en-US" altLang="zh-CN" sz="2000" dirty="0">
              <a:latin typeface="微软雅黑" panose="020B0503020204020204" pitchFamily="34" charset="-122"/>
              <a:ea typeface="微软雅黑" panose="020B0503020204020204" pitchFamily="34" charset="-122"/>
              <a:sym typeface="Symbol" panose="05050102010706020507" pitchFamily="18" charset="2"/>
            </a:endParaRPr>
          </a:p>
          <a:p>
            <a:pPr lvl="0" indent="0"/>
            <a:r>
              <a:rPr lang="zh-CN" altLang="zh-CN" sz="2000" dirty="0">
                <a:latin typeface="微软雅黑" panose="020B0503020204020204" pitchFamily="34" charset="-122"/>
                <a:ea typeface="微软雅黑" panose="020B0503020204020204" pitchFamily="34" charset="-122"/>
                <a:sym typeface="Symbol" panose="05050102010706020507" pitchFamily="18" charset="2"/>
              </a:rPr>
              <a:t>则   </a:t>
            </a:r>
            <a:r>
              <a:rPr lang="en-US" altLang="zh-CN" sz="2000" dirty="0">
                <a:latin typeface="+mn-lt"/>
                <a:ea typeface="微软雅黑" panose="020B0503020204020204" pitchFamily="34" charset="-122"/>
                <a:cs typeface="+mn-lt"/>
                <a:sym typeface="Symbol" panose="05050102010706020507" pitchFamily="18" charset="2"/>
              </a:rPr>
              <a:t>a=</a:t>
            </a:r>
            <a:r>
              <a:rPr lang="en-US" altLang="zh-CN" sz="2000" dirty="0">
                <a:solidFill>
                  <a:srgbClr val="FF0000"/>
                </a:solidFill>
                <a:latin typeface="+mn-lt"/>
                <a:ea typeface="微软雅黑" panose="020B0503020204020204" pitchFamily="34" charset="-122"/>
                <a:cs typeface="+mn-lt"/>
              </a:rPr>
              <a:t> 2</a:t>
            </a:r>
            <a:endParaRPr lang="en-US" altLang="zh-CN" sz="2000" dirty="0">
              <a:latin typeface="+mn-lt"/>
              <a:ea typeface="微软雅黑" panose="020B0503020204020204" pitchFamily="34" charset="-122"/>
              <a:cs typeface="+mn-lt"/>
              <a:sym typeface="Symbol" panose="05050102010706020507" pitchFamily="18" charset="2"/>
            </a:endParaRPr>
          </a:p>
        </p:txBody>
      </p:sp>
      <p:sp>
        <p:nvSpPr>
          <p:cNvPr id="108562" name="Text Box 18"/>
          <p:cNvSpPr txBox="1"/>
          <p:nvPr/>
        </p:nvSpPr>
        <p:spPr>
          <a:xfrm>
            <a:off x="1368743" y="4698366"/>
            <a:ext cx="4867275" cy="769620"/>
          </a:xfrm>
          <a:prstGeom prst="rect">
            <a:avLst/>
          </a:prstGeom>
          <a:solidFill>
            <a:schemeClr val="bg1"/>
          </a:solidFill>
          <a:ln w="25400" cap="flat" cmpd="sng">
            <a:solidFill>
              <a:schemeClr val="accent6">
                <a:lumMod val="50000"/>
              </a:schemeClr>
            </a:solidFill>
            <a:prstDash val="solid"/>
            <a:miter/>
            <a:headEnd type="none" w="med" len="med"/>
            <a:tailEnd type="none" w="med" len="med"/>
          </a:ln>
        </p:spPr>
        <p:txBody>
          <a:bodyPr lIns="90000" tIns="46800" rIns="90000" bIns="46800" anchor="ctr">
            <a:spAutoFit/>
          </a:bodyPr>
          <a:lstStyle/>
          <a:p>
            <a:pPr lvl="0"/>
            <a:r>
              <a:rPr lang="zh-CN" altLang="en-US" sz="2000" dirty="0">
                <a:latin typeface="微软雅黑" panose="020B0503020204020204" pitchFamily="34" charset="-122"/>
                <a:ea typeface="微软雅黑" panose="020B0503020204020204" pitchFamily="34" charset="-122"/>
                <a:sym typeface="Symbol" panose="05050102010706020507" pitchFamily="18" charset="2"/>
              </a:rPr>
              <a:t>例</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latin typeface="+mn-lt"/>
                <a:ea typeface="微软雅黑" panose="020B0503020204020204" pitchFamily="34" charset="-122"/>
                <a:cs typeface="+mn-lt"/>
                <a:sym typeface="Symbol" panose="05050102010706020507" pitchFamily="18" charset="2"/>
              </a:rPr>
              <a:t> </a:t>
            </a:r>
            <a:r>
              <a:rPr lang="en-US" altLang="zh-CN" sz="2000" dirty="0">
                <a:latin typeface="+mn-lt"/>
                <a:ea typeface="微软雅黑" panose="020B0503020204020204" pitchFamily="34" charset="-122"/>
                <a:cs typeface="+mn-lt"/>
                <a:sym typeface="Symbol" panose="05050102010706020507" pitchFamily="18" charset="2"/>
              </a:rPr>
              <a:t>'a'&gt;0          </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结果为  </a:t>
            </a:r>
            <a:r>
              <a:rPr lang="en-US" altLang="zh-CN" sz="2000" dirty="0">
                <a:solidFill>
                  <a:srgbClr val="FF0000"/>
                </a:solidFill>
                <a:latin typeface="+mn-lt"/>
                <a:ea typeface="微软雅黑" panose="020B0503020204020204" pitchFamily="34" charset="-122"/>
                <a:cs typeface="+mn-lt"/>
              </a:rPr>
              <a:t>1</a:t>
            </a:r>
            <a:endParaRPr lang="en-US" altLang="zh-CN" sz="2000" dirty="0">
              <a:solidFill>
                <a:srgbClr val="FF0000"/>
              </a:solidFill>
              <a:latin typeface="+mn-lt"/>
              <a:ea typeface="微软雅黑" panose="020B0503020204020204" pitchFamily="34" charset="-122"/>
              <a:cs typeface="+mn-lt"/>
            </a:endParaRPr>
          </a:p>
          <a:p>
            <a:pPr lvl="0" indent="487680"/>
            <a:r>
              <a:rPr lang="en-US" altLang="zh-CN" sz="2000" dirty="0">
                <a:latin typeface="+mn-lt"/>
                <a:ea typeface="微软雅黑" panose="020B0503020204020204" pitchFamily="34" charset="-122"/>
                <a:cs typeface="+mn-lt"/>
                <a:sym typeface="Symbol" panose="05050102010706020507" pitchFamily="18" charset="2"/>
              </a:rPr>
              <a:t>'A'&gt;100     </a:t>
            </a:r>
            <a:r>
              <a:rPr lang="zh-CN" altLang="zh-CN" sz="2000" dirty="0">
                <a:latin typeface="微软雅黑" panose="020B0503020204020204" pitchFamily="34" charset="-122"/>
                <a:ea typeface="微软雅黑" panose="020B0503020204020204" pitchFamily="34" charset="-122"/>
                <a:sym typeface="Symbol" panose="05050102010706020507" pitchFamily="18" charset="2"/>
              </a:rPr>
              <a:t>结果为  </a:t>
            </a:r>
            <a:r>
              <a:rPr lang="en-US" altLang="zh-CN" sz="2000" dirty="0">
                <a:solidFill>
                  <a:srgbClr val="FF0000"/>
                </a:solidFill>
                <a:latin typeface="+mn-lt"/>
                <a:ea typeface="微软雅黑" panose="020B0503020204020204" pitchFamily="34" charset="-122"/>
                <a:cs typeface="+mn-lt"/>
              </a:rPr>
              <a:t>0</a:t>
            </a:r>
            <a:endParaRPr lang="en-US" altLang="zh-CN" sz="2000" dirty="0">
              <a:solidFill>
                <a:srgbClr val="FF0000"/>
              </a:solidFill>
              <a:latin typeface="+mn-lt"/>
              <a:ea typeface="微软雅黑" panose="020B0503020204020204" pitchFamily="34" charset="-122"/>
              <a:cs typeface="+mn-lt"/>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5" grpId="0" bldLvl="0" animBg="1"/>
      <p:bldP spid="108557" grpId="0" bldLvl="0" animBg="1"/>
      <p:bldP spid="108559" grpId="0" bldLvl="0" animBg="1"/>
      <p:bldP spid="10856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nvSpPr>
        <p:spPr>
          <a:xfrm>
            <a:off x="-296862" y="585788"/>
            <a:ext cx="8501062" cy="400050"/>
          </a:xfrm>
          <a:prstGeom prst="rect">
            <a:avLst/>
          </a:prstGeom>
          <a:noFill/>
          <a:ln w="9525">
            <a:noFill/>
          </a:ln>
        </p:spPr>
        <p:txBody>
          <a:bodyPr/>
          <a:lstStyle/>
          <a:p>
            <a:pPr marL="1600200" lvl="3" indent="-228600" eaLnBrk="1" hangingPunct="1">
              <a:spcBef>
                <a:spcPct val="20000"/>
              </a:spcBef>
              <a:buClr>
                <a:srgbClr val="FF9900"/>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关系运算注意：</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174083" name="Rectangle 3"/>
          <p:cNvSpPr/>
          <p:nvPr/>
        </p:nvSpPr>
        <p:spPr>
          <a:xfrm>
            <a:off x="1371600" y="2932113"/>
            <a:ext cx="4830763" cy="1755775"/>
          </a:xfrm>
          <a:prstGeom prst="rect">
            <a:avLst/>
          </a:prstGeom>
          <a:solidFill>
            <a:schemeClr val="bg1"/>
          </a:solidFill>
          <a:ln w="25400" cap="flat" cmpd="sng">
            <a:solidFill>
              <a:srgbClr val="002060"/>
            </a:solidFill>
            <a:prstDash val="solid"/>
            <a:miter/>
            <a:headEnd type="none" w="med" len="med"/>
            <a:tailEnd type="none" w="med" len="med"/>
          </a:ln>
        </p:spPr>
        <p:txBody>
          <a:bodyPr lIns="90000" tIns="46800" rIns="90000" bIns="46800" anchor="ctr">
            <a:spAutoFit/>
          </a:bodyPr>
          <a:lstStyle/>
          <a:p>
            <a:pPr lvl="0"/>
            <a:r>
              <a:rPr lang="zh-CN" altLang="zh-CN" dirty="0">
                <a:latin typeface="微软雅黑" panose="020B0503020204020204" pitchFamily="34" charset="-122"/>
                <a:ea typeface="微软雅黑" panose="020B0503020204020204" pitchFamily="34" charset="-122"/>
                <a:sym typeface="Symbol" panose="05050102010706020507" pitchFamily="18" charset="2"/>
              </a:rPr>
              <a:t>例    </a:t>
            </a:r>
            <a:r>
              <a:rPr lang="zh-CN" altLang="en-US" dirty="0">
                <a:latin typeface="微软雅黑" panose="020B0503020204020204" pitchFamily="34" charset="-122"/>
                <a:ea typeface="微软雅黑" panose="020B0503020204020204" pitchFamily="34" charset="-122"/>
                <a:sym typeface="Symbol" panose="05050102010706020507" pitchFamily="18" charset="2"/>
              </a:rPr>
              <a:t>注意区分“</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zh-CN" altLang="en-US" dirty="0">
                <a:latin typeface="微软雅黑" panose="020B0503020204020204" pitchFamily="34" charset="-122"/>
                <a:ea typeface="微软雅黑" panose="020B0503020204020204" pitchFamily="34" charset="-122"/>
                <a:sym typeface="Symbol" panose="05050102010706020507" pitchFamily="18" charset="2"/>
              </a:rPr>
              <a:t>与“</a:t>
            </a:r>
            <a:r>
              <a:rPr lang="en-US" altLang="zh-CN"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lvl="0"/>
            <a:r>
              <a:rPr lang="en-US" altLang="zh-CN" dirty="0">
                <a:latin typeface="微软雅黑" panose="020B0503020204020204" pitchFamily="34" charset="-122"/>
                <a:ea typeface="微软雅黑" panose="020B0503020204020204" pitchFamily="34" charset="-122"/>
                <a:sym typeface="Symbol" panose="05050102010706020507" pitchFamily="18" charset="2"/>
              </a:rPr>
              <a:t>        int a=0,b=1;</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lvl="0"/>
            <a:r>
              <a:rPr lang="en-US" altLang="zh-CN" dirty="0">
                <a:latin typeface="微软雅黑" panose="020B0503020204020204" pitchFamily="34" charset="-122"/>
                <a:ea typeface="微软雅黑" panose="020B0503020204020204" pitchFamily="34" charset="-122"/>
                <a:sym typeface="Symbol" panose="05050102010706020507" pitchFamily="18" charset="2"/>
              </a:rPr>
              <a:t>         if(a</a:t>
            </a:r>
            <a:r>
              <a:rPr lang="en-US" altLang="zh-CN"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latin typeface="微软雅黑" panose="020B0503020204020204" pitchFamily="34" charset="-122"/>
                <a:ea typeface="微软雅黑" panose="020B0503020204020204" pitchFamily="34" charset="-122"/>
                <a:sym typeface="Symbol" panose="05050102010706020507" pitchFamily="18" charset="2"/>
              </a:rPr>
              <a:t>b)   </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lvl="0"/>
            <a:r>
              <a:rPr lang="en-US" altLang="zh-CN" dirty="0">
                <a:latin typeface="微软雅黑" panose="020B0503020204020204" pitchFamily="34" charset="-122"/>
                <a:ea typeface="微软雅黑" panose="020B0503020204020204" pitchFamily="34" charset="-122"/>
                <a:sym typeface="Symbol" panose="05050102010706020507" pitchFamily="18" charset="2"/>
              </a:rPr>
              <a:t>               printf(“a  equal  to  b”);</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lvl="0"/>
            <a:r>
              <a:rPr lang="en-US" altLang="zh-CN" dirty="0">
                <a:latin typeface="微软雅黑" panose="020B0503020204020204" pitchFamily="34" charset="-122"/>
                <a:ea typeface="微软雅黑" panose="020B0503020204020204" pitchFamily="34" charset="-122"/>
                <a:sym typeface="Symbol" panose="05050102010706020507" pitchFamily="18" charset="2"/>
              </a:rPr>
              <a:t>         else</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a:p>
            <a:pPr lvl="0"/>
            <a:r>
              <a:rPr lang="en-US" altLang="zh-CN" dirty="0">
                <a:latin typeface="微软雅黑" panose="020B0503020204020204" pitchFamily="34" charset="-122"/>
                <a:ea typeface="微软雅黑" panose="020B0503020204020204" pitchFamily="34" charset="-122"/>
                <a:sym typeface="Symbol" panose="05050102010706020507" pitchFamily="18" charset="2"/>
              </a:rPr>
              <a:t>               printf(“a  not  equal  to  b”);</a:t>
            </a:r>
            <a:endParaRPr lang="en-US" altLang="zh-CN"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174084" name="Rectangle 4"/>
          <p:cNvSpPr/>
          <p:nvPr/>
        </p:nvSpPr>
        <p:spPr>
          <a:xfrm>
            <a:off x="1314450" y="1348423"/>
            <a:ext cx="5383213" cy="1019175"/>
          </a:xfrm>
          <a:prstGeom prst="rect">
            <a:avLst/>
          </a:prstGeom>
          <a:solidFill>
            <a:schemeClr val="bg1"/>
          </a:solidFill>
          <a:ln w="25400" cap="flat" cmpd="sng">
            <a:solidFill>
              <a:srgbClr val="002060"/>
            </a:solidFill>
            <a:prstDash val="solid"/>
            <a:miter/>
            <a:headEnd type="none" w="med" len="med"/>
            <a:tailEnd type="none" w="med" len="med"/>
          </a:ln>
        </p:spPr>
        <p:txBody>
          <a:bodyPr lIns="90000" tIns="46800" rIns="90000" bIns="46800" anchor="ctr">
            <a:spAutoFit/>
          </a:bodyPr>
          <a:lstStyle/>
          <a:p>
            <a:pPr lvl="0"/>
            <a:r>
              <a:rPr lang="zh-CN" altLang="zh-CN" sz="2000" dirty="0">
                <a:latin typeface="微软雅黑" panose="020B0503020204020204" pitchFamily="34" charset="-122"/>
                <a:ea typeface="微软雅黑" panose="020B0503020204020204" pitchFamily="34" charset="-122"/>
                <a:sym typeface="Symbol" panose="05050102010706020507" pitchFamily="18" charset="2"/>
              </a:rPr>
              <a:t>例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应避免对</a:t>
            </a: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实数</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作相等或不等的判断</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lvl="0"/>
            <a:r>
              <a:rPr lang="zh-CN" altLang="en-US" sz="2000" dirty="0">
                <a:latin typeface="微软雅黑" panose="020B0503020204020204" pitchFamily="34" charset="-122"/>
                <a:ea typeface="微软雅黑" panose="020B0503020204020204" pitchFamily="34" charset="-122"/>
                <a:sym typeface="Symbol" panose="05050102010706020507" pitchFamily="18" charset="2"/>
              </a:rPr>
              <a:t>如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1.0/4.0*4.0==1.0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结果为</a:t>
            </a:r>
            <a:r>
              <a:rPr lang="en-US" altLang="zh-CN" sz="2000" dirty="0">
                <a:solidFill>
                  <a:srgbClr val="FF0000"/>
                </a:solidFill>
                <a:latin typeface="Arial" panose="020B0604020202020204" pitchFamily="34" charset="0"/>
                <a:ea typeface="隶书" panose="02010509060101010101" pitchFamily="49" charset="-122"/>
              </a:rPr>
              <a:t>0</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lvl="0"/>
            <a:r>
              <a:rPr lang="zh-CN" altLang="en-US" sz="2000" dirty="0">
                <a:latin typeface="微软雅黑" panose="020B0503020204020204" pitchFamily="34" charset="-122"/>
                <a:ea typeface="微软雅黑" panose="020B0503020204020204" pitchFamily="34" charset="-122"/>
                <a:sym typeface="Symbol" panose="05050102010706020507" pitchFamily="18" charset="2"/>
              </a:rPr>
              <a:t>可改写为：</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fabs(1.0/4.0*4.0-1.0)&lt;1e-6</a:t>
            </a:r>
            <a:endParaRPr lang="en-US" altLang="zh-CN" sz="2000" dirty="0">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ldLvl="0" animBg="1"/>
      <p:bldP spid="17408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p:nvPr/>
        </p:nvGrpSpPr>
        <p:grpSpPr>
          <a:xfrm>
            <a:off x="1736090" y="2207896"/>
            <a:ext cx="5867400" cy="2146300"/>
            <a:chOff x="1104" y="1291"/>
            <a:chExt cx="3696" cy="1352"/>
          </a:xfrm>
        </p:grpSpPr>
        <p:grpSp>
          <p:nvGrpSpPr>
            <p:cNvPr id="45081" name="Group 22"/>
            <p:cNvGrpSpPr/>
            <p:nvPr/>
          </p:nvGrpSpPr>
          <p:grpSpPr>
            <a:xfrm>
              <a:off x="1104" y="1296"/>
              <a:ext cx="3696" cy="1344"/>
              <a:chOff x="1032" y="2784"/>
              <a:chExt cx="3924" cy="1344"/>
            </a:xfrm>
          </p:grpSpPr>
          <p:sp>
            <p:nvSpPr>
              <p:cNvPr id="45101" name="Rectangle 17"/>
              <p:cNvSpPr/>
              <p:nvPr/>
            </p:nvSpPr>
            <p:spPr>
              <a:xfrm>
                <a:off x="1032" y="2784"/>
                <a:ext cx="3924" cy="1344"/>
              </a:xfrm>
              <a:prstGeom prst="rect">
                <a:avLst/>
              </a:prstGeom>
              <a:solidFill>
                <a:schemeClr val="bg1"/>
              </a:solidFill>
              <a:ln w="25400" cap="flat" cmpd="sng">
                <a:solidFill>
                  <a:schemeClr val="accent5">
                    <a:lumMod val="50000"/>
                  </a:schemeClr>
                </a:solidFill>
                <a:prstDash val="solid"/>
                <a:miter/>
                <a:headEnd type="none" w="med" len="med"/>
                <a:tailEnd type="none" w="med" len="med"/>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45102" name="Line 18"/>
              <p:cNvSpPr/>
              <p:nvPr/>
            </p:nvSpPr>
            <p:spPr>
              <a:xfrm>
                <a:off x="1032" y="3036"/>
                <a:ext cx="3924" cy="0"/>
              </a:xfrm>
              <a:prstGeom prst="line">
                <a:avLst/>
              </a:prstGeom>
              <a:ln w="25400" cap="flat" cmpd="sng">
                <a:solidFill>
                  <a:srgbClr val="002060"/>
                </a:solidFill>
                <a:prstDash val="solid"/>
                <a:headEnd type="none" w="med" len="med"/>
                <a:tailEnd type="none" w="med" len="med"/>
              </a:ln>
            </p:spPr>
          </p:sp>
          <p:sp>
            <p:nvSpPr>
              <p:cNvPr id="45103" name="Line 19"/>
              <p:cNvSpPr/>
              <p:nvPr/>
            </p:nvSpPr>
            <p:spPr>
              <a:xfrm>
                <a:off x="1032" y="3304"/>
                <a:ext cx="3924" cy="0"/>
              </a:xfrm>
              <a:prstGeom prst="line">
                <a:avLst/>
              </a:prstGeom>
              <a:ln w="25400" cap="flat" cmpd="sng">
                <a:solidFill>
                  <a:schemeClr val="accent5">
                    <a:lumMod val="50000"/>
                  </a:schemeClr>
                </a:solidFill>
                <a:prstDash val="solid"/>
                <a:headEnd type="none" w="med" len="med"/>
                <a:tailEnd type="none" w="med" len="med"/>
              </a:ln>
            </p:spPr>
          </p:sp>
          <p:sp>
            <p:nvSpPr>
              <p:cNvPr id="45104" name="Line 20"/>
              <p:cNvSpPr/>
              <p:nvPr/>
            </p:nvSpPr>
            <p:spPr>
              <a:xfrm>
                <a:off x="1032" y="3572"/>
                <a:ext cx="3924" cy="0"/>
              </a:xfrm>
              <a:prstGeom prst="line">
                <a:avLst/>
              </a:prstGeom>
              <a:ln w="25400" cap="flat" cmpd="sng">
                <a:solidFill>
                  <a:srgbClr val="002060"/>
                </a:solidFill>
                <a:prstDash val="solid"/>
                <a:headEnd type="none" w="med" len="med"/>
                <a:tailEnd type="none" w="med" len="med"/>
              </a:ln>
            </p:spPr>
          </p:sp>
          <p:sp>
            <p:nvSpPr>
              <p:cNvPr id="45105" name="Line 21"/>
              <p:cNvSpPr/>
              <p:nvPr/>
            </p:nvSpPr>
            <p:spPr>
              <a:xfrm>
                <a:off x="1032" y="3840"/>
                <a:ext cx="3924" cy="0"/>
              </a:xfrm>
              <a:prstGeom prst="line">
                <a:avLst/>
              </a:prstGeom>
              <a:ln w="25400" cap="flat" cmpd="sng">
                <a:solidFill>
                  <a:srgbClr val="002060"/>
                </a:solidFill>
                <a:prstDash val="solid"/>
                <a:headEnd type="none" w="med" len="med"/>
                <a:tailEnd type="none" w="med" len="med"/>
              </a:ln>
            </p:spPr>
          </p:sp>
        </p:grpSp>
        <p:sp>
          <p:nvSpPr>
            <p:cNvPr id="45082" name="Line 23"/>
            <p:cNvSpPr/>
            <p:nvPr/>
          </p:nvSpPr>
          <p:spPr>
            <a:xfrm>
              <a:off x="1716" y="1299"/>
              <a:ext cx="1" cy="1344"/>
            </a:xfrm>
            <a:prstGeom prst="line">
              <a:avLst/>
            </a:prstGeom>
            <a:ln w="25400" cap="flat" cmpd="sng">
              <a:solidFill>
                <a:srgbClr val="002060"/>
              </a:solidFill>
              <a:prstDash val="solid"/>
              <a:headEnd type="none" w="med" len="med"/>
              <a:tailEnd type="none" w="med" len="med"/>
            </a:ln>
          </p:spPr>
        </p:sp>
        <p:sp>
          <p:nvSpPr>
            <p:cNvPr id="45083" name="Line 24"/>
            <p:cNvSpPr/>
            <p:nvPr/>
          </p:nvSpPr>
          <p:spPr>
            <a:xfrm>
              <a:off x="2331" y="1299"/>
              <a:ext cx="1" cy="1344"/>
            </a:xfrm>
            <a:prstGeom prst="line">
              <a:avLst/>
            </a:prstGeom>
            <a:ln w="25400" cap="flat" cmpd="sng">
              <a:solidFill>
                <a:srgbClr val="002060"/>
              </a:solidFill>
              <a:prstDash val="solid"/>
              <a:headEnd type="none" w="med" len="med"/>
              <a:tailEnd type="none" w="med" len="med"/>
            </a:ln>
          </p:spPr>
        </p:sp>
        <p:sp>
          <p:nvSpPr>
            <p:cNvPr id="45084" name="Line 25"/>
            <p:cNvSpPr/>
            <p:nvPr/>
          </p:nvSpPr>
          <p:spPr>
            <a:xfrm>
              <a:off x="2946" y="1299"/>
              <a:ext cx="1" cy="1344"/>
            </a:xfrm>
            <a:prstGeom prst="line">
              <a:avLst/>
            </a:prstGeom>
            <a:ln w="25400" cap="flat" cmpd="sng">
              <a:solidFill>
                <a:srgbClr val="002060"/>
              </a:solidFill>
              <a:prstDash val="solid"/>
              <a:headEnd type="none" w="med" len="med"/>
              <a:tailEnd type="none" w="med" len="med"/>
            </a:ln>
          </p:spPr>
        </p:sp>
        <p:sp>
          <p:nvSpPr>
            <p:cNvPr id="45085" name="Line 26"/>
            <p:cNvSpPr/>
            <p:nvPr/>
          </p:nvSpPr>
          <p:spPr>
            <a:xfrm>
              <a:off x="3561" y="1294"/>
              <a:ext cx="1" cy="1344"/>
            </a:xfrm>
            <a:prstGeom prst="line">
              <a:avLst/>
            </a:prstGeom>
            <a:ln w="25400" cap="flat" cmpd="sng">
              <a:solidFill>
                <a:srgbClr val="002060"/>
              </a:solidFill>
              <a:prstDash val="solid"/>
              <a:headEnd type="none" w="med" len="med"/>
              <a:tailEnd type="none" w="med" len="med"/>
            </a:ln>
          </p:spPr>
        </p:sp>
        <p:sp>
          <p:nvSpPr>
            <p:cNvPr id="45086" name="Line 27"/>
            <p:cNvSpPr/>
            <p:nvPr/>
          </p:nvSpPr>
          <p:spPr>
            <a:xfrm>
              <a:off x="4176" y="1294"/>
              <a:ext cx="1" cy="1344"/>
            </a:xfrm>
            <a:prstGeom prst="line">
              <a:avLst/>
            </a:prstGeom>
            <a:ln w="25400" cap="flat" cmpd="sng">
              <a:solidFill>
                <a:srgbClr val="002060"/>
              </a:solidFill>
              <a:prstDash val="solid"/>
              <a:headEnd type="none" w="med" len="med"/>
              <a:tailEnd type="none" w="med" len="med"/>
            </a:ln>
          </p:spPr>
        </p:sp>
        <p:sp>
          <p:nvSpPr>
            <p:cNvPr id="45087" name="Text Box 28"/>
            <p:cNvSpPr txBox="1"/>
            <p:nvPr/>
          </p:nvSpPr>
          <p:spPr>
            <a:xfrm>
              <a:off x="1323" y="1291"/>
              <a:ext cx="203" cy="250"/>
            </a:xfrm>
            <a:prstGeom prst="rect">
              <a:avLst/>
            </a:prstGeom>
            <a:noFill/>
            <a:ln w="38100">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a:t>
              </a:r>
              <a:endParaRPr lang="en-US" altLang="zh-CN" sz="2000" dirty="0">
                <a:latin typeface="Arial" panose="020B0604020202020204" pitchFamily="34" charset="0"/>
                <a:ea typeface="隶书" panose="02010509060101010101" pitchFamily="49" charset="-122"/>
              </a:endParaRPr>
            </a:p>
          </p:txBody>
        </p:sp>
        <p:sp>
          <p:nvSpPr>
            <p:cNvPr id="45088" name="Text Box 29"/>
            <p:cNvSpPr txBox="1"/>
            <p:nvPr/>
          </p:nvSpPr>
          <p:spPr>
            <a:xfrm>
              <a:off x="1930" y="1291"/>
              <a:ext cx="203" cy="250"/>
            </a:xfrm>
            <a:prstGeom prst="rect">
              <a:avLst/>
            </a:prstGeom>
            <a:noFill/>
            <a:ln w="38100">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b</a:t>
              </a:r>
              <a:endParaRPr lang="en-US" altLang="zh-CN" sz="2000" dirty="0">
                <a:latin typeface="Arial" panose="020B0604020202020204" pitchFamily="34" charset="0"/>
                <a:ea typeface="隶书" panose="02010509060101010101" pitchFamily="49" charset="-122"/>
              </a:endParaRPr>
            </a:p>
          </p:txBody>
        </p:sp>
        <p:sp>
          <p:nvSpPr>
            <p:cNvPr id="45089" name="Text Box 30"/>
            <p:cNvSpPr txBox="1"/>
            <p:nvPr/>
          </p:nvSpPr>
          <p:spPr>
            <a:xfrm>
              <a:off x="2537" y="1291"/>
              <a:ext cx="247" cy="250"/>
            </a:xfrm>
            <a:prstGeom prst="rect">
              <a:avLst/>
            </a:prstGeom>
            <a:noFill/>
            <a:ln w="38100">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a:t>
              </a:r>
              <a:endParaRPr lang="en-US" altLang="zh-CN" sz="2000" dirty="0">
                <a:latin typeface="Arial" panose="020B0604020202020204" pitchFamily="34" charset="0"/>
                <a:ea typeface="隶书" panose="02010509060101010101" pitchFamily="49" charset="-122"/>
              </a:endParaRPr>
            </a:p>
          </p:txBody>
        </p:sp>
        <p:sp>
          <p:nvSpPr>
            <p:cNvPr id="45090" name="Text Box 31"/>
            <p:cNvSpPr txBox="1"/>
            <p:nvPr/>
          </p:nvSpPr>
          <p:spPr>
            <a:xfrm>
              <a:off x="3144" y="1291"/>
              <a:ext cx="247" cy="250"/>
            </a:xfrm>
            <a:prstGeom prst="rect">
              <a:avLst/>
            </a:prstGeom>
            <a:noFill/>
            <a:ln w="38100">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!b</a:t>
              </a:r>
              <a:endParaRPr lang="en-US" altLang="zh-CN" sz="2000" dirty="0">
                <a:latin typeface="Arial" panose="020B0604020202020204" pitchFamily="34" charset="0"/>
                <a:ea typeface="隶书" panose="02010509060101010101" pitchFamily="49" charset="-122"/>
              </a:endParaRPr>
            </a:p>
          </p:txBody>
        </p:sp>
        <p:sp>
          <p:nvSpPr>
            <p:cNvPr id="45091" name="Text Box 32"/>
            <p:cNvSpPr/>
            <p:nvPr/>
          </p:nvSpPr>
          <p:spPr>
            <a:xfrm>
              <a:off x="3655" y="1291"/>
              <a:ext cx="506" cy="250"/>
            </a:xfrm>
            <a:prstGeom prst="rect">
              <a:avLst/>
            </a:prstGeom>
            <a:ln w="25400" cap="flat" cmpd="sng">
              <a:noFill/>
              <a:prstDash val="solid"/>
              <a:headEnd type="none" w="med" len="med"/>
              <a:tailEnd type="none" w="med" len="med"/>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a&amp;&amp;b</a:t>
              </a:r>
              <a:endParaRPr lang="en-US" altLang="zh-CN" sz="2000" dirty="0">
                <a:latin typeface="Arial" panose="020B0604020202020204" pitchFamily="34" charset="0"/>
                <a:ea typeface="隶书" panose="02010509060101010101" pitchFamily="49" charset="-122"/>
              </a:endParaRPr>
            </a:p>
          </p:txBody>
        </p:sp>
        <p:sp>
          <p:nvSpPr>
            <p:cNvPr id="45092" name="Text Box 33"/>
            <p:cNvSpPr txBox="1"/>
            <p:nvPr/>
          </p:nvSpPr>
          <p:spPr>
            <a:xfrm>
              <a:off x="4299" y="1303"/>
              <a:ext cx="376" cy="250"/>
            </a:xfrm>
            <a:prstGeom prst="rect">
              <a:avLst/>
            </a:prstGeom>
            <a:noFill/>
            <a:ln w="38100">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a||b</a:t>
              </a:r>
              <a:endParaRPr lang="en-US" altLang="zh-CN" sz="2000" dirty="0">
                <a:latin typeface="Arial" panose="020B0604020202020204" pitchFamily="34" charset="0"/>
                <a:ea typeface="隶书" panose="02010509060101010101" pitchFamily="49" charset="-122"/>
              </a:endParaRPr>
            </a:p>
          </p:txBody>
        </p:sp>
        <p:sp>
          <p:nvSpPr>
            <p:cNvPr id="45093" name="Text Box 34"/>
            <p:cNvSpPr txBox="1"/>
            <p:nvPr/>
          </p:nvSpPr>
          <p:spPr>
            <a:xfrm>
              <a:off x="1304" y="1583"/>
              <a:ext cx="241" cy="213"/>
            </a:xfrm>
            <a:prstGeom prst="rect">
              <a:avLst/>
            </a:prstGeom>
            <a:noFill/>
            <a:ln w="38100">
              <a:noFill/>
            </a:ln>
          </p:spPr>
          <p:txBody>
            <a:bodyPr wrap="none" lIns="90000" tIns="46800" rIns="90000" bIns="46800">
              <a:spAutoFit/>
            </a:bodyPr>
            <a:lstStyle/>
            <a:p>
              <a:pPr lvl="0"/>
              <a:r>
                <a:rPr lang="zh-CN" altLang="en-US" sz="1600" dirty="0">
                  <a:latin typeface="微软雅黑" panose="020B0503020204020204" pitchFamily="34" charset="-122"/>
                  <a:ea typeface="微软雅黑" panose="020B0503020204020204" pitchFamily="34" charset="-122"/>
                </a:rPr>
                <a:t>真</a:t>
              </a:r>
              <a:endParaRPr lang="zh-CN" altLang="en-US" sz="1600" dirty="0">
                <a:latin typeface="微软雅黑" panose="020B0503020204020204" pitchFamily="34" charset="-122"/>
                <a:ea typeface="微软雅黑" panose="020B0503020204020204" pitchFamily="34" charset="-122"/>
              </a:endParaRPr>
            </a:p>
          </p:txBody>
        </p:sp>
        <p:sp>
          <p:nvSpPr>
            <p:cNvPr id="45094" name="Text Box 35"/>
            <p:cNvSpPr txBox="1"/>
            <p:nvPr/>
          </p:nvSpPr>
          <p:spPr>
            <a:xfrm>
              <a:off x="1885" y="1853"/>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假</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095" name="Text Box 36"/>
            <p:cNvSpPr txBox="1"/>
            <p:nvPr/>
          </p:nvSpPr>
          <p:spPr>
            <a:xfrm>
              <a:off x="1885" y="1583"/>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真</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096" name="Text Box 42"/>
            <p:cNvSpPr txBox="1"/>
            <p:nvPr/>
          </p:nvSpPr>
          <p:spPr>
            <a:xfrm>
              <a:off x="1293" y="2096"/>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假</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097" name="Text Box 45"/>
            <p:cNvSpPr txBox="1"/>
            <p:nvPr/>
          </p:nvSpPr>
          <p:spPr>
            <a:xfrm>
              <a:off x="1885" y="2382"/>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假</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098" name="Text Box 46"/>
            <p:cNvSpPr txBox="1"/>
            <p:nvPr/>
          </p:nvSpPr>
          <p:spPr>
            <a:xfrm>
              <a:off x="1293" y="2390"/>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假</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099" name="Text Box 51"/>
            <p:cNvSpPr txBox="1"/>
            <p:nvPr/>
          </p:nvSpPr>
          <p:spPr>
            <a:xfrm>
              <a:off x="1293" y="1841"/>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真</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45100" name="Text Box 52"/>
            <p:cNvSpPr txBox="1"/>
            <p:nvPr/>
          </p:nvSpPr>
          <p:spPr>
            <a:xfrm>
              <a:off x="1885" y="2113"/>
              <a:ext cx="241" cy="213"/>
            </a:xfrm>
            <a:prstGeom prst="rect">
              <a:avLst/>
            </a:prstGeom>
            <a:noFill/>
            <a:ln w="38100">
              <a:noFill/>
            </a:ln>
          </p:spPr>
          <p:txBody>
            <a:bodyPr wrap="non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真</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sp>
        <p:nvSpPr>
          <p:cNvPr id="87042" name="Rectangle 2"/>
          <p:cNvSpPr>
            <a:spLocks noGrp="1"/>
          </p:cNvSpPr>
          <p:nvPr>
            <p:ph type="body" idx="4294967295"/>
          </p:nvPr>
        </p:nvSpPr>
        <p:spPr>
          <a:xfrm>
            <a:off x="586740" y="665480"/>
            <a:ext cx="7772400" cy="1652905"/>
          </a:xfrm>
        </p:spPr>
        <p:txBody>
          <a:bodyPr vert="horz" wrap="square" lIns="91440" tIns="45720" rIns="91440" bIns="45720" anchor="t"/>
          <a:lstStyle/>
          <a:p>
            <a:pPr marL="686435" lvl="1" indent="-342900" eaLnBrk="1" hangingPunct="1">
              <a:buClr>
                <a:srgbClr val="CC6600"/>
              </a:buClr>
              <a:buFont typeface="Wingdings" panose="05000000000000000000" charset="0"/>
              <a:buChar char="l"/>
            </a:pPr>
            <a:r>
              <a:rPr lang="zh-CN" altLang="en-US" sz="2400" dirty="0">
                <a:latin typeface="微软雅黑" panose="020B0503020204020204" pitchFamily="34" charset="-122"/>
                <a:ea typeface="微软雅黑" panose="020B0503020204020204" pitchFamily="34" charset="-122"/>
              </a:rPr>
              <a:t>逻辑运算符和表达式</a:t>
            </a:r>
            <a:endParaRPr lang="zh-CN" altLang="en-US" sz="2400" dirty="0">
              <a:latin typeface="微软雅黑" panose="020B0503020204020204" pitchFamily="34" charset="-122"/>
              <a:ea typeface="微软雅黑" panose="020B0503020204020204" pitchFamily="34" charset="-122"/>
            </a:endParaRPr>
          </a:p>
          <a:p>
            <a:pPr lvl="2" eaLnBrk="1" hangingPunct="1"/>
            <a:r>
              <a:rPr lang="zh-CN" altLang="en-US" sz="2000" dirty="0">
                <a:latin typeface="微软雅黑" panose="020B0503020204020204" pitchFamily="34" charset="-122"/>
                <a:ea typeface="微软雅黑" panose="020B0503020204020204" pitchFamily="34" charset="-122"/>
              </a:rPr>
              <a:t>逻辑运算符</a:t>
            </a:r>
            <a:endParaRPr lang="zh-CN" altLang="en-US"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种类：  </a:t>
            </a:r>
            <a:r>
              <a:rPr lang="en-US" altLang="zh-CN" sz="2000" dirty="0">
                <a:latin typeface="微软雅黑" panose="020B0503020204020204" pitchFamily="34" charset="-122"/>
                <a:ea typeface="微软雅黑" panose="020B0503020204020204" pitchFamily="34" charset="-122"/>
              </a:rPr>
              <a:t>!  &amp;&amp;   ||</a:t>
            </a:r>
            <a:endParaRPr lang="en-US" altLang="zh-CN" sz="2000" dirty="0">
              <a:latin typeface="微软雅黑" panose="020B0503020204020204" pitchFamily="34" charset="-122"/>
              <a:ea typeface="微软雅黑" panose="020B0503020204020204" pitchFamily="34" charset="-122"/>
            </a:endParaRPr>
          </a:p>
          <a:p>
            <a:pPr lvl="3" eaLnBrk="1" hangingPunct="1"/>
            <a:r>
              <a:rPr lang="zh-CN" altLang="en-US" sz="2000" dirty="0">
                <a:latin typeface="微软雅黑" panose="020B0503020204020204" pitchFamily="34" charset="-122"/>
                <a:ea typeface="微软雅黑" panose="020B0503020204020204" pitchFamily="34" charset="-122"/>
              </a:rPr>
              <a:t>逻辑运算真值表</a:t>
            </a:r>
            <a:endParaRPr lang="zh-CN" altLang="zh-CN" sz="2000" dirty="0">
              <a:latin typeface="微软雅黑" panose="020B0503020204020204" pitchFamily="34" charset="-122"/>
              <a:ea typeface="微软雅黑" panose="020B0503020204020204" pitchFamily="34" charset="-122"/>
            </a:endParaRPr>
          </a:p>
        </p:txBody>
      </p:sp>
      <p:sp>
        <p:nvSpPr>
          <p:cNvPr id="87049" name="Rectangle 9"/>
          <p:cNvSpPr/>
          <p:nvPr/>
        </p:nvSpPr>
        <p:spPr>
          <a:xfrm>
            <a:off x="1340485" y="4579620"/>
            <a:ext cx="7772400" cy="1881188"/>
          </a:xfrm>
          <a:prstGeom prst="rect">
            <a:avLst/>
          </a:prstGeom>
          <a:noFill/>
          <a:ln w="9525">
            <a:noFill/>
          </a:ln>
        </p:spPr>
        <p:txBody>
          <a:bodyPr/>
          <a:lstStyle/>
          <a:p>
            <a:pPr marL="246380" lvl="3" indent="-228600" eaLnBrk="1" hangingPunct="1">
              <a:lnSpc>
                <a:spcPct val="150000"/>
              </a:lnSpc>
              <a:spcBef>
                <a:spcPct val="20000"/>
              </a:spcBef>
              <a:buClr>
                <a:srgbClr val="FF9900"/>
              </a:buClr>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语言中</a:t>
            </a:r>
            <a:endParaRPr lang="zh-CN" altLang="zh-CN" dirty="0">
              <a:latin typeface="微软雅黑" panose="020B0503020204020204" pitchFamily="34" charset="-122"/>
              <a:ea typeface="微软雅黑" panose="020B0503020204020204" pitchFamily="34" charset="-122"/>
            </a:endParaRPr>
          </a:p>
          <a:p>
            <a:pPr marL="17780" lvl="3" eaLnBrk="1" hangingPunct="1">
              <a:lnSpc>
                <a:spcPct val="150000"/>
              </a:lnSpc>
              <a:spcBef>
                <a:spcPct val="20000"/>
              </a:spcBef>
              <a:buClr>
                <a:srgbClr val="FF9900"/>
              </a:buClr>
              <a:buFont typeface="Wingdings" panose="05000000000000000000" pitchFamily="2" charset="2"/>
            </a:pPr>
            <a:r>
              <a:rPr lang="zh-CN" altLang="zh-CN" dirty="0">
                <a:solidFill>
                  <a:srgbClr val="0000FF"/>
                </a:solidFill>
                <a:latin typeface="微软雅黑" panose="020B0503020204020204" pitchFamily="34" charset="-122"/>
                <a:ea typeface="微软雅黑" panose="020B0503020204020204" pitchFamily="34" charset="-122"/>
              </a:rPr>
              <a:t>    运算量:</a:t>
            </a:r>
            <a:r>
              <a:rPr lang="en-US" altLang="zh-CN" dirty="0">
                <a:solidFill>
                  <a:srgbClr val="0000FF"/>
                </a:solidFill>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0</a:t>
            </a:r>
            <a:r>
              <a:rPr lang="zh-CN" altLang="zh-CN" dirty="0">
                <a:solidFill>
                  <a:schemeClr val="tx1"/>
                </a:solidFill>
                <a:latin typeface="微软雅黑" panose="020B0503020204020204" pitchFamily="34" charset="-122"/>
                <a:ea typeface="微软雅黑" panose="020B0503020204020204" pitchFamily="34" charset="-122"/>
              </a:rPr>
              <a:t>表示“假”</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非0</a:t>
            </a:r>
            <a:r>
              <a:rPr lang="zh-CN" altLang="zh-CN" dirty="0">
                <a:solidFill>
                  <a:schemeClr val="tx1"/>
                </a:solidFill>
                <a:latin typeface="微软雅黑" panose="020B0503020204020204" pitchFamily="34" charset="-122"/>
                <a:ea typeface="微软雅黑" panose="020B0503020204020204" pitchFamily="34" charset="-122"/>
              </a:rPr>
              <a:t>表示“真”</a:t>
            </a:r>
            <a:endParaRPr lang="zh-CN" altLang="zh-CN" dirty="0">
              <a:solidFill>
                <a:srgbClr val="FF0000"/>
              </a:solidFill>
              <a:latin typeface="微软雅黑" panose="020B0503020204020204" pitchFamily="34" charset="-122"/>
              <a:ea typeface="微软雅黑" panose="020B0503020204020204" pitchFamily="34" charset="-122"/>
            </a:endParaRPr>
          </a:p>
          <a:p>
            <a:pPr marL="17780" lvl="3" eaLnBrk="1" hangingPunct="1">
              <a:lnSpc>
                <a:spcPct val="150000"/>
              </a:lnSpc>
              <a:spcBef>
                <a:spcPct val="20000"/>
              </a:spcBef>
              <a:buClr>
                <a:srgbClr val="FF9900"/>
              </a:buClr>
              <a:buFont typeface="Wingdings" panose="05000000000000000000" pitchFamily="2" charset="2"/>
            </a:pPr>
            <a:r>
              <a:rPr lang="zh-CN" altLang="zh-CN" dirty="0">
                <a:solidFill>
                  <a:srgbClr val="FF0000"/>
                </a:solidFill>
                <a:latin typeface="微软雅黑" panose="020B0503020204020204" pitchFamily="34" charset="-122"/>
                <a:ea typeface="微软雅黑" panose="020B0503020204020204" pitchFamily="34" charset="-122"/>
              </a:rPr>
              <a:t>    </a:t>
            </a:r>
            <a:r>
              <a:rPr lang="zh-CN" altLang="zh-CN" dirty="0">
                <a:solidFill>
                  <a:srgbClr val="0000FF"/>
                </a:solidFill>
                <a:latin typeface="微软雅黑" panose="020B0503020204020204" pitchFamily="34" charset="-122"/>
                <a:ea typeface="微软雅黑" panose="020B0503020204020204" pitchFamily="34" charset="-122"/>
              </a:rPr>
              <a:t>运算结果:</a:t>
            </a:r>
            <a:r>
              <a:rPr lang="en-US" altLang="zh-CN" dirty="0">
                <a:solidFill>
                  <a:srgbClr val="0000FF"/>
                </a:solidFill>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0</a:t>
            </a:r>
            <a:r>
              <a:rPr lang="zh-CN" altLang="zh-CN" dirty="0">
                <a:solidFill>
                  <a:schemeClr val="tx1"/>
                </a:solidFill>
                <a:latin typeface="微软雅黑" panose="020B0503020204020204" pitchFamily="34" charset="-122"/>
                <a:ea typeface="微软雅黑" panose="020B0503020204020204" pitchFamily="34" charset="-122"/>
              </a:rPr>
              <a:t>表示“假”</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表示“真”</a:t>
            </a:r>
            <a:endParaRPr lang="zh-CN" altLang="zh-CN" dirty="0">
              <a:solidFill>
                <a:schemeClr val="tx1"/>
              </a:solidFill>
              <a:latin typeface="微软雅黑" panose="020B0503020204020204" pitchFamily="34" charset="-122"/>
              <a:ea typeface="微软雅黑" panose="020B0503020204020204" pitchFamily="34" charset="-122"/>
            </a:endParaRPr>
          </a:p>
          <a:p>
            <a:pPr marL="1600200" lvl="3" indent="-228600" eaLnBrk="1" hangingPunct="1">
              <a:spcBef>
                <a:spcPct val="20000"/>
              </a:spcBef>
              <a:buClr>
                <a:srgbClr val="FF9900"/>
              </a:buClr>
              <a:buFont typeface="Wingdings" panose="05000000000000000000" pitchFamily="2" charset="2"/>
              <a:buNone/>
            </a:pPr>
            <a:endParaRPr lang="zh-CN" altLang="zh-CN" sz="2000" dirty="0">
              <a:solidFill>
                <a:schemeClr val="tx1"/>
              </a:solidFill>
              <a:latin typeface="微软雅黑" panose="020B0503020204020204" pitchFamily="34" charset="-122"/>
              <a:ea typeface="微软雅黑" panose="020B0503020204020204" pitchFamily="34" charset="-122"/>
            </a:endParaRPr>
          </a:p>
        </p:txBody>
      </p:sp>
      <p:grpSp>
        <p:nvGrpSpPr>
          <p:cNvPr id="4" name="Group 61"/>
          <p:cNvGrpSpPr/>
          <p:nvPr/>
        </p:nvGrpSpPr>
        <p:grpSpPr>
          <a:xfrm>
            <a:off x="5907088" y="2671446"/>
            <a:ext cx="382588" cy="1614488"/>
            <a:chOff x="3721" y="1547"/>
            <a:chExt cx="241" cy="1017"/>
          </a:xfrm>
        </p:grpSpPr>
        <p:sp>
          <p:nvSpPr>
            <p:cNvPr id="45077" name="Text Box 37"/>
            <p:cNvSpPr txBox="1"/>
            <p:nvPr/>
          </p:nvSpPr>
          <p:spPr>
            <a:xfrm>
              <a:off x="3721" y="1547"/>
              <a:ext cx="241" cy="213"/>
            </a:xfrm>
            <a:prstGeom prst="rect">
              <a:avLst/>
            </a:prstGeom>
            <a:noFill/>
            <a:ln w="38100">
              <a:noFill/>
            </a:ln>
          </p:spPr>
          <p:txBody>
            <a:bodyPr wrap="none" lIns="90000" tIns="46800" rIns="90000" bIns="46800">
              <a:spAutoFit/>
            </a:bodyPr>
            <a:lstStyle/>
            <a:p>
              <a:pPr lvl="0"/>
              <a:r>
                <a:rPr lang="zh-CN" altLang="en-US" sz="1600" dirty="0">
                  <a:solidFill>
                    <a:srgbClr val="0000FF"/>
                  </a:solidFill>
                  <a:latin typeface="微软雅黑" panose="020B0503020204020204" pitchFamily="34" charset="-122"/>
                  <a:ea typeface="微软雅黑" panose="020B0503020204020204" pitchFamily="34" charset="-122"/>
                </a:rPr>
                <a:t>真</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45078" name="Text Box 44"/>
            <p:cNvSpPr txBox="1"/>
            <p:nvPr/>
          </p:nvSpPr>
          <p:spPr>
            <a:xfrm>
              <a:off x="3721" y="2351"/>
              <a:ext cx="241" cy="213"/>
            </a:xfrm>
            <a:prstGeom prst="rect">
              <a:avLst/>
            </a:prstGeom>
            <a:noFill/>
            <a:ln w="38100">
              <a:noFill/>
            </a:ln>
          </p:spPr>
          <p:txBody>
            <a:bodyPr wrap="none" lIns="90000" tIns="46800" rIns="90000" bIns="46800">
              <a:spAutoFit/>
            </a:bodyPr>
            <a:lstStyle/>
            <a:p>
              <a:pPr lvl="0" algn="l"/>
              <a:r>
                <a:rPr lang="zh-CN" altLang="en-US" sz="1600" dirty="0">
                  <a:solidFill>
                    <a:srgbClr val="0000FF"/>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rgbClr val="0000FF"/>
                </a:solidFill>
                <a:latin typeface="微软雅黑" panose="020B0503020204020204" pitchFamily="34" charset="-122"/>
                <a:ea typeface="微软雅黑" panose="020B0503020204020204" pitchFamily="34" charset="-122"/>
                <a:cs typeface="+mn-ea"/>
                <a:sym typeface="+mn-ea"/>
              </a:endParaRPr>
            </a:p>
          </p:txBody>
        </p:sp>
        <p:sp>
          <p:nvSpPr>
            <p:cNvPr id="45079" name="Text Box 48"/>
            <p:cNvSpPr txBox="1"/>
            <p:nvPr/>
          </p:nvSpPr>
          <p:spPr>
            <a:xfrm>
              <a:off x="3721" y="1800"/>
              <a:ext cx="241" cy="213"/>
            </a:xfrm>
            <a:prstGeom prst="rect">
              <a:avLst/>
            </a:prstGeom>
            <a:noFill/>
            <a:ln w="38100">
              <a:noFill/>
            </a:ln>
          </p:spPr>
          <p:txBody>
            <a:bodyPr wrap="none" lIns="90000" tIns="46800" rIns="90000" bIns="46800">
              <a:spAutoFit/>
            </a:bodyPr>
            <a:lstStyle/>
            <a:p>
              <a:pPr lvl="0" algn="l"/>
              <a:r>
                <a:rPr lang="zh-CN" altLang="en-US" sz="1600" dirty="0">
                  <a:solidFill>
                    <a:srgbClr val="0000FF"/>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rgbClr val="0000FF"/>
                </a:solidFill>
                <a:latin typeface="微软雅黑" panose="020B0503020204020204" pitchFamily="34" charset="-122"/>
                <a:ea typeface="微软雅黑" panose="020B0503020204020204" pitchFamily="34" charset="-122"/>
                <a:cs typeface="+mn-ea"/>
                <a:sym typeface="+mn-ea"/>
              </a:endParaRPr>
            </a:p>
          </p:txBody>
        </p:sp>
        <p:sp>
          <p:nvSpPr>
            <p:cNvPr id="45080" name="Text Box 49"/>
            <p:cNvSpPr txBox="1"/>
            <p:nvPr/>
          </p:nvSpPr>
          <p:spPr>
            <a:xfrm>
              <a:off x="3721" y="2082"/>
              <a:ext cx="241" cy="213"/>
            </a:xfrm>
            <a:prstGeom prst="rect">
              <a:avLst/>
            </a:prstGeom>
            <a:noFill/>
            <a:ln w="38100">
              <a:noFill/>
            </a:ln>
          </p:spPr>
          <p:txBody>
            <a:bodyPr wrap="none" lIns="90000" tIns="46800" rIns="90000" bIns="46800">
              <a:spAutoFit/>
            </a:bodyPr>
            <a:lstStyle/>
            <a:p>
              <a:pPr lvl="0" algn="l"/>
              <a:r>
                <a:rPr lang="zh-CN" altLang="en-US" sz="1600" dirty="0">
                  <a:solidFill>
                    <a:srgbClr val="0000FF"/>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rgbClr val="0000FF"/>
                </a:solidFill>
                <a:latin typeface="微软雅黑" panose="020B0503020204020204" pitchFamily="34" charset="-122"/>
                <a:ea typeface="微软雅黑" panose="020B0503020204020204" pitchFamily="34" charset="-122"/>
                <a:cs typeface="+mn-ea"/>
                <a:sym typeface="+mn-ea"/>
              </a:endParaRPr>
            </a:p>
          </p:txBody>
        </p:sp>
      </p:grpSp>
      <p:grpSp>
        <p:nvGrpSpPr>
          <p:cNvPr id="5" name="Group 59"/>
          <p:cNvGrpSpPr/>
          <p:nvPr/>
        </p:nvGrpSpPr>
        <p:grpSpPr>
          <a:xfrm>
            <a:off x="3984626" y="2671446"/>
            <a:ext cx="382588" cy="1611313"/>
            <a:chOff x="2510" y="1557"/>
            <a:chExt cx="241" cy="1015"/>
          </a:xfrm>
        </p:grpSpPr>
        <p:sp>
          <p:nvSpPr>
            <p:cNvPr id="45073" name="Text Box 40"/>
            <p:cNvSpPr txBox="1"/>
            <p:nvPr/>
          </p:nvSpPr>
          <p:spPr>
            <a:xfrm>
              <a:off x="2510" y="1557"/>
              <a:ext cx="241" cy="213"/>
            </a:xfrm>
            <a:prstGeom prst="rect">
              <a:avLst/>
            </a:prstGeom>
            <a:noFill/>
            <a:ln w="38100">
              <a:noFill/>
            </a:ln>
          </p:spPr>
          <p:txBody>
            <a:bodyPr wrap="none" lIns="90000" tIns="46800" rIns="90000" bIns="46800">
              <a:spAutoFit/>
            </a:bodyPr>
            <a:lstStyle/>
            <a:p>
              <a:pPr lvl="0"/>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假</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5074" name="Text Box 47"/>
            <p:cNvSpPr txBox="1"/>
            <p:nvPr/>
          </p:nvSpPr>
          <p:spPr>
            <a:xfrm>
              <a:off x="2510" y="1816"/>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sp>
          <p:nvSpPr>
            <p:cNvPr id="45075" name="Text Box 53"/>
            <p:cNvSpPr txBox="1"/>
            <p:nvPr/>
          </p:nvSpPr>
          <p:spPr>
            <a:xfrm>
              <a:off x="2510" y="2359"/>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sp>
          <p:nvSpPr>
            <p:cNvPr id="45076" name="Text Box 54"/>
            <p:cNvSpPr txBox="1"/>
            <p:nvPr/>
          </p:nvSpPr>
          <p:spPr>
            <a:xfrm>
              <a:off x="2510" y="2076"/>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grpSp>
      <p:grpSp>
        <p:nvGrpSpPr>
          <p:cNvPr id="6" name="Group 60"/>
          <p:cNvGrpSpPr/>
          <p:nvPr/>
        </p:nvGrpSpPr>
        <p:grpSpPr>
          <a:xfrm>
            <a:off x="4926013" y="2663826"/>
            <a:ext cx="382588" cy="1614488"/>
            <a:chOff x="3103" y="1547"/>
            <a:chExt cx="241" cy="1017"/>
          </a:xfrm>
        </p:grpSpPr>
        <p:sp>
          <p:nvSpPr>
            <p:cNvPr id="45069" name="Text Box 39"/>
            <p:cNvSpPr txBox="1"/>
            <p:nvPr/>
          </p:nvSpPr>
          <p:spPr>
            <a:xfrm>
              <a:off x="3103" y="1547"/>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sp>
          <p:nvSpPr>
            <p:cNvPr id="45070" name="Text Box 41"/>
            <p:cNvSpPr txBox="1"/>
            <p:nvPr/>
          </p:nvSpPr>
          <p:spPr>
            <a:xfrm>
              <a:off x="3103" y="2077"/>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sp>
          <p:nvSpPr>
            <p:cNvPr id="45071" name="Text Box 55"/>
            <p:cNvSpPr txBox="1"/>
            <p:nvPr/>
          </p:nvSpPr>
          <p:spPr>
            <a:xfrm>
              <a:off x="3103" y="2351"/>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sp>
          <p:nvSpPr>
            <p:cNvPr id="45072" name="Text Box 56"/>
            <p:cNvSpPr txBox="1"/>
            <p:nvPr/>
          </p:nvSpPr>
          <p:spPr>
            <a:xfrm>
              <a:off x="3103" y="1818"/>
              <a:ext cx="241" cy="213"/>
            </a:xfrm>
            <a:prstGeom prst="rect">
              <a:avLst/>
            </a:prstGeom>
            <a:noFill/>
            <a:ln w="38100">
              <a:noFill/>
            </a:ln>
          </p:spPr>
          <p:txBody>
            <a:bodyPr wrap="none" lIns="90000" tIns="46800" rIns="90000" bIns="46800">
              <a:spAutoFit/>
            </a:bodyPr>
            <a:lstStyle/>
            <a:p>
              <a:pPr lvl="0" algn="l"/>
              <a:r>
                <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chemeClr val="accent2">
                    <a:lumMod val="75000"/>
                  </a:schemeClr>
                </a:solidFill>
                <a:latin typeface="微软雅黑" panose="020B0503020204020204" pitchFamily="34" charset="-122"/>
                <a:ea typeface="微软雅黑" panose="020B0503020204020204" pitchFamily="34" charset="-122"/>
                <a:cs typeface="+mn-ea"/>
                <a:sym typeface="+mn-ea"/>
              </a:endParaRPr>
            </a:p>
          </p:txBody>
        </p:sp>
      </p:grpSp>
      <p:grpSp>
        <p:nvGrpSpPr>
          <p:cNvPr id="7" name="Group 62"/>
          <p:cNvGrpSpPr/>
          <p:nvPr/>
        </p:nvGrpSpPr>
        <p:grpSpPr>
          <a:xfrm>
            <a:off x="6914833" y="2669541"/>
            <a:ext cx="382588" cy="1617663"/>
            <a:chOff x="4335" y="1525"/>
            <a:chExt cx="241" cy="1019"/>
          </a:xfrm>
        </p:grpSpPr>
        <p:sp>
          <p:nvSpPr>
            <p:cNvPr id="45065" name="Text Box 38"/>
            <p:cNvSpPr txBox="1"/>
            <p:nvPr/>
          </p:nvSpPr>
          <p:spPr>
            <a:xfrm>
              <a:off x="4335" y="1525"/>
              <a:ext cx="241" cy="213"/>
            </a:xfrm>
            <a:prstGeom prst="rect">
              <a:avLst/>
            </a:prstGeom>
            <a:noFill/>
            <a:ln w="38100">
              <a:noFill/>
            </a:ln>
          </p:spPr>
          <p:txBody>
            <a:bodyPr wrap="none" lIns="90000" tIns="46800" rIns="90000" bIns="46800">
              <a:spAutoFit/>
            </a:bodyPr>
            <a:lstStyle/>
            <a:p>
              <a:pPr lvl="0"/>
              <a:r>
                <a:rPr lang="zh-CN" altLang="en-US" sz="1600" dirty="0">
                  <a:solidFill>
                    <a:srgbClr val="FF0000"/>
                  </a:solidFill>
                  <a:latin typeface="微软雅黑" panose="020B0503020204020204" pitchFamily="34" charset="-122"/>
                  <a:ea typeface="微软雅黑" panose="020B0503020204020204" pitchFamily="34" charset="-122"/>
                </a:rPr>
                <a:t>真</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5066" name="Text Box 43"/>
            <p:cNvSpPr txBox="1"/>
            <p:nvPr/>
          </p:nvSpPr>
          <p:spPr>
            <a:xfrm>
              <a:off x="4335" y="2331"/>
              <a:ext cx="241" cy="213"/>
            </a:xfrm>
            <a:prstGeom prst="rect">
              <a:avLst/>
            </a:prstGeom>
            <a:noFill/>
            <a:ln w="38100">
              <a:noFill/>
            </a:ln>
          </p:spPr>
          <p:txBody>
            <a:bodyPr wrap="none" lIns="90000" tIns="46800" rIns="90000" bIns="46800">
              <a:spAutoFit/>
            </a:bodyPr>
            <a:lstStyle/>
            <a:p>
              <a:pPr lvl="0" algn="l"/>
              <a:r>
                <a:rPr lang="zh-CN" altLang="en-US" sz="1600" dirty="0">
                  <a:solidFill>
                    <a:srgbClr val="FF0000"/>
                  </a:solidFill>
                  <a:latin typeface="微软雅黑" panose="020B0503020204020204" pitchFamily="34" charset="-122"/>
                  <a:ea typeface="微软雅黑" panose="020B0503020204020204" pitchFamily="34" charset="-122"/>
                  <a:cs typeface="+mn-ea"/>
                  <a:sym typeface="+mn-ea"/>
                </a:rPr>
                <a:t>假</a:t>
              </a:r>
              <a:endParaRPr lang="zh-CN" altLang="en-US" sz="1600" dirty="0">
                <a:solidFill>
                  <a:srgbClr val="FF0000"/>
                </a:solidFill>
                <a:latin typeface="微软雅黑" panose="020B0503020204020204" pitchFamily="34" charset="-122"/>
                <a:ea typeface="微软雅黑" panose="020B0503020204020204" pitchFamily="34" charset="-122"/>
                <a:cs typeface="+mn-ea"/>
                <a:sym typeface="+mn-ea"/>
              </a:endParaRPr>
            </a:p>
          </p:txBody>
        </p:sp>
        <p:sp>
          <p:nvSpPr>
            <p:cNvPr id="45067" name="Text Box 57"/>
            <p:cNvSpPr txBox="1"/>
            <p:nvPr/>
          </p:nvSpPr>
          <p:spPr>
            <a:xfrm>
              <a:off x="4335" y="1781"/>
              <a:ext cx="241" cy="213"/>
            </a:xfrm>
            <a:prstGeom prst="rect">
              <a:avLst/>
            </a:prstGeom>
            <a:noFill/>
            <a:ln w="38100">
              <a:noFill/>
            </a:ln>
          </p:spPr>
          <p:txBody>
            <a:bodyPr wrap="none" lIns="90000" tIns="46800" rIns="90000" bIns="46800">
              <a:spAutoFit/>
            </a:bodyPr>
            <a:lstStyle/>
            <a:p>
              <a:pPr lvl="0" algn="l"/>
              <a:r>
                <a:rPr lang="zh-CN" altLang="en-US" sz="1600" dirty="0">
                  <a:solidFill>
                    <a:srgbClr val="FF0000"/>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rgbClr val="FF0000"/>
                </a:solidFill>
                <a:latin typeface="微软雅黑" panose="020B0503020204020204" pitchFamily="34" charset="-122"/>
                <a:ea typeface="微软雅黑" panose="020B0503020204020204" pitchFamily="34" charset="-122"/>
                <a:cs typeface="+mn-ea"/>
                <a:sym typeface="+mn-ea"/>
              </a:endParaRPr>
            </a:p>
          </p:txBody>
        </p:sp>
        <p:sp>
          <p:nvSpPr>
            <p:cNvPr id="45068" name="Text Box 58"/>
            <p:cNvSpPr txBox="1"/>
            <p:nvPr/>
          </p:nvSpPr>
          <p:spPr>
            <a:xfrm>
              <a:off x="4335" y="2061"/>
              <a:ext cx="241" cy="213"/>
            </a:xfrm>
            <a:prstGeom prst="rect">
              <a:avLst/>
            </a:prstGeom>
            <a:noFill/>
            <a:ln w="38100">
              <a:noFill/>
            </a:ln>
          </p:spPr>
          <p:txBody>
            <a:bodyPr wrap="none" lIns="90000" tIns="46800" rIns="90000" bIns="46800">
              <a:spAutoFit/>
            </a:bodyPr>
            <a:lstStyle/>
            <a:p>
              <a:pPr lvl="0" algn="l"/>
              <a:r>
                <a:rPr lang="zh-CN" altLang="en-US" sz="1600" dirty="0">
                  <a:solidFill>
                    <a:srgbClr val="FF0000"/>
                  </a:solidFill>
                  <a:latin typeface="微软雅黑" panose="020B0503020204020204" pitchFamily="34" charset="-122"/>
                  <a:ea typeface="微软雅黑" panose="020B0503020204020204" pitchFamily="34" charset="-122"/>
                  <a:cs typeface="+mn-ea"/>
                  <a:sym typeface="+mn-ea"/>
                </a:rPr>
                <a:t>真</a:t>
              </a:r>
              <a:endParaRPr lang="zh-CN" altLang="en-US" sz="1600" dirty="0">
                <a:solidFill>
                  <a:srgbClr val="FF0000"/>
                </a:solidFill>
                <a:latin typeface="微软雅黑" panose="020B0503020204020204" pitchFamily="34" charset="-122"/>
                <a:ea typeface="微软雅黑" panose="020B0503020204020204" pitchFamily="34" charset="-122"/>
                <a:cs typeface="+mn-ea"/>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2027238" y="656273"/>
            <a:ext cx="1924050" cy="2247900"/>
            <a:chOff x="953" y="725"/>
            <a:chExt cx="1212" cy="1416"/>
          </a:xfrm>
        </p:grpSpPr>
        <p:sp>
          <p:nvSpPr>
            <p:cNvPr id="46093" name="Rectangle 3"/>
            <p:cNvSpPr/>
            <p:nvPr/>
          </p:nvSpPr>
          <p:spPr>
            <a:xfrm>
              <a:off x="953" y="736"/>
              <a:ext cx="121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4" name="Text Box 4"/>
            <p:cNvSpPr txBox="1"/>
            <p:nvPr/>
          </p:nvSpPr>
          <p:spPr>
            <a:xfrm>
              <a:off x="1128" y="725"/>
              <a:ext cx="722" cy="1221"/>
            </a:xfrm>
            <a:prstGeom prst="rect">
              <a:avLst/>
            </a:prstGeom>
            <a:noFill/>
            <a:ln w="9525">
              <a:noFill/>
            </a:ln>
          </p:spPr>
          <p:txBody>
            <a:bodyPr wrap="non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         </a:t>
              </a:r>
              <a:r>
                <a:rPr lang="en-US" altLang="zh-CN" sz="2000" dirty="0">
                  <a:solidFill>
                    <a:srgbClr val="FF0000"/>
                  </a:solidFill>
                  <a:latin typeface="+mn-lt"/>
                  <a:ea typeface="宋体" panose="02010600030101010101" pitchFamily="2" charset="-122"/>
                  <a:cs typeface="+mn-lt"/>
                </a:rPr>
                <a:t>(2)</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&amp;&amp;</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(11)</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(12)</a:t>
              </a:r>
              <a:endParaRPr lang="en-US" altLang="zh-CN" sz="4000" dirty="0">
                <a:latin typeface="Times New Roman" panose="02020603050405020304" pitchFamily="18" charset="0"/>
                <a:ea typeface="宋体" panose="02010600030101010101" pitchFamily="2" charset="-122"/>
              </a:endParaRPr>
            </a:p>
          </p:txBody>
        </p:sp>
        <p:sp>
          <p:nvSpPr>
            <p:cNvPr id="46095" name="Text Box 7"/>
            <p:cNvSpPr txBox="1"/>
            <p:nvPr/>
          </p:nvSpPr>
          <p:spPr>
            <a:xfrm>
              <a:off x="1878" y="1040"/>
              <a:ext cx="259" cy="232"/>
            </a:xfrm>
            <a:prstGeom prst="rect">
              <a:avLst/>
            </a:prstGeom>
            <a:no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高</a:t>
              </a:r>
              <a:endParaRPr lang="zh-CN" altLang="en-US" dirty="0">
                <a:latin typeface="微软雅黑" panose="020B0503020204020204" pitchFamily="34" charset="-122"/>
                <a:ea typeface="微软雅黑" panose="020B0503020204020204" pitchFamily="34" charset="-122"/>
              </a:endParaRPr>
            </a:p>
          </p:txBody>
        </p:sp>
        <p:sp>
          <p:nvSpPr>
            <p:cNvPr id="46096" name="Text Box 8"/>
            <p:cNvSpPr txBox="1"/>
            <p:nvPr/>
          </p:nvSpPr>
          <p:spPr>
            <a:xfrm>
              <a:off x="1878" y="1648"/>
              <a:ext cx="259" cy="232"/>
            </a:xfrm>
            <a:prstGeom prst="rect">
              <a:avLst/>
            </a:prstGeom>
            <a:noFill/>
            <a:ln w="9525">
              <a:noFill/>
            </a:ln>
          </p:spPr>
          <p:txBody>
            <a:bodyPr wrap="none">
              <a:spAutoFit/>
            </a:bodyPr>
            <a:lstStyle/>
            <a:p>
              <a:pPr lvl="0"/>
              <a:r>
                <a:rPr lang="zh-CN" altLang="en-US" sz="1800" dirty="0">
                  <a:latin typeface="微软雅黑" panose="020B0503020204020204" pitchFamily="34" charset="-122"/>
                  <a:ea typeface="微软雅黑" panose="020B0503020204020204" pitchFamily="34" charset="-122"/>
                  <a:cs typeface="+mn-ea"/>
                </a:rPr>
                <a:t>低</a:t>
              </a:r>
              <a:endParaRPr lang="zh-CN" altLang="en-US" sz="4000" dirty="0">
                <a:latin typeface="Times New Roman" panose="02020603050405020304" pitchFamily="18" charset="0"/>
                <a:ea typeface="宋体" panose="02010600030101010101" pitchFamily="2" charset="-122"/>
              </a:endParaRPr>
            </a:p>
          </p:txBody>
        </p:sp>
        <p:sp>
          <p:nvSpPr>
            <p:cNvPr id="46097" name="Line 16"/>
            <p:cNvSpPr/>
            <p:nvPr/>
          </p:nvSpPr>
          <p:spPr>
            <a:xfrm flipV="1">
              <a:off x="1858" y="991"/>
              <a:ext cx="0" cy="889"/>
            </a:xfrm>
            <a:prstGeom prst="line">
              <a:avLst/>
            </a:prstGeom>
            <a:ln w="9525" cap="flat" cmpd="sng">
              <a:solidFill>
                <a:schemeClr val="tx1"/>
              </a:solidFill>
              <a:prstDash val="solid"/>
              <a:headEnd type="none" w="med" len="med"/>
              <a:tailEnd type="triangle" w="med" len="med"/>
            </a:ln>
          </p:spPr>
        </p:sp>
      </p:grpSp>
      <p:sp>
        <p:nvSpPr>
          <p:cNvPr id="117781" name="Text Box 21"/>
          <p:cNvSpPr txBox="1"/>
          <p:nvPr/>
        </p:nvSpPr>
        <p:spPr>
          <a:xfrm>
            <a:off x="1198245" y="3269615"/>
            <a:ext cx="6673850" cy="2031365"/>
          </a:xfrm>
          <a:prstGeom prst="rect">
            <a:avLst/>
          </a:prstGeom>
          <a:solidFill>
            <a:schemeClr val="bg1"/>
          </a:solidFill>
          <a:ln w="25400" cap="flat" cmpd="sng">
            <a:solidFill>
              <a:srgbClr val="CC6600"/>
            </a:solidFill>
            <a:prstDash val="solid"/>
            <a:miter/>
            <a:headEnd type="none" w="med" len="med"/>
            <a:tailEnd type="none" w="med" len="med"/>
          </a:ln>
        </p:spPr>
        <p:txBody>
          <a:bodyPr wrap="square" lIns="90000" tIns="46800" rIns="90000" bIns="46800">
            <a:spAutoFit/>
          </a:bodyPr>
          <a:lstStyle/>
          <a:p>
            <a:pPr marL="0" lvl="3" indent="89535">
              <a:lnSpc>
                <a:spcPct val="150000"/>
              </a:lnSpc>
            </a:pPr>
            <a:r>
              <a:rPr lang="zh-CN" altLang="en-US" sz="2000" dirty="0">
                <a:latin typeface="微软雅黑" panose="020B0503020204020204" pitchFamily="34" charset="-122"/>
                <a:ea typeface="微软雅黑" panose="020B0503020204020204" pitchFamily="34" charset="-122"/>
              </a:rPr>
              <a:t>例</a:t>
            </a:r>
            <a:r>
              <a:rPr lang="zh-CN" altLang="en-US" sz="2400" dirty="0">
                <a:latin typeface="隶书" panose="02010509060101010101" pitchFamily="49" charset="-122"/>
                <a:ea typeface="隶书" panose="02010509060101010101" pitchFamily="49" charset="-122"/>
              </a:rPr>
              <a:t> </a:t>
            </a:r>
            <a:r>
              <a:rPr lang="en-US" altLang="zh-CN" sz="2400" dirty="0">
                <a:latin typeface="隶书" panose="02010509060101010101" pitchFamily="49" charset="-122"/>
                <a:ea typeface="隶书" panose="02010509060101010101" pitchFamily="49" charset="-122"/>
              </a:rPr>
              <a:t>	</a:t>
            </a:r>
            <a:r>
              <a:rPr lang="en-US" altLang="zh-CN" sz="2000" dirty="0">
                <a:latin typeface="+mn-lt"/>
                <a:ea typeface="宋体" panose="02010600030101010101" pitchFamily="2" charset="-122"/>
                <a:cs typeface="+mn-lt"/>
                <a:sym typeface="Symbol" panose="05050102010706020507" pitchFamily="18" charset="2"/>
              </a:rPr>
              <a:t>a&lt;=x &amp;&amp; x&lt;=b</a:t>
            </a:r>
            <a:endParaRPr lang="en-US" altLang="zh-CN" sz="2000" dirty="0">
              <a:latin typeface="+mn-lt"/>
              <a:ea typeface="隶书" panose="02010509060101010101" pitchFamily="49" charset="-122"/>
              <a:cs typeface="+mn-lt"/>
            </a:endParaRPr>
          </a:p>
          <a:p>
            <a:pPr marL="0" lvl="3" indent="89535">
              <a:lnSpc>
                <a:spcPct val="150000"/>
              </a:lnSpc>
            </a:pPr>
            <a:r>
              <a:rPr lang="en-US" altLang="zh-CN" sz="2000" dirty="0">
                <a:latin typeface="+mn-lt"/>
                <a:ea typeface="隶书" panose="02010509060101010101" pitchFamily="49" charset="-122"/>
                <a:cs typeface="+mn-lt"/>
              </a:rPr>
              <a:t>	a&gt;b&amp;&amp;x&gt;y</a:t>
            </a:r>
            <a:endParaRPr lang="en-US" altLang="zh-CN" sz="2000" dirty="0">
              <a:solidFill>
                <a:srgbClr val="0000FF"/>
              </a:solidFill>
              <a:latin typeface="+mn-lt"/>
              <a:ea typeface="隶书" panose="02010509060101010101" pitchFamily="49" charset="-122"/>
              <a:cs typeface="+mn-lt"/>
            </a:endParaRPr>
          </a:p>
          <a:p>
            <a:pPr marL="0" lvl="3" indent="89535">
              <a:lnSpc>
                <a:spcPct val="150000"/>
              </a:lnSpc>
            </a:pPr>
            <a:r>
              <a:rPr lang="en-US" altLang="zh-CN" sz="2000" dirty="0">
                <a:latin typeface="+mn-lt"/>
                <a:ea typeface="隶书" panose="02010509060101010101" pitchFamily="49" charset="-122"/>
                <a:cs typeface="+mn-lt"/>
              </a:rPr>
              <a:t>       	a==b||x==y</a:t>
            </a:r>
            <a:endParaRPr lang="en-US" altLang="zh-CN" sz="2000" dirty="0">
              <a:solidFill>
                <a:srgbClr val="0000FF"/>
              </a:solidFill>
              <a:latin typeface="+mn-lt"/>
              <a:ea typeface="隶书" panose="02010509060101010101" pitchFamily="49" charset="-122"/>
              <a:cs typeface="+mn-lt"/>
            </a:endParaRPr>
          </a:p>
          <a:p>
            <a:pPr marL="0" lvl="3" indent="89535">
              <a:lnSpc>
                <a:spcPct val="150000"/>
              </a:lnSpc>
            </a:pPr>
            <a:r>
              <a:rPr lang="en-US" altLang="zh-CN" sz="2000" dirty="0">
                <a:latin typeface="+mn-lt"/>
                <a:ea typeface="隶书" panose="02010509060101010101" pitchFamily="49" charset="-122"/>
                <a:cs typeface="+mn-lt"/>
              </a:rPr>
              <a:t>       	!a||a&gt;b</a:t>
            </a:r>
            <a:endParaRPr lang="en-US" altLang="zh-CN" sz="2000" dirty="0">
              <a:latin typeface="+mn-lt"/>
              <a:ea typeface="宋体" panose="02010600030101010101" pitchFamily="2" charset="-122"/>
              <a:cs typeface="+mn-lt"/>
            </a:endParaRPr>
          </a:p>
        </p:txBody>
      </p:sp>
      <p:sp>
        <p:nvSpPr>
          <p:cNvPr id="117782" name="Text Box 22"/>
          <p:cNvSpPr txBox="1"/>
          <p:nvPr/>
        </p:nvSpPr>
        <p:spPr>
          <a:xfrm>
            <a:off x="713423" y="656590"/>
            <a:ext cx="1463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优先级：</a:t>
            </a:r>
            <a:endParaRPr lang="zh-CN" altLang="en-US" sz="2000" dirty="0">
              <a:latin typeface="微软雅黑" panose="020B0503020204020204" pitchFamily="34" charset="-122"/>
              <a:ea typeface="微软雅黑" panose="020B0503020204020204" pitchFamily="34" charset="-122"/>
            </a:endParaRPr>
          </a:p>
        </p:txBody>
      </p:sp>
      <p:sp>
        <p:nvSpPr>
          <p:cNvPr id="117788" name="Text Box 28"/>
          <p:cNvSpPr txBox="1"/>
          <p:nvPr/>
        </p:nvSpPr>
        <p:spPr>
          <a:xfrm>
            <a:off x="4084003" y="650240"/>
            <a:ext cx="1717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结合方向：</a:t>
            </a:r>
            <a:endParaRPr lang="zh-CN" altLang="en-US" sz="2000" dirty="0">
              <a:latin typeface="微软雅黑" panose="020B0503020204020204" pitchFamily="34" charset="-122"/>
              <a:ea typeface="微软雅黑" panose="020B0503020204020204" pitchFamily="34" charset="-122"/>
            </a:endParaRPr>
          </a:p>
        </p:txBody>
      </p:sp>
      <p:grpSp>
        <p:nvGrpSpPr>
          <p:cNvPr id="3" name="Group 35"/>
          <p:cNvGrpSpPr/>
          <p:nvPr/>
        </p:nvGrpSpPr>
        <p:grpSpPr>
          <a:xfrm>
            <a:off x="5727065" y="632460"/>
            <a:ext cx="2236470" cy="2247900"/>
            <a:chOff x="3833" y="257"/>
            <a:chExt cx="1342" cy="1416"/>
          </a:xfrm>
        </p:grpSpPr>
        <p:sp>
          <p:nvSpPr>
            <p:cNvPr id="46091" name="Rectangle 30"/>
            <p:cNvSpPr/>
            <p:nvPr/>
          </p:nvSpPr>
          <p:spPr>
            <a:xfrm>
              <a:off x="3833" y="268"/>
              <a:ext cx="133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2" name="Text Box 31"/>
            <p:cNvSpPr txBox="1"/>
            <p:nvPr/>
          </p:nvSpPr>
          <p:spPr>
            <a:xfrm>
              <a:off x="4008" y="257"/>
              <a:ext cx="1167" cy="1221"/>
            </a:xfrm>
            <a:prstGeom prst="rect">
              <a:avLst/>
            </a:prstGeom>
            <a:noFill/>
            <a:ln w="9525">
              <a:noFill/>
            </a:ln>
          </p:spPr>
          <p:txBody>
            <a:bodyPr wrap="squar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从右向左</a:t>
              </a:r>
              <a:endParaRPr lang="zh-CN" altLang="en-US" sz="2000" dirty="0">
                <a:solidFill>
                  <a:srgbClr val="FF0000"/>
                </a:solidFill>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&amp;&amp;</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   :从左向右</a:t>
              </a:r>
              <a:endParaRPr lang="zh-CN" altLang="en-US" sz="2000" dirty="0">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:从左向右</a:t>
              </a:r>
              <a:endParaRPr lang="zh-CN" altLang="en-US" sz="2000" dirty="0">
                <a:solidFill>
                  <a:schemeClr val="folHlink"/>
                </a:solidFill>
                <a:latin typeface="微软雅黑" panose="020B0503020204020204" pitchFamily="34" charset="-122"/>
                <a:ea typeface="微软雅黑" panose="020B0503020204020204" pitchFamily="34" charset="-122"/>
              </a:endParaRPr>
            </a:p>
          </p:txBody>
        </p:sp>
      </p:grpSp>
      <p:sp>
        <p:nvSpPr>
          <p:cNvPr id="117808" name="Text Box 48"/>
          <p:cNvSpPr txBox="1"/>
          <p:nvPr/>
        </p:nvSpPr>
        <p:spPr>
          <a:xfrm>
            <a:off x="4712653" y="3475355"/>
            <a:ext cx="2294890" cy="400050"/>
          </a:xfrm>
          <a:prstGeom prst="rect">
            <a:avLst/>
          </a:prstGeom>
          <a:noFill/>
          <a:ln w="38100">
            <a:noFill/>
          </a:ln>
        </p:spPr>
        <p:txBody>
          <a:bodyPr wrap="none" lIns="90000" tIns="46800" rIns="90000" bIns="46800">
            <a:spAutoFit/>
          </a:bodyPr>
          <a:lstStyle/>
          <a:p>
            <a:pPr lvl="0"/>
            <a:r>
              <a:rPr lang="en-US" altLang="zh-CN" sz="2000" dirty="0">
                <a:solidFill>
                  <a:srgbClr val="0000FF"/>
                </a:solidFill>
                <a:latin typeface="+mn-lt"/>
                <a:ea typeface="宋体" panose="02010600030101010101" pitchFamily="2" charset="-122"/>
                <a:cs typeface="+mn-lt"/>
                <a:sym typeface="Symbol" panose="05050102010706020507" pitchFamily="18" charset="2"/>
              </a:rPr>
              <a:t>// (a&lt;=x) &amp;&amp; (x&lt;=b)  </a:t>
            </a:r>
            <a:endParaRPr lang="en-US" altLang="zh-CN" sz="2000" dirty="0">
              <a:solidFill>
                <a:srgbClr val="0000FF"/>
              </a:solidFill>
              <a:latin typeface="+mn-lt"/>
              <a:ea typeface="宋体" panose="02010600030101010101" pitchFamily="2" charset="-122"/>
              <a:cs typeface="+mn-lt"/>
              <a:sym typeface="Symbol" panose="05050102010706020507" pitchFamily="18" charset="2"/>
            </a:endParaRPr>
          </a:p>
        </p:txBody>
      </p:sp>
      <p:sp>
        <p:nvSpPr>
          <p:cNvPr id="117809" name="Text Box 49"/>
          <p:cNvSpPr txBox="1"/>
          <p:nvPr/>
        </p:nvSpPr>
        <p:spPr>
          <a:xfrm>
            <a:off x="4712653" y="3930015"/>
            <a:ext cx="1761490" cy="40005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mn-lt"/>
                <a:cs typeface="+mn-lt"/>
                <a:sym typeface="+mn-ea"/>
              </a:rPr>
              <a:t>//(a&gt;b)&amp;&amp;(x&gt;y)</a:t>
            </a:r>
            <a:endParaRPr lang="en-US" altLang="zh-CN" sz="2000" dirty="0">
              <a:solidFill>
                <a:srgbClr val="0000FF"/>
              </a:solidFill>
              <a:latin typeface="+mn-lt"/>
              <a:cs typeface="+mn-lt"/>
              <a:sym typeface="+mn-ea"/>
            </a:endParaRPr>
          </a:p>
        </p:txBody>
      </p:sp>
      <p:sp>
        <p:nvSpPr>
          <p:cNvPr id="117810" name="Text Box 50"/>
          <p:cNvSpPr txBox="1"/>
          <p:nvPr/>
        </p:nvSpPr>
        <p:spPr>
          <a:xfrm>
            <a:off x="4712653" y="4407535"/>
            <a:ext cx="1901190" cy="40005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mn-lt"/>
                <a:cs typeface="+mn-lt"/>
                <a:sym typeface="+mn-ea"/>
              </a:rPr>
              <a:t>//(a==b)||(x==y)</a:t>
            </a:r>
            <a:endParaRPr lang="en-US" altLang="zh-CN" sz="2000" dirty="0">
              <a:solidFill>
                <a:srgbClr val="0000FF"/>
              </a:solidFill>
              <a:latin typeface="+mn-lt"/>
              <a:cs typeface="+mn-lt"/>
              <a:sym typeface="+mn-ea"/>
            </a:endParaRPr>
          </a:p>
        </p:txBody>
      </p:sp>
      <p:sp>
        <p:nvSpPr>
          <p:cNvPr id="117811" name="Text Box 51"/>
          <p:cNvSpPr txBox="1"/>
          <p:nvPr/>
        </p:nvSpPr>
        <p:spPr>
          <a:xfrm>
            <a:off x="4712653" y="4807585"/>
            <a:ext cx="1501775" cy="400050"/>
          </a:xfrm>
          <a:prstGeom prst="rect">
            <a:avLst/>
          </a:prstGeom>
          <a:noFill/>
          <a:ln w="38100">
            <a:noFill/>
          </a:ln>
        </p:spPr>
        <p:txBody>
          <a:bodyPr wrap="none" lIns="90000" tIns="46800" rIns="90000" bIns="46800">
            <a:spAutoFit/>
          </a:bodyPr>
          <a:lstStyle/>
          <a:p>
            <a:pPr lvl="0" algn="l"/>
            <a:r>
              <a:rPr lang="en-US" altLang="zh-CN" sz="2000" dirty="0">
                <a:solidFill>
                  <a:srgbClr val="0000FF"/>
                </a:solidFill>
                <a:latin typeface="+mn-lt"/>
                <a:cs typeface="+mn-lt"/>
                <a:sym typeface="+mn-ea"/>
              </a:rPr>
              <a:t>//(!a)||(a&gt;b)</a:t>
            </a:r>
            <a:endParaRPr lang="en-US" altLang="zh-CN" sz="2000" dirty="0">
              <a:solidFill>
                <a:srgbClr val="0000FF"/>
              </a:solidFill>
              <a:latin typeface="+mn-lt"/>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80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80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78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8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1" grpId="0" bldLvl="0" animBg="1"/>
      <p:bldP spid="117782" grpId="0" build="p"/>
      <p:bldP spid="117788" grpId="0" build="p"/>
      <p:bldP spid="117808" grpId="0" build="p"/>
      <p:bldP spid="117809" grpId="0" build="p"/>
      <p:bldP spid="117810" grpId="0" build="p"/>
      <p:bldP spid="1178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2027238" y="656273"/>
            <a:ext cx="1924050" cy="2247900"/>
            <a:chOff x="953" y="725"/>
            <a:chExt cx="1212" cy="1416"/>
          </a:xfrm>
        </p:grpSpPr>
        <p:sp>
          <p:nvSpPr>
            <p:cNvPr id="46093" name="Rectangle 3"/>
            <p:cNvSpPr/>
            <p:nvPr/>
          </p:nvSpPr>
          <p:spPr>
            <a:xfrm>
              <a:off x="953" y="736"/>
              <a:ext cx="121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4" name="Text Box 4"/>
            <p:cNvSpPr txBox="1"/>
            <p:nvPr/>
          </p:nvSpPr>
          <p:spPr>
            <a:xfrm>
              <a:off x="1128" y="725"/>
              <a:ext cx="722" cy="1221"/>
            </a:xfrm>
            <a:prstGeom prst="rect">
              <a:avLst/>
            </a:prstGeom>
            <a:noFill/>
            <a:ln w="9525">
              <a:noFill/>
            </a:ln>
          </p:spPr>
          <p:txBody>
            <a:bodyPr wrap="non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         </a:t>
              </a:r>
              <a:r>
                <a:rPr lang="en-US" altLang="zh-CN" sz="2000" dirty="0">
                  <a:solidFill>
                    <a:srgbClr val="FF0000"/>
                  </a:solidFill>
                  <a:latin typeface="+mn-lt"/>
                  <a:ea typeface="宋体" panose="02010600030101010101" pitchFamily="2" charset="-122"/>
                  <a:cs typeface="+mn-lt"/>
                </a:rPr>
                <a:t>(2)</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&amp;&amp;</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(11)</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(12)</a:t>
              </a:r>
              <a:endParaRPr lang="en-US" altLang="zh-CN" sz="4000" dirty="0">
                <a:latin typeface="Times New Roman" panose="02020603050405020304" pitchFamily="18" charset="0"/>
                <a:ea typeface="宋体" panose="02010600030101010101" pitchFamily="2" charset="-122"/>
              </a:endParaRPr>
            </a:p>
          </p:txBody>
        </p:sp>
        <p:sp>
          <p:nvSpPr>
            <p:cNvPr id="46095" name="Text Box 7"/>
            <p:cNvSpPr txBox="1"/>
            <p:nvPr/>
          </p:nvSpPr>
          <p:spPr>
            <a:xfrm>
              <a:off x="1878" y="1040"/>
              <a:ext cx="259" cy="232"/>
            </a:xfrm>
            <a:prstGeom prst="rect">
              <a:avLst/>
            </a:prstGeom>
            <a:no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高</a:t>
              </a:r>
              <a:endParaRPr lang="zh-CN" altLang="en-US" dirty="0">
                <a:latin typeface="微软雅黑" panose="020B0503020204020204" pitchFamily="34" charset="-122"/>
                <a:ea typeface="微软雅黑" panose="020B0503020204020204" pitchFamily="34" charset="-122"/>
              </a:endParaRPr>
            </a:p>
          </p:txBody>
        </p:sp>
        <p:sp>
          <p:nvSpPr>
            <p:cNvPr id="46096" name="Text Box 8"/>
            <p:cNvSpPr txBox="1"/>
            <p:nvPr/>
          </p:nvSpPr>
          <p:spPr>
            <a:xfrm>
              <a:off x="1878" y="1648"/>
              <a:ext cx="259" cy="232"/>
            </a:xfrm>
            <a:prstGeom prst="rect">
              <a:avLst/>
            </a:prstGeom>
            <a:noFill/>
            <a:ln w="9525">
              <a:noFill/>
            </a:ln>
          </p:spPr>
          <p:txBody>
            <a:bodyPr wrap="none">
              <a:spAutoFit/>
            </a:bodyPr>
            <a:lstStyle/>
            <a:p>
              <a:pPr lvl="0"/>
              <a:r>
                <a:rPr lang="zh-CN" altLang="en-US" sz="1800" dirty="0">
                  <a:latin typeface="微软雅黑" panose="020B0503020204020204" pitchFamily="34" charset="-122"/>
                  <a:ea typeface="微软雅黑" panose="020B0503020204020204" pitchFamily="34" charset="-122"/>
                  <a:cs typeface="+mn-ea"/>
                </a:rPr>
                <a:t>低</a:t>
              </a:r>
              <a:endParaRPr lang="zh-CN" altLang="en-US" sz="4000" dirty="0">
                <a:latin typeface="Times New Roman" panose="02020603050405020304" pitchFamily="18" charset="0"/>
                <a:ea typeface="宋体" panose="02010600030101010101" pitchFamily="2" charset="-122"/>
              </a:endParaRPr>
            </a:p>
          </p:txBody>
        </p:sp>
        <p:sp>
          <p:nvSpPr>
            <p:cNvPr id="46097" name="Line 16"/>
            <p:cNvSpPr/>
            <p:nvPr/>
          </p:nvSpPr>
          <p:spPr>
            <a:xfrm flipV="1">
              <a:off x="1858" y="991"/>
              <a:ext cx="0" cy="889"/>
            </a:xfrm>
            <a:prstGeom prst="line">
              <a:avLst/>
            </a:prstGeom>
            <a:ln w="9525" cap="flat" cmpd="sng">
              <a:solidFill>
                <a:schemeClr val="tx1"/>
              </a:solidFill>
              <a:prstDash val="solid"/>
              <a:headEnd type="none" w="med" len="med"/>
              <a:tailEnd type="triangle" w="med" len="med"/>
            </a:ln>
          </p:spPr>
        </p:sp>
      </p:grpSp>
      <p:sp>
        <p:nvSpPr>
          <p:cNvPr id="117782" name="Text Box 22"/>
          <p:cNvSpPr txBox="1"/>
          <p:nvPr/>
        </p:nvSpPr>
        <p:spPr>
          <a:xfrm>
            <a:off x="713423" y="656590"/>
            <a:ext cx="1463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优先级：</a:t>
            </a:r>
            <a:endParaRPr lang="zh-CN" altLang="en-US" sz="2000" dirty="0">
              <a:latin typeface="微软雅黑" panose="020B0503020204020204" pitchFamily="34" charset="-122"/>
              <a:ea typeface="微软雅黑" panose="020B0503020204020204" pitchFamily="34" charset="-122"/>
            </a:endParaRPr>
          </a:p>
        </p:txBody>
      </p:sp>
      <p:sp>
        <p:nvSpPr>
          <p:cNvPr id="117788" name="Text Box 28"/>
          <p:cNvSpPr txBox="1"/>
          <p:nvPr/>
        </p:nvSpPr>
        <p:spPr>
          <a:xfrm>
            <a:off x="4084003" y="650240"/>
            <a:ext cx="1717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结合方向：</a:t>
            </a:r>
            <a:endParaRPr lang="zh-CN" altLang="en-US" sz="2000" dirty="0">
              <a:latin typeface="微软雅黑" panose="020B0503020204020204" pitchFamily="34" charset="-122"/>
              <a:ea typeface="微软雅黑" panose="020B0503020204020204" pitchFamily="34" charset="-122"/>
            </a:endParaRPr>
          </a:p>
        </p:txBody>
      </p:sp>
      <p:grpSp>
        <p:nvGrpSpPr>
          <p:cNvPr id="3" name="Group 35"/>
          <p:cNvGrpSpPr/>
          <p:nvPr/>
        </p:nvGrpSpPr>
        <p:grpSpPr>
          <a:xfrm>
            <a:off x="5727065" y="632460"/>
            <a:ext cx="2236470" cy="2247900"/>
            <a:chOff x="3833" y="257"/>
            <a:chExt cx="1342" cy="1416"/>
          </a:xfrm>
        </p:grpSpPr>
        <p:sp>
          <p:nvSpPr>
            <p:cNvPr id="46091" name="Rectangle 30"/>
            <p:cNvSpPr/>
            <p:nvPr/>
          </p:nvSpPr>
          <p:spPr>
            <a:xfrm>
              <a:off x="3833" y="268"/>
              <a:ext cx="133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2" name="Text Box 31"/>
            <p:cNvSpPr txBox="1"/>
            <p:nvPr/>
          </p:nvSpPr>
          <p:spPr>
            <a:xfrm>
              <a:off x="4008" y="257"/>
              <a:ext cx="1167" cy="1221"/>
            </a:xfrm>
            <a:prstGeom prst="rect">
              <a:avLst/>
            </a:prstGeom>
            <a:noFill/>
            <a:ln w="9525">
              <a:noFill/>
            </a:ln>
          </p:spPr>
          <p:txBody>
            <a:bodyPr wrap="squar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从右向左</a:t>
              </a:r>
              <a:endParaRPr lang="zh-CN" altLang="en-US" sz="2000" dirty="0">
                <a:solidFill>
                  <a:srgbClr val="FF0000"/>
                </a:solidFill>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&amp;&amp;</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   :从左向右</a:t>
              </a:r>
              <a:endParaRPr lang="zh-CN" altLang="en-US" sz="2000" dirty="0">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:从左向右</a:t>
              </a:r>
              <a:endParaRPr lang="zh-CN" altLang="en-US" sz="2000" dirty="0">
                <a:solidFill>
                  <a:schemeClr val="folHlink"/>
                </a:solidFill>
                <a:latin typeface="微软雅黑" panose="020B0503020204020204" pitchFamily="34" charset="-122"/>
                <a:ea typeface="微软雅黑" panose="020B0503020204020204" pitchFamily="34" charset="-122"/>
              </a:endParaRPr>
            </a:p>
          </p:txBody>
        </p:sp>
      </p:grpSp>
      <p:sp>
        <p:nvSpPr>
          <p:cNvPr id="4" name="Rectangle 14"/>
          <p:cNvSpPr/>
          <p:nvPr/>
        </p:nvSpPr>
        <p:spPr>
          <a:xfrm>
            <a:off x="1459230" y="3157855"/>
            <a:ext cx="6450965" cy="2925445"/>
          </a:xfrm>
          <a:prstGeom prst="rect">
            <a:avLst/>
          </a:prstGeom>
          <a:solidFill>
            <a:schemeClr val="bg1"/>
          </a:solidFill>
          <a:ln w="25400" cap="flat" cmpd="sng">
            <a:solidFill>
              <a:srgbClr val="CC6600"/>
            </a:solidFill>
            <a:prstDash val="solid"/>
            <a:miter/>
            <a:headEnd type="none" w="med" len="med"/>
            <a:tailEnd type="none" w="med" len="med"/>
          </a:ln>
        </p:spPr>
        <p:txBody>
          <a:bodyPr lIns="90000" tIns="46800" rIns="90000" bIns="46800"/>
          <a:p>
            <a:pPr marL="94615" lvl="3" indent="-69850" eaLnBrk="1" hangingPunct="1">
              <a:spcBef>
                <a:spcPct val="20000"/>
              </a:spcBef>
              <a:buClr>
                <a:srgbClr val="FF9900"/>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例</a:t>
            </a:r>
            <a:r>
              <a:rPr lang="zh-CN" altLang="en-US" sz="2000" dirty="0">
                <a:latin typeface="Arial" panose="020B0604020202020204" pitchFamily="34" charset="0"/>
                <a:ea typeface="隶书" panose="02010509060101010101" pitchFamily="49" charset="-122"/>
              </a:rPr>
              <a:t>  </a:t>
            </a:r>
            <a:r>
              <a:rPr lang="en-US" altLang="zh-CN" sz="2000" dirty="0">
                <a:latin typeface="+mn-lt"/>
                <a:ea typeface="隶书" panose="02010509060101010101" pitchFamily="49" charset="-122"/>
                <a:cs typeface="+mn-lt"/>
              </a:rPr>
              <a:t>a=4;b=5;</a:t>
            </a:r>
            <a:endParaRPr lang="en-US" altLang="zh-CN" sz="2000" dirty="0">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!a</a:t>
            </a:r>
            <a:endParaRPr lang="en-US" altLang="zh-CN" sz="2000" dirty="0">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a&amp;&amp;b</a:t>
            </a:r>
            <a:endParaRPr lang="en-US" altLang="zh-CN" sz="2000" dirty="0">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a||b</a:t>
            </a:r>
            <a:endParaRPr lang="en-US" altLang="zh-CN" sz="2000" dirty="0">
              <a:solidFill>
                <a:srgbClr val="0000FF"/>
              </a:solidFill>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!a||b</a:t>
            </a:r>
            <a:endParaRPr lang="en-US" altLang="zh-CN" sz="2000" dirty="0">
              <a:solidFill>
                <a:srgbClr val="0000FF"/>
              </a:solidFill>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4&amp;&amp;0||2</a:t>
            </a:r>
            <a:endParaRPr lang="en-US" altLang="zh-CN" sz="2000" dirty="0">
              <a:solidFill>
                <a:srgbClr val="0000FF"/>
              </a:solidFill>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5&gt;3&amp;&amp;2||8&lt;4-!0</a:t>
            </a:r>
            <a:endParaRPr lang="en-US" altLang="zh-CN" sz="2000" dirty="0">
              <a:solidFill>
                <a:srgbClr val="0000FF"/>
              </a:solidFill>
              <a:latin typeface="+mn-lt"/>
              <a:ea typeface="隶书" panose="02010509060101010101" pitchFamily="49" charset="-122"/>
              <a:cs typeface="+mn-lt"/>
            </a:endParaRPr>
          </a:p>
          <a:p>
            <a:pPr marL="94615" lvl="3" indent="-69850" eaLnBrk="1" hangingPunct="1">
              <a:spcBef>
                <a:spcPct val="20000"/>
              </a:spcBef>
              <a:buClr>
                <a:srgbClr val="FF9900"/>
              </a:buClr>
              <a:buFont typeface="Wingdings" panose="05000000000000000000" pitchFamily="2" charset="2"/>
              <a:buNone/>
            </a:pPr>
            <a:r>
              <a:rPr lang="en-US" altLang="zh-CN" sz="2000" dirty="0">
                <a:latin typeface="+mn-lt"/>
                <a:ea typeface="隶书" panose="02010509060101010101" pitchFamily="49" charset="-122"/>
                <a:cs typeface="+mn-lt"/>
              </a:rPr>
              <a:t>      'c'&amp;&amp;'d'</a:t>
            </a:r>
            <a:endParaRPr lang="en-US" altLang="zh-CN" sz="2000" dirty="0">
              <a:solidFill>
                <a:srgbClr val="0000FF"/>
              </a:solidFill>
              <a:latin typeface="+mn-lt"/>
              <a:ea typeface="隶书" panose="02010509060101010101" pitchFamily="49" charset="-122"/>
              <a:cs typeface="+mn-lt"/>
            </a:endParaRPr>
          </a:p>
        </p:txBody>
      </p:sp>
      <p:sp>
        <p:nvSpPr>
          <p:cNvPr id="172053" name="Text Box 21"/>
          <p:cNvSpPr txBox="1"/>
          <p:nvPr/>
        </p:nvSpPr>
        <p:spPr>
          <a:xfrm>
            <a:off x="3128328" y="3867150"/>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54" name="Text Box 22"/>
          <p:cNvSpPr txBox="1"/>
          <p:nvPr/>
        </p:nvSpPr>
        <p:spPr>
          <a:xfrm>
            <a:off x="3128328" y="3500755"/>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值为0</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56" name="Text Box 24"/>
          <p:cNvSpPr txBox="1"/>
          <p:nvPr/>
        </p:nvSpPr>
        <p:spPr>
          <a:xfrm>
            <a:off x="3128328" y="4599940"/>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57" name="Text Box 25"/>
          <p:cNvSpPr txBox="1"/>
          <p:nvPr/>
        </p:nvSpPr>
        <p:spPr>
          <a:xfrm>
            <a:off x="3128328" y="4966335"/>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58" name="Text Box 26"/>
          <p:cNvSpPr txBox="1"/>
          <p:nvPr/>
        </p:nvSpPr>
        <p:spPr>
          <a:xfrm>
            <a:off x="4110673" y="5670550"/>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59" name="Text Box 27"/>
          <p:cNvSpPr txBox="1"/>
          <p:nvPr/>
        </p:nvSpPr>
        <p:spPr>
          <a:xfrm>
            <a:off x="3128328" y="4233545"/>
            <a:ext cx="77025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
        <p:nvSpPr>
          <p:cNvPr id="172060" name="Text Box 28"/>
          <p:cNvSpPr txBox="1"/>
          <p:nvPr/>
        </p:nvSpPr>
        <p:spPr>
          <a:xfrm>
            <a:off x="4110673" y="5346700"/>
            <a:ext cx="3613785" cy="386080"/>
          </a:xfrm>
          <a:prstGeom prst="rect">
            <a:avLst/>
          </a:prstGeom>
          <a:noFill/>
          <a:ln w="38100">
            <a:noFill/>
          </a:ln>
        </p:spPr>
        <p:txBody>
          <a:bodyPr wrap="none" lIns="90000" tIns="46800" rIns="90000" bIns="46800">
            <a:spAutoFit/>
          </a:bodyPr>
          <a:p>
            <a:pPr lvl="0"/>
            <a:r>
              <a:rPr lang="zh-CN" altLang="zh-CN" dirty="0">
                <a:solidFill>
                  <a:srgbClr val="0000FF"/>
                </a:solidFill>
                <a:latin typeface="微软雅黑" panose="020B0503020204020204" pitchFamily="34" charset="-122"/>
                <a:ea typeface="微软雅黑" panose="020B0503020204020204" pitchFamily="34" charset="-122"/>
              </a:rPr>
              <a:t>//(5&gt;3)&amp;&amp;2||(8&lt;(4-(!0)))   值为1</a:t>
            </a:r>
            <a:endParaRPr lang="zh-CN" altLang="zh-CN"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5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5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05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06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20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72053" grpId="0" build="p"/>
      <p:bldP spid="172054" grpId="0" build="p"/>
      <p:bldP spid="172056" grpId="0" build="p"/>
      <p:bldP spid="172057" grpId="0" build="p"/>
      <p:bldP spid="172058" grpId="0" build="p"/>
      <p:bldP spid="172059" grpId="0" build="p"/>
      <p:bldP spid="17206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2027238" y="656273"/>
            <a:ext cx="1924050" cy="2247900"/>
            <a:chOff x="953" y="725"/>
            <a:chExt cx="1212" cy="1416"/>
          </a:xfrm>
        </p:grpSpPr>
        <p:sp>
          <p:nvSpPr>
            <p:cNvPr id="46093" name="Rectangle 3"/>
            <p:cNvSpPr/>
            <p:nvPr/>
          </p:nvSpPr>
          <p:spPr>
            <a:xfrm>
              <a:off x="953" y="736"/>
              <a:ext cx="121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4" name="Text Box 4"/>
            <p:cNvSpPr txBox="1"/>
            <p:nvPr/>
          </p:nvSpPr>
          <p:spPr>
            <a:xfrm>
              <a:off x="1128" y="725"/>
              <a:ext cx="722" cy="1221"/>
            </a:xfrm>
            <a:prstGeom prst="rect">
              <a:avLst/>
            </a:prstGeom>
            <a:noFill/>
            <a:ln w="9525">
              <a:noFill/>
            </a:ln>
          </p:spPr>
          <p:txBody>
            <a:bodyPr wrap="non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         </a:t>
              </a:r>
              <a:r>
                <a:rPr lang="en-US" altLang="zh-CN" sz="2000" dirty="0">
                  <a:solidFill>
                    <a:srgbClr val="FF0000"/>
                  </a:solidFill>
                  <a:latin typeface="+mn-lt"/>
                  <a:ea typeface="宋体" panose="02010600030101010101" pitchFamily="2" charset="-122"/>
                  <a:cs typeface="+mn-lt"/>
                </a:rPr>
                <a:t>(2)</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&amp;&amp;</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(11)</a:t>
              </a:r>
              <a:endParaRPr lang="en-US" altLang="zh-CN" sz="2000" dirty="0">
                <a:latin typeface="Times New Roman" panose="02020603050405020304" pitchFamily="18" charset="0"/>
                <a:ea typeface="宋体" panose="02010600030101010101" pitchFamily="2" charset="-122"/>
              </a:endParaRPr>
            </a:p>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FF0000"/>
                  </a:solidFill>
                  <a:latin typeface="+mn-lt"/>
                  <a:ea typeface="宋体" panose="02010600030101010101" pitchFamily="2" charset="-122"/>
                  <a:cs typeface="+mn-lt"/>
                </a:rPr>
                <a:t>(12)</a:t>
              </a:r>
              <a:endParaRPr lang="en-US" altLang="zh-CN" sz="4000" dirty="0">
                <a:latin typeface="Times New Roman" panose="02020603050405020304" pitchFamily="18" charset="0"/>
                <a:ea typeface="宋体" panose="02010600030101010101" pitchFamily="2" charset="-122"/>
              </a:endParaRPr>
            </a:p>
          </p:txBody>
        </p:sp>
        <p:sp>
          <p:nvSpPr>
            <p:cNvPr id="46095" name="Text Box 7"/>
            <p:cNvSpPr txBox="1"/>
            <p:nvPr/>
          </p:nvSpPr>
          <p:spPr>
            <a:xfrm>
              <a:off x="1878" y="1040"/>
              <a:ext cx="259" cy="232"/>
            </a:xfrm>
            <a:prstGeom prst="rect">
              <a:avLst/>
            </a:prstGeom>
            <a:no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高</a:t>
              </a:r>
              <a:endParaRPr lang="zh-CN" altLang="en-US" dirty="0">
                <a:latin typeface="微软雅黑" panose="020B0503020204020204" pitchFamily="34" charset="-122"/>
                <a:ea typeface="微软雅黑" panose="020B0503020204020204" pitchFamily="34" charset="-122"/>
              </a:endParaRPr>
            </a:p>
          </p:txBody>
        </p:sp>
        <p:sp>
          <p:nvSpPr>
            <p:cNvPr id="46096" name="Text Box 8"/>
            <p:cNvSpPr txBox="1"/>
            <p:nvPr/>
          </p:nvSpPr>
          <p:spPr>
            <a:xfrm>
              <a:off x="1878" y="1648"/>
              <a:ext cx="259" cy="232"/>
            </a:xfrm>
            <a:prstGeom prst="rect">
              <a:avLst/>
            </a:prstGeom>
            <a:noFill/>
            <a:ln w="9525">
              <a:noFill/>
            </a:ln>
          </p:spPr>
          <p:txBody>
            <a:bodyPr wrap="none">
              <a:spAutoFit/>
            </a:bodyPr>
            <a:lstStyle/>
            <a:p>
              <a:pPr lvl="0"/>
              <a:r>
                <a:rPr lang="zh-CN" altLang="en-US" sz="1800" dirty="0">
                  <a:latin typeface="微软雅黑" panose="020B0503020204020204" pitchFamily="34" charset="-122"/>
                  <a:ea typeface="微软雅黑" panose="020B0503020204020204" pitchFamily="34" charset="-122"/>
                  <a:cs typeface="+mn-ea"/>
                </a:rPr>
                <a:t>低</a:t>
              </a:r>
              <a:endParaRPr lang="zh-CN" altLang="en-US" sz="4000" dirty="0">
                <a:latin typeface="Times New Roman" panose="02020603050405020304" pitchFamily="18" charset="0"/>
                <a:ea typeface="宋体" panose="02010600030101010101" pitchFamily="2" charset="-122"/>
              </a:endParaRPr>
            </a:p>
          </p:txBody>
        </p:sp>
        <p:sp>
          <p:nvSpPr>
            <p:cNvPr id="46097" name="Line 16"/>
            <p:cNvSpPr/>
            <p:nvPr/>
          </p:nvSpPr>
          <p:spPr>
            <a:xfrm flipV="1">
              <a:off x="1858" y="991"/>
              <a:ext cx="0" cy="889"/>
            </a:xfrm>
            <a:prstGeom prst="line">
              <a:avLst/>
            </a:prstGeom>
            <a:ln w="9525" cap="flat" cmpd="sng">
              <a:solidFill>
                <a:schemeClr val="tx1"/>
              </a:solidFill>
              <a:prstDash val="solid"/>
              <a:headEnd type="none" w="med" len="med"/>
              <a:tailEnd type="triangle" w="med" len="med"/>
            </a:ln>
          </p:spPr>
        </p:sp>
      </p:grpSp>
      <p:sp>
        <p:nvSpPr>
          <p:cNvPr id="117782" name="Text Box 22"/>
          <p:cNvSpPr txBox="1"/>
          <p:nvPr/>
        </p:nvSpPr>
        <p:spPr>
          <a:xfrm>
            <a:off x="713423" y="656590"/>
            <a:ext cx="1463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优先级：</a:t>
            </a:r>
            <a:endParaRPr lang="zh-CN" altLang="en-US" sz="2000" dirty="0">
              <a:latin typeface="微软雅黑" panose="020B0503020204020204" pitchFamily="34" charset="-122"/>
              <a:ea typeface="微软雅黑" panose="020B0503020204020204" pitchFamily="34" charset="-122"/>
            </a:endParaRPr>
          </a:p>
        </p:txBody>
      </p:sp>
      <p:sp>
        <p:nvSpPr>
          <p:cNvPr id="117788" name="Text Box 28"/>
          <p:cNvSpPr txBox="1"/>
          <p:nvPr/>
        </p:nvSpPr>
        <p:spPr>
          <a:xfrm>
            <a:off x="4084003" y="650240"/>
            <a:ext cx="1717675" cy="398780"/>
          </a:xfrm>
          <a:prstGeom prst="rect">
            <a:avLst/>
          </a:prstGeom>
          <a:noFill/>
          <a:ln w="9525">
            <a:noFill/>
          </a:ln>
        </p:spPr>
        <p:txBody>
          <a:bodyPr wrap="none">
            <a:spAutoFit/>
          </a:bodyPr>
          <a:lstStyle/>
          <a:p>
            <a:pPr lvl="0" eaLnBrk="1" hangingPunct="1">
              <a:buClr>
                <a:srgbClr val="FF9933"/>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结合方向：</a:t>
            </a:r>
            <a:endParaRPr lang="zh-CN" altLang="en-US" sz="2000" dirty="0">
              <a:latin typeface="微软雅黑" panose="020B0503020204020204" pitchFamily="34" charset="-122"/>
              <a:ea typeface="微软雅黑" panose="020B0503020204020204" pitchFamily="34" charset="-122"/>
            </a:endParaRPr>
          </a:p>
        </p:txBody>
      </p:sp>
      <p:grpSp>
        <p:nvGrpSpPr>
          <p:cNvPr id="3" name="Group 35"/>
          <p:cNvGrpSpPr/>
          <p:nvPr/>
        </p:nvGrpSpPr>
        <p:grpSpPr>
          <a:xfrm>
            <a:off x="5727065" y="632460"/>
            <a:ext cx="2236470" cy="2247900"/>
            <a:chOff x="3833" y="257"/>
            <a:chExt cx="1342" cy="1416"/>
          </a:xfrm>
        </p:grpSpPr>
        <p:sp>
          <p:nvSpPr>
            <p:cNvPr id="46091" name="Rectangle 30"/>
            <p:cNvSpPr/>
            <p:nvPr/>
          </p:nvSpPr>
          <p:spPr>
            <a:xfrm>
              <a:off x="3833" y="268"/>
              <a:ext cx="1332" cy="1405"/>
            </a:xfrm>
            <a:prstGeom prst="rect">
              <a:avLst/>
            </a:prstGeom>
            <a:noFill/>
            <a:ln w="25400"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46092" name="Text Box 31"/>
            <p:cNvSpPr txBox="1"/>
            <p:nvPr/>
          </p:nvSpPr>
          <p:spPr>
            <a:xfrm>
              <a:off x="4008" y="257"/>
              <a:ext cx="1167" cy="1221"/>
            </a:xfrm>
            <a:prstGeom prst="rect">
              <a:avLst/>
            </a:prstGeom>
            <a:noFill/>
            <a:ln w="9525">
              <a:noFill/>
            </a:ln>
          </p:spPr>
          <p:txBody>
            <a:bodyPr wrap="square">
              <a:spAutoFit/>
            </a:bodyPr>
            <a:lstStyle/>
            <a:p>
              <a:pPr lvl="0"/>
              <a:endParaRPr lang="en-US" altLang="zh-CN" sz="2000" dirty="0">
                <a:latin typeface="Times New Roman" panose="02020603050405020304" pitchFamily="18" charset="0"/>
                <a:ea typeface="宋体" panose="02010600030101010101" pitchFamily="2" charset="-122"/>
              </a:endParaRPr>
            </a:p>
            <a:p>
              <a:pPr lvl="0"/>
              <a:r>
                <a:rPr lang="en-US" altLang="zh-CN" sz="2000" dirty="0">
                  <a:latin typeface="+mn-lt"/>
                  <a:ea typeface="宋体" panose="02010600030101010101" pitchFamily="2" charset="-122"/>
                  <a:cs typeface="+mn-lt"/>
                </a:rPr>
                <a:t>!</a:t>
              </a:r>
              <a:r>
                <a:rPr lang="en-US" altLang="zh-CN" sz="2000" dirty="0">
                  <a:latin typeface="Times New Roman" panose="02020603050405020304" pitchFamily="18" charset="0"/>
                  <a:ea typeface="宋体" panose="02010600030101010101" pitchFamily="2"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从右向左</a:t>
              </a:r>
              <a:endParaRPr lang="zh-CN" altLang="en-US" sz="2000" dirty="0">
                <a:solidFill>
                  <a:srgbClr val="FF0000"/>
                </a:solidFill>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&amp;&amp;</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   :从左向右</a:t>
              </a:r>
              <a:endParaRPr lang="zh-CN" altLang="en-US" sz="2000" dirty="0">
                <a:latin typeface="微软雅黑" panose="020B0503020204020204" pitchFamily="34" charset="-122"/>
                <a:ea typeface="微软雅黑" panose="020B0503020204020204" pitchFamily="34" charset="-122"/>
              </a:endParaRPr>
            </a:p>
            <a:p>
              <a:pPr lvl="0"/>
              <a:endParaRPr lang="zh-CN" altLang="en-US" sz="2000" dirty="0">
                <a:latin typeface="微软雅黑" panose="020B0503020204020204" pitchFamily="34" charset="-122"/>
                <a:ea typeface="微软雅黑" panose="020B0503020204020204" pitchFamily="34" charset="-122"/>
              </a:endParaRPr>
            </a:p>
            <a:p>
              <a:pPr lvl="0"/>
              <a:r>
                <a:rPr lang="en-US" altLang="zh-CN" sz="2000" dirty="0">
                  <a:latin typeface="+mn-lt"/>
                  <a:cs typeface="+mn-lt"/>
                </a:rPr>
                <a:t>||</a:t>
              </a:r>
              <a:r>
                <a:rPr lang="en-US" altLang="zh-CN" sz="2000" dirty="0">
                  <a:latin typeface="微软雅黑" panose="020B0503020204020204" pitchFamily="34" charset="-122"/>
                  <a:ea typeface="微软雅黑" panose="020B0503020204020204" pitchFamily="34" charset="-122"/>
                </a:rPr>
                <a:t>     </a:t>
              </a:r>
              <a:r>
                <a:rPr lang="en-US" altLang="zh-CN" sz="1800" dirty="0">
                  <a:solidFill>
                    <a:srgbClr val="0000FF"/>
                  </a:solidFill>
                  <a:latin typeface="微软雅黑" panose="020B0503020204020204" pitchFamily="34" charset="-122"/>
                  <a:ea typeface="微软雅黑" panose="020B0503020204020204" pitchFamily="34" charset="-122"/>
                  <a:cs typeface="+mn-ea"/>
                </a:rPr>
                <a:t>:从左向右</a:t>
              </a:r>
              <a:endParaRPr lang="zh-CN" altLang="en-US" sz="2000" dirty="0">
                <a:solidFill>
                  <a:schemeClr val="folHlink"/>
                </a:solidFill>
                <a:latin typeface="微软雅黑" panose="020B0503020204020204" pitchFamily="34" charset="-122"/>
                <a:ea typeface="微软雅黑" panose="020B0503020204020204" pitchFamily="34" charset="-122"/>
              </a:endParaRPr>
            </a:p>
          </p:txBody>
        </p:sp>
      </p:grpSp>
      <p:sp>
        <p:nvSpPr>
          <p:cNvPr id="173070" name="Rectangle 14"/>
          <p:cNvSpPr/>
          <p:nvPr/>
        </p:nvSpPr>
        <p:spPr>
          <a:xfrm>
            <a:off x="713740" y="2984500"/>
            <a:ext cx="7688580" cy="1038225"/>
          </a:xfrm>
          <a:prstGeom prst="rect">
            <a:avLst/>
          </a:prstGeom>
          <a:noFill/>
          <a:ln w="9525">
            <a:noFill/>
          </a:ln>
        </p:spPr>
        <p:txBody>
          <a:bodyPr/>
          <a:p>
            <a:pPr marL="0" lvl="3" indent="252095" eaLnBrk="1" hangingPunct="1">
              <a:lnSpc>
                <a:spcPct val="150000"/>
              </a:lnSpc>
              <a:spcBef>
                <a:spcPct val="20000"/>
              </a:spcBef>
              <a:buClr>
                <a:srgbClr val="FF9900"/>
              </a:buClr>
              <a:buFont typeface="Wingdings" panose="05000000000000000000" pitchFamily="2" charset="2"/>
              <a:buChar char="l"/>
            </a:pPr>
            <a:r>
              <a:rPr lang="zh-CN" altLang="en-US" dirty="0">
                <a:solidFill>
                  <a:srgbClr val="FF0000"/>
                </a:solidFill>
                <a:latin typeface="微软雅黑" panose="020B0503020204020204" pitchFamily="34" charset="-122"/>
                <a:ea typeface="微软雅黑" panose="020B0503020204020204" pitchFamily="34" charset="-122"/>
              </a:rPr>
              <a:t>短路特性</a:t>
            </a:r>
            <a:r>
              <a:rPr lang="zh-CN" altLang="en-US" dirty="0">
                <a:latin typeface="微软雅黑" panose="020B0503020204020204" pitchFamily="34" charset="-122"/>
                <a:ea typeface="微软雅黑" panose="020B0503020204020204" pitchFamily="34" charset="-122"/>
              </a:rPr>
              <a:t>：逻辑表达式求解时，并非所有的逻辑运算符都被执行，只是在必须执行下一个逻辑运算符才能求出表达式的解时，才执行该运算符</a:t>
            </a:r>
            <a:endParaRPr lang="zh-CN" altLang="en-US" dirty="0">
              <a:latin typeface="微软雅黑" panose="020B0503020204020204" pitchFamily="34" charset="-122"/>
              <a:ea typeface="微软雅黑" panose="020B0503020204020204" pitchFamily="34" charset="-122"/>
            </a:endParaRPr>
          </a:p>
        </p:txBody>
      </p:sp>
      <p:sp>
        <p:nvSpPr>
          <p:cNvPr id="173073" name="Text Box 17"/>
          <p:cNvSpPr txBox="1"/>
          <p:nvPr/>
        </p:nvSpPr>
        <p:spPr>
          <a:xfrm>
            <a:off x="1250950" y="3893185"/>
            <a:ext cx="6696710" cy="2584450"/>
          </a:xfrm>
          <a:prstGeom prst="rect">
            <a:avLst/>
          </a:prstGeom>
          <a:solidFill>
            <a:schemeClr val="bg1"/>
          </a:solidFill>
          <a:ln w="25400" cap="flat" cmpd="sng">
            <a:solidFill>
              <a:srgbClr val="CC6600"/>
            </a:solidFill>
            <a:prstDash val="solid"/>
            <a:miter/>
            <a:headEnd type="none" w="med" len="med"/>
            <a:tailEnd type="none" w="med" len="med"/>
          </a:ln>
        </p:spPr>
        <p:txBody>
          <a:bodyPr wrap="square">
            <a:spAutoFit/>
          </a:bodyPr>
          <a:p>
            <a:pPr marL="0" lvl="3" indent="11430">
              <a:lnSpc>
                <a:spcPct val="150000"/>
              </a:lnSpc>
            </a:pPr>
            <a:r>
              <a:rPr lang="zh-CN" altLang="en-US" dirty="0">
                <a:latin typeface="微软雅黑" panose="020B0503020204020204" pitchFamily="34" charset="-122"/>
                <a:ea typeface="微软雅黑" panose="020B0503020204020204" pitchFamily="34" charset="-122"/>
              </a:rPr>
              <a:t>例  </a:t>
            </a:r>
            <a:r>
              <a:rPr lang="en-US" altLang="zh-CN" dirty="0">
                <a:latin typeface="微软雅黑" panose="020B0503020204020204" pitchFamily="34" charset="-122"/>
                <a:ea typeface="微软雅黑" panose="020B0503020204020204" pitchFamily="34" charset="-122"/>
              </a:rPr>
              <a:t>a&amp;&amp;b&amp;&amp;c       </a:t>
            </a:r>
            <a:r>
              <a:rPr lang="en-US" altLang="zh-CN" dirty="0">
                <a:solidFill>
                  <a:srgbClr val="0000FF"/>
                </a:solidFill>
                <a:latin typeface="微软雅黑" panose="020B0503020204020204" pitchFamily="34" charset="-122"/>
                <a:ea typeface="微软雅黑" panose="020B0503020204020204" pitchFamily="34" charset="-122"/>
              </a:rPr>
              <a:t>//</a:t>
            </a:r>
            <a:r>
              <a:rPr lang="zh-CN" altLang="zh-CN" dirty="0">
                <a:solidFill>
                  <a:srgbClr val="0000FF"/>
                </a:solidFill>
                <a:latin typeface="微软雅黑" panose="020B0503020204020204" pitchFamily="34" charset="-122"/>
                <a:ea typeface="微软雅黑" panose="020B0503020204020204" pitchFamily="34" charset="-122"/>
              </a:rPr>
              <a:t>只在</a:t>
            </a:r>
            <a:r>
              <a:rPr lang="en-US" altLang="zh-CN" dirty="0">
                <a:solidFill>
                  <a:srgbClr val="0000FF"/>
                </a:solidFill>
                <a:latin typeface="微软雅黑" panose="020B0503020204020204" pitchFamily="34" charset="-122"/>
                <a:ea typeface="微软雅黑" panose="020B0503020204020204" pitchFamily="34" charset="-122"/>
              </a:rPr>
              <a:t>a</a:t>
            </a:r>
            <a:r>
              <a:rPr lang="zh-CN" altLang="zh-CN" dirty="0">
                <a:solidFill>
                  <a:srgbClr val="0000FF"/>
                </a:solidFill>
                <a:latin typeface="微软雅黑" panose="020B0503020204020204" pitchFamily="34" charset="-122"/>
                <a:ea typeface="微软雅黑" panose="020B0503020204020204" pitchFamily="34" charset="-122"/>
              </a:rPr>
              <a:t>为真时，才判别</a:t>
            </a:r>
            <a:r>
              <a:rPr lang="en-US" altLang="zh-CN" dirty="0">
                <a:solidFill>
                  <a:srgbClr val="0000FF"/>
                </a:solidFill>
                <a:latin typeface="微软雅黑" panose="020B0503020204020204" pitchFamily="34" charset="-122"/>
                <a:ea typeface="微软雅黑" panose="020B0503020204020204" pitchFamily="34" charset="-122"/>
              </a:rPr>
              <a:t>b</a:t>
            </a:r>
            <a:r>
              <a:rPr lang="zh-CN" altLang="zh-CN" dirty="0">
                <a:solidFill>
                  <a:srgbClr val="0000FF"/>
                </a:solidFill>
                <a:latin typeface="微软雅黑" panose="020B0503020204020204" pitchFamily="34" charset="-122"/>
                <a:ea typeface="微软雅黑" panose="020B0503020204020204" pitchFamily="34" charset="-122"/>
              </a:rPr>
              <a:t>的值；</a:t>
            </a:r>
            <a:endParaRPr lang="zh-CN" altLang="zh-CN" dirty="0">
              <a:solidFill>
                <a:srgbClr val="0000FF"/>
              </a:solidFill>
              <a:latin typeface="微软雅黑" panose="020B0503020204020204" pitchFamily="34" charset="-122"/>
              <a:ea typeface="微软雅黑" panose="020B0503020204020204" pitchFamily="34" charset="-122"/>
            </a:endParaRPr>
          </a:p>
          <a:p>
            <a:pPr marL="0" lvl="3" indent="11430">
              <a:lnSpc>
                <a:spcPct val="150000"/>
              </a:lnSpc>
            </a:pPr>
            <a:r>
              <a:rPr lang="zh-CN" altLang="zh-CN" dirty="0">
                <a:solidFill>
                  <a:srgbClr val="0000FF"/>
                </a:solidFill>
                <a:latin typeface="微软雅黑" panose="020B0503020204020204" pitchFamily="34" charset="-122"/>
                <a:ea typeface="微软雅黑" panose="020B0503020204020204" pitchFamily="34" charset="-122"/>
              </a:rPr>
              <a:t>                                 只在</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zh-CN" dirty="0">
                <a:solidFill>
                  <a:srgbClr val="0000FF"/>
                </a:solidFill>
                <a:latin typeface="微软雅黑" panose="020B0503020204020204" pitchFamily="34" charset="-122"/>
                <a:ea typeface="微软雅黑" panose="020B0503020204020204" pitchFamily="34" charset="-122"/>
              </a:rPr>
              <a:t>都为真时，才判别</a:t>
            </a:r>
            <a:r>
              <a:rPr lang="en-US" altLang="zh-CN" dirty="0">
                <a:solidFill>
                  <a:srgbClr val="0000FF"/>
                </a:solidFill>
                <a:latin typeface="微软雅黑" panose="020B0503020204020204" pitchFamily="34" charset="-122"/>
                <a:ea typeface="微软雅黑" panose="020B0503020204020204" pitchFamily="34" charset="-122"/>
              </a:rPr>
              <a:t>c</a:t>
            </a:r>
            <a:r>
              <a:rPr lang="zh-CN" altLang="zh-CN" dirty="0">
                <a:solidFill>
                  <a:srgbClr val="0000FF"/>
                </a:solidFill>
                <a:latin typeface="微软雅黑" panose="020B0503020204020204" pitchFamily="34" charset="-122"/>
                <a:ea typeface="微软雅黑" panose="020B0503020204020204" pitchFamily="34" charset="-122"/>
              </a:rPr>
              <a:t>的值</a:t>
            </a:r>
            <a:endParaRPr lang="zh-CN" altLang="zh-CN" dirty="0">
              <a:latin typeface="微软雅黑" panose="020B0503020204020204" pitchFamily="34" charset="-122"/>
              <a:ea typeface="微软雅黑" panose="020B0503020204020204" pitchFamily="34" charset="-122"/>
            </a:endParaRPr>
          </a:p>
          <a:p>
            <a:pPr marL="0" lvl="3" indent="11430">
              <a:lnSpc>
                <a:spcPct val="150000"/>
              </a:lnSpc>
            </a:pPr>
            <a:r>
              <a:rPr lang="zh-CN" altLang="zh-CN" dirty="0">
                <a:latin typeface="微软雅黑" panose="020B0503020204020204" pitchFamily="34" charset="-122"/>
                <a:ea typeface="微软雅黑" panose="020B0503020204020204" pitchFamily="34" charset="-122"/>
              </a:rPr>
              <a:t>例  </a:t>
            </a:r>
            <a:r>
              <a:rPr lang="en-US" altLang="zh-CN" dirty="0">
                <a:latin typeface="微软雅黑" panose="020B0503020204020204" pitchFamily="34" charset="-122"/>
                <a:ea typeface="微软雅黑" panose="020B0503020204020204" pitchFamily="34" charset="-122"/>
              </a:rPr>
              <a:t>a||b||c                </a:t>
            </a:r>
            <a:r>
              <a:rPr lang="en-US" altLang="zh-CN" dirty="0">
                <a:solidFill>
                  <a:srgbClr val="0000FF"/>
                </a:solidFill>
                <a:latin typeface="微软雅黑" panose="020B0503020204020204" pitchFamily="34" charset="-122"/>
                <a:ea typeface="微软雅黑" panose="020B0503020204020204" pitchFamily="34" charset="-122"/>
              </a:rPr>
              <a:t>//</a:t>
            </a:r>
            <a:r>
              <a:rPr lang="zh-CN" altLang="zh-CN" dirty="0">
                <a:solidFill>
                  <a:srgbClr val="0000FF"/>
                </a:solidFill>
                <a:latin typeface="微软雅黑" panose="020B0503020204020204" pitchFamily="34" charset="-122"/>
                <a:ea typeface="微软雅黑" panose="020B0503020204020204" pitchFamily="34" charset="-122"/>
              </a:rPr>
              <a:t>只在</a:t>
            </a:r>
            <a:r>
              <a:rPr lang="en-US" altLang="zh-CN" dirty="0">
                <a:solidFill>
                  <a:srgbClr val="0000FF"/>
                </a:solidFill>
                <a:latin typeface="微软雅黑" panose="020B0503020204020204" pitchFamily="34" charset="-122"/>
                <a:ea typeface="微软雅黑" panose="020B0503020204020204" pitchFamily="34" charset="-122"/>
              </a:rPr>
              <a:t>a</a:t>
            </a:r>
            <a:r>
              <a:rPr lang="zh-CN" altLang="zh-CN" dirty="0">
                <a:solidFill>
                  <a:srgbClr val="0000FF"/>
                </a:solidFill>
                <a:latin typeface="微软雅黑" panose="020B0503020204020204" pitchFamily="34" charset="-122"/>
                <a:ea typeface="微软雅黑" panose="020B0503020204020204" pitchFamily="34" charset="-122"/>
              </a:rPr>
              <a:t>为假时，才判别</a:t>
            </a:r>
            <a:r>
              <a:rPr lang="en-US" altLang="zh-CN" dirty="0">
                <a:solidFill>
                  <a:srgbClr val="0000FF"/>
                </a:solidFill>
                <a:latin typeface="微软雅黑" panose="020B0503020204020204" pitchFamily="34" charset="-122"/>
                <a:ea typeface="微软雅黑" panose="020B0503020204020204" pitchFamily="34" charset="-122"/>
              </a:rPr>
              <a:t>b</a:t>
            </a:r>
            <a:r>
              <a:rPr lang="zh-CN" altLang="zh-CN" dirty="0">
                <a:solidFill>
                  <a:srgbClr val="0000FF"/>
                </a:solidFill>
                <a:latin typeface="微软雅黑" panose="020B0503020204020204" pitchFamily="34" charset="-122"/>
                <a:ea typeface="微软雅黑" panose="020B0503020204020204" pitchFamily="34" charset="-122"/>
              </a:rPr>
              <a:t>的值；</a:t>
            </a:r>
            <a:endParaRPr lang="zh-CN" altLang="zh-CN" dirty="0">
              <a:solidFill>
                <a:srgbClr val="0000FF"/>
              </a:solidFill>
              <a:latin typeface="微软雅黑" panose="020B0503020204020204" pitchFamily="34" charset="-122"/>
              <a:ea typeface="微软雅黑" panose="020B0503020204020204" pitchFamily="34" charset="-122"/>
            </a:endParaRPr>
          </a:p>
          <a:p>
            <a:pPr marL="0" lvl="3" indent="11430">
              <a:lnSpc>
                <a:spcPct val="150000"/>
              </a:lnSpc>
            </a:pPr>
            <a:r>
              <a:rPr lang="zh-CN" altLang="zh-CN" dirty="0">
                <a:solidFill>
                  <a:srgbClr val="0000FF"/>
                </a:solidFill>
                <a:latin typeface="微软雅黑" panose="020B0503020204020204" pitchFamily="34" charset="-122"/>
                <a:ea typeface="微软雅黑" panose="020B0503020204020204" pitchFamily="34" charset="-122"/>
              </a:rPr>
              <a:t>                                 只在</a:t>
            </a:r>
            <a:r>
              <a:rPr lang="en-US" altLang="zh-CN" dirty="0">
                <a:solidFill>
                  <a:srgbClr val="0000FF"/>
                </a:solidFill>
                <a:latin typeface="微软雅黑" panose="020B0503020204020204" pitchFamily="34" charset="-122"/>
                <a:ea typeface="微软雅黑" panose="020B0503020204020204" pitchFamily="34" charset="-122"/>
              </a:rPr>
              <a:t>a</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b</a:t>
            </a:r>
            <a:r>
              <a:rPr lang="zh-CN" altLang="zh-CN" dirty="0">
                <a:solidFill>
                  <a:srgbClr val="0000FF"/>
                </a:solidFill>
                <a:latin typeface="微软雅黑" panose="020B0503020204020204" pitchFamily="34" charset="-122"/>
                <a:ea typeface="微软雅黑" panose="020B0503020204020204" pitchFamily="34" charset="-122"/>
              </a:rPr>
              <a:t>都为假时，才判别</a:t>
            </a:r>
            <a:r>
              <a:rPr lang="en-US" altLang="zh-CN" dirty="0">
                <a:solidFill>
                  <a:srgbClr val="0000FF"/>
                </a:solidFill>
                <a:latin typeface="微软雅黑" panose="020B0503020204020204" pitchFamily="34" charset="-122"/>
                <a:ea typeface="微软雅黑" panose="020B0503020204020204" pitchFamily="34" charset="-122"/>
              </a:rPr>
              <a:t>c</a:t>
            </a:r>
            <a:r>
              <a:rPr lang="zh-CN" altLang="zh-CN" dirty="0">
                <a:solidFill>
                  <a:srgbClr val="0000FF"/>
                </a:solidFill>
                <a:latin typeface="微软雅黑" panose="020B0503020204020204" pitchFamily="34" charset="-122"/>
                <a:ea typeface="微软雅黑" panose="020B0503020204020204" pitchFamily="34" charset="-122"/>
              </a:rPr>
              <a:t>的值</a:t>
            </a:r>
            <a:endParaRPr lang="zh-CN" altLang="en-US" dirty="0">
              <a:solidFill>
                <a:srgbClr val="0000FF"/>
              </a:solidFill>
              <a:latin typeface="微软雅黑" panose="020B0503020204020204" pitchFamily="34" charset="-122"/>
              <a:ea typeface="微软雅黑" panose="020B0503020204020204" pitchFamily="34" charset="-122"/>
            </a:endParaRPr>
          </a:p>
          <a:p>
            <a:pPr marL="0" lvl="3" indent="11430">
              <a:lnSpc>
                <a:spcPct val="150000"/>
              </a:lnSpc>
            </a:pPr>
            <a:r>
              <a:rPr lang="zh-CN" altLang="en-US" dirty="0">
                <a:latin typeface="微软雅黑" panose="020B0503020204020204" pitchFamily="34" charset="-122"/>
                <a:ea typeface="微软雅黑" panose="020B0503020204020204" pitchFamily="34" charset="-122"/>
              </a:rPr>
              <a:t>例  </a:t>
            </a:r>
            <a:r>
              <a:rPr lang="en-US" altLang="zh-CN" dirty="0">
                <a:latin typeface="微软雅黑" panose="020B0503020204020204" pitchFamily="34" charset="-122"/>
                <a:ea typeface="微软雅黑" panose="020B0503020204020204" pitchFamily="34" charset="-122"/>
              </a:rPr>
              <a:t>a=1;b=2;c=3;d=4;m=1;n=1;</a:t>
            </a:r>
            <a:endParaRPr lang="en-US" altLang="zh-CN" dirty="0">
              <a:latin typeface="微软雅黑" panose="020B0503020204020204" pitchFamily="34" charset="-122"/>
              <a:ea typeface="微软雅黑" panose="020B0503020204020204" pitchFamily="34" charset="-122"/>
            </a:endParaRPr>
          </a:p>
          <a:p>
            <a:pPr marL="0" lvl="3" indent="11430">
              <a:lnSpc>
                <a:spcPct val="150000"/>
              </a:lnSpc>
            </a:pPr>
            <a:r>
              <a:rPr lang="en-US" altLang="zh-CN" dirty="0">
                <a:latin typeface="微软雅黑" panose="020B0503020204020204" pitchFamily="34" charset="-122"/>
                <a:ea typeface="微软雅黑" panose="020B0503020204020204" pitchFamily="34" charset="-122"/>
              </a:rPr>
              <a:t>     (m=a&gt;b)&amp;&amp;(n=c&gt;d)</a:t>
            </a:r>
            <a:endParaRPr lang="en-US" altLang="zh-CN" sz="2000" dirty="0">
              <a:latin typeface="Arial" panose="020B0604020202020204" pitchFamily="34" charset="0"/>
              <a:ea typeface="宋体" panose="02010600030101010101" pitchFamily="2" charset="-122"/>
            </a:endParaRPr>
          </a:p>
        </p:txBody>
      </p:sp>
      <p:sp>
        <p:nvSpPr>
          <p:cNvPr id="173074" name="Text Box 18"/>
          <p:cNvSpPr txBox="1"/>
          <p:nvPr/>
        </p:nvSpPr>
        <p:spPr>
          <a:xfrm>
            <a:off x="4260850" y="6024563"/>
            <a:ext cx="1870075" cy="371475"/>
          </a:xfrm>
          <a:prstGeom prst="rect">
            <a:avLst/>
          </a:prstGeom>
          <a:noFill/>
          <a:ln w="38100">
            <a:noFill/>
          </a:ln>
        </p:spPr>
        <p:txBody>
          <a:bodyPr wrap="none" lIns="90000" tIns="46800" rIns="90000" bIns="46800">
            <a:spAutoFit/>
          </a:bodyPr>
          <a:p>
            <a:pPr lvl="0"/>
            <a:r>
              <a:rPr lang="en-US" altLang="zh-CN" dirty="0">
                <a:solidFill>
                  <a:srgbClr val="0000FF"/>
                </a:solidFill>
                <a:latin typeface="微软雅黑" panose="020B0503020204020204" pitchFamily="34" charset="-122"/>
                <a:ea typeface="微软雅黑" panose="020B0503020204020204" pitchFamily="34" charset="-122"/>
              </a:rPr>
              <a:t>//</a:t>
            </a:r>
            <a:r>
              <a:rPr lang="zh-CN" altLang="zh-CN" dirty="0">
                <a:solidFill>
                  <a:srgbClr val="0000FF"/>
                </a:solidFill>
                <a:latin typeface="微软雅黑" panose="020B0503020204020204" pitchFamily="34" charset="-122"/>
                <a:ea typeface="微软雅黑" panose="020B0503020204020204" pitchFamily="34" charset="-122"/>
              </a:rPr>
              <a:t>结果</a:t>
            </a:r>
            <a:r>
              <a:rPr lang="en-US" altLang="zh-CN" dirty="0">
                <a:solidFill>
                  <a:srgbClr val="0000FF"/>
                </a:solidFill>
                <a:latin typeface="微软雅黑" panose="020B0503020204020204" pitchFamily="34" charset="-122"/>
                <a:ea typeface="微软雅黑" panose="020B0503020204020204" pitchFamily="34" charset="-122"/>
              </a:rPr>
              <a:t>m=0,n=1</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0" grpId="0"/>
      <p:bldP spid="173073" grpId="0" bldLvl="0" animBg="1"/>
      <p:bldP spid="17307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idx="1"/>
          </p:nvPr>
        </p:nvSpPr>
        <p:spPr>
          <a:xfrm>
            <a:off x="338455" y="471805"/>
            <a:ext cx="7886700" cy="4351338"/>
          </a:xfrm>
        </p:spPr>
        <p:txBody>
          <a:bodyPr vert="horz" wrap="square" lIns="91440" tIns="45720" rIns="91440" bIns="45720" anchor="t"/>
          <a:lstStyle/>
          <a:p>
            <a:pPr lvl="1" eaLnBrk="1" hangingPunct="1">
              <a:lnSpc>
                <a:spcPct val="100000"/>
              </a:lnSpc>
            </a:pPr>
            <a:r>
              <a:rPr lang="zh-CN" altLang="en-US" sz="2400" dirty="0">
                <a:latin typeface="微软雅黑" panose="020B0503020204020204" pitchFamily="34" charset="-122"/>
                <a:ea typeface="微软雅黑" panose="020B0503020204020204" pitchFamily="34" charset="-122"/>
              </a:rPr>
              <a:t>条件运算符与表达式</a:t>
            </a:r>
            <a:endParaRPr lang="zh-CN" altLang="en-US" sz="2400" dirty="0">
              <a:latin typeface="微软雅黑" panose="020B0503020204020204" pitchFamily="34" charset="-122"/>
              <a:ea typeface="微软雅黑" panose="020B0503020204020204" pitchFamily="34" charset="-122"/>
            </a:endParaRPr>
          </a:p>
          <a:p>
            <a:pPr lvl="2" eaLnBrk="1" hangingPunct="1">
              <a:lnSpc>
                <a:spcPct val="100000"/>
              </a:lnSpc>
            </a:pPr>
            <a:r>
              <a:rPr lang="zh-CN" altLang="en-US" sz="2000" dirty="0">
                <a:latin typeface="微软雅黑" panose="020B0503020204020204" pitchFamily="34" charset="-122"/>
                <a:ea typeface="微软雅黑" panose="020B0503020204020204" pitchFamily="34" charset="-122"/>
              </a:rPr>
              <a:t>一般形式：  </a:t>
            </a:r>
            <a:r>
              <a:rPr lang="en-US" altLang="zh-CN" sz="2000" dirty="0">
                <a:solidFill>
                  <a:srgbClr val="3333FF"/>
                </a:solidFill>
                <a:latin typeface="微软雅黑" panose="020B0503020204020204" pitchFamily="34" charset="-122"/>
                <a:ea typeface="微软雅黑" panose="020B0503020204020204" pitchFamily="34" charset="-122"/>
              </a:rPr>
              <a:t>expr1 </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3333FF"/>
                </a:solidFill>
                <a:latin typeface="微软雅黑" panose="020B0503020204020204" pitchFamily="34" charset="-122"/>
                <a:ea typeface="微软雅黑" panose="020B0503020204020204" pitchFamily="34" charset="-122"/>
              </a:rPr>
              <a:t>  expr2</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3333FF"/>
                </a:solidFill>
                <a:latin typeface="微软雅黑" panose="020B0503020204020204" pitchFamily="34" charset="-122"/>
                <a:ea typeface="微软雅黑" panose="020B0503020204020204" pitchFamily="34" charset="-122"/>
              </a:rPr>
              <a:t>  expr3</a:t>
            </a:r>
            <a:endParaRPr lang="en-US" altLang="zh-CN" sz="2000" dirty="0">
              <a:solidFill>
                <a:srgbClr val="3333FF"/>
              </a:solidFill>
              <a:latin typeface="微软雅黑" panose="020B0503020204020204" pitchFamily="34" charset="-122"/>
              <a:ea typeface="微软雅黑" panose="020B0503020204020204" pitchFamily="34" charset="-122"/>
            </a:endParaRPr>
          </a:p>
          <a:p>
            <a:pPr lvl="2" eaLnBrk="1" hangingPunct="1">
              <a:lnSpc>
                <a:spcPct val="100000"/>
              </a:lnSpc>
            </a:pPr>
            <a:r>
              <a:rPr lang="zh-CN" altLang="en-US" sz="2000" dirty="0">
                <a:latin typeface="微软雅黑" panose="020B0503020204020204" pitchFamily="34" charset="-122"/>
                <a:ea typeface="微软雅黑" panose="020B0503020204020204" pitchFamily="34" charset="-122"/>
              </a:rPr>
              <a:t>执行过程</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00000"/>
              </a:lnSpc>
            </a:pPr>
            <a:r>
              <a:rPr lang="zh-CN" altLang="en-US" sz="2000" dirty="0">
                <a:latin typeface="微软雅黑" panose="020B0503020204020204" pitchFamily="34" charset="-122"/>
                <a:ea typeface="微软雅黑" panose="020B0503020204020204" pitchFamily="34" charset="-122"/>
              </a:rPr>
              <a:t>功能：相当于条件语句，但不能取代一般</a:t>
            </a:r>
            <a:r>
              <a:rPr lang="en-US" altLang="zh-CN" sz="2000" dirty="0">
                <a:latin typeface="微软雅黑" panose="020B0503020204020204" pitchFamily="34" charset="-122"/>
                <a:ea typeface="微软雅黑" panose="020B0503020204020204" pitchFamily="34" charset="-122"/>
              </a:rPr>
              <a:t>if</a:t>
            </a:r>
            <a:r>
              <a:rPr lang="zh-CN" altLang="zh-CN" sz="2000" dirty="0">
                <a:latin typeface="微软雅黑" panose="020B0503020204020204" pitchFamily="34" charset="-122"/>
                <a:ea typeface="微软雅黑" panose="020B0503020204020204" pitchFamily="34" charset="-122"/>
              </a:rPr>
              <a:t>语句</a:t>
            </a:r>
            <a:endParaRPr lang="zh-CN" altLang="en-US" sz="2000" dirty="0">
              <a:latin typeface="微软雅黑" panose="020B0503020204020204" pitchFamily="34" charset="-122"/>
              <a:ea typeface="微软雅黑" panose="020B0503020204020204" pitchFamily="34" charset="-122"/>
            </a:endParaRPr>
          </a:p>
        </p:txBody>
      </p:sp>
      <p:grpSp>
        <p:nvGrpSpPr>
          <p:cNvPr id="2" name="Group 7"/>
          <p:cNvGrpSpPr/>
          <p:nvPr/>
        </p:nvGrpSpPr>
        <p:grpSpPr>
          <a:xfrm>
            <a:off x="981075" y="2120900"/>
            <a:ext cx="7665374" cy="1332230"/>
            <a:chOff x="806" y="2023"/>
            <a:chExt cx="4789" cy="839"/>
          </a:xfrm>
        </p:grpSpPr>
        <p:sp>
          <p:nvSpPr>
            <p:cNvPr id="49177" name="Text Box 4"/>
            <p:cNvSpPr txBox="1"/>
            <p:nvPr/>
          </p:nvSpPr>
          <p:spPr>
            <a:xfrm>
              <a:off x="806" y="2023"/>
              <a:ext cx="1943" cy="839"/>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if (a&gt;b)</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printf(''%d'',a);</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else</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printf(''%d'',b);</a:t>
              </a:r>
              <a:endParaRPr lang="en-US" altLang="zh-CN" sz="2000" dirty="0">
                <a:latin typeface="微软雅黑" panose="020B0503020204020204" pitchFamily="34" charset="-122"/>
                <a:ea typeface="微软雅黑" panose="020B0503020204020204" pitchFamily="34" charset="-122"/>
              </a:endParaRPr>
            </a:p>
          </p:txBody>
        </p:sp>
        <p:sp>
          <p:nvSpPr>
            <p:cNvPr id="49178" name="AutoShape 5"/>
            <p:cNvSpPr/>
            <p:nvPr/>
          </p:nvSpPr>
          <p:spPr>
            <a:xfrm>
              <a:off x="2840" y="2371"/>
              <a:ext cx="912" cy="144"/>
            </a:xfrm>
            <a:prstGeom prst="leftRightArrow">
              <a:avLst>
                <a:gd name="adj1" fmla="val 50000"/>
                <a:gd name="adj2" fmla="val 126666"/>
              </a:avLst>
            </a:prstGeom>
            <a:solidFill>
              <a:schemeClr val="bg1"/>
            </a:solidFill>
            <a:ln w="38100" cap="flat" cmpd="sng">
              <a:solidFill>
                <a:srgbClr val="333300"/>
              </a:solidFill>
              <a:prstDash val="solid"/>
              <a:miter/>
              <a:headEnd type="none" w="med" len="med"/>
              <a:tailEnd type="none" w="med" len="med"/>
            </a:ln>
          </p:spPr>
          <p:txBody>
            <a:bodyPr wrap="none" anchor="ctr"/>
            <a:lstStyle/>
            <a:p>
              <a:pPr lvl="0">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49179" name="Text Box 6"/>
            <p:cNvSpPr txBox="1"/>
            <p:nvPr/>
          </p:nvSpPr>
          <p:spPr>
            <a:xfrm>
              <a:off x="3839" y="2306"/>
              <a:ext cx="1756" cy="263"/>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en-US" altLang="zh-CN" sz="2000" dirty="0">
                  <a:latin typeface="微软雅黑" panose="020B0503020204020204" pitchFamily="34" charset="-122"/>
                  <a:ea typeface="微软雅黑" panose="020B0503020204020204" pitchFamily="34" charset="-122"/>
                </a:rPr>
                <a:t>printf(''%d'',a&gt;b?a:b);</a:t>
              </a:r>
              <a:endParaRPr lang="en-US" altLang="zh-CN" sz="2000" dirty="0">
                <a:latin typeface="微软雅黑" panose="020B0503020204020204" pitchFamily="34" charset="-122"/>
                <a:ea typeface="微软雅黑" panose="020B0503020204020204" pitchFamily="34" charset="-122"/>
              </a:endParaRPr>
            </a:p>
          </p:txBody>
        </p:sp>
      </p:grpSp>
      <p:sp>
        <p:nvSpPr>
          <p:cNvPr id="109576" name="Text Box 8"/>
          <p:cNvSpPr txBox="1"/>
          <p:nvPr/>
        </p:nvSpPr>
        <p:spPr>
          <a:xfrm>
            <a:off x="1303020" y="2220595"/>
            <a:ext cx="4983480" cy="722630"/>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zh-CN" altLang="en-US" sz="2000" dirty="0">
                <a:latin typeface="微软雅黑" panose="020B0503020204020204" pitchFamily="34" charset="-122"/>
                <a:ea typeface="微软雅黑" panose="020B0503020204020204" pitchFamily="34" charset="-122"/>
              </a:rPr>
              <a:t>例 求 </a:t>
            </a:r>
            <a:r>
              <a:rPr lang="en-US" altLang="zh-CN" sz="2000" dirty="0">
                <a:latin typeface="微软雅黑" panose="020B0503020204020204" pitchFamily="34" charset="-122"/>
                <a:ea typeface="微软雅黑" panose="020B0503020204020204" pitchFamily="34" charset="-122"/>
              </a:rPr>
              <a:t>a+|b|</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printf(''a+|b|=%d\n'',b&gt;0?a+b:a-b);</a:t>
            </a:r>
            <a:endParaRPr lang="en-US" altLang="zh-CN" sz="2000" dirty="0">
              <a:latin typeface="微软雅黑" panose="020B0503020204020204" pitchFamily="34" charset="-122"/>
              <a:ea typeface="微软雅黑" panose="020B0503020204020204" pitchFamily="34" charset="-122"/>
            </a:endParaRPr>
          </a:p>
        </p:txBody>
      </p:sp>
      <p:grpSp>
        <p:nvGrpSpPr>
          <p:cNvPr id="3" name="Group 27"/>
          <p:cNvGrpSpPr/>
          <p:nvPr/>
        </p:nvGrpSpPr>
        <p:grpSpPr>
          <a:xfrm>
            <a:off x="5202555" y="1970405"/>
            <a:ext cx="3638550" cy="2362200"/>
            <a:chOff x="3312" y="1584"/>
            <a:chExt cx="2292" cy="1488"/>
          </a:xfrm>
        </p:grpSpPr>
        <p:sp>
          <p:nvSpPr>
            <p:cNvPr id="49162" name="AutoShape 10"/>
            <p:cNvSpPr/>
            <p:nvPr/>
          </p:nvSpPr>
          <p:spPr>
            <a:xfrm>
              <a:off x="3953" y="1884"/>
              <a:ext cx="967" cy="367"/>
            </a:xfrm>
            <a:prstGeom prst="flowChartDecision">
              <a:avLst/>
            </a:prstGeom>
            <a:noFill/>
            <a:ln w="9525" cap="flat" cmpd="sng">
              <a:solidFill>
                <a:schemeClr val="tx1"/>
              </a:solidFill>
              <a:prstDash val="solid"/>
              <a:miter/>
              <a:headEnd type="none" w="med" len="med"/>
              <a:tailEnd type="none" w="med" len="med"/>
            </a:ln>
          </p:spPr>
          <p:txBody>
            <a:bodyPr wrap="none" anchor="ctr"/>
            <a:lstStyle/>
            <a:p>
              <a:pPr lvl="0" algn="ctr">
                <a:spcBef>
                  <a:spcPct val="50000"/>
                </a:spcBef>
              </a:pPr>
              <a:r>
                <a:rPr lang="zh-CN" altLang="en-US" sz="1800" dirty="0">
                  <a:latin typeface="微软雅黑" panose="020B0503020204020204" pitchFamily="34" charset="-122"/>
                  <a:ea typeface="微软雅黑" panose="020B0503020204020204" pitchFamily="34" charset="-122"/>
                  <a:cs typeface="+mn-ea"/>
                </a:rPr>
                <a:t>expr1</a:t>
              </a:r>
              <a:endParaRPr lang="zh-CN" altLang="en-US" sz="1800" dirty="0">
                <a:latin typeface="微软雅黑" panose="020B0503020204020204" pitchFamily="34" charset="-122"/>
                <a:ea typeface="微软雅黑" panose="020B0503020204020204" pitchFamily="34" charset="-122"/>
                <a:cs typeface="+mn-ea"/>
              </a:endParaRPr>
            </a:p>
          </p:txBody>
        </p:sp>
        <p:sp>
          <p:nvSpPr>
            <p:cNvPr id="49163" name="Text Box 11"/>
            <p:cNvSpPr txBox="1"/>
            <p:nvPr/>
          </p:nvSpPr>
          <p:spPr>
            <a:xfrm>
              <a:off x="3312" y="2359"/>
              <a:ext cx="864" cy="242"/>
            </a:xfrm>
            <a:prstGeom prst="rect">
              <a:avLst/>
            </a:prstGeom>
            <a:noFill/>
            <a:ln w="9525" cap="flat" cmpd="sng">
              <a:solidFill>
                <a:schemeClr val="tx1"/>
              </a:solidFill>
              <a:prstDash val="solid"/>
              <a:miter/>
              <a:headEnd type="none" w="med" len="med"/>
              <a:tailEnd type="none" w="med" len="med"/>
            </a:ln>
          </p:spPr>
          <p:txBody>
            <a:bodyPr anchor="ctr">
              <a:spAutoFit/>
            </a:bodyPr>
            <a:lstStyle/>
            <a:p>
              <a:pPr lvl="0" algn="ctr">
                <a:spcBef>
                  <a:spcPct val="50000"/>
                </a:spcBef>
              </a:pPr>
              <a:r>
                <a:rPr lang="zh-CN" altLang="en-US" dirty="0">
                  <a:latin typeface="微软雅黑" panose="020B0503020204020204" pitchFamily="34" charset="-122"/>
                  <a:ea typeface="微软雅黑" panose="020B0503020204020204" pitchFamily="34" charset="-122"/>
                </a:rPr>
                <a:t>取</a:t>
              </a:r>
              <a:r>
                <a:rPr lang="en-US" altLang="zh-CN" dirty="0">
                  <a:latin typeface="微软雅黑" panose="020B0503020204020204" pitchFamily="34" charset="-122"/>
                  <a:ea typeface="微软雅黑" panose="020B0503020204020204" pitchFamily="34" charset="-122"/>
                </a:rPr>
                <a:t>expr2</a:t>
              </a:r>
              <a:r>
                <a:rPr lang="zh-CN" altLang="zh-CN" dirty="0">
                  <a:latin typeface="微软雅黑" panose="020B0503020204020204" pitchFamily="34" charset="-122"/>
                  <a:ea typeface="微软雅黑" panose="020B0503020204020204" pitchFamily="34" charset="-122"/>
                </a:rPr>
                <a:t>值</a:t>
              </a:r>
              <a:endParaRPr lang="zh-CN" altLang="en-US" u="sng" dirty="0">
                <a:latin typeface="微软雅黑" panose="020B0503020204020204" pitchFamily="34" charset="-122"/>
                <a:ea typeface="微软雅黑" panose="020B0503020204020204" pitchFamily="34" charset="-122"/>
              </a:endParaRPr>
            </a:p>
          </p:txBody>
        </p:sp>
        <p:sp>
          <p:nvSpPr>
            <p:cNvPr id="49164" name="Text Box 12"/>
            <p:cNvSpPr txBox="1"/>
            <p:nvPr/>
          </p:nvSpPr>
          <p:spPr>
            <a:xfrm>
              <a:off x="4704" y="2358"/>
              <a:ext cx="900" cy="242"/>
            </a:xfrm>
            <a:prstGeom prst="rect">
              <a:avLst/>
            </a:prstGeom>
            <a:noFill/>
            <a:ln w="9525" cap="flat" cmpd="sng">
              <a:solidFill>
                <a:schemeClr val="tx1"/>
              </a:solidFill>
              <a:prstDash val="solid"/>
              <a:miter/>
              <a:headEnd type="none" w="med" len="med"/>
              <a:tailEnd type="none" w="med" len="med"/>
            </a:ln>
          </p:spPr>
          <p:txBody>
            <a:bodyPr anchor="ctr">
              <a:spAutoFit/>
            </a:bodyPr>
            <a:lstStyle/>
            <a:p>
              <a:pPr lvl="0" algn="ctr">
                <a:spcBef>
                  <a:spcPct val="50000"/>
                </a:spcBef>
              </a:pPr>
              <a:r>
                <a:rPr lang="zh-CN" altLang="en-US" sz="1800" dirty="0">
                  <a:latin typeface="微软雅黑" panose="020B0503020204020204" pitchFamily="34" charset="-122"/>
                  <a:ea typeface="微软雅黑" panose="020B0503020204020204" pitchFamily="34" charset="-122"/>
                  <a:cs typeface="+mn-ea"/>
                </a:rPr>
                <a:t>取expr3值</a:t>
              </a:r>
              <a:endParaRPr lang="zh-CN" altLang="en-US" sz="4000" u="sng" dirty="0">
                <a:latin typeface="微软雅黑" panose="020B0503020204020204" pitchFamily="34" charset="-122"/>
                <a:ea typeface="微软雅黑" panose="020B0503020204020204" pitchFamily="34" charset="-122"/>
              </a:endParaRPr>
            </a:p>
          </p:txBody>
        </p:sp>
        <p:sp>
          <p:nvSpPr>
            <p:cNvPr id="49165" name="Line 13"/>
            <p:cNvSpPr/>
            <p:nvPr/>
          </p:nvSpPr>
          <p:spPr>
            <a:xfrm>
              <a:off x="4441" y="1584"/>
              <a:ext cx="0" cy="300"/>
            </a:xfrm>
            <a:prstGeom prst="line">
              <a:avLst/>
            </a:prstGeom>
            <a:ln w="9525" cap="flat" cmpd="sng">
              <a:solidFill>
                <a:schemeClr val="tx1"/>
              </a:solidFill>
              <a:prstDash val="solid"/>
              <a:headEnd type="none" w="med" len="med"/>
              <a:tailEnd type="triangle" w="med" len="med"/>
            </a:ln>
          </p:spPr>
        </p:sp>
        <p:sp>
          <p:nvSpPr>
            <p:cNvPr id="49166" name="Line 14"/>
            <p:cNvSpPr/>
            <p:nvPr/>
          </p:nvSpPr>
          <p:spPr>
            <a:xfrm flipH="1">
              <a:off x="3731" y="2073"/>
              <a:ext cx="222" cy="0"/>
            </a:xfrm>
            <a:prstGeom prst="line">
              <a:avLst/>
            </a:prstGeom>
            <a:ln w="9525" cap="flat" cmpd="sng">
              <a:solidFill>
                <a:schemeClr val="tx1"/>
              </a:solidFill>
              <a:prstDash val="solid"/>
              <a:headEnd type="none" w="med" len="med"/>
              <a:tailEnd type="none" w="med" len="med"/>
            </a:ln>
          </p:spPr>
        </p:sp>
        <p:sp>
          <p:nvSpPr>
            <p:cNvPr id="49167" name="Line 15"/>
            <p:cNvSpPr/>
            <p:nvPr/>
          </p:nvSpPr>
          <p:spPr>
            <a:xfrm>
              <a:off x="3731" y="2073"/>
              <a:ext cx="0" cy="289"/>
            </a:xfrm>
            <a:prstGeom prst="line">
              <a:avLst/>
            </a:prstGeom>
            <a:ln w="9525" cap="flat" cmpd="sng">
              <a:solidFill>
                <a:schemeClr val="tx1"/>
              </a:solidFill>
              <a:prstDash val="solid"/>
              <a:headEnd type="none" w="med" len="med"/>
              <a:tailEnd type="triangle" w="med" len="med"/>
            </a:ln>
          </p:spPr>
        </p:sp>
        <p:sp>
          <p:nvSpPr>
            <p:cNvPr id="49168" name="Line 16"/>
            <p:cNvSpPr/>
            <p:nvPr/>
          </p:nvSpPr>
          <p:spPr>
            <a:xfrm>
              <a:off x="4920" y="2073"/>
              <a:ext cx="244" cy="0"/>
            </a:xfrm>
            <a:prstGeom prst="line">
              <a:avLst/>
            </a:prstGeom>
            <a:ln w="9525" cap="flat" cmpd="sng">
              <a:solidFill>
                <a:schemeClr val="tx1"/>
              </a:solidFill>
              <a:prstDash val="solid"/>
              <a:headEnd type="none" w="med" len="med"/>
              <a:tailEnd type="none" w="med" len="med"/>
            </a:ln>
          </p:spPr>
        </p:sp>
        <p:sp>
          <p:nvSpPr>
            <p:cNvPr id="49169" name="Line 17"/>
            <p:cNvSpPr/>
            <p:nvPr/>
          </p:nvSpPr>
          <p:spPr>
            <a:xfrm>
              <a:off x="5164" y="2073"/>
              <a:ext cx="0" cy="289"/>
            </a:xfrm>
            <a:prstGeom prst="line">
              <a:avLst/>
            </a:prstGeom>
            <a:ln w="9525" cap="flat" cmpd="sng">
              <a:solidFill>
                <a:schemeClr val="tx1"/>
              </a:solidFill>
              <a:prstDash val="solid"/>
              <a:headEnd type="none" w="med" len="med"/>
              <a:tailEnd type="triangle" w="med" len="med"/>
            </a:ln>
          </p:spPr>
        </p:sp>
        <p:sp>
          <p:nvSpPr>
            <p:cNvPr id="49170" name="Line 18"/>
            <p:cNvSpPr/>
            <p:nvPr/>
          </p:nvSpPr>
          <p:spPr>
            <a:xfrm>
              <a:off x="3731" y="2618"/>
              <a:ext cx="0" cy="244"/>
            </a:xfrm>
            <a:prstGeom prst="line">
              <a:avLst/>
            </a:prstGeom>
            <a:ln w="9525" cap="flat" cmpd="sng">
              <a:solidFill>
                <a:schemeClr val="tx1"/>
              </a:solidFill>
              <a:prstDash val="solid"/>
              <a:headEnd type="none" w="med" len="med"/>
              <a:tailEnd type="none" w="med" len="med"/>
            </a:ln>
          </p:spPr>
        </p:sp>
        <p:sp>
          <p:nvSpPr>
            <p:cNvPr id="49171" name="Line 19"/>
            <p:cNvSpPr/>
            <p:nvPr/>
          </p:nvSpPr>
          <p:spPr>
            <a:xfrm>
              <a:off x="5149" y="2618"/>
              <a:ext cx="0" cy="244"/>
            </a:xfrm>
            <a:prstGeom prst="line">
              <a:avLst/>
            </a:prstGeom>
            <a:ln w="9525" cap="flat" cmpd="sng">
              <a:solidFill>
                <a:schemeClr val="tx1"/>
              </a:solidFill>
              <a:prstDash val="solid"/>
              <a:headEnd type="none" w="med" len="med"/>
              <a:tailEnd type="none" w="med" len="med"/>
            </a:ln>
          </p:spPr>
        </p:sp>
        <p:sp>
          <p:nvSpPr>
            <p:cNvPr id="49172" name="Line 20"/>
            <p:cNvSpPr/>
            <p:nvPr/>
          </p:nvSpPr>
          <p:spPr>
            <a:xfrm>
              <a:off x="3731" y="2862"/>
              <a:ext cx="710" cy="0"/>
            </a:xfrm>
            <a:prstGeom prst="line">
              <a:avLst/>
            </a:prstGeom>
            <a:ln w="9525" cap="flat" cmpd="sng">
              <a:solidFill>
                <a:schemeClr val="tx1"/>
              </a:solidFill>
              <a:prstDash val="solid"/>
              <a:headEnd type="none" w="med" len="med"/>
              <a:tailEnd type="triangle" w="med" len="med"/>
            </a:ln>
          </p:spPr>
        </p:sp>
        <p:sp>
          <p:nvSpPr>
            <p:cNvPr id="49173" name="Line 21"/>
            <p:cNvSpPr/>
            <p:nvPr/>
          </p:nvSpPr>
          <p:spPr>
            <a:xfrm flipH="1">
              <a:off x="4441" y="2862"/>
              <a:ext cx="708" cy="0"/>
            </a:xfrm>
            <a:prstGeom prst="line">
              <a:avLst/>
            </a:prstGeom>
            <a:ln w="9525" cap="flat" cmpd="sng">
              <a:solidFill>
                <a:schemeClr val="tx1"/>
              </a:solidFill>
              <a:prstDash val="solid"/>
              <a:headEnd type="none" w="med" len="med"/>
              <a:tailEnd type="triangle" w="med" len="med"/>
            </a:ln>
          </p:spPr>
        </p:sp>
        <p:sp>
          <p:nvSpPr>
            <p:cNvPr id="49174" name="Text Box 22"/>
            <p:cNvSpPr txBox="1"/>
            <p:nvPr/>
          </p:nvSpPr>
          <p:spPr>
            <a:xfrm>
              <a:off x="3697" y="1826"/>
              <a:ext cx="344" cy="242"/>
            </a:xfrm>
            <a:prstGeom prst="rect">
              <a:avLst/>
            </a:prstGeom>
            <a:noFill/>
            <a:ln w="9525">
              <a:noFill/>
            </a:ln>
          </p:spPr>
          <p:txBody>
            <a:bodyPr wrap="none" anchor="ctr">
              <a:spAutoFit/>
            </a:bodyPr>
            <a:lstStyle/>
            <a:p>
              <a:pPr lvl="0" algn="ctr"/>
              <a:r>
                <a:rPr lang="zh-CN" altLang="en-US" sz="1800" dirty="0">
                  <a:latin typeface="微软雅黑" panose="020B0503020204020204" pitchFamily="34" charset="-122"/>
                  <a:ea typeface="微软雅黑" panose="020B0503020204020204" pitchFamily="34" charset="-122"/>
                  <a:cs typeface="+mn-ea"/>
                </a:rPr>
                <a:t>非0</a:t>
              </a:r>
              <a:endParaRPr lang="en-US" altLang="zh-CN" sz="4000" dirty="0">
                <a:latin typeface="微软雅黑" panose="020B0503020204020204" pitchFamily="34" charset="-122"/>
                <a:ea typeface="微软雅黑" panose="020B0503020204020204" pitchFamily="34" charset="-122"/>
              </a:endParaRPr>
            </a:p>
          </p:txBody>
        </p:sp>
        <p:sp>
          <p:nvSpPr>
            <p:cNvPr id="49175" name="Text Box 23"/>
            <p:cNvSpPr txBox="1"/>
            <p:nvPr/>
          </p:nvSpPr>
          <p:spPr>
            <a:xfrm>
              <a:off x="4905" y="1827"/>
              <a:ext cx="306" cy="242"/>
            </a:xfrm>
            <a:prstGeom prst="rect">
              <a:avLst/>
            </a:prstGeom>
            <a:noFill/>
            <a:ln w="9525">
              <a:noFill/>
            </a:ln>
          </p:spPr>
          <p:txBody>
            <a:bodyPr wrap="none" anchor="ctr">
              <a:spAutoFit/>
            </a:bodyPr>
            <a:lstStyle/>
            <a:p>
              <a:pPr lvl="0" algn="ctr">
                <a:spcBef>
                  <a:spcPct val="50000"/>
                </a:spcBef>
              </a:pPr>
              <a:r>
                <a:rPr lang="zh-CN" altLang="en-US" sz="1800" dirty="0">
                  <a:latin typeface="微软雅黑" panose="020B0503020204020204" pitchFamily="34" charset="-122"/>
                  <a:ea typeface="微软雅黑" panose="020B0503020204020204" pitchFamily="34" charset="-122"/>
                  <a:cs typeface="+mn-ea"/>
                </a:rPr>
                <a:t>=0</a:t>
              </a:r>
              <a:endParaRPr lang="zh-CN" altLang="en-US" sz="1800" dirty="0">
                <a:latin typeface="微软雅黑" panose="020B0503020204020204" pitchFamily="34" charset="-122"/>
                <a:ea typeface="微软雅黑" panose="020B0503020204020204" pitchFamily="34" charset="-122"/>
                <a:cs typeface="+mn-ea"/>
              </a:endParaRPr>
            </a:p>
          </p:txBody>
        </p:sp>
        <p:sp>
          <p:nvSpPr>
            <p:cNvPr id="49176" name="Line 26"/>
            <p:cNvSpPr/>
            <p:nvPr/>
          </p:nvSpPr>
          <p:spPr>
            <a:xfrm>
              <a:off x="4449" y="2880"/>
              <a:ext cx="0" cy="192"/>
            </a:xfrm>
            <a:prstGeom prst="line">
              <a:avLst/>
            </a:prstGeom>
            <a:ln w="9525" cap="flat" cmpd="sng">
              <a:solidFill>
                <a:schemeClr val="tx1"/>
              </a:solidFill>
              <a:prstDash val="solid"/>
              <a:headEnd type="none" w="med" len="med"/>
              <a:tailEnd type="triangle" w="med" len="med"/>
            </a:ln>
          </p:spPr>
        </p:sp>
      </p:grpSp>
      <p:sp>
        <p:nvSpPr>
          <p:cNvPr id="109596" name="Text Box 28"/>
          <p:cNvSpPr txBox="1"/>
          <p:nvPr/>
        </p:nvSpPr>
        <p:spPr>
          <a:xfrm>
            <a:off x="1303020" y="2220595"/>
            <a:ext cx="4565015" cy="1332230"/>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(a==b)?'Y':'N'</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(x%2==1)?1:0</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(x&gt;=0)?x:-x</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(c&gt;='a' &amp;&amp; c&lt;='z')?c-'a'+'A':c</a:t>
            </a:r>
            <a:endParaRPr lang="en-US" altLang="zh-CN" sz="2000" dirty="0">
              <a:latin typeface="微软雅黑" panose="020B0503020204020204" pitchFamily="34" charset="-122"/>
              <a:ea typeface="微软雅黑" panose="020B0503020204020204" pitchFamily="34" charset="-122"/>
            </a:endParaRPr>
          </a:p>
        </p:txBody>
      </p:sp>
      <p:sp>
        <p:nvSpPr>
          <p:cNvPr id="109597" name="Rectangle 29"/>
          <p:cNvSpPr/>
          <p:nvPr/>
        </p:nvSpPr>
        <p:spPr>
          <a:xfrm>
            <a:off x="213678" y="2432685"/>
            <a:ext cx="8501062" cy="128270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条件运算符可嵌套</a:t>
            </a:r>
            <a:endParaRPr lang="zh-CN" altLang="en-US" sz="20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如  </a:t>
            </a:r>
            <a:r>
              <a:rPr lang="en-US" altLang="zh-CN" sz="2000" dirty="0">
                <a:solidFill>
                  <a:srgbClr val="008000"/>
                </a:solidFill>
                <a:latin typeface="微软雅黑" panose="020B0503020204020204" pitchFamily="34" charset="-122"/>
                <a:ea typeface="微软雅黑" panose="020B0503020204020204" pitchFamily="34" charset="-122"/>
              </a:rPr>
              <a:t>x&gt;0?1:(x&lt;0?-1:0)</a:t>
            </a:r>
            <a:endParaRPr lang="en-US" altLang="zh-CN" sz="2000" dirty="0">
              <a:solidFill>
                <a:srgbClr val="008000"/>
              </a:solidFill>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优先级</a:t>
            </a:r>
            <a:r>
              <a:rPr lang="en-US" altLang="zh-CN" sz="2000" dirty="0">
                <a:latin typeface="微软雅黑" panose="020B0503020204020204" pitchFamily="34" charset="-122"/>
                <a:ea typeface="微软雅黑" panose="020B0503020204020204" pitchFamily="34" charset="-122"/>
              </a:rPr>
              <a:t>:  13</a:t>
            </a:r>
            <a:endParaRPr lang="en-US" altLang="zh-CN" sz="2000" dirty="0">
              <a:latin typeface="微软雅黑" panose="020B0503020204020204" pitchFamily="34" charset="-122"/>
              <a:ea typeface="微软雅黑" panose="020B0503020204020204" pitchFamily="34" charset="-122"/>
            </a:endParaRPr>
          </a:p>
        </p:txBody>
      </p:sp>
      <p:sp>
        <p:nvSpPr>
          <p:cNvPr id="109598" name="Rectangle 30"/>
          <p:cNvSpPr/>
          <p:nvPr/>
        </p:nvSpPr>
        <p:spPr>
          <a:xfrm>
            <a:off x="205740" y="3601085"/>
            <a:ext cx="8500745" cy="1272540"/>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结合方向：</a:t>
            </a:r>
            <a:r>
              <a:rPr lang="zh-CN" altLang="en-US" sz="2000" dirty="0">
                <a:solidFill>
                  <a:srgbClr val="3333FF"/>
                </a:solidFill>
                <a:latin typeface="微软雅黑" panose="020B0503020204020204" pitchFamily="34" charset="-122"/>
                <a:ea typeface="微软雅黑" panose="020B0503020204020204" pitchFamily="34" charset="-122"/>
              </a:rPr>
              <a:t>自右向左</a:t>
            </a:r>
            <a:endParaRPr lang="zh-CN" altLang="en-US" sz="2000" dirty="0">
              <a:latin typeface="微软雅黑" panose="020B0503020204020204" pitchFamily="34" charset="-122"/>
              <a:ea typeface="微软雅黑" panose="020B0503020204020204" pitchFamily="34" charset="-122"/>
            </a:endParaRPr>
          </a:p>
          <a:p>
            <a:pPr marL="1143000" lvl="2" indent="-228600" eaLnBrk="1" hangingPunct="1">
              <a:spcBef>
                <a:spcPct val="20000"/>
              </a:spcBef>
              <a:buClr>
                <a:srgbClr val="FF3300"/>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如 </a:t>
            </a:r>
            <a:r>
              <a:rPr lang="en-US" altLang="zh-CN" sz="2000" dirty="0">
                <a:solidFill>
                  <a:srgbClr val="008000"/>
                </a:solidFill>
                <a:latin typeface="微软雅黑" panose="020B0503020204020204" pitchFamily="34" charset="-122"/>
                <a:ea typeface="微软雅黑" panose="020B0503020204020204" pitchFamily="34" charset="-122"/>
              </a:rPr>
              <a:t>a&gt;b?a:c&gt;d?c:d </a:t>
            </a:r>
            <a:r>
              <a:rPr lang="en-US" altLang="zh-CN" sz="2000" dirty="0">
                <a:solidFill>
                  <a:srgbClr val="008000"/>
                </a:solidFill>
                <a:latin typeface="微软雅黑" panose="020B0503020204020204" pitchFamily="34" charset="-122"/>
                <a:ea typeface="微软雅黑" panose="020B0503020204020204" pitchFamily="34" charset="-122"/>
                <a:sym typeface="Symbol" panose="05050102010706020507" pitchFamily="18" charset="2"/>
              </a:rPr>
              <a:t> a&gt;b?a:(c&gt;d?c:d)</a:t>
            </a:r>
            <a:endParaRPr lang="en-US" altLang="zh-CN" sz="2000" dirty="0">
              <a:solidFill>
                <a:srgbClr val="008000"/>
              </a:solidFill>
              <a:latin typeface="微软雅黑" panose="020B0503020204020204" pitchFamily="34" charset="-122"/>
              <a:ea typeface="微软雅黑" panose="020B0503020204020204" pitchFamily="34" charset="-122"/>
              <a:sym typeface="Symbol" panose="05050102010706020507" pitchFamily="18" charset="2"/>
            </a:endParaRPr>
          </a:p>
          <a:p>
            <a:pPr marL="1143000" lvl="2" indent="-228600" eaLnBrk="1" hangingPunct="1">
              <a:spcBef>
                <a:spcPct val="20000"/>
              </a:spcBef>
              <a:buClr>
                <a:srgbClr val="FF3300"/>
              </a:buClr>
              <a:buFont typeface="Wingdings" panose="05000000000000000000" pitchFamily="2" charset="2"/>
              <a:buChar char="v"/>
            </a:pPr>
            <a:r>
              <a:rPr lang="en-US" altLang="zh-CN" sz="2000" dirty="0">
                <a:latin typeface="微软雅黑" panose="020B0503020204020204" pitchFamily="34" charset="-122"/>
                <a:ea typeface="微软雅黑" panose="020B0503020204020204" pitchFamily="34" charset="-122"/>
              </a:rPr>
              <a:t>expr1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expr2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expr3</a:t>
            </a:r>
            <a:r>
              <a:rPr lang="zh-CN" altLang="en-US" sz="2000" dirty="0">
                <a:latin typeface="微软雅黑" panose="020B0503020204020204" pitchFamily="34" charset="-122"/>
                <a:ea typeface="微软雅黑" panose="020B0503020204020204" pitchFamily="34" charset="-122"/>
              </a:rPr>
              <a:t>类型可不同，表达式值取较高的类型</a:t>
            </a:r>
            <a:endParaRPr lang="zh-CN" altLang="en-US" sz="2000" dirty="0">
              <a:latin typeface="微软雅黑" panose="020B0503020204020204" pitchFamily="34" charset="-122"/>
              <a:ea typeface="微软雅黑" panose="020B0503020204020204" pitchFamily="34" charset="-122"/>
            </a:endParaRPr>
          </a:p>
        </p:txBody>
      </p:sp>
      <p:sp>
        <p:nvSpPr>
          <p:cNvPr id="109599" name="Text Box 31"/>
          <p:cNvSpPr txBox="1"/>
          <p:nvPr/>
        </p:nvSpPr>
        <p:spPr>
          <a:xfrm>
            <a:off x="1236980" y="4873625"/>
            <a:ext cx="6903720" cy="722630"/>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x?'a':'b'       //x=0,</a:t>
            </a:r>
            <a:r>
              <a:rPr lang="zh-CN" altLang="zh-CN" sz="2000" dirty="0">
                <a:latin typeface="微软雅黑" panose="020B0503020204020204" pitchFamily="34" charset="-122"/>
                <a:ea typeface="微软雅黑" panose="020B0503020204020204" pitchFamily="34" charset="-122"/>
              </a:rPr>
              <a:t>表达式值为</a:t>
            </a:r>
            <a:r>
              <a:rPr lang="en-US" altLang="zh-CN" sz="2000" dirty="0">
                <a:latin typeface="微软雅黑" panose="020B0503020204020204" pitchFamily="34" charset="-122"/>
                <a:ea typeface="微软雅黑" panose="020B0503020204020204" pitchFamily="34" charset="-122"/>
              </a:rPr>
              <a:t>'b' ; x‡0,</a:t>
            </a:r>
            <a:r>
              <a:rPr lang="zh-CN" altLang="zh-CN" sz="2000" dirty="0">
                <a:latin typeface="微软雅黑" panose="020B0503020204020204" pitchFamily="34" charset="-122"/>
                <a:ea typeface="微软雅黑" panose="020B0503020204020204" pitchFamily="34" charset="-122"/>
              </a:rPr>
              <a:t>表达式值为</a:t>
            </a:r>
            <a:r>
              <a:rPr lang="en-US" altLang="zh-CN" sz="2000" dirty="0">
                <a:latin typeface="微软雅黑" panose="020B0503020204020204" pitchFamily="34" charset="-122"/>
                <a:ea typeface="微软雅黑" panose="020B0503020204020204" pitchFamily="34" charset="-122"/>
              </a:rPr>
              <a:t>'a'</a:t>
            </a:r>
            <a:endParaRPr lang="en-US" altLang="zh-CN" sz="2000" dirty="0">
              <a:latin typeface="微软雅黑" panose="020B0503020204020204" pitchFamily="34" charset="-122"/>
              <a:ea typeface="微软雅黑" panose="020B0503020204020204" pitchFamily="34" charset="-122"/>
            </a:endParaRPr>
          </a:p>
          <a:p>
            <a:pPr lvl="0" eaLnBrk="1" hangingPunct="1"/>
            <a:r>
              <a:rPr lang="en-US" altLang="zh-CN" sz="2000" dirty="0">
                <a:latin typeface="微软雅黑" panose="020B0503020204020204" pitchFamily="34" charset="-122"/>
                <a:ea typeface="微软雅黑" panose="020B0503020204020204" pitchFamily="34" charset="-122"/>
              </a:rPr>
              <a:t>      x&gt;y?1:1.5   //x&gt;y,</a:t>
            </a:r>
            <a:r>
              <a:rPr lang="zh-CN" altLang="zh-CN" sz="2000" dirty="0">
                <a:latin typeface="微软雅黑" panose="020B0503020204020204" pitchFamily="34" charset="-122"/>
                <a:ea typeface="微软雅黑" panose="020B0503020204020204" pitchFamily="34" charset="-122"/>
              </a:rPr>
              <a:t>值为1.0 ; </a:t>
            </a:r>
            <a:r>
              <a:rPr lang="en-US" altLang="zh-CN" sz="2000" dirty="0">
                <a:latin typeface="微软雅黑" panose="020B0503020204020204" pitchFamily="34" charset="-122"/>
                <a:ea typeface="微软雅黑" panose="020B0503020204020204" pitchFamily="34" charset="-122"/>
              </a:rPr>
              <a:t>x&lt;y,</a:t>
            </a:r>
            <a:r>
              <a:rPr lang="zh-CN" altLang="zh-CN" sz="2000" dirty="0">
                <a:latin typeface="微软雅黑" panose="020B0503020204020204" pitchFamily="34" charset="-122"/>
                <a:ea typeface="微软雅黑" panose="020B0503020204020204" pitchFamily="34" charset="-122"/>
              </a:rPr>
              <a:t>值为1.5</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65" fill="hold" display="1"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65" fill="hold" display="1"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6"/>
                                        </p:tgtEl>
                                        <p:attrNameLst>
                                          <p:attrName>style.visibility</p:attrName>
                                        </p:attrNameLst>
                                      </p:cBhvr>
                                      <p:to>
                                        <p:strVal val="visible"/>
                                      </p:to>
                                    </p:set>
                                  </p:childTnLst>
                                  <p:subTnLst>
                                    <p:set>
                                      <p:cBhvr override="childStyle">
                                        <p:cTn dur="65" fill="hold" display="1" masterRel="nextClick" afterEffect="1"/>
                                        <p:tgtEl>
                                          <p:spTgt spid="10957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96"/>
                                        </p:tgtEl>
                                        <p:attrNameLst>
                                          <p:attrName>style.visibility</p:attrName>
                                        </p:attrNameLst>
                                      </p:cBhvr>
                                      <p:to>
                                        <p:strVal val="visible"/>
                                      </p:to>
                                    </p:set>
                                  </p:childTnLst>
                                  <p:subTnLst>
                                    <p:set>
                                      <p:cBhvr override="childStyle">
                                        <p:cTn dur="65" fill="hold" display="1" masterRel="nextClick" afterEffect="1"/>
                                        <p:tgtEl>
                                          <p:spTgt spid="10959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9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959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59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59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959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959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9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6" grpId="0" bldLvl="0" animBg="1"/>
      <p:bldP spid="109596" grpId="0" bldLvl="0" animBg="1"/>
      <p:bldP spid="109597" grpId="0" bldLvl="5" build="p"/>
      <p:bldP spid="109598" grpId="0" bldLvl="3" build="p"/>
      <p:bldP spid="10959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95587" name="Text Box 3"/>
          <p:cNvSpPr txBox="1"/>
          <p:nvPr/>
        </p:nvSpPr>
        <p:spPr>
          <a:xfrm>
            <a:off x="449263" y="655638"/>
            <a:ext cx="4184650" cy="2673350"/>
          </a:xfrm>
          <a:prstGeom prst="rect">
            <a:avLst/>
          </a:prstGeom>
          <a:solidFill>
            <a:schemeClr val="bg2"/>
          </a:solidFill>
          <a:ln w="25400" cap="flat" cmpd="sng">
            <a:solidFill>
              <a:srgbClr val="FFFF99"/>
            </a:solidFill>
            <a:prstDash val="solid"/>
            <a:miter/>
            <a:headEnd type="none" w="sm" len="sm"/>
            <a:tailEnd type="none" w="sm" len="sm"/>
          </a:ln>
        </p:spPr>
        <p:txBody>
          <a:bodyPr wrap="none" lIns="90000" tIns="46800" rIns="90000" bIns="46800">
            <a:spAutoFit/>
          </a:bodyPr>
          <a:lstStyle/>
          <a:p>
            <a:pPr lvl="0" eaLnBrk="1" hangingPunct="1"/>
            <a:r>
              <a:rPr lang="en-US" altLang="zh-CN" sz="2400" dirty="0">
                <a:latin typeface="Arial" panose="020B0604020202020204" pitchFamily="34" charset="0"/>
                <a:ea typeface="宋体" panose="02010600030101010101" pitchFamily="2" charset="-122"/>
              </a:rPr>
              <a:t>main(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int x,a;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x=(a=3</a:t>
            </a:r>
            <a:r>
              <a:rPr lang="en-US" altLang="zh-CN" sz="2400" dirty="0">
                <a:latin typeface="宋体" panose="02010600030101010101" pitchFamily="2" charset="-122"/>
                <a:ea typeface="宋体" panose="02010600030101010101" pitchFamily="2" charset="-122"/>
              </a:rPr>
              <a:t>*</a:t>
            </a:r>
            <a:r>
              <a:rPr lang="en-US" altLang="zh-CN" sz="2400" dirty="0">
                <a:latin typeface="Arial" panose="020B0604020202020204" pitchFamily="34" charset="0"/>
                <a:ea typeface="宋体" panose="02010600030101010101" pitchFamily="2" charset="-122"/>
              </a:rPr>
              <a:t>5,a</a:t>
            </a:r>
            <a:r>
              <a:rPr lang="en-US" altLang="zh-CN" sz="2400" dirty="0">
                <a:latin typeface="宋体" panose="02010600030101010101" pitchFamily="2" charset="-122"/>
                <a:ea typeface="宋体" panose="02010600030101010101" pitchFamily="2" charset="-122"/>
              </a:rPr>
              <a:t>*</a:t>
            </a:r>
            <a:r>
              <a:rPr lang="en-US" altLang="zh-CN" sz="2400" dirty="0">
                <a:latin typeface="Arial" panose="020B0604020202020204" pitchFamily="34" charset="0"/>
                <a:ea typeface="宋体" panose="02010600030101010101" pitchFamily="2" charset="-122"/>
              </a:rPr>
              <a:t>4,a+5);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printf(“x=%d,a=%d\n”,x,a);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lvl="0" eaLnBrk="1" hangingPunct="1"/>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5588" name="Text Box 4"/>
          <p:cNvSpPr txBox="1"/>
          <p:nvPr/>
        </p:nvSpPr>
        <p:spPr>
          <a:xfrm>
            <a:off x="4787900" y="655638"/>
            <a:ext cx="4184650" cy="2673350"/>
          </a:xfrm>
          <a:prstGeom prst="rect">
            <a:avLst/>
          </a:prstGeom>
          <a:solidFill>
            <a:schemeClr val="bg2"/>
          </a:solidFill>
          <a:ln w="25400" cap="flat" cmpd="sng">
            <a:solidFill>
              <a:srgbClr val="FFFF99"/>
            </a:solidFill>
            <a:prstDash val="solid"/>
            <a:miter/>
            <a:headEnd type="none" w="sm" len="sm"/>
            <a:tailEnd type="none" w="sm" len="sm"/>
          </a:ln>
        </p:spPr>
        <p:txBody>
          <a:bodyPr wrap="none" lIns="90000" tIns="46800" rIns="90000" bIns="46800">
            <a:spAutoFit/>
          </a:bodyPr>
          <a:lstStyle/>
          <a:p>
            <a:pPr lvl="0" eaLnBrk="1" hangingPunct="1"/>
            <a:r>
              <a:rPr lang="en-US" altLang="zh-CN" sz="2400" dirty="0">
                <a:latin typeface="Arial" panose="020B0604020202020204" pitchFamily="34" charset="0"/>
                <a:ea typeface="宋体" panose="02010600030101010101" pitchFamily="2" charset="-122"/>
              </a:rPr>
              <a:t>main(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int x,a;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a:t>
            </a:r>
            <a:r>
              <a:rPr lang="en-US" altLang="zh-CN" sz="2400" dirty="0">
                <a:solidFill>
                  <a:srgbClr val="FF3300"/>
                </a:solidFill>
                <a:latin typeface="Arial" panose="020B0604020202020204" pitchFamily="34" charset="0"/>
                <a:ea typeface="宋体" panose="02010600030101010101" pitchFamily="2" charset="-122"/>
              </a:rPr>
              <a:t>x=(a=3</a:t>
            </a:r>
            <a:r>
              <a:rPr lang="en-US" altLang="zh-CN" sz="2400" dirty="0">
                <a:solidFill>
                  <a:srgbClr val="FF3300"/>
                </a:solidFill>
                <a:latin typeface="宋体" panose="02010600030101010101" pitchFamily="2" charset="-122"/>
                <a:ea typeface="宋体" panose="02010600030101010101" pitchFamily="2" charset="-122"/>
              </a:rPr>
              <a:t>*</a:t>
            </a:r>
            <a:r>
              <a:rPr lang="en-US" altLang="zh-CN" sz="2400" dirty="0">
                <a:solidFill>
                  <a:srgbClr val="FF3300"/>
                </a:solidFill>
                <a:latin typeface="Arial" panose="020B0604020202020204" pitchFamily="34" charset="0"/>
                <a:ea typeface="宋体" panose="02010600030101010101" pitchFamily="2" charset="-122"/>
              </a:rPr>
              <a:t>5,a</a:t>
            </a:r>
            <a:r>
              <a:rPr lang="en-US" altLang="zh-CN" sz="2400" dirty="0">
                <a:solidFill>
                  <a:srgbClr val="FF3300"/>
                </a:solidFill>
                <a:latin typeface="宋体" panose="02010600030101010101" pitchFamily="2" charset="-122"/>
                <a:ea typeface="宋体" panose="02010600030101010101" pitchFamily="2" charset="-122"/>
              </a:rPr>
              <a:t>*</a:t>
            </a:r>
            <a:r>
              <a:rPr lang="en-US" altLang="zh-CN" sz="2400" dirty="0">
                <a:solidFill>
                  <a:srgbClr val="FF3300"/>
                </a:solidFill>
                <a:latin typeface="Arial" panose="020B0604020202020204" pitchFamily="34" charset="0"/>
                <a:ea typeface="宋体" panose="02010600030101010101" pitchFamily="2" charset="-122"/>
              </a:rPr>
              <a:t>4),a+5;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    printf(“x=%d,a=%d\n”,x,a); </a:t>
            </a:r>
            <a:endParaRPr lang="en-US" altLang="zh-CN" sz="2400" dirty="0">
              <a:latin typeface="Arial" panose="020B0604020202020204" pitchFamily="34" charset="0"/>
              <a:ea typeface="宋体" panose="02010600030101010101" pitchFamily="2" charset="-122"/>
            </a:endParaRPr>
          </a:p>
          <a:p>
            <a:pPr lvl="0" eaLnBrk="1" hangingPunct="1"/>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lvl="0" eaLnBrk="1" hangingPunct="1"/>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5589" name="Text Box 5"/>
          <p:cNvSpPr txBox="1"/>
          <p:nvPr/>
        </p:nvSpPr>
        <p:spPr>
          <a:xfrm>
            <a:off x="481013" y="3532188"/>
            <a:ext cx="3314700" cy="457200"/>
          </a:xfrm>
          <a:prstGeom prst="rect">
            <a:avLst/>
          </a:prstGeom>
          <a:noFill/>
          <a:ln w="12700">
            <a:noFill/>
          </a:ln>
        </p:spPr>
        <p:txBody>
          <a:bodyPr lIns="90000" tIns="46800" rIns="90000" bIns="46800">
            <a:spAutoFit/>
          </a:bodyPr>
          <a:lstStyle/>
          <a:p>
            <a:pPr lvl="0" eaLnBrk="1" hangingPunct="1"/>
            <a:r>
              <a:rPr lang="en-US" altLang="zh-CN" sz="2400" dirty="0">
                <a:solidFill>
                  <a:srgbClr val="FF3300"/>
                </a:solidFill>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华文细黑" panose="02010600040101010101" pitchFamily="2" charset="-122"/>
              </a:rPr>
              <a:t>运算结果：</a:t>
            </a:r>
            <a:r>
              <a:rPr lang="en-US" altLang="zh-CN" sz="2400" dirty="0">
                <a:solidFill>
                  <a:srgbClr val="FF3300"/>
                </a:solidFill>
                <a:latin typeface="Arial" panose="020B0604020202020204" pitchFamily="34" charset="0"/>
                <a:ea typeface="宋体" panose="02010600030101010101" pitchFamily="2" charset="-122"/>
              </a:rPr>
              <a:t>x=20,a=15 </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5590" name="Text Box 6"/>
          <p:cNvSpPr txBox="1"/>
          <p:nvPr/>
        </p:nvSpPr>
        <p:spPr>
          <a:xfrm>
            <a:off x="4789488" y="3532188"/>
            <a:ext cx="3230562" cy="457200"/>
          </a:xfrm>
          <a:prstGeom prst="rect">
            <a:avLst/>
          </a:prstGeom>
          <a:noFill/>
          <a:ln w="12700">
            <a:noFill/>
          </a:ln>
        </p:spPr>
        <p:txBody>
          <a:bodyPr wrap="none" lIns="90000" tIns="46800" rIns="90000" bIns="46800">
            <a:spAutoFit/>
          </a:bodyPr>
          <a:lstStyle/>
          <a:p>
            <a:pPr lvl="0" eaLnBrk="1" hangingPunct="1"/>
            <a:r>
              <a:rPr lang="zh-CN" altLang="en-US" sz="2400" dirty="0">
                <a:latin typeface="Arial" panose="020B0604020202020204" pitchFamily="34" charset="0"/>
                <a:ea typeface="华文细黑" panose="02010600040101010101" pitchFamily="2" charset="-122"/>
              </a:rPr>
              <a:t>运算结果：</a:t>
            </a:r>
            <a:r>
              <a:rPr lang="en-US" altLang="zh-CN" sz="2400" dirty="0">
                <a:solidFill>
                  <a:srgbClr val="FF3300"/>
                </a:solidFill>
                <a:latin typeface="Arial" panose="020B0604020202020204" pitchFamily="34" charset="0"/>
                <a:ea typeface="宋体" panose="02010600030101010101" pitchFamily="2" charset="-122"/>
              </a:rPr>
              <a:t>x=60,a=15 </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5591" name="Text Box 7"/>
          <p:cNvSpPr txBox="1"/>
          <p:nvPr/>
        </p:nvSpPr>
        <p:spPr>
          <a:xfrm>
            <a:off x="395288" y="4323080"/>
            <a:ext cx="6578600" cy="1565275"/>
          </a:xfrm>
          <a:prstGeom prst="rect">
            <a:avLst/>
          </a:prstGeom>
          <a:solidFill>
            <a:srgbClr val="FFFF99"/>
          </a:solidFill>
          <a:ln w="12700" cap="flat" cmpd="sng">
            <a:solidFill>
              <a:srgbClr val="FF00FF"/>
            </a:solidFill>
            <a:prstDash val="solid"/>
            <a:miter/>
            <a:headEnd type="none" w="sm" len="sm"/>
            <a:tailEnd type="none" w="sm" len="sm"/>
          </a:ln>
        </p:spPr>
        <p:txBody>
          <a:bodyPr wrap="none" lIns="90000" tIns="46800" rIns="90000" bIns="46800">
            <a:spAutoFit/>
          </a:bodyPr>
          <a:lstStyle/>
          <a:p>
            <a:pPr lvl="0" eaLnBrk="1" hangingPunct="1"/>
            <a:r>
              <a:rPr lang="en-US" altLang="zh-CN" sz="2400" dirty="0">
                <a:solidFill>
                  <a:srgbClr val="FF3300"/>
                </a:solidFill>
                <a:latin typeface="Arial" panose="020B0604020202020204" pitchFamily="34" charset="0"/>
                <a:ea typeface="华文细黑" panose="02010600040101010101" pitchFamily="2" charset="-122"/>
              </a:rPr>
              <a:t>【</a:t>
            </a:r>
            <a:r>
              <a:rPr lang="zh-CN" altLang="en-US" sz="2400" dirty="0">
                <a:solidFill>
                  <a:srgbClr val="FF3300"/>
                </a:solidFill>
                <a:latin typeface="Arial" panose="020B0604020202020204" pitchFamily="34" charset="0"/>
                <a:ea typeface="华文细黑" panose="02010600040101010101" pitchFamily="2" charset="-122"/>
              </a:rPr>
              <a:t>例三</a:t>
            </a:r>
            <a:r>
              <a:rPr lang="en-US" altLang="zh-CN" sz="2400" dirty="0">
                <a:solidFill>
                  <a:srgbClr val="FF3300"/>
                </a:solidFill>
                <a:latin typeface="Arial" panose="020B0604020202020204" pitchFamily="34" charset="0"/>
                <a:ea typeface="华文细黑" panose="02010600040101010101" pitchFamily="2" charset="-122"/>
              </a:rPr>
              <a:t>】</a:t>
            </a:r>
            <a:r>
              <a:rPr lang="en-US" altLang="zh-CN" sz="2400" dirty="0">
                <a:solidFill>
                  <a:srgbClr val="FF3300"/>
                </a:solidFill>
                <a:latin typeface="Arial" panose="020B0604020202020204" pitchFamily="34" charset="0"/>
                <a:ea typeface="宋体" panose="02010600030101010101" pitchFamily="2" charset="-122"/>
              </a:rPr>
              <a:t>main()</a:t>
            </a:r>
            <a:endParaRPr lang="en-US" altLang="zh-CN" sz="2400" dirty="0">
              <a:solidFill>
                <a:srgbClr val="FF3300"/>
              </a:solidFill>
              <a:latin typeface="Arial" panose="020B0604020202020204" pitchFamily="34" charset="0"/>
              <a:ea typeface="宋体" panose="02010600030101010101" pitchFamily="2" charset="-122"/>
            </a:endParaRPr>
          </a:p>
          <a:p>
            <a:pPr lvl="0" eaLnBrk="1" hangingPunct="1"/>
            <a:r>
              <a:rPr lang="en-US" altLang="zh-CN" sz="2400" dirty="0">
                <a:solidFill>
                  <a:srgbClr val="FF3300"/>
                </a:solidFill>
                <a:latin typeface="Arial" panose="020B0604020202020204" pitchFamily="34" charset="0"/>
                <a:ea typeface="宋体" panose="02010600030101010101" pitchFamily="2" charset="-122"/>
              </a:rPr>
              <a:t>             {    int a,b,x;</a:t>
            </a:r>
            <a:endParaRPr lang="en-US" altLang="zh-CN" sz="2400" dirty="0">
              <a:solidFill>
                <a:srgbClr val="FF3300"/>
              </a:solidFill>
              <a:latin typeface="Arial" panose="020B0604020202020204" pitchFamily="34" charset="0"/>
              <a:ea typeface="宋体" panose="02010600030101010101" pitchFamily="2" charset="-122"/>
            </a:endParaRPr>
          </a:p>
          <a:p>
            <a:pPr lvl="0" eaLnBrk="1" hangingPunct="1"/>
            <a:r>
              <a:rPr lang="en-US" altLang="zh-CN" sz="2400" dirty="0">
                <a:solidFill>
                  <a:srgbClr val="FF3300"/>
                </a:solidFill>
                <a:latin typeface="Arial" panose="020B0604020202020204" pitchFamily="34" charset="0"/>
                <a:ea typeface="宋体" panose="02010600030101010101" pitchFamily="2" charset="-122"/>
              </a:rPr>
              <a:t>                   x=(a=8,b=15,b++,a+b);</a:t>
            </a:r>
            <a:endParaRPr lang="en-US" altLang="zh-CN" sz="2400" dirty="0">
              <a:solidFill>
                <a:srgbClr val="FF3300"/>
              </a:solidFill>
              <a:latin typeface="Arial" panose="020B0604020202020204" pitchFamily="34" charset="0"/>
              <a:ea typeface="宋体" panose="02010600030101010101" pitchFamily="2" charset="-122"/>
            </a:endParaRPr>
          </a:p>
          <a:p>
            <a:pPr lvl="0" eaLnBrk="1" hangingPunct="1"/>
            <a:r>
              <a:rPr lang="en-US" altLang="zh-CN" sz="2400" dirty="0">
                <a:solidFill>
                  <a:srgbClr val="FF3300"/>
                </a:solidFill>
                <a:latin typeface="Arial" panose="020B0604020202020204" pitchFamily="34" charset="0"/>
                <a:ea typeface="宋体" panose="02010600030101010101" pitchFamily="2" charset="-122"/>
              </a:rPr>
              <a:t>                   printf(“a=%d,b=%d,x=%d\n”,a,b,x);}</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5592" name="Text Box 8"/>
          <p:cNvSpPr txBox="1"/>
          <p:nvPr/>
        </p:nvSpPr>
        <p:spPr>
          <a:xfrm>
            <a:off x="4716463" y="4250055"/>
            <a:ext cx="3929062" cy="469900"/>
          </a:xfrm>
          <a:prstGeom prst="rect">
            <a:avLst/>
          </a:prstGeom>
          <a:solidFill>
            <a:srgbClr val="99CC00"/>
          </a:solidFill>
          <a:ln w="12700" cap="flat" cmpd="sng">
            <a:solidFill>
              <a:srgbClr val="FFCC99"/>
            </a:solidFill>
            <a:prstDash val="solid"/>
            <a:miter/>
            <a:headEnd type="none" w="sm" len="sm"/>
            <a:tailEnd type="none" w="sm" len="sm"/>
          </a:ln>
        </p:spPr>
        <p:txBody>
          <a:bodyPr wrap="none" lIns="90000" tIns="46800" rIns="90000" bIns="46800">
            <a:spAutoFit/>
          </a:bodyPr>
          <a:lstStyle/>
          <a:p>
            <a:pPr lvl="0" eaLnBrk="1" hangingPunct="1"/>
            <a:r>
              <a:rPr lang="en-US" altLang="zh-CN" sz="2400" dirty="0">
                <a:solidFill>
                  <a:srgbClr val="FF3300"/>
                </a:solidFill>
                <a:latin typeface="Arial" panose="020B0604020202020204" pitchFamily="34" charset="0"/>
                <a:ea typeface="宋体" panose="02010600030101010101" pitchFamily="2" charset="-122"/>
              </a:rPr>
              <a:t> </a:t>
            </a:r>
            <a:r>
              <a:rPr lang="zh-CN" altLang="en-US" sz="2400" dirty="0">
                <a:solidFill>
                  <a:srgbClr val="0000CC"/>
                </a:solidFill>
                <a:latin typeface="Arial" panose="020B0604020202020204" pitchFamily="34" charset="0"/>
                <a:ea typeface="华文细黑" panose="02010600040101010101" pitchFamily="2" charset="-122"/>
              </a:rPr>
              <a:t>运算结果：</a:t>
            </a:r>
            <a:r>
              <a:rPr lang="en-US" altLang="zh-CN" sz="2400" dirty="0">
                <a:solidFill>
                  <a:srgbClr val="CC3300"/>
                </a:solidFill>
                <a:latin typeface="Arial" panose="020B0604020202020204" pitchFamily="34" charset="0"/>
                <a:ea typeface="宋体" panose="02010600030101010101" pitchFamily="2" charset="-122"/>
              </a:rPr>
              <a:t>a=8,b=16,x=24 </a:t>
            </a:r>
            <a:endParaRPr lang="en-US" altLang="zh-CN" sz="2400" dirty="0">
              <a:solidFill>
                <a:srgbClr val="CC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p:bldP spid="195588" grpId="0" animBg="1"/>
      <p:bldP spid="195589" grpId="0"/>
      <p:bldP spid="195590" grpId="0"/>
      <p:bldP spid="195591" grpId="0" bldLvl="0" animBg="1"/>
      <p:bldP spid="19559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idx="1"/>
          </p:nvPr>
        </p:nvSpPr>
        <p:spPr>
          <a:xfrm>
            <a:off x="665480" y="955675"/>
            <a:ext cx="3938270" cy="633730"/>
          </a:xfrm>
        </p:spPr>
        <p:txBody>
          <a:bodyPr vert="horz" wrap="square" lIns="91440" tIns="45720" rIns="91440" bIns="45720" anchor="t"/>
          <a:lstStyle/>
          <a:p>
            <a:pPr eaLnBrk="1" hangingPunct="1">
              <a:buNone/>
            </a:pPr>
            <a:r>
              <a:rPr lang="en-US" altLang="zh-CN" sz="2800" b="1" dirty="0">
                <a:solidFill>
                  <a:srgbClr val="0000FF"/>
                </a:solidFill>
              </a:rPr>
              <a:t>3.2</a:t>
            </a:r>
            <a:r>
              <a:rPr lang="en-US" altLang="zh-CN" sz="2800" b="1" dirty="0">
                <a:latin typeface="隶书" panose="02010509060101010101" pitchFamily="49" charset="-122"/>
              </a:rPr>
              <a:t> </a:t>
            </a:r>
            <a:r>
              <a:rPr lang="zh-CN" altLang="en-US" sz="2800" b="1" dirty="0">
                <a:solidFill>
                  <a:srgbClr val="000000"/>
                </a:solidFill>
                <a:latin typeface="微软雅黑" panose="020B0503020204020204" pitchFamily="34" charset="-122"/>
                <a:ea typeface="微软雅黑" panose="020B0503020204020204" pitchFamily="34" charset="-122"/>
              </a:rPr>
              <a:t>对象、变量和常量</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973455" y="1902460"/>
            <a:ext cx="7243763" cy="2584450"/>
          </a:xfrm>
          <a:prstGeom prst="rect">
            <a:avLst/>
          </a:prstGeom>
          <a:noFill/>
        </p:spPr>
        <p:txBody>
          <a:bodyPr wrap="square" rtlCol="0">
            <a:spAutoFit/>
          </a:bodyPr>
          <a:lstStyle/>
          <a:p>
            <a:pPr marL="0" marR="0" lvl="1" indent="0" algn="l" defTabSz="914400" rtl="0" eaLnBrk="0" fontAlgn="base" latinLnBrk="0" hangingPunct="0">
              <a:lnSpc>
                <a:spcPct val="200000"/>
              </a:lnSpc>
              <a:spcBef>
                <a:spcPct val="0"/>
              </a:spcBef>
              <a:spcAft>
                <a:spcPct val="0"/>
              </a:spcAft>
              <a:buClrTx/>
              <a:buSzTx/>
              <a:buFontTx/>
              <a:buNone/>
              <a:defRPr/>
            </a:pP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对象：一块连续的内存区域，其内容可以用来表示某个数据</a:t>
            </a:r>
            <a:endParaRPr kumimoji="1" lang="en-US" altLang="zh-CN"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1" indent="0" algn="l" defTabSz="914400" rtl="0" eaLnBrk="0" fontAlgn="base" latinLnBrk="0" hangingPunct="0">
              <a:lnSpc>
                <a:spcPct val="200000"/>
              </a:lnSpc>
              <a:spcBef>
                <a:spcPct val="0"/>
              </a:spcBef>
              <a:spcAft>
                <a:spcPct val="0"/>
              </a:spcAft>
              <a:buClrTx/>
              <a:buSzTx/>
              <a:buFontTx/>
              <a:buNone/>
              <a:defRPr/>
            </a:pP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常量：程序运行期间，其值不能或不允许被改变的数据对象</a:t>
            </a:r>
            <a:endParaRPr kumimoji="1" lang="en-US" altLang="zh-CN"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1" indent="0" algn="l" defTabSz="914400" rtl="0" eaLnBrk="0" fontAlgn="base" latinLnBrk="0" hangingPunct="0">
              <a:lnSpc>
                <a:spcPct val="200000"/>
              </a:lnSpc>
              <a:spcBef>
                <a:spcPct val="0"/>
              </a:spcBef>
              <a:spcAft>
                <a:spcPct val="0"/>
              </a:spcAft>
              <a:buClrTx/>
              <a:buSzTx/>
              <a:buFontTx/>
              <a:buNone/>
              <a:defRPr/>
            </a:pP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变量：程序运行期间，其值可以改变的数据对象</a:t>
            </a:r>
            <a:endParaRPr kumimoji="1" lang="en-US" altLang="zh-CN"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1" indent="0" algn="l" defTabSz="914400" rtl="0" eaLnBrk="0" fontAlgn="base" latinLnBrk="0" hangingPunct="0">
              <a:lnSpc>
                <a:spcPct val="200000"/>
              </a:lnSpc>
              <a:spcBef>
                <a:spcPct val="0"/>
              </a:spcBef>
              <a:spcAft>
                <a:spcPct val="0"/>
              </a:spcAft>
              <a:buClrTx/>
              <a:buSzTx/>
              <a:buFontTx/>
              <a:buNone/>
              <a:defRPr/>
            </a:pPr>
            <a:r>
              <a:rPr kumimoji="1" lang="en-US" altLang="zh-CN"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          </a:t>
            </a: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（变量由</a:t>
            </a:r>
            <a:r>
              <a:rPr kumimoji="1"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名字</a:t>
            </a: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a:t>
            </a:r>
            <a:r>
              <a:rPr kumimoji="1"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值</a:t>
            </a: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和</a:t>
            </a:r>
            <a:r>
              <a:rPr kumimoji="1"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类型</a:t>
            </a:r>
            <a:r>
              <a:rPr kumimoji="1" lang="zh-CN" altLang="en-US"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三个属性）</a:t>
            </a:r>
            <a:endParaRPr kumimoji="1" lang="en-US" altLang="zh-CN" sz="1800" b="0" i="0" u="none" strike="noStrike" kern="1200" cap="none" spc="0" normalizeH="0" baseline="0" noProof="0" dirty="0" smtClean="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7505"/>
            <a:ext cx="7886700" cy="4351338"/>
          </a:xfrm>
        </p:spPr>
        <p:txBody>
          <a:bodyPr/>
          <a:lstStyle/>
          <a:p>
            <a:endParaRPr lang="zh-CN" altLang="en-US"/>
          </a:p>
        </p:txBody>
      </p:sp>
      <p:sp>
        <p:nvSpPr>
          <p:cNvPr id="197635" name="Text Box 3"/>
          <p:cNvSpPr txBox="1"/>
          <p:nvPr/>
        </p:nvSpPr>
        <p:spPr>
          <a:xfrm>
            <a:off x="636588" y="651193"/>
            <a:ext cx="3470275" cy="4157662"/>
          </a:xfrm>
          <a:prstGeom prst="rect">
            <a:avLst/>
          </a:prstGeom>
          <a:solidFill>
            <a:srgbClr val="CCFFCC"/>
          </a:solidFill>
          <a:ln w="31750" cap="flat" cmpd="sng">
            <a:solidFill>
              <a:srgbClr val="FFFF99"/>
            </a:solidFill>
            <a:prstDash val="solid"/>
            <a:miter/>
            <a:headEnd type="none" w="sm" len="sm"/>
            <a:tailEnd type="none" w="sm" len="sm"/>
          </a:ln>
        </p:spPr>
        <p:txBody>
          <a:bodyPr wrap="none" lIns="90000" tIns="46800" rIns="90000" bIns="46800">
            <a:spAutoFit/>
          </a:bodyPr>
          <a:lstStyle/>
          <a:p>
            <a:pPr lvl="0" eaLnBrk="1" hangingPunct="1"/>
            <a:r>
              <a:rPr lang="en-US" altLang="zh-CN" sz="2400" dirty="0">
                <a:solidFill>
                  <a:schemeClr val="tx1"/>
                </a:solidFill>
                <a:latin typeface="Arial" panose="020B0604020202020204" pitchFamily="34" charset="0"/>
                <a:ea typeface="宋体" panose="02010600030101010101" pitchFamily="2" charset="-122"/>
              </a:rPr>
              <a:t>main(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int m=5;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if (m++&gt;5)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printf(“m&gt;5”);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else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printf(“m=%d”,m--);</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printf(“m=%d”,m--);</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97636" name="Text Box 4"/>
          <p:cNvSpPr txBox="1"/>
          <p:nvPr/>
        </p:nvSpPr>
        <p:spPr>
          <a:xfrm>
            <a:off x="708025" y="5205095"/>
            <a:ext cx="3244850" cy="457200"/>
          </a:xfrm>
          <a:prstGeom prst="rect">
            <a:avLst/>
          </a:prstGeom>
          <a:noFill/>
          <a:ln w="12700">
            <a:noFill/>
          </a:ln>
        </p:spPr>
        <p:txBody>
          <a:bodyPr wrap="none" lIns="90000" tIns="46800" rIns="90000" bIns="46800">
            <a:spAutoFit/>
          </a:bodyPr>
          <a:lstStyle/>
          <a:p>
            <a:pPr lvl="0" eaLnBrk="1" hangingPunct="1"/>
            <a:r>
              <a:rPr lang="zh-CN" altLang="en-US" sz="2400" dirty="0">
                <a:latin typeface="Arial" panose="020B0604020202020204" pitchFamily="34" charset="0"/>
                <a:ea typeface="华文细黑" panose="02010600040101010101" pitchFamily="2" charset="-122"/>
              </a:rPr>
              <a:t>运算结果：</a:t>
            </a:r>
            <a:r>
              <a:rPr lang="zh-CN" altLang="en-US" sz="2400" dirty="0">
                <a:solidFill>
                  <a:srgbClr val="FF3300"/>
                </a:solidFill>
                <a:latin typeface="Arial" panose="020B0604020202020204" pitchFamily="34" charset="0"/>
                <a:ea typeface="宋体" panose="02010600030101010101" pitchFamily="2" charset="-122"/>
              </a:rPr>
              <a:t>  </a:t>
            </a:r>
            <a:r>
              <a:rPr lang="en-US" altLang="zh-CN" sz="2400" dirty="0">
                <a:solidFill>
                  <a:srgbClr val="FF3300"/>
                </a:solidFill>
                <a:latin typeface="Arial" panose="020B0604020202020204" pitchFamily="34" charset="0"/>
                <a:ea typeface="宋体" panose="02010600030101010101" pitchFamily="2" charset="-122"/>
              </a:rPr>
              <a:t>m=6,m=5 </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7637" name="Text Box 5"/>
          <p:cNvSpPr txBox="1"/>
          <p:nvPr/>
        </p:nvSpPr>
        <p:spPr>
          <a:xfrm>
            <a:off x="4956175" y="692468"/>
            <a:ext cx="3470275" cy="4157662"/>
          </a:xfrm>
          <a:prstGeom prst="rect">
            <a:avLst/>
          </a:prstGeom>
          <a:solidFill>
            <a:srgbClr val="CCFFCC"/>
          </a:solidFill>
          <a:ln w="31750" cap="flat" cmpd="sng">
            <a:solidFill>
              <a:srgbClr val="FFFF99"/>
            </a:solidFill>
            <a:prstDash val="solid"/>
            <a:miter/>
            <a:headEnd type="none" w="sm" len="sm"/>
            <a:tailEnd type="none" w="sm" len="sm"/>
          </a:ln>
        </p:spPr>
        <p:txBody>
          <a:bodyPr wrap="none" lIns="90000" tIns="46800" rIns="90000" bIns="46800">
            <a:spAutoFit/>
          </a:bodyPr>
          <a:lstStyle/>
          <a:p>
            <a:pPr lvl="0" eaLnBrk="1" hangingPunct="1"/>
            <a:r>
              <a:rPr lang="en-US" altLang="zh-CN" sz="2400" dirty="0">
                <a:solidFill>
                  <a:schemeClr val="tx1"/>
                </a:solidFill>
                <a:latin typeface="Arial" panose="020B0604020202020204" pitchFamily="34" charset="0"/>
                <a:ea typeface="宋体" panose="02010600030101010101" pitchFamily="2" charset="-122"/>
              </a:rPr>
              <a:t>main(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int m=5;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if (++m&gt;5)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printf(“m&gt;5”);</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else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printf(“m=%d”,m--);</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printf(“m=%d”,m--);</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    }</a:t>
            </a:r>
            <a:endParaRPr lang="en-US" altLang="zh-CN" sz="2400" dirty="0">
              <a:solidFill>
                <a:schemeClr val="tx1"/>
              </a:solidFill>
              <a:latin typeface="Arial" panose="020B0604020202020204" pitchFamily="34" charset="0"/>
              <a:ea typeface="宋体" panose="02010600030101010101" pitchFamily="2" charset="-122"/>
            </a:endParaRPr>
          </a:p>
          <a:p>
            <a:pPr lvl="0" eaLnBrk="1" hangingPunct="1"/>
            <a:r>
              <a:rPr lang="en-US" altLang="zh-CN" sz="2400" dirty="0">
                <a:solidFill>
                  <a:schemeClr val="tx1"/>
                </a:solidFill>
                <a:latin typeface="Arial" panose="020B0604020202020204" pitchFamily="34" charset="0"/>
                <a:ea typeface="宋体" panose="02010600030101010101" pitchFamily="2" charset="-122"/>
              </a:rPr>
              <a:t>}</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197638" name="Text Box 6"/>
          <p:cNvSpPr txBox="1"/>
          <p:nvPr/>
        </p:nvSpPr>
        <p:spPr>
          <a:xfrm>
            <a:off x="5038725" y="5205095"/>
            <a:ext cx="2474913" cy="457200"/>
          </a:xfrm>
          <a:prstGeom prst="rect">
            <a:avLst/>
          </a:prstGeom>
          <a:noFill/>
          <a:ln w="12700">
            <a:noFill/>
          </a:ln>
        </p:spPr>
        <p:txBody>
          <a:bodyPr wrap="none" lIns="90000" tIns="46800" rIns="90000" bIns="46800">
            <a:spAutoFit/>
          </a:bodyPr>
          <a:lstStyle/>
          <a:p>
            <a:pPr lvl="0" eaLnBrk="1" hangingPunct="1"/>
            <a:r>
              <a:rPr lang="zh-CN" altLang="en-US" sz="2400" dirty="0">
                <a:latin typeface="Arial" panose="020B0604020202020204" pitchFamily="34" charset="0"/>
                <a:ea typeface="华文细黑" panose="02010600040101010101" pitchFamily="2" charset="-122"/>
              </a:rPr>
              <a:t>运算结果：</a:t>
            </a:r>
            <a:r>
              <a:rPr lang="zh-CN" altLang="en-US" sz="2400" dirty="0">
                <a:solidFill>
                  <a:srgbClr val="FF3300"/>
                </a:solidFill>
                <a:latin typeface="Arial" panose="020B0604020202020204" pitchFamily="34" charset="0"/>
                <a:ea typeface="宋体" panose="02010600030101010101" pitchFamily="2" charset="-122"/>
              </a:rPr>
              <a:t> </a:t>
            </a:r>
            <a:r>
              <a:rPr lang="en-US" altLang="zh-CN" sz="2400" dirty="0">
                <a:solidFill>
                  <a:srgbClr val="FF3300"/>
                </a:solidFill>
                <a:latin typeface="Arial" panose="020B0604020202020204" pitchFamily="34" charset="0"/>
                <a:ea typeface="宋体" panose="02010600030101010101" pitchFamily="2" charset="-122"/>
              </a:rPr>
              <a:t>m&gt;5 </a:t>
            </a:r>
            <a:endParaRPr lang="en-US" altLang="zh-CN" sz="2400"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76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ldLvl="0" animBg="1"/>
      <p:bldP spid="197636" grpId="0"/>
      <p:bldP spid="197637" grpId="0" bldLvl="0" animBg="1"/>
      <p:bldP spid="1976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99683" name="Text Box 3"/>
          <p:cNvSpPr txBox="1"/>
          <p:nvPr/>
        </p:nvSpPr>
        <p:spPr>
          <a:xfrm>
            <a:off x="323850" y="392113"/>
            <a:ext cx="3887788" cy="2320925"/>
          </a:xfrm>
          <a:prstGeom prst="rect">
            <a:avLst/>
          </a:prstGeom>
          <a:solidFill>
            <a:srgbClr val="CCFFCC"/>
          </a:solidFill>
          <a:ln w="38100" cap="flat" cmpd="sng">
            <a:solidFill>
              <a:srgbClr val="FFCC00"/>
            </a:solidFill>
            <a:prstDash val="solid"/>
            <a:miter/>
            <a:headEnd type="none" w="sm" len="sm"/>
            <a:tailEnd type="none" w="sm" len="sm"/>
          </a:ln>
        </p:spPr>
        <p:txBody>
          <a:bodyPr lIns="90000" tIns="46800" rIns="90000" bIns="46800">
            <a:spAutoFit/>
          </a:bodyPr>
          <a:lstStyle/>
          <a:p>
            <a:pPr lvl="0" eaLnBrk="1" hangingPunct="1"/>
            <a:r>
              <a:rPr lang="pt-BR" altLang="zh-CN" sz="2400" dirty="0">
                <a:solidFill>
                  <a:srgbClr val="FF3300"/>
                </a:solidFill>
                <a:latin typeface="Arial" panose="020B0604020202020204" pitchFamily="34" charset="0"/>
                <a:ea typeface="华文细黑" panose="02010600040101010101" pitchFamily="2" charset="-122"/>
              </a:rPr>
              <a:t>main(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int a=1,b=2,m=2,n=2;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(m=a&gt;b)&amp;&amp;++n;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printf("%d\n",n);</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 </a:t>
            </a:r>
            <a:endParaRPr lang="en-US" altLang="zh-CN" sz="2400" dirty="0">
              <a:solidFill>
                <a:srgbClr val="FF3300"/>
              </a:solidFill>
              <a:latin typeface="Arial" panose="020B0604020202020204" pitchFamily="34" charset="0"/>
              <a:ea typeface="华文细黑" panose="02010600040101010101" pitchFamily="2" charset="-122"/>
            </a:endParaRPr>
          </a:p>
        </p:txBody>
      </p:sp>
      <p:sp>
        <p:nvSpPr>
          <p:cNvPr id="199684" name="Text Box 4"/>
          <p:cNvSpPr txBox="1"/>
          <p:nvPr/>
        </p:nvSpPr>
        <p:spPr>
          <a:xfrm>
            <a:off x="4938713" y="352425"/>
            <a:ext cx="3816350" cy="2320925"/>
          </a:xfrm>
          <a:prstGeom prst="rect">
            <a:avLst/>
          </a:prstGeom>
          <a:solidFill>
            <a:srgbClr val="CCFFCC"/>
          </a:solidFill>
          <a:ln w="38100" cap="flat" cmpd="sng">
            <a:solidFill>
              <a:srgbClr val="FFCC00"/>
            </a:solidFill>
            <a:prstDash val="solid"/>
            <a:miter/>
            <a:headEnd type="none" w="sm" len="sm"/>
            <a:tailEnd type="none" w="sm" len="sm"/>
          </a:ln>
        </p:spPr>
        <p:txBody>
          <a:bodyPr lIns="90000" tIns="46800" rIns="90000" bIns="46800">
            <a:spAutoFit/>
          </a:bodyPr>
          <a:lstStyle/>
          <a:p>
            <a:pPr lvl="0" eaLnBrk="1" hangingPunct="1"/>
            <a:r>
              <a:rPr lang="pt-BR" altLang="zh-CN" sz="2400" dirty="0">
                <a:solidFill>
                  <a:srgbClr val="FF3300"/>
                </a:solidFill>
                <a:latin typeface="Arial" panose="020B0604020202020204" pitchFamily="34" charset="0"/>
                <a:ea typeface="华文细黑" panose="02010600040101010101" pitchFamily="2" charset="-122"/>
              </a:rPr>
              <a:t>main(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int a=1,b=2,m=2,n=2;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(m=b&gt;a)&amp;&amp;++n;      </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printf("%d\n",n);</a:t>
            </a:r>
            <a:endParaRPr lang="pt-BR" altLang="zh-CN" sz="2400" dirty="0">
              <a:solidFill>
                <a:srgbClr val="FF3300"/>
              </a:solidFill>
              <a:latin typeface="Arial" panose="020B0604020202020204" pitchFamily="34" charset="0"/>
              <a:ea typeface="华文细黑" panose="02010600040101010101" pitchFamily="2" charset="-122"/>
            </a:endParaRPr>
          </a:p>
          <a:p>
            <a:pPr lvl="0" eaLnBrk="1" hangingPunct="1"/>
            <a:r>
              <a:rPr lang="pt-BR" altLang="zh-CN" sz="2400" dirty="0">
                <a:solidFill>
                  <a:srgbClr val="FF3300"/>
                </a:solidFill>
                <a:latin typeface="Arial" panose="020B0604020202020204" pitchFamily="34" charset="0"/>
                <a:ea typeface="华文细黑" panose="02010600040101010101" pitchFamily="2" charset="-122"/>
              </a:rPr>
              <a:t> } </a:t>
            </a:r>
            <a:endParaRPr lang="en-US" altLang="zh-CN" sz="2400" dirty="0">
              <a:solidFill>
                <a:srgbClr val="FF3300"/>
              </a:solidFill>
              <a:latin typeface="Arial" panose="020B0604020202020204" pitchFamily="34" charset="0"/>
              <a:ea typeface="华文细黑" panose="02010600040101010101" pitchFamily="2" charset="-122"/>
            </a:endParaRPr>
          </a:p>
        </p:txBody>
      </p:sp>
      <p:sp>
        <p:nvSpPr>
          <p:cNvPr id="199685" name="Text Box 5"/>
          <p:cNvSpPr txBox="1"/>
          <p:nvPr/>
        </p:nvSpPr>
        <p:spPr>
          <a:xfrm>
            <a:off x="311150" y="2928938"/>
            <a:ext cx="2306638" cy="457200"/>
          </a:xfrm>
          <a:prstGeom prst="rect">
            <a:avLst/>
          </a:prstGeom>
          <a:noFill/>
          <a:ln w="12700">
            <a:noFill/>
          </a:ln>
        </p:spPr>
        <p:txBody>
          <a:bodyPr wrap="none" lIns="90000" tIns="46800" rIns="90000" bIns="46800">
            <a:spAutoFit/>
          </a:bodyPr>
          <a:lstStyle/>
          <a:p>
            <a:pPr lvl="0" eaLnBrk="1" hangingPunct="1"/>
            <a:r>
              <a:rPr lang="zh-CN" altLang="en-US" sz="2400" dirty="0">
                <a:latin typeface="Arial" panose="020B0604020202020204" pitchFamily="34" charset="0"/>
                <a:ea typeface="华文细黑" panose="02010600040101010101" pitchFamily="2" charset="-122"/>
              </a:rPr>
              <a:t>运行结果：</a:t>
            </a:r>
            <a:r>
              <a:rPr lang="en-US" altLang="zh-CN" sz="2400" dirty="0">
                <a:solidFill>
                  <a:srgbClr val="FF3300"/>
                </a:solidFill>
                <a:latin typeface="Arial" panose="020B0604020202020204" pitchFamily="34" charset="0"/>
                <a:ea typeface="宋体" panose="02010600030101010101" pitchFamily="2" charset="-122"/>
              </a:rPr>
              <a:t>n=2 </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9686" name="Text Box 6"/>
          <p:cNvSpPr txBox="1"/>
          <p:nvPr/>
        </p:nvSpPr>
        <p:spPr>
          <a:xfrm>
            <a:off x="4902200" y="2917825"/>
            <a:ext cx="2306638" cy="457200"/>
          </a:xfrm>
          <a:prstGeom prst="rect">
            <a:avLst/>
          </a:prstGeom>
          <a:noFill/>
          <a:ln w="12700">
            <a:noFill/>
          </a:ln>
        </p:spPr>
        <p:txBody>
          <a:bodyPr wrap="none" lIns="90000" tIns="46800" rIns="90000" bIns="46800">
            <a:spAutoFit/>
          </a:bodyPr>
          <a:lstStyle/>
          <a:p>
            <a:pPr lvl="0" eaLnBrk="1" hangingPunct="1"/>
            <a:r>
              <a:rPr lang="zh-CN" altLang="en-US" sz="2400" dirty="0">
                <a:latin typeface="Arial" panose="020B0604020202020204" pitchFamily="34" charset="0"/>
                <a:ea typeface="华文细黑" panose="02010600040101010101" pitchFamily="2" charset="-122"/>
              </a:rPr>
              <a:t>运行结果：</a:t>
            </a:r>
            <a:r>
              <a:rPr lang="en-US" altLang="zh-CN" sz="2400" dirty="0">
                <a:solidFill>
                  <a:srgbClr val="FF3300"/>
                </a:solidFill>
                <a:latin typeface="Arial" panose="020B0604020202020204" pitchFamily="34" charset="0"/>
                <a:ea typeface="宋体" panose="02010600030101010101" pitchFamily="2" charset="-122"/>
              </a:rPr>
              <a:t>n=3 </a:t>
            </a:r>
            <a:endParaRPr lang="en-US" altLang="zh-CN" sz="2400" dirty="0">
              <a:solidFill>
                <a:srgbClr val="FF3300"/>
              </a:solidFill>
              <a:latin typeface="Arial" panose="020B0604020202020204" pitchFamily="34" charset="0"/>
              <a:ea typeface="宋体" panose="02010600030101010101" pitchFamily="2" charset="-122"/>
            </a:endParaRPr>
          </a:p>
        </p:txBody>
      </p:sp>
      <p:sp>
        <p:nvSpPr>
          <p:cNvPr id="199689" name="Text Box 9"/>
          <p:cNvSpPr txBox="1"/>
          <p:nvPr/>
        </p:nvSpPr>
        <p:spPr>
          <a:xfrm>
            <a:off x="500063" y="3978275"/>
            <a:ext cx="5056187" cy="2282825"/>
          </a:xfrm>
          <a:prstGeom prst="rect">
            <a:avLst/>
          </a:prstGeom>
          <a:solidFill>
            <a:srgbClr val="FFFF99"/>
          </a:solidFill>
          <a:ln w="12700">
            <a:noFill/>
          </a:ln>
        </p:spPr>
        <p:txBody>
          <a:bodyPr wrap="none" lIns="90000" tIns="46800" rIns="90000" bIns="46800">
            <a:spAutoFit/>
          </a:bodyPr>
          <a:lstStyle/>
          <a:p>
            <a:pPr lvl="0" eaLnBrk="1" hangingPunct="1"/>
            <a:r>
              <a:rPr lang="en-US" altLang="zh-CN" sz="2400" dirty="0">
                <a:solidFill>
                  <a:srgbClr val="FF3300"/>
                </a:solidFill>
                <a:latin typeface="Arial" panose="020B0604020202020204" pitchFamily="34" charset="0"/>
                <a:ea typeface="华文细黑" panose="02010600040101010101" pitchFamily="2" charset="-122"/>
              </a:rPr>
              <a:t>     </a:t>
            </a:r>
            <a:r>
              <a:rPr lang="zh-CN" altLang="en-US" sz="2400" dirty="0">
                <a:solidFill>
                  <a:srgbClr val="FF3300"/>
                </a:solidFill>
                <a:latin typeface="Arial" panose="020B0604020202020204" pitchFamily="34" charset="0"/>
                <a:ea typeface="华文细黑" panose="02010600040101010101" pitchFamily="2" charset="-122"/>
              </a:rPr>
              <a:t>有以下程序段：</a:t>
            </a:r>
            <a:endParaRPr lang="zh-CN" altLang="en-US" sz="2400" dirty="0">
              <a:solidFill>
                <a:srgbClr val="FF3300"/>
              </a:solidFill>
              <a:latin typeface="Arial" panose="020B0604020202020204" pitchFamily="34" charset="0"/>
              <a:ea typeface="华文细黑" panose="02010600040101010101" pitchFamily="2" charset="-122"/>
            </a:endParaRPr>
          </a:p>
          <a:p>
            <a:pPr lvl="0" eaLnBrk="1" hangingPunct="1"/>
            <a:r>
              <a:rPr lang="zh-CN" altLang="en-US" sz="2400" dirty="0">
                <a:solidFill>
                  <a:srgbClr val="FF3300"/>
                </a:solidFill>
                <a:latin typeface="Arial" panose="020B0604020202020204" pitchFamily="34" charset="0"/>
                <a:ea typeface="华文细黑" panose="02010600040101010101" pitchFamily="2" charset="-122"/>
              </a:rPr>
              <a:t>     </a:t>
            </a:r>
            <a:r>
              <a:rPr lang="en-US" altLang="zh-CN" sz="2400" dirty="0">
                <a:solidFill>
                  <a:srgbClr val="FF3300"/>
                </a:solidFill>
                <a:latin typeface="Arial" panose="020B0604020202020204" pitchFamily="34" charset="0"/>
                <a:ea typeface="华文细黑" panose="02010600040101010101" pitchFamily="2" charset="-122"/>
              </a:rPr>
              <a:t>int a,b,c;</a:t>
            </a:r>
            <a:endParaRPr lang="en-US" altLang="zh-CN" sz="2400" dirty="0">
              <a:solidFill>
                <a:srgbClr val="FF3300"/>
              </a:solidFill>
              <a:latin typeface="Arial" panose="020B0604020202020204" pitchFamily="34" charset="0"/>
              <a:ea typeface="华文细黑" panose="02010600040101010101" pitchFamily="2" charset="-122"/>
            </a:endParaRPr>
          </a:p>
          <a:p>
            <a:pPr lvl="0" eaLnBrk="1" hangingPunct="1"/>
            <a:r>
              <a:rPr lang="en-US" altLang="zh-CN" sz="2400" dirty="0">
                <a:solidFill>
                  <a:srgbClr val="FF3300"/>
                </a:solidFill>
                <a:latin typeface="Arial" panose="020B0604020202020204" pitchFamily="34" charset="0"/>
                <a:ea typeface="华文细黑" panose="02010600040101010101" pitchFamily="2" charset="-122"/>
              </a:rPr>
              <a:t>     a=b=c=1;</a:t>
            </a:r>
            <a:endParaRPr lang="en-US" altLang="zh-CN" sz="2400" dirty="0">
              <a:solidFill>
                <a:srgbClr val="FF3300"/>
              </a:solidFill>
              <a:latin typeface="Arial" panose="020B0604020202020204" pitchFamily="34" charset="0"/>
              <a:ea typeface="华文细黑" panose="02010600040101010101" pitchFamily="2" charset="-122"/>
            </a:endParaRPr>
          </a:p>
          <a:p>
            <a:pPr lvl="0" eaLnBrk="1" hangingPunct="1"/>
            <a:r>
              <a:rPr lang="en-US" altLang="zh-CN" sz="2400" dirty="0">
                <a:solidFill>
                  <a:srgbClr val="FF3300"/>
                </a:solidFill>
                <a:latin typeface="Arial" panose="020B0604020202020204" pitchFamily="34" charset="0"/>
                <a:ea typeface="华文细黑" panose="02010600040101010101" pitchFamily="2" charset="-122"/>
              </a:rPr>
              <a:t>     ++a||++b&amp;&amp;++c;</a:t>
            </a:r>
            <a:endParaRPr lang="en-US" altLang="zh-CN" sz="2400" dirty="0">
              <a:solidFill>
                <a:srgbClr val="FF3300"/>
              </a:solidFill>
              <a:latin typeface="Arial" panose="020B0604020202020204" pitchFamily="34" charset="0"/>
              <a:ea typeface="华文细黑" panose="02010600040101010101" pitchFamily="2" charset="-122"/>
            </a:endParaRPr>
          </a:p>
          <a:p>
            <a:pPr lvl="0" eaLnBrk="1" hangingPunct="1"/>
            <a:r>
              <a:rPr lang="en-US" altLang="zh-CN" sz="2400" dirty="0">
                <a:solidFill>
                  <a:srgbClr val="FF3300"/>
                </a:solidFill>
                <a:latin typeface="Arial" panose="020B0604020202020204" pitchFamily="34" charset="0"/>
                <a:ea typeface="华文细黑" panose="02010600040101010101" pitchFamily="2" charset="-122"/>
              </a:rPr>
              <a:t>     </a:t>
            </a:r>
            <a:r>
              <a:rPr lang="zh-CN" altLang="en-US" sz="2400" dirty="0">
                <a:solidFill>
                  <a:srgbClr val="FF3300"/>
                </a:solidFill>
                <a:latin typeface="Arial" panose="020B0604020202020204" pitchFamily="34" charset="0"/>
                <a:ea typeface="华文细黑" panose="02010600040101010101" pitchFamily="2" charset="-122"/>
              </a:rPr>
              <a:t>问执行后</a:t>
            </a:r>
            <a:r>
              <a:rPr lang="en-US" altLang="zh-CN" sz="2400" dirty="0">
                <a:solidFill>
                  <a:srgbClr val="FF3300"/>
                </a:solidFill>
                <a:latin typeface="Arial" panose="020B0604020202020204" pitchFamily="34" charset="0"/>
                <a:ea typeface="华文细黑" panose="02010600040101010101" pitchFamily="2" charset="-122"/>
              </a:rPr>
              <a:t>a</a:t>
            </a:r>
            <a:r>
              <a:rPr lang="zh-CN" altLang="en-US" sz="2400" dirty="0">
                <a:solidFill>
                  <a:srgbClr val="FF3300"/>
                </a:solidFill>
                <a:latin typeface="Arial" panose="020B0604020202020204" pitchFamily="34" charset="0"/>
                <a:ea typeface="华文细黑" panose="02010600040101010101" pitchFamily="2" charset="-122"/>
              </a:rPr>
              <a:t>、</a:t>
            </a:r>
            <a:r>
              <a:rPr lang="en-US" altLang="zh-CN" sz="2400" dirty="0">
                <a:solidFill>
                  <a:srgbClr val="FF3300"/>
                </a:solidFill>
                <a:latin typeface="Arial" panose="020B0604020202020204" pitchFamily="34" charset="0"/>
                <a:ea typeface="华文细黑" panose="02010600040101010101" pitchFamily="2" charset="-122"/>
              </a:rPr>
              <a:t>b</a:t>
            </a:r>
            <a:r>
              <a:rPr lang="zh-CN" altLang="en-US" sz="2400" dirty="0">
                <a:solidFill>
                  <a:srgbClr val="FF3300"/>
                </a:solidFill>
                <a:latin typeface="Arial" panose="020B0604020202020204" pitchFamily="34" charset="0"/>
                <a:ea typeface="华文细黑" panose="02010600040101010101" pitchFamily="2" charset="-122"/>
              </a:rPr>
              <a:t>、</a:t>
            </a:r>
            <a:r>
              <a:rPr lang="en-US" altLang="zh-CN" sz="2400" dirty="0">
                <a:solidFill>
                  <a:srgbClr val="FF3300"/>
                </a:solidFill>
                <a:latin typeface="Arial" panose="020B0604020202020204" pitchFamily="34" charset="0"/>
                <a:ea typeface="华文细黑" panose="02010600040101010101" pitchFamily="2" charset="-122"/>
              </a:rPr>
              <a:t>c</a:t>
            </a:r>
            <a:r>
              <a:rPr lang="zh-CN" altLang="en-US" sz="2400" dirty="0">
                <a:solidFill>
                  <a:srgbClr val="FF3300"/>
                </a:solidFill>
                <a:latin typeface="Arial" panose="020B0604020202020204" pitchFamily="34" charset="0"/>
                <a:ea typeface="华文细黑" panose="02010600040101010101" pitchFamily="2" charset="-122"/>
              </a:rPr>
              <a:t>的值各是多少？</a:t>
            </a:r>
            <a:endParaRPr lang="zh-CN" altLang="en-US" sz="2400" dirty="0">
              <a:solidFill>
                <a:srgbClr val="FF3300"/>
              </a:solidFill>
              <a:latin typeface="Arial" panose="020B0604020202020204" pitchFamily="34" charset="0"/>
              <a:ea typeface="华文细黑" panose="02010600040101010101" pitchFamily="2" charset="-122"/>
            </a:endParaRPr>
          </a:p>
          <a:p>
            <a:pPr lvl="0" eaLnBrk="1" hangingPunct="1"/>
            <a:r>
              <a:rPr lang="zh-CN" altLang="en-US" sz="2400" dirty="0">
                <a:solidFill>
                  <a:srgbClr val="FF3300"/>
                </a:solidFill>
                <a:latin typeface="Arial" panose="020B0604020202020204" pitchFamily="34" charset="0"/>
                <a:ea typeface="华文细黑" panose="02010600040101010101" pitchFamily="2" charset="-122"/>
              </a:rPr>
              <a:t>  </a:t>
            </a:r>
            <a:endParaRPr lang="zh-CN" altLang="en-US" sz="2400" dirty="0">
              <a:solidFill>
                <a:srgbClr val="0000CC"/>
              </a:solidFill>
              <a:latin typeface="Arial" panose="020B0604020202020204" pitchFamily="34" charset="0"/>
              <a:ea typeface="华文细黑" panose="02010600040101010101" pitchFamily="2" charset="-122"/>
            </a:endParaRPr>
          </a:p>
        </p:txBody>
      </p:sp>
      <p:sp>
        <p:nvSpPr>
          <p:cNvPr id="199690" name="Text Box 10"/>
          <p:cNvSpPr txBox="1"/>
          <p:nvPr/>
        </p:nvSpPr>
        <p:spPr>
          <a:xfrm>
            <a:off x="5791200" y="5499100"/>
            <a:ext cx="1884363" cy="457200"/>
          </a:xfrm>
          <a:prstGeom prst="rect">
            <a:avLst/>
          </a:prstGeom>
          <a:noFill/>
          <a:ln w="12700">
            <a:noFill/>
          </a:ln>
        </p:spPr>
        <p:txBody>
          <a:bodyPr wrap="none" lIns="90000" tIns="46800" rIns="90000" bIns="46800">
            <a:spAutoFit/>
          </a:bodyPr>
          <a:lstStyle/>
          <a:p>
            <a:pPr lvl="0" eaLnBrk="1" hangingPunct="1"/>
            <a:r>
              <a:rPr lang="en-US" altLang="zh-CN" sz="2400" dirty="0">
                <a:latin typeface="Arial" panose="020B0604020202020204" pitchFamily="34" charset="0"/>
                <a:ea typeface="宋体" panose="02010600030101010101" pitchFamily="2" charset="-122"/>
              </a:rPr>
              <a:t>a=2,b=1,c=1</a:t>
            </a:r>
            <a:endParaRPr lang="en-US" altLang="zh-CN" sz="24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96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nimBg="1"/>
      <p:bldP spid="199684" grpId="0" animBg="1"/>
      <p:bldP spid="199685" grpId="0"/>
      <p:bldP spid="199686" grpId="0"/>
      <p:bldP spid="199689" grpId="0" animBg="1"/>
      <p:bldP spid="19969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body" idx="4294967295"/>
          </p:nvPr>
        </p:nvSpPr>
        <p:spPr>
          <a:xfrm>
            <a:off x="532765" y="701040"/>
            <a:ext cx="7772400" cy="3849370"/>
          </a:xfrm>
        </p:spPr>
        <p:txBody>
          <a:bodyPr vert="horz" wrap="square" lIns="91440" tIns="45720" rIns="91440" bIns="45720" anchor="t"/>
          <a:lstStyle/>
          <a:p>
            <a:pPr lvl="0" eaLnBrk="1" hangingPunct="1">
              <a:lnSpc>
                <a:spcPct val="100000"/>
              </a:lnSpc>
              <a:buNone/>
            </a:pPr>
            <a:r>
              <a:rPr lang="en-US" altLang="zh-CN" sz="2800" dirty="0">
                <a:solidFill>
                  <a:srgbClr val="0000FF"/>
                </a:solidFill>
                <a:latin typeface="微软雅黑" panose="020B0503020204020204" pitchFamily="34" charset="-122"/>
                <a:ea typeface="微软雅黑" panose="020B0503020204020204" pitchFamily="34" charset="-122"/>
              </a:rPr>
              <a:t>3.8 </a:t>
            </a:r>
            <a:r>
              <a:rPr lang="zh-CN" altLang="en-US" sz="2800" dirty="0">
                <a:latin typeface="微软雅黑" panose="020B0503020204020204" pitchFamily="34" charset="-122"/>
                <a:ea typeface="微软雅黑" panose="020B0503020204020204" pitchFamily="34" charset="-122"/>
              </a:rPr>
              <a:t>不同类型数据间的转换</a:t>
            </a:r>
            <a:endParaRPr lang="zh-CN" altLang="en-US" sz="2800" dirty="0">
              <a:latin typeface="微软雅黑" panose="020B0503020204020204" pitchFamily="34" charset="-122"/>
              <a:ea typeface="微软雅黑" panose="020B0503020204020204" pitchFamily="34" charset="-122"/>
            </a:endParaRPr>
          </a:p>
          <a:p>
            <a:pPr lvl="1" eaLnBrk="1" hangingPunct="1">
              <a:lnSpc>
                <a:spcPct val="100000"/>
              </a:lnSpc>
              <a:buNone/>
            </a:pPr>
            <a:endParaRPr lang="zh-CN" altLang="en-US" sz="2400" dirty="0">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sz="2400" dirty="0">
                <a:latin typeface="微软雅黑" panose="020B0503020204020204" pitchFamily="34" charset="-122"/>
                <a:ea typeface="微软雅黑" panose="020B0503020204020204" pitchFamily="34" charset="-122"/>
              </a:rPr>
              <a:t>隐式转换   </a:t>
            </a:r>
            <a:r>
              <a:rPr lang="zh-CN" altLang="en-US" sz="2000" dirty="0">
                <a:solidFill>
                  <a:srgbClr val="FF0000"/>
                </a:solidFill>
                <a:latin typeface="微软雅黑" panose="020B0503020204020204" pitchFamily="34" charset="-122"/>
                <a:ea typeface="微软雅黑" panose="020B0503020204020204" pitchFamily="34" charset="-122"/>
              </a:rPr>
              <a:t>什么情况下发生</a:t>
            </a:r>
            <a:endParaRPr lang="zh-CN" altLang="en-US" sz="2000" dirty="0">
              <a:solidFill>
                <a:srgbClr val="FF0000"/>
              </a:solidFill>
              <a:latin typeface="微软雅黑" panose="020B0503020204020204" pitchFamily="34" charset="-122"/>
              <a:ea typeface="微软雅黑" panose="020B0503020204020204" pitchFamily="34" charset="-122"/>
            </a:endParaRPr>
          </a:p>
          <a:p>
            <a:pPr lvl="1" eaLnBrk="1" hangingPunct="1">
              <a:lnSpc>
                <a:spcPct val="100000"/>
              </a:lnSpc>
              <a:buNone/>
            </a:pPr>
            <a:endParaRPr lang="zh-CN" altLang="en-US" sz="2000" dirty="0">
              <a:solidFill>
                <a:srgbClr val="FF0000"/>
              </a:solidFill>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dirty="0">
                <a:solidFill>
                  <a:srgbClr val="0000FF"/>
                </a:solidFill>
                <a:latin typeface="微软雅黑" panose="020B0503020204020204" pitchFamily="34" charset="-122"/>
                <a:ea typeface="微软雅黑" panose="020B0503020204020204" pitchFamily="34" charset="-122"/>
              </a:rPr>
              <a:t>运算转换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不同类型数据混合运算时</a:t>
            </a:r>
            <a:endParaRPr lang="zh-CN" altLang="en-US" dirty="0">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dirty="0">
                <a:solidFill>
                  <a:srgbClr val="0000FF"/>
                </a:solidFill>
                <a:latin typeface="微软雅黑" panose="020B0503020204020204" pitchFamily="34" charset="-122"/>
                <a:ea typeface="微软雅黑" panose="020B0503020204020204" pitchFamily="34" charset="-122"/>
              </a:rPr>
              <a:t>赋值转换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把一个值赋给与其类型不同的变量时</a:t>
            </a:r>
            <a:endParaRPr lang="zh-CN" altLang="en-US" dirty="0">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dirty="0">
                <a:solidFill>
                  <a:srgbClr val="0000FF"/>
                </a:solidFill>
                <a:latin typeface="微软雅黑" panose="020B0503020204020204" pitchFamily="34" charset="-122"/>
                <a:ea typeface="微软雅黑" panose="020B0503020204020204" pitchFamily="34" charset="-122"/>
              </a:rPr>
              <a:t>输出转换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输出时转换成指定的输出格式</a:t>
            </a:r>
            <a:endParaRPr lang="zh-CN" altLang="en-US" dirty="0">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dirty="0">
                <a:solidFill>
                  <a:srgbClr val="0000FF"/>
                </a:solidFill>
                <a:latin typeface="微软雅黑" panose="020B0503020204020204" pitchFamily="34" charset="-122"/>
                <a:ea typeface="微软雅黑" panose="020B0503020204020204" pitchFamily="34" charset="-122"/>
              </a:rPr>
              <a:t>函数调用转换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实参与形参类型不一致时转换</a:t>
            </a:r>
            <a:endParaRPr lang="zh-CN" altLang="en-US" dirty="0">
              <a:latin typeface="微软雅黑" panose="020B0503020204020204" pitchFamily="34" charset="-122"/>
              <a:ea typeface="微软雅黑" panose="020B0503020204020204" pitchFamily="34" charset="-122"/>
            </a:endParaRPr>
          </a:p>
          <a:p>
            <a:pPr lvl="1" eaLnBrk="1" hangingPunct="1">
              <a:lnSpc>
                <a:spcPct val="100000"/>
              </a:lnSpc>
              <a:buNone/>
            </a:pPr>
            <a:endParaRPr lang="zh-CN" altLang="en-US" dirty="0">
              <a:latin typeface="微软雅黑" panose="020B0503020204020204" pitchFamily="34" charset="-122"/>
              <a:ea typeface="微软雅黑" panose="020B0503020204020204" pitchFamily="34" charset="-122"/>
            </a:endParaRPr>
          </a:p>
          <a:p>
            <a:pPr lvl="1" eaLnBrk="1" hangingPunct="1">
              <a:lnSpc>
                <a:spcPct val="100000"/>
              </a:lnSpc>
              <a:buNone/>
            </a:pPr>
            <a:r>
              <a:rPr lang="zh-CN" altLang="en-US" sz="2000" dirty="0">
                <a:latin typeface="微软雅黑" panose="020B0503020204020204" pitchFamily="34" charset="-122"/>
                <a:ea typeface="微软雅黑" panose="020B0503020204020204" pitchFamily="34" charset="-122"/>
              </a:rPr>
              <a:t>运算转换规则</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不同类型数据运算时先</a:t>
            </a:r>
            <a:r>
              <a:rPr lang="zh-CN" altLang="zh-CN" sz="2000" dirty="0">
                <a:solidFill>
                  <a:srgbClr val="0000FF"/>
                </a:solidFill>
                <a:latin typeface="微软雅黑" panose="020B0503020204020204" pitchFamily="34" charset="-122"/>
                <a:ea typeface="微软雅黑" panose="020B0503020204020204" pitchFamily="34" charset="-122"/>
              </a:rPr>
              <a:t>自动</a:t>
            </a:r>
            <a:r>
              <a:rPr lang="zh-CN" altLang="zh-CN" sz="2000" dirty="0">
                <a:latin typeface="微软雅黑" panose="020B0503020204020204" pitchFamily="34" charset="-122"/>
                <a:ea typeface="微软雅黑" panose="020B0503020204020204" pitchFamily="34" charset="-122"/>
              </a:rPr>
              <a:t>转换成同一类型</a:t>
            </a:r>
            <a:endParaRPr lang="zh-CN" altLang="zh-CN"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211138" y="109538"/>
            <a:ext cx="5468937" cy="3775075"/>
            <a:chOff x="133" y="77"/>
            <a:chExt cx="3445" cy="2378"/>
          </a:xfrm>
        </p:grpSpPr>
        <p:sp>
          <p:nvSpPr>
            <p:cNvPr id="54357" name="Rectangle 3"/>
            <p:cNvSpPr/>
            <p:nvPr/>
          </p:nvSpPr>
          <p:spPr>
            <a:xfrm>
              <a:off x="133" y="77"/>
              <a:ext cx="3445" cy="237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lvl="0" algn="ctr"/>
              <a:endParaRPr lang="zh-CN" altLang="zh-CN" sz="4000" dirty="0">
                <a:latin typeface="Times New Roman" panose="02020603050405020304" pitchFamily="18" charset="0"/>
                <a:ea typeface="宋体" panose="02010600030101010101" pitchFamily="2" charset="-122"/>
              </a:endParaRPr>
            </a:p>
          </p:txBody>
        </p:sp>
        <p:sp>
          <p:nvSpPr>
            <p:cNvPr id="35928" name="Text Box 4"/>
            <p:cNvSpPr txBox="1">
              <a:spLocks noChangeArrowheads="1"/>
            </p:cNvSpPr>
            <p:nvPr/>
          </p:nvSpPr>
          <p:spPr bwMode="auto">
            <a:xfrm>
              <a:off x="1218" y="278"/>
              <a:ext cx="568" cy="251"/>
            </a:xfrm>
            <a:prstGeom prst="rect">
              <a:avLst/>
            </a:prstGeom>
            <a:solidFill>
              <a:schemeClr val="bg1"/>
            </a:solidFill>
            <a:ln w="9525">
              <a:noFill/>
              <a:miter lim="800000"/>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i="0" u="none" strike="noStrike" kern="1200" cap="none" spc="0" normalizeH="0" baseline="0" noProof="0" dirty="0" smtClean="0">
                  <a:ln>
                    <a:noFill/>
                  </a:ln>
                  <a:solidFill>
                    <a:srgbClr val="FF0000"/>
                  </a:solidFill>
                  <a:effectLst/>
                  <a:uLnTx/>
                  <a:uFillTx/>
                  <a:latin typeface="+mn-lt"/>
                  <a:ea typeface="+mj-ea"/>
                  <a:cs typeface="+mn-lt"/>
                </a:rPr>
                <a:t>double</a:t>
              </a:r>
              <a:endParaRPr kumimoji="1" lang="en-US" altLang="zh-CN" sz="2000" i="0" u="none" strike="noStrike" kern="1200" cap="none" spc="0" normalizeH="0" baseline="0" noProof="0" dirty="0" smtClean="0">
                <a:ln>
                  <a:noFill/>
                </a:ln>
                <a:solidFill>
                  <a:srgbClr val="FF0000"/>
                </a:solidFill>
                <a:effectLst/>
                <a:uLnTx/>
                <a:uFillTx/>
                <a:latin typeface="+mn-lt"/>
                <a:ea typeface="+mj-ea"/>
                <a:cs typeface="+mn-lt"/>
              </a:endParaRPr>
            </a:p>
          </p:txBody>
        </p:sp>
        <p:sp>
          <p:nvSpPr>
            <p:cNvPr id="54359" name="Text Box 5"/>
            <p:cNvSpPr txBox="1"/>
            <p:nvPr/>
          </p:nvSpPr>
          <p:spPr>
            <a:xfrm>
              <a:off x="2218" y="283"/>
              <a:ext cx="414" cy="251"/>
            </a:xfrm>
            <a:prstGeom prst="rect">
              <a:avLst/>
            </a:prstGeom>
            <a:solidFill>
              <a:schemeClr val="bg1"/>
            </a:solidFill>
            <a:ln w="9525">
              <a:noFill/>
            </a:ln>
          </p:spPr>
          <p:txBody>
            <a:bodyPr wrap="none">
              <a:spAutoFit/>
            </a:bodyPr>
            <a:lstStyle/>
            <a:p>
              <a:pPr lvl="0" algn="l"/>
              <a:r>
                <a:rPr lang="en-US" altLang="zh-CN" sz="2000" dirty="0">
                  <a:latin typeface="+mn-lt"/>
                  <a:cs typeface="+mn-lt"/>
                  <a:sym typeface="+mn-ea"/>
                </a:rPr>
                <a:t>float</a:t>
              </a:r>
              <a:endParaRPr lang="en-US" altLang="zh-CN" sz="2000" dirty="0">
                <a:latin typeface="+mn-lt"/>
                <a:cs typeface="+mn-lt"/>
                <a:sym typeface="+mn-ea"/>
              </a:endParaRPr>
            </a:p>
          </p:txBody>
        </p:sp>
        <p:sp>
          <p:nvSpPr>
            <p:cNvPr id="54360" name="Text Box 6"/>
            <p:cNvSpPr txBox="1"/>
            <p:nvPr/>
          </p:nvSpPr>
          <p:spPr>
            <a:xfrm>
              <a:off x="1299" y="825"/>
              <a:ext cx="396" cy="251"/>
            </a:xfrm>
            <a:prstGeom prst="rect">
              <a:avLst/>
            </a:prstGeom>
            <a:solidFill>
              <a:schemeClr val="bg1"/>
            </a:solidFill>
            <a:ln w="9525">
              <a:noFill/>
            </a:ln>
          </p:spPr>
          <p:txBody>
            <a:bodyPr wrap="none">
              <a:spAutoFit/>
            </a:bodyPr>
            <a:lstStyle/>
            <a:p>
              <a:pPr lvl="0"/>
              <a:r>
                <a:rPr lang="en-US" altLang="zh-CN" sz="2000" dirty="0">
                  <a:latin typeface="+mn-lt"/>
                  <a:ea typeface="宋体" panose="02010600030101010101" pitchFamily="2" charset="-122"/>
                  <a:cs typeface="+mn-lt"/>
                </a:rPr>
                <a:t>long</a:t>
              </a:r>
              <a:endParaRPr lang="en-US" altLang="zh-CN" sz="4000" dirty="0">
                <a:latin typeface="+mn-lt"/>
                <a:ea typeface="宋体" panose="02010600030101010101" pitchFamily="2" charset="-122"/>
                <a:cs typeface="+mn-lt"/>
              </a:endParaRPr>
            </a:p>
          </p:txBody>
        </p:sp>
        <p:sp>
          <p:nvSpPr>
            <p:cNvPr id="54361" name="Text Box 7"/>
            <p:cNvSpPr txBox="1"/>
            <p:nvPr/>
          </p:nvSpPr>
          <p:spPr>
            <a:xfrm>
              <a:off x="1188" y="1383"/>
              <a:ext cx="705" cy="251"/>
            </a:xfrm>
            <a:prstGeom prst="rect">
              <a:avLst/>
            </a:prstGeom>
            <a:solidFill>
              <a:schemeClr val="bg1"/>
            </a:solidFill>
            <a:ln w="9525">
              <a:noFill/>
            </a:ln>
          </p:spPr>
          <p:txBody>
            <a:bodyPr wrap="none">
              <a:spAutoFit/>
            </a:bodyPr>
            <a:lstStyle/>
            <a:p>
              <a:pPr lvl="0" algn="l"/>
              <a:r>
                <a:rPr lang="en-US" altLang="zh-CN" sz="2000" dirty="0">
                  <a:latin typeface="+mn-lt"/>
                  <a:cs typeface="+mn-lt"/>
                  <a:sym typeface="+mn-ea"/>
                </a:rPr>
                <a:t>unsigned</a:t>
              </a:r>
              <a:endParaRPr lang="en-US" altLang="zh-CN" sz="2000" dirty="0">
                <a:latin typeface="+mn-lt"/>
                <a:cs typeface="+mn-lt"/>
                <a:sym typeface="+mn-ea"/>
              </a:endParaRPr>
            </a:p>
          </p:txBody>
        </p:sp>
        <p:sp>
          <p:nvSpPr>
            <p:cNvPr id="54362" name="Text Box 8"/>
            <p:cNvSpPr txBox="1"/>
            <p:nvPr/>
          </p:nvSpPr>
          <p:spPr>
            <a:xfrm>
              <a:off x="1346" y="1930"/>
              <a:ext cx="288" cy="251"/>
            </a:xfrm>
            <a:prstGeom prst="rect">
              <a:avLst/>
            </a:prstGeom>
            <a:solidFill>
              <a:schemeClr val="bg1"/>
            </a:solidFill>
            <a:ln w="9525">
              <a:noFill/>
            </a:ln>
          </p:spPr>
          <p:txBody>
            <a:bodyPr wrap="none">
              <a:spAutoFit/>
            </a:bodyPr>
            <a:lstStyle/>
            <a:p>
              <a:pPr lvl="0" algn="l"/>
              <a:r>
                <a:rPr lang="en-US" altLang="zh-CN" sz="2000" dirty="0">
                  <a:latin typeface="+mn-lt"/>
                  <a:cs typeface="+mn-lt"/>
                  <a:sym typeface="+mn-ea"/>
                </a:rPr>
                <a:t>int</a:t>
              </a:r>
              <a:endParaRPr lang="en-US" altLang="zh-CN" sz="2000" dirty="0">
                <a:latin typeface="+mn-lt"/>
                <a:cs typeface="+mn-lt"/>
                <a:sym typeface="+mn-ea"/>
              </a:endParaRPr>
            </a:p>
          </p:txBody>
        </p:sp>
        <p:sp>
          <p:nvSpPr>
            <p:cNvPr id="54363" name="Text Box 9"/>
            <p:cNvSpPr txBox="1"/>
            <p:nvPr/>
          </p:nvSpPr>
          <p:spPr>
            <a:xfrm>
              <a:off x="2113" y="1940"/>
              <a:ext cx="782" cy="251"/>
            </a:xfrm>
            <a:prstGeom prst="rect">
              <a:avLst/>
            </a:prstGeom>
            <a:solidFill>
              <a:schemeClr val="bg1"/>
            </a:solidFill>
            <a:ln w="9525">
              <a:noFill/>
            </a:ln>
          </p:spPr>
          <p:txBody>
            <a:bodyPr wrap="none">
              <a:spAutoFit/>
            </a:bodyPr>
            <a:lstStyle/>
            <a:p>
              <a:pPr lvl="0" algn="l"/>
              <a:r>
                <a:rPr lang="en-US" altLang="zh-CN" sz="2000" dirty="0">
                  <a:latin typeface="+mn-lt"/>
                  <a:cs typeface="+mn-lt"/>
                  <a:sym typeface="+mn-ea"/>
                </a:rPr>
                <a:t>char;short</a:t>
              </a:r>
              <a:endParaRPr lang="en-US" altLang="zh-CN" sz="2000" dirty="0">
                <a:latin typeface="+mn-lt"/>
                <a:cs typeface="+mn-lt"/>
                <a:sym typeface="+mn-ea"/>
              </a:endParaRPr>
            </a:p>
          </p:txBody>
        </p:sp>
        <p:sp>
          <p:nvSpPr>
            <p:cNvPr id="54364" name="Line 10"/>
            <p:cNvSpPr/>
            <p:nvPr/>
          </p:nvSpPr>
          <p:spPr>
            <a:xfrm rot="10800000">
              <a:off x="1502" y="528"/>
              <a:ext cx="0" cy="307"/>
            </a:xfrm>
            <a:prstGeom prst="line">
              <a:avLst/>
            </a:prstGeom>
            <a:ln w="9525" cap="flat" cmpd="sng">
              <a:solidFill>
                <a:schemeClr val="tx1"/>
              </a:solidFill>
              <a:prstDash val="solid"/>
              <a:headEnd type="none" w="med" len="med"/>
              <a:tailEnd type="triangle" w="med" len="med"/>
            </a:ln>
          </p:spPr>
        </p:sp>
        <p:sp>
          <p:nvSpPr>
            <p:cNvPr id="54365" name="Line 11"/>
            <p:cNvSpPr/>
            <p:nvPr/>
          </p:nvSpPr>
          <p:spPr>
            <a:xfrm rot="10800000">
              <a:off x="1487" y="1076"/>
              <a:ext cx="0" cy="307"/>
            </a:xfrm>
            <a:prstGeom prst="line">
              <a:avLst/>
            </a:prstGeom>
            <a:ln w="9525" cap="flat" cmpd="sng">
              <a:solidFill>
                <a:schemeClr val="tx1"/>
              </a:solidFill>
              <a:prstDash val="solid"/>
              <a:headEnd type="none" w="med" len="med"/>
              <a:tailEnd type="triangle" w="med" len="med"/>
            </a:ln>
          </p:spPr>
        </p:sp>
        <p:sp>
          <p:nvSpPr>
            <p:cNvPr id="54366" name="Line 12"/>
            <p:cNvSpPr/>
            <p:nvPr/>
          </p:nvSpPr>
          <p:spPr>
            <a:xfrm rot="10800000">
              <a:off x="1487" y="1633"/>
              <a:ext cx="0" cy="307"/>
            </a:xfrm>
            <a:prstGeom prst="line">
              <a:avLst/>
            </a:prstGeom>
            <a:ln w="9525" cap="flat" cmpd="sng">
              <a:solidFill>
                <a:schemeClr val="tx1"/>
              </a:solidFill>
              <a:prstDash val="solid"/>
              <a:headEnd type="none" w="med" len="med"/>
              <a:tailEnd type="triangle" w="med" len="med"/>
            </a:ln>
          </p:spPr>
        </p:sp>
        <p:sp>
          <p:nvSpPr>
            <p:cNvPr id="54367" name="Line 13"/>
            <p:cNvSpPr/>
            <p:nvPr/>
          </p:nvSpPr>
          <p:spPr>
            <a:xfrm flipH="1">
              <a:off x="1844" y="418"/>
              <a:ext cx="374" cy="0"/>
            </a:xfrm>
            <a:prstGeom prst="line">
              <a:avLst/>
            </a:prstGeom>
            <a:ln w="9525" cap="flat" cmpd="sng">
              <a:solidFill>
                <a:schemeClr val="tx1"/>
              </a:solidFill>
              <a:prstDash val="solid"/>
              <a:headEnd type="none" w="med" len="med"/>
              <a:tailEnd type="triangle" w="med" len="med"/>
            </a:ln>
          </p:spPr>
        </p:sp>
        <p:sp>
          <p:nvSpPr>
            <p:cNvPr id="54368" name="Line 14"/>
            <p:cNvSpPr/>
            <p:nvPr/>
          </p:nvSpPr>
          <p:spPr>
            <a:xfrm flipH="1">
              <a:off x="1696" y="2069"/>
              <a:ext cx="438" cy="0"/>
            </a:xfrm>
            <a:prstGeom prst="line">
              <a:avLst/>
            </a:prstGeom>
            <a:ln w="9525" cap="flat" cmpd="sng">
              <a:solidFill>
                <a:schemeClr val="tx1"/>
              </a:solidFill>
              <a:prstDash val="solid"/>
              <a:headEnd type="none" w="med" len="med"/>
              <a:tailEnd type="triangle" w="med" len="med"/>
            </a:ln>
          </p:spPr>
        </p:sp>
        <p:sp>
          <p:nvSpPr>
            <p:cNvPr id="54369" name="Line 15"/>
            <p:cNvSpPr/>
            <p:nvPr/>
          </p:nvSpPr>
          <p:spPr>
            <a:xfrm flipV="1">
              <a:off x="823" y="433"/>
              <a:ext cx="0" cy="1757"/>
            </a:xfrm>
            <a:prstGeom prst="line">
              <a:avLst/>
            </a:prstGeom>
            <a:ln w="9525" cap="flat" cmpd="sng">
              <a:solidFill>
                <a:schemeClr val="tx1"/>
              </a:solidFill>
              <a:prstDash val="solid"/>
              <a:headEnd type="none" w="med" len="med"/>
              <a:tailEnd type="triangle" w="med" len="med"/>
            </a:ln>
          </p:spPr>
        </p:sp>
        <p:sp>
          <p:nvSpPr>
            <p:cNvPr id="54370" name="Text Box 16"/>
            <p:cNvSpPr txBox="1"/>
            <p:nvPr/>
          </p:nvSpPr>
          <p:spPr>
            <a:xfrm>
              <a:off x="505" y="1996"/>
              <a:ext cx="276" cy="250"/>
            </a:xfrm>
            <a:prstGeom prst="rect">
              <a:avLst/>
            </a:prstGeom>
            <a:solidFill>
              <a:schemeClr val="bg1"/>
            </a:solidFill>
            <a:ln w="9525">
              <a:noFill/>
            </a:ln>
          </p:spPr>
          <p:txBody>
            <a:bodyPr wrap="none">
              <a:spAutoFit/>
            </a:bodyPr>
            <a:lstStyle/>
            <a:p>
              <a:pPr lvl="0"/>
              <a:r>
                <a:rPr lang="zh-CN" altLang="en-US" sz="2000" dirty="0">
                  <a:latin typeface="微软雅黑" panose="020B0503020204020204" pitchFamily="34" charset="-122"/>
                  <a:ea typeface="微软雅黑" panose="020B0503020204020204" pitchFamily="34" charset="-122"/>
                </a:rPr>
                <a:t>低</a:t>
              </a:r>
              <a:endParaRPr lang="zh-CN" altLang="en-US" sz="2000" dirty="0">
                <a:latin typeface="微软雅黑" panose="020B0503020204020204" pitchFamily="34" charset="-122"/>
                <a:ea typeface="微软雅黑" panose="020B0503020204020204" pitchFamily="34" charset="-122"/>
              </a:endParaRPr>
            </a:p>
          </p:txBody>
        </p:sp>
        <p:sp>
          <p:nvSpPr>
            <p:cNvPr id="54371" name="Text Box 17"/>
            <p:cNvSpPr txBox="1"/>
            <p:nvPr/>
          </p:nvSpPr>
          <p:spPr>
            <a:xfrm>
              <a:off x="505" y="334"/>
              <a:ext cx="276" cy="250"/>
            </a:xfrm>
            <a:prstGeom prst="rect">
              <a:avLst/>
            </a:prstGeom>
            <a:solidFill>
              <a:schemeClr val="bg1"/>
            </a:solidFill>
            <a:ln w="9525">
              <a:noFill/>
            </a:ln>
          </p:spPr>
          <p:txBody>
            <a:bodyPr wrap="none">
              <a:spAutoFit/>
            </a:bodyPr>
            <a:lstStyle/>
            <a:p>
              <a:pPr lvl="0"/>
              <a:r>
                <a:rPr lang="zh-CN" altLang="en-US" sz="2000" dirty="0">
                  <a:latin typeface="微软雅黑" panose="020B0503020204020204" pitchFamily="34" charset="-122"/>
                  <a:ea typeface="微软雅黑" panose="020B0503020204020204" pitchFamily="34" charset="-122"/>
                </a:rPr>
                <a:t>高</a:t>
              </a:r>
              <a:endParaRPr lang="zh-CN" altLang="en-US" sz="2000" dirty="0">
                <a:latin typeface="微软雅黑" panose="020B0503020204020204" pitchFamily="34" charset="-122"/>
                <a:ea typeface="微软雅黑" panose="020B0503020204020204" pitchFamily="34" charset="-122"/>
              </a:endParaRPr>
            </a:p>
          </p:txBody>
        </p:sp>
      </p:grpSp>
      <p:grpSp>
        <p:nvGrpSpPr>
          <p:cNvPr id="3" name="Group 28"/>
          <p:cNvGrpSpPr/>
          <p:nvPr/>
        </p:nvGrpSpPr>
        <p:grpSpPr>
          <a:xfrm>
            <a:off x="5680075" y="441325"/>
            <a:ext cx="3182938" cy="1754188"/>
            <a:chOff x="3578" y="278"/>
            <a:chExt cx="2005" cy="1105"/>
          </a:xfrm>
        </p:grpSpPr>
        <p:sp>
          <p:nvSpPr>
            <p:cNvPr id="54352" name="Text Box 18"/>
            <p:cNvSpPr txBox="1"/>
            <p:nvPr/>
          </p:nvSpPr>
          <p:spPr>
            <a:xfrm>
              <a:off x="3578" y="278"/>
              <a:ext cx="536" cy="250"/>
            </a:xfrm>
            <a:prstGeom prst="rect">
              <a:avLst/>
            </a:prstGeom>
            <a:noFill/>
            <a:ln w="9525">
              <a:noFill/>
            </a:ln>
          </p:spPr>
          <p:txBody>
            <a:bodyPr>
              <a:spAutoFit/>
            </a:bodyPr>
            <a:lstStyle/>
            <a:p>
              <a:pPr lvl="0"/>
              <a:r>
                <a:rPr lang="zh-CN" altLang="en-US" sz="2000" dirty="0">
                  <a:latin typeface="微软雅黑" panose="020B0503020204020204" pitchFamily="34" charset="-122"/>
                  <a:ea typeface="微软雅黑" panose="020B0503020204020204" pitchFamily="34" charset="-122"/>
                </a:rPr>
                <a:t>说明</a:t>
              </a:r>
              <a:r>
                <a:rPr lang="en-US" altLang="zh-CN" sz="2000" dirty="0">
                  <a:latin typeface="微软雅黑" panose="020B0503020204020204" pitchFamily="34" charset="-122"/>
                  <a:ea typeface="微软雅黑" panose="020B0503020204020204" pitchFamily="34" charset="-122"/>
                </a:rPr>
                <a:t>:</a:t>
              </a:r>
              <a:endParaRPr lang="en-US" altLang="zh-CN" sz="4000" dirty="0">
                <a:latin typeface="微软雅黑" panose="020B0503020204020204" pitchFamily="34" charset="-122"/>
                <a:ea typeface="微软雅黑" panose="020B0503020204020204" pitchFamily="34" charset="-122"/>
              </a:endParaRPr>
            </a:p>
          </p:txBody>
        </p:sp>
        <p:sp>
          <p:nvSpPr>
            <p:cNvPr id="54353" name="Line 19"/>
            <p:cNvSpPr/>
            <p:nvPr/>
          </p:nvSpPr>
          <p:spPr>
            <a:xfrm flipH="1">
              <a:off x="3619" y="831"/>
              <a:ext cx="495" cy="0"/>
            </a:xfrm>
            <a:prstGeom prst="line">
              <a:avLst/>
            </a:prstGeom>
            <a:ln w="9525" cap="flat" cmpd="sng">
              <a:solidFill>
                <a:schemeClr val="tx1"/>
              </a:solidFill>
              <a:prstDash val="solid"/>
              <a:headEnd type="none" w="med" len="med"/>
              <a:tailEnd type="triangle" w="med" len="med"/>
            </a:ln>
          </p:spPr>
        </p:sp>
        <p:sp>
          <p:nvSpPr>
            <p:cNvPr id="54354" name="Text Box 20"/>
            <p:cNvSpPr txBox="1"/>
            <p:nvPr/>
          </p:nvSpPr>
          <p:spPr>
            <a:xfrm>
              <a:off x="4114" y="720"/>
              <a:ext cx="835" cy="232"/>
            </a:xfrm>
            <a:prstGeom prst="rect">
              <a:avLst/>
            </a:prstGeom>
            <a:no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必定的转换</a:t>
              </a:r>
              <a:endParaRPr lang="zh-CN" altLang="en-US" dirty="0">
                <a:latin typeface="微软雅黑" panose="020B0503020204020204" pitchFamily="34" charset="-122"/>
                <a:ea typeface="微软雅黑" panose="020B0503020204020204" pitchFamily="34" charset="-122"/>
              </a:endParaRPr>
            </a:p>
          </p:txBody>
        </p:sp>
        <p:sp>
          <p:nvSpPr>
            <p:cNvPr id="54355" name="Line 21"/>
            <p:cNvSpPr/>
            <p:nvPr/>
          </p:nvSpPr>
          <p:spPr>
            <a:xfrm flipV="1">
              <a:off x="3783" y="1060"/>
              <a:ext cx="0" cy="323"/>
            </a:xfrm>
            <a:prstGeom prst="line">
              <a:avLst/>
            </a:prstGeom>
            <a:ln w="9525" cap="flat" cmpd="sng">
              <a:solidFill>
                <a:schemeClr val="tx1"/>
              </a:solidFill>
              <a:prstDash val="solid"/>
              <a:headEnd type="none" w="med" len="med"/>
              <a:tailEnd type="triangle" w="med" len="med"/>
            </a:ln>
          </p:spPr>
        </p:sp>
        <p:sp>
          <p:nvSpPr>
            <p:cNvPr id="54356" name="Text Box 22"/>
            <p:cNvSpPr txBox="1"/>
            <p:nvPr/>
          </p:nvSpPr>
          <p:spPr>
            <a:xfrm>
              <a:off x="3884" y="1133"/>
              <a:ext cx="1699" cy="232"/>
            </a:xfrm>
            <a:prstGeom prst="rect">
              <a:avLst/>
            </a:prstGeom>
            <a:noFill/>
            <a:ln w="9525">
              <a:noFill/>
            </a:ln>
          </p:spPr>
          <p:txBody>
            <a:bodyPr wrap="none">
              <a:spAutoFit/>
            </a:bodyPr>
            <a:lstStyle/>
            <a:p>
              <a:pPr lvl="0"/>
              <a:r>
                <a:rPr lang="zh-CN" altLang="en-US" dirty="0">
                  <a:latin typeface="微软雅黑" panose="020B0503020204020204" pitchFamily="34" charset="-122"/>
                  <a:ea typeface="微软雅黑" panose="020B0503020204020204" pitchFamily="34" charset="-122"/>
                </a:rPr>
                <a:t>运算对象类型不同时转换</a:t>
              </a:r>
              <a:endParaRPr lang="zh-CN" altLang="en-US" dirty="0">
                <a:latin typeface="微软雅黑" panose="020B0503020204020204" pitchFamily="34" charset="-122"/>
                <a:ea typeface="微软雅黑" panose="020B0503020204020204" pitchFamily="34" charset="-122"/>
              </a:endParaRPr>
            </a:p>
          </p:txBody>
        </p:sp>
      </p:grpSp>
      <p:grpSp>
        <p:nvGrpSpPr>
          <p:cNvPr id="4" name="Group 106"/>
          <p:cNvGrpSpPr/>
          <p:nvPr/>
        </p:nvGrpSpPr>
        <p:grpSpPr>
          <a:xfrm>
            <a:off x="165735" y="4051618"/>
            <a:ext cx="4132263" cy="1357313"/>
            <a:chOff x="90" y="2653"/>
            <a:chExt cx="2603" cy="855"/>
          </a:xfrm>
        </p:grpSpPr>
        <p:sp>
          <p:nvSpPr>
            <p:cNvPr id="54350" name="Text Box 24"/>
            <p:cNvSpPr txBox="1"/>
            <p:nvPr/>
          </p:nvSpPr>
          <p:spPr>
            <a:xfrm>
              <a:off x="90" y="2675"/>
              <a:ext cx="947" cy="833"/>
            </a:xfrm>
            <a:prstGeom prst="rect">
              <a:avLst/>
            </a:prstGeom>
            <a:noFill/>
            <a:ln w="9525">
              <a:noFill/>
            </a:ln>
          </p:spPr>
          <p:txBody>
            <a:bodyPr wrap="none">
              <a:spAutoFit/>
            </a:bodyPr>
            <a:lstStyle/>
            <a:p>
              <a:pPr lvl="0" defTabSz="330200"/>
              <a:r>
                <a:rPr lang="zh-CN" altLang="en-US" sz="2000" dirty="0">
                  <a:latin typeface="微软雅黑" panose="020B0503020204020204" pitchFamily="34" charset="-122"/>
                  <a:ea typeface="微软雅黑" panose="020B0503020204020204" pitchFamily="34" charset="-122"/>
                </a:rPr>
                <a:t>例</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dirty="0">
                  <a:latin typeface="+mn-lt"/>
                  <a:ea typeface="宋体" panose="02010600030101010101" pitchFamily="2" charset="-122"/>
                  <a:cs typeface="+mn-lt"/>
                </a:rPr>
                <a:t>char ch;</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int i;</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float f;</a:t>
              </a:r>
              <a:endParaRPr lang="en-US" altLang="zh-CN" sz="2000" dirty="0">
                <a:latin typeface="+mn-lt"/>
                <a:ea typeface="宋体" panose="02010600030101010101" pitchFamily="2" charset="-122"/>
                <a:cs typeface="+mn-lt"/>
              </a:endParaRPr>
            </a:p>
            <a:p>
              <a:pPr lvl="0"/>
              <a:r>
                <a:rPr lang="en-US" altLang="zh-CN" sz="2000" dirty="0">
                  <a:latin typeface="+mn-lt"/>
                  <a:ea typeface="宋体" panose="02010600030101010101" pitchFamily="2" charset="-122"/>
                  <a:cs typeface="+mn-lt"/>
                </a:rPr>
                <a:t>      double d;</a:t>
              </a:r>
              <a:endParaRPr lang="en-US" altLang="zh-CN" sz="2000" dirty="0">
                <a:latin typeface="+mn-lt"/>
                <a:ea typeface="宋体" panose="02010600030101010101" pitchFamily="2" charset="-122"/>
                <a:cs typeface="+mn-lt"/>
              </a:endParaRPr>
            </a:p>
          </p:txBody>
        </p:sp>
        <p:sp>
          <p:nvSpPr>
            <p:cNvPr id="54351" name="Text Box 25"/>
            <p:cNvSpPr txBox="1"/>
            <p:nvPr/>
          </p:nvSpPr>
          <p:spPr>
            <a:xfrm>
              <a:off x="1077" y="2653"/>
              <a:ext cx="1616" cy="251"/>
            </a:xfrm>
            <a:prstGeom prst="rect">
              <a:avLst/>
            </a:prstGeom>
            <a:noFill/>
            <a:ln w="9525">
              <a:noFill/>
            </a:ln>
          </p:spPr>
          <p:txBody>
            <a:bodyPr wrap="none">
              <a:spAutoFit/>
            </a:bodyPr>
            <a:lstStyle/>
            <a:p>
              <a:pPr lvl="0"/>
              <a:r>
                <a:rPr lang="en-US" altLang="zh-CN" sz="2000" dirty="0">
                  <a:solidFill>
                    <a:srgbClr val="0000FF"/>
                  </a:solidFill>
                  <a:latin typeface="+mn-lt"/>
                  <a:ea typeface="宋体" panose="02010600030101010101" pitchFamily="2" charset="-122"/>
                  <a:cs typeface="+mn-lt"/>
                </a:rPr>
                <a:t>ch/i     +      f*d    -   (f+i)</a:t>
              </a:r>
              <a:endParaRPr lang="en-US" altLang="zh-CN" sz="4000" dirty="0">
                <a:latin typeface="+mn-lt"/>
                <a:ea typeface="宋体" panose="02010600030101010101" pitchFamily="2" charset="-122"/>
                <a:cs typeface="+mn-lt"/>
              </a:endParaRPr>
            </a:p>
          </p:txBody>
        </p:sp>
      </p:grpSp>
      <p:grpSp>
        <p:nvGrpSpPr>
          <p:cNvPr id="5" name="Group 107"/>
          <p:cNvGrpSpPr/>
          <p:nvPr/>
        </p:nvGrpSpPr>
        <p:grpSpPr>
          <a:xfrm>
            <a:off x="1712595" y="4453255"/>
            <a:ext cx="2928938" cy="2149475"/>
            <a:chOff x="1008" y="2832"/>
            <a:chExt cx="1845" cy="1354"/>
          </a:xfrm>
        </p:grpSpPr>
        <p:grpSp>
          <p:nvGrpSpPr>
            <p:cNvPr id="54316" name="Group 39"/>
            <p:cNvGrpSpPr/>
            <p:nvPr/>
          </p:nvGrpSpPr>
          <p:grpSpPr>
            <a:xfrm>
              <a:off x="1008" y="2832"/>
              <a:ext cx="381" cy="634"/>
              <a:chOff x="1008" y="3072"/>
              <a:chExt cx="381" cy="634"/>
            </a:xfrm>
          </p:grpSpPr>
          <p:sp>
            <p:nvSpPr>
              <p:cNvPr id="54343" name="Line 31"/>
              <p:cNvSpPr/>
              <p:nvPr/>
            </p:nvSpPr>
            <p:spPr>
              <a:xfrm>
                <a:off x="1152" y="3072"/>
                <a:ext cx="0" cy="144"/>
              </a:xfrm>
              <a:prstGeom prst="line">
                <a:avLst/>
              </a:prstGeom>
              <a:ln w="9525" cap="flat" cmpd="sng">
                <a:solidFill>
                  <a:schemeClr val="tx1"/>
                </a:solidFill>
                <a:prstDash val="solid"/>
                <a:headEnd type="none" w="med" len="med"/>
                <a:tailEnd type="triangle" w="med" len="med"/>
              </a:ln>
            </p:spPr>
          </p:sp>
          <p:sp>
            <p:nvSpPr>
              <p:cNvPr id="54344" name="Text Box 32"/>
              <p:cNvSpPr txBox="1"/>
              <p:nvPr/>
            </p:nvSpPr>
            <p:spPr>
              <a:xfrm>
                <a:off x="1008" y="3120"/>
                <a:ext cx="285"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int</a:t>
                </a:r>
                <a:endParaRPr lang="en-US" altLang="zh-CN" sz="2000" dirty="0">
                  <a:latin typeface="Arial" panose="020B0604020202020204" pitchFamily="34" charset="0"/>
                  <a:ea typeface="宋体" panose="02010600030101010101" pitchFamily="2" charset="-122"/>
                </a:endParaRPr>
              </a:p>
            </p:txBody>
          </p:sp>
          <p:sp>
            <p:nvSpPr>
              <p:cNvPr id="54345" name="Line 33"/>
              <p:cNvSpPr/>
              <p:nvPr/>
            </p:nvSpPr>
            <p:spPr>
              <a:xfrm>
                <a:off x="1296" y="3072"/>
                <a:ext cx="0" cy="336"/>
              </a:xfrm>
              <a:prstGeom prst="line">
                <a:avLst/>
              </a:prstGeom>
              <a:ln w="9525" cap="flat" cmpd="sng">
                <a:solidFill>
                  <a:schemeClr val="tx1"/>
                </a:solidFill>
                <a:prstDash val="solid"/>
                <a:headEnd type="none" w="med" len="med"/>
                <a:tailEnd type="none" w="med" len="med"/>
              </a:ln>
            </p:spPr>
          </p:sp>
          <p:sp>
            <p:nvSpPr>
              <p:cNvPr id="54346" name="Line 34"/>
              <p:cNvSpPr/>
              <p:nvPr/>
            </p:nvSpPr>
            <p:spPr>
              <a:xfrm>
                <a:off x="1152" y="3312"/>
                <a:ext cx="0" cy="96"/>
              </a:xfrm>
              <a:prstGeom prst="line">
                <a:avLst/>
              </a:prstGeom>
              <a:ln w="9525" cap="flat" cmpd="sng">
                <a:solidFill>
                  <a:schemeClr val="tx1"/>
                </a:solidFill>
                <a:prstDash val="solid"/>
                <a:headEnd type="none" w="med" len="med"/>
                <a:tailEnd type="none" w="med" len="med"/>
              </a:ln>
            </p:spPr>
          </p:sp>
          <p:sp>
            <p:nvSpPr>
              <p:cNvPr id="54347" name="Line 35"/>
              <p:cNvSpPr/>
              <p:nvPr/>
            </p:nvSpPr>
            <p:spPr>
              <a:xfrm>
                <a:off x="1152" y="3408"/>
                <a:ext cx="144" cy="0"/>
              </a:xfrm>
              <a:prstGeom prst="line">
                <a:avLst/>
              </a:prstGeom>
              <a:ln w="9525" cap="flat" cmpd="sng">
                <a:solidFill>
                  <a:schemeClr val="tx1"/>
                </a:solidFill>
                <a:prstDash val="solid"/>
                <a:headEnd type="none" w="med" len="med"/>
                <a:tailEnd type="none" w="med" len="med"/>
              </a:ln>
            </p:spPr>
          </p:sp>
          <p:sp>
            <p:nvSpPr>
              <p:cNvPr id="54348" name="Line 36"/>
              <p:cNvSpPr/>
              <p:nvPr/>
            </p:nvSpPr>
            <p:spPr>
              <a:xfrm>
                <a:off x="1248" y="3408"/>
                <a:ext cx="0" cy="144"/>
              </a:xfrm>
              <a:prstGeom prst="line">
                <a:avLst/>
              </a:prstGeom>
              <a:ln w="9525" cap="flat" cmpd="sng">
                <a:solidFill>
                  <a:schemeClr val="tx1"/>
                </a:solidFill>
                <a:prstDash val="solid"/>
                <a:headEnd type="none" w="med" len="med"/>
                <a:tailEnd type="triangle" w="med" len="med"/>
              </a:ln>
            </p:spPr>
          </p:sp>
          <p:sp>
            <p:nvSpPr>
              <p:cNvPr id="54349" name="Text Box 37"/>
              <p:cNvSpPr txBox="1"/>
              <p:nvPr/>
            </p:nvSpPr>
            <p:spPr>
              <a:xfrm>
                <a:off x="1104" y="3456"/>
                <a:ext cx="285"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int</a:t>
                </a:r>
                <a:endParaRPr lang="en-US" altLang="zh-CN" sz="2000" dirty="0">
                  <a:latin typeface="Arial" panose="020B0604020202020204" pitchFamily="34" charset="0"/>
                  <a:ea typeface="宋体" panose="02010600030101010101" pitchFamily="2" charset="-122"/>
                </a:endParaRPr>
              </a:p>
            </p:txBody>
          </p:sp>
        </p:grpSp>
        <p:grpSp>
          <p:nvGrpSpPr>
            <p:cNvPr id="54317" name="Group 48"/>
            <p:cNvGrpSpPr/>
            <p:nvPr/>
          </p:nvGrpSpPr>
          <p:grpSpPr>
            <a:xfrm>
              <a:off x="1440" y="2832"/>
              <a:ext cx="837" cy="634"/>
              <a:chOff x="1440" y="3072"/>
              <a:chExt cx="837" cy="634"/>
            </a:xfrm>
          </p:grpSpPr>
          <p:sp>
            <p:nvSpPr>
              <p:cNvPr id="54336" name="Line 41"/>
              <p:cNvSpPr/>
              <p:nvPr/>
            </p:nvSpPr>
            <p:spPr>
              <a:xfrm>
                <a:off x="1824" y="3072"/>
                <a:ext cx="0" cy="144"/>
              </a:xfrm>
              <a:prstGeom prst="line">
                <a:avLst/>
              </a:prstGeom>
              <a:ln w="9525" cap="flat" cmpd="sng">
                <a:solidFill>
                  <a:schemeClr val="tx1"/>
                </a:solidFill>
                <a:prstDash val="solid"/>
                <a:headEnd type="none" w="med" len="med"/>
                <a:tailEnd type="triangle" w="med" len="med"/>
              </a:ln>
            </p:spPr>
          </p:sp>
          <p:sp>
            <p:nvSpPr>
              <p:cNvPr id="54337" name="Text Box 42"/>
              <p:cNvSpPr txBox="1"/>
              <p:nvPr/>
            </p:nvSpPr>
            <p:spPr>
              <a:xfrm>
                <a:off x="1440" y="3120"/>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338" name="Line 43"/>
              <p:cNvSpPr/>
              <p:nvPr/>
            </p:nvSpPr>
            <p:spPr>
              <a:xfrm>
                <a:off x="1968" y="3072"/>
                <a:ext cx="0" cy="336"/>
              </a:xfrm>
              <a:prstGeom prst="line">
                <a:avLst/>
              </a:prstGeom>
              <a:ln w="9525" cap="flat" cmpd="sng">
                <a:solidFill>
                  <a:schemeClr val="tx1"/>
                </a:solidFill>
                <a:prstDash val="solid"/>
                <a:headEnd type="none" w="med" len="med"/>
                <a:tailEnd type="none" w="med" len="med"/>
              </a:ln>
            </p:spPr>
          </p:sp>
          <p:sp>
            <p:nvSpPr>
              <p:cNvPr id="54339" name="Line 44"/>
              <p:cNvSpPr/>
              <p:nvPr/>
            </p:nvSpPr>
            <p:spPr>
              <a:xfrm>
                <a:off x="1824" y="3312"/>
                <a:ext cx="0" cy="96"/>
              </a:xfrm>
              <a:prstGeom prst="line">
                <a:avLst/>
              </a:prstGeom>
              <a:ln w="9525" cap="flat" cmpd="sng">
                <a:solidFill>
                  <a:schemeClr val="tx1"/>
                </a:solidFill>
                <a:prstDash val="solid"/>
                <a:headEnd type="none" w="med" len="med"/>
                <a:tailEnd type="none" w="med" len="med"/>
              </a:ln>
            </p:spPr>
          </p:sp>
          <p:sp>
            <p:nvSpPr>
              <p:cNvPr id="54340" name="Line 45"/>
              <p:cNvSpPr/>
              <p:nvPr/>
            </p:nvSpPr>
            <p:spPr>
              <a:xfrm>
                <a:off x="1824" y="3408"/>
                <a:ext cx="144" cy="0"/>
              </a:xfrm>
              <a:prstGeom prst="line">
                <a:avLst/>
              </a:prstGeom>
              <a:ln w="9525" cap="flat" cmpd="sng">
                <a:solidFill>
                  <a:schemeClr val="tx1"/>
                </a:solidFill>
                <a:prstDash val="solid"/>
                <a:headEnd type="none" w="med" len="med"/>
                <a:tailEnd type="none" w="med" len="med"/>
              </a:ln>
            </p:spPr>
          </p:sp>
          <p:sp>
            <p:nvSpPr>
              <p:cNvPr id="54341" name="Line 46"/>
              <p:cNvSpPr/>
              <p:nvPr/>
            </p:nvSpPr>
            <p:spPr>
              <a:xfrm>
                <a:off x="1920" y="3408"/>
                <a:ext cx="0" cy="144"/>
              </a:xfrm>
              <a:prstGeom prst="line">
                <a:avLst/>
              </a:prstGeom>
              <a:ln w="9525" cap="flat" cmpd="sng">
                <a:solidFill>
                  <a:schemeClr val="tx1"/>
                </a:solidFill>
                <a:prstDash val="solid"/>
                <a:headEnd type="none" w="med" len="med"/>
                <a:tailEnd type="triangle" w="med" len="med"/>
              </a:ln>
            </p:spPr>
          </p:sp>
          <p:sp>
            <p:nvSpPr>
              <p:cNvPr id="54342" name="Text Box 47"/>
              <p:cNvSpPr txBox="1"/>
              <p:nvPr/>
            </p:nvSpPr>
            <p:spPr>
              <a:xfrm>
                <a:off x="1680" y="3456"/>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grpSp>
          <p:nvGrpSpPr>
            <p:cNvPr id="54318" name="Group 49"/>
            <p:cNvGrpSpPr/>
            <p:nvPr/>
          </p:nvGrpSpPr>
          <p:grpSpPr>
            <a:xfrm>
              <a:off x="2016" y="2832"/>
              <a:ext cx="837" cy="634"/>
              <a:chOff x="1440" y="3072"/>
              <a:chExt cx="837" cy="634"/>
            </a:xfrm>
          </p:grpSpPr>
          <p:sp>
            <p:nvSpPr>
              <p:cNvPr id="54329" name="Line 50"/>
              <p:cNvSpPr/>
              <p:nvPr/>
            </p:nvSpPr>
            <p:spPr>
              <a:xfrm>
                <a:off x="1824" y="3072"/>
                <a:ext cx="0" cy="144"/>
              </a:xfrm>
              <a:prstGeom prst="line">
                <a:avLst/>
              </a:prstGeom>
              <a:ln w="9525" cap="flat" cmpd="sng">
                <a:solidFill>
                  <a:schemeClr val="tx1"/>
                </a:solidFill>
                <a:prstDash val="solid"/>
                <a:headEnd type="none" w="med" len="med"/>
                <a:tailEnd type="triangle" w="med" len="med"/>
              </a:ln>
            </p:spPr>
          </p:sp>
          <p:sp>
            <p:nvSpPr>
              <p:cNvPr id="54330" name="Text Box 51"/>
              <p:cNvSpPr txBox="1"/>
              <p:nvPr/>
            </p:nvSpPr>
            <p:spPr>
              <a:xfrm>
                <a:off x="1440" y="3120"/>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331" name="Line 52"/>
              <p:cNvSpPr/>
              <p:nvPr/>
            </p:nvSpPr>
            <p:spPr>
              <a:xfrm>
                <a:off x="1968" y="3072"/>
                <a:ext cx="0" cy="336"/>
              </a:xfrm>
              <a:prstGeom prst="line">
                <a:avLst/>
              </a:prstGeom>
              <a:ln w="9525" cap="flat" cmpd="sng">
                <a:solidFill>
                  <a:schemeClr val="tx1"/>
                </a:solidFill>
                <a:prstDash val="solid"/>
                <a:headEnd type="none" w="med" len="med"/>
                <a:tailEnd type="none" w="med" len="med"/>
              </a:ln>
            </p:spPr>
          </p:sp>
          <p:sp>
            <p:nvSpPr>
              <p:cNvPr id="54332" name="Line 53"/>
              <p:cNvSpPr/>
              <p:nvPr/>
            </p:nvSpPr>
            <p:spPr>
              <a:xfrm>
                <a:off x="1824" y="3312"/>
                <a:ext cx="0" cy="96"/>
              </a:xfrm>
              <a:prstGeom prst="line">
                <a:avLst/>
              </a:prstGeom>
              <a:ln w="9525" cap="flat" cmpd="sng">
                <a:solidFill>
                  <a:schemeClr val="tx1"/>
                </a:solidFill>
                <a:prstDash val="solid"/>
                <a:headEnd type="none" w="med" len="med"/>
                <a:tailEnd type="none" w="med" len="med"/>
              </a:ln>
            </p:spPr>
          </p:sp>
          <p:sp>
            <p:nvSpPr>
              <p:cNvPr id="54333" name="Line 54"/>
              <p:cNvSpPr/>
              <p:nvPr/>
            </p:nvSpPr>
            <p:spPr>
              <a:xfrm>
                <a:off x="1824" y="3408"/>
                <a:ext cx="144" cy="0"/>
              </a:xfrm>
              <a:prstGeom prst="line">
                <a:avLst/>
              </a:prstGeom>
              <a:ln w="9525" cap="flat" cmpd="sng">
                <a:solidFill>
                  <a:schemeClr val="tx1"/>
                </a:solidFill>
                <a:prstDash val="solid"/>
                <a:headEnd type="none" w="med" len="med"/>
                <a:tailEnd type="none" w="med" len="med"/>
              </a:ln>
            </p:spPr>
          </p:sp>
          <p:sp>
            <p:nvSpPr>
              <p:cNvPr id="54334" name="Line 55"/>
              <p:cNvSpPr/>
              <p:nvPr/>
            </p:nvSpPr>
            <p:spPr>
              <a:xfrm>
                <a:off x="1920" y="3408"/>
                <a:ext cx="0" cy="144"/>
              </a:xfrm>
              <a:prstGeom prst="line">
                <a:avLst/>
              </a:prstGeom>
              <a:ln w="9525" cap="flat" cmpd="sng">
                <a:solidFill>
                  <a:schemeClr val="tx1"/>
                </a:solidFill>
                <a:prstDash val="solid"/>
                <a:headEnd type="none" w="med" len="med"/>
                <a:tailEnd type="triangle" w="med" len="med"/>
              </a:ln>
            </p:spPr>
          </p:sp>
          <p:sp>
            <p:nvSpPr>
              <p:cNvPr id="54335" name="Text Box 56"/>
              <p:cNvSpPr txBox="1"/>
              <p:nvPr/>
            </p:nvSpPr>
            <p:spPr>
              <a:xfrm>
                <a:off x="1680" y="3456"/>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sp>
          <p:nvSpPr>
            <p:cNvPr id="54319" name="Line 57"/>
            <p:cNvSpPr/>
            <p:nvPr/>
          </p:nvSpPr>
          <p:spPr>
            <a:xfrm>
              <a:off x="1248" y="3408"/>
              <a:ext cx="0" cy="144"/>
            </a:xfrm>
            <a:prstGeom prst="line">
              <a:avLst/>
            </a:prstGeom>
            <a:ln w="9525" cap="flat" cmpd="sng">
              <a:solidFill>
                <a:schemeClr val="tx1"/>
              </a:solidFill>
              <a:prstDash val="solid"/>
              <a:headEnd type="none" w="med" len="med"/>
              <a:tailEnd type="none" w="med" len="med"/>
            </a:ln>
          </p:spPr>
        </p:sp>
        <p:sp>
          <p:nvSpPr>
            <p:cNvPr id="54320" name="Line 58"/>
            <p:cNvSpPr/>
            <p:nvPr/>
          </p:nvSpPr>
          <p:spPr>
            <a:xfrm>
              <a:off x="1920" y="3408"/>
              <a:ext cx="0" cy="144"/>
            </a:xfrm>
            <a:prstGeom prst="line">
              <a:avLst/>
            </a:prstGeom>
            <a:ln w="9525" cap="flat" cmpd="sng">
              <a:solidFill>
                <a:schemeClr val="tx1"/>
              </a:solidFill>
              <a:prstDash val="solid"/>
              <a:headEnd type="none" w="med" len="med"/>
              <a:tailEnd type="none" w="med" len="med"/>
            </a:ln>
          </p:spPr>
        </p:sp>
        <p:sp>
          <p:nvSpPr>
            <p:cNvPr id="54321" name="Line 59"/>
            <p:cNvSpPr/>
            <p:nvPr/>
          </p:nvSpPr>
          <p:spPr>
            <a:xfrm>
              <a:off x="1248" y="3552"/>
              <a:ext cx="672" cy="0"/>
            </a:xfrm>
            <a:prstGeom prst="line">
              <a:avLst/>
            </a:prstGeom>
            <a:ln w="9525" cap="flat" cmpd="sng">
              <a:solidFill>
                <a:schemeClr val="tx1"/>
              </a:solidFill>
              <a:prstDash val="solid"/>
              <a:headEnd type="none" w="med" len="med"/>
              <a:tailEnd type="none" w="med" len="med"/>
            </a:ln>
          </p:spPr>
        </p:sp>
        <p:sp>
          <p:nvSpPr>
            <p:cNvPr id="54322" name="Line 60"/>
            <p:cNvSpPr/>
            <p:nvPr/>
          </p:nvSpPr>
          <p:spPr>
            <a:xfrm>
              <a:off x="1584" y="3552"/>
              <a:ext cx="0" cy="144"/>
            </a:xfrm>
            <a:prstGeom prst="line">
              <a:avLst/>
            </a:prstGeom>
            <a:ln w="9525" cap="flat" cmpd="sng">
              <a:solidFill>
                <a:schemeClr val="tx1"/>
              </a:solidFill>
              <a:prstDash val="solid"/>
              <a:headEnd type="none" w="med" len="med"/>
              <a:tailEnd type="triangle" w="med" len="med"/>
            </a:ln>
          </p:spPr>
        </p:sp>
        <p:sp>
          <p:nvSpPr>
            <p:cNvPr id="54323" name="Text Box 61"/>
            <p:cNvSpPr txBox="1"/>
            <p:nvPr/>
          </p:nvSpPr>
          <p:spPr>
            <a:xfrm>
              <a:off x="1344" y="3600"/>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324" name="Line 62"/>
            <p:cNvSpPr/>
            <p:nvPr/>
          </p:nvSpPr>
          <p:spPr>
            <a:xfrm>
              <a:off x="1584" y="3792"/>
              <a:ext cx="0" cy="96"/>
            </a:xfrm>
            <a:prstGeom prst="line">
              <a:avLst/>
            </a:prstGeom>
            <a:ln w="9525" cap="flat" cmpd="sng">
              <a:solidFill>
                <a:schemeClr val="tx1"/>
              </a:solidFill>
              <a:prstDash val="solid"/>
              <a:headEnd type="none" w="med" len="med"/>
              <a:tailEnd type="none" w="med" len="med"/>
            </a:ln>
          </p:spPr>
        </p:sp>
        <p:sp>
          <p:nvSpPr>
            <p:cNvPr id="54325" name="Line 63"/>
            <p:cNvSpPr/>
            <p:nvPr/>
          </p:nvSpPr>
          <p:spPr>
            <a:xfrm>
              <a:off x="2496" y="3408"/>
              <a:ext cx="0" cy="480"/>
            </a:xfrm>
            <a:prstGeom prst="line">
              <a:avLst/>
            </a:prstGeom>
            <a:ln w="9525" cap="flat" cmpd="sng">
              <a:solidFill>
                <a:schemeClr val="tx1"/>
              </a:solidFill>
              <a:prstDash val="solid"/>
              <a:headEnd type="none" w="med" len="med"/>
              <a:tailEnd type="none" w="med" len="med"/>
            </a:ln>
          </p:spPr>
        </p:sp>
        <p:sp>
          <p:nvSpPr>
            <p:cNvPr id="54326" name="Line 64"/>
            <p:cNvSpPr/>
            <p:nvPr/>
          </p:nvSpPr>
          <p:spPr>
            <a:xfrm>
              <a:off x="1584" y="3888"/>
              <a:ext cx="912" cy="0"/>
            </a:xfrm>
            <a:prstGeom prst="line">
              <a:avLst/>
            </a:prstGeom>
            <a:ln w="9525" cap="flat" cmpd="sng">
              <a:solidFill>
                <a:schemeClr val="tx1"/>
              </a:solidFill>
              <a:prstDash val="solid"/>
              <a:headEnd type="none" w="med" len="med"/>
              <a:tailEnd type="none" w="med" len="med"/>
            </a:ln>
          </p:spPr>
        </p:sp>
        <p:sp>
          <p:nvSpPr>
            <p:cNvPr id="54327" name="Line 65"/>
            <p:cNvSpPr/>
            <p:nvPr/>
          </p:nvSpPr>
          <p:spPr>
            <a:xfrm>
              <a:off x="2064" y="3888"/>
              <a:ext cx="0" cy="144"/>
            </a:xfrm>
            <a:prstGeom prst="line">
              <a:avLst/>
            </a:prstGeom>
            <a:ln w="9525" cap="flat" cmpd="sng">
              <a:solidFill>
                <a:schemeClr val="tx1"/>
              </a:solidFill>
              <a:prstDash val="solid"/>
              <a:headEnd type="none" w="med" len="med"/>
              <a:tailEnd type="triangle" w="med" len="med"/>
            </a:ln>
          </p:spPr>
        </p:sp>
        <p:sp>
          <p:nvSpPr>
            <p:cNvPr id="54328" name="Text Box 66"/>
            <p:cNvSpPr txBox="1"/>
            <p:nvPr/>
          </p:nvSpPr>
          <p:spPr>
            <a:xfrm>
              <a:off x="1824" y="3936"/>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grpSp>
        <p:nvGrpSpPr>
          <p:cNvPr id="9" name="Group 109"/>
          <p:cNvGrpSpPr/>
          <p:nvPr/>
        </p:nvGrpSpPr>
        <p:grpSpPr>
          <a:xfrm>
            <a:off x="5967413" y="4384675"/>
            <a:ext cx="2776537" cy="2225675"/>
            <a:chOff x="3759" y="2762"/>
            <a:chExt cx="1749" cy="1402"/>
          </a:xfrm>
        </p:grpSpPr>
        <p:grpSp>
          <p:nvGrpSpPr>
            <p:cNvPr id="54282" name="Group 81"/>
            <p:cNvGrpSpPr/>
            <p:nvPr/>
          </p:nvGrpSpPr>
          <p:grpSpPr>
            <a:xfrm>
              <a:off x="3759" y="2762"/>
              <a:ext cx="419" cy="682"/>
              <a:chOff x="3456" y="3072"/>
              <a:chExt cx="419" cy="682"/>
            </a:xfrm>
          </p:grpSpPr>
          <p:sp>
            <p:nvSpPr>
              <p:cNvPr id="54309" name="Line 29"/>
              <p:cNvSpPr/>
              <p:nvPr/>
            </p:nvSpPr>
            <p:spPr>
              <a:xfrm>
                <a:off x="3696" y="3072"/>
                <a:ext cx="0" cy="144"/>
              </a:xfrm>
              <a:prstGeom prst="line">
                <a:avLst/>
              </a:prstGeom>
              <a:ln w="9525" cap="flat" cmpd="sng">
                <a:solidFill>
                  <a:schemeClr val="tx1"/>
                </a:solidFill>
                <a:prstDash val="solid"/>
                <a:headEnd type="none" w="med" len="med"/>
                <a:tailEnd type="triangle" w="med" len="med"/>
              </a:ln>
            </p:spPr>
          </p:sp>
          <p:sp>
            <p:nvSpPr>
              <p:cNvPr id="54310" name="Text Box 30"/>
              <p:cNvSpPr txBox="1"/>
              <p:nvPr/>
            </p:nvSpPr>
            <p:spPr>
              <a:xfrm>
                <a:off x="3590" y="3127"/>
                <a:ext cx="285"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int</a:t>
                </a:r>
                <a:endParaRPr lang="en-US" altLang="zh-CN" sz="2000" dirty="0">
                  <a:latin typeface="Arial" panose="020B0604020202020204" pitchFamily="34" charset="0"/>
                  <a:ea typeface="宋体" panose="02010600030101010101" pitchFamily="2" charset="-122"/>
                </a:endParaRPr>
              </a:p>
            </p:txBody>
          </p:sp>
          <p:sp>
            <p:nvSpPr>
              <p:cNvPr id="54311" name="Line 68"/>
              <p:cNvSpPr/>
              <p:nvPr/>
            </p:nvSpPr>
            <p:spPr>
              <a:xfrm>
                <a:off x="3456" y="3072"/>
                <a:ext cx="0" cy="384"/>
              </a:xfrm>
              <a:prstGeom prst="line">
                <a:avLst/>
              </a:prstGeom>
              <a:ln w="9525" cap="flat" cmpd="sng">
                <a:solidFill>
                  <a:schemeClr val="tx1"/>
                </a:solidFill>
                <a:prstDash val="solid"/>
                <a:headEnd type="none" w="med" len="med"/>
                <a:tailEnd type="none" w="med" len="med"/>
              </a:ln>
            </p:spPr>
          </p:sp>
          <p:sp>
            <p:nvSpPr>
              <p:cNvPr id="54312" name="Line 69"/>
              <p:cNvSpPr/>
              <p:nvPr/>
            </p:nvSpPr>
            <p:spPr>
              <a:xfrm>
                <a:off x="3696" y="3312"/>
                <a:ext cx="0" cy="144"/>
              </a:xfrm>
              <a:prstGeom prst="line">
                <a:avLst/>
              </a:prstGeom>
              <a:ln w="9525" cap="flat" cmpd="sng">
                <a:solidFill>
                  <a:schemeClr val="tx1"/>
                </a:solidFill>
                <a:prstDash val="solid"/>
                <a:headEnd type="none" w="med" len="med"/>
                <a:tailEnd type="none" w="med" len="med"/>
              </a:ln>
            </p:spPr>
          </p:sp>
          <p:sp>
            <p:nvSpPr>
              <p:cNvPr id="54313" name="Line 70"/>
              <p:cNvSpPr/>
              <p:nvPr/>
            </p:nvSpPr>
            <p:spPr>
              <a:xfrm flipH="1">
                <a:off x="3456" y="3456"/>
                <a:ext cx="240" cy="0"/>
              </a:xfrm>
              <a:prstGeom prst="line">
                <a:avLst/>
              </a:prstGeom>
              <a:ln w="9525" cap="flat" cmpd="sng">
                <a:solidFill>
                  <a:schemeClr val="tx1"/>
                </a:solidFill>
                <a:prstDash val="solid"/>
                <a:headEnd type="none" w="med" len="med"/>
                <a:tailEnd type="none" w="med" len="med"/>
              </a:ln>
            </p:spPr>
          </p:sp>
          <p:sp>
            <p:nvSpPr>
              <p:cNvPr id="54314" name="Line 71"/>
              <p:cNvSpPr/>
              <p:nvPr/>
            </p:nvSpPr>
            <p:spPr>
              <a:xfrm>
                <a:off x="3600" y="3456"/>
                <a:ext cx="0" cy="144"/>
              </a:xfrm>
              <a:prstGeom prst="line">
                <a:avLst/>
              </a:prstGeom>
              <a:ln w="9525" cap="flat" cmpd="sng">
                <a:solidFill>
                  <a:schemeClr val="tx1"/>
                </a:solidFill>
                <a:prstDash val="solid"/>
                <a:headEnd type="none" w="med" len="med"/>
                <a:tailEnd type="triangle" w="med" len="med"/>
              </a:ln>
            </p:spPr>
          </p:sp>
          <p:sp>
            <p:nvSpPr>
              <p:cNvPr id="54315" name="Text Box 72"/>
              <p:cNvSpPr txBox="1"/>
              <p:nvPr/>
            </p:nvSpPr>
            <p:spPr>
              <a:xfrm>
                <a:off x="3456" y="3504"/>
                <a:ext cx="285"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int</a:t>
                </a:r>
                <a:endParaRPr lang="en-US" altLang="zh-CN" sz="2000" dirty="0">
                  <a:latin typeface="Arial" panose="020B0604020202020204" pitchFamily="34" charset="0"/>
                  <a:ea typeface="宋体" panose="02010600030101010101" pitchFamily="2" charset="-122"/>
                </a:endParaRPr>
              </a:p>
            </p:txBody>
          </p:sp>
        </p:grpSp>
        <p:grpSp>
          <p:nvGrpSpPr>
            <p:cNvPr id="54283" name="Group 82"/>
            <p:cNvGrpSpPr/>
            <p:nvPr/>
          </p:nvGrpSpPr>
          <p:grpSpPr>
            <a:xfrm>
              <a:off x="4191" y="2762"/>
              <a:ext cx="693" cy="634"/>
              <a:chOff x="3888" y="3072"/>
              <a:chExt cx="693" cy="634"/>
            </a:xfrm>
          </p:grpSpPr>
          <p:sp>
            <p:nvSpPr>
              <p:cNvPr id="54302" name="Line 74"/>
              <p:cNvSpPr/>
              <p:nvPr/>
            </p:nvSpPr>
            <p:spPr>
              <a:xfrm>
                <a:off x="4176" y="3072"/>
                <a:ext cx="0" cy="144"/>
              </a:xfrm>
              <a:prstGeom prst="line">
                <a:avLst/>
              </a:prstGeom>
              <a:ln w="9525" cap="flat" cmpd="sng">
                <a:solidFill>
                  <a:schemeClr val="tx1"/>
                </a:solidFill>
                <a:prstDash val="solid"/>
                <a:headEnd type="none" w="med" len="med"/>
                <a:tailEnd type="triangle" w="med" len="med"/>
              </a:ln>
            </p:spPr>
          </p:sp>
          <p:sp>
            <p:nvSpPr>
              <p:cNvPr id="54303" name="Text Box 75"/>
              <p:cNvSpPr txBox="1"/>
              <p:nvPr/>
            </p:nvSpPr>
            <p:spPr>
              <a:xfrm>
                <a:off x="3984" y="3120"/>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304" name="Line 76"/>
              <p:cNvSpPr/>
              <p:nvPr/>
            </p:nvSpPr>
            <p:spPr>
              <a:xfrm>
                <a:off x="3984" y="3072"/>
                <a:ext cx="0" cy="336"/>
              </a:xfrm>
              <a:prstGeom prst="line">
                <a:avLst/>
              </a:prstGeom>
              <a:ln w="9525" cap="flat" cmpd="sng">
                <a:solidFill>
                  <a:schemeClr val="tx1"/>
                </a:solidFill>
                <a:prstDash val="solid"/>
                <a:headEnd type="none" w="med" len="med"/>
                <a:tailEnd type="none" w="med" len="med"/>
              </a:ln>
            </p:spPr>
          </p:sp>
          <p:sp>
            <p:nvSpPr>
              <p:cNvPr id="54305" name="Line 77"/>
              <p:cNvSpPr/>
              <p:nvPr/>
            </p:nvSpPr>
            <p:spPr>
              <a:xfrm>
                <a:off x="4224" y="3312"/>
                <a:ext cx="0" cy="96"/>
              </a:xfrm>
              <a:prstGeom prst="line">
                <a:avLst/>
              </a:prstGeom>
              <a:ln w="9525" cap="flat" cmpd="sng">
                <a:solidFill>
                  <a:schemeClr val="tx1"/>
                </a:solidFill>
                <a:prstDash val="solid"/>
                <a:headEnd type="none" w="med" len="med"/>
                <a:tailEnd type="none" w="med" len="med"/>
              </a:ln>
            </p:spPr>
          </p:sp>
          <p:sp>
            <p:nvSpPr>
              <p:cNvPr id="54306" name="Line 78"/>
              <p:cNvSpPr/>
              <p:nvPr/>
            </p:nvSpPr>
            <p:spPr>
              <a:xfrm>
                <a:off x="3984" y="3408"/>
                <a:ext cx="240" cy="0"/>
              </a:xfrm>
              <a:prstGeom prst="line">
                <a:avLst/>
              </a:prstGeom>
              <a:ln w="9525" cap="flat" cmpd="sng">
                <a:solidFill>
                  <a:schemeClr val="tx1"/>
                </a:solidFill>
                <a:prstDash val="solid"/>
                <a:headEnd type="none" w="med" len="med"/>
                <a:tailEnd type="none" w="med" len="med"/>
              </a:ln>
            </p:spPr>
          </p:sp>
          <p:sp>
            <p:nvSpPr>
              <p:cNvPr id="54307" name="Line 79"/>
              <p:cNvSpPr/>
              <p:nvPr/>
            </p:nvSpPr>
            <p:spPr>
              <a:xfrm>
                <a:off x="4128" y="3408"/>
                <a:ext cx="0" cy="144"/>
              </a:xfrm>
              <a:prstGeom prst="line">
                <a:avLst/>
              </a:prstGeom>
              <a:ln w="9525" cap="flat" cmpd="sng">
                <a:solidFill>
                  <a:schemeClr val="tx1"/>
                </a:solidFill>
                <a:prstDash val="solid"/>
                <a:headEnd type="none" w="med" len="med"/>
                <a:tailEnd type="triangle" w="med" len="med"/>
              </a:ln>
            </p:spPr>
          </p:sp>
          <p:sp>
            <p:nvSpPr>
              <p:cNvPr id="54308" name="Text Box 80"/>
              <p:cNvSpPr txBox="1"/>
              <p:nvPr/>
            </p:nvSpPr>
            <p:spPr>
              <a:xfrm>
                <a:off x="3888" y="3456"/>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grpSp>
          <p:nvGrpSpPr>
            <p:cNvPr id="54284" name="Group 83"/>
            <p:cNvGrpSpPr/>
            <p:nvPr/>
          </p:nvGrpSpPr>
          <p:grpSpPr>
            <a:xfrm>
              <a:off x="4815" y="2762"/>
              <a:ext cx="693" cy="634"/>
              <a:chOff x="3888" y="3072"/>
              <a:chExt cx="693" cy="634"/>
            </a:xfrm>
          </p:grpSpPr>
          <p:sp>
            <p:nvSpPr>
              <p:cNvPr id="54295" name="Line 84"/>
              <p:cNvSpPr/>
              <p:nvPr/>
            </p:nvSpPr>
            <p:spPr>
              <a:xfrm>
                <a:off x="4176" y="3072"/>
                <a:ext cx="0" cy="144"/>
              </a:xfrm>
              <a:prstGeom prst="line">
                <a:avLst/>
              </a:prstGeom>
              <a:ln w="9525" cap="flat" cmpd="sng">
                <a:solidFill>
                  <a:schemeClr val="tx1"/>
                </a:solidFill>
                <a:prstDash val="solid"/>
                <a:headEnd type="none" w="med" len="med"/>
                <a:tailEnd type="triangle" w="med" len="med"/>
              </a:ln>
            </p:spPr>
          </p:sp>
          <p:sp>
            <p:nvSpPr>
              <p:cNvPr id="54296" name="Text Box 85"/>
              <p:cNvSpPr txBox="1"/>
              <p:nvPr/>
            </p:nvSpPr>
            <p:spPr>
              <a:xfrm>
                <a:off x="3984" y="3120"/>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297" name="Line 86"/>
              <p:cNvSpPr/>
              <p:nvPr/>
            </p:nvSpPr>
            <p:spPr>
              <a:xfrm>
                <a:off x="3984" y="3072"/>
                <a:ext cx="0" cy="336"/>
              </a:xfrm>
              <a:prstGeom prst="line">
                <a:avLst/>
              </a:prstGeom>
              <a:ln w="9525" cap="flat" cmpd="sng">
                <a:solidFill>
                  <a:schemeClr val="tx1"/>
                </a:solidFill>
                <a:prstDash val="solid"/>
                <a:headEnd type="none" w="med" len="med"/>
                <a:tailEnd type="none" w="med" len="med"/>
              </a:ln>
            </p:spPr>
          </p:sp>
          <p:sp>
            <p:nvSpPr>
              <p:cNvPr id="54298" name="Line 87"/>
              <p:cNvSpPr/>
              <p:nvPr/>
            </p:nvSpPr>
            <p:spPr>
              <a:xfrm>
                <a:off x="4224" y="3312"/>
                <a:ext cx="0" cy="96"/>
              </a:xfrm>
              <a:prstGeom prst="line">
                <a:avLst/>
              </a:prstGeom>
              <a:ln w="9525" cap="flat" cmpd="sng">
                <a:solidFill>
                  <a:schemeClr val="tx1"/>
                </a:solidFill>
                <a:prstDash val="solid"/>
                <a:headEnd type="none" w="med" len="med"/>
                <a:tailEnd type="none" w="med" len="med"/>
              </a:ln>
            </p:spPr>
          </p:sp>
          <p:sp>
            <p:nvSpPr>
              <p:cNvPr id="54299" name="Line 88"/>
              <p:cNvSpPr/>
              <p:nvPr/>
            </p:nvSpPr>
            <p:spPr>
              <a:xfrm>
                <a:off x="3984" y="3408"/>
                <a:ext cx="240" cy="0"/>
              </a:xfrm>
              <a:prstGeom prst="line">
                <a:avLst/>
              </a:prstGeom>
              <a:ln w="9525" cap="flat" cmpd="sng">
                <a:solidFill>
                  <a:schemeClr val="tx1"/>
                </a:solidFill>
                <a:prstDash val="solid"/>
                <a:headEnd type="none" w="med" len="med"/>
                <a:tailEnd type="none" w="med" len="med"/>
              </a:ln>
            </p:spPr>
          </p:sp>
          <p:sp>
            <p:nvSpPr>
              <p:cNvPr id="54300" name="Line 89"/>
              <p:cNvSpPr/>
              <p:nvPr/>
            </p:nvSpPr>
            <p:spPr>
              <a:xfrm>
                <a:off x="4128" y="3408"/>
                <a:ext cx="0" cy="144"/>
              </a:xfrm>
              <a:prstGeom prst="line">
                <a:avLst/>
              </a:prstGeom>
              <a:ln w="9525" cap="flat" cmpd="sng">
                <a:solidFill>
                  <a:schemeClr val="tx1"/>
                </a:solidFill>
                <a:prstDash val="solid"/>
                <a:headEnd type="none" w="med" len="med"/>
                <a:tailEnd type="triangle" w="med" len="med"/>
              </a:ln>
            </p:spPr>
          </p:sp>
          <p:sp>
            <p:nvSpPr>
              <p:cNvPr id="54301" name="Text Box 90"/>
              <p:cNvSpPr txBox="1"/>
              <p:nvPr/>
            </p:nvSpPr>
            <p:spPr>
              <a:xfrm>
                <a:off x="3888" y="3456"/>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sp>
          <p:nvSpPr>
            <p:cNvPr id="54285" name="Line 91"/>
            <p:cNvSpPr/>
            <p:nvPr/>
          </p:nvSpPr>
          <p:spPr>
            <a:xfrm>
              <a:off x="3903" y="3386"/>
              <a:ext cx="0" cy="96"/>
            </a:xfrm>
            <a:prstGeom prst="line">
              <a:avLst/>
            </a:prstGeom>
            <a:ln w="9525" cap="flat" cmpd="sng">
              <a:solidFill>
                <a:schemeClr val="tx1"/>
              </a:solidFill>
              <a:prstDash val="solid"/>
              <a:headEnd type="none" w="med" len="med"/>
              <a:tailEnd type="none" w="med" len="med"/>
            </a:ln>
          </p:spPr>
        </p:sp>
        <p:sp>
          <p:nvSpPr>
            <p:cNvPr id="54286" name="Line 92"/>
            <p:cNvSpPr/>
            <p:nvPr/>
          </p:nvSpPr>
          <p:spPr>
            <a:xfrm>
              <a:off x="4431" y="3338"/>
              <a:ext cx="0" cy="144"/>
            </a:xfrm>
            <a:prstGeom prst="line">
              <a:avLst/>
            </a:prstGeom>
            <a:ln w="9525" cap="flat" cmpd="sng">
              <a:solidFill>
                <a:schemeClr val="tx1"/>
              </a:solidFill>
              <a:prstDash val="solid"/>
              <a:headEnd type="none" w="med" len="med"/>
              <a:tailEnd type="none" w="med" len="med"/>
            </a:ln>
          </p:spPr>
        </p:sp>
        <p:sp>
          <p:nvSpPr>
            <p:cNvPr id="54287" name="Line 93"/>
            <p:cNvSpPr/>
            <p:nvPr/>
          </p:nvSpPr>
          <p:spPr>
            <a:xfrm>
              <a:off x="3903" y="3482"/>
              <a:ext cx="528" cy="0"/>
            </a:xfrm>
            <a:prstGeom prst="line">
              <a:avLst/>
            </a:prstGeom>
            <a:ln w="9525" cap="flat" cmpd="sng">
              <a:solidFill>
                <a:schemeClr val="tx1"/>
              </a:solidFill>
              <a:prstDash val="solid"/>
              <a:headEnd type="none" w="med" len="med"/>
              <a:tailEnd type="none" w="med" len="med"/>
            </a:ln>
          </p:spPr>
        </p:sp>
        <p:sp>
          <p:nvSpPr>
            <p:cNvPr id="54288" name="Line 94"/>
            <p:cNvSpPr/>
            <p:nvPr/>
          </p:nvSpPr>
          <p:spPr>
            <a:xfrm>
              <a:off x="4191" y="3482"/>
              <a:ext cx="0" cy="96"/>
            </a:xfrm>
            <a:prstGeom prst="line">
              <a:avLst/>
            </a:prstGeom>
            <a:ln w="9525" cap="flat" cmpd="sng">
              <a:solidFill>
                <a:schemeClr val="tx1"/>
              </a:solidFill>
              <a:prstDash val="solid"/>
              <a:headEnd type="none" w="med" len="med"/>
              <a:tailEnd type="triangle" w="med" len="med"/>
            </a:ln>
          </p:spPr>
        </p:sp>
        <p:sp>
          <p:nvSpPr>
            <p:cNvPr id="54289" name="Text Box 95"/>
            <p:cNvSpPr txBox="1"/>
            <p:nvPr/>
          </p:nvSpPr>
          <p:spPr>
            <a:xfrm>
              <a:off x="3951" y="3482"/>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sp>
          <p:nvSpPr>
            <p:cNvPr id="54290" name="Line 96"/>
            <p:cNvSpPr/>
            <p:nvPr/>
          </p:nvSpPr>
          <p:spPr>
            <a:xfrm>
              <a:off x="5055" y="3338"/>
              <a:ext cx="0" cy="432"/>
            </a:xfrm>
            <a:prstGeom prst="line">
              <a:avLst/>
            </a:prstGeom>
            <a:ln w="9525" cap="flat" cmpd="sng">
              <a:solidFill>
                <a:schemeClr val="tx1"/>
              </a:solidFill>
              <a:prstDash val="solid"/>
              <a:headEnd type="none" w="med" len="med"/>
              <a:tailEnd type="none" w="med" len="med"/>
            </a:ln>
          </p:spPr>
        </p:sp>
        <p:sp>
          <p:nvSpPr>
            <p:cNvPr id="54291" name="Line 97"/>
            <p:cNvSpPr/>
            <p:nvPr/>
          </p:nvSpPr>
          <p:spPr>
            <a:xfrm>
              <a:off x="4191" y="3674"/>
              <a:ext cx="0" cy="96"/>
            </a:xfrm>
            <a:prstGeom prst="line">
              <a:avLst/>
            </a:prstGeom>
            <a:ln w="9525" cap="flat" cmpd="sng">
              <a:solidFill>
                <a:schemeClr val="tx1"/>
              </a:solidFill>
              <a:prstDash val="solid"/>
              <a:headEnd type="none" w="med" len="med"/>
              <a:tailEnd type="none" w="med" len="med"/>
            </a:ln>
          </p:spPr>
        </p:sp>
        <p:sp>
          <p:nvSpPr>
            <p:cNvPr id="54292" name="Line 98"/>
            <p:cNvSpPr/>
            <p:nvPr/>
          </p:nvSpPr>
          <p:spPr>
            <a:xfrm>
              <a:off x="4191" y="3770"/>
              <a:ext cx="864" cy="0"/>
            </a:xfrm>
            <a:prstGeom prst="line">
              <a:avLst/>
            </a:prstGeom>
            <a:ln w="9525" cap="flat" cmpd="sng">
              <a:solidFill>
                <a:schemeClr val="tx1"/>
              </a:solidFill>
              <a:prstDash val="solid"/>
              <a:headEnd type="none" w="med" len="med"/>
              <a:tailEnd type="none" w="med" len="med"/>
            </a:ln>
          </p:spPr>
        </p:sp>
        <p:sp>
          <p:nvSpPr>
            <p:cNvPr id="54293" name="Line 99"/>
            <p:cNvSpPr/>
            <p:nvPr/>
          </p:nvSpPr>
          <p:spPr>
            <a:xfrm flipH="1">
              <a:off x="4623" y="3770"/>
              <a:ext cx="0" cy="240"/>
            </a:xfrm>
            <a:prstGeom prst="line">
              <a:avLst/>
            </a:prstGeom>
            <a:ln w="9525" cap="flat" cmpd="sng">
              <a:solidFill>
                <a:schemeClr val="tx1"/>
              </a:solidFill>
              <a:prstDash val="solid"/>
              <a:headEnd type="none" w="med" len="med"/>
              <a:tailEnd type="triangle" w="med" len="med"/>
            </a:ln>
          </p:spPr>
        </p:sp>
        <p:sp>
          <p:nvSpPr>
            <p:cNvPr id="54294" name="Text Box 100"/>
            <p:cNvSpPr txBox="1"/>
            <p:nvPr/>
          </p:nvSpPr>
          <p:spPr>
            <a:xfrm>
              <a:off x="4335" y="3914"/>
              <a:ext cx="597" cy="250"/>
            </a:xfrm>
            <a:prstGeom prst="rect">
              <a:avLst/>
            </a:prstGeom>
            <a:noFill/>
            <a:ln w="9525">
              <a:noFill/>
            </a:ln>
          </p:spPr>
          <p:txBody>
            <a:bodyPr wrap="none">
              <a:spAutoFit/>
            </a:bodyPr>
            <a:lstStyle/>
            <a:p>
              <a:pPr lvl="0" eaLnBrk="1" hangingPunct="1"/>
              <a:r>
                <a:rPr lang="en-US" altLang="zh-CN" sz="2000" dirty="0">
                  <a:latin typeface="Arial" panose="020B0604020202020204" pitchFamily="34" charset="0"/>
                  <a:ea typeface="宋体" panose="02010600030101010101" pitchFamily="2" charset="-122"/>
                </a:rPr>
                <a:t>double</a:t>
              </a:r>
              <a:endParaRPr lang="en-US" altLang="zh-CN" sz="2000" dirty="0">
                <a:latin typeface="Arial" panose="020B0604020202020204" pitchFamily="34" charset="0"/>
                <a:ea typeface="宋体" panose="02010600030101010101" pitchFamily="2" charset="-122"/>
              </a:endParaRPr>
            </a:p>
          </p:txBody>
        </p:sp>
      </p:grpSp>
      <p:grpSp>
        <p:nvGrpSpPr>
          <p:cNvPr id="13" name="Group 108"/>
          <p:cNvGrpSpPr/>
          <p:nvPr/>
        </p:nvGrpSpPr>
        <p:grpSpPr>
          <a:xfrm>
            <a:off x="5738813" y="2654300"/>
            <a:ext cx="2479674" cy="1768475"/>
            <a:chOff x="3615" y="1672"/>
            <a:chExt cx="1562" cy="1114"/>
          </a:xfrm>
        </p:grpSpPr>
        <p:sp>
          <p:nvSpPr>
            <p:cNvPr id="54280" name="Text Box 26"/>
            <p:cNvSpPr txBox="1"/>
            <p:nvPr/>
          </p:nvSpPr>
          <p:spPr>
            <a:xfrm>
              <a:off x="3615" y="2535"/>
              <a:ext cx="1562" cy="251"/>
            </a:xfrm>
            <a:prstGeom prst="rect">
              <a:avLst/>
            </a:prstGeom>
            <a:noFill/>
            <a:ln w="9525">
              <a:noFill/>
            </a:ln>
          </p:spPr>
          <p:txBody>
            <a:bodyPr wrap="none">
              <a:spAutoFit/>
            </a:bodyPr>
            <a:lstStyle/>
            <a:p>
              <a:pPr lvl="0"/>
              <a:r>
                <a:rPr lang="en-US" altLang="zh-CN" sz="2000" dirty="0">
                  <a:solidFill>
                    <a:srgbClr val="0000FF"/>
                  </a:solidFill>
                  <a:latin typeface="+mn-lt"/>
                  <a:ea typeface="宋体" panose="02010600030101010101" pitchFamily="2" charset="-122"/>
                  <a:cs typeface="+mn-lt"/>
                </a:rPr>
                <a:t>10+‘a’   +i * f   -      d / l</a:t>
              </a:r>
              <a:endParaRPr lang="en-US" altLang="zh-CN" sz="2000" dirty="0">
                <a:solidFill>
                  <a:srgbClr val="0000FF"/>
                </a:solidFill>
                <a:latin typeface="+mn-lt"/>
                <a:ea typeface="宋体" panose="02010600030101010101" pitchFamily="2" charset="-122"/>
                <a:cs typeface="+mn-lt"/>
              </a:endParaRPr>
            </a:p>
          </p:txBody>
        </p:sp>
        <p:sp>
          <p:nvSpPr>
            <p:cNvPr id="54281" name="Text Box 104"/>
            <p:cNvSpPr txBox="1"/>
            <p:nvPr/>
          </p:nvSpPr>
          <p:spPr>
            <a:xfrm>
              <a:off x="3854" y="1672"/>
              <a:ext cx="929" cy="833"/>
            </a:xfrm>
            <a:prstGeom prst="rect">
              <a:avLst/>
            </a:prstGeom>
            <a:noFill/>
            <a:ln w="9525">
              <a:noFill/>
            </a:ln>
          </p:spPr>
          <p:txBody>
            <a:bodyPr wrap="none">
              <a:spAutoFit/>
            </a:bodyPr>
            <a:lstStyle/>
            <a:p>
              <a:pPr lvl="0" defTabSz="314325"/>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	</a:t>
              </a:r>
              <a:r>
                <a:rPr lang="en-US" altLang="zh-CN" sz="2000" dirty="0">
                  <a:latin typeface="+mn-lt"/>
                  <a:ea typeface="微软雅黑" panose="020B0503020204020204" pitchFamily="34" charset="-122"/>
                  <a:cs typeface="+mn-lt"/>
                </a:rPr>
                <a:t>int  i;</a:t>
              </a:r>
              <a:endParaRPr lang="en-US" altLang="zh-CN" sz="2000" dirty="0">
                <a:latin typeface="+mn-lt"/>
                <a:ea typeface="微软雅黑" panose="020B0503020204020204" pitchFamily="34" charset="-122"/>
                <a:cs typeface="+mn-lt"/>
              </a:endParaRPr>
            </a:p>
            <a:p>
              <a:pPr lvl="0" defTabSz="314325"/>
              <a:r>
                <a:rPr lang="en-US" altLang="zh-CN" sz="2000" dirty="0">
                  <a:latin typeface="+mn-lt"/>
                  <a:ea typeface="微软雅黑" panose="020B0503020204020204" pitchFamily="34" charset="-122"/>
                  <a:cs typeface="+mn-lt"/>
                </a:rPr>
                <a:t>	float f;</a:t>
              </a:r>
              <a:endParaRPr lang="en-US" altLang="zh-CN" sz="2000" dirty="0">
                <a:latin typeface="+mn-lt"/>
                <a:ea typeface="微软雅黑" panose="020B0503020204020204" pitchFamily="34" charset="-122"/>
                <a:cs typeface="+mn-lt"/>
              </a:endParaRPr>
            </a:p>
            <a:p>
              <a:pPr lvl="0" defTabSz="314325"/>
              <a:r>
                <a:rPr lang="en-US" altLang="zh-CN" sz="2000" dirty="0">
                  <a:latin typeface="+mn-lt"/>
                  <a:ea typeface="微软雅黑" panose="020B0503020204020204" pitchFamily="34" charset="-122"/>
                  <a:cs typeface="+mn-lt"/>
                </a:rPr>
                <a:t>	double d;</a:t>
              </a:r>
              <a:endParaRPr lang="en-US" altLang="zh-CN" sz="2000" dirty="0">
                <a:latin typeface="+mn-lt"/>
                <a:ea typeface="微软雅黑" panose="020B0503020204020204" pitchFamily="34" charset="-122"/>
                <a:cs typeface="+mn-lt"/>
              </a:endParaRPr>
            </a:p>
            <a:p>
              <a:pPr lvl="0" defTabSz="314325"/>
              <a:r>
                <a:rPr lang="en-US" altLang="zh-CN" sz="2000" dirty="0">
                  <a:latin typeface="+mn-lt"/>
                  <a:ea typeface="微软雅黑" panose="020B0503020204020204" pitchFamily="34" charset="-122"/>
                  <a:cs typeface="+mn-lt"/>
                </a:rPr>
                <a:t>	long l;</a:t>
              </a:r>
              <a:endParaRPr lang="en-US" altLang="zh-CN" sz="2000" dirty="0">
                <a:latin typeface="+mn-lt"/>
                <a:ea typeface="微软雅黑" panose="020B0503020204020204" pitchFamily="34" charset="-122"/>
                <a:cs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41900" y="4073525"/>
            <a:ext cx="2305050" cy="860425"/>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754" name="Rectangle 2"/>
          <p:cNvSpPr>
            <a:spLocks noGrp="1"/>
          </p:cNvSpPr>
          <p:nvPr>
            <p:ph type="body" idx="4294967295"/>
          </p:nvPr>
        </p:nvSpPr>
        <p:spPr>
          <a:xfrm>
            <a:off x="220345" y="509905"/>
            <a:ext cx="8202295" cy="3768725"/>
          </a:xfrm>
        </p:spPr>
        <p:txBody>
          <a:bodyPr vert="horz" wrap="square" lIns="91440" tIns="45720" rIns="91440" bIns="45720" anchor="t"/>
          <a:lstStyle/>
          <a:p>
            <a:pPr lvl="1" eaLnBrk="1" hangingPunct="1">
              <a:lnSpc>
                <a:spcPct val="100000"/>
              </a:lnSpc>
            </a:pPr>
            <a:r>
              <a:rPr lang="zh-CN" altLang="en-US" sz="2000" dirty="0">
                <a:latin typeface="微软雅黑" panose="020B0503020204020204" pitchFamily="34" charset="-122"/>
                <a:ea typeface="微软雅黑" panose="020B0503020204020204" pitchFamily="34" charset="-122"/>
              </a:rPr>
              <a:t>显式转换（强制转换）</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00000"/>
              </a:lnSpc>
            </a:pPr>
            <a:r>
              <a:rPr lang="zh-CN" altLang="en-US" sz="2000" dirty="0">
                <a:latin typeface="微软雅黑" panose="020B0503020204020204" pitchFamily="34" charset="-122"/>
                <a:ea typeface="微软雅黑" panose="020B0503020204020204" pitchFamily="34" charset="-122"/>
              </a:rPr>
              <a:t>一般形式：</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chemeClr val="folHlink"/>
                </a:solidFill>
                <a:latin typeface="微软雅黑" panose="020B0503020204020204" pitchFamily="34" charset="-122"/>
                <a:ea typeface="微软雅黑" panose="020B0503020204020204" pitchFamily="34" charset="-122"/>
              </a:rPr>
              <a:t>类型名</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表达式）</a:t>
            </a:r>
            <a:endParaRPr lang="zh-CN" altLang="en-US" sz="2000" dirty="0">
              <a:solidFill>
                <a:srgbClr val="3333FF"/>
              </a:solidFill>
              <a:latin typeface="微软雅黑" panose="020B0503020204020204" pitchFamily="34" charset="-122"/>
              <a:ea typeface="微软雅黑" panose="020B0503020204020204" pitchFamily="34" charset="-122"/>
            </a:endParaRPr>
          </a:p>
          <a:p>
            <a:pPr lvl="2" eaLnBrk="1" hangingPunct="1">
              <a:lnSpc>
                <a:spcPct val="100000"/>
              </a:lnSpc>
              <a:buNone/>
            </a:pPr>
            <a:r>
              <a:rPr lang="zh-CN" altLang="en-US" sz="2000" dirty="0">
                <a:latin typeface="微软雅黑" panose="020B0503020204020204" pitchFamily="34" charset="-122"/>
                <a:ea typeface="微软雅黑" panose="020B0503020204020204" pitchFamily="34" charset="-122"/>
              </a:rPr>
              <a:t>例    </a:t>
            </a:r>
            <a:r>
              <a:rPr lang="en-US" altLang="zh-CN" sz="2000" dirty="0">
                <a:latin typeface="微软雅黑" panose="020B0503020204020204" pitchFamily="34" charset="-122"/>
                <a:ea typeface="微软雅黑" panose="020B0503020204020204" pitchFamily="34" charset="-122"/>
              </a:rPr>
              <a:t>(int)(x+y)</a:t>
            </a:r>
            <a:endParaRPr lang="en-US" altLang="zh-CN" sz="2000" dirty="0">
              <a:latin typeface="微软雅黑" panose="020B0503020204020204" pitchFamily="34" charset="-122"/>
              <a:ea typeface="微软雅黑" panose="020B0503020204020204" pitchFamily="34" charset="-122"/>
            </a:endParaRPr>
          </a:p>
          <a:p>
            <a:pPr lvl="2" eaLnBrk="1" hangingPunct="1">
              <a:lnSpc>
                <a:spcPct val="100000"/>
              </a:lnSpc>
              <a:buNone/>
            </a:pPr>
            <a:r>
              <a:rPr lang="en-US" altLang="zh-CN" sz="2000" dirty="0">
                <a:latin typeface="微软雅黑" panose="020B0503020204020204" pitchFamily="34" charset="-122"/>
                <a:ea typeface="微软雅黑" panose="020B0503020204020204" pitchFamily="34" charset="-122"/>
              </a:rPr>
              <a:t>       (int)x+y</a:t>
            </a:r>
            <a:endParaRPr lang="en-US" altLang="zh-CN" sz="2000" dirty="0">
              <a:latin typeface="微软雅黑" panose="020B0503020204020204" pitchFamily="34" charset="-122"/>
              <a:ea typeface="微软雅黑" panose="020B0503020204020204" pitchFamily="34" charset="-122"/>
            </a:endParaRPr>
          </a:p>
          <a:p>
            <a:pPr lvl="2" eaLnBrk="1" hangingPunct="1">
              <a:lnSpc>
                <a:spcPct val="100000"/>
              </a:lnSpc>
              <a:buNone/>
            </a:pPr>
            <a:r>
              <a:rPr lang="en-US" altLang="zh-CN" sz="2000" dirty="0">
                <a:latin typeface="微软雅黑" panose="020B0503020204020204" pitchFamily="34" charset="-122"/>
                <a:ea typeface="微软雅黑" panose="020B0503020204020204" pitchFamily="34" charset="-122"/>
              </a:rPr>
              <a:t>       (double)(3/2)</a:t>
            </a:r>
            <a:endParaRPr lang="en-US" altLang="zh-CN" sz="2000" dirty="0">
              <a:latin typeface="微软雅黑" panose="020B0503020204020204" pitchFamily="34" charset="-122"/>
              <a:ea typeface="微软雅黑" panose="020B0503020204020204" pitchFamily="34" charset="-122"/>
            </a:endParaRPr>
          </a:p>
          <a:p>
            <a:pPr lvl="2" eaLnBrk="1" hangingPunct="1">
              <a:lnSpc>
                <a:spcPct val="100000"/>
              </a:lnSpc>
              <a:buNone/>
            </a:pPr>
            <a:r>
              <a:rPr lang="en-US" altLang="zh-CN" sz="2000" dirty="0">
                <a:latin typeface="微软雅黑" panose="020B0503020204020204" pitchFamily="34" charset="-122"/>
                <a:ea typeface="微软雅黑" panose="020B0503020204020204" pitchFamily="34" charset="-122"/>
              </a:rPr>
              <a:t>       (int)4.6  </a:t>
            </a:r>
            <a:endParaRPr lang="en-US" altLang="zh-CN" sz="2000" dirty="0">
              <a:latin typeface="微软雅黑" panose="020B0503020204020204" pitchFamily="34" charset="-122"/>
              <a:ea typeface="微软雅黑" panose="020B0503020204020204" pitchFamily="34" charset="-122"/>
            </a:endParaRPr>
          </a:p>
          <a:p>
            <a:pPr lvl="2" eaLnBrk="1" hangingPunct="1">
              <a:lnSpc>
                <a:spcPct val="100000"/>
              </a:lnSpc>
            </a:pPr>
            <a:r>
              <a:rPr lang="zh-CN" altLang="zh-CN" sz="2000" dirty="0">
                <a:latin typeface="微软雅黑" panose="020B0503020204020204" pitchFamily="34" charset="-122"/>
                <a:ea typeface="微软雅黑" panose="020B0503020204020204" pitchFamily="34" charset="-122"/>
              </a:rPr>
              <a:t>说明：强制转换得到所需类型的中间变量，原变量类型不变 </a:t>
            </a:r>
            <a:endParaRPr lang="zh-CN" altLang="en-US" sz="2000" dirty="0">
              <a:latin typeface="微软雅黑" panose="020B0503020204020204" pitchFamily="34" charset="-122"/>
              <a:ea typeface="微软雅黑" panose="020B0503020204020204" pitchFamily="34" charset="-122"/>
            </a:endParaRPr>
          </a:p>
        </p:txBody>
      </p:sp>
      <p:sp>
        <p:nvSpPr>
          <p:cNvPr id="74755" name="Text Box 3"/>
          <p:cNvSpPr txBox="1"/>
          <p:nvPr/>
        </p:nvSpPr>
        <p:spPr>
          <a:xfrm>
            <a:off x="1140460" y="3188018"/>
            <a:ext cx="3587115" cy="3047365"/>
          </a:xfrm>
          <a:prstGeom prst="rect">
            <a:avLst/>
          </a:prstGeom>
          <a:solidFill>
            <a:schemeClr val="bg1"/>
          </a:solidFill>
          <a:ln w="25400" cap="flat" cmpd="sng">
            <a:solidFill>
              <a:srgbClr val="CC6600"/>
            </a:solidFill>
            <a:prstDash val="solid"/>
            <a:miter/>
            <a:headEnd type="none" w="med" len="med"/>
            <a:tailEnd type="none" w="med" len="med"/>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rPr>
              <a:t>例</a:t>
            </a:r>
            <a:r>
              <a:rPr lang="zh-CN" altLang="en-US" sz="2400" dirty="0">
                <a:latin typeface="+mn-lt"/>
                <a:ea typeface="宋体" panose="02010600030101010101" pitchFamily="2" charset="-122"/>
              </a:rPr>
              <a:t>  </a:t>
            </a:r>
            <a:r>
              <a:rPr lang="en-US" altLang="zh-CN" sz="2400" dirty="0">
                <a:latin typeface="+mn-lt"/>
                <a:ea typeface="宋体" panose="02010600030101010101" pitchFamily="2" charset="-122"/>
              </a:rPr>
              <a:t>main()</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   float  x;</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int  i;</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x=4.6;</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i=(int)x;</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printf(“x=%f,i=%d”,x,i);</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a:t>
            </a:r>
            <a:endParaRPr lang="en-US" altLang="zh-CN" sz="2400" dirty="0">
              <a:latin typeface="+mn-lt"/>
              <a:ea typeface="宋体" panose="02010600030101010101" pitchFamily="2" charset="-122"/>
            </a:endParaRPr>
          </a:p>
          <a:p>
            <a:pPr lvl="0"/>
            <a:r>
              <a:rPr lang="zh-CN" altLang="zh-CN" sz="2000" dirty="0">
                <a:latin typeface="微软雅黑" panose="020B0503020204020204" pitchFamily="34" charset="-122"/>
                <a:ea typeface="微软雅黑" panose="020B0503020204020204" pitchFamily="34" charset="-122"/>
              </a:rPr>
              <a:t>结果</a:t>
            </a:r>
            <a:r>
              <a:rPr lang="zh-CN" altLang="zh-CN" sz="2000" dirty="0">
                <a:latin typeface="+mn-lt"/>
                <a:ea typeface="宋体" panose="02010600030101010101" pitchFamily="2" charset="-122"/>
              </a:rPr>
              <a:t>：</a:t>
            </a:r>
            <a:r>
              <a:rPr lang="en-US" altLang="zh-CN" sz="2400" dirty="0">
                <a:latin typeface="+mn-lt"/>
                <a:ea typeface="宋体" panose="02010600030101010101" pitchFamily="2" charset="-122"/>
              </a:rPr>
              <a:t>x=4.600000,i=4</a:t>
            </a:r>
            <a:endParaRPr lang="en-US" altLang="zh-CN" sz="2400" dirty="0">
              <a:latin typeface="+mn-lt"/>
              <a:ea typeface="宋体" panose="02010600030101010101" pitchFamily="2" charset="-122"/>
            </a:endParaRPr>
          </a:p>
        </p:txBody>
      </p:sp>
      <p:sp>
        <p:nvSpPr>
          <p:cNvPr id="55302" name="Text Box 5"/>
          <p:cNvSpPr txBox="1"/>
          <p:nvPr/>
        </p:nvSpPr>
        <p:spPr>
          <a:xfrm>
            <a:off x="4117340" y="3484880"/>
            <a:ext cx="4284345" cy="401955"/>
          </a:xfrm>
          <a:prstGeom prst="rect">
            <a:avLst/>
          </a:prstGeom>
          <a:solidFill>
            <a:schemeClr val="bg1"/>
          </a:solidFill>
          <a:ln w="38100">
            <a:noFill/>
          </a:ln>
        </p:spPr>
        <p:txBody>
          <a:bodyPr wrap="none" lIns="90000" tIns="46800" rIns="90000" bIns="46800">
            <a:spAutoFit/>
          </a:bodyPr>
          <a:lstStyle/>
          <a:p>
            <a:pPr lvl="0"/>
            <a:r>
              <a:rPr lang="zh-CN" altLang="en-US" sz="2000" dirty="0">
                <a:solidFill>
                  <a:srgbClr val="333300"/>
                </a:solidFill>
                <a:latin typeface="微软雅黑" panose="020B0503020204020204" pitchFamily="34" charset="-122"/>
                <a:ea typeface="微软雅黑" panose="020B0503020204020204" pitchFamily="34" charset="-122"/>
              </a:rPr>
              <a:t>较高类型向较低类型转换时可能发生</a:t>
            </a:r>
            <a:endParaRPr lang="zh-CN" altLang="en-US" sz="2000" dirty="0">
              <a:solidFill>
                <a:srgbClr val="3333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58130" y="4275455"/>
            <a:ext cx="2095500" cy="398780"/>
          </a:xfrm>
          <a:prstGeom prst="rect">
            <a:avLst/>
          </a:prstGeom>
          <a:noFill/>
        </p:spPr>
        <p:txBody>
          <a:bodyPr wrap="square" rtlCol="0">
            <a:spAutoFit/>
          </a:bodyPr>
          <a:p>
            <a:r>
              <a:rPr lang="zh-CN" altLang="zh-CN" sz="2000" b="1">
                <a:solidFill>
                  <a:srgbClr val="C00000"/>
                </a:solidFill>
                <a:latin typeface="微软雅黑" panose="020B0503020204020204" pitchFamily="34" charset="-122"/>
                <a:ea typeface="微软雅黑" panose="020B0503020204020204" pitchFamily="34" charset="-122"/>
              </a:rPr>
              <a:t>精度损失问题</a:t>
            </a:r>
            <a:endParaRPr lang="zh-CN" altLang="zh-CN" sz="2000" b="1">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ldLvl="0" animBg="1"/>
      <p:bldP spid="5530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Text Box 3"/>
          <p:cNvSpPr txBox="1"/>
          <p:nvPr/>
        </p:nvSpPr>
        <p:spPr>
          <a:xfrm>
            <a:off x="2032000" y="970915"/>
            <a:ext cx="5080000" cy="4107815"/>
          </a:xfrm>
          <a:prstGeom prst="rect">
            <a:avLst/>
          </a:prstGeom>
          <a:solidFill>
            <a:schemeClr val="tx1"/>
          </a:solidFill>
          <a:ln w="38100" cap="flat" cmpd="sng">
            <a:solidFill>
              <a:srgbClr val="FFFFFF"/>
            </a:solidFill>
            <a:prstDash val="solid"/>
            <a:miter/>
            <a:headEnd type="none" w="med" len="med"/>
            <a:tailEnd type="none" w="med" len="med"/>
          </a:ln>
        </p:spPr>
        <p:txBody>
          <a:bodyPr wrap="square">
            <a:spAutoFit/>
          </a:bodyPr>
          <a:p>
            <a:pPr lvl="0" algn="l" defTabSz="565785"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例</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Arial" panose="020B0604020202020204" pitchFamily="34" charset="0"/>
                <a:ea typeface="宋体" panose="02010600030101010101" pitchFamily="2" charset="-122"/>
              </a:rPr>
              <a:t>#include&lt;stdio.h&gt;</a:t>
            </a:r>
            <a:endParaRPr lang="en-US" altLang="zh-CN" dirty="0">
              <a:solidFill>
                <a:schemeClr val="bg1"/>
              </a:solidFill>
              <a:latin typeface="Arial" panose="020B0604020202020204" pitchFamily="34" charset="0"/>
              <a:ea typeface="宋体" panose="02010600030101010101" pitchFamily="2" charset="-122"/>
            </a:endParaRPr>
          </a:p>
          <a:p>
            <a:pPr lvl="0" algn="l" defTabSz="56578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main()</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int a=-1;</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unsigned int b=1;</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if(a&gt;b)</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printf("a&gt;b\n");</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else</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printf("a&lt;b\n");</a:t>
            </a:r>
            <a:endParaRPr lang="en-US" altLang="zh-CN" dirty="0">
              <a:solidFill>
                <a:schemeClr val="bg1"/>
              </a:solidFill>
              <a:latin typeface="Arial" panose="020B0604020202020204" pitchFamily="34" charset="0"/>
              <a:ea typeface="宋体" panose="02010600030101010101" pitchFamily="2" charset="-122"/>
            </a:endParaRPr>
          </a:p>
          <a:p>
            <a:pPr lvl="0" algn="l" defTabSz="541655"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p:cNvSpPr>
          <p:nvPr>
            <p:ph type="body" idx="4294967295"/>
          </p:nvPr>
        </p:nvSpPr>
        <p:spPr>
          <a:xfrm>
            <a:off x="0" y="268605"/>
            <a:ext cx="8593455" cy="2255520"/>
          </a:xfrm>
        </p:spPr>
        <p:txBody>
          <a:bodyPr vert="horz" wrap="square" lIns="91440" tIns="45720" rIns="91440" bIns="45720" anchor="t"/>
          <a:lstStyle/>
          <a:p>
            <a:pPr lvl="1" eaLnBrk="1" hangingPunct="1"/>
            <a:r>
              <a:rPr lang="zh-CN" altLang="en-US" sz="2000" dirty="0">
                <a:latin typeface="微软雅黑" panose="020B0503020204020204" pitchFamily="34" charset="-122"/>
                <a:ea typeface="微软雅黑" panose="020B0503020204020204" pitchFamily="34" charset="-122"/>
              </a:rPr>
              <a:t>变量</a:t>
            </a:r>
            <a:endParaRPr lang="zh-CN" altLang="en-US" sz="2000" dirty="0">
              <a:latin typeface="微软雅黑" panose="020B0503020204020204" pitchFamily="34" charset="-122"/>
              <a:ea typeface="微软雅黑" panose="020B0503020204020204" pitchFamily="34" charset="-122"/>
            </a:endParaRPr>
          </a:p>
          <a:p>
            <a:pPr lvl="2" eaLnBrk="1" hangingPunct="1"/>
            <a:r>
              <a:rPr lang="zh-CN" altLang="en-US" sz="2000" dirty="0">
                <a:latin typeface="微软雅黑" panose="020B0503020204020204" pitchFamily="34" charset="-122"/>
                <a:ea typeface="微软雅黑" panose="020B0503020204020204" pitchFamily="34" charset="-122"/>
              </a:rPr>
              <a:t>概念：其值可以改变的量</a:t>
            </a:r>
            <a:endParaRPr lang="zh-CN" altLang="en-US" sz="2000" dirty="0">
              <a:latin typeface="微软雅黑" panose="020B0503020204020204" pitchFamily="34" charset="-122"/>
              <a:ea typeface="微软雅黑" panose="020B0503020204020204" pitchFamily="34" charset="-122"/>
            </a:endParaRPr>
          </a:p>
          <a:p>
            <a:pPr lvl="2" eaLnBrk="1" hangingPunct="1"/>
            <a:r>
              <a:rPr lang="zh-CN" altLang="en-US" sz="2000" dirty="0">
                <a:solidFill>
                  <a:srgbClr val="0000FF"/>
                </a:solidFill>
                <a:latin typeface="微软雅黑" panose="020B0503020204020204" pitchFamily="34" charset="-122"/>
                <a:ea typeface="微软雅黑" panose="020B0503020204020204" pitchFamily="34" charset="-122"/>
              </a:rPr>
              <a:t>变量名</a:t>
            </a:r>
            <a:r>
              <a:rPr lang="zh-CN" altLang="en-US" sz="2000" dirty="0">
                <a:latin typeface="微软雅黑" panose="020B0503020204020204" pitchFamily="34" charset="-122"/>
                <a:ea typeface="微软雅黑" panose="020B0503020204020204" pitchFamily="34" charset="-122"/>
              </a:rPr>
              <a:t>与</a:t>
            </a:r>
            <a:r>
              <a:rPr lang="zh-CN" altLang="en-US" sz="2000" dirty="0">
                <a:solidFill>
                  <a:schemeClr val="folHlink"/>
                </a:solidFill>
                <a:latin typeface="微软雅黑" panose="020B0503020204020204" pitchFamily="34" charset="-122"/>
                <a:ea typeface="微软雅黑" panose="020B0503020204020204" pitchFamily="34" charset="-122"/>
              </a:rPr>
              <a:t>变量值</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00000"/>
              </a:lnSpc>
            </a:pPr>
            <a:r>
              <a:rPr lang="zh-CN" altLang="en-US" sz="2000" dirty="0">
                <a:latin typeface="微软雅黑" panose="020B0503020204020204" pitchFamily="34" charset="-122"/>
                <a:ea typeface="微软雅黑" panose="020B0503020204020204" pitchFamily="34" charset="-122"/>
              </a:rPr>
              <a:t>变量定义的一般格式：</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00000"/>
              </a:lnSpc>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数据类型</a:t>
            </a:r>
            <a:r>
              <a:rPr lang="zh-CN" altLang="en-US" sz="2000" dirty="0">
                <a:solidFill>
                  <a:srgbClr val="3333FF"/>
                </a:solidFill>
                <a:latin typeface="微软雅黑" panose="020B0503020204020204" pitchFamily="34" charset="-122"/>
                <a:ea typeface="微软雅黑" panose="020B0503020204020204" pitchFamily="34" charset="-122"/>
              </a:rPr>
              <a:t>  变量</a:t>
            </a:r>
            <a:r>
              <a:rPr lang="en-US" altLang="zh-CN" sz="2000" dirty="0">
                <a:solidFill>
                  <a:srgbClr val="3333FF"/>
                </a:solidFill>
                <a:latin typeface="微软雅黑" panose="020B0503020204020204" pitchFamily="34" charset="-122"/>
                <a:ea typeface="微软雅黑" panose="020B0503020204020204" pitchFamily="34" charset="-122"/>
              </a:rPr>
              <a:t>1[</a:t>
            </a:r>
            <a:r>
              <a:rPr lang="zh-CN" altLang="en-US" sz="2000" dirty="0">
                <a:solidFill>
                  <a:srgbClr val="3333FF"/>
                </a:solidFill>
                <a:latin typeface="微软雅黑" panose="020B0503020204020204" pitchFamily="34" charset="-122"/>
                <a:ea typeface="微软雅黑" panose="020B0503020204020204" pitchFamily="34" charset="-122"/>
              </a:rPr>
              <a:t>，变量</a:t>
            </a:r>
            <a:r>
              <a:rPr lang="en-US" altLang="zh-CN" sz="2000" dirty="0">
                <a:solidFill>
                  <a:srgbClr val="3333FF"/>
                </a:solidFill>
                <a:latin typeface="微软雅黑" panose="020B0503020204020204" pitchFamily="34" charset="-122"/>
                <a:ea typeface="微软雅黑" panose="020B0503020204020204" pitchFamily="34" charset="-122"/>
              </a:rPr>
              <a:t>2</a:t>
            </a:r>
            <a:r>
              <a:rPr lang="zh-CN" altLang="en-US" sz="2000" dirty="0">
                <a:solidFill>
                  <a:srgbClr val="3333FF"/>
                </a:solidFill>
                <a:latin typeface="微软雅黑" panose="020B0503020204020204" pitchFamily="34" charset="-122"/>
                <a:ea typeface="微软雅黑" panose="020B0503020204020204" pitchFamily="34" charset="-122"/>
              </a:rPr>
              <a:t>，</a:t>
            </a:r>
            <a:r>
              <a:rPr lang="en-US" altLang="zh-CN" sz="2000" dirty="0">
                <a:solidFill>
                  <a:srgbClr val="3333FF"/>
                </a:solidFill>
                <a:latin typeface="微软雅黑" panose="020B0503020204020204" pitchFamily="34" charset="-122"/>
                <a:ea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rPr>
              <a:t>，变量</a:t>
            </a:r>
            <a:r>
              <a:rPr lang="en-US" altLang="zh-CN" sz="2000" dirty="0">
                <a:solidFill>
                  <a:srgbClr val="3333FF"/>
                </a:solidFill>
                <a:latin typeface="微软雅黑" panose="020B0503020204020204" pitchFamily="34" charset="-122"/>
                <a:ea typeface="微软雅黑" panose="020B0503020204020204" pitchFamily="34" charset="-122"/>
              </a:rPr>
              <a:t>n];</a:t>
            </a:r>
            <a:endParaRPr lang="en-US" altLang="zh-CN" sz="2000" dirty="0">
              <a:solidFill>
                <a:srgbClr val="3333FF"/>
              </a:solidFill>
              <a:latin typeface="微软雅黑" panose="020B0503020204020204" pitchFamily="34" charset="-122"/>
              <a:ea typeface="微软雅黑" panose="020B0503020204020204" pitchFamily="34" charset="-122"/>
            </a:endParaRPr>
          </a:p>
        </p:txBody>
      </p:sp>
      <p:sp>
        <p:nvSpPr>
          <p:cNvPr id="55310" name="Rectangle 14"/>
          <p:cNvSpPr/>
          <p:nvPr/>
        </p:nvSpPr>
        <p:spPr>
          <a:xfrm>
            <a:off x="-7937" y="2089150"/>
            <a:ext cx="8593137" cy="484188"/>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变量初始化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定义时赋初值    </a:t>
            </a:r>
            <a:endParaRPr lang="zh-CN" altLang="en-US" sz="2000" dirty="0">
              <a:latin typeface="微软雅黑" panose="020B0503020204020204" pitchFamily="34" charset="-122"/>
              <a:ea typeface="微软雅黑" panose="020B0503020204020204" pitchFamily="34" charset="-122"/>
            </a:endParaRPr>
          </a:p>
        </p:txBody>
      </p:sp>
      <p:sp>
        <p:nvSpPr>
          <p:cNvPr id="55312" name="Text Box 16"/>
          <p:cNvSpPr txBox="1"/>
          <p:nvPr/>
        </p:nvSpPr>
        <p:spPr>
          <a:xfrm>
            <a:off x="3053398" y="2125345"/>
            <a:ext cx="2068195" cy="831215"/>
          </a:xfrm>
          <a:prstGeom prst="rect">
            <a:avLst/>
          </a:prstGeom>
          <a:solidFill>
            <a:schemeClr val="bg1"/>
          </a:solidFill>
          <a:ln w="25400" cap="flat" cmpd="sng">
            <a:solidFill>
              <a:srgbClr val="CC6600"/>
            </a:solidFill>
            <a:prstDash val="solid"/>
            <a:miter/>
            <a:headEnd type="none" w="med" len="med"/>
            <a:tailEnd type="none" w="med" len="med"/>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Times New Roman" panose="02020603050405020304" pitchFamily="18" charset="0"/>
                <a:ea typeface="宋体" panose="02010600030101010101" pitchFamily="2" charset="-122"/>
              </a:rPr>
              <a:t> </a:t>
            </a:r>
            <a:r>
              <a:rPr lang="en-US" altLang="zh-CN" sz="2400" dirty="0">
                <a:latin typeface="+mn-lt"/>
                <a:ea typeface="宋体" panose="02010600030101010101" pitchFamily="2" charset="-122"/>
                <a:cs typeface="+mn-lt"/>
              </a:rPr>
              <a:t>int  a,b,c;</a:t>
            </a:r>
            <a:endParaRPr lang="en-US" altLang="zh-CN" sz="2400" dirty="0">
              <a:latin typeface="+mn-lt"/>
              <a:ea typeface="宋体" panose="02010600030101010101" pitchFamily="2" charset="-122"/>
              <a:cs typeface="+mn-lt"/>
            </a:endParaRPr>
          </a:p>
          <a:p>
            <a:pPr lvl="0"/>
            <a:r>
              <a:rPr lang="en-US" altLang="zh-CN" sz="2400" dirty="0">
                <a:latin typeface="+mn-lt"/>
                <a:ea typeface="宋体" panose="02010600030101010101" pitchFamily="2" charset="-122"/>
                <a:cs typeface="+mn-lt"/>
              </a:rPr>
              <a:t>        float  data;</a:t>
            </a:r>
            <a:endParaRPr lang="en-US" altLang="zh-CN" sz="2400" dirty="0">
              <a:latin typeface="+mn-lt"/>
              <a:ea typeface="宋体" panose="02010600030101010101" pitchFamily="2" charset="-122"/>
              <a:cs typeface="+mn-lt"/>
            </a:endParaRPr>
          </a:p>
        </p:txBody>
      </p:sp>
      <p:sp>
        <p:nvSpPr>
          <p:cNvPr id="55313" name="AutoShape 17"/>
          <p:cNvSpPr/>
          <p:nvPr/>
        </p:nvSpPr>
        <p:spPr>
          <a:xfrm>
            <a:off x="656908" y="2541588"/>
            <a:ext cx="1798637" cy="649287"/>
          </a:xfrm>
          <a:prstGeom prst="wedgeRectCallout">
            <a:avLst>
              <a:gd name="adj1" fmla="val 13389"/>
              <a:gd name="adj2" fmla="val -130806"/>
            </a:avLst>
          </a:prstGeom>
          <a:solidFill>
            <a:schemeClr val="bg1"/>
          </a:solidFill>
          <a:ln w="25400" cap="flat" cmpd="sng">
            <a:solidFill>
              <a:srgbClr val="CC6600"/>
            </a:solidFill>
            <a:prstDash val="solid"/>
            <a:miter/>
            <a:headEnd type="none" w="med" len="med"/>
            <a:tailEnd type="none" w="med" len="med"/>
          </a:ln>
        </p:spPr>
        <p:txBody>
          <a:bodyPr wrap="none" lIns="90000" tIns="46800" rIns="90000" bIns="46800" anchor="ctr">
            <a:spAutoFit/>
          </a:bodyPr>
          <a:lstStyle/>
          <a:p>
            <a:pPr lvl="0" algn="ctr"/>
            <a:r>
              <a:rPr lang="zh-CN" altLang="en-US" dirty="0">
                <a:latin typeface="微软雅黑" panose="020B0503020204020204" pitchFamily="34" charset="-122"/>
                <a:ea typeface="微软雅黑" panose="020B0503020204020204" pitchFamily="34" charset="-122"/>
              </a:rPr>
              <a:t>决定分配字节数</a:t>
            </a:r>
            <a:endParaRPr lang="zh-CN" altLang="en-US" dirty="0">
              <a:latin typeface="微软雅黑" panose="020B0503020204020204" pitchFamily="34" charset="-122"/>
              <a:ea typeface="微软雅黑" panose="020B0503020204020204" pitchFamily="34" charset="-122"/>
            </a:endParaRPr>
          </a:p>
          <a:p>
            <a:pPr lvl="0" algn="ctr"/>
            <a:r>
              <a:rPr lang="zh-CN" altLang="en-US" dirty="0">
                <a:latin typeface="微软雅黑" panose="020B0503020204020204" pitchFamily="34" charset="-122"/>
                <a:ea typeface="微软雅黑" panose="020B0503020204020204" pitchFamily="34" charset="-122"/>
              </a:rPr>
              <a:t>和数的表示范围</a:t>
            </a:r>
            <a:endParaRPr lang="zh-CN" altLang="en-US" dirty="0">
              <a:latin typeface="微软雅黑" panose="020B0503020204020204" pitchFamily="34" charset="-122"/>
              <a:ea typeface="微软雅黑" panose="020B0503020204020204" pitchFamily="34" charset="-122"/>
            </a:endParaRPr>
          </a:p>
        </p:txBody>
      </p:sp>
      <p:sp>
        <p:nvSpPr>
          <p:cNvPr id="55314" name="AutoShape 18"/>
          <p:cNvSpPr/>
          <p:nvPr/>
        </p:nvSpPr>
        <p:spPr>
          <a:xfrm>
            <a:off x="3679825" y="2584768"/>
            <a:ext cx="2044700" cy="371475"/>
          </a:xfrm>
          <a:prstGeom prst="wedgeRectCallout">
            <a:avLst>
              <a:gd name="adj1" fmla="val -36491"/>
              <a:gd name="adj2" fmla="val -196875"/>
            </a:avLst>
          </a:prstGeom>
          <a:solidFill>
            <a:schemeClr val="bg1"/>
          </a:solidFill>
          <a:ln w="25400" cap="flat" cmpd="sng">
            <a:solidFill>
              <a:srgbClr val="CC6600"/>
            </a:solidFill>
            <a:prstDash val="solid"/>
            <a:miter/>
            <a:headEnd type="none" w="med" len="med"/>
            <a:tailEnd type="none" w="med" len="med"/>
          </a:ln>
        </p:spPr>
        <p:txBody>
          <a:bodyPr lIns="90000" tIns="46800" rIns="90000" bIns="46800" anchor="ctr">
            <a:spAutoFit/>
          </a:bodyPr>
          <a:lstStyle/>
          <a:p>
            <a:pPr lvl="0" algn="ctr"/>
            <a:r>
              <a:rPr lang="zh-CN" altLang="en-US" dirty="0">
                <a:latin typeface="微软雅黑" panose="020B0503020204020204" pitchFamily="34" charset="-122"/>
                <a:ea typeface="微软雅黑" panose="020B0503020204020204" pitchFamily="34" charset="-122"/>
              </a:rPr>
              <a:t>合法标识符</a:t>
            </a:r>
            <a:endParaRPr lang="zh-CN" altLang="en-US" dirty="0">
              <a:latin typeface="微软雅黑" panose="020B0503020204020204" pitchFamily="34" charset="-122"/>
              <a:ea typeface="微软雅黑" panose="020B0503020204020204" pitchFamily="34" charset="-122"/>
            </a:endParaRPr>
          </a:p>
        </p:txBody>
      </p:sp>
      <p:sp>
        <p:nvSpPr>
          <p:cNvPr id="55315" name="Text Box 19"/>
          <p:cNvSpPr txBox="1"/>
          <p:nvPr/>
        </p:nvSpPr>
        <p:spPr>
          <a:xfrm>
            <a:off x="4462780" y="2292668"/>
            <a:ext cx="2621280" cy="1939290"/>
          </a:xfrm>
          <a:prstGeom prst="rect">
            <a:avLst/>
          </a:prstGeom>
          <a:solidFill>
            <a:schemeClr val="bg1"/>
          </a:solidFill>
          <a:ln w="25400" cap="flat" cmpd="sng">
            <a:solidFill>
              <a:srgbClr val="CC6600"/>
            </a:solidFill>
            <a:prstDash val="solid"/>
            <a:miter/>
            <a:headEnd type="none" w="med" len="med"/>
            <a:tailEnd type="none" w="med" len="med"/>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mn-lt"/>
                <a:ea typeface="宋体" panose="02010600030101010101" pitchFamily="2" charset="-122"/>
              </a:rPr>
              <a:t> int  a=2,b,c=4;</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float  data=4.67;</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char  ch=‘A’;</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int  x=1,y=1,z=1;</a:t>
            </a:r>
            <a:endParaRPr lang="en-US" altLang="zh-CN" sz="2400" dirty="0">
              <a:latin typeface="+mn-lt"/>
              <a:ea typeface="宋体" panose="02010600030101010101" pitchFamily="2" charset="-122"/>
            </a:endParaRPr>
          </a:p>
          <a:p>
            <a:pPr lvl="0"/>
            <a:r>
              <a:rPr lang="en-US" altLang="zh-CN" sz="2400" dirty="0">
                <a:latin typeface="+mn-lt"/>
                <a:ea typeface="宋体" panose="02010600030101010101" pitchFamily="2" charset="-122"/>
              </a:rPr>
              <a:t>      </a:t>
            </a:r>
            <a:r>
              <a:rPr lang="en-US" altLang="zh-CN" sz="2400" dirty="0">
                <a:solidFill>
                  <a:srgbClr val="FF0000"/>
                </a:solidFill>
                <a:latin typeface="+mn-lt"/>
                <a:ea typeface="宋体" panose="02010600030101010101" pitchFamily="2" charset="-122"/>
              </a:rPr>
              <a:t>int  x=y=z=1;</a:t>
            </a:r>
            <a:endParaRPr lang="en-US" altLang="zh-CN" sz="2400" dirty="0">
              <a:latin typeface="+mn-lt"/>
              <a:ea typeface="宋体" panose="02010600030101010101" pitchFamily="2" charset="-122"/>
            </a:endParaRPr>
          </a:p>
        </p:txBody>
      </p:sp>
      <p:sp>
        <p:nvSpPr>
          <p:cNvPr id="55316" name="Rectangle 20"/>
          <p:cNvSpPr/>
          <p:nvPr/>
        </p:nvSpPr>
        <p:spPr>
          <a:xfrm>
            <a:off x="-7620" y="2870518"/>
            <a:ext cx="8593138" cy="541337"/>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变量的使用：</a:t>
            </a:r>
            <a:r>
              <a:rPr lang="zh-CN" altLang="en-US" sz="2000" dirty="0">
                <a:solidFill>
                  <a:srgbClr val="FF3300"/>
                </a:solidFill>
                <a:latin typeface="微软雅黑" panose="020B0503020204020204" pitchFamily="34" charset="-122"/>
                <a:ea typeface="微软雅黑" panose="020B0503020204020204" pitchFamily="34" charset="-122"/>
              </a:rPr>
              <a:t>先定义，后使用</a:t>
            </a:r>
            <a:endParaRPr lang="zh-CN" altLang="en-US" sz="2000" dirty="0">
              <a:latin typeface="微软雅黑" panose="020B0503020204020204" pitchFamily="34" charset="-122"/>
              <a:ea typeface="微软雅黑" panose="020B0503020204020204" pitchFamily="34" charset="-122"/>
            </a:endParaRPr>
          </a:p>
        </p:txBody>
      </p:sp>
      <p:sp>
        <p:nvSpPr>
          <p:cNvPr id="55462" name="Text Box 166"/>
          <p:cNvSpPr txBox="1"/>
          <p:nvPr/>
        </p:nvSpPr>
        <p:spPr>
          <a:xfrm>
            <a:off x="607695" y="3779520"/>
            <a:ext cx="8074025" cy="829945"/>
          </a:xfrm>
          <a:prstGeom prst="rect">
            <a:avLst/>
          </a:prstGeom>
          <a:solidFill>
            <a:schemeClr val="bg1"/>
          </a:solidFill>
          <a:ln w="38100" cap="flat" cmpd="sng">
            <a:solidFill>
              <a:srgbClr val="CC6600"/>
            </a:solidFill>
            <a:prstDash val="solid"/>
            <a:miter/>
            <a:headEnd type="none" w="med" len="med"/>
            <a:tailEnd type="none" w="med" len="med"/>
          </a:ln>
        </p:spPr>
        <p:txBody>
          <a:bodyPr wrap="none">
            <a:spAutoFit/>
          </a:bodyPr>
          <a:lstStyle/>
          <a:p>
            <a:pPr lvl="0" eaLnBrk="1" hangingPunct="1"/>
            <a:r>
              <a:rPr lang="zh-CN" altLang="en-US" sz="2000" dirty="0">
                <a:latin typeface="微软雅黑" panose="020B0503020204020204" pitchFamily="34" charset="-122"/>
                <a:ea typeface="微软雅黑" panose="020B0503020204020204" pitchFamily="34" charset="-122"/>
              </a:rPr>
              <a:t>例</a:t>
            </a:r>
            <a:r>
              <a:rPr lang="en-US" altLang="zh-CN" sz="2400" dirty="0">
                <a:latin typeface="+mn-lt"/>
                <a:ea typeface="宋体" panose="02010600030101010101" pitchFamily="2" charset="-122"/>
              </a:rPr>
              <a:t>  int   student;</a:t>
            </a:r>
            <a:endParaRPr lang="en-US" altLang="zh-CN" sz="2400" dirty="0">
              <a:latin typeface="+mn-lt"/>
              <a:ea typeface="宋体" panose="02010600030101010101" pitchFamily="2" charset="-122"/>
            </a:endParaRPr>
          </a:p>
          <a:p>
            <a:pPr lvl="0" eaLnBrk="1" hangingPunct="1"/>
            <a:r>
              <a:rPr lang="en-US" altLang="zh-CN" sz="2400" dirty="0">
                <a:latin typeface="+mn-lt"/>
                <a:ea typeface="宋体" panose="02010600030101010101" pitchFamily="2" charset="-122"/>
              </a:rPr>
              <a:t>      stadent=19;    //</a:t>
            </a:r>
            <a:r>
              <a:rPr lang="en-US" altLang="zh-CN" sz="2400" dirty="0">
                <a:solidFill>
                  <a:srgbClr val="FF0000"/>
                </a:solidFill>
                <a:latin typeface="+mn-lt"/>
                <a:ea typeface="宋体" panose="02010600030101010101" pitchFamily="2" charset="-122"/>
              </a:rPr>
              <a:t>Undefined symbol ‘statent’ in function main</a:t>
            </a:r>
            <a:r>
              <a:rPr lang="en-US" altLang="zh-CN" sz="2000" dirty="0">
                <a:solidFill>
                  <a:srgbClr val="FF0000"/>
                </a:solidFill>
                <a:latin typeface="+mn-lt"/>
                <a:ea typeface="宋体" panose="02010600030101010101" pitchFamily="2" charset="-122"/>
              </a:rPr>
              <a:t> </a:t>
            </a:r>
            <a:endParaRPr lang="en-US" altLang="zh-CN" sz="2000" dirty="0">
              <a:solidFill>
                <a:srgbClr val="FF0000"/>
              </a:solidFill>
              <a:latin typeface="+mn-lt"/>
              <a:ea typeface="宋体" panose="02010600030101010101" pitchFamily="2" charset="-122"/>
            </a:endParaRPr>
          </a:p>
        </p:txBody>
      </p:sp>
      <p:sp>
        <p:nvSpPr>
          <p:cNvPr id="55463" name="Text Box 167"/>
          <p:cNvSpPr txBox="1"/>
          <p:nvPr/>
        </p:nvSpPr>
        <p:spPr>
          <a:xfrm>
            <a:off x="607695" y="3790315"/>
            <a:ext cx="8074025" cy="829945"/>
          </a:xfrm>
          <a:prstGeom prst="rect">
            <a:avLst/>
          </a:prstGeom>
          <a:solidFill>
            <a:schemeClr val="bg1"/>
          </a:solidFill>
          <a:ln w="38100" cap="flat" cmpd="sng">
            <a:solidFill>
              <a:srgbClr val="CC6600"/>
            </a:solidFill>
            <a:prstDash val="solid"/>
            <a:miter/>
            <a:headEnd type="none" w="med" len="med"/>
            <a:tailEnd type="none" w="med" len="med"/>
          </a:ln>
        </p:spPr>
        <p:txBody>
          <a:bodyPr wrap="square">
            <a:spAutoFit/>
          </a:bodyPr>
          <a:lstStyle/>
          <a:p>
            <a:pPr lvl="0" eaLnBrk="1" hangingPunct="1"/>
            <a:r>
              <a:rPr lang="zh-CN" altLang="en-US" sz="2000" dirty="0">
                <a:latin typeface="微软雅黑" panose="020B0503020204020204" pitchFamily="34" charset="-122"/>
                <a:ea typeface="微软雅黑" panose="020B0503020204020204" pitchFamily="34" charset="-122"/>
              </a:rPr>
              <a:t>例</a:t>
            </a:r>
            <a:r>
              <a:rPr lang="en-US" altLang="zh-CN" sz="2400" dirty="0">
                <a:latin typeface="+mn-lt"/>
                <a:ea typeface="宋体" panose="02010600030101010101" pitchFamily="2" charset="-122"/>
              </a:rPr>
              <a:t>   float  a,b,c;</a:t>
            </a:r>
            <a:endParaRPr lang="en-US" altLang="zh-CN" sz="2400" dirty="0">
              <a:latin typeface="+mn-lt"/>
              <a:ea typeface="宋体" panose="02010600030101010101" pitchFamily="2" charset="-122"/>
            </a:endParaRPr>
          </a:p>
          <a:p>
            <a:pPr lvl="0" eaLnBrk="1" hangingPunct="1"/>
            <a:r>
              <a:rPr lang="en-US" altLang="zh-CN" sz="2400" dirty="0">
                <a:latin typeface="+mn-lt"/>
                <a:ea typeface="宋体" panose="02010600030101010101" pitchFamily="2" charset="-122"/>
              </a:rPr>
              <a:t>       c=a%b;    //</a:t>
            </a:r>
            <a:r>
              <a:rPr lang="en-US" altLang="zh-CN" sz="2400" dirty="0">
                <a:solidFill>
                  <a:srgbClr val="FF0000"/>
                </a:solidFill>
                <a:latin typeface="+mn-lt"/>
                <a:ea typeface="宋体" panose="02010600030101010101" pitchFamily="2" charset="-122"/>
              </a:rPr>
              <a:t>Illegal  use of floating point  in function main</a:t>
            </a:r>
            <a:r>
              <a:rPr lang="en-US" altLang="zh-CN" sz="2000" dirty="0">
                <a:latin typeface="+mn-lt"/>
                <a:ea typeface="宋体" panose="02010600030101010101" pitchFamily="2" charset="-122"/>
              </a:rPr>
              <a:t> </a:t>
            </a:r>
            <a:endParaRPr lang="en-US" altLang="zh-CN" sz="2000" dirty="0">
              <a:latin typeface="+mn-lt"/>
              <a:ea typeface="宋体" panose="02010600030101010101" pitchFamily="2" charset="-122"/>
            </a:endParaRPr>
          </a:p>
        </p:txBody>
      </p:sp>
      <p:sp>
        <p:nvSpPr>
          <p:cNvPr id="55464" name="Rectangle 168"/>
          <p:cNvSpPr/>
          <p:nvPr/>
        </p:nvSpPr>
        <p:spPr>
          <a:xfrm>
            <a:off x="-7937" y="3300413"/>
            <a:ext cx="8593137" cy="541337"/>
          </a:xfrm>
          <a:prstGeom prst="rect">
            <a:avLst/>
          </a:prstGeom>
          <a:noFill/>
          <a:ln w="9525">
            <a:noFill/>
          </a:ln>
        </p:spPr>
        <p:txBody>
          <a:bodyPr/>
          <a:lstStyle/>
          <a:p>
            <a:pPr marL="1143000" lvl="2" indent="-228600" eaLnBrk="1" hangingPunct="1">
              <a:spcBef>
                <a:spcPct val="20000"/>
              </a:spcBef>
              <a:buClr>
                <a:srgbClr val="FF3300"/>
              </a:buClr>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变量定义位置：</a:t>
            </a:r>
            <a:r>
              <a:rPr lang="zh-CN" altLang="en-US" sz="2000" dirty="0">
                <a:solidFill>
                  <a:srgbClr val="0000FF"/>
                </a:solidFill>
                <a:latin typeface="微软雅黑" panose="020B0503020204020204" pitchFamily="34" charset="-122"/>
                <a:ea typeface="微软雅黑" panose="020B0503020204020204" pitchFamily="34" charset="-122"/>
              </a:rPr>
              <a:t>一般</a:t>
            </a:r>
            <a:r>
              <a:rPr lang="zh-CN" altLang="en-US" sz="2000" dirty="0">
                <a:latin typeface="微软雅黑" panose="020B0503020204020204" pitchFamily="34" charset="-122"/>
                <a:ea typeface="微软雅黑" panose="020B0503020204020204" pitchFamily="34" charset="-122"/>
              </a:rPr>
              <a:t>放在函数开头</a:t>
            </a:r>
            <a:endParaRPr lang="zh-CN" altLang="en-US" sz="2000" dirty="0">
              <a:latin typeface="微软雅黑" panose="020B0503020204020204" pitchFamily="34" charset="-122"/>
              <a:ea typeface="微软雅黑" panose="020B0503020204020204" pitchFamily="34" charset="-122"/>
            </a:endParaRPr>
          </a:p>
        </p:txBody>
      </p:sp>
      <p:grpSp>
        <p:nvGrpSpPr>
          <p:cNvPr id="7" name="Group 177"/>
          <p:cNvGrpSpPr/>
          <p:nvPr/>
        </p:nvGrpSpPr>
        <p:grpSpPr>
          <a:xfrm>
            <a:off x="1614488" y="3271203"/>
            <a:ext cx="4946650" cy="3119437"/>
            <a:chOff x="1095" y="2345"/>
            <a:chExt cx="3116" cy="1965"/>
          </a:xfrm>
        </p:grpSpPr>
        <p:sp>
          <p:nvSpPr>
            <p:cNvPr id="56339" name="Text Box 170"/>
            <p:cNvSpPr txBox="1"/>
            <p:nvPr/>
          </p:nvSpPr>
          <p:spPr>
            <a:xfrm>
              <a:off x="1095" y="2345"/>
              <a:ext cx="3116" cy="1965"/>
            </a:xfrm>
            <a:prstGeom prst="rect">
              <a:avLst/>
            </a:prstGeom>
            <a:solidFill>
              <a:schemeClr val="bg1"/>
            </a:solidFill>
            <a:ln w="25400" cap="flat" cmpd="sng">
              <a:solidFill>
                <a:srgbClr val="CC6600"/>
              </a:solidFill>
              <a:prstDash val="solid"/>
              <a:miter/>
              <a:headEnd type="none" w="med" len="med"/>
              <a:tailEnd type="none" w="med" len="med"/>
            </a:ln>
          </p:spPr>
          <p:txBody>
            <a:bodyPr lIns="90000" tIns="46800" rIns="90000" bIns="46800">
              <a:spAutoFit/>
            </a:bodyPr>
            <a:lstStyle/>
            <a:p>
              <a:pPr lvl="0"/>
              <a:r>
                <a:rPr lang="en-US" altLang="zh-CN" sz="2800" dirty="0">
                  <a:latin typeface="+mn-lt"/>
                  <a:ea typeface="宋体" panose="02010600030101010101" pitchFamily="2" charset="-122"/>
                </a:rPr>
                <a:t>main()</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int  a,b=2;</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float  data;</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a=1;</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data=(a+b)*1.2;</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printf(“data=%f\n”,data);</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p:txBody>
        </p:sp>
        <p:grpSp>
          <p:nvGrpSpPr>
            <p:cNvPr id="56340" name="Group 171"/>
            <p:cNvGrpSpPr/>
            <p:nvPr/>
          </p:nvGrpSpPr>
          <p:grpSpPr>
            <a:xfrm>
              <a:off x="2616" y="2954"/>
              <a:ext cx="1285" cy="243"/>
              <a:chOff x="3012" y="1683"/>
              <a:chExt cx="1285" cy="243"/>
            </a:xfrm>
          </p:grpSpPr>
          <p:sp>
            <p:nvSpPr>
              <p:cNvPr id="56344" name="Line 172"/>
              <p:cNvSpPr/>
              <p:nvPr/>
            </p:nvSpPr>
            <p:spPr>
              <a:xfrm flipH="1">
                <a:off x="3012" y="1801"/>
                <a:ext cx="444" cy="0"/>
              </a:xfrm>
              <a:prstGeom prst="line">
                <a:avLst/>
              </a:prstGeom>
              <a:ln w="38100" cap="flat" cmpd="sng">
                <a:solidFill>
                  <a:schemeClr val="folHlink"/>
                </a:solidFill>
                <a:prstDash val="solid"/>
                <a:headEnd type="none" w="med" len="med"/>
                <a:tailEnd type="triangle" w="med" len="med"/>
              </a:ln>
            </p:spPr>
          </p:sp>
          <p:sp>
            <p:nvSpPr>
              <p:cNvPr id="56345" name="Text Box 173"/>
              <p:cNvSpPr txBox="1"/>
              <p:nvPr/>
            </p:nvSpPr>
            <p:spPr>
              <a:xfrm>
                <a:off x="3527" y="1683"/>
                <a:ext cx="770" cy="243"/>
              </a:xfrm>
              <a:prstGeom prst="rect">
                <a:avLst/>
              </a:prstGeom>
              <a:noFill/>
              <a:ln w="38100">
                <a:noFill/>
              </a:ln>
            </p:spPr>
            <p:txBody>
              <a:bodyPr wrap="square" lIns="90000" tIns="46800" rIns="90000" bIns="46800">
                <a:spAutoFit/>
              </a:bodyPr>
              <a:lstStyle/>
              <a:p>
                <a:pPr lvl="0"/>
                <a:r>
                  <a:rPr lang="zh-CN" altLang="en-US" dirty="0">
                    <a:solidFill>
                      <a:schemeClr val="tx1"/>
                    </a:solidFill>
                    <a:latin typeface="微软雅黑" panose="020B0503020204020204" pitchFamily="34" charset="-122"/>
                    <a:ea typeface="微软雅黑" panose="020B0503020204020204" pitchFamily="34" charset="-122"/>
                  </a:rPr>
                  <a:t>变量定义</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56341" name="Group 174"/>
            <p:cNvGrpSpPr/>
            <p:nvPr/>
          </p:nvGrpSpPr>
          <p:grpSpPr>
            <a:xfrm>
              <a:off x="2616" y="3210"/>
              <a:ext cx="1360" cy="243"/>
              <a:chOff x="3036" y="2047"/>
              <a:chExt cx="1360" cy="243"/>
            </a:xfrm>
          </p:grpSpPr>
          <p:sp>
            <p:nvSpPr>
              <p:cNvPr id="56342" name="Line 175"/>
              <p:cNvSpPr/>
              <p:nvPr/>
            </p:nvSpPr>
            <p:spPr>
              <a:xfrm flipH="1">
                <a:off x="3036" y="2164"/>
                <a:ext cx="444" cy="0"/>
              </a:xfrm>
              <a:prstGeom prst="line">
                <a:avLst/>
              </a:prstGeom>
              <a:ln w="38100" cap="flat" cmpd="sng">
                <a:solidFill>
                  <a:srgbClr val="FF0000"/>
                </a:solidFill>
                <a:prstDash val="solid"/>
                <a:headEnd type="none" w="med" len="med"/>
                <a:tailEnd type="triangle" w="med" len="med"/>
              </a:ln>
            </p:spPr>
          </p:sp>
          <p:sp>
            <p:nvSpPr>
              <p:cNvPr id="56343" name="Text Box 176"/>
              <p:cNvSpPr txBox="1"/>
              <p:nvPr/>
            </p:nvSpPr>
            <p:spPr>
              <a:xfrm>
                <a:off x="3563" y="2047"/>
                <a:ext cx="833" cy="243"/>
              </a:xfrm>
              <a:prstGeom prst="rect">
                <a:avLst/>
              </a:prstGeom>
              <a:noFill/>
              <a:ln w="38100">
                <a:noFill/>
              </a:ln>
            </p:spPr>
            <p:txBody>
              <a:bodyPr wrap="none" lIns="90000" tIns="46800" rIns="90000" bIns="46800">
                <a:spAutoFit/>
              </a:bodyPr>
              <a:lstStyle/>
              <a:p>
                <a:pPr lvl="0"/>
                <a:r>
                  <a:rPr lang="zh-CN" altLang="en-US" dirty="0">
                    <a:solidFill>
                      <a:schemeClr val="tx1"/>
                    </a:solidFill>
                    <a:latin typeface="微软雅黑" panose="020B0503020204020204" pitchFamily="34" charset="-122"/>
                    <a:ea typeface="微软雅黑" panose="020B0503020204020204" pitchFamily="34" charset="-122"/>
                  </a:rPr>
                  <a:t>可执行语句</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sp>
        <p:nvSpPr>
          <p:cNvPr id="56335" name="Text Box 179"/>
          <p:cNvSpPr txBox="1"/>
          <p:nvPr/>
        </p:nvSpPr>
        <p:spPr>
          <a:xfrm>
            <a:off x="1614805" y="3271520"/>
            <a:ext cx="5195570" cy="3084195"/>
          </a:xfrm>
          <a:prstGeom prst="rect">
            <a:avLst/>
          </a:prstGeom>
          <a:solidFill>
            <a:schemeClr val="bg1"/>
          </a:solidFill>
          <a:ln w="25400" cap="flat" cmpd="sng">
            <a:solidFill>
              <a:srgbClr val="CC6600"/>
            </a:solidFill>
            <a:prstDash val="solid"/>
            <a:miter/>
            <a:headEnd type="none" w="med" len="med"/>
            <a:tailEnd type="none" w="med" len="med"/>
          </a:ln>
        </p:spPr>
        <p:txBody>
          <a:bodyPr wrap="square" lIns="90000" tIns="46800" rIns="90000" bIns="46800">
            <a:spAutoFit/>
          </a:bodyPr>
          <a:lstStyle/>
          <a:p>
            <a:pPr lvl="0"/>
            <a:r>
              <a:rPr lang="en-US" altLang="zh-CN" sz="2800" dirty="0">
                <a:latin typeface="+mn-lt"/>
                <a:ea typeface="宋体" panose="02010600030101010101" pitchFamily="2" charset="-122"/>
              </a:rPr>
              <a:t>main()</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int  a,b=2;</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a=1;</a:t>
            </a:r>
            <a:endParaRPr lang="en-US" altLang="zh-CN" sz="2800" dirty="0">
              <a:latin typeface="+mn-lt"/>
              <a:ea typeface="宋体" panose="02010600030101010101" pitchFamily="2" charset="-122"/>
            </a:endParaRPr>
          </a:p>
          <a:p>
            <a:pPr lvl="0"/>
            <a:r>
              <a:rPr lang="en-US" altLang="zh-CN" sz="2800" dirty="0">
                <a:solidFill>
                  <a:srgbClr val="FF0000"/>
                </a:solidFill>
                <a:latin typeface="+mn-lt"/>
                <a:ea typeface="宋体" panose="02010600030101010101" pitchFamily="2" charset="-122"/>
              </a:rPr>
              <a:t>      float  data;</a:t>
            </a:r>
            <a:endParaRPr lang="en-US" altLang="zh-CN" sz="2800" dirty="0">
              <a:solidFill>
                <a:srgbClr val="FF0000"/>
              </a:solidFill>
              <a:latin typeface="+mn-lt"/>
              <a:ea typeface="宋体" panose="02010600030101010101" pitchFamily="2" charset="-122"/>
            </a:endParaRPr>
          </a:p>
          <a:p>
            <a:pPr lvl="0"/>
            <a:r>
              <a:rPr lang="en-US" altLang="zh-CN" sz="2800" dirty="0">
                <a:latin typeface="+mn-lt"/>
                <a:ea typeface="宋体" panose="02010600030101010101" pitchFamily="2" charset="-122"/>
              </a:rPr>
              <a:t>      data=(a+b)*1.2;</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      printf(“data=%f\n”,data);</a:t>
            </a:r>
            <a:endParaRPr lang="en-US" altLang="zh-CN" sz="2800" dirty="0">
              <a:latin typeface="+mn-lt"/>
              <a:ea typeface="宋体" panose="02010600030101010101" pitchFamily="2" charset="-122"/>
            </a:endParaRPr>
          </a:p>
          <a:p>
            <a:pPr lvl="0"/>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p:txBody>
      </p:sp>
      <p:grpSp>
        <p:nvGrpSpPr>
          <p:cNvPr id="11" name="组合 10"/>
          <p:cNvGrpSpPr/>
          <p:nvPr/>
        </p:nvGrpSpPr>
        <p:grpSpPr>
          <a:xfrm>
            <a:off x="1761797" y="1856105"/>
            <a:ext cx="7391093" cy="4114800"/>
            <a:chOff x="4704" y="432"/>
            <a:chExt cx="11640" cy="6480"/>
          </a:xfrm>
        </p:grpSpPr>
        <p:grpSp>
          <p:nvGrpSpPr>
            <p:cNvPr id="2" name="Group 165"/>
            <p:cNvGrpSpPr/>
            <p:nvPr/>
          </p:nvGrpSpPr>
          <p:grpSpPr>
            <a:xfrm>
              <a:off x="4704" y="432"/>
              <a:ext cx="11640" cy="6480"/>
              <a:chOff x="1380" y="1704"/>
              <a:chExt cx="4656" cy="2592"/>
            </a:xfrm>
          </p:grpSpPr>
          <p:sp>
            <p:nvSpPr>
              <p:cNvPr id="56346" name="AutoShape 21"/>
              <p:cNvSpPr/>
              <p:nvPr/>
            </p:nvSpPr>
            <p:spPr>
              <a:xfrm>
                <a:off x="1380" y="3515"/>
                <a:ext cx="1885" cy="452"/>
              </a:xfrm>
              <a:prstGeom prst="wedgeRoundRectCallout">
                <a:avLst>
                  <a:gd name="adj1" fmla="val 63000"/>
                  <a:gd name="adj2" fmla="val -150000"/>
                  <a:gd name="adj3" fmla="val 16667"/>
                </a:avLst>
              </a:prstGeom>
              <a:solidFill>
                <a:schemeClr val="bg1"/>
              </a:solidFill>
              <a:ln w="9525" cap="flat" cmpd="sng">
                <a:solidFill>
                  <a:schemeClr val="folHlink"/>
                </a:solidFill>
                <a:prstDash val="solid"/>
                <a:miter/>
                <a:headEnd type="none" w="med" len="med"/>
                <a:tailEnd type="none" w="med" len="med"/>
              </a:ln>
            </p:spPr>
            <p:txBody>
              <a:bodyPr wrap="none" lIns="90000" tIns="46800" rIns="90000" bIns="46800" anchor="ctr">
                <a:spAutoFit/>
              </a:bodyPr>
              <a:lstStyle/>
              <a:p>
                <a:pPr lvl="0" algn="ctr"/>
                <a:r>
                  <a:rPr lang="zh-CN" altLang="en-US" dirty="0">
                    <a:solidFill>
                      <a:srgbClr val="FF0000"/>
                    </a:solidFill>
                    <a:latin typeface="微软雅黑" panose="020B0503020204020204" pitchFamily="34" charset="-122"/>
                    <a:ea typeface="微软雅黑" panose="020B0503020204020204" pitchFamily="34" charset="-122"/>
                  </a:rPr>
                  <a:t>编译程序根据变量定义为其</a:t>
                </a:r>
                <a:endParaRPr lang="zh-CN" altLang="en-US" dirty="0">
                  <a:solidFill>
                    <a:srgbClr val="FF0000"/>
                  </a:solidFill>
                  <a:latin typeface="微软雅黑" panose="020B0503020204020204" pitchFamily="34" charset="-122"/>
                  <a:ea typeface="微软雅黑" panose="020B0503020204020204" pitchFamily="34" charset="-122"/>
                </a:endParaRPr>
              </a:p>
              <a:p>
                <a:pPr lvl="0" algn="ctr"/>
                <a:r>
                  <a:rPr lang="zh-CN" altLang="en-US" dirty="0">
                    <a:solidFill>
                      <a:srgbClr val="FF0000"/>
                    </a:solidFill>
                    <a:latin typeface="微软雅黑" panose="020B0503020204020204" pitchFamily="34" charset="-122"/>
                    <a:ea typeface="微软雅黑" panose="020B0503020204020204" pitchFamily="34" charset="-122"/>
                  </a:rPr>
                  <a:t>分配指定字节的内存单元</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56347" name="Group 130"/>
              <p:cNvGrpSpPr/>
              <p:nvPr/>
            </p:nvGrpSpPr>
            <p:grpSpPr>
              <a:xfrm>
                <a:off x="3039" y="1704"/>
                <a:ext cx="2997" cy="2592"/>
                <a:chOff x="1515" y="769"/>
                <a:chExt cx="2997" cy="2592"/>
              </a:xfrm>
            </p:grpSpPr>
            <p:sp>
              <p:nvSpPr>
                <p:cNvPr id="56348" name="Rectangle 131"/>
                <p:cNvSpPr/>
                <p:nvPr/>
              </p:nvSpPr>
              <p:spPr>
                <a:xfrm>
                  <a:off x="2220" y="1044"/>
                  <a:ext cx="1188" cy="2088"/>
                </a:xfrm>
                <a:prstGeom prst="rect">
                  <a:avLst/>
                </a:prstGeom>
                <a:solidFill>
                  <a:schemeClr val="bg1"/>
                </a:solidFill>
                <a:ln w="9525" cap="flat" cmpd="sng">
                  <a:solidFill>
                    <a:srgbClr val="CC6600"/>
                  </a:solidFill>
                  <a:prstDash val="solid"/>
                  <a:miter/>
                  <a:headEnd type="none" w="med" len="med"/>
                  <a:tailEnd type="none" w="med" len="med"/>
                </a:ln>
              </p:spPr>
              <p:txBody>
                <a:bodyPr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56349" name="Line 132"/>
                <p:cNvSpPr/>
                <p:nvPr/>
              </p:nvSpPr>
              <p:spPr>
                <a:xfrm>
                  <a:off x="2220" y="1368"/>
                  <a:ext cx="1188" cy="0"/>
                </a:xfrm>
                <a:prstGeom prst="line">
                  <a:avLst/>
                </a:prstGeom>
                <a:ln w="9525" cap="flat" cmpd="sng">
                  <a:solidFill>
                    <a:schemeClr val="tx1"/>
                  </a:solidFill>
                  <a:prstDash val="solid"/>
                  <a:headEnd type="none" w="med" len="med"/>
                  <a:tailEnd type="none" w="med" len="med"/>
                </a:ln>
              </p:spPr>
            </p:sp>
            <p:sp>
              <p:nvSpPr>
                <p:cNvPr id="56350" name="Line 133"/>
                <p:cNvSpPr/>
                <p:nvPr/>
              </p:nvSpPr>
              <p:spPr>
                <a:xfrm>
                  <a:off x="2220" y="1618"/>
                  <a:ext cx="1188" cy="0"/>
                </a:xfrm>
                <a:prstGeom prst="line">
                  <a:avLst/>
                </a:prstGeom>
                <a:ln w="9525" cap="flat" cmpd="sng">
                  <a:solidFill>
                    <a:srgbClr val="CC6600"/>
                  </a:solidFill>
                  <a:prstDash val="solid"/>
                  <a:headEnd type="none" w="med" len="med"/>
                  <a:tailEnd type="none" w="med" len="med"/>
                </a:ln>
              </p:spPr>
            </p:sp>
            <p:sp>
              <p:nvSpPr>
                <p:cNvPr id="56351" name="Line 134"/>
                <p:cNvSpPr/>
                <p:nvPr/>
              </p:nvSpPr>
              <p:spPr>
                <a:xfrm>
                  <a:off x="2220" y="1868"/>
                  <a:ext cx="1188" cy="0"/>
                </a:xfrm>
                <a:prstGeom prst="line">
                  <a:avLst/>
                </a:prstGeom>
                <a:ln w="9525" cap="flat" cmpd="sng">
                  <a:solidFill>
                    <a:schemeClr val="tx1"/>
                  </a:solidFill>
                  <a:prstDash val="solid"/>
                  <a:headEnd type="none" w="med" len="med"/>
                  <a:tailEnd type="none" w="med" len="med"/>
                </a:ln>
              </p:spPr>
            </p:sp>
            <p:sp>
              <p:nvSpPr>
                <p:cNvPr id="56352" name="Line 135"/>
                <p:cNvSpPr/>
                <p:nvPr/>
              </p:nvSpPr>
              <p:spPr>
                <a:xfrm>
                  <a:off x="2220" y="2118"/>
                  <a:ext cx="1188" cy="0"/>
                </a:xfrm>
                <a:prstGeom prst="line">
                  <a:avLst/>
                </a:prstGeom>
                <a:ln w="9525" cap="flat" cmpd="sng">
                  <a:solidFill>
                    <a:srgbClr val="CC6600"/>
                  </a:solidFill>
                  <a:prstDash val="solid"/>
                  <a:headEnd type="none" w="med" len="med"/>
                  <a:tailEnd type="none" w="med" len="med"/>
                </a:ln>
              </p:spPr>
            </p:sp>
            <p:sp>
              <p:nvSpPr>
                <p:cNvPr id="56353" name="Line 136"/>
                <p:cNvSpPr/>
                <p:nvPr/>
              </p:nvSpPr>
              <p:spPr>
                <a:xfrm>
                  <a:off x="2220" y="2368"/>
                  <a:ext cx="1188" cy="0"/>
                </a:xfrm>
                <a:prstGeom prst="line">
                  <a:avLst/>
                </a:prstGeom>
                <a:ln w="9525" cap="flat" cmpd="sng">
                  <a:solidFill>
                    <a:schemeClr val="tx1"/>
                  </a:solidFill>
                  <a:prstDash val="solid"/>
                  <a:headEnd type="none" w="med" len="med"/>
                  <a:tailEnd type="none" w="med" len="med"/>
                </a:ln>
              </p:spPr>
            </p:sp>
            <p:sp>
              <p:nvSpPr>
                <p:cNvPr id="56354" name="Line 137"/>
                <p:cNvSpPr/>
                <p:nvPr/>
              </p:nvSpPr>
              <p:spPr>
                <a:xfrm>
                  <a:off x="2220" y="2618"/>
                  <a:ext cx="1188" cy="0"/>
                </a:xfrm>
                <a:prstGeom prst="line">
                  <a:avLst/>
                </a:prstGeom>
                <a:ln w="9525" cap="flat" cmpd="sng">
                  <a:solidFill>
                    <a:srgbClr val="CC6600"/>
                  </a:solidFill>
                  <a:prstDash val="solid"/>
                  <a:headEnd type="none" w="med" len="med"/>
                  <a:tailEnd type="none" w="med" len="med"/>
                </a:ln>
              </p:spPr>
            </p:sp>
            <p:sp>
              <p:nvSpPr>
                <p:cNvPr id="56355" name="Line 138"/>
                <p:cNvSpPr/>
                <p:nvPr/>
              </p:nvSpPr>
              <p:spPr>
                <a:xfrm>
                  <a:off x="2220" y="2868"/>
                  <a:ext cx="1188" cy="0"/>
                </a:xfrm>
                <a:prstGeom prst="line">
                  <a:avLst/>
                </a:prstGeom>
                <a:ln w="9525" cap="flat" cmpd="sng">
                  <a:solidFill>
                    <a:srgbClr val="333300"/>
                  </a:solidFill>
                  <a:prstDash val="solid"/>
                  <a:headEnd type="none" w="med" len="med"/>
                  <a:tailEnd type="none" w="med" len="med"/>
                </a:ln>
              </p:spPr>
            </p:sp>
            <p:sp>
              <p:nvSpPr>
                <p:cNvPr id="56356" name="Text Box 139"/>
                <p:cNvSpPr txBox="1"/>
                <p:nvPr/>
              </p:nvSpPr>
              <p:spPr>
                <a:xfrm>
                  <a:off x="2691" y="2827"/>
                  <a:ext cx="306" cy="350"/>
                </a:xfrm>
                <a:prstGeom prst="rect">
                  <a:avLst/>
                </a:prstGeom>
                <a:noFill/>
                <a:ln w="9525">
                  <a:noFill/>
                </a:ln>
              </p:spPr>
              <p:txBody>
                <a:bodyPr vert="eaVert"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t>
                  </a:r>
                  <a:endParaRPr lang="en-US" altLang="zh-CN" sz="2000" dirty="0">
                    <a:latin typeface="Arial" panose="020B0604020202020204" pitchFamily="34" charset="0"/>
                    <a:ea typeface="隶书" panose="02010509060101010101" pitchFamily="49" charset="-122"/>
                  </a:endParaRPr>
                </a:p>
              </p:txBody>
            </p:sp>
            <p:grpSp>
              <p:nvGrpSpPr>
                <p:cNvPr id="56357" name="Group 140"/>
                <p:cNvGrpSpPr/>
                <p:nvPr/>
              </p:nvGrpSpPr>
              <p:grpSpPr>
                <a:xfrm>
                  <a:off x="1515" y="1210"/>
                  <a:ext cx="705" cy="250"/>
                  <a:chOff x="1515" y="922"/>
                  <a:chExt cx="705" cy="250"/>
                </a:xfrm>
              </p:grpSpPr>
              <p:sp>
                <p:nvSpPr>
                  <p:cNvPr id="56380" name="Line 141"/>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56381" name="Text Box 142"/>
                  <p:cNvSpPr txBox="1"/>
                  <p:nvPr/>
                </p:nvSpPr>
                <p:spPr>
                  <a:xfrm>
                    <a:off x="1515" y="922"/>
                    <a:ext cx="434" cy="250"/>
                  </a:xfrm>
                  <a:prstGeom prst="rect">
                    <a:avLst/>
                  </a:prstGeom>
                  <a:noFill/>
                  <a:ln w="9525">
                    <a:noFill/>
                  </a:ln>
                </p:spPr>
                <p:txBody>
                  <a:bodyPr wrap="none" lIns="90000" tIns="46800" rIns="90000" bIns="46800">
                    <a:spAutoFit/>
                  </a:bodyPr>
                  <a:lstStyle/>
                  <a:p>
                    <a:pPr lvl="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dirty="0">
                      <a:solidFill>
                        <a:srgbClr val="0000FF"/>
                      </a:solidFill>
                      <a:latin typeface="Arial" panose="020B0604020202020204" pitchFamily="34" charset="0"/>
                      <a:ea typeface="隶书" panose="02010509060101010101" pitchFamily="49" charset="-122"/>
                    </a:endParaRPr>
                  </a:p>
                </p:txBody>
              </p:sp>
            </p:grpSp>
            <p:sp>
              <p:nvSpPr>
                <p:cNvPr id="56358" name="Text Box 143"/>
                <p:cNvSpPr txBox="1"/>
                <p:nvPr/>
              </p:nvSpPr>
              <p:spPr>
                <a:xfrm>
                  <a:off x="2139" y="769"/>
                  <a:ext cx="1500" cy="288"/>
                </a:xfrm>
                <a:prstGeom prst="rect">
                  <a:avLst/>
                </a:prstGeom>
                <a:noFill/>
                <a:ln w="9525">
                  <a:noFill/>
                </a:ln>
              </p:spPr>
              <p:txBody>
                <a:bodyPr wrap="none" lIns="90000" tIns="46800" rIns="90000" bIns="46800">
                  <a:spAutoFit/>
                </a:bodyPr>
                <a:lstStyle/>
                <a:p>
                  <a:pPr lvl="0"/>
                  <a:r>
                    <a:rPr lang="en-US" altLang="zh-CN" sz="2400" dirty="0">
                      <a:latin typeface="Arial" panose="020B0604020202020204" pitchFamily="34" charset="0"/>
                      <a:ea typeface="隶书" panose="02010509060101010101" pitchFamily="49" charset="-122"/>
                    </a:rPr>
                    <a:t>int   a=1, b=-3,c;</a:t>
                  </a:r>
                  <a:endParaRPr lang="en-US" altLang="zh-CN" sz="2000" dirty="0">
                    <a:latin typeface="Arial" panose="020B0604020202020204" pitchFamily="34" charset="0"/>
                    <a:ea typeface="隶书" panose="02010509060101010101" pitchFamily="49" charset="-122"/>
                  </a:endParaRPr>
                </a:p>
              </p:txBody>
            </p:sp>
            <p:sp>
              <p:nvSpPr>
                <p:cNvPr id="56359" name="Text Box 144"/>
                <p:cNvSpPr txBox="1"/>
                <p:nvPr/>
              </p:nvSpPr>
              <p:spPr>
                <a:xfrm>
                  <a:off x="1971" y="1465"/>
                  <a:ext cx="221" cy="288"/>
                </a:xfrm>
                <a:prstGeom prst="rect">
                  <a:avLst/>
                </a:prstGeom>
                <a:noFill/>
                <a:ln w="9525">
                  <a:noFill/>
                </a:ln>
              </p:spPr>
              <p:txBody>
                <a:bodyPr wrap="none" lIns="90000" tIns="46800" rIns="90000" bIns="46800">
                  <a:spAutoFit/>
                </a:bodyPr>
                <a:lstStyle/>
                <a:p>
                  <a:pPr lvl="0"/>
                  <a:r>
                    <a:rPr lang="en-US" altLang="zh-CN" sz="2400" dirty="0">
                      <a:solidFill>
                        <a:srgbClr val="FF0000"/>
                      </a:solidFill>
                      <a:latin typeface="Arial" panose="020B0604020202020204" pitchFamily="34" charset="0"/>
                      <a:ea typeface="隶书" panose="02010509060101010101" pitchFamily="49" charset="-122"/>
                    </a:rPr>
                    <a:t>a</a:t>
                  </a:r>
                  <a:endParaRPr lang="en-US" altLang="zh-CN" sz="2400" dirty="0">
                    <a:solidFill>
                      <a:srgbClr val="FF0000"/>
                    </a:solidFill>
                    <a:latin typeface="Arial" panose="020B0604020202020204" pitchFamily="34" charset="0"/>
                    <a:ea typeface="隶书" panose="02010509060101010101" pitchFamily="49" charset="-122"/>
                  </a:endParaRPr>
                </a:p>
              </p:txBody>
            </p:sp>
            <p:sp>
              <p:nvSpPr>
                <p:cNvPr id="56360" name="Text Box 145"/>
                <p:cNvSpPr txBox="1"/>
                <p:nvPr/>
              </p:nvSpPr>
              <p:spPr>
                <a:xfrm>
                  <a:off x="1971" y="1957"/>
                  <a:ext cx="221" cy="288"/>
                </a:xfrm>
                <a:prstGeom prst="rect">
                  <a:avLst/>
                </a:prstGeom>
                <a:noFill/>
                <a:ln w="9525">
                  <a:noFill/>
                </a:ln>
              </p:spPr>
              <p:txBody>
                <a:bodyPr wrap="none" lIns="90000" tIns="46800" rIns="90000" bIns="46800">
                  <a:spAutoFit/>
                </a:bodyPr>
                <a:lstStyle/>
                <a:p>
                  <a:pPr lvl="0"/>
                  <a:r>
                    <a:rPr lang="en-US" altLang="zh-CN" sz="2400" dirty="0">
                      <a:solidFill>
                        <a:srgbClr val="FF0000"/>
                      </a:solidFill>
                      <a:latin typeface="Arial" panose="020B0604020202020204" pitchFamily="34" charset="0"/>
                      <a:ea typeface="隶书" panose="02010509060101010101" pitchFamily="49" charset="-122"/>
                    </a:rPr>
                    <a:t>b</a:t>
                  </a:r>
                  <a:endParaRPr lang="en-US" altLang="zh-CN" sz="2400" dirty="0">
                    <a:solidFill>
                      <a:srgbClr val="FF0000"/>
                    </a:solidFill>
                    <a:latin typeface="Arial" panose="020B0604020202020204" pitchFamily="34" charset="0"/>
                    <a:ea typeface="隶书" panose="02010509060101010101" pitchFamily="49" charset="-122"/>
                  </a:endParaRPr>
                </a:p>
              </p:txBody>
            </p:sp>
            <p:sp>
              <p:nvSpPr>
                <p:cNvPr id="56361" name="Text Box 146"/>
                <p:cNvSpPr txBox="1"/>
                <p:nvPr/>
              </p:nvSpPr>
              <p:spPr>
                <a:xfrm>
                  <a:off x="1971" y="2485"/>
                  <a:ext cx="210" cy="288"/>
                </a:xfrm>
                <a:prstGeom prst="rect">
                  <a:avLst/>
                </a:prstGeom>
                <a:noFill/>
                <a:ln w="9525">
                  <a:noFill/>
                </a:ln>
              </p:spPr>
              <p:txBody>
                <a:bodyPr wrap="none" lIns="90000" tIns="46800" rIns="90000" bIns="46800">
                  <a:spAutoFit/>
                </a:bodyPr>
                <a:lstStyle/>
                <a:p>
                  <a:pPr lvl="0"/>
                  <a:r>
                    <a:rPr lang="en-US" altLang="zh-CN" sz="2400" dirty="0">
                      <a:solidFill>
                        <a:srgbClr val="FF0000"/>
                      </a:solidFill>
                      <a:latin typeface="Arial" panose="020B0604020202020204" pitchFamily="34" charset="0"/>
                      <a:ea typeface="隶书" panose="02010509060101010101" pitchFamily="49" charset="-122"/>
                    </a:rPr>
                    <a:t>c</a:t>
                  </a:r>
                  <a:endParaRPr lang="en-US" altLang="zh-CN" sz="2400" dirty="0">
                    <a:solidFill>
                      <a:srgbClr val="FF0000"/>
                    </a:solidFill>
                    <a:latin typeface="Arial" panose="020B0604020202020204" pitchFamily="34" charset="0"/>
                    <a:ea typeface="隶书" panose="02010509060101010101" pitchFamily="49" charset="-122"/>
                  </a:endParaRPr>
                </a:p>
              </p:txBody>
            </p:sp>
            <p:sp>
              <p:nvSpPr>
                <p:cNvPr id="56362" name="AutoShape 147"/>
                <p:cNvSpPr/>
                <p:nvPr/>
              </p:nvSpPr>
              <p:spPr>
                <a:xfrm>
                  <a:off x="3420" y="1368"/>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wrap="none"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56363" name="AutoShape 148"/>
                <p:cNvSpPr/>
                <p:nvPr/>
              </p:nvSpPr>
              <p:spPr>
                <a:xfrm>
                  <a:off x="3420" y="1860"/>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wrap="none"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56364" name="AutoShape 149"/>
                <p:cNvSpPr/>
                <p:nvPr/>
              </p:nvSpPr>
              <p:spPr>
                <a:xfrm>
                  <a:off x="3420" y="2364"/>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wrap="none"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56365" name="Text Box 150"/>
                <p:cNvSpPr txBox="1"/>
                <p:nvPr/>
              </p:nvSpPr>
              <p:spPr>
                <a:xfrm>
                  <a:off x="3471" y="1483"/>
                  <a:ext cx="522" cy="264"/>
                </a:xfrm>
                <a:prstGeom prst="rect">
                  <a:avLst/>
                </a:prstGeom>
                <a:noFill/>
                <a:ln w="9525">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4</a:t>
                  </a:r>
                  <a:r>
                    <a:rPr lang="zh-CN" altLang="en-US" sz="2000" dirty="0">
                      <a:latin typeface="Arial" panose="020B0604020202020204" pitchFamily="34" charset="0"/>
                      <a:ea typeface="隶书" panose="02010509060101010101" pitchFamily="49" charset="-122"/>
                    </a:rPr>
                    <a:t>字节</a:t>
                  </a:r>
                  <a:endParaRPr lang="zh-CN" altLang="en-US" sz="2000" dirty="0">
                    <a:latin typeface="Arial" panose="020B0604020202020204" pitchFamily="34" charset="0"/>
                    <a:ea typeface="隶书" panose="02010509060101010101" pitchFamily="49" charset="-122"/>
                  </a:endParaRPr>
                </a:p>
              </p:txBody>
            </p:sp>
            <p:sp>
              <p:nvSpPr>
                <p:cNvPr id="56366" name="Text Box 151"/>
                <p:cNvSpPr txBox="1"/>
                <p:nvPr/>
              </p:nvSpPr>
              <p:spPr>
                <a:xfrm>
                  <a:off x="3471" y="1987"/>
                  <a:ext cx="522" cy="264"/>
                </a:xfrm>
                <a:prstGeom prst="rect">
                  <a:avLst/>
                </a:prstGeom>
                <a:noFill/>
                <a:ln w="9525">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4</a:t>
                  </a:r>
                  <a:r>
                    <a:rPr lang="zh-CN" altLang="en-US" sz="2000" dirty="0">
                      <a:latin typeface="Arial" panose="020B0604020202020204" pitchFamily="34" charset="0"/>
                      <a:ea typeface="隶书" panose="02010509060101010101" pitchFamily="49" charset="-122"/>
                    </a:rPr>
                    <a:t>字节</a:t>
                  </a:r>
                  <a:endParaRPr lang="zh-CN" altLang="en-US" sz="2000" dirty="0">
                    <a:latin typeface="Arial" panose="020B0604020202020204" pitchFamily="34" charset="0"/>
                    <a:ea typeface="隶书" panose="02010509060101010101" pitchFamily="49" charset="-122"/>
                  </a:endParaRPr>
                </a:p>
              </p:txBody>
            </p:sp>
            <p:sp>
              <p:nvSpPr>
                <p:cNvPr id="56367" name="Text Box 152"/>
                <p:cNvSpPr txBox="1"/>
                <p:nvPr/>
              </p:nvSpPr>
              <p:spPr>
                <a:xfrm>
                  <a:off x="3471" y="2491"/>
                  <a:ext cx="522" cy="264"/>
                </a:xfrm>
                <a:prstGeom prst="rect">
                  <a:avLst/>
                </a:prstGeom>
                <a:noFill/>
                <a:ln w="9525">
                  <a:noFill/>
                </a:ln>
              </p:spPr>
              <p:txBody>
                <a:bodyPr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4</a:t>
                  </a:r>
                  <a:r>
                    <a:rPr lang="zh-CN" altLang="en-US" sz="2000" dirty="0">
                      <a:latin typeface="Arial" panose="020B0604020202020204" pitchFamily="34" charset="0"/>
                      <a:ea typeface="隶书" panose="02010509060101010101" pitchFamily="49" charset="-122"/>
                    </a:rPr>
                    <a:t>字节</a:t>
                  </a:r>
                  <a:endParaRPr lang="zh-CN" altLang="en-US" sz="2000" dirty="0">
                    <a:latin typeface="Arial" panose="020B0604020202020204" pitchFamily="34" charset="0"/>
                    <a:ea typeface="隶书" panose="02010509060101010101" pitchFamily="49" charset="-122"/>
                  </a:endParaRPr>
                </a:p>
              </p:txBody>
            </p:sp>
            <p:grpSp>
              <p:nvGrpSpPr>
                <p:cNvPr id="56368" name="Group 153"/>
                <p:cNvGrpSpPr/>
                <p:nvPr/>
              </p:nvGrpSpPr>
              <p:grpSpPr>
                <a:xfrm>
                  <a:off x="1515" y="1714"/>
                  <a:ext cx="705" cy="250"/>
                  <a:chOff x="1515" y="922"/>
                  <a:chExt cx="705" cy="250"/>
                </a:xfrm>
              </p:grpSpPr>
              <p:sp>
                <p:nvSpPr>
                  <p:cNvPr id="56378" name="Line 154"/>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56379" name="Text Box 155"/>
                  <p:cNvSpPr txBox="1"/>
                  <p:nvPr/>
                </p:nvSpPr>
                <p:spPr>
                  <a:xfrm>
                    <a:off x="1515" y="922"/>
                    <a:ext cx="434" cy="250"/>
                  </a:xfrm>
                  <a:prstGeom prst="rect">
                    <a:avLst/>
                  </a:prstGeom>
                  <a:noFill/>
                  <a:ln w="9525">
                    <a:noFill/>
                  </a:ln>
                </p:spPr>
                <p:txBody>
                  <a:bodyPr wrap="none" lIns="90000" tIns="46800" rIns="90000" bIns="46800">
                    <a:spAutoFit/>
                  </a:bodyPr>
                  <a:lstStyle/>
                  <a:p>
                    <a:pPr lvl="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dirty="0">
                      <a:solidFill>
                        <a:srgbClr val="0000FF"/>
                      </a:solidFill>
                      <a:latin typeface="Arial" panose="020B0604020202020204" pitchFamily="34" charset="0"/>
                      <a:ea typeface="隶书" panose="02010509060101010101" pitchFamily="49" charset="-122"/>
                    </a:endParaRPr>
                  </a:p>
                </p:txBody>
              </p:sp>
            </p:grpSp>
            <p:grpSp>
              <p:nvGrpSpPr>
                <p:cNvPr id="56369" name="Group 156"/>
                <p:cNvGrpSpPr/>
                <p:nvPr/>
              </p:nvGrpSpPr>
              <p:grpSpPr>
                <a:xfrm>
                  <a:off x="1515" y="2218"/>
                  <a:ext cx="705" cy="250"/>
                  <a:chOff x="1515" y="922"/>
                  <a:chExt cx="705" cy="250"/>
                </a:xfrm>
              </p:grpSpPr>
              <p:sp>
                <p:nvSpPr>
                  <p:cNvPr id="56376" name="Line 157"/>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56377" name="Text Box 158"/>
                  <p:cNvSpPr txBox="1"/>
                  <p:nvPr/>
                </p:nvSpPr>
                <p:spPr>
                  <a:xfrm>
                    <a:off x="1515" y="922"/>
                    <a:ext cx="434" cy="250"/>
                  </a:xfrm>
                  <a:prstGeom prst="rect">
                    <a:avLst/>
                  </a:prstGeom>
                  <a:noFill/>
                  <a:ln w="9525">
                    <a:noFill/>
                  </a:ln>
                </p:spPr>
                <p:txBody>
                  <a:bodyPr wrap="none" lIns="90000" tIns="46800" rIns="90000" bIns="46800">
                    <a:spAutoFit/>
                  </a:bodyPr>
                  <a:lstStyle/>
                  <a:p>
                    <a:pPr lvl="0"/>
                    <a:r>
                      <a:rPr lang="zh-CN" altLang="en-US" sz="2000" dirty="0">
                        <a:solidFill>
                          <a:srgbClr val="0000FF"/>
                        </a:solidFill>
                        <a:latin typeface="Arial" panose="020B0604020202020204" pitchFamily="34" charset="0"/>
                        <a:ea typeface="隶书" panose="02010509060101010101" pitchFamily="49" charset="-122"/>
                      </a:rPr>
                      <a:t>地址</a:t>
                    </a:r>
                    <a:endParaRPr lang="zh-CN" altLang="en-US" sz="2000" dirty="0">
                      <a:solidFill>
                        <a:srgbClr val="0000FF"/>
                      </a:solidFill>
                      <a:latin typeface="Arial" panose="020B0604020202020204" pitchFamily="34" charset="0"/>
                      <a:ea typeface="隶书" panose="02010509060101010101" pitchFamily="49" charset="-122"/>
                    </a:endParaRPr>
                  </a:p>
                </p:txBody>
              </p:sp>
            </p:grpSp>
            <p:sp>
              <p:nvSpPr>
                <p:cNvPr id="56370" name="Text Box 159"/>
                <p:cNvSpPr txBox="1"/>
                <p:nvPr/>
              </p:nvSpPr>
              <p:spPr>
                <a:xfrm>
                  <a:off x="2667" y="1039"/>
                  <a:ext cx="306" cy="350"/>
                </a:xfrm>
                <a:prstGeom prst="rect">
                  <a:avLst/>
                </a:prstGeom>
                <a:noFill/>
                <a:ln w="9525">
                  <a:noFill/>
                </a:ln>
              </p:spPr>
              <p:txBody>
                <a:bodyPr vert="eaVert" wrap="none" lIns="90000" tIns="46800" rIns="90000" bIns="46800">
                  <a:spAutoFit/>
                </a:bodyPr>
                <a:lstStyle/>
                <a:p>
                  <a:pPr lvl="0"/>
                  <a:r>
                    <a:rPr lang="en-US" altLang="zh-CN" sz="2000" dirty="0">
                      <a:latin typeface="Arial" panose="020B0604020202020204" pitchFamily="34" charset="0"/>
                      <a:ea typeface="隶书" panose="02010509060101010101" pitchFamily="49" charset="-122"/>
                    </a:rPr>
                    <a:t>…...</a:t>
                  </a:r>
                  <a:endParaRPr lang="en-US" altLang="zh-CN" sz="2000" dirty="0">
                    <a:latin typeface="Arial" panose="020B0604020202020204" pitchFamily="34" charset="0"/>
                    <a:ea typeface="隶书" panose="02010509060101010101" pitchFamily="49" charset="-122"/>
                  </a:endParaRPr>
                </a:p>
              </p:txBody>
            </p:sp>
            <p:sp>
              <p:nvSpPr>
                <p:cNvPr id="56371" name="Text Box 160"/>
                <p:cNvSpPr txBox="1"/>
                <p:nvPr/>
              </p:nvSpPr>
              <p:spPr>
                <a:xfrm>
                  <a:off x="2571" y="3097"/>
                  <a:ext cx="433" cy="264"/>
                </a:xfrm>
                <a:prstGeom prst="rect">
                  <a:avLst/>
                </a:prstGeom>
                <a:noFill/>
                <a:ln w="9525">
                  <a:noFill/>
                </a:ln>
              </p:spPr>
              <p:txBody>
                <a:bodyPr wrap="none" lIns="90000" tIns="46800" rIns="90000" bIns="46800">
                  <a:spAutoFit/>
                </a:bodyPr>
                <a:lstStyle/>
                <a:p>
                  <a:pPr lvl="0"/>
                  <a:r>
                    <a:rPr lang="zh-CN" altLang="en-US" sz="2000" dirty="0">
                      <a:latin typeface="微软雅黑" panose="020B0503020204020204" pitchFamily="34" charset="-122"/>
                      <a:ea typeface="微软雅黑" panose="020B0503020204020204" pitchFamily="34" charset="-122"/>
                    </a:rPr>
                    <a:t>内存</a:t>
                  </a:r>
                  <a:endParaRPr lang="zh-CN" altLang="en-US" sz="2000" dirty="0">
                    <a:latin typeface="微软雅黑" panose="020B0503020204020204" pitchFamily="34" charset="-122"/>
                    <a:ea typeface="微软雅黑" panose="020B0503020204020204" pitchFamily="34" charset="-122"/>
                  </a:endParaRPr>
                </a:p>
              </p:txBody>
            </p:sp>
            <p:sp>
              <p:nvSpPr>
                <p:cNvPr id="56372" name="Text Box 161"/>
                <p:cNvSpPr txBox="1"/>
                <p:nvPr/>
              </p:nvSpPr>
              <p:spPr>
                <a:xfrm>
                  <a:off x="2631" y="1453"/>
                  <a:ext cx="221" cy="288"/>
                </a:xfrm>
                <a:prstGeom prst="rect">
                  <a:avLst/>
                </a:prstGeom>
                <a:noFill/>
                <a:ln w="9525">
                  <a:noFill/>
                </a:ln>
              </p:spPr>
              <p:txBody>
                <a:bodyPr wrap="none" lIns="90000" tIns="46800" rIns="90000" bIns="46800">
                  <a:spAutoFit/>
                </a:bodyPr>
                <a:lstStyle/>
                <a:p>
                  <a:pPr lvl="0"/>
                  <a:r>
                    <a:rPr lang="en-US" altLang="zh-CN" sz="2400" dirty="0">
                      <a:solidFill>
                        <a:srgbClr val="CC6600"/>
                      </a:solidFill>
                      <a:latin typeface="Arial" panose="020B0604020202020204" pitchFamily="34" charset="0"/>
                      <a:ea typeface="隶书" panose="02010509060101010101" pitchFamily="49" charset="-122"/>
                    </a:rPr>
                    <a:t>1</a:t>
                  </a:r>
                  <a:endParaRPr lang="en-US" altLang="zh-CN" sz="2400" dirty="0">
                    <a:solidFill>
                      <a:srgbClr val="CC6600"/>
                    </a:solidFill>
                    <a:latin typeface="Arial" panose="020B0604020202020204" pitchFamily="34" charset="0"/>
                    <a:ea typeface="隶书" panose="02010509060101010101" pitchFamily="49" charset="-122"/>
                  </a:endParaRPr>
                </a:p>
              </p:txBody>
            </p:sp>
            <p:sp>
              <p:nvSpPr>
                <p:cNvPr id="56373" name="Text Box 162"/>
                <p:cNvSpPr txBox="1"/>
                <p:nvPr/>
              </p:nvSpPr>
              <p:spPr>
                <a:xfrm>
                  <a:off x="2631" y="1969"/>
                  <a:ext cx="285" cy="288"/>
                </a:xfrm>
                <a:prstGeom prst="rect">
                  <a:avLst/>
                </a:prstGeom>
                <a:noFill/>
                <a:ln w="9525">
                  <a:noFill/>
                </a:ln>
              </p:spPr>
              <p:txBody>
                <a:bodyPr wrap="none" lIns="90000" tIns="46800" rIns="90000" bIns="46800">
                  <a:spAutoFit/>
                </a:bodyPr>
                <a:lstStyle/>
                <a:p>
                  <a:pPr lvl="0"/>
                  <a:r>
                    <a:rPr lang="en-US" altLang="zh-CN" sz="2400" dirty="0">
                      <a:solidFill>
                        <a:srgbClr val="CC6600"/>
                      </a:solidFill>
                      <a:latin typeface="Arial" panose="020B0604020202020204" pitchFamily="34" charset="0"/>
                      <a:ea typeface="隶书" panose="02010509060101010101" pitchFamily="49" charset="-122"/>
                    </a:rPr>
                    <a:t>-3</a:t>
                  </a:r>
                  <a:endParaRPr lang="en-US" altLang="zh-CN" sz="2400" dirty="0">
                    <a:solidFill>
                      <a:srgbClr val="CC6600"/>
                    </a:solidFill>
                    <a:latin typeface="Arial" panose="020B0604020202020204" pitchFamily="34" charset="0"/>
                    <a:ea typeface="隶书" panose="02010509060101010101" pitchFamily="49" charset="-122"/>
                  </a:endParaRPr>
                </a:p>
              </p:txBody>
            </p:sp>
            <p:sp>
              <p:nvSpPr>
                <p:cNvPr id="56374" name="Text Box 163"/>
                <p:cNvSpPr txBox="1"/>
                <p:nvPr/>
              </p:nvSpPr>
              <p:spPr>
                <a:xfrm>
                  <a:off x="2631" y="2470"/>
                  <a:ext cx="324" cy="288"/>
                </a:xfrm>
                <a:prstGeom prst="rect">
                  <a:avLst/>
                </a:prstGeom>
                <a:noFill/>
                <a:ln w="9525">
                  <a:noFill/>
                </a:ln>
              </p:spPr>
              <p:txBody>
                <a:bodyPr wrap="none" lIns="90000" tIns="46800" rIns="90000" bIns="46800">
                  <a:spAutoFit/>
                </a:bodyPr>
                <a:lstStyle/>
                <a:p>
                  <a:pPr lvl="0"/>
                  <a:r>
                    <a:rPr lang="en-US" altLang="zh-CN" sz="2400" dirty="0">
                      <a:solidFill>
                        <a:schemeClr val="folHlink"/>
                      </a:solidFill>
                      <a:latin typeface="Arial" panose="020B0604020202020204" pitchFamily="34" charset="0"/>
                      <a:ea typeface="隶书" panose="02010509060101010101" pitchFamily="49" charset="-122"/>
                      <a:sym typeface="Symbol" panose="05050102010706020507" pitchFamily="18" charset="2"/>
                    </a:rPr>
                    <a:t></a:t>
                  </a:r>
                  <a:endParaRPr lang="en-US" altLang="zh-CN" sz="2400" dirty="0">
                    <a:solidFill>
                      <a:srgbClr val="CC6600"/>
                    </a:solidFill>
                    <a:latin typeface="Arial" panose="020B0604020202020204" pitchFamily="34" charset="0"/>
                    <a:ea typeface="隶书" panose="02010509060101010101" pitchFamily="49" charset="-122"/>
                  </a:endParaRPr>
                </a:p>
              </p:txBody>
            </p:sp>
            <p:sp>
              <p:nvSpPr>
                <p:cNvPr id="56375" name="AutoShape 164"/>
                <p:cNvSpPr/>
                <p:nvPr/>
              </p:nvSpPr>
              <p:spPr>
                <a:xfrm>
                  <a:off x="3576" y="2932"/>
                  <a:ext cx="936" cy="264"/>
                </a:xfrm>
                <a:prstGeom prst="callout2">
                  <a:avLst>
                    <a:gd name="adj1" fmla="val 24491"/>
                    <a:gd name="adj2" fmla="val -5130"/>
                    <a:gd name="adj3" fmla="val 24491"/>
                    <a:gd name="adj4" fmla="val -24250"/>
                    <a:gd name="adj5" fmla="val -87755"/>
                    <a:gd name="adj6" fmla="val -77778"/>
                  </a:avLst>
                </a:prstGeom>
                <a:noFill/>
                <a:ln w="9525" cap="flat" cmpd="sng">
                  <a:solidFill>
                    <a:srgbClr val="0000FF"/>
                  </a:solidFill>
                  <a:prstDash val="solid"/>
                  <a:miter/>
                  <a:headEnd type="none" w="med" len="med"/>
                  <a:tailEnd type="none" w="med" len="med"/>
                </a:ln>
              </p:spPr>
              <p:txBody>
                <a:bodyPr lIns="90000" tIns="46800" rIns="90000" bIns="46800">
                  <a:spAutoFit/>
                </a:bodyPr>
                <a:lstStyle/>
                <a:p>
                  <a:pPr lvl="0"/>
                  <a:r>
                    <a:rPr lang="zh-CN" altLang="en-US" sz="2000" dirty="0">
                      <a:solidFill>
                        <a:srgbClr val="FF0000"/>
                      </a:solidFill>
                      <a:latin typeface="微软雅黑" panose="020B0503020204020204" pitchFamily="34" charset="-122"/>
                      <a:ea typeface="微软雅黑" panose="020B0503020204020204" pitchFamily="34" charset="-122"/>
                    </a:rPr>
                    <a:t>随机数</a:t>
                  </a:r>
                  <a:endParaRPr lang="zh-CN" altLang="en-US" sz="2000" dirty="0">
                    <a:latin typeface="微软雅黑" panose="020B0503020204020204" pitchFamily="34" charset="-122"/>
                    <a:ea typeface="微软雅黑" panose="020B0503020204020204" pitchFamily="34" charset="-122"/>
                  </a:endParaRPr>
                </a:p>
              </p:txBody>
            </p:sp>
          </p:grpSp>
        </p:grpSp>
        <p:cxnSp>
          <p:nvCxnSpPr>
            <p:cNvPr id="3" name="直接连接符 2"/>
            <p:cNvCxnSpPr/>
            <p:nvPr/>
          </p:nvCxnSpPr>
          <p:spPr>
            <a:xfrm flipV="1">
              <a:off x="10631" y="2245"/>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0636" y="2881"/>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0636" y="3516"/>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0625" y="4122"/>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0624" y="4779"/>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641" y="5405"/>
              <a:ext cx="2948" cy="0"/>
            </a:xfrm>
            <a:prstGeom prst="line">
              <a:avLst/>
            </a:prstGeom>
            <a:ln>
              <a:solidFill>
                <a:srgbClr val="CC6600"/>
              </a:solidFill>
            </a:ln>
          </p:spPr>
          <p:style>
            <a:lnRef idx="1">
              <a:schemeClr val="accent1"/>
            </a:lnRef>
            <a:fillRef idx="0">
              <a:schemeClr val="accent1"/>
            </a:fillRef>
            <a:effectRef idx="0">
              <a:schemeClr val="accent1"/>
            </a:effectRef>
            <a:fontRef idx="minor">
              <a:schemeClr val="tx1"/>
            </a:fontRef>
          </p:style>
        </p:cxnSp>
      </p:grpSp>
      <p:grpSp>
        <p:nvGrpSpPr>
          <p:cNvPr id="12" name="Group 29"/>
          <p:cNvGrpSpPr/>
          <p:nvPr/>
        </p:nvGrpSpPr>
        <p:grpSpPr>
          <a:xfrm>
            <a:off x="4208780" y="4767580"/>
            <a:ext cx="175895" cy="191770"/>
            <a:chOff x="4356" y="3540"/>
            <a:chExt cx="228" cy="216"/>
          </a:xfrm>
        </p:grpSpPr>
        <p:sp>
          <p:nvSpPr>
            <p:cNvPr id="29708" name="Line 27"/>
            <p:cNvSpPr/>
            <p:nvPr/>
          </p:nvSpPr>
          <p:spPr>
            <a:xfrm flipH="1">
              <a:off x="4356" y="3540"/>
              <a:ext cx="228" cy="209"/>
            </a:xfrm>
            <a:prstGeom prst="line">
              <a:avLst/>
            </a:prstGeom>
            <a:ln w="38100" cap="flat" cmpd="sng">
              <a:solidFill>
                <a:srgbClr val="FF0000"/>
              </a:solidFill>
              <a:prstDash val="solid"/>
              <a:headEnd type="none" w="med" len="med"/>
              <a:tailEnd type="none" w="med" len="med"/>
            </a:ln>
          </p:spPr>
        </p:sp>
        <p:sp>
          <p:nvSpPr>
            <p:cNvPr id="29709" name="Line 28"/>
            <p:cNvSpPr/>
            <p:nvPr/>
          </p:nvSpPr>
          <p:spPr>
            <a:xfrm>
              <a:off x="4356" y="3540"/>
              <a:ext cx="228" cy="216"/>
            </a:xfrm>
            <a:prstGeom prst="line">
              <a:avLst/>
            </a:prstGeom>
            <a:ln w="38100" cap="flat" cmpd="sng">
              <a:solidFill>
                <a:srgbClr val="FF0000"/>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13"/>
                                        </p:tgtEl>
                                        <p:attrNameLst>
                                          <p:attrName>style.visibility</p:attrName>
                                        </p:attrNameLst>
                                      </p:cBhvr>
                                      <p:to>
                                        <p:strVal val="visible"/>
                                      </p:to>
                                    </p:set>
                                  </p:childTnLst>
                                  <p:subTnLst>
                                    <p:set>
                                      <p:cBhvr override="childStyle">
                                        <p:cTn dur="65" fill="hold" display="1" masterRel="nextClick" afterEffect="1"/>
                                        <p:tgtEl>
                                          <p:spTgt spid="553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14"/>
                                        </p:tgtEl>
                                        <p:attrNameLst>
                                          <p:attrName>style.visibility</p:attrName>
                                        </p:attrNameLst>
                                      </p:cBhvr>
                                      <p:to>
                                        <p:strVal val="visible"/>
                                      </p:to>
                                    </p:set>
                                  </p:childTnLst>
                                  <p:subTnLst>
                                    <p:set>
                                      <p:cBhvr override="childStyle">
                                        <p:cTn dur="65" fill="hold" display="1" masterRel="nextClick" afterEffect="1"/>
                                        <p:tgtEl>
                                          <p:spTgt spid="553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12"/>
                                        </p:tgtEl>
                                        <p:attrNameLst>
                                          <p:attrName>style.visibility</p:attrName>
                                        </p:attrNameLst>
                                      </p:cBhvr>
                                      <p:to>
                                        <p:strVal val="visible"/>
                                      </p:to>
                                    </p:set>
                                  </p:childTnLst>
                                  <p:subTnLst>
                                    <p:set>
                                      <p:cBhvr override="childStyle">
                                        <p:cTn dur="65" fill="hold" display="1" masterRel="nextClick" afterEffect="1"/>
                                        <p:tgtEl>
                                          <p:spTgt spid="553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15"/>
                                        </p:tgtEl>
                                        <p:attrNameLst>
                                          <p:attrName>style.visibility</p:attrName>
                                        </p:attrNameLst>
                                      </p:cBhvr>
                                      <p:to>
                                        <p:strVal val="visible"/>
                                      </p:to>
                                    </p:set>
                                  </p:childTnLst>
                                  <p:subTnLst>
                                    <p:set>
                                      <p:cBhvr override="childStyle">
                                        <p:cTn dur="65" fill="hold" display="1" masterRel="nextClick" afterEffect="1"/>
                                        <p:tgtEl>
                                          <p:spTgt spid="5531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65" fill="hold" display="1"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3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4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4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46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3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0" grpId="0" bldLvl="5" build="p"/>
      <p:bldP spid="55312" grpId="0" bldLvl="0" animBg="1"/>
      <p:bldP spid="55313" grpId="0" bldLvl="0" animBg="1"/>
      <p:bldP spid="55314" grpId="0" bldLvl="0" animBg="1"/>
      <p:bldP spid="55315" grpId="0" bldLvl="0" animBg="1"/>
      <p:bldP spid="55316" grpId="0" bldLvl="5" build="p"/>
      <p:bldP spid="55462" grpId="0" bldLvl="0" animBg="1"/>
      <p:bldP spid="55463" grpId="0" bldLvl="0" animBg="1"/>
      <p:bldP spid="55464" grpId="0" bldLvl="5" build="p"/>
      <p:bldP spid="5633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p:nvPr/>
        </p:nvSpPr>
        <p:spPr>
          <a:xfrm>
            <a:off x="1410970" y="3061070"/>
            <a:ext cx="6629400" cy="1744662"/>
          </a:xfrm>
          <a:prstGeom prst="rect">
            <a:avLst/>
          </a:prstGeom>
          <a:noFill/>
          <a:ln w="25400" cap="flat" cmpd="sng">
            <a:solidFill>
              <a:schemeClr val="tx2"/>
            </a:solidFill>
            <a:prstDash val="solid"/>
            <a:miter/>
            <a:headEnd type="none" w="med" len="med"/>
            <a:tailEnd type="none" w="med" len="med"/>
          </a:ln>
        </p:spPr>
        <p:txBody>
          <a:bodyPr wrap="none" anchor="ctr"/>
          <a:lstStyle/>
          <a:p>
            <a:pPr lvl="2">
              <a:spcBef>
                <a:spcPct val="50000"/>
              </a:spcBef>
            </a:pPr>
            <a:r>
              <a:rPr lang="zh-CN" altLang="en-US" dirty="0">
                <a:latin typeface="微软雅黑" panose="020B0503020204020204" pitchFamily="34" charset="-122"/>
                <a:ea typeface="微软雅黑" panose="020B0503020204020204" pitchFamily="34" charset="-122"/>
              </a:rPr>
              <a:t>格式</a:t>
            </a:r>
            <a:r>
              <a:rPr lang="en-US" altLang="zh-CN" dirty="0">
                <a:latin typeface="微软雅黑" panose="020B0503020204020204" pitchFamily="34" charset="-122"/>
                <a:ea typeface="微软雅黑" panose="020B0503020204020204" pitchFamily="34" charset="-122"/>
              </a:rPr>
              <a:t>: putchar( c )</a:t>
            </a:r>
            <a:endParaRPr lang="en-US" altLang="zh-CN" dirty="0">
              <a:latin typeface="微软雅黑" panose="020B0503020204020204" pitchFamily="34" charset="-122"/>
              <a:ea typeface="微软雅黑" panose="020B0503020204020204" pitchFamily="34" charset="-122"/>
            </a:endParaRPr>
          </a:p>
          <a:p>
            <a:pPr lvl="2">
              <a:spcBef>
                <a:spcPct val="50000"/>
              </a:spcBef>
            </a:pP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为字符常量、变量或表达式</a:t>
            </a:r>
            <a:endParaRPr lang="zh-CN" altLang="en-US" dirty="0">
              <a:latin typeface="微软雅黑" panose="020B0503020204020204" pitchFamily="34" charset="-122"/>
              <a:ea typeface="微软雅黑" panose="020B0503020204020204" pitchFamily="34" charset="-122"/>
            </a:endParaRPr>
          </a:p>
          <a:p>
            <a:pPr lvl="2">
              <a:spcBef>
                <a:spcPct val="50000"/>
              </a:spcBef>
            </a:pPr>
            <a:r>
              <a:rPr lang="zh-CN" altLang="zh-CN" dirty="0">
                <a:latin typeface="微软雅黑" panose="020B0503020204020204" pitchFamily="34" charset="-122"/>
                <a:ea typeface="微软雅黑" panose="020B0503020204020204" pitchFamily="34" charset="-122"/>
              </a:rPr>
              <a:t>功能：把字符</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输出到显示器上</a:t>
            </a:r>
            <a:endParaRPr lang="zh-CN" altLang="zh-CN" dirty="0">
              <a:latin typeface="微软雅黑" panose="020B0503020204020204" pitchFamily="34" charset="-122"/>
              <a:ea typeface="微软雅黑" panose="020B0503020204020204" pitchFamily="34" charset="-122"/>
            </a:endParaRPr>
          </a:p>
          <a:p>
            <a:pPr lvl="2">
              <a:spcBef>
                <a:spcPct val="50000"/>
              </a:spcBef>
            </a:pPr>
            <a:r>
              <a:rPr lang="zh-CN" altLang="zh-CN" dirty="0">
                <a:latin typeface="微软雅黑" panose="020B0503020204020204" pitchFamily="34" charset="-122"/>
                <a:ea typeface="微软雅黑" panose="020B0503020204020204" pitchFamily="34" charset="-122"/>
              </a:rPr>
              <a:t>返值：正常，为显示的代码值；出错，为</a:t>
            </a:r>
            <a:r>
              <a:rPr lang="en-US" altLang="zh-CN" dirty="0">
                <a:latin typeface="微软雅黑" panose="020B0503020204020204" pitchFamily="34" charset="-122"/>
                <a:ea typeface="微软雅黑" panose="020B0503020204020204" pitchFamily="34" charset="-122"/>
              </a:rPr>
              <a:t>EOF(-1)</a:t>
            </a:r>
            <a:endParaRPr lang="en-US" altLang="zh-CN" dirty="0">
              <a:latin typeface="微软雅黑" panose="020B0503020204020204" pitchFamily="34" charset="-122"/>
              <a:ea typeface="微软雅黑" panose="020B0503020204020204" pitchFamily="34" charset="-122"/>
            </a:endParaRPr>
          </a:p>
        </p:txBody>
      </p:sp>
      <p:sp>
        <p:nvSpPr>
          <p:cNvPr id="10243" name="Rectangle 3"/>
          <p:cNvSpPr>
            <a:spLocks noGrp="1"/>
          </p:cNvSpPr>
          <p:nvPr>
            <p:ph type="title" idx="4294967295"/>
          </p:nvPr>
        </p:nvSpPr>
        <p:spPr>
          <a:xfrm>
            <a:off x="503555" y="382957"/>
            <a:ext cx="7772400" cy="1143000"/>
          </a:xfrm>
        </p:spPr>
        <p:txBody>
          <a:bodyPr vert="horz" wrap="square" lIns="91440" tIns="45720" rIns="91440" bIns="45720" anchor="ctr"/>
          <a:lstStyle/>
          <a:p>
            <a:pPr lvl="0"/>
            <a:r>
              <a:rPr lang="en-US" altLang="zh-CN" sz="2800" dirty="0">
                <a:solidFill>
                  <a:srgbClr val="0000FF"/>
                </a:solidFill>
                <a:latin typeface="微软雅黑" panose="020B0503020204020204" pitchFamily="34" charset="-122"/>
                <a:ea typeface="微软雅黑" panose="020B0503020204020204" pitchFamily="34" charset="-122"/>
              </a:rPr>
              <a:t>3.9</a:t>
            </a:r>
            <a:r>
              <a:rPr lang="zh-CN" altLang="en-US" sz="2800" dirty="0">
                <a:solidFill>
                  <a:srgbClr val="0000FF"/>
                </a:solidFill>
                <a:latin typeface="微软雅黑" panose="020B0503020204020204" pitchFamily="34" charset="-122"/>
                <a:ea typeface="微软雅黑" panose="020B0503020204020204" pitchFamily="34" charset="-122"/>
              </a:rPr>
              <a:t>基本</a:t>
            </a:r>
            <a:r>
              <a:rPr lang="zh-CN" altLang="zh-CN" sz="2800" dirty="0">
                <a:solidFill>
                  <a:srgbClr val="0000FF"/>
                </a:solidFill>
                <a:latin typeface="微软雅黑" panose="020B0503020204020204" pitchFamily="34" charset="-122"/>
                <a:ea typeface="微软雅黑" panose="020B0503020204020204" pitchFamily="34" charset="-122"/>
              </a:rPr>
              <a:t>输入输出</a:t>
            </a:r>
            <a:endParaRPr lang="zh-CN" altLang="zh-CN" sz="2800" dirty="0">
              <a:solidFill>
                <a:srgbClr val="0000FF"/>
              </a:solidFill>
              <a:latin typeface="微软雅黑" panose="020B0503020204020204" pitchFamily="34" charset="-122"/>
              <a:ea typeface="微软雅黑" panose="020B0503020204020204" pitchFamily="34" charset="-122"/>
            </a:endParaRPr>
          </a:p>
        </p:txBody>
      </p:sp>
      <p:sp>
        <p:nvSpPr>
          <p:cNvPr id="10244" name="Rectangle 4"/>
          <p:cNvSpPr>
            <a:spLocks noGrp="1"/>
          </p:cNvSpPr>
          <p:nvPr>
            <p:ph type="body" idx="4294967295"/>
          </p:nvPr>
        </p:nvSpPr>
        <p:spPr>
          <a:xfrm>
            <a:off x="503555" y="1543737"/>
            <a:ext cx="7772400" cy="2809875"/>
          </a:xfrm>
        </p:spPr>
        <p:txBody>
          <a:bodyPr vert="horz" wrap="square" lIns="91440" tIns="45720" rIns="91440" bIns="45720" anchor="t"/>
          <a:lstStyle/>
          <a:p>
            <a:pPr lvl="1">
              <a:buFont typeface="Webdings" panose="05030102010509060703" pitchFamily="18" charset="2"/>
              <a:buChar char="5"/>
            </a:pPr>
            <a:r>
              <a:rPr lang="en-US" altLang="zh-CN" sz="2000" dirty="0">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语言无</a:t>
            </a:r>
            <a:r>
              <a:rPr lang="en-US" altLang="zh-CN" sz="2000" dirty="0">
                <a:latin typeface="微软雅黑" panose="020B0503020204020204" pitchFamily="34" charset="-122"/>
                <a:ea typeface="微软雅黑" panose="020B0503020204020204" pitchFamily="34" charset="-122"/>
              </a:rPr>
              <a:t>I/O</a:t>
            </a:r>
            <a:r>
              <a:rPr lang="zh-CN" altLang="zh-CN" sz="2000" dirty="0">
                <a:latin typeface="微软雅黑" panose="020B0503020204020204" pitchFamily="34" charset="-122"/>
                <a:ea typeface="微软雅黑" panose="020B0503020204020204" pitchFamily="34" charset="-122"/>
              </a:rPr>
              <a:t>语句，</a:t>
            </a:r>
            <a:r>
              <a:rPr lang="en-US" altLang="zh-CN" sz="2000" dirty="0">
                <a:latin typeface="微软雅黑" panose="020B0503020204020204" pitchFamily="34" charset="-122"/>
                <a:ea typeface="微软雅黑" panose="020B0503020204020204" pitchFamily="34" charset="-122"/>
              </a:rPr>
              <a:t>I/O</a:t>
            </a:r>
            <a:r>
              <a:rPr lang="zh-CN" altLang="zh-CN" sz="2000" dirty="0">
                <a:latin typeface="微软雅黑" panose="020B0503020204020204" pitchFamily="34" charset="-122"/>
                <a:ea typeface="微软雅黑" panose="020B0503020204020204" pitchFamily="34" charset="-122"/>
              </a:rPr>
              <a:t>操作由函数实现</a:t>
            </a:r>
            <a:endParaRPr lang="zh-CN" altLang="zh-CN" sz="2000" dirty="0">
              <a:latin typeface="微软雅黑" panose="020B0503020204020204" pitchFamily="34" charset="-122"/>
              <a:ea typeface="微软雅黑" panose="020B0503020204020204" pitchFamily="34" charset="-122"/>
            </a:endParaRPr>
          </a:p>
          <a:p>
            <a:pPr lvl="1">
              <a:buFont typeface="Webdings" panose="05030102010509060703" pitchFamily="18" charset="2"/>
              <a:buChar char="5"/>
            </a:pP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include &lt;stdio.h&gt;</a:t>
            </a:r>
            <a:endParaRPr lang="en-US" altLang="zh-CN" dirty="0"/>
          </a:p>
          <a:p>
            <a:pPr lvl="1">
              <a:buNone/>
            </a:pPr>
            <a:endParaRPr lang="en-US" altLang="zh-CN" sz="2000" dirty="0">
              <a:latin typeface="微软雅黑" panose="020B0503020204020204" pitchFamily="34" charset="-122"/>
              <a:ea typeface="微软雅黑" panose="020B0503020204020204" pitchFamily="34" charset="-122"/>
            </a:endParaRPr>
          </a:p>
          <a:p>
            <a:pPr lvl="1">
              <a:buNone/>
            </a:pPr>
            <a:r>
              <a:rPr lang="zh-CN" altLang="en-US" sz="2000" dirty="0">
                <a:latin typeface="微软雅黑" panose="020B0503020204020204" pitchFamily="34" charset="-122"/>
                <a:ea typeface="微软雅黑" panose="020B0503020204020204" pitchFamily="34" charset="-122"/>
              </a:rPr>
              <a:t>字符输出函数</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 Box 3"/>
          <p:cNvSpPr txBox="1"/>
          <p:nvPr/>
        </p:nvSpPr>
        <p:spPr>
          <a:xfrm>
            <a:off x="1247775" y="1579245"/>
            <a:ext cx="4054475" cy="3278188"/>
          </a:xfrm>
          <a:prstGeom prst="rect">
            <a:avLst/>
          </a:prstGeom>
          <a:solidFill>
            <a:schemeClr val="tx1"/>
          </a:solidFill>
          <a:ln w="38100" cap="flat" cmpd="sng">
            <a:solidFill>
              <a:srgbClr val="FFFFFF"/>
            </a:solidFill>
            <a:prstDash val="solid"/>
            <a:miter/>
            <a:headEnd type="none" w="med" len="med"/>
            <a:tailEnd type="none" w="med" len="med"/>
          </a:ln>
        </p:spPr>
        <p:txBody>
          <a:bodyPr wrap="none">
            <a:spAutoFit/>
          </a:bodyPr>
          <a:lstStyle/>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#include &lt;stdio.h&gt;</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main()</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int c;</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char 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c=65;  a='B';</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putchar(c); putchar('\n'); putchar(a);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endParaRPr lang="en-US" altLang="zh-CN" dirty="0">
              <a:solidFill>
                <a:schemeClr val="bg1"/>
              </a:solidFill>
              <a:latin typeface="Arial" panose="020B0604020202020204" pitchFamily="34" charset="0"/>
              <a:ea typeface="宋体" panose="02010600030101010101" pitchFamily="2" charset="-122"/>
            </a:endParaRPr>
          </a:p>
        </p:txBody>
      </p:sp>
      <p:sp>
        <p:nvSpPr>
          <p:cNvPr id="33797" name="Text Box 5"/>
          <p:cNvSpPr txBox="1"/>
          <p:nvPr/>
        </p:nvSpPr>
        <p:spPr>
          <a:xfrm>
            <a:off x="6182995" y="4074160"/>
            <a:ext cx="1478280" cy="783590"/>
          </a:xfrm>
          <a:prstGeom prst="rect">
            <a:avLst/>
          </a:prstGeom>
          <a:solidFill>
            <a:schemeClr val="bg2"/>
          </a:solidFill>
          <a:ln w="38100" cap="flat" cmpd="sng">
            <a:solidFill>
              <a:srgbClr val="FFFFFF"/>
            </a:solidFill>
            <a:prstDash val="solid"/>
            <a:miter/>
            <a:headEnd type="none" w="med" len="med"/>
            <a:tailEnd type="none" w="med" len="med"/>
          </a:ln>
        </p:spPr>
        <p:txBody>
          <a:bodyPr wrap="non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运行结果：</a:t>
            </a:r>
            <a:r>
              <a:rPr lang="en-US" altLang="zh-CN" dirty="0">
                <a:latin typeface="Arial" panose="020B0604020202020204" pitchFamily="34"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a:p>
            <a:pPr lvl="0" eaLnBrk="1" hangingPunct="1">
              <a:spcBef>
                <a:spcPct val="50000"/>
              </a:spcBef>
            </a:pPr>
            <a:r>
              <a:rPr lang="en-US" altLang="zh-CN" dirty="0">
                <a:latin typeface="Arial" panose="020B0604020202020204" pitchFamily="34" charset="0"/>
                <a:ea typeface="宋体" panose="02010600030101010101" pitchFamily="2" charset="-122"/>
              </a:rPr>
              <a:t>                  B</a:t>
            </a:r>
            <a:endParaRPr lang="en-US" altLang="zh-CN"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3"/>
          <p:cNvSpPr>
            <a:spLocks noGrp="1"/>
          </p:cNvSpPr>
          <p:nvPr>
            <p:ph idx="1"/>
          </p:nvPr>
        </p:nvSpPr>
        <p:spPr>
          <a:xfrm>
            <a:off x="506095" y="1101725"/>
            <a:ext cx="7886700" cy="4351338"/>
          </a:xfrm>
        </p:spPr>
        <p:txBody>
          <a:bodyPr vert="horz" wrap="square" lIns="91440" tIns="45720" rIns="91440" bIns="45720" anchor="t"/>
          <a:lstStyle/>
          <a:p>
            <a:pPr>
              <a:buNone/>
            </a:pPr>
            <a:r>
              <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格式：</a:t>
            </a:r>
            <a:endPar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printf(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，输出项</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，输出项</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，输出项</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 );</a:t>
            </a:r>
            <a:endPar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2400" dirty="0">
                <a:solidFill>
                  <a:schemeClr val="accent1"/>
                </a:solidFill>
                <a:ea typeface="华文细黑" panose="02010600040101010101" pitchFamily="2" charset="-122"/>
              </a:rPr>
              <a:t>  </a:t>
            </a:r>
            <a:endParaRPr lang="en-US" altLang="zh-CN" sz="2400" dirty="0">
              <a:solidFill>
                <a:schemeClr val="accent1"/>
              </a:solidFill>
              <a:ea typeface="华文细黑" panose="02010600040101010101" pitchFamily="2" charset="-122"/>
            </a:endParaRPr>
          </a:p>
          <a:p>
            <a:pPr>
              <a:buNone/>
            </a:pPr>
            <a:r>
              <a:rPr lang="en-US" altLang="zh-CN" sz="2000" dirty="0">
                <a:solidFill>
                  <a:schemeClr val="accent1"/>
                </a:solidFill>
                <a:ea typeface="华文细黑" panose="02010600040101010101" pitchFamily="2" charset="-122"/>
              </a:rPr>
              <a:t> </a:t>
            </a:r>
            <a:r>
              <a:rPr lang="zh-CN" altLang="en-US" sz="2000" dirty="0">
                <a:solidFill>
                  <a:srgbClr val="0000FF"/>
                </a:solidFill>
                <a:latin typeface="微软雅黑" panose="020B0503020204020204" pitchFamily="34" charset="-122"/>
                <a:ea typeface="微软雅黑" panose="020B0503020204020204" pitchFamily="34" charset="-122"/>
              </a:rPr>
              <a:t>例：</a:t>
            </a:r>
            <a:r>
              <a:rPr lang="en-US" altLang="zh-CN" sz="2400" dirty="0">
                <a:solidFill>
                  <a:srgbClr val="C00000"/>
                </a:solidFill>
                <a:ea typeface="华文细黑" panose="02010600040101010101" pitchFamily="2" charset="-122"/>
              </a:rPr>
              <a:t>printf( “x=%d,y=%f\n” ,  x , x+3  );</a:t>
            </a:r>
            <a:endParaRPr lang="en-US" altLang="zh-CN" sz="2400" dirty="0">
              <a:solidFill>
                <a:srgbClr val="C00000"/>
              </a:solidFill>
              <a:ea typeface="华文细黑" panose="02010600040101010101" pitchFamily="2" charset="-122"/>
            </a:endParaRPr>
          </a:p>
        </p:txBody>
      </p:sp>
      <p:sp>
        <p:nvSpPr>
          <p:cNvPr id="63492" name="Rectangle 4"/>
          <p:cNvSpPr/>
          <p:nvPr/>
        </p:nvSpPr>
        <p:spPr>
          <a:xfrm>
            <a:off x="1942465" y="2259330"/>
            <a:ext cx="1974215" cy="427355"/>
          </a:xfrm>
          <a:prstGeom prst="rect">
            <a:avLst/>
          </a:prstGeom>
          <a:solidFill>
            <a:srgbClr val="CCFFCC">
              <a:alpha val="30980"/>
            </a:srgbClr>
          </a:solidFill>
          <a:ln w="12700" cap="flat" cmpd="sng">
            <a:solidFill>
              <a:srgbClr val="FFFF00"/>
            </a:solidFill>
            <a:prstDash val="solid"/>
            <a:miter/>
            <a:headEnd type="none" w="sm" len="sm"/>
            <a:tailEnd type="none" w="sm" len="sm"/>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63493" name="Rectangle 5"/>
          <p:cNvSpPr/>
          <p:nvPr/>
        </p:nvSpPr>
        <p:spPr>
          <a:xfrm>
            <a:off x="4091940" y="2259330"/>
            <a:ext cx="914400" cy="427990"/>
          </a:xfrm>
          <a:prstGeom prst="rect">
            <a:avLst/>
          </a:prstGeom>
          <a:solidFill>
            <a:srgbClr val="CCFFCC">
              <a:alpha val="30980"/>
            </a:srgbClr>
          </a:solidFill>
          <a:ln w="12700" cap="flat" cmpd="sng">
            <a:solidFill>
              <a:srgbClr val="FFFF00"/>
            </a:solidFill>
            <a:prstDash val="solid"/>
            <a:miter/>
            <a:headEnd type="none" w="sm" len="sm"/>
            <a:tailEnd type="none" w="sm" len="sm"/>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63494" name="AutoShape 6"/>
          <p:cNvSpPr/>
          <p:nvPr/>
        </p:nvSpPr>
        <p:spPr>
          <a:xfrm>
            <a:off x="625793" y="3119120"/>
            <a:ext cx="2736850" cy="968375"/>
          </a:xfrm>
          <a:prstGeom prst="wedgeRoundRectCallout">
            <a:avLst>
              <a:gd name="adj1" fmla="val 32749"/>
              <a:gd name="adj2" fmla="val -85409"/>
              <a:gd name="adj3" fmla="val 16667"/>
            </a:avLst>
          </a:prstGeom>
          <a:solidFill>
            <a:schemeClr val="accent6">
              <a:lumMod val="40000"/>
              <a:lumOff val="60000"/>
            </a:schemeClr>
          </a:solidFill>
          <a:ln w="12700">
            <a:noFill/>
          </a:ln>
        </p:spPr>
        <p:txBody>
          <a:bodyPr lIns="90000" tIns="46800" rIns="90000" bIns="46800"/>
          <a:lstStyle/>
          <a:p>
            <a:pPr lvl="0" algn="ctr" eaLnBrk="1" hangingPunct="1">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格式控制</a:t>
            </a:r>
            <a:endParaRPr lang="zh-CN" altLang="en-US" sz="2000" dirty="0">
              <a:solidFill>
                <a:srgbClr val="FF3300"/>
              </a:solidFill>
              <a:latin typeface="微软雅黑" panose="020B0503020204020204" pitchFamily="34" charset="-122"/>
              <a:ea typeface="微软雅黑" panose="020B0503020204020204" pitchFamily="34" charset="-122"/>
            </a:endParaRPr>
          </a:p>
          <a:p>
            <a:pPr lvl="0" algn="ctr" eaLnBrk="1" hangingPunct="1">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rPr>
              <a:t>（转换控制字符串）</a:t>
            </a:r>
            <a:endParaRPr lang="zh-CN" altLang="en-US" sz="2000" dirty="0">
              <a:solidFill>
                <a:srgbClr val="FF3300"/>
              </a:solidFill>
              <a:latin typeface="微软雅黑" panose="020B0503020204020204" pitchFamily="34" charset="-122"/>
              <a:ea typeface="微软雅黑" panose="020B0503020204020204" pitchFamily="34" charset="-122"/>
            </a:endParaRPr>
          </a:p>
        </p:txBody>
      </p:sp>
      <p:sp>
        <p:nvSpPr>
          <p:cNvPr id="63495" name="AutoShape 7"/>
          <p:cNvSpPr/>
          <p:nvPr/>
        </p:nvSpPr>
        <p:spPr>
          <a:xfrm>
            <a:off x="4091623" y="3119120"/>
            <a:ext cx="4175125" cy="1011238"/>
          </a:xfrm>
          <a:prstGeom prst="wedgeRoundRectCallout">
            <a:avLst>
              <a:gd name="adj1" fmla="val -36425"/>
              <a:gd name="adj2" fmla="val -90627"/>
              <a:gd name="adj3" fmla="val 16667"/>
            </a:avLst>
          </a:prstGeom>
          <a:solidFill>
            <a:schemeClr val="accent6">
              <a:lumMod val="60000"/>
              <a:lumOff val="40000"/>
            </a:schemeClr>
          </a:solidFill>
          <a:ln w="12700">
            <a:noFill/>
          </a:ln>
        </p:spPr>
        <p:txBody>
          <a:bodyPr lIns="90000" tIns="46800" rIns="90000" bIns="46800"/>
          <a:lstStyle/>
          <a:p>
            <a:pPr lvl="0" algn="ctr" eaLnBrk="1" hangingPunct="1">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输出表列</a:t>
            </a:r>
            <a:endPar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lvl="0" algn="ctr" eaLnBrk="1" hangingPunct="1">
              <a:spcBef>
                <a:spcPct val="50000"/>
              </a:spcBef>
            </a:pPr>
            <a:r>
              <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（用逗号分隔的数据组</a:t>
            </a:r>
            <a:r>
              <a:rPr lang="en-US" altLang="zh-CN"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可选项</a:t>
            </a:r>
            <a:r>
              <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6" name="Text Box 8"/>
          <p:cNvSpPr txBox="1"/>
          <p:nvPr/>
        </p:nvSpPr>
        <p:spPr>
          <a:xfrm>
            <a:off x="328295" y="4438968"/>
            <a:ext cx="8442325" cy="1200150"/>
          </a:xfrm>
          <a:prstGeom prst="rect">
            <a:avLst/>
          </a:prstGeom>
          <a:solidFill>
            <a:srgbClr val="FFFF99"/>
          </a:solidFill>
          <a:ln w="12700">
            <a:noFill/>
          </a:ln>
        </p:spPr>
        <p:txBody>
          <a:bodyPr lIns="90000" tIns="46800" rIns="90000" bIns="46800">
            <a:spAutoFit/>
          </a:bodyPr>
          <a:lstStyle/>
          <a:p>
            <a:pPr lvl="0" eaLnBrk="1" hangingPunct="1">
              <a:spcBef>
                <a:spcPct val="50000"/>
              </a:spcBef>
            </a:pP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格式控制分为两个部分：</a:t>
            </a:r>
            <a:endPar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lvl="0" eaLnBrk="1" hangingPunct="1">
              <a:spcBef>
                <a:spcPct val="50000"/>
              </a:spcBef>
              <a:buClr>
                <a:srgbClr val="FF3300"/>
              </a:buClr>
              <a:buFont typeface="Wingdings" panose="05000000000000000000" pitchFamily="2" charset="2"/>
              <a:buChar char="u"/>
            </a:pPr>
            <a:r>
              <a:rPr lang="zh-CN" altLang="en-US" dirty="0">
                <a:solidFill>
                  <a:srgbClr val="009900"/>
                </a:solidFill>
                <a:latin typeface="微软雅黑" panose="020B0503020204020204" pitchFamily="34" charset="-122"/>
                <a:ea typeface="微软雅黑" panose="020B0503020204020204" pitchFamily="34" charset="-122"/>
                <a:cs typeface="微软雅黑" panose="020B0503020204020204" pitchFamily="34" charset="-122"/>
              </a:rPr>
              <a:t>格式说明</a:t>
            </a:r>
            <a:r>
              <a:rPr lang="en-US" altLang="zh-CN"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格式字符 （替换输出）</a:t>
            </a:r>
            <a:endParaRPr lang="zh-CN" altLang="en-US" dirty="0">
              <a:solidFill>
                <a:srgbClr val="009900"/>
              </a:solidFill>
              <a:latin typeface="微软雅黑" panose="020B0503020204020204" pitchFamily="34" charset="-122"/>
              <a:ea typeface="微软雅黑" panose="020B0503020204020204" pitchFamily="34" charset="-122"/>
              <a:cs typeface="微软雅黑" panose="020B0503020204020204" pitchFamily="34" charset="-122"/>
            </a:endParaRPr>
          </a:p>
          <a:p>
            <a:pPr lvl="0" eaLnBrk="1" hangingPunct="1">
              <a:spcBef>
                <a:spcPct val="50000"/>
              </a:spcBef>
              <a:buClr>
                <a:srgbClr val="FF3300"/>
              </a:buClr>
              <a:buFont typeface="Wingdings" panose="05000000000000000000" pitchFamily="2" charset="2"/>
              <a:buChar char="u"/>
            </a:pPr>
            <a:r>
              <a:rPr lang="zh-CN" altLang="en-US" dirty="0">
                <a:solidFill>
                  <a:srgbClr val="009900"/>
                </a:solidFill>
                <a:latin typeface="微软雅黑" panose="020B0503020204020204" pitchFamily="34" charset="-122"/>
                <a:ea typeface="微软雅黑" panose="020B0503020204020204" pitchFamily="34" charset="-122"/>
                <a:cs typeface="微软雅黑" panose="020B0503020204020204" pitchFamily="34" charset="-122"/>
              </a:rPr>
              <a:t>普通字符</a:t>
            </a:r>
            <a:r>
              <a:rPr lang="en-US" altLang="zh-CN"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原样输出（转义字符按表输出）</a:t>
            </a:r>
            <a:endPar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7" name="Rectangle 9"/>
          <p:cNvSpPr/>
          <p:nvPr/>
        </p:nvSpPr>
        <p:spPr>
          <a:xfrm>
            <a:off x="506095" y="471170"/>
            <a:ext cx="2299970" cy="492125"/>
          </a:xfrm>
          <a:prstGeom prst="rect">
            <a:avLst/>
          </a:prstGeom>
          <a:noFill/>
          <a:ln w="9525">
            <a:noFill/>
          </a:ln>
        </p:spPr>
        <p:txBody>
          <a:bodyPr/>
          <a:lstStyle/>
          <a:p>
            <a:pPr marL="462915" lvl="1" indent="-462915" eaLnBrk="1" hangingPunct="1">
              <a:spcBef>
                <a:spcPct val="20000"/>
              </a:spcBef>
            </a:pPr>
            <a:r>
              <a:rPr lang="zh-CN" altLang="en-US" sz="2400" dirty="0">
                <a:latin typeface="微软雅黑" panose="020B0503020204020204" pitchFamily="34" charset="-122"/>
                <a:ea typeface="微软雅黑" panose="020B0503020204020204" pitchFamily="34" charset="-122"/>
              </a:rPr>
              <a:t>格式输出函数</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2" grpId="0" bldLvl="0" animBg="1"/>
      <p:bldP spid="63493" grpId="0" bldLvl="0" animBg="1"/>
      <p:bldP spid="63494" grpId="0" bldLvl="0" animBg="1"/>
      <p:bldP spid="63495" grpId="0" bldLvl="0" animBg="1"/>
      <p:bldP spid="6349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8230" y="4038600"/>
            <a:ext cx="6303645" cy="1332230"/>
          </a:xfrm>
          <a:prstGeom prst="rect">
            <a:avLst/>
          </a:prstGeom>
          <a:solidFill>
            <a:schemeClr val="accent5">
              <a:lumMod val="60000"/>
              <a:lumOff val="40000"/>
            </a:schemeClr>
          </a:solidFill>
        </p:spPr>
        <p:txBody>
          <a:bodyPr wrap="square" rtlCol="0">
            <a:spAutoFit/>
          </a:bodyPr>
          <a:lstStyle/>
          <a:p>
            <a:r>
              <a:rPr lang="zh-CN" altLang="zh-CN" sz="2000" dirty="0">
                <a:latin typeface="微软雅黑" panose="020B0503020204020204" pitchFamily="34" charset="-122"/>
                <a:ea typeface="微软雅黑" panose="020B0503020204020204" pitchFamily="34" charset="-122"/>
                <a:sym typeface="+mn-ea"/>
              </a:rPr>
              <a:t>例:判断下列标识符号合法性</a:t>
            </a:r>
            <a:endParaRPr lang="zh-CN" altLang="zh-CN" sz="2000" dirty="0">
              <a:latin typeface="微软雅黑" panose="020B0503020204020204" pitchFamily="34" charset="-122"/>
              <a:ea typeface="微软雅黑" panose="020B0503020204020204" pitchFamily="34" charset="-122"/>
              <a:sym typeface="+mn-ea"/>
            </a:endParaRPr>
          </a:p>
          <a:p>
            <a:r>
              <a:rPr lang="en-US" altLang="zh-CN" sz="2000" dirty="0">
                <a:latin typeface="Times New Roman" panose="02020603050405020304" pitchFamily="18" charset="0"/>
                <a:sym typeface="+mn-ea"/>
              </a:rPr>
              <a:t>sum      Sum     M.D.John    day    Date   3days</a:t>
            </a:r>
            <a:endParaRPr lang="en-US" altLang="zh-CN" sz="2000" dirty="0">
              <a:latin typeface="Times New Roman" panose="02020603050405020304" pitchFamily="18" charset="0"/>
              <a:sym typeface="+mn-ea"/>
            </a:endParaRPr>
          </a:p>
          <a:p>
            <a:r>
              <a:rPr lang="en-US" altLang="zh-CN" sz="2000" dirty="0">
                <a:latin typeface="Times New Roman" panose="02020603050405020304" pitchFamily="18" charset="0"/>
                <a:sym typeface="+mn-ea"/>
              </a:rPr>
              <a:t>student_name     #33      lotus_1_2_3</a:t>
            </a:r>
            <a:endParaRPr lang="zh-CN" altLang="zh-CN" sz="2000" dirty="0">
              <a:latin typeface="微软雅黑" panose="020B0503020204020204" pitchFamily="34" charset="-122"/>
              <a:ea typeface="微软雅黑" panose="020B0503020204020204" pitchFamily="34" charset="-122"/>
              <a:sym typeface="+mn-ea"/>
            </a:endParaRPr>
          </a:p>
          <a:p>
            <a:r>
              <a:rPr lang="en-US" altLang="zh-CN" sz="2000" dirty="0">
                <a:latin typeface="Times New Roman" panose="02020603050405020304" pitchFamily="18" charset="0"/>
                <a:sym typeface="+mn-ea"/>
              </a:rPr>
              <a:t>char    a&gt;b   _above     $123</a:t>
            </a:r>
            <a:endParaRPr lang="en-US" altLang="zh-CN" sz="2000"/>
          </a:p>
        </p:txBody>
      </p:sp>
      <p:sp>
        <p:nvSpPr>
          <p:cNvPr id="52226" name="Rectangle 2"/>
          <p:cNvSpPr>
            <a:spLocks noGrp="1"/>
          </p:cNvSpPr>
          <p:nvPr>
            <p:ph type="body" idx="4294967295"/>
          </p:nvPr>
        </p:nvSpPr>
        <p:spPr>
          <a:xfrm>
            <a:off x="228600" y="555625"/>
            <a:ext cx="8915400" cy="3097530"/>
          </a:xfrm>
        </p:spPr>
        <p:txBody>
          <a:bodyPr vert="horz" wrap="square" lIns="91440" tIns="45720" rIns="91440" bIns="45720" anchor="t"/>
          <a:lstStyle/>
          <a:p>
            <a:pPr lvl="1" eaLnBrk="1" hangingPunct="1"/>
            <a:r>
              <a:rPr lang="zh-CN" altLang="en-US" sz="1800" dirty="0">
                <a:solidFill>
                  <a:srgbClr val="000000"/>
                </a:solidFill>
                <a:latin typeface="微软雅黑" panose="020B0503020204020204" pitchFamily="34" charset="-122"/>
                <a:ea typeface="微软雅黑" panose="020B0503020204020204" pitchFamily="34" charset="-122"/>
              </a:rPr>
              <a:t>标识符</a:t>
            </a:r>
            <a:endParaRPr lang="zh-CN" altLang="en-US" sz="1800" dirty="0">
              <a:solidFill>
                <a:srgbClr val="000000"/>
              </a:solidFill>
              <a:latin typeface="微软雅黑" panose="020B0503020204020204" pitchFamily="34" charset="-122"/>
              <a:ea typeface="微软雅黑" panose="020B0503020204020204" pitchFamily="34" charset="-122"/>
            </a:endParaRPr>
          </a:p>
          <a:p>
            <a:pPr lvl="2" eaLnBrk="1" hangingPunct="1"/>
            <a:r>
              <a:rPr lang="zh-CN" altLang="en-US" sz="1800" dirty="0">
                <a:solidFill>
                  <a:srgbClr val="000000"/>
                </a:solidFill>
                <a:latin typeface="微软雅黑" panose="020B0503020204020204" pitchFamily="34" charset="-122"/>
                <a:ea typeface="微软雅黑" panose="020B0503020204020204" pitchFamily="34" charset="-122"/>
              </a:rPr>
              <a:t>定义：用来标识变量、常量、函数等的字符序列</a:t>
            </a:r>
            <a:endParaRPr lang="zh-CN" altLang="en-US" sz="1800" dirty="0">
              <a:solidFill>
                <a:srgbClr val="000000"/>
              </a:solidFill>
              <a:latin typeface="微软雅黑" panose="020B0503020204020204" pitchFamily="34" charset="-122"/>
              <a:ea typeface="微软雅黑" panose="020B0503020204020204" pitchFamily="34" charset="-122"/>
            </a:endParaRPr>
          </a:p>
          <a:p>
            <a:pPr lvl="2" eaLnBrk="1" hangingPunct="1"/>
            <a:r>
              <a:rPr lang="zh-CN" altLang="en-US" sz="1800" dirty="0">
                <a:solidFill>
                  <a:srgbClr val="000000"/>
                </a:solidFill>
                <a:latin typeface="微软雅黑" panose="020B0503020204020204" pitchFamily="34" charset="-122"/>
                <a:ea typeface="微软雅黑" panose="020B0503020204020204" pitchFamily="34" charset="-122"/>
              </a:rPr>
              <a:t>组成：</a:t>
            </a:r>
            <a:endParaRPr lang="zh-CN" altLang="en-US" sz="1800" dirty="0">
              <a:solidFill>
                <a:srgbClr val="000000"/>
              </a:solidFill>
              <a:latin typeface="微软雅黑" panose="020B0503020204020204" pitchFamily="34" charset="-122"/>
              <a:ea typeface="微软雅黑" panose="020B0503020204020204" pitchFamily="34" charset="-122"/>
            </a:endParaRPr>
          </a:p>
          <a:p>
            <a:pPr lvl="3" eaLnBrk="1" hangingPunct="1"/>
            <a:r>
              <a:rPr lang="zh-CN" altLang="zh-CN" sz="1800" dirty="0">
                <a:solidFill>
                  <a:srgbClr val="000000"/>
                </a:solidFill>
                <a:latin typeface="微软雅黑" panose="020B0503020204020204" pitchFamily="34" charset="-122"/>
                <a:ea typeface="微软雅黑" panose="020B0503020204020204" pitchFamily="34" charset="-122"/>
              </a:rPr>
              <a:t>只能由</a:t>
            </a:r>
            <a:r>
              <a:rPr lang="zh-CN" altLang="zh-CN" sz="1800" dirty="0">
                <a:solidFill>
                  <a:srgbClr val="FF0000"/>
                </a:solidFill>
                <a:latin typeface="微软雅黑" panose="020B0503020204020204" pitchFamily="34" charset="-122"/>
                <a:ea typeface="微软雅黑" panose="020B0503020204020204" pitchFamily="34" charset="-122"/>
              </a:rPr>
              <a:t>字母、数字、下划线</a:t>
            </a:r>
            <a:r>
              <a:rPr lang="zh-CN" altLang="zh-CN" sz="1800" dirty="0">
                <a:solidFill>
                  <a:srgbClr val="000000"/>
                </a:solidFill>
                <a:latin typeface="微软雅黑" panose="020B0503020204020204" pitchFamily="34" charset="-122"/>
                <a:ea typeface="微软雅黑" panose="020B0503020204020204" pitchFamily="34" charset="-122"/>
              </a:rPr>
              <a:t>组成，且第一个字母必须是字母或下划线</a:t>
            </a:r>
            <a:endParaRPr lang="zh-CN" altLang="zh-CN" sz="1800" dirty="0">
              <a:solidFill>
                <a:srgbClr val="000000"/>
              </a:solidFill>
              <a:latin typeface="微软雅黑" panose="020B0503020204020204" pitchFamily="34" charset="-122"/>
              <a:ea typeface="微软雅黑" panose="020B0503020204020204" pitchFamily="34" charset="-122"/>
            </a:endParaRPr>
          </a:p>
          <a:p>
            <a:pPr lvl="3" eaLnBrk="1" hangingPunct="1"/>
            <a:r>
              <a:rPr lang="zh-CN" altLang="zh-CN" sz="1800" dirty="0">
                <a:solidFill>
                  <a:srgbClr val="000000"/>
                </a:solidFill>
                <a:latin typeface="微软雅黑" panose="020B0503020204020204" pitchFamily="34" charset="-122"/>
                <a:ea typeface="微软雅黑" panose="020B0503020204020204" pitchFamily="34" charset="-122"/>
              </a:rPr>
              <a:t>大小写敏感</a:t>
            </a:r>
            <a:endParaRPr lang="zh-CN" altLang="zh-CN" sz="1800" dirty="0">
              <a:solidFill>
                <a:srgbClr val="000000"/>
              </a:solidFill>
              <a:latin typeface="微软雅黑" panose="020B0503020204020204" pitchFamily="34" charset="-122"/>
              <a:ea typeface="微软雅黑" panose="020B0503020204020204" pitchFamily="34" charset="-122"/>
            </a:endParaRPr>
          </a:p>
          <a:p>
            <a:pPr lvl="3" eaLnBrk="1" hangingPunct="1"/>
            <a:r>
              <a:rPr lang="zh-CN" altLang="zh-CN" sz="1800" dirty="0">
                <a:solidFill>
                  <a:srgbClr val="000000"/>
                </a:solidFill>
                <a:latin typeface="微软雅黑" panose="020B0503020204020204" pitchFamily="34" charset="-122"/>
                <a:ea typeface="微软雅黑" panose="020B0503020204020204" pitchFamily="34" charset="-122"/>
              </a:rPr>
              <a:t>不能使用关键字</a:t>
            </a:r>
            <a:endParaRPr lang="zh-CN" altLang="zh-CN" sz="1800" dirty="0">
              <a:solidFill>
                <a:srgbClr val="000000"/>
              </a:solidFill>
              <a:latin typeface="微软雅黑" panose="020B0503020204020204" pitchFamily="34" charset="-122"/>
              <a:ea typeface="微软雅黑" panose="020B0503020204020204" pitchFamily="34" charset="-122"/>
            </a:endParaRPr>
          </a:p>
          <a:p>
            <a:pPr lvl="2" eaLnBrk="1" hangingPunct="1"/>
            <a:r>
              <a:rPr lang="zh-CN" altLang="zh-CN" sz="1800" dirty="0">
                <a:solidFill>
                  <a:srgbClr val="000000"/>
                </a:solidFill>
                <a:latin typeface="微软雅黑" panose="020B0503020204020204" pitchFamily="34" charset="-122"/>
                <a:ea typeface="微软雅黑" panose="020B0503020204020204" pitchFamily="34" charset="-122"/>
              </a:rPr>
              <a:t>长度：最长3</a:t>
            </a:r>
            <a:r>
              <a:rPr lang="en-US" altLang="zh-CN" sz="1800" dirty="0">
                <a:solidFill>
                  <a:srgbClr val="000000"/>
                </a:solidFill>
                <a:latin typeface="微软雅黑" panose="020B0503020204020204" pitchFamily="34" charset="-122"/>
                <a:ea typeface="微软雅黑" panose="020B0503020204020204" pitchFamily="34" charset="-122"/>
              </a:rPr>
              <a:t>2</a:t>
            </a:r>
            <a:r>
              <a:rPr lang="zh-CN" altLang="zh-CN" sz="1800" dirty="0">
                <a:solidFill>
                  <a:srgbClr val="000000"/>
                </a:solidFill>
                <a:latin typeface="微软雅黑" panose="020B0503020204020204" pitchFamily="34" charset="-122"/>
                <a:ea typeface="微软雅黑" panose="020B0503020204020204" pitchFamily="34" charset="-122"/>
              </a:rPr>
              <a:t>个字符</a:t>
            </a:r>
            <a:endParaRPr lang="zh-CN" altLang="zh-CN" sz="1800" dirty="0">
              <a:solidFill>
                <a:srgbClr val="000000"/>
              </a:solidFill>
              <a:latin typeface="微软雅黑" panose="020B0503020204020204" pitchFamily="34" charset="-122"/>
              <a:ea typeface="微软雅黑" panose="020B0503020204020204" pitchFamily="34" charset="-122"/>
            </a:endParaRPr>
          </a:p>
          <a:p>
            <a:pPr lvl="2" eaLnBrk="1" hangingPunct="1"/>
            <a:r>
              <a:rPr lang="zh-CN" altLang="zh-CN" sz="1800" dirty="0">
                <a:solidFill>
                  <a:srgbClr val="000000"/>
                </a:solidFill>
                <a:latin typeface="微软雅黑" panose="020B0503020204020204" pitchFamily="34" charset="-122"/>
                <a:ea typeface="微软雅黑" panose="020B0503020204020204" pitchFamily="34" charset="-122"/>
              </a:rPr>
              <a:t>命名原则：</a:t>
            </a:r>
            <a:endParaRPr lang="zh-CN" altLang="zh-CN" sz="1800" dirty="0">
              <a:solidFill>
                <a:srgbClr val="000000"/>
              </a:solidFill>
              <a:latin typeface="微软雅黑" panose="020B0503020204020204" pitchFamily="34" charset="-122"/>
              <a:ea typeface="微软雅黑" panose="020B0503020204020204" pitchFamily="34" charset="-122"/>
            </a:endParaRPr>
          </a:p>
          <a:p>
            <a:pPr lvl="3" eaLnBrk="1" hangingPunct="1"/>
            <a:r>
              <a:rPr lang="zh-CN" altLang="en-US" sz="1800" dirty="0">
                <a:solidFill>
                  <a:srgbClr val="000000"/>
                </a:solidFill>
                <a:latin typeface="微软雅黑" panose="020B0503020204020204" pitchFamily="34" charset="-122"/>
                <a:ea typeface="微软雅黑" panose="020B0503020204020204" pitchFamily="34" charset="-122"/>
              </a:rPr>
              <a:t>见名知意</a:t>
            </a:r>
            <a:endParaRPr lang="zh-CN" altLang="en-US" sz="1800" dirty="0">
              <a:solidFill>
                <a:srgbClr val="000000"/>
              </a:solidFill>
              <a:latin typeface="微软雅黑" panose="020B0503020204020204" pitchFamily="34" charset="-122"/>
              <a:ea typeface="微软雅黑" panose="020B0503020204020204" pitchFamily="34" charset="-122"/>
            </a:endParaRPr>
          </a:p>
          <a:p>
            <a:pPr lvl="3" eaLnBrk="1" hangingPunct="1"/>
            <a:r>
              <a:rPr lang="zh-CN" altLang="en-US" sz="1800" dirty="0">
                <a:solidFill>
                  <a:srgbClr val="000000"/>
                </a:solidFill>
                <a:latin typeface="微软雅黑" panose="020B0503020204020204" pitchFamily="34" charset="-122"/>
                <a:ea typeface="微软雅黑" panose="020B0503020204020204" pitchFamily="34" charset="-122"/>
              </a:rPr>
              <a:t>不宜混淆  如</a:t>
            </a:r>
            <a:r>
              <a:rPr lang="en-US" altLang="zh-CN" sz="1800" dirty="0">
                <a:solidFill>
                  <a:srgbClr val="000000"/>
                </a:solidFill>
                <a:latin typeface="微软雅黑" panose="020B0503020204020204" pitchFamily="34" charset="-122"/>
                <a:ea typeface="微软雅黑" panose="020B0503020204020204" pitchFamily="34" charset="-122"/>
              </a:rPr>
              <a:t>l</a:t>
            </a:r>
            <a:r>
              <a:rPr lang="zh-CN" altLang="zh-CN" sz="1800" dirty="0">
                <a:solidFill>
                  <a:srgbClr val="000000"/>
                </a:solidFill>
                <a:latin typeface="微软雅黑" panose="020B0503020204020204" pitchFamily="34" charset="-122"/>
                <a:ea typeface="微软雅黑" panose="020B0503020204020204" pitchFamily="34" charset="-122"/>
              </a:rPr>
              <a:t>与</a:t>
            </a:r>
            <a:r>
              <a:rPr lang="en-US" altLang="zh-CN" sz="1800" dirty="0">
                <a:solidFill>
                  <a:srgbClr val="000000"/>
                </a:solidFill>
                <a:latin typeface="微软雅黑" panose="020B0503020204020204" pitchFamily="34" charset="-122"/>
                <a:ea typeface="微软雅黑" panose="020B0503020204020204" pitchFamily="34" charset="-122"/>
              </a:rPr>
              <a:t>I,  o</a:t>
            </a:r>
            <a:r>
              <a:rPr lang="zh-CN" altLang="zh-CN" sz="1800" dirty="0">
                <a:solidFill>
                  <a:srgbClr val="000000"/>
                </a:solidFill>
                <a:latin typeface="微软雅黑" panose="020B0503020204020204" pitchFamily="34" charset="-122"/>
                <a:ea typeface="微软雅黑" panose="020B0503020204020204" pitchFamily="34" charset="-122"/>
              </a:rPr>
              <a:t>与0</a:t>
            </a:r>
            <a:endParaRPr lang="zh-CN" altLang="zh-CN" sz="1800" dirty="0">
              <a:solidFill>
                <a:srgbClr val="000000"/>
              </a:solidFill>
              <a:latin typeface="微软雅黑" panose="020B0503020204020204" pitchFamily="34" charset="-122"/>
              <a:ea typeface="微软雅黑" panose="020B0503020204020204" pitchFamily="34" charset="-122"/>
            </a:endParaRPr>
          </a:p>
        </p:txBody>
      </p:sp>
      <p:sp>
        <p:nvSpPr>
          <p:cNvPr id="52287" name="Text Box 63"/>
          <p:cNvSpPr txBox="1"/>
          <p:nvPr/>
        </p:nvSpPr>
        <p:spPr>
          <a:xfrm>
            <a:off x="2677478" y="4352925"/>
            <a:ext cx="1195705" cy="397510"/>
          </a:xfrm>
          <a:prstGeom prst="rect">
            <a:avLst/>
          </a:prstGeom>
          <a:noFill/>
          <a:ln w="38100">
            <a:noFill/>
          </a:ln>
        </p:spPr>
        <p:txBody>
          <a:bodyPr wrap="none" lIns="90000" tIns="46800" rIns="90000" bIns="46800">
            <a:spAutoFit/>
          </a:bodyPr>
          <a:lstStyle/>
          <a:p>
            <a:pPr lvl="0"/>
            <a:r>
              <a:rPr lang="en-US" altLang="zh-CN" sz="2000" dirty="0">
                <a:solidFill>
                  <a:srgbClr val="FF0000"/>
                </a:solidFill>
                <a:latin typeface="Times New Roman" panose="02020603050405020304" pitchFamily="18" charset="0"/>
                <a:ea typeface="宋体" panose="02010600030101010101" pitchFamily="2" charset="-122"/>
              </a:rPr>
              <a:t>M.D.John</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52288" name="Text Box 64"/>
          <p:cNvSpPr txBox="1"/>
          <p:nvPr/>
        </p:nvSpPr>
        <p:spPr>
          <a:xfrm>
            <a:off x="5239068" y="4358640"/>
            <a:ext cx="772160" cy="397510"/>
          </a:xfrm>
          <a:prstGeom prst="rect">
            <a:avLst/>
          </a:prstGeom>
          <a:noFill/>
          <a:ln w="38100">
            <a:noFill/>
          </a:ln>
        </p:spPr>
        <p:txBody>
          <a:bodyPr wrap="none" lIns="90000" tIns="46800" rIns="90000" bIns="46800">
            <a:spAutoFit/>
          </a:bodyPr>
          <a:lstStyle/>
          <a:p>
            <a:pPr lvl="0"/>
            <a:r>
              <a:rPr lang="en-US" altLang="zh-CN" sz="2000" dirty="0">
                <a:solidFill>
                  <a:srgbClr val="FF0000"/>
                </a:solidFill>
                <a:latin typeface="Times New Roman" panose="02020603050405020304" pitchFamily="18" charset="0"/>
                <a:ea typeface="宋体" panose="02010600030101010101" pitchFamily="2" charset="-122"/>
              </a:rPr>
              <a:t>3days</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52289" name="Text Box 65"/>
          <p:cNvSpPr txBox="1"/>
          <p:nvPr/>
        </p:nvSpPr>
        <p:spPr>
          <a:xfrm>
            <a:off x="2814638" y="4659630"/>
            <a:ext cx="560070" cy="397510"/>
          </a:xfrm>
          <a:prstGeom prst="rect">
            <a:avLst/>
          </a:prstGeom>
          <a:noFill/>
          <a:ln w="38100">
            <a:noFill/>
          </a:ln>
        </p:spPr>
        <p:txBody>
          <a:bodyPr wrap="none" lIns="90000" tIns="46800" rIns="90000" bIns="46800">
            <a:spAutoFit/>
          </a:bodyPr>
          <a:lstStyle/>
          <a:p>
            <a:pPr lvl="0"/>
            <a:r>
              <a:rPr lang="en-US" altLang="zh-CN" sz="2000" dirty="0">
                <a:solidFill>
                  <a:srgbClr val="FF3300"/>
                </a:solidFill>
                <a:latin typeface="Times New Roman" panose="02020603050405020304" pitchFamily="18" charset="0"/>
                <a:ea typeface="宋体" panose="02010600030101010101" pitchFamily="2" charset="-122"/>
              </a:rPr>
              <a:t>#33</a:t>
            </a:r>
            <a:endParaRPr lang="en-US" altLang="zh-CN" sz="2000" dirty="0">
              <a:solidFill>
                <a:srgbClr val="FF3300"/>
              </a:solidFill>
              <a:latin typeface="Times New Roman" panose="02020603050405020304" pitchFamily="18" charset="0"/>
              <a:ea typeface="宋体" panose="02010600030101010101" pitchFamily="2" charset="-122"/>
            </a:endParaRPr>
          </a:p>
        </p:txBody>
      </p:sp>
      <p:sp>
        <p:nvSpPr>
          <p:cNvPr id="52290" name="Text Box 66"/>
          <p:cNvSpPr txBox="1"/>
          <p:nvPr/>
        </p:nvSpPr>
        <p:spPr>
          <a:xfrm>
            <a:off x="1084898" y="4972050"/>
            <a:ext cx="616585" cy="397510"/>
          </a:xfrm>
          <a:prstGeom prst="rect">
            <a:avLst/>
          </a:prstGeom>
          <a:noFill/>
          <a:ln w="38100">
            <a:noFill/>
          </a:ln>
        </p:spPr>
        <p:txBody>
          <a:bodyPr wrap="none" lIns="90000" tIns="46800" rIns="90000" bIns="46800">
            <a:spAutoFit/>
          </a:bodyPr>
          <a:lstStyle/>
          <a:p>
            <a:pPr lvl="0"/>
            <a:r>
              <a:rPr lang="en-US" altLang="zh-CN" sz="2000" dirty="0">
                <a:solidFill>
                  <a:srgbClr val="FF3300"/>
                </a:solidFill>
                <a:latin typeface="Times New Roman" panose="02020603050405020304" pitchFamily="18" charset="0"/>
                <a:ea typeface="宋体" panose="02010600030101010101" pitchFamily="2" charset="-122"/>
              </a:rPr>
              <a:t>char</a:t>
            </a:r>
            <a:endParaRPr lang="en-US" altLang="zh-CN" sz="2000" dirty="0">
              <a:solidFill>
                <a:srgbClr val="FF3300"/>
              </a:solidFill>
              <a:latin typeface="Times New Roman" panose="02020603050405020304" pitchFamily="18" charset="0"/>
              <a:ea typeface="宋体" panose="02010600030101010101" pitchFamily="2" charset="-122"/>
            </a:endParaRPr>
          </a:p>
        </p:txBody>
      </p:sp>
      <p:sp>
        <p:nvSpPr>
          <p:cNvPr id="52291" name="Text Box 67"/>
          <p:cNvSpPr txBox="1"/>
          <p:nvPr/>
        </p:nvSpPr>
        <p:spPr>
          <a:xfrm>
            <a:off x="3403918" y="4972050"/>
            <a:ext cx="687070" cy="397510"/>
          </a:xfrm>
          <a:prstGeom prst="rect">
            <a:avLst/>
          </a:prstGeom>
          <a:noFill/>
          <a:ln w="38100">
            <a:noFill/>
          </a:ln>
        </p:spPr>
        <p:txBody>
          <a:bodyPr wrap="none" lIns="90000" tIns="46800" rIns="90000" bIns="46800">
            <a:spAutoFit/>
          </a:bodyPr>
          <a:lstStyle/>
          <a:p>
            <a:pPr lvl="0"/>
            <a:r>
              <a:rPr lang="en-US" altLang="zh-CN" sz="2000" dirty="0">
                <a:solidFill>
                  <a:srgbClr val="FF3300"/>
                </a:solidFill>
                <a:latin typeface="Times New Roman" panose="02020603050405020304" pitchFamily="18" charset="0"/>
                <a:ea typeface="宋体" panose="02010600030101010101" pitchFamily="2" charset="-122"/>
              </a:rPr>
              <a:t>$123</a:t>
            </a:r>
            <a:endParaRPr lang="en-US" altLang="zh-CN" sz="2000" dirty="0">
              <a:solidFill>
                <a:srgbClr val="FF3300"/>
              </a:solidFill>
              <a:latin typeface="Times New Roman" panose="02020603050405020304" pitchFamily="18" charset="0"/>
              <a:ea typeface="宋体" panose="02010600030101010101" pitchFamily="2" charset="-122"/>
            </a:endParaRPr>
          </a:p>
        </p:txBody>
      </p:sp>
      <p:sp>
        <p:nvSpPr>
          <p:cNvPr id="52292" name="Text Box 68"/>
          <p:cNvSpPr txBox="1"/>
          <p:nvPr/>
        </p:nvSpPr>
        <p:spPr>
          <a:xfrm>
            <a:off x="1782763" y="4972050"/>
            <a:ext cx="562610" cy="397510"/>
          </a:xfrm>
          <a:prstGeom prst="rect">
            <a:avLst/>
          </a:prstGeom>
          <a:noFill/>
          <a:ln w="38100">
            <a:noFill/>
          </a:ln>
        </p:spPr>
        <p:txBody>
          <a:bodyPr wrap="none" lIns="90000" tIns="46800" rIns="90000" bIns="46800">
            <a:spAutoFit/>
          </a:bodyPr>
          <a:lstStyle/>
          <a:p>
            <a:pPr lvl="0"/>
            <a:r>
              <a:rPr lang="en-US" altLang="zh-CN" sz="2000" dirty="0">
                <a:solidFill>
                  <a:srgbClr val="FF3300"/>
                </a:solidFill>
                <a:latin typeface="Times New Roman" panose="02020603050405020304" pitchFamily="18" charset="0"/>
                <a:ea typeface="宋体" panose="02010600030101010101" pitchFamily="2" charset="-122"/>
              </a:rPr>
              <a:t>a&gt;b</a:t>
            </a:r>
            <a:endParaRPr lang="en-US" altLang="zh-CN" sz="2000" dirty="0">
              <a:solidFill>
                <a:srgbClr val="FF33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8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9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9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87" grpId="0" build="p"/>
      <p:bldP spid="52288" grpId="0" build="p"/>
      <p:bldP spid="52289" grpId="0" build="p"/>
      <p:bldP spid="52290" grpId="0" build="p"/>
      <p:bldP spid="52291" grpId="0" build="p"/>
      <p:bldP spid="52292"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77"/>
          <p:cNvGrpSpPr/>
          <p:nvPr/>
        </p:nvGrpSpPr>
        <p:grpSpPr bwMode="auto">
          <a:xfrm>
            <a:off x="459299" y="336538"/>
            <a:ext cx="8073390" cy="4450087"/>
            <a:chOff x="142" y="92"/>
            <a:chExt cx="5515" cy="2803"/>
          </a:xfrm>
          <a:solidFill>
            <a:srgbClr val="FFFFFF"/>
          </a:solidFill>
        </p:grpSpPr>
        <p:grpSp>
          <p:nvGrpSpPr>
            <p:cNvPr id="4" name="Group 73"/>
            <p:cNvGrpSpPr/>
            <p:nvPr/>
          </p:nvGrpSpPr>
          <p:grpSpPr bwMode="auto">
            <a:xfrm>
              <a:off x="290" y="376"/>
              <a:ext cx="5367" cy="2512"/>
              <a:chOff x="321" y="376"/>
              <a:chExt cx="5367" cy="2512"/>
            </a:xfrm>
            <a:grpFill/>
          </p:grpSpPr>
          <p:sp>
            <p:nvSpPr>
              <p:cNvPr id="12292" name="Rectangle 4"/>
              <p:cNvSpPr>
                <a:spLocks noChangeArrowheads="1"/>
              </p:cNvSpPr>
              <p:nvPr/>
            </p:nvSpPr>
            <p:spPr bwMode="auto">
              <a:xfrm>
                <a:off x="325" y="376"/>
                <a:ext cx="5362" cy="2512"/>
              </a:xfrm>
              <a:prstGeom prst="rect">
                <a:avLst/>
              </a:prstGeom>
              <a:grpFill/>
              <a:ln w="25400">
                <a:solidFill>
                  <a:srgbClr val="009900"/>
                </a:solidFill>
                <a:miter lim="800000"/>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Line 5"/>
              <p:cNvSpPr>
                <a:spLocks noChangeShapeType="1"/>
              </p:cNvSpPr>
              <p:nvPr/>
            </p:nvSpPr>
            <p:spPr bwMode="auto">
              <a:xfrm>
                <a:off x="338" y="639"/>
                <a:ext cx="5349" cy="1"/>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4" name="Line 6"/>
              <p:cNvSpPr>
                <a:spLocks noChangeShapeType="1"/>
              </p:cNvSpPr>
              <p:nvPr/>
            </p:nvSpPr>
            <p:spPr bwMode="auto">
              <a:xfrm flipV="1">
                <a:off x="332" y="894"/>
                <a:ext cx="5355" cy="2"/>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5" name="Line 7"/>
              <p:cNvSpPr>
                <a:spLocks noChangeShapeType="1"/>
              </p:cNvSpPr>
              <p:nvPr/>
            </p:nvSpPr>
            <p:spPr bwMode="auto">
              <a:xfrm flipV="1">
                <a:off x="338" y="1128"/>
                <a:ext cx="5349"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6" name="Line 8"/>
              <p:cNvSpPr>
                <a:spLocks noChangeShapeType="1"/>
              </p:cNvSpPr>
              <p:nvPr/>
            </p:nvSpPr>
            <p:spPr bwMode="auto">
              <a:xfrm flipV="1">
                <a:off x="344" y="1374"/>
                <a:ext cx="5343"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7" name="Line 9"/>
              <p:cNvSpPr>
                <a:spLocks noChangeShapeType="1"/>
              </p:cNvSpPr>
              <p:nvPr/>
            </p:nvSpPr>
            <p:spPr bwMode="auto">
              <a:xfrm>
                <a:off x="342" y="1611"/>
                <a:ext cx="5345" cy="4"/>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8" name="Line 10"/>
              <p:cNvSpPr>
                <a:spLocks noChangeShapeType="1"/>
              </p:cNvSpPr>
              <p:nvPr/>
            </p:nvSpPr>
            <p:spPr bwMode="auto">
              <a:xfrm flipV="1">
                <a:off x="335" y="1868"/>
                <a:ext cx="5351"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9" name="Line 11"/>
              <p:cNvSpPr>
                <a:spLocks noChangeShapeType="1"/>
              </p:cNvSpPr>
              <p:nvPr/>
            </p:nvSpPr>
            <p:spPr bwMode="auto">
              <a:xfrm flipV="1">
                <a:off x="329" y="2130"/>
                <a:ext cx="5358"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0" name="Line 12"/>
              <p:cNvSpPr>
                <a:spLocks noChangeShapeType="1"/>
              </p:cNvSpPr>
              <p:nvPr/>
            </p:nvSpPr>
            <p:spPr bwMode="auto">
              <a:xfrm flipV="1">
                <a:off x="332" y="2382"/>
                <a:ext cx="5355"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1" name="Line 13"/>
              <p:cNvSpPr>
                <a:spLocks noChangeShapeType="1"/>
              </p:cNvSpPr>
              <p:nvPr/>
            </p:nvSpPr>
            <p:spPr bwMode="auto">
              <a:xfrm flipV="1">
                <a:off x="321" y="2622"/>
                <a:ext cx="5367" cy="0"/>
              </a:xfrm>
              <a:prstGeom prst="line">
                <a:avLst/>
              </a:prstGeom>
              <a:grp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68"/>
            <p:cNvGrpSpPr/>
            <p:nvPr/>
          </p:nvGrpSpPr>
          <p:grpSpPr bwMode="auto">
            <a:xfrm>
              <a:off x="394" y="416"/>
              <a:ext cx="441" cy="2448"/>
              <a:chOff x="394" y="416"/>
              <a:chExt cx="441" cy="2448"/>
            </a:xfrm>
            <a:grpFill/>
          </p:grpSpPr>
          <p:sp>
            <p:nvSpPr>
              <p:cNvPr id="12303" name="Text Box 15"/>
              <p:cNvSpPr txBox="1">
                <a:spLocks noChangeArrowheads="1"/>
              </p:cNvSpPr>
              <p:nvPr/>
            </p:nvSpPr>
            <p:spPr bwMode="auto">
              <a:xfrm>
                <a:off x="442" y="416"/>
                <a:ext cx="272"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d,i</a:t>
                </a:r>
                <a:endPar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4" name="Text Box 16"/>
              <p:cNvSpPr txBox="1">
                <a:spLocks noChangeArrowheads="1"/>
              </p:cNvSpPr>
              <p:nvPr/>
            </p:nvSpPr>
            <p:spPr bwMode="auto">
              <a:xfrm>
                <a:off x="454" y="667"/>
                <a:ext cx="327"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x,X</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5" name="Text Box 17"/>
              <p:cNvSpPr txBox="1">
                <a:spLocks noChangeArrowheads="1"/>
              </p:cNvSpPr>
              <p:nvPr/>
            </p:nvSpPr>
            <p:spPr bwMode="auto">
              <a:xfrm>
                <a:off x="430" y="914"/>
                <a:ext cx="229"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o</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6" name="Text Box 18"/>
              <p:cNvSpPr txBox="1">
                <a:spLocks noChangeArrowheads="1"/>
              </p:cNvSpPr>
              <p:nvPr/>
            </p:nvSpPr>
            <p:spPr bwMode="auto">
              <a:xfrm>
                <a:off x="430" y="1145"/>
                <a:ext cx="229"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u</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7" name="Text Box 19"/>
              <p:cNvSpPr txBox="1">
                <a:spLocks noChangeArrowheads="1"/>
              </p:cNvSpPr>
              <p:nvPr/>
            </p:nvSpPr>
            <p:spPr bwMode="auto">
              <a:xfrm>
                <a:off x="430" y="1384"/>
                <a:ext cx="219"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c</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8" name="Text Box 20"/>
              <p:cNvSpPr txBox="1">
                <a:spLocks noChangeArrowheads="1"/>
              </p:cNvSpPr>
              <p:nvPr/>
            </p:nvSpPr>
            <p:spPr bwMode="auto">
              <a:xfrm>
                <a:off x="430" y="1650"/>
                <a:ext cx="219"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s</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09" name="Text Box 21"/>
              <p:cNvSpPr txBox="1">
                <a:spLocks noChangeArrowheads="1"/>
              </p:cNvSpPr>
              <p:nvPr/>
            </p:nvSpPr>
            <p:spPr bwMode="auto">
              <a:xfrm>
                <a:off x="408" y="1901"/>
                <a:ext cx="377" cy="211"/>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e,E</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10" name="Text Box 22"/>
              <p:cNvSpPr txBox="1">
                <a:spLocks noChangeArrowheads="1"/>
              </p:cNvSpPr>
              <p:nvPr/>
            </p:nvSpPr>
            <p:spPr bwMode="auto">
              <a:xfrm>
                <a:off x="424" y="2160"/>
                <a:ext cx="213"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f</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11" name="Text Box 23"/>
              <p:cNvSpPr txBox="1">
                <a:spLocks noChangeArrowheads="1"/>
              </p:cNvSpPr>
              <p:nvPr/>
            </p:nvSpPr>
            <p:spPr bwMode="auto">
              <a:xfrm>
                <a:off x="400" y="2393"/>
                <a:ext cx="265" cy="214"/>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g</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12312" name="Text Box 24"/>
              <p:cNvSpPr txBox="1">
                <a:spLocks noChangeArrowheads="1"/>
              </p:cNvSpPr>
              <p:nvPr/>
            </p:nvSpPr>
            <p:spPr bwMode="auto">
              <a:xfrm>
                <a:off x="394" y="2653"/>
                <a:ext cx="441" cy="211"/>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nvGrpSpPr>
            <p:cNvPr id="6" name="Group 72"/>
            <p:cNvGrpSpPr/>
            <p:nvPr/>
          </p:nvGrpSpPr>
          <p:grpSpPr bwMode="auto">
            <a:xfrm>
              <a:off x="142" y="92"/>
              <a:ext cx="3097" cy="2769"/>
              <a:chOff x="142" y="92"/>
              <a:chExt cx="3097" cy="2769"/>
            </a:xfrm>
            <a:grpFill/>
          </p:grpSpPr>
          <p:sp>
            <p:nvSpPr>
              <p:cNvPr id="12290" name="Text Box 2"/>
              <p:cNvSpPr txBox="1">
                <a:spLocks noChangeArrowheads="1"/>
              </p:cNvSpPr>
              <p:nvPr/>
            </p:nvSpPr>
            <p:spPr bwMode="auto">
              <a:xfrm>
                <a:off x="142" y="92"/>
                <a:ext cx="1143" cy="263"/>
              </a:xfrm>
              <a:prstGeom prst="rect">
                <a:avLst/>
              </a:prstGeom>
              <a:grpFill/>
              <a:ln w="9525">
                <a:noFill/>
                <a:miter lim="800000"/>
              </a:ln>
              <a:effectLst/>
            </p:spPr>
            <p:txBody>
              <a:bodyPr wrap="square"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格式字符：</a:t>
                </a:r>
                <a:endParaRPr kumimoji="1" lang="zh-CN" altLang="en-US" sz="4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314" name="Text Box 26"/>
              <p:cNvSpPr txBox="1">
                <a:spLocks noChangeArrowheads="1"/>
              </p:cNvSpPr>
              <p:nvPr/>
            </p:nvSpPr>
            <p:spPr bwMode="auto">
              <a:xfrm>
                <a:off x="1063" y="660"/>
                <a:ext cx="1731"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十六进制无符号整数</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16" name="Text Box 28"/>
              <p:cNvSpPr txBox="1">
                <a:spLocks noChangeArrowheads="1"/>
              </p:cNvSpPr>
              <p:nvPr/>
            </p:nvSpPr>
            <p:spPr bwMode="auto">
              <a:xfrm>
                <a:off x="1063" y="1147"/>
                <a:ext cx="2176"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不带符号十进制整数</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7" name="Group 69"/>
              <p:cNvGrpSpPr/>
              <p:nvPr/>
            </p:nvGrpSpPr>
            <p:grpSpPr bwMode="auto">
              <a:xfrm>
                <a:off x="1045" y="413"/>
                <a:ext cx="2131" cy="2448"/>
                <a:chOff x="1045" y="413"/>
                <a:chExt cx="2131" cy="2448"/>
              </a:xfrm>
              <a:grpFill/>
            </p:grpSpPr>
            <p:sp>
              <p:nvSpPr>
                <p:cNvPr id="12313" name="Text Box 25"/>
                <p:cNvSpPr txBox="1">
                  <a:spLocks noChangeArrowheads="1"/>
                </p:cNvSpPr>
                <p:nvPr/>
              </p:nvSpPr>
              <p:spPr bwMode="auto">
                <a:xfrm>
                  <a:off x="1063" y="413"/>
                  <a:ext cx="1032" cy="212"/>
                </a:xfrm>
                <a:prstGeom prst="rect">
                  <a:avLst/>
                </a:prstGeom>
                <a:grpFill/>
                <a:ln w="9525">
                  <a:noFill/>
                  <a:miter lim="800000"/>
                </a:ln>
                <a:effectLst/>
              </p:spPr>
              <p:txBody>
                <a:bodyPr wrap="square" anchor="ct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16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十进制整数</a:t>
                  </a:r>
                  <a:endParaRPr kumimoji="1" lang="zh-CN" altLang="en-US" sz="4000" b="0" i="0" u="none" strike="noStrike" kern="1200" cap="none" spc="0" normalizeH="0" baseline="0" noProof="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12315" name="Text Box 27"/>
                <p:cNvSpPr txBox="1">
                  <a:spLocks noChangeArrowheads="1"/>
                </p:cNvSpPr>
                <p:nvPr/>
              </p:nvSpPr>
              <p:spPr bwMode="auto">
                <a:xfrm>
                  <a:off x="1057" y="1903"/>
                  <a:ext cx="2119"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指数形式浮点小数</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17" name="Text Box 29"/>
                <p:cNvSpPr txBox="1">
                  <a:spLocks noChangeArrowheads="1"/>
                </p:cNvSpPr>
                <p:nvPr/>
              </p:nvSpPr>
              <p:spPr bwMode="auto">
                <a:xfrm>
                  <a:off x="1057" y="1390"/>
                  <a:ext cx="1166"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单一字符</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18" name="Text Box 30"/>
                <p:cNvSpPr txBox="1">
                  <a:spLocks noChangeArrowheads="1"/>
                </p:cNvSpPr>
                <p:nvPr/>
              </p:nvSpPr>
              <p:spPr bwMode="auto">
                <a:xfrm>
                  <a:off x="1063" y="1636"/>
                  <a:ext cx="928"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字符串</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19" name="Text Box 31"/>
                <p:cNvSpPr txBox="1">
                  <a:spLocks noChangeArrowheads="1"/>
                </p:cNvSpPr>
                <p:nvPr/>
              </p:nvSpPr>
              <p:spPr bwMode="auto">
                <a:xfrm>
                  <a:off x="1057" y="905"/>
                  <a:ext cx="1556"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八进制无符号整数</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20" name="Text Box 32"/>
                <p:cNvSpPr txBox="1">
                  <a:spLocks noChangeArrowheads="1"/>
                </p:cNvSpPr>
                <p:nvPr/>
              </p:nvSpPr>
              <p:spPr bwMode="auto">
                <a:xfrm>
                  <a:off x="1045" y="2156"/>
                  <a:ext cx="1287"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小数形式浮点小数</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21" name="Text Box 33"/>
                <p:cNvSpPr txBox="1">
                  <a:spLocks noChangeArrowheads="1"/>
                </p:cNvSpPr>
                <p:nvPr/>
              </p:nvSpPr>
              <p:spPr bwMode="auto">
                <a:xfrm>
                  <a:off x="1057" y="2401"/>
                  <a:ext cx="1267"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e和f中较短一种</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2322" name="Text Box 34"/>
                <p:cNvSpPr txBox="1">
                  <a:spLocks noChangeArrowheads="1"/>
                </p:cNvSpPr>
                <p:nvPr/>
              </p:nvSpPr>
              <p:spPr bwMode="auto">
                <a:xfrm>
                  <a:off x="1051" y="2649"/>
                  <a:ext cx="1185" cy="212"/>
                </a:xfrm>
                <a:prstGeom prst="rect">
                  <a:avLst/>
                </a:prstGeom>
                <a:solidFill>
                  <a:srgbClr val="FFFFFF"/>
                </a:solidFill>
                <a:ln w="9525">
                  <a:noFill/>
                  <a:miter lim="800000"/>
                </a:ln>
                <a:effectLst/>
              </p:spPr>
              <p:txBody>
                <a:bodyPr wrap="square" anchor="ctr">
                  <a:spAutoFit/>
                </a:bodyPr>
                <a:lstStyle/>
                <a:p>
                  <a:pPr lvl="0" algn="l">
                    <a:spcBef>
                      <a:spcPct val="50000"/>
                    </a:spcBef>
                    <a:buClrTx/>
                    <a:buSzTx/>
                    <a:buFontTx/>
                    <a:defRPr/>
                  </a:pPr>
                  <a:r>
                    <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百分号本身</a:t>
                  </a:r>
                  <a:endParaRPr kumimoji="1" lang="en-US" altLang="zh-CN" sz="160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grpSp>
        </p:grpSp>
        <p:sp>
          <p:nvSpPr>
            <p:cNvPr id="12363" name="Line 75"/>
            <p:cNvSpPr>
              <a:spLocks noChangeShapeType="1"/>
            </p:cNvSpPr>
            <p:nvPr/>
          </p:nvSpPr>
          <p:spPr bwMode="auto">
            <a:xfrm flipH="1">
              <a:off x="4571" y="378"/>
              <a:ext cx="1" cy="2517"/>
            </a:xfrm>
            <a:prstGeom prst="line">
              <a:avLst/>
            </a:prstGeom>
            <a:grpFill/>
            <a:ln w="9525">
              <a:solidFill>
                <a:srgbClr val="009900"/>
              </a:solidFill>
              <a:round/>
            </a:ln>
            <a:effectLst/>
          </p:spPr>
          <p:txBody>
            <a:bodyPr wrap="square" lIns="90000" tIns="46800" rIns="90000" bIns="46800" anchor="ct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64" name="Line 76"/>
            <p:cNvSpPr>
              <a:spLocks noChangeShapeType="1"/>
            </p:cNvSpPr>
            <p:nvPr/>
          </p:nvSpPr>
          <p:spPr bwMode="auto">
            <a:xfrm>
              <a:off x="2560" y="384"/>
              <a:ext cx="0" cy="2504"/>
            </a:xfrm>
            <a:prstGeom prst="line">
              <a:avLst/>
            </a:prstGeom>
            <a:grpFill/>
            <a:ln w="9525">
              <a:solidFill>
                <a:srgbClr val="009900"/>
              </a:solidFill>
              <a:round/>
            </a:ln>
            <a:effectLst/>
          </p:spPr>
          <p:txBody>
            <a:bodyPr wrap="square" lIns="90000" tIns="46800" rIns="90000" bIns="46800" anchor="ct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2362" name="Line 74"/>
          <p:cNvSpPr>
            <a:spLocks noChangeShapeType="1"/>
          </p:cNvSpPr>
          <p:nvPr/>
        </p:nvSpPr>
        <p:spPr bwMode="auto">
          <a:xfrm flipH="1">
            <a:off x="1675765" y="796290"/>
            <a:ext cx="0" cy="3996000"/>
          </a:xfrm>
          <a:prstGeom prst="line">
            <a:avLst/>
          </a:prstGeom>
          <a:solidFill>
            <a:srgbClr val="FFFFFF"/>
          </a:solidFill>
          <a:ln w="9525">
            <a:solidFill>
              <a:srgbClr val="009900"/>
            </a:solidFill>
            <a:round/>
          </a:ln>
          <a:effectLst/>
        </p:spPr>
        <p:txBody>
          <a:bodyPr wrap="square" lIns="90000" tIns="46800" rIns="90000" bIns="46800" anchor="ct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24" name="Text Box 36"/>
          <p:cNvSpPr txBox="1"/>
          <p:nvPr/>
        </p:nvSpPr>
        <p:spPr>
          <a:xfrm>
            <a:off x="4199573" y="854076"/>
            <a:ext cx="215646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int a=567;printf ( “%d”,a);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25" name="Text Box 37"/>
          <p:cNvSpPr txBox="1"/>
          <p:nvPr/>
        </p:nvSpPr>
        <p:spPr>
          <a:xfrm>
            <a:off x="4199573" y="1250951"/>
            <a:ext cx="204724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int a=255;printf(“%x”,a);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26" name="Text Box 38"/>
          <p:cNvSpPr txBox="1"/>
          <p:nvPr/>
        </p:nvSpPr>
        <p:spPr>
          <a:xfrm>
            <a:off x="4199573" y="1647825"/>
            <a:ext cx="195834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int a=65;printf(“%o”,a);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27" name="Text Box 39"/>
          <p:cNvSpPr txBox="1"/>
          <p:nvPr/>
        </p:nvSpPr>
        <p:spPr>
          <a:xfrm>
            <a:off x="4199573" y="2044700"/>
            <a:ext cx="205740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int a=567;printf(“%u”,a);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28" name="Text Box 40"/>
          <p:cNvSpPr txBox="1"/>
          <p:nvPr/>
        </p:nvSpPr>
        <p:spPr>
          <a:xfrm>
            <a:off x="4199573" y="2441576"/>
            <a:ext cx="2106295"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char a=65;printf(“%c”,a);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29" name="Text Box 41"/>
          <p:cNvSpPr txBox="1"/>
          <p:nvPr/>
        </p:nvSpPr>
        <p:spPr>
          <a:xfrm>
            <a:off x="4199573" y="2805113"/>
            <a:ext cx="164465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printf(“%s”,“ABC”);</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30" name="Text Box 42"/>
          <p:cNvSpPr txBox="1"/>
          <p:nvPr/>
        </p:nvSpPr>
        <p:spPr>
          <a:xfrm>
            <a:off x="4199573" y="3217228"/>
            <a:ext cx="255270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float a=567.789;printf(“%e”,a);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31" name="Text Box 43"/>
          <p:cNvSpPr txBox="1"/>
          <p:nvPr/>
        </p:nvSpPr>
        <p:spPr>
          <a:xfrm>
            <a:off x="4199573" y="3633788"/>
            <a:ext cx="250317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float a=567.789;printf(“%f”,a);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32" name="Text Box 44"/>
          <p:cNvSpPr txBox="1"/>
          <p:nvPr/>
        </p:nvSpPr>
        <p:spPr>
          <a:xfrm>
            <a:off x="4199573" y="4025901"/>
            <a:ext cx="2552700"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float a=567.789;printf(“%g”,a);</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33" name="Text Box 45"/>
          <p:cNvSpPr txBox="1"/>
          <p:nvPr/>
        </p:nvSpPr>
        <p:spPr>
          <a:xfrm>
            <a:off x="4199573" y="4422776"/>
            <a:ext cx="1180465" cy="304800"/>
          </a:xfrm>
          <a:prstGeom prst="rect">
            <a:avLst/>
          </a:prstGeom>
          <a:noFill/>
          <a:ln w="9525">
            <a:noFill/>
          </a:ln>
        </p:spPr>
        <p:txBody>
          <a:bodyPr wrap="none" anchor="ctr">
            <a:spAutoFit/>
          </a:bodyPr>
          <a:lstStyle/>
          <a:p>
            <a:pPr lvl="0" algn="ctr">
              <a:spcBef>
                <a:spcPct val="50000"/>
              </a:spcBef>
            </a:pPr>
            <a:r>
              <a:rPr lang="en-US" altLang="zh-CN" sz="1400" dirty="0">
                <a:solidFill>
                  <a:srgbClr val="CC6600"/>
                </a:solidFill>
                <a:latin typeface="Arial" panose="020B0604020202020204" pitchFamily="34" charset="0"/>
                <a:ea typeface="宋体" panose="02010600030101010101" pitchFamily="2" charset="-122"/>
              </a:rPr>
              <a:t>printf(“%%”);</a:t>
            </a:r>
            <a:endParaRPr lang="en-US" altLang="zh-CN" sz="1400" dirty="0">
              <a:solidFill>
                <a:srgbClr val="CC6600"/>
              </a:solidFill>
              <a:latin typeface="Arial" panose="020B0604020202020204" pitchFamily="34" charset="0"/>
              <a:ea typeface="宋体" panose="02010600030101010101" pitchFamily="2" charset="-122"/>
            </a:endParaRPr>
          </a:p>
        </p:txBody>
      </p:sp>
      <p:sp>
        <p:nvSpPr>
          <p:cNvPr id="12336" name="Text Box 48"/>
          <p:cNvSpPr txBox="1"/>
          <p:nvPr/>
        </p:nvSpPr>
        <p:spPr>
          <a:xfrm>
            <a:off x="7144862" y="873126"/>
            <a:ext cx="48006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567</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37" name="Text Box 49"/>
          <p:cNvSpPr txBox="1"/>
          <p:nvPr/>
        </p:nvSpPr>
        <p:spPr>
          <a:xfrm>
            <a:off x="7144862" y="1270001"/>
            <a:ext cx="278130" cy="304800"/>
          </a:xfrm>
          <a:prstGeom prst="rect">
            <a:avLst/>
          </a:prstGeom>
          <a:noFill/>
          <a:ln w="9525">
            <a:noFill/>
          </a:ln>
        </p:spPr>
        <p:txBody>
          <a:bodyPr wrap="none" anchor="ctr">
            <a:spAutoFit/>
          </a:bodyPr>
          <a:lstStyle/>
          <a:p>
            <a:pPr lvl="0" algn="ctr">
              <a:spcBef>
                <a:spcPct val="50000"/>
              </a:spcBef>
            </a:pPr>
            <a:r>
              <a:rPr lang="en-US" altLang="zh-CN" sz="1400" dirty="0">
                <a:solidFill>
                  <a:srgbClr val="0000FF"/>
                </a:solidFill>
                <a:latin typeface="Arial" panose="020B0604020202020204" pitchFamily="34" charset="0"/>
                <a:ea typeface="宋体" panose="02010600030101010101" pitchFamily="2" charset="-122"/>
              </a:rPr>
              <a:t>ff</a:t>
            </a:r>
            <a:endParaRPr lang="en-US" altLang="zh-CN" sz="1400" dirty="0">
              <a:solidFill>
                <a:srgbClr val="0000FF"/>
              </a:solidFill>
              <a:latin typeface="Arial" panose="020B0604020202020204" pitchFamily="34" charset="0"/>
              <a:ea typeface="宋体" panose="02010600030101010101" pitchFamily="2" charset="-122"/>
            </a:endParaRPr>
          </a:p>
        </p:txBody>
      </p:sp>
      <p:sp>
        <p:nvSpPr>
          <p:cNvPr id="12338" name="Text Box 50"/>
          <p:cNvSpPr txBox="1"/>
          <p:nvPr/>
        </p:nvSpPr>
        <p:spPr>
          <a:xfrm>
            <a:off x="7144862" y="1666875"/>
            <a:ext cx="48006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101</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39" name="Text Box 51"/>
          <p:cNvSpPr txBox="1"/>
          <p:nvPr/>
        </p:nvSpPr>
        <p:spPr>
          <a:xfrm>
            <a:off x="7144862" y="2063750"/>
            <a:ext cx="48006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567</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40" name="Text Box 52"/>
          <p:cNvSpPr txBox="1"/>
          <p:nvPr/>
        </p:nvSpPr>
        <p:spPr>
          <a:xfrm>
            <a:off x="7144862" y="2453006"/>
            <a:ext cx="301625" cy="304800"/>
          </a:xfrm>
          <a:prstGeom prst="rect">
            <a:avLst/>
          </a:prstGeom>
          <a:noFill/>
          <a:ln w="9525">
            <a:noFill/>
          </a:ln>
        </p:spPr>
        <p:txBody>
          <a:bodyPr wrap="none" anchor="ctr">
            <a:spAutoFit/>
          </a:bodyPr>
          <a:lstStyle/>
          <a:p>
            <a:pPr lvl="0" algn="ctr">
              <a:spcBef>
                <a:spcPct val="50000"/>
              </a:spcBef>
            </a:pPr>
            <a:r>
              <a:rPr lang="en-US" altLang="zh-CN" sz="1400" dirty="0">
                <a:solidFill>
                  <a:srgbClr val="0000FF"/>
                </a:solidFill>
                <a:latin typeface="Arial" panose="020B0604020202020204" pitchFamily="34" charset="0"/>
                <a:ea typeface="宋体" panose="02010600030101010101" pitchFamily="2" charset="-122"/>
              </a:rPr>
              <a:t>A</a:t>
            </a:r>
            <a:endParaRPr lang="en-US" altLang="zh-CN" sz="1400" dirty="0">
              <a:solidFill>
                <a:srgbClr val="0000FF"/>
              </a:solidFill>
              <a:latin typeface="Arial" panose="020B0604020202020204" pitchFamily="34" charset="0"/>
              <a:ea typeface="宋体" panose="02010600030101010101" pitchFamily="2" charset="-122"/>
            </a:endParaRPr>
          </a:p>
        </p:txBody>
      </p:sp>
      <p:sp>
        <p:nvSpPr>
          <p:cNvPr id="12341" name="Text Box 53"/>
          <p:cNvSpPr txBox="1"/>
          <p:nvPr/>
        </p:nvSpPr>
        <p:spPr>
          <a:xfrm>
            <a:off x="7144862" y="2855913"/>
            <a:ext cx="548640" cy="304800"/>
          </a:xfrm>
          <a:prstGeom prst="rect">
            <a:avLst/>
          </a:prstGeom>
          <a:noFill/>
          <a:ln w="9525">
            <a:noFill/>
          </a:ln>
        </p:spPr>
        <p:txBody>
          <a:bodyPr wrap="none" anchor="ctr">
            <a:spAutoFit/>
          </a:bodyPr>
          <a:lstStyle/>
          <a:p>
            <a:pPr lvl="0" algn="ctr">
              <a:spcBef>
                <a:spcPct val="50000"/>
              </a:spcBef>
            </a:pPr>
            <a:r>
              <a:rPr lang="en-US" altLang="zh-CN" sz="1400" dirty="0">
                <a:solidFill>
                  <a:srgbClr val="0000FF"/>
                </a:solidFill>
                <a:latin typeface="Arial" panose="020B0604020202020204" pitchFamily="34" charset="0"/>
                <a:ea typeface="宋体" panose="02010600030101010101" pitchFamily="2" charset="-122"/>
              </a:rPr>
              <a:t>ABC</a:t>
            </a:r>
            <a:endParaRPr lang="en-US" altLang="zh-CN" sz="1400" dirty="0">
              <a:solidFill>
                <a:srgbClr val="0000FF"/>
              </a:solidFill>
              <a:latin typeface="Arial" panose="020B0604020202020204" pitchFamily="34" charset="0"/>
              <a:ea typeface="宋体" panose="02010600030101010101" pitchFamily="2" charset="-122"/>
            </a:endParaRPr>
          </a:p>
        </p:txBody>
      </p:sp>
      <p:sp>
        <p:nvSpPr>
          <p:cNvPr id="12342" name="Text Box 54"/>
          <p:cNvSpPr txBox="1"/>
          <p:nvPr/>
        </p:nvSpPr>
        <p:spPr>
          <a:xfrm>
            <a:off x="7144862" y="3252788"/>
            <a:ext cx="132715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5.677890</a:t>
            </a:r>
            <a:r>
              <a:rPr lang="en-US" altLang="zh-CN" sz="1400" dirty="0">
                <a:solidFill>
                  <a:srgbClr val="0000FF"/>
                </a:solidFill>
                <a:latin typeface="Arial" panose="020B0604020202020204" pitchFamily="34" charset="0"/>
                <a:ea typeface="宋体" panose="02010600030101010101" pitchFamily="2" charset="-122"/>
              </a:rPr>
              <a:t>e+02</a:t>
            </a:r>
            <a:endParaRPr lang="en-US" altLang="zh-CN" sz="1400" dirty="0">
              <a:solidFill>
                <a:srgbClr val="0000FF"/>
              </a:solidFill>
              <a:latin typeface="Arial" panose="020B0604020202020204" pitchFamily="34" charset="0"/>
              <a:ea typeface="宋体" panose="02010600030101010101" pitchFamily="2" charset="-122"/>
            </a:endParaRPr>
          </a:p>
        </p:txBody>
      </p:sp>
      <p:sp>
        <p:nvSpPr>
          <p:cNvPr id="12343" name="Text Box 55"/>
          <p:cNvSpPr txBox="1"/>
          <p:nvPr/>
        </p:nvSpPr>
        <p:spPr>
          <a:xfrm>
            <a:off x="7144862" y="3648076"/>
            <a:ext cx="112395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567.789000</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44" name="Text Box 56"/>
          <p:cNvSpPr txBox="1"/>
          <p:nvPr/>
        </p:nvSpPr>
        <p:spPr>
          <a:xfrm>
            <a:off x="7144862" y="4044951"/>
            <a:ext cx="826770"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567.789</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45" name="Text Box 57"/>
          <p:cNvSpPr txBox="1"/>
          <p:nvPr/>
        </p:nvSpPr>
        <p:spPr>
          <a:xfrm>
            <a:off x="7144862" y="4441826"/>
            <a:ext cx="340995" cy="304800"/>
          </a:xfrm>
          <a:prstGeom prst="rect">
            <a:avLst/>
          </a:prstGeom>
          <a:noFill/>
          <a:ln w="9525">
            <a:noFill/>
          </a:ln>
        </p:spPr>
        <p:txBody>
          <a:bodyPr wrap="none" anchor="ctr">
            <a:spAutoFit/>
          </a:bodyPr>
          <a:lstStyle/>
          <a:p>
            <a:pPr lvl="0" algn="ctr">
              <a:spcBef>
                <a:spcPct val="50000"/>
              </a:spcBef>
            </a:pPr>
            <a:r>
              <a:rPr lang="zh-CN" altLang="zh-CN" sz="1400" dirty="0">
                <a:solidFill>
                  <a:srgbClr val="0000FF"/>
                </a:solidFill>
                <a:latin typeface="Arial" panose="020B0604020202020204" pitchFamily="34" charset="0"/>
                <a:ea typeface="宋体" panose="02010600030101010101" pitchFamily="2" charset="-122"/>
              </a:rPr>
              <a:t>%</a:t>
            </a:r>
            <a:endParaRPr lang="zh-CN" altLang="zh-CN" sz="1400" dirty="0">
              <a:solidFill>
                <a:srgbClr val="0000FF"/>
              </a:solidFill>
              <a:latin typeface="Arial" panose="020B0604020202020204" pitchFamily="34" charset="0"/>
              <a:ea typeface="宋体" panose="02010600030101010101" pitchFamily="2" charset="-122"/>
            </a:endParaRPr>
          </a:p>
        </p:txBody>
      </p:sp>
      <p:sp>
        <p:nvSpPr>
          <p:cNvPr id="12348" name="Rectangle 60"/>
          <p:cNvSpPr/>
          <p:nvPr/>
        </p:nvSpPr>
        <p:spPr>
          <a:xfrm>
            <a:off x="660400" y="5058410"/>
            <a:ext cx="8515350" cy="1382713"/>
          </a:xfrm>
          <a:prstGeom prst="rect">
            <a:avLst/>
          </a:prstGeom>
          <a:noFill/>
          <a:ln w="9525">
            <a:noFill/>
          </a:ln>
        </p:spPr>
        <p:txBody>
          <a:bodyPr lIns="90000" tIns="46800" rIns="90000" bIns="46800"/>
          <a:lstStyle/>
          <a:p>
            <a:pPr marL="329565" lvl="3" indent="-317500" eaLnBrk="1" hangingPunct="1">
              <a:spcBef>
                <a:spcPct val="20000"/>
              </a:spcBef>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说明	</a:t>
            </a:r>
            <a:endParaRPr lang="zh-CN" altLang="en-US" sz="1600" dirty="0">
              <a:latin typeface="微软雅黑" panose="020B0503020204020204" pitchFamily="34" charset="-122"/>
              <a:ea typeface="微软雅黑" panose="020B0503020204020204" pitchFamily="34" charset="-122"/>
            </a:endParaRPr>
          </a:p>
          <a:p>
            <a:pPr marL="514985" lvl="4" indent="-291465" eaLnBrk="1" hangingPunct="1">
              <a:spcBef>
                <a:spcPct val="200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格式字符要用</a:t>
            </a:r>
            <a:r>
              <a:rPr lang="zh-CN" altLang="en-US" sz="1600" dirty="0">
                <a:solidFill>
                  <a:srgbClr val="FF0000"/>
                </a:solidFill>
                <a:latin typeface="微软雅黑" panose="020B0503020204020204" pitchFamily="34" charset="-122"/>
                <a:ea typeface="微软雅黑" panose="020B0503020204020204" pitchFamily="34" charset="-122"/>
              </a:rPr>
              <a:t>小写</a:t>
            </a:r>
            <a:endParaRPr lang="zh-CN" altLang="en-US" sz="1600" dirty="0">
              <a:solidFill>
                <a:srgbClr val="FF0000"/>
              </a:solidFill>
              <a:latin typeface="微软雅黑" panose="020B0503020204020204" pitchFamily="34" charset="-122"/>
              <a:ea typeface="微软雅黑" panose="020B0503020204020204" pitchFamily="34" charset="-122"/>
            </a:endParaRPr>
          </a:p>
          <a:p>
            <a:pPr marL="514985" lvl="4" indent="-291465" eaLnBrk="1" hangingPunct="1">
              <a:spcBef>
                <a:spcPct val="200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格式字符与输出项</a:t>
            </a:r>
            <a:r>
              <a:rPr lang="zh-CN" altLang="en-US" sz="1600" dirty="0">
                <a:solidFill>
                  <a:srgbClr val="FF0000"/>
                </a:solidFill>
                <a:latin typeface="微软雅黑" panose="020B0503020204020204" pitchFamily="34" charset="-122"/>
                <a:ea typeface="微软雅黑" panose="020B0503020204020204" pitchFamily="34" charset="-122"/>
              </a:rPr>
              <a:t>个数应相同</a:t>
            </a:r>
            <a:r>
              <a:rPr lang="zh-CN" altLang="en-US" sz="1600" dirty="0">
                <a:latin typeface="微软雅黑" panose="020B0503020204020204" pitchFamily="34" charset="-122"/>
                <a:ea typeface="微软雅黑" panose="020B0503020204020204" pitchFamily="34" charset="-122"/>
              </a:rPr>
              <a:t>，按先后顺序</a:t>
            </a:r>
            <a:r>
              <a:rPr lang="zh-CN" altLang="en-US" sz="1600" dirty="0">
                <a:solidFill>
                  <a:srgbClr val="FF0000"/>
                </a:solidFill>
                <a:latin typeface="微软雅黑" panose="020B0503020204020204" pitchFamily="34" charset="-122"/>
                <a:ea typeface="微软雅黑" panose="020B0503020204020204" pitchFamily="34" charset="-122"/>
              </a:rPr>
              <a:t>一一对应</a:t>
            </a:r>
            <a:endParaRPr lang="zh-CN" altLang="en-US" sz="1600" dirty="0">
              <a:solidFill>
                <a:srgbClr val="FF0000"/>
              </a:solidFill>
              <a:latin typeface="微软雅黑" panose="020B0503020204020204" pitchFamily="34" charset="-122"/>
              <a:ea typeface="微软雅黑" panose="020B0503020204020204" pitchFamily="34" charset="-122"/>
            </a:endParaRPr>
          </a:p>
          <a:p>
            <a:pPr marL="514985" lvl="4" indent="-291465" eaLnBrk="1" hangingPunct="1">
              <a:spcBef>
                <a:spcPct val="20000"/>
              </a:spcBef>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输出转换</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格式字符与输出项类型</a:t>
            </a:r>
            <a:r>
              <a:rPr lang="zh-CN" altLang="en-US" sz="1600" dirty="0">
                <a:solidFill>
                  <a:srgbClr val="FF0000"/>
                </a:solidFill>
                <a:latin typeface="微软雅黑" panose="020B0503020204020204" pitchFamily="34" charset="-122"/>
                <a:ea typeface="微软雅黑" panose="020B0503020204020204" pitchFamily="34" charset="-122"/>
              </a:rPr>
              <a:t>不一致</a:t>
            </a:r>
            <a:r>
              <a:rPr lang="en-US" altLang="zh-CN" sz="1600" dirty="0">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自动按指定格式输出</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50" name="Text Box 62"/>
          <p:cNvSpPr txBox="1"/>
          <p:nvPr/>
        </p:nvSpPr>
        <p:spPr>
          <a:xfrm>
            <a:off x="2007870" y="3221990"/>
            <a:ext cx="5241925" cy="2446655"/>
          </a:xfrm>
          <a:prstGeom prst="rect">
            <a:avLst/>
          </a:prstGeom>
          <a:solidFill>
            <a:schemeClr val="tx1"/>
          </a:solidFill>
          <a:ln w="38100" cap="flat" cmpd="sng">
            <a:solidFill>
              <a:srgbClr val="FFFFFF"/>
            </a:solidFill>
            <a:prstDash val="solid"/>
            <a:miter/>
            <a:headEnd type="none" w="med" len="med"/>
            <a:tailEnd type="none" w="med" len="med"/>
          </a:ln>
        </p:spPr>
        <p:txBody>
          <a:bodyPr lIns="90000" tIns="46800" rIns="90000" bIns="46800">
            <a:spAutoFit/>
          </a:bodyPr>
          <a:p>
            <a:pPr marL="0" lvl="3" indent="0">
              <a:spcBef>
                <a:spcPct val="50000"/>
              </a:spcBef>
            </a:pPr>
            <a:r>
              <a:rPr lang="zh-CN" altLang="zh-CN" dirty="0">
                <a:solidFill>
                  <a:schemeClr val="bg1"/>
                </a:solidFill>
                <a:latin typeface="微软雅黑" panose="020B0503020204020204" pitchFamily="34" charset="-122"/>
                <a:ea typeface="微软雅黑" panose="020B0503020204020204" pitchFamily="34" charset="-122"/>
              </a:rPr>
              <a:t>例</a:t>
            </a:r>
            <a:r>
              <a:rPr lang="zh-CN" altLang="zh-CN" dirty="0">
                <a:solidFill>
                  <a:schemeClr val="bg1"/>
                </a:solidFill>
                <a:latin typeface="隶书" panose="02010509060101010101" pitchFamily="49" charset="-122"/>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main()</a:t>
            </a:r>
            <a:endParaRPr lang="en-US" altLang="zh-CN" dirty="0">
              <a:solidFill>
                <a:schemeClr val="bg1"/>
              </a:solidFill>
              <a:latin typeface="Arial" panose="020B0604020202020204" pitchFamily="34" charset="0"/>
              <a:ea typeface="宋体" panose="02010600030101010101" pitchFamily="2" charset="-122"/>
            </a:endParaRPr>
          </a:p>
          <a:p>
            <a:pPr marL="0" lvl="0" indent="0">
              <a:spcBef>
                <a:spcPct val="50000"/>
              </a:spcBef>
            </a:pPr>
            <a:r>
              <a:rPr lang="en-US" altLang="zh-CN" dirty="0">
                <a:solidFill>
                  <a:schemeClr val="bg1"/>
                </a:solidFill>
                <a:latin typeface="Arial" panose="020B0604020202020204" pitchFamily="34" charset="0"/>
                <a:ea typeface="宋体" panose="02010600030101010101" pitchFamily="2" charset="-122"/>
              </a:rPr>
              <a:t>     {  </a:t>
            </a:r>
            <a:endParaRPr lang="en-US" altLang="zh-CN" dirty="0">
              <a:solidFill>
                <a:schemeClr val="bg1"/>
              </a:solidFill>
              <a:latin typeface="Arial" panose="020B0604020202020204" pitchFamily="34" charset="0"/>
              <a:ea typeface="宋体" panose="02010600030101010101" pitchFamily="2" charset="-122"/>
            </a:endParaRPr>
          </a:p>
          <a:p>
            <a:pPr marL="0" lvl="0" indent="0">
              <a:spcBef>
                <a:spcPct val="50000"/>
              </a:spcBef>
            </a:pPr>
            <a:r>
              <a:rPr lang="en-US" altLang="zh-CN" dirty="0">
                <a:solidFill>
                  <a:schemeClr val="bg1"/>
                </a:solidFill>
                <a:latin typeface="Arial" panose="020B0604020202020204" pitchFamily="34" charset="0"/>
                <a:ea typeface="宋体" panose="02010600030101010101" pitchFamily="2" charset="-122"/>
              </a:rPr>
              <a:t>	unsigned  int  u=0xffffffff;</a:t>
            </a:r>
            <a:endParaRPr lang="en-US" altLang="zh-CN" dirty="0">
              <a:solidFill>
                <a:schemeClr val="bg1"/>
              </a:solidFill>
              <a:latin typeface="Arial" panose="020B0604020202020204" pitchFamily="34" charset="0"/>
              <a:ea typeface="宋体" panose="02010600030101010101" pitchFamily="2" charset="-122"/>
            </a:endParaRPr>
          </a:p>
          <a:p>
            <a:pPr marL="0" lvl="0" indent="0">
              <a:spcBef>
                <a:spcPct val="50000"/>
              </a:spcBef>
            </a:pPr>
            <a:r>
              <a:rPr lang="en-US" altLang="zh-CN" dirty="0">
                <a:solidFill>
                  <a:schemeClr val="bg1"/>
                </a:solidFill>
                <a:latin typeface="Arial" panose="020B0604020202020204" pitchFamily="34" charset="0"/>
                <a:ea typeface="宋体" panose="02010600030101010101" pitchFamily="2" charset="-122"/>
              </a:rPr>
              <a:t>               printf(”u=%d\n",u);</a:t>
            </a:r>
            <a:endParaRPr lang="en-US" altLang="zh-CN" dirty="0">
              <a:solidFill>
                <a:schemeClr val="bg1"/>
              </a:solidFill>
              <a:latin typeface="Arial" panose="020B0604020202020204" pitchFamily="34" charset="0"/>
              <a:ea typeface="宋体" panose="02010600030101010101" pitchFamily="2" charset="-122"/>
            </a:endParaRPr>
          </a:p>
          <a:p>
            <a:pPr marL="0" lvl="0" indent="0">
              <a:spcBef>
                <a:spcPct val="50000"/>
              </a:spcBef>
            </a:pPr>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a:p>
            <a:pPr marL="0" lvl="0" indent="0">
              <a:spcBef>
                <a:spcPct val="50000"/>
              </a:spcBef>
            </a:pPr>
            <a:r>
              <a:rPr lang="zh-CN" altLang="zh-CN" dirty="0">
                <a:solidFill>
                  <a:schemeClr val="bg1"/>
                </a:solidFill>
                <a:latin typeface="微软雅黑" panose="020B0503020204020204" pitchFamily="34" charset="-122"/>
                <a:ea typeface="微软雅黑" panose="020B0503020204020204" pitchFamily="34" charset="-122"/>
              </a:rPr>
              <a:t>输出结果：</a:t>
            </a:r>
            <a:r>
              <a:rPr lang="en-US" altLang="zh-CN" dirty="0">
                <a:solidFill>
                  <a:schemeClr val="bg1"/>
                </a:solidFill>
                <a:latin typeface="+mn-lt"/>
                <a:ea typeface="宋体" panose="02010600030101010101" pitchFamily="2" charset="-122"/>
                <a:cs typeface="+mn-lt"/>
              </a:rPr>
              <a:t>u=-1</a:t>
            </a:r>
            <a:endParaRPr lang="en-US" altLang="zh-CN" dirty="0">
              <a:solidFill>
                <a:schemeClr val="bg1"/>
              </a:solidFill>
              <a:latin typeface="+mn-lt"/>
              <a:ea typeface="宋体" panose="02010600030101010101" pitchFamily="2" charset="-122"/>
              <a:cs typeface="+mn-lt"/>
            </a:endParaRPr>
          </a:p>
        </p:txBody>
      </p:sp>
      <p:sp>
        <p:nvSpPr>
          <p:cNvPr id="12355" name="Text Box 67"/>
          <p:cNvSpPr txBox="1"/>
          <p:nvPr/>
        </p:nvSpPr>
        <p:spPr>
          <a:xfrm>
            <a:off x="2007870" y="902335"/>
            <a:ext cx="3495040" cy="2030095"/>
          </a:xfrm>
          <a:prstGeom prst="rect">
            <a:avLst/>
          </a:prstGeom>
          <a:solidFill>
            <a:schemeClr val="tx1"/>
          </a:solidFill>
          <a:ln w="38100" cap="flat" cmpd="sng">
            <a:solidFill>
              <a:srgbClr val="FFFFFF"/>
            </a:solidFill>
            <a:prstDash val="solid"/>
            <a:miter/>
            <a:headEnd type="none" w="med" len="med"/>
            <a:tailEnd type="none" w="med" len="med"/>
          </a:ln>
        </p:spPr>
        <p:txBody>
          <a:bodyPr wrap="square">
            <a:spAutoFit/>
          </a:bodyPr>
          <a:p>
            <a:pPr lvl="0"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例</a:t>
            </a:r>
            <a:r>
              <a:rPr lang="zh-CN" altLang="en-US" dirty="0">
                <a:solidFill>
                  <a:schemeClr val="bg1"/>
                </a:solidFill>
                <a:latin typeface="Arial" panose="020B0604020202020204" pitchFamily="34" charset="0"/>
                <a:ea typeface="宋体" panose="02010600030101010101" pitchFamily="2" charset="-122"/>
              </a:rPr>
              <a:t>  </a:t>
            </a:r>
            <a:r>
              <a:rPr lang="zh-CN" altLang="en-US" dirty="0">
                <a:solidFill>
                  <a:schemeClr val="bg1"/>
                </a:solidFill>
                <a:latin typeface="+mn-lt"/>
                <a:ea typeface="宋体" panose="02010600030101010101" pitchFamily="2" charset="-122"/>
              </a:rPr>
              <a:t> </a:t>
            </a:r>
            <a:r>
              <a:rPr lang="en-US" altLang="zh-CN" dirty="0">
                <a:solidFill>
                  <a:schemeClr val="bg1"/>
                </a:solidFill>
                <a:latin typeface="+mn-lt"/>
                <a:ea typeface="宋体" panose="02010600030101010101" pitchFamily="2" charset="-122"/>
              </a:rPr>
              <a:t>int a=3,b=4;</a:t>
            </a:r>
            <a:endParaRPr lang="en-US" altLang="zh-CN" dirty="0">
              <a:solidFill>
                <a:schemeClr val="bg1"/>
              </a:solidFill>
              <a:latin typeface="+mn-lt"/>
              <a:ea typeface="宋体" panose="02010600030101010101" pitchFamily="2" charset="-122"/>
            </a:endParaRPr>
          </a:p>
          <a:p>
            <a:pPr lvl="0" eaLnBrk="1" hangingPunct="1">
              <a:spcBef>
                <a:spcPct val="50000"/>
              </a:spcBef>
            </a:pPr>
            <a:r>
              <a:rPr lang="en-US" altLang="zh-CN" dirty="0">
                <a:solidFill>
                  <a:schemeClr val="bg1"/>
                </a:solidFill>
                <a:latin typeface="+mn-lt"/>
                <a:ea typeface="宋体" panose="02010600030101010101" pitchFamily="2" charset="-122"/>
              </a:rPr>
              <a:t>        printf(“%d %d\n”,a,b); </a:t>
            </a:r>
            <a:endParaRPr lang="en-US" altLang="zh-CN" dirty="0">
              <a:solidFill>
                <a:schemeClr val="bg1"/>
              </a:solidFill>
              <a:latin typeface="+mn-lt"/>
              <a:ea typeface="宋体" panose="02010600030101010101" pitchFamily="2" charset="-122"/>
            </a:endParaRPr>
          </a:p>
          <a:p>
            <a:pPr lvl="0" eaLnBrk="1" hangingPunct="1">
              <a:spcBef>
                <a:spcPct val="50000"/>
              </a:spcBef>
            </a:pPr>
            <a:r>
              <a:rPr lang="en-US" altLang="zh-CN" dirty="0">
                <a:solidFill>
                  <a:schemeClr val="bg1"/>
                </a:solidFill>
                <a:latin typeface="+mn-lt"/>
                <a:ea typeface="宋体" panose="02010600030101010101" pitchFamily="2" charset="-122"/>
              </a:rPr>
              <a:t>        printf(“a=%d , b=%d\n”,a,b);</a:t>
            </a:r>
            <a:endParaRPr lang="en-US" altLang="zh-CN" dirty="0">
              <a:solidFill>
                <a:schemeClr val="bg1"/>
              </a:solidFill>
              <a:latin typeface="+mn-lt"/>
              <a:ea typeface="宋体" panose="02010600030101010101" pitchFamily="2" charset="-122"/>
            </a:endParaRPr>
          </a:p>
          <a:p>
            <a:pPr lvl="0"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输出结果</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mn-lt"/>
                <a:ea typeface="宋体" panose="02010600030101010101" pitchFamily="2" charset="-122"/>
              </a:rPr>
              <a:t>   3  4</a:t>
            </a:r>
            <a:endParaRPr lang="en-US" altLang="zh-CN" dirty="0">
              <a:solidFill>
                <a:schemeClr val="bg1"/>
              </a:solidFill>
              <a:latin typeface="+mn-lt"/>
              <a:ea typeface="宋体" panose="02010600030101010101" pitchFamily="2" charset="-122"/>
            </a:endParaRPr>
          </a:p>
          <a:p>
            <a:pPr lvl="0" eaLnBrk="1" hangingPunct="1">
              <a:spcBef>
                <a:spcPct val="50000"/>
              </a:spcBef>
            </a:pPr>
            <a:r>
              <a:rPr lang="en-US" altLang="zh-CN" dirty="0">
                <a:solidFill>
                  <a:schemeClr val="bg1"/>
                </a:solidFill>
                <a:latin typeface="+mn-lt"/>
                <a:ea typeface="宋体" panose="02010600030101010101" pitchFamily="2" charset="-122"/>
              </a:rPr>
              <a:t>                      a=3, b=4</a:t>
            </a:r>
            <a:endParaRPr lang="en-US" altLang="zh-CN" dirty="0">
              <a:solidFill>
                <a:schemeClr val="bg1"/>
              </a:solidFill>
              <a:latin typeface="+mn-l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0" grpId="0" bldLvl="0" animBg="1"/>
      <p:bldP spid="1235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p:cNvSpPr>
          <p:nvPr>
            <p:ph type="body" idx="4294967295"/>
          </p:nvPr>
        </p:nvSpPr>
        <p:spPr>
          <a:xfrm>
            <a:off x="0" y="309880"/>
            <a:ext cx="6854825" cy="420370"/>
          </a:xfrm>
        </p:spPr>
        <p:txBody>
          <a:bodyPr vert="horz" wrap="square" lIns="91440" tIns="45720" rIns="91440" bIns="45720" anchor="t"/>
          <a:lstStyle/>
          <a:p>
            <a:pPr lvl="2">
              <a:buNone/>
            </a:pPr>
            <a:r>
              <a:rPr lang="zh-CN" altLang="en-US" sz="1800" dirty="0">
                <a:latin typeface="微软雅黑" panose="020B0503020204020204" pitchFamily="34" charset="-122"/>
                <a:ea typeface="微软雅黑" panose="020B0503020204020204" pitchFamily="34" charset="-122"/>
              </a:rPr>
              <a:t>附加格式说明符（修饰符）</a:t>
            </a:r>
            <a:endParaRPr lang="zh-CN" altLang="zh-CN" sz="1800" dirty="0">
              <a:solidFill>
                <a:schemeClr val="tx2"/>
              </a:solidFill>
              <a:latin typeface="微软雅黑" panose="020B0503020204020204" pitchFamily="34" charset="-122"/>
              <a:ea typeface="微软雅黑" panose="020B0503020204020204" pitchFamily="34" charset="-122"/>
            </a:endParaRPr>
          </a:p>
        </p:txBody>
      </p:sp>
      <p:grpSp>
        <p:nvGrpSpPr>
          <p:cNvPr id="2" name="Group 10"/>
          <p:cNvGrpSpPr/>
          <p:nvPr/>
        </p:nvGrpSpPr>
        <p:grpSpPr>
          <a:xfrm>
            <a:off x="652463" y="762000"/>
            <a:ext cx="8072437" cy="5276850"/>
            <a:chOff x="447" y="348"/>
            <a:chExt cx="5085" cy="3324"/>
          </a:xfrm>
        </p:grpSpPr>
        <p:sp>
          <p:nvSpPr>
            <p:cNvPr id="61444" name="Rectangle 11"/>
            <p:cNvSpPr/>
            <p:nvPr/>
          </p:nvSpPr>
          <p:spPr>
            <a:xfrm>
              <a:off x="452" y="348"/>
              <a:ext cx="5080" cy="3324"/>
            </a:xfrm>
            <a:prstGeom prst="rect">
              <a:avLst/>
            </a:prstGeom>
            <a:solidFill>
              <a:schemeClr val="tx1"/>
            </a:solidFill>
            <a:ln w="38100" cap="flat" cmpd="sng">
              <a:solidFill>
                <a:schemeClr val="hlink"/>
              </a:solidFill>
              <a:prstDash val="solid"/>
              <a:miter/>
              <a:headEnd type="none" w="med" len="med"/>
              <a:tailEnd type="none" w="med" len="med"/>
            </a:ln>
          </p:spPr>
          <p:txBody>
            <a:bodyPr wrap="none" lIns="90000" tIns="46800" rIns="90000" bIns="46800" anchor="ctr"/>
            <a:lstStyle/>
            <a:p>
              <a:pPr lvl="0" algn="ctr" eaLnBrk="1" hangingPunct="1">
                <a:spcBef>
                  <a:spcPct val="50000"/>
                </a:spcBef>
              </a:pPr>
              <a:endParaRPr lang="zh-CN" altLang="zh-CN" sz="2000" dirty="0">
                <a:latin typeface="Arial" panose="020B0604020202020204" pitchFamily="34" charset="0"/>
                <a:ea typeface="宋体" panose="02010600030101010101" pitchFamily="2" charset="-122"/>
              </a:endParaRPr>
            </a:p>
          </p:txBody>
        </p:sp>
        <p:sp>
          <p:nvSpPr>
            <p:cNvPr id="61445" name="Line 12"/>
            <p:cNvSpPr/>
            <p:nvPr/>
          </p:nvSpPr>
          <p:spPr>
            <a:xfrm>
              <a:off x="447" y="672"/>
              <a:ext cx="5066" cy="0"/>
            </a:xfrm>
            <a:prstGeom prst="line">
              <a:avLst/>
            </a:prstGeom>
            <a:ln w="9525" cap="flat" cmpd="sng">
              <a:solidFill>
                <a:srgbClr val="0000FF"/>
              </a:solidFill>
              <a:prstDash val="solid"/>
              <a:headEnd type="none" w="med" len="med"/>
              <a:tailEnd type="none" w="med" len="med"/>
            </a:ln>
          </p:spPr>
        </p:sp>
        <p:sp>
          <p:nvSpPr>
            <p:cNvPr id="61446" name="Line 13"/>
            <p:cNvSpPr/>
            <p:nvPr/>
          </p:nvSpPr>
          <p:spPr>
            <a:xfrm>
              <a:off x="1067" y="395"/>
              <a:ext cx="0" cy="3276"/>
            </a:xfrm>
            <a:prstGeom prst="line">
              <a:avLst/>
            </a:prstGeom>
            <a:ln w="9525" cap="flat" cmpd="sng">
              <a:solidFill>
                <a:schemeClr val="hlink"/>
              </a:solidFill>
              <a:prstDash val="solid"/>
              <a:headEnd type="none" w="med" len="med"/>
              <a:tailEnd type="none" w="med" len="med"/>
            </a:ln>
          </p:spPr>
        </p:sp>
        <p:sp>
          <p:nvSpPr>
            <p:cNvPr id="61447" name="Line 14"/>
            <p:cNvSpPr/>
            <p:nvPr/>
          </p:nvSpPr>
          <p:spPr>
            <a:xfrm>
              <a:off x="1071" y="1344"/>
              <a:ext cx="4442" cy="0"/>
            </a:xfrm>
            <a:prstGeom prst="line">
              <a:avLst/>
            </a:prstGeom>
            <a:ln w="9525" cap="flat" cmpd="sng">
              <a:solidFill>
                <a:srgbClr val="0000FF"/>
              </a:solidFill>
              <a:prstDash val="solid"/>
              <a:headEnd type="none" w="med" len="med"/>
              <a:tailEnd type="none" w="med" len="med"/>
            </a:ln>
          </p:spPr>
        </p:sp>
        <p:sp>
          <p:nvSpPr>
            <p:cNvPr id="61448" name="Text Box 15"/>
            <p:cNvSpPr txBox="1"/>
            <p:nvPr/>
          </p:nvSpPr>
          <p:spPr>
            <a:xfrm>
              <a:off x="627" y="1202"/>
              <a:ext cx="258"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.n</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49" name="Text Box 16"/>
            <p:cNvSpPr txBox="1"/>
            <p:nvPr/>
          </p:nvSpPr>
          <p:spPr>
            <a:xfrm>
              <a:off x="1236" y="1092"/>
              <a:ext cx="3170" cy="494"/>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对实数</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指定小数点后位数</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四舍五入</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对字符串</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指定实际输出位数</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50" name="Text Box 17"/>
            <p:cNvSpPr txBox="1"/>
            <p:nvPr/>
          </p:nvSpPr>
          <p:spPr>
            <a:xfrm>
              <a:off x="447" y="409"/>
              <a:ext cx="690" cy="288"/>
            </a:xfrm>
            <a:prstGeom prst="rect">
              <a:avLst/>
            </a:prstGeom>
            <a:noFill/>
            <a:ln w="9525">
              <a:noFill/>
            </a:ln>
          </p:spPr>
          <p:txBody>
            <a:bodyPr wrap="none" lIns="90000" tIns="46800" rIns="90000" bIns="46800">
              <a:spAutoFit/>
            </a:bodyPr>
            <a:lstStyle/>
            <a:p>
              <a:pPr lvl="0" eaLnBrk="1" hangingPunct="1">
                <a:spcBef>
                  <a:spcPct val="50000"/>
                </a:spcBef>
              </a:pPr>
              <a:r>
                <a:rPr lang="zh-CN" altLang="en-US" dirty="0">
                  <a:solidFill>
                    <a:schemeClr val="bg1"/>
                  </a:solidFill>
                  <a:latin typeface="Arial" panose="020B0604020202020204" pitchFamily="34" charset="0"/>
                  <a:ea typeface="宋体" panose="02010600030101010101" pitchFamily="2" charset="-122"/>
                </a:rPr>
                <a:t>修饰符</a:t>
              </a:r>
              <a:endParaRPr lang="zh-CN" altLang="en-US" dirty="0">
                <a:solidFill>
                  <a:schemeClr val="bg1"/>
                </a:solidFill>
                <a:latin typeface="Arial" panose="020B0604020202020204" pitchFamily="34" charset="0"/>
                <a:ea typeface="宋体" panose="02010600030101010101" pitchFamily="2" charset="-122"/>
              </a:endParaRPr>
            </a:p>
          </p:txBody>
        </p:sp>
        <p:sp>
          <p:nvSpPr>
            <p:cNvPr id="61451" name="Text Box 18"/>
            <p:cNvSpPr txBox="1"/>
            <p:nvPr/>
          </p:nvSpPr>
          <p:spPr>
            <a:xfrm>
              <a:off x="2246" y="409"/>
              <a:ext cx="1506" cy="288"/>
            </a:xfrm>
            <a:prstGeom prst="rect">
              <a:avLst/>
            </a:prstGeom>
            <a:noFill/>
            <a:ln w="9525">
              <a:noFill/>
            </a:ln>
          </p:spPr>
          <p:txBody>
            <a:bodyPr wrap="none" lIns="90000" tIns="46800" rIns="90000" bIns="46800">
              <a:spAutoFit/>
            </a:bodyPr>
            <a:lstStyle/>
            <a:p>
              <a:pPr lvl="0" eaLnBrk="1" hangingPunct="1">
                <a:spcBef>
                  <a:spcPct val="50000"/>
                </a:spcBef>
              </a:pPr>
              <a:r>
                <a:rPr lang="zh-CN" altLang="en-US" dirty="0">
                  <a:solidFill>
                    <a:schemeClr val="bg1"/>
                  </a:solidFill>
                  <a:latin typeface="Arial" panose="020B0604020202020204" pitchFamily="34" charset="0"/>
                  <a:ea typeface="宋体" panose="02010600030101010101" pitchFamily="2" charset="-122"/>
                </a:rPr>
                <a:t>功                     能</a:t>
              </a:r>
              <a:endParaRPr lang="zh-CN" altLang="en-US" dirty="0">
                <a:solidFill>
                  <a:schemeClr val="bg1"/>
                </a:solidFill>
                <a:latin typeface="Arial" panose="020B0604020202020204" pitchFamily="34" charset="0"/>
                <a:ea typeface="宋体" panose="02010600030101010101" pitchFamily="2" charset="-122"/>
              </a:endParaRPr>
            </a:p>
          </p:txBody>
        </p:sp>
        <p:sp>
          <p:nvSpPr>
            <p:cNvPr id="61452" name="Line 19"/>
            <p:cNvSpPr/>
            <p:nvPr/>
          </p:nvSpPr>
          <p:spPr>
            <a:xfrm>
              <a:off x="447" y="1008"/>
              <a:ext cx="5066" cy="0"/>
            </a:xfrm>
            <a:prstGeom prst="line">
              <a:avLst/>
            </a:prstGeom>
            <a:ln w="9525" cap="flat" cmpd="sng">
              <a:solidFill>
                <a:srgbClr val="0000FF"/>
              </a:solidFill>
              <a:prstDash val="solid"/>
              <a:headEnd type="none" w="med" len="med"/>
              <a:tailEnd type="none" w="med" len="med"/>
            </a:ln>
          </p:spPr>
        </p:sp>
        <p:sp>
          <p:nvSpPr>
            <p:cNvPr id="61453" name="Text Box 20"/>
            <p:cNvSpPr txBox="1"/>
            <p:nvPr/>
          </p:nvSpPr>
          <p:spPr>
            <a:xfrm>
              <a:off x="627" y="698"/>
              <a:ext cx="263"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m</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54" name="Text Box 21"/>
            <p:cNvSpPr txBox="1"/>
            <p:nvPr/>
          </p:nvSpPr>
          <p:spPr>
            <a:xfrm>
              <a:off x="1237" y="730"/>
              <a:ext cx="3514" cy="233"/>
            </a:xfrm>
            <a:prstGeom prst="rect">
              <a:avLst/>
            </a:prstGeom>
            <a:noFill/>
            <a:ln w="9525">
              <a:noFill/>
            </a:ln>
          </p:spPr>
          <p:txBody>
            <a:bodyPr wrap="square" lIns="90000" tIns="46800" rIns="90000" bIns="46800">
              <a:spAutoFit/>
            </a:bodyPr>
            <a:lstStyle/>
            <a:p>
              <a:pPr lvl="0"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输出数据域宽</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数据长度</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&lt;m,</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左补空格</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否则按实际输出</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55" name="Text Box 22"/>
            <p:cNvSpPr txBox="1"/>
            <p:nvPr/>
          </p:nvSpPr>
          <p:spPr>
            <a:xfrm>
              <a:off x="1236" y="1736"/>
              <a:ext cx="3282" cy="233"/>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输出数据在域内左对齐（缺省右对齐</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56" name="Text Box 23"/>
            <p:cNvSpPr txBox="1"/>
            <p:nvPr/>
          </p:nvSpPr>
          <p:spPr>
            <a:xfrm>
              <a:off x="627" y="1694"/>
              <a:ext cx="178"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57" name="Text Box 24"/>
            <p:cNvSpPr txBox="1"/>
            <p:nvPr/>
          </p:nvSpPr>
          <p:spPr>
            <a:xfrm>
              <a:off x="1236" y="2125"/>
              <a:ext cx="114" cy="288"/>
            </a:xfrm>
            <a:prstGeom prst="rect">
              <a:avLst/>
            </a:prstGeom>
            <a:noFill/>
            <a:ln w="9525">
              <a:noFill/>
            </a:ln>
          </p:spPr>
          <p:txBody>
            <a:bodyPr lIns="90000" tIns="46800" rIns="90000" bIns="46800">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sp>
          <p:nvSpPr>
            <p:cNvPr id="61458" name="Text Box 25"/>
            <p:cNvSpPr txBox="1"/>
            <p:nvPr/>
          </p:nvSpPr>
          <p:spPr>
            <a:xfrm>
              <a:off x="1236" y="2069"/>
              <a:ext cx="3282" cy="233"/>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指定在有符号数</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的正数前显示正号(+)</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59" name="Text Box 26"/>
            <p:cNvSpPr txBox="1"/>
            <p:nvPr/>
          </p:nvSpPr>
          <p:spPr>
            <a:xfrm>
              <a:off x="627" y="2108"/>
              <a:ext cx="222"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60" name="Text Box 27"/>
            <p:cNvSpPr txBox="1"/>
            <p:nvPr/>
          </p:nvSpPr>
          <p:spPr>
            <a:xfrm>
              <a:off x="1236" y="2402"/>
              <a:ext cx="3858" cy="233"/>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输出数值时指定左面不使用的空位置自动填</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0</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61" name="Text Box 28"/>
            <p:cNvSpPr txBox="1"/>
            <p:nvPr/>
          </p:nvSpPr>
          <p:spPr>
            <a:xfrm>
              <a:off x="627" y="2402"/>
              <a:ext cx="210"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0</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62" name="Text Box 29"/>
            <p:cNvSpPr txBox="1"/>
            <p:nvPr/>
          </p:nvSpPr>
          <p:spPr>
            <a:xfrm>
              <a:off x="1236" y="2737"/>
              <a:ext cx="3474" cy="233"/>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在八进制和十六进制数前显示前导0，0</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x</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63" name="Text Box 30"/>
            <p:cNvSpPr txBox="1"/>
            <p:nvPr/>
          </p:nvSpPr>
          <p:spPr>
            <a:xfrm>
              <a:off x="627" y="2720"/>
              <a:ext cx="210"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64" name="Rectangle 31"/>
            <p:cNvSpPr txBox="1"/>
            <p:nvPr/>
          </p:nvSpPr>
          <p:spPr>
            <a:xfrm>
              <a:off x="1236" y="3097"/>
              <a:ext cx="3282" cy="494"/>
            </a:xfrm>
            <a:prstGeom prst="rect">
              <a:avLst/>
            </a:prstGeom>
            <a:noFill/>
            <a:ln w="9525">
              <a:noFill/>
            </a:ln>
          </p:spPr>
          <p:txBody>
            <a:bodyPr wrap="square" lIns="90000" tIns="46800" rIns="90000" bIns="46800">
              <a:spAutoFit/>
            </a:bodyPr>
            <a:lstStyle/>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d,o,x,u</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前，指定输出精度为</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long</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e,f,g</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前，指定输出精度为</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double</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465" name="Text Box 32"/>
            <p:cNvSpPr txBox="1"/>
            <p:nvPr/>
          </p:nvSpPr>
          <p:spPr>
            <a:xfrm>
              <a:off x="627" y="3194"/>
              <a:ext cx="167"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l</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1466" name="Line 33"/>
            <p:cNvSpPr/>
            <p:nvPr/>
          </p:nvSpPr>
          <p:spPr>
            <a:xfrm>
              <a:off x="447" y="1680"/>
              <a:ext cx="5066" cy="0"/>
            </a:xfrm>
            <a:prstGeom prst="line">
              <a:avLst/>
            </a:prstGeom>
            <a:ln w="9525" cap="flat" cmpd="sng">
              <a:solidFill>
                <a:srgbClr val="0000FF"/>
              </a:solidFill>
              <a:prstDash val="solid"/>
              <a:headEnd type="none" w="med" len="med"/>
              <a:tailEnd type="none" w="med" len="med"/>
            </a:ln>
          </p:spPr>
        </p:sp>
        <p:sp>
          <p:nvSpPr>
            <p:cNvPr id="61467" name="Line 34"/>
            <p:cNvSpPr/>
            <p:nvPr/>
          </p:nvSpPr>
          <p:spPr>
            <a:xfrm>
              <a:off x="447" y="2016"/>
              <a:ext cx="5066" cy="0"/>
            </a:xfrm>
            <a:prstGeom prst="line">
              <a:avLst/>
            </a:prstGeom>
            <a:ln w="9525" cap="flat" cmpd="sng">
              <a:solidFill>
                <a:srgbClr val="0000FF"/>
              </a:solidFill>
              <a:prstDash val="solid"/>
              <a:headEnd type="none" w="med" len="med"/>
              <a:tailEnd type="none" w="med" len="med"/>
            </a:ln>
          </p:spPr>
        </p:sp>
        <p:sp>
          <p:nvSpPr>
            <p:cNvPr id="61468" name="Line 35"/>
            <p:cNvSpPr/>
            <p:nvPr/>
          </p:nvSpPr>
          <p:spPr>
            <a:xfrm>
              <a:off x="447" y="2352"/>
              <a:ext cx="5066" cy="0"/>
            </a:xfrm>
            <a:prstGeom prst="line">
              <a:avLst/>
            </a:prstGeom>
            <a:ln w="9525" cap="flat" cmpd="sng">
              <a:solidFill>
                <a:srgbClr val="0000FF"/>
              </a:solidFill>
              <a:prstDash val="solid"/>
              <a:headEnd type="none" w="med" len="med"/>
              <a:tailEnd type="none" w="med" len="med"/>
            </a:ln>
          </p:spPr>
        </p:sp>
        <p:sp>
          <p:nvSpPr>
            <p:cNvPr id="61469" name="Line 36"/>
            <p:cNvSpPr/>
            <p:nvPr/>
          </p:nvSpPr>
          <p:spPr>
            <a:xfrm>
              <a:off x="447" y="3024"/>
              <a:ext cx="5066" cy="0"/>
            </a:xfrm>
            <a:prstGeom prst="line">
              <a:avLst/>
            </a:prstGeom>
            <a:ln w="9525" cap="flat" cmpd="sng">
              <a:solidFill>
                <a:srgbClr val="0000FF"/>
              </a:solidFill>
              <a:prstDash val="solid"/>
              <a:headEnd type="none" w="med" len="med"/>
              <a:tailEnd type="none" w="med" len="med"/>
            </a:ln>
          </p:spPr>
        </p:sp>
        <p:sp>
          <p:nvSpPr>
            <p:cNvPr id="61470" name="Line 37"/>
            <p:cNvSpPr/>
            <p:nvPr/>
          </p:nvSpPr>
          <p:spPr>
            <a:xfrm>
              <a:off x="447" y="2688"/>
              <a:ext cx="5066" cy="0"/>
            </a:xfrm>
            <a:prstGeom prst="line">
              <a:avLst/>
            </a:prstGeom>
            <a:ln w="9525" cap="flat" cmpd="sng">
              <a:solidFill>
                <a:srgbClr val="0000FF"/>
              </a:solidFill>
              <a:prstDash val="solid"/>
              <a:headEnd type="none" w="med" len="med"/>
              <a:tailEnd type="none" w="med" len="med"/>
            </a:ln>
          </p:spPr>
        </p:sp>
        <p:sp>
          <p:nvSpPr>
            <p:cNvPr id="61471" name="Line 38"/>
            <p:cNvSpPr/>
            <p:nvPr/>
          </p:nvSpPr>
          <p:spPr>
            <a:xfrm>
              <a:off x="1047" y="3360"/>
              <a:ext cx="4466" cy="0"/>
            </a:xfrm>
            <a:prstGeom prst="line">
              <a:avLst/>
            </a:prstGeom>
            <a:ln w="9525" cap="flat" cmpd="sng">
              <a:solidFill>
                <a:srgbClr val="0000FF"/>
              </a:solidFill>
              <a:prstDash val="solid"/>
              <a:headEnd type="none" w="med" len="med"/>
              <a:tailEnd type="none" w="med" len="med"/>
            </a:ln>
          </p:spPr>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p:nvPr/>
        </p:nvSpPr>
        <p:spPr>
          <a:xfrm>
            <a:off x="1722438" y="105489"/>
            <a:ext cx="6145212" cy="2446337"/>
          </a:xfrm>
          <a:prstGeom prst="rect">
            <a:avLst/>
          </a:prstGeom>
          <a:solidFill>
            <a:schemeClr val="tx1"/>
          </a:solidFill>
          <a:ln w="38100" cap="flat" cmpd="sng">
            <a:solidFill>
              <a:srgbClr val="0000FF"/>
            </a:solidFill>
            <a:prstDash val="solid"/>
            <a:miter/>
            <a:headEnd type="none" w="med" len="med"/>
            <a:tailEnd type="none" w="med" len="med"/>
          </a:ln>
        </p:spPr>
        <p:txBody>
          <a:bodyPr>
            <a:spAutoFit/>
          </a:bodyPr>
          <a:lstStyle/>
          <a:p>
            <a:pPr lvl="0" eaLnBrk="1" hangingPunct="1">
              <a:spcBef>
                <a:spcPct val="50000"/>
              </a:spcBef>
            </a:pPr>
            <a:r>
              <a:rPr lang="zh-CN" altLang="en-US" dirty="0">
                <a:solidFill>
                  <a:schemeClr val="bg1"/>
                </a:solidFill>
                <a:latin typeface="Arial" panose="020B0604020202020204" pitchFamily="34" charset="0"/>
                <a:ea typeface="宋体" panose="02010600030101010101" pitchFamily="2" charset="-122"/>
              </a:rPr>
              <a:t>例  </a:t>
            </a:r>
            <a:r>
              <a:rPr lang="en-US" altLang="zh-CN" dirty="0">
                <a:solidFill>
                  <a:schemeClr val="bg1"/>
                </a:solidFill>
                <a:latin typeface="Arial" panose="020B0604020202020204" pitchFamily="34" charset="0"/>
                <a:ea typeface="宋体" panose="02010600030101010101" pitchFamily="2" charset="-122"/>
              </a:rPr>
              <a:t>int a=1234;</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float f=123.456;</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char ch=‘a’;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printf(“%8d,%2d\n”,a,a);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printf(“%f,%8f,%8.1f,%.2f,%.2e\n”,f,f,f,f,f);</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printf(“%3c\n”,ch);</a:t>
            </a:r>
            <a:endParaRPr lang="en-US" altLang="zh-CN" dirty="0">
              <a:solidFill>
                <a:schemeClr val="bg1"/>
              </a:solidFill>
              <a:latin typeface="Arial" panose="020B0604020202020204" pitchFamily="34" charset="0"/>
              <a:ea typeface="宋体" panose="02010600030101010101" pitchFamily="2" charset="-122"/>
            </a:endParaRPr>
          </a:p>
        </p:txBody>
      </p:sp>
      <p:sp>
        <p:nvSpPr>
          <p:cNvPr id="36867" name="Text Box 3"/>
          <p:cNvSpPr txBox="1"/>
          <p:nvPr/>
        </p:nvSpPr>
        <p:spPr>
          <a:xfrm>
            <a:off x="843280" y="2599690"/>
            <a:ext cx="6971030" cy="1198880"/>
          </a:xfrm>
          <a:prstGeom prst="rect">
            <a:avLst/>
          </a:prstGeom>
          <a:solidFill>
            <a:schemeClr val="bg2"/>
          </a:solidFill>
          <a:ln w="38100" cap="flat" cmpd="sng">
            <a:solidFill>
              <a:srgbClr val="009900"/>
            </a:solidFill>
            <a:prstDash val="solid"/>
            <a:miter/>
            <a:headEnd type="none" w="med" len="med"/>
            <a:tailEnd type="none" w="med" len="med"/>
          </a:ln>
        </p:spPr>
        <p:txBody>
          <a:bodyPr wrap="squar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运行</a:t>
            </a:r>
            <a:r>
              <a:rPr lang="zh-CN" altLang="en-US" dirty="0">
                <a:latin typeface="Arial" panose="020B0604020202020204" pitchFamily="34" charset="0"/>
                <a:ea typeface="宋体" panose="02010600030101010101" pitchFamily="2" charset="-122"/>
              </a:rPr>
              <a:t>     </a:t>
            </a:r>
            <a:r>
              <a:rPr lang="zh-CN" altLang="en-US" dirty="0" smtClean="0">
                <a:latin typeface="Arial" panose="020B0604020202020204" pitchFamily="34" charset="0"/>
                <a:ea typeface="宋体" panose="02010600030101010101" pitchFamily="2" charset="-122"/>
                <a:sym typeface="Wingdings" panose="05000000000000000000" pitchFamily="2" charset="2"/>
              </a:rPr>
              <a:t></a:t>
            </a:r>
            <a:r>
              <a:rPr lang="zh-CN" altLang="en-US"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3" panose="05040102010807070707" pitchFamily="18" charset="2"/>
              </a:rPr>
              <a:t>1234,1234</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zh-CN" altLang="en-US" dirty="0">
                <a:latin typeface="微软雅黑" panose="020B0503020204020204" pitchFamily="34" charset="-122"/>
                <a:ea typeface="微软雅黑" panose="020B0503020204020204" pitchFamily="34" charset="-122"/>
              </a:rPr>
              <a:t>结果：</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sym typeface="Wingdings 3" panose="05040102010807070707" pitchFamily="18" charset="2"/>
              </a:rPr>
              <a:t>123.456000,123.456000, </a:t>
            </a:r>
            <a:r>
              <a:rPr lang="en-US" altLang="zh-CN" dirty="0">
                <a:latin typeface="Arial" panose="020B0604020202020204" pitchFamily="34" charset="0"/>
                <a:ea typeface="宋体" panose="02010600030101010101" pitchFamily="2" charset="-122"/>
                <a:sym typeface="Wingdings" panose="05000000000000000000" pitchFamily="2" charset="2"/>
              </a:rPr>
              <a:t></a:t>
            </a:r>
            <a:r>
              <a:rPr lang="en-US" altLang="zh-CN" dirty="0">
                <a:latin typeface="Arial" panose="020B0604020202020204" pitchFamily="34" charset="0"/>
                <a:ea typeface="宋体" panose="02010600030101010101" pitchFamily="2" charset="-122"/>
                <a:sym typeface="Wingdings 3" panose="05040102010807070707" pitchFamily="18" charset="2"/>
              </a:rPr>
              <a:t>123.5,123.46,1.23e+02</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en-US" altLang="zh-CN" dirty="0">
                <a:latin typeface="Arial" panose="020B0604020202020204" pitchFamily="34" charset="0"/>
                <a:ea typeface="宋体" panose="02010600030101010101" pitchFamily="2" charset="-122"/>
                <a:sym typeface="Wingdings 3" panose="05040102010807070707" pitchFamily="18" charset="2"/>
              </a:rPr>
              <a:t> </a:t>
            </a:r>
            <a:r>
              <a:rPr lang="en-US" altLang="zh-CN" dirty="0" smtClean="0">
                <a:sym typeface="Wingdings 3" panose="05040102010807070707" pitchFamily="18" charset="2"/>
              </a:rPr>
              <a:t>           </a:t>
            </a:r>
            <a:r>
              <a:rPr lang="zh-CN" altLang="en-US" dirty="0" smtClean="0">
                <a:sym typeface="Wingdings" panose="05000000000000000000" pitchFamily="2" charset="2"/>
              </a:rPr>
              <a:t></a:t>
            </a:r>
            <a:r>
              <a:rPr lang="en-US" altLang="zh-CN" dirty="0" smtClean="0">
                <a:latin typeface="Arial" panose="020B0604020202020204" pitchFamily="34" charset="0"/>
                <a:ea typeface="宋体" panose="02010600030101010101" pitchFamily="2" charset="-122"/>
                <a:sym typeface="Wingdings 3" panose="05040102010807070707" pitchFamily="18" charset="2"/>
              </a:rPr>
              <a:t>a</a:t>
            </a:r>
            <a:endParaRPr lang="en-US" altLang="zh-CN" dirty="0">
              <a:latin typeface="Arial" panose="020B0604020202020204" pitchFamily="34" charset="0"/>
              <a:ea typeface="宋体" panose="02010600030101010101" pitchFamily="2" charset="-122"/>
              <a:sym typeface="Wingdings 3" panose="05040102010807070707" pitchFamily="18" charset="2"/>
            </a:endParaRPr>
          </a:p>
        </p:txBody>
      </p:sp>
      <p:sp>
        <p:nvSpPr>
          <p:cNvPr id="36870" name="Text Box 6"/>
          <p:cNvSpPr txBox="1"/>
          <p:nvPr/>
        </p:nvSpPr>
        <p:spPr>
          <a:xfrm>
            <a:off x="843280" y="3871674"/>
            <a:ext cx="6139180" cy="783590"/>
          </a:xfrm>
          <a:prstGeom prst="rect">
            <a:avLst/>
          </a:prstGeom>
          <a:solidFill>
            <a:schemeClr val="tx1"/>
          </a:solidFill>
          <a:ln w="38100" cap="flat" cmpd="sng">
            <a:solidFill>
              <a:srgbClr val="0000FF"/>
            </a:solidFill>
            <a:prstDash val="solid"/>
            <a:miter/>
            <a:headEnd type="none" w="med" len="med"/>
            <a:tailEnd type="none" w="med" len="med"/>
          </a:ln>
        </p:spPr>
        <p:txBody>
          <a:bodyPr wrap="none">
            <a:spAutoFit/>
          </a:bodyPr>
          <a:lstStyle/>
          <a:p>
            <a:pPr lvl="0"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例</a:t>
            </a:r>
            <a:r>
              <a:rPr lang="zh-CN" altLang="en-US" dirty="0">
                <a:solidFill>
                  <a:schemeClr val="bg1"/>
                </a:solidFill>
                <a:latin typeface="Arial" panose="020B0604020202020204" pitchFamily="34" charset="0"/>
                <a:ea typeface="宋体" panose="02010600030101010101" pitchFamily="2" charset="-122"/>
              </a:rPr>
              <a:t> </a:t>
            </a:r>
            <a:r>
              <a:rPr lang="zh-CN" altLang="en-US" dirty="0" smtClean="0">
                <a:solidFill>
                  <a:schemeClr val="bg1"/>
                </a:solidFill>
                <a:latin typeface="Arial" panose="020B0604020202020204" pitchFamily="34" charset="0"/>
                <a:ea typeface="宋体" panose="02010600030101010101" pitchFamily="2" charset="-122"/>
              </a:rPr>
              <a:t> </a:t>
            </a:r>
            <a:r>
              <a:rPr lang="en-US" altLang="zh-CN" dirty="0" smtClean="0">
                <a:solidFill>
                  <a:schemeClr val="bg1"/>
                </a:solidFill>
                <a:latin typeface="Arial" panose="020B0604020202020204" pitchFamily="34" charset="0"/>
                <a:ea typeface="宋体" panose="02010600030101010101" pitchFamily="2" charset="-122"/>
              </a:rPr>
              <a:t>char </a:t>
            </a:r>
            <a:r>
              <a:rPr lang="en-US" altLang="zh-CN" dirty="0">
                <a:solidFill>
                  <a:schemeClr val="bg1"/>
                </a:solidFill>
                <a:latin typeface="Arial" panose="020B0604020202020204" pitchFamily="34" charset="0"/>
                <a:ea typeface="宋体" panose="02010600030101010101" pitchFamily="2" charset="-122"/>
              </a:rPr>
              <a:t>a[ ]=“Hello,world!”</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printf(“%s\n%15s\n%10.5s\n%2.5s\n%.3s\n”,a,a,a,a,a);</a:t>
            </a:r>
            <a:endParaRPr lang="en-US" altLang="zh-CN" dirty="0">
              <a:solidFill>
                <a:schemeClr val="bg1"/>
              </a:solidFill>
              <a:latin typeface="Arial" panose="020B0604020202020204" pitchFamily="34" charset="0"/>
              <a:ea typeface="宋体" panose="02010600030101010101" pitchFamily="2" charset="-122"/>
            </a:endParaRPr>
          </a:p>
        </p:txBody>
      </p:sp>
      <p:sp>
        <p:nvSpPr>
          <p:cNvPr id="36871" name="Text Box 7"/>
          <p:cNvSpPr txBox="1"/>
          <p:nvPr/>
        </p:nvSpPr>
        <p:spPr>
          <a:xfrm>
            <a:off x="843280" y="4730115"/>
            <a:ext cx="3416300" cy="2030095"/>
          </a:xfrm>
          <a:prstGeom prst="rect">
            <a:avLst/>
          </a:prstGeom>
          <a:solidFill>
            <a:schemeClr val="bg2"/>
          </a:solidFill>
          <a:ln w="38100" cap="flat" cmpd="sng">
            <a:solidFill>
              <a:srgbClr val="009900"/>
            </a:solidFill>
            <a:prstDash val="solid"/>
            <a:miter/>
            <a:headEnd type="none" w="med" len="med"/>
            <a:tailEnd type="none" w="med" len="med"/>
          </a:ln>
        </p:spPr>
        <p:txBody>
          <a:bodyPr wrap="squar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运行结果：</a:t>
            </a:r>
            <a:r>
              <a:rPr lang="en-US" altLang="zh-CN" dirty="0">
                <a:latin typeface="Arial" panose="020B0604020202020204" pitchFamily="34" charset="0"/>
                <a:ea typeface="宋体" panose="02010600030101010101" pitchFamily="2" charset="-122"/>
              </a:rPr>
              <a:t>Hello,world!</a:t>
            </a:r>
            <a:endParaRPr lang="en-US" altLang="zh-CN" dirty="0">
              <a:latin typeface="Arial" panose="020B0604020202020204" pitchFamily="34" charset="0"/>
              <a:ea typeface="宋体" panose="02010600030101010101" pitchFamily="2" charset="-122"/>
            </a:endParaRPr>
          </a:p>
          <a:p>
            <a:pPr lvl="0" eaLnBrk="1" hangingPunct="1">
              <a:spcBef>
                <a:spcPct val="50000"/>
              </a:spcBef>
            </a:pPr>
            <a:r>
              <a:rPr lang="en-US" altLang="zh-CN" dirty="0">
                <a:latin typeface="Arial" panose="020B0604020202020204" pitchFamily="34" charset="0"/>
                <a:ea typeface="宋体" panose="02010600030101010101" pitchFamily="2" charset="-122"/>
              </a:rPr>
              <a:t>                        </a:t>
            </a:r>
            <a:r>
              <a:rPr lang="en-US" altLang="zh-CN" dirty="0" err="1" smtClean="0">
                <a:latin typeface="Arial" panose="020B0604020202020204" pitchFamily="34" charset="0"/>
                <a:ea typeface="宋体" panose="02010600030101010101" pitchFamily="2" charset="-122"/>
                <a:sym typeface="Wingdings 3" panose="05040102010807070707" pitchFamily="18" charset="2"/>
              </a:rPr>
              <a:t>Hello,world</a:t>
            </a:r>
            <a:r>
              <a:rPr lang="en-US" altLang="zh-CN" dirty="0">
                <a:latin typeface="Arial" panose="020B0604020202020204" pitchFamily="34" charset="0"/>
                <a:ea typeface="宋体" panose="02010600030101010101" pitchFamily="2" charset="-122"/>
                <a:sym typeface="Wingdings 3" panose="05040102010807070707" pitchFamily="18" charset="2"/>
              </a:rPr>
              <a:t>!</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en-US" altLang="zh-CN" dirty="0">
                <a:latin typeface="Arial" panose="020B0604020202020204" pitchFamily="34" charset="0"/>
                <a:ea typeface="宋体" panose="02010600030101010101" pitchFamily="2" charset="-122"/>
                <a:sym typeface="Wingdings 3" panose="05040102010807070707" pitchFamily="18" charset="2"/>
              </a:rPr>
              <a:t>                  </a:t>
            </a:r>
            <a:r>
              <a:rPr lang="en-US" altLang="zh-CN" dirty="0" smtClean="0">
                <a:sym typeface="Wingdings" panose="05000000000000000000" pitchFamily="2" charset="2"/>
              </a:rPr>
              <a:t> </a:t>
            </a:r>
            <a:r>
              <a:rPr lang="en-US" altLang="zh-CN" dirty="0" smtClean="0">
                <a:latin typeface="Arial" panose="020B0604020202020204" pitchFamily="34" charset="0"/>
                <a:ea typeface="宋体" panose="02010600030101010101" pitchFamily="2" charset="-122"/>
                <a:sym typeface="Wingdings 3" panose="05040102010807070707" pitchFamily="18" charset="2"/>
              </a:rPr>
              <a:t>Hello</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en-US" altLang="zh-CN" dirty="0">
                <a:latin typeface="Arial" panose="020B0604020202020204" pitchFamily="34" charset="0"/>
                <a:ea typeface="宋体" panose="02010600030101010101" pitchFamily="2" charset="-122"/>
                <a:sym typeface="Wingdings 3" panose="05040102010807070707" pitchFamily="18" charset="2"/>
              </a:rPr>
              <a:t>                  </a:t>
            </a:r>
            <a:r>
              <a:rPr lang="en-US" altLang="zh-CN" dirty="0" smtClean="0">
                <a:latin typeface="Arial" panose="020B0604020202020204" pitchFamily="34" charset="0"/>
                <a:ea typeface="宋体" panose="02010600030101010101" pitchFamily="2" charset="-122"/>
                <a:sym typeface="Wingdings 3" panose="05040102010807070707" pitchFamily="18" charset="2"/>
              </a:rPr>
              <a:t>Hello</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en-US" altLang="zh-CN" dirty="0">
                <a:latin typeface="Arial" panose="020B0604020202020204" pitchFamily="34" charset="0"/>
                <a:ea typeface="宋体" panose="02010600030101010101" pitchFamily="2" charset="-122"/>
                <a:sym typeface="Wingdings 3" panose="05040102010807070707" pitchFamily="18" charset="2"/>
              </a:rPr>
              <a:t>                  </a:t>
            </a:r>
            <a:r>
              <a:rPr lang="en-US" altLang="zh-CN" dirty="0" smtClean="0">
                <a:latin typeface="Arial" panose="020B0604020202020204" pitchFamily="34" charset="0"/>
                <a:ea typeface="宋体" panose="02010600030101010101" pitchFamily="2" charset="-122"/>
                <a:sym typeface="Wingdings 3" panose="05040102010807070707" pitchFamily="18" charset="2"/>
              </a:rPr>
              <a:t>Hel</a:t>
            </a:r>
            <a:r>
              <a:rPr lang="en-US" altLang="zh-CN" dirty="0" smtClean="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36872" name="Text Box 8"/>
          <p:cNvSpPr txBox="1"/>
          <p:nvPr/>
        </p:nvSpPr>
        <p:spPr>
          <a:xfrm>
            <a:off x="762318" y="129540"/>
            <a:ext cx="919480" cy="368300"/>
          </a:xfrm>
          <a:prstGeom prst="rect">
            <a:avLst/>
          </a:prstGeom>
          <a:noFill/>
          <a:ln w="9525">
            <a:noFill/>
          </a:ln>
        </p:spPr>
        <p:txBody>
          <a:bodyPr wrap="non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例</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m.n</a:t>
            </a:r>
            <a:endParaRPr lang="en-US" altLang="zh-CN"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0" animBg="1"/>
      <p:bldP spid="36870" grpId="0" bldLvl="0" animBg="1"/>
      <p:bldP spid="3687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 Box 3"/>
          <p:cNvSpPr txBox="1"/>
          <p:nvPr/>
        </p:nvSpPr>
        <p:spPr>
          <a:xfrm>
            <a:off x="1369344" y="973925"/>
            <a:ext cx="4562475" cy="2445385"/>
          </a:xfrm>
          <a:prstGeom prst="rect">
            <a:avLst/>
          </a:prstGeom>
          <a:solidFill>
            <a:schemeClr val="tx1"/>
          </a:solidFill>
          <a:ln w="38100" cap="flat" cmpd="sng">
            <a:solidFill>
              <a:srgbClr val="0000FF"/>
            </a:solidFill>
            <a:prstDash val="solid"/>
            <a:miter/>
            <a:headEnd type="none" w="med" len="med"/>
            <a:tailEnd type="none" w="med" len="med"/>
          </a:ln>
        </p:spPr>
        <p:txBody>
          <a:bodyPr>
            <a:spAutoFit/>
          </a:bodyPr>
          <a:lstStyle/>
          <a:p>
            <a:pPr lvl="0" eaLnBrk="1" hangingPunct="1">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例</a:t>
            </a:r>
            <a:r>
              <a:rPr lang="zh-CN" altLang="en-US"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int a=1234;</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float f=123.456;</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static char c[]=“Hello,world!”;</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printf(“%8d,%-8d\n”,a,a);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printf(“%10.2f,%-10.1f\n”,f,f);</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printf(“%10.5s,%-10.3s\n”,c,c);</a:t>
            </a:r>
            <a:endParaRPr lang="en-US" altLang="zh-CN" dirty="0">
              <a:solidFill>
                <a:schemeClr val="bg1"/>
              </a:solidFill>
              <a:latin typeface="Arial" panose="020B0604020202020204" pitchFamily="34" charset="0"/>
              <a:ea typeface="宋体" panose="02010600030101010101" pitchFamily="2" charset="-122"/>
            </a:endParaRPr>
          </a:p>
        </p:txBody>
      </p:sp>
      <p:sp>
        <p:nvSpPr>
          <p:cNvPr id="37892" name="Text Box 4"/>
          <p:cNvSpPr txBox="1"/>
          <p:nvPr/>
        </p:nvSpPr>
        <p:spPr>
          <a:xfrm>
            <a:off x="1382713" y="3976688"/>
            <a:ext cx="3027680" cy="1198880"/>
          </a:xfrm>
          <a:prstGeom prst="rect">
            <a:avLst/>
          </a:prstGeom>
          <a:solidFill>
            <a:schemeClr val="bg2"/>
          </a:solidFill>
          <a:ln w="38100" cap="flat" cmpd="sng">
            <a:solidFill>
              <a:srgbClr val="009900"/>
            </a:solidFill>
            <a:prstDash val="solid"/>
            <a:miter/>
            <a:headEnd type="none" w="med" len="med"/>
            <a:tailEnd type="none" w="med" len="med"/>
          </a:ln>
        </p:spPr>
        <p:txBody>
          <a:bodyPr wrap="none">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sym typeface="Wingdings 3" panose="05040102010807070707" pitchFamily="18" charset="2"/>
              </a:rPr>
              <a:t>    1234,1234</a:t>
            </a:r>
            <a:r>
              <a:rPr lang="en-US" altLang="zh-CN" dirty="0">
                <a:latin typeface="Arial" panose="020B0604020202020204" pitchFamily="34" charset="0"/>
                <a:ea typeface="宋体" panose="02010600030101010101" pitchFamily="2" charset="-122"/>
                <a:sym typeface="Wingdings" panose="05000000000000000000" pitchFamily="2" charset="2"/>
              </a:rPr>
              <a:t></a:t>
            </a:r>
            <a:endParaRPr lang="en-US" altLang="zh-CN" dirty="0">
              <a:latin typeface="Arial" panose="020B0604020202020204" pitchFamily="34" charset="0"/>
              <a:ea typeface="宋体" panose="02010600030101010101" pitchFamily="2" charset="-122"/>
              <a:sym typeface="Wingdings" panose="05000000000000000000" pitchFamily="2" charset="2"/>
            </a:endParaRPr>
          </a:p>
          <a:p>
            <a:pPr lvl="0" eaLnBrk="1" hangingPunct="1">
              <a:spcBef>
                <a:spcPct val="50000"/>
              </a:spcBef>
            </a:pPr>
            <a:r>
              <a:rPr lang="en-US" altLang="zh-CN" dirty="0">
                <a:latin typeface="Arial" panose="020B0604020202020204" pitchFamily="34" charset="0"/>
                <a:ea typeface="宋体" panose="02010600030101010101" pitchFamily="2" charset="-122"/>
                <a:sym typeface="Wingdings" panose="05000000000000000000" pitchFamily="2" charset="2"/>
              </a:rPr>
              <a:t>    </a:t>
            </a:r>
            <a:r>
              <a:rPr lang="en-US" altLang="zh-CN" dirty="0">
                <a:latin typeface="Arial" panose="020B0604020202020204" pitchFamily="34" charset="0"/>
                <a:ea typeface="宋体" panose="02010600030101010101" pitchFamily="2" charset="-122"/>
                <a:sym typeface="Wingdings 3" panose="05040102010807070707" pitchFamily="18" charset="2"/>
              </a:rPr>
              <a:t>123.46,123.5</a:t>
            </a:r>
            <a:r>
              <a:rPr lang="en-US" altLang="zh-CN" dirty="0">
                <a:latin typeface="Arial" panose="020B0604020202020204" pitchFamily="34" charset="0"/>
                <a:ea typeface="宋体" panose="02010600030101010101" pitchFamily="2" charset="-122"/>
                <a:sym typeface="Wingdings" panose="05000000000000000000" pitchFamily="2" charset="2"/>
              </a:rPr>
              <a:t></a:t>
            </a:r>
            <a:endParaRPr lang="en-US" altLang="zh-CN" dirty="0">
              <a:latin typeface="Arial" panose="020B0604020202020204" pitchFamily="34" charset="0"/>
              <a:ea typeface="宋体" panose="02010600030101010101" pitchFamily="2" charset="-122"/>
              <a:sym typeface="Wingdings 3" panose="05040102010807070707" pitchFamily="18" charset="2"/>
            </a:endParaRPr>
          </a:p>
          <a:p>
            <a:pPr lvl="0" eaLnBrk="1" hangingPunct="1">
              <a:spcBef>
                <a:spcPct val="50000"/>
              </a:spcBef>
            </a:pPr>
            <a:r>
              <a:rPr lang="en-US" altLang="zh-CN" dirty="0" err="1" smtClean="0">
                <a:latin typeface="Arial" panose="020B0604020202020204" pitchFamily="34" charset="0"/>
                <a:ea typeface="宋体" panose="02010600030101010101" pitchFamily="2" charset="-122"/>
                <a:sym typeface="Wingdings 3" panose="05040102010807070707" pitchFamily="18" charset="2"/>
              </a:rPr>
              <a:t>     Hello,Hel</a:t>
            </a:r>
            <a:r>
              <a:rPr lang="en-US" altLang="zh-CN" dirty="0">
                <a:latin typeface="Arial" panose="020B0604020202020204" pitchFamily="34" charset="0"/>
                <a:ea typeface="宋体" panose="02010600030101010101" pitchFamily="2" charset="-122"/>
                <a:sym typeface="Wingdings" panose="05000000000000000000" pitchFamily="2" charset="2"/>
              </a:rPr>
              <a:t></a:t>
            </a:r>
            <a:endParaRPr lang="en-US" altLang="zh-CN" dirty="0">
              <a:latin typeface="Arial" panose="020B0604020202020204" pitchFamily="34" charset="0"/>
              <a:ea typeface="宋体" panose="02010600030101010101" pitchFamily="2" charset="-122"/>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p:nvPr/>
        </p:nvSpPr>
        <p:spPr>
          <a:xfrm>
            <a:off x="538163" y="1485900"/>
            <a:ext cx="7689850" cy="1428750"/>
          </a:xfrm>
          <a:prstGeom prst="rect">
            <a:avLst/>
          </a:prstGeom>
          <a:noFill/>
          <a:ln w="38100" cap="flat" cmpd="sng">
            <a:solidFill>
              <a:srgbClr val="0000FF"/>
            </a:solidFill>
            <a:prstDash val="solid"/>
            <a:miter/>
            <a:headEnd type="none" w="med" len="med"/>
            <a:tailEnd type="none" w="med" len="med"/>
          </a:ln>
        </p:spPr>
        <p:txBody>
          <a:bodyPr wrap="none" anchor="ctr"/>
          <a:lstStyle/>
          <a:p>
            <a:pPr lvl="2">
              <a:spcBef>
                <a:spcPct val="50000"/>
              </a:spcBef>
            </a:pPr>
            <a:r>
              <a:rPr lang="zh-CN" altLang="en-US" dirty="0">
                <a:latin typeface="微软雅黑" panose="020B0503020204020204" pitchFamily="34" charset="-122"/>
                <a:ea typeface="微软雅黑" panose="020B0503020204020204" pitchFamily="34" charset="-122"/>
              </a:rPr>
              <a:t>格式</a:t>
            </a:r>
            <a:r>
              <a:rPr lang="en-US" altLang="zh-CN" dirty="0">
                <a:latin typeface="微软雅黑" panose="020B0503020204020204" pitchFamily="34" charset="-122"/>
                <a:ea typeface="微软雅黑" panose="020B0503020204020204" pitchFamily="34" charset="-122"/>
              </a:rPr>
              <a:t>:getchar( )</a:t>
            </a:r>
            <a:endParaRPr lang="en-US" altLang="zh-CN" dirty="0">
              <a:latin typeface="微软雅黑" panose="020B0503020204020204" pitchFamily="34" charset="-122"/>
              <a:ea typeface="微软雅黑" panose="020B0503020204020204" pitchFamily="34" charset="-122"/>
            </a:endParaRPr>
          </a:p>
          <a:p>
            <a:pPr lvl="2">
              <a:spcBef>
                <a:spcPct val="50000"/>
              </a:spcBef>
            </a:pPr>
            <a:r>
              <a:rPr lang="zh-CN" altLang="zh-CN" dirty="0">
                <a:latin typeface="微软雅黑" panose="020B0503020204020204" pitchFamily="34" charset="-122"/>
                <a:ea typeface="微软雅黑" panose="020B0503020204020204" pitchFamily="34" charset="-122"/>
              </a:rPr>
              <a:t>功能：从键盘读一字符</a:t>
            </a:r>
            <a:endParaRPr lang="zh-CN" altLang="zh-CN" dirty="0">
              <a:latin typeface="微软雅黑" panose="020B0503020204020204" pitchFamily="34" charset="-122"/>
              <a:ea typeface="微软雅黑" panose="020B0503020204020204" pitchFamily="34" charset="-122"/>
            </a:endParaRPr>
          </a:p>
          <a:p>
            <a:pPr lvl="2">
              <a:spcBef>
                <a:spcPct val="50000"/>
              </a:spcBef>
            </a:pPr>
            <a:r>
              <a:rPr lang="zh-CN" altLang="zh-CN" dirty="0">
                <a:latin typeface="微软雅黑" panose="020B0503020204020204" pitchFamily="34" charset="-122"/>
                <a:ea typeface="微软雅黑" panose="020B0503020204020204" pitchFamily="34" charset="-122"/>
              </a:rPr>
              <a:t>返值：正常，返回读取的代码值；出错,返回</a:t>
            </a:r>
            <a:r>
              <a:rPr lang="en-US" altLang="zh-CN" dirty="0">
                <a:latin typeface="微软雅黑" panose="020B0503020204020204" pitchFamily="34" charset="-122"/>
                <a:ea typeface="微软雅黑" panose="020B0503020204020204" pitchFamily="34" charset="-122"/>
              </a:rPr>
              <a:t>EOF(-1)</a:t>
            </a:r>
            <a:endParaRPr lang="en-US" altLang="zh-CN" dirty="0">
              <a:latin typeface="微软雅黑" panose="020B0503020204020204" pitchFamily="34" charset="-122"/>
              <a:ea typeface="微软雅黑" panose="020B0503020204020204" pitchFamily="34" charset="-122"/>
            </a:endParaRPr>
          </a:p>
        </p:txBody>
      </p:sp>
      <p:sp>
        <p:nvSpPr>
          <p:cNvPr id="14340" name="Rectangle 4"/>
          <p:cNvSpPr>
            <a:spLocks noGrp="1"/>
          </p:cNvSpPr>
          <p:nvPr>
            <p:ph type="body" idx="4294967295"/>
          </p:nvPr>
        </p:nvSpPr>
        <p:spPr>
          <a:xfrm>
            <a:off x="455930" y="471170"/>
            <a:ext cx="7772400" cy="1084580"/>
          </a:xfrm>
        </p:spPr>
        <p:txBody>
          <a:bodyPr vert="horz" wrap="square" lIns="91440" tIns="45720" rIns="91440" bIns="45720" anchor="t"/>
          <a:lstStyle/>
          <a:p>
            <a:pPr lvl="0">
              <a:buNone/>
            </a:pPr>
            <a:r>
              <a:rPr lang="zh-CN" altLang="zh-CN" sz="2000" dirty="0">
                <a:latin typeface="微软雅黑" panose="020B0503020204020204" pitchFamily="34" charset="-122"/>
                <a:ea typeface="微软雅黑" panose="020B0503020204020204" pitchFamily="34" charset="-122"/>
              </a:rPr>
              <a:t>数据输入</a:t>
            </a:r>
            <a:endParaRPr lang="zh-CN" altLang="zh-CN" sz="2000" dirty="0">
              <a:latin typeface="微软雅黑" panose="020B0503020204020204" pitchFamily="34" charset="-122"/>
              <a:ea typeface="微软雅黑" panose="020B0503020204020204" pitchFamily="34" charset="-122"/>
            </a:endParaRPr>
          </a:p>
          <a:p>
            <a:pPr lvl="1"/>
            <a:r>
              <a:rPr lang="zh-CN" altLang="zh-CN" sz="2000" dirty="0">
                <a:latin typeface="微软雅黑" panose="020B0503020204020204" pitchFamily="34" charset="-122"/>
                <a:ea typeface="微软雅黑" panose="020B0503020204020204" pitchFamily="34" charset="-122"/>
              </a:rPr>
              <a:t>字符输入函数 </a:t>
            </a:r>
            <a:endParaRPr lang="zh-CN" altLang="zh-CN" sz="2000" dirty="0">
              <a:latin typeface="微软雅黑" panose="020B0503020204020204" pitchFamily="34" charset="-122"/>
              <a:ea typeface="微软雅黑" panose="020B0503020204020204" pitchFamily="34" charset="-122"/>
            </a:endParaRPr>
          </a:p>
        </p:txBody>
      </p:sp>
      <p:sp>
        <p:nvSpPr>
          <p:cNvPr id="14345" name="Text Box 9"/>
          <p:cNvSpPr txBox="1"/>
          <p:nvPr/>
        </p:nvSpPr>
        <p:spPr>
          <a:xfrm>
            <a:off x="473710" y="3324225"/>
            <a:ext cx="538480" cy="384810"/>
          </a:xfrm>
          <a:prstGeom prst="rect">
            <a:avLst/>
          </a:prstGeom>
          <a:noFill/>
          <a:ln w="9525">
            <a:noFill/>
          </a:ln>
        </p:spPr>
        <p:txBody>
          <a:bodyPr wrap="non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例</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4346" name="Text Box 10"/>
          <p:cNvSpPr txBox="1"/>
          <p:nvPr/>
        </p:nvSpPr>
        <p:spPr>
          <a:xfrm>
            <a:off x="1155700" y="3343275"/>
            <a:ext cx="2926080" cy="2861310"/>
          </a:xfrm>
          <a:prstGeom prst="rect">
            <a:avLst/>
          </a:prstGeom>
          <a:solidFill>
            <a:schemeClr val="tx1"/>
          </a:solidFill>
          <a:ln w="38100" cap="flat" cmpd="sng">
            <a:solidFill>
              <a:srgbClr val="0000FF"/>
            </a:solidFill>
            <a:prstDash val="solid"/>
            <a:miter/>
            <a:headEnd type="none" w="med" len="med"/>
            <a:tailEnd type="none" w="med" len="med"/>
          </a:ln>
        </p:spPr>
        <p:txBody>
          <a:bodyPr wrap="none">
            <a:spAutoFit/>
          </a:bodyPr>
          <a:lstStyle/>
          <a:p>
            <a:pPr lvl="0" eaLnBrk="1" hangingPunct="1">
              <a:spcBef>
                <a:spcPct val="50000"/>
              </a:spcBef>
            </a:pPr>
            <a:r>
              <a:rPr lang="en-US" altLang="zh-CN" dirty="0">
                <a:solidFill>
                  <a:schemeClr val="bg1"/>
                </a:solidFill>
                <a:latin typeface="+mn-lt"/>
                <a:ea typeface="宋体" panose="02010600030101010101" pitchFamily="2" charset="-122"/>
                <a:cs typeface="+mn-lt"/>
              </a:rPr>
              <a:t>#include &lt;stdio.h&gt;</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main()</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int c;</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printf("Enter a character:");</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c=getchar();</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printf("%c---&gt;hex%x\n",c,c);</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a:t>
            </a:r>
            <a:endParaRPr lang="en-US" altLang="zh-CN" dirty="0">
              <a:solidFill>
                <a:schemeClr val="bg1"/>
              </a:solidFill>
              <a:latin typeface="+mn-lt"/>
              <a:ea typeface="宋体" panose="02010600030101010101" pitchFamily="2" charset="-122"/>
              <a:cs typeface="+mn-lt"/>
            </a:endParaRPr>
          </a:p>
        </p:txBody>
      </p:sp>
      <p:sp>
        <p:nvSpPr>
          <p:cNvPr id="14348" name="Text Box 12"/>
          <p:cNvSpPr txBox="1"/>
          <p:nvPr/>
        </p:nvSpPr>
        <p:spPr>
          <a:xfrm>
            <a:off x="4840605" y="3759200"/>
            <a:ext cx="2110105" cy="1198880"/>
          </a:xfrm>
          <a:prstGeom prst="rect">
            <a:avLst/>
          </a:prstGeom>
          <a:solidFill>
            <a:schemeClr val="bg2"/>
          </a:solidFill>
          <a:ln w="38100" cap="flat" cmpd="sng">
            <a:solidFill>
              <a:srgbClr val="009900"/>
            </a:solidFill>
            <a:prstDash val="solid"/>
            <a:miter/>
            <a:headEnd type="none" w="med" len="med"/>
            <a:tailEnd type="none" w="med" len="med"/>
          </a:ln>
        </p:spPr>
        <p:txBody>
          <a:bodyPr wrap="non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运行结果：</a:t>
            </a:r>
            <a:endParaRPr lang="zh-CN" altLang="en-US" dirty="0">
              <a:latin typeface="Arial" panose="020B0604020202020204" pitchFamily="34" charset="0"/>
              <a:ea typeface="宋体" panose="02010600030101010101" pitchFamily="2" charset="-122"/>
            </a:endParaRPr>
          </a:p>
          <a:p>
            <a:pPr lvl="0" eaLnBrk="1" hangingPunct="1">
              <a:spcBef>
                <a:spcPct val="50000"/>
              </a:spcBef>
            </a:pPr>
            <a:r>
              <a:rPr lang="en-US" altLang="zh-CN" dirty="0">
                <a:latin typeface="+mn-lt"/>
                <a:ea typeface="宋体" panose="02010600030101010101" pitchFamily="2" charset="-122"/>
                <a:cs typeface="+mn-lt"/>
              </a:rPr>
              <a:t>Enter a character:A</a:t>
            </a:r>
            <a:r>
              <a:rPr lang="en-US" altLang="zh-CN" dirty="0">
                <a:latin typeface="+mn-lt"/>
                <a:ea typeface="宋体" panose="02010600030101010101" pitchFamily="2" charset="-122"/>
                <a:cs typeface="+mn-lt"/>
                <a:sym typeface="Symbol" panose="05050102010706020507" pitchFamily="18" charset="2"/>
              </a:rPr>
              <a:t></a:t>
            </a:r>
            <a:endParaRPr lang="en-US" altLang="zh-CN" dirty="0">
              <a:latin typeface="+mn-lt"/>
              <a:ea typeface="宋体" panose="02010600030101010101" pitchFamily="2" charset="-122"/>
              <a:cs typeface="+mn-lt"/>
              <a:sym typeface="Symbol" panose="05050102010706020507" pitchFamily="18" charset="2"/>
            </a:endParaRPr>
          </a:p>
          <a:p>
            <a:pPr lvl="0" eaLnBrk="1" hangingPunct="1">
              <a:spcBef>
                <a:spcPct val="50000"/>
              </a:spcBef>
            </a:pPr>
            <a:r>
              <a:rPr lang="en-US" altLang="zh-CN" dirty="0">
                <a:latin typeface="+mn-lt"/>
                <a:ea typeface="宋体" panose="02010600030101010101" pitchFamily="2" charset="-122"/>
                <a:cs typeface="+mn-lt"/>
                <a:sym typeface="Symbol" panose="05050102010706020507" pitchFamily="18" charset="2"/>
              </a:rPr>
              <a:t>A---&gt;hex41</a:t>
            </a:r>
            <a:endParaRPr lang="en-US" altLang="zh-CN" dirty="0">
              <a:latin typeface="+mn-lt"/>
              <a:ea typeface="宋体" panose="02010600030101010101" pitchFamily="2"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14346" grpId="0" bldLvl="0" animBg="1"/>
      <p:bldP spid="14348"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p:cNvSpPr>
          <p:nvPr>
            <p:ph idx="1"/>
          </p:nvPr>
        </p:nvSpPr>
        <p:spPr>
          <a:xfrm>
            <a:off x="628650" y="1053837"/>
            <a:ext cx="7886700" cy="4351338"/>
          </a:xfrm>
        </p:spPr>
        <p:txBody>
          <a:bodyPr vert="horz" wrap="square" lIns="91440" tIns="45720" rIns="91440" bIns="45720" anchor="t"/>
          <a:lstStyle/>
          <a:p>
            <a:pPr>
              <a:buNone/>
            </a:pPr>
            <a:r>
              <a:rPr lang="zh-CN" altLang="en-US" sz="2000" dirty="0">
                <a:solidFill>
                  <a:srgbClr val="7030A0"/>
                </a:solidFill>
                <a:latin typeface="微软雅黑" panose="020B0503020204020204" pitchFamily="34" charset="-122"/>
                <a:ea typeface="微软雅黑" panose="020B0503020204020204" pitchFamily="34" charset="-122"/>
              </a:rPr>
              <a:t>格式输入函数</a:t>
            </a:r>
            <a:r>
              <a:rPr lang="en-US" altLang="zh-CN" sz="2000" dirty="0">
                <a:solidFill>
                  <a:srgbClr val="7030A0"/>
                </a:solidFill>
                <a:latin typeface="微软雅黑" panose="020B0503020204020204" pitchFamily="34" charset="-122"/>
                <a:ea typeface="微软雅黑" panose="020B0503020204020204" pitchFamily="34" charset="-122"/>
              </a:rPr>
              <a:t>scanf</a:t>
            </a:r>
            <a:r>
              <a:rPr lang="zh-CN" altLang="en-US" sz="2000" dirty="0">
                <a:solidFill>
                  <a:srgbClr val="7030A0"/>
                </a:solidFill>
                <a:latin typeface="微软雅黑" panose="020B0503020204020204" pitchFamily="34" charset="-122"/>
                <a:ea typeface="微软雅黑" panose="020B0503020204020204" pitchFamily="34" charset="-122"/>
              </a:rPr>
              <a:t>（） 格式：</a:t>
            </a:r>
            <a:endParaRPr lang="zh-CN" altLang="en-US" sz="2000" dirty="0">
              <a:solidFill>
                <a:srgbClr val="7030A0"/>
              </a:solidFill>
              <a:latin typeface="微软雅黑" panose="020B0503020204020204" pitchFamily="34" charset="-122"/>
              <a:ea typeface="微软雅黑" panose="020B0503020204020204" pitchFamily="34" charset="-122"/>
            </a:endParaRPr>
          </a:p>
          <a:p>
            <a:pPr>
              <a:buNone/>
            </a:pPr>
            <a:r>
              <a:rPr lang="zh-CN" altLang="en-US" sz="2800" dirty="0">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scanf( “……”</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&amp;</a:t>
            </a:r>
            <a:r>
              <a:rPr lang="zh-CN" altLang="en-US" sz="2400" dirty="0">
                <a:solidFill>
                  <a:srgbClr val="C00000"/>
                </a:solidFill>
                <a:latin typeface="微软雅黑" panose="020B0503020204020204" pitchFamily="34" charset="-122"/>
                <a:ea typeface="微软雅黑" panose="020B0503020204020204" pitchFamily="34" charset="-122"/>
              </a:rPr>
              <a:t>变量名</a:t>
            </a:r>
            <a:r>
              <a:rPr lang="en-US" altLang="zh-CN" sz="2400" dirty="0">
                <a:solidFill>
                  <a:srgbClr val="C00000"/>
                </a:solidFill>
                <a:latin typeface="微软雅黑" panose="020B0503020204020204" pitchFamily="34" charset="-122"/>
                <a:ea typeface="微软雅黑" panose="020B0503020204020204" pitchFamily="34" charset="-122"/>
              </a:rPr>
              <a:t>1,&amp;</a:t>
            </a:r>
            <a:r>
              <a:rPr lang="zh-CN" altLang="en-US" sz="2400" dirty="0">
                <a:solidFill>
                  <a:srgbClr val="C00000"/>
                </a:solidFill>
                <a:latin typeface="微软雅黑" panose="020B0503020204020204" pitchFamily="34" charset="-122"/>
                <a:ea typeface="微软雅黑" panose="020B0503020204020204" pitchFamily="34" charset="-122"/>
              </a:rPr>
              <a:t>变量名</a:t>
            </a:r>
            <a:r>
              <a:rPr lang="en-US" altLang="zh-CN" sz="2400" dirty="0">
                <a:solidFill>
                  <a:srgbClr val="C00000"/>
                </a:solidFill>
                <a:latin typeface="微软雅黑" panose="020B0503020204020204" pitchFamily="34" charset="-122"/>
                <a:ea typeface="微软雅黑" panose="020B0503020204020204" pitchFamily="34" charset="-122"/>
              </a:rPr>
              <a:t>2</a:t>
            </a:r>
            <a:r>
              <a:rPr lang="zh-CN" altLang="en-US" sz="2400" dirty="0">
                <a:solidFill>
                  <a:srgbClr val="C00000"/>
                </a:solidFill>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 , &amp;</a:t>
            </a:r>
            <a:r>
              <a:rPr lang="zh-CN" altLang="en-US" sz="2400" dirty="0">
                <a:solidFill>
                  <a:srgbClr val="C00000"/>
                </a:solidFill>
                <a:latin typeface="微软雅黑" panose="020B0503020204020204" pitchFamily="34" charset="-122"/>
                <a:ea typeface="微软雅黑" panose="020B0503020204020204" pitchFamily="34" charset="-122"/>
              </a:rPr>
              <a:t>变量名</a:t>
            </a:r>
            <a:r>
              <a:rPr lang="en-US" altLang="zh-CN" sz="2400" dirty="0">
                <a:solidFill>
                  <a:srgbClr val="C00000"/>
                </a:solidFill>
                <a:latin typeface="微软雅黑" panose="020B0503020204020204" pitchFamily="34" charset="-122"/>
                <a:ea typeface="微软雅黑" panose="020B0503020204020204" pitchFamily="34" charset="-122"/>
              </a:rPr>
              <a:t>n );</a:t>
            </a:r>
            <a:endParaRPr lang="en-US" altLang="zh-CN" sz="2400" dirty="0">
              <a:solidFill>
                <a:srgbClr val="C00000"/>
              </a:solidFill>
              <a:latin typeface="微软雅黑" panose="020B0503020204020204" pitchFamily="34" charset="-122"/>
              <a:ea typeface="微软雅黑" panose="020B0503020204020204" pitchFamily="34" charset="-122"/>
            </a:endParaRPr>
          </a:p>
          <a:p>
            <a:pPr>
              <a:buNone/>
            </a:pPr>
            <a:endParaRPr lang="en-US" altLang="zh-CN" sz="2400" dirty="0">
              <a:solidFill>
                <a:schemeClr val="tx2"/>
              </a:solidFill>
              <a:latin typeface="微软雅黑" panose="020B0503020204020204" pitchFamily="34" charset="-122"/>
              <a:ea typeface="微软雅黑" panose="020B0503020204020204" pitchFamily="34" charset="-122"/>
            </a:endParaRPr>
          </a:p>
          <a:p>
            <a:pPr>
              <a:buNone/>
            </a:pPr>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 </a:t>
            </a:r>
            <a:r>
              <a:rPr lang="en-US" altLang="zh-CN" sz="2800" dirty="0" err="1" smtClean="0">
                <a:solidFill>
                  <a:srgbClr val="C00000"/>
                </a:solidFill>
                <a:latin typeface="微软雅黑" panose="020B0503020204020204" pitchFamily="34" charset="-122"/>
                <a:ea typeface="微软雅黑" panose="020B0503020204020204" pitchFamily="34" charset="-122"/>
              </a:rPr>
              <a:t>scanf</a:t>
            </a:r>
            <a:r>
              <a:rPr lang="en-US" altLang="zh-CN" sz="2800" dirty="0" smtClean="0">
                <a:solidFill>
                  <a:srgbClr val="C00000"/>
                </a:solidFill>
                <a:latin typeface="微软雅黑" panose="020B0503020204020204" pitchFamily="34" charset="-122"/>
                <a:ea typeface="微软雅黑" panose="020B0503020204020204" pitchFamily="34" charset="-122"/>
              </a:rPr>
              <a:t>(“  </a:t>
            </a:r>
            <a:r>
              <a:rPr lang="en-US" altLang="zh-CN" sz="2800" dirty="0">
                <a:solidFill>
                  <a:srgbClr val="C00000"/>
                </a:solidFill>
                <a:latin typeface="微软雅黑" panose="020B0503020204020204" pitchFamily="34" charset="-122"/>
                <a:ea typeface="微软雅黑" panose="020B0503020204020204" pitchFamily="34" charset="-122"/>
              </a:rPr>
              <a:t>%d,%d,%d ” ,  &amp;a, &amp;b, &amp;c  );</a:t>
            </a:r>
            <a:endParaRPr lang="en-US" altLang="zh-CN" sz="2800" dirty="0">
              <a:solidFill>
                <a:srgbClr val="C00000"/>
              </a:solidFill>
              <a:latin typeface="微软雅黑" panose="020B0503020204020204" pitchFamily="34" charset="-122"/>
              <a:ea typeface="微软雅黑" panose="020B0503020204020204" pitchFamily="34" charset="-122"/>
            </a:endParaRPr>
          </a:p>
          <a:p>
            <a:pPr>
              <a:buNone/>
            </a:pPr>
            <a:endParaRPr lang="en-US" altLang="zh-CN" sz="2800" dirty="0">
              <a:solidFill>
                <a:srgbClr val="FF9966"/>
              </a:solidFill>
              <a:latin typeface="微软雅黑" panose="020B0503020204020204" pitchFamily="34" charset="-122"/>
              <a:ea typeface="微软雅黑" panose="020B0503020204020204" pitchFamily="34" charset="-122"/>
            </a:endParaRPr>
          </a:p>
          <a:p>
            <a:pPr>
              <a:buNone/>
            </a:pP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5540" name="Rectangle 4"/>
          <p:cNvSpPr/>
          <p:nvPr/>
        </p:nvSpPr>
        <p:spPr>
          <a:xfrm>
            <a:off x="3020095" y="2271480"/>
            <a:ext cx="1800225" cy="647700"/>
          </a:xfrm>
          <a:prstGeom prst="rect">
            <a:avLst/>
          </a:prstGeom>
          <a:solidFill>
            <a:srgbClr val="CCFFCC">
              <a:alpha val="30980"/>
            </a:srgbClr>
          </a:solidFill>
          <a:ln w="12700" cap="flat" cmpd="sng">
            <a:solidFill>
              <a:srgbClr val="FFFF00"/>
            </a:solidFill>
            <a:prstDash val="solid"/>
            <a:miter/>
            <a:headEnd type="none" w="sm" len="sm"/>
            <a:tailEnd type="none" w="sm" len="sm"/>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65541" name="Rectangle 5"/>
          <p:cNvSpPr/>
          <p:nvPr/>
        </p:nvSpPr>
        <p:spPr>
          <a:xfrm>
            <a:off x="5624876" y="2263091"/>
            <a:ext cx="2101384" cy="647700"/>
          </a:xfrm>
          <a:prstGeom prst="rect">
            <a:avLst/>
          </a:prstGeom>
          <a:solidFill>
            <a:srgbClr val="CCFFCC">
              <a:alpha val="30980"/>
            </a:srgbClr>
          </a:solidFill>
          <a:ln w="12700" cap="flat" cmpd="sng">
            <a:solidFill>
              <a:srgbClr val="FFFF00"/>
            </a:solidFill>
            <a:prstDash val="solid"/>
            <a:miter/>
            <a:headEnd type="none" w="sm" len="sm"/>
            <a:tailEnd type="none" w="sm" len="sm"/>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65542" name="AutoShape 6"/>
          <p:cNvSpPr/>
          <p:nvPr/>
        </p:nvSpPr>
        <p:spPr>
          <a:xfrm>
            <a:off x="859508" y="3281130"/>
            <a:ext cx="2736850" cy="1025525"/>
          </a:xfrm>
          <a:prstGeom prst="wedgeRoundRectCallout">
            <a:avLst>
              <a:gd name="adj1" fmla="val 57532"/>
              <a:gd name="adj2" fmla="val -89935"/>
              <a:gd name="adj3" fmla="val 16667"/>
            </a:avLst>
          </a:prstGeom>
          <a:solidFill>
            <a:srgbClr val="CCFFFF"/>
          </a:solidFill>
          <a:ln w="12700">
            <a:noFill/>
          </a:ln>
        </p:spPr>
        <p:txBody>
          <a:bodyPr lIns="90000" tIns="46800" rIns="90000" bIns="46800"/>
          <a:lstStyle/>
          <a:p>
            <a:pPr lvl="0" algn="ctr" eaLnBrk="1" hangingPunct="1">
              <a:spcBef>
                <a:spcPct val="50000"/>
              </a:spcBef>
            </a:pPr>
            <a:r>
              <a:rPr lang="zh-CN" altLang="en-US" sz="2000" dirty="0">
                <a:solidFill>
                  <a:srgbClr val="FF3300"/>
                </a:solidFill>
                <a:latin typeface="Arial" panose="020B0604020202020204" pitchFamily="34" charset="0"/>
                <a:ea typeface="华文细黑" panose="02010600040101010101" pitchFamily="2" charset="-122"/>
              </a:rPr>
              <a:t>格式控制</a:t>
            </a:r>
            <a:endParaRPr lang="zh-CN" altLang="en-US" sz="2000" dirty="0">
              <a:solidFill>
                <a:srgbClr val="FF3300"/>
              </a:solidFill>
              <a:latin typeface="Arial" panose="020B0604020202020204" pitchFamily="34" charset="0"/>
              <a:ea typeface="华文细黑" panose="02010600040101010101" pitchFamily="2" charset="-122"/>
            </a:endParaRPr>
          </a:p>
          <a:p>
            <a:pPr lvl="0" algn="ctr" eaLnBrk="1" hangingPunct="1">
              <a:spcBef>
                <a:spcPct val="50000"/>
              </a:spcBef>
            </a:pPr>
            <a:r>
              <a:rPr lang="zh-CN" altLang="en-US" sz="2000" dirty="0">
                <a:solidFill>
                  <a:srgbClr val="FF3300"/>
                </a:solidFill>
                <a:latin typeface="Arial" panose="020B0604020202020204" pitchFamily="34" charset="0"/>
                <a:ea typeface="华文细黑" panose="02010600040101010101" pitchFamily="2" charset="-122"/>
              </a:rPr>
              <a:t>（转换控制字符串）</a:t>
            </a:r>
            <a:endParaRPr lang="zh-CN" altLang="en-US" sz="2000" dirty="0">
              <a:solidFill>
                <a:srgbClr val="FF3300"/>
              </a:solidFill>
              <a:latin typeface="Arial" panose="020B0604020202020204" pitchFamily="34" charset="0"/>
              <a:ea typeface="华文细黑" panose="02010600040101010101" pitchFamily="2" charset="-122"/>
            </a:endParaRPr>
          </a:p>
        </p:txBody>
      </p:sp>
      <p:sp>
        <p:nvSpPr>
          <p:cNvPr id="65543" name="AutoShape 7"/>
          <p:cNvSpPr/>
          <p:nvPr/>
        </p:nvSpPr>
        <p:spPr>
          <a:xfrm>
            <a:off x="4867973" y="3289519"/>
            <a:ext cx="3515947" cy="1079500"/>
          </a:xfrm>
          <a:prstGeom prst="wedgeRoundRectCallout">
            <a:avLst>
              <a:gd name="adj1" fmla="val 107"/>
              <a:gd name="adj2" fmla="val -88858"/>
              <a:gd name="adj3" fmla="val 16667"/>
            </a:avLst>
          </a:prstGeom>
          <a:solidFill>
            <a:srgbClr val="CCFFFF"/>
          </a:solidFill>
          <a:ln w="12700">
            <a:noFill/>
          </a:ln>
        </p:spPr>
        <p:txBody>
          <a:bodyPr lIns="90000" tIns="46800" rIns="90000" bIns="46800"/>
          <a:lstStyle/>
          <a:p>
            <a:pPr lvl="0" algn="ctr" eaLnBrk="1" hangingPunct="1">
              <a:spcBef>
                <a:spcPct val="50000"/>
              </a:spcBef>
            </a:pPr>
            <a:r>
              <a:rPr lang="zh-CN" altLang="en-US" sz="2000" dirty="0">
                <a:solidFill>
                  <a:srgbClr val="FF3300"/>
                </a:solidFill>
                <a:latin typeface="Arial" panose="020B0604020202020204" pitchFamily="34" charset="0"/>
                <a:ea typeface="华文细黑" panose="02010600040101010101" pitchFamily="2" charset="-122"/>
              </a:rPr>
              <a:t>地址表列</a:t>
            </a:r>
            <a:endParaRPr lang="zh-CN" altLang="en-US" sz="2000" dirty="0">
              <a:solidFill>
                <a:srgbClr val="FF3300"/>
              </a:solidFill>
              <a:latin typeface="Arial" panose="020B0604020202020204" pitchFamily="34" charset="0"/>
              <a:ea typeface="华文细黑" panose="02010600040101010101" pitchFamily="2" charset="-122"/>
            </a:endParaRPr>
          </a:p>
          <a:p>
            <a:pPr lvl="0" algn="ctr" eaLnBrk="1" hangingPunct="1">
              <a:spcBef>
                <a:spcPct val="50000"/>
              </a:spcBef>
            </a:pPr>
            <a:r>
              <a:rPr lang="zh-CN" altLang="en-US" sz="2000" dirty="0">
                <a:solidFill>
                  <a:srgbClr val="FF3300"/>
                </a:solidFill>
                <a:latin typeface="Arial" panose="020B0604020202020204" pitchFamily="34" charset="0"/>
                <a:ea typeface="华文细黑" panose="02010600040101010101" pitchFamily="2" charset="-122"/>
              </a:rPr>
              <a:t>（简单变量要用</a:t>
            </a:r>
            <a:r>
              <a:rPr lang="en-US" altLang="zh-CN" sz="2000" dirty="0">
                <a:solidFill>
                  <a:srgbClr val="FF3300"/>
                </a:solidFill>
                <a:latin typeface="Arial" panose="020B0604020202020204" pitchFamily="34" charset="0"/>
                <a:ea typeface="华文细黑" panose="02010600040101010101" pitchFamily="2" charset="-122"/>
              </a:rPr>
              <a:t>&amp;</a:t>
            </a:r>
            <a:r>
              <a:rPr lang="zh-CN" altLang="en-US" sz="2000" dirty="0">
                <a:solidFill>
                  <a:srgbClr val="FF3300"/>
                </a:solidFill>
                <a:latin typeface="Arial" panose="020B0604020202020204" pitchFamily="34" charset="0"/>
                <a:ea typeface="华文细黑" panose="02010600040101010101" pitchFamily="2" charset="-122"/>
              </a:rPr>
              <a:t>开头）</a:t>
            </a:r>
            <a:endParaRPr lang="zh-CN" altLang="en-US" sz="2000" dirty="0">
              <a:solidFill>
                <a:srgbClr val="FF3300"/>
              </a:solidFill>
              <a:latin typeface="Arial" panose="020B0604020202020204" pitchFamily="34" charset="0"/>
              <a:ea typeface="华文细黑" panose="02010600040101010101" pitchFamily="2" charset="-122"/>
            </a:endParaRPr>
          </a:p>
        </p:txBody>
      </p:sp>
      <p:sp>
        <p:nvSpPr>
          <p:cNvPr id="65544" name="Text Box 8"/>
          <p:cNvSpPr txBox="1">
            <a:spLocks noChangeArrowheads="1"/>
          </p:cNvSpPr>
          <p:nvPr/>
        </p:nvSpPr>
        <p:spPr bwMode="auto">
          <a:xfrm>
            <a:off x="539750" y="3703375"/>
            <a:ext cx="6240463" cy="2033588"/>
          </a:xfrm>
          <a:prstGeom prst="rect">
            <a:avLst/>
          </a:prstGeom>
          <a:noFill/>
          <a:ln w="12700">
            <a:noFill/>
            <a:miter lim="800000"/>
            <a:headEnd type="none" w="sm" len="sm"/>
            <a:tailEnd type="none" w="sm" len="sm"/>
          </a:ln>
          <a:effectLst/>
        </p:spPr>
        <p:txBody>
          <a:bodyPr wrap="none"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0" i="0" u="none" strike="noStrike" kern="1200" cap="none" spc="0" normalizeH="0" baseline="0" noProof="0" dirty="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格式说明的一般形式：</a:t>
            </a:r>
            <a:endParaRPr kumimoji="1" lang="zh-CN" altLang="en-US" sz="1800" b="0" i="0" u="none" strike="noStrike" kern="1200" cap="none" spc="0" normalizeH="0" baseline="0" noProof="0" dirty="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0" i="0" u="none" strike="noStrike" kern="1200" cap="none" spc="0" normalizeH="0" baseline="0" noProof="0" dirty="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chemeClr val="tx1">
                    <a:lumMod val="50000"/>
                  </a:schemeClr>
                </a:solidFill>
                <a:effectLst/>
                <a:uLnTx/>
                <a:uFillTx/>
                <a:latin typeface="微软雅黑" panose="020B0503020204020204" pitchFamily="34" charset="-122"/>
                <a:ea typeface="微软雅黑" panose="020B0503020204020204" pitchFamily="34" charset="-122"/>
                <a:cs typeface="+mn-cs"/>
              </a:rPr>
              <a:t>%</a:t>
            </a:r>
            <a:r>
              <a:rPr kumimoji="1"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m l  (</a:t>
            </a:r>
            <a:r>
              <a:rPr kumimoji="1"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或</a:t>
            </a:r>
            <a:r>
              <a:rPr kumimoji="1" lang="en-US" altLang="zh-CN"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h)    </a:t>
            </a:r>
            <a:r>
              <a:rPr kumimoji="1"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格式字符  </a:t>
            </a:r>
            <a:endParaRPr kumimoji="1"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&amp;</a:t>
            </a:r>
            <a:r>
              <a:rPr kumimoji="1" lang="en-US" altLang="zh-CN" sz="1800" b="0"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求地址的运算符   </a:t>
            </a:r>
            <a:r>
              <a:rPr kumimoji="1"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&amp;a  </a:t>
            </a:r>
            <a:r>
              <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表示该变量所占空间的首地址</a:t>
            </a:r>
            <a:endPar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0" i="0" u="none" strike="noStrike" kern="1200" cap="none" spc="0" normalizeH="0" baseline="0" noProof="0" dirty="0">
                <a:ln>
                  <a:noFill/>
                </a:ln>
                <a:solidFill>
                  <a:srgbClr val="99FF99"/>
                </a:solidFill>
                <a:effectLst/>
                <a:uLnTx/>
                <a:uFillTx/>
                <a:latin typeface="微软雅黑" panose="020B0503020204020204" pitchFamily="34" charset="-122"/>
                <a:ea typeface="微软雅黑" panose="020B0503020204020204" pitchFamily="34" charset="-122"/>
                <a:cs typeface="+mn-cs"/>
              </a:rPr>
              <a:t>  </a:t>
            </a:r>
            <a:r>
              <a:rPr kumimoji="1"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zh-CN" altLang="en-US" sz="1800" b="0" i="0" u="none" strike="noStrike" kern="1200" cap="none" spc="0" normalizeH="0" baseline="0" noProof="0" dirty="0">
                <a:ln>
                  <a:noFill/>
                </a:ln>
                <a:solidFill>
                  <a:srgbClr val="99FF99"/>
                </a:solidFill>
                <a:effectLst/>
                <a:uLnTx/>
                <a:uFillTx/>
                <a:latin typeface="微软雅黑" panose="020B0503020204020204" pitchFamily="34" charset="-122"/>
                <a:ea typeface="微软雅黑" panose="020B0503020204020204" pitchFamily="34" charset="-122"/>
                <a:cs typeface="+mn-cs"/>
              </a:rPr>
              <a:t> </a:t>
            </a:r>
            <a:r>
              <a:rPr kumimoji="1"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抑制字符（“虚读”，即读入数据后不送给任何变量）</a:t>
            </a:r>
            <a:endPar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1"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5546" name="Rectangle 10"/>
          <p:cNvSpPr/>
          <p:nvPr/>
        </p:nvSpPr>
        <p:spPr>
          <a:xfrm>
            <a:off x="-55562" y="323850"/>
            <a:ext cx="7410450" cy="585788"/>
          </a:xfrm>
          <a:prstGeom prst="rect">
            <a:avLst/>
          </a:prstGeom>
          <a:noFill/>
          <a:ln w="9525">
            <a:noFill/>
          </a:ln>
        </p:spPr>
        <p:txBody>
          <a:bodyPr/>
          <a:lstStyle/>
          <a:p>
            <a:pPr marL="742950" lvl="1" indent="-285750" eaLnBrk="1" hangingPunct="1">
              <a:spcBef>
                <a:spcPct val="20000"/>
              </a:spcBef>
            </a:pPr>
            <a:r>
              <a:rPr lang="zh-CN" altLang="zh-CN" sz="2400" dirty="0">
                <a:latin typeface="微软雅黑" panose="020B0503020204020204" pitchFamily="34" charset="-122"/>
                <a:ea typeface="微软雅黑" panose="020B0503020204020204" pitchFamily="34" charset="-122"/>
              </a:rPr>
              <a:t>格式输入函数</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 calcmode="lin" valueType="num">
                                      <p:cBhvr additive="base">
                                        <p:cTn id="7" dur="500" fill="hold"/>
                                        <p:tgtEl>
                                          <p:spTgt spid="65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8">
                                            <p:txEl>
                                              <p:pRg st="1" end="1"/>
                                            </p:txEl>
                                          </p:spTgt>
                                        </p:tgtEl>
                                        <p:attrNameLst>
                                          <p:attrName>style.visibility</p:attrName>
                                        </p:attrNameLst>
                                      </p:cBhvr>
                                      <p:to>
                                        <p:strVal val="visible"/>
                                      </p:to>
                                    </p:set>
                                    <p:anim calcmode="lin" valueType="num">
                                      <p:cBhvr additive="base">
                                        <p:cTn id="13"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8">
                                            <p:txEl>
                                              <p:pRg st="3" end="3"/>
                                            </p:txEl>
                                          </p:spTgt>
                                        </p:tgtEl>
                                        <p:attrNameLst>
                                          <p:attrName>style.visibility</p:attrName>
                                        </p:attrNameLst>
                                      </p:cBhvr>
                                      <p:to>
                                        <p:strVal val="visible"/>
                                      </p:to>
                                    </p:set>
                                    <p:anim calcmode="lin" valueType="num">
                                      <p:cBhvr additive="base">
                                        <p:cTn id="19" dur="500" fill="hold"/>
                                        <p:tgtEl>
                                          <p:spTgt spid="655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8">
                                            <p:txEl>
                                              <p:pRg st="5" end="5"/>
                                            </p:txEl>
                                          </p:spTgt>
                                        </p:tgtEl>
                                        <p:attrNameLst>
                                          <p:attrName>style.visibility</p:attrName>
                                        </p:attrNameLst>
                                      </p:cBhvr>
                                      <p:to>
                                        <p:strVal val="visible"/>
                                      </p:to>
                                    </p:set>
                                    <p:anim calcmode="lin" valueType="num">
                                      <p:cBhvr additive="base">
                                        <p:cTn id="25" dur="500" fill="hold"/>
                                        <p:tgtEl>
                                          <p:spTgt spid="6553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5540"/>
                                        </p:tgtEl>
                                        <p:attrNameLst>
                                          <p:attrName>style.visibility</p:attrName>
                                        </p:attrNameLst>
                                      </p:cBhvr>
                                      <p:to>
                                        <p:strVal val="visible"/>
                                      </p:to>
                                    </p:set>
                                    <p:animEffect transition="in" filter="checkerboard(across)">
                                      <p:cBhvr>
                                        <p:cTn id="31" dur="500"/>
                                        <p:tgtEl>
                                          <p:spTgt spid="65540"/>
                                        </p:tgtEl>
                                      </p:cBhvr>
                                    </p:animEffect>
                                  </p:childTnLst>
                                  <p:subTnLst>
                                    <p:set>
                                      <p:cBhvr override="childStyle">
                                        <p:cTn dur="1" fill="hold" display="0" masterRel="nextClick" afterEffect="1"/>
                                        <p:tgtEl>
                                          <p:spTgt spid="65540"/>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5542"/>
                                        </p:tgtEl>
                                        <p:attrNameLst>
                                          <p:attrName>style.visibility</p:attrName>
                                        </p:attrNameLst>
                                      </p:cBhvr>
                                      <p:to>
                                        <p:strVal val="visible"/>
                                      </p:to>
                                    </p:set>
                                    <p:animEffect transition="in" filter="blinds(horizontal)">
                                      <p:cBhvr>
                                        <p:cTn id="36" dur="500"/>
                                        <p:tgtEl>
                                          <p:spTgt spid="65542"/>
                                        </p:tgtEl>
                                      </p:cBhvr>
                                    </p:animEffect>
                                  </p:childTnLst>
                                  <p:subTnLst>
                                    <p:set>
                                      <p:cBhvr override="childStyle">
                                        <p:cTn dur="1" fill="hold" display="0" masterRel="nextClick" afterEffect="1"/>
                                        <p:tgtEl>
                                          <p:spTgt spid="6554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5541"/>
                                        </p:tgtEl>
                                        <p:attrNameLst>
                                          <p:attrName>style.visibility</p:attrName>
                                        </p:attrNameLst>
                                      </p:cBhvr>
                                      <p:to>
                                        <p:strVal val="visible"/>
                                      </p:to>
                                    </p:set>
                                    <p:animEffect transition="in" filter="checkerboard(across)">
                                      <p:cBhvr>
                                        <p:cTn id="41" dur="500"/>
                                        <p:tgtEl>
                                          <p:spTgt spid="65541"/>
                                        </p:tgtEl>
                                      </p:cBhvr>
                                    </p:animEffect>
                                  </p:childTnLst>
                                  <p:subTnLst>
                                    <p:set>
                                      <p:cBhvr override="childStyle">
                                        <p:cTn dur="1" fill="hold" display="0" masterRel="nextClick" afterEffect="1"/>
                                        <p:tgtEl>
                                          <p:spTgt spid="65541"/>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5543"/>
                                        </p:tgtEl>
                                        <p:attrNameLst>
                                          <p:attrName>style.visibility</p:attrName>
                                        </p:attrNameLst>
                                      </p:cBhvr>
                                      <p:to>
                                        <p:strVal val="visible"/>
                                      </p:to>
                                    </p:set>
                                    <p:animEffect transition="in" filter="blinds(horizontal)">
                                      <p:cBhvr>
                                        <p:cTn id="46" dur="500"/>
                                        <p:tgtEl>
                                          <p:spTgt spid="65543"/>
                                        </p:tgtEl>
                                      </p:cBhvr>
                                    </p:animEffect>
                                  </p:childTnLst>
                                  <p:subTnLst>
                                    <p:set>
                                      <p:cBhvr override="childStyle">
                                        <p:cTn dur="1" fill="hold" display="0" masterRel="nextClick" afterEffect="1"/>
                                        <p:tgtEl>
                                          <p:spTgt spid="65543"/>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5544"/>
                                        </p:tgtEl>
                                        <p:attrNameLst>
                                          <p:attrName>style.visibility</p:attrName>
                                        </p:attrNameLst>
                                      </p:cBhvr>
                                      <p:to>
                                        <p:strVal val="visible"/>
                                      </p:to>
                                    </p:set>
                                    <p:animEffect transition="in" filter="checkerboard(across)">
                                      <p:cBhvr>
                                        <p:cTn id="51"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P spid="65540" grpId="0" animBg="1"/>
      <p:bldP spid="65541" grpId="0" animBg="1"/>
      <p:bldP spid="65542" grpId="0" animBg="1"/>
      <p:bldP spid="65543" grpId="0" animBg="1"/>
      <p:bldP spid="65544"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p:cNvSpPr>
          <p:nvPr>
            <p:ph type="body" idx="4294967295"/>
          </p:nvPr>
        </p:nvSpPr>
        <p:spPr>
          <a:xfrm>
            <a:off x="0" y="313055"/>
            <a:ext cx="8469630" cy="517525"/>
          </a:xfrm>
        </p:spPr>
        <p:txBody>
          <a:bodyPr vert="horz" wrap="square" lIns="91440" tIns="45720" rIns="91440" bIns="45720" anchor="t"/>
          <a:lstStyle/>
          <a:p>
            <a:pPr lvl="2">
              <a:buNone/>
            </a:pPr>
            <a:r>
              <a:rPr lang="zh-CN" altLang="zh-CN" sz="2000" dirty="0">
                <a:latin typeface="微软雅黑" panose="020B0503020204020204" pitchFamily="34" charset="-122"/>
                <a:ea typeface="微软雅黑" panose="020B0503020204020204" pitchFamily="34" charset="-122"/>
              </a:rPr>
              <a:t>附加格式说明符（修饰符）</a:t>
            </a:r>
            <a:endParaRPr lang="zh-CN" altLang="zh-CN" sz="2000" dirty="0">
              <a:latin typeface="微软雅黑" panose="020B0503020204020204" pitchFamily="34" charset="-122"/>
              <a:ea typeface="微软雅黑" panose="020B0503020204020204" pitchFamily="34" charset="-122"/>
            </a:endParaRPr>
          </a:p>
        </p:txBody>
      </p:sp>
      <p:grpSp>
        <p:nvGrpSpPr>
          <p:cNvPr id="2" name="Group 4"/>
          <p:cNvGrpSpPr/>
          <p:nvPr/>
        </p:nvGrpSpPr>
        <p:grpSpPr>
          <a:xfrm>
            <a:off x="652463" y="762000"/>
            <a:ext cx="8072437" cy="3284538"/>
            <a:chOff x="411" y="480"/>
            <a:chExt cx="5085" cy="2069"/>
          </a:xfrm>
        </p:grpSpPr>
        <p:sp>
          <p:nvSpPr>
            <p:cNvPr id="68617" name="Rectangle 5"/>
            <p:cNvSpPr/>
            <p:nvPr/>
          </p:nvSpPr>
          <p:spPr>
            <a:xfrm>
              <a:off x="416" y="480"/>
              <a:ext cx="5080" cy="2052"/>
            </a:xfrm>
            <a:prstGeom prst="rect">
              <a:avLst/>
            </a:prstGeom>
            <a:solidFill>
              <a:schemeClr val="tx1"/>
            </a:solidFill>
            <a:ln w="38100" cap="flat" cmpd="sng">
              <a:solidFill>
                <a:schemeClr val="hlink"/>
              </a:solidFill>
              <a:prstDash val="solid"/>
              <a:miter/>
              <a:headEnd type="none" w="med" len="med"/>
              <a:tailEnd type="none" w="med" len="med"/>
            </a:ln>
          </p:spPr>
          <p:txBody>
            <a:bodyPr wrap="none" lIns="90000" tIns="46800" rIns="90000" bIns="46800" anchor="ctr"/>
            <a:lstStyle/>
            <a:p>
              <a:pPr lvl="0" algn="ctr" eaLnBrk="1" hangingPunct="1">
                <a:spcBef>
                  <a:spcPct val="50000"/>
                </a:spcBef>
              </a:pPr>
              <a:endParaRPr lang="zh-CN" altLang="zh-CN" sz="2000" dirty="0">
                <a:latin typeface="Arial" panose="020B0604020202020204" pitchFamily="34" charset="0"/>
                <a:ea typeface="宋体" panose="02010600030101010101" pitchFamily="2" charset="-122"/>
              </a:endParaRPr>
            </a:p>
          </p:txBody>
        </p:sp>
        <p:sp>
          <p:nvSpPr>
            <p:cNvPr id="68618" name="Line 6"/>
            <p:cNvSpPr/>
            <p:nvPr/>
          </p:nvSpPr>
          <p:spPr>
            <a:xfrm>
              <a:off x="411" y="804"/>
              <a:ext cx="5066" cy="0"/>
            </a:xfrm>
            <a:prstGeom prst="line">
              <a:avLst/>
            </a:prstGeom>
            <a:ln w="9525" cap="flat" cmpd="sng">
              <a:solidFill>
                <a:srgbClr val="0000FF"/>
              </a:solidFill>
              <a:prstDash val="solid"/>
              <a:headEnd type="none" w="med" len="med"/>
              <a:tailEnd type="none" w="med" len="med"/>
            </a:ln>
          </p:spPr>
        </p:sp>
        <p:sp>
          <p:nvSpPr>
            <p:cNvPr id="68619" name="Line 7"/>
            <p:cNvSpPr/>
            <p:nvPr/>
          </p:nvSpPr>
          <p:spPr>
            <a:xfrm>
              <a:off x="1031" y="527"/>
              <a:ext cx="1" cy="2022"/>
            </a:xfrm>
            <a:prstGeom prst="line">
              <a:avLst/>
            </a:prstGeom>
            <a:ln w="9525" cap="flat" cmpd="sng">
              <a:solidFill>
                <a:schemeClr val="hlink"/>
              </a:solidFill>
              <a:prstDash val="solid"/>
              <a:headEnd type="none" w="med" len="med"/>
              <a:tailEnd type="none" w="med" len="med"/>
            </a:ln>
          </p:spPr>
        </p:sp>
        <p:sp>
          <p:nvSpPr>
            <p:cNvPr id="68620" name="Line 8"/>
            <p:cNvSpPr/>
            <p:nvPr/>
          </p:nvSpPr>
          <p:spPr>
            <a:xfrm>
              <a:off x="1035" y="1476"/>
              <a:ext cx="4442" cy="0"/>
            </a:xfrm>
            <a:prstGeom prst="line">
              <a:avLst/>
            </a:prstGeom>
            <a:ln w="9525" cap="flat" cmpd="sng">
              <a:solidFill>
                <a:srgbClr val="0000FF"/>
              </a:solidFill>
              <a:prstDash val="solid"/>
              <a:headEnd type="none" w="med" len="med"/>
              <a:tailEnd type="none" w="med" len="med"/>
            </a:ln>
          </p:spPr>
        </p:sp>
        <p:sp>
          <p:nvSpPr>
            <p:cNvPr id="68621" name="Text Box 9"/>
            <p:cNvSpPr txBox="1"/>
            <p:nvPr/>
          </p:nvSpPr>
          <p:spPr>
            <a:xfrm>
              <a:off x="591" y="1334"/>
              <a:ext cx="167"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l</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8622" name="Text Box 10"/>
            <p:cNvSpPr txBox="1"/>
            <p:nvPr/>
          </p:nvSpPr>
          <p:spPr>
            <a:xfrm>
              <a:off x="411" y="541"/>
              <a:ext cx="690" cy="288"/>
            </a:xfrm>
            <a:prstGeom prst="rect">
              <a:avLst/>
            </a:prstGeom>
            <a:noFill/>
            <a:ln w="9525">
              <a:noFill/>
            </a:ln>
          </p:spPr>
          <p:txBody>
            <a:bodyPr wrap="none" lIns="90000" tIns="46800" rIns="90000" bIns="46800">
              <a:spAutoFit/>
            </a:bodyPr>
            <a:lstStyle/>
            <a:p>
              <a:pPr lvl="0" eaLnBrk="1" hangingPunct="1">
                <a:spcBef>
                  <a:spcPct val="50000"/>
                </a:spcBef>
              </a:pPr>
              <a:r>
                <a:rPr lang="zh-CN" altLang="en-US" dirty="0">
                  <a:solidFill>
                    <a:schemeClr val="bg1"/>
                  </a:solidFill>
                  <a:latin typeface="Arial" panose="020B0604020202020204" pitchFamily="34" charset="0"/>
                  <a:ea typeface="宋体" panose="02010600030101010101" pitchFamily="2" charset="-122"/>
                </a:rPr>
                <a:t>修饰符</a:t>
              </a:r>
              <a:endParaRPr lang="zh-CN" altLang="en-US" dirty="0">
                <a:solidFill>
                  <a:schemeClr val="bg1"/>
                </a:solidFill>
                <a:latin typeface="Arial" panose="020B0604020202020204" pitchFamily="34" charset="0"/>
                <a:ea typeface="宋体" panose="02010600030101010101" pitchFamily="2" charset="-122"/>
              </a:endParaRPr>
            </a:p>
          </p:txBody>
        </p:sp>
        <p:sp>
          <p:nvSpPr>
            <p:cNvPr id="68623" name="Text Box 11"/>
            <p:cNvSpPr txBox="1"/>
            <p:nvPr/>
          </p:nvSpPr>
          <p:spPr>
            <a:xfrm>
              <a:off x="2210" y="541"/>
              <a:ext cx="1506" cy="288"/>
            </a:xfrm>
            <a:prstGeom prst="rect">
              <a:avLst/>
            </a:prstGeom>
            <a:noFill/>
            <a:ln w="9525">
              <a:noFill/>
            </a:ln>
          </p:spPr>
          <p:txBody>
            <a:bodyPr wrap="none" lIns="90000" tIns="46800" rIns="90000" bIns="46800">
              <a:spAutoFit/>
            </a:bodyPr>
            <a:lstStyle/>
            <a:p>
              <a:pPr lvl="0" eaLnBrk="1" hangingPunct="1">
                <a:spcBef>
                  <a:spcPct val="50000"/>
                </a:spcBef>
              </a:pPr>
              <a:r>
                <a:rPr lang="zh-CN" altLang="en-US" dirty="0">
                  <a:solidFill>
                    <a:schemeClr val="bg1"/>
                  </a:solidFill>
                  <a:latin typeface="Arial" panose="020B0604020202020204" pitchFamily="34" charset="0"/>
                  <a:ea typeface="宋体" panose="02010600030101010101" pitchFamily="2" charset="-122"/>
                </a:rPr>
                <a:t>功                     能</a:t>
              </a:r>
              <a:endParaRPr lang="zh-CN" altLang="en-US" dirty="0">
                <a:solidFill>
                  <a:schemeClr val="bg1"/>
                </a:solidFill>
                <a:latin typeface="Arial" panose="020B0604020202020204" pitchFamily="34" charset="0"/>
                <a:ea typeface="宋体" panose="02010600030101010101" pitchFamily="2" charset="-122"/>
              </a:endParaRPr>
            </a:p>
          </p:txBody>
        </p:sp>
        <p:sp>
          <p:nvSpPr>
            <p:cNvPr id="68624" name="Line 12"/>
            <p:cNvSpPr/>
            <p:nvPr/>
          </p:nvSpPr>
          <p:spPr>
            <a:xfrm>
              <a:off x="411" y="1140"/>
              <a:ext cx="5066" cy="0"/>
            </a:xfrm>
            <a:prstGeom prst="line">
              <a:avLst/>
            </a:prstGeom>
            <a:ln w="9525" cap="flat" cmpd="sng">
              <a:solidFill>
                <a:srgbClr val="0000FF"/>
              </a:solidFill>
              <a:prstDash val="solid"/>
              <a:headEnd type="none" w="med" len="med"/>
              <a:tailEnd type="none" w="med" len="med"/>
            </a:ln>
          </p:spPr>
        </p:sp>
        <p:sp>
          <p:nvSpPr>
            <p:cNvPr id="68625" name="Text Box 13"/>
            <p:cNvSpPr txBox="1"/>
            <p:nvPr/>
          </p:nvSpPr>
          <p:spPr>
            <a:xfrm>
              <a:off x="591" y="830"/>
              <a:ext cx="210"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h</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8626" name="Text Box 14"/>
            <p:cNvSpPr txBox="1"/>
            <p:nvPr/>
          </p:nvSpPr>
          <p:spPr>
            <a:xfrm>
              <a:off x="591" y="1826"/>
              <a:ext cx="263"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m</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8627" name="Text Box 15"/>
            <p:cNvSpPr txBox="1"/>
            <p:nvPr/>
          </p:nvSpPr>
          <p:spPr>
            <a:xfrm>
              <a:off x="1200" y="2257"/>
              <a:ext cx="114" cy="288"/>
            </a:xfrm>
            <a:prstGeom prst="rect">
              <a:avLst/>
            </a:prstGeom>
            <a:noFill/>
            <a:ln w="9525">
              <a:noFill/>
            </a:ln>
          </p:spPr>
          <p:txBody>
            <a:bodyPr lIns="90000" tIns="46800" rIns="90000" bIns="46800">
              <a:spAutoFit/>
            </a:bodyPr>
            <a:lstStyle/>
            <a:p>
              <a:pPr lvl="0" eaLnBrk="1" hangingPunct="1">
                <a:spcBef>
                  <a:spcPct val="50000"/>
                </a:spcBef>
              </a:pPr>
              <a:endParaRPr lang="zh-CN" altLang="zh-CN" dirty="0">
                <a:latin typeface="Arial" panose="020B0604020202020204" pitchFamily="34" charset="0"/>
                <a:ea typeface="宋体" panose="02010600030101010101" pitchFamily="2" charset="-122"/>
              </a:endParaRPr>
            </a:p>
          </p:txBody>
        </p:sp>
        <p:sp>
          <p:nvSpPr>
            <p:cNvPr id="68628" name="Text Box 16"/>
            <p:cNvSpPr txBox="1"/>
            <p:nvPr/>
          </p:nvSpPr>
          <p:spPr>
            <a:xfrm>
              <a:off x="591" y="2240"/>
              <a:ext cx="210" cy="288"/>
            </a:xfrm>
            <a:prstGeom prst="rect">
              <a:avLst/>
            </a:prstGeom>
            <a:noFill/>
            <a:ln w="9525">
              <a:noFill/>
            </a:ln>
          </p:spPr>
          <p:txBody>
            <a:bodyPr wrap="none" lIns="90000" tIns="46800" rIns="90000" bIns="46800">
              <a:spAutoFit/>
            </a:bodyPr>
            <a:lstStyle/>
            <a:p>
              <a:pPr lvl="0" eaLnBrk="1" hangingPunct="1">
                <a:spcBef>
                  <a:spcPct val="50000"/>
                </a:spcBef>
              </a:pPr>
              <a:r>
                <a:rPr lang="en-US" altLang="zh-CN" dirty="0">
                  <a:solidFill>
                    <a:schemeClr val="accent1"/>
                  </a:solidFill>
                  <a:latin typeface="Arial" panose="020B0604020202020204" pitchFamily="34" charset="0"/>
                  <a:ea typeface="宋体" panose="02010600030101010101" pitchFamily="2" charset="-122"/>
                </a:rPr>
                <a:t>*</a:t>
              </a:r>
              <a:endParaRPr lang="en-US" altLang="zh-CN" dirty="0">
                <a:solidFill>
                  <a:schemeClr val="accent1"/>
                </a:solidFill>
                <a:latin typeface="Arial" panose="020B0604020202020204" pitchFamily="34" charset="0"/>
                <a:ea typeface="宋体" panose="02010600030101010101" pitchFamily="2" charset="-122"/>
              </a:endParaRPr>
            </a:p>
          </p:txBody>
        </p:sp>
        <p:sp>
          <p:nvSpPr>
            <p:cNvPr id="68629" name="Line 17"/>
            <p:cNvSpPr/>
            <p:nvPr/>
          </p:nvSpPr>
          <p:spPr>
            <a:xfrm>
              <a:off x="411" y="1812"/>
              <a:ext cx="5066" cy="0"/>
            </a:xfrm>
            <a:prstGeom prst="line">
              <a:avLst/>
            </a:prstGeom>
            <a:ln w="9525" cap="flat" cmpd="sng">
              <a:solidFill>
                <a:srgbClr val="0000FF"/>
              </a:solidFill>
              <a:prstDash val="solid"/>
              <a:headEnd type="none" w="med" len="med"/>
              <a:tailEnd type="none" w="med" len="med"/>
            </a:ln>
          </p:spPr>
        </p:sp>
        <p:sp>
          <p:nvSpPr>
            <p:cNvPr id="68630" name="Line 18"/>
            <p:cNvSpPr/>
            <p:nvPr/>
          </p:nvSpPr>
          <p:spPr>
            <a:xfrm>
              <a:off x="411" y="2148"/>
              <a:ext cx="5066" cy="0"/>
            </a:xfrm>
            <a:prstGeom prst="line">
              <a:avLst/>
            </a:prstGeom>
            <a:ln w="9525" cap="flat" cmpd="sng">
              <a:solidFill>
                <a:srgbClr val="0000FF"/>
              </a:solidFill>
              <a:prstDash val="solid"/>
              <a:headEnd type="none" w="med" len="med"/>
              <a:tailEnd type="none" w="med" len="med"/>
            </a:ln>
          </p:spPr>
        </p:sp>
        <p:sp>
          <p:nvSpPr>
            <p:cNvPr id="68631" name="Text Box 19"/>
            <p:cNvSpPr txBox="1"/>
            <p:nvPr/>
          </p:nvSpPr>
          <p:spPr>
            <a:xfrm>
              <a:off x="1200" y="865"/>
              <a:ext cx="2527" cy="233"/>
            </a:xfrm>
            <a:prstGeom prst="rect">
              <a:avLst/>
            </a:prstGeom>
            <a:noFill/>
            <a:ln w="9525">
              <a:noFill/>
            </a:ln>
          </p:spPr>
          <p:txBody>
            <a:bodyPr wrap="none" lIns="90000" tIns="46800" rIns="90000" bIns="46800">
              <a:spAutoFit/>
            </a:bodyPr>
            <a:lstStyle/>
            <a:p>
              <a:pPr lvl="0"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用于</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d,o,x</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前，指定输入为</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short</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型整数</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632" name="Text Box 20"/>
            <p:cNvSpPr txBox="1"/>
            <p:nvPr/>
          </p:nvSpPr>
          <p:spPr>
            <a:xfrm>
              <a:off x="1200" y="1191"/>
              <a:ext cx="2478" cy="233"/>
            </a:xfrm>
            <a:prstGeom prst="rect">
              <a:avLst/>
            </a:prstGeom>
            <a:noFill/>
            <a:ln w="9525">
              <a:noFill/>
            </a:ln>
          </p:spPr>
          <p:txBody>
            <a:bodyPr wrap="none" lIns="90000" tIns="46800" rIns="90000" bIns="46800">
              <a:spAutoFit/>
            </a:bodyPr>
            <a:lstStyle/>
            <a:p>
              <a:pPr lvl="0" algn="l"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用于</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d,o,x</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前，指定输入为</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long</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型整数</a:t>
              </a:r>
              <a:endPar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8633" name="Text Box 21"/>
            <p:cNvSpPr txBox="1"/>
            <p:nvPr/>
          </p:nvSpPr>
          <p:spPr>
            <a:xfrm>
              <a:off x="1200" y="1534"/>
              <a:ext cx="2492" cy="233"/>
            </a:xfrm>
            <a:prstGeom prst="rect">
              <a:avLst/>
            </a:prstGeom>
            <a:noFill/>
            <a:ln w="9525">
              <a:noFill/>
            </a:ln>
          </p:spPr>
          <p:txBody>
            <a:bodyPr wrap="none" lIns="90000" tIns="46800" rIns="90000" bIns="46800">
              <a:spAutoFit/>
            </a:bodyPr>
            <a:lstStyle/>
            <a:p>
              <a:pPr lvl="0" algn="l"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用于</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e,f</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前，指定输入为</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double</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型实数</a:t>
              </a:r>
              <a:endPar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8634" name="Text Box 22"/>
            <p:cNvSpPr txBox="1"/>
            <p:nvPr/>
          </p:nvSpPr>
          <p:spPr>
            <a:xfrm>
              <a:off x="1200" y="1871"/>
              <a:ext cx="3281" cy="233"/>
            </a:xfrm>
            <a:prstGeom prst="rect">
              <a:avLst/>
            </a:prstGeom>
            <a:noFill/>
            <a:ln w="9525">
              <a:noFill/>
            </a:ln>
          </p:spPr>
          <p:txBody>
            <a:bodyPr wrap="none" lIns="90000" tIns="46800" rIns="90000" bIns="46800">
              <a:spAutoFit/>
            </a:bodyPr>
            <a:lstStyle/>
            <a:p>
              <a:pPr lvl="0" algn="l"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指定输入数据宽度，遇空格或不可转换字符则结束</a:t>
              </a:r>
              <a:endPar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8635" name="Text Box 23"/>
            <p:cNvSpPr txBox="1"/>
            <p:nvPr/>
          </p:nvSpPr>
          <p:spPr>
            <a:xfrm>
              <a:off x="1200" y="2220"/>
              <a:ext cx="2561" cy="233"/>
            </a:xfrm>
            <a:prstGeom prst="rect">
              <a:avLst/>
            </a:prstGeom>
            <a:noFill/>
            <a:ln w="9525">
              <a:noFill/>
            </a:ln>
          </p:spPr>
          <p:txBody>
            <a:bodyPr wrap="none" lIns="90000" tIns="46800" rIns="90000" bIns="46800">
              <a:spAutoFit/>
            </a:bodyPr>
            <a:lstStyle/>
            <a:p>
              <a:pPr lvl="0" algn="l"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抑制符，指定输入项读入后不赋给变量</a:t>
              </a:r>
              <a:endPar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15385" name="Rectangle 25"/>
          <p:cNvSpPr/>
          <p:nvPr/>
        </p:nvSpPr>
        <p:spPr>
          <a:xfrm>
            <a:off x="2343150" y="6400800"/>
            <a:ext cx="228600" cy="209550"/>
          </a:xfrm>
          <a:prstGeom prst="rect">
            <a:avLst/>
          </a:prstGeom>
          <a:noFill/>
          <a:ln w="38100">
            <a:noFill/>
          </a:ln>
        </p:spPr>
        <p:txBody>
          <a:bodyPr wrap="none" lIns="90000" tIns="46800" rIns="90000" bIns="46800" anchor="ct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15363" name="Rectangle 3"/>
          <p:cNvSpPr/>
          <p:nvPr/>
        </p:nvSpPr>
        <p:spPr>
          <a:xfrm>
            <a:off x="2571750" y="4231005"/>
            <a:ext cx="5262245" cy="1547495"/>
          </a:xfrm>
          <a:prstGeom prst="rect">
            <a:avLst/>
          </a:prstGeom>
          <a:solidFill>
            <a:schemeClr val="tx1"/>
          </a:solidFill>
          <a:ln w="25400" cap="flat" cmpd="sng">
            <a:solidFill>
              <a:srgbClr val="009900"/>
            </a:solidFill>
            <a:prstDash val="solid"/>
            <a:miter/>
            <a:headEnd type="none" w="med" len="med"/>
            <a:tailEnd type="none" w="med" len="med"/>
          </a:ln>
        </p:spPr>
        <p:txBody>
          <a:bodyPr lIns="90000" tIns="46800" rIns="90000" bIns="46800"/>
          <a:lstStyle/>
          <a:p>
            <a:pPr marL="671195" lvl="3" indent="-671195" algn="l">
              <a:spcBef>
                <a:spcPct val="50000"/>
              </a:spcBef>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例 </a:t>
            </a:r>
            <a:r>
              <a:rPr lang="en-US" altLang="zh-CN" dirty="0">
                <a:solidFill>
                  <a:schemeClr val="bg1"/>
                </a:solidFill>
                <a:latin typeface="+mn-lt"/>
                <a:cs typeface="+mn-lt"/>
                <a:sym typeface="Symbol" panose="05050102010706020507" pitchFamily="18" charset="2"/>
              </a:rPr>
              <a:t> 	scanf(“%4d%2d%2d”,&amp;yy,&amp;mm,&amp;dd);</a:t>
            </a:r>
            <a:endParaRPr lang="en-US" altLang="zh-CN" dirty="0">
              <a:solidFill>
                <a:schemeClr val="bg1"/>
              </a:solidFill>
              <a:latin typeface="+mn-lt"/>
              <a:cs typeface="+mn-lt"/>
              <a:sym typeface="Symbol" panose="05050102010706020507" pitchFamily="18" charset="2"/>
            </a:endParaRPr>
          </a:p>
          <a:p>
            <a:pPr marL="655320" lvl="3" indent="-655320"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输入  </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a:t>
            </a:r>
            <a:r>
              <a:rPr lang="en-US" altLang="zh-CN" dirty="0">
                <a:solidFill>
                  <a:schemeClr val="bg1"/>
                </a:solidFill>
                <a:latin typeface="+mn-lt"/>
                <a:cs typeface="+mn-lt"/>
                <a:sym typeface="Symbol" panose="05050102010706020507" pitchFamily="18" charset="2"/>
              </a:rPr>
              <a:t>19991015 </a:t>
            </a:r>
            <a:r>
              <a:rPr lang="en-US" altLang="zh-CN" dirty="0">
                <a:solidFill>
                  <a:schemeClr val="bg1"/>
                </a:solidFill>
                <a:latin typeface="+mn-lt"/>
                <a:cs typeface="+mn-lt"/>
              </a:rPr>
              <a:t> </a:t>
            </a:r>
            <a:r>
              <a:rPr lang="en-US" altLang="zh-CN" dirty="0">
                <a:solidFill>
                  <a:schemeClr val="bg1"/>
                </a:solidFill>
                <a:latin typeface="+mn-lt"/>
                <a:cs typeface="+mn-lt"/>
                <a:sym typeface="Symbol" panose="05050102010706020507" pitchFamily="18" charset="2"/>
              </a:rPr>
              <a:t> </a:t>
            </a:r>
            <a:endParaRPr lang="en-US" altLang="zh-CN" dirty="0">
              <a:solidFill>
                <a:schemeClr val="bg1"/>
              </a:solidFill>
              <a:latin typeface="+mn-lt"/>
              <a:cs typeface="+mn-lt"/>
              <a:sym typeface="Symbol" panose="05050102010706020507" pitchFamily="18" charset="2"/>
            </a:endParaRPr>
          </a:p>
          <a:p>
            <a:pPr marL="655320" lvl="3" indent="-655320"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	</a:t>
            </a:r>
            <a:r>
              <a:rPr lang="en-US" altLang="zh-CN" dirty="0">
                <a:solidFill>
                  <a:schemeClr val="bg1"/>
                </a:solidFill>
                <a:latin typeface="+mn-lt"/>
                <a:cs typeface="+mn-lt"/>
                <a:sym typeface="Symbol" panose="05050102010706020507" pitchFamily="18" charset="2"/>
              </a:rPr>
              <a:t>1999yy, 10 mm, 15 dd</a:t>
            </a:r>
            <a:endParaRPr lang="en-US" altLang="zh-CN" dirty="0">
              <a:solidFill>
                <a:schemeClr val="bg1"/>
              </a:solidFill>
              <a:latin typeface="+mn-lt"/>
              <a:cs typeface="+mn-lt"/>
              <a:sym typeface="Symbol" panose="05050102010706020507" pitchFamily="18" charset="2"/>
            </a:endParaRPr>
          </a:p>
        </p:txBody>
      </p:sp>
      <p:sp>
        <p:nvSpPr>
          <p:cNvPr id="15386" name="Rectangle 26"/>
          <p:cNvSpPr/>
          <p:nvPr/>
        </p:nvSpPr>
        <p:spPr>
          <a:xfrm>
            <a:off x="2571433" y="4230688"/>
            <a:ext cx="3477895" cy="120015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688340" lvl="3" indent="-688340">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例</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scanf(“%3d%*4d%f”,&amp;k,&amp;f);</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671830" lvl="3" indent="-671830"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输入</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12345678765.43</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663575" lvl="3" indent="-66357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123k, 8765.43f</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15387" name="Rectangle 27"/>
          <p:cNvSpPr/>
          <p:nvPr/>
        </p:nvSpPr>
        <p:spPr>
          <a:xfrm>
            <a:off x="2571750" y="4230688"/>
            <a:ext cx="4148455" cy="120015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695960" lvl="3" indent="-695960"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例</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scanf(“%2d</a:t>
            </a:r>
            <a:r>
              <a:rPr lang="en-US" altLang="zh-CN"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%*3d</a:t>
            </a:r>
            <a:r>
              <a:rPr lang="en-US" altLang="zh-CN"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%2d”,&amp;a,&amp;b);</a:t>
            </a:r>
            <a:endParaRPr lang="en-US" altLang="zh-CN" dirty="0">
              <a:solidFill>
                <a:schemeClr val="bg1"/>
              </a:solidFill>
              <a:latin typeface="+mn-lt"/>
              <a:ea typeface="宋体" panose="02010600030101010101" pitchFamily="2" charset="-122"/>
              <a:cs typeface="+mn-lt"/>
              <a:sym typeface="Wingdings 3" panose="05040102010807070707" pitchFamily="18" charset="2"/>
            </a:endParaRPr>
          </a:p>
          <a:p>
            <a:pPr marL="687705" lvl="3" indent="-68770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Wingdings 3" panose="05040102010807070707" pitchFamily="18" charset="2"/>
              </a:rPr>
              <a:t>输入</a:t>
            </a:r>
            <a:r>
              <a:rPr lang="zh-CN" altLang="zh-CN" dirty="0">
                <a:solidFill>
                  <a:schemeClr val="bg1"/>
                </a:solidFill>
                <a:latin typeface="Arial" panose="020B0604020202020204" pitchFamily="34" charset="0"/>
                <a:ea typeface="宋体" panose="02010600030101010101" pitchFamily="2" charset="-122"/>
                <a:sym typeface="Wingdings 3" panose="05040102010807070707" pitchFamily="18" charset="2"/>
              </a:rPr>
              <a:t>  </a:t>
            </a:r>
            <a:r>
              <a:rPr lang="en-US" altLang="zh-CN" dirty="0">
                <a:solidFill>
                  <a:schemeClr val="bg1"/>
                </a:solidFill>
                <a:latin typeface="Arial" panose="020B0604020202020204" pitchFamily="34" charset="0"/>
                <a:ea typeface="宋体" panose="02010600030101010101" pitchFamily="2" charset="-122"/>
                <a:sym typeface="Wingdings 3" panose="05040102010807070707" pitchFamily="18" charset="2"/>
              </a:rPr>
              <a:t>	</a:t>
            </a:r>
            <a:r>
              <a:rPr lang="en-US" altLang="zh-CN" dirty="0">
                <a:solidFill>
                  <a:schemeClr val="bg1"/>
                </a:solidFill>
                <a:latin typeface="+mn-lt"/>
                <a:ea typeface="宋体" panose="02010600030101010101" pitchFamily="2" charset="-122"/>
                <a:cs typeface="+mn-lt"/>
                <a:sym typeface="Wingdings 3" panose="05040102010807070707" pitchFamily="18" charset="2"/>
              </a:rPr>
              <a:t>12</a:t>
            </a:r>
            <a:r>
              <a:rPr lang="en-US" altLang="zh-CN"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345</a:t>
            </a:r>
            <a:r>
              <a:rPr lang="en-US" altLang="zh-CN"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67</a:t>
            </a:r>
            <a:r>
              <a:rPr lang="en-US" altLang="zh-CN" dirty="0">
                <a:solidFill>
                  <a:schemeClr val="bg1"/>
                </a:solidFill>
                <a:latin typeface="+mn-lt"/>
                <a:ea typeface="宋体" panose="02010600030101010101" pitchFamily="2" charset="-122"/>
                <a:cs typeface="+mn-lt"/>
                <a:sym typeface="Symbol" panose="05050102010706020507" pitchFamily="18" charset="2"/>
              </a:rPr>
              <a:t> </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687705" lvl="3" indent="-68770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12a,  67b</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15384" name="Rectangle 24"/>
          <p:cNvSpPr/>
          <p:nvPr/>
        </p:nvSpPr>
        <p:spPr>
          <a:xfrm>
            <a:off x="2571750" y="4231005"/>
            <a:ext cx="3738245" cy="1176020"/>
          </a:xfrm>
          <a:prstGeom prst="rect">
            <a:avLst/>
          </a:prstGeom>
          <a:solidFill>
            <a:schemeClr val="tx1"/>
          </a:solidFill>
          <a:ln w="25400" cap="flat" cmpd="sng">
            <a:solidFill>
              <a:srgbClr val="009900"/>
            </a:solidFill>
            <a:prstDash val="solid"/>
            <a:miter/>
            <a:headEnd type="none" w="med" len="med"/>
            <a:tailEnd type="none" w="med" len="med"/>
          </a:ln>
        </p:spPr>
        <p:txBody>
          <a:bodyPr lIns="90000" tIns="46800" rIns="90000" bIns="46800"/>
          <a:lstStyle/>
          <a:p>
            <a:pPr marL="652780" lvl="3" indent="-652780" algn="l">
              <a:spcBef>
                <a:spcPct val="50000"/>
              </a:spcBef>
              <a:buNone/>
            </a:pPr>
            <a:r>
              <a:rPr lang="zh-CN" altLang="en-US"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例</a:t>
            </a:r>
            <a:r>
              <a:rPr lang="zh-CN" altLang="en-US"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scanf(“%3c%2c”,&amp;c1,&amp;c2);</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644525" lvl="3" indent="-644525"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输入</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abcde </a:t>
            </a:r>
            <a:r>
              <a:rPr lang="en-US" altLang="zh-CN" dirty="0">
                <a:solidFill>
                  <a:schemeClr val="bg1"/>
                </a:solidFill>
                <a:latin typeface="+mn-lt"/>
                <a:ea typeface="宋体" panose="02010600030101010101" pitchFamily="2" charset="-122"/>
                <a:cs typeface="+mn-lt"/>
              </a:rPr>
              <a:t> </a:t>
            </a:r>
            <a:r>
              <a:rPr lang="en-US" altLang="zh-CN" dirty="0">
                <a:solidFill>
                  <a:schemeClr val="bg1"/>
                </a:solidFill>
                <a:latin typeface="+mn-lt"/>
                <a:ea typeface="宋体" panose="02010600030101010101" pitchFamily="2" charset="-122"/>
                <a:cs typeface="+mn-lt"/>
                <a:sym typeface="Symbol" panose="05050102010706020507" pitchFamily="18" charset="2"/>
              </a:rPr>
              <a:t> </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628650" lvl="3" indent="-628650"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a:t>
            </a:r>
            <a:r>
              <a:rPr lang="en-US" altLang="zh-CN" dirty="0">
                <a:solidFill>
                  <a:schemeClr val="bg1"/>
                </a:solidFill>
                <a:latin typeface="+mn-lt"/>
                <a:ea typeface="宋体" panose="02010600030101010101" pitchFamily="2" charset="-122"/>
                <a:cs typeface="+mn-lt"/>
                <a:sym typeface="Symbol" panose="05050102010706020507" pitchFamily="18" charset="2"/>
              </a:rPr>
              <a:t>a'c1, 'd'c2</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gtEl>
                                        <p:attrNameLst>
                                          <p:attrName>style.visibility</p:attrName>
                                        </p:attrNameLst>
                                      </p:cBhvr>
                                      <p:to>
                                        <p:strVal val="visible"/>
                                      </p:to>
                                    </p:set>
                                  </p:childTnLst>
                                  <p:subTnLst>
                                    <p:set>
                                      <p:cBhvr override="childStyle">
                                        <p:cTn dur="1" fill="hold" display="0" masterRel="nextClick" afterEffect="1"/>
                                        <p:tgtEl>
                                          <p:spTgt spid="1536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84"/>
                                        </p:tgtEl>
                                        <p:attrNameLst>
                                          <p:attrName>style.visibility</p:attrName>
                                        </p:attrNameLst>
                                      </p:cBhvr>
                                      <p:to>
                                        <p:strVal val="visible"/>
                                      </p:to>
                                    </p:set>
                                  </p:childTnLst>
                                  <p:subTnLst>
                                    <p:set>
                                      <p:cBhvr override="childStyle">
                                        <p:cTn dur="1" fill="hold" display="0" masterRel="nextClick" afterEffect="1"/>
                                        <p:tgtEl>
                                          <p:spTgt spid="1538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86"/>
                                        </p:tgtEl>
                                        <p:attrNameLst>
                                          <p:attrName>style.visibility</p:attrName>
                                        </p:attrNameLst>
                                      </p:cBhvr>
                                      <p:to>
                                        <p:strVal val="visible"/>
                                      </p:to>
                                    </p:set>
                                  </p:childTnLst>
                                  <p:subTnLst>
                                    <p:set>
                                      <p:cBhvr override="childStyle">
                                        <p:cTn dur="1" fill="hold" display="0" masterRel="nextClick" afterEffect="1"/>
                                        <p:tgtEl>
                                          <p:spTgt spid="1538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87"/>
                                        </p:tgtEl>
                                        <p:attrNameLst>
                                          <p:attrName>style.visibility</p:attrName>
                                        </p:attrNameLst>
                                      </p:cBhvr>
                                      <p:to>
                                        <p:strVal val="visible"/>
                                      </p:to>
                                    </p:set>
                                  </p:childTnLst>
                                  <p:subTnLst>
                                    <p:set>
                                      <p:cBhvr override="childStyle">
                                        <p:cTn dur="1" fill="hold" display="0" masterRel="nextClick" afterEffect="1"/>
                                        <p:tgtEl>
                                          <p:spTgt spid="1538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nodePh="1">
                                  <p:stCondLst>
                                    <p:cond delay="0"/>
                                  </p:stCondLst>
                                  <p:endCondLst>
                                    <p:cond evt="begin" delay="0">
                                      <p:tn val="29"/>
                                    </p:cond>
                                  </p:endCondLst>
                                  <p:childTnLst>
                                    <p:set>
                                      <p:cBhvr>
                                        <p:cTn id="30" dur="1" fill="hold">
                                          <p:stCondLst>
                                            <p:cond delay="0"/>
                                          </p:stCondLst>
                                        </p:cTn>
                                        <p:tgtEl>
                                          <p:spTgt spid="15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5" build="p"/>
      <p:bldP spid="15385" grpId="0" animBg="1"/>
      <p:bldP spid="15363" grpId="0" bldLvl="0" animBg="1"/>
      <p:bldP spid="15386" grpId="0" bldLvl="0" animBg="1"/>
      <p:bldP spid="15387" grpId="0" bldLvl="0" animBg="1"/>
      <p:bldP spid="1538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3"/>
          <p:cNvSpPr>
            <a:spLocks noGrp="1"/>
          </p:cNvSpPr>
          <p:nvPr>
            <p:ph idx="1"/>
          </p:nvPr>
        </p:nvSpPr>
        <p:spPr>
          <a:xfrm>
            <a:off x="628650" y="544830"/>
            <a:ext cx="7886700" cy="1746250"/>
          </a:xfrm>
        </p:spPr>
        <p:txBody>
          <a:bodyPr vert="horz" wrap="square" lIns="91440" tIns="45720" rIns="91440" bIns="45720" anchor="t"/>
          <a:lstStyle/>
          <a:p>
            <a:pPr>
              <a:lnSpc>
                <a:spcPct val="150000"/>
              </a:lnSpc>
              <a:buNone/>
            </a:pPr>
            <a:r>
              <a:rPr lang="zh-CN" altLang="en-US" sz="2000" dirty="0">
                <a:latin typeface="微软雅黑" panose="020B0503020204020204" pitchFamily="34" charset="-122"/>
                <a:ea typeface="微软雅黑" panose="020B0503020204020204" pitchFamily="34" charset="-122"/>
              </a:rPr>
              <a:t>输入分隔符的指定</a:t>
            </a:r>
            <a:endParaRPr lang="zh-CN" altLang="en-US" sz="2000" dirty="0">
              <a:latin typeface="微软雅黑" panose="020B0503020204020204" pitchFamily="34" charset="-122"/>
              <a:ea typeface="微软雅黑" panose="020B0503020204020204" pitchFamily="34" charset="-122"/>
            </a:endParaRPr>
          </a:p>
          <a:p>
            <a:pPr lvl="1">
              <a:lnSpc>
                <a:spcPct val="150000"/>
              </a:lnSpc>
              <a:buNone/>
            </a:pPr>
            <a:r>
              <a:rPr lang="zh-CN" altLang="en-US" sz="2000" dirty="0">
                <a:latin typeface="微软雅黑" panose="020B0503020204020204" pitchFamily="34" charset="-122"/>
                <a:ea typeface="微软雅黑" panose="020B0503020204020204" pitchFamily="34" charset="-122"/>
              </a:rPr>
              <a:t>一般以空格、</a:t>
            </a:r>
            <a:r>
              <a:rPr lang="en-US" altLang="zh-CN" sz="2000" dirty="0">
                <a:latin typeface="微软雅黑" panose="020B0503020204020204" pitchFamily="34" charset="-122"/>
                <a:ea typeface="微软雅黑" panose="020B0503020204020204" pitchFamily="34" charset="-122"/>
              </a:rPr>
              <a:t>TAB</a:t>
            </a:r>
            <a:r>
              <a:rPr lang="zh-CN" altLang="zh-CN" sz="2000" dirty="0">
                <a:latin typeface="微软雅黑" panose="020B0503020204020204" pitchFamily="34" charset="-122"/>
                <a:ea typeface="微软雅黑" panose="020B0503020204020204" pitchFamily="34" charset="-122"/>
              </a:rPr>
              <a:t>或回车键作为分隔符</a:t>
            </a:r>
            <a:endParaRPr lang="zh-CN" altLang="zh-CN" sz="2000" dirty="0">
              <a:latin typeface="微软雅黑" panose="020B0503020204020204" pitchFamily="34" charset="-122"/>
              <a:ea typeface="微软雅黑" panose="020B0503020204020204" pitchFamily="34" charset="-122"/>
            </a:endParaRPr>
          </a:p>
          <a:p>
            <a:pPr lvl="1">
              <a:lnSpc>
                <a:spcPct val="150000"/>
              </a:lnSpc>
              <a:buNone/>
            </a:pPr>
            <a:r>
              <a:rPr lang="zh-CN" altLang="zh-CN" sz="2000" dirty="0">
                <a:latin typeface="微软雅黑" panose="020B0503020204020204" pitchFamily="34" charset="-122"/>
                <a:ea typeface="微软雅黑" panose="020B0503020204020204" pitchFamily="34" charset="-122"/>
              </a:rPr>
              <a:t>其它字符做分隔符：格式串中两个格式符间字符</a:t>
            </a:r>
            <a:endParaRPr lang="zh-CN" altLang="zh-CN" sz="2000" dirty="0">
              <a:latin typeface="微软雅黑" panose="020B0503020204020204" pitchFamily="34" charset="-122"/>
              <a:ea typeface="微软雅黑" panose="020B0503020204020204" pitchFamily="34" charset="-122"/>
            </a:endParaRPr>
          </a:p>
        </p:txBody>
      </p:sp>
      <p:sp>
        <p:nvSpPr>
          <p:cNvPr id="50180" name="Rectangle 4"/>
          <p:cNvSpPr/>
          <p:nvPr/>
        </p:nvSpPr>
        <p:spPr>
          <a:xfrm>
            <a:off x="1078230" y="2291080"/>
            <a:ext cx="4712335" cy="1778000"/>
          </a:xfrm>
          <a:prstGeom prst="rect">
            <a:avLst/>
          </a:prstGeom>
          <a:solidFill>
            <a:schemeClr val="tx1"/>
          </a:solidFill>
          <a:ln w="25400" cap="flat" cmpd="sng">
            <a:solidFill>
              <a:srgbClr val="009900"/>
            </a:solidFill>
            <a:prstDash val="solid"/>
            <a:miter/>
            <a:headEnd type="none" w="med" len="med"/>
            <a:tailEnd type="none" w="med" len="med"/>
          </a:ln>
        </p:spPr>
        <p:txBody>
          <a:bodyPr/>
          <a:lstStyle/>
          <a:p>
            <a:pPr marL="572135" lvl="3" indent="-559435"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例</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scanf(“%d%o%x”,&amp;a,&amp;b,&amp;c);</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buNone/>
            </a:pP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printf(“a=%d,b=%d,c=%d\n”,a,b,c);</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输入</a:t>
            </a:r>
            <a:r>
              <a:rPr lang="en-US"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123  123  123 </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buNone/>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输出</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a=123,b=83,c=291</a:t>
            </a:r>
            <a:endParaRPr lang="en-US" altLang="zh-CN" dirty="0">
              <a:solidFill>
                <a:schemeClr val="bg1"/>
              </a:solidFill>
              <a:latin typeface="+mn-lt"/>
              <a:ea typeface="宋体" panose="02010600030101010101" pitchFamily="2" charset="-122"/>
              <a:cs typeface="+mn-lt"/>
            </a:endParaRPr>
          </a:p>
        </p:txBody>
      </p:sp>
      <p:sp>
        <p:nvSpPr>
          <p:cNvPr id="50181" name="Rectangle 5"/>
          <p:cNvSpPr/>
          <p:nvPr/>
        </p:nvSpPr>
        <p:spPr>
          <a:xfrm>
            <a:off x="1078230" y="2291080"/>
            <a:ext cx="3605530" cy="120015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572135" lvl="3" indent="-559435">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例</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scanf(“%d:%d:%d”,&amp;h,&amp;m,&amp;s);</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输入</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12:30:45 </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则</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 h, 30 m, 45 s</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50182" name="Rectangle 6"/>
          <p:cNvSpPr/>
          <p:nvPr/>
        </p:nvSpPr>
        <p:spPr>
          <a:xfrm>
            <a:off x="2213928" y="2290763"/>
            <a:ext cx="2820035" cy="120015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例</a:t>
            </a:r>
            <a:r>
              <a:rPr lang="zh-CN" altLang="en-US"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scanf(“%d,%d”,&amp;a,&amp;b)</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输入</a:t>
            </a:r>
            <a:r>
              <a:rPr lang="en-US"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3,4 </a:t>
            </a:r>
            <a:r>
              <a:rPr lang="en-US" altLang="zh-CN" dirty="0">
                <a:solidFill>
                  <a:schemeClr val="bg1"/>
                </a:solidFill>
                <a:latin typeface="+mn-lt"/>
                <a:ea typeface="宋体" panose="02010600030101010101" pitchFamily="2" charset="-122"/>
                <a:cs typeface="+mn-lt"/>
              </a:rPr>
              <a:t> </a:t>
            </a:r>
            <a:r>
              <a:rPr lang="en-US" altLang="zh-CN" dirty="0">
                <a:solidFill>
                  <a:schemeClr val="bg1"/>
                </a:solidFill>
                <a:latin typeface="+mn-lt"/>
                <a:ea typeface="宋体" panose="02010600030101010101" pitchFamily="2" charset="-122"/>
                <a:cs typeface="+mn-lt"/>
                <a:sym typeface="Symbol" panose="05050102010706020507" pitchFamily="18" charset="2"/>
              </a:rPr>
              <a:t> </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3a, 4 b</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50183" name="Rectangle 7"/>
          <p:cNvSpPr/>
          <p:nvPr/>
        </p:nvSpPr>
        <p:spPr>
          <a:xfrm>
            <a:off x="1077913" y="2290763"/>
            <a:ext cx="4192270" cy="78486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例</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scanf(“a=%d,b=%d,c=%d”,&amp;a,&amp;b,&amp;c);</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2135" lvl="3" indent="-559435" algn="l">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输入</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a=12,b=24,c=36 </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childTnLst>
                                  <p:subTnLst>
                                    <p:set>
                                      <p:cBhvr override="childStyle">
                                        <p:cTn dur="1" fill="hold" display="0" masterRel="nextClick" afterEffect="1"/>
                                        <p:tgtEl>
                                          <p:spTgt spid="5018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1"/>
                                        </p:tgtEl>
                                        <p:attrNameLst>
                                          <p:attrName>style.visibility</p:attrName>
                                        </p:attrNameLst>
                                      </p:cBhvr>
                                      <p:to>
                                        <p:strVal val="visible"/>
                                      </p:to>
                                    </p:set>
                                  </p:childTnLst>
                                  <p:subTnLst>
                                    <p:set>
                                      <p:cBhvr override="childStyle">
                                        <p:cTn dur="1" fill="hold" display="0" masterRel="nextClick" afterEffect="1"/>
                                        <p:tgtEl>
                                          <p:spTgt spid="5018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2"/>
                                        </p:tgtEl>
                                        <p:attrNameLst>
                                          <p:attrName>style.visibility</p:attrName>
                                        </p:attrNameLst>
                                      </p:cBhvr>
                                      <p:to>
                                        <p:strVal val="visible"/>
                                      </p:to>
                                    </p:set>
                                  </p:childTnLst>
                                  <p:subTnLst>
                                    <p:set>
                                      <p:cBhvr override="childStyle">
                                        <p:cTn dur="1" fill="hold" display="0" masterRel="nextClick" afterEffect="1"/>
                                        <p:tgtEl>
                                          <p:spTgt spid="5018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3"/>
                                        </p:tgtEl>
                                        <p:attrNameLst>
                                          <p:attrName>style.visibility</p:attrName>
                                        </p:attrNameLst>
                                      </p:cBhvr>
                                      <p:to>
                                        <p:strVal val="visible"/>
                                      </p:to>
                                    </p:set>
                                  </p:childTnLst>
                                  <p:subTnLst>
                                    <p:set>
                                      <p:cBhvr override="childStyle">
                                        <p:cTn dur="1" fill="hold" display="0" masterRel="nextClick" afterEffect="1"/>
                                        <p:tgtEl>
                                          <p:spTgt spid="501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ldLvl="0" animBg="1"/>
      <p:bldP spid="50181" grpId="0" bldLvl="0" animBg="1"/>
      <p:bldP spid="50182" grpId="0" bldLvl="0" animBg="1"/>
      <p:bldP spid="5018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Grp="1"/>
          </p:cNvSpPr>
          <p:nvPr>
            <p:ph idx="1"/>
          </p:nvPr>
        </p:nvSpPr>
        <p:spPr>
          <a:xfrm>
            <a:off x="611872" y="416275"/>
            <a:ext cx="7886700" cy="993075"/>
          </a:xfrm>
        </p:spPr>
        <p:txBody>
          <a:bodyPr vert="horz" wrap="square" lIns="91440" tIns="45720" rIns="91440" bIns="45720" anchor="t"/>
          <a:lstStyle/>
          <a:p>
            <a:pPr>
              <a:buNone/>
            </a:pPr>
            <a:r>
              <a:rPr lang="zh-CN" altLang="en-US" sz="1800" dirty="0">
                <a:latin typeface="微软雅黑" panose="020B0503020204020204" pitchFamily="34" charset="-122"/>
                <a:ea typeface="微软雅黑" panose="020B0503020204020204" pitchFamily="34" charset="-122"/>
              </a:rPr>
              <a:t>说明：</a:t>
            </a:r>
            <a:endParaRPr lang="zh-CN" altLang="en-US" sz="1800" dirty="0">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用“%</a:t>
            </a:r>
            <a:r>
              <a:rPr lang="en-US" altLang="zh-CN" sz="1800" dirty="0">
                <a:latin typeface="微软雅黑" panose="020B0503020204020204" pitchFamily="34" charset="-122"/>
                <a:ea typeface="微软雅黑" panose="020B0503020204020204" pitchFamily="34" charset="-122"/>
              </a:rPr>
              <a:t>c”</a:t>
            </a:r>
            <a:r>
              <a:rPr lang="zh-CN" altLang="zh-CN" sz="1800" dirty="0">
                <a:latin typeface="微软雅黑" panose="020B0503020204020204" pitchFamily="34" charset="-122"/>
                <a:ea typeface="微软雅黑" panose="020B0503020204020204" pitchFamily="34" charset="-122"/>
              </a:rPr>
              <a:t>格式符时，空格和转义字符作为有效字符输入</a:t>
            </a:r>
            <a:endParaRPr lang="zh-CN" altLang="en-US" sz="1800" dirty="0">
              <a:latin typeface="微软雅黑" panose="020B0503020204020204" pitchFamily="34" charset="-122"/>
              <a:ea typeface="微软雅黑" panose="020B0503020204020204" pitchFamily="34" charset="-122"/>
            </a:endParaRPr>
          </a:p>
        </p:txBody>
      </p:sp>
      <p:sp>
        <p:nvSpPr>
          <p:cNvPr id="51205" name="Rectangle 5"/>
          <p:cNvSpPr/>
          <p:nvPr/>
        </p:nvSpPr>
        <p:spPr>
          <a:xfrm>
            <a:off x="2291080" y="1270635"/>
            <a:ext cx="4267200" cy="1054735"/>
          </a:xfrm>
          <a:prstGeom prst="rect">
            <a:avLst/>
          </a:prstGeom>
          <a:solidFill>
            <a:schemeClr val="tx1"/>
          </a:solidFill>
          <a:ln w="25400" cap="flat" cmpd="sng">
            <a:solidFill>
              <a:srgbClr val="009900"/>
            </a:solidFill>
            <a:prstDash val="solid"/>
            <a:miter/>
            <a:headEnd type="none" w="med" len="med"/>
            <a:tailEnd type="none" w="med" len="med"/>
          </a:ln>
        </p:spPr>
        <p:txBody>
          <a:bodyPr/>
          <a:lstStyle/>
          <a:p>
            <a:pPr marL="574040" lvl="4" indent="-534670"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rPr>
              <a:t>如</a:t>
            </a:r>
            <a:r>
              <a:rPr lang="zh-CN" altLang="zh-CN" dirty="0">
                <a:solidFill>
                  <a:schemeClr val="bg1"/>
                </a:solidFill>
                <a:latin typeface="隶书" panose="02010509060101010101" pitchFamily="49" charset="-122"/>
                <a:ea typeface="宋体" panose="02010600030101010101" pitchFamily="2" charset="-122"/>
              </a:rPr>
              <a:t> </a:t>
            </a:r>
            <a:r>
              <a:rPr lang="en-US" altLang="zh-CN" dirty="0">
                <a:solidFill>
                  <a:schemeClr val="bg1"/>
                </a:solidFill>
                <a:latin typeface="隶书" panose="02010509060101010101" pitchFamily="49" charset="-122"/>
                <a:ea typeface="宋体" panose="02010600030101010101" pitchFamily="2" charset="-122"/>
              </a:rPr>
              <a:t>		</a:t>
            </a:r>
            <a:r>
              <a:rPr lang="en-US" altLang="zh-CN" dirty="0">
                <a:solidFill>
                  <a:schemeClr val="bg1"/>
                </a:solidFill>
                <a:latin typeface="+mn-lt"/>
                <a:ea typeface="宋体" panose="02010600030101010101" pitchFamily="2" charset="-122"/>
                <a:cs typeface="+mn-lt"/>
              </a:rPr>
              <a:t>scanf(“%c%c%c”,&amp;c1,&amp;c2,&amp;c3);</a:t>
            </a:r>
            <a:endParaRPr lang="zh-CN" altLang="zh-CN" dirty="0">
              <a:solidFill>
                <a:schemeClr val="bg1"/>
              </a:solidFill>
              <a:latin typeface="+mn-lt"/>
              <a:ea typeface="微软雅黑" panose="020B0503020204020204" pitchFamily="34" charset="-122"/>
              <a:cs typeface="+mn-lt"/>
            </a:endParaRPr>
          </a:p>
          <a:p>
            <a:pPr marL="574040" lvl="3" indent="-534670"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cs typeface="+mn-ea"/>
              </a:rPr>
              <a:t>若输入</a:t>
            </a:r>
            <a:r>
              <a:rPr lang="en-US" altLang="zh-CN" dirty="0">
                <a:solidFill>
                  <a:schemeClr val="bg1"/>
                </a:solidFill>
                <a:latin typeface="微软雅黑" panose="020B0503020204020204" pitchFamily="34" charset="-122"/>
                <a:ea typeface="微软雅黑" panose="020B0503020204020204" pitchFamily="34" charset="-122"/>
                <a:cs typeface="+mn-ea"/>
              </a:rPr>
              <a:t>	</a:t>
            </a:r>
            <a:r>
              <a:rPr lang="en-US" altLang="zh-CN" dirty="0">
                <a:solidFill>
                  <a:schemeClr val="bg1"/>
                </a:solidFill>
                <a:latin typeface="+mn-lt"/>
                <a:ea typeface="宋体" panose="02010600030101010101" pitchFamily="2" charset="-122"/>
                <a:cs typeface="+mn-lt"/>
              </a:rPr>
              <a:t>a</a:t>
            </a:r>
            <a:r>
              <a:rPr lang="en-US" altLang="zh-CN" sz="1800"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b</a:t>
            </a:r>
            <a:r>
              <a:rPr lang="en-US" altLang="zh-CN" sz="1800"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c</a:t>
            </a:r>
            <a:r>
              <a:rPr lang="en-US" altLang="zh-CN" dirty="0">
                <a:solidFill>
                  <a:schemeClr val="bg1"/>
                </a:solidFill>
                <a:latin typeface="+mn-lt"/>
                <a:ea typeface="宋体" panose="02010600030101010101" pitchFamily="2" charset="-122"/>
                <a:cs typeface="+mn-lt"/>
                <a:sym typeface="Symbol" panose="05050102010706020507" pitchFamily="18" charset="2"/>
              </a:rPr>
              <a:t>   </a:t>
            </a:r>
            <a:r>
              <a:rPr lang="en-US" altLang="zh-CN" dirty="0">
                <a:solidFill>
                  <a:schemeClr val="bg1"/>
                </a:solidFill>
                <a:latin typeface="隶书" panose="02010509060101010101" pitchFamily="49" charset="-122"/>
                <a:ea typeface="宋体" panose="02010600030101010101" pitchFamily="2" charset="-122"/>
                <a:sym typeface="Symbol" panose="05050102010706020507" pitchFamily="18" charset="2"/>
              </a:rPr>
              <a:t> </a:t>
            </a:r>
            <a:endParaRPr lang="en-US" altLang="zh-CN" dirty="0">
              <a:solidFill>
                <a:schemeClr val="bg1"/>
              </a:solidFill>
              <a:latin typeface="隶书" panose="02010509060101010101" pitchFamily="49" charset="-122"/>
              <a:ea typeface="宋体" panose="02010600030101010101" pitchFamily="2" charset="-122"/>
              <a:sym typeface="Symbol" panose="05050102010706020507" pitchFamily="18" charset="2"/>
            </a:endParaRPr>
          </a:p>
          <a:p>
            <a:pPr marL="574040" lvl="4" indent="-534670" algn="l"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则</a:t>
            </a:r>
            <a:r>
              <a:rPr lang="en-US" altLang="zh-CN" dirty="0">
                <a:solidFill>
                  <a:schemeClr val="bg1"/>
                </a:solidFill>
                <a:latin typeface="微软雅黑" panose="020B0503020204020204" pitchFamily="34" charset="-122"/>
                <a:ea typeface="微软雅黑" panose="020B0503020204020204" pitchFamily="34" charset="-122"/>
                <a:cs typeface="+mn-ea"/>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ac1, </a:t>
            </a:r>
            <a:r>
              <a:rPr lang="en-US" altLang="zh-CN" sz="1800" dirty="0">
                <a:solidFill>
                  <a:schemeClr val="bg1"/>
                </a:solidFill>
                <a:latin typeface="+mn-lt"/>
                <a:ea typeface="宋体" panose="02010600030101010101" pitchFamily="2" charset="-122"/>
                <a:cs typeface="+mn-lt"/>
                <a:sym typeface="Wingdings" panose="05000000000000000000" pitchFamily="2" charset="2"/>
              </a:rPr>
              <a:t></a:t>
            </a:r>
            <a:r>
              <a:rPr lang="en-US" altLang="zh-CN" dirty="0">
                <a:solidFill>
                  <a:schemeClr val="bg1"/>
                </a:solidFill>
                <a:latin typeface="+mn-lt"/>
                <a:ea typeface="宋体" panose="02010600030101010101" pitchFamily="2" charset="-122"/>
                <a:cs typeface="+mn-lt"/>
                <a:sym typeface="Wingdings 3" panose="050401020108070707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c2, b c3</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51206" name="Rectangle 6"/>
          <p:cNvSpPr/>
          <p:nvPr/>
        </p:nvSpPr>
        <p:spPr>
          <a:xfrm>
            <a:off x="-671119" y="1568189"/>
            <a:ext cx="7772400" cy="1698625"/>
          </a:xfrm>
          <a:prstGeom prst="rect">
            <a:avLst/>
          </a:prstGeom>
          <a:noFill/>
          <a:ln w="9525">
            <a:noFill/>
          </a:ln>
        </p:spPr>
        <p:txBody>
          <a:bodyPr/>
          <a:lstStyle/>
          <a:p>
            <a:pPr marL="1600200" lvl="3" indent="-228600" eaLnBrk="1" hangingPunct="1">
              <a:lnSpc>
                <a:spcPct val="150000"/>
              </a:lnSpc>
              <a:spcBef>
                <a:spcPct val="20000"/>
              </a:spcBef>
              <a:buFont typeface="Wingdings" panose="05000000000000000000" pitchFamily="2" charset="2"/>
              <a:buChar char="l"/>
            </a:pPr>
            <a:r>
              <a:rPr lang="zh-CN" altLang="zh-CN" dirty="0">
                <a:latin typeface="微软雅黑" panose="020B0503020204020204" pitchFamily="34" charset="-122"/>
                <a:ea typeface="微软雅黑" panose="020B0503020204020204" pitchFamily="34" charset="-122"/>
              </a:rPr>
              <a:t>输入数据时，遇以下情况认为该数据结束：</a:t>
            </a:r>
            <a:endParaRPr lang="zh-CN" altLang="zh-CN" dirty="0">
              <a:latin typeface="微软雅黑" panose="020B0503020204020204" pitchFamily="34" charset="-122"/>
              <a:ea typeface="微软雅黑" panose="020B0503020204020204" pitchFamily="34" charset="-122"/>
            </a:endParaRPr>
          </a:p>
          <a:p>
            <a:pPr marL="2057400" lvl="4" indent="-228600" eaLnBrk="1" hangingPunct="1">
              <a:lnSpc>
                <a:spcPct val="150000"/>
              </a:lnSpc>
              <a:spcBef>
                <a:spcPct val="20000"/>
              </a:spcBef>
              <a:buFont typeface="Wingdings" panose="05000000000000000000" pitchFamily="2" charset="2"/>
              <a:buChar char="u"/>
            </a:pPr>
            <a:r>
              <a:rPr lang="zh-CN" altLang="zh-CN" dirty="0">
                <a:latin typeface="微软雅黑" panose="020B0503020204020204" pitchFamily="34" charset="-122"/>
                <a:ea typeface="微软雅黑" panose="020B0503020204020204" pitchFamily="34" charset="-122"/>
              </a:rPr>
              <a:t>遇空格、</a:t>
            </a:r>
            <a:r>
              <a:rPr lang="en-US" altLang="zh-CN" dirty="0">
                <a:latin typeface="微软雅黑" panose="020B0503020204020204" pitchFamily="34" charset="-122"/>
                <a:ea typeface="微软雅黑" panose="020B0503020204020204" pitchFamily="34" charset="-122"/>
              </a:rPr>
              <a:t>TAB</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或回车</a:t>
            </a:r>
            <a:endParaRPr lang="zh-CN" altLang="zh-CN" dirty="0">
              <a:latin typeface="微软雅黑" panose="020B0503020204020204" pitchFamily="34" charset="-122"/>
              <a:ea typeface="微软雅黑" panose="020B0503020204020204" pitchFamily="34" charset="-122"/>
            </a:endParaRPr>
          </a:p>
          <a:p>
            <a:pPr marL="2057400" lvl="4" indent="-228600" eaLnBrk="1" hangingPunct="1">
              <a:lnSpc>
                <a:spcPct val="150000"/>
              </a:lnSpc>
              <a:spcBef>
                <a:spcPct val="20000"/>
              </a:spcBef>
              <a:buFont typeface="Wingdings" panose="05000000000000000000" pitchFamily="2" charset="2"/>
              <a:buChar char="u"/>
            </a:pPr>
            <a:r>
              <a:rPr lang="zh-CN" altLang="zh-CN" dirty="0">
                <a:latin typeface="微软雅黑" panose="020B0503020204020204" pitchFamily="34" charset="-122"/>
                <a:ea typeface="微软雅黑" panose="020B0503020204020204" pitchFamily="34" charset="-122"/>
              </a:rPr>
              <a:t>遇宽度结束</a:t>
            </a:r>
            <a:endParaRPr lang="zh-CN" altLang="zh-CN" dirty="0">
              <a:latin typeface="微软雅黑" panose="020B0503020204020204" pitchFamily="34" charset="-122"/>
              <a:ea typeface="微软雅黑" panose="020B0503020204020204" pitchFamily="34" charset="-122"/>
            </a:endParaRPr>
          </a:p>
          <a:p>
            <a:pPr marL="2057400" lvl="4" indent="-228600" eaLnBrk="1" hangingPunct="1">
              <a:lnSpc>
                <a:spcPct val="150000"/>
              </a:lnSpc>
              <a:spcBef>
                <a:spcPct val="20000"/>
              </a:spcBef>
              <a:buFont typeface="Wingdings" panose="05000000000000000000" pitchFamily="2" charset="2"/>
              <a:buChar char="u"/>
            </a:pPr>
            <a:r>
              <a:rPr lang="zh-CN" altLang="zh-CN" dirty="0">
                <a:latin typeface="微软雅黑" panose="020B0503020204020204" pitchFamily="34" charset="-122"/>
                <a:ea typeface="微软雅黑" panose="020B0503020204020204" pitchFamily="34" charset="-122"/>
              </a:rPr>
              <a:t>遇非法输入</a:t>
            </a:r>
            <a:endParaRPr lang="zh-CN" altLang="en-US" dirty="0">
              <a:latin typeface="微软雅黑" panose="020B0503020204020204" pitchFamily="34" charset="-122"/>
              <a:ea typeface="微软雅黑" panose="020B0503020204020204" pitchFamily="34" charset="-122"/>
            </a:endParaRPr>
          </a:p>
        </p:txBody>
      </p:sp>
      <p:sp>
        <p:nvSpPr>
          <p:cNvPr id="51207" name="Rectangle 7"/>
          <p:cNvSpPr/>
          <p:nvPr/>
        </p:nvSpPr>
        <p:spPr>
          <a:xfrm>
            <a:off x="4290060" y="2276475"/>
            <a:ext cx="3848100" cy="1089660"/>
          </a:xfrm>
          <a:prstGeom prst="rect">
            <a:avLst/>
          </a:prstGeom>
          <a:solidFill>
            <a:schemeClr val="tx1"/>
          </a:solidFill>
          <a:ln w="25400" cap="flat" cmpd="sng">
            <a:solidFill>
              <a:srgbClr val="009900"/>
            </a:solidFill>
            <a:prstDash val="solid"/>
            <a:miter/>
            <a:headEnd type="none" w="med" len="med"/>
            <a:tailEnd type="none" w="med" len="med"/>
          </a:ln>
        </p:spPr>
        <p:txBody>
          <a:bodyPr/>
          <a:lstStyle/>
          <a:p>
            <a:pPr marL="903605" lvl="4" indent="-875665"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如 </a:t>
            </a:r>
            <a:r>
              <a:rPr lang="zh-CN"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mn-lt"/>
                <a:ea typeface="宋体" panose="02010600030101010101" pitchFamily="2" charset="-122"/>
                <a:cs typeface="+mn-lt"/>
              </a:rPr>
              <a:t>scanf(“%d%c%f”,&amp;a,&amp;b,&amp;c);</a:t>
            </a:r>
            <a:endParaRPr lang="en-US" altLang="zh-CN" dirty="0">
              <a:solidFill>
                <a:schemeClr val="bg1"/>
              </a:solidFill>
              <a:latin typeface="Arial" panose="020B0604020202020204" pitchFamily="34" charset="0"/>
              <a:ea typeface="宋体" panose="02010600030101010101" pitchFamily="2" charset="-122"/>
            </a:endParaRPr>
          </a:p>
          <a:p>
            <a:pPr marL="903605" lvl="4" indent="-875665"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若输入	</a:t>
            </a:r>
            <a:r>
              <a:rPr lang="en-US" altLang="zh-CN" dirty="0">
                <a:solidFill>
                  <a:schemeClr val="bg1"/>
                </a:solidFill>
                <a:latin typeface="+mn-lt"/>
                <a:cs typeface="+mn-lt"/>
              </a:rPr>
              <a:t>1234a123o.26 </a:t>
            </a:r>
            <a:r>
              <a:rPr lang="en-US" altLang="zh-CN" dirty="0">
                <a:solidFill>
                  <a:schemeClr val="bg1"/>
                </a:solidFill>
                <a:latin typeface="+mn-lt"/>
                <a:cs typeface="+mn-lt"/>
                <a:sym typeface="Symbol" panose="05050102010706020507" pitchFamily="18" charset="2"/>
              </a:rPr>
              <a:t> </a:t>
            </a:r>
            <a:endParaRPr lang="en-US" altLang="zh-CN" dirty="0">
              <a:solidFill>
                <a:schemeClr val="bg1"/>
              </a:solidFill>
              <a:latin typeface="+mn-lt"/>
              <a:cs typeface="+mn-lt"/>
              <a:sym typeface="Symbol" panose="05050102010706020507" pitchFamily="18" charset="2"/>
            </a:endParaRPr>
          </a:p>
          <a:p>
            <a:pPr marL="903605" lvl="4" indent="-875665" eaLnBrk="1" hangingPunct="1">
              <a:spcBef>
                <a:spcPct val="20000"/>
              </a:spcBef>
              <a:buFont typeface="Wingdings" panose="05000000000000000000" pitchFamily="2" charset="2"/>
              <a:buNone/>
            </a:pP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则 </a:t>
            </a:r>
            <a:r>
              <a:rPr lang="zh-CN"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1234 a, 'a' b, 123 c</a:t>
            </a:r>
            <a:endParaRPr lang="en-US" altLang="zh-CN" dirty="0">
              <a:solidFill>
                <a:schemeClr val="bg1"/>
              </a:solidFill>
              <a:latin typeface="+mn-lt"/>
              <a:ea typeface="宋体" panose="02010600030101010101" pitchFamily="2" charset="-122"/>
              <a:cs typeface="+mn-lt"/>
              <a:sym typeface="Symbol" panose="05050102010706020507" pitchFamily="18" charset="2"/>
            </a:endParaRPr>
          </a:p>
        </p:txBody>
      </p:sp>
      <p:sp>
        <p:nvSpPr>
          <p:cNvPr id="51209" name="Rectangle 9"/>
          <p:cNvSpPr/>
          <p:nvPr/>
        </p:nvSpPr>
        <p:spPr>
          <a:xfrm>
            <a:off x="726440" y="3571875"/>
            <a:ext cx="3332480" cy="633095"/>
          </a:xfrm>
          <a:prstGeom prst="rect">
            <a:avLst/>
          </a:prstGeom>
          <a:noFill/>
          <a:ln w="9525">
            <a:noFill/>
          </a:ln>
        </p:spPr>
        <p:txBody>
          <a:bodyPr/>
          <a:lstStyle/>
          <a:p>
            <a:pPr marL="228600" lvl="0" indent="-228600" eaLnBrk="1" hangingPunct="1">
              <a:spcBef>
                <a:spcPct val="20000"/>
              </a:spcBef>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输入函数留下的“</a:t>
            </a:r>
            <a:r>
              <a:rPr lang="zh-CN" altLang="en-US" dirty="0">
                <a:solidFill>
                  <a:srgbClr val="FF0000"/>
                </a:solidFill>
                <a:latin typeface="微软雅黑" panose="020B0503020204020204" pitchFamily="34" charset="-122"/>
                <a:ea typeface="微软雅黑" panose="020B0503020204020204" pitchFamily="34" charset="-122"/>
              </a:rPr>
              <a:t>垃圾</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1210" name="Text Box 10"/>
          <p:cNvSpPr txBox="1"/>
          <p:nvPr/>
        </p:nvSpPr>
        <p:spPr>
          <a:xfrm>
            <a:off x="4689316" y="2516045"/>
            <a:ext cx="3783965" cy="236220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cs typeface="+mn-ea"/>
              </a:rPr>
              <a:t>例</a:t>
            </a:r>
            <a:r>
              <a:rPr lang="zh-CN" altLang="en-US"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mn-lt"/>
                <a:ea typeface="宋体" panose="02010600030101010101" pitchFamily="2" charset="-122"/>
                <a:cs typeface="+mn-lt"/>
              </a:rPr>
              <a:t>int x;</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char ch;</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scanf(“%d”,&amp;x);</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ch=getchar();</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printf(“x=%d,ch=%d\n”,x,ch);</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rPr>
              <a:t>执行：</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mn-lt"/>
                <a:ea typeface="宋体" panose="02010600030101010101" pitchFamily="2" charset="-122"/>
                <a:cs typeface="+mn-lt"/>
              </a:rPr>
              <a:t>123</a:t>
            </a:r>
            <a:r>
              <a:rPr lang="en-US" altLang="zh-CN" dirty="0">
                <a:solidFill>
                  <a:schemeClr val="bg1"/>
                </a:solidFill>
                <a:latin typeface="+mn-lt"/>
                <a:ea typeface="宋体" panose="02010600030101010101" pitchFamily="2" charset="-122"/>
                <a:cs typeface="+mn-lt"/>
                <a:sym typeface="Symbol" panose="05050102010706020507" pitchFamily="18" charset="2"/>
              </a:rPr>
              <a:t></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输出：</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x=123,ch=10</a:t>
            </a:r>
            <a:endParaRPr lang="en-US" altLang="zh-CN" dirty="0">
              <a:solidFill>
                <a:schemeClr val="bg1"/>
              </a:solidFill>
              <a:latin typeface="+mn-lt"/>
              <a:ea typeface="宋体" panose="02010600030101010101" pitchFamily="2" charset="-122"/>
              <a:cs typeface="+mn-lt"/>
            </a:endParaRPr>
          </a:p>
        </p:txBody>
      </p:sp>
      <p:sp>
        <p:nvSpPr>
          <p:cNvPr id="51213" name="Text Box 13"/>
          <p:cNvSpPr txBox="1"/>
          <p:nvPr/>
        </p:nvSpPr>
        <p:spPr>
          <a:xfrm>
            <a:off x="969058" y="3998132"/>
            <a:ext cx="4580255" cy="1616075"/>
          </a:xfrm>
          <a:prstGeom prst="rect">
            <a:avLst/>
          </a:prstGeom>
          <a:noFill/>
          <a:ln w="9525">
            <a:noFill/>
          </a:ln>
        </p:spPr>
        <p:txBody>
          <a:bodyPr wrap="none" lIns="90000" tIns="46800" rIns="90000" bIns="46800">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解决方法：</a:t>
            </a:r>
            <a:endParaRPr lang="zh-CN" altLang="zh-CN" dirty="0">
              <a:solidFill>
                <a:schemeClr val="bg1"/>
              </a:solidFill>
              <a:latin typeface="微软雅黑" panose="020B0503020204020204" pitchFamily="34" charset="-122"/>
              <a:ea typeface="微软雅黑" panose="020B0503020204020204" pitchFamily="34" charset="-122"/>
              <a:cs typeface="+mn-ea"/>
            </a:endParaRPr>
          </a:p>
          <a:p>
            <a:pPr lvl="0" eaLnBrk="1" hangingPunct="1">
              <a:spcBef>
                <a:spcPct val="50000"/>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getchar()</a:t>
            </a:r>
            <a:r>
              <a:rPr lang="zh-CN" altLang="zh-CN" dirty="0">
                <a:latin typeface="微软雅黑" panose="020B0503020204020204" pitchFamily="34" charset="-122"/>
                <a:ea typeface="微软雅黑" panose="020B0503020204020204" pitchFamily="34" charset="-122"/>
              </a:rPr>
              <a:t>清除</a:t>
            </a:r>
            <a:endParaRPr lang="zh-CN" altLang="zh-CN" dirty="0">
              <a:latin typeface="微软雅黑" panose="020B0503020204020204" pitchFamily="34" charset="-122"/>
              <a:ea typeface="微软雅黑" panose="020B0503020204020204" pitchFamily="34" charset="-122"/>
            </a:endParaRPr>
          </a:p>
          <a:p>
            <a:pPr lvl="0" eaLnBrk="1" hangingPunct="1">
              <a:spcBef>
                <a:spcPct val="50000"/>
              </a:spcBef>
            </a:pPr>
            <a:r>
              <a:rPr lang="zh-CN" altLang="zh-CN" dirty="0">
                <a:latin typeface="微软雅黑" panose="020B0503020204020204" pitchFamily="34" charset="-122"/>
                <a:ea typeface="微软雅黑" panose="020B0503020204020204" pitchFamily="34" charset="-122"/>
              </a:rPr>
              <a:t>（2）用函数</a:t>
            </a:r>
            <a:r>
              <a:rPr lang="en-US" altLang="zh-CN" dirty="0">
                <a:latin typeface="微软雅黑" panose="020B0503020204020204" pitchFamily="34" charset="-122"/>
                <a:ea typeface="微软雅黑" panose="020B0503020204020204" pitchFamily="34" charset="-122"/>
              </a:rPr>
              <a:t>fflush(stdin)</a:t>
            </a:r>
            <a:r>
              <a:rPr lang="zh-CN" altLang="zh-CN" dirty="0">
                <a:latin typeface="微软雅黑" panose="020B0503020204020204" pitchFamily="34" charset="-122"/>
                <a:ea typeface="微软雅黑" panose="020B0503020204020204" pitchFamily="34" charset="-122"/>
              </a:rPr>
              <a:t>清除全部剩余内容</a:t>
            </a:r>
            <a:endParaRPr lang="zh-CN" altLang="zh-CN" dirty="0">
              <a:latin typeface="微软雅黑" panose="020B0503020204020204" pitchFamily="34" charset="-122"/>
              <a:ea typeface="微软雅黑" panose="020B0503020204020204" pitchFamily="34" charset="-122"/>
            </a:endParaRPr>
          </a:p>
          <a:p>
            <a:pPr lvl="0" eaLnBrk="1" hangingPunct="1">
              <a:spcBef>
                <a:spcPct val="50000"/>
              </a:spcBef>
            </a:pPr>
            <a:r>
              <a:rPr lang="zh-CN" altLang="zh-CN" dirty="0">
                <a:latin typeface="微软雅黑" panose="020B0503020204020204" pitchFamily="34" charset="-122"/>
                <a:ea typeface="微软雅黑" panose="020B0503020204020204" pitchFamily="34" charset="-122"/>
              </a:rPr>
              <a:t> (3) 用格式串中空格或“%*</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来“吃掉”</a:t>
            </a:r>
            <a:endParaRPr lang="zh-CN" altLang="en-US" dirty="0">
              <a:latin typeface="微软雅黑" panose="020B0503020204020204" pitchFamily="34" charset="-122"/>
              <a:ea typeface="微软雅黑" panose="020B0503020204020204" pitchFamily="34" charset="-122"/>
            </a:endParaRPr>
          </a:p>
        </p:txBody>
      </p:sp>
      <p:sp>
        <p:nvSpPr>
          <p:cNvPr id="51216" name="Text Box 16"/>
          <p:cNvSpPr txBox="1"/>
          <p:nvPr/>
        </p:nvSpPr>
        <p:spPr>
          <a:xfrm>
            <a:off x="4576577" y="2515571"/>
            <a:ext cx="3387725" cy="2031365"/>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lstStyle/>
          <a:p>
            <a:pPr lvl="0"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rPr>
              <a:t>例</a:t>
            </a:r>
            <a:r>
              <a:rPr lang="zh-CN" altLang="en-US"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mn-lt"/>
                <a:ea typeface="宋体" panose="02010600030101010101" pitchFamily="2" charset="-122"/>
                <a:cs typeface="+mn-lt"/>
              </a:rPr>
              <a:t>int x;</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char ch;</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scanf(“%d”,&amp;x);</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en-US" altLang="zh-CN" dirty="0">
                <a:solidFill>
                  <a:schemeClr val="bg1"/>
                </a:solidFill>
                <a:latin typeface="+mn-lt"/>
                <a:ea typeface="宋体" panose="02010600030101010101" pitchFamily="2" charset="-122"/>
                <a:cs typeface="+mn-lt"/>
              </a:rPr>
              <a:t>      	scanf(“  %c”,&amp;ch);</a:t>
            </a:r>
            <a:endParaRPr lang="en-US" altLang="zh-CN" dirty="0">
              <a:solidFill>
                <a:schemeClr val="bg1"/>
              </a:solidFill>
              <a:latin typeface="+mn-lt"/>
              <a:ea typeface="宋体" panose="02010600030101010101" pitchFamily="2" charset="-122"/>
              <a:cs typeface="+mn-lt"/>
            </a:endParaRPr>
          </a:p>
          <a:p>
            <a:pPr lvl="0" eaLnBrk="1" hangingPunct="1">
              <a:spcBef>
                <a:spcPct val="50000"/>
              </a:spcBef>
            </a:pPr>
            <a:r>
              <a:rPr lang="zh-CN" altLang="zh-CN" dirty="0">
                <a:solidFill>
                  <a:schemeClr val="bg1"/>
                </a:solidFill>
                <a:latin typeface="微软雅黑" panose="020B0503020204020204" pitchFamily="34" charset="-122"/>
                <a:ea typeface="微软雅黑" panose="020B0503020204020204" pitchFamily="34" charset="-122"/>
                <a:cs typeface="+mn-ea"/>
              </a:rPr>
              <a:t>或</a:t>
            </a:r>
            <a:r>
              <a:rPr lang="zh-CN" altLang="en-US"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mn-lt"/>
                <a:ea typeface="宋体" panose="02010600030101010101" pitchFamily="2" charset="-122"/>
                <a:cs typeface="+mn-lt"/>
              </a:rPr>
              <a:t>scanf(“%*c%c”,&amp;ch);</a:t>
            </a:r>
            <a:r>
              <a:rPr lang="en-US" altLang="zh-CN" dirty="0">
                <a:solidFill>
                  <a:schemeClr val="bg1"/>
                </a:solidFill>
                <a:latin typeface="Arial" panose="020B0604020202020204" pitchFamily="34" charset="0"/>
                <a:ea typeface="宋体" panose="02010600030101010101" pitchFamily="2" charset="-122"/>
              </a:rPr>
              <a:t>      </a:t>
            </a:r>
            <a:endParaRPr lang="en-US" altLang="zh-CN" dirty="0">
              <a:solidFill>
                <a:schemeClr val="bg1"/>
              </a:solidFill>
              <a:latin typeface="Arial" panose="020B0604020202020204" pitchFamily="34" charset="0"/>
              <a:ea typeface="宋体" panose="02010600030101010101" pitchFamily="2" charset="-122"/>
            </a:endParaRPr>
          </a:p>
        </p:txBody>
      </p:sp>
      <p:sp>
        <p:nvSpPr>
          <p:cNvPr id="51217" name="Rectangle 17"/>
          <p:cNvSpPr/>
          <p:nvPr/>
        </p:nvSpPr>
        <p:spPr>
          <a:xfrm>
            <a:off x="7219950" y="5764530"/>
            <a:ext cx="552450" cy="514350"/>
          </a:xfrm>
          <a:prstGeom prst="rect">
            <a:avLst/>
          </a:prstGeom>
          <a:noFill/>
          <a:ln w="38100">
            <a:noFill/>
          </a:ln>
        </p:spPr>
        <p:txBody>
          <a:bodyPr wrap="none"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2" name="Text Box 10"/>
          <p:cNvSpPr txBox="1"/>
          <p:nvPr/>
        </p:nvSpPr>
        <p:spPr>
          <a:xfrm>
            <a:off x="4684236" y="2516045"/>
            <a:ext cx="3783965" cy="2362200"/>
          </a:xfrm>
          <a:prstGeom prst="rect">
            <a:avLst/>
          </a:prstGeom>
          <a:solidFill>
            <a:schemeClr val="tx1"/>
          </a:solidFill>
          <a:ln w="25400" cap="flat" cmpd="sng">
            <a:solidFill>
              <a:srgbClr val="009900"/>
            </a:solidFill>
            <a:prstDash val="solid"/>
            <a:miter/>
            <a:headEnd type="none" w="med" len="med"/>
            <a:tailEnd type="none" w="med" len="med"/>
          </a:ln>
        </p:spPr>
        <p:txBody>
          <a:bodyPr wrap="none" lIns="90000" tIns="46800" rIns="90000" bIns="46800">
            <a:spAutoFit/>
          </a:bodyPr>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cs typeface="+mn-ea"/>
              </a:rPr>
              <a:t>例</a:t>
            </a:r>
            <a:r>
              <a:rPr lang="zh-CN" altLang="en-US"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Arial" panose="020B0604020202020204" pitchFamily="34" charset="0"/>
                <a:ea typeface="宋体" panose="02010600030101010101" pitchFamily="2" charset="-122"/>
              </a:rPr>
              <a:t>		</a:t>
            </a:r>
            <a:r>
              <a:rPr lang="en-US" altLang="zh-CN" dirty="0">
                <a:solidFill>
                  <a:schemeClr val="bg1"/>
                </a:solidFill>
                <a:latin typeface="+mn-lt"/>
                <a:ea typeface="宋体" panose="02010600030101010101" pitchFamily="2" charset="-122"/>
                <a:cs typeface="+mn-lt"/>
              </a:rPr>
              <a:t>int x;</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char ch;</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scanf(“%d”,&amp;x);</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a:t>
            </a:r>
            <a:r>
              <a:rPr lang="en-US" altLang="zh-CN" dirty="0">
                <a:solidFill>
                  <a:schemeClr val="bg1"/>
                </a:solidFill>
                <a:latin typeface="+mn-lt"/>
                <a:cs typeface="+mn-lt"/>
                <a:sym typeface="+mn-ea"/>
              </a:rPr>
              <a:t>scanf(“%c”,&amp;ch);</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en-US" altLang="zh-CN" dirty="0">
                <a:solidFill>
                  <a:schemeClr val="bg1"/>
                </a:solidFill>
                <a:latin typeface="+mn-lt"/>
                <a:ea typeface="宋体" panose="02010600030101010101" pitchFamily="2" charset="-122"/>
                <a:cs typeface="+mn-lt"/>
              </a:rPr>
              <a:t>      		printf(“x=%d,ch=%d\n”,x,ch);</a:t>
            </a:r>
            <a:endParaRPr lang="en-US" altLang="zh-CN" dirty="0">
              <a:solidFill>
                <a:schemeClr val="bg1"/>
              </a:solidFill>
              <a:latin typeface="+mn-lt"/>
              <a:ea typeface="宋体" panose="02010600030101010101" pitchFamily="2" charset="-122"/>
              <a:cs typeface="+mn-lt"/>
            </a:endParaRPr>
          </a:p>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rPr>
              <a:t>执行：</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mn-lt"/>
                <a:ea typeface="宋体" panose="02010600030101010101" pitchFamily="2" charset="-122"/>
                <a:cs typeface="+mn-lt"/>
              </a:rPr>
              <a:t>123</a:t>
            </a:r>
            <a:r>
              <a:rPr lang="en-US" altLang="zh-CN" dirty="0">
                <a:solidFill>
                  <a:schemeClr val="bg1"/>
                </a:solidFill>
                <a:latin typeface="+mn-lt"/>
                <a:ea typeface="宋体" panose="02010600030101010101" pitchFamily="2" charset="-122"/>
                <a:cs typeface="+mn-lt"/>
                <a:sym typeface="Symbol" panose="05050102010706020507" pitchFamily="18" charset="2"/>
              </a:rPr>
              <a:t></a:t>
            </a:r>
            <a:endParaRPr lang="en-US" altLang="zh-CN" dirty="0">
              <a:solidFill>
                <a:schemeClr val="bg1"/>
              </a:solidFill>
              <a:latin typeface="+mn-lt"/>
              <a:ea typeface="宋体" panose="02010600030101010101" pitchFamily="2" charset="-122"/>
              <a:cs typeface="+mn-lt"/>
              <a:sym typeface="Symbol" panose="05050102010706020507" pitchFamily="18" charset="2"/>
            </a:endParaRPr>
          </a:p>
          <a:p>
            <a:pPr marL="574040" lvl="4" indent="-534670" algn="l" eaLnBrk="1" hangingPunct="1">
              <a:spcBef>
                <a:spcPct val="20000"/>
              </a:spcBef>
              <a:buFont typeface="Wingdings" panose="05000000000000000000" pitchFamily="2" charset="2"/>
            </a:pPr>
            <a:r>
              <a:rPr lang="zh-CN"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输出：</a:t>
            </a:r>
            <a:r>
              <a:rPr lang="en-US" altLang="zh-CN" dirty="0">
                <a:solidFill>
                  <a:schemeClr val="bg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dirty="0">
                <a:solidFill>
                  <a:schemeClr val="bg1"/>
                </a:solidFill>
                <a:latin typeface="+mn-lt"/>
                <a:ea typeface="宋体" panose="02010600030101010101" pitchFamily="2" charset="-122"/>
                <a:cs typeface="+mn-lt"/>
                <a:sym typeface="Symbol" panose="05050102010706020507" pitchFamily="18" charset="2"/>
              </a:rPr>
              <a:t>x=123,ch=10</a:t>
            </a:r>
            <a:endParaRPr lang="en-US" altLang="zh-CN" dirty="0">
              <a:solidFill>
                <a:schemeClr val="bg1"/>
              </a:solidFill>
              <a:latin typeface="+mn-lt"/>
              <a:ea typeface="宋体" panose="02010600030101010101" pitchFamily="2"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5"/>
                                        </p:tgtEl>
                                        <p:attrNameLst>
                                          <p:attrName>style.visibility</p:attrName>
                                        </p:attrNameLst>
                                      </p:cBhvr>
                                      <p:to>
                                        <p:strVal val="visible"/>
                                      </p:to>
                                    </p:set>
                                  </p:childTnLst>
                                  <p:subTnLst>
                                    <p:set>
                                      <p:cBhvr override="childStyle">
                                        <p:cTn dur="1" fill="hold" display="0" masterRel="nextClick" afterEffect="1"/>
                                        <p:tgtEl>
                                          <p:spTgt spid="5120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07"/>
                                        </p:tgtEl>
                                        <p:attrNameLst>
                                          <p:attrName>style.visibility</p:attrName>
                                        </p:attrNameLst>
                                      </p:cBhvr>
                                      <p:to>
                                        <p:strVal val="visible"/>
                                      </p:to>
                                    </p:set>
                                  </p:childTnLst>
                                  <p:subTnLst>
                                    <p:set>
                                      <p:cBhvr override="childStyle">
                                        <p:cTn dur="1" fill="hold" display="0" masterRel="nextClick" afterEffect="1"/>
                                        <p:tgtEl>
                                          <p:spTgt spid="5120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10"/>
                                        </p:tgtEl>
                                        <p:attrNameLst>
                                          <p:attrName>style.visibility</p:attrName>
                                        </p:attrNameLst>
                                      </p:cBhvr>
                                      <p:to>
                                        <p:strVal val="visible"/>
                                      </p:to>
                                    </p:set>
                                  </p:childTnLst>
                                  <p:subTnLst>
                                    <p:set>
                                      <p:cBhvr override="childStyle">
                                        <p:cTn dur="1" fill="hold" display="0" masterRel="nextClick" afterEffect="1"/>
                                        <p:tgtEl>
                                          <p:spTgt spid="5121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2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16"/>
                                        </p:tgtEl>
                                        <p:attrNameLst>
                                          <p:attrName>style.visibility</p:attrName>
                                        </p:attrNameLst>
                                      </p:cBhvr>
                                      <p:to>
                                        <p:strVal val="visible"/>
                                      </p:to>
                                    </p:set>
                                  </p:childTnLst>
                                  <p:subTnLst>
                                    <p:set>
                                      <p:cBhvr override="childStyle">
                                        <p:cTn dur="1" fill="hold" display="0" masterRel="nextClick" afterEffect="1"/>
                                        <p:tgtEl>
                                          <p:spTgt spid="5121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nodePh="1">
                                  <p:stCondLst>
                                    <p:cond delay="0"/>
                                  </p:stCondLst>
                                  <p:endCondLst>
                                    <p:cond evt="begin" delay="0">
                                      <p:tn val="57"/>
                                    </p:cond>
                                  </p:endCondLst>
                                  <p:childTnLst>
                                    <p:set>
                                      <p:cBhvr>
                                        <p:cTn id="58" dur="1" fill="hold">
                                          <p:stCondLst>
                                            <p:cond delay="0"/>
                                          </p:stCondLst>
                                        </p:cTn>
                                        <p:tgtEl>
                                          <p:spTgt spid="51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5" build="p"/>
      <p:bldP spid="51205" grpId="0" bldLvl="0" animBg="1"/>
      <p:bldP spid="51206" grpId="0" bldLvl="5" build="p"/>
      <p:bldP spid="51207" grpId="0" bldLvl="0" animBg="1"/>
      <p:bldP spid="51209" grpId="0" build="p"/>
      <p:bldP spid="51210" grpId="0" bldLvl="0" animBg="1"/>
      <p:bldP spid="51213" grpId="0"/>
      <p:bldP spid="51216" grpId="0" bldLvl="0" animBg="1"/>
      <p:bldP spid="51217" grpId="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idx="1"/>
          </p:nvPr>
        </p:nvSpPr>
        <p:spPr>
          <a:xfrm>
            <a:off x="826770" y="1016635"/>
            <a:ext cx="2248535" cy="666750"/>
          </a:xfrm>
        </p:spPr>
        <p:txBody>
          <a:bodyPr vert="horz" wrap="square" lIns="91440" tIns="45720" rIns="91440" bIns="45720" anchor="t"/>
          <a:lstStyle/>
          <a:p>
            <a:pPr eaLnBrk="1" hangingPunct="1">
              <a:buNone/>
            </a:pPr>
            <a:r>
              <a:rPr lang="en-US" altLang="zh-CN" sz="2800" dirty="0">
                <a:solidFill>
                  <a:srgbClr val="0000FF"/>
                </a:solidFill>
              </a:rPr>
              <a:t>3.3</a:t>
            </a:r>
            <a:r>
              <a:rPr lang="en-US" altLang="zh-CN" sz="2800" dirty="0">
                <a:latin typeface="隶书" panose="02010509060101010101" pitchFamily="49" charset="-122"/>
              </a:rPr>
              <a:t> </a:t>
            </a:r>
            <a:r>
              <a:rPr lang="zh-CN" altLang="en-US" sz="2800" dirty="0">
                <a:solidFill>
                  <a:srgbClr val="333300"/>
                </a:solidFill>
                <a:latin typeface="微软雅黑" panose="020B0503020204020204" pitchFamily="34" charset="-122"/>
                <a:ea typeface="微软雅黑" panose="020B0503020204020204" pitchFamily="34" charset="-122"/>
              </a:rPr>
              <a:t>整型数据</a:t>
            </a:r>
            <a:endParaRPr lang="zh-CN" altLang="en-US" sz="2800" dirty="0">
              <a:solidFill>
                <a:srgbClr val="333300"/>
              </a:solidFill>
              <a:latin typeface="微软雅黑" panose="020B0503020204020204" pitchFamily="34" charset="-122"/>
              <a:ea typeface="微软雅黑" panose="020B0503020204020204" pitchFamily="34" charset="-122"/>
            </a:endParaRPr>
          </a:p>
        </p:txBody>
      </p:sp>
      <p:sp>
        <p:nvSpPr>
          <p:cNvPr id="18435" name="TextBox 35"/>
          <p:cNvSpPr txBox="1"/>
          <p:nvPr/>
        </p:nvSpPr>
        <p:spPr>
          <a:xfrm>
            <a:off x="1072833" y="1738630"/>
            <a:ext cx="7242175" cy="2400300"/>
          </a:xfrm>
          <a:prstGeom prst="rect">
            <a:avLst/>
          </a:prstGeom>
          <a:noFill/>
          <a:ln w="9525">
            <a:noFill/>
          </a:ln>
        </p:spPr>
        <p:txBody>
          <a:bodyPr>
            <a:spAutoFit/>
          </a:bodyPr>
          <a:lstStyle/>
          <a:p>
            <a:pPr lvl="0">
              <a:lnSpc>
                <a:spcPct val="150000"/>
              </a:lnSpc>
            </a:pPr>
            <a:r>
              <a:rPr lang="en-US" altLang="zh-CN" sz="2000" dirty="0">
                <a:solidFill>
                  <a:srgbClr val="333300"/>
                </a:solidFill>
                <a:latin typeface="微软雅黑" panose="020B0503020204020204" pitchFamily="34" charset="-122"/>
                <a:ea typeface="微软雅黑" panose="020B0503020204020204" pitchFamily="34" charset="-122"/>
              </a:rPr>
              <a:t>C</a:t>
            </a:r>
            <a:r>
              <a:rPr lang="zh-CN" altLang="en-US" sz="2000" dirty="0">
                <a:solidFill>
                  <a:srgbClr val="333300"/>
                </a:solidFill>
                <a:latin typeface="微软雅黑" panose="020B0503020204020204" pitchFamily="34" charset="-122"/>
                <a:ea typeface="微软雅黑" panose="020B0503020204020204" pitchFamily="34" charset="-122"/>
              </a:rPr>
              <a:t>语言按整型数据的取值范围将其分为三种：</a:t>
            </a:r>
            <a:endParaRPr lang="zh-CN" altLang="en-US" sz="2000" dirty="0">
              <a:solidFill>
                <a:srgbClr val="333300"/>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333300"/>
                </a:solidFill>
                <a:latin typeface="微软雅黑" panose="020B0503020204020204" pitchFamily="34" charset="-122"/>
                <a:ea typeface="微软雅黑" panose="020B0503020204020204" pitchFamily="34" charset="-122"/>
              </a:rPr>
              <a:t>1</a:t>
            </a:r>
            <a:r>
              <a:rPr lang="zh-CN" altLang="en-US" sz="2000" dirty="0">
                <a:solidFill>
                  <a:srgbClr val="333300"/>
                </a:solidFill>
                <a:latin typeface="微软雅黑" panose="020B0503020204020204" pitchFamily="34" charset="-122"/>
                <a:ea typeface="微软雅黑" panose="020B0503020204020204" pitchFamily="34" charset="-122"/>
              </a:rPr>
              <a:t>、基本整形</a:t>
            </a:r>
            <a:r>
              <a:rPr lang="en-US" altLang="zh-CN" sz="2000" dirty="0">
                <a:solidFill>
                  <a:srgbClr val="333300"/>
                </a:solidFill>
                <a:latin typeface="微软雅黑" panose="020B0503020204020204" pitchFamily="34" charset="-122"/>
                <a:ea typeface="微软雅黑" panose="020B0503020204020204" pitchFamily="34" charset="-122"/>
              </a:rPr>
              <a:t>int</a:t>
            </a:r>
            <a:endParaRPr lang="en-US" altLang="zh-CN" sz="2000" dirty="0">
              <a:solidFill>
                <a:srgbClr val="333300"/>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333300"/>
                </a:solidFill>
                <a:latin typeface="微软雅黑" panose="020B0503020204020204" pitchFamily="34" charset="-122"/>
                <a:ea typeface="微软雅黑" panose="020B0503020204020204" pitchFamily="34" charset="-122"/>
              </a:rPr>
              <a:t>2</a:t>
            </a:r>
            <a:r>
              <a:rPr lang="zh-CN" altLang="en-US" sz="2000" dirty="0">
                <a:solidFill>
                  <a:srgbClr val="333300"/>
                </a:solidFill>
                <a:latin typeface="微软雅黑" panose="020B0503020204020204" pitchFamily="34" charset="-122"/>
                <a:ea typeface="微软雅黑" panose="020B0503020204020204" pitchFamily="34" charset="-122"/>
              </a:rPr>
              <a:t>、短整型</a:t>
            </a:r>
            <a:r>
              <a:rPr lang="en-US" altLang="zh-CN" sz="2000" dirty="0">
                <a:solidFill>
                  <a:srgbClr val="333300"/>
                </a:solidFill>
                <a:latin typeface="微软雅黑" panose="020B0503020204020204" pitchFamily="34" charset="-122"/>
                <a:ea typeface="微软雅黑" panose="020B0503020204020204" pitchFamily="34" charset="-122"/>
              </a:rPr>
              <a:t>short int ( </a:t>
            </a:r>
            <a:r>
              <a:rPr lang="zh-CN" altLang="en-US" sz="2000" dirty="0">
                <a:solidFill>
                  <a:srgbClr val="333300"/>
                </a:solidFill>
                <a:latin typeface="微软雅黑" panose="020B0503020204020204" pitchFamily="34" charset="-122"/>
                <a:ea typeface="微软雅黑" panose="020B0503020204020204" pitchFamily="34" charset="-122"/>
              </a:rPr>
              <a:t>可简写为</a:t>
            </a:r>
            <a:r>
              <a:rPr lang="en-US" altLang="zh-CN" sz="2000" dirty="0">
                <a:solidFill>
                  <a:srgbClr val="333300"/>
                </a:solidFill>
                <a:latin typeface="微软雅黑" panose="020B0503020204020204" pitchFamily="34" charset="-122"/>
                <a:ea typeface="微软雅黑" panose="020B0503020204020204" pitchFamily="34" charset="-122"/>
              </a:rPr>
              <a:t>short )</a:t>
            </a:r>
            <a:endParaRPr lang="en-US" altLang="zh-CN" sz="2000" dirty="0">
              <a:solidFill>
                <a:srgbClr val="333300"/>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333300"/>
                </a:solidFill>
                <a:latin typeface="微软雅黑" panose="020B0503020204020204" pitchFamily="34" charset="-122"/>
                <a:ea typeface="微软雅黑" panose="020B0503020204020204" pitchFamily="34" charset="-122"/>
              </a:rPr>
              <a:t>3</a:t>
            </a:r>
            <a:r>
              <a:rPr lang="zh-CN" altLang="en-US" sz="2000" dirty="0">
                <a:solidFill>
                  <a:srgbClr val="333300"/>
                </a:solidFill>
                <a:latin typeface="微软雅黑" panose="020B0503020204020204" pitchFamily="34" charset="-122"/>
                <a:ea typeface="微软雅黑" panose="020B0503020204020204" pitchFamily="34" charset="-122"/>
              </a:rPr>
              <a:t>、长整型</a:t>
            </a:r>
            <a:r>
              <a:rPr lang="en-US" altLang="zh-CN" sz="2000" dirty="0">
                <a:solidFill>
                  <a:srgbClr val="333300"/>
                </a:solidFill>
                <a:latin typeface="微软雅黑" panose="020B0503020204020204" pitchFamily="34" charset="-122"/>
                <a:ea typeface="微软雅黑" panose="020B0503020204020204" pitchFamily="34" charset="-122"/>
              </a:rPr>
              <a:t>long int ( </a:t>
            </a:r>
            <a:r>
              <a:rPr lang="zh-CN" altLang="en-US" sz="2000" dirty="0">
                <a:solidFill>
                  <a:srgbClr val="333300"/>
                </a:solidFill>
                <a:latin typeface="微软雅黑" panose="020B0503020204020204" pitchFamily="34" charset="-122"/>
                <a:ea typeface="微软雅黑" panose="020B0503020204020204" pitchFamily="34" charset="-122"/>
              </a:rPr>
              <a:t>可简写为</a:t>
            </a:r>
            <a:r>
              <a:rPr lang="en-US" altLang="zh-CN" sz="2000" dirty="0">
                <a:solidFill>
                  <a:srgbClr val="333300"/>
                </a:solidFill>
                <a:latin typeface="微软雅黑" panose="020B0503020204020204" pitchFamily="34" charset="-122"/>
                <a:ea typeface="微软雅黑" panose="020B0503020204020204" pitchFamily="34" charset="-122"/>
              </a:rPr>
              <a:t>long )</a:t>
            </a:r>
            <a:endParaRPr lang="en-US" altLang="zh-CN" sz="2000" dirty="0">
              <a:solidFill>
                <a:srgbClr val="333300"/>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333300"/>
                </a:solidFill>
                <a:latin typeface="微软雅黑" panose="020B0503020204020204" pitchFamily="34" charset="-122"/>
                <a:ea typeface="微软雅黑" panose="020B0503020204020204" pitchFamily="34" charset="-122"/>
              </a:rPr>
              <a:t>每种都可以分为有符号 </a:t>
            </a:r>
            <a:r>
              <a:rPr lang="en-US" altLang="zh-CN" sz="2000" dirty="0">
                <a:solidFill>
                  <a:srgbClr val="333300"/>
                </a:solidFill>
                <a:latin typeface="微软雅黑" panose="020B0503020204020204" pitchFamily="34" charset="-122"/>
                <a:ea typeface="微软雅黑" panose="020B0503020204020204" pitchFamily="34" charset="-122"/>
              </a:rPr>
              <a:t>( signed ) </a:t>
            </a:r>
            <a:r>
              <a:rPr lang="zh-CN" altLang="en-US" sz="2000" dirty="0">
                <a:solidFill>
                  <a:srgbClr val="333300"/>
                </a:solidFill>
                <a:latin typeface="微软雅黑" panose="020B0503020204020204" pitchFamily="34" charset="-122"/>
                <a:ea typeface="微软雅黑" panose="020B0503020204020204" pitchFamily="34" charset="-122"/>
              </a:rPr>
              <a:t>和无符号 </a:t>
            </a:r>
            <a:r>
              <a:rPr lang="en-US" altLang="zh-CN" sz="2000" dirty="0">
                <a:solidFill>
                  <a:srgbClr val="333300"/>
                </a:solidFill>
                <a:latin typeface="微软雅黑" panose="020B0503020204020204" pitchFamily="34" charset="-122"/>
                <a:ea typeface="微软雅黑" panose="020B0503020204020204" pitchFamily="34" charset="-122"/>
              </a:rPr>
              <a:t>( unsigned ) </a:t>
            </a:r>
            <a:endParaRPr lang="en-US" altLang="zh-CN" sz="2000" dirty="0">
              <a:solidFill>
                <a:srgbClr val="3333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4"/>
          <p:cNvSpPr txBox="1"/>
          <p:nvPr/>
        </p:nvSpPr>
        <p:spPr>
          <a:xfrm>
            <a:off x="1641475" y="403225"/>
            <a:ext cx="6159500" cy="4260850"/>
          </a:xfrm>
          <a:prstGeom prst="rect">
            <a:avLst/>
          </a:prstGeom>
          <a:solidFill>
            <a:schemeClr val="tx1"/>
          </a:solidFill>
          <a:ln w="25400" cap="flat" cmpd="sng">
            <a:solidFill>
              <a:srgbClr val="009900"/>
            </a:solidFill>
            <a:prstDash val="solid"/>
            <a:miter/>
            <a:headEnd type="none" w="med" len="med"/>
            <a:tailEnd type="none" w="med" len="med"/>
          </a:ln>
        </p:spPr>
        <p:txBody>
          <a:bodyPr lIns="90000" tIns="46800" rIns="90000" bIns="46800">
            <a:spAutoFit/>
          </a:bodyPr>
          <a:lstStyle/>
          <a:p>
            <a:pPr lvl="0">
              <a:spcBef>
                <a:spcPct val="50000"/>
              </a:spcBef>
            </a:pPr>
            <a:r>
              <a:rPr lang="zh-CN" altLang="zh-CN" dirty="0">
                <a:solidFill>
                  <a:schemeClr val="bg2"/>
                </a:solidFill>
                <a:latin typeface="Arial" panose="020B0604020202020204" pitchFamily="34" charset="0"/>
                <a:ea typeface="宋体" panose="02010600030101010101" pitchFamily="2" charset="-122"/>
              </a:rPr>
              <a:t>#include &lt;stdio.h&gt;</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main()</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char c1,c2,c3,c4;</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scanf("%c%c",&amp;c1,&amp;c2);</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getchar();</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c3=getchar(); c4=getchar();</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printf("%c %c %c %c\n",c1,c2,c3,c4);</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printf(“%c,%d</a:t>
            </a:r>
            <a:r>
              <a:rPr lang="en-US" altLang="zh-CN" dirty="0">
                <a:solidFill>
                  <a:schemeClr val="bg2"/>
                </a:solidFill>
                <a:latin typeface="Arial" panose="020B0604020202020204" pitchFamily="34" charset="0"/>
                <a:ea typeface="宋体" panose="02010600030101010101" pitchFamily="2" charset="-122"/>
              </a:rPr>
              <a:t>\n</a:t>
            </a:r>
            <a:r>
              <a:rPr lang="zh-CN" altLang="zh-CN" dirty="0">
                <a:solidFill>
                  <a:schemeClr val="bg2"/>
                </a:solidFill>
                <a:latin typeface="Arial" panose="020B0604020202020204" pitchFamily="34" charset="0"/>
                <a:ea typeface="宋体" panose="02010600030101010101" pitchFamily="2" charset="-122"/>
              </a:rPr>
              <a:t>",c1,c1);</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   printf("%d,%d\n",sizeof(c1),sizeof("1234")</a:t>
            </a:r>
            <a:r>
              <a:rPr lang="en-US" altLang="zh-CN" dirty="0">
                <a:solidFill>
                  <a:schemeClr val="bg2"/>
                </a:solidFill>
                <a:latin typeface="Arial" panose="020B0604020202020204" pitchFamily="34" charset="0"/>
                <a:ea typeface="宋体" panose="02010600030101010101" pitchFamily="2" charset="-122"/>
              </a:rPr>
              <a:t>)</a:t>
            </a:r>
            <a:r>
              <a:rPr lang="zh-CN" altLang="zh-CN" dirty="0">
                <a:solidFill>
                  <a:schemeClr val="bg2"/>
                </a:solidFill>
                <a:latin typeface="Arial" panose="020B0604020202020204" pitchFamily="34" charset="0"/>
                <a:ea typeface="宋体" panose="02010600030101010101" pitchFamily="2" charset="-122"/>
              </a:rPr>
              <a:t>;</a:t>
            </a:r>
            <a:endParaRPr lang="zh-CN" altLang="zh-CN" dirty="0">
              <a:solidFill>
                <a:schemeClr val="bg2"/>
              </a:solidFill>
              <a:latin typeface="Arial" panose="020B0604020202020204" pitchFamily="34" charset="0"/>
              <a:ea typeface="宋体" panose="02010600030101010101" pitchFamily="2" charset="-122"/>
            </a:endParaRPr>
          </a:p>
          <a:p>
            <a:pPr lvl="0">
              <a:spcBef>
                <a:spcPct val="50000"/>
              </a:spcBef>
            </a:pPr>
            <a:r>
              <a:rPr lang="zh-CN" altLang="zh-CN" dirty="0">
                <a:solidFill>
                  <a:schemeClr val="bg2"/>
                </a:solidFill>
                <a:latin typeface="Arial" panose="020B0604020202020204" pitchFamily="34" charset="0"/>
                <a:ea typeface="宋体" panose="02010600030101010101" pitchFamily="2" charset="-122"/>
              </a:rPr>
              <a:t>}</a:t>
            </a:r>
            <a:endParaRPr lang="en-US" altLang="zh-CN" dirty="0">
              <a:solidFill>
                <a:schemeClr val="bg2"/>
              </a:solidFill>
              <a:latin typeface="Arial" panose="020B0604020202020204" pitchFamily="34" charset="0"/>
              <a:ea typeface="宋体" panose="02010600030101010101" pitchFamily="2" charset="-122"/>
            </a:endParaRPr>
          </a:p>
        </p:txBody>
      </p:sp>
      <p:sp>
        <p:nvSpPr>
          <p:cNvPr id="3" name="Text Box 4"/>
          <p:cNvSpPr txBox="1"/>
          <p:nvPr/>
        </p:nvSpPr>
        <p:spPr>
          <a:xfrm>
            <a:off x="1676400" y="5094288"/>
            <a:ext cx="6161088" cy="787400"/>
          </a:xfrm>
          <a:prstGeom prst="rect">
            <a:avLst/>
          </a:prstGeom>
          <a:solidFill>
            <a:schemeClr val="tx1"/>
          </a:solidFill>
          <a:ln w="25400" cap="flat" cmpd="sng">
            <a:solidFill>
              <a:srgbClr val="009900"/>
            </a:solidFill>
            <a:prstDash val="solid"/>
            <a:miter/>
            <a:headEnd type="none" w="med" len="med"/>
            <a:tailEnd type="none" w="med" len="med"/>
          </a:ln>
        </p:spPr>
        <p:txBody>
          <a:bodyPr lIns="90000" tIns="46800" rIns="90000" bIns="46800">
            <a:spAutoFit/>
          </a:bodyPr>
          <a:lstStyle/>
          <a:p>
            <a:pPr lvl="0">
              <a:spcBef>
                <a:spcPct val="50000"/>
              </a:spcBef>
            </a:pPr>
            <a:r>
              <a:rPr lang="zh-CN" altLang="en-US" dirty="0">
                <a:solidFill>
                  <a:schemeClr val="bg2"/>
                </a:solidFill>
                <a:latin typeface="Arial" panose="020B0604020202020204" pitchFamily="34" charset="0"/>
                <a:ea typeface="宋体" panose="02010600030101010101" pitchFamily="2" charset="-122"/>
              </a:rPr>
              <a:t>输入：</a:t>
            </a:r>
            <a:r>
              <a:rPr lang="en-US" altLang="zh-CN" dirty="0">
                <a:solidFill>
                  <a:schemeClr val="bg2"/>
                </a:solidFill>
                <a:latin typeface="Arial" panose="020B0604020202020204" pitchFamily="34" charset="0"/>
                <a:ea typeface="宋体" panose="02010600030101010101" pitchFamily="2" charset="-122"/>
              </a:rPr>
              <a:t>12</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1234</a:t>
            </a:r>
            <a:endParaRPr lang="en-US" altLang="zh-CN" dirty="0">
              <a:solidFill>
                <a:schemeClr val="bg2"/>
              </a:solidFill>
              <a:latin typeface="Arial" panose="020B0604020202020204" pitchFamily="34" charset="0"/>
              <a:ea typeface="宋体" panose="02010600030101010101" pitchFamily="2" charset="-122"/>
            </a:endParaRPr>
          </a:p>
        </p:txBody>
      </p:sp>
      <p:cxnSp>
        <p:nvCxnSpPr>
          <p:cNvPr id="7" name="肘形连接符 6"/>
          <p:cNvCxnSpPr/>
          <p:nvPr/>
        </p:nvCxnSpPr>
        <p:spPr bwMode="auto">
          <a:xfrm rot="16200000" flipH="1">
            <a:off x="6572250" y="1765300"/>
            <a:ext cx="663575" cy="520700"/>
          </a:xfrm>
          <a:prstGeom prst="bentConnector3">
            <a:avLst>
              <a:gd name="adj1" fmla="val 50000"/>
            </a:avLst>
          </a:prstGeom>
          <a:gradFill rotWithShape="0">
            <a:gsLst>
              <a:gs pos="0">
                <a:schemeClr val="hlink">
                  <a:gamma/>
                  <a:shade val="60784"/>
                  <a:invGamma/>
                </a:schemeClr>
              </a:gs>
              <a:gs pos="50000">
                <a:schemeClr val="hlink"/>
              </a:gs>
              <a:gs pos="100000">
                <a:schemeClr val="hlink">
                  <a:gamma/>
                  <a:shade val="60784"/>
                  <a:invGamma/>
                </a:schemeClr>
              </a:gs>
            </a:gsLst>
            <a:lin ang="5400000" scaled="1"/>
          </a:gradFill>
          <a:ln w="9525" cap="flat" cmpd="sng" algn="ctr">
            <a:noFill/>
            <a:prstDash val="solid"/>
            <a:round/>
            <a:headEnd type="none" w="med" len="med"/>
            <a:tailEnd type="arrow"/>
          </a:ln>
          <a:effectLst/>
        </p:spPr>
      </p:cxnSp>
      <p:grpSp>
        <p:nvGrpSpPr>
          <p:cNvPr id="71685" name="组合 26"/>
          <p:cNvGrpSpPr/>
          <p:nvPr/>
        </p:nvGrpSpPr>
        <p:grpSpPr>
          <a:xfrm>
            <a:off x="2755900" y="5194300"/>
            <a:ext cx="180975" cy="150813"/>
            <a:chOff x="2898760" y="5235524"/>
            <a:chExt cx="180794" cy="151796"/>
          </a:xfrm>
        </p:grpSpPr>
        <p:cxnSp>
          <p:nvCxnSpPr>
            <p:cNvPr id="23" name="直接连接符 22"/>
            <p:cNvCxnSpPr/>
            <p:nvPr/>
          </p:nvCxnSpPr>
          <p:spPr bwMode="auto">
            <a:xfrm rot="5400000">
              <a:off x="3006858" y="5306635"/>
              <a:ext cx="143806" cy="158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5" name="直接箭头连接符 24"/>
            <p:cNvCxnSpPr/>
            <p:nvPr/>
          </p:nvCxnSpPr>
          <p:spPr bwMode="auto">
            <a:xfrm rot="10800000">
              <a:off x="2898760" y="5385722"/>
              <a:ext cx="179209" cy="1598"/>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grpSp>
      <p:grpSp>
        <p:nvGrpSpPr>
          <p:cNvPr id="71686" name="组合 27"/>
          <p:cNvGrpSpPr/>
          <p:nvPr/>
        </p:nvGrpSpPr>
        <p:grpSpPr>
          <a:xfrm>
            <a:off x="3076575" y="5605463"/>
            <a:ext cx="180975" cy="152400"/>
            <a:chOff x="2898760" y="5235524"/>
            <a:chExt cx="180794" cy="151796"/>
          </a:xfrm>
        </p:grpSpPr>
        <p:cxnSp>
          <p:nvCxnSpPr>
            <p:cNvPr id="29" name="直接连接符 28"/>
            <p:cNvCxnSpPr/>
            <p:nvPr/>
          </p:nvCxnSpPr>
          <p:spPr bwMode="auto">
            <a:xfrm rot="5400000">
              <a:off x="3006817" y="5306676"/>
              <a:ext cx="143889" cy="1585"/>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p:nvPr/>
          </p:nvCxnSpPr>
          <p:spPr bwMode="auto">
            <a:xfrm rot="10800000">
              <a:off x="2898760" y="5385738"/>
              <a:ext cx="179209" cy="1582"/>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2" name="Text Box 4"/>
          <p:cNvSpPr txBox="1"/>
          <p:nvPr/>
        </p:nvSpPr>
        <p:spPr>
          <a:xfrm>
            <a:off x="1095535" y="1065417"/>
            <a:ext cx="6688137" cy="4111625"/>
          </a:xfrm>
          <a:prstGeom prst="rect">
            <a:avLst/>
          </a:prstGeom>
          <a:solidFill>
            <a:schemeClr val="tx1"/>
          </a:solidFill>
          <a:ln w="25400" cap="flat" cmpd="sng">
            <a:solidFill>
              <a:srgbClr val="009900"/>
            </a:solidFill>
            <a:prstDash val="solid"/>
            <a:miter/>
            <a:headEnd type="none" w="med" len="med"/>
            <a:tailEnd type="none" w="med" len="med"/>
          </a:ln>
        </p:spPr>
        <p:txBody>
          <a:bodyPr lIns="90000" tIns="46800" rIns="90000" bIns="46800">
            <a:spAutoFit/>
          </a:bodyPr>
          <a:lstStyle/>
          <a:p>
            <a:pPr lvl="0">
              <a:spcBef>
                <a:spcPct val="50000"/>
              </a:spcBef>
            </a:pPr>
            <a:r>
              <a:rPr lang="en-US" altLang="zh-CN" dirty="0">
                <a:solidFill>
                  <a:schemeClr val="bg2"/>
                </a:solidFill>
                <a:latin typeface="Arial" panose="020B0604020202020204" pitchFamily="34" charset="0"/>
                <a:ea typeface="宋体" panose="02010600030101010101" pitchFamily="2" charset="-122"/>
              </a:rPr>
              <a:t>#include&lt;stdio.h&gt;</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main()</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char c;</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c=getchar();</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while(c!=EOF){</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putchar(c);</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c=getchar();</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    }</a:t>
            </a:r>
            <a:endParaRPr lang="en-US" altLang="zh-CN" dirty="0">
              <a:solidFill>
                <a:schemeClr val="bg2"/>
              </a:solidFill>
              <a:latin typeface="Arial" panose="020B0604020202020204" pitchFamily="34" charset="0"/>
              <a:ea typeface="宋体" panose="02010600030101010101" pitchFamily="2" charset="-122"/>
            </a:endParaRPr>
          </a:p>
          <a:p>
            <a:pPr lvl="0">
              <a:spcBef>
                <a:spcPct val="50000"/>
              </a:spcBef>
            </a:pPr>
            <a:r>
              <a:rPr lang="en-US" altLang="zh-CN" dirty="0">
                <a:solidFill>
                  <a:schemeClr val="bg2"/>
                </a:solidFill>
                <a:latin typeface="Arial" panose="020B0604020202020204" pitchFamily="34" charset="0"/>
                <a:ea typeface="宋体" panose="02010600030101010101" pitchFamily="2" charset="-122"/>
              </a:rPr>
              <a:t>}</a:t>
            </a:r>
            <a:endParaRPr lang="en-US" altLang="zh-CN" dirty="0">
              <a:solidFill>
                <a:schemeClr val="bg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p:cNvSpPr>
          <p:nvPr>
            <p:ph type="body" idx="4294967295"/>
          </p:nvPr>
        </p:nvSpPr>
        <p:spPr>
          <a:xfrm>
            <a:off x="943762" y="442578"/>
            <a:ext cx="4081244" cy="523875"/>
          </a:xfrm>
        </p:spPr>
        <p:txBody>
          <a:bodyPr vert="horz" wrap="square" lIns="91440" tIns="45720" rIns="91440" bIns="45720" anchor="t">
            <a:normAutofit fontScale="92500"/>
          </a:bodyPr>
          <a:lstStyle/>
          <a:p>
            <a:pPr lvl="0">
              <a:buNone/>
            </a:pPr>
            <a:r>
              <a:rPr lang="zh-CN" altLang="zh-CN" sz="2000" dirty="0">
                <a:latin typeface="微软雅黑" panose="020B0503020204020204" pitchFamily="34" charset="-122"/>
                <a:ea typeface="微软雅黑" panose="020B0503020204020204" pitchFamily="34" charset="-122"/>
                <a:sym typeface="Symbol" panose="05050102010706020507" pitchFamily="18" charset="2"/>
              </a:rPr>
              <a:t>程序举例</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rPr>
              <a:t>输入三角形边长，求面积</a:t>
            </a:r>
            <a:endParaRPr lang="zh-CN" altLang="zh-CN" sz="2000"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18439" name="Text Box 7"/>
          <p:cNvSpPr txBox="1"/>
          <p:nvPr/>
        </p:nvSpPr>
        <p:spPr>
          <a:xfrm>
            <a:off x="990600" y="1046060"/>
            <a:ext cx="7077075" cy="4110038"/>
          </a:xfrm>
          <a:prstGeom prst="rect">
            <a:avLst/>
          </a:prstGeom>
          <a:solidFill>
            <a:schemeClr val="tx1"/>
          </a:solidFill>
          <a:ln w="25400" cap="flat" cmpd="sng">
            <a:solidFill>
              <a:srgbClr val="0000FF"/>
            </a:solidFill>
            <a:prstDash val="solid"/>
            <a:miter/>
            <a:headEnd type="none" w="med" len="med"/>
            <a:tailEnd type="none" w="med" len="med"/>
          </a:ln>
        </p:spPr>
        <p:txBody>
          <a:bodyPr>
            <a:spAutoFit/>
          </a:bodyPr>
          <a:lstStyle/>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#include &lt;math.h&gt;</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#include &lt;stdio.h&gt;</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main()</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float a,b,c,s,area;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scanf("%f,%f,%f",&amp;a,&amp;b,&amp;c);</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s=1.</a:t>
            </a:r>
            <a:r>
              <a:rPr lang="en-US" altLang="zh-CN" dirty="0">
                <a:solidFill>
                  <a:srgbClr val="FF0000"/>
                </a:solidFill>
                <a:latin typeface="Arial" panose="020B0604020202020204" pitchFamily="34" charset="0"/>
                <a:ea typeface="宋体" panose="02010600030101010101" pitchFamily="2" charset="-122"/>
              </a:rPr>
              <a:t>0</a:t>
            </a:r>
            <a:r>
              <a:rPr lang="en-US" altLang="zh-CN" dirty="0">
                <a:solidFill>
                  <a:schemeClr val="bg1"/>
                </a:solidFill>
                <a:latin typeface="Arial" panose="020B0604020202020204" pitchFamily="34" charset="0"/>
                <a:ea typeface="宋体" panose="02010600030101010101" pitchFamily="2" charset="-122"/>
              </a:rPr>
              <a:t>/2*(a+b+c);</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area=</a:t>
            </a:r>
            <a:r>
              <a:rPr lang="en-US" altLang="zh-CN" dirty="0">
                <a:solidFill>
                  <a:srgbClr val="FFC000"/>
                </a:solidFill>
                <a:latin typeface="Arial" panose="020B0604020202020204" pitchFamily="34" charset="0"/>
                <a:ea typeface="宋体" panose="02010600030101010101" pitchFamily="2" charset="-122"/>
              </a:rPr>
              <a:t>sqrt</a:t>
            </a:r>
            <a:r>
              <a:rPr lang="en-US" altLang="zh-CN" dirty="0">
                <a:solidFill>
                  <a:schemeClr val="bg1"/>
                </a:solidFill>
                <a:latin typeface="Arial" panose="020B0604020202020204" pitchFamily="34" charset="0"/>
                <a:ea typeface="宋体" panose="02010600030101010101" pitchFamily="2" charset="-122"/>
              </a:rPr>
              <a:t>(s*(s-a)*(s-b)*(s-c));</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printf("a=%7.2f, b=%7.2f, c=%7.2f, s=%7.2f\n",a,b,c,s);</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printf("area=%7.2f\n",area);</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
        <p:nvSpPr>
          <p:cNvPr id="18441" name="Text Box 9"/>
          <p:cNvSpPr txBox="1"/>
          <p:nvPr/>
        </p:nvSpPr>
        <p:spPr>
          <a:xfrm>
            <a:off x="983481" y="5279993"/>
            <a:ext cx="6783388" cy="1198880"/>
          </a:xfrm>
          <a:prstGeom prst="rect">
            <a:avLst/>
          </a:prstGeom>
          <a:solidFill>
            <a:schemeClr val="bg2"/>
          </a:solidFill>
          <a:ln w="25400" cap="flat" cmpd="sng">
            <a:solidFill>
              <a:srgbClr val="009900"/>
            </a:solidFill>
            <a:prstDash val="solid"/>
            <a:miter/>
            <a:headEnd type="none" w="med" len="med"/>
            <a:tailEnd type="none" w="med" len="med"/>
          </a:ln>
        </p:spPr>
        <p:txBody>
          <a:bodyPr>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输入：</a:t>
            </a:r>
            <a:r>
              <a:rPr lang="en-US" altLang="zh-CN" dirty="0">
                <a:latin typeface="微软雅黑" panose="020B0503020204020204" pitchFamily="34" charset="-122"/>
                <a:ea typeface="微软雅黑" panose="020B0503020204020204" pitchFamily="34" charset="-122"/>
              </a:rPr>
              <a:t>	</a:t>
            </a:r>
            <a:r>
              <a:rPr lang="en-US" altLang="zh-CN" dirty="0">
                <a:latin typeface="+mn-lt"/>
                <a:ea typeface="宋体" panose="02010600030101010101" pitchFamily="2" charset="-122"/>
                <a:cs typeface="+mn-lt"/>
              </a:rPr>
              <a:t>3,4,6 </a:t>
            </a:r>
            <a:r>
              <a:rPr lang="en-US" altLang="zh-CN" dirty="0">
                <a:latin typeface="+mn-lt"/>
                <a:ea typeface="宋体" panose="02010600030101010101" pitchFamily="2" charset="-122"/>
                <a:cs typeface="+mn-lt"/>
                <a:sym typeface="Symbol" panose="05050102010706020507" pitchFamily="18" charset="2"/>
              </a:rPr>
              <a:t></a:t>
            </a:r>
            <a:endParaRPr lang="en-US" altLang="zh-CN" dirty="0">
              <a:latin typeface="+mn-lt"/>
              <a:ea typeface="宋体" panose="02010600030101010101" pitchFamily="2" charset="-122"/>
              <a:cs typeface="+mn-lt"/>
              <a:sym typeface="Symbol" panose="05050102010706020507" pitchFamily="18" charset="2"/>
            </a:endParaRPr>
          </a:p>
          <a:p>
            <a:pPr lvl="0" algn="l" eaLnBrk="1" hangingPunct="1">
              <a:spcBef>
                <a:spcPct val="50000"/>
              </a:spcBef>
            </a:pPr>
            <a:r>
              <a:rPr lang="zh-CN" altLang="en-US" sz="1800" dirty="0">
                <a:latin typeface="微软雅黑" panose="020B0503020204020204" pitchFamily="34" charset="-122"/>
                <a:ea typeface="微软雅黑" panose="020B0503020204020204" pitchFamily="34" charset="-122"/>
                <a:cs typeface="+mn-ea"/>
                <a:sym typeface="Symbol" panose="05050102010706020507" pitchFamily="18" charset="2"/>
              </a:rPr>
              <a:t>输出：</a:t>
            </a:r>
            <a:r>
              <a:rPr lang="en-US" altLang="zh-CN" sz="1800" dirty="0">
                <a:latin typeface="微软雅黑" panose="020B0503020204020204" pitchFamily="34" charset="-122"/>
                <a:ea typeface="微软雅黑" panose="020B0503020204020204" pitchFamily="34" charset="-122"/>
                <a:cs typeface="+mn-ea"/>
                <a:sym typeface="Symbol" panose="05050102010706020507" pitchFamily="18" charset="2"/>
              </a:rPr>
              <a:t>	</a:t>
            </a:r>
            <a:r>
              <a:rPr lang="en-US" altLang="zh-CN" sz="1800" dirty="0">
                <a:latin typeface="+mn-lt"/>
                <a:ea typeface="宋体" panose="02010600030101010101" pitchFamily="2" charset="-122"/>
                <a:cs typeface="+mn-lt"/>
                <a:sym typeface="Symbol" panose="05050102010706020507" pitchFamily="18" charset="2"/>
              </a:rPr>
              <a:t>a=     3.00,  b=     5.00,  c=     6.00    s=     6.50</a:t>
            </a:r>
            <a:endParaRPr lang="en-US" altLang="zh-CN" sz="1800" dirty="0">
              <a:latin typeface="+mn-lt"/>
              <a:ea typeface="宋体" panose="02010600030101010101" pitchFamily="2" charset="-122"/>
              <a:cs typeface="+mn-lt"/>
              <a:sym typeface="Symbol" panose="05050102010706020507" pitchFamily="18" charset="2"/>
            </a:endParaRPr>
          </a:p>
          <a:p>
            <a:pPr lvl="0" algn="l" eaLnBrk="1" hangingPunct="1">
              <a:spcBef>
                <a:spcPct val="50000"/>
              </a:spcBef>
            </a:pPr>
            <a:r>
              <a:rPr lang="en-US" altLang="zh-CN" sz="1800" dirty="0">
                <a:latin typeface="+mn-lt"/>
                <a:ea typeface="宋体" panose="02010600030101010101" pitchFamily="2" charset="-122"/>
                <a:cs typeface="+mn-lt"/>
                <a:sym typeface="Symbol" panose="05050102010706020507" pitchFamily="18" charset="2"/>
              </a:rPr>
              <a:t>            	area=    5.33</a:t>
            </a:r>
            <a:endParaRPr lang="en-US" altLang="zh-CN" sz="1800" dirty="0">
              <a:latin typeface="+mn-lt"/>
              <a:ea typeface="宋体" panose="02010600030101010101" pitchFamily="2" charset="-122"/>
              <a:cs typeface="+mn-lt"/>
              <a:sym typeface="Symbol" panose="05050102010706020507" pitchFamily="18" charset="2"/>
            </a:endParaRPr>
          </a:p>
        </p:txBody>
      </p:sp>
      <p:grpSp>
        <p:nvGrpSpPr>
          <p:cNvPr id="2" name="Group 13"/>
          <p:cNvGrpSpPr/>
          <p:nvPr/>
        </p:nvGrpSpPr>
        <p:grpSpPr>
          <a:xfrm>
            <a:off x="3095886" y="1225972"/>
            <a:ext cx="3048000" cy="369888"/>
            <a:chOff x="2616" y="1269"/>
            <a:chExt cx="1920" cy="233"/>
          </a:xfrm>
        </p:grpSpPr>
        <p:sp>
          <p:nvSpPr>
            <p:cNvPr id="1041" name="Line 11"/>
            <p:cNvSpPr/>
            <p:nvPr/>
          </p:nvSpPr>
          <p:spPr>
            <a:xfrm>
              <a:off x="2616" y="1392"/>
              <a:ext cx="540" cy="0"/>
            </a:xfrm>
            <a:prstGeom prst="line">
              <a:avLst/>
            </a:prstGeom>
            <a:ln w="38100" cap="flat" cmpd="sng">
              <a:solidFill>
                <a:srgbClr val="FFFF00"/>
              </a:solidFill>
              <a:prstDash val="solid"/>
              <a:headEnd type="triangle" w="med" len="med"/>
              <a:tailEnd type="none" w="med" len="med"/>
            </a:ln>
          </p:spPr>
        </p:sp>
        <p:sp>
          <p:nvSpPr>
            <p:cNvPr id="1042" name="Text Box 12"/>
            <p:cNvSpPr txBox="1"/>
            <p:nvPr/>
          </p:nvSpPr>
          <p:spPr>
            <a:xfrm>
              <a:off x="3127" y="1269"/>
              <a:ext cx="1409" cy="233"/>
            </a:xfrm>
            <a:prstGeom prst="rect">
              <a:avLst/>
            </a:prstGeom>
            <a:noFill/>
            <a:ln w="38100">
              <a:noFill/>
            </a:ln>
          </p:spPr>
          <p:txBody>
            <a:bodyPr wrap="none" lIns="90000" tIns="46800" rIns="90000" bIns="46800">
              <a:spAutoFit/>
            </a:bodyPr>
            <a:lstStyle/>
            <a:p>
              <a:pPr lvl="0" eaLnBrk="1" hangingPunct="1">
                <a:spcBef>
                  <a:spcPct val="50000"/>
                </a:spcBef>
              </a:pPr>
              <a:r>
                <a:rPr lang="zh-CN" altLang="en-US" dirty="0">
                  <a:solidFill>
                    <a:srgbClr val="FFFF00"/>
                  </a:solidFill>
                  <a:latin typeface="微软雅黑" panose="020B0503020204020204" pitchFamily="34" charset="-122"/>
                  <a:ea typeface="微软雅黑" panose="020B0503020204020204" pitchFamily="34" charset="-122"/>
                </a:rPr>
                <a:t>文件包含预处理命令</a:t>
              </a:r>
              <a:endParaRPr lang="zh-CN" altLang="en-US" dirty="0">
                <a:solidFill>
                  <a:srgbClr val="FFFF00"/>
                </a:solidFill>
                <a:latin typeface="微软雅黑" panose="020B0503020204020204" pitchFamily="34" charset="-122"/>
                <a:ea typeface="微软雅黑" panose="020B0503020204020204" pitchFamily="34" charset="-122"/>
              </a:endParaRPr>
            </a:p>
          </p:txBody>
        </p:sp>
      </p:grpSp>
      <p:grpSp>
        <p:nvGrpSpPr>
          <p:cNvPr id="3" name="Group 14"/>
          <p:cNvGrpSpPr/>
          <p:nvPr/>
        </p:nvGrpSpPr>
        <p:grpSpPr>
          <a:xfrm>
            <a:off x="3303136" y="2284981"/>
            <a:ext cx="1939925" cy="369888"/>
            <a:chOff x="2616" y="1264"/>
            <a:chExt cx="1222" cy="233"/>
          </a:xfrm>
        </p:grpSpPr>
        <p:sp>
          <p:nvSpPr>
            <p:cNvPr id="1039" name="Line 15"/>
            <p:cNvSpPr/>
            <p:nvPr/>
          </p:nvSpPr>
          <p:spPr>
            <a:xfrm>
              <a:off x="2616" y="1392"/>
              <a:ext cx="540" cy="0"/>
            </a:xfrm>
            <a:prstGeom prst="line">
              <a:avLst/>
            </a:prstGeom>
            <a:ln w="38100" cap="flat" cmpd="sng">
              <a:solidFill>
                <a:srgbClr val="FFFF00"/>
              </a:solidFill>
              <a:prstDash val="solid"/>
              <a:headEnd type="triangle" w="med" len="med"/>
              <a:tailEnd type="none" w="med" len="med"/>
            </a:ln>
          </p:spPr>
        </p:sp>
        <p:sp>
          <p:nvSpPr>
            <p:cNvPr id="1040" name="Text Box 16"/>
            <p:cNvSpPr txBox="1"/>
            <p:nvPr/>
          </p:nvSpPr>
          <p:spPr>
            <a:xfrm>
              <a:off x="3149" y="1264"/>
              <a:ext cx="689" cy="233"/>
            </a:xfrm>
            <a:prstGeom prst="rect">
              <a:avLst/>
            </a:prstGeom>
            <a:noFill/>
            <a:ln w="38100">
              <a:noFill/>
            </a:ln>
          </p:spPr>
          <p:txBody>
            <a:bodyPr wrap="none" lIns="90000" tIns="46800" rIns="90000" bIns="46800">
              <a:spAutoFit/>
            </a:bodyPr>
            <a:lstStyle/>
            <a:p>
              <a:pPr lvl="0" algn="l" eaLnBrk="1" hangingPunct="1">
                <a:spcBef>
                  <a:spcPct val="50000"/>
                </a:spcBef>
              </a:pPr>
              <a:r>
                <a:rPr lang="zh-CN" altLang="en-US" dirty="0">
                  <a:solidFill>
                    <a:srgbClr val="FFFF00"/>
                  </a:solidFill>
                  <a:latin typeface="微软雅黑" panose="020B0503020204020204" pitchFamily="34" charset="-122"/>
                  <a:ea typeface="微软雅黑" panose="020B0503020204020204" pitchFamily="34" charset="-122"/>
                  <a:cs typeface="+mn-ea"/>
                  <a:sym typeface="+mn-ea"/>
                </a:rPr>
                <a:t>变量定义</a:t>
              </a:r>
              <a:endParaRPr lang="zh-CN" altLang="en-US" dirty="0">
                <a:solidFill>
                  <a:srgbClr val="FFFF00"/>
                </a:solidFill>
                <a:latin typeface="微软雅黑" panose="020B0503020204020204" pitchFamily="34" charset="-122"/>
                <a:ea typeface="微软雅黑" panose="020B0503020204020204" pitchFamily="34" charset="-122"/>
                <a:cs typeface="+mn-ea"/>
                <a:sym typeface="+mn-ea"/>
              </a:endParaRPr>
            </a:p>
          </p:txBody>
        </p:sp>
      </p:grpSp>
      <p:grpSp>
        <p:nvGrpSpPr>
          <p:cNvPr id="4" name="Group 17"/>
          <p:cNvGrpSpPr/>
          <p:nvPr/>
        </p:nvGrpSpPr>
        <p:grpSpPr>
          <a:xfrm>
            <a:off x="4344099" y="2694147"/>
            <a:ext cx="1939925" cy="369888"/>
            <a:chOff x="2616" y="1264"/>
            <a:chExt cx="1222" cy="233"/>
          </a:xfrm>
        </p:grpSpPr>
        <p:sp>
          <p:nvSpPr>
            <p:cNvPr id="1037" name="Line 18"/>
            <p:cNvSpPr/>
            <p:nvPr/>
          </p:nvSpPr>
          <p:spPr>
            <a:xfrm>
              <a:off x="2616" y="1392"/>
              <a:ext cx="540" cy="0"/>
            </a:xfrm>
            <a:prstGeom prst="line">
              <a:avLst/>
            </a:prstGeom>
            <a:ln w="38100" cap="flat" cmpd="sng">
              <a:solidFill>
                <a:srgbClr val="FFFF00"/>
              </a:solidFill>
              <a:prstDash val="solid"/>
              <a:headEnd type="triangle" w="med" len="med"/>
              <a:tailEnd type="none" w="med" len="med"/>
            </a:ln>
          </p:spPr>
        </p:sp>
        <p:sp>
          <p:nvSpPr>
            <p:cNvPr id="1038" name="Text Box 19"/>
            <p:cNvSpPr txBox="1"/>
            <p:nvPr/>
          </p:nvSpPr>
          <p:spPr>
            <a:xfrm>
              <a:off x="3149" y="1264"/>
              <a:ext cx="689" cy="233"/>
            </a:xfrm>
            <a:prstGeom prst="rect">
              <a:avLst/>
            </a:prstGeom>
            <a:noFill/>
            <a:ln w="38100">
              <a:noFill/>
            </a:ln>
          </p:spPr>
          <p:txBody>
            <a:bodyPr wrap="none" lIns="90000" tIns="46800" rIns="90000" bIns="46800">
              <a:spAutoFit/>
            </a:bodyPr>
            <a:lstStyle/>
            <a:p>
              <a:pPr lvl="0" algn="l" eaLnBrk="1" hangingPunct="1">
                <a:spcBef>
                  <a:spcPct val="50000"/>
                </a:spcBef>
              </a:pPr>
              <a:r>
                <a:rPr lang="zh-CN" altLang="en-US" dirty="0">
                  <a:solidFill>
                    <a:srgbClr val="FFFF00"/>
                  </a:solidFill>
                  <a:latin typeface="微软雅黑" panose="020B0503020204020204" pitchFamily="34" charset="-122"/>
                  <a:ea typeface="微软雅黑" panose="020B0503020204020204" pitchFamily="34" charset="-122"/>
                  <a:cs typeface="+mn-ea"/>
                  <a:sym typeface="+mn-ea"/>
                </a:rPr>
                <a:t>输入数据</a:t>
              </a:r>
              <a:endParaRPr lang="zh-CN" altLang="en-US" dirty="0">
                <a:solidFill>
                  <a:srgbClr val="FFFF00"/>
                </a:solidFill>
                <a:latin typeface="微软雅黑" panose="020B0503020204020204" pitchFamily="34" charset="-122"/>
                <a:ea typeface="微软雅黑" panose="020B0503020204020204" pitchFamily="34" charset="-122"/>
                <a:cs typeface="+mn-ea"/>
                <a:sym typeface="+mn-ea"/>
              </a:endParaRPr>
            </a:p>
          </p:txBody>
        </p:sp>
      </p:grpSp>
      <p:grpSp>
        <p:nvGrpSpPr>
          <p:cNvPr id="5" name="Group 23"/>
          <p:cNvGrpSpPr/>
          <p:nvPr/>
        </p:nvGrpSpPr>
        <p:grpSpPr>
          <a:xfrm>
            <a:off x="5679871" y="3393084"/>
            <a:ext cx="1892301" cy="523875"/>
            <a:chOff x="3636" y="2502"/>
            <a:chExt cx="1192" cy="330"/>
          </a:xfrm>
        </p:grpSpPr>
        <p:sp>
          <p:nvSpPr>
            <p:cNvPr id="1035" name="Line 21"/>
            <p:cNvSpPr/>
            <p:nvPr/>
          </p:nvSpPr>
          <p:spPr>
            <a:xfrm flipV="1">
              <a:off x="3636" y="2640"/>
              <a:ext cx="516" cy="192"/>
            </a:xfrm>
            <a:prstGeom prst="line">
              <a:avLst/>
            </a:prstGeom>
            <a:ln w="38100" cap="flat" cmpd="sng">
              <a:solidFill>
                <a:srgbClr val="FFFF00"/>
              </a:solidFill>
              <a:prstDash val="solid"/>
              <a:headEnd type="triangle" w="med" len="med"/>
              <a:tailEnd type="none" w="med" len="med"/>
            </a:ln>
          </p:spPr>
        </p:sp>
        <p:sp>
          <p:nvSpPr>
            <p:cNvPr id="1036" name="Text Box 22"/>
            <p:cNvSpPr txBox="1"/>
            <p:nvPr/>
          </p:nvSpPr>
          <p:spPr>
            <a:xfrm>
              <a:off x="4139" y="2502"/>
              <a:ext cx="689" cy="233"/>
            </a:xfrm>
            <a:prstGeom prst="rect">
              <a:avLst/>
            </a:prstGeom>
            <a:noFill/>
            <a:ln w="38100">
              <a:noFill/>
            </a:ln>
          </p:spPr>
          <p:txBody>
            <a:bodyPr wrap="none" lIns="90000" tIns="46800" rIns="90000" bIns="46800">
              <a:spAutoFit/>
            </a:bodyPr>
            <a:lstStyle/>
            <a:p>
              <a:pPr lvl="0" algn="l" eaLnBrk="1" hangingPunct="1">
                <a:spcBef>
                  <a:spcPct val="50000"/>
                </a:spcBef>
              </a:pPr>
              <a:r>
                <a:rPr lang="zh-CN" altLang="en-US" dirty="0">
                  <a:solidFill>
                    <a:srgbClr val="FFFF00"/>
                  </a:solidFill>
                  <a:latin typeface="微软雅黑" panose="020B0503020204020204" pitchFamily="34" charset="-122"/>
                  <a:ea typeface="微软雅黑" panose="020B0503020204020204" pitchFamily="34" charset="-122"/>
                  <a:cs typeface="+mn-ea"/>
                  <a:sym typeface="+mn-ea"/>
                </a:rPr>
                <a:t>输出数据</a:t>
              </a:r>
              <a:endParaRPr lang="zh-CN" altLang="en-US" dirty="0">
                <a:solidFill>
                  <a:srgbClr val="FFFF00"/>
                </a:solidFill>
                <a:latin typeface="微软雅黑" panose="020B0503020204020204" pitchFamily="34" charset="-122"/>
                <a:ea typeface="微软雅黑" panose="020B0503020204020204" pitchFamily="34" charset="-122"/>
                <a:cs typeface="+mn-ea"/>
                <a:sym typeface="+mn-ea"/>
              </a:endParaRPr>
            </a:p>
          </p:txBody>
        </p:sp>
      </p:grpSp>
      <p:graphicFrame>
        <p:nvGraphicFramePr>
          <p:cNvPr id="21" name="对象 20"/>
          <p:cNvGraphicFramePr>
            <a:graphicFrameLocks noChangeAspect="1"/>
          </p:cNvGraphicFramePr>
          <p:nvPr/>
        </p:nvGraphicFramePr>
        <p:xfrm>
          <a:off x="5086554" y="67112"/>
          <a:ext cx="3004096" cy="918900"/>
        </p:xfrm>
        <a:graphic>
          <a:graphicData uri="http://schemas.openxmlformats.org/presentationml/2006/ole">
            <mc:AlternateContent xmlns:mc="http://schemas.openxmlformats.org/markup-compatibility/2006">
              <mc:Choice xmlns:v="urn:schemas-microsoft-com:vml" Requires="v">
                <p:oleObj spid="_x0000_s1025" name="公式" r:id="rId1" imgW="51816000" imgH="15849600" progId="Equation.3">
                  <p:embed/>
                </p:oleObj>
              </mc:Choice>
              <mc:Fallback>
                <p:oleObj name="公式" r:id="rId1" imgW="51816000" imgH="15849600" progId="Equation.3">
                  <p:embed/>
                  <p:pic>
                    <p:nvPicPr>
                      <p:cNvPr id="0" name="图片 1024"/>
                      <p:cNvPicPr>
                        <a:picLocks noChangeAspect="1"/>
                      </p:cNvPicPr>
                      <p:nvPr/>
                    </p:nvPicPr>
                    <p:blipFill>
                      <a:blip r:embed="rId2"/>
                      <a:stretch>
                        <a:fillRect/>
                      </a:stretch>
                    </p:blipFill>
                    <p:spPr>
                      <a:xfrm>
                        <a:off x="5086554" y="67112"/>
                        <a:ext cx="3004096" cy="9189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animBg="1"/>
      <p:bldP spid="18441"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Text Box 5"/>
          <p:cNvSpPr txBox="1"/>
          <p:nvPr/>
        </p:nvSpPr>
        <p:spPr>
          <a:xfrm>
            <a:off x="1392238" y="835025"/>
            <a:ext cx="4476750" cy="369888"/>
          </a:xfrm>
          <a:prstGeom prst="rect">
            <a:avLst/>
          </a:prstGeom>
          <a:noFill/>
          <a:ln w="9525">
            <a:noFill/>
          </a:ln>
        </p:spPr>
        <p:txBody>
          <a:bodyPr wrap="none">
            <a:spAutoFit/>
          </a:bodyPr>
          <a:lstStyle/>
          <a:p>
            <a:pPr lvl="0" eaLnBrk="1" hangingPunct="1">
              <a:spcBef>
                <a:spcPct val="50000"/>
              </a:spcBef>
            </a:pPr>
            <a:r>
              <a:rPr lang="zh-CN" altLang="en-US" dirty="0">
                <a:latin typeface="微软雅黑" panose="020B0503020204020204" pitchFamily="34" charset="-122"/>
                <a:ea typeface="微软雅黑" panose="020B0503020204020204" pitchFamily="34" charset="-122"/>
              </a:rPr>
              <a:t>例  从键盘输入大写字母，用小写字母输出</a:t>
            </a:r>
            <a:endParaRPr lang="zh-CN" altLang="en-US" dirty="0">
              <a:latin typeface="微软雅黑" panose="020B0503020204020204" pitchFamily="34" charset="-122"/>
              <a:ea typeface="微软雅黑" panose="020B0503020204020204" pitchFamily="34" charset="-122"/>
            </a:endParaRPr>
          </a:p>
        </p:txBody>
      </p:sp>
      <p:sp>
        <p:nvSpPr>
          <p:cNvPr id="31754" name="Text Box 10"/>
          <p:cNvSpPr txBox="1"/>
          <p:nvPr/>
        </p:nvSpPr>
        <p:spPr>
          <a:xfrm>
            <a:off x="1463675" y="1508125"/>
            <a:ext cx="3333750" cy="3278188"/>
          </a:xfrm>
          <a:prstGeom prst="rect">
            <a:avLst/>
          </a:prstGeom>
          <a:solidFill>
            <a:schemeClr val="tx1"/>
          </a:solidFill>
          <a:ln w="25400" cap="flat" cmpd="sng">
            <a:solidFill>
              <a:srgbClr val="0000FF"/>
            </a:solidFill>
            <a:prstDash val="solid"/>
            <a:miter/>
            <a:headEnd type="none" w="med" len="med"/>
            <a:tailEnd type="none" w="med" len="med"/>
          </a:ln>
        </p:spPr>
        <p:txBody>
          <a:bodyPr>
            <a:spAutoFit/>
          </a:bodyPr>
          <a:lstStyle/>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#include "stdio.h"</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main()</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char c1,c2;</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c1=getchar();</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printf("%c,%d\n",c1,c1);</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c2=c1+32;             </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    printf("%c,%d\n",c2,c2);</a:t>
            </a:r>
            <a:endParaRPr lang="en-US" altLang="zh-CN" dirty="0">
              <a:solidFill>
                <a:schemeClr val="bg1"/>
              </a:solidFill>
              <a:latin typeface="Arial" panose="020B0604020202020204" pitchFamily="34" charset="0"/>
              <a:ea typeface="宋体" panose="02010600030101010101" pitchFamily="2" charset="-122"/>
            </a:endParaRPr>
          </a:p>
          <a:p>
            <a:pPr lvl="0" eaLnBrk="1" hangingPunct="1">
              <a:spcBef>
                <a:spcPct val="50000"/>
              </a:spcBef>
            </a:pPr>
            <a:r>
              <a:rPr lang="en-US" altLang="zh-CN" dirty="0">
                <a:solidFill>
                  <a:schemeClr val="bg1"/>
                </a:solidFill>
                <a:latin typeface="Arial" panose="020B0604020202020204" pitchFamily="34" charset="0"/>
                <a:ea typeface="宋体" panose="02010600030101010101" pitchFamily="2" charset="-122"/>
              </a:rPr>
              <a:t>}</a:t>
            </a:r>
            <a:endParaRPr lang="en-US" altLang="zh-CN" dirty="0">
              <a:solidFill>
                <a:schemeClr val="bg1"/>
              </a:solidFill>
              <a:latin typeface="Arial" panose="020B0604020202020204" pitchFamily="34" charset="0"/>
              <a:ea typeface="宋体" panose="02010600030101010101" pitchFamily="2" charset="-122"/>
            </a:endParaRPr>
          </a:p>
        </p:txBody>
      </p:sp>
      <p:sp>
        <p:nvSpPr>
          <p:cNvPr id="31755" name="Text Box 11"/>
          <p:cNvSpPr txBox="1"/>
          <p:nvPr/>
        </p:nvSpPr>
        <p:spPr>
          <a:xfrm>
            <a:off x="5556250" y="2376488"/>
            <a:ext cx="1258888" cy="1077912"/>
          </a:xfrm>
          <a:prstGeom prst="rect">
            <a:avLst/>
          </a:prstGeom>
          <a:solidFill>
            <a:schemeClr val="bg2"/>
          </a:solidFill>
          <a:ln w="38100" cap="flat" cmpd="sng">
            <a:solidFill>
              <a:srgbClr val="009900"/>
            </a:solidFill>
            <a:prstDash val="solid"/>
            <a:miter/>
            <a:headEnd type="none" w="med" len="med"/>
            <a:tailEnd type="none" w="med" len="med"/>
          </a:ln>
        </p:spPr>
        <p:txBody>
          <a:bodyPr wrap="none">
            <a:spAutoFit/>
          </a:bodyPr>
          <a:lstStyle/>
          <a:p>
            <a:pPr lvl="0" eaLnBrk="1" hangingPunct="1">
              <a:spcBef>
                <a:spcPct val="50000"/>
              </a:spcBef>
            </a:pPr>
            <a:r>
              <a:rPr lang="zh-CN" altLang="en-US" sz="1600" dirty="0">
                <a:latin typeface="微软雅黑" panose="020B0503020204020204" pitchFamily="34" charset="-122"/>
                <a:ea typeface="微软雅黑" panose="020B0503020204020204" pitchFamily="34" charset="-122"/>
              </a:rPr>
              <a:t>输入：</a:t>
            </a:r>
            <a:r>
              <a:rPr lang="en-US" altLang="zh-CN" sz="1600" dirty="0">
                <a:latin typeface="微软雅黑" panose="020B0503020204020204" pitchFamily="34" charset="-122"/>
                <a:ea typeface="微软雅黑" panose="020B0503020204020204" pitchFamily="34" charset="-122"/>
                <a:sym typeface="Symbol" panose="05050102010706020507" pitchFamily="18" charset="2"/>
              </a:rPr>
              <a:t>A </a:t>
            </a:r>
            <a:endParaRPr lang="en-US" altLang="zh-CN" sz="1600" dirty="0">
              <a:latin typeface="微软雅黑" panose="020B0503020204020204" pitchFamily="34" charset="-122"/>
              <a:ea typeface="微软雅黑" panose="020B0503020204020204" pitchFamily="34" charset="-122"/>
              <a:sym typeface="Symbol" panose="05050102010706020507" pitchFamily="18" charset="2"/>
            </a:endParaRPr>
          </a:p>
          <a:p>
            <a:pPr lvl="0" eaLnBrk="1" hangingPunct="1">
              <a:spcBef>
                <a:spcPct val="50000"/>
              </a:spcBef>
            </a:pPr>
            <a:r>
              <a:rPr lang="zh-CN" altLang="en-US" sz="1600" dirty="0">
                <a:latin typeface="微软雅黑" panose="020B0503020204020204" pitchFamily="34" charset="-122"/>
                <a:ea typeface="微软雅黑" panose="020B0503020204020204" pitchFamily="34" charset="-122"/>
                <a:sym typeface="Symbol" panose="05050102010706020507" pitchFamily="18" charset="2"/>
              </a:rPr>
              <a:t>输出：</a:t>
            </a:r>
            <a:r>
              <a:rPr lang="en-US" altLang="zh-CN" sz="1600" dirty="0">
                <a:latin typeface="微软雅黑" panose="020B0503020204020204" pitchFamily="34" charset="-122"/>
                <a:ea typeface="微软雅黑" panose="020B0503020204020204" pitchFamily="34" charset="-122"/>
                <a:sym typeface="Symbol" panose="05050102010706020507" pitchFamily="18" charset="2"/>
              </a:rPr>
              <a:t>A,65</a:t>
            </a:r>
            <a:endParaRPr lang="en-US" altLang="zh-CN" sz="1600" dirty="0">
              <a:latin typeface="微软雅黑" panose="020B0503020204020204" pitchFamily="34" charset="-122"/>
              <a:ea typeface="微软雅黑" panose="020B0503020204020204" pitchFamily="34" charset="-122"/>
              <a:sym typeface="Symbol" panose="05050102010706020507" pitchFamily="18" charset="2"/>
            </a:endParaRPr>
          </a:p>
          <a:p>
            <a:pPr lvl="0" eaLnBrk="1" hangingPunct="1">
              <a:spcBef>
                <a:spcPct val="50000"/>
              </a:spcBef>
            </a:pPr>
            <a:r>
              <a:rPr lang="en-US" altLang="zh-CN" sz="1600" dirty="0">
                <a:latin typeface="微软雅黑" panose="020B0503020204020204" pitchFamily="34" charset="-122"/>
                <a:ea typeface="微软雅黑" panose="020B0503020204020204" pitchFamily="34" charset="-122"/>
                <a:sym typeface="Symbol" panose="05050102010706020507" pitchFamily="18" charset="2"/>
              </a:rPr>
              <a:t>           a,97</a:t>
            </a:r>
            <a:endParaRPr lang="en-US" altLang="zh-CN" sz="1600" dirty="0">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49"/>
          <p:cNvGrpSpPr/>
          <p:nvPr/>
        </p:nvGrpSpPr>
        <p:grpSpPr>
          <a:xfrm>
            <a:off x="684213" y="909638"/>
            <a:ext cx="8099425" cy="4495800"/>
            <a:chOff x="502" y="588"/>
            <a:chExt cx="5102" cy="2832"/>
          </a:xfrm>
        </p:grpSpPr>
        <p:sp>
          <p:nvSpPr>
            <p:cNvPr id="19512" name="Rectangle 1073"/>
            <p:cNvSpPr/>
            <p:nvPr/>
          </p:nvSpPr>
          <p:spPr>
            <a:xfrm>
              <a:off x="504" y="588"/>
              <a:ext cx="5088" cy="2808"/>
            </a:xfrm>
            <a:prstGeom prst="rect">
              <a:avLst/>
            </a:prstGeom>
            <a:solidFill>
              <a:schemeClr val="bg1"/>
            </a:solidFill>
            <a:ln w="38100" cap="flat" cmpd="sng">
              <a:solidFill>
                <a:schemeClr val="tx1"/>
              </a:solidFill>
              <a:prstDash val="solid"/>
              <a:miter/>
              <a:headEnd type="none" w="med" len="med"/>
              <a:tailEnd type="none" w="med" len="med"/>
            </a:ln>
          </p:spPr>
          <p:txBody>
            <a:bodyPr wrap="none" lIns="90000" tIns="46800" rIns="90000" bIns="46800" anchor="ctr">
              <a:spAutoFit/>
            </a:bodyPr>
            <a:lstStyle/>
            <a:p>
              <a:pPr lvl="0">
                <a:spcBef>
                  <a:spcPct val="50000"/>
                </a:spcBef>
              </a:pPr>
              <a:endParaRPr lang="zh-CN" altLang="en-US" dirty="0">
                <a:latin typeface="Arial" panose="020B0604020202020204" pitchFamily="34" charset="0"/>
                <a:ea typeface="宋体" panose="02010600030101010101" pitchFamily="2" charset="-122"/>
              </a:endParaRPr>
            </a:p>
          </p:txBody>
        </p:sp>
        <p:sp>
          <p:nvSpPr>
            <p:cNvPr id="19513" name="Line 1074"/>
            <p:cNvSpPr/>
            <p:nvPr/>
          </p:nvSpPr>
          <p:spPr>
            <a:xfrm>
              <a:off x="503" y="948"/>
              <a:ext cx="5088" cy="0"/>
            </a:xfrm>
            <a:prstGeom prst="line">
              <a:avLst/>
            </a:prstGeom>
            <a:ln w="9525" cap="flat" cmpd="sng">
              <a:solidFill>
                <a:schemeClr val="tx1"/>
              </a:solidFill>
              <a:prstDash val="solid"/>
              <a:headEnd type="none" w="med" len="med"/>
              <a:tailEnd type="none" w="med" len="med"/>
            </a:ln>
          </p:spPr>
        </p:sp>
        <p:sp>
          <p:nvSpPr>
            <p:cNvPr id="19514" name="Line 1075"/>
            <p:cNvSpPr/>
            <p:nvPr/>
          </p:nvSpPr>
          <p:spPr>
            <a:xfrm>
              <a:off x="516" y="2410"/>
              <a:ext cx="5088" cy="0"/>
            </a:xfrm>
            <a:prstGeom prst="line">
              <a:avLst/>
            </a:prstGeom>
            <a:ln w="9525" cap="flat" cmpd="sng">
              <a:solidFill>
                <a:schemeClr val="tx1"/>
              </a:solidFill>
              <a:prstDash val="solid"/>
              <a:headEnd type="none" w="med" len="med"/>
              <a:tailEnd type="none" w="med" len="med"/>
            </a:ln>
          </p:spPr>
        </p:sp>
        <p:sp>
          <p:nvSpPr>
            <p:cNvPr id="19515" name="Line 1076"/>
            <p:cNvSpPr/>
            <p:nvPr/>
          </p:nvSpPr>
          <p:spPr>
            <a:xfrm>
              <a:off x="516" y="2899"/>
              <a:ext cx="5088" cy="0"/>
            </a:xfrm>
            <a:prstGeom prst="line">
              <a:avLst/>
            </a:prstGeom>
            <a:ln w="9525" cap="flat" cmpd="sng">
              <a:solidFill>
                <a:schemeClr val="tx1"/>
              </a:solidFill>
              <a:prstDash val="solid"/>
              <a:headEnd type="none" w="med" len="med"/>
              <a:tailEnd type="none" w="med" len="med"/>
            </a:ln>
          </p:spPr>
        </p:sp>
        <p:sp>
          <p:nvSpPr>
            <p:cNvPr id="19516" name="Line 1077"/>
            <p:cNvSpPr/>
            <p:nvPr/>
          </p:nvSpPr>
          <p:spPr>
            <a:xfrm>
              <a:off x="840" y="588"/>
              <a:ext cx="0" cy="2808"/>
            </a:xfrm>
            <a:prstGeom prst="line">
              <a:avLst/>
            </a:prstGeom>
            <a:ln w="9525" cap="flat" cmpd="sng">
              <a:solidFill>
                <a:schemeClr val="tx1"/>
              </a:solidFill>
              <a:prstDash val="solid"/>
              <a:headEnd type="none" w="med" len="med"/>
              <a:tailEnd type="none" w="med" len="med"/>
            </a:ln>
          </p:spPr>
        </p:sp>
        <p:sp>
          <p:nvSpPr>
            <p:cNvPr id="19517" name="Line 1078"/>
            <p:cNvSpPr/>
            <p:nvPr/>
          </p:nvSpPr>
          <p:spPr>
            <a:xfrm>
              <a:off x="1176" y="588"/>
              <a:ext cx="0" cy="2808"/>
            </a:xfrm>
            <a:prstGeom prst="line">
              <a:avLst/>
            </a:prstGeom>
            <a:ln w="9525" cap="flat" cmpd="sng">
              <a:solidFill>
                <a:schemeClr val="tx1"/>
              </a:solidFill>
              <a:prstDash val="solid"/>
              <a:headEnd type="none" w="med" len="med"/>
              <a:tailEnd type="none" w="med" len="med"/>
            </a:ln>
          </p:spPr>
        </p:sp>
        <p:sp>
          <p:nvSpPr>
            <p:cNvPr id="19518" name="Line 1079"/>
            <p:cNvSpPr/>
            <p:nvPr/>
          </p:nvSpPr>
          <p:spPr>
            <a:xfrm>
              <a:off x="2916" y="600"/>
              <a:ext cx="0" cy="2808"/>
            </a:xfrm>
            <a:prstGeom prst="line">
              <a:avLst/>
            </a:prstGeom>
            <a:ln w="9525" cap="flat" cmpd="sng">
              <a:solidFill>
                <a:schemeClr val="tx1"/>
              </a:solidFill>
              <a:prstDash val="solid"/>
              <a:headEnd type="none" w="med" len="med"/>
              <a:tailEnd type="none" w="med" len="med"/>
            </a:ln>
          </p:spPr>
        </p:sp>
        <p:sp>
          <p:nvSpPr>
            <p:cNvPr id="19519" name="Line 1080"/>
            <p:cNvSpPr/>
            <p:nvPr/>
          </p:nvSpPr>
          <p:spPr>
            <a:xfrm>
              <a:off x="3720" y="612"/>
              <a:ext cx="0" cy="2808"/>
            </a:xfrm>
            <a:prstGeom prst="line">
              <a:avLst/>
            </a:prstGeom>
            <a:ln w="9525" cap="flat" cmpd="sng">
              <a:solidFill>
                <a:schemeClr val="tx1"/>
              </a:solidFill>
              <a:prstDash val="solid"/>
              <a:headEnd type="none" w="med" len="med"/>
              <a:tailEnd type="none" w="med" len="med"/>
            </a:ln>
          </p:spPr>
        </p:sp>
        <p:sp>
          <p:nvSpPr>
            <p:cNvPr id="19520" name="Line 1081"/>
            <p:cNvSpPr/>
            <p:nvPr/>
          </p:nvSpPr>
          <p:spPr>
            <a:xfrm>
              <a:off x="840" y="1677"/>
              <a:ext cx="4752" cy="0"/>
            </a:xfrm>
            <a:prstGeom prst="line">
              <a:avLst/>
            </a:prstGeom>
            <a:ln w="9525" cap="flat" cmpd="sng">
              <a:solidFill>
                <a:schemeClr val="tx1"/>
              </a:solidFill>
              <a:prstDash val="solid"/>
              <a:headEnd type="none" w="med" len="med"/>
              <a:tailEnd type="none" w="med" len="med"/>
            </a:ln>
          </p:spPr>
        </p:sp>
        <p:sp>
          <p:nvSpPr>
            <p:cNvPr id="19521" name="Line 1082"/>
            <p:cNvSpPr/>
            <p:nvPr/>
          </p:nvSpPr>
          <p:spPr>
            <a:xfrm>
              <a:off x="840" y="2655"/>
              <a:ext cx="4752" cy="0"/>
            </a:xfrm>
            <a:prstGeom prst="line">
              <a:avLst/>
            </a:prstGeom>
            <a:ln w="9525" cap="flat" cmpd="sng">
              <a:solidFill>
                <a:schemeClr val="tx1"/>
              </a:solidFill>
              <a:prstDash val="solid"/>
              <a:headEnd type="none" w="med" len="med"/>
              <a:tailEnd type="none" w="med" len="med"/>
            </a:ln>
          </p:spPr>
        </p:sp>
        <p:sp>
          <p:nvSpPr>
            <p:cNvPr id="19522" name="Line 1083"/>
            <p:cNvSpPr/>
            <p:nvPr/>
          </p:nvSpPr>
          <p:spPr>
            <a:xfrm>
              <a:off x="840" y="3144"/>
              <a:ext cx="4752" cy="0"/>
            </a:xfrm>
            <a:prstGeom prst="line">
              <a:avLst/>
            </a:prstGeom>
            <a:ln w="9525" cap="flat" cmpd="sng">
              <a:solidFill>
                <a:schemeClr val="tx1"/>
              </a:solidFill>
              <a:prstDash val="solid"/>
              <a:headEnd type="none" w="med" len="med"/>
              <a:tailEnd type="none" w="med" len="med"/>
            </a:ln>
          </p:spPr>
        </p:sp>
        <p:sp>
          <p:nvSpPr>
            <p:cNvPr id="19523" name="Line 1084"/>
            <p:cNvSpPr/>
            <p:nvPr/>
          </p:nvSpPr>
          <p:spPr>
            <a:xfrm>
              <a:off x="1171" y="1188"/>
              <a:ext cx="4428" cy="0"/>
            </a:xfrm>
            <a:prstGeom prst="line">
              <a:avLst/>
            </a:prstGeom>
            <a:ln w="9525" cap="flat" cmpd="sng">
              <a:solidFill>
                <a:schemeClr val="tx1"/>
              </a:solidFill>
              <a:prstDash val="solid"/>
              <a:headEnd type="none" w="med" len="med"/>
              <a:tailEnd type="none" w="med" len="med"/>
            </a:ln>
          </p:spPr>
        </p:sp>
        <p:sp>
          <p:nvSpPr>
            <p:cNvPr id="19524" name="Line 1087"/>
            <p:cNvSpPr/>
            <p:nvPr/>
          </p:nvSpPr>
          <p:spPr>
            <a:xfrm>
              <a:off x="1171" y="1432"/>
              <a:ext cx="4428" cy="0"/>
            </a:xfrm>
            <a:prstGeom prst="line">
              <a:avLst/>
            </a:prstGeom>
            <a:ln w="9525" cap="flat" cmpd="sng">
              <a:solidFill>
                <a:schemeClr val="tx1"/>
              </a:solidFill>
              <a:prstDash val="solid"/>
              <a:headEnd type="none" w="med" len="med"/>
              <a:tailEnd type="none" w="med" len="med"/>
            </a:ln>
          </p:spPr>
        </p:sp>
        <p:sp>
          <p:nvSpPr>
            <p:cNvPr id="19525" name="Line 1088"/>
            <p:cNvSpPr/>
            <p:nvPr/>
          </p:nvSpPr>
          <p:spPr>
            <a:xfrm>
              <a:off x="1176" y="1921"/>
              <a:ext cx="4428" cy="0"/>
            </a:xfrm>
            <a:prstGeom prst="line">
              <a:avLst/>
            </a:prstGeom>
            <a:ln w="9525" cap="flat" cmpd="sng">
              <a:solidFill>
                <a:schemeClr val="tx1"/>
              </a:solidFill>
              <a:prstDash val="solid"/>
              <a:headEnd type="none" w="med" len="med"/>
              <a:tailEnd type="none" w="med" len="med"/>
            </a:ln>
          </p:spPr>
        </p:sp>
        <p:sp>
          <p:nvSpPr>
            <p:cNvPr id="19526" name="Line 1090"/>
            <p:cNvSpPr/>
            <p:nvPr/>
          </p:nvSpPr>
          <p:spPr>
            <a:xfrm>
              <a:off x="1176" y="2161"/>
              <a:ext cx="4428" cy="0"/>
            </a:xfrm>
            <a:prstGeom prst="line">
              <a:avLst/>
            </a:prstGeom>
            <a:ln w="9525" cap="flat" cmpd="sng">
              <a:solidFill>
                <a:schemeClr val="tx1"/>
              </a:solidFill>
              <a:prstDash val="solid"/>
              <a:headEnd type="none" w="med" len="med"/>
              <a:tailEnd type="none" w="med" len="med"/>
            </a:ln>
          </p:spPr>
        </p:sp>
        <p:sp>
          <p:nvSpPr>
            <p:cNvPr id="19527" name="Text Box 1092"/>
            <p:cNvSpPr txBox="1"/>
            <p:nvPr/>
          </p:nvSpPr>
          <p:spPr>
            <a:xfrm>
              <a:off x="502" y="664"/>
              <a:ext cx="434" cy="213"/>
            </a:xfrm>
            <a:prstGeom prst="rect">
              <a:avLst/>
            </a:prstGeom>
            <a:noFill/>
            <a:ln w="9525">
              <a:noFill/>
            </a:ln>
          </p:spPr>
          <p:txBody>
            <a:bodyPr lIns="90000" tIns="46800" rIns="90000" bIns="46800">
              <a:spAutoFit/>
            </a:bodyPr>
            <a:lstStyle/>
            <a:p>
              <a:pPr lvl="0"/>
              <a:r>
                <a:rPr lang="zh-CN" altLang="en-US" sz="1600" dirty="0">
                  <a:latin typeface="微软雅黑" panose="020B0503020204020204" pitchFamily="34" charset="-122"/>
                  <a:ea typeface="微软雅黑" panose="020B0503020204020204" pitchFamily="34" charset="-122"/>
                </a:rPr>
                <a:t>类型</a:t>
              </a:r>
              <a:endParaRPr lang="zh-CN" altLang="en-US" sz="1600" dirty="0">
                <a:latin typeface="微软雅黑" panose="020B0503020204020204" pitchFamily="34" charset="-122"/>
                <a:ea typeface="微软雅黑" panose="020B0503020204020204" pitchFamily="34" charset="-122"/>
              </a:endParaRPr>
            </a:p>
          </p:txBody>
        </p:sp>
        <p:sp>
          <p:nvSpPr>
            <p:cNvPr id="19528" name="Text Box 1093"/>
            <p:cNvSpPr txBox="1"/>
            <p:nvPr/>
          </p:nvSpPr>
          <p:spPr>
            <a:xfrm>
              <a:off x="834" y="664"/>
              <a:ext cx="434" cy="213"/>
            </a:xfrm>
            <a:prstGeom prst="rect">
              <a:avLst/>
            </a:prstGeom>
            <a:noFill/>
            <a:ln w="9525">
              <a:noFill/>
            </a:ln>
          </p:spPr>
          <p:txBody>
            <a:bodyPr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符号</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9529" name="Text Box 1094"/>
            <p:cNvSpPr txBox="1"/>
            <p:nvPr/>
          </p:nvSpPr>
          <p:spPr>
            <a:xfrm>
              <a:off x="1755" y="664"/>
              <a:ext cx="594" cy="213"/>
            </a:xfrm>
            <a:prstGeom prst="rect">
              <a:avLst/>
            </a:prstGeom>
            <a:noFill/>
            <a:ln w="9525">
              <a:noFill/>
            </a:ln>
          </p:spPr>
          <p:txBody>
            <a:bodyPr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关键字</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9530" name="Text Box 1095"/>
            <p:cNvSpPr txBox="1"/>
            <p:nvPr/>
          </p:nvSpPr>
          <p:spPr>
            <a:xfrm>
              <a:off x="4192" y="664"/>
              <a:ext cx="1161" cy="213"/>
            </a:xfrm>
            <a:prstGeom prst="rect">
              <a:avLst/>
            </a:prstGeom>
            <a:noFill/>
            <a:ln w="9525">
              <a:noFill/>
            </a:ln>
          </p:spPr>
          <p:txBody>
            <a:bodyPr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数的表示范围</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9531" name="Text Box 1096"/>
            <p:cNvSpPr txBox="1"/>
            <p:nvPr/>
          </p:nvSpPr>
          <p:spPr>
            <a:xfrm>
              <a:off x="2997" y="664"/>
              <a:ext cx="630" cy="213"/>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所占位数</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sp>
        <p:nvSpPr>
          <p:cNvPr id="157771" name="Text Box 1099"/>
          <p:cNvSpPr txBox="1"/>
          <p:nvPr/>
        </p:nvSpPr>
        <p:spPr>
          <a:xfrm>
            <a:off x="775018" y="2346325"/>
            <a:ext cx="485775" cy="584835"/>
          </a:xfrm>
          <a:prstGeom prst="rect">
            <a:avLst/>
          </a:prstGeom>
          <a:noFill/>
          <a:ln w="9525">
            <a:noFill/>
          </a:ln>
        </p:spPr>
        <p:txBody>
          <a:bodyPr vert="horz"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整型</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57772" name="Text Box 1100"/>
          <p:cNvSpPr txBox="1"/>
          <p:nvPr/>
        </p:nvSpPr>
        <p:spPr>
          <a:xfrm>
            <a:off x="766763" y="4559300"/>
            <a:ext cx="485775" cy="831215"/>
          </a:xfrm>
          <a:prstGeom prst="rect">
            <a:avLst/>
          </a:prstGeom>
          <a:noFill/>
          <a:ln w="9525">
            <a:noFill/>
          </a:ln>
        </p:spPr>
        <p:txBody>
          <a:bodyPr vert="horz"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字符型</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57773" name="Text Box 1101"/>
          <p:cNvSpPr txBox="1"/>
          <p:nvPr/>
        </p:nvSpPr>
        <p:spPr>
          <a:xfrm>
            <a:off x="775018" y="3895090"/>
            <a:ext cx="485775" cy="584835"/>
          </a:xfrm>
          <a:prstGeom prst="rect">
            <a:avLst/>
          </a:prstGeom>
          <a:noFill/>
          <a:ln w="9525">
            <a:noFill/>
          </a:ln>
        </p:spPr>
        <p:txBody>
          <a:bodyPr vert="horz"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实型</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57774" name="Text Box 1102"/>
          <p:cNvSpPr txBox="1"/>
          <p:nvPr/>
        </p:nvSpPr>
        <p:spPr>
          <a:xfrm>
            <a:off x="1290955" y="1876108"/>
            <a:ext cx="434975" cy="338455"/>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有</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57777" name="Text Box 1105"/>
          <p:cNvSpPr txBox="1"/>
          <p:nvPr/>
        </p:nvSpPr>
        <p:spPr>
          <a:xfrm>
            <a:off x="1282700" y="3021013"/>
            <a:ext cx="434975" cy="338455"/>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无</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nvGrpSpPr>
          <p:cNvPr id="3" name="Group 1150"/>
          <p:cNvGrpSpPr/>
          <p:nvPr/>
        </p:nvGrpSpPr>
        <p:grpSpPr>
          <a:xfrm>
            <a:off x="1916113" y="1461770"/>
            <a:ext cx="6805613" cy="433388"/>
            <a:chOff x="1278" y="919"/>
            <a:chExt cx="4287" cy="273"/>
          </a:xfrm>
        </p:grpSpPr>
        <p:sp>
          <p:nvSpPr>
            <p:cNvPr id="19509" name="Text Box 1108"/>
            <p:cNvSpPr txBox="1"/>
            <p:nvPr/>
          </p:nvSpPr>
          <p:spPr>
            <a:xfrm>
              <a:off x="1278" y="919"/>
              <a:ext cx="912" cy="252"/>
            </a:xfrm>
            <a:prstGeom prst="rect">
              <a:avLst/>
            </a:prstGeom>
            <a:noFill/>
            <a:ln w="9525">
              <a:noFill/>
            </a:ln>
          </p:spPr>
          <p:txBody>
            <a:bodyPr wrap="none" lIns="90000" tIns="46800" rIns="90000" bIns="46800">
              <a:spAutoFit/>
            </a:bodyPr>
            <a:lstStyle/>
            <a:p>
              <a:pPr lvl="0"/>
              <a:r>
                <a:rPr lang="en-US" altLang="zh-CN" sz="2000" dirty="0">
                  <a:latin typeface="+mn-lt"/>
                  <a:cs typeface="+mn-lt"/>
                </a:rPr>
                <a:t>(signed)  </a:t>
              </a:r>
              <a:r>
                <a:rPr lang="en-US" altLang="zh-CN" sz="2000" dirty="0">
                  <a:latin typeface="+mn-lt"/>
                  <a:ea typeface="隶书" panose="02010509060101010101" pitchFamily="49" charset="-122"/>
                  <a:cs typeface="+mn-lt"/>
                </a:rPr>
                <a:t> </a:t>
              </a:r>
              <a:r>
                <a:rPr lang="en-US" altLang="zh-CN" sz="2000" dirty="0">
                  <a:solidFill>
                    <a:srgbClr val="FF0000"/>
                  </a:solidFill>
                  <a:latin typeface="+mn-lt"/>
                  <a:ea typeface="隶书" panose="02010509060101010101" pitchFamily="49" charset="-122"/>
                  <a:cs typeface="+mn-lt"/>
                </a:rPr>
                <a:t>int</a:t>
              </a:r>
              <a:endParaRPr lang="en-US" altLang="zh-CN" sz="2000" dirty="0">
                <a:latin typeface="+mn-lt"/>
                <a:ea typeface="隶书" panose="02010509060101010101" pitchFamily="49" charset="-122"/>
                <a:cs typeface="+mn-lt"/>
              </a:endParaRPr>
            </a:p>
          </p:txBody>
        </p:sp>
        <p:sp>
          <p:nvSpPr>
            <p:cNvPr id="19510" name="Text Box 1110"/>
            <p:cNvSpPr txBox="1"/>
            <p:nvPr/>
          </p:nvSpPr>
          <p:spPr>
            <a:xfrm>
              <a:off x="3135" y="931"/>
              <a:ext cx="278" cy="251"/>
            </a:xfrm>
            <a:prstGeom prst="rect">
              <a:avLst/>
            </a:prstGeom>
            <a:noFill/>
            <a:ln w="9525">
              <a:noFill/>
            </a:ln>
          </p:spPr>
          <p:txBody>
            <a:bodyPr wrap="none">
              <a:spAutoFit/>
            </a:bodyPr>
            <a:lstStyle/>
            <a:p>
              <a:pPr lvl="0"/>
              <a:r>
                <a:rPr lang="en-US" altLang="zh-CN" sz="2000" dirty="0">
                  <a:latin typeface="+mn-lt"/>
                  <a:ea typeface="宋体" panose="02010600030101010101" pitchFamily="2" charset="-122"/>
                  <a:cs typeface="+mn-lt"/>
                </a:rPr>
                <a:t>32</a:t>
              </a:r>
              <a:endParaRPr lang="en-US" altLang="zh-CN" sz="2000" dirty="0">
                <a:latin typeface="+mn-lt"/>
                <a:ea typeface="宋体" panose="02010600030101010101" pitchFamily="2" charset="-122"/>
                <a:cs typeface="+mn-lt"/>
              </a:endParaRPr>
            </a:p>
          </p:txBody>
        </p:sp>
        <p:sp>
          <p:nvSpPr>
            <p:cNvPr id="19511" name="Text Box 1111"/>
            <p:cNvSpPr txBox="1"/>
            <p:nvPr/>
          </p:nvSpPr>
          <p:spPr>
            <a:xfrm>
              <a:off x="3705" y="941"/>
              <a:ext cx="1860" cy="251"/>
            </a:xfrm>
            <a:prstGeom prst="rect">
              <a:avLst/>
            </a:prstGeom>
            <a:noFill/>
            <a:ln w="9525">
              <a:noFill/>
            </a:ln>
          </p:spPr>
          <p:txBody>
            <a:bodyPr wrap="none">
              <a:spAutoFit/>
            </a:bodyPr>
            <a:lstStyle/>
            <a:p>
              <a:pPr lvl="0" algn="l"/>
              <a:r>
                <a:rPr lang="en-US" altLang="zh-CN" sz="2000" dirty="0">
                  <a:latin typeface="+mn-lt"/>
                  <a:cs typeface="+mn-lt"/>
                  <a:sym typeface="+mn-ea"/>
                </a:rPr>
                <a:t>-2147483648  2147483647</a:t>
              </a:r>
              <a:endParaRPr lang="en-US" altLang="zh-CN" sz="2000" dirty="0">
                <a:latin typeface="+mn-lt"/>
                <a:ea typeface="宋体" panose="02010600030101010101" pitchFamily="2" charset="-122"/>
                <a:cs typeface="+mn-lt"/>
              </a:endParaRPr>
            </a:p>
          </p:txBody>
        </p:sp>
      </p:grpSp>
      <p:grpSp>
        <p:nvGrpSpPr>
          <p:cNvPr id="4" name="Group 1151"/>
          <p:cNvGrpSpPr/>
          <p:nvPr/>
        </p:nvGrpSpPr>
        <p:grpSpPr>
          <a:xfrm>
            <a:off x="1916113" y="1851025"/>
            <a:ext cx="5602288" cy="423863"/>
            <a:chOff x="1278" y="1181"/>
            <a:chExt cx="3529" cy="267"/>
          </a:xfrm>
        </p:grpSpPr>
        <p:sp>
          <p:nvSpPr>
            <p:cNvPr id="19506" name="Text Box 1112"/>
            <p:cNvSpPr txBox="1"/>
            <p:nvPr/>
          </p:nvSpPr>
          <p:spPr>
            <a:xfrm>
              <a:off x="1278" y="1185"/>
              <a:ext cx="1082" cy="251"/>
            </a:xfrm>
            <a:prstGeom prst="rect">
              <a:avLst/>
            </a:prstGeom>
            <a:noFill/>
            <a:ln w="9525">
              <a:noFill/>
            </a:ln>
          </p:spPr>
          <p:txBody>
            <a:bodyPr wrap="none">
              <a:spAutoFit/>
            </a:bodyPr>
            <a:lstStyle/>
            <a:p>
              <a:pPr lvl="0"/>
              <a:r>
                <a:rPr lang="en-US" altLang="zh-CN" sz="2000" dirty="0">
                  <a:latin typeface="+mn-lt"/>
                  <a:ea typeface="宋体" panose="02010600030101010101" pitchFamily="2" charset="-122"/>
                  <a:cs typeface="+mn-lt"/>
                </a:rPr>
                <a:t>(signed)   short</a:t>
              </a:r>
              <a:endParaRPr lang="en-US" altLang="zh-CN" sz="4000" dirty="0">
                <a:latin typeface="+mn-lt"/>
                <a:ea typeface="宋体" panose="02010600030101010101" pitchFamily="2" charset="-122"/>
                <a:cs typeface="+mn-lt"/>
              </a:endParaRPr>
            </a:p>
          </p:txBody>
        </p:sp>
        <p:sp>
          <p:nvSpPr>
            <p:cNvPr id="19507" name="Text Box 1118"/>
            <p:cNvSpPr txBox="1"/>
            <p:nvPr/>
          </p:nvSpPr>
          <p:spPr>
            <a:xfrm>
              <a:off x="3135" y="1181"/>
              <a:ext cx="278" cy="251"/>
            </a:xfrm>
            <a:prstGeom prst="rect">
              <a:avLst/>
            </a:prstGeom>
            <a:noFill/>
            <a:ln w="9525">
              <a:noFill/>
            </a:ln>
          </p:spPr>
          <p:txBody>
            <a:bodyPr wrap="none">
              <a:spAutoFit/>
            </a:bodyPr>
            <a:lstStyle/>
            <a:p>
              <a:pPr lvl="0"/>
              <a:r>
                <a:rPr lang="en-US" altLang="zh-CN" sz="2000" dirty="0">
                  <a:latin typeface="+mn-lt"/>
                  <a:ea typeface="宋体" panose="02010600030101010101" pitchFamily="2" charset="-122"/>
                  <a:cs typeface="+mn-lt"/>
                </a:rPr>
                <a:t>16</a:t>
              </a:r>
              <a:endParaRPr lang="en-US" altLang="zh-CN" sz="2000" dirty="0">
                <a:latin typeface="+mn-lt"/>
                <a:ea typeface="宋体" panose="02010600030101010101" pitchFamily="2" charset="-122"/>
                <a:cs typeface="+mn-lt"/>
              </a:endParaRPr>
            </a:p>
          </p:txBody>
        </p:sp>
        <p:sp>
          <p:nvSpPr>
            <p:cNvPr id="19508" name="Text Box 1122"/>
            <p:cNvSpPr txBox="1"/>
            <p:nvPr/>
          </p:nvSpPr>
          <p:spPr>
            <a:xfrm>
              <a:off x="3710" y="1197"/>
              <a:ext cx="1097" cy="251"/>
            </a:xfrm>
            <a:prstGeom prst="rect">
              <a:avLst/>
            </a:prstGeom>
            <a:noFill/>
            <a:ln w="9525">
              <a:noFill/>
            </a:ln>
          </p:spPr>
          <p:txBody>
            <a:bodyPr wrap="none">
              <a:spAutoFit/>
            </a:bodyPr>
            <a:lstStyle/>
            <a:p>
              <a:pPr lvl="0" algn="l"/>
              <a:r>
                <a:rPr lang="en-US" altLang="zh-CN" sz="2000" dirty="0">
                  <a:latin typeface="+mn-lt"/>
                  <a:cs typeface="+mn-lt"/>
                  <a:sym typeface="+mn-ea"/>
                </a:rPr>
                <a:t>-32768 - 32767</a:t>
              </a:r>
              <a:endParaRPr lang="en-US" altLang="zh-CN" sz="2000" dirty="0">
                <a:latin typeface="+mn-lt"/>
                <a:cs typeface="+mn-lt"/>
                <a:sym typeface="+mn-ea"/>
              </a:endParaRPr>
            </a:p>
          </p:txBody>
        </p:sp>
      </p:grpSp>
      <p:grpSp>
        <p:nvGrpSpPr>
          <p:cNvPr id="5" name="Group 1153"/>
          <p:cNvGrpSpPr/>
          <p:nvPr/>
        </p:nvGrpSpPr>
        <p:grpSpPr>
          <a:xfrm>
            <a:off x="1908493" y="2246631"/>
            <a:ext cx="6899275" cy="415925"/>
            <a:chOff x="1268" y="1451"/>
            <a:chExt cx="4346" cy="262"/>
          </a:xfrm>
        </p:grpSpPr>
        <p:sp>
          <p:nvSpPr>
            <p:cNvPr id="19503" name="Text Box 1113"/>
            <p:cNvSpPr txBox="1"/>
            <p:nvPr/>
          </p:nvSpPr>
          <p:spPr>
            <a:xfrm>
              <a:off x="1268" y="1451"/>
              <a:ext cx="1022" cy="251"/>
            </a:xfrm>
            <a:prstGeom prst="rect">
              <a:avLst/>
            </a:prstGeom>
            <a:noFill/>
            <a:ln w="9525">
              <a:noFill/>
            </a:ln>
          </p:spPr>
          <p:txBody>
            <a:bodyPr wrap="none">
              <a:spAutoFit/>
            </a:bodyPr>
            <a:lstStyle/>
            <a:p>
              <a:pPr lvl="0"/>
              <a:r>
                <a:rPr lang="en-US" altLang="zh-CN" sz="2000" dirty="0">
                  <a:latin typeface="+mn-lt"/>
                  <a:ea typeface="微软雅黑" panose="020B0503020204020204" pitchFamily="34" charset="-122"/>
                  <a:cs typeface="+mn-lt"/>
                </a:rPr>
                <a:t>(signed)   </a:t>
              </a:r>
              <a:r>
                <a:rPr lang="en-US" altLang="zh-CN" sz="2000" dirty="0">
                  <a:solidFill>
                    <a:srgbClr val="FF0000"/>
                  </a:solidFill>
                  <a:latin typeface="+mn-lt"/>
                  <a:ea typeface="微软雅黑" panose="020B0503020204020204" pitchFamily="34" charset="-122"/>
                  <a:cs typeface="+mn-lt"/>
                </a:rPr>
                <a:t>long</a:t>
              </a:r>
              <a:endParaRPr lang="en-US" altLang="zh-CN" sz="2000" dirty="0">
                <a:latin typeface="+mn-lt"/>
                <a:ea typeface="微软雅黑" panose="020B0503020204020204" pitchFamily="34" charset="-122"/>
                <a:cs typeface="+mn-lt"/>
              </a:endParaRPr>
            </a:p>
          </p:txBody>
        </p:sp>
        <p:sp>
          <p:nvSpPr>
            <p:cNvPr id="19504" name="Text Box 1117"/>
            <p:cNvSpPr txBox="1"/>
            <p:nvPr/>
          </p:nvSpPr>
          <p:spPr>
            <a:xfrm>
              <a:off x="3135" y="1452"/>
              <a:ext cx="278" cy="251"/>
            </a:xfrm>
            <a:prstGeom prst="rect">
              <a:avLst/>
            </a:prstGeom>
            <a:noFill/>
            <a:ln w="9525">
              <a:noFill/>
            </a:ln>
          </p:spPr>
          <p:txBody>
            <a:bodyPr wrap="none">
              <a:spAutoFit/>
            </a:bodyPr>
            <a:lstStyle/>
            <a:p>
              <a:pPr lvl="0" algn="l"/>
              <a:r>
                <a:rPr lang="en-US" altLang="zh-CN" sz="2000" dirty="0">
                  <a:latin typeface="+mn-lt"/>
                  <a:cs typeface="+mn-lt"/>
                  <a:sym typeface="+mn-ea"/>
                </a:rPr>
                <a:t>32</a:t>
              </a:r>
              <a:endParaRPr lang="en-US" altLang="zh-CN" sz="2000" dirty="0">
                <a:latin typeface="+mn-lt"/>
                <a:cs typeface="+mn-lt"/>
                <a:sym typeface="+mn-ea"/>
              </a:endParaRPr>
            </a:p>
          </p:txBody>
        </p:sp>
        <p:sp>
          <p:nvSpPr>
            <p:cNvPr id="19505" name="Text Box 1123"/>
            <p:cNvSpPr txBox="1"/>
            <p:nvPr/>
          </p:nvSpPr>
          <p:spPr>
            <a:xfrm>
              <a:off x="3705" y="1462"/>
              <a:ext cx="1909" cy="251"/>
            </a:xfrm>
            <a:prstGeom prst="rect">
              <a:avLst/>
            </a:prstGeom>
            <a:noFill/>
            <a:ln w="9525">
              <a:noFill/>
            </a:ln>
          </p:spPr>
          <p:txBody>
            <a:bodyPr wrap="none">
              <a:spAutoFit/>
            </a:bodyPr>
            <a:lstStyle/>
            <a:p>
              <a:pPr lvl="0" algn="l"/>
              <a:r>
                <a:rPr lang="en-US" altLang="zh-CN" sz="2000" dirty="0">
                  <a:latin typeface="+mn-lt"/>
                  <a:cs typeface="+mn-lt"/>
                  <a:sym typeface="+mn-ea"/>
                </a:rPr>
                <a:t>-2147483648 - 2147483647</a:t>
              </a:r>
              <a:endParaRPr lang="en-US" altLang="zh-CN" sz="2000" dirty="0">
                <a:latin typeface="+mn-lt"/>
                <a:cs typeface="+mn-lt"/>
                <a:sym typeface="+mn-ea"/>
              </a:endParaRPr>
            </a:p>
          </p:txBody>
        </p:sp>
      </p:grpSp>
      <p:grpSp>
        <p:nvGrpSpPr>
          <p:cNvPr id="9" name="Group 1164"/>
          <p:cNvGrpSpPr/>
          <p:nvPr/>
        </p:nvGrpSpPr>
        <p:grpSpPr>
          <a:xfrm>
            <a:off x="1282700" y="3790950"/>
            <a:ext cx="6262688" cy="423863"/>
            <a:chOff x="879" y="2403"/>
            <a:chExt cx="3945" cy="267"/>
          </a:xfrm>
        </p:grpSpPr>
        <p:sp>
          <p:nvSpPr>
            <p:cNvPr id="19489" name="Text Box 1104"/>
            <p:cNvSpPr txBox="1"/>
            <p:nvPr/>
          </p:nvSpPr>
          <p:spPr>
            <a:xfrm>
              <a:off x="879" y="2410"/>
              <a:ext cx="274" cy="213"/>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有</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nvGrpSpPr>
            <p:cNvPr id="19490" name="Group 1158"/>
            <p:cNvGrpSpPr/>
            <p:nvPr/>
          </p:nvGrpSpPr>
          <p:grpSpPr>
            <a:xfrm>
              <a:off x="1289" y="2403"/>
              <a:ext cx="3535" cy="267"/>
              <a:chOff x="1289" y="2403"/>
              <a:chExt cx="3535" cy="267"/>
            </a:xfrm>
          </p:grpSpPr>
          <p:sp>
            <p:nvSpPr>
              <p:cNvPr id="19491" name="Text Box 1130"/>
              <p:cNvSpPr txBox="1"/>
              <p:nvPr/>
            </p:nvSpPr>
            <p:spPr>
              <a:xfrm>
                <a:off x="1289" y="2407"/>
                <a:ext cx="416" cy="250"/>
              </a:xfrm>
              <a:prstGeom prst="rect">
                <a:avLst/>
              </a:prstGeom>
              <a:noFill/>
              <a:ln w="9525">
                <a:noFill/>
              </a:ln>
            </p:spPr>
            <p:txBody>
              <a:bodyPr wrap="none" lIns="90000" tIns="46800" rIns="90000" bIns="46800">
                <a:spAutoFit/>
              </a:bodyPr>
              <a:lstStyle/>
              <a:p>
                <a:pPr lvl="0"/>
                <a:r>
                  <a:rPr lang="en-US" altLang="zh-CN" sz="2000" dirty="0">
                    <a:solidFill>
                      <a:srgbClr val="0000FF"/>
                    </a:solidFill>
                    <a:latin typeface="Arial" panose="020B0604020202020204" pitchFamily="34" charset="0"/>
                    <a:ea typeface="隶书" panose="02010509060101010101" pitchFamily="49" charset="-122"/>
                  </a:rPr>
                  <a:t>float</a:t>
                </a:r>
                <a:endParaRPr lang="en-US" altLang="zh-CN" sz="2000" dirty="0">
                  <a:latin typeface="Arial" panose="020B0604020202020204" pitchFamily="34" charset="0"/>
                  <a:ea typeface="隶书" panose="02010509060101010101" pitchFamily="49" charset="-122"/>
                </a:endParaRPr>
              </a:p>
            </p:txBody>
          </p:sp>
          <p:sp>
            <p:nvSpPr>
              <p:cNvPr id="19492" name="Text Box 1131"/>
              <p:cNvSpPr txBox="1"/>
              <p:nvPr/>
            </p:nvSpPr>
            <p:spPr>
              <a:xfrm>
                <a:off x="3135" y="2403"/>
                <a:ext cx="278" cy="251"/>
              </a:xfrm>
              <a:prstGeom prst="rect">
                <a:avLst/>
              </a:prstGeom>
              <a:noFill/>
              <a:ln w="9525">
                <a:noFill/>
              </a:ln>
            </p:spPr>
            <p:txBody>
              <a:bodyPr wrap="none">
                <a:spAutoFit/>
              </a:bodyPr>
              <a:lstStyle/>
              <a:p>
                <a:pPr lvl="0" algn="l"/>
                <a:r>
                  <a:rPr lang="en-US" altLang="zh-CN" sz="2000" dirty="0">
                    <a:latin typeface="+mn-lt"/>
                    <a:cs typeface="+mn-lt"/>
                    <a:sym typeface="+mn-ea"/>
                  </a:rPr>
                  <a:t>32</a:t>
                </a:r>
                <a:endParaRPr lang="en-US" altLang="zh-CN" sz="2000" dirty="0">
                  <a:latin typeface="+mn-lt"/>
                  <a:cs typeface="+mn-lt"/>
                  <a:sym typeface="+mn-ea"/>
                </a:endParaRPr>
              </a:p>
            </p:txBody>
          </p:sp>
          <p:sp>
            <p:nvSpPr>
              <p:cNvPr id="19493" name="Text Box 1135"/>
              <p:cNvSpPr txBox="1"/>
              <p:nvPr/>
            </p:nvSpPr>
            <p:spPr>
              <a:xfrm>
                <a:off x="3770" y="2419"/>
                <a:ext cx="1054" cy="251"/>
              </a:xfrm>
              <a:prstGeom prst="rect">
                <a:avLst/>
              </a:prstGeom>
              <a:noFill/>
              <a:ln w="9525">
                <a:noFill/>
              </a:ln>
            </p:spPr>
            <p:txBody>
              <a:bodyPr wrap="none">
                <a:spAutoFit/>
              </a:bodyPr>
              <a:lstStyle/>
              <a:p>
                <a:pPr lvl="0" algn="l"/>
                <a:r>
                  <a:rPr lang="en-US" altLang="zh-CN" sz="2000" dirty="0">
                    <a:latin typeface="+mn-lt"/>
                    <a:cs typeface="+mn-lt"/>
                    <a:sym typeface="+mn-ea"/>
                  </a:rPr>
                  <a:t>4.4e-384.4e38</a:t>
                </a:r>
                <a:endParaRPr lang="en-US" altLang="zh-CN" sz="2000" dirty="0">
                  <a:latin typeface="+mn-lt"/>
                  <a:cs typeface="+mn-lt"/>
                  <a:sym typeface="+mn-ea"/>
                </a:endParaRPr>
              </a:p>
            </p:txBody>
          </p:sp>
        </p:grpSp>
      </p:grpSp>
      <p:grpSp>
        <p:nvGrpSpPr>
          <p:cNvPr id="11" name="Group 1163"/>
          <p:cNvGrpSpPr/>
          <p:nvPr/>
        </p:nvGrpSpPr>
        <p:grpSpPr>
          <a:xfrm>
            <a:off x="1282700" y="4181475"/>
            <a:ext cx="6886576" cy="406400"/>
            <a:chOff x="879" y="2649"/>
            <a:chExt cx="4338" cy="256"/>
          </a:xfrm>
        </p:grpSpPr>
        <p:sp>
          <p:nvSpPr>
            <p:cNvPr id="19484" name="Text Box 1106"/>
            <p:cNvSpPr txBox="1"/>
            <p:nvPr/>
          </p:nvSpPr>
          <p:spPr>
            <a:xfrm>
              <a:off x="879" y="2650"/>
              <a:ext cx="274" cy="213"/>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有</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nvGrpSpPr>
            <p:cNvPr id="19485" name="Group 1159"/>
            <p:cNvGrpSpPr/>
            <p:nvPr/>
          </p:nvGrpSpPr>
          <p:grpSpPr>
            <a:xfrm>
              <a:off x="1279" y="2649"/>
              <a:ext cx="3938" cy="256"/>
              <a:chOff x="1279" y="2649"/>
              <a:chExt cx="3938" cy="256"/>
            </a:xfrm>
          </p:grpSpPr>
          <p:sp>
            <p:nvSpPr>
              <p:cNvPr id="19486" name="Text Box 1129"/>
              <p:cNvSpPr txBox="1"/>
              <p:nvPr/>
            </p:nvSpPr>
            <p:spPr>
              <a:xfrm>
                <a:off x="1279" y="2655"/>
                <a:ext cx="595" cy="250"/>
              </a:xfrm>
              <a:prstGeom prst="rect">
                <a:avLst/>
              </a:prstGeom>
              <a:noFill/>
              <a:ln w="9525">
                <a:noFill/>
              </a:ln>
            </p:spPr>
            <p:txBody>
              <a:bodyPr wrap="none" lIns="90000" tIns="46800" rIns="90000" bIns="46800">
                <a:spAutoFit/>
              </a:bodyPr>
              <a:lstStyle/>
              <a:p>
                <a:pPr lvl="0"/>
                <a:r>
                  <a:rPr lang="en-US" altLang="zh-CN" sz="2000" dirty="0">
                    <a:solidFill>
                      <a:srgbClr val="0000FF"/>
                    </a:solidFill>
                    <a:latin typeface="Arial" panose="020B0604020202020204" pitchFamily="34" charset="0"/>
                    <a:ea typeface="隶书" panose="02010509060101010101" pitchFamily="49" charset="-122"/>
                  </a:rPr>
                  <a:t>double</a:t>
                </a:r>
                <a:endParaRPr lang="en-US" altLang="zh-CN" sz="2000" dirty="0">
                  <a:solidFill>
                    <a:srgbClr val="0000FF"/>
                  </a:solidFill>
                  <a:latin typeface="Arial" panose="020B0604020202020204" pitchFamily="34" charset="0"/>
                  <a:ea typeface="隶书" panose="02010509060101010101" pitchFamily="49" charset="-122"/>
                </a:endParaRPr>
              </a:p>
            </p:txBody>
          </p:sp>
          <p:sp>
            <p:nvSpPr>
              <p:cNvPr id="19487" name="Text Box 1132"/>
              <p:cNvSpPr txBox="1"/>
              <p:nvPr/>
            </p:nvSpPr>
            <p:spPr>
              <a:xfrm>
                <a:off x="3135" y="2649"/>
                <a:ext cx="278" cy="251"/>
              </a:xfrm>
              <a:prstGeom prst="rect">
                <a:avLst/>
              </a:prstGeom>
              <a:noFill/>
              <a:ln w="9525">
                <a:noFill/>
              </a:ln>
            </p:spPr>
            <p:txBody>
              <a:bodyPr wrap="none">
                <a:spAutoFit/>
              </a:bodyPr>
              <a:lstStyle/>
              <a:p>
                <a:pPr lvl="0" algn="l"/>
                <a:r>
                  <a:rPr lang="en-US" altLang="zh-CN" sz="2000" dirty="0">
                    <a:latin typeface="+mn-lt"/>
                    <a:cs typeface="+mn-lt"/>
                    <a:sym typeface="+mn-ea"/>
                  </a:rPr>
                  <a:t>64</a:t>
                </a:r>
                <a:endParaRPr lang="en-US" altLang="zh-CN" sz="2000" dirty="0">
                  <a:latin typeface="+mn-lt"/>
                  <a:cs typeface="+mn-lt"/>
                  <a:sym typeface="+mn-ea"/>
                </a:endParaRPr>
              </a:p>
            </p:txBody>
          </p:sp>
          <p:sp>
            <p:nvSpPr>
              <p:cNvPr id="19488" name="Text Box 1136"/>
              <p:cNvSpPr txBox="1"/>
              <p:nvPr/>
            </p:nvSpPr>
            <p:spPr>
              <a:xfrm>
                <a:off x="3770" y="2651"/>
                <a:ext cx="1447" cy="251"/>
              </a:xfrm>
              <a:prstGeom prst="rect">
                <a:avLst/>
              </a:prstGeom>
              <a:noFill/>
              <a:ln w="9525">
                <a:noFill/>
              </a:ln>
            </p:spPr>
            <p:txBody>
              <a:bodyPr wrap="none">
                <a:spAutoFit/>
              </a:bodyPr>
              <a:lstStyle/>
              <a:p>
                <a:pPr lvl="0" algn="l"/>
                <a:r>
                  <a:rPr lang="en-US" altLang="zh-CN" sz="2000" dirty="0">
                    <a:latin typeface="+mn-lt"/>
                    <a:cs typeface="+mn-lt"/>
                    <a:sym typeface="+mn-ea"/>
                  </a:rPr>
                  <a:t>1.7e~308 - 1.7e~308</a:t>
                </a:r>
                <a:endParaRPr lang="en-US" altLang="zh-CN" sz="2000" dirty="0">
                  <a:latin typeface="+mn-lt"/>
                  <a:cs typeface="+mn-lt"/>
                  <a:sym typeface="+mn-ea"/>
                </a:endParaRPr>
              </a:p>
            </p:txBody>
          </p:sp>
        </p:grpSp>
      </p:grpSp>
      <p:grpSp>
        <p:nvGrpSpPr>
          <p:cNvPr id="13" name="Group 1165"/>
          <p:cNvGrpSpPr/>
          <p:nvPr/>
        </p:nvGrpSpPr>
        <p:grpSpPr>
          <a:xfrm>
            <a:off x="1282700" y="4572000"/>
            <a:ext cx="5822951" cy="407988"/>
            <a:chOff x="879" y="2895"/>
            <a:chExt cx="3668" cy="257"/>
          </a:xfrm>
        </p:grpSpPr>
        <p:sp>
          <p:nvSpPr>
            <p:cNvPr id="19479" name="Text Box 1103"/>
            <p:cNvSpPr txBox="1"/>
            <p:nvPr/>
          </p:nvSpPr>
          <p:spPr>
            <a:xfrm>
              <a:off x="879" y="2902"/>
              <a:ext cx="274" cy="213"/>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有</a:t>
              </a:r>
              <a:endParaRPr lang="zh-CN" altLang="en-US" sz="1600" dirty="0">
                <a:latin typeface="微软雅黑" panose="020B0503020204020204" pitchFamily="34" charset="-122"/>
                <a:ea typeface="微软雅黑" panose="020B0503020204020204" pitchFamily="34" charset="-122"/>
                <a:cs typeface="+mn-ea"/>
                <a:sym typeface="+mn-ea"/>
              </a:endParaRPr>
            </a:p>
          </p:txBody>
        </p:sp>
        <p:grpSp>
          <p:nvGrpSpPr>
            <p:cNvPr id="19480" name="Group 1160"/>
            <p:cNvGrpSpPr/>
            <p:nvPr/>
          </p:nvGrpSpPr>
          <p:grpSpPr>
            <a:xfrm>
              <a:off x="1270" y="2895"/>
              <a:ext cx="3277" cy="257"/>
              <a:chOff x="1270" y="2895"/>
              <a:chExt cx="3277" cy="257"/>
            </a:xfrm>
          </p:grpSpPr>
          <p:sp>
            <p:nvSpPr>
              <p:cNvPr id="19481" name="Text Box 1128"/>
              <p:cNvSpPr txBox="1"/>
              <p:nvPr/>
            </p:nvSpPr>
            <p:spPr>
              <a:xfrm>
                <a:off x="1270" y="2902"/>
                <a:ext cx="425" cy="250"/>
              </a:xfrm>
              <a:prstGeom prst="rect">
                <a:avLst/>
              </a:prstGeom>
              <a:noFill/>
              <a:ln w="9525">
                <a:noFill/>
              </a:ln>
            </p:spPr>
            <p:txBody>
              <a:bodyPr wrap="none" lIns="90000" tIns="46800" rIns="90000" bIns="46800">
                <a:spAutoFit/>
              </a:bodyPr>
              <a:lstStyle/>
              <a:p>
                <a:pPr lvl="0"/>
                <a:r>
                  <a:rPr lang="en-US" altLang="zh-CN" sz="2000" dirty="0">
                    <a:solidFill>
                      <a:srgbClr val="CC6600"/>
                    </a:solidFill>
                    <a:latin typeface="Arial" panose="020B0604020202020204" pitchFamily="34" charset="0"/>
                    <a:ea typeface="隶书" panose="02010509060101010101" pitchFamily="49" charset="-122"/>
                  </a:rPr>
                  <a:t>char</a:t>
                </a:r>
                <a:endParaRPr lang="en-US" altLang="zh-CN" sz="2000" dirty="0">
                  <a:latin typeface="Arial" panose="020B0604020202020204" pitchFamily="34" charset="0"/>
                  <a:ea typeface="隶书" panose="02010509060101010101" pitchFamily="49" charset="-122"/>
                </a:endParaRPr>
              </a:p>
            </p:txBody>
          </p:sp>
          <p:sp>
            <p:nvSpPr>
              <p:cNvPr id="19482" name="Text Box 1133"/>
              <p:cNvSpPr txBox="1"/>
              <p:nvPr/>
            </p:nvSpPr>
            <p:spPr>
              <a:xfrm>
                <a:off x="3175" y="2895"/>
                <a:ext cx="196" cy="251"/>
              </a:xfrm>
              <a:prstGeom prst="rect">
                <a:avLst/>
              </a:prstGeom>
              <a:noFill/>
              <a:ln w="9525">
                <a:noFill/>
              </a:ln>
            </p:spPr>
            <p:txBody>
              <a:bodyPr wrap="none">
                <a:spAutoFit/>
              </a:bodyPr>
              <a:lstStyle/>
              <a:p>
                <a:pPr lvl="0" algn="l"/>
                <a:r>
                  <a:rPr lang="en-US" altLang="zh-CN" sz="2000" dirty="0">
                    <a:latin typeface="+mn-lt"/>
                    <a:cs typeface="+mn-lt"/>
                    <a:sym typeface="+mn-ea"/>
                  </a:rPr>
                  <a:t>8</a:t>
                </a:r>
                <a:endParaRPr lang="en-US" altLang="zh-CN" sz="2000" dirty="0">
                  <a:latin typeface="+mn-lt"/>
                  <a:cs typeface="+mn-lt"/>
                  <a:sym typeface="+mn-ea"/>
                </a:endParaRPr>
              </a:p>
            </p:txBody>
          </p:sp>
          <p:sp>
            <p:nvSpPr>
              <p:cNvPr id="19483" name="Text Box 1137"/>
              <p:cNvSpPr txBox="1"/>
              <p:nvPr/>
            </p:nvSpPr>
            <p:spPr>
              <a:xfrm>
                <a:off x="3775" y="2898"/>
                <a:ext cx="772" cy="251"/>
              </a:xfrm>
              <a:prstGeom prst="rect">
                <a:avLst/>
              </a:prstGeom>
              <a:noFill/>
              <a:ln w="9525">
                <a:noFill/>
              </a:ln>
            </p:spPr>
            <p:txBody>
              <a:bodyPr wrap="none">
                <a:spAutoFit/>
              </a:bodyPr>
              <a:lstStyle/>
              <a:p>
                <a:pPr lvl="0" algn="l"/>
                <a:r>
                  <a:rPr lang="en-US" altLang="zh-CN" sz="2000" dirty="0">
                    <a:latin typeface="+mn-lt"/>
                    <a:cs typeface="+mn-lt"/>
                    <a:sym typeface="+mn-ea"/>
                  </a:rPr>
                  <a:t>-128 - 127</a:t>
                </a:r>
                <a:endParaRPr lang="en-US" altLang="zh-CN" sz="2000" dirty="0">
                  <a:latin typeface="+mn-lt"/>
                  <a:cs typeface="+mn-lt"/>
                  <a:sym typeface="+mn-ea"/>
                </a:endParaRPr>
              </a:p>
            </p:txBody>
          </p:sp>
        </p:grpSp>
      </p:grpSp>
      <p:grpSp>
        <p:nvGrpSpPr>
          <p:cNvPr id="15" name="Group 1166"/>
          <p:cNvGrpSpPr/>
          <p:nvPr/>
        </p:nvGrpSpPr>
        <p:grpSpPr>
          <a:xfrm>
            <a:off x="1282700" y="4960938"/>
            <a:ext cx="5480050" cy="414337"/>
            <a:chOff x="879" y="3140"/>
            <a:chExt cx="3452" cy="261"/>
          </a:xfrm>
        </p:grpSpPr>
        <p:sp>
          <p:nvSpPr>
            <p:cNvPr id="19475" name="Text Box 1107"/>
            <p:cNvSpPr txBox="1"/>
            <p:nvPr/>
          </p:nvSpPr>
          <p:spPr>
            <a:xfrm>
              <a:off x="879" y="3165"/>
              <a:ext cx="274" cy="213"/>
            </a:xfrm>
            <a:prstGeom prst="rect">
              <a:avLst/>
            </a:prstGeom>
            <a:noFill/>
            <a:ln w="9525">
              <a:noFill/>
            </a:ln>
          </p:spPr>
          <p:txBody>
            <a:bodyPr wrap="square" lIns="90000" tIns="46800" rIns="90000" bIns="46800">
              <a:spAutoFit/>
            </a:bodyPr>
            <a:lstStyle/>
            <a:p>
              <a:pPr lvl="0" algn="l"/>
              <a:r>
                <a:rPr lang="zh-CN" altLang="en-US" sz="1600" dirty="0">
                  <a:latin typeface="微软雅黑" panose="020B0503020204020204" pitchFamily="34" charset="-122"/>
                  <a:ea typeface="微软雅黑" panose="020B0503020204020204" pitchFamily="34" charset="-122"/>
                  <a:cs typeface="+mn-ea"/>
                  <a:sym typeface="+mn-ea"/>
                </a:rPr>
                <a:t>无</a:t>
              </a:r>
              <a:endParaRPr lang="zh-CN" altLang="en-US" sz="1600" dirty="0">
                <a:latin typeface="微软雅黑" panose="020B0503020204020204" pitchFamily="34" charset="-122"/>
                <a:ea typeface="微软雅黑" panose="020B0503020204020204" pitchFamily="34" charset="-122"/>
                <a:cs typeface="+mn-ea"/>
                <a:sym typeface="+mn-ea"/>
              </a:endParaRPr>
            </a:p>
          </p:txBody>
        </p:sp>
        <p:sp>
          <p:nvSpPr>
            <p:cNvPr id="19476" name="Text Box 1127"/>
            <p:cNvSpPr txBox="1"/>
            <p:nvPr/>
          </p:nvSpPr>
          <p:spPr>
            <a:xfrm>
              <a:off x="1279" y="3151"/>
              <a:ext cx="1119" cy="250"/>
            </a:xfrm>
            <a:prstGeom prst="rect">
              <a:avLst/>
            </a:prstGeom>
            <a:noFill/>
            <a:ln w="9525">
              <a:noFill/>
            </a:ln>
          </p:spPr>
          <p:txBody>
            <a:bodyPr wrap="none" lIns="90000" tIns="46800" rIns="90000" bIns="46800">
              <a:spAutoFit/>
            </a:bodyPr>
            <a:lstStyle/>
            <a:p>
              <a:pPr lvl="0"/>
              <a:r>
                <a:rPr lang="en-US" altLang="zh-CN" sz="2000" dirty="0">
                  <a:solidFill>
                    <a:srgbClr val="CC6600"/>
                  </a:solidFill>
                  <a:latin typeface="Arial" panose="020B0604020202020204" pitchFamily="34" charset="0"/>
                  <a:ea typeface="隶书" panose="02010509060101010101" pitchFamily="49" charset="-122"/>
                </a:rPr>
                <a:t>unsigned char</a:t>
              </a:r>
              <a:endParaRPr lang="en-US" altLang="zh-CN" sz="2000" dirty="0">
                <a:latin typeface="Arial" panose="020B0604020202020204" pitchFamily="34" charset="0"/>
                <a:ea typeface="隶书" panose="02010509060101010101" pitchFamily="49" charset="-122"/>
              </a:endParaRPr>
            </a:p>
          </p:txBody>
        </p:sp>
        <p:sp>
          <p:nvSpPr>
            <p:cNvPr id="19477" name="Text Box 1134"/>
            <p:cNvSpPr txBox="1"/>
            <p:nvPr/>
          </p:nvSpPr>
          <p:spPr>
            <a:xfrm>
              <a:off x="3176" y="3145"/>
              <a:ext cx="196" cy="251"/>
            </a:xfrm>
            <a:prstGeom prst="rect">
              <a:avLst/>
            </a:prstGeom>
            <a:noFill/>
            <a:ln w="9525">
              <a:noFill/>
            </a:ln>
          </p:spPr>
          <p:txBody>
            <a:bodyPr wrap="none">
              <a:spAutoFit/>
            </a:bodyPr>
            <a:lstStyle/>
            <a:p>
              <a:pPr lvl="0" algn="l"/>
              <a:r>
                <a:rPr lang="en-US" altLang="zh-CN" sz="2000" dirty="0">
                  <a:latin typeface="+mn-lt"/>
                  <a:cs typeface="+mn-lt"/>
                  <a:sym typeface="+mn-ea"/>
                </a:rPr>
                <a:t>8</a:t>
              </a:r>
              <a:endParaRPr lang="en-US" altLang="zh-CN" sz="2000" dirty="0">
                <a:latin typeface="+mn-lt"/>
                <a:cs typeface="+mn-lt"/>
                <a:sym typeface="+mn-ea"/>
              </a:endParaRPr>
            </a:p>
          </p:txBody>
        </p:sp>
        <p:sp>
          <p:nvSpPr>
            <p:cNvPr id="19478" name="Text Box 1138"/>
            <p:cNvSpPr txBox="1"/>
            <p:nvPr/>
          </p:nvSpPr>
          <p:spPr>
            <a:xfrm>
              <a:off x="3770" y="3140"/>
              <a:ext cx="561" cy="251"/>
            </a:xfrm>
            <a:prstGeom prst="rect">
              <a:avLst/>
            </a:prstGeom>
            <a:noFill/>
            <a:ln w="9525">
              <a:noFill/>
            </a:ln>
          </p:spPr>
          <p:txBody>
            <a:bodyPr wrap="none">
              <a:spAutoFit/>
            </a:bodyPr>
            <a:lstStyle/>
            <a:p>
              <a:pPr lvl="0" algn="l"/>
              <a:r>
                <a:rPr lang="en-US" altLang="zh-CN" sz="2000" dirty="0">
                  <a:latin typeface="+mn-lt"/>
                  <a:cs typeface="+mn-lt"/>
                  <a:sym typeface="+mn-ea"/>
                </a:rPr>
                <a:t>0 - 255</a:t>
              </a:r>
              <a:endParaRPr lang="en-US" altLang="zh-CN" sz="2000" dirty="0">
                <a:latin typeface="+mn-lt"/>
                <a:cs typeface="+mn-lt"/>
                <a:sym typeface="+mn-ea"/>
              </a:endParaRPr>
            </a:p>
          </p:txBody>
        </p:sp>
      </p:grpSp>
      <p:sp>
        <p:nvSpPr>
          <p:cNvPr id="157813" name="Text Box 1141"/>
          <p:cNvSpPr txBox="1"/>
          <p:nvPr/>
        </p:nvSpPr>
        <p:spPr>
          <a:xfrm>
            <a:off x="652780" y="5565775"/>
            <a:ext cx="6156960" cy="419100"/>
          </a:xfrm>
          <a:prstGeom prst="rect">
            <a:avLst/>
          </a:prstGeom>
          <a:noFill/>
          <a:ln w="9525">
            <a:noFill/>
          </a:ln>
        </p:spPr>
        <p:txBody>
          <a:bodyPr wrap="none" lIns="90000" tIns="46800" rIns="90000" bIns="46800">
            <a:spAutoFit/>
          </a:bodyPr>
          <a:lstStyle/>
          <a:p>
            <a:pPr lvl="0"/>
            <a:r>
              <a:rPr lang="zh-CN" altLang="en-US" sz="2000" dirty="0">
                <a:solidFill>
                  <a:srgbClr val="FF3300"/>
                </a:solidFill>
                <a:latin typeface="微软雅黑" panose="020B0503020204020204" pitchFamily="34" charset="-122"/>
                <a:ea typeface="微软雅黑" panose="020B0503020204020204" pitchFamily="34" charset="-122"/>
              </a:rPr>
              <a:t>说明</a:t>
            </a:r>
            <a:r>
              <a:rPr lang="en-US" altLang="zh-CN" sz="2000" dirty="0">
                <a:solidFill>
                  <a:srgbClr val="3333FF"/>
                </a:solidFill>
                <a:latin typeface="微软雅黑" panose="020B0503020204020204" pitchFamily="34" charset="-122"/>
                <a:ea typeface="微软雅黑" panose="020B0503020204020204" pitchFamily="34" charset="-122"/>
              </a:rPr>
              <a:t>: </a:t>
            </a:r>
            <a:r>
              <a:rPr lang="zh-CN" altLang="en-US" sz="2000" dirty="0">
                <a:solidFill>
                  <a:srgbClr val="3333FF"/>
                </a:solidFill>
                <a:latin typeface="微软雅黑" panose="020B0503020204020204" pitchFamily="34" charset="-122"/>
                <a:ea typeface="微软雅黑" panose="020B0503020204020204" pitchFamily="34" charset="-122"/>
              </a:rPr>
              <a:t>数据类型所占字节数可能随系统环境不同而不同</a:t>
            </a:r>
            <a:endParaRPr lang="en-US" altLang="zh-CN" sz="2000" dirty="0">
              <a:solidFill>
                <a:srgbClr val="3333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914525" y="2626995"/>
            <a:ext cx="1927225" cy="398780"/>
          </a:xfrm>
          <a:prstGeom prst="rect">
            <a:avLst/>
          </a:prstGeom>
          <a:noFill/>
        </p:spPr>
        <p:txBody>
          <a:bodyPr wrap="square" rtlCol="0">
            <a:spAutoFit/>
          </a:bodyPr>
          <a:p>
            <a:r>
              <a:rPr lang="en-US" altLang="zh-CN" sz="2000" dirty="0">
                <a:solidFill>
                  <a:schemeClr val="accent1">
                    <a:lumMod val="50000"/>
                  </a:schemeClr>
                </a:solidFill>
                <a:latin typeface="+mn-lt"/>
                <a:cs typeface="+mn-lt"/>
                <a:sym typeface="+mn-ea"/>
              </a:rPr>
              <a:t>unsigned  int</a:t>
            </a:r>
            <a:endParaRPr lang="en-US" altLang="zh-CN" sz="2000" dirty="0">
              <a:solidFill>
                <a:schemeClr val="accent1">
                  <a:lumMod val="50000"/>
                </a:schemeClr>
              </a:solidFill>
              <a:latin typeface="+mn-lt"/>
              <a:cs typeface="+mn-lt"/>
              <a:sym typeface="+mn-ea"/>
            </a:endParaRPr>
          </a:p>
        </p:txBody>
      </p:sp>
      <p:sp>
        <p:nvSpPr>
          <p:cNvPr id="12" name="Text Box 1117"/>
          <p:cNvSpPr txBox="1"/>
          <p:nvPr/>
        </p:nvSpPr>
        <p:spPr>
          <a:xfrm>
            <a:off x="4881881" y="2626678"/>
            <a:ext cx="441325" cy="398463"/>
          </a:xfrm>
          <a:prstGeom prst="rect">
            <a:avLst/>
          </a:prstGeom>
          <a:noFill/>
          <a:ln w="9525">
            <a:noFill/>
          </a:ln>
        </p:spPr>
        <p:txBody>
          <a:bodyPr wrap="none">
            <a:spAutoFit/>
          </a:bodyPr>
          <a:p>
            <a:pPr lvl="0" algn="l"/>
            <a:r>
              <a:rPr lang="en-US" altLang="zh-CN" sz="2000" dirty="0">
                <a:latin typeface="+mn-lt"/>
                <a:cs typeface="+mn-lt"/>
                <a:sym typeface="+mn-ea"/>
              </a:rPr>
              <a:t>32</a:t>
            </a:r>
            <a:endParaRPr lang="en-US" altLang="zh-CN" sz="2000" dirty="0">
              <a:latin typeface="+mn-lt"/>
              <a:cs typeface="+mn-lt"/>
              <a:sym typeface="+mn-ea"/>
            </a:endParaRPr>
          </a:p>
        </p:txBody>
      </p:sp>
      <p:sp>
        <p:nvSpPr>
          <p:cNvPr id="14" name="Text Box 1117"/>
          <p:cNvSpPr txBox="1"/>
          <p:nvPr/>
        </p:nvSpPr>
        <p:spPr>
          <a:xfrm>
            <a:off x="4873626" y="3021013"/>
            <a:ext cx="440690" cy="398780"/>
          </a:xfrm>
          <a:prstGeom prst="rect">
            <a:avLst/>
          </a:prstGeom>
          <a:noFill/>
          <a:ln w="9525">
            <a:noFill/>
          </a:ln>
        </p:spPr>
        <p:txBody>
          <a:bodyPr wrap="none">
            <a:spAutoFit/>
          </a:bodyPr>
          <a:lstStyle/>
          <a:p>
            <a:pPr lvl="0" algn="l"/>
            <a:r>
              <a:rPr lang="en-US" altLang="zh-CN" sz="2000" dirty="0">
                <a:latin typeface="+mn-lt"/>
                <a:cs typeface="+mn-lt"/>
                <a:sym typeface="+mn-ea"/>
              </a:rPr>
              <a:t>16</a:t>
            </a:r>
            <a:endParaRPr lang="en-US" altLang="zh-CN" sz="2000" dirty="0">
              <a:latin typeface="+mn-lt"/>
              <a:cs typeface="+mn-lt"/>
              <a:sym typeface="+mn-ea"/>
            </a:endParaRPr>
          </a:p>
        </p:txBody>
      </p:sp>
      <p:sp>
        <p:nvSpPr>
          <p:cNvPr id="16" name="Text Box 1117"/>
          <p:cNvSpPr txBox="1"/>
          <p:nvPr/>
        </p:nvSpPr>
        <p:spPr>
          <a:xfrm>
            <a:off x="4872356" y="3391853"/>
            <a:ext cx="441325" cy="398463"/>
          </a:xfrm>
          <a:prstGeom prst="rect">
            <a:avLst/>
          </a:prstGeom>
          <a:noFill/>
          <a:ln w="9525">
            <a:noFill/>
          </a:ln>
        </p:spPr>
        <p:txBody>
          <a:bodyPr wrap="none">
            <a:spAutoFit/>
          </a:bodyPr>
          <a:lstStyle/>
          <a:p>
            <a:pPr lvl="0" algn="l"/>
            <a:r>
              <a:rPr lang="en-US" altLang="zh-CN" sz="2000" dirty="0">
                <a:latin typeface="+mn-lt"/>
                <a:cs typeface="+mn-lt"/>
                <a:sym typeface="+mn-ea"/>
              </a:rPr>
              <a:t>32</a:t>
            </a:r>
            <a:endParaRPr lang="en-US" altLang="zh-CN" sz="2000" dirty="0">
              <a:latin typeface="+mn-lt"/>
              <a:cs typeface="+mn-lt"/>
              <a:sym typeface="+mn-ea"/>
            </a:endParaRPr>
          </a:p>
        </p:txBody>
      </p:sp>
      <p:sp>
        <p:nvSpPr>
          <p:cNvPr id="17" name="文本框 16"/>
          <p:cNvSpPr txBox="1"/>
          <p:nvPr/>
        </p:nvSpPr>
        <p:spPr>
          <a:xfrm>
            <a:off x="1913890" y="2997200"/>
            <a:ext cx="1927225" cy="398780"/>
          </a:xfrm>
          <a:prstGeom prst="rect">
            <a:avLst/>
          </a:prstGeom>
          <a:noFill/>
        </p:spPr>
        <p:txBody>
          <a:bodyPr wrap="square" rtlCol="0">
            <a:spAutoFit/>
          </a:bodyPr>
          <a:p>
            <a:r>
              <a:rPr lang="en-US" altLang="zh-CN" sz="2000" dirty="0">
                <a:solidFill>
                  <a:schemeClr val="accent1">
                    <a:lumMod val="50000"/>
                  </a:schemeClr>
                </a:solidFill>
                <a:latin typeface="+mn-lt"/>
                <a:cs typeface="+mn-lt"/>
                <a:sym typeface="+mn-ea"/>
              </a:rPr>
              <a:t>unsigned  short</a:t>
            </a:r>
            <a:endParaRPr lang="en-US" altLang="zh-CN" sz="2000" dirty="0">
              <a:solidFill>
                <a:schemeClr val="accent1">
                  <a:lumMod val="50000"/>
                </a:schemeClr>
              </a:solidFill>
              <a:latin typeface="+mn-lt"/>
              <a:cs typeface="+mn-lt"/>
              <a:sym typeface="+mn-ea"/>
            </a:endParaRPr>
          </a:p>
        </p:txBody>
      </p:sp>
      <p:sp>
        <p:nvSpPr>
          <p:cNvPr id="18" name="文本框 17"/>
          <p:cNvSpPr txBox="1"/>
          <p:nvPr/>
        </p:nvSpPr>
        <p:spPr>
          <a:xfrm>
            <a:off x="1914525" y="3378835"/>
            <a:ext cx="1927225" cy="398780"/>
          </a:xfrm>
          <a:prstGeom prst="rect">
            <a:avLst/>
          </a:prstGeom>
          <a:noFill/>
        </p:spPr>
        <p:txBody>
          <a:bodyPr wrap="square" rtlCol="0">
            <a:spAutoFit/>
          </a:bodyPr>
          <a:p>
            <a:r>
              <a:rPr lang="en-US" altLang="zh-CN" sz="2000" dirty="0">
                <a:solidFill>
                  <a:schemeClr val="accent1">
                    <a:lumMod val="50000"/>
                  </a:schemeClr>
                </a:solidFill>
                <a:latin typeface="+mn-lt"/>
                <a:cs typeface="+mn-lt"/>
                <a:sym typeface="+mn-ea"/>
              </a:rPr>
              <a:t>unsigned  long</a:t>
            </a:r>
            <a:endParaRPr lang="en-US" altLang="zh-CN" sz="2000" dirty="0">
              <a:solidFill>
                <a:schemeClr val="accent1">
                  <a:lumMod val="50000"/>
                </a:schemeClr>
              </a:solidFill>
              <a:latin typeface="+mn-lt"/>
              <a:cs typeface="+mn-lt"/>
              <a:sym typeface="+mn-ea"/>
            </a:endParaRPr>
          </a:p>
        </p:txBody>
      </p:sp>
      <p:sp>
        <p:nvSpPr>
          <p:cNvPr id="20" name="文本框 19"/>
          <p:cNvSpPr txBox="1"/>
          <p:nvPr/>
        </p:nvSpPr>
        <p:spPr>
          <a:xfrm>
            <a:off x="5872480" y="2650490"/>
            <a:ext cx="2030730" cy="398780"/>
          </a:xfrm>
          <a:prstGeom prst="rect">
            <a:avLst/>
          </a:prstGeom>
          <a:noFill/>
        </p:spPr>
        <p:txBody>
          <a:bodyPr wrap="square" rtlCol="0">
            <a:spAutoFit/>
          </a:bodyPr>
          <a:p>
            <a:r>
              <a:rPr lang="en-US" altLang="zh-CN" sz="2000" dirty="0">
                <a:latin typeface="+mn-lt"/>
                <a:cs typeface="+mn-lt"/>
                <a:sym typeface="+mn-ea"/>
              </a:rPr>
              <a:t>0 - 4294967295</a:t>
            </a:r>
            <a:endParaRPr lang="zh-CN" altLang="en-US" sz="2000">
              <a:latin typeface="+mn-lt"/>
              <a:cs typeface="+mn-lt"/>
            </a:endParaRPr>
          </a:p>
        </p:txBody>
      </p:sp>
      <p:sp>
        <p:nvSpPr>
          <p:cNvPr id="21" name="文本框 20"/>
          <p:cNvSpPr txBox="1"/>
          <p:nvPr/>
        </p:nvSpPr>
        <p:spPr>
          <a:xfrm>
            <a:off x="5883275" y="3007995"/>
            <a:ext cx="2030730" cy="398780"/>
          </a:xfrm>
          <a:prstGeom prst="rect">
            <a:avLst/>
          </a:prstGeom>
          <a:noFill/>
        </p:spPr>
        <p:txBody>
          <a:bodyPr wrap="square" rtlCol="0">
            <a:spAutoFit/>
          </a:bodyPr>
          <a:p>
            <a:r>
              <a:rPr lang="en-US" altLang="zh-CN" sz="2000" dirty="0">
                <a:latin typeface="+mn-lt"/>
                <a:cs typeface="+mn-lt"/>
                <a:sym typeface="+mn-ea"/>
              </a:rPr>
              <a:t>0 - 65535</a:t>
            </a:r>
            <a:endParaRPr lang="zh-CN" altLang="en-US" sz="2000">
              <a:latin typeface="+mn-lt"/>
              <a:cs typeface="+mn-lt"/>
            </a:endParaRPr>
          </a:p>
        </p:txBody>
      </p:sp>
      <p:sp>
        <p:nvSpPr>
          <p:cNvPr id="22" name="文本框 21"/>
          <p:cNvSpPr txBox="1"/>
          <p:nvPr/>
        </p:nvSpPr>
        <p:spPr>
          <a:xfrm>
            <a:off x="5881370" y="3406775"/>
            <a:ext cx="2030730" cy="398780"/>
          </a:xfrm>
          <a:prstGeom prst="rect">
            <a:avLst/>
          </a:prstGeom>
          <a:noFill/>
        </p:spPr>
        <p:txBody>
          <a:bodyPr wrap="square" rtlCol="0">
            <a:spAutoFit/>
          </a:bodyPr>
          <a:p>
            <a:r>
              <a:rPr lang="en-US" altLang="zh-CN" sz="2000" dirty="0">
                <a:latin typeface="+mn-lt"/>
                <a:cs typeface="+mn-lt"/>
                <a:sym typeface="+mn-ea"/>
              </a:rPr>
              <a:t>0 - 4294967295</a:t>
            </a:r>
            <a:endParaRPr lang="zh-CN" altLang="en-US" sz="2000">
              <a:latin typeface="+mn-lt"/>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8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4370" y="1219835"/>
            <a:ext cx="4486275" cy="3402330"/>
          </a:xfrm>
          <a:prstGeom prst="rect">
            <a:avLst/>
          </a:prstGeom>
          <a:noFill/>
          <a:ln w="19050">
            <a:solidFill>
              <a:srgbClr val="CC6600"/>
            </a:solidFill>
          </a:ln>
        </p:spPr>
        <p:txBody>
          <a:bodyPr wrap="square" rtlCol="0">
            <a:spAutoFit/>
          </a:bodyPr>
          <a:lstStyle/>
          <a:p>
            <a:r>
              <a:rPr lang="zh-CN" altLang="zh-CN" b="1">
                <a:solidFill>
                  <a:srgbClr val="000000"/>
                </a:solidFill>
                <a:latin typeface="微软雅黑" panose="020B0503020204020204" pitchFamily="34" charset="-122"/>
                <a:ea typeface="微软雅黑" panose="020B0503020204020204" pitchFamily="34" charset="-122"/>
              </a:rPr>
              <a:t>例 溢出情况举例</a:t>
            </a:r>
            <a:endParaRPr lang="zh-CN" altLang="zh-CN" b="1">
              <a:solidFill>
                <a:srgbClr val="000000"/>
              </a:solidFill>
              <a:latin typeface="微软雅黑" panose="020B0503020204020204" pitchFamily="34" charset="-122"/>
              <a:ea typeface="微软雅黑" panose="020B0503020204020204" pitchFamily="34" charset="-122"/>
            </a:endParaRPr>
          </a:p>
          <a:p>
            <a:endParaRPr lang="zh-CN" altLang="zh-CN" b="1">
              <a:solidFill>
                <a:srgbClr val="000000"/>
              </a:solidFill>
              <a:latin typeface="微软雅黑" panose="020B0503020204020204" pitchFamily="34" charset="-122"/>
              <a:ea typeface="微软雅黑" panose="020B0503020204020204" pitchFamily="34" charset="-122"/>
            </a:endParaRPr>
          </a:p>
          <a:p>
            <a:r>
              <a:rPr lang="en-US" altLang="zh-CN"/>
              <a:t>#include&lt;stdio.h&gt;</a:t>
            </a:r>
            <a:endParaRPr lang="en-US" altLang="zh-CN"/>
          </a:p>
          <a:p>
            <a:r>
              <a:rPr lang="en-US" altLang="zh-CN"/>
              <a:t>main()</a:t>
            </a:r>
            <a:endParaRPr lang="en-US" altLang="zh-CN"/>
          </a:p>
          <a:p>
            <a:r>
              <a:rPr lang="en-US" altLang="zh-CN"/>
              <a:t>{</a:t>
            </a:r>
            <a:endParaRPr lang="en-US" altLang="zh-CN"/>
          </a:p>
          <a:p>
            <a:r>
              <a:rPr lang="en-US" altLang="zh-CN"/>
              <a:t>      short   i=-20000;</a:t>
            </a:r>
            <a:endParaRPr lang="en-US" altLang="zh-CN"/>
          </a:p>
          <a:p>
            <a:r>
              <a:rPr lang="en-US" altLang="zh-CN"/>
              <a:t>      unsigned  short   x=65535,y;</a:t>
            </a:r>
            <a:endParaRPr lang="en-US" altLang="zh-CN"/>
          </a:p>
          <a:p>
            <a:r>
              <a:rPr lang="en-US" altLang="zh-CN"/>
              <a:t>      i=i*2;</a:t>
            </a:r>
            <a:endParaRPr lang="en-US" altLang="zh-CN"/>
          </a:p>
          <a:p>
            <a:r>
              <a:rPr lang="en-US" altLang="zh-CN"/>
              <a:t>      x=x+2;</a:t>
            </a:r>
            <a:endParaRPr lang="en-US" altLang="zh-CN"/>
          </a:p>
          <a:p>
            <a:r>
              <a:rPr lang="en-US" altLang="zh-CN"/>
              <a:t>      y=-20000;</a:t>
            </a:r>
            <a:endParaRPr lang="en-US" altLang="zh-CN"/>
          </a:p>
          <a:p>
            <a:r>
              <a:rPr lang="en-US" altLang="zh-CN"/>
              <a:t>      printf(“i=%d,   x=%u,   y=%u\n”,i,x,y);</a:t>
            </a:r>
            <a:endParaRPr lang="en-US" altLang="zh-CN"/>
          </a:p>
          <a:p>
            <a:r>
              <a:rPr lang="en-US" altLang="zh-CN"/>
              <a:t>}</a:t>
            </a:r>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447165" y="222250"/>
          <a:ext cx="6390640" cy="1054100"/>
        </p:xfrm>
        <a:graphic>
          <a:graphicData uri="http://schemas.openxmlformats.org/drawingml/2006/table">
            <a:tbl>
              <a:tblPr firstRow="1" bandRow="1">
                <a:tableStyleId>{5940675A-B579-460E-94D1-54222C63F5DA}</a:tableStyleId>
              </a:tblPr>
              <a:tblGrid>
                <a:gridCol w="399415"/>
                <a:gridCol w="399415"/>
                <a:gridCol w="399415"/>
                <a:gridCol w="399415"/>
                <a:gridCol w="399415"/>
                <a:gridCol w="399415"/>
                <a:gridCol w="399415"/>
                <a:gridCol w="399415"/>
                <a:gridCol w="399415"/>
                <a:gridCol w="399415"/>
                <a:gridCol w="399415"/>
                <a:gridCol w="399415"/>
                <a:gridCol w="399415"/>
                <a:gridCol w="399415"/>
                <a:gridCol w="399415"/>
                <a:gridCol w="399415"/>
              </a:tblGrid>
              <a:tr h="598170">
                <a:tc>
                  <a:txBody>
                    <a:bodyPr/>
                    <a:lstStyle/>
                    <a:p>
                      <a:pPr algn="ctr">
                        <a:lnSpc>
                          <a:spcPct val="120000"/>
                        </a:lnSpc>
                        <a:buNone/>
                      </a:pPr>
                      <a:r>
                        <a:rPr lang="en-US" altLang="zh-CN">
                          <a:ln>
                            <a:solidFill>
                              <a:srgbClr val="333300"/>
                            </a:solidFill>
                          </a:ln>
                          <a:effectLst>
                            <a:outerShdw blurRad="38100" dist="19050" dir="2700000" algn="tl" rotWithShape="0">
                              <a:schemeClr val="dk1">
                                <a:alpha val="40000"/>
                              </a:schemeClr>
                            </a:outerShdw>
                          </a:effectLst>
                        </a:rPr>
                        <a:t>15</a:t>
                      </a:r>
                      <a:endParaRPr lang="en-US" altLang="zh-CN">
                        <a:ln>
                          <a:solidFill>
                            <a:srgbClr val="333300"/>
                          </a:solidFill>
                        </a:ln>
                        <a:effectLst>
                          <a:outerShdw blurRad="38100" dist="19050" dir="2700000" algn="tl" rotWithShape="0">
                            <a:schemeClr val="dk1">
                              <a:alpha val="40000"/>
                            </a:schemeClr>
                          </a:outerShdw>
                        </a:effectLst>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9</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8</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7</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6</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5</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r>
              <a:tr h="455930">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r>
            </a:tbl>
          </a:graphicData>
        </a:graphic>
      </p:graphicFrame>
      <p:sp>
        <p:nvSpPr>
          <p:cNvPr id="3" name="文本框 2"/>
          <p:cNvSpPr txBox="1"/>
          <p:nvPr/>
        </p:nvSpPr>
        <p:spPr>
          <a:xfrm>
            <a:off x="2108835" y="1437640"/>
            <a:ext cx="1689100" cy="384810"/>
          </a:xfrm>
          <a:prstGeom prst="rect">
            <a:avLst/>
          </a:prstGeom>
          <a:noFill/>
        </p:spPr>
        <p:txBody>
          <a:bodyPr wrap="square" rtlCol="0">
            <a:spAutoFit/>
          </a:bodyPr>
          <a:lstStyle/>
          <a:p>
            <a:r>
              <a:rPr lang="en-US" altLang="zh-CN" b="1">
                <a:solidFill>
                  <a:schemeClr val="tx1"/>
                </a:solidFill>
              </a:rPr>
              <a:t>-20000</a:t>
            </a:r>
            <a:r>
              <a:rPr lang="zh-CN" altLang="en-US" b="1">
                <a:solidFill>
                  <a:schemeClr val="tx1"/>
                </a:solidFill>
                <a:latin typeface="微软雅黑" panose="020B0503020204020204" pitchFamily="34" charset="-122"/>
                <a:ea typeface="微软雅黑" panose="020B0503020204020204" pitchFamily="34" charset="-122"/>
              </a:rPr>
              <a:t>的补码</a:t>
            </a:r>
            <a:endParaRPr lang="zh-CN" altLang="en-US" b="1">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17365" y="1437640"/>
            <a:ext cx="3190240" cy="384810"/>
          </a:xfrm>
          <a:prstGeom prst="rect">
            <a:avLst/>
          </a:prstGeom>
          <a:noFill/>
        </p:spPr>
        <p:txBody>
          <a:bodyPr wrap="square" rtlCol="0">
            <a:spAutoFit/>
          </a:bodyPr>
          <a:lstStyle/>
          <a:p>
            <a:r>
              <a:rPr lang="zh-CN" altLang="en-US" b="1">
                <a:solidFill>
                  <a:srgbClr val="FF0000"/>
                </a:solidFill>
                <a:latin typeface="微软雅黑" panose="020B0503020204020204" pitchFamily="34" charset="-122"/>
                <a:ea typeface="微软雅黑" panose="020B0503020204020204" pitchFamily="34" charset="-122"/>
              </a:rPr>
              <a:t>相当于不带符号数字的多少？</a:t>
            </a:r>
            <a:endParaRPr lang="zh-CN" altLang="en-US" b="1">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1447165" y="2017395"/>
          <a:ext cx="6390640" cy="1054100"/>
        </p:xfrm>
        <a:graphic>
          <a:graphicData uri="http://schemas.openxmlformats.org/drawingml/2006/table">
            <a:tbl>
              <a:tblPr firstRow="1" bandRow="1">
                <a:tableStyleId>{5940675A-B579-460E-94D1-54222C63F5DA}</a:tableStyleId>
              </a:tblPr>
              <a:tblGrid>
                <a:gridCol w="399415"/>
                <a:gridCol w="399415"/>
                <a:gridCol w="399415"/>
                <a:gridCol w="399415"/>
                <a:gridCol w="399415"/>
                <a:gridCol w="399415"/>
                <a:gridCol w="399415"/>
                <a:gridCol w="399415"/>
                <a:gridCol w="399415"/>
                <a:gridCol w="399415"/>
                <a:gridCol w="399415"/>
                <a:gridCol w="399415"/>
                <a:gridCol w="399415"/>
                <a:gridCol w="399415"/>
                <a:gridCol w="399415"/>
                <a:gridCol w="399415"/>
              </a:tblGrid>
              <a:tr h="598170">
                <a:tc>
                  <a:txBody>
                    <a:bodyPr/>
                    <a:lstStyle/>
                    <a:p>
                      <a:pPr algn="ctr">
                        <a:lnSpc>
                          <a:spcPct val="120000"/>
                        </a:lnSpc>
                        <a:buNone/>
                      </a:pPr>
                      <a:r>
                        <a:rPr lang="en-US" altLang="zh-CN">
                          <a:ln>
                            <a:solidFill>
                              <a:srgbClr val="333300"/>
                            </a:solidFill>
                          </a:ln>
                          <a:effectLst>
                            <a:outerShdw blurRad="38100" dist="19050" dir="2700000" algn="tl" rotWithShape="0">
                              <a:schemeClr val="dk1">
                                <a:alpha val="40000"/>
                              </a:schemeClr>
                            </a:outerShdw>
                          </a:effectLst>
                        </a:rPr>
                        <a:t>15</a:t>
                      </a:r>
                      <a:endParaRPr lang="en-US" altLang="zh-CN">
                        <a:ln>
                          <a:solidFill>
                            <a:srgbClr val="333300"/>
                          </a:solidFill>
                        </a:ln>
                        <a:effectLst>
                          <a:outerShdw blurRad="38100" dist="19050" dir="2700000" algn="tl" rotWithShape="0">
                            <a:schemeClr val="dk1">
                              <a:alpha val="40000"/>
                            </a:schemeClr>
                          </a:outerShdw>
                        </a:effectLst>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9</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8</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7</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6</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5</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r>
              <a:tr h="455930">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r>
            </a:tbl>
          </a:graphicData>
        </a:graphic>
      </p:graphicFrame>
      <p:sp>
        <p:nvSpPr>
          <p:cNvPr id="6" name="文本框 5"/>
          <p:cNvSpPr txBox="1"/>
          <p:nvPr/>
        </p:nvSpPr>
        <p:spPr>
          <a:xfrm>
            <a:off x="1070610" y="2724785"/>
            <a:ext cx="204470" cy="304800"/>
          </a:xfrm>
          <a:prstGeom prst="rect">
            <a:avLst/>
          </a:prstGeom>
          <a:noFill/>
        </p:spPr>
        <p:txBody>
          <a:bodyPr wrap="square" rtlCol="0">
            <a:spAutoFit/>
          </a:bodyPr>
          <a:lstStyle/>
          <a:p>
            <a:r>
              <a:rPr lang="en-US" altLang="zh-CN" sz="1400"/>
              <a:t>1</a:t>
            </a:r>
            <a:endParaRPr lang="en-US" altLang="zh-CN" sz="1400"/>
          </a:p>
        </p:txBody>
      </p:sp>
      <p:sp>
        <p:nvSpPr>
          <p:cNvPr id="7" name="文本框 6"/>
          <p:cNvSpPr txBox="1"/>
          <p:nvPr/>
        </p:nvSpPr>
        <p:spPr>
          <a:xfrm>
            <a:off x="2108835" y="1957070"/>
            <a:ext cx="859790" cy="365760"/>
          </a:xfrm>
          <a:prstGeom prst="rect">
            <a:avLst/>
          </a:prstGeom>
          <a:noFill/>
        </p:spPr>
        <p:txBody>
          <a:bodyPr wrap="square" rtlCol="0">
            <a:spAutoFit/>
          </a:bodyPr>
          <a:lstStyle/>
          <a:p>
            <a:r>
              <a:rPr lang="en-US" altLang="zh-CN" b="1">
                <a:solidFill>
                  <a:srgbClr val="333300"/>
                </a:solidFill>
              </a:rPr>
              <a:t>i=i*2</a:t>
            </a:r>
            <a:endParaRPr lang="zh-CN" altLang="en-US" b="1">
              <a:solidFill>
                <a:srgbClr val="006699"/>
              </a:solidFill>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1447165" y="3653790"/>
          <a:ext cx="6390640" cy="1054100"/>
        </p:xfrm>
        <a:graphic>
          <a:graphicData uri="http://schemas.openxmlformats.org/drawingml/2006/table">
            <a:tbl>
              <a:tblPr firstRow="1" bandRow="1">
                <a:tableStyleId>{5940675A-B579-460E-94D1-54222C63F5DA}</a:tableStyleId>
              </a:tblPr>
              <a:tblGrid>
                <a:gridCol w="399415"/>
                <a:gridCol w="399415"/>
                <a:gridCol w="399415"/>
                <a:gridCol w="399415"/>
                <a:gridCol w="399415"/>
                <a:gridCol w="399415"/>
                <a:gridCol w="399415"/>
                <a:gridCol w="399415"/>
                <a:gridCol w="399415"/>
                <a:gridCol w="399415"/>
                <a:gridCol w="399415"/>
                <a:gridCol w="399415"/>
                <a:gridCol w="399415"/>
                <a:gridCol w="399415"/>
                <a:gridCol w="399415"/>
                <a:gridCol w="399415"/>
              </a:tblGrid>
              <a:tr h="598170">
                <a:tc>
                  <a:txBody>
                    <a:bodyPr/>
                    <a:lstStyle/>
                    <a:p>
                      <a:pPr algn="ctr">
                        <a:lnSpc>
                          <a:spcPct val="120000"/>
                        </a:lnSpc>
                        <a:buNone/>
                      </a:pPr>
                      <a:r>
                        <a:rPr lang="en-US" altLang="zh-CN">
                          <a:ln>
                            <a:solidFill>
                              <a:srgbClr val="333300"/>
                            </a:solidFill>
                          </a:ln>
                          <a:effectLst>
                            <a:outerShdw blurRad="38100" dist="19050" dir="2700000" algn="tl" rotWithShape="0">
                              <a:schemeClr val="dk1">
                                <a:alpha val="40000"/>
                              </a:schemeClr>
                            </a:outerShdw>
                          </a:effectLst>
                        </a:rPr>
                        <a:t>15</a:t>
                      </a:r>
                      <a:endParaRPr lang="en-US" altLang="zh-CN">
                        <a:ln>
                          <a:solidFill>
                            <a:srgbClr val="333300"/>
                          </a:solidFill>
                        </a:ln>
                        <a:effectLst>
                          <a:outerShdw blurRad="38100" dist="19050" dir="2700000" algn="tl" rotWithShape="0">
                            <a:schemeClr val="dk1">
                              <a:alpha val="40000"/>
                            </a:schemeClr>
                          </a:outerShdw>
                        </a:effectLst>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9</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8</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7</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6</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5</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r>
              <a:tr h="455930">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r>
            </a:tbl>
          </a:graphicData>
        </a:graphic>
      </p:graphicFrame>
      <p:sp>
        <p:nvSpPr>
          <p:cNvPr id="9" name="文本框 8"/>
          <p:cNvSpPr txBox="1"/>
          <p:nvPr/>
        </p:nvSpPr>
        <p:spPr>
          <a:xfrm>
            <a:off x="2604135" y="3495040"/>
            <a:ext cx="5474970" cy="365760"/>
          </a:xfrm>
          <a:prstGeom prst="rect">
            <a:avLst/>
          </a:prstGeom>
          <a:noFill/>
        </p:spPr>
        <p:txBody>
          <a:bodyPr wrap="square" rtlCol="0">
            <a:spAutoFit/>
          </a:bodyPr>
          <a:lstStyle/>
          <a:p>
            <a:r>
              <a:rPr lang="en-US" altLang="zh-CN"/>
              <a:t>unsigned short x=65535</a:t>
            </a:r>
            <a:endParaRPr lang="en-US" altLang="zh-CN"/>
          </a:p>
        </p:txBody>
      </p:sp>
      <p:sp>
        <p:nvSpPr>
          <p:cNvPr id="10" name="文本框 9"/>
          <p:cNvSpPr txBox="1"/>
          <p:nvPr/>
        </p:nvSpPr>
        <p:spPr>
          <a:xfrm>
            <a:off x="2604135" y="4901565"/>
            <a:ext cx="5474970" cy="365760"/>
          </a:xfrm>
          <a:prstGeom prst="rect">
            <a:avLst/>
          </a:prstGeom>
          <a:noFill/>
        </p:spPr>
        <p:txBody>
          <a:bodyPr wrap="square" rtlCol="0">
            <a:spAutoFit/>
          </a:bodyPr>
          <a:lstStyle/>
          <a:p>
            <a:r>
              <a:rPr lang="en-US" altLang="zh-CN"/>
              <a:t>x=x+2</a:t>
            </a:r>
            <a:endParaRPr lang="en-US" altLang="zh-CN"/>
          </a:p>
        </p:txBody>
      </p:sp>
      <p:graphicFrame>
        <p:nvGraphicFramePr>
          <p:cNvPr id="11" name="表格 10"/>
          <p:cNvGraphicFramePr/>
          <p:nvPr/>
        </p:nvGraphicFramePr>
        <p:xfrm>
          <a:off x="1447165" y="4930140"/>
          <a:ext cx="6390640" cy="1054100"/>
        </p:xfrm>
        <a:graphic>
          <a:graphicData uri="http://schemas.openxmlformats.org/drawingml/2006/table">
            <a:tbl>
              <a:tblPr firstRow="1" bandRow="1">
                <a:tableStyleId>{5940675A-B579-460E-94D1-54222C63F5DA}</a:tableStyleId>
              </a:tblPr>
              <a:tblGrid>
                <a:gridCol w="399415"/>
                <a:gridCol w="399415"/>
                <a:gridCol w="399415"/>
                <a:gridCol w="399415"/>
                <a:gridCol w="399415"/>
                <a:gridCol w="399415"/>
                <a:gridCol w="399415"/>
                <a:gridCol w="399415"/>
                <a:gridCol w="399415"/>
                <a:gridCol w="399415"/>
                <a:gridCol w="399415"/>
                <a:gridCol w="399415"/>
                <a:gridCol w="399415"/>
                <a:gridCol w="399415"/>
                <a:gridCol w="399415"/>
                <a:gridCol w="399415"/>
              </a:tblGrid>
              <a:tr h="598170">
                <a:tc>
                  <a:txBody>
                    <a:bodyPr/>
                    <a:lstStyle/>
                    <a:p>
                      <a:pPr algn="ctr">
                        <a:lnSpc>
                          <a:spcPct val="120000"/>
                        </a:lnSpc>
                        <a:buNone/>
                      </a:pPr>
                      <a:r>
                        <a:rPr lang="en-US" altLang="zh-CN">
                          <a:ln>
                            <a:solidFill>
                              <a:srgbClr val="333300"/>
                            </a:solidFill>
                          </a:ln>
                          <a:effectLst>
                            <a:outerShdw blurRad="38100" dist="19050" dir="2700000" algn="tl" rotWithShape="0">
                              <a:schemeClr val="dk1">
                                <a:alpha val="40000"/>
                              </a:schemeClr>
                            </a:outerShdw>
                          </a:effectLst>
                        </a:rPr>
                        <a:t>15</a:t>
                      </a:r>
                      <a:endParaRPr lang="en-US" altLang="zh-CN">
                        <a:ln>
                          <a:solidFill>
                            <a:srgbClr val="333300"/>
                          </a:solidFill>
                        </a:ln>
                        <a:effectLst>
                          <a:outerShdw blurRad="38100" dist="19050" dir="2700000" algn="tl" rotWithShape="0">
                            <a:schemeClr val="dk1">
                              <a:alpha val="40000"/>
                            </a:schemeClr>
                          </a:outerShdw>
                        </a:effectLst>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9</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8</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7</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6</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5</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4</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3</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2</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1</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c>
                  <a:txBody>
                    <a:bodyPr/>
                    <a:lstStyle/>
                    <a:p>
                      <a:pPr algn="ctr">
                        <a:lnSpc>
                          <a:spcPct val="120000"/>
                        </a:lnSpc>
                        <a:buNone/>
                      </a:pPr>
                      <a:r>
                        <a:rPr lang="en-US" altLang="zh-CN">
                          <a:ln>
                            <a:solidFill>
                              <a:srgbClr val="333300"/>
                            </a:solidFill>
                          </a:ln>
                        </a:rPr>
                        <a:t>0</a:t>
                      </a:r>
                      <a:endParaRPr lang="en-US" altLang="zh-CN">
                        <a:ln>
                          <a:solidFill>
                            <a:srgbClr val="333300"/>
                          </a:solidFill>
                        </a:ln>
                      </a:endParaRPr>
                    </a:p>
                  </a:txBody>
                  <a:tcPr anchor="b">
                    <a:lnL>
                      <a:noFill/>
                    </a:lnL>
                    <a:lnR>
                      <a:noFill/>
                    </a:lnR>
                    <a:lnT>
                      <a:noFill/>
                    </a:lnT>
                    <a:lnB w="12700">
                      <a:solidFill>
                        <a:schemeClr val="tx1"/>
                      </a:solidFill>
                      <a:prstDash val="solid"/>
                    </a:lnB>
                    <a:lnTlToBr>
                      <a:noFill/>
                    </a:lnTlToBr>
                    <a:lnBlToTr>
                      <a:noFill/>
                    </a:lnBlToTr>
                  </a:tcPr>
                </a:tc>
              </a:tr>
              <a:tr h="455930">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0</a:t>
                      </a:r>
                      <a:endParaRPr lang="en-US" altLang="zh-CN" sz="1400"/>
                    </a:p>
                  </a:txBody>
                  <a:tcPr anchor="ctr">
                    <a:lnT w="12700">
                      <a:solidFill>
                        <a:schemeClr val="tx1"/>
                      </a:solidFill>
                      <a:prstDash val="solid"/>
                    </a:lnT>
                  </a:tcPr>
                </a:tc>
                <a:tc>
                  <a:txBody>
                    <a:bodyPr/>
                    <a:lstStyle/>
                    <a:p>
                      <a:pPr algn="ctr">
                        <a:lnSpc>
                          <a:spcPct val="120000"/>
                        </a:lnSpc>
                        <a:buNone/>
                      </a:pPr>
                      <a:r>
                        <a:rPr lang="en-US" altLang="zh-CN" sz="1400"/>
                        <a:t>1</a:t>
                      </a:r>
                      <a:endParaRPr lang="en-US" altLang="zh-CN" sz="1400"/>
                    </a:p>
                  </a:txBody>
                  <a:tcPr anchor="ctr">
                    <a:lnT w="12700">
                      <a:solidFill>
                        <a:schemeClr val="tx1"/>
                      </a:solidFill>
                      <a:prstDash val="solid"/>
                    </a:lnT>
                  </a:tcPr>
                </a:tc>
              </a:tr>
            </a:tbl>
          </a:graphicData>
        </a:graphic>
      </p:graphicFrame>
      <p:sp>
        <p:nvSpPr>
          <p:cNvPr id="12" name="文本框 11"/>
          <p:cNvSpPr txBox="1"/>
          <p:nvPr/>
        </p:nvSpPr>
        <p:spPr>
          <a:xfrm>
            <a:off x="1070610" y="5626735"/>
            <a:ext cx="204470" cy="304800"/>
          </a:xfrm>
          <a:prstGeom prst="rect">
            <a:avLst/>
          </a:prstGeom>
          <a:noFill/>
        </p:spPr>
        <p:txBody>
          <a:bodyPr wrap="square" rtlCol="0">
            <a:spAutoFit/>
          </a:bodyPr>
          <a:lstStyle/>
          <a:p>
            <a:r>
              <a:rPr lang="en-US" altLang="zh-CN" sz="1400"/>
              <a:t>1</a:t>
            </a:r>
            <a:endParaRPr lang="en-US" altLang="zh-CN" sz="1400"/>
          </a:p>
        </p:txBody>
      </p:sp>
      <p:sp>
        <p:nvSpPr>
          <p:cNvPr id="13" name="文本框 12"/>
          <p:cNvSpPr txBox="1"/>
          <p:nvPr/>
        </p:nvSpPr>
        <p:spPr>
          <a:xfrm>
            <a:off x="2968625" y="1938020"/>
            <a:ext cx="5474970" cy="384810"/>
          </a:xfrm>
          <a:prstGeom prst="rect">
            <a:avLst/>
          </a:prstGeom>
          <a:noFill/>
        </p:spPr>
        <p:txBody>
          <a:bodyPr wrap="square" rtlCol="0">
            <a:spAutoFit/>
          </a:bodyPr>
          <a:lstStyle/>
          <a:p>
            <a:r>
              <a:rPr lang="zh-CN" altLang="en-US" b="1">
                <a:solidFill>
                  <a:srgbClr val="006699"/>
                </a:solidFill>
                <a:latin typeface="微软雅黑" panose="020B0503020204020204" pitchFamily="34" charset="-122"/>
                <a:ea typeface="微软雅黑" panose="020B0503020204020204" pitchFamily="34" charset="-122"/>
              </a:rPr>
              <a:t>相当于将二进制状态下的</a:t>
            </a:r>
            <a:r>
              <a:rPr lang="en-US" altLang="zh-CN" b="1">
                <a:solidFill>
                  <a:srgbClr val="006699"/>
                </a:solidFill>
                <a:latin typeface="微软雅黑" panose="020B0503020204020204" pitchFamily="34" charset="-122"/>
                <a:ea typeface="微软雅黑" panose="020B0503020204020204" pitchFamily="34" charset="-122"/>
              </a:rPr>
              <a:t>i</a:t>
            </a:r>
            <a:r>
              <a:rPr lang="zh-CN" altLang="en-US" b="1">
                <a:solidFill>
                  <a:srgbClr val="006699"/>
                </a:solidFill>
                <a:latin typeface="微软雅黑" panose="020B0503020204020204" pitchFamily="34" charset="-122"/>
                <a:ea typeface="微软雅黑" panose="020B0503020204020204" pitchFamily="34" charset="-122"/>
              </a:rPr>
              <a:t>左移一位</a:t>
            </a:r>
            <a:endParaRPr lang="zh-CN" altLang="en-US" b="1">
              <a:solidFill>
                <a:srgbClr val="00669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9" grpId="0"/>
      <p:bldP spid="10" grpId="0"/>
      <p:bldP spid="12" grpId="0"/>
      <p:bldP spid="13" grpId="0"/>
    </p:bldLst>
  </p:timing>
</p:sld>
</file>

<file path=ppt/theme/theme1.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D:\FengYi\pbdoc\caiyun.pot</Template>
  <TotalTime>0</TotalTime>
  <Words>16536</Words>
  <Application>WPS 演示</Application>
  <PresentationFormat>全屏显示(4:3)</PresentationFormat>
  <Paragraphs>1955</Paragraphs>
  <Slides>63</Slides>
  <Notes>14</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4" baseType="lpstr">
      <vt:lpstr>Arial</vt:lpstr>
      <vt:lpstr>宋体</vt:lpstr>
      <vt:lpstr>Wingdings</vt:lpstr>
      <vt:lpstr>Impact</vt:lpstr>
      <vt:lpstr>Times New Roman</vt:lpstr>
      <vt:lpstr>华文细黑</vt:lpstr>
      <vt:lpstr>微软雅黑</vt:lpstr>
      <vt:lpstr>Dotum</vt:lpstr>
      <vt:lpstr>Calibri</vt:lpstr>
      <vt:lpstr>隶书</vt:lpstr>
      <vt:lpstr>Arial Unicode MS</vt:lpstr>
      <vt:lpstr>Calibri Light</vt:lpstr>
      <vt:lpstr>Webdings</vt:lpstr>
      <vt:lpstr>Symbol</vt:lpstr>
      <vt:lpstr>Wingdings 3</vt:lpstr>
      <vt:lpstr>MT Extra</vt:lpstr>
      <vt:lpstr>Wingdings</vt:lpstr>
      <vt:lpstr>Arial Unicode MS</vt:lpstr>
      <vt:lpstr>锐字云字库幼綫体1.0</vt:lpstr>
      <vt:lpstr>1_空白设计模板</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3.9基本输入输出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数据类型、运算符与表达式</dc:title>
  <dc:creator>Administrator</dc:creator>
  <cp:lastModifiedBy>黑梦</cp:lastModifiedBy>
  <cp:revision>979</cp:revision>
  <dcterms:created xsi:type="dcterms:W3CDTF">1999-12-15T08:47:00Z</dcterms:created>
  <dcterms:modified xsi:type="dcterms:W3CDTF">2019-09-19T06:11:28Z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