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erriweather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880D4-0BDE-49C9-9356-BF61B6D6C191}">
  <a:tblStyle styleId="{88D880D4-0BDE-49C9-9356-BF61B6D6C1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4d9001c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4d9001c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4d9001c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4d9001cc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4eda8043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4eda8043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d9001c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4d9001c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4d9001cc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4d9001cc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4edea274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4edea274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edea274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4edea274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4edea274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4edea274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d9001cc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4d9001cc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4edea274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4edea274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dea274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dea274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4bfdc69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4bfdc69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bfdc697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bfdc697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4bfdc697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4bfdc697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bfdc697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4bfdc697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bfdc697e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bfdc697e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bfdc697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bfdc697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edea274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edea274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4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5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09650" y="1227300"/>
            <a:ext cx="65247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Merriweather"/>
                <a:ea typeface="Merriweather"/>
                <a:cs typeface="Merriweather"/>
                <a:sym typeface="Merriweather"/>
              </a:rPr>
              <a:t>Body Fat Project</a:t>
            </a:r>
            <a:endParaRPr sz="5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Group 8</a:t>
            </a:r>
            <a:endParaRPr sz="3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Xinyue Wang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Chenhao Fang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Milica Cvetkovic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erriweather"/>
                <a:ea typeface="Merriweather"/>
                <a:cs typeface="Merriweather"/>
                <a:sym typeface="Merriweather"/>
              </a:rPr>
              <a:t>Finding the Best Model</a:t>
            </a:r>
            <a:endParaRPr sz="3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0" y="1577800"/>
            <a:ext cx="9144000" cy="3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Merriweather" panose="020B0604020202020204" charset="0"/>
              </a:rPr>
              <a:t>What?</a:t>
            </a:r>
            <a:endParaRPr sz="20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erriweather" panose="020B0604020202020204" charset="0"/>
              </a:rPr>
              <a:t>	</a:t>
            </a:r>
            <a:r>
              <a:rPr lang="en" sz="2000" dirty="0">
                <a:solidFill>
                  <a:srgbClr val="292929"/>
                </a:solidFill>
                <a:highlight>
                  <a:srgbClr val="FFFFFF"/>
                </a:highlight>
                <a:latin typeface="Merriweather" panose="020B0604020202020204" charset="0"/>
                <a:ea typeface="Georgia"/>
                <a:cs typeface="Georgia"/>
                <a:sym typeface="Georgia"/>
              </a:rPr>
              <a:t>In plain words, AIC is a single number score that can be used to determine which of multiple models is most likely to be the best model for a given dataset. </a:t>
            </a: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Merriweather" panose="020B0604020202020204" charset="0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Merriweather" panose="020B0604020202020204" charset="0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Merriweather" panose="020B0604020202020204" charset="0"/>
              </a:rPr>
              <a:t>How?</a:t>
            </a:r>
            <a:endParaRPr sz="2000" b="1" dirty="0">
              <a:solidFill>
                <a:srgbClr val="292929"/>
              </a:solidFill>
              <a:highlight>
                <a:srgbClr val="FFFFFF"/>
              </a:highlight>
              <a:latin typeface="Merriweather" panose="020B0604020202020204" charset="0"/>
              <a:ea typeface="Georgia"/>
              <a:cs typeface="Georgia"/>
              <a:sym typeface="Georgi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92929"/>
                </a:solidFill>
                <a:highlight>
                  <a:srgbClr val="FFFFFF"/>
                </a:highlight>
                <a:latin typeface="Merriweather" panose="020B0604020202020204" charset="0"/>
                <a:ea typeface="Georgia"/>
                <a:cs typeface="Georgia"/>
                <a:sym typeface="Georgia"/>
              </a:rPr>
              <a:t>It estimates models </a:t>
            </a:r>
            <a:r>
              <a:rPr lang="en" sz="2000" i="1" dirty="0">
                <a:solidFill>
                  <a:srgbClr val="292929"/>
                </a:solidFill>
                <a:highlight>
                  <a:srgbClr val="FFFFFF"/>
                </a:highlight>
                <a:latin typeface="Merriweather" panose="020B0604020202020204" charset="0"/>
                <a:ea typeface="Georgia"/>
                <a:cs typeface="Georgia"/>
                <a:sym typeface="Georgia"/>
              </a:rPr>
              <a:t>relatively</a:t>
            </a:r>
            <a:r>
              <a:rPr lang="en" sz="2000" dirty="0">
                <a:solidFill>
                  <a:srgbClr val="292929"/>
                </a:solidFill>
                <a:highlight>
                  <a:srgbClr val="FFFFFF"/>
                </a:highlight>
                <a:latin typeface="Merriweather" panose="020B0604020202020204" charset="0"/>
                <a:ea typeface="Georgia"/>
                <a:cs typeface="Georgia"/>
                <a:sym typeface="Georgia"/>
              </a:rPr>
              <a:t>, meaning that AIC scores are only useful in comparison with other AIC scores for the same dataset. A lower AIC score is better.</a:t>
            </a:r>
            <a:endParaRPr sz="2000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2"/>
          <p:cNvSpPr txBox="1"/>
          <p:nvPr/>
        </p:nvSpPr>
        <p:spPr>
          <a:xfrm>
            <a:off x="1071363" y="586560"/>
            <a:ext cx="7001274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highlight>
                  <a:srgbClr val="FFFFFF"/>
                </a:highlight>
                <a:latin typeface="Merriweather" panose="020B0604020202020204" charset="0"/>
              </a:rPr>
              <a:t>The Akaike information criterion (AIC)</a:t>
            </a:r>
            <a:endParaRPr sz="2400" b="1" dirty="0">
              <a:solidFill>
                <a:schemeClr val="tx1"/>
              </a:solidFill>
              <a:latin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0" y="546825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erriweather"/>
                <a:ea typeface="Merriweather"/>
                <a:cs typeface="Merriweather"/>
                <a:sym typeface="Merriweather"/>
              </a:rPr>
              <a:t>Final Model</a:t>
            </a:r>
            <a:endParaRPr b="1" dirty="0"/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1093650"/>
            <a:ext cx="9144000" cy="19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Merriweather" panose="020B0604020202020204" charset="0"/>
              </a:rPr>
              <a:t>FORMULA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Merriweather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dk1"/>
              </a:solidFill>
              <a:latin typeface="Merriweather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dk1"/>
              </a:solidFill>
              <a:latin typeface="Merriweather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>
              <a:solidFill>
                <a:schemeClr val="dk1"/>
              </a:solidFill>
              <a:latin typeface="Merriweather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erriweather" panose="020B0604020202020204" charset="0"/>
                <a:ea typeface="Times New Roman"/>
                <a:cs typeface="Times New Roman"/>
                <a:sym typeface="Times New Roman"/>
              </a:rPr>
              <a:t>R^2 is 0.7408181, adjusted R^2 is 0.7343921 which means more than 73% of variation of in body fat can be explained.</a:t>
            </a:r>
            <a:endParaRPr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Merriweather" panose="020B0604020202020204" charset="0"/>
              </a:rPr>
              <a:t>Rule of thumb:</a:t>
            </a:r>
            <a:endParaRPr sz="24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  <a:p>
            <a:pPr marL="774700" lvl="0" indent="-22860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Merriweather" panose="020B0604020202020204" charset="0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endParaRPr sz="1200" b="1" dirty="0">
              <a:solidFill>
                <a:schemeClr val="dk1"/>
              </a:solidFill>
              <a:latin typeface="Merriweather" panose="020B060402020202020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E48E09-2EC1-431E-B649-EB1DBC196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49345"/>
              </p:ext>
            </p:extLst>
          </p:nvPr>
        </p:nvGraphicFramePr>
        <p:xfrm>
          <a:off x="685798" y="1790700"/>
          <a:ext cx="777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7772400" imgH="533160" progId="Equation.DSMT4">
                  <p:embed/>
                </p:oleObj>
              </mc:Choice>
              <mc:Fallback>
                <p:oleObj name="Equation" r:id="rId5" imgW="7772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798" y="1790700"/>
                        <a:ext cx="7772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9145922-F6CD-40C4-A407-68895C7A1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97943"/>
              </p:ext>
            </p:extLst>
          </p:nvPr>
        </p:nvGraphicFramePr>
        <p:xfrm>
          <a:off x="0" y="3897313"/>
          <a:ext cx="91424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7" imgW="9499320" imgH="469800" progId="Equation.DSMT4">
                  <p:embed/>
                </p:oleObj>
              </mc:Choice>
              <mc:Fallback>
                <p:oleObj name="Equation" r:id="rId7" imgW="94993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897313"/>
                        <a:ext cx="9142413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0" y="546825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erriweather"/>
                <a:ea typeface="Merriweather"/>
                <a:cs typeface="Merriweather"/>
                <a:sym typeface="Merriweather"/>
              </a:rPr>
              <a:t>Final Model</a:t>
            </a:r>
            <a:endParaRPr b="1"/>
          </a:p>
        </p:txBody>
      </p:sp>
      <p:sp>
        <p:nvSpPr>
          <p:cNvPr id="150" name="Google Shape;150;p24"/>
          <p:cNvSpPr txBox="1"/>
          <p:nvPr/>
        </p:nvSpPr>
        <p:spPr>
          <a:xfrm>
            <a:off x="287938" y="288475"/>
            <a:ext cx="8723700" cy="19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erriweather" panose="020B0604020202020204" charset="0"/>
              </a:rPr>
              <a:t>Usage example:</a:t>
            </a:r>
            <a:endParaRPr sz="16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rriweather" panose="020B0604020202020204" charset="0"/>
              </a:rPr>
              <a:t>We build a shiny app using this model:</a:t>
            </a:r>
            <a:endParaRPr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  <a:p>
            <a:pPr marL="774700" lvl="0" indent="-22860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497" y="1295975"/>
            <a:ext cx="6721918" cy="376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0" y="546825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erriweather"/>
                <a:ea typeface="Merriweather"/>
                <a:cs typeface="Merriweather"/>
                <a:sym typeface="Merriweather"/>
              </a:rPr>
              <a:t>Statistical Properties of Final Model</a:t>
            </a:r>
            <a:endParaRPr b="1"/>
          </a:p>
        </p:txBody>
      </p:sp>
      <p:sp>
        <p:nvSpPr>
          <p:cNvPr id="159" name="Google Shape;159;p25"/>
          <p:cNvSpPr txBox="1"/>
          <p:nvPr/>
        </p:nvSpPr>
        <p:spPr>
          <a:xfrm>
            <a:off x="315250" y="1093650"/>
            <a:ext cx="7252800" cy="3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erriweather" panose="020B0604020202020204" charset="0"/>
              </a:rPr>
              <a:t>What is t value?</a:t>
            </a:r>
            <a:endParaRPr sz="16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erriweather" panose="020B0604020202020204" charset="0"/>
              </a:rPr>
              <a:t>	The t-statistic tells us about how far our estimated parameter is from a hypothesized 0 value. It is used for </a:t>
            </a:r>
            <a:r>
              <a:rPr lang="en" sz="1500" b="1" dirty="0">
                <a:latin typeface="Merriweather" panose="020B0604020202020204" charset="0"/>
              </a:rPr>
              <a:t>individual features</a:t>
            </a:r>
            <a:r>
              <a:rPr lang="en" dirty="0">
                <a:latin typeface="Merriweather" panose="020B0604020202020204" charset="0"/>
              </a:rPr>
              <a:t>.</a:t>
            </a:r>
            <a:endParaRPr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erriweather" panose="020B0604020202020204" charset="0"/>
              </a:rPr>
              <a:t>What is Pr(&gt;|t|)?</a:t>
            </a:r>
            <a:endParaRPr sz="1600" b="1"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erriweather" panose="020B0604020202020204" charset="0"/>
              </a:rPr>
              <a:t>	</a:t>
            </a:r>
            <a:r>
              <a:rPr lang="en" dirty="0">
                <a:latin typeface="Merriweather" panose="020B0604020202020204" charset="0"/>
              </a:rPr>
              <a:t>This tells us the probability of observing a value at least as extreme as the test statistics. If this probability is sufficiently </a:t>
            </a:r>
            <a:r>
              <a:rPr lang="en" sz="1500" b="1" dirty="0">
                <a:latin typeface="Merriweather" panose="020B0604020202020204" charset="0"/>
              </a:rPr>
              <a:t>low</a:t>
            </a:r>
            <a:r>
              <a:rPr lang="en" dirty="0">
                <a:latin typeface="Merriweather" panose="020B0604020202020204" charset="0"/>
              </a:rPr>
              <a:t>, we can reject the null hypothesis that this coefficient is 0</a:t>
            </a:r>
            <a:endParaRPr dirty="0">
              <a:latin typeface="Merriweather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erriweather" panose="020B060402020202020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  <a:latin typeface="Merriweather" panose="020B0604020202020204" charset="0"/>
              </a:rPr>
              <a:t>F-Statistic and F-test?</a:t>
            </a:r>
            <a:endParaRPr sz="1600" b="1" dirty="0">
              <a:solidFill>
                <a:srgbClr val="333333"/>
              </a:solidFill>
              <a:highlight>
                <a:srgbClr val="FFFFFF"/>
              </a:highlight>
              <a:latin typeface="Merriweather" panose="020B0604020202020204" charset="0"/>
            </a:endParaRPr>
          </a:p>
          <a:p>
            <a:pPr marL="0" lvl="0" indent="45720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Merriweather" panose="020B0604020202020204" charset="0"/>
              </a:rPr>
              <a:t>In addition to looking at whether individual features have a significant effect, we may also wonder whether </a:t>
            </a:r>
            <a:r>
              <a:rPr lang="en" sz="1500" b="1" i="1" dirty="0">
                <a:solidFill>
                  <a:srgbClr val="333333"/>
                </a:solidFill>
                <a:highlight>
                  <a:srgbClr val="FFFFFF"/>
                </a:highlight>
                <a:latin typeface="Merriweather" panose="020B0604020202020204" charset="0"/>
              </a:rPr>
              <a:t>at least one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Merriweather" panose="020B0604020202020204" charset="0"/>
              </a:rPr>
              <a:t> feature has a significant effect.</a:t>
            </a:r>
            <a:endParaRPr b="1" dirty="0">
              <a:solidFill>
                <a:srgbClr val="333333"/>
              </a:solidFill>
              <a:highlight>
                <a:srgbClr val="FFFFFF"/>
              </a:highlight>
              <a:latin typeface="Merriweather" panose="020B0604020202020204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333333"/>
                </a:solidFill>
                <a:highlight>
                  <a:srgbClr val="FFFFFF"/>
                </a:highlight>
              </a:rPr>
              <a:t>	</a:t>
            </a:r>
            <a:endParaRPr sz="160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9249" y="1852150"/>
            <a:ext cx="1430375" cy="10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425" y="4615675"/>
            <a:ext cx="69151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-219800" y="0"/>
            <a:ext cx="9268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Merriweather"/>
                <a:ea typeface="Merriweather"/>
                <a:cs typeface="Merriweather"/>
                <a:sym typeface="Merriweather"/>
              </a:rPr>
              <a:t>Model Diagnostics</a:t>
            </a:r>
            <a:endParaRPr sz="30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300" y="2283688"/>
            <a:ext cx="3261000" cy="26152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-4650" y="1004625"/>
            <a:ext cx="58707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Merriweather" panose="020B0604020202020204" charset="0"/>
              </a:rPr>
              <a:t>We checked the global linear model assumptions first. Under 0.05 level of significance, all decisions are “Assumptions Acceptable”. </a:t>
            </a:r>
            <a:r>
              <a:rPr lang="en" dirty="0">
                <a:solidFill>
                  <a:schemeClr val="dk1"/>
                </a:solidFill>
                <a:latin typeface="Merriweather" panose="020B0604020202020204" charset="0"/>
              </a:rPr>
              <a:t>We also used residual plot to further check the heteroscedasticity.</a:t>
            </a:r>
            <a:endParaRPr dirty="0">
              <a:latin typeface="Merriweather" panose="020B0604020202020204" charset="0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5325035" y="1004625"/>
            <a:ext cx="373739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Merriweather" panose="020B0604020202020204" charset="0"/>
              </a:rPr>
              <a:t>Then, we checked the normality. Although the tail is very slightly off the line, we can still believe that it doesn’t violate the normal assumption.</a:t>
            </a:r>
            <a:endParaRPr dirty="0">
              <a:latin typeface="Merriweather" panose="020B0604020202020204" charset="0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17338"/>
            <a:ext cx="3560851" cy="15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4850" y="2571750"/>
            <a:ext cx="2317450" cy="18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-219800" y="0"/>
            <a:ext cx="9268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Model Diagnostics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96225" y="973250"/>
            <a:ext cx="873273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Merriweather" panose="020B0604020202020204" charset="0"/>
              </a:rPr>
              <a:t>Then, we checked the </a:t>
            </a:r>
            <a:r>
              <a:rPr lang="en" dirty="0">
                <a:solidFill>
                  <a:schemeClr val="dk1"/>
                </a:solidFill>
                <a:latin typeface="Merriweather" panose="020B0604020202020204" charset="0"/>
              </a:rPr>
              <a:t>outliers. </a:t>
            </a:r>
            <a:br>
              <a:rPr lang="en" dirty="0">
                <a:solidFill>
                  <a:schemeClr val="dk1"/>
                </a:solidFill>
                <a:latin typeface="Merriweather" panose="020B0604020202020204" charset="0"/>
              </a:rPr>
            </a:br>
            <a:r>
              <a:rPr lang="en" dirty="0">
                <a:solidFill>
                  <a:schemeClr val="dk1"/>
                </a:solidFill>
                <a:latin typeface="Merriweather" panose="020B0604020202020204" charset="0"/>
              </a:rPr>
              <a:t>It’s very obvious from these two plots and the two plots in the next slide that the 39th data point is an outlier. And that’s why I decided to delete it before fitting the final model.</a:t>
            </a:r>
            <a:endParaRPr dirty="0">
              <a:latin typeface="Merriweather" panose="020B0604020202020204" charset="0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25" y="1701050"/>
            <a:ext cx="4599550" cy="28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1045700" y="4659400"/>
            <a:ext cx="2700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Cook’s distance with IDNO 39.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318050" y="4659400"/>
            <a:ext cx="29262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Cook’s distance without IDNO 39.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5">
            <a:alphaModFix/>
          </a:blip>
          <a:srcRect t="12288"/>
          <a:stretch/>
        </p:blipFill>
        <p:spPr>
          <a:xfrm>
            <a:off x="4906350" y="2021925"/>
            <a:ext cx="3749600" cy="26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-219800" y="0"/>
            <a:ext cx="9268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Model Diagnostics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t="13075" r="4370" b="3535"/>
          <a:stretch/>
        </p:blipFill>
        <p:spPr>
          <a:xfrm>
            <a:off x="4826675" y="1495975"/>
            <a:ext cx="4166000" cy="29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5">
            <a:alphaModFix/>
          </a:blip>
          <a:srcRect t="8197" r="2997"/>
          <a:stretch/>
        </p:blipFill>
        <p:spPr>
          <a:xfrm>
            <a:off x="89650" y="1563437"/>
            <a:ext cx="4664625" cy="27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1212863" y="4542250"/>
            <a:ext cx="2700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Influential plot with IDNO 39.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5767075" y="4542250"/>
            <a:ext cx="29262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Influential plot </a:t>
            </a:r>
            <a:r>
              <a:rPr lang="en"/>
              <a:t>without IDNO 39.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973250"/>
            <a:ext cx="91440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Merriweather" panose="020B0604020202020204" charset="0"/>
              </a:rPr>
              <a:t>There are also other suspicious points. But since the sample size is not large enough, I tend to keep them for now.</a:t>
            </a:r>
            <a:endParaRPr dirty="0">
              <a:latin typeface="Merriweather" panose="020B0604020202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-219800" y="0"/>
            <a:ext cx="9268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Model Diagnostics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230825" y="637050"/>
            <a:ext cx="32796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latin typeface="Merriweather" panose="020B0604020202020204" charset="0"/>
              </a:rPr>
              <a:t>Other checks - All good.</a:t>
            </a:r>
            <a:endParaRPr sz="1600" dirty="0">
              <a:latin typeface="Merriweather" panose="020B0604020202020204" charset="0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 r="3735"/>
          <a:stretch/>
        </p:blipFill>
        <p:spPr>
          <a:xfrm>
            <a:off x="4572000" y="1354275"/>
            <a:ext cx="4548625" cy="37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352887" y="4106675"/>
            <a:ext cx="37812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Durbin-Watson Test - Independence of Errors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5">
            <a:alphaModFix/>
          </a:blip>
          <a:srcRect t="2024" b="2024"/>
          <a:stretch/>
        </p:blipFill>
        <p:spPr>
          <a:xfrm>
            <a:off x="0" y="1607500"/>
            <a:ext cx="4548626" cy="845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995925" y="2571750"/>
            <a:ext cx="24951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VIF results - Multicollinearity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5325613" y="982250"/>
            <a:ext cx="34986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Linearity Between Variables and Body Fat</a:t>
            </a:r>
            <a:endParaRPr dirty="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473525"/>
            <a:ext cx="4548625" cy="63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-219800" y="0"/>
            <a:ext cx="9268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Strengths and Weaknesses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397800" y="867657"/>
            <a:ext cx="8348400" cy="3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Merriweather" panose="020B0604020202020204" charset="0"/>
              </a:rPr>
              <a:t>Final Model: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Merriweather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Merriweather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Merriweather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Merriweather" panose="020B060402020202020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Merriweather" panose="020B0604020202020204" charset="0"/>
              </a:rPr>
              <a:t>Strengths:</a:t>
            </a:r>
            <a:endParaRPr sz="2000" dirty="0">
              <a:latin typeface="Merriweather" panose="020B0604020202020204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Merriweather" panose="020B0604020202020204" charset="0"/>
              </a:rPr>
              <a:t>Simple and can be interpreted easily.</a:t>
            </a:r>
            <a:endParaRPr sz="2000" dirty="0">
              <a:latin typeface="Merriweather" panose="020B0604020202020204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Merriweather" panose="020B0604020202020204" charset="0"/>
              </a:rPr>
              <a:t>Reliable - it doesn’t violate any assumption of linear regression.</a:t>
            </a:r>
            <a:endParaRPr sz="2000" dirty="0">
              <a:latin typeface="Merriweather" panose="020B0604020202020204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Merriweather" panose="020B0604020202020204" charset="0"/>
              </a:rPr>
              <a:t>It can explain more than 73% of variation in body fat.</a:t>
            </a:r>
            <a:endParaRPr sz="2000" dirty="0">
              <a:latin typeface="Merriweather" panose="020B0604020202020204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>
                <a:latin typeface="Merriweather" panose="020B0604020202020204" charset="0"/>
              </a:rPr>
              <a:t>Weaknesses:</a:t>
            </a:r>
            <a:endParaRPr sz="2000" dirty="0">
              <a:latin typeface="Merriweather" panose="020B0604020202020204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>
                <a:latin typeface="Merriweather" panose="020B0604020202020204" charset="0"/>
              </a:rPr>
              <a:t>The adjusted R^2 of this model isn’t the largest among our candidates.</a:t>
            </a:r>
            <a:endParaRPr sz="2000" dirty="0">
              <a:latin typeface="Merriweather" panose="020B060402020202020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FA22DA7-A5B5-4054-9F39-65C3B2FDB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260969"/>
              </p:ext>
            </p:extLst>
          </p:nvPr>
        </p:nvGraphicFramePr>
        <p:xfrm>
          <a:off x="716775" y="1413022"/>
          <a:ext cx="777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7772400" imgH="533160" progId="Equation.DSMT4">
                  <p:embed/>
                </p:oleObj>
              </mc:Choice>
              <mc:Fallback>
                <p:oleObj name="Equation" r:id="rId5" imgW="77724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775" y="1413022"/>
                        <a:ext cx="77724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1344750" y="219525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latin typeface="Merriweather"/>
                <a:ea typeface="Merriweather"/>
                <a:cs typeface="Merriweather"/>
                <a:sym typeface="Merriweather"/>
              </a:rPr>
              <a:t>Thank you for your time!</a:t>
            </a:r>
            <a:endParaRPr sz="39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Background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17975" y="1673125"/>
            <a:ext cx="2647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617975" y="624275"/>
            <a:ext cx="6316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body fat is a significant indicator of human obesity.</a:t>
            </a:r>
            <a:endParaRPr sz="1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625" y="1167063"/>
            <a:ext cx="4262925" cy="28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75388" y="4256825"/>
            <a:ext cx="6023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hard to measure. We need to find a effective way to calculate the bodyfat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428750"/>
            <a:ext cx="91440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We did unit conversion for the WEIGHT and HEIGHT features - from lbs to kg and from inches to cm.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Merriweather"/>
              <a:buAutoNum type="arabicPeriod"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By looking at the summary statistics, we noticed some unusual behaviors with BODYFAT, HEIGHT, and WEIGHT features.</a:t>
            </a:r>
            <a:endParaRPr sz="25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6625" y="626400"/>
            <a:ext cx="91440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erriweather"/>
                <a:ea typeface="Merriweather"/>
                <a:cs typeface="Merriweather"/>
                <a:sym typeface="Merriweather"/>
              </a:rPr>
              <a:t>BODYFAT</a:t>
            </a:r>
            <a:endParaRPr sz="25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ffdsd</a:t>
            </a: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" y="1173475"/>
            <a:ext cx="9143999" cy="71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0" y="2095500"/>
            <a:ext cx="91440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We used Siri equation to calculate body fat for IDNO 172 and 182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Body Fat = (495/Body Density)-450 is Siri equation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The calculation indicated wrong densities. By looking at the similar data points based on age, height, weight and measurements, which resulted in IDNO 45, we deduced that 182 density was a typo, and we changed it to 1.089. The new body fat was 4.54.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We did similar with 172, which resulted in new body fat approximately 7.064.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705975"/>
            <a:ext cx="91440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erriweather"/>
                <a:ea typeface="Merriweather"/>
                <a:cs typeface="Merriweather"/>
                <a:sym typeface="Merriweather"/>
              </a:rPr>
              <a:t>WEIGHT</a:t>
            </a:r>
            <a:endParaRPr sz="25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500"/>
              <a:t>Using ADIPOSITY feature, we calculated weight for IDNO 39 using the bmi formula. 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557063" y="2311500"/>
          <a:ext cx="8029875" cy="1913725"/>
        </p:xfrm>
        <a:graphic>
          <a:graphicData uri="http://schemas.openxmlformats.org/drawingml/2006/table">
            <a:tbl>
              <a:tblPr>
                <a:noFill/>
                <a:tableStyleId>{88D880D4-0BDE-49C9-9356-BF61B6D6C191}</a:tableStyleId>
              </a:tblPr>
              <a:tblGrid>
                <a:gridCol w="267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IDNO</a:t>
                      </a:r>
                      <a:endParaRPr sz="23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WEIGHT before </a:t>
                      </a:r>
                      <a:endParaRPr sz="23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WEIGHT after</a:t>
                      </a:r>
                      <a:endParaRPr sz="23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39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164.7221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132.6953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0" y="705975"/>
            <a:ext cx="91440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erriweather"/>
                <a:ea typeface="Merriweather"/>
                <a:cs typeface="Merriweather"/>
                <a:sym typeface="Merriweather"/>
              </a:rPr>
              <a:t>HEIGHT</a:t>
            </a:r>
            <a:endParaRPr sz="25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500"/>
              <a:t>Using ADIPOSITY feature, we calculated weight for IDNO 42 using the bmi formula. 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57063" y="2311500"/>
          <a:ext cx="8029875" cy="1913725"/>
        </p:xfrm>
        <a:graphic>
          <a:graphicData uri="http://schemas.openxmlformats.org/drawingml/2006/table">
            <a:tbl>
              <a:tblPr>
                <a:noFill/>
                <a:tableStyleId>{88D880D4-0BDE-49C9-9356-BF61B6D6C191}</a:tableStyleId>
              </a:tblPr>
              <a:tblGrid>
                <a:gridCol w="267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2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IDNO</a:t>
                      </a:r>
                      <a:endParaRPr sz="23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HEIGHT before </a:t>
                      </a:r>
                      <a:endParaRPr sz="23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HEIGHT after</a:t>
                      </a:r>
                      <a:endParaRPr sz="23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42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74.93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176.3408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490800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Merriweather"/>
                <a:ea typeface="Merriweather"/>
                <a:cs typeface="Merriweather"/>
                <a:sym typeface="Merriweather"/>
              </a:rPr>
              <a:t>Visual Exploration</a:t>
            </a:r>
            <a:endParaRPr b="1"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1098725"/>
            <a:ext cx="91440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Using plotly interactive plots, we looked into DENSITY vs. BODYFAT. Further exploration of the outliers, led to conclusion that IDNO 48,96 and 216 were possible data errors.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densitybf">
            <a:hlinkClick r:id="" action="ppaction://media"/>
            <a:extLst>
              <a:ext uri="{FF2B5EF4-FFF2-40B4-BE49-F238E27FC236}">
                <a16:creationId xmlns:a16="http://schemas.microsoft.com/office/drawing/2014/main" id="{E02CBF7C-8341-4269-B336-86F3D95A8E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54150" y="2338100"/>
            <a:ext cx="62357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490800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erriweather"/>
                <a:ea typeface="Merriweather"/>
                <a:cs typeface="Merriweather"/>
                <a:sym typeface="Merriweather"/>
              </a:rPr>
              <a:t>Visual Exploration</a:t>
            </a:r>
            <a:endParaRPr b="1"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1098725"/>
            <a:ext cx="9144000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Merriweather"/>
              <a:buChar char="●"/>
            </a:pPr>
            <a:r>
              <a:rPr lang="en" sz="2100">
                <a:latin typeface="Merriweather"/>
                <a:ea typeface="Merriweather"/>
                <a:cs typeface="Merriweather"/>
                <a:sym typeface="Merriweather"/>
              </a:rPr>
              <a:t>Using plotly interactive plots, we looked into </a:t>
            </a:r>
            <a:r>
              <a:rPr lang="en" sz="21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 vs. HEIGHT. Although, we already did some adjustments to IDNO 39, this point still seems like an outlier. </a:t>
            </a:r>
            <a:endParaRPr sz="2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heightweight">
            <a:hlinkClick r:id="" action="ppaction://media"/>
            <a:extLst>
              <a:ext uri="{FF2B5EF4-FFF2-40B4-BE49-F238E27FC236}">
                <a16:creationId xmlns:a16="http://schemas.microsoft.com/office/drawing/2014/main" id="{1D72A7E0-8C1E-488F-9B5E-FB8FFCDC3B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54150" y="2370674"/>
            <a:ext cx="62357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033250" y="0"/>
            <a:ext cx="5077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Data Cleaning </a:t>
            </a:r>
            <a:endParaRPr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50" y="0"/>
            <a:ext cx="1309650" cy="9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0" y="546825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Merriweather"/>
                <a:ea typeface="Merriweather"/>
                <a:cs typeface="Merriweather"/>
                <a:sym typeface="Merriweather"/>
              </a:rPr>
              <a:t>Summary of Changes Used to Build Models</a:t>
            </a:r>
            <a:endParaRPr b="1" dirty="0"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376088" y="1517950"/>
          <a:ext cx="8391800" cy="1539150"/>
        </p:xfrm>
        <a:graphic>
          <a:graphicData uri="http://schemas.openxmlformats.org/drawingml/2006/table">
            <a:tbl>
              <a:tblPr>
                <a:noFill/>
                <a:tableStyleId>{88D880D4-0BDE-49C9-9356-BF61B6D6C191}</a:tableStyleId>
              </a:tblPr>
              <a:tblGrid>
                <a:gridCol w="20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IDNO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WEIGHT before 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Changes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WEIGHT after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163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184.25 lbs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-20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164.25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lbs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221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153.25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lbs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+20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173.25</a:t>
                      </a:r>
                      <a:r>
                        <a:rPr lang="en" sz="23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lbs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376088" y="3057100"/>
          <a:ext cx="8391800" cy="1005780"/>
        </p:xfrm>
        <a:graphic>
          <a:graphicData uri="http://schemas.openxmlformats.org/drawingml/2006/table">
            <a:tbl>
              <a:tblPr>
                <a:noFill/>
                <a:tableStyleId>{88D880D4-0BDE-49C9-9356-BF61B6D6C191}</a:tableStyleId>
              </a:tblPr>
              <a:tblGrid>
                <a:gridCol w="209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IDNO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HEIGHT before 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Changes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HEIGHT after</a:t>
                      </a:r>
                      <a:endParaRPr sz="1900" b="1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42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74.93 cm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+100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174.93 cm</a:t>
                      </a:r>
                      <a:endParaRPr sz="23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" name="Google Shape;125;p21"/>
          <p:cNvSpPr txBox="1"/>
          <p:nvPr/>
        </p:nvSpPr>
        <p:spPr>
          <a:xfrm>
            <a:off x="179325" y="4285125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built the model, we deleted two data points with “IDNO” 172 and 182 according to Milica’s suggestion.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79325" y="4529450"/>
            <a:ext cx="91440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fitting the final model, we also deleted 39th data point since it is an outlier detected by the model.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882</Words>
  <Application>Microsoft Office PowerPoint</Application>
  <PresentationFormat>On-screen Show (16:9)</PresentationFormat>
  <Paragraphs>137</Paragraphs>
  <Slides>19</Slides>
  <Notes>19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Merriweather</vt:lpstr>
      <vt:lpstr>Times New Roman</vt:lpstr>
      <vt:lpstr>Arial</vt:lpstr>
      <vt:lpstr>Simple Light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Cvetkovic, Milica</cp:lastModifiedBy>
  <cp:revision>3</cp:revision>
  <dcterms:modified xsi:type="dcterms:W3CDTF">2020-10-25T22:18:11Z</dcterms:modified>
</cp:coreProperties>
</file>