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43463" cy="42845038"/>
  <p:notesSz cx="6858000" cy="9144000"/>
  <p:defaultTextStyle>
    <a:defPPr>
      <a:defRPr lang="zh-CN"/>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95">
          <p15:clr>
            <a:srgbClr val="A4A3A4"/>
          </p15:clr>
        </p15:guide>
        <p15:guide id="2" pos="95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DAEE"/>
    <a:srgbClr val="2C3F71"/>
    <a:srgbClr val="435F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23" autoAdjust="0"/>
    <p:restoredTop sz="95226" autoAdjust="0"/>
  </p:normalViewPr>
  <p:slideViewPr>
    <p:cSldViewPr>
      <p:cViewPr>
        <p:scale>
          <a:sx n="33" d="100"/>
          <a:sy n="33" d="100"/>
        </p:scale>
        <p:origin x="762" y="42"/>
      </p:cViewPr>
      <p:guideLst>
        <p:guide orient="horz" pos="13495"/>
        <p:guide pos="952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13BFDA-6868-46CF-AE89-3FC218351F56}" type="datetimeFigureOut">
              <a:rPr lang="zh-CN" altLang="en-US" smtClean="0"/>
              <a:t>2018/8/18 Saturday</a:t>
            </a:fld>
            <a:endParaRPr lang="zh-CN" altLang="en-US"/>
          </a:p>
        </p:txBody>
      </p:sp>
      <p:sp>
        <p:nvSpPr>
          <p:cNvPr id="4" name="幻灯片图像占位符 3"/>
          <p:cNvSpPr>
            <a:spLocks noGrp="1" noRot="1" noChangeAspect="1"/>
          </p:cNvSpPr>
          <p:nvPr>
            <p:ph type="sldImg" idx="2"/>
          </p:nvPr>
        </p:nvSpPr>
        <p:spPr>
          <a:xfrm>
            <a:off x="2219325" y="685800"/>
            <a:ext cx="241935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91C76E-6BFA-42BE-8316-8E6E8361E6BD}" type="slidenum">
              <a:rPr lang="zh-CN" altLang="en-US" smtClean="0"/>
              <a:t>‹#›</a:t>
            </a:fld>
            <a:endParaRPr lang="zh-CN" altLang="en-US"/>
          </a:p>
        </p:txBody>
      </p:sp>
    </p:spTree>
    <p:extLst>
      <p:ext uri="{BB962C8B-B14F-4D97-AF65-F5344CB8AC3E}">
        <p14:creationId xmlns:p14="http://schemas.microsoft.com/office/powerpoint/2010/main" val="2233248380"/>
      </p:ext>
    </p:extLst>
  </p:cSld>
  <p:clrMap bg1="lt1" tx1="dk1" bg2="lt2" tx2="dk2" accent1="accent1" accent2="accent2" accent3="accent3" accent4="accent4" accent5="accent5" accent6="accent6" hlink="hlink" folHlink="folHlink"/>
  <p:notesStyle>
    <a:lvl1pPr marL="0" algn="l" defTabSz="4176431" rtl="0" eaLnBrk="1" latinLnBrk="0" hangingPunct="1">
      <a:defRPr sz="5500" kern="1200">
        <a:solidFill>
          <a:schemeClr val="tx1"/>
        </a:solidFill>
        <a:latin typeface="+mn-lt"/>
        <a:ea typeface="+mn-ea"/>
        <a:cs typeface="+mn-cs"/>
      </a:defRPr>
    </a:lvl1pPr>
    <a:lvl2pPr marL="2088215" algn="l" defTabSz="4176431" rtl="0" eaLnBrk="1" latinLnBrk="0" hangingPunct="1">
      <a:defRPr sz="5500" kern="1200">
        <a:solidFill>
          <a:schemeClr val="tx1"/>
        </a:solidFill>
        <a:latin typeface="+mn-lt"/>
        <a:ea typeface="+mn-ea"/>
        <a:cs typeface="+mn-cs"/>
      </a:defRPr>
    </a:lvl2pPr>
    <a:lvl3pPr marL="4176431" algn="l" defTabSz="4176431" rtl="0" eaLnBrk="1" latinLnBrk="0" hangingPunct="1">
      <a:defRPr sz="5500" kern="1200">
        <a:solidFill>
          <a:schemeClr val="tx1"/>
        </a:solidFill>
        <a:latin typeface="+mn-lt"/>
        <a:ea typeface="+mn-ea"/>
        <a:cs typeface="+mn-cs"/>
      </a:defRPr>
    </a:lvl3pPr>
    <a:lvl4pPr marL="6264646" algn="l" defTabSz="4176431" rtl="0" eaLnBrk="1" latinLnBrk="0" hangingPunct="1">
      <a:defRPr sz="5500" kern="1200">
        <a:solidFill>
          <a:schemeClr val="tx1"/>
        </a:solidFill>
        <a:latin typeface="+mn-lt"/>
        <a:ea typeface="+mn-ea"/>
        <a:cs typeface="+mn-cs"/>
      </a:defRPr>
    </a:lvl4pPr>
    <a:lvl5pPr marL="8352861" algn="l" defTabSz="4176431" rtl="0" eaLnBrk="1" latinLnBrk="0" hangingPunct="1">
      <a:defRPr sz="5500" kern="1200">
        <a:solidFill>
          <a:schemeClr val="tx1"/>
        </a:solidFill>
        <a:latin typeface="+mn-lt"/>
        <a:ea typeface="+mn-ea"/>
        <a:cs typeface="+mn-cs"/>
      </a:defRPr>
    </a:lvl5pPr>
    <a:lvl6pPr marL="10441076" algn="l" defTabSz="4176431" rtl="0" eaLnBrk="1" latinLnBrk="0" hangingPunct="1">
      <a:defRPr sz="5500" kern="1200">
        <a:solidFill>
          <a:schemeClr val="tx1"/>
        </a:solidFill>
        <a:latin typeface="+mn-lt"/>
        <a:ea typeface="+mn-ea"/>
        <a:cs typeface="+mn-cs"/>
      </a:defRPr>
    </a:lvl6pPr>
    <a:lvl7pPr marL="12529292" algn="l" defTabSz="4176431" rtl="0" eaLnBrk="1" latinLnBrk="0" hangingPunct="1">
      <a:defRPr sz="5500" kern="1200">
        <a:solidFill>
          <a:schemeClr val="tx1"/>
        </a:solidFill>
        <a:latin typeface="+mn-lt"/>
        <a:ea typeface="+mn-ea"/>
        <a:cs typeface="+mn-cs"/>
      </a:defRPr>
    </a:lvl7pPr>
    <a:lvl8pPr marL="14617507" algn="l" defTabSz="4176431" rtl="0" eaLnBrk="1" latinLnBrk="0" hangingPunct="1">
      <a:defRPr sz="5500" kern="1200">
        <a:solidFill>
          <a:schemeClr val="tx1"/>
        </a:solidFill>
        <a:latin typeface="+mn-lt"/>
        <a:ea typeface="+mn-ea"/>
        <a:cs typeface="+mn-cs"/>
      </a:defRPr>
    </a:lvl8pPr>
    <a:lvl9pPr marL="16705722" algn="l" defTabSz="4176431"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91C76E-6BFA-42BE-8316-8E6E8361E6BD}" type="slidenum">
              <a:rPr lang="zh-CN" altLang="en-US" smtClean="0"/>
              <a:t>1</a:t>
            </a:fld>
            <a:endParaRPr lang="zh-CN" altLang="en-US"/>
          </a:p>
        </p:txBody>
      </p:sp>
    </p:spTree>
    <p:extLst>
      <p:ext uri="{BB962C8B-B14F-4D97-AF65-F5344CB8AC3E}">
        <p14:creationId xmlns:p14="http://schemas.microsoft.com/office/powerpoint/2010/main" val="2117101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2268260" y="13309740"/>
            <a:ext cx="25706944" cy="9183912"/>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4536520" y="24278855"/>
            <a:ext cx="21170424" cy="10949287"/>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2018/8/18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2018/8/18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21926511" y="1715795"/>
            <a:ext cx="6804779" cy="3655713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12173" y="1715795"/>
            <a:ext cx="19910280" cy="3655713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2018/8/18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2018/8/18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389026" y="27531905"/>
            <a:ext cx="25706944" cy="8509501"/>
          </a:xfrm>
        </p:spPr>
        <p:txBody>
          <a:bodyPr anchor="t"/>
          <a:lstStyle>
            <a:lvl1pPr algn="l">
              <a:defRPr sz="183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2389026" y="18159561"/>
            <a:ext cx="25706944" cy="9372347"/>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2018/8/18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12173" y="9997183"/>
            <a:ext cx="13357529" cy="2827574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5373761" y="9997183"/>
            <a:ext cx="13357529" cy="2827574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2018/8/18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512175" y="9590546"/>
            <a:ext cx="13362782" cy="3996884"/>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zh-CN" altLang="en-US" smtClean="0"/>
              <a:t>单击此处编辑母版文本样式</a:t>
            </a:r>
          </a:p>
        </p:txBody>
      </p:sp>
      <p:sp>
        <p:nvSpPr>
          <p:cNvPr id="4" name="内容占位符 3"/>
          <p:cNvSpPr>
            <a:spLocks noGrp="1"/>
          </p:cNvSpPr>
          <p:nvPr>
            <p:ph sz="half" idx="2"/>
          </p:nvPr>
        </p:nvSpPr>
        <p:spPr>
          <a:xfrm>
            <a:off x="1512175" y="13587430"/>
            <a:ext cx="13362782" cy="24685489"/>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15363262" y="9590546"/>
            <a:ext cx="13368030" cy="3996884"/>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zh-CN" altLang="en-US" smtClean="0"/>
              <a:t>单击此处编辑母版文本样式</a:t>
            </a:r>
          </a:p>
        </p:txBody>
      </p:sp>
      <p:sp>
        <p:nvSpPr>
          <p:cNvPr id="6" name="内容占位符 5"/>
          <p:cNvSpPr>
            <a:spLocks noGrp="1"/>
          </p:cNvSpPr>
          <p:nvPr>
            <p:ph sz="quarter" idx="4"/>
          </p:nvPr>
        </p:nvSpPr>
        <p:spPr>
          <a:xfrm>
            <a:off x="15363262" y="13587430"/>
            <a:ext cx="13368030" cy="24685489"/>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2018/8/18 Saturday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2018/8/18 Saturday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2018/8/18 Saturday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512175" y="1705869"/>
            <a:ext cx="9949892" cy="7259854"/>
          </a:xfrm>
        </p:spPr>
        <p:txBody>
          <a:bodyPr anchor="b"/>
          <a:lstStyle>
            <a:lvl1pPr algn="l">
              <a:defRPr sz="91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11824354" y="1705871"/>
            <a:ext cx="16906938" cy="36567054"/>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1512175" y="8965725"/>
            <a:ext cx="9949892" cy="29307201"/>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2018/8/18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927930" y="29991529"/>
            <a:ext cx="18146078" cy="3540671"/>
          </a:xfrm>
        </p:spPr>
        <p:txBody>
          <a:bodyPr anchor="b"/>
          <a:lstStyle>
            <a:lvl1pPr algn="l">
              <a:defRPr sz="91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927930" y="3828282"/>
            <a:ext cx="18146078" cy="25707023"/>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endParaRPr lang="zh-CN" altLang="en-US"/>
          </a:p>
        </p:txBody>
      </p:sp>
      <p:sp>
        <p:nvSpPr>
          <p:cNvPr id="4" name="文本占位符 3"/>
          <p:cNvSpPr>
            <a:spLocks noGrp="1"/>
          </p:cNvSpPr>
          <p:nvPr>
            <p:ph type="body" sz="half" idx="2"/>
          </p:nvPr>
        </p:nvSpPr>
        <p:spPr>
          <a:xfrm>
            <a:off x="5927930" y="33532200"/>
            <a:ext cx="18146078" cy="5028337"/>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2018/8/18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12173" y="1715788"/>
            <a:ext cx="27219117" cy="7140840"/>
          </a:xfrm>
          <a:prstGeom prst="rect">
            <a:avLst/>
          </a:prstGeom>
        </p:spPr>
        <p:txBody>
          <a:bodyPr vert="horz" lIns="417643" tIns="208822" rIns="417643" bIns="208822"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512173" y="9997183"/>
            <a:ext cx="27219117" cy="28275743"/>
          </a:xfrm>
          <a:prstGeom prst="rect">
            <a:avLst/>
          </a:prstGeom>
        </p:spPr>
        <p:txBody>
          <a:bodyPr vert="horz" lIns="417643" tIns="208822" rIns="417643" bIns="208822"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1512173" y="39711008"/>
            <a:ext cx="7056808" cy="2281100"/>
          </a:xfrm>
          <a:prstGeom prst="rect">
            <a:avLst/>
          </a:prstGeom>
        </p:spPr>
        <p:txBody>
          <a:bodyPr vert="horz" lIns="417643" tIns="208822" rIns="417643" bIns="208822" rtlCol="0" anchor="ctr"/>
          <a:lstStyle>
            <a:lvl1pPr algn="l">
              <a:defRPr sz="5500">
                <a:solidFill>
                  <a:schemeClr val="tx1">
                    <a:tint val="75000"/>
                  </a:schemeClr>
                </a:solidFill>
              </a:defRPr>
            </a:lvl1pPr>
          </a:lstStyle>
          <a:p>
            <a:fld id="{530820CF-B880-4189-942D-D702A7CBA730}" type="datetimeFigureOut">
              <a:rPr lang="zh-CN" altLang="en-US" smtClean="0"/>
              <a:t>2018/8/18 Saturday</a:t>
            </a:fld>
            <a:endParaRPr lang="zh-CN" altLang="en-US"/>
          </a:p>
        </p:txBody>
      </p:sp>
      <p:sp>
        <p:nvSpPr>
          <p:cNvPr id="5" name="页脚占位符 4"/>
          <p:cNvSpPr>
            <a:spLocks noGrp="1"/>
          </p:cNvSpPr>
          <p:nvPr>
            <p:ph type="ftr" sz="quarter" idx="3"/>
          </p:nvPr>
        </p:nvSpPr>
        <p:spPr>
          <a:xfrm>
            <a:off x="10333183" y="39711008"/>
            <a:ext cx="9577097" cy="2281100"/>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21674482" y="39711008"/>
            <a:ext cx="7056808" cy="2281100"/>
          </a:xfrm>
          <a:prstGeom prst="rect">
            <a:avLst/>
          </a:prstGeom>
        </p:spPr>
        <p:txBody>
          <a:bodyPr vert="horz" lIns="417643" tIns="208822" rIns="417643" bIns="208822" rtlCol="0" anchor="ctr"/>
          <a:lstStyle>
            <a:lvl1pPr algn="r">
              <a:defRPr sz="55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431" rtl="0" eaLnBrk="1" latinLnBrk="0"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3350" indent="-1305135" algn="l" defTabSz="4176431"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20538" indent="-1044108" algn="l" defTabSz="4176431"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08753"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39696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zh-CN"/>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jpg"/><Relationship Id="rId2" Type="http://schemas.openxmlformats.org/officeDocument/2006/relationships/notesSlide" Target="../notesSlides/notesSlide1.xml"/><Relationship Id="rId16" Type="http://schemas.openxmlformats.org/officeDocument/2006/relationships/image" Target="../media/image14.jp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261" y="7452966"/>
            <a:ext cx="30251724" cy="35392071"/>
          </a:xfrm>
          <a:prstGeom prst="rect">
            <a:avLst/>
          </a:prstGeom>
          <a:solidFill>
            <a:srgbClr val="D3DAEE"/>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611698" y="17934533"/>
            <a:ext cx="21386376" cy="109211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2283282" y="29955538"/>
            <a:ext cx="17378134" cy="117566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30231739" cy="7020919"/>
          </a:xfrm>
          <a:prstGeom prst="rect">
            <a:avLst/>
          </a:prstGeom>
          <a:solidFill>
            <a:srgbClr val="435FAA"/>
          </a:solidFill>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2268259" y="0"/>
            <a:ext cx="25706944" cy="3412600"/>
          </a:xfrm>
        </p:spPr>
        <p:txBody>
          <a:bodyPr>
            <a:normAutofit fontScale="90000"/>
          </a:bodyPr>
          <a:lstStyle/>
          <a:p>
            <a:r>
              <a:rPr lang="en-US" altLang="zh-CN" sz="9800" b="1" dirty="0">
                <a:solidFill>
                  <a:schemeClr val="bg1"/>
                </a:solidFill>
              </a:rPr>
              <a:t>Local Regression Based Hourglass Network for Hand Pose Estimation from a Single Depth Image</a:t>
            </a:r>
            <a:endParaRPr lang="zh-CN" altLang="en-US" sz="9800" b="1" dirty="0">
              <a:solidFill>
                <a:schemeClr val="bg1"/>
              </a:solidFill>
            </a:endParaRPr>
          </a:p>
        </p:txBody>
      </p:sp>
      <p:sp>
        <p:nvSpPr>
          <p:cNvPr id="3" name="副标题 2"/>
          <p:cNvSpPr>
            <a:spLocks noGrp="1"/>
          </p:cNvSpPr>
          <p:nvPr>
            <p:ph type="subTitle" idx="1"/>
          </p:nvPr>
        </p:nvSpPr>
        <p:spPr>
          <a:xfrm>
            <a:off x="2268303" y="3204495"/>
            <a:ext cx="25706856" cy="3744415"/>
          </a:xfrm>
        </p:spPr>
        <p:txBody>
          <a:bodyPr>
            <a:normAutofit/>
          </a:bodyPr>
          <a:lstStyle/>
          <a:p>
            <a:r>
              <a:rPr lang="en-US" altLang="zh-CN" sz="7200" dirty="0" err="1" smtClean="0">
                <a:solidFill>
                  <a:schemeClr val="bg1"/>
                </a:solidFill>
                <a:latin typeface="+mj-lt"/>
                <a:ea typeface="+mj-ea"/>
              </a:rPr>
              <a:t>Jia</a:t>
            </a:r>
            <a:r>
              <a:rPr lang="en-US" altLang="zh-CN" sz="7200" dirty="0" smtClean="0">
                <a:solidFill>
                  <a:schemeClr val="bg1"/>
                </a:solidFill>
                <a:latin typeface="+mj-lt"/>
                <a:ea typeface="+mj-ea"/>
              </a:rPr>
              <a:t> Li </a:t>
            </a:r>
            <a:r>
              <a:rPr lang="en-US" altLang="zh-CN" sz="7200" baseline="30000" dirty="0" smtClean="0">
                <a:solidFill>
                  <a:schemeClr val="bg1"/>
                </a:solidFill>
                <a:latin typeface="+mj-lt"/>
                <a:ea typeface="+mj-ea"/>
              </a:rPr>
              <a:t>1, 2</a:t>
            </a:r>
            <a:r>
              <a:rPr lang="en-US" altLang="zh-CN" sz="7200" dirty="0" smtClean="0">
                <a:solidFill>
                  <a:schemeClr val="bg1"/>
                </a:solidFill>
                <a:latin typeface="+mj-lt"/>
                <a:ea typeface="+mj-ea"/>
              </a:rPr>
              <a:t> </a:t>
            </a:r>
            <a:r>
              <a:rPr lang="en-US" altLang="zh-CN" sz="7200" dirty="0" smtClean="0">
                <a:solidFill>
                  <a:schemeClr val="bg1"/>
                </a:solidFill>
                <a:latin typeface="+mj-lt"/>
                <a:ea typeface="+mj-ea"/>
              </a:rPr>
              <a:t>and </a:t>
            </a:r>
            <a:r>
              <a:rPr lang="en-US" altLang="zh-CN" sz="7200" dirty="0" err="1">
                <a:solidFill>
                  <a:schemeClr val="bg1"/>
                </a:solidFill>
                <a:latin typeface="+mj-lt"/>
                <a:ea typeface="+mj-ea"/>
              </a:rPr>
              <a:t>Zengfu</a:t>
            </a:r>
            <a:r>
              <a:rPr lang="en-US" altLang="zh-CN" sz="7200" dirty="0">
                <a:solidFill>
                  <a:schemeClr val="bg1"/>
                </a:solidFill>
                <a:latin typeface="+mj-lt"/>
                <a:ea typeface="+mj-ea"/>
              </a:rPr>
              <a:t> </a:t>
            </a:r>
            <a:r>
              <a:rPr lang="en-US" altLang="zh-CN" sz="7200" dirty="0" smtClean="0">
                <a:solidFill>
                  <a:schemeClr val="bg1"/>
                </a:solidFill>
                <a:latin typeface="+mj-lt"/>
                <a:ea typeface="+mj-ea"/>
              </a:rPr>
              <a:t>Wang </a:t>
            </a:r>
            <a:r>
              <a:rPr lang="en-US" altLang="zh-CN" sz="7200" baseline="30000" dirty="0" smtClean="0">
                <a:solidFill>
                  <a:schemeClr val="bg1"/>
                </a:solidFill>
                <a:latin typeface="+mj-lt"/>
                <a:ea typeface="+mj-ea"/>
              </a:rPr>
              <a:t>1</a:t>
            </a:r>
            <a:endParaRPr lang="en-US" altLang="zh-CN" sz="7200" baseline="30000" dirty="0" smtClean="0">
              <a:solidFill>
                <a:schemeClr val="bg1"/>
              </a:solidFill>
              <a:latin typeface="+mj-lt"/>
              <a:ea typeface="+mj-ea"/>
            </a:endParaRPr>
          </a:p>
          <a:p>
            <a:r>
              <a:rPr lang="en-US" altLang="zh-CN" sz="5400" baseline="30000" dirty="0">
                <a:solidFill>
                  <a:schemeClr val="bg1"/>
                </a:solidFill>
              </a:rPr>
              <a:t>1</a:t>
            </a:r>
            <a:r>
              <a:rPr lang="en-US" altLang="zh-CN" sz="5400" baseline="30000" dirty="0" smtClean="0">
                <a:solidFill>
                  <a:schemeClr val="bg1"/>
                </a:solidFill>
              </a:rPr>
              <a:t> </a:t>
            </a:r>
            <a:r>
              <a:rPr lang="en-US" altLang="zh-CN" sz="5400" dirty="0">
                <a:solidFill>
                  <a:schemeClr val="bg1"/>
                </a:solidFill>
              </a:rPr>
              <a:t>National Engineering Laboratory for Speech and Language Information </a:t>
            </a:r>
            <a:r>
              <a:rPr lang="en-US" altLang="zh-CN" sz="5400" dirty="0" smtClean="0">
                <a:solidFill>
                  <a:schemeClr val="bg1"/>
                </a:solidFill>
              </a:rPr>
              <a:t>Processing</a:t>
            </a:r>
            <a:endParaRPr lang="en-US" altLang="zh-CN" sz="5400" baseline="30000" dirty="0" smtClean="0">
              <a:solidFill>
                <a:schemeClr val="bg1"/>
              </a:solidFill>
            </a:endParaRPr>
          </a:p>
          <a:p>
            <a:r>
              <a:rPr lang="en-US" altLang="zh-CN" sz="5400" baseline="30000" dirty="0" smtClean="0">
                <a:solidFill>
                  <a:schemeClr val="bg1"/>
                </a:solidFill>
              </a:rPr>
              <a:t>2 </a:t>
            </a:r>
            <a:r>
              <a:rPr lang="en-US" altLang="zh-CN" sz="5400" dirty="0" smtClean="0">
                <a:solidFill>
                  <a:schemeClr val="bg1"/>
                </a:solidFill>
              </a:rPr>
              <a:t>Department </a:t>
            </a:r>
            <a:r>
              <a:rPr lang="en-US" altLang="zh-CN" sz="5400" dirty="0">
                <a:solidFill>
                  <a:schemeClr val="bg1"/>
                </a:solidFill>
              </a:rPr>
              <a:t>of Automation, University of Science and Technology of China, Hefei, </a:t>
            </a:r>
            <a:r>
              <a:rPr lang="en-US" altLang="zh-CN" sz="5400" dirty="0" smtClean="0">
                <a:solidFill>
                  <a:schemeClr val="bg1"/>
                </a:solidFill>
              </a:rPr>
              <a:t>China</a:t>
            </a:r>
            <a:endParaRPr lang="en-US" altLang="zh-CN" sz="5400" dirty="0" smtClean="0">
              <a:solidFill>
                <a:schemeClr val="bg1"/>
              </a:solidFill>
              <a:latin typeface="+mj-lt"/>
              <a:ea typeface="+mj-ea"/>
            </a:endParaRPr>
          </a:p>
        </p:txBody>
      </p:sp>
      <p:sp>
        <p:nvSpPr>
          <p:cNvPr id="6" name="矩形 5"/>
          <p:cNvSpPr/>
          <p:nvPr/>
        </p:nvSpPr>
        <p:spPr>
          <a:xfrm>
            <a:off x="-8261" y="7020919"/>
            <a:ext cx="30251724" cy="468052"/>
          </a:xfrm>
          <a:prstGeom prst="rect">
            <a:avLst/>
          </a:prstGeom>
          <a:solidFill>
            <a:srgbClr val="2C3F71"/>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88690" y="8458411"/>
            <a:ext cx="14427637" cy="84832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sz="2800" dirty="0">
              <a:solidFill>
                <a:schemeClr val="tx1"/>
              </a:solidFill>
            </a:endParaRPr>
          </a:p>
        </p:txBody>
      </p:sp>
      <p:sp>
        <p:nvSpPr>
          <p:cNvPr id="12" name="TextBox 11"/>
          <p:cNvSpPr txBox="1"/>
          <p:nvPr/>
        </p:nvSpPr>
        <p:spPr>
          <a:xfrm>
            <a:off x="1008163" y="8877671"/>
            <a:ext cx="13537504" cy="3539430"/>
          </a:xfrm>
          <a:prstGeom prst="rect">
            <a:avLst/>
          </a:prstGeom>
          <a:noFill/>
        </p:spPr>
        <p:txBody>
          <a:bodyPr wrap="square" rtlCol="0">
            <a:spAutoFit/>
          </a:bodyPr>
          <a:lstStyle/>
          <a:p>
            <a:pPr algn="just"/>
            <a:r>
              <a:rPr lang="en-US" altLang="zh-CN" sz="3200" dirty="0">
                <a:latin typeface="Times New Roman" pitchFamily="18" charset="0"/>
                <a:cs typeface="Times New Roman" pitchFamily="18" charset="0"/>
              </a:rPr>
              <a:t>Hand pose estimation has attracted increasing attention in recent years with the growing need in human-computer interaction, augmented reality, sign language, gesture recognition and many other potential applications. Thanks to the advent of commodity depth sensors such as Kinect, the task of accurate and real-time hand pose estimation has become more realistic. Despite much progress has been achieved, this task is still challenging due to large pose variations, many degrees of freedom, self-occlusions, device noise, etc.</a:t>
            </a:r>
            <a:endParaRPr lang="zh-CN" altLang="en-US" sz="3200" dirty="0">
              <a:latin typeface="Times New Roman" pitchFamily="18" charset="0"/>
              <a:cs typeface="Times New Roman" pitchFamily="18" charset="0"/>
            </a:endParaRPr>
          </a:p>
        </p:txBody>
      </p:sp>
      <p:sp>
        <p:nvSpPr>
          <p:cNvPr id="26" name="矩形 25"/>
          <p:cNvSpPr/>
          <p:nvPr/>
        </p:nvSpPr>
        <p:spPr>
          <a:xfrm>
            <a:off x="595533" y="29925203"/>
            <a:ext cx="10911851" cy="60429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sz="2800" dirty="0">
              <a:solidFill>
                <a:schemeClr val="tx1"/>
              </a:solidFill>
            </a:endParaRPr>
          </a:p>
        </p:txBody>
      </p:sp>
      <p:sp>
        <p:nvSpPr>
          <p:cNvPr id="20" name="单圆角矩形 19"/>
          <p:cNvSpPr/>
          <p:nvPr/>
        </p:nvSpPr>
        <p:spPr>
          <a:xfrm>
            <a:off x="588690" y="7794092"/>
            <a:ext cx="14427637" cy="623564"/>
          </a:xfrm>
          <a:prstGeom prst="round1Rect">
            <a:avLst>
              <a:gd name="adj" fmla="val 5000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smtClean="0">
                <a:latin typeface="+mj-lt"/>
              </a:rPr>
              <a:t>INTRODUCTION</a:t>
            </a:r>
            <a:endParaRPr lang="zh-CN" altLang="en-US" sz="4000" b="1" dirty="0">
              <a:latin typeface="+mj-lt"/>
            </a:endParaRPr>
          </a:p>
        </p:txBody>
      </p:sp>
      <p:sp>
        <p:nvSpPr>
          <p:cNvPr id="25" name="TextBox 24"/>
          <p:cNvSpPr txBox="1"/>
          <p:nvPr/>
        </p:nvSpPr>
        <p:spPr>
          <a:xfrm>
            <a:off x="908691" y="26013339"/>
            <a:ext cx="20792389" cy="2554545"/>
          </a:xfrm>
          <a:prstGeom prst="rect">
            <a:avLst/>
          </a:prstGeom>
          <a:noFill/>
        </p:spPr>
        <p:txBody>
          <a:bodyPr wrap="square" rtlCol="0">
            <a:spAutoFit/>
          </a:bodyPr>
          <a:lstStyle/>
          <a:p>
            <a:pPr algn="just"/>
            <a:r>
              <a:rPr lang="en-US" altLang="zh-CN" sz="3200" dirty="0">
                <a:latin typeface="Times New Roman" pitchFamily="18" charset="0"/>
                <a:cs typeface="Times New Roman" pitchFamily="18" charset="0"/>
              </a:rPr>
              <a:t>Overview of our approach. We use a 3 </a:t>
            </a:r>
            <a:r>
              <a:rPr lang="en-US" altLang="zh-CN" sz="3200" dirty="0" smtClean="0">
                <a:latin typeface="Times New Roman" pitchFamily="18" charset="0"/>
                <a:cs typeface="Times New Roman" pitchFamily="18" charset="0"/>
              </a:rPr>
              <a:t>× 3 </a:t>
            </a:r>
            <a:r>
              <a:rPr lang="en-US" altLang="zh-CN" sz="3200" dirty="0">
                <a:latin typeface="Times New Roman" pitchFamily="18" charset="0"/>
                <a:cs typeface="Times New Roman" pitchFamily="18" charset="0"/>
              </a:rPr>
              <a:t>convolutional layers (followed by a batch normalization layer and a </a:t>
            </a:r>
            <a:r>
              <a:rPr lang="en-US" altLang="zh-CN" sz="3200" dirty="0" err="1">
                <a:latin typeface="Times New Roman" pitchFamily="18" charset="0"/>
                <a:cs typeface="Times New Roman" pitchFamily="18" charset="0"/>
              </a:rPr>
              <a:t>ReLU</a:t>
            </a:r>
            <a:r>
              <a:rPr lang="en-US" altLang="zh-CN" sz="3200" dirty="0">
                <a:latin typeface="Times New Roman" pitchFamily="18" charset="0"/>
                <a:cs typeface="Times New Roman" pitchFamily="18" charset="0"/>
              </a:rPr>
              <a:t> layer), two residual blocks and a third order hourglass block for feature extraction. Subsequently, we slice the feature map into several patches and regress each patch separately. After that, we merge these regression results by concatenating them along the channel axis. The 3D coordinates of joints will be regressed by the last two fully connected layers (final regression network).</a:t>
            </a:r>
            <a:endParaRPr lang="zh-CN" altLang="en-US" sz="3200" dirty="0">
              <a:latin typeface="Times New Roman" pitchFamily="18" charset="0"/>
              <a:cs typeface="Times New Roman" pitchFamily="18" charset="0"/>
            </a:endParaRPr>
          </a:p>
        </p:txBody>
      </p:sp>
      <p:sp>
        <p:nvSpPr>
          <p:cNvPr id="32" name="单圆角矩形 31"/>
          <p:cNvSpPr/>
          <p:nvPr/>
        </p:nvSpPr>
        <p:spPr>
          <a:xfrm>
            <a:off x="583678" y="17402959"/>
            <a:ext cx="21377523" cy="502479"/>
          </a:xfrm>
          <a:prstGeom prst="round1Rect">
            <a:avLst>
              <a:gd name="adj" fmla="val 5000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altLang="zh-CN" sz="4000" b="1" dirty="0" smtClean="0">
                <a:latin typeface="+mj-lt"/>
              </a:rPr>
              <a:t>NETWORK ARCHITECTURE</a:t>
            </a:r>
            <a:endParaRPr lang="zh-CN" altLang="en-US" sz="4000" b="1" dirty="0">
              <a:latin typeface="+mj-lt"/>
            </a:endParaRPr>
          </a:p>
        </p:txBody>
      </p:sp>
      <p:sp>
        <p:nvSpPr>
          <p:cNvPr id="33" name="单圆角矩形 32"/>
          <p:cNvSpPr/>
          <p:nvPr/>
        </p:nvSpPr>
        <p:spPr>
          <a:xfrm>
            <a:off x="12283283" y="29435456"/>
            <a:ext cx="17378133" cy="588466"/>
          </a:xfrm>
          <a:prstGeom prst="round1Rect">
            <a:avLst>
              <a:gd name="adj" fmla="val 5000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altLang="zh-CN" sz="4000" b="1" dirty="0" smtClean="0">
                <a:latin typeface="+mj-lt"/>
              </a:rPr>
              <a:t>EVALUATION</a:t>
            </a:r>
            <a:endParaRPr lang="zh-CN" altLang="en-US" sz="4000" b="1" dirty="0">
              <a:latin typeface="+mj-lt"/>
            </a:endParaRPr>
          </a:p>
        </p:txBody>
      </p:sp>
      <p:sp>
        <p:nvSpPr>
          <p:cNvPr id="9" name="TextBox 8"/>
          <p:cNvSpPr txBox="1"/>
          <p:nvPr/>
        </p:nvSpPr>
        <p:spPr>
          <a:xfrm>
            <a:off x="13226830" y="37218742"/>
            <a:ext cx="7516391" cy="3693319"/>
          </a:xfrm>
          <a:prstGeom prst="rect">
            <a:avLst/>
          </a:prstGeom>
          <a:noFill/>
        </p:spPr>
        <p:txBody>
          <a:bodyPr wrap="square" rtlCol="0">
            <a:spAutoFit/>
          </a:bodyPr>
          <a:lstStyle/>
          <a:p>
            <a:pPr algn="just">
              <a:spcAft>
                <a:spcPts val="1200"/>
              </a:spcAft>
            </a:pPr>
            <a:r>
              <a:rPr lang="en-US" altLang="zh-CN" sz="3200" b="1" dirty="0"/>
              <a:t>Self- </a:t>
            </a:r>
            <a:r>
              <a:rPr lang="en-US" altLang="zh-CN" sz="3200" b="1" dirty="0" smtClean="0"/>
              <a:t>comparison</a:t>
            </a:r>
          </a:p>
          <a:p>
            <a:pPr algn="just"/>
            <a:r>
              <a:rPr lang="en-US" altLang="zh-CN" sz="3200" dirty="0">
                <a:latin typeface="Times New Roman" pitchFamily="18" charset="0"/>
                <a:cs typeface="Times New Roman" pitchFamily="18" charset="0"/>
              </a:rPr>
              <a:t>The mean square loss </a:t>
            </a:r>
            <a:r>
              <a:rPr lang="en-US" altLang="zh-CN" sz="3200" dirty="0" smtClean="0">
                <a:latin typeface="Times New Roman" pitchFamily="18" charset="0"/>
                <a:cs typeface="Times New Roman" pitchFamily="18" charset="0"/>
              </a:rPr>
              <a:t>regards </a:t>
            </a:r>
            <a:r>
              <a:rPr lang="en-US" altLang="zh-CN" sz="3200" dirty="0">
                <a:latin typeface="Times New Roman" pitchFamily="18" charset="0"/>
                <a:cs typeface="Times New Roman" pitchFamily="18" charset="0"/>
              </a:rPr>
              <a:t>all joint errors </a:t>
            </a:r>
            <a:r>
              <a:rPr lang="en-US" altLang="zh-CN" sz="3200" dirty="0" smtClean="0">
                <a:latin typeface="Times New Roman" pitchFamily="18" charset="0"/>
                <a:cs typeface="Times New Roman" pitchFamily="18" charset="0"/>
              </a:rPr>
              <a:t>equally, </a:t>
            </a:r>
            <a:r>
              <a:rPr lang="en-US" altLang="zh-CN" sz="3200" dirty="0">
                <a:latin typeface="Times New Roman" pitchFamily="18" charset="0"/>
                <a:cs typeface="Times New Roman" pitchFamily="18" charset="0"/>
              </a:rPr>
              <a:t>while the max-out smooth L1 loss contributes to improving the accuracy of mostly error-prone joints. </a:t>
            </a:r>
            <a:r>
              <a:rPr lang="en-US" altLang="zh-CN" sz="3200" dirty="0" smtClean="0">
                <a:latin typeface="Times New Roman" pitchFamily="18" charset="0"/>
                <a:cs typeface="Times New Roman" pitchFamily="18" charset="0"/>
              </a:rPr>
              <a:t>The mean errors descend after </a:t>
            </a:r>
            <a:r>
              <a:rPr lang="en-US" altLang="zh-CN" sz="3200" dirty="0">
                <a:latin typeface="Times New Roman" pitchFamily="18" charset="0"/>
                <a:cs typeface="Times New Roman" pitchFamily="18" charset="0"/>
              </a:rPr>
              <a:t>the max-out smooth L1 loss </a:t>
            </a:r>
            <a:r>
              <a:rPr lang="en-US" altLang="zh-CN" sz="3200" dirty="0" smtClean="0">
                <a:latin typeface="Times New Roman" pitchFamily="18" charset="0"/>
                <a:cs typeface="Times New Roman" pitchFamily="18" charset="0"/>
              </a:rPr>
              <a:t>was used to fine tune the network. </a:t>
            </a:r>
            <a:endParaRPr lang="zh-CN" altLang="en-US" sz="3200" dirty="0">
              <a:latin typeface="Times New Roman" pitchFamily="18" charset="0"/>
              <a:cs typeface="Times New Roman" pitchFamily="18" charset="0"/>
            </a:endParaRPr>
          </a:p>
        </p:txBody>
      </p:sp>
      <p:sp>
        <p:nvSpPr>
          <p:cNvPr id="42" name="单圆角矩形 41"/>
          <p:cNvSpPr/>
          <p:nvPr/>
        </p:nvSpPr>
        <p:spPr>
          <a:xfrm>
            <a:off x="611868" y="29435456"/>
            <a:ext cx="10895516" cy="520082"/>
          </a:xfrm>
          <a:prstGeom prst="round1Rect">
            <a:avLst>
              <a:gd name="adj" fmla="val 5000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smtClean="0">
                <a:latin typeface="+mj-lt"/>
              </a:rPr>
              <a:t>LOSS FUNCTION</a:t>
            </a:r>
            <a:endParaRPr lang="zh-CN" altLang="en-US" sz="4000" b="1" dirty="0">
              <a:latin typeface="+mj-lt"/>
            </a:endParaRPr>
          </a:p>
        </p:txBody>
      </p:sp>
      <p:sp>
        <p:nvSpPr>
          <p:cNvPr id="35" name="TextBox 34"/>
          <p:cNvSpPr txBox="1"/>
          <p:nvPr/>
        </p:nvSpPr>
        <p:spPr>
          <a:xfrm>
            <a:off x="949807" y="30222029"/>
            <a:ext cx="10351228" cy="6986528"/>
          </a:xfrm>
          <a:prstGeom prst="rect">
            <a:avLst/>
          </a:prstGeom>
          <a:noFill/>
        </p:spPr>
        <p:txBody>
          <a:bodyPr wrap="square" rtlCol="0">
            <a:spAutoFit/>
          </a:bodyPr>
          <a:lstStyle/>
          <a:p>
            <a:r>
              <a:rPr lang="en-US" altLang="zh-CN" sz="3200" dirty="0">
                <a:latin typeface="Times New Roman" pitchFamily="18" charset="0"/>
                <a:cs typeface="Times New Roman" pitchFamily="18" charset="0"/>
              </a:rPr>
              <a:t>The smooth L1 norm is defined as follows</a:t>
            </a:r>
            <a:r>
              <a:rPr lang="en-US" altLang="zh-CN" sz="3200" dirty="0" smtClean="0">
                <a:latin typeface="Times New Roman" pitchFamily="18" charset="0"/>
                <a:cs typeface="Times New Roman" pitchFamily="18" charset="0"/>
              </a:rPr>
              <a:t>:</a:t>
            </a:r>
          </a:p>
          <a:p>
            <a:endParaRPr lang="en-US" altLang="zh-CN" sz="3200" dirty="0">
              <a:latin typeface="Times New Roman" pitchFamily="18" charset="0"/>
              <a:cs typeface="Times New Roman" pitchFamily="18" charset="0"/>
            </a:endParaRPr>
          </a:p>
          <a:p>
            <a:endParaRPr lang="en-US" altLang="zh-CN" sz="3200" dirty="0" smtClean="0">
              <a:latin typeface="Times New Roman" pitchFamily="18" charset="0"/>
              <a:cs typeface="Times New Roman" pitchFamily="18" charset="0"/>
            </a:endParaRPr>
          </a:p>
          <a:p>
            <a:endParaRPr lang="en-US" altLang="zh-CN" sz="3200" dirty="0">
              <a:latin typeface="Times New Roman" pitchFamily="18" charset="0"/>
              <a:cs typeface="Times New Roman" pitchFamily="18" charset="0"/>
            </a:endParaRPr>
          </a:p>
          <a:p>
            <a:r>
              <a:rPr lang="en-US" altLang="zh-CN" sz="3200" dirty="0" smtClean="0">
                <a:latin typeface="Times New Roman" pitchFamily="18" charset="0"/>
                <a:cs typeface="Times New Roman" pitchFamily="18" charset="0"/>
              </a:rPr>
              <a:t>The Max-out </a:t>
            </a:r>
            <a:r>
              <a:rPr lang="en-US" altLang="zh-CN" sz="3200" dirty="0">
                <a:latin typeface="Times New Roman" pitchFamily="18" charset="0"/>
                <a:cs typeface="Times New Roman" pitchFamily="18" charset="0"/>
              </a:rPr>
              <a:t>Smooth L1 Loss </a:t>
            </a:r>
            <a:r>
              <a:rPr lang="en-US" altLang="zh-CN" sz="3200" dirty="0" smtClean="0">
                <a:latin typeface="Times New Roman" pitchFamily="18" charset="0"/>
                <a:cs typeface="Times New Roman" pitchFamily="18" charset="0"/>
              </a:rPr>
              <a:t>Function is defined as:</a:t>
            </a:r>
          </a:p>
          <a:p>
            <a:endParaRPr lang="en-US" altLang="zh-CN" sz="3200" dirty="0">
              <a:latin typeface="Times New Roman" pitchFamily="18" charset="0"/>
              <a:cs typeface="Times New Roman" pitchFamily="18" charset="0"/>
            </a:endParaRPr>
          </a:p>
          <a:p>
            <a:endParaRPr lang="en-US" altLang="zh-CN" sz="3200" dirty="0" smtClean="0">
              <a:latin typeface="Times New Roman" pitchFamily="18" charset="0"/>
              <a:cs typeface="Times New Roman" pitchFamily="18" charset="0"/>
            </a:endParaRPr>
          </a:p>
          <a:p>
            <a:endParaRPr lang="en-US" altLang="zh-CN" sz="3200" dirty="0">
              <a:latin typeface="Times New Roman" pitchFamily="18" charset="0"/>
              <a:cs typeface="Times New Roman" pitchFamily="18" charset="0"/>
            </a:endParaRPr>
          </a:p>
          <a:p>
            <a:r>
              <a:rPr lang="en-US" altLang="zh-CN" sz="3200" dirty="0" smtClean="0">
                <a:latin typeface="Times New Roman" pitchFamily="18" charset="0"/>
                <a:cs typeface="Times New Roman" pitchFamily="18" charset="0"/>
              </a:rPr>
              <a:t>where                                       returns </a:t>
            </a:r>
            <a:r>
              <a:rPr lang="en-US" altLang="zh-CN" sz="3200" dirty="0">
                <a:latin typeface="Times New Roman" pitchFamily="18" charset="0"/>
                <a:cs typeface="Times New Roman" pitchFamily="18" charset="0"/>
              </a:rPr>
              <a:t>the biggest value of </a:t>
            </a:r>
            <a:endParaRPr lang="en-US" altLang="zh-CN" sz="3200" dirty="0" smtClean="0">
              <a:latin typeface="Times New Roman" pitchFamily="18" charset="0"/>
              <a:cs typeface="Times New Roman" pitchFamily="18" charset="0"/>
            </a:endParaRPr>
          </a:p>
          <a:p>
            <a:endParaRPr lang="en-US" altLang="zh-CN" sz="3200" dirty="0">
              <a:latin typeface="Times New Roman" pitchFamily="18" charset="0"/>
              <a:cs typeface="Times New Roman" pitchFamily="18" charset="0"/>
            </a:endParaRPr>
          </a:p>
          <a:p>
            <a:r>
              <a:rPr lang="en-US" altLang="zh-CN" sz="3200" dirty="0" smtClean="0">
                <a:latin typeface="Times New Roman" pitchFamily="18" charset="0"/>
                <a:cs typeface="Times New Roman" pitchFamily="18" charset="0"/>
              </a:rPr>
              <a:t>the </a:t>
            </a:r>
            <a:r>
              <a:rPr lang="en-US" altLang="zh-CN" sz="3200" dirty="0">
                <a:latin typeface="Times New Roman" pitchFamily="18" charset="0"/>
                <a:cs typeface="Times New Roman" pitchFamily="18" charset="0"/>
              </a:rPr>
              <a:t>vector </a:t>
            </a:r>
            <a:r>
              <a:rPr lang="en-US" altLang="zh-CN" sz="3200" dirty="0" smtClean="0">
                <a:latin typeface="Times New Roman" pitchFamily="18" charset="0"/>
                <a:cs typeface="Times New Roman" pitchFamily="18" charset="0"/>
              </a:rPr>
              <a:t>                     .</a:t>
            </a:r>
            <a:endParaRPr lang="en-US" altLang="zh-CN" sz="3200" dirty="0">
              <a:latin typeface="Times New Roman" pitchFamily="18" charset="0"/>
              <a:cs typeface="Times New Roman" pitchFamily="18" charset="0"/>
            </a:endParaRPr>
          </a:p>
          <a:p>
            <a:endParaRPr lang="en-US" altLang="zh-CN" sz="3200" dirty="0" smtClean="0">
              <a:latin typeface="Times New Roman" pitchFamily="18" charset="0"/>
              <a:cs typeface="Times New Roman" pitchFamily="18" charset="0"/>
            </a:endParaRPr>
          </a:p>
          <a:p>
            <a:endParaRPr lang="en-US" altLang="zh-CN" sz="3200" dirty="0" smtClean="0">
              <a:latin typeface="Times New Roman" pitchFamily="18" charset="0"/>
              <a:cs typeface="Times New Roman" pitchFamily="18" charset="0"/>
            </a:endParaRPr>
          </a:p>
          <a:p>
            <a:endParaRPr lang="zh-CN" altLang="zh-CN" sz="3200" dirty="0">
              <a:latin typeface="Times New Roman" pitchFamily="18" charset="0"/>
              <a:cs typeface="Times New Roman" pitchFamily="18" charset="0"/>
            </a:endParaRPr>
          </a:p>
        </p:txBody>
      </p:sp>
      <p:sp>
        <p:nvSpPr>
          <p:cNvPr id="38" name="TextBox 37"/>
          <p:cNvSpPr txBox="1"/>
          <p:nvPr/>
        </p:nvSpPr>
        <p:spPr>
          <a:xfrm>
            <a:off x="617057" y="41899154"/>
            <a:ext cx="4379912" cy="923330"/>
          </a:xfrm>
          <a:prstGeom prst="rect">
            <a:avLst/>
          </a:prstGeom>
          <a:noFill/>
        </p:spPr>
        <p:txBody>
          <a:bodyPr wrap="square" rtlCol="0">
            <a:spAutoFit/>
          </a:bodyPr>
          <a:lstStyle/>
          <a:p>
            <a:r>
              <a:rPr lang="en-US" altLang="zh-CN" sz="5400" b="1" dirty="0" smtClean="0"/>
              <a:t>Paper ID: 434</a:t>
            </a:r>
            <a:endParaRPr lang="zh-CN" altLang="en-US" sz="5400" b="1" dirty="0"/>
          </a:p>
        </p:txBody>
      </p:sp>
      <p:sp>
        <p:nvSpPr>
          <p:cNvPr id="48" name="TextBox 47"/>
          <p:cNvSpPr txBox="1"/>
          <p:nvPr/>
        </p:nvSpPr>
        <p:spPr>
          <a:xfrm>
            <a:off x="20718446" y="41849347"/>
            <a:ext cx="8942970" cy="923330"/>
          </a:xfrm>
          <a:prstGeom prst="rect">
            <a:avLst/>
          </a:prstGeom>
          <a:noFill/>
        </p:spPr>
        <p:txBody>
          <a:bodyPr wrap="square" rtlCol="0">
            <a:spAutoFit/>
          </a:bodyPr>
          <a:lstStyle/>
          <a:p>
            <a:r>
              <a:rPr lang="en-US" altLang="zh-CN" sz="5400" b="1" dirty="0" smtClean="0"/>
              <a:t>Email: jialee@mail.ustc.edu.cn</a:t>
            </a:r>
            <a:endParaRPr lang="zh-CN" altLang="en-US" sz="5400" b="1" dirty="0"/>
          </a:p>
        </p:txBody>
      </p:sp>
      <p:pic>
        <p:nvPicPr>
          <p:cNvPr id="24"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666" y="18424151"/>
            <a:ext cx="19944440" cy="7360835"/>
          </a:xfrm>
          <a:prstGeom prst="rect">
            <a:avLst/>
          </a:prstGeom>
        </p:spPr>
      </p:pic>
      <p:sp>
        <p:nvSpPr>
          <p:cNvPr id="46" name="单圆角矩形 45"/>
          <p:cNvSpPr/>
          <p:nvPr/>
        </p:nvSpPr>
        <p:spPr>
          <a:xfrm>
            <a:off x="15598374" y="7794091"/>
            <a:ext cx="14063042" cy="662487"/>
          </a:xfrm>
          <a:prstGeom prst="round1Rect">
            <a:avLst>
              <a:gd name="adj" fmla="val 5000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smtClean="0">
                <a:latin typeface="+mj-lt"/>
              </a:rPr>
              <a:t>OUR WORK AND CONTRIBUTION</a:t>
            </a:r>
            <a:endParaRPr lang="zh-CN" altLang="en-US" sz="4000" b="1" dirty="0">
              <a:latin typeface="+mj-lt"/>
            </a:endParaRPr>
          </a:p>
        </p:txBody>
      </p:sp>
      <p:sp>
        <p:nvSpPr>
          <p:cNvPr id="47" name="矩形 46"/>
          <p:cNvSpPr/>
          <p:nvPr/>
        </p:nvSpPr>
        <p:spPr>
          <a:xfrm>
            <a:off x="15598374" y="8472024"/>
            <a:ext cx="14063044" cy="84696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zh-CN" sz="2800" dirty="0" smtClean="0">
              <a:solidFill>
                <a:schemeClr val="tx1"/>
              </a:solidFill>
            </a:endParaRPr>
          </a:p>
          <a:p>
            <a:pPr algn="just"/>
            <a:endParaRPr lang="en-US" altLang="zh-CN" sz="2800" dirty="0">
              <a:solidFill>
                <a:schemeClr val="tx1"/>
              </a:solidFill>
            </a:endParaRPr>
          </a:p>
          <a:p>
            <a:pPr algn="just"/>
            <a:endParaRPr lang="en-US" altLang="zh-CN" sz="2800" dirty="0" smtClean="0">
              <a:solidFill>
                <a:schemeClr val="tx1"/>
              </a:solidFill>
            </a:endParaRPr>
          </a:p>
          <a:p>
            <a:pPr algn="just"/>
            <a:endParaRPr lang="zh-CN" altLang="en-US" sz="2800" dirty="0">
              <a:solidFill>
                <a:schemeClr val="tx1"/>
              </a:solidFill>
            </a:endParaRPr>
          </a:p>
        </p:txBody>
      </p:sp>
      <p:sp>
        <p:nvSpPr>
          <p:cNvPr id="49" name="TextBox 11"/>
          <p:cNvSpPr txBox="1"/>
          <p:nvPr/>
        </p:nvSpPr>
        <p:spPr>
          <a:xfrm>
            <a:off x="16201851" y="9053692"/>
            <a:ext cx="13052498" cy="7294305"/>
          </a:xfrm>
          <a:prstGeom prst="rect">
            <a:avLst/>
          </a:prstGeom>
          <a:noFill/>
        </p:spPr>
        <p:txBody>
          <a:bodyPr wrap="square" rtlCol="0">
            <a:spAutoFit/>
          </a:bodyPr>
          <a:lstStyle/>
          <a:p>
            <a:pPr algn="just">
              <a:spcAft>
                <a:spcPts val="1200"/>
              </a:spcAft>
            </a:pPr>
            <a:r>
              <a:rPr lang="en-US" altLang="zh-CN" sz="3200" b="1" dirty="0" smtClean="0">
                <a:latin typeface="Times New Roman" pitchFamily="18" charset="0"/>
                <a:cs typeface="Times New Roman" pitchFamily="18" charset="0"/>
              </a:rPr>
              <a:t>Our Work: </a:t>
            </a:r>
          </a:p>
          <a:p>
            <a:pPr algn="just"/>
            <a:r>
              <a:rPr lang="en-US" altLang="zh-CN" sz="3200" dirty="0" smtClean="0">
                <a:latin typeface="Times New Roman" pitchFamily="18" charset="0"/>
                <a:cs typeface="Times New Roman" pitchFamily="18" charset="0"/>
              </a:rPr>
              <a:t>In </a:t>
            </a:r>
            <a:r>
              <a:rPr lang="en-US" altLang="zh-CN" sz="3200" dirty="0">
                <a:latin typeface="Times New Roman" pitchFamily="18" charset="0"/>
                <a:cs typeface="Times New Roman" pitchFamily="18" charset="0"/>
              </a:rPr>
              <a:t>this paper, we propose an end-to-end local regression based hourglass network with a modified loss function to estimate the 3D pose of the hand in a depth image. Our system can run at over 910 FPS on a single GPU, and the mean error of estimation is reduced to 12.36 </a:t>
            </a:r>
            <a:r>
              <a:rPr lang="en-US" altLang="zh-CN" sz="3200" dirty="0" smtClean="0">
                <a:latin typeface="Times New Roman" pitchFamily="18" charset="0"/>
                <a:cs typeface="Times New Roman" pitchFamily="18" charset="0"/>
              </a:rPr>
              <a:t>mm on NYU </a:t>
            </a:r>
            <a:r>
              <a:rPr lang="en-US" altLang="zh-CN" sz="3200" dirty="0">
                <a:latin typeface="Times New Roman" pitchFamily="18" charset="0"/>
                <a:cs typeface="Times New Roman" pitchFamily="18" charset="0"/>
              </a:rPr>
              <a:t>H</a:t>
            </a:r>
            <a:r>
              <a:rPr lang="en-US" altLang="zh-CN" sz="3200" dirty="0" smtClean="0">
                <a:latin typeface="Times New Roman" pitchFamily="18" charset="0"/>
                <a:cs typeface="Times New Roman" pitchFamily="18" charset="0"/>
              </a:rPr>
              <a:t>and Pose Dataset (A popular hand pose dataset which is publicly available online). </a:t>
            </a:r>
            <a:endParaRPr lang="en-US" altLang="zh-CN" sz="3200" dirty="0">
              <a:latin typeface="Times New Roman" pitchFamily="18" charset="0"/>
              <a:cs typeface="Times New Roman" pitchFamily="18" charset="0"/>
            </a:endParaRPr>
          </a:p>
          <a:p>
            <a:pPr algn="just"/>
            <a:endParaRPr lang="en-US" altLang="zh-CN" sz="3200" dirty="0">
              <a:latin typeface="Times New Roman" pitchFamily="18" charset="0"/>
              <a:cs typeface="Times New Roman" pitchFamily="18" charset="0"/>
            </a:endParaRPr>
          </a:p>
          <a:p>
            <a:pPr algn="just">
              <a:spcAft>
                <a:spcPts val="1200"/>
              </a:spcAft>
            </a:pPr>
            <a:r>
              <a:rPr lang="en-US" altLang="zh-CN" sz="3200" b="1" dirty="0" smtClean="0">
                <a:latin typeface="Times New Roman" pitchFamily="18" charset="0"/>
                <a:cs typeface="Times New Roman" pitchFamily="18" charset="0"/>
              </a:rPr>
              <a:t>Contribution:</a:t>
            </a:r>
          </a:p>
          <a:p>
            <a:pPr marL="514350" indent="-514350" algn="just">
              <a:buFont typeface="+mj-lt"/>
              <a:buAutoNum type="arabicPeriod"/>
            </a:pPr>
            <a:r>
              <a:rPr lang="en-US" altLang="zh-CN" sz="3200" dirty="0" smtClean="0">
                <a:latin typeface="Times New Roman" pitchFamily="18" charset="0"/>
                <a:cs typeface="Times New Roman" pitchFamily="18" charset="0"/>
              </a:rPr>
              <a:t>We build </a:t>
            </a:r>
            <a:r>
              <a:rPr lang="en-US" altLang="zh-CN" sz="3200" dirty="0">
                <a:latin typeface="Times New Roman" pitchFamily="18" charset="0"/>
                <a:cs typeface="Times New Roman" pitchFamily="18" charset="0"/>
              </a:rPr>
              <a:t>residual blocks and a third order hourglass block for feature extraction. </a:t>
            </a:r>
            <a:endParaRPr lang="en-US" altLang="zh-CN" sz="3200" dirty="0" smtClean="0">
              <a:latin typeface="Times New Roman" pitchFamily="18" charset="0"/>
              <a:cs typeface="Times New Roman" pitchFamily="18" charset="0"/>
            </a:endParaRPr>
          </a:p>
          <a:p>
            <a:pPr marL="514350" indent="-514350" algn="just">
              <a:buFont typeface="+mj-lt"/>
              <a:buAutoNum type="arabicPeriod"/>
            </a:pPr>
            <a:r>
              <a:rPr lang="en-US" altLang="zh-CN" sz="3200" dirty="0" smtClean="0">
                <a:latin typeface="Times New Roman" pitchFamily="18" charset="0"/>
                <a:cs typeface="Times New Roman" pitchFamily="18" charset="0"/>
              </a:rPr>
              <a:t>We do local regression first and then do global regression.</a:t>
            </a:r>
          </a:p>
          <a:p>
            <a:pPr marL="514350" indent="-514350" algn="just">
              <a:buFont typeface="+mj-lt"/>
              <a:buAutoNum type="arabicPeriod"/>
            </a:pPr>
            <a:r>
              <a:rPr lang="en-US" altLang="zh-CN" sz="3200" dirty="0" smtClean="0">
                <a:latin typeface="Times New Roman" pitchFamily="18" charset="0"/>
                <a:cs typeface="Times New Roman" pitchFamily="18" charset="0"/>
              </a:rPr>
              <a:t>We propose </a:t>
            </a:r>
            <a:r>
              <a:rPr lang="en-US" altLang="zh-CN" sz="3200" dirty="0">
                <a:latin typeface="Times New Roman" pitchFamily="18" charset="0"/>
                <a:cs typeface="Times New Roman" pitchFamily="18" charset="0"/>
              </a:rPr>
              <a:t>a modified smooth L1 loss function which we call </a:t>
            </a:r>
            <a:r>
              <a:rPr lang="en-US" altLang="zh-CN" sz="3200" dirty="0" smtClean="0">
                <a:latin typeface="Times New Roman" pitchFamily="18" charset="0"/>
                <a:cs typeface="Times New Roman" pitchFamily="18" charset="0"/>
              </a:rPr>
              <a:t>“max-out </a:t>
            </a:r>
            <a:r>
              <a:rPr lang="en-US" altLang="zh-CN" sz="3200" dirty="0">
                <a:latin typeface="Times New Roman" pitchFamily="18" charset="0"/>
                <a:cs typeface="Times New Roman" pitchFamily="18" charset="0"/>
              </a:rPr>
              <a:t>smooth L1 loss </a:t>
            </a:r>
            <a:r>
              <a:rPr lang="en-US" altLang="zh-CN" sz="3200" dirty="0" smtClean="0">
                <a:latin typeface="Times New Roman" pitchFamily="18" charset="0"/>
                <a:cs typeface="Times New Roman" pitchFamily="18" charset="0"/>
              </a:rPr>
              <a:t>function”.</a:t>
            </a:r>
          </a:p>
          <a:p>
            <a:pPr marL="514350" indent="-514350" algn="just">
              <a:buFont typeface="+mj-lt"/>
              <a:buAutoNum type="arabicPeriod"/>
            </a:pPr>
            <a:r>
              <a:rPr lang="en-US" altLang="zh-CN" sz="3200" dirty="0">
                <a:latin typeface="Times New Roman" pitchFamily="18" charset="0"/>
                <a:cs typeface="Times New Roman" pitchFamily="18" charset="0"/>
              </a:rPr>
              <a:t>W</a:t>
            </a:r>
            <a:r>
              <a:rPr lang="en-US" altLang="zh-CN" sz="3200" dirty="0" smtClean="0">
                <a:latin typeface="Times New Roman" pitchFamily="18" charset="0"/>
                <a:cs typeface="Times New Roman" pitchFamily="18" charset="0"/>
              </a:rPr>
              <a:t>e </a:t>
            </a:r>
            <a:r>
              <a:rPr lang="en-US" altLang="zh-CN" sz="3200" dirty="0">
                <a:latin typeface="Times New Roman" pitchFamily="18" charset="0"/>
                <a:cs typeface="Times New Roman" pitchFamily="18" charset="0"/>
              </a:rPr>
              <a:t>have analyzed </a:t>
            </a:r>
            <a:r>
              <a:rPr lang="en-US" altLang="zh-CN" sz="3200" dirty="0" smtClean="0">
                <a:latin typeface="Times New Roman" pitchFamily="18" charset="0"/>
                <a:cs typeface="Times New Roman" pitchFamily="18" charset="0"/>
              </a:rPr>
              <a:t>different </a:t>
            </a:r>
            <a:r>
              <a:rPr lang="en-US" altLang="zh-CN" sz="3200" dirty="0">
                <a:latin typeface="Times New Roman" pitchFamily="18" charset="0"/>
                <a:cs typeface="Times New Roman" pitchFamily="18" charset="0"/>
              </a:rPr>
              <a:t>loss </a:t>
            </a:r>
            <a:r>
              <a:rPr lang="en-US" altLang="zh-CN" sz="3200" dirty="0" smtClean="0">
                <a:latin typeface="Times New Roman" pitchFamily="18" charset="0"/>
                <a:cs typeface="Times New Roman" pitchFamily="18" charset="0"/>
              </a:rPr>
              <a:t>functions and made self-comparison. </a:t>
            </a:r>
            <a:endParaRPr lang="zh-CN" altLang="en-US" sz="3200" dirty="0">
              <a:latin typeface="Times New Roman" pitchFamily="18" charset="0"/>
              <a:cs typeface="Times New Roman" pitchFamily="18" charset="0"/>
            </a:endParaRPr>
          </a:p>
        </p:txBody>
      </p:sp>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9588" y="12417101"/>
            <a:ext cx="5918926" cy="4439195"/>
          </a:xfrm>
          <a:prstGeom prst="rect">
            <a:avLst/>
          </a:prstGeom>
        </p:spPr>
      </p:pic>
      <p:pic>
        <p:nvPicPr>
          <p:cNvPr id="39" name="图片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7125" y="12849148"/>
            <a:ext cx="2352131" cy="2270553"/>
          </a:xfrm>
          <a:prstGeom prst="rect">
            <a:avLst/>
          </a:prstGeom>
        </p:spPr>
      </p:pic>
      <p:pic>
        <p:nvPicPr>
          <p:cNvPr id="40" name="图片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07993" y="12679341"/>
            <a:ext cx="2878921" cy="2997031"/>
          </a:xfrm>
          <a:prstGeom prst="rect">
            <a:avLst/>
          </a:prstGeom>
        </p:spPr>
      </p:pic>
      <p:sp>
        <p:nvSpPr>
          <p:cNvPr id="51" name="TextBox 11"/>
          <p:cNvSpPr txBox="1"/>
          <p:nvPr/>
        </p:nvSpPr>
        <p:spPr>
          <a:xfrm>
            <a:off x="7735197" y="15692284"/>
            <a:ext cx="6142411" cy="1077218"/>
          </a:xfrm>
          <a:prstGeom prst="rect">
            <a:avLst/>
          </a:prstGeom>
          <a:noFill/>
        </p:spPr>
        <p:txBody>
          <a:bodyPr wrap="square" rtlCol="0">
            <a:spAutoFit/>
          </a:bodyPr>
          <a:lstStyle/>
          <a:p>
            <a:pPr algn="just"/>
            <a:r>
              <a:rPr lang="en-US" altLang="zh-CN" sz="3200" dirty="0" smtClean="0">
                <a:latin typeface="Times New Roman" pitchFamily="18" charset="0"/>
                <a:cs typeface="Times New Roman" pitchFamily="18" charset="0"/>
              </a:rPr>
              <a:t>An example of hand pose estimation from a depth image.</a:t>
            </a:r>
            <a:endParaRPr lang="zh-CN" altLang="en-US" sz="3200" dirty="0">
              <a:latin typeface="Times New Roman" pitchFamily="18" charset="0"/>
              <a:cs typeface="Times New Roman" pitchFamily="18" charset="0"/>
            </a:endParaRPr>
          </a:p>
        </p:txBody>
      </p:sp>
      <p:sp>
        <p:nvSpPr>
          <p:cNvPr id="54" name="单圆角矩形 53"/>
          <p:cNvSpPr/>
          <p:nvPr/>
        </p:nvSpPr>
        <p:spPr>
          <a:xfrm>
            <a:off x="22526803" y="17402959"/>
            <a:ext cx="7134613" cy="558663"/>
          </a:xfrm>
          <a:prstGeom prst="round1Rect">
            <a:avLst>
              <a:gd name="adj" fmla="val 5000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smtClean="0">
                <a:latin typeface="+mj-lt"/>
              </a:rPr>
              <a:t>DEFINITION</a:t>
            </a:r>
            <a:r>
              <a:rPr lang="zh-CN" altLang="en-US" sz="4000" b="1" dirty="0" smtClean="0">
                <a:latin typeface="+mj-lt"/>
              </a:rPr>
              <a:t> </a:t>
            </a:r>
            <a:r>
              <a:rPr lang="en-US" altLang="zh-CN" sz="4000" b="1" dirty="0" smtClean="0">
                <a:latin typeface="+mj-lt"/>
              </a:rPr>
              <a:t>OF HAND JOINTS</a:t>
            </a:r>
            <a:endParaRPr lang="zh-CN" altLang="en-US" sz="4000" b="1" dirty="0">
              <a:latin typeface="+mj-lt"/>
            </a:endParaRPr>
          </a:p>
        </p:txBody>
      </p:sp>
      <p:sp>
        <p:nvSpPr>
          <p:cNvPr id="55" name="矩形 54"/>
          <p:cNvSpPr/>
          <p:nvPr/>
        </p:nvSpPr>
        <p:spPr>
          <a:xfrm>
            <a:off x="22526803" y="17961623"/>
            <a:ext cx="7134613" cy="108941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sz="2800" dirty="0">
              <a:solidFill>
                <a:schemeClr val="tx1"/>
              </a:solidFill>
            </a:endParaRPr>
          </a:p>
        </p:txBody>
      </p:sp>
      <p:pic>
        <p:nvPicPr>
          <p:cNvPr id="43" name="图片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372183" y="18352042"/>
            <a:ext cx="3041652" cy="3331335"/>
          </a:xfrm>
          <a:prstGeom prst="rect">
            <a:avLst/>
          </a:prstGeom>
        </p:spPr>
      </p:pic>
      <p:pic>
        <p:nvPicPr>
          <p:cNvPr id="41" name="图片 4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186627" y="18422744"/>
            <a:ext cx="2253283" cy="3260634"/>
          </a:xfrm>
          <a:prstGeom prst="rect">
            <a:avLst/>
          </a:prstGeom>
        </p:spPr>
      </p:pic>
      <p:sp>
        <p:nvSpPr>
          <p:cNvPr id="56" name="TextBox 34"/>
          <p:cNvSpPr txBox="1"/>
          <p:nvPr/>
        </p:nvSpPr>
        <p:spPr>
          <a:xfrm>
            <a:off x="22642690" y="22073799"/>
            <a:ext cx="6771144" cy="6494085"/>
          </a:xfrm>
          <a:prstGeom prst="rect">
            <a:avLst/>
          </a:prstGeom>
          <a:noFill/>
        </p:spPr>
        <p:txBody>
          <a:bodyPr wrap="square" rtlCol="0">
            <a:spAutoFit/>
          </a:bodyPr>
          <a:lstStyle/>
          <a:p>
            <a:pPr algn="just"/>
            <a:r>
              <a:rPr lang="en-US" altLang="zh-CN" sz="3200" dirty="0" smtClean="0">
                <a:latin typeface="Times New Roman" pitchFamily="18" charset="0"/>
                <a:cs typeface="Times New Roman" pitchFamily="18" charset="0"/>
              </a:rPr>
              <a:t>In NYU hand pose dataset, 36 hand joints are defined, which is illustrated in the </a:t>
            </a:r>
            <a:r>
              <a:rPr lang="en-US" altLang="zh-CN" sz="3200" dirty="0">
                <a:latin typeface="Times New Roman" pitchFamily="18" charset="0"/>
                <a:cs typeface="Times New Roman" pitchFamily="18" charset="0"/>
              </a:rPr>
              <a:t>left </a:t>
            </a:r>
            <a:r>
              <a:rPr lang="en-US" altLang="zh-CN" sz="3200" dirty="0" smtClean="0">
                <a:latin typeface="Times New Roman" pitchFamily="18" charset="0"/>
                <a:cs typeface="Times New Roman" pitchFamily="18" charset="0"/>
              </a:rPr>
              <a:t>picture. However, only 14 of them are considered during evaluation, which is shown in the right picture.</a:t>
            </a:r>
          </a:p>
          <a:p>
            <a:pPr algn="just"/>
            <a:r>
              <a:rPr lang="en-US" altLang="zh-CN" sz="3200" dirty="0" smtClean="0">
                <a:latin typeface="Times New Roman" pitchFamily="18" charset="0"/>
                <a:cs typeface="Times New Roman" pitchFamily="18" charset="0"/>
              </a:rPr>
              <a:t>As for the preprocessing step, we followed what other work did. One joint annotation is used as the location prior of the hand in our work. </a:t>
            </a:r>
            <a:r>
              <a:rPr lang="en-US" altLang="zh-CN" sz="3200" dirty="0">
                <a:latin typeface="Times New Roman" pitchFamily="18" charset="0"/>
                <a:cs typeface="Times New Roman" pitchFamily="18" charset="0"/>
              </a:rPr>
              <a:t>The depth values and the joint coordinates are normalized to [-</a:t>
            </a:r>
            <a:r>
              <a:rPr lang="en-US" altLang="zh-CN" sz="3200" dirty="0" smtClean="0">
                <a:latin typeface="Times New Roman" pitchFamily="18" charset="0"/>
                <a:cs typeface="Times New Roman" pitchFamily="18" charset="0"/>
              </a:rPr>
              <a:t>1, 1]. Our </a:t>
            </a:r>
            <a:r>
              <a:rPr lang="en-US" altLang="zh-CN" sz="3200" dirty="0">
                <a:latin typeface="Times New Roman" pitchFamily="18" charset="0"/>
                <a:cs typeface="Times New Roman" pitchFamily="18" charset="0"/>
              </a:rPr>
              <a:t>network produces </a:t>
            </a:r>
            <a:r>
              <a:rPr lang="en-US" altLang="zh-CN" sz="3200" dirty="0" smtClean="0">
                <a:latin typeface="Times New Roman" pitchFamily="18" charset="0"/>
                <a:cs typeface="Times New Roman" pitchFamily="18" charset="0"/>
              </a:rPr>
              <a:t>35 3D coordinates </a:t>
            </a:r>
            <a:r>
              <a:rPr lang="en-US" altLang="zh-CN" sz="3200" dirty="0">
                <a:latin typeface="Times New Roman" pitchFamily="18" charset="0"/>
                <a:cs typeface="Times New Roman" pitchFamily="18" charset="0"/>
              </a:rPr>
              <a:t>of joints in </a:t>
            </a:r>
            <a:r>
              <a:rPr lang="en-US" altLang="zh-CN" sz="3200" dirty="0" smtClean="0">
                <a:latin typeface="Times New Roman" pitchFamily="18" charset="0"/>
                <a:cs typeface="Times New Roman" pitchFamily="18" charset="0"/>
              </a:rPr>
              <a:t>the </a:t>
            </a:r>
            <a:r>
              <a:rPr lang="en-US" altLang="zh-CN" sz="3200" dirty="0">
                <a:latin typeface="Times New Roman" pitchFamily="18" charset="0"/>
                <a:cs typeface="Times New Roman" pitchFamily="18" charset="0"/>
              </a:rPr>
              <a:t>normalized space. </a:t>
            </a:r>
            <a:endParaRPr lang="en-US" altLang="zh-CN" sz="3200" dirty="0" smtClean="0">
              <a:latin typeface="Times New Roman" pitchFamily="18" charset="0"/>
              <a:cs typeface="Times New Roman" pitchFamily="18" charset="0"/>
            </a:endParaRPr>
          </a:p>
        </p:txBody>
      </p:sp>
      <p:pic>
        <p:nvPicPr>
          <p:cNvPr id="61" name="图片 60"/>
          <p:cNvPicPr>
            <a:picLocks noChangeAspect="1"/>
          </p:cNvPicPr>
          <p:nvPr/>
        </p:nvPicPr>
        <p:blipFill>
          <a:blip r:embed="rId9"/>
          <a:stretch>
            <a:fillRect/>
          </a:stretch>
        </p:blipFill>
        <p:spPr>
          <a:xfrm>
            <a:off x="1314759" y="30760385"/>
            <a:ext cx="4644049" cy="1323553"/>
          </a:xfrm>
          <a:prstGeom prst="rect">
            <a:avLst/>
          </a:prstGeom>
        </p:spPr>
      </p:pic>
      <p:pic>
        <p:nvPicPr>
          <p:cNvPr id="62" name="图片 61"/>
          <p:cNvPicPr>
            <a:picLocks noChangeAspect="1"/>
          </p:cNvPicPr>
          <p:nvPr/>
        </p:nvPicPr>
        <p:blipFill>
          <a:blip r:embed="rId10"/>
          <a:stretch>
            <a:fillRect/>
          </a:stretch>
        </p:blipFill>
        <p:spPr>
          <a:xfrm>
            <a:off x="1332666" y="32892759"/>
            <a:ext cx="5872183" cy="1076177"/>
          </a:xfrm>
          <a:prstGeom prst="rect">
            <a:avLst/>
          </a:prstGeom>
        </p:spPr>
      </p:pic>
      <p:pic>
        <p:nvPicPr>
          <p:cNvPr id="63" name="图片 62"/>
          <p:cNvPicPr>
            <a:picLocks noChangeAspect="1"/>
          </p:cNvPicPr>
          <p:nvPr/>
        </p:nvPicPr>
        <p:blipFill>
          <a:blip r:embed="rId11"/>
          <a:stretch>
            <a:fillRect/>
          </a:stretch>
        </p:blipFill>
        <p:spPr>
          <a:xfrm>
            <a:off x="2645812" y="34132713"/>
            <a:ext cx="3245889" cy="753045"/>
          </a:xfrm>
          <a:prstGeom prst="rect">
            <a:avLst/>
          </a:prstGeom>
        </p:spPr>
      </p:pic>
      <p:pic>
        <p:nvPicPr>
          <p:cNvPr id="1024" name="图片 1023"/>
          <p:cNvPicPr>
            <a:picLocks noChangeAspect="1"/>
          </p:cNvPicPr>
          <p:nvPr/>
        </p:nvPicPr>
        <p:blipFill>
          <a:blip r:embed="rId12"/>
          <a:stretch>
            <a:fillRect/>
          </a:stretch>
        </p:blipFill>
        <p:spPr>
          <a:xfrm>
            <a:off x="2778647" y="35151925"/>
            <a:ext cx="1857735" cy="681952"/>
          </a:xfrm>
          <a:prstGeom prst="rect">
            <a:avLst/>
          </a:prstGeom>
        </p:spPr>
      </p:pic>
      <p:pic>
        <p:nvPicPr>
          <p:cNvPr id="1029" name="图片 102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2325851" y="30603651"/>
            <a:ext cx="8646498" cy="6484872"/>
          </a:xfrm>
          <a:prstGeom prst="rect">
            <a:avLst/>
          </a:prstGeom>
        </p:spPr>
      </p:pic>
      <p:pic>
        <p:nvPicPr>
          <p:cNvPr id="1032" name="图片 103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293282" y="30760385"/>
            <a:ext cx="8328472" cy="6464831"/>
          </a:xfrm>
          <a:prstGeom prst="rect">
            <a:avLst/>
          </a:prstGeom>
        </p:spPr>
      </p:pic>
      <p:sp>
        <p:nvSpPr>
          <p:cNvPr id="74" name="TextBox 8"/>
          <p:cNvSpPr txBox="1"/>
          <p:nvPr/>
        </p:nvSpPr>
        <p:spPr>
          <a:xfrm>
            <a:off x="21444123" y="37218743"/>
            <a:ext cx="7969711" cy="4185761"/>
          </a:xfrm>
          <a:prstGeom prst="rect">
            <a:avLst/>
          </a:prstGeom>
          <a:noFill/>
        </p:spPr>
        <p:txBody>
          <a:bodyPr wrap="square" rtlCol="0">
            <a:spAutoFit/>
          </a:bodyPr>
          <a:lstStyle/>
          <a:p>
            <a:pPr algn="just">
              <a:spcAft>
                <a:spcPts val="1200"/>
              </a:spcAft>
            </a:pPr>
            <a:r>
              <a:rPr lang="en-US" altLang="zh-CN" sz="3200" b="1" dirty="0" smtClean="0"/>
              <a:t>Comparison with </a:t>
            </a:r>
            <a:r>
              <a:rPr lang="en-US" altLang="zh-CN" sz="3200" b="1" dirty="0"/>
              <a:t>the State-of-the-art</a:t>
            </a:r>
            <a:endParaRPr lang="en-US" altLang="zh-CN" sz="3200" b="1" dirty="0" smtClean="0"/>
          </a:p>
          <a:p>
            <a:pPr algn="just"/>
            <a:r>
              <a:rPr lang="en-US" altLang="zh-CN" sz="3200" dirty="0" smtClean="0">
                <a:latin typeface="Times New Roman" pitchFamily="18" charset="0"/>
                <a:cs typeface="Times New Roman" pitchFamily="18" charset="0"/>
              </a:rPr>
              <a:t>The </a:t>
            </a:r>
            <a:r>
              <a:rPr lang="en-US" altLang="zh-CN" sz="3200" dirty="0">
                <a:latin typeface="Times New Roman" pitchFamily="18" charset="0"/>
                <a:cs typeface="Times New Roman" pitchFamily="18" charset="0"/>
              </a:rPr>
              <a:t>proposed approach outperforms other approaches except Prior++ according to the two evaluation metric (mean Euclidean distance </a:t>
            </a:r>
            <a:r>
              <a:rPr lang="en-US" altLang="zh-CN" sz="3200" dirty="0" smtClean="0">
                <a:latin typeface="Times New Roman" pitchFamily="18" charset="0"/>
                <a:cs typeface="Times New Roman" pitchFamily="18" charset="0"/>
              </a:rPr>
              <a:t>error, </a:t>
            </a:r>
            <a:r>
              <a:rPr lang="en-US" altLang="zh-CN" sz="3200" dirty="0">
                <a:latin typeface="Times New Roman" pitchFamily="18" charset="0"/>
                <a:cs typeface="Times New Roman" pitchFamily="18" charset="0"/>
              </a:rPr>
              <a:t>and percentage of frames whose maximum joint error is below a threshold. ). It should be noted that Prior++ only estimates 14 joints, while our network estimate 35 </a:t>
            </a:r>
            <a:r>
              <a:rPr lang="en-US" altLang="zh-CN" sz="3200" dirty="0" smtClean="0">
                <a:latin typeface="Times New Roman" pitchFamily="18" charset="0"/>
                <a:cs typeface="Times New Roman" pitchFamily="18" charset="0"/>
              </a:rPr>
              <a:t>joints.</a:t>
            </a:r>
            <a:endParaRPr lang="zh-CN" altLang="en-US" sz="3200" dirty="0">
              <a:latin typeface="Times New Roman" pitchFamily="18" charset="0"/>
              <a:cs typeface="Times New Roman" pitchFamily="18" charset="0"/>
            </a:endParaRPr>
          </a:p>
        </p:txBody>
      </p:sp>
      <p:pic>
        <p:nvPicPr>
          <p:cNvPr id="1034" name="图片 103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11698" y="36097838"/>
            <a:ext cx="10923706" cy="4479328"/>
          </a:xfrm>
          <a:prstGeom prst="rect">
            <a:avLst/>
          </a:prstGeom>
        </p:spPr>
      </p:pic>
      <p:sp>
        <p:nvSpPr>
          <p:cNvPr id="1036" name="文本框 1035"/>
          <p:cNvSpPr txBox="1"/>
          <p:nvPr/>
        </p:nvSpPr>
        <p:spPr>
          <a:xfrm>
            <a:off x="876521" y="40635459"/>
            <a:ext cx="10804201" cy="1384995"/>
          </a:xfrm>
          <a:prstGeom prst="rect">
            <a:avLst/>
          </a:prstGeom>
          <a:noFill/>
        </p:spPr>
        <p:txBody>
          <a:bodyPr wrap="square" rtlCol="0">
            <a:spAutoFit/>
          </a:bodyPr>
          <a:lstStyle/>
          <a:p>
            <a:r>
              <a:rPr lang="en-US" altLang="zh-CN" sz="2800" dirty="0" smtClean="0"/>
              <a:t>* The </a:t>
            </a:r>
            <a:r>
              <a:rPr lang="en-US" altLang="zh-CN" sz="2800" dirty="0"/>
              <a:t>prediction poses are annotated with blue circles and green lines, while the ground truth poses are annotated with yellow circles and red lines.</a:t>
            </a:r>
            <a:endParaRPr lang="zh-CN" altLang="en-US" sz="2800" dirty="0"/>
          </a:p>
        </p:txBody>
      </p:sp>
      <p:pic>
        <p:nvPicPr>
          <p:cNvPr id="44" name="图片 4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7066350" y="2649685"/>
            <a:ext cx="2595066" cy="2595066"/>
          </a:xfrm>
          <a:prstGeom prst="rect">
            <a:avLst/>
          </a:prstGeom>
        </p:spPr>
      </p:pic>
      <p:pic>
        <p:nvPicPr>
          <p:cNvPr id="45" name="内容占位符 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20862" y="2649151"/>
            <a:ext cx="2595600" cy="2595600"/>
          </a:xfrm>
          <a:prstGeom prst="rect">
            <a:avLst/>
          </a:prstGeom>
        </p:spPr>
      </p:pic>
    </p:spTree>
    <p:extLst>
      <p:ext uri="{BB962C8B-B14F-4D97-AF65-F5344CB8AC3E}">
        <p14:creationId xmlns:p14="http://schemas.microsoft.com/office/powerpoint/2010/main" val="24814967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1522</TotalTime>
  <Words>645</Words>
  <Application>Microsoft Office PowerPoint</Application>
  <PresentationFormat>自定义</PresentationFormat>
  <Paragraphs>45</Paragraphs>
  <Slides>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宋体</vt:lpstr>
      <vt:lpstr>Arial</vt:lpstr>
      <vt:lpstr>Calibri</vt:lpstr>
      <vt:lpstr>Times New Roman</vt:lpstr>
      <vt:lpstr>Office 主题</vt:lpstr>
      <vt:lpstr>Local Regression Based Hourglass Network for Hand Pose Estimation from a Single Depth Image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Dense Convolutional Recurrent Neural Network for Generalized Speech Animation</dc:title>
  <dc:creator>Nick</dc:creator>
  <cp:lastModifiedBy>AutoBVT</cp:lastModifiedBy>
  <cp:revision>75</cp:revision>
  <dcterms:created xsi:type="dcterms:W3CDTF">2018-08-13T02:09:29Z</dcterms:created>
  <dcterms:modified xsi:type="dcterms:W3CDTF">2018-08-18T02:07:36Z</dcterms:modified>
</cp:coreProperties>
</file>