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05961" y="5903031"/>
            <a:ext cx="7586018" cy="1116992"/>
            <a:chOff x="0" y="0"/>
            <a:chExt cx="1585812" cy="23350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85812" cy="233501"/>
            </a:xfrm>
            <a:custGeom>
              <a:avLst/>
              <a:gdLst/>
              <a:ahLst/>
              <a:cxnLst/>
              <a:rect r="r" b="b" t="t" l="l"/>
              <a:pathLst>
                <a:path h="233501" w="1585812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Searching Algortihm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30305" b="0"/>
          <a:stretch>
            <a:fillRect/>
          </a:stretch>
        </p:blipFill>
        <p:spPr>
          <a:xfrm flipH="false" flipV="false" rot="0">
            <a:off x="-1771650" y="2057400"/>
            <a:ext cx="8608795" cy="8229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27631" y="1301425"/>
            <a:ext cx="10032737" cy="437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55"/>
              </a:lnSpc>
            </a:pPr>
            <a:r>
              <a:rPr lang="en-US" sz="12539">
                <a:solidFill>
                  <a:srgbClr val="000000"/>
                </a:solidFill>
                <a:latin typeface="DM Sans Bold"/>
              </a:rPr>
              <a:t>Interpolation</a:t>
            </a:r>
          </a:p>
          <a:p>
            <a:pPr algn="ctr">
              <a:lnSpc>
                <a:spcPts val="17555"/>
              </a:lnSpc>
            </a:pPr>
            <a:r>
              <a:rPr lang="en-US" sz="12539">
                <a:solidFill>
                  <a:srgbClr val="000000"/>
                </a:solidFill>
                <a:latin typeface="DM Sans Bold"/>
              </a:rPr>
              <a:t>Search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08990"/>
            <a:ext cx="1007789" cy="912130"/>
            <a:chOff x="0" y="0"/>
            <a:chExt cx="817105" cy="7395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4608" y="4474466"/>
            <a:ext cx="1007789" cy="912130"/>
            <a:chOff x="0" y="0"/>
            <a:chExt cx="817105" cy="73954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11902" y="2308990"/>
            <a:ext cx="1007789" cy="912130"/>
            <a:chOff x="0" y="0"/>
            <a:chExt cx="817105" cy="73954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007810" y="4474466"/>
            <a:ext cx="1007789" cy="912130"/>
            <a:chOff x="0" y="0"/>
            <a:chExt cx="817105" cy="73954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61982" y="8177634"/>
            <a:ext cx="1007789" cy="912130"/>
            <a:chOff x="0" y="0"/>
            <a:chExt cx="817105" cy="73954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023772" y="2308990"/>
            <a:ext cx="1007789" cy="912130"/>
            <a:chOff x="0" y="0"/>
            <a:chExt cx="817105" cy="73954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019679" y="4474466"/>
            <a:ext cx="1007789" cy="912130"/>
            <a:chOff x="0" y="0"/>
            <a:chExt cx="817105" cy="73954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000615" y="2308990"/>
            <a:ext cx="1007789" cy="912130"/>
            <a:chOff x="0" y="0"/>
            <a:chExt cx="817105" cy="739546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016831" y="2308990"/>
            <a:ext cx="1007789" cy="912130"/>
            <a:chOff x="0" y="0"/>
            <a:chExt cx="817105" cy="739546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012739" y="4474466"/>
            <a:ext cx="1007789" cy="912130"/>
            <a:chOff x="0" y="0"/>
            <a:chExt cx="817105" cy="73954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995687" y="2308990"/>
            <a:ext cx="1007789" cy="912130"/>
            <a:chOff x="0" y="0"/>
            <a:chExt cx="817105" cy="739546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985158" y="2308990"/>
            <a:ext cx="1007789" cy="912130"/>
            <a:chOff x="0" y="0"/>
            <a:chExt cx="817105" cy="739546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980149" y="2308990"/>
            <a:ext cx="1007789" cy="912130"/>
            <a:chOff x="0" y="0"/>
            <a:chExt cx="817105" cy="739546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16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8955281" y="2308990"/>
            <a:ext cx="1007789" cy="912130"/>
            <a:chOff x="0" y="0"/>
            <a:chExt cx="817105" cy="739546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18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963069" y="2308990"/>
            <a:ext cx="1007789" cy="912130"/>
            <a:chOff x="0" y="0"/>
            <a:chExt cx="817105" cy="739546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20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41213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08046" y="3978126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34534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30442" y="5348497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135621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180362" y="5348497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963069" y="5612245"/>
            <a:ext cx="636941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1616"/>
                </a:solidFill>
                <a:latin typeface="DM Sans"/>
              </a:rPr>
              <a:t>Mid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= (start + end) / 2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34534" y="9108789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34534" y="9527915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361777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357685" y="3978126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4400211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396118" y="3956583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00199" y="7675760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5438929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413776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740324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839823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7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9373370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8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38115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9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2386645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2382553" y="3978126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663590" y="464454"/>
            <a:ext cx="3900639" cy="784080"/>
            <a:chOff x="0" y="0"/>
            <a:chExt cx="815406" cy="163907"/>
          </a:xfrm>
        </p:grpSpPr>
        <p:sp>
          <p:nvSpPr>
            <p:cNvPr name="Freeform 70" id="70"/>
            <p:cNvSpPr/>
            <p:nvPr/>
          </p:nvSpPr>
          <p:spPr>
            <a:xfrm>
              <a:off x="0" y="0"/>
              <a:ext cx="815406" cy="163907"/>
            </a:xfrm>
            <a:custGeom>
              <a:avLst/>
              <a:gdLst/>
              <a:ahLst/>
              <a:cxnLst/>
              <a:rect r="r" b="b" t="t" l="l"/>
              <a:pathLst>
                <a:path h="163907" w="815406">
                  <a:moveTo>
                    <a:pt x="81954" y="0"/>
                  </a:moveTo>
                  <a:lnTo>
                    <a:pt x="733452" y="0"/>
                  </a:lnTo>
                  <a:cubicBezTo>
                    <a:pt x="778714" y="0"/>
                    <a:pt x="815406" y="36692"/>
                    <a:pt x="815406" y="81954"/>
                  </a:cubicBezTo>
                  <a:lnTo>
                    <a:pt x="815406" y="81954"/>
                  </a:lnTo>
                  <a:cubicBezTo>
                    <a:pt x="815406" y="127215"/>
                    <a:pt x="778714" y="163907"/>
                    <a:pt x="733452" y="163907"/>
                  </a:cubicBezTo>
                  <a:lnTo>
                    <a:pt x="81954" y="163907"/>
                  </a:lnTo>
                  <a:cubicBezTo>
                    <a:pt x="36692" y="163907"/>
                    <a:pt x="0" y="127215"/>
                    <a:pt x="0" y="81954"/>
                  </a:cubicBezTo>
                  <a:lnTo>
                    <a:pt x="0" y="81954"/>
                  </a:lnTo>
                  <a:cubicBezTo>
                    <a:pt x="0" y="36692"/>
                    <a:pt x="36692" y="0"/>
                    <a:pt x="81954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Binary Search</a:t>
              </a:r>
            </a:p>
          </p:txBody>
        </p:sp>
      </p:grpSp>
      <p:sp>
        <p:nvSpPr>
          <p:cNvPr name="TextBox 72" id="72"/>
          <p:cNvSpPr txBox="true"/>
          <p:nvPr/>
        </p:nvSpPr>
        <p:spPr>
          <a:xfrm rot="0">
            <a:off x="3418862" y="8333161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Key found in index 3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0135621" y="5160125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Key: 8</a:t>
            </a:r>
          </a:p>
        </p:txBody>
      </p:sp>
      <p:grpSp>
        <p:nvGrpSpPr>
          <p:cNvPr name="Group 74" id="74"/>
          <p:cNvGrpSpPr/>
          <p:nvPr/>
        </p:nvGrpSpPr>
        <p:grpSpPr>
          <a:xfrm rot="0">
            <a:off x="2030130" y="6320628"/>
            <a:ext cx="1007789" cy="912130"/>
            <a:chOff x="0" y="0"/>
            <a:chExt cx="817105" cy="739546"/>
          </a:xfrm>
        </p:grpSpPr>
        <p:sp>
          <p:nvSpPr>
            <p:cNvPr name="Freeform 75" id="7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035059" y="6320628"/>
            <a:ext cx="1007789" cy="912130"/>
            <a:chOff x="0" y="0"/>
            <a:chExt cx="817105" cy="739546"/>
          </a:xfrm>
        </p:grpSpPr>
        <p:sp>
          <p:nvSpPr>
            <p:cNvPr name="Freeform 78" id="7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sp>
        <p:nvSpPr>
          <p:cNvPr name="TextBox 80" id="80"/>
          <p:cNvSpPr txBox="true"/>
          <p:nvPr/>
        </p:nvSpPr>
        <p:spPr>
          <a:xfrm rot="0">
            <a:off x="1227692" y="7192937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2202682" y="7194659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380005" y="5824288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2418438" y="5802745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1678" y="4172585"/>
            <a:ext cx="13424644" cy="183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>
                <a:solidFill>
                  <a:srgbClr val="FF1616"/>
                </a:solidFill>
                <a:latin typeface="DM Sans"/>
              </a:rPr>
              <a:t>position </a:t>
            </a:r>
            <a:r>
              <a:rPr lang="en-US" sz="5299">
                <a:solidFill>
                  <a:srgbClr val="000000"/>
                </a:solidFill>
                <a:latin typeface="DM Sans"/>
              </a:rPr>
              <a:t>=</a:t>
            </a:r>
            <a:r>
              <a:rPr lang="en-US" sz="5299">
                <a:solidFill>
                  <a:srgbClr val="FF1616"/>
                </a:solidFill>
                <a:latin typeface="DM Sans"/>
              </a:rPr>
              <a:t> </a:t>
            </a:r>
            <a:r>
              <a:rPr lang="en-US" sz="5299">
                <a:solidFill>
                  <a:srgbClr val="000000"/>
                </a:solidFill>
                <a:latin typeface="DM Sans"/>
              </a:rPr>
              <a:t>start + (key-arr[start])*(end-start)/(arr[end]-arr[start])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3590" y="464454"/>
            <a:ext cx="3900639" cy="1202207"/>
            <a:chOff x="0" y="0"/>
            <a:chExt cx="815406" cy="2513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15406" cy="251314"/>
            </a:xfrm>
            <a:custGeom>
              <a:avLst/>
              <a:gdLst/>
              <a:ahLst/>
              <a:cxnLst/>
              <a:rect r="r" b="b" t="t" l="l"/>
              <a:pathLst>
                <a:path h="251314" w="815406">
                  <a:moveTo>
                    <a:pt x="125657" y="0"/>
                  </a:moveTo>
                  <a:lnTo>
                    <a:pt x="689748" y="0"/>
                  </a:lnTo>
                  <a:cubicBezTo>
                    <a:pt x="759147" y="0"/>
                    <a:pt x="815406" y="56259"/>
                    <a:pt x="815406" y="125657"/>
                  </a:cubicBezTo>
                  <a:lnTo>
                    <a:pt x="815406" y="125657"/>
                  </a:lnTo>
                  <a:cubicBezTo>
                    <a:pt x="815406" y="158983"/>
                    <a:pt x="802167" y="190945"/>
                    <a:pt x="778602" y="214510"/>
                  </a:cubicBezTo>
                  <a:cubicBezTo>
                    <a:pt x="755036" y="238075"/>
                    <a:pt x="723075" y="251314"/>
                    <a:pt x="689748" y="251314"/>
                  </a:cubicBezTo>
                  <a:lnTo>
                    <a:pt x="125657" y="251314"/>
                  </a:lnTo>
                  <a:cubicBezTo>
                    <a:pt x="56259" y="251314"/>
                    <a:pt x="0" y="195056"/>
                    <a:pt x="0" y="125657"/>
                  </a:cubicBezTo>
                  <a:lnTo>
                    <a:pt x="0" y="125657"/>
                  </a:lnTo>
                  <a:cubicBezTo>
                    <a:pt x="0" y="56259"/>
                    <a:pt x="56259" y="0"/>
                    <a:pt x="125657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Interpolation Search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08990"/>
            <a:ext cx="1007789" cy="912130"/>
            <a:chOff x="0" y="0"/>
            <a:chExt cx="817105" cy="7395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11902" y="2308990"/>
            <a:ext cx="1007789" cy="912130"/>
            <a:chOff x="0" y="0"/>
            <a:chExt cx="817105" cy="73954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23772" y="2308990"/>
            <a:ext cx="1007789" cy="912130"/>
            <a:chOff x="0" y="0"/>
            <a:chExt cx="817105" cy="73954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00615" y="2308990"/>
            <a:ext cx="1007789" cy="912130"/>
            <a:chOff x="0" y="0"/>
            <a:chExt cx="817105" cy="73954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100F0D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16831" y="2308990"/>
            <a:ext cx="1007789" cy="912130"/>
            <a:chOff x="0" y="0"/>
            <a:chExt cx="817105" cy="73954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95687" y="2308990"/>
            <a:ext cx="1007789" cy="912130"/>
            <a:chOff x="0" y="0"/>
            <a:chExt cx="817105" cy="73954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85158" y="2308990"/>
            <a:ext cx="1007789" cy="912130"/>
            <a:chOff x="0" y="0"/>
            <a:chExt cx="817105" cy="73954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980149" y="2308990"/>
            <a:ext cx="1007789" cy="912130"/>
            <a:chOff x="0" y="0"/>
            <a:chExt cx="817105" cy="739546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955281" y="2308990"/>
            <a:ext cx="1007789" cy="912130"/>
            <a:chOff x="0" y="0"/>
            <a:chExt cx="817105" cy="739546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963069" y="2308990"/>
            <a:ext cx="1007789" cy="912130"/>
            <a:chOff x="0" y="0"/>
            <a:chExt cx="817105" cy="73954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20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41213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34534" y="3183021"/>
            <a:ext cx="662686" cy="35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135621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361777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400211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438929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413776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40324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39823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7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373370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8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38115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9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386645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663590" y="464454"/>
            <a:ext cx="3900639" cy="1202207"/>
            <a:chOff x="0" y="0"/>
            <a:chExt cx="815406" cy="251314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815406" cy="251314"/>
            </a:xfrm>
            <a:custGeom>
              <a:avLst/>
              <a:gdLst/>
              <a:ahLst/>
              <a:cxnLst/>
              <a:rect r="r" b="b" t="t" l="l"/>
              <a:pathLst>
                <a:path h="251314" w="815406">
                  <a:moveTo>
                    <a:pt x="125657" y="0"/>
                  </a:moveTo>
                  <a:lnTo>
                    <a:pt x="689748" y="0"/>
                  </a:lnTo>
                  <a:cubicBezTo>
                    <a:pt x="759147" y="0"/>
                    <a:pt x="815406" y="56259"/>
                    <a:pt x="815406" y="125657"/>
                  </a:cubicBezTo>
                  <a:lnTo>
                    <a:pt x="815406" y="125657"/>
                  </a:lnTo>
                  <a:cubicBezTo>
                    <a:pt x="815406" y="158983"/>
                    <a:pt x="802167" y="190945"/>
                    <a:pt x="778602" y="214510"/>
                  </a:cubicBezTo>
                  <a:cubicBezTo>
                    <a:pt x="755036" y="238075"/>
                    <a:pt x="723075" y="251314"/>
                    <a:pt x="689748" y="251314"/>
                  </a:cubicBezTo>
                  <a:lnTo>
                    <a:pt x="125657" y="251314"/>
                  </a:lnTo>
                  <a:cubicBezTo>
                    <a:pt x="56259" y="251314"/>
                    <a:pt x="0" y="195056"/>
                    <a:pt x="0" y="125657"/>
                  </a:cubicBezTo>
                  <a:lnTo>
                    <a:pt x="0" y="125657"/>
                  </a:lnTo>
                  <a:cubicBezTo>
                    <a:pt x="0" y="56259"/>
                    <a:pt x="56259" y="0"/>
                    <a:pt x="125657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Interpolation Search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4340593" y="4513570"/>
            <a:ext cx="9294690" cy="251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1616"/>
                </a:solidFill>
                <a:latin typeface="DM Sans"/>
              </a:rPr>
              <a:t>position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=</a:t>
            </a:r>
            <a:r>
              <a:rPr lang="en-US" sz="4800">
                <a:solidFill>
                  <a:srgbClr val="FF1616"/>
                </a:solidFill>
                <a:latin typeface="DM Sans"/>
              </a:rPr>
              <a:t>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start + (key-arr[start])*(end-start)/(arr[end]-arr[start])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04256" y="3605011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Key: 8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07879"/>
            <a:ext cx="1162122" cy="1051814"/>
            <a:chOff x="0" y="0"/>
            <a:chExt cx="817105" cy="7395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68751" y="2607879"/>
            <a:ext cx="1162122" cy="1051814"/>
            <a:chOff x="0" y="0"/>
            <a:chExt cx="817105" cy="73954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20202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76157" y="2607879"/>
            <a:ext cx="1162122" cy="1051814"/>
            <a:chOff x="0" y="0"/>
            <a:chExt cx="817105" cy="73954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608876" y="2607879"/>
            <a:ext cx="1162122" cy="1051814"/>
            <a:chOff x="0" y="0"/>
            <a:chExt cx="817105" cy="73954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100F0D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321294" y="2607879"/>
            <a:ext cx="1162122" cy="1051814"/>
            <a:chOff x="0" y="0"/>
            <a:chExt cx="817105" cy="73954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756333" y="2607879"/>
            <a:ext cx="1162122" cy="1051814"/>
            <a:chOff x="0" y="0"/>
            <a:chExt cx="817105" cy="73954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897332" y="2607879"/>
            <a:ext cx="1162122" cy="1051814"/>
            <a:chOff x="0" y="0"/>
            <a:chExt cx="817105" cy="73954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044696" y="2607879"/>
            <a:ext cx="1162122" cy="1051814"/>
            <a:chOff x="0" y="0"/>
            <a:chExt cx="817105" cy="739546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69160" y="2607879"/>
            <a:ext cx="1162122" cy="1051814"/>
            <a:chOff x="0" y="0"/>
            <a:chExt cx="817105" cy="739546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331281" y="2607879"/>
            <a:ext cx="1162122" cy="1051814"/>
            <a:chOff x="0" y="0"/>
            <a:chExt cx="817105" cy="73954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20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470859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66055" y="3612068"/>
            <a:ext cx="764169" cy="41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30258" y="3612068"/>
            <a:ext cx="764169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719065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916525" y="2006997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114312" y="2006997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238448" y="2006997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379448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526812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7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651275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8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813397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9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594601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663590" y="464454"/>
            <a:ext cx="3900639" cy="1202207"/>
            <a:chOff x="0" y="0"/>
            <a:chExt cx="815406" cy="251314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815406" cy="251314"/>
            </a:xfrm>
            <a:custGeom>
              <a:avLst/>
              <a:gdLst/>
              <a:ahLst/>
              <a:cxnLst/>
              <a:rect r="r" b="b" t="t" l="l"/>
              <a:pathLst>
                <a:path h="251314" w="815406">
                  <a:moveTo>
                    <a:pt x="125657" y="0"/>
                  </a:moveTo>
                  <a:lnTo>
                    <a:pt x="689748" y="0"/>
                  </a:lnTo>
                  <a:cubicBezTo>
                    <a:pt x="759147" y="0"/>
                    <a:pt x="815406" y="56259"/>
                    <a:pt x="815406" y="125657"/>
                  </a:cubicBezTo>
                  <a:lnTo>
                    <a:pt x="815406" y="125657"/>
                  </a:lnTo>
                  <a:cubicBezTo>
                    <a:pt x="815406" y="158983"/>
                    <a:pt x="802167" y="190945"/>
                    <a:pt x="778602" y="214510"/>
                  </a:cubicBezTo>
                  <a:cubicBezTo>
                    <a:pt x="755036" y="238075"/>
                    <a:pt x="723075" y="251314"/>
                    <a:pt x="689748" y="251314"/>
                  </a:cubicBezTo>
                  <a:lnTo>
                    <a:pt x="125657" y="251314"/>
                  </a:lnTo>
                  <a:cubicBezTo>
                    <a:pt x="56259" y="251314"/>
                    <a:pt x="0" y="195056"/>
                    <a:pt x="0" y="125657"/>
                  </a:cubicBezTo>
                  <a:lnTo>
                    <a:pt x="0" y="125657"/>
                  </a:lnTo>
                  <a:cubicBezTo>
                    <a:pt x="0" y="56259"/>
                    <a:pt x="56259" y="0"/>
                    <a:pt x="125657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Interpolation Search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797507" y="4685347"/>
            <a:ext cx="10031050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1616"/>
                </a:solidFill>
                <a:latin typeface="DM Sans"/>
              </a:rPr>
              <a:t>position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=</a:t>
            </a:r>
            <a:r>
              <a:rPr lang="en-US" sz="4800">
                <a:solidFill>
                  <a:srgbClr val="FF1616"/>
                </a:solidFill>
                <a:latin typeface="DM Sans"/>
              </a:rPr>
              <a:t>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0 + (8-2)*(9-0)/(20-2)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28700" y="4120736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Key: 8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07879"/>
            <a:ext cx="1162122" cy="1051814"/>
            <a:chOff x="0" y="0"/>
            <a:chExt cx="817105" cy="7395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68751" y="2607879"/>
            <a:ext cx="1162122" cy="1051814"/>
            <a:chOff x="0" y="0"/>
            <a:chExt cx="817105" cy="73954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76157" y="2607879"/>
            <a:ext cx="1162122" cy="1051814"/>
            <a:chOff x="0" y="0"/>
            <a:chExt cx="817105" cy="73954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608876" y="2607879"/>
            <a:ext cx="1162122" cy="1051814"/>
            <a:chOff x="0" y="0"/>
            <a:chExt cx="817105" cy="73954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100F0D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321294" y="2607879"/>
            <a:ext cx="1162122" cy="1051814"/>
            <a:chOff x="0" y="0"/>
            <a:chExt cx="817105" cy="73954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756333" y="2607879"/>
            <a:ext cx="1162122" cy="1051814"/>
            <a:chOff x="0" y="0"/>
            <a:chExt cx="817105" cy="73954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897332" y="2607879"/>
            <a:ext cx="1162122" cy="1051814"/>
            <a:chOff x="0" y="0"/>
            <a:chExt cx="817105" cy="73954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044696" y="2607879"/>
            <a:ext cx="1162122" cy="1051814"/>
            <a:chOff x="0" y="0"/>
            <a:chExt cx="817105" cy="739546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69160" y="2607879"/>
            <a:ext cx="1162122" cy="1051814"/>
            <a:chOff x="0" y="0"/>
            <a:chExt cx="817105" cy="739546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331281" y="2607879"/>
            <a:ext cx="1162122" cy="1051814"/>
            <a:chOff x="0" y="0"/>
            <a:chExt cx="817105" cy="73954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20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470859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66055" y="3612068"/>
            <a:ext cx="764169" cy="41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30258" y="3612068"/>
            <a:ext cx="764169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719065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916525" y="2006997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114312" y="2006997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238448" y="2006997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379448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526812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7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651275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8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813397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>
                <a:solidFill>
                  <a:srgbClr val="000000"/>
                </a:solidFill>
                <a:latin typeface="DM Sans"/>
              </a:rPr>
              <a:t>9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594601" y="2031839"/>
            <a:ext cx="354563" cy="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2463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663590" y="464454"/>
            <a:ext cx="3900639" cy="1202207"/>
            <a:chOff x="0" y="0"/>
            <a:chExt cx="815406" cy="251314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815406" cy="251314"/>
            </a:xfrm>
            <a:custGeom>
              <a:avLst/>
              <a:gdLst/>
              <a:ahLst/>
              <a:cxnLst/>
              <a:rect r="r" b="b" t="t" l="l"/>
              <a:pathLst>
                <a:path h="251314" w="815406">
                  <a:moveTo>
                    <a:pt x="125657" y="0"/>
                  </a:moveTo>
                  <a:lnTo>
                    <a:pt x="689748" y="0"/>
                  </a:lnTo>
                  <a:cubicBezTo>
                    <a:pt x="759147" y="0"/>
                    <a:pt x="815406" y="56259"/>
                    <a:pt x="815406" y="125657"/>
                  </a:cubicBezTo>
                  <a:lnTo>
                    <a:pt x="815406" y="125657"/>
                  </a:lnTo>
                  <a:cubicBezTo>
                    <a:pt x="815406" y="158983"/>
                    <a:pt x="802167" y="190945"/>
                    <a:pt x="778602" y="214510"/>
                  </a:cubicBezTo>
                  <a:cubicBezTo>
                    <a:pt x="755036" y="238075"/>
                    <a:pt x="723075" y="251314"/>
                    <a:pt x="689748" y="251314"/>
                  </a:cubicBezTo>
                  <a:lnTo>
                    <a:pt x="125657" y="251314"/>
                  </a:lnTo>
                  <a:cubicBezTo>
                    <a:pt x="56259" y="251314"/>
                    <a:pt x="0" y="195056"/>
                    <a:pt x="0" y="125657"/>
                  </a:cubicBezTo>
                  <a:lnTo>
                    <a:pt x="0" y="125657"/>
                  </a:lnTo>
                  <a:cubicBezTo>
                    <a:pt x="0" y="56259"/>
                    <a:pt x="56259" y="0"/>
                    <a:pt x="125657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Interpolation Search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028700" y="4977986"/>
            <a:ext cx="10031050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1616"/>
                </a:solidFill>
                <a:latin typeface="DM Sans"/>
              </a:rPr>
              <a:t>position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=</a:t>
            </a:r>
            <a:r>
              <a:rPr lang="en-US" sz="4800">
                <a:solidFill>
                  <a:srgbClr val="FF1616"/>
                </a:solidFill>
                <a:latin typeface="DM Sans"/>
              </a:rPr>
              <a:t>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0 + (8-2)*(9-0)/(20-2)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28700" y="5884766"/>
            <a:ext cx="10031050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1616"/>
                </a:solidFill>
                <a:latin typeface="DM Sans"/>
              </a:rPr>
              <a:t>position </a:t>
            </a:r>
            <a:r>
              <a:rPr lang="en-US" sz="4800">
                <a:solidFill>
                  <a:srgbClr val="100F0D"/>
                </a:solidFill>
                <a:latin typeface="DM Sans"/>
              </a:rPr>
              <a:t>= 3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28700" y="7029671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Key found in index 3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28700" y="4240116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Key: 8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62421" y="2266571"/>
            <a:ext cx="5126346" cy="572909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838756" y="1868274"/>
            <a:ext cx="9420544" cy="652569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582570" y="8128636"/>
            <a:ext cx="2686050" cy="53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6"/>
              </a:lnSpc>
              <a:spcBef>
                <a:spcPct val="0"/>
              </a:spcBef>
            </a:pPr>
            <a:r>
              <a:rPr lang="en-US" sz="3133">
                <a:solidFill>
                  <a:srgbClr val="000000"/>
                </a:solidFill>
                <a:latin typeface="DM Sans Bold"/>
              </a:rPr>
              <a:t>Binary Search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67828" y="8365071"/>
            <a:ext cx="3962400" cy="53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6"/>
              </a:lnSpc>
              <a:spcBef>
                <a:spcPct val="0"/>
              </a:spcBef>
            </a:pPr>
            <a:r>
              <a:rPr lang="en-US" sz="3133">
                <a:solidFill>
                  <a:srgbClr val="000000"/>
                </a:solidFill>
                <a:latin typeface="DM Sans Bold"/>
              </a:rPr>
              <a:t>Interpolation Search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78692" y="1619264"/>
            <a:ext cx="12530617" cy="70484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528543" y="3207028"/>
            <a:ext cx="6302257" cy="888902"/>
            <a:chOff x="0" y="0"/>
            <a:chExt cx="15442228" cy="21780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442228" cy="2178050"/>
            </a:xfrm>
            <a:custGeom>
              <a:avLst/>
              <a:gdLst/>
              <a:ahLst/>
              <a:cxnLst/>
              <a:rect r="r" b="b" t="t" l="l"/>
              <a:pathLst>
                <a:path h="2178050" w="15442228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lnTo>
                    <a:pt x="0" y="1088390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47266" y="3207028"/>
            <a:ext cx="894658" cy="888902"/>
            <a:chOff x="0" y="0"/>
            <a:chExt cx="735568" cy="730836"/>
          </a:xfrm>
        </p:grpSpPr>
        <p:sp>
          <p:nvSpPr>
            <p:cNvPr name="Freeform 5" id="5"/>
            <p:cNvSpPr/>
            <p:nvPr/>
          </p:nvSpPr>
          <p:spPr>
            <a:xfrm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1528543" y="4615607"/>
            <a:ext cx="6302257" cy="1387727"/>
            <a:chOff x="0" y="0"/>
            <a:chExt cx="15442228" cy="340030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5442228" cy="3400304"/>
            </a:xfrm>
            <a:custGeom>
              <a:avLst/>
              <a:gdLst/>
              <a:ahLst/>
              <a:cxnLst/>
              <a:rect r="r" b="b" t="t" l="l"/>
              <a:pathLst>
                <a:path h="3400304" w="15442228">
                  <a:moveTo>
                    <a:pt x="15442228" y="0"/>
                  </a:moveTo>
                  <a:lnTo>
                    <a:pt x="15442228" y="3400304"/>
                  </a:lnTo>
                  <a:lnTo>
                    <a:pt x="1088390" y="3400304"/>
                  </a:lnTo>
                  <a:cubicBezTo>
                    <a:pt x="487680" y="3400304"/>
                    <a:pt x="0" y="2912624"/>
                    <a:pt x="0" y="1698448"/>
                  </a:cubicBezTo>
                  <a:lnTo>
                    <a:pt x="0" y="1698448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1658393" y="6853442"/>
            <a:ext cx="2785669" cy="1460056"/>
            <a:chOff x="0" y="0"/>
            <a:chExt cx="6833132" cy="3581459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833133" cy="3581459"/>
            </a:xfrm>
            <a:custGeom>
              <a:avLst/>
              <a:gdLst/>
              <a:ahLst/>
              <a:cxnLst/>
              <a:rect r="r" b="b" t="t" l="l"/>
              <a:pathLst>
                <a:path h="3581459" w="6833133">
                  <a:moveTo>
                    <a:pt x="6833133" y="0"/>
                  </a:moveTo>
                  <a:lnTo>
                    <a:pt x="6833133" y="3581459"/>
                  </a:lnTo>
                  <a:lnTo>
                    <a:pt x="1088390" y="3581459"/>
                  </a:lnTo>
                  <a:cubicBezTo>
                    <a:pt x="487680" y="3581459"/>
                    <a:pt x="0" y="3093779"/>
                    <a:pt x="0" y="1788867"/>
                  </a:cubicBezTo>
                  <a:lnTo>
                    <a:pt x="0" y="1788867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6833133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4786962" y="6853442"/>
            <a:ext cx="2785669" cy="1460056"/>
            <a:chOff x="0" y="0"/>
            <a:chExt cx="6833132" cy="358145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833133" cy="3581459"/>
            </a:xfrm>
            <a:custGeom>
              <a:avLst/>
              <a:gdLst/>
              <a:ahLst/>
              <a:cxnLst/>
              <a:rect r="r" b="b" t="t" l="l"/>
              <a:pathLst>
                <a:path h="3581459" w="6833133">
                  <a:moveTo>
                    <a:pt x="6833133" y="0"/>
                  </a:moveTo>
                  <a:lnTo>
                    <a:pt x="6833133" y="3581459"/>
                  </a:lnTo>
                  <a:lnTo>
                    <a:pt x="1088390" y="3581459"/>
                  </a:lnTo>
                  <a:cubicBezTo>
                    <a:pt x="487680" y="3581459"/>
                    <a:pt x="0" y="3093779"/>
                    <a:pt x="0" y="1788867"/>
                  </a:cubicBezTo>
                  <a:lnTo>
                    <a:pt x="0" y="1788867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6833133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13157753" y="8654387"/>
            <a:ext cx="2785669" cy="1460056"/>
            <a:chOff x="0" y="0"/>
            <a:chExt cx="6833132" cy="358145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833133" cy="3581459"/>
            </a:xfrm>
            <a:custGeom>
              <a:avLst/>
              <a:gdLst/>
              <a:ahLst/>
              <a:cxnLst/>
              <a:rect r="r" b="b" t="t" l="l"/>
              <a:pathLst>
                <a:path h="3581459" w="6833133">
                  <a:moveTo>
                    <a:pt x="6833133" y="0"/>
                  </a:moveTo>
                  <a:lnTo>
                    <a:pt x="6833133" y="3581459"/>
                  </a:lnTo>
                  <a:lnTo>
                    <a:pt x="1088390" y="3581459"/>
                  </a:lnTo>
                  <a:cubicBezTo>
                    <a:pt x="487680" y="3581459"/>
                    <a:pt x="0" y="3093779"/>
                    <a:pt x="0" y="1788867"/>
                  </a:cubicBezTo>
                  <a:lnTo>
                    <a:pt x="0" y="1788867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6833133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147266" y="4615607"/>
            <a:ext cx="894658" cy="888902"/>
            <a:chOff x="0" y="0"/>
            <a:chExt cx="735568" cy="730836"/>
          </a:xfrm>
        </p:grpSpPr>
        <p:sp>
          <p:nvSpPr>
            <p:cNvPr name="Freeform 16" id="16"/>
            <p:cNvSpPr/>
            <p:nvPr/>
          </p:nvSpPr>
          <p:spPr>
            <a:xfrm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63590" y="464454"/>
            <a:ext cx="3900639" cy="1202207"/>
            <a:chOff x="0" y="0"/>
            <a:chExt cx="815406" cy="251314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815406" cy="251314"/>
            </a:xfrm>
            <a:custGeom>
              <a:avLst/>
              <a:gdLst/>
              <a:ahLst/>
              <a:cxnLst/>
              <a:rect r="r" b="b" t="t" l="l"/>
              <a:pathLst>
                <a:path h="251314" w="815406">
                  <a:moveTo>
                    <a:pt x="125657" y="0"/>
                  </a:moveTo>
                  <a:lnTo>
                    <a:pt x="689748" y="0"/>
                  </a:lnTo>
                  <a:cubicBezTo>
                    <a:pt x="759147" y="0"/>
                    <a:pt x="815406" y="56259"/>
                    <a:pt x="815406" y="125657"/>
                  </a:cubicBezTo>
                  <a:lnTo>
                    <a:pt x="815406" y="125657"/>
                  </a:lnTo>
                  <a:cubicBezTo>
                    <a:pt x="815406" y="158983"/>
                    <a:pt x="802167" y="190945"/>
                    <a:pt x="778602" y="214510"/>
                  </a:cubicBezTo>
                  <a:cubicBezTo>
                    <a:pt x="755036" y="238075"/>
                    <a:pt x="723075" y="251314"/>
                    <a:pt x="689748" y="251314"/>
                  </a:cubicBezTo>
                  <a:lnTo>
                    <a:pt x="125657" y="251314"/>
                  </a:lnTo>
                  <a:cubicBezTo>
                    <a:pt x="56259" y="251314"/>
                    <a:pt x="0" y="195056"/>
                    <a:pt x="0" y="125657"/>
                  </a:cubicBezTo>
                  <a:lnTo>
                    <a:pt x="0" y="125657"/>
                  </a:lnTo>
                  <a:cubicBezTo>
                    <a:pt x="0" y="56259"/>
                    <a:pt x="56259" y="0"/>
                    <a:pt x="125657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Interpolation Search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536731" y="3311474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DM Sans"/>
              </a:rPr>
              <a:t>Sorted Array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22151" y="1907183"/>
            <a:ext cx="4515042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M Sans"/>
              </a:rPr>
              <a:t>If and Only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36731" y="4720053"/>
            <a:ext cx="5294069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Uniformly Distributed /Highly Distributed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96493" y="6995461"/>
            <a:ext cx="2647034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DM Sans"/>
              </a:rPr>
              <a:t>Best Case:</a:t>
            </a:r>
          </a:p>
          <a:p>
            <a:pPr algn="ctr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O(1)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825062" y="6995461"/>
            <a:ext cx="3005738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DM Sans"/>
              </a:rPr>
              <a:t> Average Case: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DM Sans"/>
              </a:rPr>
              <a:t>log(log(n)) </a:t>
            </a:r>
          </a:p>
          <a:p>
            <a:pPr algn="ctr" marL="0" indent="0" lvl="1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195853" y="8796406"/>
            <a:ext cx="3005738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Worst Case: </a:t>
            </a:r>
            <a:r>
              <a:rPr lang="en-US" sz="3200">
                <a:solidFill>
                  <a:srgbClr val="000000"/>
                </a:solidFill>
                <a:latin typeface="DM Sans"/>
              </a:rPr>
              <a:t>O(n) 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663590" y="8026726"/>
            <a:ext cx="1500075" cy="1357689"/>
            <a:chOff x="0" y="0"/>
            <a:chExt cx="817105" cy="739546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104032" y="8026726"/>
            <a:ext cx="1500075" cy="1357689"/>
            <a:chOff x="0" y="0"/>
            <a:chExt cx="817105" cy="739546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144735" y="8026726"/>
            <a:ext cx="1500075" cy="1357689"/>
            <a:chOff x="0" y="0"/>
            <a:chExt cx="817105" cy="739546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575713" y="8026726"/>
            <a:ext cx="1500075" cy="1357689"/>
            <a:chOff x="0" y="0"/>
            <a:chExt cx="817105" cy="739546"/>
          </a:xfrm>
        </p:grpSpPr>
        <p:sp>
          <p:nvSpPr>
            <p:cNvPr name="Freeform 37" id="3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622886" y="8026726"/>
            <a:ext cx="1500075" cy="1357689"/>
            <a:chOff x="0" y="0"/>
            <a:chExt cx="817105" cy="739546"/>
          </a:xfrm>
        </p:grpSpPr>
        <p:sp>
          <p:nvSpPr>
            <p:cNvPr name="Freeform 40" id="4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8056858" y="8026726"/>
            <a:ext cx="1500075" cy="1357689"/>
            <a:chOff x="0" y="0"/>
            <a:chExt cx="817105" cy="739546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529668" y="8026726"/>
            <a:ext cx="1500075" cy="1357689"/>
            <a:chOff x="0" y="0"/>
            <a:chExt cx="817105" cy="739546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234331" y="7277970"/>
            <a:ext cx="457672" cy="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69970" y="9317741"/>
            <a:ext cx="986395" cy="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>
                <a:solidFill>
                  <a:srgbClr val="000000"/>
                </a:solidFill>
                <a:latin typeface="DM Sans"/>
              </a:rPr>
              <a:t>Low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658789" y="9405946"/>
            <a:ext cx="986395" cy="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136332" y="7277970"/>
            <a:ext cx="457672" cy="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682021" y="7245903"/>
            <a:ext cx="457672" cy="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228134" y="7245903"/>
            <a:ext cx="457672" cy="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679176" y="7245903"/>
            <a:ext cx="457672" cy="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151986" y="7277970"/>
            <a:ext cx="457672" cy="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684866" y="7277970"/>
            <a:ext cx="457672" cy="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pic>
        <p:nvPicPr>
          <p:cNvPr name="Picture 57" id="5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35926" y="1928599"/>
            <a:ext cx="7401101" cy="5126805"/>
          </a:xfrm>
          <a:prstGeom prst="rect">
            <a:avLst/>
          </a:prstGeom>
        </p:spPr>
      </p:pic>
      <p:sp>
        <p:nvSpPr>
          <p:cNvPr name="TextBox 58" id="58"/>
          <p:cNvSpPr txBox="true"/>
          <p:nvPr/>
        </p:nvSpPr>
        <p:spPr>
          <a:xfrm rot="0">
            <a:off x="8482012" y="5868333"/>
            <a:ext cx="1323975" cy="35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  <a:spcBef>
                <a:spcPct val="0"/>
              </a:spcBef>
            </a:pPr>
            <a:r>
              <a:rPr lang="en-US" sz="2136">
                <a:solidFill>
                  <a:srgbClr val="000000"/>
                </a:solidFill>
                <a:latin typeface="DM Sans"/>
              </a:rPr>
              <a:t>log(log(n))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533147" y="195252"/>
            <a:ext cx="7714080" cy="9302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0957043" y="2958095"/>
            <a:ext cx="6302257" cy="888902"/>
            <a:chOff x="0" y="0"/>
            <a:chExt cx="15442228" cy="21780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442228" cy="2178050"/>
            </a:xfrm>
            <a:custGeom>
              <a:avLst/>
              <a:gdLst/>
              <a:ahLst/>
              <a:cxnLst/>
              <a:rect r="r" b="b" t="t" l="l"/>
              <a:pathLst>
                <a:path h="2178050" w="15442228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lnTo>
                    <a:pt x="0" y="1088390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585291" y="2958095"/>
            <a:ext cx="894658" cy="888902"/>
            <a:chOff x="0" y="0"/>
            <a:chExt cx="735568" cy="730836"/>
          </a:xfrm>
        </p:grpSpPr>
        <p:sp>
          <p:nvSpPr>
            <p:cNvPr name="Freeform 5" id="5"/>
            <p:cNvSpPr/>
            <p:nvPr/>
          </p:nvSpPr>
          <p:spPr>
            <a:xfrm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9"/>
                </a:lnSpc>
              </a:pPr>
              <a:r>
                <a:rPr lang="en-US" sz="2899" spc="-57">
                  <a:solidFill>
                    <a:srgbClr val="000000"/>
                  </a:solidFill>
                  <a:latin typeface="DM Sans"/>
                </a:rPr>
                <a:t>i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0957043" y="4366674"/>
            <a:ext cx="6302257" cy="888902"/>
            <a:chOff x="0" y="0"/>
            <a:chExt cx="15442228" cy="217805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5442228" cy="2178050"/>
            </a:xfrm>
            <a:custGeom>
              <a:avLst/>
              <a:gdLst/>
              <a:ahLst/>
              <a:cxnLst/>
              <a:rect r="r" b="b" t="t" l="l"/>
              <a:pathLst>
                <a:path h="2178050" w="15442228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lnTo>
                    <a:pt x="0" y="1088390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575766" y="4366674"/>
            <a:ext cx="894658" cy="888902"/>
            <a:chOff x="0" y="0"/>
            <a:chExt cx="735568" cy="730836"/>
          </a:xfrm>
        </p:grpSpPr>
        <p:sp>
          <p:nvSpPr>
            <p:cNvPr name="Freeform 10" id="10"/>
            <p:cNvSpPr/>
            <p:nvPr/>
          </p:nvSpPr>
          <p:spPr>
            <a:xfrm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-10800000">
            <a:off x="10957043" y="5779451"/>
            <a:ext cx="6302257" cy="1213791"/>
            <a:chOff x="0" y="0"/>
            <a:chExt cx="15442228" cy="297411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5442228" cy="2974115"/>
            </a:xfrm>
            <a:custGeom>
              <a:avLst/>
              <a:gdLst/>
              <a:ahLst/>
              <a:cxnLst/>
              <a:rect r="r" b="b" t="t" l="l"/>
              <a:pathLst>
                <a:path h="2974115" w="15442228">
                  <a:moveTo>
                    <a:pt x="15442228" y="0"/>
                  </a:moveTo>
                  <a:lnTo>
                    <a:pt x="15442228" y="2974115"/>
                  </a:lnTo>
                  <a:lnTo>
                    <a:pt x="1088390" y="2974115"/>
                  </a:lnTo>
                  <a:cubicBezTo>
                    <a:pt x="487680" y="2974115"/>
                    <a:pt x="0" y="2486435"/>
                    <a:pt x="0" y="1485726"/>
                  </a:cubicBezTo>
                  <a:lnTo>
                    <a:pt x="0" y="1485726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575766" y="5779451"/>
            <a:ext cx="894658" cy="888902"/>
            <a:chOff x="0" y="0"/>
            <a:chExt cx="735568" cy="730836"/>
          </a:xfrm>
        </p:grpSpPr>
        <p:sp>
          <p:nvSpPr>
            <p:cNvPr name="Freeform 15" id="15"/>
            <p:cNvSpPr/>
            <p:nvPr/>
          </p:nvSpPr>
          <p:spPr>
            <a:xfrm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10957043" y="7253156"/>
            <a:ext cx="6302257" cy="1213791"/>
            <a:chOff x="0" y="0"/>
            <a:chExt cx="15442228" cy="2974115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5442228" cy="2974115"/>
            </a:xfrm>
            <a:custGeom>
              <a:avLst/>
              <a:gdLst/>
              <a:ahLst/>
              <a:cxnLst/>
              <a:rect r="r" b="b" t="t" l="l"/>
              <a:pathLst>
                <a:path h="2974115" w="15442228">
                  <a:moveTo>
                    <a:pt x="15442228" y="0"/>
                  </a:moveTo>
                  <a:lnTo>
                    <a:pt x="15442228" y="2974115"/>
                  </a:lnTo>
                  <a:lnTo>
                    <a:pt x="1088390" y="2974115"/>
                  </a:lnTo>
                  <a:cubicBezTo>
                    <a:pt x="487680" y="2974115"/>
                    <a:pt x="0" y="2486435"/>
                    <a:pt x="0" y="1485726"/>
                  </a:cubicBezTo>
                  <a:lnTo>
                    <a:pt x="0" y="1485726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575766" y="7253156"/>
            <a:ext cx="894658" cy="888902"/>
            <a:chOff x="0" y="0"/>
            <a:chExt cx="735568" cy="730836"/>
          </a:xfrm>
        </p:grpSpPr>
        <p:sp>
          <p:nvSpPr>
            <p:cNvPr name="Freeform 20" id="20"/>
            <p:cNvSpPr/>
            <p:nvPr/>
          </p:nvSpPr>
          <p:spPr>
            <a:xfrm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DM Sans"/>
                </a:rPr>
                <a:t>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63590" y="464454"/>
            <a:ext cx="3900639" cy="784080"/>
            <a:chOff x="0" y="0"/>
            <a:chExt cx="815406" cy="163907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815406" cy="163907"/>
            </a:xfrm>
            <a:custGeom>
              <a:avLst/>
              <a:gdLst/>
              <a:ahLst/>
              <a:cxnLst/>
              <a:rect r="r" b="b" t="t" l="l"/>
              <a:pathLst>
                <a:path h="163907" w="815406">
                  <a:moveTo>
                    <a:pt x="81954" y="0"/>
                  </a:moveTo>
                  <a:lnTo>
                    <a:pt x="733452" y="0"/>
                  </a:lnTo>
                  <a:cubicBezTo>
                    <a:pt x="778714" y="0"/>
                    <a:pt x="815406" y="36692"/>
                    <a:pt x="815406" y="81954"/>
                  </a:cubicBezTo>
                  <a:lnTo>
                    <a:pt x="815406" y="81954"/>
                  </a:lnTo>
                  <a:cubicBezTo>
                    <a:pt x="815406" y="127215"/>
                    <a:pt x="778714" y="163907"/>
                    <a:pt x="733452" y="163907"/>
                  </a:cubicBezTo>
                  <a:lnTo>
                    <a:pt x="81954" y="163907"/>
                  </a:lnTo>
                  <a:cubicBezTo>
                    <a:pt x="36692" y="163907"/>
                    <a:pt x="0" y="127215"/>
                    <a:pt x="0" y="81954"/>
                  </a:cubicBezTo>
                  <a:lnTo>
                    <a:pt x="0" y="81954"/>
                  </a:lnTo>
                  <a:cubicBezTo>
                    <a:pt x="0" y="36692"/>
                    <a:pt x="36692" y="0"/>
                    <a:pt x="81954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Binary Search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61462" y="3509167"/>
            <a:ext cx="1289355" cy="1166971"/>
            <a:chOff x="0" y="0"/>
            <a:chExt cx="817105" cy="73954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70884" y="5871972"/>
            <a:ext cx="1289355" cy="1166971"/>
            <a:chOff x="0" y="0"/>
            <a:chExt cx="817105" cy="739546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778141" y="3509167"/>
            <a:ext cx="1289355" cy="1166971"/>
            <a:chOff x="0" y="0"/>
            <a:chExt cx="817105" cy="739546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234546" y="3509167"/>
            <a:ext cx="1289355" cy="1166971"/>
            <a:chOff x="0" y="0"/>
            <a:chExt cx="817105" cy="739546"/>
          </a:xfrm>
        </p:grpSpPr>
        <p:sp>
          <p:nvSpPr>
            <p:cNvPr name="Freeform 35" id="3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243969" y="5871972"/>
            <a:ext cx="1289355" cy="1166971"/>
            <a:chOff x="0" y="0"/>
            <a:chExt cx="817105" cy="739546"/>
          </a:xfrm>
        </p:grpSpPr>
        <p:sp>
          <p:nvSpPr>
            <p:cNvPr name="Freeform 38" id="3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043091" y="3509167"/>
            <a:ext cx="1289355" cy="1166971"/>
            <a:chOff x="0" y="0"/>
            <a:chExt cx="817105" cy="739546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3505057" y="3509167"/>
            <a:ext cx="1289355" cy="1166971"/>
            <a:chOff x="0" y="0"/>
            <a:chExt cx="817105" cy="739546"/>
          </a:xfrm>
        </p:grpSpPr>
        <p:sp>
          <p:nvSpPr>
            <p:cNvPr name="Freeform 44" id="4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514479" y="5871972"/>
            <a:ext cx="1289355" cy="1166971"/>
            <a:chOff x="0" y="0"/>
            <a:chExt cx="817105" cy="739546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316176" y="3509167"/>
            <a:ext cx="1289355" cy="1166971"/>
            <a:chOff x="0" y="0"/>
            <a:chExt cx="817105" cy="739546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8582096" y="3509167"/>
            <a:ext cx="1289355" cy="1166971"/>
            <a:chOff x="0" y="0"/>
            <a:chExt cx="817105" cy="739546"/>
          </a:xfrm>
        </p:grpSpPr>
        <p:sp>
          <p:nvSpPr>
            <p:cNvPr name="Freeform 53" id="5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1965231" y="3062541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DM Sans"/>
              </a:rPr>
              <a:t>Sorted Array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52029" y="2875275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61452" y="5238080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479009" y="7401872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24804" y="4628513"/>
            <a:ext cx="847833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34226" y="6991318"/>
            <a:ext cx="847833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8693078" y="4704328"/>
            <a:ext cx="847833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3719152" y="6991318"/>
            <a:ext cx="847833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3946377" y="2875275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3955800" y="5238080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3973357" y="7401872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5274939" y="2847713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603865" y="2847713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7851075" y="2847713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116995" y="2875275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2698803" y="2875275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2708226" y="5238080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2725783" y="7401872"/>
            <a:ext cx="393382" cy="45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1965231" y="4471120"/>
            <a:ext cx="529406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Solve for the </a:t>
            </a:r>
            <a:r>
              <a:rPr lang="en-US" sz="3200">
                <a:solidFill>
                  <a:srgbClr val="FF1616"/>
                </a:solidFill>
                <a:latin typeface="DM Sans Bold"/>
              </a:rPr>
              <a:t>middle </a:t>
            </a:r>
            <a:r>
              <a:rPr lang="en-US" sz="3200">
                <a:solidFill>
                  <a:srgbClr val="000000"/>
                </a:solidFill>
                <a:latin typeface="DM Sans"/>
              </a:rPr>
              <a:t>index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1965231" y="5883897"/>
            <a:ext cx="5164944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Check if the middle value is the key value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1965231" y="7357602"/>
            <a:ext cx="4515042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Repeat 2 and 3 if not yet found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961462" y="8710930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 u="sng">
                <a:solidFill>
                  <a:srgbClr val="000000"/>
                </a:solidFill>
                <a:latin typeface="DM Sans"/>
              </a:rPr>
              <a:t>Key found in index 1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970884" y="1938393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Key: 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498299"/>
            <a:ext cx="1289390" cy="862167"/>
            <a:chOff x="0" y="0"/>
            <a:chExt cx="1215561" cy="812800"/>
          </a:xfrm>
        </p:grpSpPr>
        <p:sp>
          <p:nvSpPr>
            <p:cNvPr name="Freeform 3" id="3"/>
            <p:cNvSpPr/>
            <p:nvPr/>
          </p:nvSpPr>
          <p:spPr>
            <a:xfrm>
              <a:off x="203194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6" y="0"/>
                  </a:moveTo>
                  <a:cubicBezTo>
                    <a:pt x="628325" y="1001"/>
                    <a:pt x="809173" y="182659"/>
                    <a:pt x="809173" y="406400"/>
                  </a:cubicBezTo>
                  <a:cubicBezTo>
                    <a:pt x="809173" y="630141"/>
                    <a:pt x="628325" y="811799"/>
                    <a:pt x="404586" y="812800"/>
                  </a:cubicBezTo>
                  <a:cubicBezTo>
                    <a:pt x="180847" y="811799"/>
                    <a:pt x="0" y="630141"/>
                    <a:pt x="0" y="406400"/>
                  </a:cubicBezTo>
                  <a:cubicBezTo>
                    <a:pt x="0" y="182659"/>
                    <a:pt x="180847" y="1001"/>
                    <a:pt x="4045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Start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289390" y="5919857"/>
            <a:ext cx="93316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rot="0">
            <a:off x="4061627" y="5919857"/>
            <a:ext cx="115703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rot="-5331267">
            <a:off x="5943190" y="4644121"/>
            <a:ext cx="54683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-5400000">
            <a:off x="5054019" y="8079352"/>
            <a:ext cx="231424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rot="-5316373">
            <a:off x="11456627" y="4759899"/>
            <a:ext cx="44941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5400000">
            <a:off x="13900465" y="7206031"/>
            <a:ext cx="73494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 rot="5324142">
            <a:off x="14025619" y="8988748"/>
            <a:ext cx="49556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966051" y="5410342"/>
            <a:ext cx="2352074" cy="1038080"/>
            <a:chOff x="0" y="0"/>
            <a:chExt cx="931665" cy="411187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931665" cy="411187"/>
            </a:xfrm>
            <a:custGeom>
              <a:avLst/>
              <a:gdLst/>
              <a:ahLst/>
              <a:cxnLst/>
              <a:rect r="r" b="b" t="t" l="l"/>
              <a:pathLst>
                <a:path h="411187" w="931665">
                  <a:moveTo>
                    <a:pt x="203200" y="0"/>
                  </a:moveTo>
                  <a:lnTo>
                    <a:pt x="931665" y="0"/>
                  </a:lnTo>
                  <a:lnTo>
                    <a:pt x="728465" y="411187"/>
                  </a:lnTo>
                  <a:lnTo>
                    <a:pt x="0" y="4111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Start = 0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End = size of the array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218658" y="4927007"/>
            <a:ext cx="1984962" cy="2004750"/>
            <a:chOff x="0" y="0"/>
            <a:chExt cx="1028536" cy="103878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028536" cy="1038789"/>
            </a:xfrm>
            <a:custGeom>
              <a:avLst/>
              <a:gdLst/>
              <a:ahLst/>
              <a:cxnLst/>
              <a:rect r="r" b="b" t="t" l="l"/>
              <a:pathLst>
                <a:path h="1038789" w="1028536">
                  <a:moveTo>
                    <a:pt x="514268" y="0"/>
                  </a:moveTo>
                  <a:lnTo>
                    <a:pt x="1028536" y="519395"/>
                  </a:lnTo>
                  <a:lnTo>
                    <a:pt x="514268" y="1038789"/>
                  </a:lnTo>
                  <a:lnTo>
                    <a:pt x="0" y="519395"/>
                  </a:lnTo>
                  <a:lnTo>
                    <a:pt x="51426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key is in the range of array &amp; start &lt;= end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683390" y="4994067"/>
            <a:ext cx="1984962" cy="1854019"/>
            <a:chOff x="0" y="0"/>
            <a:chExt cx="1028536" cy="960686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1028536" cy="960686"/>
            </a:xfrm>
            <a:custGeom>
              <a:avLst/>
              <a:gdLst/>
              <a:ahLst/>
              <a:cxnLst/>
              <a:rect r="r" b="b" t="t" l="l"/>
              <a:pathLst>
                <a:path h="960686" w="1028536">
                  <a:moveTo>
                    <a:pt x="514268" y="0"/>
                  </a:moveTo>
                  <a:lnTo>
                    <a:pt x="1028536" y="480343"/>
                  </a:lnTo>
                  <a:lnTo>
                    <a:pt x="514268" y="960686"/>
                  </a:lnTo>
                  <a:lnTo>
                    <a:pt x="0" y="480343"/>
                  </a:lnTo>
                  <a:lnTo>
                    <a:pt x="51426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array[pos] = key?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275455" y="4994067"/>
            <a:ext cx="1984962" cy="1854019"/>
            <a:chOff x="0" y="0"/>
            <a:chExt cx="1028536" cy="960686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028536" cy="960686"/>
            </a:xfrm>
            <a:custGeom>
              <a:avLst/>
              <a:gdLst/>
              <a:ahLst/>
              <a:cxnLst/>
              <a:rect r="r" b="b" t="t" l="l"/>
              <a:pathLst>
                <a:path h="960686" w="1028536">
                  <a:moveTo>
                    <a:pt x="514268" y="0"/>
                  </a:moveTo>
                  <a:lnTo>
                    <a:pt x="1028536" y="480343"/>
                  </a:lnTo>
                  <a:lnTo>
                    <a:pt x="514268" y="960686"/>
                  </a:lnTo>
                  <a:lnTo>
                    <a:pt x="0" y="480343"/>
                  </a:lnTo>
                  <a:lnTo>
                    <a:pt x="51426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if array[pos] &gt; key?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945329" y="5132805"/>
            <a:ext cx="2130958" cy="1593154"/>
            <a:chOff x="0" y="0"/>
            <a:chExt cx="844080" cy="631054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844080" cy="631054"/>
            </a:xfrm>
            <a:custGeom>
              <a:avLst/>
              <a:gdLst/>
              <a:ahLst/>
              <a:cxnLst/>
              <a:rect r="r" b="b" t="t" l="l"/>
              <a:pathLst>
                <a:path h="631054" w="844080">
                  <a:moveTo>
                    <a:pt x="0" y="0"/>
                  </a:moveTo>
                  <a:lnTo>
                    <a:pt x="844080" y="0"/>
                  </a:lnTo>
                  <a:lnTo>
                    <a:pt x="844080" y="631054"/>
                  </a:lnTo>
                  <a:lnTo>
                    <a:pt x="0" y="631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1616"/>
                  </a:solidFill>
                  <a:latin typeface="DM Sans"/>
                </a:rPr>
                <a:t>position = start + (key-arr[start])*(end-start)/(arr[end]-arr[end])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6157041" y="5334687"/>
            <a:ext cx="2130958" cy="1167522"/>
            <a:chOff x="0" y="0"/>
            <a:chExt cx="844080" cy="462460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844080" cy="462460"/>
            </a:xfrm>
            <a:custGeom>
              <a:avLst/>
              <a:gdLst/>
              <a:ahLst/>
              <a:cxnLst/>
              <a:rect r="r" b="b" t="t" l="l"/>
              <a:pathLst>
                <a:path h="462460" w="844080">
                  <a:moveTo>
                    <a:pt x="0" y="0"/>
                  </a:moveTo>
                  <a:lnTo>
                    <a:pt x="844080" y="0"/>
                  </a:lnTo>
                  <a:lnTo>
                    <a:pt x="844080" y="462460"/>
                  </a:lnTo>
                  <a:lnTo>
                    <a:pt x="0" y="462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end = pos - 1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202457" y="7583027"/>
            <a:ext cx="2130958" cy="1167522"/>
            <a:chOff x="0" y="0"/>
            <a:chExt cx="844080" cy="462460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844080" cy="462460"/>
            </a:xfrm>
            <a:custGeom>
              <a:avLst/>
              <a:gdLst/>
              <a:ahLst/>
              <a:cxnLst/>
              <a:rect r="r" b="b" t="t" l="l"/>
              <a:pathLst>
                <a:path h="462460" w="844080">
                  <a:moveTo>
                    <a:pt x="0" y="0"/>
                  </a:moveTo>
                  <a:lnTo>
                    <a:pt x="844080" y="0"/>
                  </a:lnTo>
                  <a:lnTo>
                    <a:pt x="844080" y="462460"/>
                  </a:lnTo>
                  <a:lnTo>
                    <a:pt x="0" y="462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start = pos + 1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rot="0">
            <a:off x="7203621" y="5919857"/>
            <a:ext cx="74170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rot="-47029">
            <a:off x="10076258" y="5915704"/>
            <a:ext cx="60716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rot="0">
            <a:off x="12668352" y="5911551"/>
            <a:ext cx="6071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rot="-5399999">
            <a:off x="15845159" y="7870045"/>
            <a:ext cx="275472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rot="-10800000">
            <a:off x="6200207" y="9246992"/>
            <a:ext cx="1101137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rot="-10078">
            <a:off x="15260415" y="5910237"/>
            <a:ext cx="89662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4745650" y="3122794"/>
            <a:ext cx="2952845" cy="1257491"/>
            <a:chOff x="0" y="0"/>
            <a:chExt cx="812800" cy="346137"/>
          </a:xfrm>
        </p:grpSpPr>
        <p:sp>
          <p:nvSpPr>
            <p:cNvPr name="Freeform 40" id="40"/>
            <p:cNvSpPr/>
            <p:nvPr/>
          </p:nvSpPr>
          <p:spPr>
            <a:xfrm>
              <a:off x="354809" y="0"/>
              <a:ext cx="103182" cy="346137"/>
            </a:xfrm>
            <a:custGeom>
              <a:avLst/>
              <a:gdLst/>
              <a:ahLst/>
              <a:cxnLst/>
              <a:rect r="r" b="b" t="t" l="l"/>
              <a:pathLst>
                <a:path h="346137" w="103182">
                  <a:moveTo>
                    <a:pt x="51591" y="0"/>
                  </a:moveTo>
                  <a:cubicBezTo>
                    <a:pt x="103182" y="109612"/>
                    <a:pt x="103182" y="236525"/>
                    <a:pt x="51591" y="346137"/>
                  </a:cubicBezTo>
                  <a:cubicBezTo>
                    <a:pt x="0" y="236525"/>
                    <a:pt x="0" y="109612"/>
                    <a:pt x="515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key not found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210380" y="3287289"/>
            <a:ext cx="2952845" cy="1257491"/>
            <a:chOff x="0" y="0"/>
            <a:chExt cx="812800" cy="346137"/>
          </a:xfrm>
        </p:grpSpPr>
        <p:sp>
          <p:nvSpPr>
            <p:cNvPr name="Freeform 43" id="43"/>
            <p:cNvSpPr/>
            <p:nvPr/>
          </p:nvSpPr>
          <p:spPr>
            <a:xfrm>
              <a:off x="354809" y="0"/>
              <a:ext cx="103182" cy="346137"/>
            </a:xfrm>
            <a:custGeom>
              <a:avLst/>
              <a:gdLst/>
              <a:ahLst/>
              <a:cxnLst/>
              <a:rect r="r" b="b" t="t" l="l"/>
              <a:pathLst>
                <a:path h="346137" w="103182">
                  <a:moveTo>
                    <a:pt x="51591" y="0"/>
                  </a:moveTo>
                  <a:cubicBezTo>
                    <a:pt x="103182" y="109612"/>
                    <a:pt x="103182" y="236525"/>
                    <a:pt x="51591" y="346137"/>
                  </a:cubicBezTo>
                  <a:cubicBezTo>
                    <a:pt x="0" y="236525"/>
                    <a:pt x="0" y="109612"/>
                    <a:pt x="515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key found in index [position] of arrays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644695" y="216048"/>
            <a:ext cx="5285690" cy="275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23"/>
              </a:lnSpc>
            </a:pPr>
            <a:r>
              <a:rPr lang="en-US" sz="3945">
                <a:solidFill>
                  <a:srgbClr val="000000"/>
                </a:solidFill>
                <a:latin typeface="DM Sans"/>
              </a:rPr>
              <a:t>Interpolation Search tries to find the element where it is </a:t>
            </a:r>
            <a:r>
              <a:rPr lang="en-US" sz="3945">
                <a:solidFill>
                  <a:srgbClr val="FF1616"/>
                </a:solidFill>
                <a:latin typeface="DM Sans"/>
              </a:rPr>
              <a:t>more likely present</a:t>
            </a:r>
            <a:r>
              <a:rPr lang="en-US" sz="3945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355400" y="5460199"/>
            <a:ext cx="438150" cy="35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  <a:spcBef>
                <a:spcPct val="0"/>
              </a:spcBef>
            </a:pPr>
            <a:r>
              <a:rPr lang="en-US" sz="2136">
                <a:solidFill>
                  <a:srgbClr val="000000"/>
                </a:solidFill>
                <a:latin typeface="DM Sans"/>
              </a:rPr>
              <a:t>Yes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848724" y="4638752"/>
            <a:ext cx="438150" cy="35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  <a:spcBef>
                <a:spcPct val="0"/>
              </a:spcBef>
            </a:pPr>
            <a:r>
              <a:rPr lang="en-US" sz="2136">
                <a:solidFill>
                  <a:srgbClr val="000000"/>
                </a:solidFill>
                <a:latin typeface="DM Sans"/>
              </a:rPr>
              <a:t>Yes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5489654" y="5460199"/>
            <a:ext cx="438150" cy="35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  <a:spcBef>
                <a:spcPct val="0"/>
              </a:spcBef>
            </a:pPr>
            <a:r>
              <a:rPr lang="en-US" sz="2136">
                <a:solidFill>
                  <a:srgbClr val="000000"/>
                </a:solidFill>
                <a:latin typeface="DM Sans"/>
              </a:rPr>
              <a:t>Yes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336018" y="7018849"/>
            <a:ext cx="342900" cy="35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  <a:spcBef>
                <a:spcPct val="0"/>
              </a:spcBef>
            </a:pPr>
            <a:r>
              <a:rPr lang="en-US" sz="2136">
                <a:solidFill>
                  <a:srgbClr val="000000"/>
                </a:solidFill>
                <a:latin typeface="DM Sans"/>
              </a:rPr>
              <a:t>No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386584" y="4456939"/>
            <a:ext cx="342900" cy="35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  <a:spcBef>
                <a:spcPct val="0"/>
              </a:spcBef>
            </a:pPr>
            <a:r>
              <a:rPr lang="en-US" sz="2136">
                <a:solidFill>
                  <a:srgbClr val="000000"/>
                </a:solidFill>
                <a:latin typeface="DM Sans"/>
              </a:rPr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08110" y="-56363"/>
            <a:ext cx="1123188" cy="751034"/>
            <a:chOff x="0" y="0"/>
            <a:chExt cx="1215561" cy="812800"/>
          </a:xfrm>
        </p:grpSpPr>
        <p:sp>
          <p:nvSpPr>
            <p:cNvPr name="Freeform 3" id="3"/>
            <p:cNvSpPr/>
            <p:nvPr/>
          </p:nvSpPr>
          <p:spPr>
            <a:xfrm>
              <a:off x="203194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6" y="0"/>
                  </a:moveTo>
                  <a:cubicBezTo>
                    <a:pt x="628325" y="1001"/>
                    <a:pt x="809173" y="182659"/>
                    <a:pt x="809173" y="406400"/>
                  </a:cubicBezTo>
                  <a:cubicBezTo>
                    <a:pt x="809173" y="630141"/>
                    <a:pt x="628325" y="811799"/>
                    <a:pt x="404586" y="812800"/>
                  </a:cubicBezTo>
                  <a:cubicBezTo>
                    <a:pt x="180847" y="811799"/>
                    <a:pt x="0" y="630141"/>
                    <a:pt x="0" y="406400"/>
                  </a:cubicBezTo>
                  <a:cubicBezTo>
                    <a:pt x="0" y="182659"/>
                    <a:pt x="180847" y="1001"/>
                    <a:pt x="4045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Start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5522307">
            <a:off x="9297669" y="754664"/>
            <a:ext cx="13912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rot="5971404">
            <a:off x="9337247" y="1751732"/>
            <a:ext cx="4720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rot="29719">
            <a:off x="10221476" y="2652936"/>
            <a:ext cx="110039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0">
            <a:off x="10229307" y="6161602"/>
            <a:ext cx="109206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rot="-51090">
            <a:off x="7211430" y="2657699"/>
            <a:ext cx="128103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-41">
            <a:off x="5312345" y="5217400"/>
            <a:ext cx="190868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10799999">
            <a:off x="8149165" y="8046564"/>
            <a:ext cx="35116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8340309" y="833706"/>
            <a:ext cx="2048894" cy="904273"/>
            <a:chOff x="0" y="0"/>
            <a:chExt cx="931665" cy="411187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931665" cy="411187"/>
            </a:xfrm>
            <a:custGeom>
              <a:avLst/>
              <a:gdLst/>
              <a:ahLst/>
              <a:cxnLst/>
              <a:rect r="r" b="b" t="t" l="l"/>
              <a:pathLst>
                <a:path h="411187" w="931665">
                  <a:moveTo>
                    <a:pt x="203200" y="0"/>
                  </a:moveTo>
                  <a:lnTo>
                    <a:pt x="931665" y="0"/>
                  </a:lnTo>
                  <a:lnTo>
                    <a:pt x="728465" y="411187"/>
                  </a:lnTo>
                  <a:lnTo>
                    <a:pt x="0" y="4111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28575"/>
              <a:ext cx="609600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Start = 0</a:t>
              </a:r>
            </a:p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End = size of the array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492394" y="1784535"/>
            <a:ext cx="1729102" cy="1746339"/>
            <a:chOff x="0" y="0"/>
            <a:chExt cx="1028536" cy="103878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028536" cy="1038789"/>
            </a:xfrm>
            <a:custGeom>
              <a:avLst/>
              <a:gdLst/>
              <a:ahLst/>
              <a:cxnLst/>
              <a:rect r="r" b="b" t="t" l="l"/>
              <a:pathLst>
                <a:path h="1038789" w="1028536">
                  <a:moveTo>
                    <a:pt x="514268" y="0"/>
                  </a:moveTo>
                  <a:lnTo>
                    <a:pt x="1028536" y="519395"/>
                  </a:lnTo>
                  <a:lnTo>
                    <a:pt x="514268" y="1038789"/>
                  </a:lnTo>
                  <a:lnTo>
                    <a:pt x="0" y="519395"/>
                  </a:lnTo>
                  <a:lnTo>
                    <a:pt x="51426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FF1616"/>
                  </a:solidFill>
                  <a:latin typeface="DM Sans"/>
                </a:rPr>
                <a:t>key is in the range of array &amp; start &lt;= end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00205" y="5363609"/>
            <a:ext cx="1729102" cy="1615037"/>
            <a:chOff x="0" y="0"/>
            <a:chExt cx="1028536" cy="960686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1028536" cy="960686"/>
            </a:xfrm>
            <a:custGeom>
              <a:avLst/>
              <a:gdLst/>
              <a:ahLst/>
              <a:cxnLst/>
              <a:rect r="r" b="b" t="t" l="l"/>
              <a:pathLst>
                <a:path h="960686" w="1028536">
                  <a:moveTo>
                    <a:pt x="514268" y="0"/>
                  </a:moveTo>
                  <a:lnTo>
                    <a:pt x="1028536" y="480343"/>
                  </a:lnTo>
                  <a:lnTo>
                    <a:pt x="514268" y="960686"/>
                  </a:lnTo>
                  <a:lnTo>
                    <a:pt x="0" y="480343"/>
                  </a:lnTo>
                  <a:lnTo>
                    <a:pt x="51426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array[pos] = key?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500330" y="7248571"/>
            <a:ext cx="1729102" cy="1615037"/>
            <a:chOff x="0" y="0"/>
            <a:chExt cx="1028536" cy="960686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028536" cy="960686"/>
            </a:xfrm>
            <a:custGeom>
              <a:avLst/>
              <a:gdLst/>
              <a:ahLst/>
              <a:cxnLst/>
              <a:rect r="r" b="b" t="t" l="l"/>
              <a:pathLst>
                <a:path h="960686" w="1028536">
                  <a:moveTo>
                    <a:pt x="514268" y="0"/>
                  </a:moveTo>
                  <a:lnTo>
                    <a:pt x="1028536" y="480343"/>
                  </a:lnTo>
                  <a:lnTo>
                    <a:pt x="514268" y="960686"/>
                  </a:lnTo>
                  <a:lnTo>
                    <a:pt x="0" y="480343"/>
                  </a:lnTo>
                  <a:lnTo>
                    <a:pt x="51426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array[pos] &gt; key?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436616" y="4074332"/>
            <a:ext cx="1856279" cy="1387798"/>
            <a:chOff x="0" y="0"/>
            <a:chExt cx="844080" cy="631054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844080" cy="631054"/>
            </a:xfrm>
            <a:custGeom>
              <a:avLst/>
              <a:gdLst/>
              <a:ahLst/>
              <a:cxnLst/>
              <a:rect r="r" b="b" t="t" l="l"/>
              <a:pathLst>
                <a:path h="631054" w="844080">
                  <a:moveTo>
                    <a:pt x="0" y="0"/>
                  </a:moveTo>
                  <a:lnTo>
                    <a:pt x="844080" y="0"/>
                  </a:lnTo>
                  <a:lnTo>
                    <a:pt x="844080" y="631054"/>
                  </a:lnTo>
                  <a:lnTo>
                    <a:pt x="0" y="631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position = start + (key-arr[start])*(end-start)/(arr[end]-arr[end])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444555" y="9133533"/>
            <a:ext cx="1856279" cy="1017029"/>
            <a:chOff x="0" y="0"/>
            <a:chExt cx="844080" cy="462460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844080" cy="462460"/>
            </a:xfrm>
            <a:custGeom>
              <a:avLst/>
              <a:gdLst/>
              <a:ahLst/>
              <a:cxnLst/>
              <a:rect r="r" b="b" t="t" l="l"/>
              <a:pathLst>
                <a:path h="462460" w="844080">
                  <a:moveTo>
                    <a:pt x="0" y="0"/>
                  </a:moveTo>
                  <a:lnTo>
                    <a:pt x="844080" y="0"/>
                  </a:lnTo>
                  <a:lnTo>
                    <a:pt x="844080" y="462460"/>
                  </a:lnTo>
                  <a:lnTo>
                    <a:pt x="0" y="462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end = pos - 1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292886" y="7547575"/>
            <a:ext cx="1856279" cy="1017029"/>
            <a:chOff x="0" y="0"/>
            <a:chExt cx="844080" cy="462460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844080" cy="462460"/>
            </a:xfrm>
            <a:custGeom>
              <a:avLst/>
              <a:gdLst/>
              <a:ahLst/>
              <a:cxnLst/>
              <a:rect r="r" b="b" t="t" l="l"/>
              <a:pathLst>
                <a:path h="462460" w="844080">
                  <a:moveTo>
                    <a:pt x="0" y="0"/>
                  </a:moveTo>
                  <a:lnTo>
                    <a:pt x="844080" y="0"/>
                  </a:lnTo>
                  <a:lnTo>
                    <a:pt x="844080" y="462460"/>
                  </a:lnTo>
                  <a:lnTo>
                    <a:pt x="0" y="462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start = pos + 1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rot="5350597">
            <a:off x="9089094" y="3793078"/>
            <a:ext cx="54351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rot="-5399999">
            <a:off x="9315495" y="5403344"/>
            <a:ext cx="9852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rot="5398405">
            <a:off x="9229856" y="7104083"/>
            <a:ext cx="26992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rot="-5399999">
            <a:off x="4785609" y="5102634"/>
            <a:ext cx="487083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rot="-5392161">
            <a:off x="3095000" y="7419656"/>
            <a:ext cx="440450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rot="-10800000">
            <a:off x="5292229" y="9632523"/>
            <a:ext cx="315232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rot="5300512">
            <a:off x="9233769" y="8989046"/>
            <a:ext cx="27003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0" id="40"/>
          <p:cNvGrpSpPr/>
          <p:nvPr/>
        </p:nvGrpSpPr>
        <p:grpSpPr>
          <a:xfrm rot="0">
            <a:off x="11321854" y="2119517"/>
            <a:ext cx="2572225" cy="1095402"/>
            <a:chOff x="0" y="0"/>
            <a:chExt cx="812800" cy="346137"/>
          </a:xfrm>
        </p:grpSpPr>
        <p:sp>
          <p:nvSpPr>
            <p:cNvPr name="Freeform 41" id="41"/>
            <p:cNvSpPr/>
            <p:nvPr/>
          </p:nvSpPr>
          <p:spPr>
            <a:xfrm>
              <a:off x="354809" y="0"/>
              <a:ext cx="103182" cy="346137"/>
            </a:xfrm>
            <a:custGeom>
              <a:avLst/>
              <a:gdLst/>
              <a:ahLst/>
              <a:cxnLst/>
              <a:rect r="r" b="b" t="t" l="l"/>
              <a:pathLst>
                <a:path h="346137" w="103182">
                  <a:moveTo>
                    <a:pt x="51591" y="0"/>
                  </a:moveTo>
                  <a:cubicBezTo>
                    <a:pt x="103182" y="109612"/>
                    <a:pt x="103182" y="236525"/>
                    <a:pt x="51591" y="346137"/>
                  </a:cubicBezTo>
                  <a:cubicBezTo>
                    <a:pt x="0" y="236525"/>
                    <a:pt x="0" y="109612"/>
                    <a:pt x="515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key not found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321374" y="5623426"/>
            <a:ext cx="2572225" cy="1095402"/>
            <a:chOff x="0" y="0"/>
            <a:chExt cx="812800" cy="346137"/>
          </a:xfrm>
        </p:grpSpPr>
        <p:sp>
          <p:nvSpPr>
            <p:cNvPr name="Freeform 44" id="44"/>
            <p:cNvSpPr/>
            <p:nvPr/>
          </p:nvSpPr>
          <p:spPr>
            <a:xfrm>
              <a:off x="354809" y="0"/>
              <a:ext cx="103182" cy="346137"/>
            </a:xfrm>
            <a:custGeom>
              <a:avLst/>
              <a:gdLst/>
              <a:ahLst/>
              <a:cxnLst/>
              <a:rect r="r" b="b" t="t" l="l"/>
              <a:pathLst>
                <a:path h="346137" w="103182">
                  <a:moveTo>
                    <a:pt x="51591" y="0"/>
                  </a:moveTo>
                  <a:cubicBezTo>
                    <a:pt x="103182" y="109612"/>
                    <a:pt x="103182" y="236525"/>
                    <a:pt x="51591" y="346137"/>
                  </a:cubicBezTo>
                  <a:cubicBezTo>
                    <a:pt x="0" y="236525"/>
                    <a:pt x="0" y="109612"/>
                    <a:pt x="515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</a:rPr>
                <a:t>key found in index position of arrays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068419" y="773451"/>
            <a:ext cx="5285690" cy="275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23"/>
              </a:lnSpc>
            </a:pPr>
            <a:r>
              <a:rPr lang="en-US" sz="3945">
                <a:solidFill>
                  <a:srgbClr val="000000"/>
                </a:solidFill>
                <a:latin typeface="DM Sans"/>
              </a:rPr>
              <a:t>Interpolation Search tries to find the element where it is </a:t>
            </a:r>
            <a:r>
              <a:rPr lang="en-US" sz="3945">
                <a:solidFill>
                  <a:srgbClr val="FF1616"/>
                </a:solidFill>
                <a:latin typeface="DM Sans"/>
              </a:rPr>
              <a:t>more likely present</a:t>
            </a:r>
            <a:r>
              <a:rPr lang="en-US" sz="3945">
                <a:solidFill>
                  <a:srgbClr val="000000"/>
                </a:solidFill>
                <a:latin typeface="DM San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08990"/>
            <a:ext cx="1007789" cy="912130"/>
            <a:chOff x="0" y="0"/>
            <a:chExt cx="817105" cy="7395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11902" y="2308990"/>
            <a:ext cx="1007789" cy="912130"/>
            <a:chOff x="0" y="0"/>
            <a:chExt cx="817105" cy="73954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23772" y="2308990"/>
            <a:ext cx="1007789" cy="912130"/>
            <a:chOff x="0" y="0"/>
            <a:chExt cx="817105" cy="73954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00615" y="2299465"/>
            <a:ext cx="1007789" cy="912130"/>
            <a:chOff x="0" y="0"/>
            <a:chExt cx="817105" cy="73954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16831" y="2308990"/>
            <a:ext cx="1007789" cy="912130"/>
            <a:chOff x="0" y="0"/>
            <a:chExt cx="817105" cy="73954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95687" y="2308990"/>
            <a:ext cx="1007789" cy="912130"/>
            <a:chOff x="0" y="0"/>
            <a:chExt cx="817105" cy="73954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85158" y="2308990"/>
            <a:ext cx="1007789" cy="912130"/>
            <a:chOff x="0" y="0"/>
            <a:chExt cx="817105" cy="73954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980149" y="2308990"/>
            <a:ext cx="1007789" cy="912130"/>
            <a:chOff x="0" y="0"/>
            <a:chExt cx="817105" cy="739546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955281" y="2308990"/>
            <a:ext cx="1007789" cy="912130"/>
            <a:chOff x="0" y="0"/>
            <a:chExt cx="817105" cy="739546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963069" y="2308990"/>
            <a:ext cx="1007789" cy="912130"/>
            <a:chOff x="0" y="0"/>
            <a:chExt cx="817105" cy="73954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20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41213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34534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135621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963069" y="5612245"/>
            <a:ext cx="636941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1616"/>
                </a:solidFill>
                <a:latin typeface="DM Sans"/>
              </a:rPr>
              <a:t>Mid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= (start + end) / 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361777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00211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438929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13776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40324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39823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7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373370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38115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386645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663590" y="464454"/>
            <a:ext cx="3900639" cy="784080"/>
            <a:chOff x="0" y="0"/>
            <a:chExt cx="815406" cy="163907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815406" cy="163907"/>
            </a:xfrm>
            <a:custGeom>
              <a:avLst/>
              <a:gdLst/>
              <a:ahLst/>
              <a:cxnLst/>
              <a:rect r="r" b="b" t="t" l="l"/>
              <a:pathLst>
                <a:path h="163907" w="815406">
                  <a:moveTo>
                    <a:pt x="81954" y="0"/>
                  </a:moveTo>
                  <a:lnTo>
                    <a:pt x="733452" y="0"/>
                  </a:lnTo>
                  <a:cubicBezTo>
                    <a:pt x="778714" y="0"/>
                    <a:pt x="815406" y="36692"/>
                    <a:pt x="815406" y="81954"/>
                  </a:cubicBezTo>
                  <a:lnTo>
                    <a:pt x="815406" y="81954"/>
                  </a:lnTo>
                  <a:cubicBezTo>
                    <a:pt x="815406" y="127215"/>
                    <a:pt x="778714" y="163907"/>
                    <a:pt x="733452" y="163907"/>
                  </a:cubicBezTo>
                  <a:lnTo>
                    <a:pt x="81954" y="163907"/>
                  </a:lnTo>
                  <a:cubicBezTo>
                    <a:pt x="36692" y="163907"/>
                    <a:pt x="0" y="127215"/>
                    <a:pt x="0" y="81954"/>
                  </a:cubicBezTo>
                  <a:lnTo>
                    <a:pt x="0" y="81954"/>
                  </a:lnTo>
                  <a:cubicBezTo>
                    <a:pt x="0" y="36692"/>
                    <a:pt x="36692" y="0"/>
                    <a:pt x="81954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Binary Search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135621" y="5160125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Key: 8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08990"/>
            <a:ext cx="1007789" cy="912130"/>
            <a:chOff x="0" y="0"/>
            <a:chExt cx="817105" cy="7395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11902" y="2308990"/>
            <a:ext cx="1007789" cy="912130"/>
            <a:chOff x="0" y="0"/>
            <a:chExt cx="817105" cy="73954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23772" y="2308990"/>
            <a:ext cx="1007789" cy="912130"/>
            <a:chOff x="0" y="0"/>
            <a:chExt cx="817105" cy="73954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00615" y="2308990"/>
            <a:ext cx="1007789" cy="912130"/>
            <a:chOff x="0" y="0"/>
            <a:chExt cx="817105" cy="73954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16831" y="2308990"/>
            <a:ext cx="1007789" cy="912130"/>
            <a:chOff x="0" y="0"/>
            <a:chExt cx="817105" cy="73954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95687" y="2308990"/>
            <a:ext cx="1007789" cy="912130"/>
            <a:chOff x="0" y="0"/>
            <a:chExt cx="817105" cy="73954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85158" y="2308990"/>
            <a:ext cx="1007789" cy="912130"/>
            <a:chOff x="0" y="0"/>
            <a:chExt cx="817105" cy="73954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980149" y="2308990"/>
            <a:ext cx="1007789" cy="912130"/>
            <a:chOff x="0" y="0"/>
            <a:chExt cx="817105" cy="739546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955281" y="2308990"/>
            <a:ext cx="1007789" cy="912130"/>
            <a:chOff x="0" y="0"/>
            <a:chExt cx="817105" cy="739546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963069" y="2308990"/>
            <a:ext cx="1007789" cy="912130"/>
            <a:chOff x="0" y="0"/>
            <a:chExt cx="817105" cy="73954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20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41213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34534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135621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963069" y="5612245"/>
            <a:ext cx="636941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1616"/>
                </a:solidFill>
                <a:latin typeface="DM Sans"/>
              </a:rPr>
              <a:t>Mid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= (start + end) / 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361777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00211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438929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13776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40324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39823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7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373370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38115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386645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663590" y="464454"/>
            <a:ext cx="3900639" cy="784080"/>
            <a:chOff x="0" y="0"/>
            <a:chExt cx="815406" cy="163907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815406" cy="163907"/>
            </a:xfrm>
            <a:custGeom>
              <a:avLst/>
              <a:gdLst/>
              <a:ahLst/>
              <a:cxnLst/>
              <a:rect r="r" b="b" t="t" l="l"/>
              <a:pathLst>
                <a:path h="163907" w="815406">
                  <a:moveTo>
                    <a:pt x="81954" y="0"/>
                  </a:moveTo>
                  <a:lnTo>
                    <a:pt x="733452" y="0"/>
                  </a:lnTo>
                  <a:cubicBezTo>
                    <a:pt x="778714" y="0"/>
                    <a:pt x="815406" y="36692"/>
                    <a:pt x="815406" y="81954"/>
                  </a:cubicBezTo>
                  <a:lnTo>
                    <a:pt x="815406" y="81954"/>
                  </a:lnTo>
                  <a:cubicBezTo>
                    <a:pt x="815406" y="127215"/>
                    <a:pt x="778714" y="163907"/>
                    <a:pt x="733452" y="163907"/>
                  </a:cubicBezTo>
                  <a:lnTo>
                    <a:pt x="81954" y="163907"/>
                  </a:lnTo>
                  <a:cubicBezTo>
                    <a:pt x="36692" y="163907"/>
                    <a:pt x="0" y="127215"/>
                    <a:pt x="0" y="81954"/>
                  </a:cubicBezTo>
                  <a:lnTo>
                    <a:pt x="0" y="81954"/>
                  </a:lnTo>
                  <a:cubicBezTo>
                    <a:pt x="0" y="36692"/>
                    <a:pt x="36692" y="0"/>
                    <a:pt x="81954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Binary Search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135621" y="5160125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Key: 8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08990"/>
            <a:ext cx="1007789" cy="912130"/>
            <a:chOff x="0" y="0"/>
            <a:chExt cx="817105" cy="7395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4608" y="4474466"/>
            <a:ext cx="1007789" cy="912130"/>
            <a:chOff x="0" y="0"/>
            <a:chExt cx="817105" cy="73954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11902" y="2308990"/>
            <a:ext cx="1007789" cy="912130"/>
            <a:chOff x="0" y="0"/>
            <a:chExt cx="817105" cy="73954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007810" y="4474466"/>
            <a:ext cx="1007789" cy="912130"/>
            <a:chOff x="0" y="0"/>
            <a:chExt cx="817105" cy="73954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023772" y="2308990"/>
            <a:ext cx="1007789" cy="912130"/>
            <a:chOff x="0" y="0"/>
            <a:chExt cx="817105" cy="73954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019679" y="4474466"/>
            <a:ext cx="1007789" cy="912130"/>
            <a:chOff x="0" y="0"/>
            <a:chExt cx="817105" cy="73954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000615" y="2308990"/>
            <a:ext cx="1007789" cy="912130"/>
            <a:chOff x="0" y="0"/>
            <a:chExt cx="817105" cy="73954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016831" y="2308990"/>
            <a:ext cx="1007789" cy="912130"/>
            <a:chOff x="0" y="0"/>
            <a:chExt cx="817105" cy="739546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012739" y="4474466"/>
            <a:ext cx="1007789" cy="912130"/>
            <a:chOff x="0" y="0"/>
            <a:chExt cx="817105" cy="739546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995687" y="2308990"/>
            <a:ext cx="1007789" cy="912130"/>
            <a:chOff x="0" y="0"/>
            <a:chExt cx="817105" cy="73954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985158" y="2308990"/>
            <a:ext cx="1007789" cy="912130"/>
            <a:chOff x="0" y="0"/>
            <a:chExt cx="817105" cy="739546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980149" y="2308990"/>
            <a:ext cx="1007789" cy="912130"/>
            <a:chOff x="0" y="0"/>
            <a:chExt cx="817105" cy="739546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16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955281" y="2308990"/>
            <a:ext cx="1007789" cy="912130"/>
            <a:chOff x="0" y="0"/>
            <a:chExt cx="817105" cy="739546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18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963069" y="2308990"/>
            <a:ext cx="1007789" cy="912130"/>
            <a:chOff x="0" y="0"/>
            <a:chExt cx="817105" cy="739546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41213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08046" y="3978126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34534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30442" y="5348497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135621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180362" y="5348497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963069" y="5612245"/>
            <a:ext cx="636941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1616"/>
                </a:solidFill>
                <a:latin typeface="DM Sans"/>
              </a:rPr>
              <a:t>Mid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= (start + end) / 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361777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357685" y="3978126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400211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396118" y="3956583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438929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413776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40324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839823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7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373370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8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38115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9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2386645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382553" y="3978126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663590" y="464454"/>
            <a:ext cx="3900639" cy="784080"/>
            <a:chOff x="0" y="0"/>
            <a:chExt cx="815406" cy="163907"/>
          </a:xfrm>
        </p:grpSpPr>
        <p:sp>
          <p:nvSpPr>
            <p:cNvPr name="Freeform 64" id="64"/>
            <p:cNvSpPr/>
            <p:nvPr/>
          </p:nvSpPr>
          <p:spPr>
            <a:xfrm>
              <a:off x="0" y="0"/>
              <a:ext cx="815406" cy="163907"/>
            </a:xfrm>
            <a:custGeom>
              <a:avLst/>
              <a:gdLst/>
              <a:ahLst/>
              <a:cxnLst/>
              <a:rect r="r" b="b" t="t" l="l"/>
              <a:pathLst>
                <a:path h="163907" w="815406">
                  <a:moveTo>
                    <a:pt x="81954" y="0"/>
                  </a:moveTo>
                  <a:lnTo>
                    <a:pt x="733452" y="0"/>
                  </a:lnTo>
                  <a:cubicBezTo>
                    <a:pt x="778714" y="0"/>
                    <a:pt x="815406" y="36692"/>
                    <a:pt x="815406" y="81954"/>
                  </a:cubicBezTo>
                  <a:lnTo>
                    <a:pt x="815406" y="81954"/>
                  </a:lnTo>
                  <a:cubicBezTo>
                    <a:pt x="815406" y="127215"/>
                    <a:pt x="778714" y="163907"/>
                    <a:pt x="733452" y="163907"/>
                  </a:cubicBezTo>
                  <a:lnTo>
                    <a:pt x="81954" y="163907"/>
                  </a:lnTo>
                  <a:cubicBezTo>
                    <a:pt x="36692" y="163907"/>
                    <a:pt x="0" y="127215"/>
                    <a:pt x="0" y="81954"/>
                  </a:cubicBezTo>
                  <a:lnTo>
                    <a:pt x="0" y="81954"/>
                  </a:lnTo>
                  <a:cubicBezTo>
                    <a:pt x="0" y="36692"/>
                    <a:pt x="36692" y="0"/>
                    <a:pt x="81954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Binary Search</a:t>
              </a:r>
            </a:p>
          </p:txBody>
        </p:sp>
      </p:grpSp>
      <p:sp>
        <p:nvSpPr>
          <p:cNvPr name="TextBox 66" id="66"/>
          <p:cNvSpPr txBox="true"/>
          <p:nvPr/>
        </p:nvSpPr>
        <p:spPr>
          <a:xfrm rot="0">
            <a:off x="10135621" y="5160125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Key: 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08990"/>
            <a:ext cx="1007789" cy="912130"/>
            <a:chOff x="0" y="0"/>
            <a:chExt cx="817105" cy="7395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4608" y="4474466"/>
            <a:ext cx="1007789" cy="912130"/>
            <a:chOff x="0" y="0"/>
            <a:chExt cx="817105" cy="73954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11902" y="2308990"/>
            <a:ext cx="1007789" cy="912130"/>
            <a:chOff x="0" y="0"/>
            <a:chExt cx="817105" cy="73954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007810" y="4474466"/>
            <a:ext cx="1007789" cy="912130"/>
            <a:chOff x="0" y="0"/>
            <a:chExt cx="817105" cy="73954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030130" y="6320628"/>
            <a:ext cx="1007789" cy="912130"/>
            <a:chOff x="0" y="0"/>
            <a:chExt cx="817105" cy="73954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"/>
                </a:rPr>
                <a:t>8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023772" y="2308990"/>
            <a:ext cx="1007789" cy="912130"/>
            <a:chOff x="0" y="0"/>
            <a:chExt cx="817105" cy="73954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019679" y="4474466"/>
            <a:ext cx="1007789" cy="912130"/>
            <a:chOff x="0" y="0"/>
            <a:chExt cx="817105" cy="73954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000615" y="2308990"/>
            <a:ext cx="1007789" cy="912130"/>
            <a:chOff x="0" y="0"/>
            <a:chExt cx="817105" cy="739546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10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016831" y="2308990"/>
            <a:ext cx="1007789" cy="912130"/>
            <a:chOff x="0" y="0"/>
            <a:chExt cx="817105" cy="739546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012739" y="4474466"/>
            <a:ext cx="1007789" cy="912130"/>
            <a:chOff x="0" y="0"/>
            <a:chExt cx="817105" cy="73954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35059" y="6320628"/>
            <a:ext cx="1007789" cy="912130"/>
            <a:chOff x="0" y="0"/>
            <a:chExt cx="817105" cy="739546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FF1616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995687" y="2308990"/>
            <a:ext cx="1007789" cy="912130"/>
            <a:chOff x="0" y="0"/>
            <a:chExt cx="817105" cy="739546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12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985158" y="2308990"/>
            <a:ext cx="1007789" cy="912130"/>
            <a:chOff x="0" y="0"/>
            <a:chExt cx="817105" cy="739546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14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980149" y="2308990"/>
            <a:ext cx="1007789" cy="912130"/>
            <a:chOff x="0" y="0"/>
            <a:chExt cx="817105" cy="739546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16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8955281" y="2308990"/>
            <a:ext cx="1007789" cy="912130"/>
            <a:chOff x="0" y="0"/>
            <a:chExt cx="817105" cy="739546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18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963069" y="2308990"/>
            <a:ext cx="1007789" cy="912130"/>
            <a:chOff x="0" y="0"/>
            <a:chExt cx="817105" cy="739546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817105" cy="739546"/>
            </a:xfrm>
            <a:custGeom>
              <a:avLst/>
              <a:gdLst/>
              <a:ahLst/>
              <a:cxnLst/>
              <a:rect r="r" b="b" t="t" l="l"/>
              <a:pathLst>
                <a:path h="739546" w="817105">
                  <a:moveTo>
                    <a:pt x="0" y="0"/>
                  </a:moveTo>
                  <a:lnTo>
                    <a:pt x="817105" y="0"/>
                  </a:lnTo>
                  <a:lnTo>
                    <a:pt x="817105" y="739546"/>
                  </a:lnTo>
                  <a:lnTo>
                    <a:pt x="0" y="739546"/>
                  </a:ln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24719" lIns="24719" bIns="24719" rIns="24719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000000"/>
                  </a:solidFill>
                  <a:latin typeface="DM Sans Bold"/>
                </a:rPr>
                <a:t>20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41213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08046" y="3978126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34534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30442" y="5348497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27692" y="7192937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135621" y="3183021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180362" y="5348497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963069" y="5612245"/>
            <a:ext cx="636941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1616"/>
                </a:solidFill>
                <a:latin typeface="DM Sans"/>
              </a:rPr>
              <a:t>Mid </a:t>
            </a:r>
            <a:r>
              <a:rPr lang="en-US" sz="4800">
                <a:solidFill>
                  <a:srgbClr val="000000"/>
                </a:solidFill>
                <a:latin typeface="DM Sans"/>
              </a:rPr>
              <a:t>= (start + end) / 2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202682" y="7194659"/>
            <a:ext cx="66268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End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361777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3357685" y="3978126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380005" y="5824288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2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4400211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4396118" y="3956583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2418438" y="5802745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3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5438929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4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413776" y="1791107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5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740324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6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8398238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7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373370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8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0381159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>
                <a:solidFill>
                  <a:srgbClr val="000000"/>
                </a:solidFill>
                <a:latin typeface="DM Sans"/>
              </a:rPr>
              <a:t>9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2386645" y="1812651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2382553" y="3978126"/>
            <a:ext cx="307476" cy="3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136" u="sng">
                <a:solidFill>
                  <a:srgbClr val="000000"/>
                </a:solidFill>
                <a:latin typeface="DM Sans"/>
              </a:rPr>
              <a:t>1</a:t>
            </a:r>
          </a:p>
        </p:txBody>
      </p:sp>
      <p:grpSp>
        <p:nvGrpSpPr>
          <p:cNvPr name="Group 73" id="73"/>
          <p:cNvGrpSpPr/>
          <p:nvPr/>
        </p:nvGrpSpPr>
        <p:grpSpPr>
          <a:xfrm rot="0">
            <a:off x="663590" y="464454"/>
            <a:ext cx="3900639" cy="784080"/>
            <a:chOff x="0" y="0"/>
            <a:chExt cx="815406" cy="163907"/>
          </a:xfrm>
        </p:grpSpPr>
        <p:sp>
          <p:nvSpPr>
            <p:cNvPr name="Freeform 74" id="74"/>
            <p:cNvSpPr/>
            <p:nvPr/>
          </p:nvSpPr>
          <p:spPr>
            <a:xfrm>
              <a:off x="0" y="0"/>
              <a:ext cx="815406" cy="163907"/>
            </a:xfrm>
            <a:custGeom>
              <a:avLst/>
              <a:gdLst/>
              <a:ahLst/>
              <a:cxnLst/>
              <a:rect r="r" b="b" t="t" l="l"/>
              <a:pathLst>
                <a:path h="163907" w="815406">
                  <a:moveTo>
                    <a:pt x="81954" y="0"/>
                  </a:moveTo>
                  <a:lnTo>
                    <a:pt x="733452" y="0"/>
                  </a:lnTo>
                  <a:cubicBezTo>
                    <a:pt x="778714" y="0"/>
                    <a:pt x="815406" y="36692"/>
                    <a:pt x="815406" y="81954"/>
                  </a:cubicBezTo>
                  <a:lnTo>
                    <a:pt x="815406" y="81954"/>
                  </a:lnTo>
                  <a:cubicBezTo>
                    <a:pt x="815406" y="127215"/>
                    <a:pt x="778714" y="163907"/>
                    <a:pt x="733452" y="163907"/>
                  </a:cubicBezTo>
                  <a:lnTo>
                    <a:pt x="81954" y="163907"/>
                  </a:lnTo>
                  <a:cubicBezTo>
                    <a:pt x="36692" y="163907"/>
                    <a:pt x="0" y="127215"/>
                    <a:pt x="0" y="81954"/>
                  </a:cubicBezTo>
                  <a:lnTo>
                    <a:pt x="0" y="81954"/>
                  </a:lnTo>
                  <a:cubicBezTo>
                    <a:pt x="0" y="36692"/>
                    <a:pt x="36692" y="0"/>
                    <a:pt x="81954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M Sans Bold"/>
                </a:rPr>
                <a:t>Binary Search</a:t>
              </a:r>
            </a:p>
          </p:txBody>
        </p:sp>
      </p:grpSp>
      <p:sp>
        <p:nvSpPr>
          <p:cNvPr name="TextBox 76" id="76"/>
          <p:cNvSpPr txBox="true"/>
          <p:nvPr/>
        </p:nvSpPr>
        <p:spPr>
          <a:xfrm rot="0">
            <a:off x="10135621" y="5160125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Key: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DAFaWGRTfE4</dc:identifier>
  <dcterms:modified xsi:type="dcterms:W3CDTF">2011-08-01T06:04:30Z</dcterms:modified>
  <cp:revision>1</cp:revision>
  <dc:title>Interpolation Search</dc:title>
</cp:coreProperties>
</file>