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2" r:id="rId5"/>
    <p:sldId id="262" r:id="rId6"/>
    <p:sldId id="263" r:id="rId7"/>
    <p:sldId id="274" r:id="rId8"/>
    <p:sldId id="276" r:id="rId9"/>
    <p:sldId id="277" r:id="rId10"/>
    <p:sldId id="278" r:id="rId11"/>
    <p:sldId id="281" r:id="rId12"/>
    <p:sldId id="283" r:id="rId13"/>
    <p:sldId id="259" r:id="rId14"/>
    <p:sldId id="284" r:id="rId15"/>
    <p:sldId id="260" r:id="rId16"/>
    <p:sldId id="285" r:id="rId17"/>
    <p:sldId id="286" r:id="rId18"/>
    <p:sldId id="261" r:id="rId19"/>
    <p:sldId id="264" r:id="rId20"/>
    <p:sldId id="265" r:id="rId21"/>
    <p:sldId id="266" r:id="rId22"/>
    <p:sldId id="268" r:id="rId23"/>
    <p:sldId id="269" r:id="rId24"/>
    <p:sldId id="271" r:id="rId25"/>
    <p:sldId id="270" r:id="rId26"/>
    <p:sldId id="272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E8C1C8-9DB2-42DD-A9F1-E74593FF4C6B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E1EBDF-E045-40FF-A559-8869F92A6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E8C1C8-9DB2-42DD-A9F1-E74593FF4C6B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E1EBDF-E045-40FF-A559-8869F92A6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E8C1C8-9DB2-42DD-A9F1-E74593FF4C6B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E1EBDF-E045-40FF-A559-8869F92A6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E8C1C8-9DB2-42DD-A9F1-E74593FF4C6B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E1EBDF-E045-40FF-A559-8869F92A6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E8C1C8-9DB2-42DD-A9F1-E74593FF4C6B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E1EBDF-E045-40FF-A559-8869F92A6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E8C1C8-9DB2-42DD-A9F1-E74593FF4C6B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E1EBDF-E045-40FF-A559-8869F92A6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E8C1C8-9DB2-42DD-A9F1-E74593FF4C6B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E1EBDF-E045-40FF-A559-8869F92A6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E8C1C8-9DB2-42DD-A9F1-E74593FF4C6B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E1EBDF-E045-40FF-A559-8869F92A6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E8C1C8-9DB2-42DD-A9F1-E74593FF4C6B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E1EBDF-E045-40FF-A559-8869F92A6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E8C1C8-9DB2-42DD-A9F1-E74593FF4C6B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E1EBDF-E045-40FF-A559-8869F92A6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9E8C1C8-9DB2-42DD-A9F1-E74593FF4C6B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5E1EBDF-E045-40FF-A559-8869F92A6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9E8C1C8-9DB2-42DD-A9F1-E74593FF4C6B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5E1EBDF-E045-40FF-A559-8869F92A6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2571744"/>
            <a:ext cx="918353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STRUCTURED QUERY LANGUAGE</a:t>
            </a:r>
            <a:endParaRPr 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734804" cy="1075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5.CHECK: 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sz="2000" dirty="0" smtClean="0"/>
              <a:t> this constraints is used to restrict the value of a column between the range.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 its like  condition checking before saving data into a column.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 it can be applied table level as well as column level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dirty="0" smtClean="0"/>
              <a:t> 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57290" y="500042"/>
          <a:ext cx="60960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</a:t>
                      </a:r>
                      <a:r>
                        <a:rPr lang="en-IN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It uniquely identifies a record in the</a:t>
                      </a:r>
                      <a:r>
                        <a:rPr lang="en-IN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It is a field in the table that is primary key in another</a:t>
                      </a:r>
                      <a:r>
                        <a:rPr lang="en-IN" baseline="0" dirty="0" smtClean="0"/>
                        <a:t> table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Cannot accept null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It can accept null 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By default, primary key is clustered index and the data in the database</a:t>
                      </a:r>
                      <a:r>
                        <a:rPr lang="en-IN" baseline="0" dirty="0" smtClean="0"/>
                        <a:t> table is physically organised in the sequence of clustered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Foreign key do not create an index</a:t>
                      </a:r>
                      <a:r>
                        <a:rPr lang="en-IN" baseline="0" dirty="0" smtClean="0"/>
                        <a:t> automatically, clustered or non- clustered.</a:t>
                      </a:r>
                    </a:p>
                    <a:p>
                      <a:r>
                        <a:rPr lang="en-IN" baseline="0" dirty="0" smtClean="0"/>
                        <a:t>You can manually create an index on foreign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We can have only</a:t>
                      </a:r>
                      <a:r>
                        <a:rPr lang="en-IN" baseline="0" dirty="0" smtClean="0"/>
                        <a:t> one primary key in a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 can have</a:t>
                      </a:r>
                      <a:r>
                        <a:rPr lang="en-IN" baseline="0" dirty="0" smtClean="0"/>
                        <a:t> more than one foreign key in a table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67542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function attributes: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Basically it is a set of  SQL statements that accept only input parameters,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perform actions and return the result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A function can return only a single value or table.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We cannot use a function to </a:t>
            </a:r>
            <a:r>
              <a:rPr lang="en-IN" sz="2000" b="1" dirty="0" smtClean="0"/>
              <a:t>insert, update, delete </a:t>
            </a:r>
            <a:r>
              <a:rPr lang="en-IN" sz="2000" dirty="0" smtClean="0"/>
              <a:t>records in the database tables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there are two types of functions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2"/>
                </a:solidFill>
              </a:rPr>
              <a:t>      </a:t>
            </a:r>
            <a:r>
              <a:rPr lang="en-US" sz="2400" b="1" dirty="0" smtClean="0">
                <a:solidFill>
                  <a:srgbClr val="FF0000"/>
                </a:solidFill>
              </a:rPr>
              <a:t>A. aggregate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              we will pass more than one input but the output is only one.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                </a:t>
            </a:r>
            <a:endParaRPr lang="en-US" sz="2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-214346" y="214290"/>
            <a:ext cx="39227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Wingdings" pitchFamily="2" charset="2"/>
              <a:buChar char="q"/>
            </a:pPr>
            <a:r>
              <a:rPr lang="en-US" sz="3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 FUNCTIONS:</a:t>
            </a:r>
            <a:endParaRPr lang="en-US" sz="3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85852" y="2420298"/>
          <a:ext cx="62388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76"/>
              </a:tblGrid>
              <a:tr h="35719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input argument , function name and return type.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5920760"/>
          <a:ext cx="597695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958"/>
              </a:tblGrid>
              <a:tr h="35719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types: avg(), count(), max(), min(), sum().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4296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B.  Scalar: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multiple input and multiple output.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400" b="1" dirty="0" smtClean="0"/>
              <a:t>SQL has many built – in functions for performing calculations on data</a:t>
            </a:r>
            <a:r>
              <a:rPr lang="en-IN" sz="2000" dirty="0" smtClean="0"/>
              <a:t>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</a:t>
            </a:r>
            <a:r>
              <a:rPr lang="en-IN" sz="2400" dirty="0" smtClean="0">
                <a:solidFill>
                  <a:srgbClr val="FFFF00"/>
                </a:solidFill>
              </a:rPr>
              <a:t>AVG()           </a:t>
            </a:r>
            <a:r>
              <a:rPr lang="en-IN" sz="2400" dirty="0" smtClean="0">
                <a:solidFill>
                  <a:srgbClr val="FFFF00"/>
                </a:solidFill>
                <a:sym typeface="Wingdings" pitchFamily="2" charset="2"/>
              </a:rPr>
              <a:t>   Returns the average value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FF00"/>
                </a:solidFill>
              </a:rPr>
              <a:t>  COUNT()    </a:t>
            </a:r>
            <a:r>
              <a:rPr lang="en-IN" sz="2400" dirty="0" smtClean="0">
                <a:solidFill>
                  <a:srgbClr val="FFFF00"/>
                </a:solidFill>
                <a:sym typeface="Wingdings" pitchFamily="2" charset="2"/>
              </a:rPr>
              <a:t>   Returns the number of rows 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FF00"/>
                </a:solidFill>
              </a:rPr>
              <a:t>  FIRST()        </a:t>
            </a:r>
            <a:r>
              <a:rPr lang="en-IN" sz="2400" dirty="0" smtClean="0">
                <a:solidFill>
                  <a:srgbClr val="FFFF00"/>
                </a:solidFill>
                <a:sym typeface="Wingdings" pitchFamily="2" charset="2"/>
              </a:rPr>
              <a:t>   Returns the first value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FF00"/>
                </a:solidFill>
              </a:rPr>
              <a:t>  LAST()         </a:t>
            </a:r>
            <a:r>
              <a:rPr lang="en-IN" sz="2400" dirty="0" smtClean="0">
                <a:solidFill>
                  <a:srgbClr val="FFFF00"/>
                </a:solidFill>
                <a:sym typeface="Wingdings" pitchFamily="2" charset="2"/>
              </a:rPr>
              <a:t>   Returns the last value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FF00"/>
                </a:solidFill>
              </a:rPr>
              <a:t>  MAX()          </a:t>
            </a:r>
            <a:r>
              <a:rPr lang="en-IN" sz="2400" dirty="0" smtClean="0">
                <a:solidFill>
                  <a:srgbClr val="FFFF00"/>
                </a:solidFill>
                <a:sym typeface="Wingdings" pitchFamily="2" charset="2"/>
              </a:rPr>
              <a:t>   Returns the largest value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FF00"/>
                </a:solidFill>
              </a:rPr>
              <a:t>  MIN()           </a:t>
            </a:r>
            <a:r>
              <a:rPr lang="en-IN" sz="2400" dirty="0" smtClean="0">
                <a:solidFill>
                  <a:srgbClr val="FFFF00"/>
                </a:solidFill>
                <a:sym typeface="Wingdings" pitchFamily="2" charset="2"/>
              </a:rPr>
              <a:t>   Returns the smallest value</a:t>
            </a:r>
            <a:endParaRPr lang="en-IN" sz="2400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FF00"/>
                </a:solidFill>
              </a:rPr>
              <a:t>  SUM()          </a:t>
            </a:r>
            <a:r>
              <a:rPr lang="en-IN" sz="2400" dirty="0" smtClean="0">
                <a:solidFill>
                  <a:srgbClr val="FFFF00"/>
                </a:solidFill>
                <a:sym typeface="Wingdings" pitchFamily="2" charset="2"/>
              </a:rPr>
              <a:t>   Returns the sum</a:t>
            </a:r>
            <a:endParaRPr lang="en-US" sz="2400" dirty="0">
              <a:solidFill>
                <a:srgbClr val="FFFF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14480" y="1000108"/>
          <a:ext cx="5953124" cy="50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3124"/>
              </a:tblGrid>
              <a:tr h="500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types:  upper(), lower(), length(), concat(), reverse()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35824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 smtClean="0"/>
          </a:p>
          <a:p>
            <a:endParaRPr lang="en-IN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Joins in SQL is a relational algebra that combines columns from one or more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tables in a relational database.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It creates a set that can be saved as a table or used as it is.</a:t>
            </a:r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0000"/>
                </a:solidFill>
              </a:rPr>
              <a:t>DEFINITION: </a:t>
            </a:r>
            <a:r>
              <a:rPr lang="en-IN" sz="2000" dirty="0" smtClean="0">
                <a:solidFill>
                  <a:srgbClr val="FFFF00"/>
                </a:solidFill>
              </a:rPr>
              <a:t>A JOIN is a means for combining columns from one or more tables by using values common to each.</a:t>
            </a:r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                               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                                1. Cross Join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                                2. Inner Join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                                3.  Outer Join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-214346" y="142852"/>
            <a:ext cx="295237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Wingdings" pitchFamily="2" charset="2"/>
              <a:buChar char="q"/>
            </a:pPr>
            <a:r>
              <a:rPr lang="en-IN" sz="3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 JOINS</a:t>
            </a:r>
            <a:r>
              <a:rPr lang="en-IN" sz="3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:</a:t>
            </a:r>
            <a:endParaRPr lang="en-US" sz="3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720" y="3857628"/>
            <a:ext cx="33186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Types of JOINS:</a:t>
            </a:r>
            <a:endParaRPr lang="en-US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850112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0000"/>
                </a:solidFill>
              </a:rPr>
              <a:t>CROSS – JOIN: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400" b="1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accent2"/>
                </a:solidFill>
              </a:rPr>
              <a:t> </a:t>
            </a:r>
          </a:p>
          <a:p>
            <a:pPr marL="342900" indent="-342900"/>
            <a:endParaRPr lang="en-IN" dirty="0" smtClean="0"/>
          </a:p>
          <a:p>
            <a:pPr marL="342900" indent="-342900">
              <a:buFont typeface="Arial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itchFamily="34" charset="0"/>
              <a:buChar char="•"/>
            </a:pPr>
            <a:endParaRPr lang="en-IN" dirty="0" smtClean="0"/>
          </a:p>
          <a:p>
            <a:pPr marL="342900" indent="-342900">
              <a:buFont typeface="Arial" pitchFamily="34" charset="0"/>
              <a:buChar char="•"/>
            </a:pPr>
            <a:endParaRPr lang="en-IN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0000"/>
                </a:solidFill>
              </a:rPr>
              <a:t>INNER – JOIN:</a:t>
            </a:r>
          </a:p>
          <a:p>
            <a:pPr marL="342900" indent="-342900"/>
            <a:endParaRPr lang="en-IN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/>
              <a:t>“Returns records that have matching values in both tables.”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Joining two tables with help of  join column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Will have common records in both the tables.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If the records are different then it will not give any results.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T1A1 = T2A2 for two tables T1 and T2.</a:t>
            </a:r>
          </a:p>
          <a:p>
            <a:pPr marL="342900" indent="-342900">
              <a:lnSpc>
                <a:spcPct val="150000"/>
              </a:lnSpc>
            </a:pPr>
            <a:r>
              <a:rPr lang="en-IN" sz="2400" b="1" dirty="0" smtClean="0">
                <a:solidFill>
                  <a:schemeClr val="accent5"/>
                </a:solidFill>
              </a:rPr>
              <a:t>        </a:t>
            </a:r>
            <a:r>
              <a:rPr lang="en-IN" sz="2400" b="1" dirty="0" smtClean="0">
                <a:solidFill>
                  <a:srgbClr val="FFFF00"/>
                </a:solidFill>
              </a:rPr>
              <a:t>SYNTAX : Select * from table, table where condition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8662" y="5500702"/>
          <a:ext cx="7191210" cy="500066"/>
        </p:xfrm>
        <a:graphic>
          <a:graphicData uri="http://schemas.openxmlformats.org/drawingml/2006/table">
            <a:tbl>
              <a:tblPr/>
              <a:tblGrid>
                <a:gridCol w="7191210"/>
              </a:tblGrid>
              <a:tr h="500066">
                <a:tc>
                  <a:txBody>
                    <a:bodyPr/>
                    <a:lstStyle/>
                    <a:p>
                      <a:r>
                        <a:rPr lang="en-IN" dirty="0" smtClean="0"/>
                        <a:t>\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895469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 smtClean="0"/>
          </a:p>
          <a:p>
            <a:endParaRPr lang="en-I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 smtClean="0"/>
              <a:t>Left – outer join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 smtClean="0"/>
              <a:t>Right – outer join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 smtClean="0"/>
              <a:t>Pull – outer join</a:t>
            </a:r>
          </a:p>
          <a:p>
            <a:pPr marL="342900" indent="-342900">
              <a:lnSpc>
                <a:spcPct val="150000"/>
              </a:lnSpc>
            </a:pPr>
            <a:endParaRPr lang="en-IN" sz="20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b="1" dirty="0" smtClean="0"/>
              <a:t>Left – outer join:</a:t>
            </a:r>
            <a:endParaRPr lang="en-IN" sz="2000" b="1" dirty="0" smtClean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Returns all records from left table and matched records from right table.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Gives  inner join plus unmatched record of left table.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Unmatched record : the record which do not have pair in the opposite table with</a:t>
            </a:r>
          </a:p>
          <a:p>
            <a:pPr marL="342900" indent="-342900">
              <a:lnSpc>
                <a:spcPct val="150000"/>
              </a:lnSpc>
            </a:pPr>
            <a:r>
              <a:rPr lang="en-IN" sz="2000" dirty="0" smtClean="0"/>
              <a:t>         respect to joins.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FFFF00"/>
                </a:solidFill>
              </a:rPr>
              <a:t>SYNTAX : Select * from table1 LEFT OUTER JOIN table2 on condition;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IN" sz="2000" dirty="0" smtClean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596" y="0"/>
            <a:ext cx="2659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en-IN" sz="2800" b="1" cap="none" spc="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OUTER JOIN</a:t>
            </a:r>
            <a:r>
              <a:rPr lang="en-IN" sz="5400" b="1" cap="none" spc="0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  <a:endParaRPr lang="en-US" sz="5400" b="1" cap="none" spc="0" dirty="0">
              <a:ln w="1905"/>
              <a:solidFill>
                <a:schemeClr val="accent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5357826"/>
          <a:ext cx="7937590" cy="521766"/>
        </p:xfrm>
        <a:graphic>
          <a:graphicData uri="http://schemas.openxmlformats.org/drawingml/2006/table">
            <a:tbl>
              <a:tblPr/>
              <a:tblGrid>
                <a:gridCol w="7937590"/>
              </a:tblGrid>
              <a:tr h="5217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689432" cy="807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smtClean="0"/>
              <a:t>Right Outer Join:</a:t>
            </a:r>
          </a:p>
          <a:p>
            <a:pPr marL="342900" indent="-342900">
              <a:lnSpc>
                <a:spcPct val="150000"/>
              </a:lnSpc>
            </a:pPr>
            <a:endParaRPr lang="en-IN" dirty="0" smtClean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Returns all records from right table and the matched records from left table.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Gives  inner join plus unmatched record of right table.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Unmatched record : the record which do not have pair in the opposite table with</a:t>
            </a:r>
          </a:p>
          <a:p>
            <a:pPr marL="342900" indent="-342900">
              <a:lnSpc>
                <a:spcPct val="150000"/>
              </a:lnSpc>
            </a:pPr>
            <a:r>
              <a:rPr lang="en-IN" sz="2000" dirty="0" smtClean="0"/>
              <a:t>         respect to joins.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FFFF00"/>
                </a:solidFill>
              </a:rPr>
              <a:t>SYNTAX : Select * from table1 RIGHT OUTER JOIN table2 on condition;</a:t>
            </a:r>
          </a:p>
          <a:p>
            <a:pPr marL="342900" indent="-342900">
              <a:lnSpc>
                <a:spcPct val="150000"/>
              </a:lnSpc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smtClean="0"/>
              <a:t>Full Outer Join: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  gives inner join as well as all the record from both the tables which do not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 have any pair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FFFF00"/>
                </a:solidFill>
              </a:rPr>
              <a:t>    SYNTAX: INNER JOIN                              OUTER JOIN;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marL="342900" indent="-342900">
              <a:lnSpc>
                <a:spcPct val="150000"/>
              </a:lnSpc>
            </a:pPr>
            <a:endParaRPr lang="en-IN" sz="2000" dirty="0" smtClean="0">
              <a:solidFill>
                <a:srgbClr val="FFFF00"/>
              </a:solidFill>
            </a:endParaRPr>
          </a:p>
          <a:p>
            <a:pPr marL="342900" indent="-342900"/>
            <a:endParaRPr lang="en-IN" b="1" dirty="0" smtClean="0">
              <a:solidFill>
                <a:schemeClr val="accent2"/>
              </a:solidFill>
            </a:endParaRPr>
          </a:p>
          <a:p>
            <a:pPr marL="342900" indent="-342900"/>
            <a:endParaRPr lang="en-IN" dirty="0" smtClean="0">
              <a:solidFill>
                <a:schemeClr val="accent2"/>
              </a:solidFill>
            </a:endParaRPr>
          </a:p>
          <a:p>
            <a:pPr marL="342900" indent="-342900"/>
            <a:endParaRPr lang="en-IN" b="1" dirty="0" smtClean="0">
              <a:solidFill>
                <a:schemeClr val="accent2"/>
              </a:solidFill>
            </a:endParaRPr>
          </a:p>
          <a:p>
            <a:pPr marL="342900" indent="-342900"/>
            <a:endParaRPr lang="en-US" b="1" dirty="0" smtClean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286116" y="5929330"/>
          <a:ext cx="1143008" cy="42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</a:tblGrid>
              <a:tr h="428628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IN" sz="2000" b="1" dirty="0" smtClean="0">
                          <a:solidFill>
                            <a:srgbClr val="FF0000"/>
                          </a:solidFill>
                        </a:rPr>
                        <a:t>UNION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10" y="3500438"/>
          <a:ext cx="8043890" cy="488060"/>
        </p:xfrm>
        <a:graphic>
          <a:graphicData uri="http://schemas.openxmlformats.org/drawingml/2006/table">
            <a:tbl>
              <a:tblPr/>
              <a:tblGrid>
                <a:gridCol w="8043890"/>
              </a:tblGrid>
              <a:tr h="4880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2910" y="5857892"/>
          <a:ext cx="6215090" cy="570340"/>
        </p:xfrm>
        <a:graphic>
          <a:graphicData uri="http://schemas.openxmlformats.org/drawingml/2006/table">
            <a:tbl>
              <a:tblPr/>
              <a:tblGrid>
                <a:gridCol w="6215090"/>
              </a:tblGrid>
              <a:tr h="5703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857232"/>
          <a:ext cx="6096000" cy="5072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536049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bg1"/>
                          </a:solidFill>
                        </a:rPr>
                        <a:t>INNER JOIN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bg1"/>
                          </a:solidFill>
                        </a:rPr>
                        <a:t>LEFT OUTER JOIN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360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solidFill>
                            <a:schemeClr val="bg1"/>
                          </a:solidFill>
                        </a:rPr>
                        <a:t>FULL OUTER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143108" y="1571612"/>
            <a:ext cx="1071570" cy="1143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57488" y="1571612"/>
            <a:ext cx="1071570" cy="1143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    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2969876" y="1816414"/>
            <a:ext cx="475552" cy="2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3"/>
          </p:cNvCxnSpPr>
          <p:nvPr/>
        </p:nvCxnSpPr>
        <p:spPr>
          <a:xfrm rot="5400000">
            <a:off x="2976902" y="2180630"/>
            <a:ext cx="404114" cy="32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143504" y="1643050"/>
            <a:ext cx="1000132" cy="107157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786446" y="1643050"/>
            <a:ext cx="1000132" cy="10715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  22</a:t>
            </a:r>
            <a:r>
              <a:rPr lang="en-IN" dirty="0" smtClean="0">
                <a:solidFill>
                  <a:schemeClr val="bg1"/>
                </a:solidFill>
              </a:rPr>
              <a:t>2</a:t>
            </a:r>
            <a:endParaRPr lang="en-US" dirty="0"/>
          </a:p>
        </p:txBody>
      </p:sp>
      <p:cxnSp>
        <p:nvCxnSpPr>
          <p:cNvPr id="23" name="Straight Connector 22"/>
          <p:cNvCxnSpPr>
            <a:stCxn id="21" idx="1"/>
          </p:cNvCxnSpPr>
          <p:nvPr/>
        </p:nvCxnSpPr>
        <p:spPr>
          <a:xfrm rot="16200000" flipH="1">
            <a:off x="5938143" y="1794747"/>
            <a:ext cx="414576" cy="425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" idx="3"/>
          </p:cNvCxnSpPr>
          <p:nvPr/>
        </p:nvCxnSpPr>
        <p:spPr>
          <a:xfrm rot="5400000" flipH="1" flipV="1">
            <a:off x="5973862" y="2173604"/>
            <a:ext cx="343138" cy="425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000232" y="4000504"/>
            <a:ext cx="1143008" cy="1143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786050" y="4000504"/>
            <a:ext cx="1071570" cy="121444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      2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       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3"/>
          <p:cNvCxnSpPr>
            <a:stCxn id="30" idx="1"/>
          </p:cNvCxnSpPr>
          <p:nvPr/>
        </p:nvCxnSpPr>
        <p:spPr>
          <a:xfrm rot="16200000" flipH="1">
            <a:off x="2917720" y="4203612"/>
            <a:ext cx="465091" cy="41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3"/>
          </p:cNvCxnSpPr>
          <p:nvPr/>
        </p:nvCxnSpPr>
        <p:spPr>
          <a:xfrm rot="5400000" flipH="1" flipV="1">
            <a:off x="2953439" y="4632985"/>
            <a:ext cx="393653" cy="414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214942" y="4071942"/>
            <a:ext cx="1000132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857884" y="4071942"/>
            <a:ext cx="928694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71604" y="3429000"/>
            <a:ext cx="1777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RIGHT OUTER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714356"/>
            <a:ext cx="864510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Key Attributes: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Key attributes are used to find an attribute using which we can uniquely 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determine record it in the table.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0000"/>
                </a:solidFill>
              </a:rPr>
              <a:t>Non – Key Attributes: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sz="2000" dirty="0" smtClean="0"/>
              <a:t>All the attributes except key attributes are known as Non- key attributes.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0000"/>
                </a:solidFill>
              </a:rPr>
              <a:t>Primary Key Attributes: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Key attributes which are choosen to be a main attribute to 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determine the record uniquely in the table.</a:t>
            </a:r>
          </a:p>
          <a:p>
            <a:endParaRPr lang="en-IN" sz="2400" b="1" dirty="0" smtClean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642974" y="0"/>
            <a:ext cx="44522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Wingdings" pitchFamily="2" charset="2"/>
              <a:buChar char="q"/>
            </a:pPr>
            <a:r>
              <a:rPr lang="en-IN" sz="3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 ATTRIBUTES:</a:t>
            </a:r>
            <a:endParaRPr lang="en-US" sz="3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7158" y="357166"/>
            <a:ext cx="38876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INTRODUCTION</a:t>
            </a:r>
            <a:endParaRPr lang="en-US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500174"/>
            <a:ext cx="808586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</a:t>
            </a:r>
            <a:r>
              <a:rPr lang="en-IN" sz="2400" dirty="0" smtClean="0"/>
              <a:t>SQL – is a Structured Query Language.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  SQL is a domain –specific language used in programming.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  designed for managing data held in a relational database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    management system or for stream processing in a relational 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    data stream management system.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  Developer : ISO/IEC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/>
              <a:t> Developed by : ISO/IEC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/>
              <a:t> Standard : ISO/IEC 9075</a:t>
            </a:r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480"/>
            <a:ext cx="8872942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0000"/>
                </a:solidFill>
              </a:rPr>
              <a:t>functional dependency:</a:t>
            </a:r>
          </a:p>
          <a:p>
            <a:endParaRPr lang="en-I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sz="2000" dirty="0" smtClean="0"/>
              <a:t>In a functional dependency relation exist such a way that an attribute determines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another attribute uniquely is known as functional dependency.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     R = {x, y}: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                   where, x is determinant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                                  y is dependent</a:t>
            </a:r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smtClean="0"/>
              <a:t>Total  functional dependency: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all the attributes of a relation is determined by a key attribute is known as 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total functional dependency.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    R = {a, b, c, d}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                           where: a-&gt;b,  a-&gt;c,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       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8657948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1" dirty="0" smtClean="0"/>
              <a:t>Partial functional dependency:</a:t>
            </a:r>
          </a:p>
          <a:p>
            <a:endParaRPr lang="en-I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Relation is said to have partial functional dependency if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    1. depends on both the key attributes.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    2. there exists a dependency such that an attribute can be determined by 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         another attribute which is part of composite key.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      R = { a, b, c, d}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                          where: a-&gt;c, b-&gt;c, b-&gt;d, a-&gt;d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sz="2400" b="1" dirty="0" smtClean="0"/>
              <a:t>Transitive functional dependency:</a:t>
            </a:r>
          </a:p>
          <a:p>
            <a:endParaRPr lang="en-I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Relation is said to be transitive functional dependency such that an attribute is 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determined by non-key attribute which in turn is determined by a key attribute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    R = {a, b, c, d}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                 where: a-&gt;c, c-&gt;d, a-&gt;d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798562" cy="606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400" dirty="0" smtClean="0"/>
          </a:p>
          <a:p>
            <a:endParaRPr lang="en-I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sz="2000" dirty="0" smtClean="0"/>
              <a:t>To overcome below problems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           1. </a:t>
            </a:r>
            <a:r>
              <a:rPr lang="en-IN" sz="2000" b="1" dirty="0" smtClean="0"/>
              <a:t>Repetition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           2</a:t>
            </a:r>
            <a:r>
              <a:rPr lang="en-IN" sz="2000" b="1" dirty="0" smtClean="0"/>
              <a:t>. Anamoly </a:t>
            </a:r>
            <a:r>
              <a:rPr lang="en-IN" sz="2000" dirty="0" smtClean="0"/>
              <a:t>– the side effect that occurs while performing DML operation.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                                         Ex: delete, update, insert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A process of decomposing the table into smaller table in order to remove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</a:t>
            </a:r>
            <a:r>
              <a:rPr lang="en-IN" sz="2000" b="1" dirty="0" smtClean="0"/>
              <a:t>“redundancy  and Anamoly” </a:t>
            </a:r>
            <a:r>
              <a:rPr lang="en-IN" sz="2000" dirty="0" smtClean="0"/>
              <a:t>by identifying dependency.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</a:t>
            </a:r>
            <a:r>
              <a:rPr lang="en-IN" sz="2000" b="1" dirty="0" smtClean="0">
                <a:solidFill>
                  <a:srgbClr val="FFFF00"/>
                </a:solidFill>
              </a:rPr>
              <a:t>The process of reducing table to normal form is “normalization”.</a:t>
            </a:r>
          </a:p>
          <a:p>
            <a:pPr>
              <a:lnSpc>
                <a:spcPct val="150000"/>
              </a:lnSpc>
            </a:pPr>
            <a:endParaRPr lang="en-IN" sz="2400" b="1" dirty="0" smtClean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400" b="1" dirty="0" smtClean="0">
                <a:solidFill>
                  <a:srgbClr val="FF0000"/>
                </a:solidFill>
              </a:rPr>
              <a:t>NORMAL FORM:</a:t>
            </a:r>
          </a:p>
          <a:p>
            <a:r>
              <a:rPr lang="en-IN" sz="2400" b="1" dirty="0" smtClean="0">
                <a:solidFill>
                  <a:srgbClr val="FFFF00"/>
                </a:solidFill>
              </a:rPr>
              <a:t>            </a:t>
            </a:r>
            <a:r>
              <a:rPr lang="en-IN" sz="2000" b="1" dirty="0" smtClean="0">
                <a:solidFill>
                  <a:srgbClr val="FFFF00"/>
                </a:solidFill>
              </a:rPr>
              <a:t>A state of table without table redundancy or Anamoly is known as </a:t>
            </a:r>
          </a:p>
          <a:p>
            <a:r>
              <a:rPr lang="en-IN" sz="2000" b="1" dirty="0" smtClean="0">
                <a:solidFill>
                  <a:srgbClr val="FFFF00"/>
                </a:solidFill>
              </a:rPr>
              <a:t>“normal form”.</a:t>
            </a:r>
          </a:p>
          <a:p>
            <a:endParaRPr lang="en-IN" sz="2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42844" y="214290"/>
            <a:ext cx="45681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Font typeface="Wingdings" pitchFamily="2" charset="2"/>
              <a:buChar char="q"/>
            </a:pPr>
            <a:r>
              <a:rPr lang="en-IN" sz="3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 NORMALIZATION:</a:t>
            </a:r>
            <a:endParaRPr lang="en-US" sz="3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9147097" cy="9011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TYPES OF NORMAL FORM:</a:t>
            </a:r>
          </a:p>
          <a:p>
            <a:pPr marL="457200" indent="-457200">
              <a:lnSpc>
                <a:spcPct val="150000"/>
              </a:lnSpc>
            </a:pPr>
            <a:r>
              <a:rPr lang="en-IN" dirty="0" smtClean="0"/>
              <a:t>1</a:t>
            </a:r>
            <a:r>
              <a:rPr lang="en-IN" dirty="0" smtClean="0">
                <a:solidFill>
                  <a:srgbClr val="FFFF00"/>
                </a:solidFill>
              </a:rPr>
              <a:t>.       First  normal form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dirty="0" smtClean="0">
                <a:solidFill>
                  <a:srgbClr val="FFFF00"/>
                </a:solidFill>
              </a:rPr>
              <a:t>Second  normal form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dirty="0" smtClean="0">
                <a:solidFill>
                  <a:srgbClr val="FFFF00"/>
                </a:solidFill>
              </a:rPr>
              <a:t>Third  normal form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0000"/>
                </a:solidFill>
              </a:rPr>
              <a:t>First Normal Form:</a:t>
            </a:r>
          </a:p>
          <a:p>
            <a:pPr marL="457200" indent="-457200">
              <a:lnSpc>
                <a:spcPct val="150000"/>
              </a:lnSpc>
            </a:pPr>
            <a:r>
              <a:rPr lang="en-IN" sz="2000" dirty="0" smtClean="0"/>
              <a:t>A table is said to be in the first normal form if they will satisfy following conditions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dirty="0" smtClean="0"/>
              <a:t>Table should not have duplicate rows.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dirty="0" smtClean="0"/>
              <a:t>Every cell in the row should be single value (atomic value).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0000"/>
                </a:solidFill>
              </a:rPr>
              <a:t>Second Normal Form:</a:t>
            </a:r>
          </a:p>
          <a:p>
            <a:pPr marL="457200" indent="-457200">
              <a:lnSpc>
                <a:spcPct val="150000"/>
              </a:lnSpc>
            </a:pPr>
            <a:r>
              <a:rPr lang="en-IN" sz="2000" dirty="0" smtClean="0"/>
              <a:t>IF they follow the tradition: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dirty="0" smtClean="0"/>
              <a:t>The table should be in normal form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dirty="0" smtClean="0"/>
              <a:t>The table should not have partial functional dependency</a:t>
            </a:r>
          </a:p>
          <a:p>
            <a:pPr marL="457200" indent="-457200">
              <a:lnSpc>
                <a:spcPct val="150000"/>
              </a:lnSpc>
            </a:pPr>
            <a:r>
              <a:rPr lang="en-IN" sz="2000" dirty="0" smtClean="0"/>
              <a:t>           (composite key should not be present).</a:t>
            </a:r>
          </a:p>
          <a:p>
            <a:pPr marL="457200" indent="-457200">
              <a:lnSpc>
                <a:spcPct val="150000"/>
              </a:lnSpc>
            </a:pPr>
            <a:endParaRPr lang="en-IN" sz="2000" dirty="0" smtClean="0"/>
          </a:p>
          <a:p>
            <a:pPr marL="457200" indent="-457200">
              <a:lnSpc>
                <a:spcPct val="150000"/>
              </a:lnSpc>
            </a:pPr>
            <a:endParaRPr lang="en-IN" dirty="0" smtClean="0"/>
          </a:p>
          <a:p>
            <a:pPr marL="457200" indent="-457200">
              <a:lnSpc>
                <a:spcPct val="150000"/>
              </a:lnSpc>
            </a:pPr>
            <a:endParaRPr lang="en-IN" dirty="0" smtClean="0"/>
          </a:p>
          <a:p>
            <a:pPr marL="457200" indent="-457200">
              <a:lnSpc>
                <a:spcPct val="150000"/>
              </a:lnSpc>
            </a:pPr>
            <a:endParaRPr lang="en-IN" sz="2400" b="1" dirty="0" smtClean="0"/>
          </a:p>
          <a:p>
            <a:pPr marL="457200" indent="-457200">
              <a:lnSpc>
                <a:spcPct val="150000"/>
              </a:lnSpc>
            </a:pPr>
            <a:endParaRPr lang="en-IN" sz="24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85728"/>
            <a:ext cx="8680791" cy="6421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3</a:t>
            </a:r>
            <a:r>
              <a:rPr lang="en-IN" sz="2000" dirty="0" smtClean="0"/>
              <a:t>. If the table consists of partial functional dependency  the attributes which are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responsible are removed from table.</a:t>
            </a:r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0000"/>
                </a:solidFill>
              </a:rPr>
              <a:t>Third Normal Form: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The table is said to be in third normal form if the following conditions satisfied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 smtClean="0"/>
              <a:t>It should follow the second normal form.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 smtClean="0"/>
              <a:t>The table should not have transitive functional dependency.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sz="2000" dirty="0" smtClean="0"/>
          </a:p>
          <a:p>
            <a:pPr marL="342900" indent="-342900">
              <a:lnSpc>
                <a:spcPct val="150000"/>
              </a:lnSpc>
            </a:pPr>
            <a:r>
              <a:rPr lang="en-IN" sz="2400" b="1" dirty="0" smtClean="0">
                <a:solidFill>
                  <a:srgbClr val="FFFF00"/>
                </a:solidFill>
              </a:rPr>
              <a:t>NOTE :</a:t>
            </a:r>
          </a:p>
          <a:p>
            <a:pPr marL="342900" indent="-342900"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First, second, third normal forms are based on three points:</a:t>
            </a:r>
          </a:p>
          <a:p>
            <a:pPr marL="342900" indent="-342900"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              1. keys</a:t>
            </a:r>
          </a:p>
          <a:p>
            <a:pPr marL="342900" indent="-342900"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              2. attributes</a:t>
            </a:r>
          </a:p>
          <a:p>
            <a:pPr marL="342900" indent="-342900"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              3.  functional dependency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428604"/>
            <a:ext cx="918134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 smtClean="0"/>
          </a:p>
          <a:p>
            <a:endParaRPr lang="en-I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Entity Relation Diagram.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Describes the structure of database with the help of diagram which is known as 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ER – Diagram.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It is a blue print of database that can be later used to implement database.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r>
              <a:rPr lang="en-IN" sz="2400" b="1" dirty="0" smtClean="0">
                <a:solidFill>
                  <a:srgbClr val="FF0000"/>
                </a:solidFill>
              </a:rPr>
              <a:t>Component of ER – Diagram:</a:t>
            </a:r>
          </a:p>
          <a:p>
            <a:endParaRPr lang="en-I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 smtClean="0"/>
              <a:t>Entity  </a:t>
            </a:r>
            <a:r>
              <a:rPr lang="en-IN" sz="2000" dirty="0" smtClean="0">
                <a:sym typeface="Wingdings" pitchFamily="2" charset="2"/>
              </a:rPr>
              <a:t> rectangle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 smtClean="0">
                <a:sym typeface="Wingdings" pitchFamily="2" charset="2"/>
              </a:rPr>
              <a:t>Attribute  eclipse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000" dirty="0" smtClean="0">
                <a:sym typeface="Wingdings" pitchFamily="2" charset="2"/>
              </a:rPr>
              <a:t>Relationship  diamond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-214346" y="285728"/>
            <a:ext cx="432734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Wingdings" pitchFamily="2" charset="2"/>
              <a:buChar char="q"/>
            </a:pPr>
            <a:r>
              <a:rPr lang="en-IN" sz="3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E – R DIAGRAM:</a:t>
            </a:r>
            <a:endParaRPr lang="en-US" sz="3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00" y="3071810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STUDENT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0760" y="3071810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COLLEGE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215074" y="1571612"/>
            <a:ext cx="128588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29586" y="3143248"/>
            <a:ext cx="92869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CITY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86512" y="4500570"/>
            <a:ext cx="192882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ADDRESS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14546" y="1000108"/>
            <a:ext cx="128588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57158" y="857232"/>
            <a:ext cx="135732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ID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8596" y="4786322"/>
            <a:ext cx="142876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EMAIL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43174" y="5000636"/>
            <a:ext cx="171451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MOBNO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3357554" y="2428868"/>
            <a:ext cx="1857388" cy="17859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STUDY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stCxn id="10" idx="4"/>
          </p:cNvCxnSpPr>
          <p:nvPr/>
        </p:nvCxnSpPr>
        <p:spPr>
          <a:xfrm rot="16200000" flipH="1">
            <a:off x="339298" y="2125256"/>
            <a:ext cx="1643074" cy="250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714480" y="2071678"/>
            <a:ext cx="1500198" cy="500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1" idx="0"/>
          </p:cNvCxnSpPr>
          <p:nvPr/>
        </p:nvCxnSpPr>
        <p:spPr>
          <a:xfrm rot="5400000">
            <a:off x="607191" y="4107661"/>
            <a:ext cx="1214446" cy="1428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2" idx="0"/>
          </p:cNvCxnSpPr>
          <p:nvPr/>
        </p:nvCxnSpPr>
        <p:spPr>
          <a:xfrm rot="16200000" flipH="1">
            <a:off x="2071670" y="3571876"/>
            <a:ext cx="1428760" cy="1428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" idx="3"/>
            <a:endCxn id="13" idx="1"/>
          </p:cNvCxnSpPr>
          <p:nvPr/>
        </p:nvCxnSpPr>
        <p:spPr>
          <a:xfrm>
            <a:off x="2500298" y="3321843"/>
            <a:ext cx="857256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4" idx="1"/>
          </p:cNvCxnSpPr>
          <p:nvPr/>
        </p:nvCxnSpPr>
        <p:spPr>
          <a:xfrm>
            <a:off x="5214942" y="3321843"/>
            <a:ext cx="785818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4"/>
          </p:cNvCxnSpPr>
          <p:nvPr/>
        </p:nvCxnSpPr>
        <p:spPr>
          <a:xfrm rot="5400000">
            <a:off x="6393669" y="2607463"/>
            <a:ext cx="928694" cy="1588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3"/>
            <a:endCxn id="7" idx="2"/>
          </p:cNvCxnSpPr>
          <p:nvPr/>
        </p:nvCxnSpPr>
        <p:spPr>
          <a:xfrm>
            <a:off x="7429520" y="3321843"/>
            <a:ext cx="500066" cy="357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2"/>
            <a:endCxn id="8" idx="0"/>
          </p:cNvCxnSpPr>
          <p:nvPr/>
        </p:nvCxnSpPr>
        <p:spPr>
          <a:xfrm rot="16200000" flipH="1">
            <a:off x="6518685" y="3768330"/>
            <a:ext cx="928694" cy="5357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7158" y="142852"/>
            <a:ext cx="29306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E- R Diagram:</a:t>
            </a:r>
            <a:endParaRPr lang="en-US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8650189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400" dirty="0" smtClean="0"/>
          </a:p>
          <a:p>
            <a:endParaRPr lang="en-IN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  </a:t>
            </a:r>
            <a:r>
              <a:rPr lang="en-IN" sz="2000" dirty="0" smtClean="0"/>
              <a:t>A store procedure is a collection or group of SQL statements., stored in the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database’s  data dictionary and called from either a remote program, another 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stored procedure or the command line.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           OR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 A stored procedure is a prepared SQL code that can save, so the can be reused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over and over again.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  stored procedures are commonly called SP’s.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    stored procedure features and command syntax are specific to the database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       engine.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 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28604"/>
            <a:ext cx="579403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Wingdings" pitchFamily="2" charset="2"/>
              <a:buChar char="q"/>
            </a:pPr>
            <a:r>
              <a:rPr lang="en-IN" sz="3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 STORED PROCEDURE:</a:t>
            </a:r>
            <a:endParaRPr lang="en-US" sz="3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825418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          Data is a distinct piece of information or collection of facts related to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       any entity. 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 smtClean="0"/>
              <a:t>    </a:t>
            </a:r>
            <a:r>
              <a:rPr lang="en-IN" sz="2000" dirty="0" smtClean="0">
                <a:solidFill>
                  <a:srgbClr val="FFFF00"/>
                </a:solidFill>
              </a:rPr>
              <a:t>DBMS stands for Data Base Management System.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1.Hierarchical DBMS: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It has a style of "parent-child" relationship  to storing the data.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It has a structure like tree with nodes.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Example: windows registry used in window-XP.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42852"/>
            <a:ext cx="41542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Wingdings" pitchFamily="2" charset="2"/>
              <a:buChar char="q"/>
            </a:pPr>
            <a:r>
              <a:rPr lang="en-IN" sz="3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  </a:t>
            </a:r>
            <a:r>
              <a:rPr lang="en-US" sz="3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WHAT IS DATA?</a:t>
            </a:r>
            <a:endParaRPr lang="en-US" sz="3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42908" y="2357430"/>
            <a:ext cx="4476572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 </a:t>
            </a:r>
          </a:p>
          <a:p>
            <a:pPr algn="ctr"/>
            <a:endParaRPr lang="en-US" sz="3200" b="1" cap="none" spc="0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algn="ctr"/>
            <a:endParaRPr lang="en-US" sz="3200" b="1" cap="none" spc="0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algn="ctr">
              <a:buFont typeface="Wingdings" pitchFamily="2" charset="2"/>
              <a:buChar char="q"/>
            </a:pPr>
            <a:r>
              <a:rPr lang="en-US" sz="3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TYPES OF DBMS:</a:t>
            </a:r>
            <a:endParaRPr lang="en-US" sz="3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2285992"/>
            <a:ext cx="2266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DBMS: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8460906" cy="7232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2.Network DBMS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 </a:t>
            </a:r>
            <a:r>
              <a:rPr lang="en-US" sz="2400" dirty="0" smtClean="0"/>
              <a:t>supports many to many relationships.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3.Relational DBMS: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 </a:t>
            </a:r>
            <a:r>
              <a:rPr lang="en-US" sz="2400" dirty="0" smtClean="0"/>
              <a:t>This defines databases relationship in the form of tables, also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   known as relations.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  Most widely used DBMS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    Example : MY-SQL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rgbClr val="FF0000"/>
                </a:solidFill>
              </a:rPr>
              <a:t>4.Object – Oriented 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/>
              <a:t>   An object database management system is the one in which information 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/>
              <a:t>     is stored in the form of objects as used in object-oriented programming.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/>
              <a:t>   object databases are different from relational databases which are 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/>
              <a:t>     table-oriented.</a:t>
            </a:r>
          </a:p>
          <a:p>
            <a:pPr>
              <a:lnSpc>
                <a:spcPct val="150000"/>
              </a:lnSpc>
            </a:pPr>
            <a:endParaRPr lang="en-IN" sz="2000" b="1" dirty="0" smtClean="0"/>
          </a:p>
          <a:p>
            <a:pPr>
              <a:lnSpc>
                <a:spcPct val="150000"/>
              </a:lnSpc>
            </a:pPr>
            <a:r>
              <a:rPr lang="en-IN" sz="2000" b="1" dirty="0" smtClean="0"/>
              <a:t>Object – relational databases are a hybrid of both approaches.</a:t>
            </a:r>
            <a:endParaRPr 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785794"/>
            <a:ext cx="417486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1. improved data sharing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2. improved data security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3. reduction in data redundancy.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4. minimized data inconsistency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5. better interaction with users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6. Improved decision making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7. increased end user productivity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1. increased costs.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2. complexity of backup and recovery.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3. frequent upgrade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142908" y="285728"/>
            <a:ext cx="644863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Wingdings" pitchFamily="2" charset="2"/>
              <a:buChar char="q"/>
            </a:pPr>
            <a:r>
              <a:rPr lang="en-US" sz="3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 ADVANTAGES OF DBMS:</a:t>
            </a:r>
            <a:endParaRPr lang="en-US" sz="3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844" y="4286256"/>
            <a:ext cx="653608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Font typeface="Wingdings" pitchFamily="2" charset="2"/>
              <a:buChar char="q"/>
            </a:pPr>
            <a:r>
              <a:rPr lang="en-US" sz="3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 DISADVANTAGES OF DBMS:</a:t>
            </a:r>
          </a:p>
          <a:p>
            <a:pPr algn="ctr"/>
            <a:endParaRPr lang="en-US" sz="3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8456482" cy="8710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smtClean="0"/>
          </a:p>
          <a:p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 dbms which organize and store the data by following relational model is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known as  RDBMS.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 all the data are stored in the form of rows and columns abbreviation/or in the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form of relations.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 Table is logical arrangement of data and table column consist of data stored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in the form of table.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Column: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1.column is also known as fields.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2.column is used to repellant the property of an entity.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Row: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1.Row is used to represent all the individual entity.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-142908" y="142852"/>
            <a:ext cx="31054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Wingdings" pitchFamily="2" charset="2"/>
              <a:buChar char="q"/>
            </a:pPr>
            <a:r>
              <a:rPr lang="en-US" sz="3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 RDBMS:</a:t>
            </a:r>
            <a:endParaRPr lang="en-US" sz="3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949142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Cell: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1.cell is the smallest unit of table which is used to store the data.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2.cell is the intersection of row and the column.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3.In RDBMS data validate/can be divided into 2 steps.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 A. constraints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 B.  data types.</a:t>
            </a:r>
          </a:p>
          <a:p>
            <a:pPr>
              <a:lnSpc>
                <a:spcPct val="150000"/>
              </a:lnSpc>
            </a:pP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There are rules used to limit the type of data that can go into a table to maintain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data accuracy and integrity of data inside the table.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00"/>
                </a:solidFill>
              </a:rPr>
              <a:t>       1. not null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00"/>
                </a:solidFill>
              </a:rPr>
              <a:t>       2. unique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00"/>
                </a:solidFill>
              </a:rPr>
              <a:t>       3. primary key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00"/>
                </a:solidFill>
              </a:rPr>
              <a:t>       4. foreign key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00"/>
                </a:solidFill>
              </a:rPr>
              <a:t>       5. check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143040" y="3143249"/>
            <a:ext cx="574143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CONSTRAINTS:</a:t>
            </a:r>
            <a:endParaRPr lang="en-US" sz="3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9215984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1. not null: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sz="2000" dirty="0" smtClean="0"/>
              <a:t>constraints restricts a column from having  a value. once you applied NOT NULL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constraints to a column you can not pass NULL value to that column.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  it can be applicable  on table level.</a:t>
            </a:r>
          </a:p>
          <a:p>
            <a:endParaRPr lang="en-US" sz="2000" b="1" dirty="0" smtClean="0">
              <a:solidFill>
                <a:schemeClr val="accent2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2. UNIQUE: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sz="2000" dirty="0" smtClean="0"/>
              <a:t>unique constraints ensure that a field or column will only have unique values will not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have duplicate data.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  can be applied at column level or table level.</a:t>
            </a:r>
          </a:p>
          <a:p>
            <a:endParaRPr lang="en-US" sz="2400" b="1" dirty="0" smtClean="0">
              <a:solidFill>
                <a:schemeClr val="accent2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r>
              <a:rPr lang="en-US" sz="2000" b="1" dirty="0" smtClean="0">
                <a:solidFill>
                  <a:srgbClr val="FF0000"/>
                </a:solidFill>
              </a:rPr>
              <a:t>. PRIMARY KEY:</a:t>
            </a:r>
          </a:p>
          <a:p>
            <a:endParaRPr lang="en-IN" sz="2000" b="1" dirty="0" smtClean="0">
              <a:solidFill>
                <a:schemeClr val="accent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 A primary key is a special relational database table column designated to </a:t>
            </a:r>
          </a:p>
          <a:p>
            <a:r>
              <a:rPr lang="en-IN" sz="2000" dirty="0" smtClean="0"/>
              <a:t>    uniquely identify all table records.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  Primary key features are:</a:t>
            </a:r>
          </a:p>
          <a:p>
            <a:r>
              <a:rPr lang="en-IN" sz="2000" dirty="0" smtClean="0"/>
              <a:t>      </a:t>
            </a:r>
            <a:r>
              <a:rPr lang="en-IN" sz="2000" dirty="0" smtClean="0">
                <a:sym typeface="Wingdings" pitchFamily="2" charset="2"/>
              </a:rPr>
              <a:t>it must contain a unique value for each row of data.</a:t>
            </a:r>
          </a:p>
          <a:p>
            <a:r>
              <a:rPr lang="en-IN" sz="2000" dirty="0" smtClean="0">
                <a:sym typeface="Wingdings" pitchFamily="2" charset="2"/>
              </a:rPr>
              <a:t>      it cannot contain null values.</a:t>
            </a:r>
            <a:endParaRPr lang="en-IN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8152681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4. FOREIGN KEY: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   </a:t>
            </a:r>
            <a:r>
              <a:rPr lang="en-US" sz="2000" dirty="0" smtClean="0"/>
              <a:t>foreign key is used to relate two tables.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  it can be applied column level and table level.</a:t>
            </a:r>
          </a:p>
          <a:p>
            <a:endParaRPr lang="en-US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CHARACRERISTICS OF A FOREIGN KEY: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 A table in which "" is present is called 'child table.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 A table in which it actually belongs is called parent table.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 foreign key must and should be defined as i key in its parent table.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 A column assigned as a foreign key can accept NULL value and duplicates.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 We cannot insert a value in a column defined as a foreign key which is not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present in the parent table.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FF00"/>
                </a:solidFill>
              </a:rPr>
              <a:t>/*difference between foreign key and primary key*/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</a:rPr>
              <a:t>  primary key is unique  identification and foreign key relates two tables.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</a:rPr>
              <a:t>  PK cannot accept duplicate but FK can.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FFFF00"/>
                </a:solidFill>
              </a:rPr>
              <a:t>  i key is not mandatory but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1258</TotalTime>
  <Words>2218</Words>
  <Application>Microsoft Office PowerPoint</Application>
  <PresentationFormat>On-screen Show (4:3)</PresentationFormat>
  <Paragraphs>394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144</cp:revision>
  <dcterms:created xsi:type="dcterms:W3CDTF">2019-09-09T05:51:48Z</dcterms:created>
  <dcterms:modified xsi:type="dcterms:W3CDTF">2019-09-28T13:14:12Z</dcterms:modified>
</cp:coreProperties>
</file>