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79.xml" ContentType="application/vnd.openxmlformats-officedocument.presentationml.slide+xml"/>
  <Override PartName="/ppt/slides/slide9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0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9" r:id="rId4"/>
    <p:sldId id="260" r:id="rId5"/>
    <p:sldId id="258" r:id="rId6"/>
    <p:sldId id="288" r:id="rId7"/>
    <p:sldId id="261" r:id="rId8"/>
    <p:sldId id="262" r:id="rId9"/>
    <p:sldId id="263" r:id="rId10"/>
    <p:sldId id="264" r:id="rId11"/>
    <p:sldId id="265" r:id="rId12"/>
    <p:sldId id="266" r:id="rId13"/>
    <p:sldId id="289" r:id="rId14"/>
    <p:sldId id="269"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92" r:id="rId35"/>
    <p:sldId id="293" r:id="rId36"/>
    <p:sldId id="294" r:id="rId37"/>
    <p:sldId id="295" r:id="rId38"/>
    <p:sldId id="296" r:id="rId39"/>
    <p:sldId id="297" r:id="rId40"/>
    <p:sldId id="298" r:id="rId41"/>
    <p:sldId id="299" r:id="rId42"/>
    <p:sldId id="313" r:id="rId43"/>
    <p:sldId id="314" r:id="rId44"/>
    <p:sldId id="315" r:id="rId45"/>
    <p:sldId id="316" r:id="rId46"/>
    <p:sldId id="317" r:id="rId47"/>
    <p:sldId id="300" r:id="rId48"/>
    <p:sldId id="301" r:id="rId49"/>
    <p:sldId id="302" r:id="rId50"/>
    <p:sldId id="318" r:id="rId51"/>
    <p:sldId id="319" r:id="rId52"/>
    <p:sldId id="320" r:id="rId53"/>
    <p:sldId id="303" r:id="rId54"/>
    <p:sldId id="321" r:id="rId55"/>
    <p:sldId id="305" r:id="rId56"/>
    <p:sldId id="304" r:id="rId57"/>
    <p:sldId id="322" r:id="rId58"/>
    <p:sldId id="306" r:id="rId59"/>
    <p:sldId id="323" r:id="rId60"/>
    <p:sldId id="324" r:id="rId61"/>
    <p:sldId id="325" r:id="rId62"/>
    <p:sldId id="326" r:id="rId63"/>
    <p:sldId id="327" r:id="rId64"/>
    <p:sldId id="307" r:id="rId65"/>
    <p:sldId id="328" r:id="rId66"/>
    <p:sldId id="308" r:id="rId67"/>
    <p:sldId id="309" r:id="rId68"/>
    <p:sldId id="310" r:id="rId69"/>
    <p:sldId id="311" r:id="rId70"/>
    <p:sldId id="312" r:id="rId71"/>
    <p:sldId id="329" r:id="rId72"/>
    <p:sldId id="330" r:id="rId73"/>
    <p:sldId id="331" r:id="rId74"/>
    <p:sldId id="332" r:id="rId75"/>
    <p:sldId id="333" r:id="rId76"/>
    <p:sldId id="335" r:id="rId77"/>
    <p:sldId id="336" r:id="rId78"/>
    <p:sldId id="337" r:id="rId79"/>
    <p:sldId id="338" r:id="rId80"/>
    <p:sldId id="339" r:id="rId81"/>
    <p:sldId id="340" r:id="rId82"/>
    <p:sldId id="341" r:id="rId83"/>
    <p:sldId id="334" r:id="rId84"/>
    <p:sldId id="342" r:id="rId85"/>
    <p:sldId id="343" r:id="rId86"/>
    <p:sldId id="344" r:id="rId87"/>
    <p:sldId id="345" r:id="rId88"/>
    <p:sldId id="346" r:id="rId89"/>
    <p:sldId id="347" r:id="rId90"/>
    <p:sldId id="348" r:id="rId91"/>
    <p:sldId id="349" r:id="rId92"/>
    <p:sldId id="350" r:id="rId93"/>
    <p:sldId id="351" r:id="rId94"/>
    <p:sldId id="352" r:id="rId95"/>
    <p:sldId id="353" r:id="rId96"/>
    <p:sldId id="354" r:id="rId97"/>
    <p:sldId id="355" r:id="rId98"/>
    <p:sldId id="356" r:id="rId99"/>
    <p:sldId id="357" r:id="rId100"/>
    <p:sldId id="358" r:id="rId101"/>
    <p:sldId id="359" r:id="rId102"/>
    <p:sldId id="360" r:id="rId103"/>
    <p:sldId id="361" r:id="rId104"/>
    <p:sldId id="362" r:id="rId105"/>
    <p:sldId id="363" r:id="rId106"/>
    <p:sldId id="364" r:id="rId107"/>
    <p:sldId id="365" r:id="rId108"/>
    <p:sldId id="290" r:id="rId109"/>
    <p:sldId id="291" r:id="rId11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256" autoAdjust="0"/>
    <p:restoredTop sz="94660"/>
  </p:normalViewPr>
  <p:slideViewPr>
    <p:cSldViewPr>
      <p:cViewPr varScale="1">
        <p:scale>
          <a:sx n="83" d="100"/>
          <a:sy n="83" d="100"/>
        </p:scale>
        <p:origin x="-1445"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486"/>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extLst/>
          </a:lstStyle>
          <a:p>
            <a:fld id="{D656615D-9893-4E2A-B4BC-FCD18ADF69B2}" type="datetimeFigureOut">
              <a:rPr lang="en-US" smtClean="0"/>
              <a:pPr/>
              <a:t>9/24/2019</a:t>
            </a:fld>
            <a:endParaRPr lang="en-US"/>
          </a:p>
        </p:txBody>
      </p:sp>
      <p:sp>
        <p:nvSpPr>
          <p:cNvPr id="17" name="Footer Placeholder 16"/>
          <p:cNvSpPr>
            <a:spLocks noGrp="1"/>
          </p:cNvSpPr>
          <p:nvPr>
            <p:ph type="ftr" sz="quarter" idx="11"/>
          </p:nvPr>
        </p:nvSpPr>
        <p:spPr/>
        <p:txBody>
          <a:bodyPr/>
          <a:lstStyle>
            <a:extLst/>
          </a:lstStyle>
          <a:p>
            <a:endParaRPr lang="en-US"/>
          </a:p>
        </p:txBody>
      </p:sp>
      <p:sp>
        <p:nvSpPr>
          <p:cNvPr id="29" name="Slide Number Placeholder 28"/>
          <p:cNvSpPr>
            <a:spLocks noGrp="1"/>
          </p:cNvSpPr>
          <p:nvPr>
            <p:ph type="sldNum" sz="quarter" idx="12"/>
          </p:nvPr>
        </p:nvSpPr>
        <p:spPr/>
        <p:txBody>
          <a:bodyPr/>
          <a:lstStyle>
            <a:extLst/>
          </a:lstStyle>
          <a:p>
            <a:fld id="{0B9553FB-C155-47C1-8514-F71FAA425208}"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56615D-9893-4E2A-B4BC-FCD18ADF69B2}" type="datetimeFigureOut">
              <a:rPr lang="en-US" smtClean="0"/>
              <a:pPr/>
              <a:t>9/24/2019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9553FB-C155-47C1-8514-F71FAA42520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58674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56615D-9893-4E2A-B4BC-FCD18ADF69B2}" type="datetimeFigureOut">
              <a:rPr lang="en-US" smtClean="0"/>
              <a:pPr/>
              <a:t>9/24/2019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9553FB-C155-47C1-8514-F71FAA42520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D656615D-9893-4E2A-B4BC-FCD18ADF69B2}" type="datetimeFigureOut">
              <a:rPr lang="en-US" smtClean="0"/>
              <a:pPr/>
              <a:t>9/24/2019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9553FB-C155-47C1-8514-F71FAA42520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D656615D-9893-4E2A-B4BC-FCD18ADF69B2}" type="datetimeFigureOut">
              <a:rPr lang="en-US" smtClean="0"/>
              <a:pPr/>
              <a:t>9/24/2019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0B9553FB-C155-47C1-8514-F71FAA425208}"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smtClean="0"/>
              <a:t>Click to edit Master title style</a:t>
            </a:r>
            <a:endParaRPr kumimoji="0" lang="en-US"/>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56615D-9893-4E2A-B4BC-FCD18ADF69B2}" type="datetimeFigureOut">
              <a:rPr lang="en-US" smtClean="0"/>
              <a:pPr/>
              <a:t>9/24/2019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9553FB-C155-47C1-8514-F71FAA42520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656615D-9893-4E2A-B4BC-FCD18ADF69B2}" type="datetimeFigureOut">
              <a:rPr lang="en-US" smtClean="0"/>
              <a:pPr/>
              <a:t>9/24/2019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0B9553FB-C155-47C1-8514-F71FAA425208}"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D656615D-9893-4E2A-B4BC-FCD18ADF69B2}" type="datetimeFigureOut">
              <a:rPr lang="en-US" smtClean="0"/>
              <a:pPr/>
              <a:t>9/24/2019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0B9553FB-C155-47C1-8514-F71FAA42520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D656615D-9893-4E2A-B4BC-FCD18ADF69B2}" type="datetimeFigureOut">
              <a:rPr lang="en-US" smtClean="0"/>
              <a:pPr/>
              <a:t>9/24/2019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0B9553FB-C155-47C1-8514-F71FAA42520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656615D-9893-4E2A-B4BC-FCD18ADF69B2}" type="datetimeFigureOut">
              <a:rPr lang="en-US" smtClean="0"/>
              <a:pPr/>
              <a:t>9/24/2019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0B9553FB-C155-47C1-8514-F71FAA42520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smtClean="0"/>
              <a:t>Click icon to add picture</a:t>
            </a:r>
            <a:endParaRPr kumimoji="0" lang="en-US"/>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extLst/>
          </a:lstStyle>
          <a:p>
            <a:fld id="{D656615D-9893-4E2A-B4BC-FCD18ADF69B2}" type="datetimeFigureOut">
              <a:rPr lang="en-US" smtClean="0"/>
              <a:pPr/>
              <a:t>9/24/2019</a:t>
            </a:fld>
            <a:endParaRPr lang="en-US"/>
          </a:p>
        </p:txBody>
      </p:sp>
      <p:sp>
        <p:nvSpPr>
          <p:cNvPr id="6" name="Footer Placeholder 5"/>
          <p:cNvSpPr>
            <a:spLocks noGrp="1"/>
          </p:cNvSpPr>
          <p:nvPr>
            <p:ph type="ftr" sz="quarter" idx="11"/>
          </p:nvPr>
        </p:nvSpPr>
        <p:spPr>
          <a:xfrm>
            <a:off x="914400" y="55499"/>
            <a:ext cx="5562600" cy="365125"/>
          </a:xfrm>
        </p:spPr>
        <p:txBody>
          <a:bodyPr/>
          <a:lstStyle>
            <a:extLst/>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extLst/>
          </a:lstStyle>
          <a:p>
            <a:fld id="{0B9553FB-C155-47C1-8514-F71FAA42520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D656615D-9893-4E2A-B4BC-FCD18ADF69B2}" type="datetimeFigureOut">
              <a:rPr lang="en-US" smtClean="0"/>
              <a:pPr/>
              <a:t>9/24/2019</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0B9553FB-C155-47C1-8514-F71FAA425208}"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500430" y="2071678"/>
            <a:ext cx="2202719" cy="1200329"/>
          </a:xfrm>
          <a:prstGeom prst="rect">
            <a:avLst/>
          </a:prstGeom>
          <a:noFill/>
        </p:spPr>
        <p:txBody>
          <a:bodyPr wrap="none" lIns="91440" tIns="45720" rIns="91440" bIns="45720">
            <a:spAutoFit/>
          </a:bodyPr>
          <a:lstStyle/>
          <a:p>
            <a:pPr algn="ctr"/>
            <a:r>
              <a:rPr lang="en-IN" sz="7200" b="1" cap="none" spc="0" dirty="0" smtClean="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rPr>
              <a:t>JAVA</a:t>
            </a:r>
            <a:endParaRPr lang="en-US" sz="7200" b="1" cap="none" spc="0" dirty="0">
              <a:ln w="19050">
                <a:solidFill>
                  <a:schemeClr val="tx2">
                    <a:tint val="1000"/>
                  </a:schemeClr>
                </a:solidFill>
                <a:prstDash val="solid"/>
              </a:ln>
              <a:solidFill>
                <a:schemeClr val="accent3"/>
              </a:solidFill>
              <a:effectLst>
                <a:outerShdw blurRad="50000" dist="50800" dir="7500000" algn="tl">
                  <a:srgbClr val="000000">
                    <a:shade val="5000"/>
                    <a:alpha val="35000"/>
                  </a:srgbClr>
                </a:outerShdw>
              </a:effectLst>
            </a:endParaRPr>
          </a:p>
        </p:txBody>
      </p:sp>
      <p:sp>
        <p:nvSpPr>
          <p:cNvPr id="13" name="Rectangle 12"/>
          <p:cNvSpPr/>
          <p:nvPr/>
        </p:nvSpPr>
        <p:spPr>
          <a:xfrm>
            <a:off x="285720" y="4110343"/>
            <a:ext cx="8670443" cy="461665"/>
          </a:xfrm>
          <a:prstGeom prst="rect">
            <a:avLst/>
          </a:prstGeom>
        </p:spPr>
        <p:style>
          <a:lnRef idx="3">
            <a:schemeClr val="lt1"/>
          </a:lnRef>
          <a:fillRef idx="1">
            <a:schemeClr val="accent3"/>
          </a:fillRef>
          <a:effectRef idx="1">
            <a:schemeClr val="accent3"/>
          </a:effectRef>
          <a:fontRef idx="minor">
            <a:schemeClr val="lt1"/>
          </a:fontRef>
        </p:style>
        <p:txBody>
          <a:bodyPr wrap="square" lIns="91440" tIns="45720" rIns="91440" bIns="45720">
            <a:spAutoFit/>
          </a:bodyPr>
          <a:lstStyle/>
          <a:p>
            <a:pPr algn="ctr"/>
            <a:r>
              <a:rPr lang="en-IN" sz="2400" b="1" spc="50" dirty="0" smtClean="0">
                <a:ln w="12700" cmpd="sng">
                  <a:solidFill>
                    <a:schemeClr val="accent6">
                      <a:satMod val="120000"/>
                      <a:shade val="80000"/>
                    </a:schemeClr>
                  </a:solidFill>
                  <a:prstDash val="solid"/>
                </a:ln>
                <a:solidFill>
                  <a:schemeClr val="accent2"/>
                </a:solidFill>
                <a:effectLst>
                  <a:glow rad="53100">
                    <a:schemeClr val="accent6">
                      <a:satMod val="180000"/>
                      <a:alpha val="30000"/>
                    </a:schemeClr>
                  </a:glow>
                </a:effectLst>
              </a:rPr>
              <a:t>An Object – Oriented Programming Language</a:t>
            </a:r>
            <a:endParaRPr lang="en-US" sz="2400" b="1" spc="50" dirty="0">
              <a:ln w="12700" cmpd="sng">
                <a:solidFill>
                  <a:schemeClr val="accent6">
                    <a:satMod val="120000"/>
                    <a:shade val="80000"/>
                  </a:schemeClr>
                </a:solidFill>
                <a:prstDash val="solid"/>
              </a:ln>
              <a:solidFill>
                <a:schemeClr val="accent2"/>
              </a:solidFill>
              <a:effectLst>
                <a:glow rad="53100">
                  <a:schemeClr val="accent6">
                    <a:satMod val="180000"/>
                    <a:alpha val="30000"/>
                  </a:schemeClr>
                </a:glo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178201"/>
            <a:ext cx="7709140" cy="7294305"/>
          </a:xfrm>
          <a:prstGeom prst="rect">
            <a:avLst/>
          </a:prstGeom>
          <a:noFill/>
        </p:spPr>
        <p:txBody>
          <a:bodyPr wrap="square" rtlCol="0">
            <a:spAutoFit/>
          </a:bodyPr>
          <a:lstStyle/>
          <a:p>
            <a:endParaRPr lang="en-US" dirty="0" smtClean="0"/>
          </a:p>
          <a:p>
            <a:pPr lvl="0"/>
            <a:endParaRPr lang="en-IN" dirty="0" smtClean="0"/>
          </a:p>
          <a:p>
            <a:pPr lvl="0">
              <a:lnSpc>
                <a:spcPct val="150000"/>
              </a:lnSpc>
            </a:pPr>
            <a:r>
              <a:rPr lang="en-IN" sz="2000" dirty="0" smtClean="0"/>
              <a:t>It defines the type of data that is stored in the memory location.</a:t>
            </a:r>
            <a:endParaRPr lang="en-US" sz="2000" dirty="0" smtClean="0"/>
          </a:p>
          <a:p>
            <a:pPr>
              <a:lnSpc>
                <a:spcPct val="150000"/>
              </a:lnSpc>
            </a:pPr>
            <a:r>
              <a:rPr lang="en-IN" sz="2000" b="1" dirty="0" smtClean="0">
                <a:solidFill>
                  <a:srgbClr val="FFFF00"/>
                </a:solidFill>
              </a:rPr>
              <a:t>TWO DATATYPE:</a:t>
            </a:r>
            <a:endParaRPr lang="en-US" sz="2000" dirty="0" smtClean="0">
              <a:solidFill>
                <a:srgbClr val="FFFF00"/>
              </a:solidFill>
            </a:endParaRPr>
          </a:p>
          <a:p>
            <a:pPr lvl="0">
              <a:lnSpc>
                <a:spcPct val="150000"/>
              </a:lnSpc>
            </a:pPr>
            <a:r>
              <a:rPr lang="en-IN" sz="2000" b="1" dirty="0" smtClean="0">
                <a:solidFill>
                  <a:srgbClr val="FFFF00"/>
                </a:solidFill>
              </a:rPr>
              <a:t>                                 Primitive data type</a:t>
            </a:r>
            <a:endParaRPr lang="en-US" sz="2000" dirty="0" smtClean="0">
              <a:solidFill>
                <a:srgbClr val="FFFF00"/>
              </a:solidFill>
            </a:endParaRPr>
          </a:p>
          <a:p>
            <a:pPr lvl="0">
              <a:lnSpc>
                <a:spcPct val="150000"/>
              </a:lnSpc>
            </a:pPr>
            <a:r>
              <a:rPr lang="en-IN" sz="2000" b="1" dirty="0" smtClean="0">
                <a:solidFill>
                  <a:srgbClr val="FFFF00"/>
                </a:solidFill>
              </a:rPr>
              <a:t>                                 Reference data type.</a:t>
            </a:r>
            <a:endParaRPr lang="en-US" sz="2000" dirty="0" smtClean="0">
              <a:solidFill>
                <a:srgbClr val="FFFF00"/>
              </a:solidFill>
            </a:endParaRPr>
          </a:p>
          <a:p>
            <a:endParaRPr lang="en-IN" b="1" dirty="0" smtClean="0"/>
          </a:p>
          <a:p>
            <a:r>
              <a:rPr lang="en-IN" sz="2400" dirty="0" smtClean="0">
                <a:solidFill>
                  <a:srgbClr val="FF0000"/>
                </a:solidFill>
              </a:rPr>
              <a:t>Primitive </a:t>
            </a:r>
            <a:r>
              <a:rPr lang="en-IN" sz="2400" dirty="0">
                <a:solidFill>
                  <a:srgbClr val="FF0000"/>
                </a:solidFill>
              </a:rPr>
              <a:t>Data Types</a:t>
            </a:r>
            <a:r>
              <a:rPr lang="en-IN" sz="2400" dirty="0" smtClean="0">
                <a:solidFill>
                  <a:srgbClr val="FF0000"/>
                </a:solidFill>
              </a:rPr>
              <a:t>:</a:t>
            </a:r>
            <a:endParaRPr lang="en-US" sz="2000" dirty="0"/>
          </a:p>
          <a:p>
            <a:pPr>
              <a:lnSpc>
                <a:spcPct val="150000"/>
              </a:lnSpc>
            </a:pPr>
            <a:r>
              <a:rPr lang="en-IN" sz="2000" dirty="0"/>
              <a:t>1. Byte        </a:t>
            </a:r>
            <a:r>
              <a:rPr lang="en-IN" sz="2000" dirty="0" smtClean="0"/>
              <a:t>   -   [</a:t>
            </a:r>
            <a:r>
              <a:rPr lang="en-IN" sz="2000" dirty="0"/>
              <a:t>1 byte   =8 bits]      </a:t>
            </a:r>
            <a:r>
              <a:rPr lang="en-IN" sz="2000" dirty="0" smtClean="0">
                <a:sym typeface="Wingdings" pitchFamily="2" charset="2"/>
              </a:rPr>
              <a:t>  </a:t>
            </a:r>
            <a:r>
              <a:rPr lang="en-IN" sz="2000" dirty="0" smtClean="0"/>
              <a:t>-</a:t>
            </a:r>
            <a:r>
              <a:rPr lang="en-IN" sz="2000" dirty="0"/>
              <a:t>128 to 127</a:t>
            </a:r>
            <a:endParaRPr lang="en-US" sz="2000" dirty="0"/>
          </a:p>
          <a:p>
            <a:pPr>
              <a:lnSpc>
                <a:spcPct val="150000"/>
              </a:lnSpc>
            </a:pPr>
            <a:r>
              <a:rPr lang="en-IN" sz="2000" dirty="0"/>
              <a:t>2. Short       </a:t>
            </a:r>
            <a:r>
              <a:rPr lang="en-IN" sz="2000" dirty="0" smtClean="0"/>
              <a:t>  -   [</a:t>
            </a:r>
            <a:r>
              <a:rPr lang="en-IN" sz="2000" dirty="0"/>
              <a:t>2 bytes =16 bits]    </a:t>
            </a:r>
            <a:r>
              <a:rPr lang="en-IN" sz="2000" dirty="0" smtClean="0">
                <a:sym typeface="Wingdings" pitchFamily="2" charset="2"/>
              </a:rPr>
              <a:t>  </a:t>
            </a:r>
            <a:r>
              <a:rPr lang="en-IN" sz="2000" dirty="0" smtClean="0"/>
              <a:t>-</a:t>
            </a:r>
            <a:r>
              <a:rPr lang="en-IN" sz="2000" dirty="0"/>
              <a:t>32768 to 32767.</a:t>
            </a:r>
            <a:endParaRPr lang="en-US" sz="2000" dirty="0"/>
          </a:p>
          <a:p>
            <a:pPr>
              <a:lnSpc>
                <a:spcPct val="150000"/>
              </a:lnSpc>
            </a:pPr>
            <a:r>
              <a:rPr lang="en-IN" sz="2000" dirty="0"/>
              <a:t>3. Int           </a:t>
            </a:r>
            <a:r>
              <a:rPr lang="en-IN" sz="2000" dirty="0" smtClean="0"/>
              <a:t>    -   [</a:t>
            </a:r>
            <a:r>
              <a:rPr lang="en-IN" sz="2000" dirty="0"/>
              <a:t>4 bytes =32 bits]    </a:t>
            </a:r>
            <a:r>
              <a:rPr lang="en-IN" sz="2000" dirty="0" smtClean="0">
                <a:sym typeface="Wingdings" pitchFamily="2" charset="2"/>
              </a:rPr>
              <a:t>   </a:t>
            </a:r>
            <a:r>
              <a:rPr lang="en-IN" sz="2000" dirty="0" smtClean="0"/>
              <a:t>2 </a:t>
            </a:r>
            <a:r>
              <a:rPr lang="en-IN" sz="2000" dirty="0"/>
              <a:t>million</a:t>
            </a:r>
            <a:endParaRPr lang="en-US" sz="2000" dirty="0"/>
          </a:p>
          <a:p>
            <a:pPr>
              <a:lnSpc>
                <a:spcPct val="150000"/>
              </a:lnSpc>
            </a:pPr>
            <a:r>
              <a:rPr lang="en-IN" sz="2000" dirty="0"/>
              <a:t>4. Long       </a:t>
            </a:r>
            <a:r>
              <a:rPr lang="en-IN" sz="2000" dirty="0" smtClean="0"/>
              <a:t>   -   </a:t>
            </a:r>
            <a:r>
              <a:rPr lang="en-IN" sz="2000" dirty="0"/>
              <a:t>[8 bytes =64bits]     </a:t>
            </a:r>
            <a:r>
              <a:rPr lang="en-IN" sz="2000" dirty="0" smtClean="0">
                <a:sym typeface="Wingdings" pitchFamily="2" charset="2"/>
              </a:rPr>
              <a:t>   </a:t>
            </a:r>
            <a:r>
              <a:rPr lang="en-IN" sz="2000" dirty="0" smtClean="0"/>
              <a:t>9 </a:t>
            </a:r>
            <a:r>
              <a:rPr lang="en-IN" sz="2000" dirty="0"/>
              <a:t>million</a:t>
            </a:r>
            <a:endParaRPr lang="en-US" sz="2000" dirty="0"/>
          </a:p>
          <a:p>
            <a:pPr>
              <a:lnSpc>
                <a:spcPct val="150000"/>
              </a:lnSpc>
            </a:pPr>
            <a:r>
              <a:rPr lang="en-IN" sz="2000" dirty="0"/>
              <a:t>5. Float       </a:t>
            </a:r>
            <a:r>
              <a:rPr lang="en-IN" sz="2000" dirty="0" smtClean="0"/>
              <a:t>   -   [</a:t>
            </a:r>
            <a:r>
              <a:rPr lang="en-IN" sz="2000" dirty="0"/>
              <a:t>4 bytes =32 bits]    </a:t>
            </a:r>
            <a:r>
              <a:rPr lang="en-IN" sz="2000" dirty="0" smtClean="0">
                <a:sym typeface="Wingdings" pitchFamily="2" charset="2"/>
              </a:rPr>
              <a:t>   </a:t>
            </a:r>
            <a:r>
              <a:rPr lang="en-IN" sz="2000" dirty="0" smtClean="0"/>
              <a:t>7-precision</a:t>
            </a:r>
            <a:endParaRPr lang="en-US" sz="2000" dirty="0"/>
          </a:p>
          <a:p>
            <a:pPr>
              <a:lnSpc>
                <a:spcPct val="150000"/>
              </a:lnSpc>
            </a:pPr>
            <a:r>
              <a:rPr lang="en-IN" sz="2000" dirty="0"/>
              <a:t>6. Double   </a:t>
            </a:r>
            <a:r>
              <a:rPr lang="en-IN" sz="2000" dirty="0" smtClean="0"/>
              <a:t>  -   [</a:t>
            </a:r>
            <a:r>
              <a:rPr lang="en-IN" sz="2000" dirty="0"/>
              <a:t>8 bytes =64 bits]    </a:t>
            </a:r>
            <a:r>
              <a:rPr lang="en-IN" sz="2000" dirty="0" smtClean="0">
                <a:sym typeface="Wingdings" pitchFamily="2" charset="2"/>
              </a:rPr>
              <a:t>   </a:t>
            </a:r>
            <a:r>
              <a:rPr lang="en-IN" sz="2000" dirty="0" smtClean="0"/>
              <a:t>14- </a:t>
            </a:r>
            <a:r>
              <a:rPr lang="en-IN" sz="2000" dirty="0"/>
              <a:t>precision.</a:t>
            </a:r>
            <a:endParaRPr lang="en-US" sz="2000" dirty="0"/>
          </a:p>
          <a:p>
            <a:pPr>
              <a:lnSpc>
                <a:spcPct val="150000"/>
              </a:lnSpc>
            </a:pPr>
            <a:r>
              <a:rPr lang="en-IN" sz="2000" dirty="0"/>
              <a:t>7. Char       </a:t>
            </a:r>
            <a:r>
              <a:rPr lang="en-IN" sz="2000" dirty="0" smtClean="0"/>
              <a:t>    -   [</a:t>
            </a:r>
            <a:r>
              <a:rPr lang="en-IN" sz="2000" dirty="0"/>
              <a:t>2 bytes =16 bits]    </a:t>
            </a:r>
            <a:r>
              <a:rPr lang="en-IN" sz="2000" dirty="0" smtClean="0">
                <a:sym typeface="Wingdings" pitchFamily="2" charset="2"/>
              </a:rPr>
              <a:t>   </a:t>
            </a:r>
            <a:r>
              <a:rPr lang="en-IN" sz="2000" dirty="0" smtClean="0"/>
              <a:t>15 </a:t>
            </a:r>
            <a:r>
              <a:rPr lang="en-IN" sz="2000" dirty="0"/>
              <a:t>characters</a:t>
            </a:r>
            <a:endParaRPr lang="en-US" sz="2000" dirty="0"/>
          </a:p>
          <a:p>
            <a:pPr>
              <a:lnSpc>
                <a:spcPct val="150000"/>
              </a:lnSpc>
            </a:pPr>
            <a:r>
              <a:rPr lang="en-IN" sz="2000" dirty="0"/>
              <a:t>8. Boolean </a:t>
            </a:r>
            <a:r>
              <a:rPr lang="en-IN" sz="2000" dirty="0" smtClean="0"/>
              <a:t>  -   [</a:t>
            </a:r>
            <a:r>
              <a:rPr lang="en-IN" sz="2000" dirty="0"/>
              <a:t>true / false</a:t>
            </a:r>
            <a:r>
              <a:rPr lang="en-IN" sz="2000" dirty="0" smtClean="0"/>
              <a:t>]</a:t>
            </a:r>
          </a:p>
          <a:p>
            <a:pPr>
              <a:lnSpc>
                <a:spcPct val="150000"/>
              </a:lnSpc>
            </a:pPr>
            <a:endParaRPr lang="en-IN" sz="2000" dirty="0"/>
          </a:p>
        </p:txBody>
      </p:sp>
      <p:sp>
        <p:nvSpPr>
          <p:cNvPr id="3" name="Rectangle 2"/>
          <p:cNvSpPr/>
          <p:nvPr/>
        </p:nvSpPr>
        <p:spPr>
          <a:xfrm>
            <a:off x="0" y="0"/>
            <a:ext cx="2786050" cy="584775"/>
          </a:xfrm>
          <a:prstGeom prst="rect">
            <a:avLst/>
          </a:prstGeom>
          <a:noFill/>
        </p:spPr>
        <p:txBody>
          <a:bodyPr wrap="square" lIns="91440" tIns="45720" rIns="91440" bIns="45720">
            <a:spAutoFit/>
          </a:bodyPr>
          <a:lstStyle/>
          <a:p>
            <a:pPr algn="ctr">
              <a:buFont typeface="Wingdings" pitchFamily="2" charset="2"/>
              <a:buChar char="q"/>
            </a:pPr>
            <a:r>
              <a:rPr lang="en-IN" sz="3200" b="1" u="sng"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DATATYPE:</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5" y="214290"/>
            <a:ext cx="8858312" cy="7017306"/>
          </a:xfrm>
          <a:prstGeom prst="rect">
            <a:avLst/>
          </a:prstGeom>
          <a:noFill/>
        </p:spPr>
        <p:txBody>
          <a:bodyPr wrap="square" rtlCol="0">
            <a:spAutoFit/>
          </a:bodyPr>
          <a:lstStyle/>
          <a:p>
            <a:r>
              <a:rPr lang="en-IN" b="1" dirty="0" smtClean="0"/>
              <a:t>Set Interface</a:t>
            </a:r>
            <a:r>
              <a:rPr lang="en-IN" dirty="0" smtClean="0"/>
              <a:t>:</a:t>
            </a:r>
            <a:endParaRPr lang="en-US" dirty="0" smtClean="0"/>
          </a:p>
          <a:p>
            <a:pPr lvl="0"/>
            <a:r>
              <a:rPr lang="en-IN" dirty="0" smtClean="0"/>
              <a:t>set interface is a collection that contains no duplicate elements.</a:t>
            </a:r>
            <a:endParaRPr lang="en-US" dirty="0" smtClean="0"/>
          </a:p>
          <a:p>
            <a:pPr lvl="0"/>
            <a:r>
              <a:rPr lang="en-IN" dirty="0" smtClean="0"/>
              <a:t>It might contain null ,but their will be only one null value.</a:t>
            </a:r>
            <a:endParaRPr lang="en-US" dirty="0" smtClean="0"/>
          </a:p>
          <a:p>
            <a:pPr lvl="0"/>
            <a:r>
              <a:rPr lang="en-IN" dirty="0" smtClean="0"/>
              <a:t>This interface models the mathematical set abstraction and is used to represent </a:t>
            </a:r>
            <a:r>
              <a:rPr lang="en-IN" dirty="0" err="1" smtClean="0"/>
              <a:t>sets,such</a:t>
            </a:r>
            <a:r>
              <a:rPr lang="en-IN" dirty="0" smtClean="0"/>
              <a:t> as the deck of cards.</a:t>
            </a:r>
            <a:endParaRPr lang="en-US" dirty="0" smtClean="0"/>
          </a:p>
          <a:p>
            <a:pPr lvl="0"/>
            <a:r>
              <a:rPr lang="en-IN" dirty="0" smtClean="0"/>
              <a:t>The java-platform contains three general-purpose set </a:t>
            </a:r>
            <a:r>
              <a:rPr lang="en-IN" dirty="0" err="1" smtClean="0"/>
              <a:t>implementations:HashSet,TreeSet</a:t>
            </a:r>
            <a:r>
              <a:rPr lang="en-IN" dirty="0" smtClean="0"/>
              <a:t> and </a:t>
            </a:r>
            <a:r>
              <a:rPr lang="en-IN" dirty="0" err="1" smtClean="0"/>
              <a:t>LinkedHashSet</a:t>
            </a:r>
            <a:r>
              <a:rPr lang="en-IN" dirty="0" smtClean="0"/>
              <a:t>.</a:t>
            </a:r>
            <a:endParaRPr lang="en-US" dirty="0" smtClean="0"/>
          </a:p>
          <a:p>
            <a:pPr lvl="0"/>
            <a:r>
              <a:rPr lang="en-IN" dirty="0" err="1" smtClean="0"/>
              <a:t>setInterafce</a:t>
            </a:r>
            <a:r>
              <a:rPr lang="en-IN" dirty="0" smtClean="0"/>
              <a:t> doesn’t allow random-access to an element in the collections.</a:t>
            </a:r>
            <a:endParaRPr lang="en-US" dirty="0" smtClean="0"/>
          </a:p>
          <a:p>
            <a:pPr lvl="0"/>
            <a:r>
              <a:rPr lang="en-IN" dirty="0" smtClean="0"/>
              <a:t>We can use iterator or </a:t>
            </a:r>
            <a:r>
              <a:rPr lang="en-IN" dirty="0" err="1" smtClean="0"/>
              <a:t>foreach</a:t>
            </a:r>
            <a:r>
              <a:rPr lang="en-IN" dirty="0" smtClean="0"/>
              <a:t> loop to traverse the elements of a set.</a:t>
            </a:r>
            <a:endParaRPr lang="en-US" dirty="0" smtClean="0"/>
          </a:p>
          <a:p>
            <a:r>
              <a:rPr lang="en-IN" dirty="0" smtClean="0"/>
              <a:t> </a:t>
            </a:r>
            <a:endParaRPr lang="en-US" dirty="0" smtClean="0"/>
          </a:p>
          <a:p>
            <a:endParaRPr lang="en-IN" b="1" dirty="0" smtClean="0"/>
          </a:p>
          <a:p>
            <a:endParaRPr lang="en-IN" b="1" dirty="0" smtClean="0"/>
          </a:p>
          <a:p>
            <a:r>
              <a:rPr lang="en-IN" b="1" dirty="0" smtClean="0"/>
              <a:t>List </a:t>
            </a:r>
            <a:r>
              <a:rPr lang="en-IN" b="1" dirty="0" smtClean="0"/>
              <a:t>Interface</a:t>
            </a:r>
            <a:r>
              <a:rPr lang="en-IN" dirty="0" smtClean="0"/>
              <a:t>:</a:t>
            </a:r>
            <a:endParaRPr lang="en-US" dirty="0" smtClean="0"/>
          </a:p>
          <a:p>
            <a:pPr lvl="0"/>
            <a:r>
              <a:rPr lang="en-IN" dirty="0" smtClean="0"/>
              <a:t>Lists allows duplicate elements.</a:t>
            </a:r>
            <a:endParaRPr lang="en-US" dirty="0" smtClean="0"/>
          </a:p>
          <a:p>
            <a:pPr lvl="0"/>
            <a:r>
              <a:rPr lang="en-IN" dirty="0" smtClean="0"/>
              <a:t>List is an orders collections.</a:t>
            </a:r>
            <a:endParaRPr lang="en-US" dirty="0" smtClean="0"/>
          </a:p>
          <a:p>
            <a:pPr lvl="0"/>
            <a:r>
              <a:rPr lang="en-IN" dirty="0" smtClean="0"/>
              <a:t>The user of interface has precise control over where in the list each elements is inserted.</a:t>
            </a:r>
            <a:endParaRPr lang="en-US" dirty="0" smtClean="0"/>
          </a:p>
          <a:p>
            <a:pPr lvl="0"/>
            <a:r>
              <a:rPr lang="en-IN" dirty="0" smtClean="0"/>
              <a:t>The user can access elements by their integer index and search for elements in the list.</a:t>
            </a:r>
            <a:endParaRPr lang="en-US" dirty="0" smtClean="0"/>
          </a:p>
          <a:p>
            <a:pPr lvl="0"/>
            <a:r>
              <a:rPr lang="en-IN" dirty="0" smtClean="0"/>
              <a:t>More formally lists allows pairs of  elements </a:t>
            </a:r>
            <a:endParaRPr lang="en-US" dirty="0" smtClean="0"/>
          </a:p>
          <a:p>
            <a:pPr lvl="0"/>
            <a:r>
              <a:rPr lang="en-IN" dirty="0" smtClean="0"/>
              <a:t>Allow multiple null elements if they allow null elements at all</a:t>
            </a:r>
            <a:r>
              <a:rPr lang="en-IN" dirty="0" smtClean="0"/>
              <a:t>.</a:t>
            </a:r>
          </a:p>
          <a:p>
            <a:pPr lvl="0"/>
            <a:r>
              <a:rPr lang="en-IN" dirty="0" smtClean="0"/>
              <a:t>List is one of the most used collection type.</a:t>
            </a:r>
            <a:endParaRPr lang="en-US" dirty="0" smtClean="0"/>
          </a:p>
          <a:p>
            <a:pPr lvl="0"/>
            <a:r>
              <a:rPr lang="en-IN" dirty="0" err="1" smtClean="0"/>
              <a:t>ArrayList</a:t>
            </a:r>
            <a:r>
              <a:rPr lang="en-IN" dirty="0" smtClean="0"/>
              <a:t> and </a:t>
            </a:r>
            <a:r>
              <a:rPr lang="en-IN" dirty="0" err="1" smtClean="0"/>
              <a:t>LinkedList</a:t>
            </a:r>
            <a:r>
              <a:rPr lang="en-IN" dirty="0" smtClean="0"/>
              <a:t> are implementations classes of list interface.</a:t>
            </a:r>
            <a:endParaRPr lang="en-US" dirty="0" smtClean="0"/>
          </a:p>
          <a:p>
            <a:pPr lvl="0"/>
            <a:r>
              <a:rPr lang="en-IN" dirty="0" smtClean="0"/>
              <a:t>It provides useful methods to add an element at specific </a:t>
            </a:r>
            <a:r>
              <a:rPr lang="en-IN" dirty="0" err="1" smtClean="0"/>
              <a:t>index,remove</a:t>
            </a:r>
            <a:r>
              <a:rPr lang="en-IN" dirty="0" smtClean="0"/>
              <a:t>/replace element based on the index and to get sub-list using the index.</a:t>
            </a:r>
            <a:endParaRPr lang="en-US" dirty="0" smtClean="0"/>
          </a:p>
          <a:p>
            <a:pPr lvl="0"/>
            <a:endParaRPr lang="en-US" dirty="0" smtClean="0"/>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5" y="214290"/>
            <a:ext cx="8786873" cy="5355312"/>
          </a:xfrm>
          <a:prstGeom prst="rect">
            <a:avLst/>
          </a:prstGeom>
          <a:noFill/>
        </p:spPr>
        <p:txBody>
          <a:bodyPr wrap="square" rtlCol="0">
            <a:spAutoFit/>
          </a:bodyPr>
          <a:lstStyle/>
          <a:p>
            <a:r>
              <a:rPr lang="en-IN" b="1" dirty="0" smtClean="0"/>
              <a:t>Queue Interface</a:t>
            </a:r>
            <a:r>
              <a:rPr lang="en-IN" dirty="0" smtClean="0"/>
              <a:t>:</a:t>
            </a:r>
            <a:endParaRPr lang="en-US" dirty="0" smtClean="0"/>
          </a:p>
          <a:p>
            <a:pPr lvl="0"/>
            <a:r>
              <a:rPr lang="en-IN" dirty="0" smtClean="0"/>
              <a:t> A collection designed for holding elements prior to processing.</a:t>
            </a:r>
            <a:endParaRPr lang="en-US" dirty="0" smtClean="0"/>
          </a:p>
          <a:p>
            <a:pPr lvl="0"/>
            <a:r>
              <a:rPr lang="en-IN" dirty="0" smtClean="0"/>
              <a:t>Besides basic </a:t>
            </a:r>
            <a:r>
              <a:rPr lang="en-IN" dirty="0" err="1" smtClean="0"/>
              <a:t>operations,queues</a:t>
            </a:r>
            <a:r>
              <a:rPr lang="en-IN" dirty="0" smtClean="0"/>
              <a:t> provide additional </a:t>
            </a:r>
            <a:r>
              <a:rPr lang="en-IN" dirty="0" err="1" smtClean="0"/>
              <a:t>insertion,extraction</a:t>
            </a:r>
            <a:r>
              <a:rPr lang="en-IN" dirty="0" smtClean="0"/>
              <a:t> and inspection operations.</a:t>
            </a:r>
            <a:endParaRPr lang="en-US" dirty="0" smtClean="0"/>
          </a:p>
          <a:p>
            <a:pPr lvl="0"/>
            <a:r>
              <a:rPr lang="en-IN" b="1" dirty="0" smtClean="0"/>
              <a:t>Boolean offer(E </a:t>
            </a:r>
            <a:r>
              <a:rPr lang="en-IN" b="1" dirty="0" err="1" smtClean="0"/>
              <a:t>e</a:t>
            </a:r>
            <a:r>
              <a:rPr lang="en-IN" b="1" dirty="0" smtClean="0"/>
              <a:t>);</a:t>
            </a:r>
            <a:r>
              <a:rPr lang="en-IN" dirty="0" smtClean="0"/>
              <a:t>  = It inserts the specified element into this queue if it is possible to  do immediately without violating capacity </a:t>
            </a:r>
            <a:r>
              <a:rPr lang="en-IN" dirty="0" err="1" smtClean="0"/>
              <a:t>restrictions.Boolean</a:t>
            </a:r>
            <a:r>
              <a:rPr lang="en-IN" dirty="0" smtClean="0"/>
              <a:t> is the return type for offer() and it throws exception like classcastException,nullpointerexceptionIllegalArgumentException.true if the element was added to the queue else false</a:t>
            </a:r>
            <a:endParaRPr lang="en-US" dirty="0" smtClean="0"/>
          </a:p>
          <a:p>
            <a:pPr lvl="0"/>
            <a:r>
              <a:rPr lang="en-IN" b="1" dirty="0" smtClean="0"/>
              <a:t>E poll(); = </a:t>
            </a:r>
            <a:r>
              <a:rPr lang="en-IN" dirty="0" err="1" smtClean="0"/>
              <a:t>retrives,but</a:t>
            </a:r>
            <a:r>
              <a:rPr lang="en-IN" dirty="0" smtClean="0"/>
              <a:t> removes the head of this </a:t>
            </a:r>
            <a:r>
              <a:rPr lang="en-IN" dirty="0" err="1" smtClean="0"/>
              <a:t>queue,or</a:t>
            </a:r>
            <a:r>
              <a:rPr lang="en-IN" dirty="0" smtClean="0"/>
              <a:t> returns if the queue is </a:t>
            </a:r>
            <a:r>
              <a:rPr lang="en-IN" dirty="0" err="1" smtClean="0"/>
              <a:t>empty.It</a:t>
            </a:r>
            <a:r>
              <a:rPr lang="en-IN" dirty="0" smtClean="0"/>
              <a:t> returns the head of this </a:t>
            </a:r>
            <a:r>
              <a:rPr lang="en-IN" dirty="0" err="1" smtClean="0"/>
              <a:t>queue,or</a:t>
            </a:r>
            <a:r>
              <a:rPr lang="en-IN" dirty="0" smtClean="0"/>
              <a:t> null if the queue is empty.</a:t>
            </a:r>
            <a:endParaRPr lang="en-US" dirty="0" smtClean="0"/>
          </a:p>
          <a:p>
            <a:pPr lvl="0"/>
            <a:r>
              <a:rPr lang="en-IN" b="1" dirty="0" smtClean="0"/>
              <a:t>E element(); = </a:t>
            </a:r>
            <a:r>
              <a:rPr lang="en-IN" dirty="0" err="1" smtClean="0"/>
              <a:t>retrives,but</a:t>
            </a:r>
            <a:r>
              <a:rPr lang="en-IN" dirty="0" smtClean="0"/>
              <a:t> </a:t>
            </a:r>
            <a:r>
              <a:rPr lang="en-IN" dirty="0" err="1" smtClean="0"/>
              <a:t>doesnot</a:t>
            </a:r>
            <a:r>
              <a:rPr lang="en-IN" dirty="0" smtClean="0"/>
              <a:t> </a:t>
            </a:r>
            <a:r>
              <a:rPr lang="en-IN" dirty="0" err="1" smtClean="0"/>
              <a:t>remove,the</a:t>
            </a:r>
            <a:r>
              <a:rPr lang="en-IN" dirty="0" smtClean="0"/>
              <a:t> head of this </a:t>
            </a:r>
            <a:r>
              <a:rPr lang="en-IN" dirty="0" err="1" smtClean="0"/>
              <a:t>queue.This</a:t>
            </a:r>
            <a:r>
              <a:rPr lang="en-IN" dirty="0" smtClean="0"/>
              <a:t> method differs from only in that it throws an exception if the queue is </a:t>
            </a:r>
            <a:r>
              <a:rPr lang="en-IN" dirty="0" err="1" smtClean="0"/>
              <a:t>empty.It</a:t>
            </a:r>
            <a:r>
              <a:rPr lang="en-IN" dirty="0" smtClean="0"/>
              <a:t> Throws </a:t>
            </a:r>
            <a:r>
              <a:rPr lang="en-IN" dirty="0" err="1" smtClean="0"/>
              <a:t>NoSuchElementException</a:t>
            </a:r>
            <a:r>
              <a:rPr lang="en-IN" dirty="0" smtClean="0"/>
              <a:t> if the queue is empty.</a:t>
            </a:r>
            <a:endParaRPr lang="en-US" dirty="0" smtClean="0"/>
          </a:p>
          <a:p>
            <a:pPr lvl="0"/>
            <a:r>
              <a:rPr lang="en-IN" b="1" dirty="0" smtClean="0"/>
              <a:t>E peek(); = </a:t>
            </a:r>
            <a:r>
              <a:rPr lang="en-IN" dirty="0" err="1" smtClean="0"/>
              <a:t>retrives,but</a:t>
            </a:r>
            <a:r>
              <a:rPr lang="en-IN" dirty="0" smtClean="0"/>
              <a:t> </a:t>
            </a:r>
            <a:r>
              <a:rPr lang="en-IN" dirty="0" err="1" smtClean="0"/>
              <a:t>doesnot</a:t>
            </a:r>
            <a:r>
              <a:rPr lang="en-IN" dirty="0" smtClean="0"/>
              <a:t> </a:t>
            </a:r>
            <a:r>
              <a:rPr lang="en-IN" dirty="0" err="1" smtClean="0"/>
              <a:t>remove,the</a:t>
            </a:r>
            <a:r>
              <a:rPr lang="en-IN" dirty="0" smtClean="0"/>
              <a:t> head of this </a:t>
            </a:r>
            <a:r>
              <a:rPr lang="en-IN" dirty="0" err="1" smtClean="0"/>
              <a:t>queue,or</a:t>
            </a:r>
            <a:r>
              <a:rPr lang="en-IN" dirty="0" smtClean="0"/>
              <a:t> returns the null if queue is empty.</a:t>
            </a:r>
            <a:endParaRPr lang="en-US" dirty="0" smtClean="0"/>
          </a:p>
          <a:p>
            <a:r>
              <a:rPr lang="en-IN" b="1" dirty="0" smtClean="0"/>
              <a:t> </a:t>
            </a:r>
            <a:endParaRPr lang="en-US" dirty="0" smtClean="0"/>
          </a:p>
          <a:p>
            <a:r>
              <a:rPr lang="en-IN" b="1" dirty="0" smtClean="0"/>
              <a:t> </a:t>
            </a:r>
            <a:endParaRPr lang="en-US" dirty="0" smtClean="0"/>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3" y="214290"/>
            <a:ext cx="8786874" cy="5355312"/>
          </a:xfrm>
          <a:prstGeom prst="rect">
            <a:avLst/>
          </a:prstGeom>
          <a:noFill/>
        </p:spPr>
        <p:txBody>
          <a:bodyPr wrap="square" rtlCol="0">
            <a:spAutoFit/>
          </a:bodyPr>
          <a:lstStyle/>
          <a:p>
            <a:r>
              <a:rPr lang="en-IN" b="1" dirty="0" smtClean="0"/>
              <a:t>Map Interface:</a:t>
            </a:r>
            <a:endParaRPr lang="en-US" dirty="0" smtClean="0"/>
          </a:p>
          <a:p>
            <a:pPr lvl="0"/>
            <a:r>
              <a:rPr lang="en-IN" dirty="0" smtClean="0"/>
              <a:t>A map cannot contain duplicate </a:t>
            </a:r>
            <a:r>
              <a:rPr lang="en-IN" dirty="0" err="1" smtClean="0"/>
              <a:t>keys.each</a:t>
            </a:r>
            <a:r>
              <a:rPr lang="en-IN" dirty="0" smtClean="0"/>
              <a:t> key can map to at most one value.</a:t>
            </a:r>
            <a:endParaRPr lang="en-US" dirty="0" smtClean="0"/>
          </a:p>
          <a:p>
            <a:pPr lvl="0"/>
            <a:r>
              <a:rPr lang="en-IN" dirty="0" smtClean="0"/>
              <a:t>The java platform contain 3 general-purpose map </a:t>
            </a:r>
            <a:r>
              <a:rPr lang="en-IN" dirty="0" err="1" smtClean="0"/>
              <a:t>implementations:HashMap,TreeMap,LinkedMap</a:t>
            </a:r>
            <a:r>
              <a:rPr lang="en-IN" dirty="0" smtClean="0"/>
              <a:t>.</a:t>
            </a:r>
            <a:endParaRPr lang="en-US" dirty="0" smtClean="0"/>
          </a:p>
          <a:p>
            <a:pPr lvl="0"/>
            <a:r>
              <a:rPr lang="en-IN" dirty="0" smtClean="0"/>
              <a:t>The basic operations of map are </a:t>
            </a:r>
            <a:r>
              <a:rPr lang="en-IN" dirty="0" err="1" smtClean="0"/>
              <a:t>put,get,containskey,containsValue,size</a:t>
            </a:r>
            <a:r>
              <a:rPr lang="en-IN" dirty="0" smtClean="0"/>
              <a:t> and </a:t>
            </a:r>
            <a:r>
              <a:rPr lang="en-IN" dirty="0" err="1" smtClean="0"/>
              <a:t>isEmpty</a:t>
            </a:r>
            <a:r>
              <a:rPr lang="en-IN" dirty="0" smtClean="0"/>
              <a:t>.</a:t>
            </a:r>
            <a:endParaRPr lang="en-US" dirty="0" smtClean="0"/>
          </a:p>
          <a:p>
            <a:pPr lvl="0"/>
            <a:r>
              <a:rPr lang="en-IN" dirty="0" smtClean="0"/>
              <a:t>This put method is used add elements to the </a:t>
            </a:r>
            <a:r>
              <a:rPr lang="en-IN" dirty="0" err="1" smtClean="0"/>
              <a:t>map.to</a:t>
            </a:r>
            <a:r>
              <a:rPr lang="en-IN" dirty="0" smtClean="0"/>
              <a:t> retrieve element we use get.</a:t>
            </a:r>
            <a:endParaRPr lang="en-US" dirty="0" smtClean="0"/>
          </a:p>
          <a:p>
            <a:r>
              <a:rPr lang="en-IN" dirty="0" smtClean="0"/>
              <a:t> </a:t>
            </a:r>
            <a:endParaRPr lang="en-US" dirty="0" smtClean="0"/>
          </a:p>
          <a:p>
            <a:r>
              <a:rPr lang="en-IN" dirty="0" smtClean="0"/>
              <a:t> </a:t>
            </a:r>
            <a:endParaRPr lang="en-US" dirty="0" smtClean="0"/>
          </a:p>
          <a:p>
            <a:r>
              <a:rPr lang="en-IN" dirty="0" smtClean="0"/>
              <a:t>JAVA COLLECTIONS CLASSES:</a:t>
            </a:r>
            <a:endParaRPr lang="en-US" dirty="0" smtClean="0"/>
          </a:p>
          <a:p>
            <a:pPr lvl="0"/>
            <a:r>
              <a:rPr lang="en-IN" dirty="0" smtClean="0"/>
              <a:t>Java collections framework comes with many implementations classes for the interfaces.</a:t>
            </a:r>
            <a:endParaRPr lang="en-US" dirty="0" smtClean="0"/>
          </a:p>
          <a:p>
            <a:pPr lvl="0"/>
            <a:r>
              <a:rPr lang="en-IN" dirty="0" smtClean="0"/>
              <a:t>Most common implementations are </a:t>
            </a:r>
            <a:r>
              <a:rPr lang="en-IN" dirty="0" err="1" smtClean="0"/>
              <a:t>ArrayList,HashMap</a:t>
            </a:r>
            <a:r>
              <a:rPr lang="en-IN" dirty="0" smtClean="0"/>
              <a:t> and </a:t>
            </a:r>
            <a:r>
              <a:rPr lang="en-IN" dirty="0" err="1" smtClean="0"/>
              <a:t>HashSet</a:t>
            </a:r>
            <a:r>
              <a:rPr lang="en-IN" dirty="0" smtClean="0"/>
              <a:t>.</a:t>
            </a:r>
            <a:endParaRPr lang="en-US" dirty="0" smtClean="0"/>
          </a:p>
          <a:p>
            <a:r>
              <a:rPr lang="en-IN" dirty="0" smtClean="0"/>
              <a:t> </a:t>
            </a:r>
            <a:endParaRPr lang="en-US" dirty="0" smtClean="0"/>
          </a:p>
          <a:p>
            <a:r>
              <a:rPr lang="en-IN" dirty="0" err="1" smtClean="0"/>
              <a:t>HashSet</a:t>
            </a:r>
            <a:r>
              <a:rPr lang="en-IN" dirty="0" smtClean="0"/>
              <a:t> Classes:</a:t>
            </a:r>
            <a:endParaRPr lang="en-US" dirty="0" smtClean="0"/>
          </a:p>
          <a:p>
            <a:pPr lvl="0"/>
            <a:r>
              <a:rPr lang="en-IN" dirty="0" smtClean="0"/>
              <a:t>This class implements the </a:t>
            </a:r>
            <a:r>
              <a:rPr lang="en-IN" dirty="0" err="1" smtClean="0"/>
              <a:t>interface,supported</a:t>
            </a:r>
            <a:r>
              <a:rPr lang="en-IN" dirty="0" smtClean="0"/>
              <a:t>(backed) by a hash table actually a instances.</a:t>
            </a:r>
            <a:endParaRPr lang="en-US" dirty="0" smtClean="0"/>
          </a:p>
          <a:p>
            <a:pPr lvl="0"/>
            <a:r>
              <a:rPr lang="en-IN" dirty="0" smtClean="0"/>
              <a:t>It makes no guarantees as to the iteration order of the </a:t>
            </a:r>
            <a:r>
              <a:rPr lang="en-IN" dirty="0" err="1" smtClean="0"/>
              <a:t>set,in</a:t>
            </a:r>
            <a:r>
              <a:rPr lang="en-IN" dirty="0" smtClean="0"/>
              <a:t> </a:t>
            </a:r>
            <a:r>
              <a:rPr lang="en-IN" dirty="0" err="1" smtClean="0"/>
              <a:t>particularly,it</a:t>
            </a:r>
            <a:r>
              <a:rPr lang="en-IN" dirty="0" smtClean="0"/>
              <a:t> does not guarantees that the order will remain constant over </a:t>
            </a:r>
            <a:r>
              <a:rPr lang="en-IN" dirty="0" err="1" smtClean="0"/>
              <a:t>time.This</a:t>
            </a:r>
            <a:r>
              <a:rPr lang="en-IN" dirty="0" smtClean="0"/>
              <a:t> class permits null element.</a:t>
            </a:r>
            <a:endParaRPr lang="en-US" dirty="0" smtClean="0"/>
          </a:p>
          <a:p>
            <a:pPr lvl="0"/>
            <a:r>
              <a:rPr lang="en-IN" dirty="0" err="1" smtClean="0"/>
              <a:t>Loadfactor</a:t>
            </a:r>
            <a:r>
              <a:rPr lang="en-IN" dirty="0" smtClean="0"/>
              <a:t> is a measure of how full the hash</a:t>
            </a:r>
            <a:endParaRPr lang="en-US" dirty="0" smtClean="0"/>
          </a:p>
          <a:p>
            <a:pPr lvl="0"/>
            <a:r>
              <a:rPr lang="en-IN" dirty="0" err="1" smtClean="0"/>
              <a:t>HashSet</a:t>
            </a:r>
            <a:r>
              <a:rPr lang="en-IN" dirty="0" smtClean="0"/>
              <a:t> is supported </a:t>
            </a:r>
            <a:r>
              <a:rPr lang="en-IN" dirty="0" err="1" smtClean="0"/>
              <a:t>byHashMap</a:t>
            </a:r>
            <a:r>
              <a:rPr lang="en-IN" dirty="0" smtClean="0"/>
              <a:t>.</a:t>
            </a:r>
            <a:endParaRPr lang="en-US" dirty="0" smtClean="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3" y="285728"/>
            <a:ext cx="8786873" cy="6186309"/>
          </a:xfrm>
          <a:prstGeom prst="rect">
            <a:avLst/>
          </a:prstGeom>
          <a:noFill/>
        </p:spPr>
        <p:txBody>
          <a:bodyPr wrap="square" rtlCol="0">
            <a:spAutoFit/>
          </a:bodyPr>
          <a:lstStyle/>
          <a:p>
            <a:pPr lvl="0"/>
            <a:r>
              <a:rPr lang="en-IN" dirty="0" smtClean="0"/>
              <a:t>Constructors</a:t>
            </a:r>
            <a:endParaRPr lang="en-US" dirty="0" smtClean="0"/>
          </a:p>
          <a:p>
            <a:r>
              <a:rPr lang="en-IN" dirty="0" smtClean="0"/>
              <a:t>1.constructs a new empty set ,</a:t>
            </a:r>
            <a:r>
              <a:rPr lang="en-IN" dirty="0" err="1" smtClean="0"/>
              <a:t>initialcapacity</a:t>
            </a:r>
            <a:r>
              <a:rPr lang="en-IN" dirty="0" smtClean="0"/>
              <a:t> is 16 and load factor is 0.75.</a:t>
            </a:r>
            <a:endParaRPr lang="en-US" dirty="0" smtClean="0"/>
          </a:p>
          <a:p>
            <a:r>
              <a:rPr lang="en-IN" dirty="0" smtClean="0"/>
              <a:t>public </a:t>
            </a:r>
            <a:r>
              <a:rPr lang="en-IN" dirty="0" err="1" smtClean="0"/>
              <a:t>HashSet</a:t>
            </a:r>
            <a:r>
              <a:rPr lang="en-IN" dirty="0" smtClean="0"/>
              <a:t>(){</a:t>
            </a:r>
            <a:endParaRPr lang="en-US" dirty="0" smtClean="0"/>
          </a:p>
          <a:p>
            <a:r>
              <a:rPr lang="en-IN" dirty="0" smtClean="0"/>
              <a:t>    map = new </a:t>
            </a:r>
            <a:r>
              <a:rPr lang="en-IN" dirty="0" err="1" smtClean="0"/>
              <a:t>HashMap</a:t>
            </a:r>
            <a:r>
              <a:rPr lang="en-IN" dirty="0" smtClean="0"/>
              <a:t>&lt;&gt;();</a:t>
            </a:r>
            <a:endParaRPr lang="en-US" dirty="0" smtClean="0"/>
          </a:p>
          <a:p>
            <a:r>
              <a:rPr lang="en-IN" dirty="0" smtClean="0"/>
              <a:t> }</a:t>
            </a:r>
            <a:endParaRPr lang="en-US" dirty="0" smtClean="0"/>
          </a:p>
          <a:p>
            <a:r>
              <a:rPr lang="en-IN" dirty="0" smtClean="0"/>
              <a:t>2.constructs a new set containing the elements in the specified </a:t>
            </a:r>
            <a:r>
              <a:rPr lang="en-IN" dirty="0" err="1" smtClean="0"/>
              <a:t>collection.the</a:t>
            </a:r>
            <a:r>
              <a:rPr lang="en-IN" dirty="0" smtClean="0"/>
              <a:t> </a:t>
            </a:r>
            <a:r>
              <a:rPr lang="en-IN" dirty="0" err="1" smtClean="0"/>
              <a:t>hashMap</a:t>
            </a:r>
            <a:r>
              <a:rPr lang="en-IN" dirty="0" smtClean="0"/>
              <a:t> is created with default load factor 0.75 and an initial capacity sufficient to contain the elements in the specified </a:t>
            </a:r>
            <a:r>
              <a:rPr lang="en-IN" dirty="0" err="1" smtClean="0"/>
              <a:t>collection.it</a:t>
            </a:r>
            <a:r>
              <a:rPr lang="en-IN" dirty="0" smtClean="0"/>
              <a:t> throw </a:t>
            </a:r>
            <a:r>
              <a:rPr lang="en-IN" dirty="0" err="1" smtClean="0"/>
              <a:t>NullPointerException</a:t>
            </a:r>
            <a:r>
              <a:rPr lang="en-IN" dirty="0" smtClean="0"/>
              <a:t> if the specified collection is null</a:t>
            </a:r>
            <a:endParaRPr lang="en-US" dirty="0" smtClean="0"/>
          </a:p>
          <a:p>
            <a:r>
              <a:rPr lang="en-IN" dirty="0" smtClean="0"/>
              <a:t>Public </a:t>
            </a:r>
            <a:r>
              <a:rPr lang="en-IN" dirty="0" err="1" smtClean="0"/>
              <a:t>HashSet</a:t>
            </a:r>
            <a:r>
              <a:rPr lang="en-IN" dirty="0" smtClean="0"/>
              <a:t>(collection&lt;?extends E&gt; c){</a:t>
            </a:r>
            <a:endParaRPr lang="en-US" dirty="0" smtClean="0"/>
          </a:p>
          <a:p>
            <a:r>
              <a:rPr lang="en-IN" dirty="0" smtClean="0"/>
              <a:t>Map = new </a:t>
            </a:r>
            <a:r>
              <a:rPr lang="en-IN" dirty="0" err="1" smtClean="0"/>
              <a:t>hashMap</a:t>
            </a:r>
            <a:r>
              <a:rPr lang="en-IN" dirty="0" smtClean="0"/>
              <a:t>&lt;&gt;(Math.max((int)((.size()/0.75f)+1,16));</a:t>
            </a:r>
            <a:endParaRPr lang="en-US" dirty="0" smtClean="0"/>
          </a:p>
          <a:p>
            <a:r>
              <a:rPr lang="en-IN" dirty="0" err="1" smtClean="0"/>
              <a:t>addAll</a:t>
            </a:r>
            <a:r>
              <a:rPr lang="en-IN" dirty="0" smtClean="0"/>
              <a:t>(c);</a:t>
            </a:r>
            <a:endParaRPr lang="en-US" dirty="0" smtClean="0"/>
          </a:p>
          <a:p>
            <a:r>
              <a:rPr lang="en-IN" dirty="0" smtClean="0"/>
              <a:t>}</a:t>
            </a:r>
            <a:endParaRPr lang="en-US" dirty="0" smtClean="0"/>
          </a:p>
          <a:p>
            <a:r>
              <a:rPr lang="en-IN" dirty="0" smtClean="0"/>
              <a:t>Map </a:t>
            </a:r>
            <a:endParaRPr lang="en-US" dirty="0" smtClean="0"/>
          </a:p>
          <a:p>
            <a:r>
              <a:rPr lang="en-IN" dirty="0" smtClean="0"/>
              <a:t>3.constructs a </a:t>
            </a:r>
            <a:r>
              <a:rPr lang="en-IN" dirty="0" err="1" smtClean="0"/>
              <a:t>new,empty</a:t>
            </a:r>
            <a:r>
              <a:rPr lang="en-IN" dirty="0" smtClean="0"/>
              <a:t> </a:t>
            </a:r>
            <a:r>
              <a:rPr lang="en-IN" dirty="0" err="1" smtClean="0"/>
              <a:t>set,the</a:t>
            </a:r>
            <a:r>
              <a:rPr lang="en-IN" dirty="0" smtClean="0"/>
              <a:t> supported </a:t>
            </a:r>
            <a:r>
              <a:rPr lang="en-IN" dirty="0" err="1" smtClean="0"/>
              <a:t>hashmap</a:t>
            </a:r>
            <a:r>
              <a:rPr lang="en-IN" dirty="0" smtClean="0"/>
              <a:t> instances has the specified initial capacity and the specified load factor</a:t>
            </a:r>
            <a:endParaRPr lang="en-US" dirty="0" smtClean="0"/>
          </a:p>
          <a:p>
            <a:r>
              <a:rPr lang="en-IN" dirty="0" smtClean="0"/>
              <a:t>Public </a:t>
            </a:r>
            <a:r>
              <a:rPr lang="en-IN" dirty="0" err="1" smtClean="0"/>
              <a:t>HahSet</a:t>
            </a:r>
            <a:r>
              <a:rPr lang="en-IN" dirty="0" smtClean="0"/>
              <a:t>(int </a:t>
            </a:r>
            <a:r>
              <a:rPr lang="en-IN" dirty="0" err="1" smtClean="0"/>
              <a:t>initialCapcity,float</a:t>
            </a:r>
            <a:r>
              <a:rPr lang="en-IN" dirty="0" smtClean="0"/>
              <a:t> </a:t>
            </a:r>
            <a:r>
              <a:rPr lang="en-IN" dirty="0" err="1" smtClean="0"/>
              <a:t>loadFactor</a:t>
            </a:r>
            <a:r>
              <a:rPr lang="en-IN" dirty="0" smtClean="0"/>
              <a:t>){</a:t>
            </a:r>
            <a:endParaRPr lang="en-US" dirty="0" smtClean="0"/>
          </a:p>
          <a:p>
            <a:r>
              <a:rPr lang="en-IN" dirty="0" smtClean="0"/>
              <a:t>Map new </a:t>
            </a:r>
            <a:r>
              <a:rPr lang="en-IN" dirty="0" err="1" smtClean="0"/>
              <a:t>HAshMap</a:t>
            </a:r>
            <a:r>
              <a:rPr lang="en-IN" dirty="0" smtClean="0"/>
              <a:t>&lt;&gt;(</a:t>
            </a:r>
            <a:r>
              <a:rPr lang="en-IN" dirty="0" err="1" smtClean="0"/>
              <a:t>initialCApcity,loadFactor</a:t>
            </a:r>
            <a:r>
              <a:rPr lang="en-IN" dirty="0" smtClean="0"/>
              <a:t>);</a:t>
            </a:r>
            <a:endParaRPr lang="en-US" dirty="0" smtClean="0"/>
          </a:p>
          <a:p>
            <a:r>
              <a:rPr lang="en-IN" dirty="0" smtClean="0"/>
              <a:t>}</a:t>
            </a:r>
            <a:endParaRPr lang="en-US" dirty="0" smtClean="0"/>
          </a:p>
          <a:p>
            <a:r>
              <a:rPr lang="en-IN" dirty="0" smtClean="0"/>
              <a:t> </a:t>
            </a:r>
            <a:endParaRPr lang="en-US" dirty="0" smtClean="0"/>
          </a:p>
          <a:p>
            <a:r>
              <a:rPr lang="en-IN" dirty="0" smtClean="0"/>
              <a:t> </a:t>
            </a:r>
            <a:endParaRPr lang="en-US" dirty="0" smtClean="0"/>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786874" cy="5909310"/>
          </a:xfrm>
          <a:prstGeom prst="rect">
            <a:avLst/>
          </a:prstGeom>
          <a:noFill/>
        </p:spPr>
        <p:txBody>
          <a:bodyPr wrap="square" rtlCol="0">
            <a:spAutoFit/>
          </a:bodyPr>
          <a:lstStyle/>
          <a:p>
            <a:r>
              <a:rPr lang="en-IN" dirty="0" smtClean="0"/>
              <a:t>4.public </a:t>
            </a:r>
            <a:r>
              <a:rPr lang="en-IN" dirty="0" err="1" smtClean="0"/>
              <a:t>Hashset</a:t>
            </a:r>
            <a:r>
              <a:rPr lang="en-IN" dirty="0" smtClean="0"/>
              <a:t>(int </a:t>
            </a:r>
            <a:r>
              <a:rPr lang="en-IN" dirty="0" err="1" smtClean="0"/>
              <a:t>initilCapcity</a:t>
            </a:r>
            <a:r>
              <a:rPr lang="en-IN" dirty="0" smtClean="0"/>
              <a:t>){</a:t>
            </a:r>
            <a:endParaRPr lang="en-US" dirty="0" smtClean="0"/>
          </a:p>
          <a:p>
            <a:r>
              <a:rPr lang="en-IN" dirty="0" smtClean="0"/>
              <a:t>Map = new </a:t>
            </a:r>
            <a:r>
              <a:rPr lang="en-IN" dirty="0" err="1" smtClean="0"/>
              <a:t>HashMap</a:t>
            </a:r>
            <a:r>
              <a:rPr lang="en-IN" dirty="0" smtClean="0"/>
              <a:t>&lt;&gt;(init </a:t>
            </a:r>
            <a:r>
              <a:rPr lang="en-IN" dirty="0" err="1" smtClean="0"/>
              <a:t>capcity</a:t>
            </a:r>
            <a:r>
              <a:rPr lang="en-IN" dirty="0" smtClean="0"/>
              <a:t>);</a:t>
            </a:r>
            <a:endParaRPr lang="en-US" dirty="0" smtClean="0"/>
          </a:p>
          <a:p>
            <a:r>
              <a:rPr lang="en-IN" dirty="0" smtClean="0"/>
              <a:t>}</a:t>
            </a:r>
            <a:endParaRPr lang="en-US" dirty="0" smtClean="0"/>
          </a:p>
          <a:p>
            <a:endParaRPr lang="en-IN" dirty="0" smtClean="0"/>
          </a:p>
          <a:p>
            <a:r>
              <a:rPr lang="en-IN" dirty="0" smtClean="0"/>
              <a:t>5.constructs </a:t>
            </a:r>
            <a:r>
              <a:rPr lang="en-IN" dirty="0" smtClean="0"/>
              <a:t>a new ,empty linked hash </a:t>
            </a:r>
            <a:r>
              <a:rPr lang="en-IN" dirty="0" err="1" smtClean="0"/>
              <a:t>set.the</a:t>
            </a:r>
            <a:r>
              <a:rPr lang="en-IN" dirty="0" smtClean="0"/>
              <a:t> backing </a:t>
            </a:r>
            <a:r>
              <a:rPr lang="en-IN" dirty="0" err="1" smtClean="0"/>
              <a:t>hashmap</a:t>
            </a:r>
            <a:r>
              <a:rPr lang="en-IN" dirty="0" smtClean="0"/>
              <a:t> instance is a </a:t>
            </a:r>
            <a:r>
              <a:rPr lang="en-IN" dirty="0" err="1" smtClean="0"/>
              <a:t>linkedHashMap</a:t>
            </a:r>
            <a:r>
              <a:rPr lang="en-IN" dirty="0" smtClean="0"/>
              <a:t> with the specified initial capacity and the specified load factor.</a:t>
            </a:r>
            <a:endParaRPr lang="en-US" dirty="0" smtClean="0"/>
          </a:p>
          <a:p>
            <a:r>
              <a:rPr lang="en-IN" dirty="0" err="1" smtClean="0"/>
              <a:t>HashSet</a:t>
            </a:r>
            <a:r>
              <a:rPr lang="en-IN" dirty="0" smtClean="0"/>
              <a:t>(int </a:t>
            </a:r>
            <a:r>
              <a:rPr lang="en-IN" dirty="0" err="1" smtClean="0"/>
              <a:t>initialCapacity</a:t>
            </a:r>
            <a:r>
              <a:rPr lang="en-IN" dirty="0" smtClean="0"/>
              <a:t>, float </a:t>
            </a:r>
            <a:r>
              <a:rPr lang="en-IN" dirty="0" err="1" smtClean="0"/>
              <a:t>loadFactor</a:t>
            </a:r>
            <a:r>
              <a:rPr lang="en-IN" dirty="0" smtClean="0"/>
              <a:t> , Boolean dummy){</a:t>
            </a:r>
            <a:endParaRPr lang="en-US" dirty="0" smtClean="0"/>
          </a:p>
          <a:p>
            <a:r>
              <a:rPr lang="en-IN" dirty="0" smtClean="0"/>
              <a:t>Map = new </a:t>
            </a:r>
            <a:r>
              <a:rPr lang="en-IN" dirty="0" err="1" smtClean="0"/>
              <a:t>LinkedHashMap</a:t>
            </a:r>
            <a:r>
              <a:rPr lang="en-IN" dirty="0" smtClean="0"/>
              <a:t>&lt;&gt;(</a:t>
            </a:r>
            <a:r>
              <a:rPr lang="en-IN" dirty="0" err="1" smtClean="0"/>
              <a:t>initialCapcity,loadFactor</a:t>
            </a:r>
            <a:r>
              <a:rPr lang="en-IN" dirty="0" smtClean="0"/>
              <a:t>);</a:t>
            </a:r>
            <a:endParaRPr lang="en-US" dirty="0" smtClean="0"/>
          </a:p>
          <a:p>
            <a:r>
              <a:rPr lang="en-IN" dirty="0" smtClean="0"/>
              <a:t>}</a:t>
            </a:r>
          </a:p>
          <a:p>
            <a:endParaRPr lang="en-IN" dirty="0" smtClean="0"/>
          </a:p>
          <a:p>
            <a:endParaRPr lang="en-IN" dirty="0" smtClean="0"/>
          </a:p>
          <a:p>
            <a:r>
              <a:rPr lang="en-IN" dirty="0" err="1" smtClean="0"/>
              <a:t>HashMap</a:t>
            </a:r>
            <a:r>
              <a:rPr lang="en-IN" dirty="0" smtClean="0"/>
              <a:t>:</a:t>
            </a:r>
            <a:endParaRPr lang="en-US" dirty="0" smtClean="0"/>
          </a:p>
          <a:p>
            <a:pPr lvl="0"/>
            <a:r>
              <a:rPr lang="en-IN" dirty="0" smtClean="0"/>
              <a:t>Associates the specified value with the specified key in this map.</a:t>
            </a:r>
            <a:endParaRPr lang="en-US" dirty="0" smtClean="0"/>
          </a:p>
          <a:p>
            <a:pPr lvl="0"/>
            <a:r>
              <a:rPr lang="en-IN" dirty="0" smtClean="0"/>
              <a:t>It has key and value pair.</a:t>
            </a:r>
            <a:endParaRPr lang="en-US" dirty="0" smtClean="0"/>
          </a:p>
          <a:p>
            <a:r>
              <a:rPr lang="en-IN" dirty="0" smtClean="0"/>
              <a:t> </a:t>
            </a:r>
            <a:endParaRPr lang="en-US" dirty="0" smtClean="0"/>
          </a:p>
          <a:p>
            <a:r>
              <a:rPr lang="en-IN" dirty="0" smtClean="0"/>
              <a:t> </a:t>
            </a:r>
            <a:endParaRPr lang="en-US" dirty="0" smtClean="0"/>
          </a:p>
          <a:p>
            <a:r>
              <a:rPr lang="en-IN" dirty="0" err="1" smtClean="0"/>
              <a:t>Note:common</a:t>
            </a:r>
            <a:r>
              <a:rPr lang="en-IN" dirty="0" smtClean="0"/>
              <a:t> used collection framework are </a:t>
            </a:r>
            <a:r>
              <a:rPr lang="en-IN" dirty="0" err="1" smtClean="0"/>
              <a:t>ArrayList,HashMap,treeSet</a:t>
            </a:r>
            <a:endParaRPr lang="en-US" dirty="0" smtClean="0"/>
          </a:p>
          <a:p>
            <a:r>
              <a:rPr lang="en-IN" dirty="0" smtClean="0"/>
              <a:t> </a:t>
            </a:r>
            <a:endParaRPr lang="en-US" dirty="0" smtClean="0"/>
          </a:p>
          <a:p>
            <a:r>
              <a:rPr lang="en-IN" dirty="0" smtClean="0"/>
              <a:t> </a:t>
            </a:r>
            <a:endParaRPr lang="en-US" dirty="0" smtClean="0"/>
          </a:p>
          <a:p>
            <a:endParaRPr lang="en-US" dirty="0" smtClean="0"/>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8858312" cy="6186309"/>
          </a:xfrm>
          <a:prstGeom prst="rect">
            <a:avLst/>
          </a:prstGeom>
          <a:noFill/>
        </p:spPr>
        <p:txBody>
          <a:bodyPr wrap="square" rtlCol="0">
            <a:spAutoFit/>
          </a:bodyPr>
          <a:lstStyle/>
          <a:p>
            <a:r>
              <a:rPr lang="en-IN" b="1" dirty="0" err="1" smtClean="0"/>
              <a:t>TreeSet</a:t>
            </a:r>
            <a:r>
              <a:rPr lang="en-IN" b="1" dirty="0" smtClean="0"/>
              <a:t> class:</a:t>
            </a:r>
            <a:endParaRPr lang="en-US" dirty="0" smtClean="0"/>
          </a:p>
          <a:p>
            <a:pPr lvl="0"/>
            <a:r>
              <a:rPr lang="en-IN" dirty="0" smtClean="0"/>
              <a:t>It uses comparable natural ordering in order to sort the elements inside a collections.</a:t>
            </a:r>
            <a:endParaRPr lang="en-US" dirty="0" smtClean="0"/>
          </a:p>
          <a:p>
            <a:pPr lvl="0"/>
            <a:r>
              <a:rPr lang="en-IN" dirty="0" err="1" smtClean="0"/>
              <a:t>Treeset</a:t>
            </a:r>
            <a:r>
              <a:rPr lang="en-IN" dirty="0" smtClean="0"/>
              <a:t> is  supported by </a:t>
            </a:r>
            <a:r>
              <a:rPr lang="en-IN" dirty="0" err="1" smtClean="0"/>
              <a:t>TreeMap</a:t>
            </a:r>
            <a:r>
              <a:rPr lang="en-IN" dirty="0" smtClean="0"/>
              <a:t>.</a:t>
            </a:r>
            <a:endParaRPr lang="en-US" dirty="0" smtClean="0"/>
          </a:p>
          <a:p>
            <a:pPr lvl="0"/>
            <a:r>
              <a:rPr lang="en-IN" dirty="0" smtClean="0"/>
              <a:t>If we care about sorting go foe </a:t>
            </a:r>
            <a:r>
              <a:rPr lang="en-IN" dirty="0" err="1" smtClean="0"/>
              <a:t>TreeSet</a:t>
            </a:r>
            <a:r>
              <a:rPr lang="en-IN" dirty="0" smtClean="0"/>
              <a:t> or else go for </a:t>
            </a:r>
            <a:r>
              <a:rPr lang="en-IN" dirty="0" err="1" smtClean="0"/>
              <a:t>HashSet</a:t>
            </a:r>
            <a:r>
              <a:rPr lang="en-IN" dirty="0" smtClean="0"/>
              <a:t>.</a:t>
            </a:r>
            <a:endParaRPr lang="en-US" dirty="0" smtClean="0"/>
          </a:p>
          <a:p>
            <a:pPr lvl="0"/>
            <a:r>
              <a:rPr lang="en-IN" dirty="0" err="1" smtClean="0"/>
              <a:t>TreeSet</a:t>
            </a:r>
            <a:r>
              <a:rPr lang="en-IN" dirty="0" smtClean="0"/>
              <a:t> has 2 things :comparable and comparator</a:t>
            </a:r>
            <a:r>
              <a:rPr lang="en-IN" dirty="0" smtClean="0"/>
              <a:t>.</a:t>
            </a:r>
          </a:p>
          <a:p>
            <a:pPr lvl="0"/>
            <a:endParaRPr lang="en-IN" dirty="0" smtClean="0"/>
          </a:p>
          <a:p>
            <a:pPr lvl="0"/>
            <a:endParaRPr lang="en-US" dirty="0" smtClean="0"/>
          </a:p>
          <a:p>
            <a:pPr lvl="0"/>
            <a:r>
              <a:rPr lang="en-IN" b="1" dirty="0" smtClean="0"/>
              <a:t>Constructors</a:t>
            </a:r>
            <a:endParaRPr lang="en-US" dirty="0" smtClean="0"/>
          </a:p>
          <a:p>
            <a:r>
              <a:rPr lang="en-IN" dirty="0" smtClean="0"/>
              <a:t>1.TreeSet(</a:t>
            </a:r>
            <a:r>
              <a:rPr lang="en-IN" dirty="0" err="1" smtClean="0"/>
              <a:t>NavigableMap</a:t>
            </a:r>
            <a:r>
              <a:rPr lang="en-IN" dirty="0" smtClean="0"/>
              <a:t>&lt;</a:t>
            </a:r>
            <a:r>
              <a:rPr lang="en-IN" dirty="0" err="1" smtClean="0"/>
              <a:t>E,object</a:t>
            </a:r>
            <a:r>
              <a:rPr lang="en-IN" dirty="0" smtClean="0"/>
              <a:t>&gt; m){</a:t>
            </a:r>
            <a:endParaRPr lang="en-US" dirty="0" smtClean="0"/>
          </a:p>
          <a:p>
            <a:r>
              <a:rPr lang="en-IN" dirty="0" smtClean="0"/>
              <a:t>	</a:t>
            </a:r>
            <a:r>
              <a:rPr lang="en-IN" dirty="0" err="1" smtClean="0"/>
              <a:t>This.m</a:t>
            </a:r>
            <a:r>
              <a:rPr lang="en-IN" dirty="0" smtClean="0"/>
              <a:t>=m;</a:t>
            </a:r>
            <a:endParaRPr lang="en-US" dirty="0" smtClean="0"/>
          </a:p>
          <a:p>
            <a:r>
              <a:rPr lang="en-IN" dirty="0" smtClean="0"/>
              <a:t>}</a:t>
            </a:r>
            <a:endParaRPr lang="en-US" dirty="0" smtClean="0"/>
          </a:p>
          <a:p>
            <a:r>
              <a:rPr lang="en-IN" dirty="0" smtClean="0"/>
              <a:t>2.public </a:t>
            </a:r>
            <a:r>
              <a:rPr lang="en-IN" dirty="0" err="1" smtClean="0"/>
              <a:t>TreeSet</a:t>
            </a:r>
            <a:r>
              <a:rPr lang="en-IN" dirty="0" smtClean="0"/>
              <a:t>(){</a:t>
            </a:r>
            <a:endParaRPr lang="en-US" dirty="0" smtClean="0"/>
          </a:p>
          <a:p>
            <a:r>
              <a:rPr lang="en-IN" dirty="0" smtClean="0"/>
              <a:t>	This(new </a:t>
            </a:r>
            <a:r>
              <a:rPr lang="en-IN" dirty="0" err="1" smtClean="0"/>
              <a:t>TreeMap</a:t>
            </a:r>
            <a:r>
              <a:rPr lang="en-IN" dirty="0" smtClean="0"/>
              <a:t>&lt;</a:t>
            </a:r>
            <a:r>
              <a:rPr lang="en-IN" dirty="0" err="1" smtClean="0"/>
              <a:t>E,Object</a:t>
            </a:r>
            <a:r>
              <a:rPr lang="en-IN" dirty="0" smtClean="0"/>
              <a:t>&gt;());</a:t>
            </a:r>
            <a:endParaRPr lang="en-US" dirty="0" smtClean="0"/>
          </a:p>
          <a:p>
            <a:r>
              <a:rPr lang="en-IN" dirty="0" smtClean="0"/>
              <a:t>} </a:t>
            </a:r>
            <a:endParaRPr lang="en-US" dirty="0" smtClean="0"/>
          </a:p>
          <a:p>
            <a:r>
              <a:rPr lang="en-IN" dirty="0" smtClean="0"/>
              <a:t>	Constructs a </a:t>
            </a:r>
            <a:r>
              <a:rPr lang="en-IN" dirty="0" err="1" smtClean="0"/>
              <a:t>new,empty</a:t>
            </a:r>
            <a:r>
              <a:rPr lang="en-IN" dirty="0" smtClean="0"/>
              <a:t> tree </a:t>
            </a:r>
            <a:r>
              <a:rPr lang="en-IN" dirty="0" err="1" smtClean="0"/>
              <a:t>set,sorted</a:t>
            </a:r>
            <a:r>
              <a:rPr lang="en-IN" dirty="0" smtClean="0"/>
              <a:t> according to the natural ordering of its </a:t>
            </a:r>
            <a:r>
              <a:rPr lang="en-IN" dirty="0" err="1" smtClean="0"/>
              <a:t>elements.All</a:t>
            </a:r>
            <a:r>
              <a:rPr lang="en-IN" dirty="0" smtClean="0"/>
              <a:t> elements inserted into the set must implement the comparable interface.</a:t>
            </a:r>
            <a:endParaRPr lang="en-US" dirty="0" smtClean="0"/>
          </a:p>
          <a:p>
            <a:r>
              <a:rPr lang="en-IN" dirty="0" smtClean="0"/>
              <a:t>3.public </a:t>
            </a:r>
            <a:r>
              <a:rPr lang="en-IN" dirty="0" err="1" smtClean="0"/>
              <a:t>TreeSet</a:t>
            </a:r>
            <a:r>
              <a:rPr lang="en-IN" dirty="0" smtClean="0"/>
              <a:t>(Comparator&lt;? Super E&gt; comparator){</a:t>
            </a:r>
            <a:endParaRPr lang="en-US" dirty="0" smtClean="0"/>
          </a:p>
          <a:p>
            <a:r>
              <a:rPr lang="en-IN" dirty="0" smtClean="0"/>
              <a:t>	This(new </a:t>
            </a:r>
            <a:r>
              <a:rPr lang="en-IN" dirty="0" err="1" smtClean="0"/>
              <a:t>TreeMap</a:t>
            </a:r>
            <a:r>
              <a:rPr lang="en-IN" dirty="0" smtClean="0"/>
              <a:t>&lt;&gt;(comparator));</a:t>
            </a:r>
            <a:endParaRPr lang="en-US" dirty="0" smtClean="0"/>
          </a:p>
          <a:p>
            <a:r>
              <a:rPr lang="en-IN" dirty="0" smtClean="0"/>
              <a:t>}</a:t>
            </a:r>
            <a:endParaRPr lang="en-US" dirty="0" smtClean="0"/>
          </a:p>
          <a:p>
            <a:r>
              <a:rPr lang="en-IN" dirty="0" smtClean="0"/>
              <a:t>	Constructs a </a:t>
            </a:r>
            <a:r>
              <a:rPr lang="en-IN" dirty="0" err="1" smtClean="0"/>
              <a:t>new,empty</a:t>
            </a:r>
            <a:r>
              <a:rPr lang="en-IN" dirty="0" smtClean="0"/>
              <a:t> tree </a:t>
            </a:r>
            <a:r>
              <a:rPr lang="en-IN" dirty="0" err="1" smtClean="0"/>
              <a:t>set,sorted</a:t>
            </a:r>
            <a:r>
              <a:rPr lang="en-IN" dirty="0" smtClean="0"/>
              <a:t> according to the specified </a:t>
            </a:r>
            <a:r>
              <a:rPr lang="en-IN" dirty="0" err="1" smtClean="0"/>
              <a:t>comparator.All</a:t>
            </a:r>
            <a:r>
              <a:rPr lang="en-IN" dirty="0" smtClean="0"/>
              <a:t> elements inserted into the set </a:t>
            </a:r>
            <a:r>
              <a:rPr lang="en-IN" dirty="0" err="1" smtClean="0"/>
              <a:t>mustbe</a:t>
            </a:r>
            <a:r>
              <a:rPr lang="en-IN" dirty="0" smtClean="0"/>
              <a:t> </a:t>
            </a:r>
            <a:r>
              <a:rPr lang="en-IN" dirty="0" err="1" smtClean="0"/>
              <a:t>mutally</a:t>
            </a:r>
            <a:r>
              <a:rPr lang="en-IN" dirty="0" smtClean="0"/>
              <a:t> comparable by the specified </a:t>
            </a:r>
            <a:r>
              <a:rPr lang="en-IN" dirty="0" err="1" smtClean="0"/>
              <a:t>comparartor</a:t>
            </a:r>
            <a:r>
              <a:rPr lang="en-IN" dirty="0" smtClean="0"/>
              <a:t>.</a:t>
            </a:r>
            <a:endParaRPr lang="en-US" dirty="0" smtClean="0"/>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5" y="142852"/>
            <a:ext cx="8858312" cy="7294305"/>
          </a:xfrm>
          <a:prstGeom prst="rect">
            <a:avLst/>
          </a:prstGeom>
          <a:noFill/>
        </p:spPr>
        <p:txBody>
          <a:bodyPr wrap="square" rtlCol="0">
            <a:spAutoFit/>
          </a:bodyPr>
          <a:lstStyle/>
          <a:p>
            <a:r>
              <a:rPr lang="en-IN" b="1" dirty="0" err="1" smtClean="0"/>
              <a:t>ArrayList</a:t>
            </a:r>
            <a:r>
              <a:rPr lang="en-IN" b="1" dirty="0" smtClean="0"/>
              <a:t>:</a:t>
            </a:r>
            <a:endParaRPr lang="en-US" dirty="0" smtClean="0"/>
          </a:p>
          <a:p>
            <a:pPr lvl="0"/>
            <a:r>
              <a:rPr lang="en-IN" dirty="0" smtClean="0"/>
              <a:t>Java </a:t>
            </a:r>
            <a:r>
              <a:rPr lang="en-IN" dirty="0" err="1" smtClean="0"/>
              <a:t>arrayList</a:t>
            </a:r>
            <a:r>
              <a:rPr lang="en-IN" dirty="0" smtClean="0"/>
              <a:t> </a:t>
            </a:r>
            <a:r>
              <a:rPr lang="en-IN" dirty="0" err="1" smtClean="0"/>
              <a:t>isthe</a:t>
            </a:r>
            <a:r>
              <a:rPr lang="en-IN" dirty="0" smtClean="0"/>
              <a:t> resizable-array implementations of the list interface.</a:t>
            </a:r>
            <a:endParaRPr lang="en-US" dirty="0" smtClean="0"/>
          </a:p>
          <a:p>
            <a:pPr lvl="0"/>
            <a:r>
              <a:rPr lang="en-IN" dirty="0" smtClean="0"/>
              <a:t>Implements all optional list </a:t>
            </a:r>
            <a:r>
              <a:rPr lang="en-IN" dirty="0" err="1" smtClean="0"/>
              <a:t>operations,permits</a:t>
            </a:r>
            <a:r>
              <a:rPr lang="en-IN" dirty="0" smtClean="0"/>
              <a:t> all </a:t>
            </a:r>
            <a:r>
              <a:rPr lang="en-IN" dirty="0" err="1" smtClean="0"/>
              <a:t>elements,including</a:t>
            </a:r>
            <a:r>
              <a:rPr lang="en-IN" dirty="0" smtClean="0"/>
              <a:t> null.</a:t>
            </a:r>
            <a:endParaRPr lang="en-US" dirty="0" smtClean="0"/>
          </a:p>
          <a:p>
            <a:pPr lvl="0"/>
            <a:r>
              <a:rPr lang="en-IN" dirty="0" smtClean="0"/>
              <a:t>It is roughly equivalent to </a:t>
            </a:r>
            <a:r>
              <a:rPr lang="en-IN" dirty="0" err="1" smtClean="0"/>
              <a:t>vector,expect</a:t>
            </a:r>
            <a:r>
              <a:rPr lang="en-IN" dirty="0" smtClean="0"/>
              <a:t> that is unsynchronized.</a:t>
            </a:r>
            <a:endParaRPr lang="en-US" dirty="0" smtClean="0"/>
          </a:p>
          <a:p>
            <a:pPr lvl="0"/>
            <a:r>
              <a:rPr lang="en-IN" dirty="0" smtClean="0"/>
              <a:t>Constructor</a:t>
            </a:r>
            <a:endParaRPr lang="en-US" dirty="0" smtClean="0"/>
          </a:p>
          <a:p>
            <a:r>
              <a:rPr lang="en-IN" dirty="0" smtClean="0"/>
              <a:t>1.public </a:t>
            </a:r>
            <a:r>
              <a:rPr lang="en-IN" dirty="0" err="1" smtClean="0"/>
              <a:t>Arraylist</a:t>
            </a:r>
            <a:r>
              <a:rPr lang="en-IN" dirty="0" smtClean="0"/>
              <a:t>(int </a:t>
            </a:r>
            <a:r>
              <a:rPr lang="en-IN" dirty="0" err="1" smtClean="0"/>
              <a:t>initialCapacity</a:t>
            </a:r>
            <a:r>
              <a:rPr lang="en-IN" dirty="0" smtClean="0"/>
              <a:t>){</a:t>
            </a:r>
            <a:endParaRPr lang="en-US" dirty="0" smtClean="0"/>
          </a:p>
          <a:p>
            <a:r>
              <a:rPr lang="en-IN" dirty="0" smtClean="0"/>
              <a:t>if</a:t>
            </a:r>
            <a:br>
              <a:rPr lang="en-IN" dirty="0" smtClean="0"/>
            </a:br>
            <a:endParaRPr lang="en-US" dirty="0" smtClean="0"/>
          </a:p>
          <a:p>
            <a:r>
              <a:rPr lang="en-IN" dirty="0" smtClean="0"/>
              <a:t>}</a:t>
            </a:r>
            <a:endParaRPr lang="en-US" dirty="0" smtClean="0"/>
          </a:p>
          <a:p>
            <a:r>
              <a:rPr lang="en-IN" dirty="0" smtClean="0"/>
              <a:t>	Create empty </a:t>
            </a:r>
            <a:r>
              <a:rPr lang="en-IN" dirty="0" err="1" smtClean="0"/>
              <a:t>arrayList</a:t>
            </a:r>
            <a:r>
              <a:rPr lang="en-IN" dirty="0" smtClean="0"/>
              <a:t> with specified capacity</a:t>
            </a:r>
            <a:endParaRPr lang="en-US" dirty="0" smtClean="0"/>
          </a:p>
          <a:p>
            <a:r>
              <a:rPr lang="en-IN" b="1" dirty="0" smtClean="0"/>
              <a:t> </a:t>
            </a:r>
            <a:endParaRPr lang="en-US" dirty="0" smtClean="0"/>
          </a:p>
          <a:p>
            <a:r>
              <a:rPr lang="en-IN" dirty="0" smtClean="0"/>
              <a:t>            2.public </a:t>
            </a:r>
            <a:r>
              <a:rPr lang="en-IN" dirty="0" err="1" smtClean="0"/>
              <a:t>ArrayList</a:t>
            </a:r>
            <a:r>
              <a:rPr lang="en-IN" dirty="0" smtClean="0"/>
              <a:t>(){</a:t>
            </a:r>
            <a:endParaRPr lang="en-US" dirty="0" smtClean="0"/>
          </a:p>
          <a:p>
            <a:r>
              <a:rPr lang="en-IN" dirty="0" smtClean="0"/>
              <a:t>			</a:t>
            </a:r>
            <a:r>
              <a:rPr lang="en-IN" dirty="0" err="1" smtClean="0"/>
              <a:t>This.elementData</a:t>
            </a:r>
            <a:r>
              <a:rPr lang="en-IN" dirty="0" smtClean="0"/>
              <a:t> = </a:t>
            </a:r>
            <a:r>
              <a:rPr lang="en-IN" dirty="0" err="1" smtClean="0"/>
              <a:t>defaulttcapacity_empty_elementData</a:t>
            </a:r>
            <a:r>
              <a:rPr lang="en-IN" dirty="0" smtClean="0"/>
              <a:t>;</a:t>
            </a:r>
            <a:endParaRPr lang="en-US" dirty="0" smtClean="0"/>
          </a:p>
          <a:p>
            <a:r>
              <a:rPr lang="en-IN" dirty="0" smtClean="0"/>
              <a:t>}</a:t>
            </a:r>
            <a:endParaRPr lang="en-US" dirty="0" smtClean="0"/>
          </a:p>
          <a:p>
            <a:r>
              <a:rPr lang="en-IN" dirty="0" smtClean="0"/>
              <a:t>	Default size of an </a:t>
            </a:r>
            <a:r>
              <a:rPr lang="en-IN" dirty="0" err="1" smtClean="0"/>
              <a:t>arrayList</a:t>
            </a:r>
            <a:r>
              <a:rPr lang="en-IN" dirty="0" smtClean="0"/>
              <a:t> is 10,if i want specified size go for first one.</a:t>
            </a:r>
            <a:endParaRPr lang="en-US" dirty="0" smtClean="0"/>
          </a:p>
          <a:p>
            <a:r>
              <a:rPr lang="en-IN" dirty="0" smtClean="0"/>
              <a:t>3.public </a:t>
            </a:r>
            <a:r>
              <a:rPr lang="en-IN" dirty="0" err="1" smtClean="0"/>
              <a:t>ArrayList</a:t>
            </a:r>
            <a:r>
              <a:rPr lang="en-IN" dirty="0" smtClean="0"/>
              <a:t>(Collections){</a:t>
            </a:r>
            <a:endParaRPr lang="en-US" dirty="0" smtClean="0"/>
          </a:p>
          <a:p>
            <a:r>
              <a:rPr lang="en-IN" dirty="0" smtClean="0"/>
              <a:t>}</a:t>
            </a:r>
            <a:endParaRPr lang="en-US" dirty="0" smtClean="0"/>
          </a:p>
          <a:p>
            <a:r>
              <a:rPr lang="en-IN" dirty="0" smtClean="0"/>
              <a:t>4.public void </a:t>
            </a:r>
            <a:r>
              <a:rPr lang="en-IN" dirty="0" err="1" smtClean="0"/>
              <a:t>trimToSize</a:t>
            </a:r>
            <a:r>
              <a:rPr lang="en-IN" dirty="0" smtClean="0"/>
              <a:t>(){</a:t>
            </a:r>
            <a:endParaRPr lang="en-US" dirty="0" smtClean="0"/>
          </a:p>
          <a:p>
            <a:r>
              <a:rPr lang="en-IN" dirty="0" smtClean="0"/>
              <a:t> </a:t>
            </a:r>
            <a:endParaRPr lang="en-US" dirty="0" smtClean="0"/>
          </a:p>
          <a:p>
            <a:r>
              <a:rPr lang="en-IN" dirty="0" smtClean="0"/>
              <a:t>}</a:t>
            </a:r>
            <a:endParaRPr lang="en-US" dirty="0" smtClean="0"/>
          </a:p>
          <a:p>
            <a:r>
              <a:rPr lang="en-IN" dirty="0" smtClean="0"/>
              <a:t>Default size is 10,if i want only 3 ,7 is </a:t>
            </a:r>
            <a:r>
              <a:rPr lang="en-IN" dirty="0" err="1" smtClean="0"/>
              <a:t>wated</a:t>
            </a:r>
            <a:r>
              <a:rPr lang="en-IN" dirty="0" smtClean="0"/>
              <a:t> in order to overcome we use trim. it used to manipulate size of the array which is being used.</a:t>
            </a:r>
            <a:endParaRPr lang="en-US" dirty="0" smtClean="0"/>
          </a:p>
          <a:p>
            <a:r>
              <a:rPr lang="en-IN" dirty="0" smtClean="0"/>
              <a:t>5.public </a:t>
            </a:r>
            <a:r>
              <a:rPr lang="en-IN" dirty="0" err="1" smtClean="0"/>
              <a:t>voidensureCapacity</a:t>
            </a:r>
            <a:r>
              <a:rPr lang="en-IN" dirty="0" smtClean="0"/>
              <a:t>(int </a:t>
            </a:r>
            <a:r>
              <a:rPr lang="en-IN" dirty="0" err="1" smtClean="0"/>
              <a:t>minCapacity</a:t>
            </a:r>
            <a:r>
              <a:rPr lang="en-IN" dirty="0" smtClean="0"/>
              <a:t>){</a:t>
            </a:r>
            <a:endParaRPr lang="en-US" dirty="0" smtClean="0"/>
          </a:p>
          <a:p>
            <a:r>
              <a:rPr lang="en-IN" dirty="0" smtClean="0"/>
              <a:t>   </a:t>
            </a:r>
            <a:endParaRPr lang="en-US" dirty="0" smtClean="0"/>
          </a:p>
          <a:p>
            <a:r>
              <a:rPr lang="en-IN" dirty="0" smtClean="0"/>
              <a:t>}</a:t>
            </a:r>
            <a:endParaRPr lang="en-US" dirty="0" smtClean="0"/>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524000" y="1397000"/>
          <a:ext cx="6096000" cy="33172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dirty="0" smtClean="0"/>
                        <a:t>RUN</a:t>
                      </a:r>
                      <a:endParaRPr lang="en-US" dirty="0"/>
                    </a:p>
                  </a:txBody>
                  <a:tcPr/>
                </a:tc>
                <a:tc>
                  <a:txBody>
                    <a:bodyPr/>
                    <a:lstStyle/>
                    <a:p>
                      <a:r>
                        <a:rPr lang="en-IN" dirty="0" smtClean="0"/>
                        <a:t>START</a:t>
                      </a:r>
                      <a:endParaRPr lang="en-US" dirty="0"/>
                    </a:p>
                  </a:txBody>
                  <a:tcPr/>
                </a:tc>
              </a:tr>
              <a:tr h="370840">
                <a:tc>
                  <a:txBody>
                    <a:bodyPr/>
                    <a:lstStyle/>
                    <a:p>
                      <a:r>
                        <a:rPr lang="en-IN" dirty="0" smtClean="0"/>
                        <a:t>When you call run method directly no new thread is created and code inside the run() will execute on current thread.</a:t>
                      </a:r>
                      <a:endParaRPr lang="en-US" dirty="0"/>
                    </a:p>
                  </a:txBody>
                  <a:tcPr/>
                </a:tc>
                <a:tc>
                  <a:txBody>
                    <a:bodyPr/>
                    <a:lstStyle/>
                    <a:p>
                      <a:r>
                        <a:rPr lang="en-IN" dirty="0" smtClean="0"/>
                        <a:t>When you call start() method a new </a:t>
                      </a:r>
                      <a:r>
                        <a:rPr lang="en-IN" dirty="0" err="1" smtClean="0"/>
                        <a:t>thraed</a:t>
                      </a:r>
                      <a:r>
                        <a:rPr lang="en-IN" dirty="0" smtClean="0"/>
                        <a:t> is created and code inside the run()</a:t>
                      </a:r>
                      <a:r>
                        <a:rPr lang="en-IN" baseline="0" dirty="0" smtClean="0"/>
                        <a:t> will execute in the new thread.</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524000" y="1397000"/>
          <a:ext cx="6096000" cy="239268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IN" dirty="0" smtClean="0"/>
                        <a:t>WAIT()</a:t>
                      </a:r>
                      <a:endParaRPr lang="en-US" dirty="0"/>
                    </a:p>
                  </a:txBody>
                  <a:tcPr/>
                </a:tc>
                <a:tc>
                  <a:txBody>
                    <a:bodyPr/>
                    <a:lstStyle/>
                    <a:p>
                      <a:r>
                        <a:rPr lang="en-IN" dirty="0" smtClean="0"/>
                        <a:t>SLEEP()</a:t>
                      </a:r>
                      <a:endParaRPr lang="en-US" dirty="0"/>
                    </a:p>
                  </a:txBody>
                  <a:tcPr/>
                </a:tc>
              </a:tr>
              <a:tr h="370840">
                <a:tc>
                  <a:txBody>
                    <a:bodyPr/>
                    <a:lstStyle/>
                    <a:p>
                      <a:r>
                        <a:rPr lang="en-IN" dirty="0" smtClean="0"/>
                        <a:t>It is one of the methods</a:t>
                      </a:r>
                      <a:r>
                        <a:rPr lang="en-IN" baseline="0" dirty="0" smtClean="0"/>
                        <a:t> of java.lang. Object class</a:t>
                      </a:r>
                      <a:endParaRPr lang="en-US" dirty="0"/>
                    </a:p>
                  </a:txBody>
                  <a:tcPr/>
                </a:tc>
                <a:tc>
                  <a:txBody>
                    <a:bodyPr/>
                    <a:lstStyle/>
                    <a:p>
                      <a:r>
                        <a:rPr lang="en-IN" dirty="0" smtClean="0"/>
                        <a:t>Method from java.lang. Thread</a:t>
                      </a:r>
                      <a:r>
                        <a:rPr lang="en-IN" baseline="0" dirty="0" smtClean="0"/>
                        <a:t> class</a:t>
                      </a:r>
                      <a:endParaRPr lang="en-US" dirty="0"/>
                    </a:p>
                  </a:txBody>
                  <a:tcPr/>
                </a:tc>
              </a:tr>
              <a:tr h="370840">
                <a:tc>
                  <a:txBody>
                    <a:bodyPr/>
                    <a:lstStyle/>
                    <a:p>
                      <a:r>
                        <a:rPr lang="en-IN" dirty="0" smtClean="0"/>
                        <a:t>Only a synchronized block or method can call the wait()</a:t>
                      </a:r>
                      <a:endParaRPr lang="en-US" dirty="0"/>
                    </a:p>
                  </a:txBody>
                  <a:tcPr/>
                </a:tc>
                <a:tc>
                  <a:txBody>
                    <a:bodyPr/>
                    <a:lstStyle/>
                    <a:p>
                      <a:r>
                        <a:rPr lang="en-IN" dirty="0" smtClean="0"/>
                        <a:t>From any point or context in a program</a:t>
                      </a:r>
                      <a:r>
                        <a:rPr lang="en-IN" baseline="0" dirty="0" smtClean="0"/>
                        <a:t> you can  call sleep()</a:t>
                      </a:r>
                      <a:endParaRPr lang="en-US" dirty="0"/>
                    </a:p>
                  </a:txBody>
                  <a:tcPr/>
                </a:tc>
              </a:tr>
              <a:tr h="370840">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0"/>
            <a:ext cx="7715304" cy="7017306"/>
          </a:xfrm>
          <a:prstGeom prst="rect">
            <a:avLst/>
          </a:prstGeom>
          <a:noFill/>
        </p:spPr>
        <p:txBody>
          <a:bodyPr wrap="square" rtlCol="0">
            <a:spAutoFit/>
          </a:bodyPr>
          <a:lstStyle/>
          <a:p>
            <a:endParaRPr lang="en-IN" b="1" u="sng" dirty="0" smtClean="0"/>
          </a:p>
          <a:p>
            <a:endParaRPr lang="en-US" dirty="0"/>
          </a:p>
          <a:p>
            <a:pPr>
              <a:lnSpc>
                <a:spcPct val="150000"/>
              </a:lnSpc>
              <a:buFont typeface="Arial" pitchFamily="34" charset="0"/>
              <a:buChar char="•"/>
            </a:pPr>
            <a:r>
              <a:rPr lang="en-IN" sz="2000" dirty="0"/>
              <a:t> </a:t>
            </a:r>
            <a:r>
              <a:rPr lang="en-IN" sz="2000" dirty="0" smtClean="0"/>
              <a:t>  An </a:t>
            </a:r>
            <a:r>
              <a:rPr lang="en-IN" sz="2000" dirty="0"/>
              <a:t>operator is a special symbol or keyword that </a:t>
            </a:r>
            <a:r>
              <a:rPr lang="en-IN" sz="2000" dirty="0" smtClean="0"/>
              <a:t>is</a:t>
            </a:r>
          </a:p>
          <a:p>
            <a:pPr>
              <a:lnSpc>
                <a:spcPct val="150000"/>
              </a:lnSpc>
            </a:pPr>
            <a:r>
              <a:rPr lang="en-IN" sz="2000" dirty="0" smtClean="0"/>
              <a:t>     used </a:t>
            </a:r>
            <a:r>
              <a:rPr lang="en-IN" sz="2000" dirty="0"/>
              <a:t>to designated to perform some mathematical operations </a:t>
            </a:r>
            <a:r>
              <a:rPr lang="en-IN" sz="2000" dirty="0" smtClean="0"/>
              <a:t> and                      </a:t>
            </a:r>
          </a:p>
          <a:p>
            <a:pPr>
              <a:lnSpc>
                <a:spcPct val="150000"/>
              </a:lnSpc>
            </a:pPr>
            <a:r>
              <a:rPr lang="en-IN" sz="2000" dirty="0"/>
              <a:t> </a:t>
            </a:r>
            <a:r>
              <a:rPr lang="en-IN" sz="2000" dirty="0" smtClean="0"/>
              <a:t>     some </a:t>
            </a:r>
            <a:r>
              <a:rPr lang="en-IN" sz="2000" dirty="0"/>
              <a:t>other type of operations.</a:t>
            </a:r>
            <a:endParaRPr lang="en-US" sz="2000" dirty="0"/>
          </a:p>
          <a:p>
            <a:pPr>
              <a:lnSpc>
                <a:spcPct val="150000"/>
              </a:lnSpc>
              <a:buFont typeface="Arial" pitchFamily="34" charset="0"/>
              <a:buChar char="•"/>
            </a:pPr>
            <a:r>
              <a:rPr lang="en-IN" sz="2000" dirty="0" smtClean="0"/>
              <a:t>   These </a:t>
            </a:r>
            <a:r>
              <a:rPr lang="en-IN" sz="2000" dirty="0"/>
              <a:t>operations can be performed on one or more than one </a:t>
            </a:r>
            <a:r>
              <a:rPr lang="en-IN" sz="2000" dirty="0" smtClean="0"/>
              <a:t>values</a:t>
            </a:r>
          </a:p>
          <a:p>
            <a:pPr>
              <a:lnSpc>
                <a:spcPct val="150000"/>
              </a:lnSpc>
            </a:pPr>
            <a:r>
              <a:rPr lang="en-IN" sz="2000" dirty="0" smtClean="0"/>
              <a:t>     called </a:t>
            </a:r>
            <a:r>
              <a:rPr lang="en-IN" sz="2000" dirty="0"/>
              <a:t>as </a:t>
            </a:r>
            <a:r>
              <a:rPr lang="en-IN" sz="2000" dirty="0" smtClean="0"/>
              <a:t>operands.</a:t>
            </a:r>
          </a:p>
          <a:p>
            <a:endParaRPr lang="en-US" dirty="0"/>
          </a:p>
          <a:p>
            <a:pPr lvl="0"/>
            <a:r>
              <a:rPr lang="en-IN" sz="2400" b="1" u="sng" dirty="0">
                <a:solidFill>
                  <a:srgbClr val="FF0000"/>
                </a:solidFill>
              </a:rPr>
              <a:t>Arithmetic operators</a:t>
            </a:r>
            <a:r>
              <a:rPr lang="en-IN" sz="2400" dirty="0" smtClean="0">
                <a:solidFill>
                  <a:srgbClr val="FF0000"/>
                </a:solidFill>
              </a:rPr>
              <a:t>: [+,-,*,/,% ]</a:t>
            </a:r>
            <a:endParaRPr lang="en-IN" dirty="0" smtClean="0">
              <a:solidFill>
                <a:srgbClr val="FF0000"/>
              </a:solidFill>
            </a:endParaRPr>
          </a:p>
          <a:p>
            <a:pPr lvl="0"/>
            <a:endParaRPr lang="en-US" dirty="0"/>
          </a:p>
          <a:p>
            <a:pPr lvl="0">
              <a:lnSpc>
                <a:spcPct val="150000"/>
              </a:lnSpc>
              <a:buFont typeface="Arial" pitchFamily="34" charset="0"/>
              <a:buChar char="•"/>
            </a:pPr>
            <a:r>
              <a:rPr lang="en-IN" sz="2000" dirty="0" smtClean="0">
                <a:solidFill>
                  <a:srgbClr val="FFFF00"/>
                </a:solidFill>
              </a:rPr>
              <a:t>   +,-  </a:t>
            </a:r>
            <a:r>
              <a:rPr lang="en-IN" sz="2000" dirty="0">
                <a:solidFill>
                  <a:srgbClr val="FFFF00"/>
                </a:solidFill>
              </a:rPr>
              <a:t>= Additive operator</a:t>
            </a:r>
            <a:endParaRPr lang="en-US" sz="2000" dirty="0">
              <a:solidFill>
                <a:srgbClr val="FFFF00"/>
              </a:solidFill>
            </a:endParaRPr>
          </a:p>
          <a:p>
            <a:pPr lvl="0">
              <a:lnSpc>
                <a:spcPct val="150000"/>
              </a:lnSpc>
              <a:buFont typeface="Arial" pitchFamily="34" charset="0"/>
              <a:buChar char="•"/>
            </a:pPr>
            <a:r>
              <a:rPr lang="en-IN" sz="2000" dirty="0" smtClean="0">
                <a:solidFill>
                  <a:srgbClr val="FFFF00"/>
                </a:solidFill>
              </a:rPr>
              <a:t>   *,/,% </a:t>
            </a:r>
            <a:r>
              <a:rPr lang="en-IN" sz="2000" dirty="0">
                <a:solidFill>
                  <a:srgbClr val="FFFF00"/>
                </a:solidFill>
              </a:rPr>
              <a:t>= Multiplicative operator</a:t>
            </a:r>
            <a:endParaRPr lang="en-US" sz="2000" dirty="0">
              <a:solidFill>
                <a:srgbClr val="FFFF00"/>
              </a:solidFill>
            </a:endParaRPr>
          </a:p>
          <a:p>
            <a:pPr>
              <a:lnSpc>
                <a:spcPct val="150000"/>
              </a:lnSpc>
            </a:pPr>
            <a:r>
              <a:rPr lang="en-IN" sz="2000" dirty="0">
                <a:solidFill>
                  <a:srgbClr val="FFFF00"/>
                </a:solidFill>
              </a:rPr>
              <a:t> </a:t>
            </a:r>
            <a:endParaRPr lang="en-US" sz="2000" dirty="0">
              <a:solidFill>
                <a:srgbClr val="FFFF00"/>
              </a:solidFill>
            </a:endParaRPr>
          </a:p>
          <a:p>
            <a:pPr lvl="0">
              <a:lnSpc>
                <a:spcPct val="150000"/>
              </a:lnSpc>
              <a:buFont typeface="Arial" pitchFamily="34" charset="0"/>
              <a:buChar char="•"/>
            </a:pPr>
            <a:r>
              <a:rPr lang="en-IN" sz="2000" dirty="0" smtClean="0"/>
              <a:t>   The </a:t>
            </a:r>
            <a:r>
              <a:rPr lang="en-IN" sz="2000" dirty="0"/>
              <a:t>result will always the greater data type, for example when </a:t>
            </a:r>
            <a:r>
              <a:rPr lang="en-IN" sz="2000" dirty="0" smtClean="0"/>
              <a:t>we</a:t>
            </a:r>
          </a:p>
          <a:p>
            <a:pPr lvl="0">
              <a:lnSpc>
                <a:spcPct val="150000"/>
              </a:lnSpc>
            </a:pPr>
            <a:r>
              <a:rPr lang="en-IN" sz="2000" dirty="0" smtClean="0"/>
              <a:t>     add </a:t>
            </a:r>
            <a:r>
              <a:rPr lang="en-IN" sz="2000" dirty="0"/>
              <a:t>char and integer the output will always be in </a:t>
            </a:r>
            <a:r>
              <a:rPr lang="en-IN" sz="2000" dirty="0" smtClean="0"/>
              <a:t>an </a:t>
            </a:r>
            <a:r>
              <a:rPr lang="en-IN" sz="2000" dirty="0"/>
              <a:t>integer </a:t>
            </a:r>
            <a:r>
              <a:rPr lang="en-IN" sz="2000" dirty="0" smtClean="0"/>
              <a:t>form.</a:t>
            </a:r>
          </a:p>
          <a:p>
            <a:pPr lvl="0"/>
            <a:endParaRPr lang="en-IN" dirty="0"/>
          </a:p>
          <a:p>
            <a:pPr lvl="0"/>
            <a:endParaRPr lang="en-US" dirty="0"/>
          </a:p>
          <a:p>
            <a:endParaRPr lang="en-US" dirty="0"/>
          </a:p>
        </p:txBody>
      </p:sp>
      <p:sp>
        <p:nvSpPr>
          <p:cNvPr id="4" name="Rectangle 3"/>
          <p:cNvSpPr/>
          <p:nvPr/>
        </p:nvSpPr>
        <p:spPr>
          <a:xfrm>
            <a:off x="-357222" y="142852"/>
            <a:ext cx="3773927" cy="584775"/>
          </a:xfrm>
          <a:prstGeom prst="rect">
            <a:avLst/>
          </a:prstGeom>
          <a:noFill/>
        </p:spPr>
        <p:txBody>
          <a:bodyPr wrap="square" lIns="91440" tIns="45720" rIns="91440" bIns="45720">
            <a:spAutoFit/>
          </a:bodyPr>
          <a:lstStyle/>
          <a:p>
            <a:pPr algn="ctr">
              <a:buFont typeface="Wingdings" pitchFamily="2" charset="2"/>
              <a:buChar char="q"/>
            </a:pPr>
            <a:r>
              <a:rPr lang="en-IN" sz="3200" b="1" u="sng"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OPERATORS</a:t>
            </a:r>
            <a:r>
              <a:rPr lang="en-IN" sz="3200" b="1" u="sng"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13708846" cy="6647974"/>
          </a:xfrm>
          <a:prstGeom prst="rect">
            <a:avLst/>
          </a:prstGeom>
          <a:noFill/>
        </p:spPr>
        <p:txBody>
          <a:bodyPr wrap="square" rtlCol="0">
            <a:spAutoFit/>
          </a:bodyPr>
          <a:lstStyle/>
          <a:p>
            <a:r>
              <a:rPr lang="en-IN" sz="2400" b="1" dirty="0" smtClean="0">
                <a:solidFill>
                  <a:srgbClr val="FF0000"/>
                </a:solidFill>
              </a:rPr>
              <a:t>2.Assignment operator: [+=,-=,*=,/=,%= ]</a:t>
            </a:r>
          </a:p>
          <a:p>
            <a:endParaRPr lang="en-US" dirty="0" smtClean="0"/>
          </a:p>
          <a:p>
            <a:r>
              <a:rPr lang="en-IN" b="1" dirty="0" smtClean="0">
                <a:solidFill>
                  <a:srgbClr val="FFFF00"/>
                </a:solidFill>
              </a:rPr>
              <a:t>   Compound Assignment operators</a:t>
            </a:r>
            <a:r>
              <a:rPr lang="en-IN" dirty="0" smtClean="0">
                <a:solidFill>
                  <a:srgbClr val="FFFF00"/>
                </a:solidFill>
              </a:rPr>
              <a:t>: using arithmetic operator with</a:t>
            </a:r>
          </a:p>
          <a:p>
            <a:r>
              <a:rPr lang="en-IN" dirty="0" smtClean="0">
                <a:solidFill>
                  <a:srgbClr val="FFFF00"/>
                </a:solidFill>
              </a:rPr>
              <a:t>   assignment operator.</a:t>
            </a:r>
          </a:p>
          <a:p>
            <a:endParaRPr lang="en-IN" dirty="0">
              <a:solidFill>
                <a:srgbClr val="FFFF00"/>
              </a:solidFill>
            </a:endParaRPr>
          </a:p>
          <a:p>
            <a:endParaRPr lang="en-US" dirty="0" smtClean="0">
              <a:solidFill>
                <a:srgbClr val="FFFF00"/>
              </a:solidFill>
            </a:endParaRPr>
          </a:p>
          <a:p>
            <a:r>
              <a:rPr lang="en-IN" sz="2400" dirty="0" smtClean="0">
                <a:solidFill>
                  <a:srgbClr val="FF0000"/>
                </a:solidFill>
              </a:rPr>
              <a:t>3.</a:t>
            </a:r>
            <a:r>
              <a:rPr lang="en-IN" sz="2400" b="1" dirty="0" smtClean="0">
                <a:solidFill>
                  <a:srgbClr val="FF0000"/>
                </a:solidFill>
              </a:rPr>
              <a:t>INCREMENT </a:t>
            </a:r>
            <a:r>
              <a:rPr lang="en-IN" sz="2400" b="1" dirty="0">
                <a:solidFill>
                  <a:srgbClr val="FF0000"/>
                </a:solidFill>
              </a:rPr>
              <a:t>OPERATOR</a:t>
            </a:r>
            <a:r>
              <a:rPr lang="en-IN" sz="2400" b="1" dirty="0" smtClean="0">
                <a:solidFill>
                  <a:srgbClr val="FF0000"/>
                </a:solidFill>
              </a:rPr>
              <a:t>(++):</a:t>
            </a:r>
          </a:p>
          <a:p>
            <a:endParaRPr lang="en-IN" b="1" u="sng" dirty="0"/>
          </a:p>
          <a:p>
            <a:pPr>
              <a:lnSpc>
                <a:spcPct val="150000"/>
              </a:lnSpc>
              <a:buFont typeface="Arial" pitchFamily="34" charset="0"/>
              <a:buChar char="•"/>
            </a:pPr>
            <a:r>
              <a:rPr lang="en-IN" sz="2000" dirty="0" smtClean="0"/>
              <a:t>  Increment </a:t>
            </a:r>
            <a:r>
              <a:rPr lang="en-IN" sz="2000" dirty="0"/>
              <a:t>value by one unit</a:t>
            </a:r>
            <a:r>
              <a:rPr lang="en-IN" sz="2000" dirty="0" smtClean="0"/>
              <a:t>, It </a:t>
            </a:r>
            <a:r>
              <a:rPr lang="en-IN" sz="2000" dirty="0"/>
              <a:t>can be used before or </a:t>
            </a:r>
            <a:r>
              <a:rPr lang="en-IN" sz="2000" dirty="0" smtClean="0"/>
              <a:t>after </a:t>
            </a:r>
            <a:r>
              <a:rPr lang="en-IN" sz="2000" dirty="0"/>
              <a:t>the </a:t>
            </a:r>
            <a:r>
              <a:rPr lang="en-IN" sz="2000" dirty="0" smtClean="0"/>
              <a:t>operand.</a:t>
            </a:r>
          </a:p>
          <a:p>
            <a:pPr>
              <a:lnSpc>
                <a:spcPct val="150000"/>
              </a:lnSpc>
              <a:buFont typeface="Arial" pitchFamily="34" charset="0"/>
              <a:buChar char="•"/>
            </a:pPr>
            <a:r>
              <a:rPr lang="en-IN" sz="2000" dirty="0" smtClean="0"/>
              <a:t>  before </a:t>
            </a:r>
            <a:r>
              <a:rPr lang="en-IN" sz="2000" dirty="0"/>
              <a:t>the operand is called </a:t>
            </a:r>
            <a:r>
              <a:rPr lang="en-IN" sz="2000" b="1" dirty="0" smtClean="0"/>
              <a:t>pre-increment .</a:t>
            </a:r>
          </a:p>
          <a:p>
            <a:pPr>
              <a:lnSpc>
                <a:spcPct val="150000"/>
              </a:lnSpc>
              <a:buFont typeface="Arial" pitchFamily="34" charset="0"/>
              <a:buChar char="•"/>
            </a:pPr>
            <a:r>
              <a:rPr lang="en-IN" sz="2000" b="1" dirty="0"/>
              <a:t> </a:t>
            </a:r>
            <a:r>
              <a:rPr lang="en-IN" sz="2000" b="1" dirty="0" smtClean="0"/>
              <a:t> </a:t>
            </a:r>
            <a:r>
              <a:rPr lang="en-IN" sz="2000" dirty="0" smtClean="0"/>
              <a:t>after </a:t>
            </a:r>
            <a:r>
              <a:rPr lang="en-IN" sz="2000" dirty="0"/>
              <a:t>the operand is called</a:t>
            </a:r>
            <a:r>
              <a:rPr lang="en-IN" sz="2000" b="1" dirty="0"/>
              <a:t> post </a:t>
            </a:r>
            <a:r>
              <a:rPr lang="en-IN" sz="2000" b="1" dirty="0" smtClean="0"/>
              <a:t>–increment.</a:t>
            </a:r>
            <a:endParaRPr lang="en-US" sz="2000" dirty="0"/>
          </a:p>
          <a:p>
            <a:pPr>
              <a:lnSpc>
                <a:spcPct val="150000"/>
              </a:lnSpc>
            </a:pPr>
            <a:r>
              <a:rPr lang="en-IN" sz="2000" b="1" dirty="0"/>
              <a:t> </a:t>
            </a:r>
            <a:endParaRPr lang="en-US" sz="2000" dirty="0"/>
          </a:p>
          <a:p>
            <a:pPr>
              <a:lnSpc>
                <a:spcPct val="150000"/>
              </a:lnSpc>
            </a:pPr>
            <a:r>
              <a:rPr lang="en-IN" sz="2000" b="1" dirty="0">
                <a:solidFill>
                  <a:srgbClr val="FFFF00"/>
                </a:solidFill>
              </a:rPr>
              <a:t>Pre increment: int i = 10;  ++</a:t>
            </a:r>
            <a:r>
              <a:rPr lang="en-IN" sz="2000" b="1" dirty="0" smtClean="0">
                <a:solidFill>
                  <a:srgbClr val="FFFF00"/>
                </a:solidFill>
              </a:rPr>
              <a:t>i ;</a:t>
            </a:r>
            <a:endParaRPr lang="en-US" sz="2000" dirty="0">
              <a:solidFill>
                <a:srgbClr val="FFFF00"/>
              </a:solidFill>
            </a:endParaRPr>
          </a:p>
          <a:p>
            <a:pPr lvl="0">
              <a:lnSpc>
                <a:spcPct val="150000"/>
              </a:lnSpc>
            </a:pPr>
            <a:r>
              <a:rPr lang="en-IN" sz="2000" dirty="0">
                <a:solidFill>
                  <a:srgbClr val="FFFF00"/>
                </a:solidFill>
              </a:rPr>
              <a:t>Increment</a:t>
            </a:r>
            <a:endParaRPr lang="en-US" sz="2000" dirty="0">
              <a:solidFill>
                <a:srgbClr val="FFFF00"/>
              </a:solidFill>
            </a:endParaRPr>
          </a:p>
          <a:p>
            <a:pPr lvl="0">
              <a:lnSpc>
                <a:spcPct val="150000"/>
              </a:lnSpc>
            </a:pPr>
            <a:r>
              <a:rPr lang="en-IN" sz="2000" dirty="0">
                <a:solidFill>
                  <a:srgbClr val="FFFF00"/>
                </a:solidFill>
              </a:rPr>
              <a:t>Substitute</a:t>
            </a:r>
            <a:endParaRPr lang="en-US" sz="2000" dirty="0">
              <a:solidFill>
                <a:srgbClr val="FFFF00"/>
              </a:solidFill>
            </a:endParaRPr>
          </a:p>
          <a:p>
            <a:pPr lvl="0">
              <a:lnSpc>
                <a:spcPct val="150000"/>
              </a:lnSpc>
            </a:pPr>
            <a:r>
              <a:rPr lang="en-IN" sz="2000" dirty="0">
                <a:solidFill>
                  <a:srgbClr val="FFFF00"/>
                </a:solidFill>
              </a:rPr>
              <a:t>Utilize</a:t>
            </a:r>
            <a:endParaRPr lang="en-US" sz="2000" dirty="0">
              <a:solidFill>
                <a:srgbClr val="FFFF00"/>
              </a:solidFill>
            </a:endParaRPr>
          </a:p>
          <a:p>
            <a:pPr>
              <a:lnSpc>
                <a:spcPct val="150000"/>
              </a:lnSpc>
            </a:pPr>
            <a:r>
              <a:rPr lang="en-IN" sz="2000" b="1" dirty="0">
                <a:solidFill>
                  <a:srgbClr val="FFFF00"/>
                </a:solidFill>
              </a:rPr>
              <a:t> </a:t>
            </a:r>
            <a:endParaRPr lang="en-US" dirty="0">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4039054" cy="7432804"/>
          </a:xfrm>
          <a:prstGeom prst="rect">
            <a:avLst/>
          </a:prstGeom>
          <a:noFill/>
        </p:spPr>
        <p:txBody>
          <a:bodyPr wrap="none" rtlCol="0">
            <a:spAutoFit/>
          </a:bodyPr>
          <a:lstStyle/>
          <a:p>
            <a:pPr>
              <a:lnSpc>
                <a:spcPct val="150000"/>
              </a:lnSpc>
            </a:pPr>
            <a:r>
              <a:rPr lang="en-IN" sz="2000" b="1" dirty="0" smtClean="0">
                <a:solidFill>
                  <a:srgbClr val="FFFF00"/>
                </a:solidFill>
              </a:rPr>
              <a:t>Post Increment: int j=10;  j++;</a:t>
            </a:r>
            <a:endParaRPr lang="en-US" sz="2000" dirty="0" smtClean="0">
              <a:solidFill>
                <a:srgbClr val="FFFF00"/>
              </a:solidFill>
            </a:endParaRPr>
          </a:p>
          <a:p>
            <a:pPr lvl="0">
              <a:lnSpc>
                <a:spcPct val="150000"/>
              </a:lnSpc>
            </a:pPr>
            <a:r>
              <a:rPr lang="en-IN" sz="2000" dirty="0" smtClean="0">
                <a:solidFill>
                  <a:srgbClr val="FFFF00"/>
                </a:solidFill>
              </a:rPr>
              <a:t>Substitute</a:t>
            </a:r>
            <a:endParaRPr lang="en-US" sz="2000" dirty="0" smtClean="0">
              <a:solidFill>
                <a:srgbClr val="FFFF00"/>
              </a:solidFill>
            </a:endParaRPr>
          </a:p>
          <a:p>
            <a:pPr lvl="0">
              <a:lnSpc>
                <a:spcPct val="150000"/>
              </a:lnSpc>
            </a:pPr>
            <a:r>
              <a:rPr lang="en-IN" sz="2000" dirty="0" smtClean="0">
                <a:solidFill>
                  <a:srgbClr val="FFFF00"/>
                </a:solidFill>
              </a:rPr>
              <a:t>Utilize</a:t>
            </a:r>
            <a:endParaRPr lang="en-US" sz="2000" dirty="0" smtClean="0">
              <a:solidFill>
                <a:srgbClr val="FFFF00"/>
              </a:solidFill>
            </a:endParaRPr>
          </a:p>
          <a:p>
            <a:pPr lvl="0">
              <a:lnSpc>
                <a:spcPct val="150000"/>
              </a:lnSpc>
            </a:pPr>
            <a:r>
              <a:rPr lang="en-IN" sz="2000" dirty="0" smtClean="0">
                <a:solidFill>
                  <a:srgbClr val="FFFF00"/>
                </a:solidFill>
              </a:rPr>
              <a:t>Increment</a:t>
            </a:r>
            <a:endParaRPr lang="en-US" sz="2000" dirty="0" smtClean="0">
              <a:solidFill>
                <a:srgbClr val="FFFF00"/>
              </a:solidFill>
            </a:endParaRPr>
          </a:p>
          <a:p>
            <a:r>
              <a:rPr lang="en-IN" b="1" dirty="0" smtClean="0"/>
              <a:t> </a:t>
            </a:r>
            <a:endParaRPr lang="en-US" dirty="0" smtClean="0"/>
          </a:p>
          <a:p>
            <a:r>
              <a:rPr lang="en-IN" sz="2400" b="1" u="sng" dirty="0" smtClean="0">
                <a:solidFill>
                  <a:srgbClr val="FF0000"/>
                </a:solidFill>
              </a:rPr>
              <a:t>DECREMENT OPERATOR(--):</a:t>
            </a:r>
          </a:p>
          <a:p>
            <a:pPr>
              <a:lnSpc>
                <a:spcPct val="150000"/>
              </a:lnSpc>
            </a:pPr>
            <a:r>
              <a:rPr lang="en-IN" dirty="0" smtClean="0"/>
              <a:t>Decrement value by one unit.</a:t>
            </a:r>
            <a:endParaRPr lang="en-IN" sz="2000" dirty="0" smtClean="0"/>
          </a:p>
          <a:p>
            <a:pPr>
              <a:lnSpc>
                <a:spcPct val="150000"/>
              </a:lnSpc>
            </a:pPr>
            <a:r>
              <a:rPr lang="en-IN" sz="2000" b="1" dirty="0" smtClean="0">
                <a:solidFill>
                  <a:srgbClr val="FFFF00"/>
                </a:solidFill>
              </a:rPr>
              <a:t>Pre Decrement: int i = 10;  --i;</a:t>
            </a:r>
            <a:endParaRPr lang="en-US" sz="2000" dirty="0" smtClean="0">
              <a:solidFill>
                <a:srgbClr val="FFFF00"/>
              </a:solidFill>
            </a:endParaRPr>
          </a:p>
          <a:p>
            <a:pPr lvl="0">
              <a:lnSpc>
                <a:spcPct val="150000"/>
              </a:lnSpc>
            </a:pPr>
            <a:r>
              <a:rPr lang="en-IN" sz="2000" dirty="0" smtClean="0">
                <a:solidFill>
                  <a:srgbClr val="FFFF00"/>
                </a:solidFill>
              </a:rPr>
              <a:t>Decrement</a:t>
            </a:r>
            <a:endParaRPr lang="en-US" sz="2000" dirty="0" smtClean="0">
              <a:solidFill>
                <a:srgbClr val="FFFF00"/>
              </a:solidFill>
            </a:endParaRPr>
          </a:p>
          <a:p>
            <a:pPr lvl="0">
              <a:lnSpc>
                <a:spcPct val="150000"/>
              </a:lnSpc>
            </a:pPr>
            <a:r>
              <a:rPr lang="en-IN" sz="2000" dirty="0" smtClean="0">
                <a:solidFill>
                  <a:srgbClr val="FFFF00"/>
                </a:solidFill>
              </a:rPr>
              <a:t>Substitute</a:t>
            </a:r>
            <a:endParaRPr lang="en-US" sz="2000" dirty="0" smtClean="0">
              <a:solidFill>
                <a:srgbClr val="FFFF00"/>
              </a:solidFill>
            </a:endParaRPr>
          </a:p>
          <a:p>
            <a:pPr lvl="0">
              <a:lnSpc>
                <a:spcPct val="150000"/>
              </a:lnSpc>
            </a:pPr>
            <a:r>
              <a:rPr lang="en-IN" sz="2000" dirty="0" smtClean="0">
                <a:solidFill>
                  <a:srgbClr val="FFFF00"/>
                </a:solidFill>
              </a:rPr>
              <a:t>Utilize</a:t>
            </a:r>
            <a:endParaRPr lang="en-US" sz="2000" dirty="0" smtClean="0">
              <a:solidFill>
                <a:srgbClr val="FFFF00"/>
              </a:solidFill>
            </a:endParaRPr>
          </a:p>
          <a:p>
            <a:pPr>
              <a:lnSpc>
                <a:spcPct val="150000"/>
              </a:lnSpc>
            </a:pPr>
            <a:r>
              <a:rPr lang="en-IN" sz="2000" b="1" dirty="0" smtClean="0">
                <a:solidFill>
                  <a:srgbClr val="FFFF00"/>
                </a:solidFill>
              </a:rPr>
              <a:t> Post Decrement: int j=10;  j--;</a:t>
            </a:r>
            <a:endParaRPr lang="en-US" sz="2000" dirty="0" smtClean="0">
              <a:solidFill>
                <a:srgbClr val="FFFF00"/>
              </a:solidFill>
            </a:endParaRPr>
          </a:p>
          <a:p>
            <a:pPr lvl="0">
              <a:lnSpc>
                <a:spcPct val="150000"/>
              </a:lnSpc>
            </a:pPr>
            <a:r>
              <a:rPr lang="en-IN" sz="2000" dirty="0" smtClean="0">
                <a:solidFill>
                  <a:srgbClr val="FFFF00"/>
                </a:solidFill>
              </a:rPr>
              <a:t>Substitute</a:t>
            </a:r>
            <a:endParaRPr lang="en-US" sz="2000" dirty="0" smtClean="0">
              <a:solidFill>
                <a:srgbClr val="FFFF00"/>
              </a:solidFill>
            </a:endParaRPr>
          </a:p>
          <a:p>
            <a:pPr lvl="0">
              <a:lnSpc>
                <a:spcPct val="150000"/>
              </a:lnSpc>
            </a:pPr>
            <a:r>
              <a:rPr lang="en-IN" sz="2000" dirty="0" smtClean="0">
                <a:solidFill>
                  <a:srgbClr val="FFFF00"/>
                </a:solidFill>
              </a:rPr>
              <a:t>Utilize</a:t>
            </a:r>
            <a:endParaRPr lang="en-US" sz="2000" dirty="0" smtClean="0">
              <a:solidFill>
                <a:srgbClr val="FFFF00"/>
              </a:solidFill>
            </a:endParaRPr>
          </a:p>
          <a:p>
            <a:pPr lvl="0">
              <a:lnSpc>
                <a:spcPct val="150000"/>
              </a:lnSpc>
            </a:pPr>
            <a:r>
              <a:rPr lang="en-IN" sz="2000" dirty="0" smtClean="0">
                <a:solidFill>
                  <a:srgbClr val="FFFF00"/>
                </a:solidFill>
              </a:rPr>
              <a:t>Decrement</a:t>
            </a:r>
            <a:endParaRPr lang="en-US" sz="2000" dirty="0" smtClean="0">
              <a:solidFill>
                <a:srgbClr val="FFFF00"/>
              </a:solidFill>
            </a:endParaRPr>
          </a:p>
          <a:p>
            <a:pPr>
              <a:lnSpc>
                <a:spcPct val="150000"/>
              </a:lnSpc>
            </a:pPr>
            <a:endParaRPr lang="en-US" sz="2000" dirty="0" smtClean="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7224" y="785794"/>
            <a:ext cx="184731" cy="369332"/>
          </a:xfrm>
          <a:prstGeom prst="rect">
            <a:avLst/>
          </a:prstGeom>
          <a:noFill/>
        </p:spPr>
        <p:txBody>
          <a:bodyPr wrap="none" rtlCol="0">
            <a:spAutoFit/>
          </a:bodyPr>
          <a:lstStyle/>
          <a:p>
            <a:endParaRPr lang="en-US" dirty="0"/>
          </a:p>
        </p:txBody>
      </p:sp>
      <p:sp>
        <p:nvSpPr>
          <p:cNvPr id="3" name="TextBox 2"/>
          <p:cNvSpPr txBox="1"/>
          <p:nvPr/>
        </p:nvSpPr>
        <p:spPr>
          <a:xfrm>
            <a:off x="214282" y="142852"/>
            <a:ext cx="7356935" cy="7201972"/>
          </a:xfrm>
          <a:prstGeom prst="rect">
            <a:avLst/>
          </a:prstGeom>
          <a:noFill/>
        </p:spPr>
        <p:txBody>
          <a:bodyPr wrap="square" rtlCol="0">
            <a:spAutoFit/>
          </a:bodyPr>
          <a:lstStyle/>
          <a:p>
            <a:pPr>
              <a:lnSpc>
                <a:spcPct val="150000"/>
              </a:lnSpc>
            </a:pPr>
            <a:r>
              <a:rPr lang="en-IN" sz="2400" b="1" dirty="0">
                <a:solidFill>
                  <a:srgbClr val="FF0000"/>
                </a:solidFill>
              </a:rPr>
              <a:t>4.</a:t>
            </a:r>
            <a:r>
              <a:rPr lang="en-IN" sz="2400" b="1" u="sng" dirty="0">
                <a:solidFill>
                  <a:srgbClr val="FF0000"/>
                </a:solidFill>
              </a:rPr>
              <a:t>RELATIONAL OPERATOR(COMPARISON</a:t>
            </a:r>
            <a:r>
              <a:rPr lang="en-IN" sz="2400" b="1" u="sng" dirty="0" smtClean="0">
                <a:solidFill>
                  <a:srgbClr val="FF0000"/>
                </a:solidFill>
              </a:rPr>
              <a:t>):</a:t>
            </a:r>
          </a:p>
          <a:p>
            <a:pPr>
              <a:lnSpc>
                <a:spcPct val="150000"/>
              </a:lnSpc>
            </a:pPr>
            <a:r>
              <a:rPr lang="en-IN" sz="2000" dirty="0" smtClean="0"/>
              <a:t>     Return </a:t>
            </a:r>
            <a:r>
              <a:rPr lang="en-IN" sz="2000" dirty="0"/>
              <a:t>value </a:t>
            </a:r>
            <a:r>
              <a:rPr lang="en-IN" sz="2000" dirty="0" smtClean="0"/>
              <a:t>of relational </a:t>
            </a:r>
            <a:r>
              <a:rPr lang="en-IN" sz="2000" dirty="0"/>
              <a:t>operator is always a Boolean</a:t>
            </a:r>
            <a:r>
              <a:rPr lang="en-IN" sz="2000" dirty="0" smtClean="0"/>
              <a:t>.</a:t>
            </a:r>
          </a:p>
          <a:p>
            <a:pPr marL="342900" indent="-342900">
              <a:lnSpc>
                <a:spcPct val="150000"/>
              </a:lnSpc>
            </a:pPr>
            <a:r>
              <a:rPr lang="en-US" sz="2000" dirty="0" smtClean="0"/>
              <a:t>1</a:t>
            </a:r>
            <a:r>
              <a:rPr lang="en-US" sz="2400" b="1" dirty="0" smtClean="0">
                <a:solidFill>
                  <a:srgbClr val="FFFF00"/>
                </a:solidFill>
              </a:rPr>
              <a:t>.  </a:t>
            </a:r>
            <a:r>
              <a:rPr lang="en-IN" sz="2400" b="1" dirty="0" smtClean="0">
                <a:solidFill>
                  <a:srgbClr val="FFFF00"/>
                </a:solidFill>
              </a:rPr>
              <a:t>= </a:t>
            </a:r>
            <a:r>
              <a:rPr lang="en-IN" sz="2400" b="1" dirty="0">
                <a:solidFill>
                  <a:srgbClr val="FFFF00"/>
                </a:solidFill>
              </a:rPr>
              <a:t>= </a:t>
            </a:r>
            <a:r>
              <a:rPr lang="en-IN" sz="2400" b="1" dirty="0" smtClean="0">
                <a:solidFill>
                  <a:srgbClr val="FFFF00"/>
                </a:solidFill>
              </a:rPr>
              <a:t>  </a:t>
            </a:r>
            <a:r>
              <a:rPr lang="en-IN" sz="2000" dirty="0" smtClean="0"/>
              <a:t>Returns </a:t>
            </a:r>
            <a:r>
              <a:rPr lang="en-IN" sz="2000" dirty="0"/>
              <a:t>true when both sides of the equation  equal, </a:t>
            </a:r>
            <a:endParaRPr lang="en-IN" sz="2000" dirty="0" smtClean="0"/>
          </a:p>
          <a:p>
            <a:pPr marL="342900" indent="-342900">
              <a:lnSpc>
                <a:spcPct val="150000"/>
              </a:lnSpc>
            </a:pPr>
            <a:r>
              <a:rPr lang="en-IN" sz="2000" dirty="0" smtClean="0"/>
              <a:t>                  else </a:t>
            </a:r>
            <a:r>
              <a:rPr lang="en-IN" sz="2000" dirty="0"/>
              <a:t>returns </a:t>
            </a:r>
            <a:r>
              <a:rPr lang="en-IN" sz="2000" dirty="0" smtClean="0"/>
              <a:t>false</a:t>
            </a:r>
          </a:p>
          <a:p>
            <a:pPr lvl="0">
              <a:lnSpc>
                <a:spcPct val="150000"/>
              </a:lnSpc>
            </a:pPr>
            <a:r>
              <a:rPr lang="en-IN" sz="2000" dirty="0" smtClean="0"/>
              <a:t>2</a:t>
            </a:r>
            <a:r>
              <a:rPr lang="en-IN" sz="2400" b="1" dirty="0" smtClean="0">
                <a:solidFill>
                  <a:srgbClr val="FFFF00"/>
                </a:solidFill>
              </a:rPr>
              <a:t>.  !=     </a:t>
            </a:r>
            <a:r>
              <a:rPr lang="en-IN" sz="2000" dirty="0" smtClean="0"/>
              <a:t>Returns </a:t>
            </a:r>
            <a:r>
              <a:rPr lang="en-IN" sz="2000" dirty="0"/>
              <a:t>true if both sides of the equation not equal</a:t>
            </a:r>
            <a:r>
              <a:rPr lang="en-IN" sz="2000" dirty="0" smtClean="0"/>
              <a:t>.</a:t>
            </a:r>
          </a:p>
          <a:p>
            <a:pPr lvl="0">
              <a:lnSpc>
                <a:spcPct val="150000"/>
              </a:lnSpc>
            </a:pPr>
            <a:r>
              <a:rPr lang="en-IN" sz="2000" dirty="0" smtClean="0"/>
              <a:t>3</a:t>
            </a:r>
            <a:r>
              <a:rPr lang="en-IN" sz="2000" b="1" dirty="0" smtClean="0">
                <a:solidFill>
                  <a:srgbClr val="FFFF00"/>
                </a:solidFill>
              </a:rPr>
              <a:t>.  </a:t>
            </a:r>
            <a:r>
              <a:rPr lang="en-IN" sz="2400" b="1" dirty="0" smtClean="0">
                <a:solidFill>
                  <a:srgbClr val="FFFF00"/>
                </a:solidFill>
              </a:rPr>
              <a:t>&lt;</a:t>
            </a:r>
            <a:r>
              <a:rPr lang="en-IN" sz="2000" b="1" dirty="0" smtClean="0">
                <a:solidFill>
                  <a:srgbClr val="FFFF00"/>
                </a:solidFill>
              </a:rPr>
              <a:t>         </a:t>
            </a:r>
            <a:r>
              <a:rPr lang="en-IN" sz="2000" dirty="0" smtClean="0"/>
              <a:t>Returns </a:t>
            </a:r>
            <a:r>
              <a:rPr lang="en-IN" sz="2000" dirty="0"/>
              <a:t>true if the left side of the equation is less </a:t>
            </a:r>
            <a:r>
              <a:rPr lang="en-IN" sz="2000" dirty="0" smtClean="0"/>
              <a:t>than</a:t>
            </a:r>
          </a:p>
          <a:p>
            <a:pPr lvl="0">
              <a:lnSpc>
                <a:spcPct val="150000"/>
              </a:lnSpc>
            </a:pPr>
            <a:r>
              <a:rPr lang="en-IN" sz="2000" dirty="0"/>
              <a:t> </a:t>
            </a:r>
            <a:r>
              <a:rPr lang="en-IN" sz="2000" dirty="0" smtClean="0"/>
              <a:t>                 right </a:t>
            </a:r>
            <a:r>
              <a:rPr lang="en-IN" sz="2000" dirty="0"/>
              <a:t>side of the </a:t>
            </a:r>
            <a:r>
              <a:rPr lang="en-IN" sz="2000" dirty="0" smtClean="0"/>
              <a:t>equation</a:t>
            </a:r>
          </a:p>
          <a:p>
            <a:pPr lvl="0">
              <a:lnSpc>
                <a:spcPct val="150000"/>
              </a:lnSpc>
            </a:pPr>
            <a:r>
              <a:rPr lang="en-IN" sz="2000" dirty="0" smtClean="0"/>
              <a:t>4</a:t>
            </a:r>
            <a:r>
              <a:rPr lang="en-IN" sz="2400" dirty="0" smtClean="0"/>
              <a:t>.  </a:t>
            </a:r>
            <a:r>
              <a:rPr lang="en-IN" sz="2400" b="1" dirty="0" smtClean="0">
                <a:solidFill>
                  <a:srgbClr val="FFFF00"/>
                </a:solidFill>
              </a:rPr>
              <a:t>&gt;</a:t>
            </a:r>
            <a:r>
              <a:rPr lang="en-IN" sz="2400" dirty="0" smtClean="0"/>
              <a:t>       </a:t>
            </a:r>
            <a:r>
              <a:rPr lang="en-IN" sz="2000" dirty="0" smtClean="0"/>
              <a:t>Returns </a:t>
            </a:r>
            <a:r>
              <a:rPr lang="en-IN" sz="2000" dirty="0"/>
              <a:t>true if the  left side of the equation is greater </a:t>
            </a:r>
            <a:r>
              <a:rPr lang="en-IN" sz="2000" dirty="0" smtClean="0"/>
              <a:t>than</a:t>
            </a:r>
          </a:p>
          <a:p>
            <a:pPr lvl="0">
              <a:lnSpc>
                <a:spcPct val="150000"/>
              </a:lnSpc>
            </a:pPr>
            <a:r>
              <a:rPr lang="en-IN" sz="2000" dirty="0"/>
              <a:t> </a:t>
            </a:r>
            <a:r>
              <a:rPr lang="en-IN" sz="2000" dirty="0" smtClean="0"/>
              <a:t>                 right </a:t>
            </a:r>
            <a:r>
              <a:rPr lang="en-IN" sz="2000" dirty="0"/>
              <a:t>side of </a:t>
            </a:r>
            <a:r>
              <a:rPr lang="en-IN" sz="2000" dirty="0" smtClean="0"/>
              <a:t>the equation</a:t>
            </a:r>
          </a:p>
          <a:p>
            <a:pPr lvl="0">
              <a:lnSpc>
                <a:spcPct val="150000"/>
              </a:lnSpc>
            </a:pPr>
            <a:r>
              <a:rPr lang="en-IN" sz="2000" dirty="0" smtClean="0"/>
              <a:t>5</a:t>
            </a:r>
            <a:r>
              <a:rPr lang="en-IN" sz="2400" b="1" dirty="0" smtClean="0">
                <a:solidFill>
                  <a:srgbClr val="FFFF00"/>
                </a:solidFill>
              </a:rPr>
              <a:t>.  &lt;=    </a:t>
            </a:r>
            <a:r>
              <a:rPr lang="en-IN" sz="2000" dirty="0" smtClean="0"/>
              <a:t>Returns </a:t>
            </a:r>
            <a:r>
              <a:rPr lang="en-IN" sz="2000" dirty="0"/>
              <a:t>true if the left side of the equation is less than </a:t>
            </a:r>
            <a:endParaRPr lang="en-IN" sz="2000" dirty="0" smtClean="0"/>
          </a:p>
          <a:p>
            <a:pPr lvl="0">
              <a:lnSpc>
                <a:spcPct val="150000"/>
              </a:lnSpc>
            </a:pPr>
            <a:r>
              <a:rPr lang="en-IN" sz="2000" dirty="0"/>
              <a:t> </a:t>
            </a:r>
            <a:r>
              <a:rPr lang="en-IN" sz="2000" dirty="0" smtClean="0"/>
              <a:t>                 or </a:t>
            </a:r>
            <a:r>
              <a:rPr lang="en-IN" sz="2000" dirty="0"/>
              <a:t>equal </a:t>
            </a:r>
            <a:r>
              <a:rPr lang="en-IN" sz="2000" dirty="0" smtClean="0"/>
              <a:t>to the right </a:t>
            </a:r>
            <a:r>
              <a:rPr lang="en-IN" sz="2000" dirty="0"/>
              <a:t>side of the equation</a:t>
            </a:r>
            <a:endParaRPr lang="en-US" sz="2000" dirty="0"/>
          </a:p>
          <a:p>
            <a:pPr>
              <a:lnSpc>
                <a:spcPct val="150000"/>
              </a:lnSpc>
            </a:pPr>
            <a:r>
              <a:rPr lang="en-IN" sz="2000" dirty="0"/>
              <a:t> </a:t>
            </a:r>
            <a:r>
              <a:rPr lang="en-IN" sz="2000" dirty="0" smtClean="0"/>
              <a:t>6</a:t>
            </a:r>
            <a:r>
              <a:rPr lang="en-IN" sz="2400" b="1" dirty="0" smtClean="0">
                <a:solidFill>
                  <a:srgbClr val="FFFF00"/>
                </a:solidFill>
              </a:rPr>
              <a:t>.  &gt;=   </a:t>
            </a:r>
            <a:r>
              <a:rPr lang="en-IN" sz="2000" dirty="0" smtClean="0"/>
              <a:t>Returns </a:t>
            </a:r>
            <a:r>
              <a:rPr lang="en-IN" sz="2000" dirty="0"/>
              <a:t>true if the left side of the equation is greater </a:t>
            </a:r>
            <a:r>
              <a:rPr lang="en-IN" sz="2000" dirty="0" smtClean="0"/>
              <a:t>than</a:t>
            </a:r>
          </a:p>
          <a:p>
            <a:pPr lvl="0">
              <a:lnSpc>
                <a:spcPct val="150000"/>
              </a:lnSpc>
            </a:pPr>
            <a:r>
              <a:rPr lang="en-IN" sz="2000" dirty="0"/>
              <a:t> </a:t>
            </a:r>
            <a:r>
              <a:rPr lang="en-IN" sz="2000" dirty="0" smtClean="0"/>
              <a:t>                 equal </a:t>
            </a:r>
            <a:r>
              <a:rPr lang="en-IN" sz="2000" dirty="0"/>
              <a:t>to right side of the equation</a:t>
            </a:r>
            <a:endParaRPr lang="en-US" sz="2000" dirty="0"/>
          </a:p>
          <a:p>
            <a:pPr>
              <a:lnSpc>
                <a:spcPct val="150000"/>
              </a:lnSpc>
            </a:pPr>
            <a:endParaRPr 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5909310"/>
          </a:xfrm>
          <a:prstGeom prst="rect">
            <a:avLst/>
          </a:prstGeom>
          <a:noFill/>
        </p:spPr>
        <p:txBody>
          <a:bodyPr wrap="square" rtlCol="0">
            <a:spAutoFit/>
          </a:bodyPr>
          <a:lstStyle/>
          <a:p>
            <a:r>
              <a:rPr lang="en-IN" sz="2400" b="1" u="sng" dirty="0" smtClean="0">
                <a:solidFill>
                  <a:srgbClr val="FF0000"/>
                </a:solidFill>
              </a:rPr>
              <a:t>5.LOGICAL OPEARTOR:</a:t>
            </a:r>
            <a:r>
              <a:rPr lang="en-IN" sz="2400" b="1" dirty="0" smtClean="0">
                <a:solidFill>
                  <a:srgbClr val="FF0000"/>
                </a:solidFill>
              </a:rPr>
              <a:t> </a:t>
            </a:r>
          </a:p>
          <a:p>
            <a:endParaRPr lang="en-IN" sz="2400" b="1" dirty="0" smtClean="0">
              <a:solidFill>
                <a:srgbClr val="FF0000"/>
              </a:solidFill>
            </a:endParaRPr>
          </a:p>
          <a:p>
            <a:pPr>
              <a:lnSpc>
                <a:spcPct val="150000"/>
              </a:lnSpc>
            </a:pPr>
            <a:r>
              <a:rPr lang="en-IN" dirty="0"/>
              <a:t> </a:t>
            </a:r>
            <a:r>
              <a:rPr lang="en-IN" dirty="0" smtClean="0"/>
              <a:t>            </a:t>
            </a:r>
            <a:r>
              <a:rPr lang="en-IN" sz="2000" dirty="0" smtClean="0"/>
              <a:t>In order to check 2 or more than 2 condition same time</a:t>
            </a:r>
          </a:p>
          <a:p>
            <a:pPr>
              <a:lnSpc>
                <a:spcPct val="150000"/>
              </a:lnSpc>
            </a:pPr>
            <a:r>
              <a:rPr lang="en-IN" sz="2000" dirty="0" smtClean="0"/>
              <a:t> we go for logical operator.</a:t>
            </a:r>
          </a:p>
          <a:p>
            <a:pPr marL="342900" lvl="0" indent="-342900">
              <a:lnSpc>
                <a:spcPct val="150000"/>
              </a:lnSpc>
            </a:pPr>
            <a:endParaRPr lang="en-US" sz="2000" dirty="0" smtClean="0"/>
          </a:p>
          <a:p>
            <a:pPr marL="342900" lvl="0" indent="-342900">
              <a:lnSpc>
                <a:spcPct val="150000"/>
              </a:lnSpc>
            </a:pPr>
            <a:r>
              <a:rPr lang="en-US" sz="2000" dirty="0" smtClean="0"/>
              <a:t>1</a:t>
            </a:r>
            <a:r>
              <a:rPr lang="en-US" sz="2000" dirty="0" smtClean="0">
                <a:solidFill>
                  <a:srgbClr val="FFFF00"/>
                </a:solidFill>
              </a:rPr>
              <a:t>.  </a:t>
            </a:r>
            <a:r>
              <a:rPr lang="en-IN" sz="2000" b="1" dirty="0" smtClean="0">
                <a:solidFill>
                  <a:srgbClr val="FFFF00"/>
                </a:solidFill>
              </a:rPr>
              <a:t>NOT (!)</a:t>
            </a:r>
            <a:r>
              <a:rPr lang="en-IN" sz="2000" b="1" dirty="0" smtClean="0"/>
              <a:t> </a:t>
            </a:r>
            <a:r>
              <a:rPr lang="en-IN" sz="2000" dirty="0" smtClean="0"/>
              <a:t>=&gt; Unary operator .</a:t>
            </a:r>
          </a:p>
          <a:p>
            <a:pPr marL="342900" lvl="0" indent="-342900">
              <a:lnSpc>
                <a:spcPct val="150000"/>
              </a:lnSpc>
            </a:pPr>
            <a:r>
              <a:rPr lang="en-IN" sz="2000" dirty="0" smtClean="0"/>
              <a:t>        - It is a unique operator it return false, if the right hand side</a:t>
            </a:r>
          </a:p>
          <a:p>
            <a:pPr marL="342900" lvl="0" indent="-342900">
              <a:lnSpc>
                <a:spcPct val="150000"/>
              </a:lnSpc>
            </a:pPr>
            <a:r>
              <a:rPr lang="en-IN" sz="2000" dirty="0"/>
              <a:t> </a:t>
            </a:r>
            <a:r>
              <a:rPr lang="en-IN" sz="2000" dirty="0" smtClean="0"/>
              <a:t>         operator is true.</a:t>
            </a:r>
            <a:endParaRPr lang="en-US" sz="2000" dirty="0" smtClean="0"/>
          </a:p>
          <a:p>
            <a:pPr lvl="0">
              <a:lnSpc>
                <a:spcPct val="150000"/>
              </a:lnSpc>
            </a:pPr>
            <a:endParaRPr lang="en-IN" sz="2000" dirty="0" smtClean="0"/>
          </a:p>
          <a:p>
            <a:pPr lvl="0">
              <a:lnSpc>
                <a:spcPct val="150000"/>
              </a:lnSpc>
            </a:pPr>
            <a:r>
              <a:rPr lang="en-IN" sz="2000" dirty="0" smtClean="0"/>
              <a:t>2. </a:t>
            </a:r>
            <a:r>
              <a:rPr lang="en-IN" sz="2000" b="1" dirty="0" smtClean="0">
                <a:solidFill>
                  <a:srgbClr val="FFFF00"/>
                </a:solidFill>
              </a:rPr>
              <a:t>CONDITIONAL AND (&amp;&amp;) </a:t>
            </a:r>
            <a:r>
              <a:rPr lang="en-IN" sz="2000" dirty="0" smtClean="0"/>
              <a:t>=&gt; Binary operator.</a:t>
            </a:r>
          </a:p>
          <a:p>
            <a:pPr lvl="0">
              <a:lnSpc>
                <a:spcPct val="150000"/>
              </a:lnSpc>
            </a:pPr>
            <a:r>
              <a:rPr lang="en-IN" sz="2000" dirty="0"/>
              <a:t> </a:t>
            </a:r>
            <a:r>
              <a:rPr lang="en-IN" sz="2000" dirty="0" smtClean="0"/>
              <a:t>        - It  returns true if both the conditions are true. </a:t>
            </a:r>
          </a:p>
          <a:p>
            <a:pPr lvl="0">
              <a:lnSpc>
                <a:spcPct val="150000"/>
              </a:lnSpc>
            </a:pPr>
            <a:r>
              <a:rPr lang="en-IN" sz="2000" dirty="0"/>
              <a:t> </a:t>
            </a:r>
            <a:r>
              <a:rPr lang="en-IN" sz="2000" dirty="0" smtClean="0"/>
              <a:t>        - If the first condition is false it wont check the second condition</a:t>
            </a:r>
          </a:p>
          <a:p>
            <a:pPr lvl="0">
              <a:lnSpc>
                <a:spcPct val="150000"/>
              </a:lnSpc>
            </a:pPr>
            <a:r>
              <a:rPr lang="en-IN" sz="2000" dirty="0"/>
              <a:t> </a:t>
            </a:r>
            <a:r>
              <a:rPr lang="en-IN" sz="2000" dirty="0" smtClean="0"/>
              <a:t>          directly it is false.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9118827" cy="5539978"/>
          </a:xfrm>
          <a:prstGeom prst="rect">
            <a:avLst/>
          </a:prstGeom>
          <a:noFill/>
        </p:spPr>
        <p:txBody>
          <a:bodyPr wrap="square" rtlCol="0">
            <a:spAutoFit/>
          </a:bodyPr>
          <a:lstStyle/>
          <a:p>
            <a:pPr lvl="0">
              <a:lnSpc>
                <a:spcPct val="150000"/>
              </a:lnSpc>
            </a:pPr>
            <a:r>
              <a:rPr lang="en-IN" sz="2400" dirty="0" smtClean="0"/>
              <a:t>3. </a:t>
            </a:r>
            <a:r>
              <a:rPr lang="en-IN" sz="2400" b="1" dirty="0" smtClean="0">
                <a:solidFill>
                  <a:srgbClr val="FFFF00"/>
                </a:solidFill>
              </a:rPr>
              <a:t>CONDITIONAL OR (| |)</a:t>
            </a:r>
            <a:r>
              <a:rPr lang="en-IN" sz="2400" dirty="0" smtClean="0"/>
              <a:t> =&gt; Binary operator.</a:t>
            </a:r>
          </a:p>
          <a:p>
            <a:pPr lvl="0">
              <a:lnSpc>
                <a:spcPct val="150000"/>
              </a:lnSpc>
            </a:pPr>
            <a:r>
              <a:rPr lang="en-IN" sz="2400" dirty="0" smtClean="0"/>
              <a:t>        -  It returns true if either of the two condition is true.</a:t>
            </a:r>
          </a:p>
          <a:p>
            <a:pPr lvl="0">
              <a:lnSpc>
                <a:spcPct val="150000"/>
              </a:lnSpc>
            </a:pPr>
            <a:r>
              <a:rPr lang="en-IN" sz="2400" dirty="0" smtClean="0"/>
              <a:t>        -  If the first condition is true it wont check the second condition</a:t>
            </a:r>
          </a:p>
          <a:p>
            <a:pPr lvl="0">
              <a:lnSpc>
                <a:spcPct val="150000"/>
              </a:lnSpc>
            </a:pPr>
            <a:r>
              <a:rPr lang="en-IN" sz="2400" dirty="0" smtClean="0"/>
              <a:t>           directly it is true.</a:t>
            </a:r>
            <a:endParaRPr lang="en-US" sz="2400" dirty="0" smtClean="0"/>
          </a:p>
          <a:p>
            <a:pPr>
              <a:lnSpc>
                <a:spcPct val="150000"/>
              </a:lnSpc>
            </a:pPr>
            <a:r>
              <a:rPr lang="en-IN" sz="2400" b="1" dirty="0" smtClean="0"/>
              <a:t> </a:t>
            </a:r>
            <a:endParaRPr lang="en-US" sz="2400" dirty="0" smtClean="0"/>
          </a:p>
          <a:p>
            <a:r>
              <a:rPr lang="en-IN" sz="2400" b="1" u="sng" dirty="0" smtClean="0">
                <a:solidFill>
                  <a:srgbClr val="FF0000"/>
                </a:solidFill>
              </a:rPr>
              <a:t>6.BITWISE OPERATOR:</a:t>
            </a:r>
            <a:r>
              <a:rPr lang="en-IN" sz="2400" dirty="0" smtClean="0">
                <a:solidFill>
                  <a:srgbClr val="FF0000"/>
                </a:solidFill>
              </a:rPr>
              <a:t> </a:t>
            </a:r>
            <a:endParaRPr lang="en-US" sz="2400" dirty="0" smtClean="0">
              <a:solidFill>
                <a:srgbClr val="FF0000"/>
              </a:solidFill>
            </a:endParaRPr>
          </a:p>
          <a:p>
            <a:pPr lvl="0"/>
            <a:r>
              <a:rPr lang="en-IN" dirty="0" smtClean="0"/>
              <a:t>&amp;</a:t>
            </a:r>
            <a:endParaRPr lang="en-US" dirty="0" smtClean="0"/>
          </a:p>
          <a:p>
            <a:pPr lvl="0"/>
            <a:r>
              <a:rPr lang="en-IN" dirty="0" smtClean="0"/>
              <a:t>|</a:t>
            </a:r>
            <a:endParaRPr lang="en-US" dirty="0" smtClean="0"/>
          </a:p>
          <a:p>
            <a:pPr lvl="0"/>
            <a:r>
              <a:rPr lang="en-IN" dirty="0" smtClean="0"/>
              <a:t>^</a:t>
            </a:r>
            <a:endParaRPr lang="en-US" dirty="0" smtClean="0"/>
          </a:p>
          <a:p>
            <a:endParaRPr lang="en-IN" b="1" u="sng" dirty="0" smtClean="0"/>
          </a:p>
          <a:p>
            <a:endParaRPr lang="en-IN" b="1" u="sng" dirty="0"/>
          </a:p>
          <a:p>
            <a:r>
              <a:rPr lang="en-IN" sz="2400" b="1" u="sng" dirty="0" smtClean="0">
                <a:solidFill>
                  <a:srgbClr val="FF0000"/>
                </a:solidFill>
              </a:rPr>
              <a:t>5.COMPLIMANT OPERATOR:</a:t>
            </a:r>
            <a:r>
              <a:rPr lang="en-IN" sz="2400" dirty="0" smtClean="0">
                <a:solidFill>
                  <a:srgbClr val="FF0000"/>
                </a:solidFill>
              </a:rPr>
              <a:t> </a:t>
            </a:r>
            <a:endParaRPr lang="en-US" sz="2400" dirty="0" smtClean="0">
              <a:solidFill>
                <a:srgbClr val="FF0000"/>
              </a:solidFill>
            </a:endParaRPr>
          </a:p>
          <a:p>
            <a:r>
              <a:rPr lang="en-IN" dirty="0" smtClean="0"/>
              <a:t> </a:t>
            </a:r>
            <a:endParaRPr lang="en-US" dirty="0" smtClean="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285728"/>
            <a:ext cx="8215370" cy="4185761"/>
          </a:xfrm>
          <a:prstGeom prst="rect">
            <a:avLst/>
          </a:prstGeom>
          <a:noFill/>
        </p:spPr>
        <p:txBody>
          <a:bodyPr wrap="square" rtlCol="0">
            <a:spAutoFit/>
          </a:bodyPr>
          <a:lstStyle/>
          <a:p>
            <a:endParaRPr lang="en-IN" sz="2000" dirty="0" smtClean="0"/>
          </a:p>
          <a:p>
            <a:endParaRPr lang="en-US" dirty="0"/>
          </a:p>
          <a:p>
            <a:pPr lvl="0"/>
            <a:r>
              <a:rPr lang="en-IN" sz="2400" b="1" dirty="0" smtClean="0">
                <a:solidFill>
                  <a:srgbClr val="FF0000"/>
                </a:solidFill>
              </a:rPr>
              <a:t>1. IF </a:t>
            </a:r>
            <a:r>
              <a:rPr lang="en-IN" sz="2400" b="1" dirty="0">
                <a:solidFill>
                  <a:srgbClr val="FF0000"/>
                </a:solidFill>
              </a:rPr>
              <a:t>: </a:t>
            </a:r>
            <a:endParaRPr lang="en-IN" sz="2400" b="1" dirty="0" smtClean="0">
              <a:solidFill>
                <a:srgbClr val="FF0000"/>
              </a:solidFill>
            </a:endParaRPr>
          </a:p>
          <a:p>
            <a:pPr lvl="0">
              <a:lnSpc>
                <a:spcPct val="150000"/>
              </a:lnSpc>
            </a:pPr>
            <a:r>
              <a:rPr lang="en-IN" sz="2000" b="1" dirty="0"/>
              <a:t> </a:t>
            </a:r>
            <a:r>
              <a:rPr lang="en-IN" sz="2000" b="1" dirty="0" smtClean="0"/>
              <a:t>        </a:t>
            </a:r>
            <a:r>
              <a:rPr lang="en-IN" sz="2000" dirty="0" smtClean="0"/>
              <a:t>If </a:t>
            </a:r>
            <a:r>
              <a:rPr lang="en-IN" sz="2000" dirty="0"/>
              <a:t>the condition is true it goes to the if block </a:t>
            </a:r>
            <a:r>
              <a:rPr lang="en-IN" sz="2000" dirty="0" smtClean="0"/>
              <a:t>otherwise</a:t>
            </a:r>
          </a:p>
          <a:p>
            <a:pPr lvl="0">
              <a:lnSpc>
                <a:spcPct val="150000"/>
              </a:lnSpc>
            </a:pPr>
            <a:r>
              <a:rPr lang="en-IN" sz="2000" dirty="0"/>
              <a:t> </a:t>
            </a:r>
            <a:r>
              <a:rPr lang="en-IN" sz="2000" dirty="0" smtClean="0"/>
              <a:t>         next  to the if block executes.</a:t>
            </a:r>
            <a:endParaRPr lang="en-US" sz="2000" dirty="0"/>
          </a:p>
          <a:p>
            <a:pPr>
              <a:lnSpc>
                <a:spcPct val="150000"/>
              </a:lnSpc>
            </a:pPr>
            <a:r>
              <a:rPr lang="en-IN" sz="2000" b="1" dirty="0" smtClean="0"/>
              <a:t>         </a:t>
            </a:r>
            <a:r>
              <a:rPr lang="en-IN" sz="2000" b="1" dirty="0" smtClean="0">
                <a:solidFill>
                  <a:srgbClr val="FFFF00"/>
                </a:solidFill>
              </a:rPr>
              <a:t>SYNTAX:</a:t>
            </a:r>
          </a:p>
          <a:p>
            <a:r>
              <a:rPr lang="en-IN" sz="2000" b="1" dirty="0">
                <a:solidFill>
                  <a:srgbClr val="FFFF00"/>
                </a:solidFill>
              </a:rPr>
              <a:t> </a:t>
            </a:r>
            <a:r>
              <a:rPr lang="en-IN" sz="2000" b="1" dirty="0" smtClean="0">
                <a:solidFill>
                  <a:srgbClr val="FFFF00"/>
                </a:solidFill>
              </a:rPr>
              <a:t>                               </a:t>
            </a:r>
            <a:r>
              <a:rPr lang="en-IN" sz="2000" dirty="0" smtClean="0">
                <a:solidFill>
                  <a:srgbClr val="FFFF00"/>
                </a:solidFill>
              </a:rPr>
              <a:t>If(Boolean </a:t>
            </a:r>
            <a:r>
              <a:rPr lang="en-IN" sz="2000" dirty="0">
                <a:solidFill>
                  <a:srgbClr val="FFFF00"/>
                </a:solidFill>
              </a:rPr>
              <a:t>condition){</a:t>
            </a:r>
            <a:endParaRPr lang="en-US" sz="2000" dirty="0">
              <a:solidFill>
                <a:srgbClr val="FFFF00"/>
              </a:solidFill>
            </a:endParaRPr>
          </a:p>
          <a:p>
            <a:r>
              <a:rPr lang="en-IN" sz="2000" dirty="0">
                <a:solidFill>
                  <a:srgbClr val="FFFF00"/>
                </a:solidFill>
              </a:rPr>
              <a:t>			</a:t>
            </a:r>
            <a:r>
              <a:rPr lang="en-IN" sz="2000" dirty="0" smtClean="0">
                <a:solidFill>
                  <a:srgbClr val="FFFF00"/>
                </a:solidFill>
              </a:rPr>
              <a:t>                         //</a:t>
            </a:r>
            <a:r>
              <a:rPr lang="en-IN" sz="2000" dirty="0">
                <a:solidFill>
                  <a:srgbClr val="FFFF00"/>
                </a:solidFill>
              </a:rPr>
              <a:t>statements;</a:t>
            </a:r>
            <a:endParaRPr lang="en-US" sz="2000" dirty="0">
              <a:solidFill>
                <a:srgbClr val="FFFF00"/>
              </a:solidFill>
            </a:endParaRPr>
          </a:p>
          <a:p>
            <a:r>
              <a:rPr lang="en-IN" sz="2000" dirty="0">
                <a:solidFill>
                  <a:srgbClr val="FFFF00"/>
                </a:solidFill>
              </a:rPr>
              <a:t>	 </a:t>
            </a:r>
            <a:r>
              <a:rPr lang="en-IN" sz="2000" dirty="0" smtClean="0">
                <a:solidFill>
                  <a:srgbClr val="FFFF00"/>
                </a:solidFill>
              </a:rPr>
              <a:t>                                                          }</a:t>
            </a:r>
          </a:p>
          <a:p>
            <a:endParaRPr lang="en-IN" dirty="0"/>
          </a:p>
          <a:p>
            <a:endParaRPr lang="en-US" dirty="0"/>
          </a:p>
          <a:p>
            <a:endParaRPr lang="en-US" dirty="0"/>
          </a:p>
        </p:txBody>
      </p:sp>
      <p:sp>
        <p:nvSpPr>
          <p:cNvPr id="3" name="Rectangle 2"/>
          <p:cNvSpPr/>
          <p:nvPr/>
        </p:nvSpPr>
        <p:spPr>
          <a:xfrm>
            <a:off x="-214346" y="214290"/>
            <a:ext cx="6793953" cy="584775"/>
          </a:xfrm>
          <a:prstGeom prst="rect">
            <a:avLst/>
          </a:prstGeom>
          <a:noFill/>
        </p:spPr>
        <p:txBody>
          <a:bodyPr wrap="square" lIns="91440" tIns="45720" rIns="91440" bIns="45720">
            <a:spAutoFit/>
          </a:bodyPr>
          <a:lstStyle/>
          <a:p>
            <a:pPr algn="ctr">
              <a:buFont typeface="Wingdings" pitchFamily="2" charset="2"/>
              <a:buChar char="q"/>
            </a:pPr>
            <a:r>
              <a:rPr lang="en-IN" sz="3200" b="1" u="sng"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CONTROL </a:t>
            </a:r>
            <a:r>
              <a:rPr lang="en-IN" sz="3200" b="1" u="sng"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FLOW STATEMENTS:</a:t>
            </a:r>
            <a:r>
              <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428596" y="5572140"/>
            <a:ext cx="3286148"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5072066" y="5572140"/>
            <a:ext cx="3429024" cy="5715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iamond 5"/>
          <p:cNvSpPr/>
          <p:nvPr/>
        </p:nvSpPr>
        <p:spPr>
          <a:xfrm>
            <a:off x="3857620" y="3857628"/>
            <a:ext cx="1143008" cy="1071570"/>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a:stCxn id="6" idx="3"/>
          </p:cNvCxnSpPr>
          <p:nvPr/>
        </p:nvCxnSpPr>
        <p:spPr>
          <a:xfrm>
            <a:off x="5000628" y="4393413"/>
            <a:ext cx="1643074"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6072198" y="5000636"/>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1"/>
            <a:endCxn id="4" idx="3"/>
          </p:cNvCxnSpPr>
          <p:nvPr/>
        </p:nvCxnSpPr>
        <p:spPr>
          <a:xfrm rot="10800000">
            <a:off x="3714744" y="5857892"/>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1"/>
          </p:cNvCxnSpPr>
          <p:nvPr/>
        </p:nvCxnSpPr>
        <p:spPr>
          <a:xfrm rot="10800000">
            <a:off x="1714480" y="4357695"/>
            <a:ext cx="2143140"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1178695" y="4964917"/>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071934" y="4214818"/>
            <a:ext cx="805029" cy="369332"/>
          </a:xfrm>
          <a:prstGeom prst="rect">
            <a:avLst/>
          </a:prstGeom>
          <a:noFill/>
        </p:spPr>
        <p:txBody>
          <a:bodyPr wrap="none" rtlCol="0">
            <a:spAutoFit/>
          </a:bodyPr>
          <a:lstStyle/>
          <a:p>
            <a:r>
              <a:rPr lang="en-IN" dirty="0" smtClean="0"/>
              <a:t>COND</a:t>
            </a:r>
            <a:endParaRPr lang="en-US" dirty="0"/>
          </a:p>
        </p:txBody>
      </p:sp>
      <p:sp>
        <p:nvSpPr>
          <p:cNvPr id="14" name="TextBox 13"/>
          <p:cNvSpPr txBox="1"/>
          <p:nvPr/>
        </p:nvSpPr>
        <p:spPr>
          <a:xfrm>
            <a:off x="5357818" y="4071942"/>
            <a:ext cx="577402" cy="369332"/>
          </a:xfrm>
          <a:prstGeom prst="rect">
            <a:avLst/>
          </a:prstGeom>
          <a:noFill/>
        </p:spPr>
        <p:txBody>
          <a:bodyPr wrap="none" rtlCol="0">
            <a:spAutoFit/>
          </a:bodyPr>
          <a:lstStyle/>
          <a:p>
            <a:r>
              <a:rPr lang="en-IN" dirty="0" smtClean="0"/>
              <a:t>true</a:t>
            </a:r>
            <a:endParaRPr lang="en-US" dirty="0"/>
          </a:p>
        </p:txBody>
      </p:sp>
      <p:sp>
        <p:nvSpPr>
          <p:cNvPr id="18" name="TextBox 17"/>
          <p:cNvSpPr txBox="1"/>
          <p:nvPr/>
        </p:nvSpPr>
        <p:spPr>
          <a:xfrm>
            <a:off x="2786050" y="4000504"/>
            <a:ext cx="633507" cy="369332"/>
          </a:xfrm>
          <a:prstGeom prst="rect">
            <a:avLst/>
          </a:prstGeom>
          <a:noFill/>
        </p:spPr>
        <p:txBody>
          <a:bodyPr wrap="none" rtlCol="0">
            <a:spAutoFit/>
          </a:bodyPr>
          <a:lstStyle/>
          <a:p>
            <a:r>
              <a:rPr lang="en-IN" dirty="0" smtClean="0"/>
              <a:t>false</a:t>
            </a:r>
            <a:endParaRPr lang="en-US" dirty="0"/>
          </a:p>
        </p:txBody>
      </p:sp>
      <p:sp>
        <p:nvSpPr>
          <p:cNvPr id="20" name="TextBox 19"/>
          <p:cNvSpPr txBox="1"/>
          <p:nvPr/>
        </p:nvSpPr>
        <p:spPr>
          <a:xfrm>
            <a:off x="5500694" y="5715016"/>
            <a:ext cx="2640466" cy="369332"/>
          </a:xfrm>
          <a:prstGeom prst="rect">
            <a:avLst/>
          </a:prstGeom>
          <a:noFill/>
        </p:spPr>
        <p:txBody>
          <a:bodyPr wrap="none" rtlCol="0">
            <a:spAutoFit/>
          </a:bodyPr>
          <a:lstStyle/>
          <a:p>
            <a:r>
              <a:rPr lang="en-IN" dirty="0" smtClean="0"/>
              <a:t>Statements inside if block</a:t>
            </a:r>
            <a:endParaRPr lang="en-US" dirty="0"/>
          </a:p>
        </p:txBody>
      </p:sp>
      <p:sp>
        <p:nvSpPr>
          <p:cNvPr id="21" name="TextBox 20"/>
          <p:cNvSpPr txBox="1"/>
          <p:nvPr/>
        </p:nvSpPr>
        <p:spPr>
          <a:xfrm>
            <a:off x="642910" y="5643578"/>
            <a:ext cx="2789546" cy="369332"/>
          </a:xfrm>
          <a:prstGeom prst="rect">
            <a:avLst/>
          </a:prstGeom>
          <a:noFill/>
        </p:spPr>
        <p:txBody>
          <a:bodyPr wrap="none" rtlCol="0">
            <a:spAutoFit/>
          </a:bodyPr>
          <a:lstStyle/>
          <a:p>
            <a:r>
              <a:rPr lang="en-IN" dirty="0" smtClean="0"/>
              <a:t>Statements outside if block</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7657795" cy="6093976"/>
          </a:xfrm>
          <a:prstGeom prst="rect">
            <a:avLst/>
          </a:prstGeom>
          <a:noFill/>
        </p:spPr>
        <p:txBody>
          <a:bodyPr wrap="square" rtlCol="0">
            <a:spAutoFit/>
          </a:bodyPr>
          <a:lstStyle/>
          <a:p>
            <a:r>
              <a:rPr lang="en-IN" sz="2400" b="1" dirty="0" smtClean="0">
                <a:solidFill>
                  <a:srgbClr val="FF0000"/>
                </a:solidFill>
              </a:rPr>
              <a:t>2. If- else:</a:t>
            </a:r>
          </a:p>
          <a:p>
            <a:pPr lvl="0">
              <a:lnSpc>
                <a:spcPct val="150000"/>
              </a:lnSpc>
            </a:pPr>
            <a:r>
              <a:rPr lang="en-IN" dirty="0" smtClean="0"/>
              <a:t>             </a:t>
            </a:r>
            <a:r>
              <a:rPr lang="en-IN" sz="2000" dirty="0" smtClean="0">
                <a:sym typeface="Wingdings" pitchFamily="2" charset="2"/>
              </a:rPr>
              <a:t></a:t>
            </a:r>
            <a:r>
              <a:rPr lang="en-IN" sz="2000" dirty="0" smtClean="0"/>
              <a:t> If more than one code  need to be executed after if or else</a:t>
            </a:r>
          </a:p>
          <a:p>
            <a:pPr lvl="0">
              <a:lnSpc>
                <a:spcPct val="150000"/>
              </a:lnSpc>
            </a:pPr>
            <a:r>
              <a:rPr lang="en-IN" sz="2000" dirty="0" smtClean="0"/>
              <a:t>                   block need to have curly braces to the if and else block.</a:t>
            </a:r>
            <a:endParaRPr lang="en-US" sz="2000" dirty="0" smtClean="0"/>
          </a:p>
          <a:p>
            <a:pPr lvl="0">
              <a:lnSpc>
                <a:spcPct val="150000"/>
              </a:lnSpc>
            </a:pPr>
            <a:r>
              <a:rPr lang="en-IN" sz="2000" dirty="0" smtClean="0"/>
              <a:t>             </a:t>
            </a:r>
            <a:r>
              <a:rPr lang="en-IN" sz="2000" dirty="0" smtClean="0">
                <a:sym typeface="Wingdings" pitchFamily="2" charset="2"/>
              </a:rPr>
              <a:t></a:t>
            </a:r>
            <a:r>
              <a:rPr lang="en-IN" sz="2000" dirty="0" smtClean="0"/>
              <a:t> If only one line code is executed no need use the curly</a:t>
            </a:r>
          </a:p>
          <a:p>
            <a:pPr lvl="0">
              <a:lnSpc>
                <a:spcPct val="150000"/>
              </a:lnSpc>
            </a:pPr>
            <a:r>
              <a:rPr lang="en-IN" sz="2000" dirty="0" smtClean="0"/>
              <a:t>                   braces for the if and else block.</a:t>
            </a:r>
          </a:p>
          <a:p>
            <a:pPr lvl="0">
              <a:lnSpc>
                <a:spcPct val="150000"/>
              </a:lnSpc>
            </a:pPr>
            <a:r>
              <a:rPr lang="en-IN" sz="2000" dirty="0" smtClean="0"/>
              <a:t>                </a:t>
            </a:r>
            <a:endParaRPr lang="en-US" sz="2000" dirty="0" smtClean="0"/>
          </a:p>
          <a:p>
            <a:r>
              <a:rPr lang="en-IN" dirty="0" smtClean="0"/>
              <a:t> </a:t>
            </a:r>
            <a:endParaRPr lang="en-US" dirty="0" smtClean="0"/>
          </a:p>
          <a:p>
            <a:r>
              <a:rPr lang="en-IN" b="1" dirty="0" smtClean="0">
                <a:solidFill>
                  <a:srgbClr val="FFFF00"/>
                </a:solidFill>
              </a:rPr>
              <a:t>                    SYNTAX:</a:t>
            </a:r>
          </a:p>
          <a:p>
            <a:r>
              <a:rPr lang="en-IN" b="1" dirty="0">
                <a:solidFill>
                  <a:srgbClr val="FFFF00"/>
                </a:solidFill>
              </a:rPr>
              <a:t> </a:t>
            </a:r>
            <a:r>
              <a:rPr lang="en-IN" b="1" dirty="0" smtClean="0">
                <a:solidFill>
                  <a:srgbClr val="FFFF00"/>
                </a:solidFill>
              </a:rPr>
              <a:t>           </a:t>
            </a:r>
          </a:p>
          <a:p>
            <a:pPr>
              <a:lnSpc>
                <a:spcPct val="150000"/>
              </a:lnSpc>
            </a:pPr>
            <a:r>
              <a:rPr lang="en-IN" b="1" dirty="0">
                <a:solidFill>
                  <a:srgbClr val="FFFF00"/>
                </a:solidFill>
              </a:rPr>
              <a:t> </a:t>
            </a:r>
            <a:r>
              <a:rPr lang="en-IN" b="1" dirty="0" smtClean="0">
                <a:solidFill>
                  <a:srgbClr val="FFFF00"/>
                </a:solidFill>
              </a:rPr>
              <a:t>                                       If(Boolean condition){</a:t>
            </a:r>
            <a:endParaRPr lang="en-US" b="1" dirty="0" smtClean="0">
              <a:solidFill>
                <a:srgbClr val="FFFF00"/>
              </a:solidFill>
            </a:endParaRPr>
          </a:p>
          <a:p>
            <a:pPr>
              <a:lnSpc>
                <a:spcPct val="150000"/>
              </a:lnSpc>
            </a:pPr>
            <a:r>
              <a:rPr lang="en-IN" b="1" dirty="0" smtClean="0">
                <a:solidFill>
                  <a:srgbClr val="FFFF00"/>
                </a:solidFill>
              </a:rPr>
              <a:t>		                    	           //statements;</a:t>
            </a:r>
            <a:endParaRPr lang="en-US" b="1" dirty="0" smtClean="0">
              <a:solidFill>
                <a:srgbClr val="FFFF00"/>
              </a:solidFill>
            </a:endParaRPr>
          </a:p>
          <a:p>
            <a:pPr>
              <a:lnSpc>
                <a:spcPct val="150000"/>
              </a:lnSpc>
            </a:pPr>
            <a:r>
              <a:rPr lang="en-IN" b="1" dirty="0" smtClean="0">
                <a:solidFill>
                  <a:srgbClr val="FFFF00"/>
                </a:solidFill>
              </a:rPr>
              <a:t>	</a:t>
            </a:r>
            <a:r>
              <a:rPr lang="en-IN" b="1" dirty="0">
                <a:solidFill>
                  <a:srgbClr val="FFFF00"/>
                </a:solidFill>
              </a:rPr>
              <a:t> </a:t>
            </a:r>
            <a:r>
              <a:rPr lang="en-IN" b="1" dirty="0" smtClean="0">
                <a:solidFill>
                  <a:srgbClr val="FFFF00"/>
                </a:solidFill>
              </a:rPr>
              <a:t>                                                               }</a:t>
            </a:r>
          </a:p>
          <a:p>
            <a:pPr>
              <a:lnSpc>
                <a:spcPct val="150000"/>
              </a:lnSpc>
            </a:pPr>
            <a:r>
              <a:rPr lang="en-IN" b="1" dirty="0" smtClean="0">
                <a:solidFill>
                  <a:srgbClr val="FFFF00"/>
                </a:solidFill>
              </a:rPr>
              <a:t>                                                                          else{</a:t>
            </a:r>
          </a:p>
          <a:p>
            <a:pPr>
              <a:lnSpc>
                <a:spcPct val="150000"/>
              </a:lnSpc>
            </a:pPr>
            <a:r>
              <a:rPr lang="en-IN" b="1" dirty="0">
                <a:solidFill>
                  <a:srgbClr val="FFFF00"/>
                </a:solidFill>
              </a:rPr>
              <a:t> </a:t>
            </a:r>
            <a:r>
              <a:rPr lang="en-IN" b="1" dirty="0" smtClean="0">
                <a:solidFill>
                  <a:srgbClr val="FFFF00"/>
                </a:solidFill>
              </a:rPr>
              <a:t>                                                                                     //statements</a:t>
            </a:r>
          </a:p>
          <a:p>
            <a:pPr>
              <a:lnSpc>
                <a:spcPct val="150000"/>
              </a:lnSpc>
            </a:pPr>
            <a:r>
              <a:rPr lang="en-IN" b="1" dirty="0">
                <a:solidFill>
                  <a:srgbClr val="FFFF00"/>
                </a:solidFill>
              </a:rPr>
              <a:t> </a:t>
            </a:r>
            <a:r>
              <a:rPr lang="en-IN" b="1" dirty="0" smtClean="0">
                <a:solidFill>
                  <a:srgbClr val="FFFF00"/>
                </a:solidFill>
              </a:rPr>
              <a:t>                                                                                 }</a:t>
            </a:r>
            <a:endParaRPr lang="en-US" b="1" dirty="0">
              <a:solidFill>
                <a:srgbClr val="FFFF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rcRect/>
          <a:stretch>
            <a:fillRect/>
          </a:stretch>
        </p:blipFill>
        <p:spPr bwMode="auto">
          <a:xfrm>
            <a:off x="1000100" y="714356"/>
            <a:ext cx="6929485" cy="571504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785794"/>
            <a:ext cx="5321841" cy="5078313"/>
          </a:xfrm>
          <a:prstGeom prst="rect">
            <a:avLst/>
          </a:prstGeom>
          <a:noFill/>
        </p:spPr>
        <p:txBody>
          <a:bodyPr wrap="none" rtlCol="0">
            <a:spAutoFit/>
          </a:bodyPr>
          <a:lstStyle/>
          <a:p>
            <a:r>
              <a:rPr lang="en-IN" b="1" dirty="0"/>
              <a:t>CORE JAVA:</a:t>
            </a:r>
            <a:endParaRPr lang="en-US" dirty="0"/>
          </a:p>
          <a:p>
            <a:r>
              <a:rPr lang="en-IN" dirty="0"/>
              <a:t> </a:t>
            </a:r>
            <a:endParaRPr lang="en-US" dirty="0"/>
          </a:p>
          <a:p>
            <a:r>
              <a:rPr lang="en-IN" dirty="0"/>
              <a:t>****COFFEE CUP*****</a:t>
            </a:r>
            <a:endParaRPr lang="en-US" dirty="0"/>
          </a:p>
          <a:p>
            <a:r>
              <a:rPr lang="en-IN" dirty="0"/>
              <a:t>****OAK</a:t>
            </a:r>
            <a:r>
              <a:rPr lang="en-IN" dirty="0" smtClean="0"/>
              <a:t>****</a:t>
            </a:r>
          </a:p>
          <a:p>
            <a:endParaRPr lang="en-IN" dirty="0"/>
          </a:p>
          <a:p>
            <a:r>
              <a:rPr lang="en-IN" dirty="0"/>
              <a:t>APPLICATIONS:</a:t>
            </a:r>
            <a:endParaRPr lang="en-US" dirty="0"/>
          </a:p>
          <a:p>
            <a:r>
              <a:rPr lang="en-IN" dirty="0"/>
              <a:t> </a:t>
            </a:r>
            <a:endParaRPr lang="en-US" dirty="0"/>
          </a:p>
          <a:p>
            <a:r>
              <a:rPr lang="en-IN" dirty="0"/>
              <a:t>Two types of applications are-</a:t>
            </a:r>
            <a:endParaRPr lang="en-US" dirty="0"/>
          </a:p>
          <a:p>
            <a:r>
              <a:rPr lang="en-IN" dirty="0"/>
              <a:t>1. STANDALONE APPLICATION (UNSHARED)</a:t>
            </a:r>
            <a:endParaRPr lang="en-US" dirty="0"/>
          </a:p>
          <a:p>
            <a:r>
              <a:rPr lang="en-IN" dirty="0"/>
              <a:t>2. WEB APPS (SHARED</a:t>
            </a:r>
            <a:r>
              <a:rPr lang="en-IN" dirty="0" smtClean="0"/>
              <a:t>)</a:t>
            </a:r>
          </a:p>
          <a:p>
            <a:endParaRPr lang="en-IN" dirty="0"/>
          </a:p>
          <a:p>
            <a:r>
              <a:rPr lang="en-IN" dirty="0"/>
              <a:t>NETWORKS:</a:t>
            </a:r>
            <a:endParaRPr lang="en-US" dirty="0"/>
          </a:p>
          <a:p>
            <a:r>
              <a:rPr lang="en-IN" dirty="0"/>
              <a:t>Two types of networks are-</a:t>
            </a:r>
            <a:endParaRPr lang="en-US" dirty="0"/>
          </a:p>
          <a:p>
            <a:r>
              <a:rPr lang="en-IN" dirty="0"/>
              <a:t>1. INTERNET</a:t>
            </a:r>
            <a:endParaRPr lang="en-US" dirty="0"/>
          </a:p>
          <a:p>
            <a:r>
              <a:rPr lang="en-IN" dirty="0"/>
              <a:t>2. INTRANET</a:t>
            </a:r>
            <a:endParaRPr lang="en-US"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572560" cy="8494633"/>
          </a:xfrm>
          <a:prstGeom prst="rect">
            <a:avLst/>
          </a:prstGeom>
          <a:noFill/>
        </p:spPr>
        <p:txBody>
          <a:bodyPr wrap="square" rtlCol="0">
            <a:spAutoFit/>
          </a:bodyPr>
          <a:lstStyle/>
          <a:p>
            <a:pPr marL="342900" indent="-342900">
              <a:buAutoNum type="arabicPeriod" startAt="3"/>
            </a:pPr>
            <a:r>
              <a:rPr lang="en-IN" b="1" dirty="0" smtClean="0">
                <a:solidFill>
                  <a:srgbClr val="FF0000"/>
                </a:solidFill>
              </a:rPr>
              <a:t>ELSEIF </a:t>
            </a:r>
            <a:r>
              <a:rPr lang="en-IN" b="1" dirty="0">
                <a:solidFill>
                  <a:srgbClr val="FF0000"/>
                </a:solidFill>
              </a:rPr>
              <a:t>LADDER: </a:t>
            </a:r>
            <a:endParaRPr lang="en-IN" b="1" dirty="0" smtClean="0">
              <a:solidFill>
                <a:srgbClr val="FF0000"/>
              </a:solidFill>
            </a:endParaRPr>
          </a:p>
          <a:p>
            <a:pPr marL="342900" indent="-342900">
              <a:lnSpc>
                <a:spcPct val="150000"/>
              </a:lnSpc>
            </a:pPr>
            <a:r>
              <a:rPr lang="en-IN" b="1" dirty="0"/>
              <a:t> </a:t>
            </a:r>
            <a:r>
              <a:rPr lang="en-IN" b="1" dirty="0" smtClean="0"/>
              <a:t>    </a:t>
            </a:r>
            <a:r>
              <a:rPr lang="en-IN" sz="2000" b="1" dirty="0" smtClean="0">
                <a:sym typeface="Wingdings" pitchFamily="2" charset="2"/>
              </a:rPr>
              <a:t></a:t>
            </a:r>
            <a:r>
              <a:rPr lang="en-IN" sz="2000" b="1" dirty="0" smtClean="0"/>
              <a:t> </a:t>
            </a:r>
            <a:r>
              <a:rPr lang="en-IN" sz="2000" dirty="0" smtClean="0"/>
              <a:t>If </a:t>
            </a:r>
            <a:r>
              <a:rPr lang="en-IN" sz="2000" dirty="0"/>
              <a:t>we go for </a:t>
            </a:r>
            <a:r>
              <a:rPr lang="en-IN" sz="2000" dirty="0" smtClean="0"/>
              <a:t>else if </a:t>
            </a:r>
            <a:r>
              <a:rPr lang="en-IN" sz="2000" dirty="0"/>
              <a:t>when we have more </a:t>
            </a:r>
            <a:r>
              <a:rPr lang="en-IN" sz="2000" dirty="0" smtClean="0"/>
              <a:t>than one Boolean condition </a:t>
            </a:r>
            <a:r>
              <a:rPr lang="en-IN" sz="2000" dirty="0"/>
              <a:t>that </a:t>
            </a:r>
            <a:r>
              <a:rPr lang="en-IN" sz="2000" dirty="0" smtClean="0"/>
              <a:t>     needs </a:t>
            </a:r>
            <a:r>
              <a:rPr lang="en-IN" sz="2000" dirty="0"/>
              <a:t>to be satisfied. </a:t>
            </a:r>
            <a:endParaRPr lang="en-IN" sz="2000" dirty="0" smtClean="0"/>
          </a:p>
          <a:p>
            <a:pPr marL="342900" indent="-342900">
              <a:lnSpc>
                <a:spcPct val="150000"/>
              </a:lnSpc>
            </a:pPr>
            <a:r>
              <a:rPr lang="en-IN" sz="2000" dirty="0"/>
              <a:t> </a:t>
            </a:r>
            <a:r>
              <a:rPr lang="en-IN" sz="2000" dirty="0" smtClean="0"/>
              <a:t>    </a:t>
            </a:r>
            <a:r>
              <a:rPr lang="en-IN" sz="2000" dirty="0" smtClean="0">
                <a:sym typeface="Wingdings" pitchFamily="2" charset="2"/>
              </a:rPr>
              <a:t></a:t>
            </a:r>
            <a:r>
              <a:rPr lang="en-IN" sz="2000" dirty="0" smtClean="0"/>
              <a:t> Whenever we </a:t>
            </a:r>
            <a:r>
              <a:rPr lang="en-IN" sz="2000" dirty="0"/>
              <a:t>have multiple condition we go for if else block. </a:t>
            </a:r>
            <a:endParaRPr lang="en-IN" sz="2000" dirty="0" smtClean="0"/>
          </a:p>
          <a:p>
            <a:pPr marL="342900" indent="-342900">
              <a:lnSpc>
                <a:spcPct val="150000"/>
              </a:lnSpc>
            </a:pPr>
            <a:r>
              <a:rPr lang="en-IN" sz="2000" dirty="0"/>
              <a:t> </a:t>
            </a:r>
            <a:r>
              <a:rPr lang="en-IN" sz="2000" dirty="0" smtClean="0"/>
              <a:t>    </a:t>
            </a:r>
            <a:r>
              <a:rPr lang="en-IN" sz="2000" dirty="0" smtClean="0">
                <a:sym typeface="Wingdings" pitchFamily="2" charset="2"/>
              </a:rPr>
              <a:t></a:t>
            </a:r>
            <a:r>
              <a:rPr lang="en-IN" sz="2000" dirty="0" smtClean="0"/>
              <a:t> we </a:t>
            </a:r>
            <a:r>
              <a:rPr lang="en-IN" sz="2000" dirty="0"/>
              <a:t>can if else block n number of times</a:t>
            </a:r>
            <a:r>
              <a:rPr lang="en-IN" sz="2000" dirty="0" smtClean="0"/>
              <a:t>.</a:t>
            </a:r>
          </a:p>
          <a:p>
            <a:pPr marL="342900" indent="-342900">
              <a:lnSpc>
                <a:spcPct val="150000"/>
              </a:lnSpc>
            </a:pPr>
            <a:r>
              <a:rPr lang="en-IN" sz="2000" dirty="0"/>
              <a:t> </a:t>
            </a:r>
            <a:r>
              <a:rPr lang="en-IN" sz="2000" dirty="0" smtClean="0"/>
              <a:t>    </a:t>
            </a:r>
            <a:r>
              <a:rPr lang="en-IN" sz="2000" dirty="0" smtClean="0">
                <a:sym typeface="Wingdings" pitchFamily="2" charset="2"/>
              </a:rPr>
              <a:t> </a:t>
            </a:r>
            <a:r>
              <a:rPr lang="en-IN" sz="2000" dirty="0" smtClean="0"/>
              <a:t>If </a:t>
            </a:r>
            <a:r>
              <a:rPr lang="en-IN" sz="2000" dirty="0"/>
              <a:t>and else block will execute only ones. </a:t>
            </a:r>
            <a:endParaRPr lang="en-IN" sz="2000" dirty="0" smtClean="0"/>
          </a:p>
          <a:p>
            <a:pPr marL="342900" indent="-342900">
              <a:lnSpc>
                <a:spcPct val="150000"/>
              </a:lnSpc>
            </a:pPr>
            <a:r>
              <a:rPr lang="en-IN" sz="2000" dirty="0"/>
              <a:t> </a:t>
            </a:r>
            <a:r>
              <a:rPr lang="en-IN" sz="2000" dirty="0" smtClean="0"/>
              <a:t>    </a:t>
            </a:r>
            <a:r>
              <a:rPr lang="en-IN" sz="2000" dirty="0" smtClean="0">
                <a:sym typeface="Wingdings" pitchFamily="2" charset="2"/>
              </a:rPr>
              <a:t></a:t>
            </a:r>
            <a:r>
              <a:rPr lang="en-IN" sz="2000" dirty="0" smtClean="0"/>
              <a:t> But </a:t>
            </a:r>
            <a:r>
              <a:rPr lang="en-IN" sz="2000" dirty="0"/>
              <a:t>if else will execute whenever the condition is true</a:t>
            </a:r>
            <a:r>
              <a:rPr lang="en-IN" sz="2000" dirty="0" smtClean="0"/>
              <a:t>.</a:t>
            </a:r>
          </a:p>
          <a:p>
            <a:pPr marL="342900" indent="-342900">
              <a:lnSpc>
                <a:spcPct val="150000"/>
              </a:lnSpc>
            </a:pPr>
            <a:r>
              <a:rPr lang="en-IN" sz="2000" b="1" dirty="0" smtClean="0">
                <a:solidFill>
                  <a:srgbClr val="FFFF00"/>
                </a:solidFill>
              </a:rPr>
              <a:t>           SYNTAX:  if (Condition)  {      //Statement</a:t>
            </a:r>
          </a:p>
          <a:p>
            <a:pPr marL="342900" indent="-342900">
              <a:lnSpc>
                <a:spcPct val="150000"/>
              </a:lnSpc>
            </a:pPr>
            <a:r>
              <a:rPr lang="en-IN" sz="2000" b="1" dirty="0" smtClean="0">
                <a:solidFill>
                  <a:srgbClr val="FFFF00"/>
                </a:solidFill>
              </a:rPr>
              <a:t>                                                              }</a:t>
            </a:r>
          </a:p>
          <a:p>
            <a:pPr marL="342900" indent="-342900">
              <a:lnSpc>
                <a:spcPct val="150000"/>
              </a:lnSpc>
            </a:pPr>
            <a:r>
              <a:rPr lang="en-IN" sz="2000" b="1" dirty="0" smtClean="0">
                <a:solidFill>
                  <a:srgbClr val="FFFF00"/>
                </a:solidFill>
              </a:rPr>
              <a:t>                                               elseif   {    //statement</a:t>
            </a:r>
          </a:p>
          <a:p>
            <a:pPr marL="342900" indent="-342900">
              <a:lnSpc>
                <a:spcPct val="150000"/>
              </a:lnSpc>
            </a:pPr>
            <a:r>
              <a:rPr lang="en-IN" sz="2000" b="1" dirty="0" smtClean="0">
                <a:solidFill>
                  <a:srgbClr val="FFFF00"/>
                </a:solidFill>
              </a:rPr>
              <a:t>                                                             } </a:t>
            </a:r>
          </a:p>
          <a:p>
            <a:pPr marL="342900" indent="-342900">
              <a:lnSpc>
                <a:spcPct val="150000"/>
              </a:lnSpc>
            </a:pPr>
            <a:r>
              <a:rPr lang="en-IN" sz="2000" b="1" dirty="0" smtClean="0">
                <a:solidFill>
                  <a:srgbClr val="FFFF00"/>
                </a:solidFill>
              </a:rPr>
              <a:t>                                                  else  {     //statements</a:t>
            </a:r>
          </a:p>
          <a:p>
            <a:pPr marL="342900" indent="-342900">
              <a:lnSpc>
                <a:spcPct val="150000"/>
              </a:lnSpc>
            </a:pPr>
            <a:r>
              <a:rPr lang="en-IN" sz="2000" b="1" dirty="0" smtClean="0">
                <a:solidFill>
                  <a:srgbClr val="FFFF00"/>
                </a:solidFill>
              </a:rPr>
              <a:t>                                                            }</a:t>
            </a:r>
          </a:p>
          <a:p>
            <a:pPr marL="342900" indent="-342900">
              <a:lnSpc>
                <a:spcPct val="150000"/>
              </a:lnSpc>
            </a:pPr>
            <a:endParaRPr lang="en-IN" sz="2000" dirty="0" smtClean="0"/>
          </a:p>
          <a:p>
            <a:pPr marL="342900" indent="-342900">
              <a:lnSpc>
                <a:spcPct val="150000"/>
              </a:lnSpc>
            </a:pPr>
            <a:r>
              <a:rPr lang="en-IN" sz="2000" dirty="0" smtClean="0"/>
              <a:t> </a:t>
            </a:r>
          </a:p>
          <a:p>
            <a:pPr marL="342900" indent="-342900">
              <a:lnSpc>
                <a:spcPct val="150000"/>
              </a:lnSpc>
            </a:pPr>
            <a:endParaRPr lang="en-IN" sz="2000" dirty="0" smtClean="0"/>
          </a:p>
          <a:p>
            <a:pPr marL="342900" indent="-342900">
              <a:lnSpc>
                <a:spcPct val="150000"/>
              </a:lnSpc>
            </a:pPr>
            <a:endParaRPr lang="en-US" sz="2000" dirty="0"/>
          </a:p>
          <a:p>
            <a:pPr>
              <a:lnSpc>
                <a:spcPct val="150000"/>
              </a:lnSpc>
            </a:pPr>
            <a:r>
              <a:rPr lang="en-IN" sz="2000" b="1" dirty="0"/>
              <a:t> </a:t>
            </a:r>
            <a:endParaRPr lang="en-US" sz="2000" dirty="0"/>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p:cNvSpPr/>
          <p:nvPr/>
        </p:nvSpPr>
        <p:spPr>
          <a:xfrm>
            <a:off x="3286116" y="678252"/>
            <a:ext cx="2357454" cy="1500198"/>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Times New Roman" pitchFamily="18" charset="0"/>
                <a:cs typeface="Times New Roman" pitchFamily="18" charset="0"/>
              </a:rPr>
              <a:t>Boolean</a:t>
            </a:r>
          </a:p>
          <a:p>
            <a:pPr algn="ctr"/>
            <a:r>
              <a:rPr lang="en-US" dirty="0" smtClean="0">
                <a:solidFill>
                  <a:schemeClr val="tx1"/>
                </a:solidFill>
                <a:latin typeface="Times New Roman" pitchFamily="18" charset="0"/>
                <a:cs typeface="Times New Roman" pitchFamily="18" charset="0"/>
              </a:rPr>
              <a:t>condition</a:t>
            </a:r>
            <a:endParaRPr lang="en-IN" dirty="0">
              <a:solidFill>
                <a:schemeClr val="tx1"/>
              </a:solidFill>
              <a:latin typeface="Times New Roman" pitchFamily="18" charset="0"/>
              <a:cs typeface="Times New Roman" pitchFamily="18" charset="0"/>
            </a:endParaRPr>
          </a:p>
        </p:txBody>
      </p:sp>
      <p:sp>
        <p:nvSpPr>
          <p:cNvPr id="4" name="Rectangle 3"/>
          <p:cNvSpPr/>
          <p:nvPr/>
        </p:nvSpPr>
        <p:spPr>
          <a:xfrm>
            <a:off x="6572264" y="2535640"/>
            <a:ext cx="2071702" cy="1285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Times New Roman" pitchFamily="18" charset="0"/>
                <a:cs typeface="Times New Roman" pitchFamily="18" charset="0"/>
              </a:rPr>
              <a:t>Condition inside if block</a:t>
            </a:r>
            <a:endParaRPr lang="en-IN" dirty="0">
              <a:solidFill>
                <a:schemeClr val="tx1"/>
              </a:solidFill>
              <a:latin typeface="Times New Roman" pitchFamily="18" charset="0"/>
              <a:cs typeface="Times New Roman" pitchFamily="18" charset="0"/>
            </a:endParaRPr>
          </a:p>
        </p:txBody>
      </p:sp>
      <p:sp>
        <p:nvSpPr>
          <p:cNvPr id="5" name="Rectangle 4"/>
          <p:cNvSpPr/>
          <p:nvPr/>
        </p:nvSpPr>
        <p:spPr>
          <a:xfrm>
            <a:off x="3571868" y="4607342"/>
            <a:ext cx="2071702" cy="1285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Code outside if else &amp; else if block</a:t>
            </a:r>
            <a:endParaRPr lang="en-IN" dirty="0">
              <a:solidFill>
                <a:schemeClr val="tx1"/>
              </a:solidFill>
            </a:endParaRPr>
          </a:p>
        </p:txBody>
      </p:sp>
      <p:sp>
        <p:nvSpPr>
          <p:cNvPr id="6" name="Rectangle 5"/>
          <p:cNvSpPr/>
          <p:nvPr/>
        </p:nvSpPr>
        <p:spPr>
          <a:xfrm>
            <a:off x="500034" y="2607078"/>
            <a:ext cx="2071702" cy="1285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Code inside else if block</a:t>
            </a:r>
            <a:endParaRPr lang="en-IN" dirty="0">
              <a:solidFill>
                <a:schemeClr val="tx1"/>
              </a:solidFill>
            </a:endParaRPr>
          </a:p>
        </p:txBody>
      </p:sp>
      <p:cxnSp>
        <p:nvCxnSpPr>
          <p:cNvPr id="7" name="Straight Arrow Connector 6"/>
          <p:cNvCxnSpPr/>
          <p:nvPr/>
        </p:nvCxnSpPr>
        <p:spPr>
          <a:xfrm rot="5400000">
            <a:off x="7143768" y="1964136"/>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rot="5400000">
            <a:off x="642910" y="2035574"/>
            <a:ext cx="114300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4" idx="2"/>
          </p:cNvCxnSpPr>
          <p:nvPr/>
        </p:nvCxnSpPr>
        <p:spPr>
          <a:xfrm rot="16200000" flipH="1">
            <a:off x="6768718" y="4660920"/>
            <a:ext cx="1714512"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3" idx="3"/>
          </p:cNvCxnSpPr>
          <p:nvPr/>
        </p:nvCxnSpPr>
        <p:spPr>
          <a:xfrm flipV="1">
            <a:off x="5643570" y="1392632"/>
            <a:ext cx="2071702"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3" idx="1"/>
          </p:cNvCxnSpPr>
          <p:nvPr/>
        </p:nvCxnSpPr>
        <p:spPr>
          <a:xfrm rot="10800000" flipV="1">
            <a:off x="1214414" y="1428350"/>
            <a:ext cx="2071702"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00828" y="4677986"/>
            <a:ext cx="157163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285852" y="5464598"/>
            <a:ext cx="228601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5643570" y="5536036"/>
            <a:ext cx="200026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2536017" y="2071293"/>
            <a:ext cx="12144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2786050" y="2678516"/>
            <a:ext cx="2071702" cy="128588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Code inside else block</a:t>
            </a:r>
            <a:endParaRPr lang="en-IN" dirty="0">
              <a:solidFill>
                <a:schemeClr val="tx1"/>
              </a:solidFill>
            </a:endParaRPr>
          </a:p>
        </p:txBody>
      </p:sp>
      <p:cxnSp>
        <p:nvCxnSpPr>
          <p:cNvPr id="17" name="Straight Arrow Connector 16"/>
          <p:cNvCxnSpPr/>
          <p:nvPr/>
        </p:nvCxnSpPr>
        <p:spPr>
          <a:xfrm rot="5400000">
            <a:off x="3857620" y="432159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41"/>
          <p:cNvSpPr txBox="1"/>
          <p:nvPr/>
        </p:nvSpPr>
        <p:spPr>
          <a:xfrm>
            <a:off x="5786446" y="964004"/>
            <a:ext cx="171451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TRUE</a:t>
            </a:r>
            <a:endParaRPr lang="en-IN" dirty="0"/>
          </a:p>
        </p:txBody>
      </p:sp>
      <p:sp>
        <p:nvSpPr>
          <p:cNvPr id="19" name="TextBox 43"/>
          <p:cNvSpPr txBox="1"/>
          <p:nvPr/>
        </p:nvSpPr>
        <p:spPr>
          <a:xfrm>
            <a:off x="1500166" y="964004"/>
            <a:ext cx="150019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FALSE</a:t>
            </a:r>
            <a:endParaRPr lang="en-IN" dirty="0"/>
          </a:p>
        </p:txBody>
      </p:sp>
      <p:cxnSp>
        <p:nvCxnSpPr>
          <p:cNvPr id="20" name="Straight Arrow Connector 19"/>
          <p:cNvCxnSpPr/>
          <p:nvPr/>
        </p:nvCxnSpPr>
        <p:spPr>
          <a:xfrm rot="5400000">
            <a:off x="4643450" y="6036090"/>
            <a:ext cx="2857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7158" y="285728"/>
            <a:ext cx="8501122" cy="9417963"/>
          </a:xfrm>
          <a:prstGeom prst="rect">
            <a:avLst/>
          </a:prstGeom>
          <a:noFill/>
        </p:spPr>
        <p:txBody>
          <a:bodyPr wrap="square" rtlCol="0">
            <a:spAutoFit/>
          </a:bodyPr>
          <a:lstStyle/>
          <a:p>
            <a:pPr marL="342900" indent="-342900">
              <a:buAutoNum type="arabicPeriod" startAt="4"/>
            </a:pPr>
            <a:r>
              <a:rPr lang="en-IN" b="1" dirty="0" smtClean="0">
                <a:solidFill>
                  <a:srgbClr val="FF0000"/>
                </a:solidFill>
              </a:rPr>
              <a:t>SWITCH:</a:t>
            </a:r>
          </a:p>
          <a:p>
            <a:pPr marL="342900" indent="-342900">
              <a:buAutoNum type="arabicPeriod" startAt="4"/>
            </a:pPr>
            <a:endParaRPr lang="en-IN" b="1" dirty="0" smtClean="0">
              <a:solidFill>
                <a:srgbClr val="FF0000"/>
              </a:solidFill>
            </a:endParaRPr>
          </a:p>
          <a:p>
            <a:pPr marL="342900" indent="-342900">
              <a:lnSpc>
                <a:spcPct val="150000"/>
              </a:lnSpc>
              <a:buFont typeface="Arial" pitchFamily="34" charset="0"/>
              <a:buChar char="•"/>
            </a:pPr>
            <a:r>
              <a:rPr lang="en-IN" sz="2000" dirty="0" smtClean="0"/>
              <a:t>A switch statement is a type of selection control mechanism used to allow the value of a variable or expression to change the control flow of program execution via search and map.</a:t>
            </a:r>
          </a:p>
          <a:p>
            <a:pPr marL="342900" indent="-342900">
              <a:lnSpc>
                <a:spcPct val="150000"/>
              </a:lnSpc>
              <a:buFont typeface="Arial" pitchFamily="34" charset="0"/>
              <a:buChar char="•"/>
            </a:pPr>
            <a:r>
              <a:rPr lang="en-IN" sz="2000" dirty="0" smtClean="0"/>
              <a:t>Every individual case should be followed by break statement.</a:t>
            </a:r>
          </a:p>
          <a:p>
            <a:pPr marL="342900" indent="-342900">
              <a:lnSpc>
                <a:spcPct val="150000"/>
              </a:lnSpc>
              <a:buFont typeface="Arial" pitchFamily="34" charset="0"/>
              <a:buChar char="•"/>
            </a:pPr>
            <a:r>
              <a:rPr lang="en-IN" sz="2000" dirty="0" smtClean="0"/>
              <a:t>Default should not be followed by break if it is declared in the end.</a:t>
            </a:r>
          </a:p>
          <a:p>
            <a:pPr marL="342900" indent="-342900">
              <a:lnSpc>
                <a:spcPct val="150000"/>
              </a:lnSpc>
              <a:buFont typeface="Arial" pitchFamily="34" charset="0"/>
              <a:buChar char="•"/>
            </a:pPr>
            <a:r>
              <a:rPr lang="en-IN" sz="2000" dirty="0" smtClean="0"/>
              <a:t>If we are using default in the middle then we have to give break after default.</a:t>
            </a:r>
          </a:p>
          <a:p>
            <a:pPr marL="342900" indent="-342900">
              <a:lnSpc>
                <a:spcPct val="150000"/>
              </a:lnSpc>
              <a:buFont typeface="Arial" pitchFamily="34" charset="0"/>
              <a:buChar char="•"/>
            </a:pPr>
            <a:r>
              <a:rPr lang="en-IN" sz="2000" b="1" dirty="0" smtClean="0">
                <a:solidFill>
                  <a:srgbClr val="FFFF00"/>
                </a:solidFill>
              </a:rPr>
              <a:t>SYNTAX:    switch(condition){</a:t>
            </a:r>
          </a:p>
          <a:p>
            <a:pPr marL="342900" indent="-342900">
              <a:lnSpc>
                <a:spcPct val="150000"/>
              </a:lnSpc>
            </a:pPr>
            <a:r>
              <a:rPr lang="en-IN" sz="2000" b="1" dirty="0" smtClean="0">
                <a:solidFill>
                  <a:srgbClr val="FFFF00"/>
                </a:solidFill>
              </a:rPr>
              <a:t>                                                                       case 1: {  }</a:t>
            </a:r>
          </a:p>
          <a:p>
            <a:pPr marL="342900" indent="-342900">
              <a:lnSpc>
                <a:spcPct val="150000"/>
              </a:lnSpc>
            </a:pPr>
            <a:r>
              <a:rPr lang="en-IN" sz="2000" b="1" dirty="0" smtClean="0">
                <a:solidFill>
                  <a:srgbClr val="FFFF00"/>
                </a:solidFill>
              </a:rPr>
              <a:t>                                                                       break;</a:t>
            </a:r>
          </a:p>
          <a:p>
            <a:pPr marL="342900" indent="-342900">
              <a:lnSpc>
                <a:spcPct val="150000"/>
              </a:lnSpc>
            </a:pPr>
            <a:r>
              <a:rPr lang="en-IN" sz="2000" b="1" dirty="0" smtClean="0">
                <a:solidFill>
                  <a:srgbClr val="FFFF00"/>
                </a:solidFill>
              </a:rPr>
              <a:t>                                                                       default:</a:t>
            </a:r>
          </a:p>
          <a:p>
            <a:pPr marL="342900" indent="-342900">
              <a:lnSpc>
                <a:spcPct val="150000"/>
              </a:lnSpc>
            </a:pPr>
            <a:r>
              <a:rPr lang="en-IN" sz="2000" b="1" dirty="0" smtClean="0">
                <a:solidFill>
                  <a:srgbClr val="FFFF00"/>
                </a:solidFill>
              </a:rPr>
              <a:t>                                                                       break;</a:t>
            </a:r>
          </a:p>
          <a:p>
            <a:pPr marL="342900" indent="-342900">
              <a:lnSpc>
                <a:spcPct val="150000"/>
              </a:lnSpc>
            </a:pPr>
            <a:r>
              <a:rPr lang="en-IN" sz="2000" b="1" dirty="0" smtClean="0">
                <a:solidFill>
                  <a:srgbClr val="FFFF00"/>
                </a:solidFill>
              </a:rPr>
              <a:t>                                                                    }</a:t>
            </a:r>
          </a:p>
          <a:p>
            <a:pPr marL="342900" indent="-342900">
              <a:lnSpc>
                <a:spcPct val="150000"/>
              </a:lnSpc>
            </a:pPr>
            <a:endParaRPr lang="en-IN" sz="2000" dirty="0" smtClean="0"/>
          </a:p>
          <a:p>
            <a:pPr marL="342900" indent="-342900">
              <a:lnSpc>
                <a:spcPct val="150000"/>
              </a:lnSpc>
            </a:pPr>
            <a:endParaRPr lang="en-IN" sz="2000" dirty="0" smtClean="0"/>
          </a:p>
          <a:p>
            <a:pPr marL="342900" indent="-342900">
              <a:lnSpc>
                <a:spcPct val="150000"/>
              </a:lnSpc>
            </a:pPr>
            <a:r>
              <a:rPr lang="en-IN" sz="2000" dirty="0" smtClean="0"/>
              <a:t>                                                          </a:t>
            </a:r>
          </a:p>
          <a:p>
            <a:pPr marL="342900" indent="-342900">
              <a:lnSpc>
                <a:spcPct val="150000"/>
              </a:lnSpc>
              <a:buFont typeface="Arial" pitchFamily="34" charset="0"/>
              <a:buChar char="•"/>
            </a:pPr>
            <a:endParaRPr lang="en-US" sz="2000" dirty="0" smtClean="0">
              <a:solidFill>
                <a:srgbClr val="FF0000"/>
              </a:solidFill>
            </a:endParaRPr>
          </a:p>
          <a:p>
            <a:pPr>
              <a:lnSpc>
                <a:spcPct val="150000"/>
              </a:lnSpc>
            </a:pPr>
            <a:r>
              <a:rPr lang="en-IN" sz="2000" dirty="0" smtClean="0"/>
              <a:t> </a:t>
            </a:r>
            <a:endParaRPr lang="en-US" sz="2000" dirty="0" smtClean="0"/>
          </a:p>
          <a:p>
            <a:pPr>
              <a:lnSpc>
                <a:spcPct val="150000"/>
              </a:lnSpc>
            </a:pP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p:cNvSpPr/>
          <p:nvPr/>
        </p:nvSpPr>
        <p:spPr>
          <a:xfrm>
            <a:off x="3428595" y="785794"/>
            <a:ext cx="1643074" cy="128588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Times New Roman" pitchFamily="18" charset="0"/>
                <a:cs typeface="Times New Roman" pitchFamily="18" charset="0"/>
              </a:rPr>
              <a:t>condition</a:t>
            </a:r>
            <a:endParaRPr lang="en-IN" dirty="0">
              <a:solidFill>
                <a:schemeClr val="tx1"/>
              </a:solidFill>
              <a:latin typeface="Times New Roman" pitchFamily="18" charset="0"/>
              <a:cs typeface="Times New Roman" pitchFamily="18" charset="0"/>
            </a:endParaRPr>
          </a:p>
        </p:txBody>
      </p:sp>
      <p:sp>
        <p:nvSpPr>
          <p:cNvPr id="4" name="Rectangle 3"/>
          <p:cNvSpPr/>
          <p:nvPr/>
        </p:nvSpPr>
        <p:spPr>
          <a:xfrm>
            <a:off x="5428859" y="2428868"/>
            <a:ext cx="2643206" cy="714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Times New Roman" pitchFamily="18" charset="0"/>
                <a:cs typeface="Times New Roman" pitchFamily="18" charset="0"/>
              </a:rPr>
              <a:t>Case 1</a:t>
            </a:r>
            <a:endParaRPr lang="en-IN" dirty="0">
              <a:solidFill>
                <a:schemeClr val="tx1"/>
              </a:solidFill>
              <a:latin typeface="Times New Roman" pitchFamily="18" charset="0"/>
              <a:cs typeface="Times New Roman" pitchFamily="18" charset="0"/>
            </a:endParaRPr>
          </a:p>
        </p:txBody>
      </p:sp>
      <p:sp>
        <p:nvSpPr>
          <p:cNvPr id="5" name="Rectangle 4"/>
          <p:cNvSpPr/>
          <p:nvPr/>
        </p:nvSpPr>
        <p:spPr>
          <a:xfrm>
            <a:off x="5500297" y="3571876"/>
            <a:ext cx="2643206" cy="714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Times New Roman" pitchFamily="18" charset="0"/>
                <a:cs typeface="Times New Roman" pitchFamily="18" charset="0"/>
              </a:rPr>
              <a:t>Case 2</a:t>
            </a:r>
            <a:endParaRPr lang="en-IN" dirty="0">
              <a:solidFill>
                <a:schemeClr val="tx1"/>
              </a:solidFill>
              <a:latin typeface="Times New Roman" pitchFamily="18" charset="0"/>
              <a:cs typeface="Times New Roman" pitchFamily="18" charset="0"/>
            </a:endParaRPr>
          </a:p>
        </p:txBody>
      </p:sp>
      <p:sp>
        <p:nvSpPr>
          <p:cNvPr id="6" name="Rectangle 5"/>
          <p:cNvSpPr/>
          <p:nvPr/>
        </p:nvSpPr>
        <p:spPr>
          <a:xfrm>
            <a:off x="5500297" y="4643446"/>
            <a:ext cx="2643206" cy="714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Times New Roman" pitchFamily="18" charset="0"/>
                <a:cs typeface="Times New Roman" pitchFamily="18" charset="0"/>
              </a:rPr>
              <a:t>Case 3</a:t>
            </a:r>
            <a:endParaRPr lang="en-IN" dirty="0">
              <a:solidFill>
                <a:schemeClr val="tx1"/>
              </a:solidFill>
              <a:latin typeface="Times New Roman" pitchFamily="18" charset="0"/>
              <a:cs typeface="Times New Roman" pitchFamily="18" charset="0"/>
            </a:endParaRPr>
          </a:p>
        </p:txBody>
      </p:sp>
      <p:sp>
        <p:nvSpPr>
          <p:cNvPr id="7" name="Rectangle 6"/>
          <p:cNvSpPr/>
          <p:nvPr/>
        </p:nvSpPr>
        <p:spPr>
          <a:xfrm>
            <a:off x="2357025" y="5357826"/>
            <a:ext cx="2643206" cy="714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Times New Roman" pitchFamily="18" charset="0"/>
                <a:cs typeface="Times New Roman" pitchFamily="18" charset="0"/>
              </a:rPr>
              <a:t>Condition outside switch</a:t>
            </a:r>
            <a:endParaRPr lang="en-IN" dirty="0">
              <a:solidFill>
                <a:schemeClr val="tx1"/>
              </a:solidFill>
              <a:latin typeface="Times New Roman" pitchFamily="18" charset="0"/>
              <a:cs typeface="Times New Roman" pitchFamily="18" charset="0"/>
            </a:endParaRPr>
          </a:p>
        </p:txBody>
      </p:sp>
      <p:cxnSp>
        <p:nvCxnSpPr>
          <p:cNvPr id="8" name="Straight Connector 7"/>
          <p:cNvCxnSpPr>
            <a:stCxn id="3" idx="3"/>
          </p:cNvCxnSpPr>
          <p:nvPr/>
        </p:nvCxnSpPr>
        <p:spPr>
          <a:xfrm>
            <a:off x="5071669" y="1428736"/>
            <a:ext cx="35719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6857619" y="3214686"/>
            <a:ext cx="35719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1"/>
          </p:cNvCxnSpPr>
          <p:nvPr/>
        </p:nvCxnSpPr>
        <p:spPr>
          <a:xfrm rot="10800000">
            <a:off x="4142975" y="2786058"/>
            <a:ext cx="128588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2857091" y="4071942"/>
            <a:ext cx="2571768"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5" idx="1"/>
          </p:cNvCxnSpPr>
          <p:nvPr/>
        </p:nvCxnSpPr>
        <p:spPr>
          <a:xfrm rot="10800000">
            <a:off x="4500165" y="3929066"/>
            <a:ext cx="100013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3785785" y="4643446"/>
            <a:ext cx="142876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785917" y="4786322"/>
            <a:ext cx="71438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4500165" y="5072074"/>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4" idx="3"/>
          </p:cNvCxnSpPr>
          <p:nvPr/>
        </p:nvCxnSpPr>
        <p:spPr>
          <a:xfrm>
            <a:off x="8072065" y="2786058"/>
            <a:ext cx="571504"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5" idx="3"/>
          </p:cNvCxnSpPr>
          <p:nvPr/>
        </p:nvCxnSpPr>
        <p:spPr>
          <a:xfrm>
            <a:off x="8143503" y="3929066"/>
            <a:ext cx="50006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6" idx="3"/>
          </p:cNvCxnSpPr>
          <p:nvPr/>
        </p:nvCxnSpPr>
        <p:spPr>
          <a:xfrm>
            <a:off x="8143503" y="5000636"/>
            <a:ext cx="50006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 name="Rounded Rectangle 18"/>
          <p:cNvSpPr/>
          <p:nvPr/>
        </p:nvSpPr>
        <p:spPr>
          <a:xfrm>
            <a:off x="499637" y="2214554"/>
            <a:ext cx="2428892" cy="207170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latin typeface="Times New Roman" pitchFamily="18" charset="0"/>
                <a:cs typeface="Times New Roman" pitchFamily="18" charset="0"/>
              </a:rPr>
              <a:t>After each case, break statement is not mandatory, if break is not given it execute all the cases. So it is good to have break.</a:t>
            </a:r>
            <a:endParaRPr lang="en-IN" dirty="0">
              <a:solidFill>
                <a:schemeClr val="tx1"/>
              </a:solidFill>
              <a:latin typeface="Times New Roman" pitchFamily="18" charset="0"/>
              <a:cs typeface="Times New Roman" pitchFamily="18" charset="0"/>
            </a:endParaRPr>
          </a:p>
        </p:txBody>
      </p:sp>
      <p:sp>
        <p:nvSpPr>
          <p:cNvPr id="20" name="Left Arrow 19"/>
          <p:cNvSpPr/>
          <p:nvPr/>
        </p:nvSpPr>
        <p:spPr>
          <a:xfrm>
            <a:off x="8072065" y="2643182"/>
            <a:ext cx="357190"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1" name="Left Arrow 20"/>
          <p:cNvSpPr/>
          <p:nvPr/>
        </p:nvSpPr>
        <p:spPr>
          <a:xfrm>
            <a:off x="8143503" y="3786190"/>
            <a:ext cx="357190"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2" name="Left Arrow 21"/>
          <p:cNvSpPr/>
          <p:nvPr/>
        </p:nvSpPr>
        <p:spPr>
          <a:xfrm>
            <a:off x="8143503" y="4857760"/>
            <a:ext cx="357190" cy="35719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3" name="Down Arrow 22"/>
          <p:cNvSpPr/>
          <p:nvPr/>
        </p:nvSpPr>
        <p:spPr>
          <a:xfrm>
            <a:off x="4000099" y="5000636"/>
            <a:ext cx="21431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4" name="Down Arrow 23"/>
          <p:cNvSpPr/>
          <p:nvPr/>
        </p:nvSpPr>
        <p:spPr>
          <a:xfrm>
            <a:off x="4428727" y="5000636"/>
            <a:ext cx="21431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25" name="Down Arrow 24"/>
          <p:cNvSpPr/>
          <p:nvPr/>
        </p:nvSpPr>
        <p:spPr>
          <a:xfrm>
            <a:off x="4643041" y="5000636"/>
            <a:ext cx="338142"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01122" cy="8079135"/>
          </a:xfrm>
          <a:prstGeom prst="rect">
            <a:avLst/>
          </a:prstGeom>
          <a:noFill/>
        </p:spPr>
        <p:txBody>
          <a:bodyPr wrap="square" rtlCol="0">
            <a:spAutoFit/>
          </a:bodyPr>
          <a:lstStyle/>
          <a:p>
            <a:endParaRPr lang="en-IN" b="1" u="sng" dirty="0" smtClean="0"/>
          </a:p>
          <a:p>
            <a:endParaRPr lang="en-US" dirty="0"/>
          </a:p>
          <a:p>
            <a:endParaRPr lang="en-IN" b="1" dirty="0" smtClean="0"/>
          </a:p>
          <a:p>
            <a:r>
              <a:rPr lang="en-IN" sz="2400" dirty="0" smtClean="0">
                <a:solidFill>
                  <a:srgbClr val="FF0000"/>
                </a:solidFill>
              </a:rPr>
              <a:t>1.FOR </a:t>
            </a:r>
            <a:r>
              <a:rPr lang="en-IN" sz="2400" dirty="0">
                <a:solidFill>
                  <a:srgbClr val="FF0000"/>
                </a:solidFill>
              </a:rPr>
              <a:t>LOOP:  </a:t>
            </a:r>
            <a:endParaRPr lang="en-US" sz="2400" dirty="0">
              <a:solidFill>
                <a:srgbClr val="FF0000"/>
              </a:solidFill>
            </a:endParaRPr>
          </a:p>
          <a:p>
            <a:r>
              <a:rPr lang="en-IN" b="1" dirty="0"/>
              <a:t>		</a:t>
            </a:r>
            <a:endParaRPr lang="en-IN" b="1" dirty="0" smtClean="0"/>
          </a:p>
          <a:p>
            <a:pPr>
              <a:lnSpc>
                <a:spcPct val="150000"/>
              </a:lnSpc>
            </a:pPr>
            <a:r>
              <a:rPr lang="en-IN" sz="2000" dirty="0" smtClean="0">
                <a:solidFill>
                  <a:srgbClr val="FFFF00"/>
                </a:solidFill>
              </a:rPr>
              <a:t>Syntax</a:t>
            </a:r>
            <a:r>
              <a:rPr lang="en-IN" sz="2000" dirty="0">
                <a:solidFill>
                  <a:srgbClr val="FFFF00"/>
                </a:solidFill>
              </a:rPr>
              <a:t>: </a:t>
            </a:r>
            <a:endParaRPr lang="en-IN" sz="2000" dirty="0" smtClean="0">
              <a:solidFill>
                <a:srgbClr val="FFFF00"/>
              </a:solidFill>
            </a:endParaRPr>
          </a:p>
          <a:p>
            <a:pPr>
              <a:lnSpc>
                <a:spcPct val="150000"/>
              </a:lnSpc>
            </a:pPr>
            <a:r>
              <a:rPr lang="en-IN" sz="2000" dirty="0">
                <a:solidFill>
                  <a:srgbClr val="FFFF00"/>
                </a:solidFill>
              </a:rPr>
              <a:t> </a:t>
            </a:r>
            <a:r>
              <a:rPr lang="en-IN" sz="2000" dirty="0" smtClean="0">
                <a:solidFill>
                  <a:srgbClr val="FFFF00"/>
                </a:solidFill>
              </a:rPr>
              <a:t>    for(initialization</a:t>
            </a:r>
            <a:r>
              <a:rPr lang="en-IN" sz="2000" dirty="0">
                <a:solidFill>
                  <a:srgbClr val="FFFF00"/>
                </a:solidFill>
              </a:rPr>
              <a:t>; test conditions; increment/decrement){</a:t>
            </a:r>
            <a:endParaRPr lang="en-US" sz="2000" dirty="0">
              <a:solidFill>
                <a:srgbClr val="FFFF00"/>
              </a:solidFill>
            </a:endParaRPr>
          </a:p>
          <a:p>
            <a:pPr>
              <a:lnSpc>
                <a:spcPct val="150000"/>
              </a:lnSpc>
            </a:pPr>
            <a:r>
              <a:rPr lang="en-IN" sz="2000" dirty="0">
                <a:solidFill>
                  <a:srgbClr val="FFFF00"/>
                </a:solidFill>
              </a:rPr>
              <a:t>						Statements;</a:t>
            </a:r>
            <a:endParaRPr lang="en-US" sz="2000" dirty="0">
              <a:solidFill>
                <a:srgbClr val="FFFF00"/>
              </a:solidFill>
            </a:endParaRPr>
          </a:p>
          <a:p>
            <a:pPr>
              <a:lnSpc>
                <a:spcPct val="150000"/>
              </a:lnSpc>
            </a:pPr>
            <a:r>
              <a:rPr lang="en-IN" sz="2000" dirty="0">
                <a:solidFill>
                  <a:srgbClr val="FFFF00"/>
                </a:solidFill>
              </a:rPr>
              <a:t>						Statements;</a:t>
            </a:r>
            <a:endParaRPr lang="en-US" sz="2000" dirty="0">
              <a:solidFill>
                <a:srgbClr val="FFFF00"/>
              </a:solidFill>
            </a:endParaRPr>
          </a:p>
          <a:p>
            <a:pPr>
              <a:lnSpc>
                <a:spcPct val="150000"/>
              </a:lnSpc>
            </a:pPr>
            <a:r>
              <a:rPr lang="en-IN" sz="2000" dirty="0">
                <a:solidFill>
                  <a:srgbClr val="FFFF00"/>
                </a:solidFill>
              </a:rPr>
              <a:t>			</a:t>
            </a:r>
            <a:r>
              <a:rPr lang="en-IN" sz="2000" dirty="0" smtClean="0">
                <a:solidFill>
                  <a:srgbClr val="FFFF00"/>
                </a:solidFill>
              </a:rPr>
              <a:t>                                                                    }</a:t>
            </a:r>
          </a:p>
          <a:p>
            <a:pPr>
              <a:lnSpc>
                <a:spcPct val="150000"/>
              </a:lnSpc>
            </a:pPr>
            <a:r>
              <a:rPr lang="en-IN" sz="2000" dirty="0" smtClean="0">
                <a:solidFill>
                  <a:schemeClr val="accent1"/>
                </a:solidFill>
              </a:rPr>
              <a:t>/* </a:t>
            </a:r>
            <a:r>
              <a:rPr lang="en-IN" sz="2000" dirty="0">
                <a:solidFill>
                  <a:schemeClr val="accent1"/>
                </a:solidFill>
              </a:rPr>
              <a:t>for( ; ;){</a:t>
            </a:r>
            <a:endParaRPr lang="en-US" sz="2000" dirty="0">
              <a:solidFill>
                <a:schemeClr val="accent1"/>
              </a:solidFill>
            </a:endParaRPr>
          </a:p>
          <a:p>
            <a:pPr>
              <a:lnSpc>
                <a:spcPct val="150000"/>
              </a:lnSpc>
            </a:pPr>
            <a:r>
              <a:rPr lang="en-IN" sz="2000" dirty="0">
                <a:solidFill>
                  <a:schemeClr val="accent1"/>
                </a:solidFill>
              </a:rPr>
              <a:t> </a:t>
            </a:r>
            <a:r>
              <a:rPr lang="en-IN" sz="2000" dirty="0" smtClean="0">
                <a:solidFill>
                  <a:schemeClr val="accent1"/>
                </a:solidFill>
              </a:rPr>
              <a:t>                   System.out.println</a:t>
            </a:r>
            <a:r>
              <a:rPr lang="en-IN" sz="2000" dirty="0">
                <a:solidFill>
                  <a:schemeClr val="accent1"/>
                </a:solidFill>
              </a:rPr>
              <a:t>("code outside for loop"); </a:t>
            </a:r>
            <a:endParaRPr lang="en-IN" sz="2000" dirty="0" smtClean="0">
              <a:solidFill>
                <a:schemeClr val="accent1"/>
              </a:solidFill>
            </a:endParaRPr>
          </a:p>
          <a:p>
            <a:pPr>
              <a:lnSpc>
                <a:spcPct val="150000"/>
              </a:lnSpc>
            </a:pPr>
            <a:r>
              <a:rPr lang="en-IN" sz="2000" dirty="0" smtClean="0">
                <a:solidFill>
                  <a:schemeClr val="accent1"/>
                </a:solidFill>
              </a:rPr>
              <a:t>                    //</a:t>
            </a:r>
            <a:r>
              <a:rPr lang="en-IN" sz="2000" dirty="0">
                <a:solidFill>
                  <a:schemeClr val="accent1"/>
                </a:solidFill>
              </a:rPr>
              <a:t>error unreachable </a:t>
            </a:r>
            <a:r>
              <a:rPr lang="en-IN" sz="2000" dirty="0" smtClean="0">
                <a:solidFill>
                  <a:schemeClr val="accent1"/>
                </a:solidFill>
              </a:rPr>
              <a:t>statement </a:t>
            </a:r>
            <a:r>
              <a:rPr lang="en-IN" sz="2000" dirty="0">
                <a:solidFill>
                  <a:schemeClr val="accent1"/>
                </a:solidFill>
              </a:rPr>
              <a:t>because for loop is infinite </a:t>
            </a:r>
            <a:r>
              <a:rPr lang="en-IN" sz="2000" dirty="0" smtClean="0">
                <a:solidFill>
                  <a:schemeClr val="accent1"/>
                </a:solidFill>
              </a:rPr>
              <a:t>it will</a:t>
            </a:r>
          </a:p>
          <a:p>
            <a:pPr>
              <a:lnSpc>
                <a:spcPct val="150000"/>
              </a:lnSpc>
            </a:pPr>
            <a:r>
              <a:rPr lang="en-IN" sz="2000" dirty="0" smtClean="0">
                <a:solidFill>
                  <a:schemeClr val="accent1"/>
                </a:solidFill>
              </a:rPr>
              <a:t>                   never </a:t>
            </a:r>
            <a:r>
              <a:rPr lang="en-IN" sz="2000" dirty="0">
                <a:solidFill>
                  <a:schemeClr val="accent1"/>
                </a:solidFill>
              </a:rPr>
              <a:t>come to this statement,</a:t>
            </a:r>
            <a:endParaRPr lang="en-US" sz="2000" dirty="0">
              <a:solidFill>
                <a:schemeClr val="accent1"/>
              </a:solidFill>
            </a:endParaRPr>
          </a:p>
          <a:p>
            <a:pPr>
              <a:lnSpc>
                <a:spcPct val="150000"/>
              </a:lnSpc>
            </a:pPr>
            <a:r>
              <a:rPr lang="en-IN" sz="2000" dirty="0" smtClean="0">
                <a:solidFill>
                  <a:schemeClr val="accent1"/>
                </a:solidFill>
              </a:rPr>
              <a:t>                    //</a:t>
            </a:r>
            <a:r>
              <a:rPr lang="en-IN" sz="2000" dirty="0">
                <a:solidFill>
                  <a:schemeClr val="accent1"/>
                </a:solidFill>
              </a:rPr>
              <a:t>in infinite </a:t>
            </a:r>
            <a:r>
              <a:rPr lang="en-IN" sz="2000" dirty="0" smtClean="0">
                <a:solidFill>
                  <a:schemeClr val="accent1"/>
                </a:solidFill>
              </a:rPr>
              <a:t>loop  </a:t>
            </a:r>
            <a:r>
              <a:rPr lang="en-IN" sz="2000" dirty="0">
                <a:solidFill>
                  <a:schemeClr val="accent1"/>
                </a:solidFill>
              </a:rPr>
              <a:t>statement should not write</a:t>
            </a:r>
            <a:r>
              <a:rPr lang="en-IN" sz="2000" dirty="0" smtClean="0">
                <a:solidFill>
                  <a:schemeClr val="accent1"/>
                </a:solidFill>
              </a:rPr>
              <a:t>*/</a:t>
            </a:r>
          </a:p>
          <a:p>
            <a:pPr>
              <a:lnSpc>
                <a:spcPct val="150000"/>
              </a:lnSpc>
            </a:pPr>
            <a:r>
              <a:rPr lang="en-IN" sz="2000" dirty="0" smtClean="0">
                <a:solidFill>
                  <a:schemeClr val="accent1"/>
                </a:solidFill>
              </a:rPr>
              <a:t>                    }</a:t>
            </a:r>
            <a:endParaRPr lang="en-US" sz="2000" dirty="0">
              <a:solidFill>
                <a:schemeClr val="accent1"/>
              </a:solidFill>
            </a:endParaRPr>
          </a:p>
          <a:p>
            <a:pPr>
              <a:lnSpc>
                <a:spcPct val="150000"/>
              </a:lnSpc>
            </a:pPr>
            <a:r>
              <a:rPr lang="en-IN" sz="2000" dirty="0">
                <a:solidFill>
                  <a:schemeClr val="accent1"/>
                </a:solidFill>
              </a:rPr>
              <a:t> </a:t>
            </a:r>
            <a:endParaRPr lang="en-US" sz="2000" dirty="0">
              <a:solidFill>
                <a:schemeClr val="accent1"/>
              </a:solidFill>
            </a:endParaRPr>
          </a:p>
          <a:p>
            <a:pPr>
              <a:lnSpc>
                <a:spcPct val="150000"/>
              </a:lnSpc>
            </a:pPr>
            <a:r>
              <a:rPr lang="en-IN" dirty="0"/>
              <a:t> </a:t>
            </a:r>
            <a:endParaRPr lang="en-US" dirty="0"/>
          </a:p>
          <a:p>
            <a:endParaRPr lang="en-US" dirty="0"/>
          </a:p>
          <a:p>
            <a:endParaRPr lang="en-US" dirty="0"/>
          </a:p>
        </p:txBody>
      </p:sp>
      <p:sp>
        <p:nvSpPr>
          <p:cNvPr id="3" name="Rectangle 2"/>
          <p:cNvSpPr/>
          <p:nvPr/>
        </p:nvSpPr>
        <p:spPr>
          <a:xfrm>
            <a:off x="142844" y="142852"/>
            <a:ext cx="5325320" cy="646331"/>
          </a:xfrm>
          <a:prstGeom prst="rect">
            <a:avLst/>
          </a:prstGeom>
          <a:noFill/>
        </p:spPr>
        <p:txBody>
          <a:bodyPr wrap="square" lIns="91440" tIns="45720" rIns="91440" bIns="45720">
            <a:spAutoFit/>
          </a:bodyPr>
          <a:lstStyle/>
          <a:p>
            <a:pPr algn="ctr"/>
            <a:r>
              <a:rPr lang="en-IN" sz="3600" b="1" u="sng"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LOOPING STATEMENTS</a:t>
            </a:r>
            <a:r>
              <a:rPr lang="en-IN" sz="3600" b="1" u="sng"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86050" y="1000108"/>
            <a:ext cx="3214710" cy="714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err="1" smtClean="0">
                <a:solidFill>
                  <a:schemeClr val="tx1"/>
                </a:solidFill>
              </a:rPr>
              <a:t>initilization</a:t>
            </a:r>
            <a:endParaRPr lang="en-IN" dirty="0">
              <a:solidFill>
                <a:schemeClr val="tx1"/>
              </a:solidFill>
            </a:endParaRPr>
          </a:p>
        </p:txBody>
      </p:sp>
      <p:sp>
        <p:nvSpPr>
          <p:cNvPr id="4" name="Diamond 3"/>
          <p:cNvSpPr/>
          <p:nvPr/>
        </p:nvSpPr>
        <p:spPr>
          <a:xfrm>
            <a:off x="3857620" y="2285992"/>
            <a:ext cx="1428760" cy="1000132"/>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condition</a:t>
            </a:r>
            <a:endParaRPr lang="en-IN" dirty="0">
              <a:solidFill>
                <a:schemeClr val="tx1"/>
              </a:solidFill>
            </a:endParaRPr>
          </a:p>
        </p:txBody>
      </p:sp>
      <p:sp>
        <p:nvSpPr>
          <p:cNvPr id="5" name="Rectangle 4"/>
          <p:cNvSpPr/>
          <p:nvPr/>
        </p:nvSpPr>
        <p:spPr>
          <a:xfrm>
            <a:off x="5929322" y="3929066"/>
            <a:ext cx="2143140"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Code inside the for loop</a:t>
            </a:r>
            <a:endParaRPr lang="en-IN" dirty="0">
              <a:solidFill>
                <a:schemeClr val="tx1"/>
              </a:solidFill>
            </a:endParaRPr>
          </a:p>
        </p:txBody>
      </p:sp>
      <p:sp>
        <p:nvSpPr>
          <p:cNvPr id="6" name="Rectangle 5"/>
          <p:cNvSpPr/>
          <p:nvPr/>
        </p:nvSpPr>
        <p:spPr>
          <a:xfrm>
            <a:off x="5929322" y="5214950"/>
            <a:ext cx="2143140"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Increment/decrement</a:t>
            </a:r>
            <a:endParaRPr lang="en-IN" dirty="0">
              <a:solidFill>
                <a:schemeClr val="tx1"/>
              </a:solidFill>
            </a:endParaRPr>
          </a:p>
        </p:txBody>
      </p:sp>
      <p:sp>
        <p:nvSpPr>
          <p:cNvPr id="7" name="Rectangle 6"/>
          <p:cNvSpPr/>
          <p:nvPr/>
        </p:nvSpPr>
        <p:spPr>
          <a:xfrm>
            <a:off x="1071538" y="4000504"/>
            <a:ext cx="2143140"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Code outside for loop</a:t>
            </a:r>
            <a:endParaRPr lang="en-IN" dirty="0">
              <a:solidFill>
                <a:schemeClr val="tx1"/>
              </a:solidFill>
            </a:endParaRPr>
          </a:p>
        </p:txBody>
      </p:sp>
      <p:cxnSp>
        <p:nvCxnSpPr>
          <p:cNvPr id="8" name="Straight Connector 7"/>
          <p:cNvCxnSpPr>
            <a:stCxn id="4" idx="3"/>
          </p:cNvCxnSpPr>
          <p:nvPr/>
        </p:nvCxnSpPr>
        <p:spPr>
          <a:xfrm>
            <a:off x="5286380" y="2786058"/>
            <a:ext cx="228601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571604" y="2786058"/>
            <a:ext cx="2286016"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rot="5400000">
            <a:off x="7000892" y="3357562"/>
            <a:ext cx="1143008"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7286644" y="4929198"/>
            <a:ext cx="71438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964381" y="3393281"/>
            <a:ext cx="121444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4287042" y="1999446"/>
            <a:ext cx="57150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0800000">
            <a:off x="4572000" y="2071678"/>
            <a:ext cx="928694"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3750463" y="3821909"/>
            <a:ext cx="3500462"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6" idx="1"/>
          </p:cNvCxnSpPr>
          <p:nvPr/>
        </p:nvCxnSpPr>
        <p:spPr>
          <a:xfrm flipV="1">
            <a:off x="5500694" y="5536421"/>
            <a:ext cx="428628" cy="357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20"/>
          <p:cNvSpPr txBox="1"/>
          <p:nvPr/>
        </p:nvSpPr>
        <p:spPr>
          <a:xfrm>
            <a:off x="5715008" y="2428868"/>
            <a:ext cx="135732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TRUE</a:t>
            </a:r>
            <a:endParaRPr lang="en-IN" dirty="0"/>
          </a:p>
        </p:txBody>
      </p:sp>
      <p:sp>
        <p:nvSpPr>
          <p:cNvPr id="18" name="TextBox 123"/>
          <p:cNvSpPr txBox="1"/>
          <p:nvPr/>
        </p:nvSpPr>
        <p:spPr>
          <a:xfrm>
            <a:off x="2000232" y="2357430"/>
            <a:ext cx="150019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FALSE</a:t>
            </a:r>
            <a:endParaRPr lang="en-I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416960" cy="7017306"/>
          </a:xfrm>
          <a:prstGeom prst="rect">
            <a:avLst/>
          </a:prstGeom>
          <a:noFill/>
        </p:spPr>
        <p:txBody>
          <a:bodyPr wrap="square" rtlCol="0">
            <a:spAutoFit/>
          </a:bodyPr>
          <a:lstStyle/>
          <a:p>
            <a:r>
              <a:rPr lang="en-IN" sz="2400" b="1" dirty="0">
                <a:solidFill>
                  <a:srgbClr val="FF0000"/>
                </a:solidFill>
              </a:rPr>
              <a:t>2.WHILE LOOP: </a:t>
            </a:r>
            <a:endParaRPr lang="en-US" sz="2400" b="1" dirty="0">
              <a:solidFill>
                <a:srgbClr val="FF0000"/>
              </a:solidFill>
            </a:endParaRPr>
          </a:p>
          <a:p>
            <a:r>
              <a:rPr lang="en-IN" b="1" dirty="0"/>
              <a:t>		</a:t>
            </a:r>
            <a:endParaRPr lang="en-IN" b="1" dirty="0" smtClean="0"/>
          </a:p>
          <a:p>
            <a:r>
              <a:rPr lang="en-IN" b="1" dirty="0"/>
              <a:t> </a:t>
            </a:r>
            <a:r>
              <a:rPr lang="en-IN" b="1" dirty="0" smtClean="0"/>
              <a:t>               </a:t>
            </a:r>
          </a:p>
          <a:p>
            <a:pPr>
              <a:lnSpc>
                <a:spcPct val="150000"/>
              </a:lnSpc>
            </a:pPr>
            <a:r>
              <a:rPr lang="en-IN" sz="2000" b="1" dirty="0">
                <a:solidFill>
                  <a:srgbClr val="FFFF00"/>
                </a:solidFill>
              </a:rPr>
              <a:t> </a:t>
            </a:r>
            <a:r>
              <a:rPr lang="en-IN" sz="2000" b="1" dirty="0" smtClean="0">
                <a:solidFill>
                  <a:srgbClr val="FFFF00"/>
                </a:solidFill>
              </a:rPr>
              <a:t>                 Syntax</a:t>
            </a:r>
            <a:r>
              <a:rPr lang="en-IN" sz="2000" b="1" dirty="0">
                <a:solidFill>
                  <a:srgbClr val="FFFF00"/>
                </a:solidFill>
              </a:rPr>
              <a:t>: </a:t>
            </a:r>
            <a:r>
              <a:rPr lang="en-IN" sz="2000" b="1" dirty="0" smtClean="0">
                <a:solidFill>
                  <a:srgbClr val="FFFF00"/>
                </a:solidFill>
              </a:rPr>
              <a:t> </a:t>
            </a:r>
            <a:r>
              <a:rPr lang="en-IN" sz="2000" dirty="0" smtClean="0">
                <a:solidFill>
                  <a:srgbClr val="FFFF00"/>
                </a:solidFill>
              </a:rPr>
              <a:t>while(condition</a:t>
            </a:r>
            <a:r>
              <a:rPr lang="en-IN" sz="2000" dirty="0">
                <a:solidFill>
                  <a:srgbClr val="FFFF00"/>
                </a:solidFill>
              </a:rPr>
              <a:t>){</a:t>
            </a:r>
            <a:endParaRPr lang="en-US" sz="2000" dirty="0">
              <a:solidFill>
                <a:srgbClr val="FFFF00"/>
              </a:solidFill>
            </a:endParaRPr>
          </a:p>
          <a:p>
            <a:pPr>
              <a:lnSpc>
                <a:spcPct val="150000"/>
              </a:lnSpc>
            </a:pPr>
            <a:r>
              <a:rPr lang="en-IN" sz="2000" b="1" dirty="0">
                <a:solidFill>
                  <a:srgbClr val="FFFF00"/>
                </a:solidFill>
              </a:rPr>
              <a:t>					</a:t>
            </a:r>
            <a:r>
              <a:rPr lang="en-IN" sz="2000" dirty="0">
                <a:solidFill>
                  <a:srgbClr val="FFFF00"/>
                </a:solidFill>
              </a:rPr>
              <a:t>Statement;</a:t>
            </a:r>
            <a:endParaRPr lang="en-US" sz="2000" dirty="0">
              <a:solidFill>
                <a:srgbClr val="FFFF00"/>
              </a:solidFill>
            </a:endParaRPr>
          </a:p>
          <a:p>
            <a:pPr>
              <a:lnSpc>
                <a:spcPct val="150000"/>
              </a:lnSpc>
            </a:pPr>
            <a:r>
              <a:rPr lang="en-IN" sz="2000" dirty="0">
                <a:solidFill>
                  <a:srgbClr val="FFFF00"/>
                </a:solidFill>
              </a:rPr>
              <a:t>					Statement;</a:t>
            </a:r>
            <a:endParaRPr lang="en-US" sz="2000" dirty="0">
              <a:solidFill>
                <a:srgbClr val="FFFF00"/>
              </a:solidFill>
            </a:endParaRPr>
          </a:p>
          <a:p>
            <a:pPr>
              <a:lnSpc>
                <a:spcPct val="150000"/>
              </a:lnSpc>
            </a:pPr>
            <a:r>
              <a:rPr lang="en-IN" sz="2000" dirty="0">
                <a:solidFill>
                  <a:srgbClr val="FFFF00"/>
                </a:solidFill>
              </a:rPr>
              <a:t>				</a:t>
            </a:r>
            <a:r>
              <a:rPr lang="en-IN" sz="2000" dirty="0" smtClean="0">
                <a:solidFill>
                  <a:srgbClr val="FFFF00"/>
                </a:solidFill>
              </a:rPr>
              <a:t>        }</a:t>
            </a:r>
          </a:p>
          <a:p>
            <a:endParaRPr lang="en-IN" dirty="0"/>
          </a:p>
          <a:p>
            <a:endParaRPr lang="en-IN" dirty="0" smtClean="0"/>
          </a:p>
          <a:p>
            <a:endParaRPr lang="en-IN" dirty="0" smtClean="0"/>
          </a:p>
          <a:p>
            <a:pPr>
              <a:lnSpc>
                <a:spcPct val="150000"/>
              </a:lnSpc>
            </a:pPr>
            <a:r>
              <a:rPr lang="en-IN" sz="2000" dirty="0" smtClean="0">
                <a:solidFill>
                  <a:schemeClr val="accent1"/>
                </a:solidFill>
              </a:rPr>
              <a:t>/*</a:t>
            </a:r>
            <a:r>
              <a:rPr lang="en-IN" sz="2000" dirty="0">
                <a:solidFill>
                  <a:schemeClr val="accent1"/>
                </a:solidFill>
              </a:rPr>
              <a:t>while(</a:t>
            </a:r>
            <a:r>
              <a:rPr lang="en-IN" sz="2000" dirty="0" err="1">
                <a:solidFill>
                  <a:schemeClr val="accent1"/>
                </a:solidFill>
              </a:rPr>
              <a:t>i</a:t>
            </a:r>
            <a:r>
              <a:rPr lang="en-IN" sz="2000" dirty="0">
                <a:solidFill>
                  <a:schemeClr val="accent1"/>
                </a:solidFill>
              </a:rPr>
              <a:t>&lt;=10){</a:t>
            </a:r>
            <a:endParaRPr lang="en-US" sz="2000" dirty="0">
              <a:solidFill>
                <a:schemeClr val="accent1"/>
              </a:solidFill>
            </a:endParaRPr>
          </a:p>
          <a:p>
            <a:pPr>
              <a:lnSpc>
                <a:spcPct val="150000"/>
              </a:lnSpc>
            </a:pPr>
            <a:r>
              <a:rPr lang="en-IN" sz="2000" dirty="0">
                <a:solidFill>
                  <a:schemeClr val="accent1"/>
                </a:solidFill>
              </a:rPr>
              <a:t> </a:t>
            </a:r>
            <a:r>
              <a:rPr lang="en-IN" sz="2000" dirty="0" smtClean="0">
                <a:solidFill>
                  <a:schemeClr val="accent1"/>
                </a:solidFill>
              </a:rPr>
              <a:t>                               System.out.println</a:t>
            </a:r>
            <a:r>
              <a:rPr lang="en-IN" sz="2000" dirty="0">
                <a:solidFill>
                  <a:schemeClr val="accent1"/>
                </a:solidFill>
              </a:rPr>
              <a:t>("</a:t>
            </a:r>
            <a:r>
              <a:rPr lang="en-IN" sz="2000" dirty="0" err="1">
                <a:solidFill>
                  <a:schemeClr val="accent1"/>
                </a:solidFill>
              </a:rPr>
              <a:t>i</a:t>
            </a:r>
            <a:r>
              <a:rPr lang="en-IN" sz="2000" dirty="0">
                <a:solidFill>
                  <a:schemeClr val="accent1"/>
                </a:solidFill>
              </a:rPr>
              <a:t> ="+</a:t>
            </a:r>
            <a:r>
              <a:rPr lang="en-IN" sz="2000" dirty="0" err="1">
                <a:solidFill>
                  <a:schemeClr val="accent1"/>
                </a:solidFill>
              </a:rPr>
              <a:t>i</a:t>
            </a:r>
            <a:r>
              <a:rPr lang="en-IN" sz="2000" dirty="0" smtClean="0">
                <a:solidFill>
                  <a:schemeClr val="accent1"/>
                </a:solidFill>
              </a:rPr>
              <a:t>);</a:t>
            </a:r>
          </a:p>
          <a:p>
            <a:pPr>
              <a:lnSpc>
                <a:spcPct val="150000"/>
              </a:lnSpc>
            </a:pPr>
            <a:r>
              <a:rPr lang="en-IN" sz="2000" dirty="0">
                <a:solidFill>
                  <a:schemeClr val="accent1"/>
                </a:solidFill>
              </a:rPr>
              <a:t> </a:t>
            </a:r>
            <a:r>
              <a:rPr lang="en-IN" sz="2000" dirty="0" smtClean="0">
                <a:solidFill>
                  <a:schemeClr val="accent1"/>
                </a:solidFill>
              </a:rPr>
              <a:t>                               //</a:t>
            </a:r>
            <a:r>
              <a:rPr lang="en-IN" sz="2000" dirty="0">
                <a:solidFill>
                  <a:schemeClr val="accent1"/>
                </a:solidFill>
              </a:rPr>
              <a:t>it give 1 as output, but infinite times because </a:t>
            </a:r>
            <a:r>
              <a:rPr lang="en-IN" sz="2000" dirty="0" smtClean="0">
                <a:solidFill>
                  <a:schemeClr val="accent1"/>
                </a:solidFill>
              </a:rPr>
              <a:t>we</a:t>
            </a:r>
          </a:p>
          <a:p>
            <a:pPr>
              <a:lnSpc>
                <a:spcPct val="150000"/>
              </a:lnSpc>
            </a:pPr>
            <a:r>
              <a:rPr lang="en-IN" sz="2000" dirty="0">
                <a:solidFill>
                  <a:schemeClr val="accent1"/>
                </a:solidFill>
              </a:rPr>
              <a:t> </a:t>
            </a:r>
            <a:r>
              <a:rPr lang="en-IN" sz="2000" dirty="0" smtClean="0">
                <a:solidFill>
                  <a:schemeClr val="accent1"/>
                </a:solidFill>
              </a:rPr>
              <a:t>                                are </a:t>
            </a:r>
            <a:r>
              <a:rPr lang="en-IN" sz="2000" dirty="0">
                <a:solidFill>
                  <a:schemeClr val="accent1"/>
                </a:solidFill>
              </a:rPr>
              <a:t>incrementing the value</a:t>
            </a:r>
            <a:endParaRPr lang="en-US" sz="2000" dirty="0">
              <a:solidFill>
                <a:schemeClr val="accent1"/>
              </a:solidFill>
            </a:endParaRPr>
          </a:p>
          <a:p>
            <a:pPr>
              <a:lnSpc>
                <a:spcPct val="150000"/>
              </a:lnSpc>
            </a:pPr>
            <a:r>
              <a:rPr lang="en-IN" sz="2000" dirty="0" smtClean="0">
                <a:solidFill>
                  <a:schemeClr val="accent1"/>
                </a:solidFill>
              </a:rPr>
              <a:t>                             }*</a:t>
            </a:r>
            <a:endParaRPr lang="en-US" sz="2000" dirty="0">
              <a:solidFill>
                <a:schemeClr val="accent1"/>
              </a:solidFill>
            </a:endParaRPr>
          </a:p>
          <a:p>
            <a:pPr>
              <a:lnSpc>
                <a:spcPct val="150000"/>
              </a:lnSpc>
            </a:pPr>
            <a:r>
              <a:rPr lang="en-IN" sz="2000" dirty="0"/>
              <a:t> </a:t>
            </a:r>
            <a:endParaRPr lang="en-US" dirty="0"/>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amond 2"/>
          <p:cNvSpPr/>
          <p:nvPr/>
        </p:nvSpPr>
        <p:spPr>
          <a:xfrm>
            <a:off x="3393273" y="1535893"/>
            <a:ext cx="1928826" cy="1357322"/>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condition</a:t>
            </a:r>
            <a:endParaRPr lang="en-IN" dirty="0">
              <a:solidFill>
                <a:schemeClr val="tx1"/>
              </a:solidFill>
            </a:endParaRPr>
          </a:p>
        </p:txBody>
      </p:sp>
      <p:sp>
        <p:nvSpPr>
          <p:cNvPr id="4" name="Rectangle 3"/>
          <p:cNvSpPr/>
          <p:nvPr/>
        </p:nvSpPr>
        <p:spPr>
          <a:xfrm>
            <a:off x="5464975" y="4036223"/>
            <a:ext cx="2928958" cy="12144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Code inside while loop</a:t>
            </a:r>
            <a:endParaRPr lang="en-IN" dirty="0">
              <a:solidFill>
                <a:schemeClr val="tx1"/>
              </a:solidFill>
            </a:endParaRPr>
          </a:p>
        </p:txBody>
      </p:sp>
      <p:sp>
        <p:nvSpPr>
          <p:cNvPr id="5" name="Rectangle 4"/>
          <p:cNvSpPr/>
          <p:nvPr/>
        </p:nvSpPr>
        <p:spPr>
          <a:xfrm>
            <a:off x="750067" y="4107661"/>
            <a:ext cx="2928958" cy="121444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Code outside while loop</a:t>
            </a:r>
            <a:endParaRPr lang="en-IN" dirty="0">
              <a:solidFill>
                <a:schemeClr val="tx1"/>
              </a:solidFill>
            </a:endParaRPr>
          </a:p>
        </p:txBody>
      </p:sp>
      <p:cxnSp>
        <p:nvCxnSpPr>
          <p:cNvPr id="6" name="Straight Connector 5"/>
          <p:cNvCxnSpPr>
            <a:stCxn id="3" idx="3"/>
          </p:cNvCxnSpPr>
          <p:nvPr/>
        </p:nvCxnSpPr>
        <p:spPr>
          <a:xfrm flipV="1">
            <a:off x="5322099" y="2178835"/>
            <a:ext cx="2071702"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rot="16200000" flipH="1">
            <a:off x="6500826" y="3071810"/>
            <a:ext cx="1857388" cy="714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3" idx="1"/>
          </p:cNvCxnSpPr>
          <p:nvPr/>
        </p:nvCxnSpPr>
        <p:spPr>
          <a:xfrm rot="10800000">
            <a:off x="1464447" y="2178836"/>
            <a:ext cx="1928826" cy="3571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a:off x="500034" y="3143248"/>
            <a:ext cx="192882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16200000" flipV="1">
            <a:off x="5679289" y="3178967"/>
            <a:ext cx="1643074"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a:off x="5107785" y="2393149"/>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39"/>
          <p:cNvSpPr txBox="1"/>
          <p:nvPr/>
        </p:nvSpPr>
        <p:spPr>
          <a:xfrm>
            <a:off x="5393537" y="1607331"/>
            <a:ext cx="171451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TRUE</a:t>
            </a:r>
            <a:endParaRPr lang="en-IN" dirty="0"/>
          </a:p>
        </p:txBody>
      </p:sp>
      <p:sp>
        <p:nvSpPr>
          <p:cNvPr id="13" name="TextBox 140"/>
          <p:cNvSpPr txBox="1"/>
          <p:nvPr/>
        </p:nvSpPr>
        <p:spPr>
          <a:xfrm>
            <a:off x="1678761" y="1750207"/>
            <a:ext cx="157163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FALSE</a:t>
            </a:r>
            <a:endParaRPr lang="en-IN" dirty="0"/>
          </a:p>
        </p:txBody>
      </p:sp>
      <p:cxnSp>
        <p:nvCxnSpPr>
          <p:cNvPr id="14" name="Straight Arrow Connector 13"/>
          <p:cNvCxnSpPr>
            <a:stCxn id="4" idx="1"/>
          </p:cNvCxnSpPr>
          <p:nvPr/>
        </p:nvCxnSpPr>
        <p:spPr>
          <a:xfrm rot="10800000">
            <a:off x="3679025" y="4607728"/>
            <a:ext cx="1785950" cy="35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429684" cy="6555641"/>
          </a:xfrm>
          <a:prstGeom prst="rect">
            <a:avLst/>
          </a:prstGeom>
          <a:noFill/>
          <a:ln>
            <a:solidFill>
              <a:schemeClr val="accent1"/>
            </a:solidFill>
          </a:ln>
        </p:spPr>
        <p:txBody>
          <a:bodyPr wrap="square" rtlCol="0">
            <a:spAutoFit/>
          </a:bodyPr>
          <a:lstStyle/>
          <a:p>
            <a:r>
              <a:rPr lang="en-IN" sz="2400" b="1" dirty="0">
                <a:solidFill>
                  <a:srgbClr val="FF0000"/>
                </a:solidFill>
              </a:rPr>
              <a:t>3.DO -WHILE</a:t>
            </a:r>
            <a:r>
              <a:rPr lang="en-IN" sz="2400" b="1" dirty="0" smtClean="0">
                <a:solidFill>
                  <a:srgbClr val="FF0000"/>
                </a:solidFill>
              </a:rPr>
              <a:t>:</a:t>
            </a:r>
          </a:p>
          <a:p>
            <a:pPr>
              <a:lnSpc>
                <a:spcPct val="150000"/>
              </a:lnSpc>
            </a:pPr>
            <a:r>
              <a:rPr lang="en-IN" sz="2000" b="1" dirty="0" smtClean="0"/>
              <a:t>            </a:t>
            </a:r>
            <a:r>
              <a:rPr lang="en-IN" sz="2000" dirty="0" smtClean="0"/>
              <a:t> </a:t>
            </a:r>
            <a:r>
              <a:rPr lang="en-IN" sz="2000" dirty="0"/>
              <a:t>Certain  statement executed ones ,before checking </a:t>
            </a:r>
            <a:r>
              <a:rPr lang="en-IN" sz="2000" dirty="0" smtClean="0"/>
              <a:t>the</a:t>
            </a:r>
          </a:p>
          <a:p>
            <a:pPr>
              <a:lnSpc>
                <a:spcPct val="150000"/>
              </a:lnSpc>
            </a:pPr>
            <a:r>
              <a:rPr lang="en-IN" sz="2000" dirty="0"/>
              <a:t> </a:t>
            </a:r>
            <a:r>
              <a:rPr lang="en-IN" sz="2000" dirty="0" smtClean="0"/>
              <a:t>  </a:t>
            </a:r>
            <a:r>
              <a:rPr lang="en-IN" sz="2000" dirty="0"/>
              <a:t>condition.</a:t>
            </a:r>
            <a:endParaRPr lang="en-US" sz="2000" dirty="0"/>
          </a:p>
          <a:p>
            <a:pPr>
              <a:lnSpc>
                <a:spcPct val="150000"/>
              </a:lnSpc>
            </a:pPr>
            <a:r>
              <a:rPr lang="en-IN" sz="2000" dirty="0"/>
              <a:t>		</a:t>
            </a:r>
            <a:endParaRPr lang="en-IN" sz="2000" dirty="0" smtClean="0"/>
          </a:p>
          <a:p>
            <a:pPr>
              <a:lnSpc>
                <a:spcPct val="150000"/>
              </a:lnSpc>
            </a:pPr>
            <a:r>
              <a:rPr lang="en-IN" sz="2000" b="1" dirty="0">
                <a:solidFill>
                  <a:srgbClr val="FFFF00"/>
                </a:solidFill>
              </a:rPr>
              <a:t> </a:t>
            </a:r>
            <a:r>
              <a:rPr lang="en-IN" sz="2000" b="1" dirty="0" smtClean="0">
                <a:solidFill>
                  <a:srgbClr val="FFFF00"/>
                </a:solidFill>
              </a:rPr>
              <a:t>              Syntax</a:t>
            </a:r>
            <a:r>
              <a:rPr lang="en-IN" sz="2000" b="1" dirty="0">
                <a:solidFill>
                  <a:srgbClr val="FFFF00"/>
                </a:solidFill>
              </a:rPr>
              <a:t>: do{</a:t>
            </a:r>
            <a:endParaRPr lang="en-US" sz="2000" b="1" dirty="0">
              <a:solidFill>
                <a:srgbClr val="FFFF00"/>
              </a:solidFill>
            </a:endParaRPr>
          </a:p>
          <a:p>
            <a:pPr>
              <a:lnSpc>
                <a:spcPct val="150000"/>
              </a:lnSpc>
            </a:pPr>
            <a:r>
              <a:rPr lang="en-IN" sz="2000" b="1" dirty="0">
                <a:solidFill>
                  <a:srgbClr val="FFFF00"/>
                </a:solidFill>
              </a:rPr>
              <a:t>		</a:t>
            </a:r>
            <a:r>
              <a:rPr lang="en-IN" sz="2000" b="1" dirty="0" smtClean="0">
                <a:solidFill>
                  <a:srgbClr val="FFFF00"/>
                </a:solidFill>
              </a:rPr>
              <a:t>           </a:t>
            </a:r>
            <a:r>
              <a:rPr lang="en-IN" sz="2000" b="1" dirty="0">
                <a:solidFill>
                  <a:srgbClr val="FFFF00"/>
                </a:solidFill>
              </a:rPr>
              <a:t>Statement;</a:t>
            </a:r>
            <a:endParaRPr lang="en-US" sz="2000" b="1" dirty="0">
              <a:solidFill>
                <a:srgbClr val="FFFF00"/>
              </a:solidFill>
            </a:endParaRPr>
          </a:p>
          <a:p>
            <a:pPr>
              <a:lnSpc>
                <a:spcPct val="150000"/>
              </a:lnSpc>
            </a:pPr>
            <a:r>
              <a:rPr lang="en-IN" sz="2000" b="1" dirty="0">
                <a:solidFill>
                  <a:srgbClr val="FFFF00"/>
                </a:solidFill>
              </a:rPr>
              <a:t>	</a:t>
            </a:r>
            <a:r>
              <a:rPr lang="en-IN" sz="2000" b="1" dirty="0" smtClean="0">
                <a:solidFill>
                  <a:srgbClr val="FFFF00"/>
                </a:solidFill>
              </a:rPr>
              <a:t>                    </a:t>
            </a:r>
            <a:r>
              <a:rPr lang="en-IN" sz="2000" b="1" dirty="0">
                <a:solidFill>
                  <a:srgbClr val="FFFF00"/>
                </a:solidFill>
              </a:rPr>
              <a:t>}while(condition);</a:t>
            </a:r>
            <a:endParaRPr lang="en-US" sz="2000" b="1" dirty="0">
              <a:solidFill>
                <a:srgbClr val="FFFF00"/>
              </a:solidFill>
            </a:endParaRPr>
          </a:p>
          <a:p>
            <a:pPr>
              <a:lnSpc>
                <a:spcPct val="150000"/>
              </a:lnSpc>
            </a:pPr>
            <a:r>
              <a:rPr lang="en-IN" sz="2000" b="1" dirty="0">
                <a:solidFill>
                  <a:srgbClr val="FFFF00"/>
                </a:solidFill>
              </a:rPr>
              <a:t> </a:t>
            </a:r>
            <a:endParaRPr lang="en-US" sz="2000" b="1" dirty="0">
              <a:solidFill>
                <a:srgbClr val="FFFF00"/>
              </a:solidFill>
            </a:endParaRPr>
          </a:p>
          <a:p>
            <a:pPr>
              <a:lnSpc>
                <a:spcPct val="150000"/>
              </a:lnSpc>
            </a:pPr>
            <a:r>
              <a:rPr lang="en-IN" sz="2400" dirty="0">
                <a:solidFill>
                  <a:schemeClr val="accent1"/>
                </a:solidFill>
              </a:rPr>
              <a:t> </a:t>
            </a:r>
            <a:r>
              <a:rPr lang="en-IN" sz="2400" dirty="0" smtClean="0">
                <a:solidFill>
                  <a:schemeClr val="accent1"/>
                </a:solidFill>
              </a:rPr>
              <a:t>      </a:t>
            </a:r>
            <a:r>
              <a:rPr lang="en-IN" sz="2000" dirty="0" smtClean="0">
                <a:solidFill>
                  <a:schemeClr val="accent1"/>
                </a:solidFill>
              </a:rPr>
              <a:t>do</a:t>
            </a:r>
            <a:r>
              <a:rPr lang="en-IN" sz="2000" dirty="0">
                <a:solidFill>
                  <a:schemeClr val="accent1"/>
                </a:solidFill>
              </a:rPr>
              <a:t>{</a:t>
            </a:r>
            <a:endParaRPr lang="en-US" sz="2000" dirty="0">
              <a:solidFill>
                <a:schemeClr val="accent1"/>
              </a:solidFill>
            </a:endParaRPr>
          </a:p>
          <a:p>
            <a:pPr>
              <a:lnSpc>
                <a:spcPct val="150000"/>
              </a:lnSpc>
            </a:pPr>
            <a:r>
              <a:rPr lang="en-IN" sz="2000" dirty="0" smtClean="0">
                <a:solidFill>
                  <a:schemeClr val="accent1"/>
                </a:solidFill>
              </a:rPr>
              <a:t>               System.out.println</a:t>
            </a:r>
            <a:r>
              <a:rPr lang="en-IN" sz="2000" dirty="0">
                <a:solidFill>
                  <a:schemeClr val="accent1"/>
                </a:solidFill>
              </a:rPr>
              <a:t>("</a:t>
            </a:r>
            <a:r>
              <a:rPr lang="en-IN" sz="2000" dirty="0" err="1">
                <a:solidFill>
                  <a:schemeClr val="accent1"/>
                </a:solidFill>
              </a:rPr>
              <a:t>i</a:t>
            </a:r>
            <a:r>
              <a:rPr lang="en-IN" sz="2000" dirty="0">
                <a:solidFill>
                  <a:schemeClr val="accent1"/>
                </a:solidFill>
              </a:rPr>
              <a:t> = "+</a:t>
            </a:r>
            <a:r>
              <a:rPr lang="en-IN" sz="2000" dirty="0" err="1">
                <a:solidFill>
                  <a:schemeClr val="accent1"/>
                </a:solidFill>
              </a:rPr>
              <a:t>i</a:t>
            </a:r>
            <a:r>
              <a:rPr lang="en-IN" sz="2000" dirty="0" smtClean="0">
                <a:solidFill>
                  <a:schemeClr val="accent1"/>
                </a:solidFill>
              </a:rPr>
              <a:t>);</a:t>
            </a:r>
          </a:p>
          <a:p>
            <a:pPr>
              <a:lnSpc>
                <a:spcPct val="150000"/>
              </a:lnSpc>
            </a:pPr>
            <a:r>
              <a:rPr lang="en-US" sz="2000" dirty="0" smtClean="0">
                <a:solidFill>
                  <a:schemeClr val="accent1"/>
                </a:solidFill>
              </a:rPr>
              <a:t>              </a:t>
            </a:r>
            <a:r>
              <a:rPr lang="en-IN" sz="2000" dirty="0" smtClean="0">
                <a:solidFill>
                  <a:schemeClr val="accent1"/>
                </a:solidFill>
              </a:rPr>
              <a:t>/*</a:t>
            </a:r>
            <a:r>
              <a:rPr lang="en-IN" sz="2000" dirty="0" err="1" smtClean="0">
                <a:solidFill>
                  <a:schemeClr val="accent1"/>
                </a:solidFill>
              </a:rPr>
              <a:t>i</a:t>
            </a:r>
            <a:r>
              <a:rPr lang="en-IN" sz="2000" dirty="0">
                <a:solidFill>
                  <a:schemeClr val="accent1"/>
                </a:solidFill>
              </a:rPr>
              <a:t>++;*/  //it goes infinite</a:t>
            </a:r>
            <a:r>
              <a:rPr lang="en-IN" sz="2000" dirty="0" smtClean="0">
                <a:solidFill>
                  <a:schemeClr val="accent1"/>
                </a:solidFill>
              </a:rPr>
              <a:t>, if </a:t>
            </a:r>
            <a:r>
              <a:rPr lang="en-IN" sz="2000" dirty="0">
                <a:solidFill>
                  <a:schemeClr val="accent1"/>
                </a:solidFill>
              </a:rPr>
              <a:t>we not given the incre/</a:t>
            </a:r>
            <a:r>
              <a:rPr lang="en-IN" sz="2000" dirty="0" err="1">
                <a:solidFill>
                  <a:schemeClr val="accent1"/>
                </a:solidFill>
              </a:rPr>
              <a:t>decre</a:t>
            </a:r>
            <a:r>
              <a:rPr lang="en-IN" sz="2000" dirty="0" smtClean="0">
                <a:solidFill>
                  <a:schemeClr val="accent1"/>
                </a:solidFill>
              </a:rPr>
              <a:t>;</a:t>
            </a:r>
          </a:p>
          <a:p>
            <a:pPr>
              <a:lnSpc>
                <a:spcPct val="150000"/>
              </a:lnSpc>
            </a:pPr>
            <a:r>
              <a:rPr lang="en-US" sz="2000" dirty="0" smtClean="0">
                <a:solidFill>
                  <a:schemeClr val="accent1"/>
                </a:solidFill>
              </a:rPr>
              <a:t>             </a:t>
            </a:r>
            <a:r>
              <a:rPr lang="en-IN" sz="2000" dirty="0" smtClean="0">
                <a:solidFill>
                  <a:schemeClr val="accent1"/>
                </a:solidFill>
              </a:rPr>
              <a:t>   }while(</a:t>
            </a:r>
            <a:r>
              <a:rPr lang="en-IN" sz="2000" dirty="0" err="1" smtClean="0">
                <a:solidFill>
                  <a:schemeClr val="accent1"/>
                </a:solidFill>
              </a:rPr>
              <a:t>i</a:t>
            </a:r>
            <a:r>
              <a:rPr lang="en-IN" sz="2000" dirty="0" smtClean="0">
                <a:solidFill>
                  <a:schemeClr val="accent1"/>
                </a:solidFill>
              </a:rPr>
              <a:t>&lt;=10);</a:t>
            </a:r>
            <a:endParaRPr lang="en-US" sz="2000" dirty="0" smtClean="0">
              <a:solidFill>
                <a:schemeClr val="accent1"/>
              </a:solidFill>
            </a:endParaRPr>
          </a:p>
          <a:p>
            <a:pPr>
              <a:lnSpc>
                <a:spcPct val="150000"/>
              </a:lnSpc>
            </a:pPr>
            <a:r>
              <a:rPr lang="en-IN" sz="2000" dirty="0">
                <a:solidFill>
                  <a:schemeClr val="accent1"/>
                </a:solidFill>
              </a:rPr>
              <a:t> </a:t>
            </a:r>
            <a:endParaRPr lang="en-US" sz="2000" dirty="0">
              <a:solidFill>
                <a:schemeClr val="accent1"/>
              </a:solidFill>
            </a:endParaRPr>
          </a:p>
          <a:p>
            <a:pPr>
              <a:lnSpc>
                <a:spcPct val="150000"/>
              </a:lnSpc>
            </a:pPr>
            <a:endParaRPr lang="en-US" sz="2000" dirty="0">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572560" cy="3600986"/>
          </a:xfrm>
          <a:prstGeom prst="rect">
            <a:avLst/>
          </a:prstGeom>
          <a:noFill/>
        </p:spPr>
        <p:txBody>
          <a:bodyPr wrap="square" rtlCol="0">
            <a:spAutoFit/>
          </a:bodyPr>
          <a:lstStyle/>
          <a:p>
            <a:pPr>
              <a:lnSpc>
                <a:spcPct val="150000"/>
              </a:lnSpc>
            </a:pPr>
            <a:r>
              <a:rPr lang="en-IN" sz="2000" dirty="0" smtClean="0">
                <a:solidFill>
                  <a:schemeClr val="accent1"/>
                </a:solidFill>
              </a:rPr>
              <a:t>                  do{</a:t>
            </a:r>
            <a:endParaRPr lang="en-US" sz="2000" dirty="0" smtClean="0">
              <a:solidFill>
                <a:schemeClr val="accent1"/>
              </a:solidFill>
            </a:endParaRPr>
          </a:p>
          <a:p>
            <a:pPr>
              <a:lnSpc>
                <a:spcPct val="150000"/>
              </a:lnSpc>
            </a:pPr>
            <a:r>
              <a:rPr lang="en-IN" sz="2000" dirty="0" smtClean="0">
                <a:solidFill>
                  <a:schemeClr val="accent1"/>
                </a:solidFill>
              </a:rPr>
              <a:t>                             System.out.println("</a:t>
            </a:r>
            <a:r>
              <a:rPr lang="en-IN" sz="2000" dirty="0" err="1" smtClean="0">
                <a:solidFill>
                  <a:schemeClr val="accent1"/>
                </a:solidFill>
              </a:rPr>
              <a:t>i</a:t>
            </a:r>
            <a:r>
              <a:rPr lang="en-IN" sz="2000" dirty="0" smtClean="0">
                <a:solidFill>
                  <a:schemeClr val="accent1"/>
                </a:solidFill>
              </a:rPr>
              <a:t> = "+</a:t>
            </a:r>
            <a:r>
              <a:rPr lang="en-IN" sz="2000" dirty="0" err="1" smtClean="0">
                <a:solidFill>
                  <a:schemeClr val="accent1"/>
                </a:solidFill>
              </a:rPr>
              <a:t>i</a:t>
            </a:r>
            <a:r>
              <a:rPr lang="en-IN" sz="2000" dirty="0" smtClean="0">
                <a:solidFill>
                  <a:schemeClr val="accent1"/>
                </a:solidFill>
              </a:rPr>
              <a:t>);</a:t>
            </a:r>
          </a:p>
          <a:p>
            <a:pPr>
              <a:lnSpc>
                <a:spcPct val="150000"/>
              </a:lnSpc>
            </a:pPr>
            <a:r>
              <a:rPr lang="en-IN" sz="2000" dirty="0" smtClean="0">
                <a:solidFill>
                  <a:schemeClr val="accent1"/>
                </a:solidFill>
              </a:rPr>
              <a:t>         	            </a:t>
            </a:r>
            <a:r>
              <a:rPr lang="en-IN" sz="2000" dirty="0" err="1" smtClean="0">
                <a:solidFill>
                  <a:schemeClr val="accent1"/>
                </a:solidFill>
              </a:rPr>
              <a:t>i</a:t>
            </a:r>
            <a:r>
              <a:rPr lang="en-IN" sz="2000" dirty="0" smtClean="0">
                <a:solidFill>
                  <a:schemeClr val="accent1"/>
                </a:solidFill>
              </a:rPr>
              <a:t>++;</a:t>
            </a:r>
          </a:p>
          <a:p>
            <a:pPr>
              <a:lnSpc>
                <a:spcPct val="150000"/>
              </a:lnSpc>
            </a:pPr>
            <a:r>
              <a:rPr lang="en-US" sz="2000" dirty="0" smtClean="0">
                <a:solidFill>
                  <a:schemeClr val="accent1"/>
                </a:solidFill>
              </a:rPr>
              <a:t>                       </a:t>
            </a:r>
            <a:r>
              <a:rPr lang="en-IN" sz="2000" dirty="0" smtClean="0">
                <a:solidFill>
                  <a:schemeClr val="accent1"/>
                </a:solidFill>
              </a:rPr>
              <a:t> }while(</a:t>
            </a:r>
            <a:r>
              <a:rPr lang="en-IN" sz="2000" dirty="0" err="1" smtClean="0">
                <a:solidFill>
                  <a:schemeClr val="accent1"/>
                </a:solidFill>
              </a:rPr>
              <a:t>i</a:t>
            </a:r>
            <a:r>
              <a:rPr lang="en-IN" sz="2000" dirty="0" smtClean="0">
                <a:solidFill>
                  <a:schemeClr val="accent1"/>
                </a:solidFill>
              </a:rPr>
              <a:t>&gt;10);  //Output = 1; because in do while</a:t>
            </a:r>
          </a:p>
          <a:p>
            <a:pPr>
              <a:lnSpc>
                <a:spcPct val="150000"/>
              </a:lnSpc>
            </a:pPr>
            <a:r>
              <a:rPr lang="en-IN" sz="2000" dirty="0" smtClean="0">
                <a:solidFill>
                  <a:schemeClr val="accent1"/>
                </a:solidFill>
              </a:rPr>
              <a:t>                                                                                condition    will execute ones;</a:t>
            </a:r>
          </a:p>
          <a:p>
            <a:endParaRPr lang="en-IN" dirty="0"/>
          </a:p>
          <a:p>
            <a:endParaRPr lang="en-US" dirty="0" smtClean="0"/>
          </a:p>
          <a:p>
            <a:r>
              <a:rPr lang="en-IN" sz="2400" b="1" dirty="0" smtClean="0">
                <a:solidFill>
                  <a:srgbClr val="FF0000"/>
                </a:solidFill>
              </a:rPr>
              <a:t>4.FOR-EACH:</a:t>
            </a:r>
            <a:r>
              <a:rPr lang="en-IN" sz="2400" dirty="0" smtClean="0">
                <a:solidFill>
                  <a:srgbClr val="FF0000"/>
                </a:solidFill>
              </a:rPr>
              <a:t>  </a:t>
            </a:r>
            <a:endParaRPr lang="en-US" sz="2400" dirty="0" smtClean="0">
              <a:solidFill>
                <a:srgbClr val="FF0000"/>
              </a:solidFill>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2910" y="642918"/>
            <a:ext cx="7050584" cy="6278642"/>
          </a:xfrm>
          <a:prstGeom prst="rect">
            <a:avLst/>
          </a:prstGeom>
          <a:noFill/>
        </p:spPr>
        <p:txBody>
          <a:bodyPr wrap="none" rtlCol="0">
            <a:spAutoFit/>
          </a:bodyPr>
          <a:lstStyle/>
          <a:p>
            <a:pPr>
              <a:buFont typeface="Wingdings" pitchFamily="2" charset="2"/>
              <a:buChar char="Ø"/>
            </a:pPr>
            <a:r>
              <a:rPr lang="en-IN" sz="2400" b="1" dirty="0" smtClean="0">
                <a:solidFill>
                  <a:srgbClr val="FF0000"/>
                </a:solidFill>
              </a:rPr>
              <a:t>Java has 3 section</a:t>
            </a:r>
            <a:endParaRPr lang="en-US" sz="2400" b="1" dirty="0" smtClean="0">
              <a:solidFill>
                <a:srgbClr val="FF0000"/>
              </a:solidFill>
            </a:endParaRPr>
          </a:p>
          <a:p>
            <a:pPr lvl="0"/>
            <a:r>
              <a:rPr lang="en-IN" dirty="0" smtClean="0"/>
              <a:t>     </a:t>
            </a:r>
          </a:p>
          <a:p>
            <a:pPr lvl="0">
              <a:lnSpc>
                <a:spcPct val="150000"/>
              </a:lnSpc>
            </a:pPr>
            <a:r>
              <a:rPr lang="en-IN" dirty="0" smtClean="0"/>
              <a:t>1</a:t>
            </a:r>
            <a:r>
              <a:rPr lang="en-IN" sz="2000" b="1" dirty="0" smtClean="0"/>
              <a:t>. Input  source.java:</a:t>
            </a:r>
          </a:p>
          <a:p>
            <a:pPr>
              <a:lnSpc>
                <a:spcPct val="150000"/>
              </a:lnSpc>
            </a:pPr>
            <a:r>
              <a:rPr lang="en-IN" sz="2000" dirty="0" smtClean="0"/>
              <a:t>       </a:t>
            </a:r>
            <a:r>
              <a:rPr lang="en-IN" sz="2000" dirty="0" smtClean="0">
                <a:sym typeface="Wingdings" pitchFamily="2" charset="2"/>
              </a:rPr>
              <a:t></a:t>
            </a:r>
            <a:r>
              <a:rPr lang="en-IN" sz="2000" dirty="0" smtClean="0"/>
              <a:t> In input whatever the code is written it is called source </a:t>
            </a:r>
          </a:p>
          <a:p>
            <a:pPr>
              <a:lnSpc>
                <a:spcPct val="150000"/>
              </a:lnSpc>
            </a:pPr>
            <a:r>
              <a:rPr lang="en-IN" sz="2000" dirty="0" smtClean="0"/>
              <a:t>             code. Code  has to be using .java extension</a:t>
            </a:r>
            <a:endParaRPr lang="en-US" sz="2000" dirty="0" smtClean="0"/>
          </a:p>
          <a:p>
            <a:pPr lvl="0">
              <a:lnSpc>
                <a:spcPct val="150000"/>
              </a:lnSpc>
            </a:pPr>
            <a:r>
              <a:rPr lang="en-IN" sz="2000" dirty="0" smtClean="0"/>
              <a:t>2</a:t>
            </a:r>
            <a:r>
              <a:rPr lang="en-IN" sz="2000" b="1" dirty="0" smtClean="0"/>
              <a:t>. Java Compiler javac:</a:t>
            </a:r>
          </a:p>
          <a:p>
            <a:pPr>
              <a:lnSpc>
                <a:spcPct val="150000"/>
              </a:lnSpc>
            </a:pPr>
            <a:r>
              <a:rPr lang="en-IN" sz="2000" dirty="0" smtClean="0"/>
              <a:t>        </a:t>
            </a:r>
            <a:r>
              <a:rPr lang="en-IN" sz="2000" dirty="0" smtClean="0">
                <a:sym typeface="Wingdings" pitchFamily="2" charset="2"/>
              </a:rPr>
              <a:t></a:t>
            </a:r>
            <a:r>
              <a:rPr lang="en-IN" sz="2000" dirty="0" smtClean="0"/>
              <a:t>Java compiler checks the code if any rules are violated </a:t>
            </a:r>
          </a:p>
          <a:p>
            <a:pPr>
              <a:lnSpc>
                <a:spcPct val="150000"/>
              </a:lnSpc>
            </a:pPr>
            <a:r>
              <a:rPr lang="en-IN" sz="2000" dirty="0" smtClean="0"/>
              <a:t>             or not.</a:t>
            </a:r>
          </a:p>
          <a:p>
            <a:pPr lvl="0">
              <a:lnSpc>
                <a:spcPct val="150000"/>
              </a:lnSpc>
            </a:pPr>
            <a:r>
              <a:rPr lang="en-IN" sz="2000" dirty="0" smtClean="0"/>
              <a:t>       </a:t>
            </a:r>
            <a:r>
              <a:rPr lang="en-IN" sz="2000" dirty="0" smtClean="0">
                <a:sym typeface="Wingdings" pitchFamily="2" charset="2"/>
              </a:rPr>
              <a:t></a:t>
            </a:r>
            <a:r>
              <a:rPr lang="en-IN" sz="2000" dirty="0" smtClean="0"/>
              <a:t> Whenever we made a changes in the program we have to</a:t>
            </a:r>
          </a:p>
          <a:p>
            <a:pPr lvl="0">
              <a:lnSpc>
                <a:spcPct val="150000"/>
              </a:lnSpc>
            </a:pPr>
            <a:r>
              <a:rPr lang="en-IN" sz="2000" dirty="0" smtClean="0"/>
              <a:t>             recompile it again in order to get the output. (we have to</a:t>
            </a:r>
          </a:p>
          <a:p>
            <a:pPr lvl="0">
              <a:lnSpc>
                <a:spcPct val="150000"/>
              </a:lnSpc>
            </a:pPr>
            <a:r>
              <a:rPr lang="en-IN" sz="2000" dirty="0" smtClean="0"/>
              <a:t>             compile every time once we make some changes in the </a:t>
            </a:r>
          </a:p>
          <a:p>
            <a:pPr lvl="0">
              <a:lnSpc>
                <a:spcPct val="150000"/>
              </a:lnSpc>
            </a:pPr>
            <a:r>
              <a:rPr lang="en-IN" sz="2000" dirty="0" smtClean="0"/>
              <a:t>             source class file)</a:t>
            </a:r>
          </a:p>
          <a:p>
            <a:pPr lvl="0">
              <a:lnSpc>
                <a:spcPct val="150000"/>
              </a:lnSpc>
            </a:pPr>
            <a:r>
              <a:rPr lang="en-IN" sz="2000" dirty="0" smtClean="0"/>
              <a:t>        </a:t>
            </a:r>
            <a:r>
              <a:rPr lang="en-IN" sz="2000" dirty="0" smtClean="0">
                <a:sym typeface="Wingdings" pitchFamily="2" charset="2"/>
              </a:rPr>
              <a:t></a:t>
            </a:r>
            <a:r>
              <a:rPr lang="en-IN" sz="2000" dirty="0" smtClean="0"/>
              <a:t>We </a:t>
            </a:r>
            <a:r>
              <a:rPr lang="en-IN" sz="2000" dirty="0"/>
              <a:t>use javac as the compiler to compile any java program.</a:t>
            </a:r>
            <a:endParaRPr lang="en-US" sz="2000" dirty="0"/>
          </a:p>
          <a:p>
            <a:pPr lvl="0">
              <a:lnSpc>
                <a:spcPct val="150000"/>
              </a:lnSpc>
            </a:pPr>
            <a:r>
              <a:rPr lang="en-IN" sz="2000" dirty="0" smtClean="0"/>
              <a:t>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929718" cy="1938992"/>
          </a:xfrm>
          <a:prstGeom prst="rect">
            <a:avLst/>
          </a:prstGeom>
          <a:noFill/>
        </p:spPr>
        <p:txBody>
          <a:bodyPr wrap="square" rtlCol="0">
            <a:spAutoFit/>
          </a:bodyPr>
          <a:lstStyle/>
          <a:p>
            <a:endParaRPr lang="en-IN" b="1" u="sng" dirty="0" smtClean="0"/>
          </a:p>
          <a:p>
            <a:endParaRPr lang="en-IN" dirty="0" smtClean="0"/>
          </a:p>
          <a:p>
            <a:pPr>
              <a:lnSpc>
                <a:spcPct val="150000"/>
              </a:lnSpc>
              <a:buFont typeface="Arial" pitchFamily="34" charset="0"/>
              <a:buChar char="•"/>
            </a:pPr>
            <a:r>
              <a:rPr lang="en-IN" dirty="0" smtClean="0"/>
              <a:t>  </a:t>
            </a:r>
            <a:r>
              <a:rPr lang="en-IN" sz="2000" dirty="0"/>
              <a:t>named block of codes which perform specific task</a:t>
            </a:r>
            <a:r>
              <a:rPr lang="en-IN" sz="2000" dirty="0" smtClean="0"/>
              <a:t>.</a:t>
            </a:r>
          </a:p>
          <a:p>
            <a:endParaRPr lang="en-IN" dirty="0"/>
          </a:p>
          <a:p>
            <a:endParaRPr lang="en-US" dirty="0"/>
          </a:p>
          <a:p>
            <a:endParaRPr lang="en-US" dirty="0"/>
          </a:p>
        </p:txBody>
      </p:sp>
      <p:sp>
        <p:nvSpPr>
          <p:cNvPr id="3" name="Rounded Rectangle 2"/>
          <p:cNvSpPr/>
          <p:nvPr/>
        </p:nvSpPr>
        <p:spPr>
          <a:xfrm>
            <a:off x="357158" y="2321711"/>
            <a:ext cx="1428760" cy="8572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Declaration</a:t>
            </a:r>
            <a:endParaRPr lang="en-IN" dirty="0">
              <a:solidFill>
                <a:schemeClr val="tx1"/>
              </a:solidFill>
            </a:endParaRPr>
          </a:p>
        </p:txBody>
      </p:sp>
      <p:sp>
        <p:nvSpPr>
          <p:cNvPr id="4" name="Rounded Rectangle 3"/>
          <p:cNvSpPr/>
          <p:nvPr/>
        </p:nvSpPr>
        <p:spPr>
          <a:xfrm>
            <a:off x="2214546" y="2250273"/>
            <a:ext cx="1428760" cy="8572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Access specifier</a:t>
            </a:r>
            <a:endParaRPr lang="en-IN" dirty="0">
              <a:solidFill>
                <a:schemeClr val="tx1"/>
              </a:solidFill>
            </a:endParaRPr>
          </a:p>
        </p:txBody>
      </p:sp>
      <p:sp>
        <p:nvSpPr>
          <p:cNvPr id="5" name="Rounded Rectangle 4"/>
          <p:cNvSpPr/>
          <p:nvPr/>
        </p:nvSpPr>
        <p:spPr>
          <a:xfrm>
            <a:off x="3857620" y="2250273"/>
            <a:ext cx="1428760" cy="8572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Access Modifier</a:t>
            </a:r>
            <a:endParaRPr lang="en-IN" dirty="0">
              <a:solidFill>
                <a:schemeClr val="tx1"/>
              </a:solidFill>
            </a:endParaRPr>
          </a:p>
        </p:txBody>
      </p:sp>
      <p:sp>
        <p:nvSpPr>
          <p:cNvPr id="6" name="Rounded Rectangle 5"/>
          <p:cNvSpPr/>
          <p:nvPr/>
        </p:nvSpPr>
        <p:spPr>
          <a:xfrm>
            <a:off x="5643570" y="2250273"/>
            <a:ext cx="1428760" cy="85725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Return type</a:t>
            </a:r>
            <a:endParaRPr lang="en-IN" dirty="0">
              <a:solidFill>
                <a:schemeClr val="tx1"/>
              </a:solidFill>
            </a:endParaRPr>
          </a:p>
        </p:txBody>
      </p:sp>
      <p:sp>
        <p:nvSpPr>
          <p:cNvPr id="7" name="Rounded Rectangle 6"/>
          <p:cNvSpPr/>
          <p:nvPr/>
        </p:nvSpPr>
        <p:spPr>
          <a:xfrm>
            <a:off x="7286644" y="2178835"/>
            <a:ext cx="1428760" cy="9286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Method name</a:t>
            </a:r>
            <a:endParaRPr lang="en-IN" dirty="0">
              <a:solidFill>
                <a:schemeClr val="tx1"/>
              </a:solidFill>
            </a:endParaRPr>
          </a:p>
        </p:txBody>
      </p:sp>
      <p:sp>
        <p:nvSpPr>
          <p:cNvPr id="8" name="Rounded Rectangle 7"/>
          <p:cNvSpPr/>
          <p:nvPr/>
        </p:nvSpPr>
        <p:spPr>
          <a:xfrm>
            <a:off x="571472" y="3750471"/>
            <a:ext cx="8215370" cy="92869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smtClean="0">
                <a:solidFill>
                  <a:schemeClr val="tx1"/>
                </a:solidFill>
              </a:rPr>
              <a:t>Public static void main(string args[])</a:t>
            </a:r>
            <a:endParaRPr lang="en-IN" dirty="0">
              <a:solidFill>
                <a:schemeClr val="tx1"/>
              </a:solidFill>
            </a:endParaRPr>
          </a:p>
        </p:txBody>
      </p:sp>
      <p:cxnSp>
        <p:nvCxnSpPr>
          <p:cNvPr id="9" name="Straight Arrow Connector 8"/>
          <p:cNvCxnSpPr>
            <a:stCxn id="4" idx="2"/>
          </p:cNvCxnSpPr>
          <p:nvPr/>
        </p:nvCxnSpPr>
        <p:spPr>
          <a:xfrm rot="16200000" flipH="1">
            <a:off x="2607455" y="3429000"/>
            <a:ext cx="1000132" cy="3571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p:cNvCxnSpPr>
          <p:nvPr/>
        </p:nvCxnSpPr>
        <p:spPr>
          <a:xfrm rot="5400000">
            <a:off x="3714744" y="3250405"/>
            <a:ext cx="1000132" cy="7143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10800000" flipV="1">
            <a:off x="4429124" y="3107529"/>
            <a:ext cx="1571636" cy="10001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flipV="1">
            <a:off x="4929190" y="3107529"/>
            <a:ext cx="2857520" cy="100013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42844" y="142852"/>
            <a:ext cx="2472151" cy="646331"/>
          </a:xfrm>
          <a:prstGeom prst="rect">
            <a:avLst/>
          </a:prstGeom>
          <a:noFill/>
        </p:spPr>
        <p:txBody>
          <a:bodyPr wrap="none" lIns="91440" tIns="45720" rIns="91440" bIns="45720">
            <a:spAutoFit/>
          </a:bodyPr>
          <a:lstStyle/>
          <a:p>
            <a:pPr algn="ctr"/>
            <a:r>
              <a:rPr lang="en-IN" sz="3600" b="1" u="sng"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METHODS</a:t>
            </a:r>
            <a:r>
              <a:rPr lang="en-IN" sz="3600" b="1" u="sng"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14" name="Rectangle 13"/>
          <p:cNvSpPr/>
          <p:nvPr/>
        </p:nvSpPr>
        <p:spPr>
          <a:xfrm>
            <a:off x="857224" y="5143512"/>
            <a:ext cx="7753044" cy="646331"/>
          </a:xfrm>
          <a:prstGeom prst="rect">
            <a:avLst/>
          </a:prstGeom>
          <a:noFill/>
        </p:spPr>
        <p:txBody>
          <a:bodyPr wrap="square" lIns="91440" tIns="45720" rIns="91440" bIns="45720">
            <a:spAutoFit/>
          </a:bodyPr>
          <a:lstStyle/>
          <a:p>
            <a:pPr algn="ctr"/>
            <a:r>
              <a:rPr lang="en-IN" sz="36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DECLARATION OF METHOD IN JAVA</a:t>
            </a:r>
            <a:endParaRPr lang="en-US" sz="36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15" name="Right Arrow 14"/>
          <p:cNvSpPr/>
          <p:nvPr/>
        </p:nvSpPr>
        <p:spPr>
          <a:xfrm>
            <a:off x="1857356" y="2643182"/>
            <a:ext cx="214314" cy="1428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290"/>
            <a:ext cx="9387435" cy="6370975"/>
          </a:xfrm>
          <a:prstGeom prst="rect">
            <a:avLst/>
          </a:prstGeom>
          <a:noFill/>
        </p:spPr>
        <p:txBody>
          <a:bodyPr wrap="square" rtlCol="0">
            <a:spAutoFit/>
          </a:bodyPr>
          <a:lstStyle/>
          <a:p>
            <a:pPr lvl="0">
              <a:lnSpc>
                <a:spcPct val="150000"/>
              </a:lnSpc>
              <a:buFont typeface="Wingdings" pitchFamily="2" charset="2"/>
              <a:buChar char="§"/>
            </a:pPr>
            <a:r>
              <a:rPr lang="en-IN" sz="2000" b="1" dirty="0" smtClean="0">
                <a:solidFill>
                  <a:srgbClr val="FFFF00"/>
                </a:solidFill>
              </a:rPr>
              <a:t>  </a:t>
            </a:r>
            <a:r>
              <a:rPr lang="en-IN" sz="2000" b="1" dirty="0" smtClean="0">
                <a:solidFill>
                  <a:schemeClr val="accent1"/>
                </a:solidFill>
              </a:rPr>
              <a:t>Access </a:t>
            </a:r>
            <a:r>
              <a:rPr lang="en-IN" sz="2000" b="1" dirty="0">
                <a:solidFill>
                  <a:schemeClr val="accent1"/>
                </a:solidFill>
              </a:rPr>
              <a:t>specifier</a:t>
            </a:r>
            <a:r>
              <a:rPr lang="en-IN" sz="2000" b="1" dirty="0" smtClean="0">
                <a:solidFill>
                  <a:schemeClr val="accent1"/>
                </a:solidFill>
              </a:rPr>
              <a:t>:   </a:t>
            </a:r>
            <a:r>
              <a:rPr lang="en-IN" sz="2000" b="1" dirty="0">
                <a:solidFill>
                  <a:srgbClr val="FFFF00"/>
                </a:solidFill>
              </a:rPr>
              <a:t>specifies the visibility of the </a:t>
            </a:r>
            <a:r>
              <a:rPr lang="en-IN" sz="2000" b="1" dirty="0" smtClean="0">
                <a:solidFill>
                  <a:srgbClr val="FFFF00"/>
                </a:solidFill>
              </a:rPr>
              <a:t>code component.</a:t>
            </a:r>
          </a:p>
          <a:p>
            <a:pPr lvl="0">
              <a:lnSpc>
                <a:spcPct val="150000"/>
              </a:lnSpc>
              <a:buFont typeface="Arial" pitchFamily="34" charset="0"/>
              <a:buChar char="•"/>
            </a:pPr>
            <a:r>
              <a:rPr lang="en-US" sz="2000" b="1" dirty="0" smtClean="0">
                <a:solidFill>
                  <a:schemeClr val="accent1"/>
                </a:solidFill>
              </a:rPr>
              <a:t>  </a:t>
            </a:r>
            <a:r>
              <a:rPr lang="en-IN" sz="2000" b="1" dirty="0" smtClean="0">
                <a:solidFill>
                  <a:schemeClr val="accent1"/>
                </a:solidFill>
              </a:rPr>
              <a:t> Access </a:t>
            </a:r>
            <a:r>
              <a:rPr lang="en-IN" sz="2000" b="1" dirty="0">
                <a:solidFill>
                  <a:schemeClr val="accent1"/>
                </a:solidFill>
              </a:rPr>
              <a:t>Modifier : </a:t>
            </a:r>
            <a:r>
              <a:rPr lang="en-IN" sz="2000" b="1" dirty="0" smtClean="0">
                <a:solidFill>
                  <a:schemeClr val="accent1"/>
                </a:solidFill>
              </a:rPr>
              <a:t>  </a:t>
            </a:r>
            <a:r>
              <a:rPr lang="en-IN" sz="2000" b="1" dirty="0" smtClean="0">
                <a:solidFill>
                  <a:srgbClr val="FFFF00"/>
                </a:solidFill>
              </a:rPr>
              <a:t>it </a:t>
            </a:r>
            <a:r>
              <a:rPr lang="en-IN" sz="2000" b="1" dirty="0">
                <a:solidFill>
                  <a:srgbClr val="FFFF00"/>
                </a:solidFill>
              </a:rPr>
              <a:t>belongs to the class or any </a:t>
            </a:r>
            <a:r>
              <a:rPr lang="en-IN" sz="2000" b="1" dirty="0" smtClean="0">
                <a:solidFill>
                  <a:srgbClr val="FFFF00"/>
                </a:solidFill>
              </a:rPr>
              <a:t>particular object.</a:t>
            </a:r>
          </a:p>
          <a:p>
            <a:pPr lvl="0">
              <a:lnSpc>
                <a:spcPct val="150000"/>
              </a:lnSpc>
              <a:buFont typeface="Arial" pitchFamily="34" charset="0"/>
              <a:buChar char="•"/>
            </a:pPr>
            <a:r>
              <a:rPr lang="en-US" sz="2000" b="1" dirty="0" smtClean="0">
                <a:solidFill>
                  <a:srgbClr val="FFFF00"/>
                </a:solidFill>
              </a:rPr>
              <a:t>   </a:t>
            </a:r>
            <a:r>
              <a:rPr lang="en-IN" sz="2000" b="1" dirty="0" smtClean="0">
                <a:solidFill>
                  <a:schemeClr val="accent1"/>
                </a:solidFill>
              </a:rPr>
              <a:t>Return </a:t>
            </a:r>
            <a:r>
              <a:rPr lang="en-IN" sz="2000" b="1" dirty="0">
                <a:solidFill>
                  <a:schemeClr val="accent1"/>
                </a:solidFill>
              </a:rPr>
              <a:t>Type: </a:t>
            </a:r>
            <a:r>
              <a:rPr lang="en-IN" sz="2000" b="1" dirty="0" smtClean="0">
                <a:solidFill>
                  <a:schemeClr val="accent1"/>
                </a:solidFill>
              </a:rPr>
              <a:t>  </a:t>
            </a:r>
            <a:r>
              <a:rPr lang="en-IN" sz="2000" b="1" dirty="0" smtClean="0">
                <a:solidFill>
                  <a:srgbClr val="FFFF00"/>
                </a:solidFill>
              </a:rPr>
              <a:t>return </a:t>
            </a:r>
            <a:r>
              <a:rPr lang="en-IN" sz="2000" b="1" dirty="0">
                <a:solidFill>
                  <a:srgbClr val="FFFF00"/>
                </a:solidFill>
              </a:rPr>
              <a:t>type can be any of the primitive </a:t>
            </a:r>
            <a:r>
              <a:rPr lang="en-IN" sz="2000" b="1" dirty="0" smtClean="0">
                <a:solidFill>
                  <a:srgbClr val="FFFF00"/>
                </a:solidFill>
              </a:rPr>
              <a:t>datatypes  OR </a:t>
            </a:r>
            <a:r>
              <a:rPr lang="en-IN" sz="2000" b="1" dirty="0">
                <a:solidFill>
                  <a:srgbClr val="FFFF00"/>
                </a:solidFill>
              </a:rPr>
              <a:t>it can be </a:t>
            </a:r>
            <a:endParaRPr lang="en-IN" sz="2000" b="1" dirty="0" smtClean="0">
              <a:solidFill>
                <a:srgbClr val="FFFF00"/>
              </a:solidFill>
            </a:endParaRPr>
          </a:p>
          <a:p>
            <a:pPr lvl="0">
              <a:lnSpc>
                <a:spcPct val="150000"/>
              </a:lnSpc>
            </a:pPr>
            <a:r>
              <a:rPr lang="en-IN" sz="2000" b="1" dirty="0" smtClean="0">
                <a:solidFill>
                  <a:srgbClr val="FFFF00"/>
                </a:solidFill>
              </a:rPr>
              <a:t>                                 void </a:t>
            </a:r>
            <a:r>
              <a:rPr lang="en-IN" sz="2000" b="1" dirty="0">
                <a:solidFill>
                  <a:srgbClr val="FFFF00"/>
                </a:solidFill>
              </a:rPr>
              <a:t>OR it can be of the reference type</a:t>
            </a:r>
            <a:r>
              <a:rPr lang="en-IN" sz="2000" b="1" dirty="0" smtClean="0">
                <a:solidFill>
                  <a:srgbClr val="FFFF00"/>
                </a:solidFill>
              </a:rPr>
              <a:t>.</a:t>
            </a:r>
          </a:p>
          <a:p>
            <a:pPr lvl="0">
              <a:lnSpc>
                <a:spcPct val="150000"/>
              </a:lnSpc>
              <a:buFont typeface="Arial" pitchFamily="34" charset="0"/>
              <a:buChar char="•"/>
            </a:pPr>
            <a:r>
              <a:rPr lang="en-US" sz="2000" b="1" dirty="0" smtClean="0">
                <a:solidFill>
                  <a:schemeClr val="accent1"/>
                </a:solidFill>
              </a:rPr>
              <a:t>   </a:t>
            </a:r>
            <a:r>
              <a:rPr lang="en-IN" sz="2000" b="1" dirty="0" smtClean="0">
                <a:solidFill>
                  <a:schemeClr val="accent1"/>
                </a:solidFill>
              </a:rPr>
              <a:t>Main</a:t>
            </a:r>
            <a:r>
              <a:rPr lang="en-IN" sz="2000" b="1" dirty="0">
                <a:solidFill>
                  <a:schemeClr val="accent1"/>
                </a:solidFill>
              </a:rPr>
              <a:t>: </a:t>
            </a:r>
            <a:r>
              <a:rPr lang="en-IN" sz="2000" b="1" dirty="0" smtClean="0">
                <a:solidFill>
                  <a:schemeClr val="accent1"/>
                </a:solidFill>
              </a:rPr>
              <a:t>  </a:t>
            </a:r>
            <a:r>
              <a:rPr lang="en-IN" sz="2000" b="1" dirty="0" smtClean="0">
                <a:solidFill>
                  <a:srgbClr val="FFFF00"/>
                </a:solidFill>
              </a:rPr>
              <a:t>name </a:t>
            </a:r>
            <a:r>
              <a:rPr lang="en-IN" sz="2000" b="1" dirty="0">
                <a:solidFill>
                  <a:srgbClr val="FFFF00"/>
                </a:solidFill>
              </a:rPr>
              <a:t>of the method.</a:t>
            </a:r>
            <a:endParaRPr lang="en-US" sz="2000" dirty="0">
              <a:solidFill>
                <a:srgbClr val="FFFF00"/>
              </a:solidFill>
            </a:endParaRPr>
          </a:p>
          <a:p>
            <a:pPr>
              <a:lnSpc>
                <a:spcPct val="150000"/>
              </a:lnSpc>
              <a:buFont typeface="Arial" pitchFamily="34" charset="0"/>
              <a:buChar char="•"/>
            </a:pPr>
            <a:r>
              <a:rPr lang="en-IN" sz="2000" b="1" dirty="0">
                <a:solidFill>
                  <a:srgbClr val="FFFF00"/>
                </a:solidFill>
              </a:rPr>
              <a:t> </a:t>
            </a:r>
            <a:r>
              <a:rPr lang="en-US" sz="2000" b="1" dirty="0" smtClean="0">
                <a:solidFill>
                  <a:srgbClr val="FFFF00"/>
                </a:solidFill>
              </a:rPr>
              <a:t>  </a:t>
            </a:r>
            <a:r>
              <a:rPr lang="en-IN" sz="2000" b="1" dirty="0" smtClean="0">
                <a:solidFill>
                  <a:srgbClr val="FFFF00"/>
                </a:solidFill>
              </a:rPr>
              <a:t>In </a:t>
            </a:r>
            <a:r>
              <a:rPr lang="en-IN" sz="2000" b="1" dirty="0">
                <a:solidFill>
                  <a:srgbClr val="FFFF00"/>
                </a:solidFill>
              </a:rPr>
              <a:t>Method: </a:t>
            </a:r>
            <a:endParaRPr lang="en-US" sz="2000" dirty="0">
              <a:solidFill>
                <a:srgbClr val="FFFF00"/>
              </a:solidFill>
            </a:endParaRPr>
          </a:p>
          <a:p>
            <a:pPr lvl="0">
              <a:lnSpc>
                <a:spcPct val="150000"/>
              </a:lnSpc>
            </a:pPr>
            <a:r>
              <a:rPr lang="en-IN" sz="2000" b="1" dirty="0" smtClean="0">
                <a:solidFill>
                  <a:srgbClr val="FFFF00"/>
                </a:solidFill>
              </a:rPr>
              <a:t>                  return </a:t>
            </a:r>
            <a:r>
              <a:rPr lang="en-IN" sz="2000" b="1" dirty="0">
                <a:solidFill>
                  <a:srgbClr val="FFFF00"/>
                </a:solidFill>
              </a:rPr>
              <a:t>type should be always at the end.</a:t>
            </a:r>
            <a:endParaRPr lang="en-US" sz="2000" dirty="0">
              <a:solidFill>
                <a:srgbClr val="FFFF00"/>
              </a:solidFill>
            </a:endParaRPr>
          </a:p>
          <a:p>
            <a:pPr lvl="0">
              <a:lnSpc>
                <a:spcPct val="150000"/>
              </a:lnSpc>
            </a:pPr>
            <a:r>
              <a:rPr lang="en-IN" sz="2000" b="1" dirty="0" smtClean="0">
                <a:solidFill>
                  <a:srgbClr val="FFFF00"/>
                </a:solidFill>
              </a:rPr>
              <a:t>                  Method </a:t>
            </a:r>
            <a:r>
              <a:rPr lang="en-IN" sz="2000" b="1" dirty="0">
                <a:solidFill>
                  <a:srgbClr val="FFFF00"/>
                </a:solidFill>
              </a:rPr>
              <a:t>always starts with small letter.</a:t>
            </a:r>
            <a:endParaRPr lang="en-US" sz="2000" dirty="0">
              <a:solidFill>
                <a:srgbClr val="FFFF00"/>
              </a:solidFill>
            </a:endParaRPr>
          </a:p>
          <a:p>
            <a:r>
              <a:rPr lang="en-IN" b="1" dirty="0"/>
              <a:t> </a:t>
            </a:r>
            <a:endParaRPr lang="en-US" dirty="0"/>
          </a:p>
          <a:p>
            <a:pPr>
              <a:lnSpc>
                <a:spcPct val="150000"/>
              </a:lnSpc>
              <a:buFont typeface="Arial" pitchFamily="34" charset="0"/>
              <a:buChar char="•"/>
            </a:pPr>
            <a:r>
              <a:rPr lang="en-IN" b="1" dirty="0"/>
              <a:t> </a:t>
            </a:r>
            <a:r>
              <a:rPr lang="en-IN" sz="2000" dirty="0" smtClean="0"/>
              <a:t> A </a:t>
            </a:r>
            <a:r>
              <a:rPr lang="en-IN" sz="2000" dirty="0"/>
              <a:t>method will only execute if it is being called by passing the </a:t>
            </a:r>
            <a:r>
              <a:rPr lang="en-IN" sz="2000" dirty="0" smtClean="0"/>
              <a:t>required</a:t>
            </a:r>
          </a:p>
          <a:p>
            <a:pPr lvl="0">
              <a:lnSpc>
                <a:spcPct val="150000"/>
              </a:lnSpc>
            </a:pPr>
            <a:r>
              <a:rPr lang="en-IN" sz="2000" dirty="0" smtClean="0"/>
              <a:t>   </a:t>
            </a:r>
            <a:r>
              <a:rPr lang="en-IN" sz="2000" dirty="0"/>
              <a:t>arguments.</a:t>
            </a:r>
            <a:endParaRPr lang="en-US" sz="2000" dirty="0"/>
          </a:p>
          <a:p>
            <a:pPr lvl="0">
              <a:lnSpc>
                <a:spcPct val="150000"/>
              </a:lnSpc>
              <a:buFont typeface="Arial" pitchFamily="34" charset="0"/>
              <a:buChar char="•"/>
            </a:pPr>
            <a:r>
              <a:rPr lang="en-IN" sz="2000" dirty="0" smtClean="0"/>
              <a:t>  A </a:t>
            </a:r>
            <a:r>
              <a:rPr lang="en-IN" sz="2000" dirty="0"/>
              <a:t>method which is being called is known as called method .</a:t>
            </a:r>
            <a:endParaRPr lang="en-US" sz="2000" dirty="0"/>
          </a:p>
          <a:p>
            <a:pPr lvl="0">
              <a:lnSpc>
                <a:spcPct val="150000"/>
              </a:lnSpc>
              <a:buFont typeface="Arial" pitchFamily="34" charset="0"/>
              <a:buChar char="•"/>
            </a:pPr>
            <a:r>
              <a:rPr lang="en-IN" sz="2000" dirty="0" smtClean="0"/>
              <a:t>  A </a:t>
            </a:r>
            <a:r>
              <a:rPr lang="en-IN" sz="2000" dirty="0"/>
              <a:t>method which is calling, a method is known as calling method.</a:t>
            </a:r>
            <a:endParaRPr lang="en-US" sz="2000" dirty="0"/>
          </a:p>
          <a:p>
            <a:pPr lvl="0">
              <a:lnSpc>
                <a:spcPct val="150000"/>
              </a:lnSpc>
              <a:buFont typeface="Arial" pitchFamily="34" charset="0"/>
              <a:buChar char="•"/>
            </a:pPr>
            <a:r>
              <a:rPr lang="en-IN" sz="2000" dirty="0" smtClean="0"/>
              <a:t>  A </a:t>
            </a:r>
            <a:r>
              <a:rPr lang="en-IN" sz="2000" dirty="0"/>
              <a:t>main class can have more </a:t>
            </a:r>
            <a:r>
              <a:rPr lang="en-IN" sz="2000" dirty="0" smtClean="0"/>
              <a:t>methods</a:t>
            </a: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643998" cy="7201972"/>
          </a:xfrm>
          <a:prstGeom prst="rect">
            <a:avLst/>
          </a:prstGeom>
          <a:noFill/>
        </p:spPr>
        <p:txBody>
          <a:bodyPr wrap="square" rtlCol="0">
            <a:spAutoFit/>
          </a:bodyPr>
          <a:lstStyle/>
          <a:p>
            <a:pPr lvl="0">
              <a:lnSpc>
                <a:spcPct val="150000"/>
              </a:lnSpc>
              <a:buFont typeface="Arial" pitchFamily="34" charset="0"/>
              <a:buChar char="•"/>
            </a:pPr>
            <a:r>
              <a:rPr lang="en-IN" dirty="0" smtClean="0"/>
              <a:t>  </a:t>
            </a:r>
            <a:r>
              <a:rPr lang="en-IN" sz="2000" dirty="0" smtClean="0"/>
              <a:t>We can call one method in another method, but we cannot have</a:t>
            </a:r>
          </a:p>
          <a:p>
            <a:pPr lvl="0">
              <a:lnSpc>
                <a:spcPct val="150000"/>
              </a:lnSpc>
            </a:pPr>
            <a:r>
              <a:rPr lang="en-IN" sz="2000" dirty="0" smtClean="0"/>
              <a:t>    one method with another method.</a:t>
            </a:r>
          </a:p>
          <a:p>
            <a:pPr lvl="0">
              <a:lnSpc>
                <a:spcPct val="150000"/>
              </a:lnSpc>
              <a:buFont typeface="Arial" pitchFamily="34" charset="0"/>
              <a:buChar char="•"/>
            </a:pPr>
            <a:r>
              <a:rPr lang="en-IN" sz="2000" dirty="0" smtClean="0"/>
              <a:t>  Main is also a method, during compiling we have something called </a:t>
            </a:r>
          </a:p>
          <a:p>
            <a:pPr lvl="0">
              <a:lnSpc>
                <a:spcPct val="150000"/>
              </a:lnSpc>
            </a:pPr>
            <a:r>
              <a:rPr lang="en-IN" sz="2000" dirty="0" smtClean="0"/>
              <a:t>    </a:t>
            </a:r>
            <a:r>
              <a:rPr lang="en-IN" sz="2000" b="1" dirty="0" smtClean="0"/>
              <a:t>class loader</a:t>
            </a:r>
            <a:r>
              <a:rPr lang="en-IN" sz="2000" dirty="0" smtClean="0"/>
              <a:t>, it goes and start executing the program from main method.</a:t>
            </a:r>
          </a:p>
          <a:p>
            <a:pPr lvl="0">
              <a:lnSpc>
                <a:spcPct val="150000"/>
              </a:lnSpc>
            </a:pPr>
            <a:endParaRPr lang="en-IN" sz="2000" dirty="0"/>
          </a:p>
          <a:p>
            <a:pPr>
              <a:lnSpc>
                <a:spcPct val="150000"/>
              </a:lnSpc>
            </a:pPr>
            <a:r>
              <a:rPr lang="en-IN" sz="2000" dirty="0" smtClean="0"/>
              <a:t> </a:t>
            </a:r>
            <a:endParaRPr lang="en-US" sz="2000" dirty="0"/>
          </a:p>
          <a:p>
            <a:pPr lvl="0"/>
            <a:endParaRPr lang="en-IN" dirty="0" smtClean="0"/>
          </a:p>
          <a:p>
            <a:pPr lvl="0"/>
            <a:endParaRPr lang="en-IN" dirty="0" smtClean="0"/>
          </a:p>
          <a:p>
            <a:pPr lvl="0">
              <a:lnSpc>
                <a:spcPct val="150000"/>
              </a:lnSpc>
              <a:buFont typeface="Arial" pitchFamily="34" charset="0"/>
              <a:buChar char="•"/>
            </a:pPr>
            <a:r>
              <a:rPr lang="en-IN" sz="2000" dirty="0" smtClean="0"/>
              <a:t>  Group </a:t>
            </a:r>
            <a:r>
              <a:rPr lang="en-IN" sz="2000" dirty="0"/>
              <a:t>of homogenous data that has some index and fixed size.</a:t>
            </a:r>
            <a:endParaRPr lang="en-US" sz="2000" dirty="0"/>
          </a:p>
          <a:p>
            <a:pPr lvl="0">
              <a:lnSpc>
                <a:spcPct val="150000"/>
              </a:lnSpc>
              <a:buFont typeface="Arial" pitchFamily="34" charset="0"/>
              <a:buChar char="•"/>
            </a:pPr>
            <a:r>
              <a:rPr lang="en-IN" sz="2000" dirty="0" smtClean="0"/>
              <a:t>  In </a:t>
            </a:r>
            <a:r>
              <a:rPr lang="en-IN" sz="2000" dirty="0"/>
              <a:t>java index of an array will always starts from zero.</a:t>
            </a:r>
            <a:endParaRPr lang="en-US" sz="2000" dirty="0"/>
          </a:p>
          <a:p>
            <a:pPr lvl="0">
              <a:lnSpc>
                <a:spcPct val="150000"/>
              </a:lnSpc>
              <a:buFont typeface="Arial" pitchFamily="34" charset="0"/>
              <a:buChar char="•"/>
            </a:pPr>
            <a:r>
              <a:rPr lang="en-IN" sz="2000" dirty="0" smtClean="0"/>
              <a:t>  Length-1=maximum </a:t>
            </a:r>
            <a:r>
              <a:rPr lang="en-IN" sz="2000" dirty="0"/>
              <a:t>value of index</a:t>
            </a:r>
            <a:r>
              <a:rPr lang="en-IN" sz="2000" dirty="0" smtClean="0"/>
              <a:t>.</a:t>
            </a:r>
            <a:endParaRPr lang="en-US" sz="2000" dirty="0"/>
          </a:p>
          <a:p>
            <a:pPr lvl="0">
              <a:lnSpc>
                <a:spcPct val="150000"/>
              </a:lnSpc>
            </a:pPr>
            <a:endParaRPr lang="en-IN" sz="2000" b="1" dirty="0"/>
          </a:p>
          <a:p>
            <a:pPr lvl="0"/>
            <a:endParaRPr lang="en-IN" b="1" dirty="0" smtClean="0"/>
          </a:p>
          <a:p>
            <a:pPr lvl="0"/>
            <a:endParaRPr lang="en-IN" b="1" dirty="0"/>
          </a:p>
          <a:p>
            <a:pPr lvl="0"/>
            <a:endParaRPr lang="en-IN" b="1" dirty="0" smtClean="0"/>
          </a:p>
          <a:p>
            <a:pPr lvl="0"/>
            <a:endParaRPr lang="en-IN" b="1" dirty="0"/>
          </a:p>
          <a:p>
            <a:pPr lvl="0"/>
            <a:endParaRPr lang="en-IN" b="1" dirty="0" smtClean="0"/>
          </a:p>
          <a:p>
            <a:pPr lvl="0"/>
            <a:endParaRPr lang="en-IN" b="1" dirty="0" smtClean="0"/>
          </a:p>
          <a:p>
            <a:pPr lvl="0"/>
            <a:endParaRPr lang="en-IN" b="1" dirty="0"/>
          </a:p>
        </p:txBody>
      </p:sp>
      <p:sp>
        <p:nvSpPr>
          <p:cNvPr id="3" name="Rectangle 2"/>
          <p:cNvSpPr/>
          <p:nvPr/>
        </p:nvSpPr>
        <p:spPr>
          <a:xfrm>
            <a:off x="-142908" y="2571744"/>
            <a:ext cx="2885133" cy="707886"/>
          </a:xfrm>
          <a:prstGeom prst="rect">
            <a:avLst/>
          </a:prstGeom>
          <a:noFill/>
        </p:spPr>
        <p:txBody>
          <a:bodyPr wrap="square" lIns="91440" tIns="45720" rIns="91440" bIns="45720">
            <a:spAutoFit/>
          </a:bodyPr>
          <a:lstStyle/>
          <a:p>
            <a:pPr algn="ctr"/>
            <a:r>
              <a:rPr lang="en-IN" sz="4000" b="1" u="sng"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ARRAYS</a:t>
            </a:r>
            <a:r>
              <a:rPr lang="en-IN" sz="4000" b="1" u="sng"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t>
            </a:r>
            <a:r>
              <a:rPr lang="en-IN"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t>
            </a:r>
            <a:endParaRPr lang="en-US" sz="40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8495934" cy="6463308"/>
          </a:xfrm>
          <a:prstGeom prst="rect">
            <a:avLst/>
          </a:prstGeom>
          <a:noFill/>
        </p:spPr>
        <p:txBody>
          <a:bodyPr wrap="square" rtlCol="0">
            <a:spAutoFit/>
          </a:bodyPr>
          <a:lstStyle/>
          <a:p>
            <a:pPr lvl="0">
              <a:lnSpc>
                <a:spcPct val="150000"/>
              </a:lnSpc>
            </a:pPr>
            <a:r>
              <a:rPr lang="en-IN" sz="2400" b="1" dirty="0" smtClean="0">
                <a:solidFill>
                  <a:srgbClr val="FF0000"/>
                </a:solidFill>
              </a:rPr>
              <a:t>Declaration of array:</a:t>
            </a:r>
            <a:endParaRPr lang="en-US" sz="2400" b="1" dirty="0" smtClean="0">
              <a:solidFill>
                <a:srgbClr val="FF0000"/>
              </a:solidFill>
            </a:endParaRPr>
          </a:p>
          <a:p>
            <a:pPr lvl="0">
              <a:lnSpc>
                <a:spcPct val="150000"/>
              </a:lnSpc>
            </a:pPr>
            <a:r>
              <a:rPr lang="en-IN" sz="2000" b="1" dirty="0" smtClean="0">
                <a:solidFill>
                  <a:srgbClr val="FFFF00"/>
                </a:solidFill>
              </a:rPr>
              <a:t>                                           data Type    []array name.</a:t>
            </a:r>
            <a:endParaRPr lang="en-US" sz="2000" b="1" dirty="0" smtClean="0">
              <a:solidFill>
                <a:srgbClr val="FFFF00"/>
              </a:solidFill>
            </a:endParaRPr>
          </a:p>
          <a:p>
            <a:pPr lvl="0">
              <a:lnSpc>
                <a:spcPct val="150000"/>
              </a:lnSpc>
            </a:pPr>
            <a:r>
              <a:rPr lang="en-IN" sz="2000" b="1" dirty="0" smtClean="0">
                <a:solidFill>
                  <a:srgbClr val="FFFF00"/>
                </a:solidFill>
              </a:rPr>
              <a:t>                                           data Type []   array name.</a:t>
            </a:r>
            <a:endParaRPr lang="en-US" sz="2000" b="1" dirty="0" smtClean="0">
              <a:solidFill>
                <a:srgbClr val="FFFF00"/>
              </a:solidFill>
            </a:endParaRPr>
          </a:p>
          <a:p>
            <a:pPr lvl="0">
              <a:lnSpc>
                <a:spcPct val="150000"/>
              </a:lnSpc>
            </a:pPr>
            <a:r>
              <a:rPr lang="en-IN" sz="2000" b="1" dirty="0" smtClean="0">
                <a:solidFill>
                  <a:srgbClr val="FFFF00"/>
                </a:solidFill>
              </a:rPr>
              <a:t>                                           data Type  array name[].</a:t>
            </a:r>
            <a:endParaRPr lang="en-US" sz="2000" b="1" dirty="0" smtClean="0">
              <a:solidFill>
                <a:srgbClr val="FFFF00"/>
              </a:solidFill>
            </a:endParaRPr>
          </a:p>
          <a:p>
            <a:pPr lvl="0"/>
            <a:endParaRPr lang="en-IN" b="1" dirty="0" smtClean="0"/>
          </a:p>
          <a:p>
            <a:pPr lvl="0">
              <a:lnSpc>
                <a:spcPct val="150000"/>
              </a:lnSpc>
            </a:pPr>
            <a:r>
              <a:rPr lang="en-IN" sz="2000" b="1" dirty="0" smtClean="0">
                <a:solidFill>
                  <a:srgbClr val="FF0000"/>
                </a:solidFill>
              </a:rPr>
              <a:t>Creation of Array:</a:t>
            </a:r>
            <a:endParaRPr lang="en-US" sz="2000" dirty="0" smtClean="0">
              <a:solidFill>
                <a:srgbClr val="FF0000"/>
              </a:solidFill>
            </a:endParaRPr>
          </a:p>
          <a:p>
            <a:pPr lvl="0">
              <a:lnSpc>
                <a:spcPct val="150000"/>
              </a:lnSpc>
            </a:pPr>
            <a:r>
              <a:rPr lang="en-IN" sz="2000" b="1" dirty="0" smtClean="0">
                <a:solidFill>
                  <a:srgbClr val="FFFF00"/>
                </a:solidFill>
              </a:rPr>
              <a:t>                    IntArr = new int[size];</a:t>
            </a:r>
          </a:p>
          <a:p>
            <a:pPr lvl="0">
              <a:lnSpc>
                <a:spcPct val="150000"/>
              </a:lnSpc>
            </a:pPr>
            <a:endParaRPr lang="en-IN" sz="2000" b="1" dirty="0" smtClean="0"/>
          </a:p>
          <a:p>
            <a:pPr lvl="0">
              <a:lnSpc>
                <a:spcPct val="150000"/>
              </a:lnSpc>
            </a:pPr>
            <a:r>
              <a:rPr lang="en-IN" sz="2000" b="1" dirty="0" smtClean="0">
                <a:solidFill>
                  <a:srgbClr val="FF0000"/>
                </a:solidFill>
              </a:rPr>
              <a:t>Initialization of an array:</a:t>
            </a:r>
            <a:endParaRPr lang="en-US" sz="2000" dirty="0" smtClean="0">
              <a:solidFill>
                <a:srgbClr val="FF0000"/>
              </a:solidFill>
            </a:endParaRPr>
          </a:p>
          <a:p>
            <a:pPr lvl="0">
              <a:lnSpc>
                <a:spcPct val="150000"/>
              </a:lnSpc>
            </a:pPr>
            <a:r>
              <a:rPr lang="en-IN" sz="2000" b="1" dirty="0" smtClean="0">
                <a:solidFill>
                  <a:srgbClr val="FFFF00"/>
                </a:solidFill>
              </a:rPr>
              <a:t>                     array name[index]  = value;</a:t>
            </a:r>
          </a:p>
          <a:p>
            <a:pPr lvl="0">
              <a:lnSpc>
                <a:spcPct val="150000"/>
              </a:lnSpc>
            </a:pPr>
            <a:endParaRPr lang="en-US" sz="2000" dirty="0" smtClean="0"/>
          </a:p>
          <a:p>
            <a:pPr lvl="0">
              <a:lnSpc>
                <a:spcPct val="150000"/>
              </a:lnSpc>
            </a:pPr>
            <a:r>
              <a:rPr lang="en-IN" sz="2000" b="1" dirty="0" smtClean="0">
                <a:solidFill>
                  <a:srgbClr val="FF0000"/>
                </a:solidFill>
              </a:rPr>
              <a:t>Declaration and Creation:</a:t>
            </a:r>
            <a:endParaRPr lang="en-US" sz="2000" dirty="0" smtClean="0">
              <a:solidFill>
                <a:srgbClr val="FF0000"/>
              </a:solidFill>
            </a:endParaRPr>
          </a:p>
          <a:p>
            <a:pPr lvl="1">
              <a:lnSpc>
                <a:spcPct val="150000"/>
              </a:lnSpc>
            </a:pPr>
            <a:r>
              <a:rPr lang="en-IN" sz="2000" b="1" dirty="0" smtClean="0">
                <a:solidFill>
                  <a:srgbClr val="FFFF00"/>
                </a:solidFill>
              </a:rPr>
              <a:t>             Int[]  intArr = new  int[5];</a:t>
            </a:r>
          </a:p>
          <a:p>
            <a:pPr lvl="1">
              <a:lnSpc>
                <a:spcPct val="150000"/>
              </a:lnSpc>
            </a:pPr>
            <a:endParaRPr lang="en-US" sz="2000" dirty="0" smtClean="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643998" cy="5047536"/>
          </a:xfrm>
          <a:prstGeom prst="rect">
            <a:avLst/>
          </a:prstGeom>
          <a:noFill/>
        </p:spPr>
        <p:txBody>
          <a:bodyPr wrap="square" rtlCol="0">
            <a:spAutoFit/>
          </a:bodyPr>
          <a:lstStyle/>
          <a:p>
            <a:pPr lvl="0">
              <a:lnSpc>
                <a:spcPct val="150000"/>
              </a:lnSpc>
            </a:pPr>
            <a:r>
              <a:rPr lang="en-IN" sz="2000" b="1" dirty="0" smtClean="0">
                <a:solidFill>
                  <a:srgbClr val="FF0000"/>
                </a:solidFill>
              </a:rPr>
              <a:t>Declaration, Creation, Initialization</a:t>
            </a:r>
            <a:endParaRPr lang="en-US" sz="2000" dirty="0" smtClean="0">
              <a:solidFill>
                <a:srgbClr val="FF0000"/>
              </a:solidFill>
            </a:endParaRPr>
          </a:p>
          <a:p>
            <a:pPr lvl="1">
              <a:lnSpc>
                <a:spcPct val="150000"/>
              </a:lnSpc>
            </a:pPr>
            <a:r>
              <a:rPr lang="en-IN" sz="2000" b="1" dirty="0" smtClean="0">
                <a:solidFill>
                  <a:srgbClr val="FFFF00"/>
                </a:solidFill>
              </a:rPr>
              <a:t>                   Int[] intarr2 = {10,20};</a:t>
            </a:r>
          </a:p>
          <a:p>
            <a:pPr lvl="1"/>
            <a:endParaRPr lang="en-US" sz="1600" dirty="0" smtClean="0"/>
          </a:p>
          <a:p>
            <a:pPr lvl="0"/>
            <a:endParaRPr lang="en-IN" b="1" dirty="0" smtClean="0">
              <a:solidFill>
                <a:srgbClr val="FF0000"/>
              </a:solidFill>
            </a:endParaRPr>
          </a:p>
          <a:p>
            <a:pPr lvl="0"/>
            <a:endParaRPr lang="en-IN" b="1" dirty="0" smtClean="0">
              <a:solidFill>
                <a:srgbClr val="FF0000"/>
              </a:solidFill>
            </a:endParaRPr>
          </a:p>
          <a:p>
            <a:pPr lvl="0"/>
            <a:r>
              <a:rPr lang="en-IN" b="1" dirty="0" smtClean="0">
                <a:solidFill>
                  <a:srgbClr val="FF0000"/>
                </a:solidFill>
              </a:rPr>
              <a:t>Length variable : </a:t>
            </a:r>
          </a:p>
          <a:p>
            <a:pPr lvl="0"/>
            <a:r>
              <a:rPr lang="en-IN" b="1" dirty="0" smtClean="0"/>
              <a:t>                        </a:t>
            </a:r>
          </a:p>
          <a:p>
            <a:pPr lvl="0">
              <a:lnSpc>
                <a:spcPct val="150000"/>
              </a:lnSpc>
              <a:buFont typeface="Arial" pitchFamily="34" charset="0"/>
              <a:buChar char="•"/>
            </a:pPr>
            <a:r>
              <a:rPr lang="en-IN" b="1" dirty="0" smtClean="0"/>
              <a:t>   </a:t>
            </a:r>
            <a:r>
              <a:rPr lang="en-IN" sz="2000" dirty="0" smtClean="0"/>
              <a:t>which helps to known the size of the elements.</a:t>
            </a:r>
            <a:endParaRPr lang="en-US" sz="2000" dirty="0" smtClean="0"/>
          </a:p>
          <a:p>
            <a:pPr lvl="1">
              <a:lnSpc>
                <a:spcPct val="150000"/>
              </a:lnSpc>
            </a:pPr>
            <a:r>
              <a:rPr lang="en-IN" sz="2000" dirty="0" smtClean="0"/>
              <a:t>                  </a:t>
            </a:r>
          </a:p>
          <a:p>
            <a:pPr lvl="1">
              <a:lnSpc>
                <a:spcPct val="150000"/>
              </a:lnSpc>
            </a:pPr>
            <a:r>
              <a:rPr lang="en-IN" sz="2000" b="1" dirty="0" smtClean="0"/>
              <a:t>  </a:t>
            </a:r>
            <a:r>
              <a:rPr lang="en-IN" sz="2000" b="1" dirty="0" smtClean="0">
                <a:solidFill>
                  <a:srgbClr val="FFFF00"/>
                </a:solidFill>
              </a:rPr>
              <a:t>Arrayname.length; </a:t>
            </a:r>
            <a:r>
              <a:rPr lang="en-IN" sz="2000" b="1" dirty="0" smtClean="0"/>
              <a:t>      </a:t>
            </a:r>
            <a:r>
              <a:rPr lang="en-IN" sz="2000" b="1" dirty="0" smtClean="0">
                <a:solidFill>
                  <a:schemeClr val="accent1"/>
                </a:solidFill>
              </a:rPr>
              <a:t>//because length starts with small letter;</a:t>
            </a:r>
            <a:endParaRPr lang="en-US" sz="2000" dirty="0" smtClean="0">
              <a:solidFill>
                <a:schemeClr val="accent1"/>
              </a:solidFill>
            </a:endParaRPr>
          </a:p>
          <a:p>
            <a:pPr>
              <a:lnSpc>
                <a:spcPct val="150000"/>
              </a:lnSpc>
            </a:pPr>
            <a:r>
              <a:rPr lang="en-IN" sz="2000" b="1" dirty="0" smtClean="0"/>
              <a:t> </a:t>
            </a:r>
            <a:endParaRPr lang="en-US" sz="2000" dirty="0" smtClean="0"/>
          </a:p>
          <a:p>
            <a:pPr lvl="0"/>
            <a:endParaRPr lang="en-US" dirty="0" smtClean="0"/>
          </a:p>
          <a:p>
            <a:endParaRPr lang="en-US" dirty="0" smtClean="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8643998" cy="6463308"/>
          </a:xfrm>
          <a:prstGeom prst="rect">
            <a:avLst/>
          </a:prstGeom>
          <a:noFill/>
        </p:spPr>
        <p:txBody>
          <a:bodyPr wrap="square" rtlCol="0">
            <a:spAutoFit/>
          </a:bodyPr>
          <a:lstStyle/>
          <a:p>
            <a:r>
              <a:rPr lang="en-IN" dirty="0" smtClean="0"/>
              <a:t> </a:t>
            </a:r>
            <a:endParaRPr lang="en-US" dirty="0" smtClean="0"/>
          </a:p>
          <a:p>
            <a:pPr lvl="0"/>
            <a:endParaRPr lang="en-IN" dirty="0" smtClean="0"/>
          </a:p>
          <a:p>
            <a:pPr lvl="0">
              <a:buFont typeface="Arial" pitchFamily="34" charset="0"/>
              <a:buChar char="•"/>
            </a:pPr>
            <a:endParaRPr lang="en-IN" dirty="0" smtClean="0"/>
          </a:p>
          <a:p>
            <a:pPr lvl="0">
              <a:lnSpc>
                <a:spcPct val="150000"/>
              </a:lnSpc>
              <a:buFont typeface="Arial" pitchFamily="34" charset="0"/>
              <a:buChar char="•"/>
            </a:pPr>
            <a:r>
              <a:rPr lang="en-IN" dirty="0" smtClean="0"/>
              <a:t>  </a:t>
            </a:r>
            <a:r>
              <a:rPr lang="en-IN" sz="2000" dirty="0" smtClean="0"/>
              <a:t>String is a sequence of characters. </a:t>
            </a:r>
            <a:endParaRPr lang="en-US" sz="2000" dirty="0" smtClean="0"/>
          </a:p>
          <a:p>
            <a:pPr lvl="0">
              <a:lnSpc>
                <a:spcPct val="150000"/>
              </a:lnSpc>
              <a:buFont typeface="Arial" pitchFamily="34" charset="0"/>
              <a:buChar char="•"/>
            </a:pPr>
            <a:r>
              <a:rPr lang="en-IN" sz="2000" dirty="0" smtClean="0"/>
              <a:t>  Internally ,String uses the character of data to store.</a:t>
            </a:r>
            <a:endParaRPr lang="en-US" sz="2000" dirty="0" smtClean="0"/>
          </a:p>
          <a:p>
            <a:pPr lvl="0">
              <a:lnSpc>
                <a:spcPct val="150000"/>
              </a:lnSpc>
              <a:buFont typeface="Arial" pitchFamily="34" charset="0"/>
              <a:buChar char="•"/>
            </a:pPr>
            <a:r>
              <a:rPr lang="en-IN" sz="2000" dirty="0" smtClean="0"/>
              <a:t>  String is immutable.</a:t>
            </a:r>
          </a:p>
          <a:p>
            <a:pPr lvl="0">
              <a:lnSpc>
                <a:spcPct val="150000"/>
              </a:lnSpc>
            </a:pPr>
            <a:r>
              <a:rPr lang="en-IN" sz="2000" b="1" dirty="0" smtClean="0">
                <a:solidFill>
                  <a:srgbClr val="FFFF00"/>
                </a:solidFill>
              </a:rPr>
              <a:t>       SYNTAX:</a:t>
            </a:r>
            <a:endParaRPr lang="en-US" sz="2000" dirty="0" smtClean="0">
              <a:solidFill>
                <a:srgbClr val="FFFF00"/>
              </a:solidFill>
            </a:endParaRPr>
          </a:p>
          <a:p>
            <a:pPr>
              <a:lnSpc>
                <a:spcPct val="150000"/>
              </a:lnSpc>
            </a:pPr>
            <a:r>
              <a:rPr lang="en-IN" sz="2000" dirty="0" smtClean="0">
                <a:solidFill>
                  <a:srgbClr val="FFFF00"/>
                </a:solidFill>
              </a:rPr>
              <a:t>	           String str = “hello”;</a:t>
            </a:r>
            <a:endParaRPr lang="en-US" sz="2000" dirty="0" smtClean="0">
              <a:solidFill>
                <a:srgbClr val="FFFF00"/>
              </a:solidFill>
            </a:endParaRPr>
          </a:p>
          <a:p>
            <a:pPr>
              <a:lnSpc>
                <a:spcPct val="150000"/>
              </a:lnSpc>
            </a:pPr>
            <a:r>
              <a:rPr lang="en-IN" sz="2000" dirty="0" smtClean="0">
                <a:solidFill>
                  <a:srgbClr val="FFFF00"/>
                </a:solidFill>
              </a:rPr>
              <a:t>            </a:t>
            </a:r>
          </a:p>
          <a:p>
            <a:pPr>
              <a:lnSpc>
                <a:spcPct val="150000"/>
              </a:lnSpc>
            </a:pPr>
            <a:r>
              <a:rPr lang="en-IN" sz="2000" dirty="0" smtClean="0">
                <a:solidFill>
                  <a:srgbClr val="FFFF00"/>
                </a:solidFill>
              </a:rPr>
              <a:t>                                             OR</a:t>
            </a:r>
            <a:endParaRPr lang="en-US" sz="2000" dirty="0" smtClean="0">
              <a:solidFill>
                <a:srgbClr val="FFFF00"/>
              </a:solidFill>
            </a:endParaRPr>
          </a:p>
          <a:p>
            <a:pPr>
              <a:lnSpc>
                <a:spcPct val="150000"/>
              </a:lnSpc>
            </a:pPr>
            <a:r>
              <a:rPr lang="en-IN" sz="2000" dirty="0" smtClean="0">
                <a:solidFill>
                  <a:srgbClr val="FFFF00"/>
                </a:solidFill>
              </a:rPr>
              <a:t>                               String str;     str = “hello”;</a:t>
            </a:r>
            <a:endParaRPr lang="en-US" sz="2000" dirty="0" smtClean="0">
              <a:solidFill>
                <a:srgbClr val="FFFF00"/>
              </a:solidFill>
            </a:endParaRPr>
          </a:p>
          <a:p>
            <a:pPr>
              <a:lnSpc>
                <a:spcPct val="150000"/>
              </a:lnSpc>
            </a:pPr>
            <a:r>
              <a:rPr lang="en-IN" sz="2000" dirty="0" smtClean="0">
                <a:solidFill>
                  <a:srgbClr val="FFFF00"/>
                </a:solidFill>
              </a:rPr>
              <a:t>				 </a:t>
            </a:r>
          </a:p>
          <a:p>
            <a:pPr>
              <a:lnSpc>
                <a:spcPct val="150000"/>
              </a:lnSpc>
            </a:pPr>
            <a:r>
              <a:rPr lang="en-IN" sz="2000" dirty="0" smtClean="0">
                <a:solidFill>
                  <a:srgbClr val="FFFF00"/>
                </a:solidFill>
              </a:rPr>
              <a:t>                                            OR</a:t>
            </a:r>
            <a:endParaRPr lang="en-US" sz="2000" dirty="0" smtClean="0">
              <a:solidFill>
                <a:srgbClr val="FFFF00"/>
              </a:solidFill>
            </a:endParaRPr>
          </a:p>
          <a:p>
            <a:pPr>
              <a:lnSpc>
                <a:spcPct val="150000"/>
              </a:lnSpc>
            </a:pPr>
            <a:r>
              <a:rPr lang="en-IN" sz="2000" dirty="0" smtClean="0">
                <a:solidFill>
                  <a:srgbClr val="FFFF00"/>
                </a:solidFill>
              </a:rPr>
              <a:t>	          String str = new String(“hello”);</a:t>
            </a:r>
            <a:endParaRPr lang="en-US" sz="2000" dirty="0" smtClean="0">
              <a:solidFill>
                <a:srgbClr val="FFFF00"/>
              </a:solidFill>
            </a:endParaRPr>
          </a:p>
          <a:p>
            <a:pPr>
              <a:lnSpc>
                <a:spcPct val="150000"/>
              </a:lnSpc>
            </a:pPr>
            <a:endParaRPr lang="en-US" sz="2000" dirty="0">
              <a:solidFill>
                <a:srgbClr val="FFFF00"/>
              </a:solidFill>
            </a:endParaRPr>
          </a:p>
        </p:txBody>
      </p:sp>
      <p:sp>
        <p:nvSpPr>
          <p:cNvPr id="5" name="Rectangle 4"/>
          <p:cNvSpPr/>
          <p:nvPr/>
        </p:nvSpPr>
        <p:spPr>
          <a:xfrm>
            <a:off x="0" y="0"/>
            <a:ext cx="2811468" cy="923330"/>
          </a:xfrm>
          <a:prstGeom prst="rect">
            <a:avLst/>
          </a:prstGeom>
          <a:noFill/>
        </p:spPr>
        <p:txBody>
          <a:bodyPr wrap="square" lIns="91440" tIns="45720" rIns="91440" bIns="45720">
            <a:spAutoFit/>
          </a:bodyPr>
          <a:lstStyle/>
          <a:p>
            <a:pPr algn="ctr"/>
            <a:r>
              <a:rPr lang="en-IN" sz="4000" b="1" u="sng"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STRINGS</a:t>
            </a:r>
            <a:r>
              <a:rPr lang="en-IN" sz="5400" b="1" u="sng"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r>
              <a:rPr lang="en-IN" sz="54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 </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7355860"/>
          </a:xfrm>
          <a:prstGeom prst="rect">
            <a:avLst/>
          </a:prstGeom>
          <a:noFill/>
          <a:ln>
            <a:solidFill>
              <a:schemeClr val="accent1"/>
            </a:solidFill>
          </a:ln>
        </p:spPr>
        <p:txBody>
          <a:bodyPr wrap="square" rtlCol="0">
            <a:spAutoFit/>
          </a:bodyPr>
          <a:lstStyle/>
          <a:p>
            <a:endParaRPr lang="en-IN" b="1" u="sng" dirty="0" smtClean="0"/>
          </a:p>
          <a:p>
            <a:endParaRPr lang="en-US" sz="1600" dirty="0" smtClean="0"/>
          </a:p>
          <a:p>
            <a:pPr lvl="0">
              <a:lnSpc>
                <a:spcPct val="150000"/>
              </a:lnSpc>
            </a:pPr>
            <a:r>
              <a:rPr lang="en-IN" sz="2000" b="1" dirty="0" smtClean="0">
                <a:solidFill>
                  <a:srgbClr val="FF0000"/>
                </a:solidFill>
              </a:rPr>
              <a:t>1.Length method:  </a:t>
            </a:r>
            <a:r>
              <a:rPr lang="en-IN" sz="2000" dirty="0" smtClean="0"/>
              <a:t>In string,</a:t>
            </a:r>
          </a:p>
          <a:p>
            <a:pPr lvl="0">
              <a:lnSpc>
                <a:spcPct val="150000"/>
              </a:lnSpc>
            </a:pPr>
            <a:r>
              <a:rPr lang="en-IN" sz="2000" dirty="0" smtClean="0"/>
              <a:t>                                          </a:t>
            </a:r>
            <a:r>
              <a:rPr lang="en-IN" sz="2000" b="1" dirty="0" err="1" smtClean="0">
                <a:solidFill>
                  <a:srgbClr val="FFFF00"/>
                </a:solidFill>
              </a:rPr>
              <a:t>str.length</a:t>
            </a:r>
            <a:r>
              <a:rPr lang="en-IN" sz="2000" b="1" dirty="0" smtClean="0">
                <a:solidFill>
                  <a:srgbClr val="FFFF00"/>
                </a:solidFill>
              </a:rPr>
              <a:t>();   </a:t>
            </a:r>
            <a:r>
              <a:rPr lang="en-IN" sz="2000" dirty="0" smtClean="0">
                <a:solidFill>
                  <a:schemeClr val="accent1"/>
                </a:solidFill>
              </a:rPr>
              <a:t>//it returns the length of the string</a:t>
            </a:r>
            <a:endParaRPr lang="en-US" sz="2000" dirty="0" smtClean="0">
              <a:solidFill>
                <a:schemeClr val="accent1"/>
              </a:solidFill>
            </a:endParaRPr>
          </a:p>
          <a:p>
            <a:pPr lvl="0">
              <a:lnSpc>
                <a:spcPct val="150000"/>
              </a:lnSpc>
            </a:pPr>
            <a:endParaRPr lang="en-IN" sz="2000" b="1" dirty="0" smtClean="0"/>
          </a:p>
          <a:p>
            <a:pPr lvl="0">
              <a:lnSpc>
                <a:spcPct val="150000"/>
              </a:lnSpc>
            </a:pPr>
            <a:r>
              <a:rPr lang="en-IN" sz="2000" b="1" dirty="0" smtClean="0">
                <a:solidFill>
                  <a:srgbClr val="FF0000"/>
                </a:solidFill>
              </a:rPr>
              <a:t>2. tocharArray() :</a:t>
            </a:r>
            <a:r>
              <a:rPr lang="en-IN" sz="2000" b="1" dirty="0" smtClean="0"/>
              <a:t> </a:t>
            </a:r>
            <a:r>
              <a:rPr lang="en-IN" sz="2000" dirty="0" smtClean="0"/>
              <a:t>it give output in character  </a:t>
            </a:r>
            <a:endParaRPr lang="en-US" sz="2000" dirty="0" smtClean="0"/>
          </a:p>
          <a:p>
            <a:pPr lvl="2">
              <a:lnSpc>
                <a:spcPct val="150000"/>
              </a:lnSpc>
            </a:pPr>
            <a:r>
              <a:rPr lang="en-IN" sz="2000" b="1" dirty="0" smtClean="0"/>
              <a:t>                   ex:</a:t>
            </a:r>
            <a:r>
              <a:rPr lang="en-IN" sz="2000" dirty="0" smtClean="0"/>
              <a:t> str = “hello”;   </a:t>
            </a:r>
          </a:p>
          <a:p>
            <a:pPr lvl="2">
              <a:lnSpc>
                <a:spcPct val="150000"/>
              </a:lnSpc>
            </a:pPr>
            <a:r>
              <a:rPr lang="en-IN" sz="2000" b="1" dirty="0" smtClean="0">
                <a:solidFill>
                  <a:srgbClr val="FFFF00"/>
                </a:solidFill>
              </a:rPr>
              <a:t>                   char[] ch = str.tocharArray();</a:t>
            </a:r>
            <a:endParaRPr lang="en-US" sz="2000" b="1" dirty="0" smtClean="0">
              <a:solidFill>
                <a:srgbClr val="FFFF00"/>
              </a:solidFill>
            </a:endParaRPr>
          </a:p>
          <a:p>
            <a:pPr lvl="2">
              <a:lnSpc>
                <a:spcPct val="150000"/>
              </a:lnSpc>
            </a:pPr>
            <a:r>
              <a:rPr lang="en-IN" sz="2000" b="1" dirty="0" smtClean="0"/>
              <a:t>                   s.o.p(ch[1])        </a:t>
            </a:r>
            <a:r>
              <a:rPr lang="en-IN" sz="2000" b="1" dirty="0" smtClean="0">
                <a:solidFill>
                  <a:schemeClr val="accent1"/>
                </a:solidFill>
              </a:rPr>
              <a:t>/// output:e</a:t>
            </a:r>
            <a:endParaRPr lang="en-US" sz="2000" dirty="0" smtClean="0">
              <a:solidFill>
                <a:schemeClr val="accent1"/>
              </a:solidFill>
            </a:endParaRPr>
          </a:p>
          <a:p>
            <a:pPr lvl="2">
              <a:lnSpc>
                <a:spcPct val="150000"/>
              </a:lnSpc>
            </a:pPr>
            <a:r>
              <a:rPr lang="en-IN" sz="2000" b="1" dirty="0" smtClean="0"/>
              <a:t>                   s.o.p(ch);          </a:t>
            </a:r>
            <a:r>
              <a:rPr lang="en-IN" sz="2000" b="1" dirty="0" smtClean="0">
                <a:solidFill>
                  <a:schemeClr val="accent1"/>
                </a:solidFill>
              </a:rPr>
              <a:t>   //output : hello;</a:t>
            </a:r>
            <a:endParaRPr lang="en-US" sz="2000" dirty="0" smtClean="0">
              <a:solidFill>
                <a:schemeClr val="accent1"/>
              </a:solidFill>
            </a:endParaRPr>
          </a:p>
          <a:p>
            <a:pPr lvl="0">
              <a:lnSpc>
                <a:spcPct val="150000"/>
              </a:lnSpc>
            </a:pPr>
            <a:endParaRPr lang="en-IN" sz="2000" b="1" dirty="0" smtClean="0"/>
          </a:p>
          <a:p>
            <a:pPr lvl="0">
              <a:lnSpc>
                <a:spcPct val="150000"/>
              </a:lnSpc>
            </a:pPr>
            <a:r>
              <a:rPr lang="en-IN" sz="2000" b="1" dirty="0" smtClean="0">
                <a:solidFill>
                  <a:srgbClr val="FF0000"/>
                </a:solidFill>
              </a:rPr>
              <a:t>3. charAt(): </a:t>
            </a:r>
            <a:r>
              <a:rPr lang="en-IN" sz="2000" dirty="0" smtClean="0"/>
              <a:t>it gives output in character</a:t>
            </a:r>
            <a:endParaRPr lang="en-US" sz="2000" dirty="0" smtClean="0"/>
          </a:p>
          <a:p>
            <a:pPr lvl="2">
              <a:lnSpc>
                <a:spcPct val="150000"/>
              </a:lnSpc>
            </a:pPr>
            <a:r>
              <a:rPr lang="en-IN" sz="2000" b="1" dirty="0" smtClean="0"/>
              <a:t>      ex: string str = “hello”;  </a:t>
            </a:r>
            <a:endParaRPr lang="en-US" sz="2000" dirty="0" smtClean="0"/>
          </a:p>
          <a:p>
            <a:pPr lvl="2">
              <a:lnSpc>
                <a:spcPct val="150000"/>
              </a:lnSpc>
            </a:pPr>
            <a:r>
              <a:rPr lang="en-IN" sz="2000" b="1" dirty="0" smtClean="0">
                <a:solidFill>
                  <a:srgbClr val="FFFF00"/>
                </a:solidFill>
              </a:rPr>
              <a:t>      char[] ch = </a:t>
            </a:r>
            <a:r>
              <a:rPr lang="en-IN" sz="2000" b="1" dirty="0" err="1" smtClean="0">
                <a:solidFill>
                  <a:srgbClr val="FFFF00"/>
                </a:solidFill>
              </a:rPr>
              <a:t>str.charAt</a:t>
            </a:r>
            <a:r>
              <a:rPr lang="en-IN" sz="2000" b="1" dirty="0" smtClean="0">
                <a:solidFill>
                  <a:srgbClr val="FFFF00"/>
                </a:solidFill>
              </a:rPr>
              <a:t>(index we have to give here);</a:t>
            </a:r>
            <a:endParaRPr lang="en-US" sz="2000" b="1" dirty="0" smtClean="0">
              <a:solidFill>
                <a:srgbClr val="FFFF00"/>
              </a:solidFill>
            </a:endParaRPr>
          </a:p>
          <a:p>
            <a:pPr lvl="2">
              <a:lnSpc>
                <a:spcPct val="150000"/>
              </a:lnSpc>
            </a:pPr>
            <a:r>
              <a:rPr lang="en-IN" sz="2000" b="1" dirty="0" smtClean="0"/>
              <a:t>      s.o.p(ch[4]); //output o;</a:t>
            </a:r>
            <a:endParaRPr lang="en-US" sz="2000" dirty="0" smtClean="0"/>
          </a:p>
          <a:p>
            <a:pPr lvl="0">
              <a:lnSpc>
                <a:spcPct val="150000"/>
              </a:lnSpc>
            </a:pPr>
            <a:endParaRPr lang="en-IN" sz="2000" b="1" dirty="0" smtClean="0"/>
          </a:p>
        </p:txBody>
      </p:sp>
      <p:sp>
        <p:nvSpPr>
          <p:cNvPr id="4" name="Rectangle 3"/>
          <p:cNvSpPr/>
          <p:nvPr/>
        </p:nvSpPr>
        <p:spPr>
          <a:xfrm>
            <a:off x="0" y="0"/>
            <a:ext cx="4160113" cy="646331"/>
          </a:xfrm>
          <a:prstGeom prst="rect">
            <a:avLst/>
          </a:prstGeom>
          <a:noFill/>
        </p:spPr>
        <p:txBody>
          <a:bodyPr wrap="none" lIns="91440" tIns="45720" rIns="91440" bIns="45720">
            <a:spAutoFit/>
          </a:bodyPr>
          <a:lstStyle/>
          <a:p>
            <a:pPr algn="ctr"/>
            <a:r>
              <a:rPr lang="en-IN" sz="3600" b="1" u="sng"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STRING METHODS:</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44000" cy="8032968"/>
          </a:xfrm>
          <a:prstGeom prst="rect">
            <a:avLst/>
          </a:prstGeom>
          <a:noFill/>
        </p:spPr>
        <p:txBody>
          <a:bodyPr wrap="square" rtlCol="0">
            <a:spAutoFit/>
          </a:bodyPr>
          <a:lstStyle/>
          <a:p>
            <a:pPr lvl="0">
              <a:lnSpc>
                <a:spcPct val="150000"/>
              </a:lnSpc>
            </a:pPr>
            <a:r>
              <a:rPr lang="en-IN" sz="2000" b="1" dirty="0" smtClean="0">
                <a:solidFill>
                  <a:srgbClr val="FF0000"/>
                </a:solidFill>
              </a:rPr>
              <a:t>4. str.equals(): </a:t>
            </a:r>
            <a:r>
              <a:rPr lang="en-IN" sz="2000" dirty="0" smtClean="0"/>
              <a:t>It takes 3 condition</a:t>
            </a:r>
            <a:endParaRPr lang="en-US" sz="2000" dirty="0" smtClean="0"/>
          </a:p>
          <a:p>
            <a:pPr lvl="1">
              <a:lnSpc>
                <a:spcPct val="150000"/>
              </a:lnSpc>
            </a:pPr>
            <a:r>
              <a:rPr lang="en-IN" sz="2000" dirty="0" smtClean="0"/>
              <a:t>                       </a:t>
            </a:r>
            <a:r>
              <a:rPr lang="en-IN" sz="2000" dirty="0" smtClean="0">
                <a:sym typeface="Wingdings" pitchFamily="2" charset="2"/>
              </a:rPr>
              <a:t> </a:t>
            </a:r>
            <a:r>
              <a:rPr lang="en-IN" sz="2000" dirty="0" smtClean="0"/>
              <a:t>it should not be null</a:t>
            </a:r>
            <a:endParaRPr lang="en-US" sz="2000" dirty="0" smtClean="0"/>
          </a:p>
          <a:p>
            <a:pPr lvl="1">
              <a:lnSpc>
                <a:spcPct val="150000"/>
              </a:lnSpc>
            </a:pPr>
            <a:r>
              <a:rPr lang="en-IN" sz="2000" dirty="0" smtClean="0"/>
              <a:t>                       </a:t>
            </a:r>
            <a:r>
              <a:rPr lang="en-IN" sz="2000" dirty="0" smtClean="0">
                <a:sym typeface="Wingdings" pitchFamily="2" charset="2"/>
              </a:rPr>
              <a:t> </a:t>
            </a:r>
            <a:r>
              <a:rPr lang="en-IN" sz="2000" dirty="0" smtClean="0"/>
              <a:t>should be string</a:t>
            </a:r>
            <a:endParaRPr lang="en-US" sz="2000" dirty="0" smtClean="0"/>
          </a:p>
          <a:p>
            <a:pPr lvl="1">
              <a:lnSpc>
                <a:spcPct val="150000"/>
              </a:lnSpc>
            </a:pPr>
            <a:r>
              <a:rPr lang="en-IN" sz="2000" dirty="0" smtClean="0"/>
              <a:t>                       </a:t>
            </a:r>
            <a:r>
              <a:rPr lang="en-IN" sz="2000" dirty="0" smtClean="0">
                <a:sym typeface="Wingdings" pitchFamily="2" charset="2"/>
              </a:rPr>
              <a:t> </a:t>
            </a:r>
            <a:r>
              <a:rPr lang="en-IN" sz="2000" dirty="0" smtClean="0"/>
              <a:t>both string should be equal.</a:t>
            </a:r>
            <a:endParaRPr lang="en-US" sz="2000" dirty="0" smtClean="0"/>
          </a:p>
          <a:p>
            <a:pPr>
              <a:lnSpc>
                <a:spcPct val="150000"/>
              </a:lnSpc>
              <a:buFont typeface="Arial" pitchFamily="34" charset="0"/>
              <a:buChar char="•"/>
            </a:pPr>
            <a:r>
              <a:rPr lang="en-IN" sz="2000" dirty="0" smtClean="0"/>
              <a:t>   Return type  is </a:t>
            </a:r>
            <a:r>
              <a:rPr lang="en-IN" sz="2000" b="1" dirty="0" smtClean="0"/>
              <a:t>Boolean</a:t>
            </a:r>
            <a:endParaRPr lang="en-US" sz="2000" b="1" dirty="0" smtClean="0"/>
          </a:p>
          <a:p>
            <a:pPr lvl="0">
              <a:lnSpc>
                <a:spcPct val="150000"/>
              </a:lnSpc>
              <a:buFont typeface="Arial" pitchFamily="34" charset="0"/>
              <a:buChar char="•"/>
            </a:pPr>
            <a:r>
              <a:rPr lang="en-IN" sz="2000" dirty="0" smtClean="0"/>
              <a:t>  </a:t>
            </a:r>
            <a:r>
              <a:rPr lang="en-IN" sz="2000" b="1" dirty="0" smtClean="0">
                <a:solidFill>
                  <a:srgbClr val="FFFF00"/>
                </a:solidFill>
              </a:rPr>
              <a:t>Syntax : str.equals(str1);</a:t>
            </a:r>
            <a:endParaRPr lang="en-US" sz="2000" b="1" dirty="0" smtClean="0">
              <a:solidFill>
                <a:srgbClr val="FFFF00"/>
              </a:solidFill>
            </a:endParaRPr>
          </a:p>
          <a:p>
            <a:pPr>
              <a:lnSpc>
                <a:spcPct val="150000"/>
              </a:lnSpc>
            </a:pPr>
            <a:r>
              <a:rPr lang="en-IN" sz="2000" dirty="0" smtClean="0"/>
              <a:t>      Ex: str=”HI”</a:t>
            </a:r>
            <a:endParaRPr lang="en-US" sz="2000" dirty="0" smtClean="0"/>
          </a:p>
          <a:p>
            <a:pPr>
              <a:lnSpc>
                <a:spcPct val="150000"/>
              </a:lnSpc>
            </a:pPr>
            <a:r>
              <a:rPr lang="en-IN" sz="2000" dirty="0" smtClean="0"/>
              <a:t>             Str1=”hi”</a:t>
            </a:r>
            <a:endParaRPr lang="en-US" sz="2000" dirty="0" smtClean="0"/>
          </a:p>
          <a:p>
            <a:pPr>
              <a:lnSpc>
                <a:spcPct val="150000"/>
              </a:lnSpc>
            </a:pPr>
            <a:r>
              <a:rPr lang="en-IN" sz="2000" b="1" dirty="0" smtClean="0">
                <a:solidFill>
                  <a:srgbClr val="FFFF00"/>
                </a:solidFill>
              </a:rPr>
              <a:t>             Boolean b = str.equals(str1);  </a:t>
            </a:r>
            <a:r>
              <a:rPr lang="en-IN" sz="2000" dirty="0" smtClean="0">
                <a:solidFill>
                  <a:schemeClr val="accent1"/>
                </a:solidFill>
              </a:rPr>
              <a:t>//str is one string, a is another string</a:t>
            </a:r>
            <a:endParaRPr lang="en-US" sz="2000" dirty="0" smtClean="0">
              <a:solidFill>
                <a:schemeClr val="accent1"/>
              </a:solidFill>
            </a:endParaRPr>
          </a:p>
          <a:p>
            <a:pPr>
              <a:lnSpc>
                <a:spcPct val="150000"/>
              </a:lnSpc>
            </a:pPr>
            <a:r>
              <a:rPr lang="en-IN" sz="2000" dirty="0" smtClean="0"/>
              <a:t>             System.</a:t>
            </a:r>
            <a:r>
              <a:rPr lang="en-IN" sz="2000" b="1" i="1" dirty="0" smtClean="0"/>
              <a:t>out</a:t>
            </a:r>
            <a:r>
              <a:rPr lang="en-IN" sz="2000" dirty="0" smtClean="0"/>
              <a:t>.println(b);                 </a:t>
            </a:r>
            <a:r>
              <a:rPr lang="en-IN" sz="2000" dirty="0" smtClean="0">
                <a:solidFill>
                  <a:schemeClr val="accent1"/>
                </a:solidFill>
              </a:rPr>
              <a:t>//output false, because Ascii value are different;</a:t>
            </a:r>
          </a:p>
          <a:p>
            <a:pPr lvl="0">
              <a:lnSpc>
                <a:spcPct val="150000"/>
              </a:lnSpc>
            </a:pPr>
            <a:r>
              <a:rPr lang="en-IN" sz="2000" dirty="0" smtClean="0"/>
              <a:t>      Ex:</a:t>
            </a:r>
            <a:r>
              <a:rPr lang="en-IN" sz="2000" b="1" dirty="0" smtClean="0"/>
              <a:t> </a:t>
            </a:r>
            <a:r>
              <a:rPr lang="en-IN" sz="2000" dirty="0" smtClean="0"/>
              <a:t>str= “hello”</a:t>
            </a:r>
            <a:endParaRPr lang="en-US" sz="2000" dirty="0" smtClean="0"/>
          </a:p>
          <a:p>
            <a:pPr>
              <a:lnSpc>
                <a:spcPct val="150000"/>
              </a:lnSpc>
            </a:pPr>
            <a:r>
              <a:rPr lang="en-IN" sz="2000" dirty="0" smtClean="0"/>
              <a:t>             a = “Hello”</a:t>
            </a:r>
            <a:endParaRPr lang="en-US" sz="2000" dirty="0" smtClean="0"/>
          </a:p>
          <a:p>
            <a:pPr>
              <a:lnSpc>
                <a:spcPct val="150000"/>
              </a:lnSpc>
            </a:pPr>
            <a:r>
              <a:rPr lang="en-IN" sz="2000" dirty="0" smtClean="0">
                <a:solidFill>
                  <a:srgbClr val="FFFF00"/>
                </a:solidFill>
              </a:rPr>
              <a:t>             </a:t>
            </a:r>
            <a:r>
              <a:rPr lang="en-IN" sz="2000" b="1" dirty="0" smtClean="0">
                <a:solidFill>
                  <a:srgbClr val="FFFF00"/>
                </a:solidFill>
              </a:rPr>
              <a:t>boolean b1 = str.equalsIgnoreCase(a);</a:t>
            </a:r>
            <a:endParaRPr lang="en-US" sz="2000" b="1" dirty="0" smtClean="0">
              <a:solidFill>
                <a:srgbClr val="FFFF00"/>
              </a:solidFill>
            </a:endParaRPr>
          </a:p>
          <a:p>
            <a:pPr>
              <a:lnSpc>
                <a:spcPct val="150000"/>
              </a:lnSpc>
            </a:pPr>
            <a:r>
              <a:rPr lang="en-IN" sz="2000" dirty="0" smtClean="0"/>
              <a:t>             System.</a:t>
            </a:r>
            <a:r>
              <a:rPr lang="en-IN" sz="2000" b="1" i="1" dirty="0" smtClean="0"/>
              <a:t>out</a:t>
            </a:r>
            <a:r>
              <a:rPr lang="en-IN" sz="2000" dirty="0" smtClean="0"/>
              <a:t>.println("output </a:t>
            </a:r>
            <a:r>
              <a:rPr lang="en-IN" sz="2000" dirty="0" err="1" smtClean="0"/>
              <a:t>equlasIgnore</a:t>
            </a:r>
            <a:r>
              <a:rPr lang="en-IN" sz="2000" dirty="0" smtClean="0"/>
              <a:t> = " +b1);   </a:t>
            </a:r>
            <a:r>
              <a:rPr lang="en-IN" sz="2000" dirty="0" smtClean="0">
                <a:solidFill>
                  <a:schemeClr val="accent1"/>
                </a:solidFill>
              </a:rPr>
              <a:t>// output true</a:t>
            </a:r>
            <a:endParaRPr lang="en-US" sz="2000" dirty="0" smtClean="0">
              <a:solidFill>
                <a:schemeClr val="accent1"/>
              </a:solidFill>
            </a:endParaRPr>
          </a:p>
          <a:p>
            <a:pPr>
              <a:lnSpc>
                <a:spcPct val="150000"/>
              </a:lnSpc>
            </a:pPr>
            <a:endParaRPr lang="en-US" sz="2000" dirty="0" smtClean="0">
              <a:solidFill>
                <a:schemeClr val="accent1"/>
              </a:solidFill>
            </a:endParaRPr>
          </a:p>
          <a:p>
            <a:pPr>
              <a:lnSpc>
                <a:spcPct val="150000"/>
              </a:lnSpc>
            </a:pPr>
            <a:r>
              <a:rPr lang="en-IN" sz="2000" dirty="0" smtClean="0">
                <a:solidFill>
                  <a:schemeClr val="accent1"/>
                </a:solidFill>
              </a:rPr>
              <a:t> </a:t>
            </a:r>
            <a:endParaRPr lang="en-US" sz="2000" dirty="0" smtClean="0">
              <a:solidFill>
                <a:schemeClr val="accent1"/>
              </a:solidFill>
            </a:endParaRPr>
          </a:p>
          <a:p>
            <a:endParaRPr lang="en-US" dirty="0" smtClean="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0"/>
            <a:ext cx="8786874" cy="8248412"/>
          </a:xfrm>
          <a:prstGeom prst="rect">
            <a:avLst/>
          </a:prstGeom>
          <a:noFill/>
        </p:spPr>
        <p:txBody>
          <a:bodyPr wrap="square" rtlCol="0">
            <a:spAutoFit/>
          </a:bodyPr>
          <a:lstStyle/>
          <a:p>
            <a:pPr lvl="0">
              <a:lnSpc>
                <a:spcPct val="150000"/>
              </a:lnSpc>
              <a:buFont typeface="Arial" pitchFamily="34" charset="0"/>
              <a:buChar char="•"/>
            </a:pPr>
            <a:r>
              <a:rPr lang="en-IN" dirty="0" smtClean="0"/>
              <a:t>  </a:t>
            </a:r>
            <a:r>
              <a:rPr lang="en-IN" sz="2000" dirty="0" smtClean="0"/>
              <a:t>Character should be equal</a:t>
            </a:r>
            <a:endParaRPr lang="en-US" sz="2000" dirty="0" smtClean="0"/>
          </a:p>
          <a:p>
            <a:pPr lvl="0">
              <a:lnSpc>
                <a:spcPct val="150000"/>
              </a:lnSpc>
              <a:buFont typeface="Arial" pitchFamily="34" charset="0"/>
              <a:buChar char="•"/>
            </a:pPr>
            <a:r>
              <a:rPr lang="en-IN" sz="2000" dirty="0" smtClean="0"/>
              <a:t>  Case  insensitive.</a:t>
            </a:r>
          </a:p>
          <a:p>
            <a:pPr lvl="0">
              <a:lnSpc>
                <a:spcPct val="150000"/>
              </a:lnSpc>
            </a:pPr>
            <a:r>
              <a:rPr lang="en-IN" sz="2400" b="1" dirty="0" smtClean="0">
                <a:solidFill>
                  <a:srgbClr val="FF0000"/>
                </a:solidFill>
              </a:rPr>
              <a:t>5. Str.contains():</a:t>
            </a:r>
            <a:r>
              <a:rPr lang="en-IN" sz="2400" dirty="0" smtClean="0">
                <a:solidFill>
                  <a:srgbClr val="FF0000"/>
                </a:solidFill>
              </a:rPr>
              <a:t> </a:t>
            </a:r>
            <a:r>
              <a:rPr lang="en-IN" sz="2000" dirty="0" smtClean="0"/>
              <a:t>it return </a:t>
            </a:r>
            <a:r>
              <a:rPr lang="en-IN" sz="2000" b="1" dirty="0" smtClean="0"/>
              <a:t>boolean</a:t>
            </a:r>
            <a:r>
              <a:rPr lang="en-IN" sz="2000" dirty="0" smtClean="0"/>
              <a:t> value.</a:t>
            </a:r>
            <a:endParaRPr lang="en-US" sz="2000" dirty="0" smtClean="0"/>
          </a:p>
          <a:p>
            <a:pPr>
              <a:lnSpc>
                <a:spcPct val="150000"/>
              </a:lnSpc>
            </a:pPr>
            <a:r>
              <a:rPr lang="en-IN" sz="2000" dirty="0" smtClean="0"/>
              <a:t>      Ex: String str = "some string";</a:t>
            </a:r>
            <a:endParaRPr lang="en-US" sz="2000" dirty="0" smtClean="0"/>
          </a:p>
          <a:p>
            <a:pPr>
              <a:lnSpc>
                <a:spcPct val="150000"/>
              </a:lnSpc>
            </a:pPr>
            <a:r>
              <a:rPr lang="en-IN" sz="2000" dirty="0" smtClean="0"/>
              <a:t>             String a  = "some String";</a:t>
            </a:r>
            <a:endParaRPr lang="en-US" sz="2000" dirty="0" smtClean="0"/>
          </a:p>
          <a:p>
            <a:pPr>
              <a:lnSpc>
                <a:spcPct val="150000"/>
              </a:lnSpc>
            </a:pPr>
            <a:r>
              <a:rPr lang="en-IN" sz="2000" dirty="0" smtClean="0"/>
              <a:t>             </a:t>
            </a:r>
            <a:r>
              <a:rPr lang="en-IN" sz="2000" b="1" dirty="0" smtClean="0">
                <a:solidFill>
                  <a:srgbClr val="FFFF00"/>
                </a:solidFill>
              </a:rPr>
              <a:t>boolean b2 = str.contains("A");</a:t>
            </a:r>
            <a:endParaRPr lang="en-US" sz="2000" b="1" dirty="0" smtClean="0">
              <a:solidFill>
                <a:srgbClr val="FFFF00"/>
              </a:solidFill>
            </a:endParaRPr>
          </a:p>
          <a:p>
            <a:pPr>
              <a:lnSpc>
                <a:spcPct val="150000"/>
              </a:lnSpc>
            </a:pPr>
            <a:r>
              <a:rPr lang="en-IN" sz="2000" dirty="0" smtClean="0"/>
              <a:t>             System.</a:t>
            </a:r>
            <a:r>
              <a:rPr lang="en-IN" sz="2000" i="1" dirty="0" smtClean="0"/>
              <a:t>out</a:t>
            </a:r>
            <a:r>
              <a:rPr lang="en-IN" sz="2000" dirty="0" smtClean="0"/>
              <a:t>.println("output contains = " +b2);     </a:t>
            </a:r>
            <a:r>
              <a:rPr lang="en-IN" sz="2000" dirty="0" smtClean="0">
                <a:solidFill>
                  <a:schemeClr val="accent1"/>
                </a:solidFill>
              </a:rPr>
              <a:t>// returns false;</a:t>
            </a:r>
            <a:endParaRPr lang="en-US" sz="2000" dirty="0" smtClean="0">
              <a:solidFill>
                <a:schemeClr val="accent1"/>
              </a:solidFill>
            </a:endParaRPr>
          </a:p>
          <a:p>
            <a:pPr>
              <a:lnSpc>
                <a:spcPct val="150000"/>
              </a:lnSpc>
            </a:pPr>
            <a:r>
              <a:rPr lang="en-IN" sz="2000" dirty="0" smtClean="0"/>
              <a:t>             boolean b2 = str.contains("</a:t>
            </a:r>
            <a:r>
              <a:rPr lang="en-IN" sz="2000" dirty="0" err="1" smtClean="0"/>
              <a:t>som</a:t>
            </a:r>
            <a:r>
              <a:rPr lang="en-IN" sz="2000" dirty="0" smtClean="0"/>
              <a:t>");  </a:t>
            </a:r>
            <a:r>
              <a:rPr lang="en-IN" sz="2000" dirty="0" smtClean="0">
                <a:solidFill>
                  <a:schemeClr val="accent1"/>
                </a:solidFill>
              </a:rPr>
              <a:t> //argument takes string</a:t>
            </a:r>
            <a:endParaRPr lang="en-US" sz="2000" dirty="0" smtClean="0">
              <a:solidFill>
                <a:schemeClr val="accent1"/>
              </a:solidFill>
            </a:endParaRPr>
          </a:p>
          <a:p>
            <a:pPr>
              <a:lnSpc>
                <a:spcPct val="150000"/>
              </a:lnSpc>
            </a:pPr>
            <a:r>
              <a:rPr lang="en-IN" sz="2000" dirty="0" smtClean="0"/>
              <a:t>		       System.</a:t>
            </a:r>
            <a:r>
              <a:rPr lang="en-IN" sz="2000" i="1" dirty="0" smtClean="0"/>
              <a:t>out</a:t>
            </a:r>
            <a:r>
              <a:rPr lang="en-IN" sz="2000" dirty="0" smtClean="0"/>
              <a:t>.println("output contains = " +b2);//return true;</a:t>
            </a:r>
            <a:endParaRPr lang="en-US" sz="2000" dirty="0" smtClean="0"/>
          </a:p>
          <a:p>
            <a:pPr>
              <a:lnSpc>
                <a:spcPct val="150000"/>
              </a:lnSpc>
            </a:pPr>
            <a:r>
              <a:rPr lang="en-IN" sz="2000" dirty="0" smtClean="0"/>
              <a:t> </a:t>
            </a:r>
            <a:r>
              <a:rPr lang="en-IN" sz="2000" b="1" dirty="0" smtClean="0"/>
              <a:t>6. </a:t>
            </a:r>
            <a:r>
              <a:rPr lang="en-IN" sz="2400" b="1" dirty="0" smtClean="0">
                <a:solidFill>
                  <a:srgbClr val="FF0000"/>
                </a:solidFill>
              </a:rPr>
              <a:t>Str.replace(): </a:t>
            </a:r>
            <a:r>
              <a:rPr lang="en-IN" sz="2000" dirty="0" smtClean="0"/>
              <a:t>it replaces old character with new string.</a:t>
            </a:r>
            <a:endParaRPr lang="en-US" sz="2000" dirty="0" smtClean="0"/>
          </a:p>
          <a:p>
            <a:pPr>
              <a:lnSpc>
                <a:spcPct val="150000"/>
              </a:lnSpc>
            </a:pPr>
            <a:r>
              <a:rPr lang="en-IN" sz="2000" b="1" dirty="0" smtClean="0"/>
              <a:t> </a:t>
            </a:r>
            <a:r>
              <a:rPr lang="en-US" sz="2000" b="1" dirty="0" smtClean="0"/>
              <a:t>                                    </a:t>
            </a:r>
            <a:r>
              <a:rPr lang="en-IN" sz="2000" dirty="0" smtClean="0"/>
              <a:t>   Ex: String str = "some string";</a:t>
            </a:r>
            <a:endParaRPr lang="en-US" sz="2000" dirty="0" smtClean="0"/>
          </a:p>
          <a:p>
            <a:pPr>
              <a:lnSpc>
                <a:spcPct val="150000"/>
              </a:lnSpc>
            </a:pPr>
            <a:r>
              <a:rPr lang="en-IN" sz="2000" dirty="0" smtClean="0"/>
              <a:t>	                               String a  = "some String"; </a:t>
            </a:r>
          </a:p>
          <a:p>
            <a:r>
              <a:rPr lang="en-IN" sz="2000" b="1" dirty="0" smtClean="0">
                <a:solidFill>
                  <a:srgbClr val="FFFF00"/>
                </a:solidFill>
              </a:rPr>
              <a:t>                                                 String g = str.replace('s', 'a');</a:t>
            </a:r>
            <a:endParaRPr lang="en-US" sz="2000" b="1" dirty="0" smtClean="0">
              <a:solidFill>
                <a:srgbClr val="FFFF00"/>
              </a:solidFill>
            </a:endParaRPr>
          </a:p>
          <a:p>
            <a:r>
              <a:rPr lang="en-IN" sz="2000" dirty="0" smtClean="0"/>
              <a:t>                                                 System.</a:t>
            </a:r>
            <a:r>
              <a:rPr lang="en-IN" sz="2000" b="1" i="1" dirty="0" smtClean="0"/>
              <a:t>out</a:t>
            </a:r>
            <a:r>
              <a:rPr lang="en-IN" sz="2000" dirty="0" smtClean="0"/>
              <a:t>.println("output replace('s','a') = " +g);</a:t>
            </a:r>
          </a:p>
          <a:p>
            <a:r>
              <a:rPr lang="en-IN" sz="2000" dirty="0" smtClean="0">
                <a:solidFill>
                  <a:srgbClr val="92D050"/>
                </a:solidFill>
              </a:rPr>
              <a:t>                                                              // output amoe atring</a:t>
            </a:r>
            <a:endParaRPr lang="en-US" sz="2000" dirty="0" smtClean="0">
              <a:solidFill>
                <a:srgbClr val="92D050"/>
              </a:solidFill>
            </a:endParaRPr>
          </a:p>
          <a:p>
            <a:r>
              <a:rPr lang="en-IN" sz="2000" dirty="0" smtClean="0"/>
              <a:t> </a:t>
            </a:r>
            <a:endParaRPr lang="en-US" sz="2000" dirty="0" smtClean="0"/>
          </a:p>
          <a:p>
            <a:pPr>
              <a:lnSpc>
                <a:spcPct val="150000"/>
              </a:lnSpc>
            </a:pPr>
            <a:endParaRPr lang="en-US" sz="2000" dirty="0" smtClean="0"/>
          </a:p>
          <a:p>
            <a:pPr lvl="0">
              <a:lnSpc>
                <a:spcPct val="150000"/>
              </a:lnSpc>
            </a:pPr>
            <a:endParaRPr lang="en-US" sz="2000" dirty="0" smtClean="0"/>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52"/>
            <a:ext cx="8929718" cy="7478970"/>
          </a:xfrm>
          <a:prstGeom prst="rect">
            <a:avLst/>
          </a:prstGeom>
          <a:noFill/>
        </p:spPr>
        <p:txBody>
          <a:bodyPr wrap="square" rtlCol="0">
            <a:spAutoFit/>
          </a:bodyPr>
          <a:lstStyle/>
          <a:p>
            <a:pPr lvl="0">
              <a:lnSpc>
                <a:spcPct val="150000"/>
              </a:lnSpc>
            </a:pPr>
            <a:r>
              <a:rPr lang="en-IN" b="1" dirty="0" smtClean="0">
                <a:solidFill>
                  <a:srgbClr val="FF0000"/>
                </a:solidFill>
              </a:rPr>
              <a:t>7. </a:t>
            </a:r>
            <a:r>
              <a:rPr lang="en-IN" sz="2000" b="1" dirty="0" smtClean="0">
                <a:solidFill>
                  <a:srgbClr val="FF0000"/>
                </a:solidFill>
              </a:rPr>
              <a:t>Str.indexof():</a:t>
            </a:r>
            <a:r>
              <a:rPr lang="en-IN" sz="2000" dirty="0" smtClean="0"/>
              <a:t> if the character is present in the string it gives index, otherwise -1.</a:t>
            </a:r>
            <a:endParaRPr lang="en-US" sz="2000" dirty="0" smtClean="0"/>
          </a:p>
          <a:p>
            <a:pPr>
              <a:lnSpc>
                <a:spcPct val="150000"/>
              </a:lnSpc>
            </a:pPr>
            <a:r>
              <a:rPr lang="en-IN" sz="2000" dirty="0" smtClean="0"/>
              <a:t> </a:t>
            </a:r>
            <a:r>
              <a:rPr lang="en-US" sz="2000" dirty="0" smtClean="0"/>
              <a:t>                                    </a:t>
            </a:r>
            <a:r>
              <a:rPr lang="en-IN" sz="2000" dirty="0" smtClean="0"/>
              <a:t>String str = "some String";</a:t>
            </a:r>
            <a:endParaRPr lang="en-US" sz="2000" dirty="0" smtClean="0"/>
          </a:p>
          <a:p>
            <a:pPr>
              <a:lnSpc>
                <a:spcPct val="150000"/>
              </a:lnSpc>
            </a:pPr>
            <a:r>
              <a:rPr lang="en-IN" sz="2000" dirty="0" smtClean="0"/>
              <a:t>                                     String a  = "some String";</a:t>
            </a:r>
            <a:endParaRPr lang="en-US" sz="2000" dirty="0" smtClean="0"/>
          </a:p>
          <a:p>
            <a:pPr>
              <a:lnSpc>
                <a:spcPct val="150000"/>
              </a:lnSpc>
            </a:pPr>
            <a:r>
              <a:rPr lang="en-IN" sz="2400" b="1" dirty="0" smtClean="0">
                <a:solidFill>
                  <a:srgbClr val="FFFF00"/>
                </a:solidFill>
              </a:rPr>
              <a:t>                              </a:t>
            </a:r>
            <a:r>
              <a:rPr lang="en-IN" sz="2000" b="1" dirty="0" smtClean="0">
                <a:solidFill>
                  <a:srgbClr val="FFFF00"/>
                </a:solidFill>
              </a:rPr>
              <a:t>int f = Str.indexOf('s');</a:t>
            </a:r>
            <a:endParaRPr lang="en-US" sz="2400" b="1" dirty="0" smtClean="0">
              <a:solidFill>
                <a:srgbClr val="FFFF00"/>
              </a:solidFill>
            </a:endParaRPr>
          </a:p>
          <a:p>
            <a:pPr>
              <a:lnSpc>
                <a:spcPct val="150000"/>
              </a:lnSpc>
            </a:pPr>
            <a:r>
              <a:rPr lang="en-IN" sz="2000" dirty="0" smtClean="0"/>
              <a:t>	                   System.</a:t>
            </a:r>
            <a:r>
              <a:rPr lang="en-IN" sz="2000" b="1" i="1" dirty="0" smtClean="0"/>
              <a:t>out</a:t>
            </a:r>
            <a:r>
              <a:rPr lang="en-IN" sz="2000" dirty="0" smtClean="0"/>
              <a:t>.println("output indexof = " +f);    </a:t>
            </a:r>
            <a:r>
              <a:rPr lang="en-IN" sz="2000" dirty="0" smtClean="0">
                <a:solidFill>
                  <a:schemeClr val="accent1"/>
                </a:solidFill>
              </a:rPr>
              <a:t>// output 0;</a:t>
            </a:r>
            <a:endParaRPr lang="en-US" sz="2000" dirty="0" smtClean="0">
              <a:solidFill>
                <a:schemeClr val="accent1"/>
              </a:solidFill>
            </a:endParaRPr>
          </a:p>
          <a:p>
            <a:pPr>
              <a:lnSpc>
                <a:spcPct val="150000"/>
              </a:lnSpc>
            </a:pPr>
            <a:r>
              <a:rPr lang="en-IN" sz="2000" b="1" dirty="0" smtClean="0">
                <a:solidFill>
                  <a:srgbClr val="FFFF00"/>
                </a:solidFill>
              </a:rPr>
              <a:t>                                     int f = str.indexOf('z');</a:t>
            </a:r>
            <a:endParaRPr lang="en-US" sz="2000" b="1" dirty="0" smtClean="0">
              <a:solidFill>
                <a:srgbClr val="FFFF00"/>
              </a:solidFill>
            </a:endParaRPr>
          </a:p>
          <a:p>
            <a:pPr>
              <a:lnSpc>
                <a:spcPct val="150000"/>
              </a:lnSpc>
            </a:pPr>
            <a:r>
              <a:rPr lang="en-IN" sz="2000" dirty="0" smtClean="0"/>
              <a:t>	                   System.</a:t>
            </a:r>
            <a:r>
              <a:rPr lang="en-IN" sz="2000" b="1" i="1" dirty="0" smtClean="0"/>
              <a:t>out</a:t>
            </a:r>
            <a:r>
              <a:rPr lang="en-IN" sz="2000" dirty="0" smtClean="0"/>
              <a:t>.println("output indexof = " +f);    </a:t>
            </a:r>
            <a:r>
              <a:rPr lang="en-IN" sz="2000" dirty="0" smtClean="0">
                <a:solidFill>
                  <a:schemeClr val="accent1"/>
                </a:solidFill>
              </a:rPr>
              <a:t>// output -1</a:t>
            </a:r>
            <a:endParaRPr lang="en-US" sz="2000" dirty="0" smtClean="0">
              <a:solidFill>
                <a:schemeClr val="accent1"/>
              </a:solidFill>
            </a:endParaRPr>
          </a:p>
          <a:p>
            <a:pPr>
              <a:lnSpc>
                <a:spcPct val="150000"/>
              </a:lnSpc>
            </a:pPr>
            <a:r>
              <a:rPr lang="en-IN" sz="2000" dirty="0" smtClean="0">
                <a:solidFill>
                  <a:srgbClr val="FFFF00"/>
                </a:solidFill>
              </a:rPr>
              <a:t>                                     </a:t>
            </a:r>
            <a:r>
              <a:rPr lang="en-IN" sz="2000" b="1" dirty="0" smtClean="0">
                <a:solidFill>
                  <a:srgbClr val="FFFF00"/>
                </a:solidFill>
              </a:rPr>
              <a:t>int f = str.indexOf('S');</a:t>
            </a:r>
            <a:endParaRPr lang="en-US" sz="2000" b="1" dirty="0" smtClean="0">
              <a:solidFill>
                <a:srgbClr val="FFFF00"/>
              </a:solidFill>
            </a:endParaRPr>
          </a:p>
          <a:p>
            <a:pPr>
              <a:lnSpc>
                <a:spcPct val="150000"/>
              </a:lnSpc>
            </a:pPr>
            <a:r>
              <a:rPr lang="en-IN" sz="2000" dirty="0" smtClean="0"/>
              <a:t>	                   System.</a:t>
            </a:r>
            <a:r>
              <a:rPr lang="en-IN" sz="2000" b="1" i="1" dirty="0" smtClean="0"/>
              <a:t>out</a:t>
            </a:r>
            <a:r>
              <a:rPr lang="en-IN" sz="2000" dirty="0" smtClean="0"/>
              <a:t>.println("output indexof = " +f);     </a:t>
            </a:r>
            <a:r>
              <a:rPr lang="en-IN" sz="2000" dirty="0" smtClean="0">
                <a:solidFill>
                  <a:schemeClr val="accent1"/>
                </a:solidFill>
              </a:rPr>
              <a:t>// output 5</a:t>
            </a:r>
            <a:endParaRPr lang="en-US" sz="2000" dirty="0" smtClean="0">
              <a:solidFill>
                <a:schemeClr val="accent1"/>
              </a:solidFill>
            </a:endParaRPr>
          </a:p>
          <a:p>
            <a:pPr>
              <a:lnSpc>
                <a:spcPct val="150000"/>
              </a:lnSpc>
            </a:pPr>
            <a:r>
              <a:rPr lang="en-IN" sz="2000" dirty="0" smtClean="0"/>
              <a:t> </a:t>
            </a:r>
            <a:endParaRPr lang="en-US" sz="2000" dirty="0" smtClean="0"/>
          </a:p>
          <a:p>
            <a:pPr lvl="0">
              <a:lnSpc>
                <a:spcPct val="150000"/>
              </a:lnSpc>
            </a:pPr>
            <a:r>
              <a:rPr lang="en-IN" sz="2400" b="1" dirty="0" smtClean="0">
                <a:solidFill>
                  <a:srgbClr val="FF0000"/>
                </a:solidFill>
              </a:rPr>
              <a:t>8. Str.toupperCase():</a:t>
            </a:r>
            <a:endParaRPr lang="en-US" sz="2400" b="1" dirty="0" smtClean="0">
              <a:solidFill>
                <a:srgbClr val="FF0000"/>
              </a:solidFill>
            </a:endParaRPr>
          </a:p>
          <a:p>
            <a:pPr>
              <a:lnSpc>
                <a:spcPct val="150000"/>
              </a:lnSpc>
            </a:pPr>
            <a:r>
              <a:rPr lang="en-IN" sz="2000" dirty="0" smtClean="0"/>
              <a:t>  </a:t>
            </a:r>
            <a:r>
              <a:rPr lang="en-US" sz="2000" dirty="0" smtClean="0"/>
              <a:t>                                  </a:t>
            </a:r>
            <a:r>
              <a:rPr lang="en-IN" sz="2000" dirty="0" smtClean="0"/>
              <a:t>  </a:t>
            </a:r>
            <a:r>
              <a:rPr lang="en-IN" sz="2000" b="1" dirty="0" smtClean="0">
                <a:solidFill>
                  <a:srgbClr val="FFFF00"/>
                </a:solidFill>
              </a:rPr>
              <a:t>String s = str.toUpperCase();</a:t>
            </a:r>
            <a:endParaRPr lang="en-US" sz="2000" b="1" dirty="0" smtClean="0">
              <a:solidFill>
                <a:srgbClr val="FFFF00"/>
              </a:solidFill>
            </a:endParaRPr>
          </a:p>
          <a:p>
            <a:pPr>
              <a:lnSpc>
                <a:spcPct val="150000"/>
              </a:lnSpc>
            </a:pPr>
            <a:r>
              <a:rPr lang="en-IN" sz="2000" dirty="0" smtClean="0"/>
              <a:t>		  System.</a:t>
            </a:r>
            <a:r>
              <a:rPr lang="en-IN" sz="2000" b="1" i="1" dirty="0" smtClean="0"/>
              <a:t>out</a:t>
            </a:r>
            <a:r>
              <a:rPr lang="en-IN" sz="2000" dirty="0" smtClean="0"/>
              <a:t>.println("output uppercase = " +s);</a:t>
            </a:r>
            <a:endParaRPr lang="en-US" sz="2000" dirty="0" smtClean="0"/>
          </a:p>
          <a:p>
            <a:pPr lvl="0">
              <a:lnSpc>
                <a:spcPct val="150000"/>
              </a:lnSpc>
            </a:pPr>
            <a:endParaRPr lang="en-IN" sz="2000" dirty="0" smtClean="0"/>
          </a:p>
          <a:p>
            <a:pPr>
              <a:lnSpc>
                <a:spcPct val="150000"/>
              </a:lnSpc>
            </a:pPr>
            <a:r>
              <a:rPr lang="en-IN" sz="2000" b="1" dirty="0" smtClean="0"/>
              <a:t> </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428604"/>
            <a:ext cx="7715304" cy="8402300"/>
          </a:xfrm>
          <a:prstGeom prst="rect">
            <a:avLst/>
          </a:prstGeom>
          <a:noFill/>
        </p:spPr>
        <p:txBody>
          <a:bodyPr wrap="square" rtlCol="0">
            <a:spAutoFit/>
          </a:bodyPr>
          <a:lstStyle/>
          <a:p>
            <a:pPr>
              <a:lnSpc>
                <a:spcPct val="150000"/>
              </a:lnSpc>
            </a:pPr>
            <a:r>
              <a:rPr lang="en-IN" sz="2000" b="1" dirty="0" smtClean="0">
                <a:solidFill>
                  <a:srgbClr val="FFFF00"/>
                </a:solidFill>
              </a:rPr>
              <a:t>JVM:</a:t>
            </a:r>
            <a:endParaRPr lang="en-US" sz="2000" b="1" dirty="0" smtClean="0">
              <a:solidFill>
                <a:srgbClr val="FFFF00"/>
              </a:solidFill>
            </a:endParaRPr>
          </a:p>
          <a:p>
            <a:pPr>
              <a:lnSpc>
                <a:spcPct val="150000"/>
              </a:lnSpc>
            </a:pPr>
            <a:r>
              <a:rPr lang="en-IN" sz="2000" b="1" dirty="0" smtClean="0">
                <a:solidFill>
                  <a:srgbClr val="FFFF00"/>
                </a:solidFill>
              </a:rPr>
              <a:t>***JVM = Java Virtual Machine****</a:t>
            </a:r>
            <a:endParaRPr lang="en-US" sz="2000" b="1" dirty="0" smtClean="0">
              <a:solidFill>
                <a:srgbClr val="FFFF00"/>
              </a:solidFill>
            </a:endParaRPr>
          </a:p>
          <a:p>
            <a:pPr>
              <a:lnSpc>
                <a:spcPct val="150000"/>
              </a:lnSpc>
            </a:pPr>
            <a:r>
              <a:rPr lang="en-IN" sz="2000" b="1" dirty="0" smtClean="0">
                <a:solidFill>
                  <a:srgbClr val="FFFF00"/>
                </a:solidFill>
              </a:rPr>
              <a:t>*java is a part of JVM and JRE*</a:t>
            </a:r>
            <a:endParaRPr lang="en-US" sz="2000" b="1" dirty="0" smtClean="0">
              <a:solidFill>
                <a:srgbClr val="FFFF00"/>
              </a:solidFill>
            </a:endParaRPr>
          </a:p>
          <a:p>
            <a:pPr lvl="0">
              <a:buFont typeface="Arial" pitchFamily="34" charset="0"/>
              <a:buChar char="•"/>
            </a:pPr>
            <a:endParaRPr lang="en-US" dirty="0" smtClean="0"/>
          </a:p>
          <a:p>
            <a:endParaRPr lang="en-IN" dirty="0" smtClean="0"/>
          </a:p>
          <a:p>
            <a:r>
              <a:rPr lang="en-IN" dirty="0" smtClean="0"/>
              <a:t>3. </a:t>
            </a:r>
            <a:r>
              <a:rPr lang="en-IN" b="1" dirty="0" smtClean="0"/>
              <a:t>Output  source.java:</a:t>
            </a:r>
          </a:p>
          <a:p>
            <a:pPr>
              <a:lnSpc>
                <a:spcPct val="150000"/>
              </a:lnSpc>
            </a:pPr>
            <a:r>
              <a:rPr lang="en-IN" dirty="0" smtClean="0"/>
              <a:t>         </a:t>
            </a:r>
            <a:r>
              <a:rPr lang="en-IN" dirty="0" smtClean="0">
                <a:sym typeface="Wingdings" pitchFamily="2" charset="2"/>
              </a:rPr>
              <a:t></a:t>
            </a:r>
            <a:r>
              <a:rPr lang="en-IN" sz="2000" dirty="0" smtClean="0"/>
              <a:t>After successful compilation java generates a .class file</a:t>
            </a:r>
          </a:p>
          <a:p>
            <a:pPr>
              <a:lnSpc>
                <a:spcPct val="150000"/>
              </a:lnSpc>
            </a:pPr>
            <a:r>
              <a:rPr lang="en-IN" sz="2000" dirty="0" smtClean="0"/>
              <a:t>              which contains a byte code.</a:t>
            </a:r>
          </a:p>
          <a:p>
            <a:pPr lvl="0">
              <a:lnSpc>
                <a:spcPct val="150000"/>
              </a:lnSpc>
            </a:pPr>
            <a:r>
              <a:rPr lang="en-IN" sz="2000" dirty="0"/>
              <a:t> </a:t>
            </a:r>
            <a:r>
              <a:rPr lang="en-IN" sz="2000" dirty="0" smtClean="0"/>
              <a:t>        </a:t>
            </a:r>
            <a:r>
              <a:rPr lang="en-IN" sz="2000" dirty="0" smtClean="0">
                <a:sym typeface="Wingdings" pitchFamily="2" charset="2"/>
              </a:rPr>
              <a:t></a:t>
            </a:r>
            <a:r>
              <a:rPr lang="en-IN" sz="2000" dirty="0" smtClean="0"/>
              <a:t>After </a:t>
            </a:r>
            <a:r>
              <a:rPr lang="en-IN" sz="2000" dirty="0"/>
              <a:t>the compilation src.java file is convert to src.class </a:t>
            </a:r>
            <a:r>
              <a:rPr lang="en-IN" sz="2000" dirty="0" smtClean="0"/>
              <a:t>file</a:t>
            </a:r>
          </a:p>
          <a:p>
            <a:pPr lvl="0"/>
            <a:endParaRPr lang="en-IN" dirty="0"/>
          </a:p>
          <a:p>
            <a:pPr lvl="0"/>
            <a:endParaRPr lang="en-IN" dirty="0" smtClean="0">
              <a:solidFill>
                <a:srgbClr val="FF0000"/>
              </a:solidFill>
            </a:endParaRPr>
          </a:p>
          <a:p>
            <a:pPr lvl="0"/>
            <a:endParaRPr lang="en-IN" dirty="0" smtClean="0">
              <a:solidFill>
                <a:srgbClr val="FF0000"/>
              </a:solidFill>
            </a:endParaRPr>
          </a:p>
          <a:p>
            <a:pPr lvl="0"/>
            <a:endParaRPr lang="en-IN" b="1" dirty="0" smtClean="0"/>
          </a:p>
          <a:p>
            <a:pPr lvl="0"/>
            <a:r>
              <a:rPr lang="en-IN" b="1" dirty="0" smtClean="0"/>
              <a:t>Source.java file will execute, use </a:t>
            </a:r>
            <a:r>
              <a:rPr lang="en-IN" b="1" dirty="0" smtClean="0">
                <a:sym typeface="Wingdings" pitchFamily="2" charset="2"/>
              </a:rPr>
              <a:t>      [javac Filename.java]</a:t>
            </a:r>
          </a:p>
          <a:p>
            <a:pPr lvl="0"/>
            <a:endParaRPr lang="en-IN" b="1" dirty="0" smtClean="0">
              <a:sym typeface="Wingdings" pitchFamily="2" charset="2"/>
            </a:endParaRPr>
          </a:p>
          <a:p>
            <a:pPr lvl="0"/>
            <a:r>
              <a:rPr lang="en-IN" b="1" dirty="0" smtClean="0">
                <a:sym typeface="Wingdings" pitchFamily="2" charset="2"/>
              </a:rPr>
              <a:t>                                                </a:t>
            </a:r>
            <a:r>
              <a:rPr lang="en-IN" b="1" dirty="0" smtClean="0">
                <a:solidFill>
                  <a:srgbClr val="FFFF00"/>
                </a:solidFill>
                <a:sym typeface="Wingdings" pitchFamily="2" charset="2"/>
              </a:rPr>
              <a:t>COMPILATION</a:t>
            </a:r>
          </a:p>
          <a:p>
            <a:pPr lvl="0"/>
            <a:endParaRPr lang="en-IN" b="1" dirty="0" smtClean="0"/>
          </a:p>
          <a:p>
            <a:pPr lvl="0"/>
            <a:r>
              <a:rPr lang="en-IN" b="1" dirty="0" smtClean="0"/>
              <a:t>The </a:t>
            </a:r>
            <a:r>
              <a:rPr lang="en-IN" b="1" dirty="0"/>
              <a:t>.class file will execute, </a:t>
            </a:r>
            <a:r>
              <a:rPr lang="en-IN" b="1" dirty="0" smtClean="0"/>
              <a:t>    use </a:t>
            </a:r>
            <a:r>
              <a:rPr lang="en-IN" b="1" dirty="0" smtClean="0">
                <a:sym typeface="Wingdings" pitchFamily="2" charset="2"/>
              </a:rPr>
              <a:t>    </a:t>
            </a:r>
            <a:r>
              <a:rPr lang="en-US" b="1" dirty="0" smtClean="0"/>
              <a:t>  </a:t>
            </a:r>
            <a:r>
              <a:rPr lang="en-IN" b="1" dirty="0" smtClean="0"/>
              <a:t>[</a:t>
            </a:r>
            <a:r>
              <a:rPr lang="en-IN" b="1" dirty="0"/>
              <a:t>java Filename].</a:t>
            </a:r>
            <a:endParaRPr lang="en-US" dirty="0"/>
          </a:p>
          <a:p>
            <a:r>
              <a:rPr lang="en-IN" dirty="0"/>
              <a:t> </a:t>
            </a:r>
            <a:endParaRPr lang="en-US" dirty="0"/>
          </a:p>
          <a:p>
            <a:pPr lvl="0"/>
            <a:endParaRPr lang="en-IN" dirty="0" smtClean="0"/>
          </a:p>
          <a:p>
            <a:pPr lvl="0"/>
            <a:endParaRPr lang="en-IN" dirty="0"/>
          </a:p>
          <a:p>
            <a:pPr lvl="0"/>
            <a:endParaRPr lang="en-IN" dirty="0" smtClean="0"/>
          </a:p>
          <a:p>
            <a:pPr lvl="0"/>
            <a:endParaRPr lang="en-US" dirty="0"/>
          </a:p>
          <a:p>
            <a:r>
              <a:rPr lang="en-IN" dirty="0"/>
              <a:t> </a:t>
            </a:r>
            <a:endParaRPr lang="en-US" dirty="0"/>
          </a:p>
          <a:p>
            <a:endParaRPr lang="en-US" dirty="0" smtClean="0"/>
          </a:p>
          <a:p>
            <a:endParaRPr lang="en-US" dirty="0"/>
          </a:p>
        </p:txBody>
      </p:sp>
      <p:sp>
        <p:nvSpPr>
          <p:cNvPr id="4" name="Rectangle 3"/>
          <p:cNvSpPr/>
          <p:nvPr/>
        </p:nvSpPr>
        <p:spPr>
          <a:xfrm>
            <a:off x="-214346" y="4429132"/>
            <a:ext cx="3969494" cy="646331"/>
          </a:xfrm>
          <a:prstGeom prst="rect">
            <a:avLst/>
          </a:prstGeom>
          <a:noFill/>
        </p:spPr>
        <p:txBody>
          <a:bodyPr wrap="square" lIns="91440" tIns="45720" rIns="91440" bIns="45720">
            <a:spAutoFit/>
          </a:bodyPr>
          <a:lstStyle/>
          <a:p>
            <a:pPr algn="ctr">
              <a:buFont typeface="Wingdings" pitchFamily="2" charset="2"/>
              <a:buChar char="q"/>
            </a:pPr>
            <a:r>
              <a:rPr lang="en-IN" sz="3600" b="1" cap="none" spc="0"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COMMANDS:</a:t>
            </a:r>
            <a:endParaRPr lang="en-US"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8786874" cy="9925794"/>
          </a:xfrm>
          <a:prstGeom prst="rect">
            <a:avLst/>
          </a:prstGeom>
          <a:noFill/>
        </p:spPr>
        <p:txBody>
          <a:bodyPr wrap="square" rtlCol="0">
            <a:spAutoFit/>
          </a:bodyPr>
          <a:lstStyle/>
          <a:p>
            <a:pPr lvl="0">
              <a:lnSpc>
                <a:spcPct val="150000"/>
              </a:lnSpc>
            </a:pPr>
            <a:r>
              <a:rPr lang="en-IN" sz="2000" b="1" dirty="0" smtClean="0">
                <a:solidFill>
                  <a:srgbClr val="FF0000"/>
                </a:solidFill>
              </a:rPr>
              <a:t>9.Str.tolowerCase():</a:t>
            </a:r>
            <a:endParaRPr lang="en-US" sz="2000" b="1" dirty="0" smtClean="0">
              <a:solidFill>
                <a:srgbClr val="FF0000"/>
              </a:solidFill>
            </a:endParaRPr>
          </a:p>
          <a:p>
            <a:pPr>
              <a:lnSpc>
                <a:spcPct val="150000"/>
              </a:lnSpc>
            </a:pPr>
            <a:r>
              <a:rPr lang="en-IN" dirty="0" smtClean="0"/>
              <a:t> </a:t>
            </a:r>
            <a:r>
              <a:rPr lang="en-US" dirty="0" smtClean="0"/>
              <a:t>                                    </a:t>
            </a:r>
            <a:r>
              <a:rPr lang="en-IN" dirty="0" smtClean="0"/>
              <a:t>   </a:t>
            </a:r>
            <a:r>
              <a:rPr lang="en-IN" b="1" dirty="0" smtClean="0">
                <a:solidFill>
                  <a:srgbClr val="FFFF00"/>
                </a:solidFill>
              </a:rPr>
              <a:t>String h = str.toLowerCase();</a:t>
            </a:r>
            <a:endParaRPr lang="en-US" b="1" dirty="0" smtClean="0">
              <a:solidFill>
                <a:srgbClr val="FFFF00"/>
              </a:solidFill>
            </a:endParaRPr>
          </a:p>
          <a:p>
            <a:pPr>
              <a:lnSpc>
                <a:spcPct val="150000"/>
              </a:lnSpc>
            </a:pPr>
            <a:r>
              <a:rPr lang="en-IN" dirty="0" smtClean="0"/>
              <a:t>		System.</a:t>
            </a:r>
            <a:r>
              <a:rPr lang="en-IN" b="1" i="1" dirty="0" smtClean="0"/>
              <a:t>out</a:t>
            </a:r>
            <a:r>
              <a:rPr lang="en-IN" dirty="0" smtClean="0"/>
              <a:t>.println("output lowercase = " +h);</a:t>
            </a:r>
          </a:p>
          <a:p>
            <a:pPr>
              <a:lnSpc>
                <a:spcPct val="150000"/>
              </a:lnSpc>
            </a:pPr>
            <a:endParaRPr lang="en-IN" dirty="0" smtClean="0"/>
          </a:p>
          <a:p>
            <a:pPr lvl="0">
              <a:lnSpc>
                <a:spcPct val="150000"/>
              </a:lnSpc>
            </a:pPr>
            <a:r>
              <a:rPr lang="en-IN" sz="2000" b="1" dirty="0" smtClean="0">
                <a:solidFill>
                  <a:srgbClr val="FF0000"/>
                </a:solidFill>
              </a:rPr>
              <a:t>10. </a:t>
            </a:r>
            <a:r>
              <a:rPr lang="en-IN" sz="2000" b="1" u="sng" dirty="0" smtClean="0">
                <a:solidFill>
                  <a:srgbClr val="FF0000"/>
                </a:solidFill>
              </a:rPr>
              <a:t>str.substring(begin</a:t>
            </a:r>
            <a:r>
              <a:rPr lang="en-IN" sz="2000" b="1" dirty="0" smtClean="0">
                <a:solidFill>
                  <a:srgbClr val="FF0000"/>
                </a:solidFill>
              </a:rPr>
              <a:t> index)</a:t>
            </a:r>
            <a:endParaRPr lang="en-US" sz="2000" b="1" dirty="0" smtClean="0">
              <a:solidFill>
                <a:srgbClr val="FF0000"/>
              </a:solidFill>
            </a:endParaRPr>
          </a:p>
          <a:p>
            <a:pPr>
              <a:lnSpc>
                <a:spcPct val="150000"/>
              </a:lnSpc>
            </a:pPr>
            <a:r>
              <a:rPr lang="en-IN" sz="2000" b="1" dirty="0" smtClean="0"/>
              <a:t>                           ex</a:t>
            </a:r>
            <a:r>
              <a:rPr lang="en-IN" sz="2000" dirty="0" smtClean="0"/>
              <a:t>: string str = “some_string”</a:t>
            </a:r>
            <a:endParaRPr lang="en-US" sz="2000" dirty="0" smtClean="0"/>
          </a:p>
          <a:p>
            <a:pPr>
              <a:lnSpc>
                <a:spcPct val="150000"/>
              </a:lnSpc>
            </a:pPr>
            <a:r>
              <a:rPr lang="en-IN" sz="2000" dirty="0" smtClean="0"/>
              <a:t>	                  string str1 = “some_string”</a:t>
            </a:r>
            <a:endParaRPr lang="en-US" sz="2000" dirty="0" smtClean="0"/>
          </a:p>
          <a:p>
            <a:pPr>
              <a:lnSpc>
                <a:spcPct val="150000"/>
              </a:lnSpc>
            </a:pPr>
            <a:r>
              <a:rPr lang="en-IN" sz="2000" dirty="0" smtClean="0"/>
              <a:t>                                    String b3 = str.substring(3)                         				System.</a:t>
            </a:r>
            <a:r>
              <a:rPr lang="en-IN" sz="2000" b="1" i="1" dirty="0" smtClean="0"/>
              <a:t>out</a:t>
            </a:r>
            <a:r>
              <a:rPr lang="en-IN" sz="2000" dirty="0" smtClean="0"/>
              <a:t>.println("output of substrung = "+b3); //output </a:t>
            </a:r>
            <a:r>
              <a:rPr lang="en-IN" sz="2000" dirty="0" err="1" smtClean="0"/>
              <a:t>e_string</a:t>
            </a:r>
            <a:r>
              <a:rPr lang="en-IN" sz="2000" dirty="0" smtClean="0"/>
              <a:t>;</a:t>
            </a:r>
            <a:endParaRPr lang="en-US" sz="2000" dirty="0" smtClean="0"/>
          </a:p>
          <a:p>
            <a:pPr>
              <a:lnSpc>
                <a:spcPct val="150000"/>
              </a:lnSpc>
            </a:pPr>
            <a:r>
              <a:rPr lang="en-IN" sz="2000" dirty="0" smtClean="0"/>
              <a:t> </a:t>
            </a:r>
            <a:endParaRPr lang="en-US" sz="2000" dirty="0" smtClean="0"/>
          </a:p>
          <a:p>
            <a:pPr>
              <a:lnSpc>
                <a:spcPct val="150000"/>
              </a:lnSpc>
            </a:pPr>
            <a:r>
              <a:rPr lang="en-IN" sz="2000" dirty="0" smtClean="0">
                <a:solidFill>
                  <a:srgbClr val="FF0000"/>
                </a:solidFill>
              </a:rPr>
              <a:t> </a:t>
            </a:r>
            <a:r>
              <a:rPr lang="en-US" sz="2000" dirty="0" smtClean="0">
                <a:solidFill>
                  <a:srgbClr val="FF0000"/>
                </a:solidFill>
              </a:rPr>
              <a:t>11. </a:t>
            </a:r>
            <a:r>
              <a:rPr lang="en-IN" sz="2000" b="1" dirty="0" smtClean="0">
                <a:solidFill>
                  <a:srgbClr val="FF0000"/>
                </a:solidFill>
              </a:rPr>
              <a:t>str.substring (beginning index, ending index)</a:t>
            </a:r>
            <a:endParaRPr lang="en-US" sz="2000" dirty="0" smtClean="0">
              <a:solidFill>
                <a:srgbClr val="FF0000"/>
              </a:solidFill>
            </a:endParaRPr>
          </a:p>
          <a:p>
            <a:pPr>
              <a:lnSpc>
                <a:spcPct val="150000"/>
              </a:lnSpc>
            </a:pPr>
            <a:r>
              <a:rPr lang="en-IN" sz="2000" b="1" dirty="0" smtClean="0"/>
              <a:t>                        ex: string str = “some_string”</a:t>
            </a:r>
            <a:endParaRPr lang="en-US" sz="2000" dirty="0" smtClean="0"/>
          </a:p>
          <a:p>
            <a:pPr>
              <a:lnSpc>
                <a:spcPct val="150000"/>
              </a:lnSpc>
            </a:pPr>
            <a:r>
              <a:rPr lang="en-IN" sz="2000" b="1" dirty="0" smtClean="0"/>
              <a:t>	                  string str1 = “some_string”</a:t>
            </a:r>
            <a:endParaRPr lang="en-US" sz="2000" dirty="0" smtClean="0"/>
          </a:p>
          <a:p>
            <a:pPr>
              <a:lnSpc>
                <a:spcPct val="150000"/>
              </a:lnSpc>
            </a:pPr>
            <a:r>
              <a:rPr lang="en-IN" sz="2000" b="1" dirty="0" smtClean="0">
                <a:solidFill>
                  <a:srgbClr val="FFFF00"/>
                </a:solidFill>
              </a:rPr>
              <a:t>                                    String b4 = str.substring(3,7)	</a:t>
            </a:r>
            <a:endParaRPr lang="en-US" sz="2000" b="1" dirty="0" smtClean="0">
              <a:solidFill>
                <a:srgbClr val="FFFF00"/>
              </a:solidFill>
            </a:endParaRPr>
          </a:p>
          <a:p>
            <a:pPr>
              <a:lnSpc>
                <a:spcPct val="150000"/>
              </a:lnSpc>
            </a:pPr>
            <a:r>
              <a:rPr lang="en-IN" sz="2000" dirty="0" smtClean="0"/>
              <a:t>                                    System.</a:t>
            </a:r>
            <a:r>
              <a:rPr lang="en-IN" sz="2000" b="1" i="1" dirty="0" smtClean="0"/>
              <a:t>out</a:t>
            </a:r>
            <a:r>
              <a:rPr lang="en-IN" sz="2000" dirty="0" smtClean="0"/>
              <a:t>.println("output of substrung = "+b4); //e_st;</a:t>
            </a:r>
            <a:endParaRPr lang="en-US" sz="2000" dirty="0" smtClean="0"/>
          </a:p>
          <a:p>
            <a:pPr>
              <a:lnSpc>
                <a:spcPct val="150000"/>
              </a:lnSpc>
            </a:pPr>
            <a:r>
              <a:rPr lang="en-IN" sz="2000" dirty="0" smtClean="0"/>
              <a:t> </a:t>
            </a:r>
            <a:endParaRPr lang="en-US" sz="2000" dirty="0" smtClean="0"/>
          </a:p>
          <a:p>
            <a:pPr>
              <a:lnSpc>
                <a:spcPct val="150000"/>
              </a:lnSpc>
            </a:pPr>
            <a:r>
              <a:rPr lang="en-IN" sz="2000" dirty="0" smtClean="0"/>
              <a:t>      String b4 = str.substring(3,11) //endingindex-1 means 11-1;	</a:t>
            </a:r>
            <a:endParaRPr lang="en-US" sz="2000" dirty="0" smtClean="0"/>
          </a:p>
          <a:p>
            <a:pPr>
              <a:lnSpc>
                <a:spcPct val="150000"/>
              </a:lnSpc>
            </a:pPr>
            <a:r>
              <a:rPr lang="en-IN" sz="2000" dirty="0" smtClean="0"/>
              <a:t>            System.</a:t>
            </a:r>
            <a:r>
              <a:rPr lang="en-IN" sz="2000" b="1" i="1" dirty="0" smtClean="0"/>
              <a:t>out</a:t>
            </a:r>
            <a:r>
              <a:rPr lang="en-IN" sz="2000" dirty="0" smtClean="0"/>
              <a:t>.println("output of substrung = "+b4); //</a:t>
            </a:r>
            <a:r>
              <a:rPr lang="en-IN" sz="2000" dirty="0" err="1" smtClean="0"/>
              <a:t>e_string</a:t>
            </a:r>
            <a:r>
              <a:rPr lang="en-IN" sz="2000" dirty="0" smtClean="0"/>
              <a:t>;</a:t>
            </a:r>
            <a:endParaRPr lang="en-US" sz="2000" dirty="0" smtClean="0"/>
          </a:p>
          <a:p>
            <a:pPr>
              <a:lnSpc>
                <a:spcPct val="150000"/>
              </a:lnSpc>
            </a:pPr>
            <a:r>
              <a:rPr lang="en-IN" sz="2000" dirty="0" smtClean="0"/>
              <a:t> </a:t>
            </a:r>
            <a:endParaRPr lang="en-US" sz="2000" dirty="0" smtClean="0"/>
          </a:p>
          <a:p>
            <a:pPr>
              <a:lnSpc>
                <a:spcPct val="150000"/>
              </a:lnSpc>
            </a:pPr>
            <a:endParaRPr lang="en-US" sz="2000" dirty="0" smtClean="0"/>
          </a:p>
          <a:p>
            <a:pPr>
              <a:lnSpc>
                <a:spcPct val="150000"/>
              </a:lnSpc>
            </a:pPr>
            <a:r>
              <a:rPr lang="en-IN" sz="2000" b="1" dirty="0" smtClean="0"/>
              <a:t> </a:t>
            </a:r>
            <a:endParaRPr lang="en-US" sz="2000" dirty="0" smtClean="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86874" cy="7109639"/>
          </a:xfrm>
          <a:prstGeom prst="rect">
            <a:avLst/>
          </a:prstGeom>
          <a:noFill/>
        </p:spPr>
        <p:txBody>
          <a:bodyPr wrap="square" rtlCol="0">
            <a:spAutoFit/>
          </a:bodyPr>
          <a:lstStyle/>
          <a:p>
            <a:r>
              <a:rPr lang="en-IN" b="1" u="sng" dirty="0" smtClean="0"/>
              <a:t>REFERENCE TYPE</a:t>
            </a:r>
            <a:r>
              <a:rPr lang="en-IN" u="sng" dirty="0" smtClean="0"/>
              <a:t>:</a:t>
            </a:r>
          </a:p>
          <a:p>
            <a:endParaRPr lang="en-US" dirty="0" smtClean="0"/>
          </a:p>
          <a:p>
            <a:pPr lvl="0">
              <a:lnSpc>
                <a:spcPct val="150000"/>
              </a:lnSpc>
              <a:buFont typeface="Arial" pitchFamily="34" charset="0"/>
              <a:buChar char="•"/>
            </a:pPr>
            <a:r>
              <a:rPr lang="en-IN" sz="2000" dirty="0" smtClean="0"/>
              <a:t>  A Reference is a type that based on class rather than a primitive data type.</a:t>
            </a:r>
            <a:endParaRPr lang="en-US" sz="2000" dirty="0" smtClean="0"/>
          </a:p>
          <a:p>
            <a:pPr lvl="0">
              <a:lnSpc>
                <a:spcPct val="150000"/>
              </a:lnSpc>
              <a:buFont typeface="Arial" pitchFamily="34" charset="0"/>
              <a:buChar char="•"/>
            </a:pPr>
            <a:r>
              <a:rPr lang="en-IN" sz="2000" dirty="0" smtClean="0"/>
              <a:t>  A reference type can be based on predefined classes in java or classes defined </a:t>
            </a:r>
          </a:p>
          <a:p>
            <a:pPr lvl="0">
              <a:lnSpc>
                <a:spcPct val="150000"/>
              </a:lnSpc>
            </a:pPr>
            <a:r>
              <a:rPr lang="en-IN" sz="2000" dirty="0" smtClean="0"/>
              <a:t>    by  programming or developer</a:t>
            </a:r>
            <a:endParaRPr lang="en-US" sz="2000" dirty="0" smtClean="0"/>
          </a:p>
          <a:p>
            <a:pPr lvl="0">
              <a:lnSpc>
                <a:spcPct val="150000"/>
              </a:lnSpc>
            </a:pPr>
            <a:r>
              <a:rPr lang="en-IN" sz="2000" dirty="0" smtClean="0"/>
              <a:t>                             </a:t>
            </a:r>
            <a:r>
              <a:rPr lang="en-IN" sz="2000" b="1" dirty="0" smtClean="0">
                <a:solidFill>
                  <a:srgbClr val="FFFF00"/>
                </a:solidFill>
              </a:rPr>
              <a:t>String str = new String(“”); </a:t>
            </a:r>
          </a:p>
          <a:p>
            <a:pPr lvl="0">
              <a:lnSpc>
                <a:spcPct val="150000"/>
              </a:lnSpc>
            </a:pPr>
            <a:r>
              <a:rPr lang="en-IN" sz="2000" dirty="0" smtClean="0">
                <a:solidFill>
                  <a:schemeClr val="accent1"/>
                </a:solidFill>
              </a:rPr>
              <a:t>                                                    //here new keyword is used to create string object.</a:t>
            </a:r>
            <a:endParaRPr lang="en-US" sz="2000" dirty="0" smtClean="0">
              <a:solidFill>
                <a:schemeClr val="accent1"/>
              </a:solidFill>
            </a:endParaRPr>
          </a:p>
          <a:p>
            <a:pPr lvl="0">
              <a:lnSpc>
                <a:spcPct val="150000"/>
              </a:lnSpc>
              <a:buFont typeface="Arial" pitchFamily="34" charset="0"/>
              <a:buChar char="•"/>
            </a:pPr>
            <a:r>
              <a:rPr lang="en-IN" sz="2000" b="1" dirty="0" smtClean="0"/>
              <a:t>  new</a:t>
            </a:r>
            <a:r>
              <a:rPr lang="en-IN" sz="2000" dirty="0" smtClean="0"/>
              <a:t> keyword is use to create an object.</a:t>
            </a:r>
            <a:endParaRPr lang="en-US" sz="2000" dirty="0" smtClean="0"/>
          </a:p>
          <a:p>
            <a:pPr lvl="0">
              <a:lnSpc>
                <a:spcPct val="150000"/>
              </a:lnSpc>
              <a:buFont typeface="Arial" pitchFamily="34" charset="0"/>
              <a:buChar char="•"/>
            </a:pPr>
            <a:r>
              <a:rPr lang="en-IN" sz="2000" dirty="0" smtClean="0"/>
              <a:t>  In reference variable internally it does not store the value it stores the address</a:t>
            </a:r>
          </a:p>
          <a:p>
            <a:pPr lvl="0">
              <a:lnSpc>
                <a:spcPct val="150000"/>
              </a:lnSpc>
            </a:pPr>
            <a:r>
              <a:rPr lang="en-IN" sz="2000" dirty="0" smtClean="0"/>
              <a:t>    of  particular object.</a:t>
            </a:r>
            <a:endParaRPr lang="en-US" sz="2000" dirty="0" smtClean="0"/>
          </a:p>
          <a:p>
            <a:pPr>
              <a:lnSpc>
                <a:spcPct val="150000"/>
              </a:lnSpc>
            </a:pPr>
            <a:r>
              <a:rPr lang="en-IN" sz="2000" dirty="0" smtClean="0"/>
              <a:t>                                   Ex:  </a:t>
            </a:r>
            <a:r>
              <a:rPr lang="en-IN" sz="2000" b="1" dirty="0" smtClean="0"/>
              <a:t>int</a:t>
            </a:r>
            <a:r>
              <a:rPr lang="en-IN" sz="2000" dirty="0" smtClean="0"/>
              <a:t>[] intArr1 = </a:t>
            </a:r>
            <a:r>
              <a:rPr lang="en-IN" sz="2000" b="1" dirty="0" smtClean="0"/>
              <a:t>new</a:t>
            </a:r>
            <a:r>
              <a:rPr lang="en-IN" sz="2000" dirty="0" smtClean="0"/>
              <a:t> </a:t>
            </a:r>
            <a:r>
              <a:rPr lang="en-IN" sz="2000" b="1" dirty="0" smtClean="0"/>
              <a:t>int</a:t>
            </a:r>
            <a:r>
              <a:rPr lang="en-IN" sz="2000" dirty="0" smtClean="0"/>
              <a:t>[5];</a:t>
            </a:r>
            <a:endParaRPr lang="en-US" sz="2000" dirty="0" smtClean="0"/>
          </a:p>
          <a:p>
            <a:pPr>
              <a:lnSpc>
                <a:spcPct val="150000"/>
              </a:lnSpc>
            </a:pPr>
            <a:r>
              <a:rPr lang="en-IN" sz="2000" dirty="0" smtClean="0"/>
              <a:t>		       System.</a:t>
            </a:r>
            <a:r>
              <a:rPr lang="en-IN" sz="2000" b="1" i="1" dirty="0" smtClean="0"/>
              <a:t>out</a:t>
            </a:r>
            <a:r>
              <a:rPr lang="en-IN" sz="2000" dirty="0" smtClean="0"/>
              <a:t>.println(intArr1);                </a:t>
            </a:r>
            <a:r>
              <a:rPr lang="en-IN" sz="2000" dirty="0" smtClean="0">
                <a:solidFill>
                  <a:schemeClr val="accent1"/>
                </a:solidFill>
              </a:rPr>
              <a:t>//output: [I@52e922</a:t>
            </a:r>
            <a:endParaRPr lang="en-US" sz="2000" dirty="0" smtClean="0">
              <a:solidFill>
                <a:schemeClr val="accent1"/>
              </a:solidFill>
            </a:endParaRPr>
          </a:p>
          <a:p>
            <a:pPr>
              <a:lnSpc>
                <a:spcPct val="150000"/>
              </a:lnSpc>
            </a:pPr>
            <a:r>
              <a:rPr lang="en-IN" sz="2000" dirty="0" smtClean="0"/>
              <a:t> </a:t>
            </a:r>
            <a:r>
              <a:rPr lang="en-US" sz="2000" dirty="0" smtClean="0"/>
              <a:t>                                        </a:t>
            </a:r>
            <a:r>
              <a:rPr lang="en-IN" sz="2000" dirty="0" smtClean="0"/>
              <a:t>  charr = </a:t>
            </a:r>
            <a:r>
              <a:rPr lang="en-IN" sz="2000" b="1" dirty="0" smtClean="0"/>
              <a:t>new</a:t>
            </a:r>
            <a:r>
              <a:rPr lang="en-IN" sz="2000" dirty="0" smtClean="0"/>
              <a:t> </a:t>
            </a:r>
            <a:r>
              <a:rPr lang="en-IN" sz="2000" b="1" dirty="0" smtClean="0"/>
              <a:t>char</a:t>
            </a:r>
            <a:r>
              <a:rPr lang="en-IN" sz="2000" dirty="0" smtClean="0"/>
              <a:t>[5];</a:t>
            </a:r>
            <a:endParaRPr lang="en-US" sz="2000" dirty="0" smtClean="0"/>
          </a:p>
          <a:p>
            <a:pPr>
              <a:lnSpc>
                <a:spcPct val="150000"/>
              </a:lnSpc>
            </a:pPr>
            <a:r>
              <a:rPr lang="en-IN" sz="2000" dirty="0" smtClean="0"/>
              <a:t>		       System.</a:t>
            </a:r>
            <a:r>
              <a:rPr lang="en-IN" sz="2000" b="1" i="1" dirty="0" smtClean="0"/>
              <a:t>out</a:t>
            </a:r>
            <a:r>
              <a:rPr lang="en-IN" sz="2000" dirty="0" smtClean="0"/>
              <a:t>.println(charr);                   </a:t>
            </a:r>
            <a:r>
              <a:rPr lang="en-IN" sz="2000" dirty="0" smtClean="0">
                <a:solidFill>
                  <a:schemeClr val="accent1"/>
                </a:solidFill>
              </a:rPr>
              <a:t>//ouput no address;</a:t>
            </a:r>
            <a:endParaRPr lang="en-US" sz="2000" dirty="0" smtClean="0">
              <a:solidFill>
                <a:schemeClr val="accent1"/>
              </a:solidFill>
            </a:endParaRPr>
          </a:p>
          <a:p>
            <a:pPr>
              <a:lnSpc>
                <a:spcPct val="150000"/>
              </a:lnSpc>
            </a:pPr>
            <a:r>
              <a:rPr lang="en-IN" sz="2000" dirty="0" smtClean="0"/>
              <a:t>                                          System.</a:t>
            </a:r>
            <a:r>
              <a:rPr lang="en-IN" sz="2000" b="1" i="1" dirty="0" smtClean="0"/>
              <a:t>out</a:t>
            </a:r>
            <a:r>
              <a:rPr lang="en-IN" sz="2000" dirty="0" smtClean="0"/>
              <a:t>.println(“ouput”+charr</a:t>
            </a:r>
            <a:r>
              <a:rPr lang="en-IN" sz="2000" dirty="0" smtClean="0">
                <a:solidFill>
                  <a:schemeClr val="accent1"/>
                </a:solidFill>
              </a:rPr>
              <a:t>);//output output[C@25154f</a:t>
            </a:r>
            <a:endParaRPr lang="en-US" sz="2000" dirty="0" smtClean="0">
              <a:solidFill>
                <a:schemeClr val="accent1"/>
              </a:solidFill>
            </a:endParaRPr>
          </a:p>
          <a:p>
            <a:pPr>
              <a:lnSpc>
                <a:spcPct val="150000"/>
              </a:lnSpc>
            </a:pP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715436" cy="59125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dirty="0" smtClean="0"/>
              <a:t>The string contains two parts.</a:t>
            </a:r>
          </a:p>
          <a:p>
            <a:pPr>
              <a:lnSpc>
                <a:spcPct val="150000"/>
              </a:lnSpc>
            </a:pPr>
            <a:r>
              <a:rPr lang="en-IN" dirty="0" smtClean="0"/>
              <a:t>	Constant Pool </a:t>
            </a:r>
            <a:r>
              <a:rPr lang="en-IN" dirty="0" smtClean="0">
                <a:sym typeface="Wingdings" panose="05000000000000000000" pitchFamily="2" charset="2"/>
              </a:rPr>
              <a:t>Duplication not allowed</a:t>
            </a:r>
            <a:endParaRPr lang="en-IN" dirty="0" smtClean="0"/>
          </a:p>
          <a:p>
            <a:pPr>
              <a:lnSpc>
                <a:spcPct val="150000"/>
              </a:lnSpc>
            </a:pPr>
            <a:r>
              <a:rPr lang="en-IN" dirty="0" smtClean="0"/>
              <a:t>	Non-constant pool </a:t>
            </a:r>
            <a:r>
              <a:rPr lang="en-IN" dirty="0" smtClean="0">
                <a:sym typeface="Wingdings" panose="05000000000000000000" pitchFamily="2" charset="2"/>
              </a:rPr>
              <a:t>Duplication are allowed</a:t>
            </a:r>
          </a:p>
          <a:p>
            <a:pPr>
              <a:lnSpc>
                <a:spcPct val="150000"/>
              </a:lnSpc>
            </a:pPr>
            <a:r>
              <a:rPr lang="en-IN" sz="2000" b="1" dirty="0" smtClean="0">
                <a:sym typeface="Wingdings" panose="05000000000000000000" pitchFamily="2" charset="2"/>
              </a:rPr>
              <a:t>String Class</a:t>
            </a:r>
          </a:p>
          <a:p>
            <a:pPr marL="285750" indent="-285750">
              <a:lnSpc>
                <a:spcPct val="150000"/>
              </a:lnSpc>
              <a:buFont typeface="Arial" panose="020B0604020202020204" pitchFamily="34" charset="0"/>
              <a:buChar char="•"/>
            </a:pPr>
            <a:r>
              <a:rPr lang="en-IN" dirty="0" smtClean="0">
                <a:sym typeface="Wingdings" panose="05000000000000000000" pitchFamily="2" charset="2"/>
              </a:rPr>
              <a:t>It is powerful but  it is not efficient.</a:t>
            </a:r>
          </a:p>
          <a:p>
            <a:pPr marL="285750" indent="-285750">
              <a:lnSpc>
                <a:spcPct val="150000"/>
              </a:lnSpc>
              <a:buFont typeface="Arial" panose="020B0604020202020204" pitchFamily="34" charset="0"/>
              <a:buChar char="•"/>
            </a:pPr>
            <a:r>
              <a:rPr lang="en-IN" dirty="0" smtClean="0">
                <a:sym typeface="Wingdings" panose="05000000000000000000" pitchFamily="2" charset="2"/>
              </a:rPr>
              <a:t>Because string objects are immutable, any method of the string class that modifies the string  in any way must create a new string object. To overcome this problem java offers two alteration to the string class, </a:t>
            </a:r>
            <a:r>
              <a:rPr lang="en-IN" b="1" dirty="0" smtClean="0">
                <a:solidFill>
                  <a:schemeClr val="accent2">
                    <a:lumMod val="75000"/>
                  </a:schemeClr>
                </a:solidFill>
                <a:sym typeface="Wingdings" panose="05000000000000000000" pitchFamily="2" charset="2"/>
              </a:rPr>
              <a:t>StringBuffer and StringBuilder.</a:t>
            </a:r>
          </a:p>
          <a:p>
            <a:pPr marL="285750" indent="-285750">
              <a:lnSpc>
                <a:spcPct val="150000"/>
              </a:lnSpc>
              <a:buFont typeface="Arial" panose="020B0604020202020204" pitchFamily="34" charset="0"/>
              <a:buChar char="•"/>
            </a:pPr>
            <a:r>
              <a:rPr lang="en-IN" dirty="0" smtClean="0">
                <a:sym typeface="Wingdings" panose="05000000000000000000" pitchFamily="2" charset="2"/>
              </a:rPr>
              <a:t>StringBuilder and </a:t>
            </a:r>
            <a:r>
              <a:rPr lang="en-IN" dirty="0" err="1" smtClean="0">
                <a:sym typeface="Wingdings" panose="05000000000000000000" pitchFamily="2" charset="2"/>
              </a:rPr>
              <a:t>StringBuffers</a:t>
            </a:r>
            <a:r>
              <a:rPr lang="en-IN" dirty="0" smtClean="0">
                <a:sym typeface="Wingdings" panose="05000000000000000000" pitchFamily="2" charset="2"/>
              </a:rPr>
              <a:t> are two major images. Both have the same methods and perform the same string manipulation.</a:t>
            </a:r>
          </a:p>
          <a:p>
            <a:pPr marL="285750" indent="-285750">
              <a:lnSpc>
                <a:spcPct val="150000"/>
              </a:lnSpc>
              <a:buFont typeface="Arial" panose="020B0604020202020204" pitchFamily="34" charset="0"/>
              <a:buChar char="•"/>
            </a:pPr>
            <a:r>
              <a:rPr lang="en-IN" dirty="0" smtClean="0">
                <a:sym typeface="Wingdings" panose="05000000000000000000" pitchFamily="2" charset="2"/>
              </a:rPr>
              <a:t>StringBuffer is </a:t>
            </a:r>
            <a:r>
              <a:rPr lang="en-IN" b="1" dirty="0" smtClean="0">
                <a:solidFill>
                  <a:schemeClr val="accent2">
                    <a:lumMod val="75000"/>
                  </a:schemeClr>
                </a:solidFill>
                <a:sym typeface="Wingdings" panose="05000000000000000000" pitchFamily="2" charset="2"/>
              </a:rPr>
              <a:t>thread safe </a:t>
            </a:r>
            <a:r>
              <a:rPr lang="en-IN" dirty="0" smtClean="0">
                <a:sym typeface="Wingdings" panose="05000000000000000000" pitchFamily="2" charset="2"/>
              </a:rPr>
              <a:t>where as StringBuilder is </a:t>
            </a:r>
            <a:r>
              <a:rPr lang="en-IN" b="1" dirty="0" smtClean="0">
                <a:solidFill>
                  <a:schemeClr val="accent2">
                    <a:lumMod val="75000"/>
                  </a:schemeClr>
                </a:solidFill>
                <a:sym typeface="Wingdings" panose="05000000000000000000" pitchFamily="2" charset="2"/>
              </a:rPr>
              <a:t>not thread safe.</a:t>
            </a:r>
          </a:p>
          <a:p>
            <a:pPr marL="285750" indent="-285750">
              <a:lnSpc>
                <a:spcPct val="150000"/>
              </a:lnSpc>
              <a:buFont typeface="Arial" panose="020B0604020202020204" pitchFamily="34" charset="0"/>
              <a:buChar char="•"/>
            </a:pPr>
            <a:endParaRPr lang="en-IN" b="1" dirty="0" smtClean="0">
              <a:solidFill>
                <a:schemeClr val="accent2">
                  <a:lumMod val="75000"/>
                </a:schemeClr>
              </a:solidFill>
              <a:sym typeface="Wingdings" panose="05000000000000000000" pitchFamily="2" charset="2"/>
            </a:endParaRPr>
          </a:p>
          <a:p>
            <a:pPr marL="285750" indent="-285750">
              <a:lnSpc>
                <a:spcPct val="150000"/>
              </a:lnSpc>
              <a:buFont typeface="Arial" panose="020B0604020202020204" pitchFamily="34" charset="0"/>
              <a:buChar char="•"/>
            </a:pPr>
            <a:r>
              <a:rPr lang="en-IN" dirty="0" smtClean="0">
                <a:sym typeface="Wingdings" panose="05000000000000000000" pitchFamily="2" charset="2"/>
              </a:rPr>
              <a:t>We cannot assign string literals(values) directly using StringBuilder and StringBuffer we have to create an object using new keyword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8858312" cy="1477328"/>
          </a:xfrm>
          <a:prstGeom prst="rect">
            <a:avLst/>
          </a:prstGeom>
          <a:noFill/>
        </p:spPr>
        <p:txBody>
          <a:bodyPr wrap="square" rtlCol="0">
            <a:spAutoFit/>
          </a:bodyPr>
          <a:lstStyle/>
          <a:p>
            <a:r>
              <a:rPr lang="en-IN" b="1" dirty="0" smtClean="0">
                <a:solidFill>
                  <a:schemeClr val="accent2"/>
                </a:solidFill>
              </a:rPr>
              <a:t>CONSTRUCTORS:</a:t>
            </a:r>
            <a:br>
              <a:rPr lang="en-IN" b="1" dirty="0" smtClean="0">
                <a:solidFill>
                  <a:schemeClr val="accent2"/>
                </a:solidFill>
              </a:rPr>
            </a:br>
            <a:r>
              <a:rPr lang="en-IN" b="1" dirty="0" smtClean="0">
                <a:solidFill>
                  <a:schemeClr val="accent2"/>
                </a:solidFill>
              </a:rPr>
              <a:t/>
            </a:r>
            <a:br>
              <a:rPr lang="en-IN" b="1" dirty="0" smtClean="0">
                <a:solidFill>
                  <a:schemeClr val="accent2"/>
                </a:solidFill>
              </a:rPr>
            </a:br>
            <a:r>
              <a:rPr lang="en-IN" b="1" dirty="0" smtClean="0">
                <a:solidFill>
                  <a:schemeClr val="accent2"/>
                </a:solidFill>
              </a:rPr>
              <a:t/>
            </a:r>
            <a:br>
              <a:rPr lang="en-IN" b="1" dirty="0" smtClean="0">
                <a:solidFill>
                  <a:schemeClr val="accent2"/>
                </a:solidFill>
              </a:rPr>
            </a:br>
            <a:endParaRPr lang="en-IN" b="1" dirty="0" smtClean="0">
              <a:solidFill>
                <a:schemeClr val="accent2"/>
              </a:solidFill>
            </a:endParaRPr>
          </a:p>
          <a:p>
            <a:r>
              <a:rPr lang="en-IN" dirty="0" smtClean="0"/>
              <a:t>      </a:t>
            </a:r>
            <a:endParaRPr lang="en-IN" dirty="0"/>
          </a:p>
        </p:txBody>
      </p:sp>
      <p:sp>
        <p:nvSpPr>
          <p:cNvPr id="3" name="TextBox 2"/>
          <p:cNvSpPr txBox="1"/>
          <p:nvPr/>
        </p:nvSpPr>
        <p:spPr>
          <a:xfrm>
            <a:off x="31707" y="834171"/>
            <a:ext cx="4456460" cy="5632311"/>
          </a:xfrm>
          <a:prstGeom prst="rect">
            <a:avLst/>
          </a:prstGeom>
          <a:noFill/>
        </p:spPr>
        <p:txBody>
          <a:bodyPr wrap="square" rtlCol="0">
            <a:spAutoFit/>
          </a:bodyPr>
          <a:lstStyle/>
          <a:p>
            <a:r>
              <a:rPr lang="en-IN" b="1" dirty="0" smtClean="0">
                <a:solidFill>
                  <a:schemeClr val="accent2"/>
                </a:solidFill>
              </a:rPr>
              <a:t>public </a:t>
            </a:r>
            <a:r>
              <a:rPr lang="en-IN" b="1" dirty="0" err="1">
                <a:solidFill>
                  <a:schemeClr val="accent2"/>
                </a:solidFill>
              </a:rPr>
              <a:t>StringBuffer</a:t>
            </a:r>
            <a:r>
              <a:rPr lang="en-IN" b="1" dirty="0">
                <a:solidFill>
                  <a:schemeClr val="accent2"/>
                </a:solidFill>
              </a:rPr>
              <a:t>() {</a:t>
            </a:r>
          </a:p>
          <a:p>
            <a:r>
              <a:rPr lang="en-IN" b="1" dirty="0">
                <a:solidFill>
                  <a:schemeClr val="accent2"/>
                </a:solidFill>
              </a:rPr>
              <a:t>        super(16);</a:t>
            </a:r>
          </a:p>
          <a:p>
            <a:r>
              <a:rPr lang="en-IN" b="1" dirty="0" smtClean="0">
                <a:solidFill>
                  <a:schemeClr val="accent2"/>
                </a:solidFill>
              </a:rPr>
              <a:t>}</a:t>
            </a:r>
          </a:p>
          <a:p>
            <a:r>
              <a:rPr lang="en-IN" dirty="0" smtClean="0"/>
              <a:t>     Constructs </a:t>
            </a:r>
            <a:r>
              <a:rPr lang="en-IN" dirty="0"/>
              <a:t>a string buffer with no characters in it and an initial capacity of 16 characters.</a:t>
            </a:r>
          </a:p>
          <a:p>
            <a:endParaRPr lang="en-IN" dirty="0" smtClean="0"/>
          </a:p>
          <a:p>
            <a:r>
              <a:rPr lang="en-IN" b="1" dirty="0" smtClean="0">
                <a:solidFill>
                  <a:schemeClr val="accent2"/>
                </a:solidFill>
              </a:rPr>
              <a:t>public </a:t>
            </a:r>
            <a:r>
              <a:rPr lang="en-IN" b="1" dirty="0" err="1" smtClean="0">
                <a:solidFill>
                  <a:schemeClr val="accent2"/>
                </a:solidFill>
              </a:rPr>
              <a:t>StringBuffer</a:t>
            </a:r>
            <a:r>
              <a:rPr lang="en-IN" b="1" dirty="0" smtClean="0">
                <a:solidFill>
                  <a:schemeClr val="accent2"/>
                </a:solidFill>
              </a:rPr>
              <a:t>(</a:t>
            </a:r>
            <a:r>
              <a:rPr lang="en-IN" b="1" dirty="0" err="1" smtClean="0">
                <a:solidFill>
                  <a:schemeClr val="accent2"/>
                </a:solidFill>
              </a:rPr>
              <a:t>int</a:t>
            </a:r>
            <a:r>
              <a:rPr lang="en-IN" b="1" dirty="0" smtClean="0">
                <a:solidFill>
                  <a:schemeClr val="accent2"/>
                </a:solidFill>
              </a:rPr>
              <a:t> capacity) {</a:t>
            </a:r>
          </a:p>
          <a:p>
            <a:r>
              <a:rPr lang="en-IN" b="1" dirty="0" smtClean="0">
                <a:solidFill>
                  <a:schemeClr val="accent2"/>
                </a:solidFill>
              </a:rPr>
              <a:t>        </a:t>
            </a:r>
            <a:r>
              <a:rPr lang="en-IN" b="1" dirty="0">
                <a:solidFill>
                  <a:schemeClr val="accent2"/>
                </a:solidFill>
              </a:rPr>
              <a:t>super(capacity);</a:t>
            </a:r>
          </a:p>
          <a:p>
            <a:r>
              <a:rPr lang="en-IN" b="1" dirty="0" smtClean="0">
                <a:solidFill>
                  <a:schemeClr val="accent2"/>
                </a:solidFill>
              </a:rPr>
              <a:t>}  </a:t>
            </a:r>
          </a:p>
          <a:p>
            <a:r>
              <a:rPr lang="en-IN" dirty="0" smtClean="0"/>
              <a:t>      Constructs </a:t>
            </a:r>
            <a:r>
              <a:rPr lang="en-IN" dirty="0"/>
              <a:t>a string buffer with no characters in it and the specified initial capacity.</a:t>
            </a:r>
          </a:p>
          <a:p>
            <a:r>
              <a:rPr lang="en-IN" dirty="0"/>
              <a:t>       @</a:t>
            </a:r>
            <a:r>
              <a:rPr lang="en-IN" dirty="0" err="1"/>
              <a:t>param</a:t>
            </a:r>
            <a:r>
              <a:rPr lang="en-IN" dirty="0"/>
              <a:t>      capacity  the initial capacity.</a:t>
            </a:r>
          </a:p>
          <a:p>
            <a:r>
              <a:rPr lang="en-IN" dirty="0"/>
              <a:t>       @exception  NegativeArraySizeException  if the {@code capacity}</a:t>
            </a:r>
          </a:p>
          <a:p>
            <a:r>
              <a:rPr lang="en-IN" dirty="0"/>
              <a:t>                    argument is less than {@code 0}.</a:t>
            </a:r>
            <a:endParaRPr lang="en-IN" dirty="0" smtClean="0"/>
          </a:p>
          <a:p>
            <a:r>
              <a:rPr lang="en-IN" dirty="0"/>
              <a:t> </a:t>
            </a:r>
            <a:r>
              <a:rPr lang="en-IN" dirty="0" smtClean="0"/>
              <a:t>      </a:t>
            </a:r>
            <a:r>
              <a:rPr lang="en-IN" b="1" dirty="0" err="1">
                <a:solidFill>
                  <a:schemeClr val="accent2"/>
                </a:solidFill>
              </a:rPr>
              <a:t>StringBuffer</a:t>
            </a:r>
            <a:r>
              <a:rPr lang="en-IN" b="1" dirty="0">
                <a:solidFill>
                  <a:schemeClr val="accent2"/>
                </a:solidFill>
              </a:rPr>
              <a:t> sb2 = new </a:t>
            </a:r>
            <a:r>
              <a:rPr lang="en-IN" b="1" dirty="0" err="1">
                <a:solidFill>
                  <a:schemeClr val="accent2"/>
                </a:solidFill>
              </a:rPr>
              <a:t>StringBuffer</a:t>
            </a:r>
            <a:r>
              <a:rPr lang="en-IN" b="1" dirty="0">
                <a:solidFill>
                  <a:schemeClr val="accent2"/>
                </a:solidFill>
              </a:rPr>
              <a:t>(-1</a:t>
            </a:r>
            <a:r>
              <a:rPr lang="en-IN" b="1" dirty="0" smtClean="0">
                <a:solidFill>
                  <a:schemeClr val="accent2"/>
                </a:solidFill>
              </a:rPr>
              <a:t>);</a:t>
            </a:r>
          </a:p>
          <a:p>
            <a:r>
              <a:rPr lang="en-IN" dirty="0"/>
              <a:t> </a:t>
            </a:r>
            <a:r>
              <a:rPr lang="en-IN" dirty="0" smtClean="0"/>
              <a:t>     </a:t>
            </a:r>
            <a:endParaRPr lang="en-IN" dirty="0"/>
          </a:p>
          <a:p>
            <a:endParaRPr lang="en-IN" dirty="0"/>
          </a:p>
        </p:txBody>
      </p:sp>
      <p:sp>
        <p:nvSpPr>
          <p:cNvPr id="4" name="Rectangle 3"/>
          <p:cNvSpPr/>
          <p:nvPr/>
        </p:nvSpPr>
        <p:spPr>
          <a:xfrm>
            <a:off x="4772678" y="834171"/>
            <a:ext cx="4572000" cy="923330"/>
          </a:xfrm>
          <a:prstGeom prst="rect">
            <a:avLst/>
          </a:prstGeom>
        </p:spPr>
        <p:txBody>
          <a:bodyPr>
            <a:spAutoFit/>
          </a:bodyPr>
          <a:lstStyle/>
          <a:p>
            <a:r>
              <a:rPr lang="en-IN" dirty="0" smtClean="0">
                <a:solidFill>
                  <a:schemeClr val="accent2"/>
                </a:solidFill>
              </a:rPr>
              <a:t> </a:t>
            </a:r>
            <a:r>
              <a:rPr lang="en-IN" b="1" dirty="0" smtClean="0">
                <a:solidFill>
                  <a:schemeClr val="accent2"/>
                </a:solidFill>
              </a:rPr>
              <a:t>public </a:t>
            </a:r>
            <a:r>
              <a:rPr lang="en-IN" b="1" dirty="0" err="1" smtClean="0">
                <a:solidFill>
                  <a:schemeClr val="accent2"/>
                </a:solidFill>
              </a:rPr>
              <a:t>StringBuilder</a:t>
            </a:r>
            <a:r>
              <a:rPr lang="en-IN" b="1" dirty="0" smtClean="0">
                <a:solidFill>
                  <a:schemeClr val="accent2"/>
                </a:solidFill>
              </a:rPr>
              <a:t>() {</a:t>
            </a:r>
          </a:p>
          <a:p>
            <a:r>
              <a:rPr lang="en-IN" dirty="0" smtClean="0">
                <a:solidFill>
                  <a:schemeClr val="accent2"/>
                </a:solidFill>
              </a:rPr>
              <a:t>        </a:t>
            </a:r>
            <a:r>
              <a:rPr lang="en-IN" b="1" dirty="0" smtClean="0">
                <a:solidFill>
                  <a:schemeClr val="accent2"/>
                </a:solidFill>
              </a:rPr>
              <a:t>super(16);</a:t>
            </a:r>
          </a:p>
          <a:p>
            <a:r>
              <a:rPr lang="en-IN" dirty="0" smtClean="0">
                <a:solidFill>
                  <a:schemeClr val="accent2"/>
                </a:solidFill>
              </a:rPr>
              <a:t>    }</a:t>
            </a:r>
            <a:endParaRPr lang="en-IN" dirty="0">
              <a:solidFill>
                <a:schemeClr val="accent2"/>
              </a:solidFill>
            </a:endParaRPr>
          </a:p>
        </p:txBody>
      </p:sp>
      <p:sp>
        <p:nvSpPr>
          <p:cNvPr id="5" name="Rectangle 4"/>
          <p:cNvSpPr/>
          <p:nvPr/>
        </p:nvSpPr>
        <p:spPr>
          <a:xfrm>
            <a:off x="4762800" y="2726996"/>
            <a:ext cx="4572000" cy="923330"/>
          </a:xfrm>
          <a:prstGeom prst="rect">
            <a:avLst/>
          </a:prstGeom>
        </p:spPr>
        <p:txBody>
          <a:bodyPr>
            <a:spAutoFit/>
          </a:bodyPr>
          <a:lstStyle/>
          <a:p>
            <a:r>
              <a:rPr lang="en-IN" b="1" dirty="0">
                <a:solidFill>
                  <a:schemeClr val="accent2"/>
                </a:solidFill>
              </a:rPr>
              <a:t>public </a:t>
            </a:r>
            <a:r>
              <a:rPr lang="en-IN" b="1" dirty="0" err="1">
                <a:solidFill>
                  <a:schemeClr val="accent2"/>
                </a:solidFill>
              </a:rPr>
              <a:t>StringBuilder</a:t>
            </a:r>
            <a:r>
              <a:rPr lang="en-IN" b="1" dirty="0">
                <a:solidFill>
                  <a:schemeClr val="accent2"/>
                </a:solidFill>
              </a:rPr>
              <a:t>(</a:t>
            </a:r>
            <a:r>
              <a:rPr lang="en-IN" b="1" dirty="0" err="1">
                <a:solidFill>
                  <a:schemeClr val="accent2"/>
                </a:solidFill>
              </a:rPr>
              <a:t>int</a:t>
            </a:r>
            <a:r>
              <a:rPr lang="en-IN" b="1" dirty="0">
                <a:solidFill>
                  <a:schemeClr val="accent2"/>
                </a:solidFill>
              </a:rPr>
              <a:t> capacity) {</a:t>
            </a:r>
          </a:p>
          <a:p>
            <a:r>
              <a:rPr lang="en-IN" dirty="0">
                <a:solidFill>
                  <a:schemeClr val="accent2"/>
                </a:solidFill>
              </a:rPr>
              <a:t>        </a:t>
            </a:r>
            <a:r>
              <a:rPr lang="en-IN" b="1" dirty="0">
                <a:solidFill>
                  <a:schemeClr val="accent2"/>
                </a:solidFill>
              </a:rPr>
              <a:t>super(capacity);</a:t>
            </a:r>
          </a:p>
          <a:p>
            <a:r>
              <a:rPr lang="en-IN" dirty="0">
                <a:solidFill>
                  <a:schemeClr val="accent2"/>
                </a:solidFill>
              </a:rP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6165" y="116631"/>
            <a:ext cx="4572000" cy="3139321"/>
          </a:xfrm>
          <a:prstGeom prst="rect">
            <a:avLst/>
          </a:prstGeom>
        </p:spPr>
        <p:txBody>
          <a:bodyPr>
            <a:spAutoFit/>
          </a:bodyPr>
          <a:lstStyle/>
          <a:p>
            <a:r>
              <a:rPr lang="en-IN" b="1" dirty="0">
                <a:solidFill>
                  <a:schemeClr val="accent2"/>
                </a:solidFill>
              </a:rPr>
              <a:t>public </a:t>
            </a:r>
            <a:r>
              <a:rPr lang="en-IN" b="1" dirty="0" err="1">
                <a:solidFill>
                  <a:schemeClr val="accent2"/>
                </a:solidFill>
              </a:rPr>
              <a:t>StringBuffer</a:t>
            </a:r>
            <a:r>
              <a:rPr lang="en-IN" b="1" dirty="0">
                <a:solidFill>
                  <a:schemeClr val="accent2"/>
                </a:solidFill>
              </a:rPr>
              <a:t>(String </a:t>
            </a:r>
            <a:r>
              <a:rPr lang="en-IN" b="1" dirty="0" err="1">
                <a:solidFill>
                  <a:schemeClr val="accent2"/>
                </a:solidFill>
              </a:rPr>
              <a:t>str</a:t>
            </a:r>
            <a:r>
              <a:rPr lang="en-IN" b="1" dirty="0">
                <a:solidFill>
                  <a:schemeClr val="accent2"/>
                </a:solidFill>
              </a:rPr>
              <a:t>) {</a:t>
            </a:r>
          </a:p>
          <a:p>
            <a:r>
              <a:rPr lang="en-IN" b="1" dirty="0">
                <a:solidFill>
                  <a:schemeClr val="accent2"/>
                </a:solidFill>
              </a:rPr>
              <a:t>        super(</a:t>
            </a:r>
            <a:r>
              <a:rPr lang="en-IN" b="1" dirty="0" err="1">
                <a:solidFill>
                  <a:schemeClr val="accent2"/>
                </a:solidFill>
              </a:rPr>
              <a:t>str.length</a:t>
            </a:r>
            <a:r>
              <a:rPr lang="en-IN" b="1" dirty="0">
                <a:solidFill>
                  <a:schemeClr val="accent2"/>
                </a:solidFill>
              </a:rPr>
              <a:t>() + 16);</a:t>
            </a:r>
          </a:p>
          <a:p>
            <a:r>
              <a:rPr lang="en-IN" b="1" dirty="0">
                <a:solidFill>
                  <a:schemeClr val="accent2"/>
                </a:solidFill>
              </a:rPr>
              <a:t>        append(</a:t>
            </a:r>
            <a:r>
              <a:rPr lang="en-IN" b="1" dirty="0" err="1">
                <a:solidFill>
                  <a:schemeClr val="accent2"/>
                </a:solidFill>
              </a:rPr>
              <a:t>str</a:t>
            </a:r>
            <a:r>
              <a:rPr lang="en-IN" b="1" dirty="0">
                <a:solidFill>
                  <a:schemeClr val="accent2"/>
                </a:solidFill>
              </a:rPr>
              <a:t>);</a:t>
            </a:r>
          </a:p>
          <a:p>
            <a:r>
              <a:rPr lang="en-IN" b="1" dirty="0">
                <a:solidFill>
                  <a:schemeClr val="accent2"/>
                </a:solidFill>
              </a:rPr>
              <a:t> }</a:t>
            </a:r>
          </a:p>
          <a:p>
            <a:r>
              <a:rPr lang="en-IN" dirty="0"/>
              <a:t>  Constructs a string buffer initialized to the contents of the specified string. The initial  capacity of the string buffer is</a:t>
            </a:r>
          </a:p>
          <a:p>
            <a:r>
              <a:rPr lang="en-IN" dirty="0"/>
              <a:t>      {@code 16} plus the length of the string argument.</a:t>
            </a:r>
          </a:p>
          <a:p>
            <a:r>
              <a:rPr lang="en-IN" dirty="0"/>
              <a:t>       @</a:t>
            </a:r>
            <a:r>
              <a:rPr lang="en-IN" dirty="0" err="1"/>
              <a:t>param</a:t>
            </a:r>
            <a:r>
              <a:rPr lang="en-IN" dirty="0"/>
              <a:t>   </a:t>
            </a:r>
            <a:r>
              <a:rPr lang="en-IN" dirty="0" err="1"/>
              <a:t>str</a:t>
            </a:r>
            <a:r>
              <a:rPr lang="en-IN" dirty="0"/>
              <a:t>   the initial contents of the buffer.</a:t>
            </a:r>
          </a:p>
        </p:txBody>
      </p:sp>
      <p:sp>
        <p:nvSpPr>
          <p:cNvPr id="3" name="Rectangle 2"/>
          <p:cNvSpPr/>
          <p:nvPr/>
        </p:nvSpPr>
        <p:spPr>
          <a:xfrm>
            <a:off x="4826896" y="44693"/>
            <a:ext cx="4572000" cy="1200329"/>
          </a:xfrm>
          <a:prstGeom prst="rect">
            <a:avLst/>
          </a:prstGeom>
        </p:spPr>
        <p:txBody>
          <a:bodyPr>
            <a:spAutoFit/>
          </a:bodyPr>
          <a:lstStyle/>
          <a:p>
            <a:r>
              <a:rPr lang="en-IN" dirty="0"/>
              <a:t> </a:t>
            </a:r>
            <a:r>
              <a:rPr lang="en-IN" b="1" dirty="0">
                <a:solidFill>
                  <a:schemeClr val="accent2"/>
                </a:solidFill>
              </a:rPr>
              <a:t>public </a:t>
            </a:r>
            <a:r>
              <a:rPr lang="en-IN" b="1" dirty="0" err="1">
                <a:solidFill>
                  <a:schemeClr val="accent2"/>
                </a:solidFill>
              </a:rPr>
              <a:t>StringBuilder</a:t>
            </a:r>
            <a:r>
              <a:rPr lang="en-IN" b="1" dirty="0">
                <a:solidFill>
                  <a:schemeClr val="accent2"/>
                </a:solidFill>
              </a:rPr>
              <a:t>(String </a:t>
            </a:r>
            <a:r>
              <a:rPr lang="en-IN" b="1" dirty="0" err="1">
                <a:solidFill>
                  <a:schemeClr val="accent2"/>
                </a:solidFill>
              </a:rPr>
              <a:t>str</a:t>
            </a:r>
            <a:r>
              <a:rPr lang="en-IN" b="1" dirty="0">
                <a:solidFill>
                  <a:schemeClr val="accent2"/>
                </a:solidFill>
              </a:rPr>
              <a:t>) {</a:t>
            </a:r>
          </a:p>
          <a:p>
            <a:r>
              <a:rPr lang="en-IN" b="1" dirty="0">
                <a:solidFill>
                  <a:schemeClr val="accent2"/>
                </a:solidFill>
              </a:rPr>
              <a:t>        super(</a:t>
            </a:r>
            <a:r>
              <a:rPr lang="en-IN" b="1" dirty="0" err="1">
                <a:solidFill>
                  <a:schemeClr val="accent2"/>
                </a:solidFill>
              </a:rPr>
              <a:t>str.length</a:t>
            </a:r>
            <a:r>
              <a:rPr lang="en-IN" b="1" dirty="0">
                <a:solidFill>
                  <a:schemeClr val="accent2"/>
                </a:solidFill>
              </a:rPr>
              <a:t>() + 16);</a:t>
            </a:r>
          </a:p>
          <a:p>
            <a:r>
              <a:rPr lang="en-IN" b="1" dirty="0">
                <a:solidFill>
                  <a:schemeClr val="accent2"/>
                </a:solidFill>
              </a:rPr>
              <a:t>        append(</a:t>
            </a:r>
            <a:r>
              <a:rPr lang="en-IN" b="1" dirty="0" err="1">
                <a:solidFill>
                  <a:schemeClr val="accent2"/>
                </a:solidFill>
              </a:rPr>
              <a:t>str</a:t>
            </a:r>
            <a:r>
              <a:rPr lang="en-IN" b="1" dirty="0">
                <a:solidFill>
                  <a:schemeClr val="accent2"/>
                </a:solidFill>
              </a:rPr>
              <a:t>);</a:t>
            </a:r>
          </a:p>
          <a:p>
            <a:r>
              <a:rPr lang="en-IN" b="1" dirty="0">
                <a:solidFill>
                  <a:schemeClr val="accent2"/>
                </a:solidFill>
              </a:rPr>
              <a:t>    }</a:t>
            </a:r>
          </a:p>
        </p:txBody>
      </p:sp>
      <p:sp>
        <p:nvSpPr>
          <p:cNvPr id="4" name="Rectangle 3"/>
          <p:cNvSpPr/>
          <p:nvPr/>
        </p:nvSpPr>
        <p:spPr>
          <a:xfrm>
            <a:off x="251520" y="3505802"/>
            <a:ext cx="4572000" cy="923330"/>
          </a:xfrm>
          <a:prstGeom prst="rect">
            <a:avLst/>
          </a:prstGeom>
        </p:spPr>
        <p:txBody>
          <a:bodyPr>
            <a:spAutoFit/>
          </a:bodyPr>
          <a:lstStyle/>
          <a:p>
            <a:r>
              <a:rPr lang="en-IN" b="1" dirty="0" err="1">
                <a:solidFill>
                  <a:schemeClr val="accent2"/>
                </a:solidFill>
              </a:rPr>
              <a:t>StringBuffer</a:t>
            </a:r>
            <a:r>
              <a:rPr lang="en-IN" b="1" dirty="0">
                <a:solidFill>
                  <a:schemeClr val="accent2"/>
                </a:solidFill>
              </a:rPr>
              <a:t> </a:t>
            </a:r>
            <a:r>
              <a:rPr lang="en-IN" b="1" dirty="0" err="1">
                <a:solidFill>
                  <a:schemeClr val="accent2"/>
                </a:solidFill>
              </a:rPr>
              <a:t>sb</a:t>
            </a:r>
            <a:r>
              <a:rPr lang="en-IN" b="1" dirty="0">
                <a:solidFill>
                  <a:schemeClr val="accent2"/>
                </a:solidFill>
              </a:rPr>
              <a:t> = new </a:t>
            </a:r>
            <a:r>
              <a:rPr lang="en-IN" b="1" dirty="0" err="1">
                <a:solidFill>
                  <a:schemeClr val="accent2"/>
                </a:solidFill>
              </a:rPr>
              <a:t>StringBuffer</a:t>
            </a:r>
            <a:r>
              <a:rPr lang="en-IN" b="1" dirty="0">
                <a:solidFill>
                  <a:schemeClr val="accent2"/>
                </a:solidFill>
              </a:rPr>
              <a:t>("hello");</a:t>
            </a:r>
          </a:p>
          <a:p>
            <a:r>
              <a:rPr lang="en-IN" b="1" dirty="0" err="1">
                <a:solidFill>
                  <a:schemeClr val="accent2"/>
                </a:solidFill>
              </a:rPr>
              <a:t>System.out.println</a:t>
            </a:r>
            <a:r>
              <a:rPr lang="en-IN" b="1" dirty="0">
                <a:solidFill>
                  <a:schemeClr val="accent2"/>
                </a:solidFill>
              </a:rPr>
              <a:t>(</a:t>
            </a:r>
            <a:r>
              <a:rPr lang="en-IN" b="1" dirty="0" err="1">
                <a:solidFill>
                  <a:schemeClr val="accent2"/>
                </a:solidFill>
              </a:rPr>
              <a:t>sb.length</a:t>
            </a:r>
            <a:r>
              <a:rPr lang="en-IN" b="1" dirty="0">
                <a:solidFill>
                  <a:schemeClr val="accent2"/>
                </a:solidFill>
              </a:rPr>
              <a:t>());//5</a:t>
            </a:r>
          </a:p>
          <a:p>
            <a:r>
              <a:rPr lang="en-IN" b="1" dirty="0" err="1">
                <a:solidFill>
                  <a:schemeClr val="accent2"/>
                </a:solidFill>
              </a:rPr>
              <a:t>System.out.println</a:t>
            </a:r>
            <a:r>
              <a:rPr lang="en-IN" b="1" dirty="0">
                <a:solidFill>
                  <a:schemeClr val="accent2"/>
                </a:solidFill>
              </a:rPr>
              <a:t>(</a:t>
            </a:r>
            <a:r>
              <a:rPr lang="en-IN" b="1" dirty="0" err="1">
                <a:solidFill>
                  <a:schemeClr val="accent2"/>
                </a:solidFill>
              </a:rPr>
              <a:t>sb.capacity</a:t>
            </a:r>
            <a:r>
              <a:rPr lang="en-IN" b="1" dirty="0">
                <a:solidFill>
                  <a:schemeClr val="accent2"/>
                </a:solidFill>
              </a:rPr>
              <a:t>());//21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4572000" cy="1200329"/>
          </a:xfrm>
          <a:prstGeom prst="rect">
            <a:avLst/>
          </a:prstGeom>
        </p:spPr>
        <p:txBody>
          <a:bodyPr>
            <a:spAutoFit/>
          </a:bodyPr>
          <a:lstStyle/>
          <a:p>
            <a:r>
              <a:rPr lang="en-IN" b="1" dirty="0">
                <a:solidFill>
                  <a:schemeClr val="accent2"/>
                </a:solidFill>
              </a:rPr>
              <a:t>public </a:t>
            </a:r>
            <a:r>
              <a:rPr lang="en-IN" b="1" dirty="0" err="1">
                <a:solidFill>
                  <a:schemeClr val="accent2"/>
                </a:solidFill>
              </a:rPr>
              <a:t>StringBuffer</a:t>
            </a:r>
            <a:r>
              <a:rPr lang="en-IN" b="1" dirty="0">
                <a:solidFill>
                  <a:schemeClr val="accent2"/>
                </a:solidFill>
              </a:rPr>
              <a:t>(</a:t>
            </a:r>
            <a:r>
              <a:rPr lang="en-IN" b="1" dirty="0" err="1">
                <a:solidFill>
                  <a:schemeClr val="accent2"/>
                </a:solidFill>
              </a:rPr>
              <a:t>CharSequence</a:t>
            </a:r>
            <a:r>
              <a:rPr lang="en-IN" b="1" dirty="0">
                <a:solidFill>
                  <a:schemeClr val="accent2"/>
                </a:solidFill>
              </a:rPr>
              <a:t> </a:t>
            </a:r>
            <a:r>
              <a:rPr lang="en-IN" b="1" dirty="0" err="1">
                <a:solidFill>
                  <a:schemeClr val="accent2"/>
                </a:solidFill>
              </a:rPr>
              <a:t>seq</a:t>
            </a:r>
            <a:r>
              <a:rPr lang="en-IN" b="1" dirty="0">
                <a:solidFill>
                  <a:schemeClr val="accent2"/>
                </a:solidFill>
              </a:rPr>
              <a:t>) {</a:t>
            </a:r>
          </a:p>
          <a:p>
            <a:r>
              <a:rPr lang="en-IN" b="1" dirty="0">
                <a:solidFill>
                  <a:schemeClr val="accent2"/>
                </a:solidFill>
              </a:rPr>
              <a:t>        this(</a:t>
            </a:r>
            <a:r>
              <a:rPr lang="en-IN" b="1" dirty="0" err="1">
                <a:solidFill>
                  <a:schemeClr val="accent2"/>
                </a:solidFill>
              </a:rPr>
              <a:t>seq.length</a:t>
            </a:r>
            <a:r>
              <a:rPr lang="en-IN" b="1" dirty="0">
                <a:solidFill>
                  <a:schemeClr val="accent2"/>
                </a:solidFill>
              </a:rPr>
              <a:t>() + 16);</a:t>
            </a:r>
          </a:p>
          <a:p>
            <a:r>
              <a:rPr lang="en-IN" b="1" dirty="0">
                <a:solidFill>
                  <a:schemeClr val="accent2"/>
                </a:solidFill>
              </a:rPr>
              <a:t>        append(</a:t>
            </a:r>
            <a:r>
              <a:rPr lang="en-IN" b="1" dirty="0" err="1">
                <a:solidFill>
                  <a:schemeClr val="accent2"/>
                </a:solidFill>
              </a:rPr>
              <a:t>seq</a:t>
            </a:r>
            <a:r>
              <a:rPr lang="en-IN" b="1" dirty="0">
                <a:solidFill>
                  <a:schemeClr val="accent2"/>
                </a:solidFill>
              </a:rPr>
              <a:t>);</a:t>
            </a:r>
          </a:p>
          <a:p>
            <a:r>
              <a:rPr lang="en-IN" b="1" dirty="0">
                <a:solidFill>
                  <a:schemeClr val="accent2"/>
                </a:solidFill>
              </a:rPr>
              <a:t>    }</a:t>
            </a:r>
          </a:p>
        </p:txBody>
      </p:sp>
      <p:sp>
        <p:nvSpPr>
          <p:cNvPr id="3" name="Rectangle 2"/>
          <p:cNvSpPr/>
          <p:nvPr/>
        </p:nvSpPr>
        <p:spPr>
          <a:xfrm>
            <a:off x="4929190" y="114183"/>
            <a:ext cx="4646858" cy="1200329"/>
          </a:xfrm>
          <a:prstGeom prst="rect">
            <a:avLst/>
          </a:prstGeom>
        </p:spPr>
        <p:txBody>
          <a:bodyPr wrap="square">
            <a:spAutoFit/>
          </a:bodyPr>
          <a:lstStyle/>
          <a:p>
            <a:r>
              <a:rPr lang="en-IN" dirty="0"/>
              <a:t> </a:t>
            </a:r>
            <a:r>
              <a:rPr lang="en-IN" b="1" dirty="0">
                <a:solidFill>
                  <a:schemeClr val="accent2"/>
                </a:solidFill>
              </a:rPr>
              <a:t>public </a:t>
            </a:r>
            <a:r>
              <a:rPr lang="en-IN" b="1" dirty="0" err="1">
                <a:solidFill>
                  <a:schemeClr val="accent2"/>
                </a:solidFill>
              </a:rPr>
              <a:t>StringBuilder</a:t>
            </a:r>
            <a:r>
              <a:rPr lang="en-IN" b="1" dirty="0">
                <a:solidFill>
                  <a:schemeClr val="accent2"/>
                </a:solidFill>
              </a:rPr>
              <a:t>(</a:t>
            </a:r>
            <a:r>
              <a:rPr lang="en-IN" b="1" dirty="0" err="1">
                <a:solidFill>
                  <a:schemeClr val="accent2"/>
                </a:solidFill>
              </a:rPr>
              <a:t>CharSequence</a:t>
            </a:r>
            <a:r>
              <a:rPr lang="en-IN" b="1" dirty="0">
                <a:solidFill>
                  <a:schemeClr val="accent2"/>
                </a:solidFill>
              </a:rPr>
              <a:t> </a:t>
            </a:r>
            <a:r>
              <a:rPr lang="en-IN" b="1" dirty="0" err="1">
                <a:solidFill>
                  <a:schemeClr val="accent2"/>
                </a:solidFill>
              </a:rPr>
              <a:t>seq</a:t>
            </a:r>
            <a:r>
              <a:rPr lang="en-IN" b="1" dirty="0">
                <a:solidFill>
                  <a:schemeClr val="accent2"/>
                </a:solidFill>
              </a:rPr>
              <a:t>) {</a:t>
            </a:r>
          </a:p>
          <a:p>
            <a:r>
              <a:rPr lang="en-IN" b="1" dirty="0">
                <a:solidFill>
                  <a:schemeClr val="accent2"/>
                </a:solidFill>
              </a:rPr>
              <a:t>        this(</a:t>
            </a:r>
            <a:r>
              <a:rPr lang="en-IN" b="1" dirty="0" err="1">
                <a:solidFill>
                  <a:schemeClr val="accent2"/>
                </a:solidFill>
              </a:rPr>
              <a:t>seq.length</a:t>
            </a:r>
            <a:r>
              <a:rPr lang="en-IN" b="1" dirty="0">
                <a:solidFill>
                  <a:schemeClr val="accent2"/>
                </a:solidFill>
              </a:rPr>
              <a:t>() + 16);</a:t>
            </a:r>
          </a:p>
          <a:p>
            <a:r>
              <a:rPr lang="en-IN" b="1" dirty="0">
                <a:solidFill>
                  <a:schemeClr val="accent2"/>
                </a:solidFill>
              </a:rPr>
              <a:t>        append(</a:t>
            </a:r>
            <a:r>
              <a:rPr lang="en-IN" b="1" dirty="0" err="1">
                <a:solidFill>
                  <a:schemeClr val="accent2"/>
                </a:solidFill>
              </a:rPr>
              <a:t>seq</a:t>
            </a:r>
            <a:r>
              <a:rPr lang="en-IN" b="1" dirty="0">
                <a:solidFill>
                  <a:schemeClr val="accent2"/>
                </a:solidFill>
              </a:rPr>
              <a:t>);</a:t>
            </a:r>
          </a:p>
          <a:p>
            <a:r>
              <a:rPr lang="en-IN" b="1" dirty="0">
                <a:solidFill>
                  <a:schemeClr val="accent2"/>
                </a:solidFill>
              </a:rPr>
              <a:t>    }</a:t>
            </a:r>
          </a:p>
        </p:txBody>
      </p:sp>
      <p:sp>
        <p:nvSpPr>
          <p:cNvPr id="4" name="Rectangle 3"/>
          <p:cNvSpPr/>
          <p:nvPr/>
        </p:nvSpPr>
        <p:spPr>
          <a:xfrm>
            <a:off x="0" y="1571612"/>
            <a:ext cx="4320480" cy="4801314"/>
          </a:xfrm>
          <a:prstGeom prst="rect">
            <a:avLst/>
          </a:prstGeom>
        </p:spPr>
        <p:txBody>
          <a:bodyPr wrap="square">
            <a:spAutoFit/>
          </a:bodyPr>
          <a:lstStyle/>
          <a:p>
            <a:r>
              <a:rPr lang="en-IN" dirty="0"/>
              <a:t> </a:t>
            </a:r>
            <a:r>
              <a:rPr lang="en-IN" dirty="0" smtClean="0"/>
              <a:t>    </a:t>
            </a:r>
            <a:r>
              <a:rPr lang="en-IN" dirty="0"/>
              <a:t>* Constructs a string buffer that </a:t>
            </a:r>
            <a:r>
              <a:rPr lang="en-IN" dirty="0" smtClean="0"/>
              <a:t>contains</a:t>
            </a:r>
          </a:p>
          <a:p>
            <a:r>
              <a:rPr lang="en-IN" dirty="0" smtClean="0"/>
              <a:t>         the </a:t>
            </a:r>
            <a:r>
              <a:rPr lang="en-IN" dirty="0"/>
              <a:t>same characters</a:t>
            </a:r>
          </a:p>
          <a:p>
            <a:r>
              <a:rPr lang="en-IN" dirty="0"/>
              <a:t>     * as the specified {@code </a:t>
            </a:r>
            <a:r>
              <a:rPr lang="en-IN" dirty="0" smtClean="0"/>
              <a:t>CharSequence}. </a:t>
            </a:r>
            <a:r>
              <a:rPr lang="en-IN" dirty="0"/>
              <a:t>The initial capacity of</a:t>
            </a:r>
          </a:p>
          <a:p>
            <a:r>
              <a:rPr lang="en-IN" dirty="0"/>
              <a:t>     * the string buffer is {@code 16} plus the length of the</a:t>
            </a:r>
          </a:p>
          <a:p>
            <a:r>
              <a:rPr lang="en-IN" dirty="0"/>
              <a:t>     * {@code </a:t>
            </a:r>
            <a:r>
              <a:rPr lang="en-IN" dirty="0" err="1"/>
              <a:t>CharSequence</a:t>
            </a:r>
            <a:r>
              <a:rPr lang="en-IN" dirty="0"/>
              <a:t>} argument.</a:t>
            </a:r>
          </a:p>
          <a:p>
            <a:r>
              <a:rPr lang="en-IN" dirty="0"/>
              <a:t>     * &lt;p&gt;</a:t>
            </a:r>
          </a:p>
          <a:p>
            <a:r>
              <a:rPr lang="en-IN" dirty="0"/>
              <a:t>     * If the length of the specified {@code </a:t>
            </a:r>
            <a:r>
              <a:rPr lang="en-IN" dirty="0" err="1"/>
              <a:t>CharSequence</a:t>
            </a:r>
            <a:r>
              <a:rPr lang="en-IN" dirty="0"/>
              <a:t>} is</a:t>
            </a:r>
          </a:p>
          <a:p>
            <a:r>
              <a:rPr lang="en-IN" dirty="0"/>
              <a:t>     * less than or equal to zero, then an empty buffer of capacity</a:t>
            </a:r>
          </a:p>
          <a:p>
            <a:r>
              <a:rPr lang="en-IN" dirty="0"/>
              <a:t>     * {@code 16} is returned</a:t>
            </a:r>
            <a:r>
              <a:rPr lang="en-IN" dirty="0" smtClean="0"/>
              <a:t>.</a:t>
            </a:r>
            <a:endParaRPr lang="en-IN" dirty="0"/>
          </a:p>
          <a:p>
            <a:r>
              <a:rPr lang="en-IN" dirty="0"/>
              <a:t>     * </a:t>
            </a:r>
            <a:r>
              <a:rPr lang="en-IN" b="1" dirty="0"/>
              <a:t>@</a:t>
            </a:r>
            <a:r>
              <a:rPr lang="en-IN" b="1" dirty="0" err="1"/>
              <a:t>param</a:t>
            </a:r>
            <a:r>
              <a:rPr lang="en-IN" b="1" dirty="0"/>
              <a:t>      </a:t>
            </a:r>
            <a:r>
              <a:rPr lang="en-IN" b="1" dirty="0" err="1"/>
              <a:t>seq</a:t>
            </a:r>
            <a:r>
              <a:rPr lang="en-IN" b="1" dirty="0"/>
              <a:t>   the sequence to copy.</a:t>
            </a:r>
          </a:p>
          <a:p>
            <a:r>
              <a:rPr lang="en-IN" dirty="0"/>
              <a:t>     * </a:t>
            </a:r>
            <a:r>
              <a:rPr lang="en-IN" b="1" dirty="0"/>
              <a:t>@since 1.5</a:t>
            </a:r>
          </a:p>
          <a:p>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 xmlns:p14="http://schemas.microsoft.com/office/powerpoint/2010/main" val="2727921576"/>
              </p:ext>
            </p:extLst>
          </p:nvPr>
        </p:nvGraphicFramePr>
        <p:xfrm>
          <a:off x="1115616" y="332656"/>
          <a:ext cx="6096000" cy="5588000"/>
        </p:xfrm>
        <a:graphic>
          <a:graphicData uri="http://schemas.openxmlformats.org/drawingml/2006/table">
            <a:tbl>
              <a:tblPr firstRow="1" bandRow="1">
                <a:tableStyleId>{21E4AEA4-8DFA-4A89-87EB-49C32662AFE0}</a:tableStyleId>
              </a:tblPr>
              <a:tblGrid>
                <a:gridCol w="2032000"/>
                <a:gridCol w="2032000"/>
                <a:gridCol w="2032000"/>
              </a:tblGrid>
              <a:tr h="370840">
                <a:tc>
                  <a:txBody>
                    <a:bodyPr/>
                    <a:lstStyle/>
                    <a:p>
                      <a:r>
                        <a:rPr lang="en-IN" dirty="0" smtClean="0"/>
                        <a:t>String</a:t>
                      </a:r>
                      <a:endParaRPr lang="en-IN" dirty="0"/>
                    </a:p>
                  </a:txBody>
                  <a:tcPr/>
                </a:tc>
                <a:tc>
                  <a:txBody>
                    <a:bodyPr/>
                    <a:lstStyle/>
                    <a:p>
                      <a:r>
                        <a:rPr lang="en-IN" dirty="0" err="1" smtClean="0"/>
                        <a:t>StringBuffer</a:t>
                      </a:r>
                      <a:endParaRPr lang="en-IN" dirty="0"/>
                    </a:p>
                  </a:txBody>
                  <a:tcPr/>
                </a:tc>
                <a:tc>
                  <a:txBody>
                    <a:bodyPr/>
                    <a:lstStyle/>
                    <a:p>
                      <a:r>
                        <a:rPr lang="en-IN" dirty="0" err="1" smtClean="0"/>
                        <a:t>StringBuilder</a:t>
                      </a:r>
                      <a:endParaRPr lang="en-IN" dirty="0"/>
                    </a:p>
                  </a:txBody>
                  <a:tcPr/>
                </a:tc>
              </a:tr>
              <a:tr h="370840">
                <a:tc>
                  <a:txBody>
                    <a:bodyPr/>
                    <a:lstStyle/>
                    <a:p>
                      <a:r>
                        <a:rPr lang="en-IN" dirty="0" smtClean="0"/>
                        <a:t>We</a:t>
                      </a:r>
                      <a:r>
                        <a:rPr lang="en-IN" baseline="0" dirty="0" smtClean="0"/>
                        <a:t> can assign the values directly to a string variable</a:t>
                      </a:r>
                      <a:endParaRPr lang="en-IN" dirty="0"/>
                    </a:p>
                  </a:txBody>
                  <a:tcPr/>
                </a:tc>
                <a:tc>
                  <a:txBody>
                    <a:bodyPr/>
                    <a:lstStyle/>
                    <a:p>
                      <a:r>
                        <a:rPr lang="en-IN" dirty="0" smtClean="0"/>
                        <a:t>Cannot create a string without new </a:t>
                      </a:r>
                      <a:r>
                        <a:rPr lang="en-IN" dirty="0" err="1" smtClean="0"/>
                        <a:t>keywrd</a:t>
                      </a:r>
                      <a:endParaRPr lang="en-IN" dirty="0"/>
                    </a:p>
                  </a:txBody>
                  <a:tcPr/>
                </a:tc>
                <a:tc>
                  <a:txBody>
                    <a:bodyPr/>
                    <a:lstStyle/>
                    <a:p>
                      <a:endParaRPr lang="en-IN"/>
                    </a:p>
                  </a:txBody>
                  <a:tcPr/>
                </a:tc>
              </a:tr>
              <a:tr h="370840">
                <a:tc>
                  <a:txBody>
                    <a:bodyPr/>
                    <a:lstStyle/>
                    <a:p>
                      <a:r>
                        <a:rPr lang="en-IN" dirty="0" smtClean="0"/>
                        <a:t>There are 16 </a:t>
                      </a:r>
                      <a:r>
                        <a:rPr lang="en-IN" dirty="0" err="1" smtClean="0"/>
                        <a:t>consructors</a:t>
                      </a:r>
                      <a:endParaRPr lang="en-IN" dirty="0"/>
                    </a:p>
                  </a:txBody>
                  <a:tcPr/>
                </a:tc>
                <a:tc>
                  <a:txBody>
                    <a:bodyPr/>
                    <a:lstStyle/>
                    <a:p>
                      <a:r>
                        <a:rPr lang="en-IN" dirty="0" smtClean="0"/>
                        <a:t>There</a:t>
                      </a:r>
                      <a:r>
                        <a:rPr lang="en-IN" baseline="0" dirty="0" smtClean="0"/>
                        <a:t> are only 4</a:t>
                      </a:r>
                      <a:endParaRPr lang="en-IN" dirty="0"/>
                    </a:p>
                  </a:txBody>
                  <a:tcPr/>
                </a:tc>
                <a:tc>
                  <a:txBody>
                    <a:bodyPr/>
                    <a:lstStyle/>
                    <a:p>
                      <a:endParaRPr lang="en-IN"/>
                    </a:p>
                  </a:txBody>
                  <a:tcPr/>
                </a:tc>
              </a:tr>
              <a:tr h="370840">
                <a:tc>
                  <a:txBody>
                    <a:bodyPr/>
                    <a:lstStyle/>
                    <a:p>
                      <a:r>
                        <a:rPr lang="en-IN" dirty="0" smtClean="0"/>
                        <a:t>No </a:t>
                      </a:r>
                      <a:r>
                        <a:rPr lang="en-IN" dirty="0" err="1" smtClean="0"/>
                        <a:t>effiecient</a:t>
                      </a:r>
                      <a:endParaRPr lang="en-IN" dirty="0"/>
                    </a:p>
                  </a:txBody>
                  <a:tcPr/>
                </a:tc>
                <a:tc>
                  <a:txBody>
                    <a:bodyPr/>
                    <a:lstStyle/>
                    <a:p>
                      <a:r>
                        <a:rPr lang="en-IN" dirty="0" smtClean="0"/>
                        <a:t>More </a:t>
                      </a:r>
                      <a:r>
                        <a:rPr lang="en-IN" dirty="0" err="1" smtClean="0"/>
                        <a:t>Effecient</a:t>
                      </a:r>
                      <a:endParaRPr lang="en-IN" dirty="0"/>
                    </a:p>
                  </a:txBody>
                  <a:tcPr/>
                </a:tc>
                <a:tc>
                  <a:txBody>
                    <a:bodyPr/>
                    <a:lstStyle/>
                    <a:p>
                      <a:endParaRPr lang="en-IN"/>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Because</a:t>
                      </a:r>
                      <a:r>
                        <a:rPr lang="en-IN" baseline="0" dirty="0" smtClean="0"/>
                        <a:t> of immutability cannot be used in threads</a:t>
                      </a:r>
                      <a:endParaRPr lang="en-IN" dirty="0" smtClean="0"/>
                    </a:p>
                  </a:txBody>
                  <a:tcPr/>
                </a:tc>
                <a:tc>
                  <a:txBody>
                    <a:bodyPr/>
                    <a:lstStyle/>
                    <a:p>
                      <a:r>
                        <a:rPr lang="en-IN" dirty="0" smtClean="0"/>
                        <a:t>Threads safe</a:t>
                      </a:r>
                      <a:endParaRPr lang="en-IN" dirty="0"/>
                    </a:p>
                  </a:txBody>
                  <a:tcPr/>
                </a:tc>
                <a:tc>
                  <a:txBody>
                    <a:bodyPr/>
                    <a:lstStyle/>
                    <a:p>
                      <a:r>
                        <a:rPr lang="en-IN" dirty="0" smtClean="0"/>
                        <a:t>Not thread</a:t>
                      </a:r>
                      <a:r>
                        <a:rPr lang="en-IN" baseline="0" dirty="0" smtClean="0"/>
                        <a:t> safe</a:t>
                      </a:r>
                      <a:endParaRPr lang="en-IN" dirty="0"/>
                    </a:p>
                  </a:txBody>
                  <a:tcPr/>
                </a:tc>
              </a:tr>
              <a:tr h="370840">
                <a:tc>
                  <a:txBody>
                    <a:bodyPr/>
                    <a:lstStyle/>
                    <a:p>
                      <a:r>
                        <a:rPr lang="en-IN" dirty="0" smtClean="0"/>
                        <a:t>When two</a:t>
                      </a:r>
                      <a:r>
                        <a:rPr lang="en-IN" baseline="0" dirty="0" smtClean="0"/>
                        <a:t> different strings given same values they </a:t>
                      </a:r>
                      <a:r>
                        <a:rPr lang="en-IN" baseline="0" dirty="0" err="1" smtClean="0"/>
                        <a:t>referto</a:t>
                      </a:r>
                      <a:r>
                        <a:rPr lang="en-IN" baseline="0" dirty="0" smtClean="0"/>
                        <a:t> same address</a:t>
                      </a:r>
                      <a:endParaRPr lang="en-IN" dirty="0"/>
                    </a:p>
                  </a:txBody>
                  <a:tcPr/>
                </a:tc>
                <a:tc>
                  <a:txBody>
                    <a:bodyPr/>
                    <a:lstStyle/>
                    <a:p>
                      <a:r>
                        <a:rPr lang="en-IN" dirty="0" smtClean="0"/>
                        <a:t>Does not refer</a:t>
                      </a:r>
                      <a:r>
                        <a:rPr lang="en-IN" baseline="0" dirty="0" smtClean="0"/>
                        <a:t> to same address</a:t>
                      </a:r>
                      <a:endParaRPr lang="en-IN" dirty="0"/>
                    </a:p>
                  </a:txBody>
                  <a:tcPr/>
                </a:tc>
                <a:tc>
                  <a:txBody>
                    <a:bodyPr/>
                    <a:lstStyle/>
                    <a:p>
                      <a:endParaRPr lang="en-IN" dirty="0"/>
                    </a:p>
                  </a:txBody>
                  <a:tcPr/>
                </a:tc>
              </a:tr>
              <a:tr h="370840">
                <a:tc>
                  <a:txBody>
                    <a:bodyPr/>
                    <a:lstStyle/>
                    <a:p>
                      <a:endParaRPr lang="en-IN" dirty="0"/>
                    </a:p>
                  </a:txBody>
                  <a:tcPr/>
                </a:tc>
                <a:tc>
                  <a:txBody>
                    <a:bodyPr/>
                    <a:lstStyle/>
                    <a:p>
                      <a:r>
                        <a:rPr lang="en-IN" dirty="0" smtClean="0"/>
                        <a:t>Synchronization is affected due to thread safety</a:t>
                      </a:r>
                      <a:endParaRPr lang="en-IN" dirty="0"/>
                    </a:p>
                  </a:txBody>
                  <a:tcPr/>
                </a:tc>
                <a:tc>
                  <a:txBody>
                    <a:bodyPr/>
                    <a:lstStyle/>
                    <a:p>
                      <a:r>
                        <a:rPr lang="en-IN" dirty="0" smtClean="0"/>
                        <a:t>Better than </a:t>
                      </a:r>
                      <a:r>
                        <a:rPr lang="en-IN" dirty="0" err="1" smtClean="0"/>
                        <a:t>StringBuffer</a:t>
                      </a:r>
                      <a:endParaRPr lang="en-IN" dirty="0"/>
                    </a:p>
                  </a:txBody>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15436" cy="6370975"/>
          </a:xfrm>
          <a:prstGeom prst="rect">
            <a:avLst/>
          </a:prstGeom>
          <a:noFill/>
        </p:spPr>
        <p:txBody>
          <a:bodyPr wrap="square" rtlCol="0">
            <a:spAutoFit/>
          </a:bodyPr>
          <a:lstStyle/>
          <a:p>
            <a:r>
              <a:rPr lang="en-IN" dirty="0" smtClean="0"/>
              <a:t> </a:t>
            </a:r>
            <a:endParaRPr lang="en-US" dirty="0" smtClean="0"/>
          </a:p>
          <a:p>
            <a:r>
              <a:rPr lang="en-IN" b="1" u="sng" dirty="0" smtClean="0"/>
              <a:t>STATIC AND NON STATIC:</a:t>
            </a:r>
            <a:endParaRPr lang="en-US" dirty="0" smtClean="0"/>
          </a:p>
          <a:p>
            <a:r>
              <a:rPr lang="en-IN" b="1" dirty="0" smtClean="0"/>
              <a:t> </a:t>
            </a:r>
            <a:endParaRPr lang="en-US" dirty="0" smtClean="0"/>
          </a:p>
          <a:p>
            <a:pPr lvl="0">
              <a:lnSpc>
                <a:spcPct val="150000"/>
              </a:lnSpc>
            </a:pPr>
            <a:r>
              <a:rPr lang="en-IN" sz="2400" b="1" u="sng" dirty="0" smtClean="0">
                <a:solidFill>
                  <a:srgbClr val="FF0000"/>
                </a:solidFill>
              </a:rPr>
              <a:t>Static</a:t>
            </a:r>
            <a:r>
              <a:rPr lang="en-IN" sz="2400" u="sng" dirty="0" smtClean="0">
                <a:solidFill>
                  <a:srgbClr val="FF0000"/>
                </a:solidFill>
              </a:rPr>
              <a:t>:</a:t>
            </a:r>
          </a:p>
          <a:p>
            <a:pPr lvl="0">
              <a:lnSpc>
                <a:spcPct val="150000"/>
              </a:lnSpc>
              <a:buFont typeface="Arial" pitchFamily="34" charset="0"/>
              <a:buChar char="•"/>
            </a:pPr>
            <a:r>
              <a:rPr lang="en-IN" sz="2400" dirty="0" smtClean="0">
                <a:solidFill>
                  <a:srgbClr val="FF0000"/>
                </a:solidFill>
              </a:rPr>
              <a:t> </a:t>
            </a:r>
            <a:r>
              <a:rPr lang="en-IN" sz="2000" dirty="0" smtClean="0"/>
              <a:t>In any member of the class that that been declared keyword static is a static  </a:t>
            </a:r>
          </a:p>
          <a:p>
            <a:pPr lvl="0">
              <a:lnSpc>
                <a:spcPct val="150000"/>
              </a:lnSpc>
            </a:pPr>
            <a:r>
              <a:rPr lang="en-IN" sz="2000" dirty="0" smtClean="0"/>
              <a:t>   method.</a:t>
            </a:r>
            <a:endParaRPr lang="en-US" sz="2000" dirty="0" smtClean="0"/>
          </a:p>
          <a:p>
            <a:pPr lvl="0">
              <a:lnSpc>
                <a:spcPct val="150000"/>
              </a:lnSpc>
              <a:buFont typeface="Arial" pitchFamily="34" charset="0"/>
              <a:buChar char="•"/>
            </a:pPr>
            <a:r>
              <a:rPr lang="en-IN" sz="2000" dirty="0" smtClean="0"/>
              <a:t>  If</a:t>
            </a:r>
            <a:r>
              <a:rPr lang="en-IN" sz="2000" b="1" dirty="0" smtClean="0"/>
              <a:t> </a:t>
            </a:r>
            <a:r>
              <a:rPr lang="en-IN" sz="2000" dirty="0" smtClean="0"/>
              <a:t>any of static member present in class A ,if we want use that in class B,</a:t>
            </a:r>
          </a:p>
          <a:p>
            <a:pPr lvl="0">
              <a:lnSpc>
                <a:spcPct val="150000"/>
              </a:lnSpc>
            </a:pPr>
            <a:r>
              <a:rPr lang="en-IN" sz="2000" dirty="0" smtClean="0"/>
              <a:t>    don’t   need to create an objects of class A simply we use that class name.</a:t>
            </a:r>
            <a:endParaRPr lang="en-US" sz="2000" dirty="0" smtClean="0"/>
          </a:p>
          <a:p>
            <a:pPr lvl="0">
              <a:lnSpc>
                <a:spcPct val="150000"/>
              </a:lnSpc>
              <a:buFont typeface="Arial" pitchFamily="34" charset="0"/>
              <a:buChar char="•"/>
            </a:pPr>
            <a:r>
              <a:rPr lang="en-IN" sz="2000" dirty="0" smtClean="0"/>
              <a:t>  If a member is static it belongs to the class</a:t>
            </a:r>
            <a:endParaRPr lang="en-US" sz="2000" dirty="0" smtClean="0"/>
          </a:p>
          <a:p>
            <a:pPr lvl="0">
              <a:lnSpc>
                <a:spcPct val="150000"/>
              </a:lnSpc>
            </a:pPr>
            <a:r>
              <a:rPr lang="en-IN" sz="2000" dirty="0" smtClean="0"/>
              <a:t>     Constructor cannot be a static.</a:t>
            </a:r>
            <a:endParaRPr lang="en-US" sz="2000" dirty="0" smtClean="0"/>
          </a:p>
          <a:p>
            <a:pPr lvl="0">
              <a:lnSpc>
                <a:spcPct val="150000"/>
              </a:lnSpc>
              <a:buFont typeface="Arial" pitchFamily="34" charset="0"/>
              <a:buChar char="•"/>
            </a:pPr>
            <a:r>
              <a:rPr lang="en-IN" sz="2400" b="1" u="sng" dirty="0" smtClean="0">
                <a:solidFill>
                  <a:srgbClr val="FF0000"/>
                </a:solidFill>
              </a:rPr>
              <a:t>Non-static:</a:t>
            </a:r>
          </a:p>
          <a:p>
            <a:pPr lvl="0">
              <a:lnSpc>
                <a:spcPct val="150000"/>
              </a:lnSpc>
              <a:buFont typeface="Arial" pitchFamily="34" charset="0"/>
              <a:buChar char="•"/>
            </a:pPr>
            <a:r>
              <a:rPr lang="en-IN" sz="2400" b="1" dirty="0" smtClean="0">
                <a:solidFill>
                  <a:srgbClr val="FF0000"/>
                </a:solidFill>
              </a:rPr>
              <a:t> </a:t>
            </a:r>
            <a:r>
              <a:rPr lang="en-IN" sz="2000" dirty="0" smtClean="0"/>
              <a:t>If</a:t>
            </a:r>
            <a:r>
              <a:rPr lang="en-IN" sz="2000" b="1" dirty="0" smtClean="0"/>
              <a:t> </a:t>
            </a:r>
            <a:r>
              <a:rPr lang="en-IN" sz="2000" dirty="0" smtClean="0"/>
              <a:t>any member of a class is created without using keyword static, then it is </a:t>
            </a:r>
          </a:p>
          <a:p>
            <a:pPr lvl="0">
              <a:lnSpc>
                <a:spcPct val="150000"/>
              </a:lnSpc>
            </a:pPr>
            <a:r>
              <a:rPr lang="en-IN" sz="2000" dirty="0" smtClean="0"/>
              <a:t>   non-  static.</a:t>
            </a:r>
            <a:endParaRPr lang="en-US" sz="2000" dirty="0" smtClean="0"/>
          </a:p>
          <a:p>
            <a:pPr lvl="0">
              <a:lnSpc>
                <a:spcPct val="150000"/>
              </a:lnSpc>
            </a:pPr>
            <a:endParaRPr lang="en-US" sz="2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8929718" cy="6324808"/>
          </a:xfrm>
          <a:prstGeom prst="rect">
            <a:avLst/>
          </a:prstGeom>
          <a:noFill/>
        </p:spPr>
        <p:txBody>
          <a:bodyPr wrap="square" rtlCol="0">
            <a:spAutoFit/>
          </a:bodyPr>
          <a:lstStyle/>
          <a:p>
            <a:pPr lvl="0">
              <a:lnSpc>
                <a:spcPct val="150000"/>
              </a:lnSpc>
              <a:buFont typeface="Arial" pitchFamily="34" charset="0"/>
              <a:buChar char="•"/>
            </a:pPr>
            <a:r>
              <a:rPr lang="en-IN" dirty="0" smtClean="0"/>
              <a:t> </a:t>
            </a:r>
            <a:r>
              <a:rPr lang="en-IN" sz="2000" dirty="0" smtClean="0"/>
              <a:t>If we want to use non-static member of one class in another class, so we need</a:t>
            </a:r>
          </a:p>
          <a:p>
            <a:pPr lvl="0">
              <a:lnSpc>
                <a:spcPct val="150000"/>
              </a:lnSpc>
            </a:pPr>
            <a:r>
              <a:rPr lang="en-IN" sz="2000" dirty="0" smtClean="0"/>
              <a:t>   to create a object of that class.</a:t>
            </a:r>
            <a:endParaRPr lang="en-US" sz="2000" dirty="0" smtClean="0"/>
          </a:p>
          <a:p>
            <a:pPr lvl="0">
              <a:lnSpc>
                <a:spcPct val="150000"/>
              </a:lnSpc>
              <a:buFont typeface="Arial" pitchFamily="34" charset="0"/>
              <a:buChar char="•"/>
            </a:pPr>
            <a:r>
              <a:rPr lang="en-IN" sz="2000" dirty="0" smtClean="0"/>
              <a:t>  If a member is non-static it belong to the object of particular class.</a:t>
            </a:r>
            <a:endParaRPr lang="en-US" sz="2000" dirty="0" smtClean="0"/>
          </a:p>
          <a:p>
            <a:pPr lvl="0">
              <a:lnSpc>
                <a:spcPct val="150000"/>
              </a:lnSpc>
              <a:buFont typeface="Arial" pitchFamily="34" charset="0"/>
              <a:buChar char="•"/>
            </a:pPr>
            <a:r>
              <a:rPr lang="en-IN" sz="2000" dirty="0" smtClean="0"/>
              <a:t>  In non-static method we object reference to call the method in same class and</a:t>
            </a:r>
          </a:p>
          <a:p>
            <a:pPr lvl="0">
              <a:lnSpc>
                <a:spcPct val="150000"/>
              </a:lnSpc>
            </a:pPr>
            <a:r>
              <a:rPr lang="en-IN" sz="2000" dirty="0" smtClean="0"/>
              <a:t>    in other class we create the object reference of same class where the method</a:t>
            </a:r>
          </a:p>
          <a:p>
            <a:pPr lvl="0">
              <a:lnSpc>
                <a:spcPct val="150000"/>
              </a:lnSpc>
            </a:pPr>
            <a:r>
              <a:rPr lang="en-IN" sz="2000" dirty="0" smtClean="0"/>
              <a:t>    is present.</a:t>
            </a:r>
          </a:p>
          <a:p>
            <a:pPr lvl="0">
              <a:lnSpc>
                <a:spcPct val="150000"/>
              </a:lnSpc>
              <a:buFont typeface="Arial" pitchFamily="34" charset="0"/>
              <a:buChar char="•"/>
            </a:pPr>
            <a:r>
              <a:rPr lang="en-IN" sz="2000" dirty="0" smtClean="0"/>
              <a:t> Inside method either it is static or non-static method java not allowed to create a</a:t>
            </a:r>
          </a:p>
          <a:p>
            <a:pPr lvl="0">
              <a:lnSpc>
                <a:spcPct val="150000"/>
              </a:lnSpc>
            </a:pPr>
            <a:r>
              <a:rPr lang="en-IN" sz="2000" dirty="0" smtClean="0"/>
              <a:t>  static  variable.</a:t>
            </a:r>
            <a:endParaRPr lang="en-US" sz="2000" dirty="0" smtClean="0"/>
          </a:p>
          <a:p>
            <a:pPr lvl="0">
              <a:lnSpc>
                <a:spcPct val="150000"/>
              </a:lnSpc>
              <a:buFont typeface="Arial" pitchFamily="34" charset="0"/>
              <a:buChar char="•"/>
            </a:pPr>
            <a:r>
              <a:rPr lang="en-IN" sz="2000" dirty="0" smtClean="0"/>
              <a:t> But we can create static variable inside a class.</a:t>
            </a:r>
            <a:endParaRPr lang="en-US" sz="2000" dirty="0" smtClean="0"/>
          </a:p>
          <a:p>
            <a:pPr lvl="0">
              <a:lnSpc>
                <a:spcPct val="150000"/>
              </a:lnSpc>
              <a:buFont typeface="Arial" pitchFamily="34" charset="0"/>
              <a:buChar char="•"/>
            </a:pPr>
            <a:r>
              <a:rPr lang="en-IN" sz="2000" dirty="0" smtClean="0"/>
              <a:t> If we declare non-static variable inside a class, if we want access in  the main</a:t>
            </a:r>
          </a:p>
          <a:p>
            <a:pPr lvl="0">
              <a:lnSpc>
                <a:spcPct val="150000"/>
              </a:lnSpc>
            </a:pPr>
            <a:r>
              <a:rPr lang="en-IN" sz="2000" dirty="0" smtClean="0"/>
              <a:t>    ,use it with object reference variable.</a:t>
            </a:r>
            <a:endParaRPr lang="en-US" sz="2000" dirty="0" smtClean="0"/>
          </a:p>
          <a:p>
            <a:pPr>
              <a:lnSpc>
                <a:spcPct val="150000"/>
              </a:lnSpc>
            </a:pPr>
            <a:r>
              <a:rPr lang="en-IN" sz="2000" dirty="0" smtClean="0"/>
              <a:t> </a:t>
            </a:r>
            <a:endParaRPr lang="en-US" dirty="0" smtClean="0"/>
          </a:p>
          <a:p>
            <a:pPr>
              <a:lnSpc>
                <a:spcPct val="150000"/>
              </a:lnSpc>
            </a:pPr>
            <a:endParaRPr lang="en-US" dirty="0" smtClean="0"/>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9001156" cy="4108817"/>
          </a:xfrm>
          <a:prstGeom prst="rect">
            <a:avLst/>
          </a:prstGeom>
          <a:noFill/>
        </p:spPr>
        <p:txBody>
          <a:bodyPr wrap="square" rtlCol="0">
            <a:spAutoFit/>
          </a:bodyPr>
          <a:lstStyle/>
          <a:p>
            <a:pPr>
              <a:lnSpc>
                <a:spcPct val="150000"/>
              </a:lnSpc>
              <a:buFont typeface="Arial" pitchFamily="34" charset="0"/>
              <a:buChar char="•"/>
            </a:pPr>
            <a:r>
              <a:rPr lang="en-IN" dirty="0" smtClean="0">
                <a:solidFill>
                  <a:srgbClr val="FFFF00"/>
                </a:solidFill>
              </a:rPr>
              <a:t>                   Int area = 0;</a:t>
            </a:r>
            <a:r>
              <a:rPr lang="en-IN" dirty="0" smtClean="0">
                <a:solidFill>
                  <a:srgbClr val="92D050"/>
                </a:solidFill>
              </a:rPr>
              <a:t>                                        //inside a class outside a method including main.</a:t>
            </a:r>
            <a:endParaRPr lang="en-US" dirty="0" smtClean="0">
              <a:solidFill>
                <a:srgbClr val="92D050"/>
              </a:solidFill>
            </a:endParaRPr>
          </a:p>
          <a:p>
            <a:pPr>
              <a:lnSpc>
                <a:spcPct val="150000"/>
              </a:lnSpc>
            </a:pPr>
            <a:r>
              <a:rPr lang="en-IN" dirty="0" smtClean="0"/>
              <a:t>	</a:t>
            </a:r>
            <a:r>
              <a:rPr lang="en-IN" dirty="0" smtClean="0">
                <a:solidFill>
                  <a:srgbClr val="FFFF00"/>
                </a:solidFill>
              </a:rPr>
              <a:t> Methodexample me = new Methodexample();</a:t>
            </a:r>
            <a:endParaRPr lang="en-US" dirty="0" smtClean="0">
              <a:solidFill>
                <a:srgbClr val="FFFF00"/>
              </a:solidFill>
            </a:endParaRPr>
          </a:p>
          <a:p>
            <a:pPr>
              <a:lnSpc>
                <a:spcPct val="150000"/>
              </a:lnSpc>
            </a:pPr>
            <a:r>
              <a:rPr lang="en-IN" dirty="0" smtClean="0">
                <a:solidFill>
                  <a:srgbClr val="FFFF00"/>
                </a:solidFill>
              </a:rPr>
              <a:t>                     me.area = clalcArea(5); </a:t>
            </a:r>
            <a:endParaRPr lang="en-US" dirty="0" smtClean="0">
              <a:solidFill>
                <a:srgbClr val="FFFF00"/>
              </a:solidFill>
            </a:endParaRPr>
          </a:p>
          <a:p>
            <a:pPr>
              <a:lnSpc>
                <a:spcPct val="150000"/>
              </a:lnSpc>
            </a:pPr>
            <a:r>
              <a:rPr lang="en-IN" dirty="0" smtClean="0">
                <a:solidFill>
                  <a:srgbClr val="FFFF00"/>
                </a:solidFill>
              </a:rPr>
              <a:t>                     s.o.p(me.area);</a:t>
            </a:r>
            <a:endParaRPr lang="en-US" dirty="0" smtClean="0">
              <a:solidFill>
                <a:srgbClr val="FFFF00"/>
              </a:solidFill>
            </a:endParaRPr>
          </a:p>
          <a:p>
            <a:pPr lvl="0">
              <a:lnSpc>
                <a:spcPct val="150000"/>
              </a:lnSpc>
              <a:buFont typeface="Arial" pitchFamily="34" charset="0"/>
              <a:buChar char="•"/>
            </a:pPr>
            <a:r>
              <a:rPr lang="en-IN" dirty="0" smtClean="0"/>
              <a:t> Any variable which is created within a scope of a methos:</a:t>
            </a:r>
            <a:r>
              <a:rPr lang="en-IN" b="1" dirty="0" smtClean="0"/>
              <a:t>Loacal Variable</a:t>
            </a:r>
            <a:endParaRPr lang="en-US" dirty="0" smtClean="0"/>
          </a:p>
          <a:p>
            <a:pPr lvl="0">
              <a:lnSpc>
                <a:spcPct val="150000"/>
              </a:lnSpc>
              <a:buFont typeface="Arial" pitchFamily="34" charset="0"/>
              <a:buChar char="•"/>
            </a:pPr>
            <a:r>
              <a:rPr lang="en-IN" dirty="0" smtClean="0"/>
              <a:t> In local variable we cannot declare static</a:t>
            </a:r>
            <a:endParaRPr lang="en-US" dirty="0" smtClean="0"/>
          </a:p>
          <a:p>
            <a:pPr lvl="0">
              <a:lnSpc>
                <a:spcPct val="150000"/>
              </a:lnSpc>
              <a:buFont typeface="Arial" pitchFamily="34" charset="0"/>
              <a:buChar char="•"/>
            </a:pPr>
            <a:r>
              <a:rPr lang="en-IN" dirty="0" smtClean="0"/>
              <a:t> Any variable which is created within a scope of a class:</a:t>
            </a:r>
            <a:r>
              <a:rPr lang="en-IN" b="1" dirty="0" smtClean="0"/>
              <a:t>Global Variable</a:t>
            </a:r>
          </a:p>
          <a:p>
            <a:pPr lvl="0">
              <a:lnSpc>
                <a:spcPct val="150000"/>
              </a:lnSpc>
            </a:pPr>
            <a:r>
              <a:rPr lang="en-IN" b="1" dirty="0" smtClean="0"/>
              <a:t>                                                                         </a:t>
            </a:r>
          </a:p>
          <a:p>
            <a:pPr lvl="0">
              <a:lnSpc>
                <a:spcPct val="150000"/>
              </a:lnSpc>
            </a:pPr>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572560" cy="6355586"/>
          </a:xfrm>
          <a:prstGeom prst="rect">
            <a:avLst/>
          </a:prstGeom>
          <a:noFill/>
        </p:spPr>
        <p:txBody>
          <a:bodyPr wrap="square" rtlCol="0">
            <a:spAutoFit/>
          </a:bodyPr>
          <a:lstStyle/>
          <a:p>
            <a:pPr lvl="0">
              <a:lnSpc>
                <a:spcPct val="150000"/>
              </a:lnSpc>
            </a:pPr>
            <a:r>
              <a:rPr lang="en-IN" dirty="0" smtClean="0"/>
              <a:t>   </a:t>
            </a:r>
            <a:r>
              <a:rPr lang="en-IN" dirty="0" smtClean="0">
                <a:sym typeface="Wingdings" pitchFamily="2" charset="2"/>
              </a:rPr>
              <a:t> </a:t>
            </a:r>
            <a:r>
              <a:rPr lang="en-IN" dirty="0" smtClean="0"/>
              <a:t>Javac checks for rules and syntactical errors.</a:t>
            </a:r>
            <a:endParaRPr lang="en-US" dirty="0" smtClean="0"/>
          </a:p>
          <a:p>
            <a:pPr lvl="0">
              <a:lnSpc>
                <a:spcPct val="150000"/>
              </a:lnSpc>
            </a:pPr>
            <a:r>
              <a:rPr lang="en-IN" dirty="0" smtClean="0"/>
              <a:t>.</a:t>
            </a:r>
            <a:r>
              <a:rPr lang="en-US" dirty="0" smtClean="0"/>
              <a:t>  </a:t>
            </a:r>
            <a:r>
              <a:rPr lang="en-US" dirty="0" smtClean="0">
                <a:sym typeface="Wingdings" pitchFamily="2" charset="2"/>
              </a:rPr>
              <a:t></a:t>
            </a:r>
            <a:r>
              <a:rPr lang="en-IN" dirty="0" smtClean="0"/>
              <a:t>Compiler converts source file into byte codes.</a:t>
            </a:r>
            <a:endParaRPr lang="en-US" dirty="0" smtClean="0"/>
          </a:p>
          <a:p>
            <a:pPr lvl="0">
              <a:lnSpc>
                <a:spcPct val="150000"/>
              </a:lnSpc>
            </a:pPr>
            <a:r>
              <a:rPr lang="en-IN" dirty="0" smtClean="0"/>
              <a:t>         *high level language is understood by human and</a:t>
            </a:r>
            <a:endParaRPr lang="en-US" dirty="0" smtClean="0"/>
          </a:p>
          <a:p>
            <a:pPr>
              <a:lnSpc>
                <a:spcPct val="150000"/>
              </a:lnSpc>
            </a:pPr>
            <a:r>
              <a:rPr lang="en-IN" dirty="0" smtClean="0"/>
              <a:t>           Low level language is understood by the machine and</a:t>
            </a:r>
            <a:endParaRPr lang="en-US" dirty="0" smtClean="0"/>
          </a:p>
          <a:p>
            <a:pPr>
              <a:lnSpc>
                <a:spcPct val="150000"/>
              </a:lnSpc>
            </a:pPr>
            <a:r>
              <a:rPr lang="en-IN" dirty="0" smtClean="0"/>
              <a:t>            Compiler is used to build a bridge between them*</a:t>
            </a:r>
            <a:endParaRPr lang="en-US" dirty="0" smtClean="0"/>
          </a:p>
          <a:p>
            <a:pPr>
              <a:lnSpc>
                <a:spcPct val="150000"/>
              </a:lnSpc>
            </a:pPr>
            <a:r>
              <a:rPr lang="en-US" dirty="0" smtClean="0"/>
              <a:t>   </a:t>
            </a:r>
            <a:r>
              <a:rPr lang="en-US" dirty="0" smtClean="0">
                <a:sym typeface="Wingdings" pitchFamily="2" charset="2"/>
              </a:rPr>
              <a:t></a:t>
            </a:r>
            <a:r>
              <a:rPr lang="en-IN" dirty="0" smtClean="0"/>
              <a:t>Byte code is neither understand by human and machine.</a:t>
            </a:r>
          </a:p>
          <a:p>
            <a:pPr lvl="0">
              <a:lnSpc>
                <a:spcPct val="150000"/>
              </a:lnSpc>
            </a:pPr>
            <a:r>
              <a:rPr lang="en-IN" dirty="0" smtClean="0"/>
              <a:t>   </a:t>
            </a:r>
            <a:r>
              <a:rPr lang="en-IN" dirty="0" smtClean="0">
                <a:sym typeface="Wingdings" pitchFamily="2" charset="2"/>
              </a:rPr>
              <a:t></a:t>
            </a:r>
            <a:r>
              <a:rPr lang="en-IN" dirty="0" smtClean="0"/>
              <a:t> JRE understands the byte code.</a:t>
            </a:r>
            <a:endParaRPr lang="en-US" dirty="0" smtClean="0"/>
          </a:p>
          <a:p>
            <a:pPr lvl="0">
              <a:lnSpc>
                <a:spcPct val="150000"/>
              </a:lnSpc>
            </a:pPr>
            <a:r>
              <a:rPr lang="en-IN" dirty="0" smtClean="0"/>
              <a:t>   </a:t>
            </a:r>
            <a:r>
              <a:rPr lang="en-IN" dirty="0" smtClean="0">
                <a:sym typeface="Wingdings" pitchFamily="2" charset="2"/>
              </a:rPr>
              <a:t></a:t>
            </a:r>
            <a:r>
              <a:rPr lang="en-IN" dirty="0" smtClean="0"/>
              <a:t>Because of byte code java is a platform independent.</a:t>
            </a:r>
          </a:p>
          <a:p>
            <a:pPr lvl="0">
              <a:lnSpc>
                <a:spcPct val="150000"/>
              </a:lnSpc>
            </a:pPr>
            <a:endParaRPr lang="en-US" dirty="0"/>
          </a:p>
          <a:p>
            <a:pPr>
              <a:buFont typeface="Wingdings" pitchFamily="2" charset="2"/>
              <a:buChar char="Ø"/>
            </a:pPr>
            <a:r>
              <a:rPr lang="en-IN" sz="2400" b="1" dirty="0" smtClean="0">
                <a:solidFill>
                  <a:srgbClr val="FF0000"/>
                </a:solidFill>
              </a:rPr>
              <a:t> Java  </a:t>
            </a:r>
            <a:r>
              <a:rPr lang="en-IN" sz="2400" b="1" dirty="0">
                <a:solidFill>
                  <a:srgbClr val="FF0000"/>
                </a:solidFill>
              </a:rPr>
              <a:t>has 3 </a:t>
            </a:r>
            <a:r>
              <a:rPr lang="en-IN" sz="2400" b="1" dirty="0" err="1" smtClean="0">
                <a:solidFill>
                  <a:srgbClr val="FF0000"/>
                </a:solidFill>
              </a:rPr>
              <a:t>eddition</a:t>
            </a:r>
            <a:endParaRPr lang="en-IN" sz="2400" b="1" dirty="0" smtClean="0">
              <a:solidFill>
                <a:srgbClr val="FF0000"/>
              </a:solidFill>
            </a:endParaRPr>
          </a:p>
          <a:p>
            <a:endParaRPr lang="en-US" sz="2000" b="1" dirty="0">
              <a:solidFill>
                <a:srgbClr val="FF0000"/>
              </a:solidFill>
            </a:endParaRPr>
          </a:p>
          <a:p>
            <a:pPr lvl="0">
              <a:lnSpc>
                <a:spcPct val="150000"/>
              </a:lnSpc>
            </a:pPr>
            <a:r>
              <a:rPr lang="en-IN" sz="2000" dirty="0" smtClean="0"/>
              <a:t>1. Java </a:t>
            </a:r>
            <a:r>
              <a:rPr lang="en-IN" sz="2000" dirty="0"/>
              <a:t>SE(Standard Edition</a:t>
            </a:r>
            <a:r>
              <a:rPr lang="en-IN" sz="2000" dirty="0" smtClean="0"/>
              <a:t>):</a:t>
            </a:r>
          </a:p>
          <a:p>
            <a:pPr>
              <a:lnSpc>
                <a:spcPct val="150000"/>
              </a:lnSpc>
            </a:pPr>
            <a:r>
              <a:rPr lang="en-IN" sz="2000" dirty="0"/>
              <a:t> </a:t>
            </a:r>
            <a:r>
              <a:rPr lang="en-IN" sz="2000" dirty="0" smtClean="0"/>
              <a:t>       </a:t>
            </a:r>
            <a:r>
              <a:rPr lang="en-IN" sz="2000" dirty="0" smtClean="0">
                <a:sym typeface="Wingdings" pitchFamily="2" charset="2"/>
              </a:rPr>
              <a:t></a:t>
            </a:r>
            <a:r>
              <a:rPr lang="en-IN" sz="2000" dirty="0" smtClean="0"/>
              <a:t> SE  is used for software application.</a:t>
            </a:r>
            <a:endParaRPr lang="en-US" sz="2000" dirty="0" smtClean="0"/>
          </a:p>
          <a:p>
            <a:pPr lvl="0">
              <a:lnSpc>
                <a:spcPct val="150000"/>
              </a:lnSpc>
            </a:pPr>
            <a:endParaRPr lang="en-US" sz="2000" dirty="0"/>
          </a:p>
          <a:p>
            <a:pPr lvl="0">
              <a:lnSpc>
                <a:spcPct val="150000"/>
              </a:lnSpc>
            </a:pPr>
            <a:endParaRPr lang="en-US" sz="2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0"/>
            <a:ext cx="7271668" cy="6740307"/>
          </a:xfrm>
          <a:prstGeom prst="rect">
            <a:avLst/>
          </a:prstGeom>
        </p:spPr>
        <p:txBody>
          <a:bodyPr wrap="square">
            <a:spAutoFit/>
          </a:bodyPr>
          <a:lstStyle/>
          <a:p>
            <a:r>
              <a:rPr lang="en-IN" dirty="0"/>
              <a:t>public class </a:t>
            </a:r>
            <a:r>
              <a:rPr lang="en-IN" dirty="0" err="1"/>
              <a:t>static_non_static</a:t>
            </a:r>
            <a:r>
              <a:rPr lang="en-IN" dirty="0"/>
              <a:t> {</a:t>
            </a:r>
          </a:p>
          <a:p>
            <a:endParaRPr lang="en-IN" dirty="0"/>
          </a:p>
          <a:p>
            <a:r>
              <a:rPr lang="en-IN" dirty="0"/>
              <a:t>public static void main(String[] </a:t>
            </a:r>
            <a:r>
              <a:rPr lang="en-IN" dirty="0" err="1"/>
              <a:t>args</a:t>
            </a:r>
            <a:r>
              <a:rPr lang="en-IN" dirty="0"/>
              <a:t>) {</a:t>
            </a:r>
          </a:p>
          <a:p>
            <a:endParaRPr lang="en-IN" dirty="0"/>
          </a:p>
          <a:p>
            <a:r>
              <a:rPr lang="en-IN" dirty="0" err="1"/>
              <a:t>static_non_static</a:t>
            </a:r>
            <a:r>
              <a:rPr lang="en-IN" dirty="0"/>
              <a:t> </a:t>
            </a:r>
            <a:r>
              <a:rPr lang="en-IN" dirty="0" err="1"/>
              <a:t>sm</a:t>
            </a:r>
            <a:r>
              <a:rPr lang="en-IN" dirty="0"/>
              <a:t> = new </a:t>
            </a:r>
            <a:r>
              <a:rPr lang="en-IN" dirty="0" err="1"/>
              <a:t>static_non_static</a:t>
            </a:r>
            <a:r>
              <a:rPr lang="en-IN" dirty="0" smtClean="0"/>
              <a:t>(); </a:t>
            </a:r>
            <a:endParaRPr lang="en-IN" dirty="0"/>
          </a:p>
          <a:p>
            <a:endParaRPr lang="en-IN" dirty="0"/>
          </a:p>
          <a:p>
            <a:r>
              <a:rPr lang="en-IN" b="1" dirty="0" err="1" smtClean="0"/>
              <a:t>int</a:t>
            </a:r>
            <a:r>
              <a:rPr lang="en-IN" b="1" dirty="0" smtClean="0"/>
              <a:t> a=</a:t>
            </a:r>
            <a:r>
              <a:rPr lang="en-IN" b="1" dirty="0" err="1" smtClean="0"/>
              <a:t>calcArea</a:t>
            </a:r>
            <a:r>
              <a:rPr lang="en-IN" b="1" dirty="0" smtClean="0"/>
              <a:t>(4);                       //static method</a:t>
            </a:r>
          </a:p>
          <a:p>
            <a:r>
              <a:rPr lang="en-IN" dirty="0" err="1" smtClean="0"/>
              <a:t>System.out.println</a:t>
            </a:r>
            <a:r>
              <a:rPr lang="en-IN" dirty="0" smtClean="0"/>
              <a:t>(a</a:t>
            </a:r>
            <a:r>
              <a:rPr lang="en-IN" dirty="0"/>
              <a:t>+" is the area of square");</a:t>
            </a:r>
          </a:p>
          <a:p>
            <a:endParaRPr lang="en-IN" dirty="0"/>
          </a:p>
          <a:p>
            <a:r>
              <a:rPr lang="en-IN" b="1" dirty="0" err="1"/>
              <a:t>int</a:t>
            </a:r>
            <a:r>
              <a:rPr lang="en-IN" b="1" dirty="0"/>
              <a:t> </a:t>
            </a:r>
            <a:r>
              <a:rPr lang="en-IN" b="1" dirty="0" err="1"/>
              <a:t>areaR</a:t>
            </a:r>
            <a:r>
              <a:rPr lang="en-IN" b="1" dirty="0"/>
              <a:t> = </a:t>
            </a:r>
            <a:r>
              <a:rPr lang="en-IN" b="1" dirty="0" err="1"/>
              <a:t>sm.areaRec</a:t>
            </a:r>
            <a:r>
              <a:rPr lang="en-IN" b="1" dirty="0"/>
              <a:t>(4,2</a:t>
            </a:r>
            <a:r>
              <a:rPr lang="en-IN" b="1" dirty="0" smtClean="0"/>
              <a:t>);    //non-static method</a:t>
            </a:r>
            <a:endParaRPr lang="en-IN" b="1" dirty="0"/>
          </a:p>
          <a:p>
            <a:r>
              <a:rPr lang="en-IN" dirty="0" err="1"/>
              <a:t>System.out.println</a:t>
            </a:r>
            <a:r>
              <a:rPr lang="en-IN" dirty="0"/>
              <a:t>(</a:t>
            </a:r>
            <a:r>
              <a:rPr lang="en-IN" dirty="0" err="1"/>
              <a:t>areaR</a:t>
            </a:r>
            <a:r>
              <a:rPr lang="en-IN" dirty="0"/>
              <a:t>+" is the area of rectangle");</a:t>
            </a:r>
          </a:p>
          <a:p>
            <a:endParaRPr lang="en-IN" dirty="0"/>
          </a:p>
          <a:p>
            <a:r>
              <a:rPr lang="en-IN" dirty="0"/>
              <a:t>}</a:t>
            </a:r>
          </a:p>
          <a:p>
            <a:r>
              <a:rPr lang="en-IN" dirty="0"/>
              <a:t>public static </a:t>
            </a:r>
            <a:r>
              <a:rPr lang="en-IN" dirty="0" err="1"/>
              <a:t>int</a:t>
            </a:r>
            <a:r>
              <a:rPr lang="en-IN" dirty="0"/>
              <a:t> </a:t>
            </a:r>
            <a:r>
              <a:rPr lang="en-IN" dirty="0" err="1"/>
              <a:t>calcArea</a:t>
            </a:r>
            <a:r>
              <a:rPr lang="en-IN" dirty="0"/>
              <a:t>(</a:t>
            </a:r>
            <a:r>
              <a:rPr lang="en-IN" dirty="0" err="1"/>
              <a:t>int</a:t>
            </a:r>
            <a:r>
              <a:rPr lang="en-IN" dirty="0"/>
              <a:t> side){</a:t>
            </a:r>
          </a:p>
          <a:p>
            <a:r>
              <a:rPr lang="en-IN" dirty="0" err="1"/>
              <a:t>int</a:t>
            </a:r>
            <a:r>
              <a:rPr lang="en-IN" dirty="0"/>
              <a:t> area=side*side;</a:t>
            </a:r>
          </a:p>
          <a:p>
            <a:r>
              <a:rPr lang="en-IN" dirty="0"/>
              <a:t>return area;</a:t>
            </a:r>
          </a:p>
          <a:p>
            <a:r>
              <a:rPr lang="en-IN" dirty="0"/>
              <a:t>}</a:t>
            </a:r>
          </a:p>
          <a:p>
            <a:endParaRPr lang="en-IN" dirty="0"/>
          </a:p>
          <a:p>
            <a:r>
              <a:rPr lang="en-IN" dirty="0"/>
              <a:t>public  </a:t>
            </a:r>
            <a:r>
              <a:rPr lang="en-IN" dirty="0" err="1"/>
              <a:t>int</a:t>
            </a:r>
            <a:r>
              <a:rPr lang="en-IN" dirty="0"/>
              <a:t> </a:t>
            </a:r>
            <a:r>
              <a:rPr lang="en-IN" dirty="0" err="1"/>
              <a:t>areaRec</a:t>
            </a:r>
            <a:r>
              <a:rPr lang="en-IN" dirty="0"/>
              <a:t>(</a:t>
            </a:r>
            <a:r>
              <a:rPr lang="en-IN" dirty="0" err="1"/>
              <a:t>int</a:t>
            </a:r>
            <a:r>
              <a:rPr lang="en-IN" dirty="0"/>
              <a:t> </a:t>
            </a:r>
            <a:r>
              <a:rPr lang="en-IN" dirty="0" err="1"/>
              <a:t>l,int</a:t>
            </a:r>
            <a:r>
              <a:rPr lang="en-IN" dirty="0"/>
              <a:t> b){</a:t>
            </a:r>
          </a:p>
          <a:p>
            <a:r>
              <a:rPr lang="en-IN" dirty="0" err="1"/>
              <a:t>int</a:t>
            </a:r>
            <a:r>
              <a:rPr lang="en-IN" dirty="0"/>
              <a:t> area=l*b;</a:t>
            </a:r>
          </a:p>
          <a:p>
            <a:r>
              <a:rPr lang="en-IN" dirty="0"/>
              <a:t>return area;</a:t>
            </a:r>
          </a:p>
          <a:p>
            <a:r>
              <a:rPr lang="en-IN" dirty="0"/>
              <a:t>}</a:t>
            </a:r>
          </a:p>
          <a:p>
            <a:endParaRPr lang="en-IN" dirty="0"/>
          </a:p>
          <a:p>
            <a:r>
              <a:rPr lang="en-IN"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142814"/>
            <a:ext cx="9721080" cy="7294305"/>
          </a:xfrm>
          <a:prstGeom prst="rect">
            <a:avLst/>
          </a:prstGeom>
        </p:spPr>
        <p:txBody>
          <a:bodyPr wrap="square">
            <a:spAutoFit/>
          </a:bodyPr>
          <a:lstStyle/>
          <a:p>
            <a:r>
              <a:rPr lang="en-IN" dirty="0" smtClean="0">
                <a:solidFill>
                  <a:schemeClr val="tx2">
                    <a:lumMod val="50000"/>
                  </a:schemeClr>
                </a:solidFill>
              </a:rPr>
              <a:t>public </a:t>
            </a:r>
            <a:r>
              <a:rPr lang="en-IN" dirty="0">
                <a:solidFill>
                  <a:schemeClr val="tx2">
                    <a:lumMod val="50000"/>
                  </a:schemeClr>
                </a:solidFill>
              </a:rPr>
              <a:t>class </a:t>
            </a:r>
            <a:r>
              <a:rPr lang="en-IN" dirty="0" err="1">
                <a:solidFill>
                  <a:schemeClr val="tx2">
                    <a:lumMod val="50000"/>
                  </a:schemeClr>
                </a:solidFill>
              </a:rPr>
              <a:t>static_non_static</a:t>
            </a:r>
            <a:r>
              <a:rPr lang="en-IN" dirty="0">
                <a:solidFill>
                  <a:schemeClr val="tx2">
                    <a:lumMod val="50000"/>
                  </a:schemeClr>
                </a:solidFill>
              </a:rPr>
              <a:t> {</a:t>
            </a:r>
          </a:p>
          <a:p>
            <a:endParaRPr lang="en-IN" dirty="0">
              <a:solidFill>
                <a:schemeClr val="tx2">
                  <a:lumMod val="50000"/>
                </a:schemeClr>
              </a:solidFill>
            </a:endParaRPr>
          </a:p>
          <a:p>
            <a:r>
              <a:rPr lang="en-IN" b="1" dirty="0" err="1">
                <a:solidFill>
                  <a:schemeClr val="accent2">
                    <a:lumMod val="50000"/>
                  </a:schemeClr>
                </a:solidFill>
              </a:rPr>
              <a:t>int</a:t>
            </a:r>
            <a:r>
              <a:rPr lang="en-IN" b="1" dirty="0">
                <a:solidFill>
                  <a:schemeClr val="accent2">
                    <a:lumMod val="50000"/>
                  </a:schemeClr>
                </a:solidFill>
              </a:rPr>
              <a:t> a=0</a:t>
            </a:r>
            <a:r>
              <a:rPr lang="en-IN" b="1" dirty="0" smtClean="0">
                <a:solidFill>
                  <a:schemeClr val="accent2">
                    <a:lumMod val="50000"/>
                  </a:schemeClr>
                </a:solidFill>
              </a:rPr>
              <a:t>;                           //non-static variable</a:t>
            </a:r>
            <a:endParaRPr lang="en-IN" b="1" dirty="0">
              <a:solidFill>
                <a:schemeClr val="accent2">
                  <a:lumMod val="50000"/>
                </a:schemeClr>
              </a:solidFill>
            </a:endParaRPr>
          </a:p>
          <a:p>
            <a:r>
              <a:rPr lang="en-IN" b="1" dirty="0">
                <a:solidFill>
                  <a:schemeClr val="accent6">
                    <a:lumMod val="75000"/>
                  </a:schemeClr>
                </a:solidFill>
              </a:rPr>
              <a:t>static </a:t>
            </a:r>
            <a:r>
              <a:rPr lang="en-IN" b="1" dirty="0" err="1">
                <a:solidFill>
                  <a:schemeClr val="accent6">
                    <a:lumMod val="75000"/>
                  </a:schemeClr>
                </a:solidFill>
              </a:rPr>
              <a:t>int</a:t>
            </a:r>
            <a:r>
              <a:rPr lang="en-IN" b="1" dirty="0">
                <a:solidFill>
                  <a:schemeClr val="accent6">
                    <a:lumMod val="75000"/>
                  </a:schemeClr>
                </a:solidFill>
              </a:rPr>
              <a:t> </a:t>
            </a:r>
            <a:r>
              <a:rPr lang="en-IN" b="1" dirty="0" smtClean="0">
                <a:solidFill>
                  <a:schemeClr val="accent6">
                    <a:lumMod val="75000"/>
                  </a:schemeClr>
                </a:solidFill>
              </a:rPr>
              <a:t>area =</a:t>
            </a:r>
            <a:r>
              <a:rPr lang="en-IN" b="1" dirty="0">
                <a:solidFill>
                  <a:schemeClr val="accent6">
                    <a:lumMod val="75000"/>
                  </a:schemeClr>
                </a:solidFill>
              </a:rPr>
              <a:t>0</a:t>
            </a:r>
            <a:r>
              <a:rPr lang="en-IN" b="1" dirty="0" smtClean="0">
                <a:solidFill>
                  <a:schemeClr val="accent6">
                    <a:lumMod val="75000"/>
                  </a:schemeClr>
                </a:solidFill>
              </a:rPr>
              <a:t>;         //static variable</a:t>
            </a:r>
            <a:endParaRPr lang="en-IN" b="1" dirty="0">
              <a:solidFill>
                <a:schemeClr val="accent6">
                  <a:lumMod val="75000"/>
                </a:schemeClr>
              </a:solidFill>
            </a:endParaRPr>
          </a:p>
          <a:p>
            <a:r>
              <a:rPr lang="en-IN" dirty="0">
                <a:solidFill>
                  <a:schemeClr val="tx2">
                    <a:lumMod val="50000"/>
                  </a:schemeClr>
                </a:solidFill>
              </a:rPr>
              <a:t>public static void main(String[] </a:t>
            </a:r>
            <a:r>
              <a:rPr lang="en-IN" dirty="0" err="1">
                <a:solidFill>
                  <a:schemeClr val="tx2">
                    <a:lumMod val="50000"/>
                  </a:schemeClr>
                </a:solidFill>
              </a:rPr>
              <a:t>args</a:t>
            </a:r>
            <a:r>
              <a:rPr lang="en-IN" dirty="0">
                <a:solidFill>
                  <a:schemeClr val="tx2">
                    <a:lumMod val="50000"/>
                  </a:schemeClr>
                </a:solidFill>
              </a:rPr>
              <a:t>) {</a:t>
            </a:r>
          </a:p>
          <a:p>
            <a:endParaRPr lang="en-IN" dirty="0">
              <a:solidFill>
                <a:schemeClr val="tx2">
                  <a:lumMod val="50000"/>
                </a:schemeClr>
              </a:solidFill>
            </a:endParaRPr>
          </a:p>
          <a:p>
            <a:r>
              <a:rPr lang="en-IN" dirty="0" err="1">
                <a:solidFill>
                  <a:schemeClr val="tx2">
                    <a:lumMod val="50000"/>
                  </a:schemeClr>
                </a:solidFill>
              </a:rPr>
              <a:t>static_non_static</a:t>
            </a:r>
            <a:r>
              <a:rPr lang="en-IN" dirty="0">
                <a:solidFill>
                  <a:schemeClr val="tx2">
                    <a:lumMod val="50000"/>
                  </a:schemeClr>
                </a:solidFill>
              </a:rPr>
              <a:t> </a:t>
            </a:r>
            <a:r>
              <a:rPr lang="en-IN" dirty="0" err="1">
                <a:solidFill>
                  <a:schemeClr val="tx2">
                    <a:lumMod val="50000"/>
                  </a:schemeClr>
                </a:solidFill>
              </a:rPr>
              <a:t>sm</a:t>
            </a:r>
            <a:r>
              <a:rPr lang="en-IN" dirty="0">
                <a:solidFill>
                  <a:schemeClr val="tx2">
                    <a:lumMod val="50000"/>
                  </a:schemeClr>
                </a:solidFill>
              </a:rPr>
              <a:t> = new </a:t>
            </a:r>
            <a:r>
              <a:rPr lang="en-IN" dirty="0" err="1">
                <a:solidFill>
                  <a:schemeClr val="tx2">
                    <a:lumMod val="50000"/>
                  </a:schemeClr>
                </a:solidFill>
              </a:rPr>
              <a:t>static_non_static</a:t>
            </a:r>
            <a:r>
              <a:rPr lang="en-IN" dirty="0">
                <a:solidFill>
                  <a:schemeClr val="tx2">
                    <a:lumMod val="50000"/>
                  </a:schemeClr>
                </a:solidFill>
              </a:rPr>
              <a:t>();</a:t>
            </a:r>
          </a:p>
          <a:p>
            <a:endParaRPr lang="en-IN" dirty="0">
              <a:solidFill>
                <a:schemeClr val="tx2">
                  <a:lumMod val="50000"/>
                </a:schemeClr>
              </a:solidFill>
            </a:endParaRPr>
          </a:p>
          <a:p>
            <a:r>
              <a:rPr lang="en-IN" b="1" dirty="0" err="1">
                <a:solidFill>
                  <a:schemeClr val="accent2">
                    <a:lumMod val="50000"/>
                  </a:schemeClr>
                </a:solidFill>
              </a:rPr>
              <a:t>sm.a</a:t>
            </a:r>
            <a:r>
              <a:rPr lang="en-IN" b="1" dirty="0">
                <a:solidFill>
                  <a:schemeClr val="accent2">
                    <a:lumMod val="50000"/>
                  </a:schemeClr>
                </a:solidFill>
              </a:rPr>
              <a:t>=</a:t>
            </a:r>
            <a:r>
              <a:rPr lang="en-IN" b="1" dirty="0" err="1">
                <a:solidFill>
                  <a:schemeClr val="accent2">
                    <a:lumMod val="50000"/>
                  </a:schemeClr>
                </a:solidFill>
              </a:rPr>
              <a:t>calcArea</a:t>
            </a:r>
            <a:r>
              <a:rPr lang="en-IN" b="1" dirty="0">
                <a:solidFill>
                  <a:schemeClr val="accent2">
                    <a:lumMod val="50000"/>
                  </a:schemeClr>
                </a:solidFill>
              </a:rPr>
              <a:t>(4</a:t>
            </a:r>
            <a:r>
              <a:rPr lang="en-IN" b="1" dirty="0" smtClean="0">
                <a:solidFill>
                  <a:schemeClr val="accent2">
                    <a:lumMod val="50000"/>
                  </a:schemeClr>
                </a:solidFill>
              </a:rPr>
              <a:t>);        //using non-static variable</a:t>
            </a:r>
            <a:endParaRPr lang="en-IN" b="1" dirty="0">
              <a:solidFill>
                <a:schemeClr val="accent2">
                  <a:lumMod val="50000"/>
                </a:schemeClr>
              </a:solidFill>
            </a:endParaRPr>
          </a:p>
          <a:p>
            <a:r>
              <a:rPr lang="en-IN" dirty="0" err="1">
                <a:solidFill>
                  <a:schemeClr val="tx2">
                    <a:lumMod val="50000"/>
                  </a:schemeClr>
                </a:solidFill>
              </a:rPr>
              <a:t>System.out.println</a:t>
            </a:r>
            <a:r>
              <a:rPr lang="en-IN" dirty="0">
                <a:solidFill>
                  <a:schemeClr val="tx2">
                    <a:lumMod val="50000"/>
                  </a:schemeClr>
                </a:solidFill>
              </a:rPr>
              <a:t>(</a:t>
            </a:r>
            <a:r>
              <a:rPr lang="en-IN" dirty="0" err="1">
                <a:solidFill>
                  <a:schemeClr val="tx2">
                    <a:lumMod val="50000"/>
                  </a:schemeClr>
                </a:solidFill>
              </a:rPr>
              <a:t>sm.a</a:t>
            </a:r>
            <a:r>
              <a:rPr lang="en-IN" dirty="0">
                <a:solidFill>
                  <a:schemeClr val="tx2">
                    <a:lumMod val="50000"/>
                  </a:schemeClr>
                </a:solidFill>
              </a:rPr>
              <a:t>+" is the area of square");</a:t>
            </a:r>
          </a:p>
          <a:p>
            <a:endParaRPr lang="en-IN" dirty="0">
              <a:solidFill>
                <a:schemeClr val="tx2">
                  <a:lumMod val="50000"/>
                </a:schemeClr>
              </a:solidFill>
            </a:endParaRPr>
          </a:p>
          <a:p>
            <a:r>
              <a:rPr lang="en-IN" dirty="0" err="1">
                <a:solidFill>
                  <a:schemeClr val="tx2">
                    <a:lumMod val="50000"/>
                  </a:schemeClr>
                </a:solidFill>
              </a:rPr>
              <a:t>int</a:t>
            </a:r>
            <a:r>
              <a:rPr lang="en-IN" dirty="0">
                <a:solidFill>
                  <a:schemeClr val="tx2">
                    <a:lumMod val="50000"/>
                  </a:schemeClr>
                </a:solidFill>
              </a:rPr>
              <a:t> </a:t>
            </a:r>
            <a:r>
              <a:rPr lang="en-IN" dirty="0" err="1">
                <a:solidFill>
                  <a:schemeClr val="tx2">
                    <a:lumMod val="50000"/>
                  </a:schemeClr>
                </a:solidFill>
              </a:rPr>
              <a:t>areaR</a:t>
            </a:r>
            <a:r>
              <a:rPr lang="en-IN" b="1" dirty="0">
                <a:solidFill>
                  <a:schemeClr val="tx2">
                    <a:lumMod val="50000"/>
                  </a:schemeClr>
                </a:solidFill>
              </a:rPr>
              <a:t> </a:t>
            </a:r>
            <a:r>
              <a:rPr lang="en-IN" dirty="0">
                <a:solidFill>
                  <a:schemeClr val="tx2">
                    <a:lumMod val="50000"/>
                  </a:schemeClr>
                </a:solidFill>
              </a:rPr>
              <a:t>= </a:t>
            </a:r>
            <a:r>
              <a:rPr lang="en-IN" dirty="0" err="1">
                <a:solidFill>
                  <a:schemeClr val="accent2">
                    <a:lumMod val="50000"/>
                  </a:schemeClr>
                </a:solidFill>
              </a:rPr>
              <a:t>sm.areaRec</a:t>
            </a:r>
            <a:r>
              <a:rPr lang="en-IN" dirty="0">
                <a:solidFill>
                  <a:schemeClr val="accent2">
                    <a:lumMod val="50000"/>
                  </a:schemeClr>
                </a:solidFill>
              </a:rPr>
              <a:t>(4,2);</a:t>
            </a:r>
          </a:p>
          <a:p>
            <a:r>
              <a:rPr lang="en-IN" dirty="0" err="1">
                <a:solidFill>
                  <a:schemeClr val="tx2">
                    <a:lumMod val="50000"/>
                  </a:schemeClr>
                </a:solidFill>
              </a:rPr>
              <a:t>System.out.println</a:t>
            </a:r>
            <a:r>
              <a:rPr lang="en-IN" dirty="0">
                <a:solidFill>
                  <a:schemeClr val="tx2">
                    <a:lumMod val="50000"/>
                  </a:schemeClr>
                </a:solidFill>
              </a:rPr>
              <a:t>(</a:t>
            </a:r>
            <a:r>
              <a:rPr lang="en-IN" dirty="0" err="1">
                <a:solidFill>
                  <a:schemeClr val="tx2">
                    <a:lumMod val="50000"/>
                  </a:schemeClr>
                </a:solidFill>
              </a:rPr>
              <a:t>areaR</a:t>
            </a:r>
            <a:r>
              <a:rPr lang="en-IN" dirty="0">
                <a:solidFill>
                  <a:schemeClr val="tx2">
                    <a:lumMod val="50000"/>
                  </a:schemeClr>
                </a:solidFill>
              </a:rPr>
              <a:t>+" is the area of rectangle");</a:t>
            </a:r>
          </a:p>
          <a:p>
            <a:endParaRPr lang="en-IN" dirty="0">
              <a:solidFill>
                <a:schemeClr val="tx2">
                  <a:lumMod val="50000"/>
                </a:schemeClr>
              </a:solidFill>
            </a:endParaRPr>
          </a:p>
          <a:p>
            <a:r>
              <a:rPr lang="en-IN" dirty="0">
                <a:solidFill>
                  <a:schemeClr val="tx2">
                    <a:lumMod val="50000"/>
                  </a:schemeClr>
                </a:solidFill>
              </a:rPr>
              <a:t>}</a:t>
            </a:r>
          </a:p>
          <a:p>
            <a:r>
              <a:rPr lang="en-IN" dirty="0">
                <a:solidFill>
                  <a:schemeClr val="tx2">
                    <a:lumMod val="50000"/>
                  </a:schemeClr>
                </a:solidFill>
              </a:rPr>
              <a:t>public static </a:t>
            </a:r>
            <a:r>
              <a:rPr lang="en-IN" dirty="0" err="1">
                <a:solidFill>
                  <a:schemeClr val="tx2">
                    <a:lumMod val="50000"/>
                  </a:schemeClr>
                </a:solidFill>
              </a:rPr>
              <a:t>int</a:t>
            </a:r>
            <a:r>
              <a:rPr lang="en-IN" dirty="0">
                <a:solidFill>
                  <a:schemeClr val="tx2">
                    <a:lumMod val="50000"/>
                  </a:schemeClr>
                </a:solidFill>
              </a:rPr>
              <a:t> </a:t>
            </a:r>
            <a:r>
              <a:rPr lang="en-IN" dirty="0" err="1">
                <a:solidFill>
                  <a:schemeClr val="tx2">
                    <a:lumMod val="50000"/>
                  </a:schemeClr>
                </a:solidFill>
              </a:rPr>
              <a:t>calcArea</a:t>
            </a:r>
            <a:r>
              <a:rPr lang="en-IN" dirty="0">
                <a:solidFill>
                  <a:schemeClr val="tx2">
                    <a:lumMod val="50000"/>
                  </a:schemeClr>
                </a:solidFill>
              </a:rPr>
              <a:t>(</a:t>
            </a:r>
            <a:r>
              <a:rPr lang="en-IN" dirty="0" err="1">
                <a:solidFill>
                  <a:schemeClr val="tx2">
                    <a:lumMod val="50000"/>
                  </a:schemeClr>
                </a:solidFill>
              </a:rPr>
              <a:t>int</a:t>
            </a:r>
            <a:r>
              <a:rPr lang="en-IN" dirty="0">
                <a:solidFill>
                  <a:schemeClr val="tx2">
                    <a:lumMod val="50000"/>
                  </a:schemeClr>
                </a:solidFill>
              </a:rPr>
              <a:t> side</a:t>
            </a:r>
            <a:r>
              <a:rPr lang="en-IN" dirty="0" smtClean="0">
                <a:solidFill>
                  <a:schemeClr val="tx2">
                    <a:lumMod val="50000"/>
                  </a:schemeClr>
                </a:solidFill>
              </a:rPr>
              <a:t>){</a:t>
            </a:r>
          </a:p>
          <a:p>
            <a:r>
              <a:rPr lang="en-IN" b="1" dirty="0">
                <a:solidFill>
                  <a:schemeClr val="accent6">
                    <a:lumMod val="75000"/>
                  </a:schemeClr>
                </a:solidFill>
              </a:rPr>
              <a:t>area=side*side</a:t>
            </a:r>
            <a:r>
              <a:rPr lang="en-IN" b="1" dirty="0" smtClean="0">
                <a:solidFill>
                  <a:schemeClr val="accent6">
                    <a:lumMod val="75000"/>
                  </a:schemeClr>
                </a:solidFill>
              </a:rPr>
              <a:t>;             //using static variable</a:t>
            </a:r>
            <a:endParaRPr lang="en-IN" b="1" dirty="0">
              <a:solidFill>
                <a:schemeClr val="accent6">
                  <a:lumMod val="75000"/>
                </a:schemeClr>
              </a:solidFill>
            </a:endParaRPr>
          </a:p>
          <a:p>
            <a:r>
              <a:rPr lang="en-IN" dirty="0">
                <a:solidFill>
                  <a:schemeClr val="tx2">
                    <a:lumMod val="50000"/>
                  </a:schemeClr>
                </a:solidFill>
              </a:rPr>
              <a:t>return area;</a:t>
            </a:r>
          </a:p>
          <a:p>
            <a:r>
              <a:rPr lang="en-IN" dirty="0" smtClean="0">
                <a:solidFill>
                  <a:schemeClr val="tx2">
                    <a:lumMod val="50000"/>
                  </a:schemeClr>
                </a:solidFill>
              </a:rPr>
              <a:t>}</a:t>
            </a:r>
          </a:p>
          <a:p>
            <a:r>
              <a:rPr lang="en-IN" dirty="0" smtClean="0">
                <a:solidFill>
                  <a:schemeClr val="tx2">
                    <a:lumMod val="50000"/>
                  </a:schemeClr>
                </a:solidFill>
              </a:rPr>
              <a:t>public  </a:t>
            </a:r>
            <a:r>
              <a:rPr lang="en-IN" dirty="0" err="1">
                <a:solidFill>
                  <a:schemeClr val="tx2">
                    <a:lumMod val="50000"/>
                  </a:schemeClr>
                </a:solidFill>
              </a:rPr>
              <a:t>int</a:t>
            </a:r>
            <a:r>
              <a:rPr lang="en-IN" dirty="0">
                <a:solidFill>
                  <a:schemeClr val="tx2">
                    <a:lumMod val="50000"/>
                  </a:schemeClr>
                </a:solidFill>
              </a:rPr>
              <a:t> </a:t>
            </a:r>
            <a:r>
              <a:rPr lang="en-IN" dirty="0" err="1">
                <a:solidFill>
                  <a:schemeClr val="tx2">
                    <a:lumMod val="50000"/>
                  </a:schemeClr>
                </a:solidFill>
              </a:rPr>
              <a:t>areaRec</a:t>
            </a:r>
            <a:r>
              <a:rPr lang="en-IN" dirty="0">
                <a:solidFill>
                  <a:schemeClr val="tx2">
                    <a:lumMod val="50000"/>
                  </a:schemeClr>
                </a:solidFill>
              </a:rPr>
              <a:t>(</a:t>
            </a:r>
            <a:r>
              <a:rPr lang="en-IN" dirty="0" err="1">
                <a:solidFill>
                  <a:schemeClr val="tx2">
                    <a:lumMod val="50000"/>
                  </a:schemeClr>
                </a:solidFill>
              </a:rPr>
              <a:t>int</a:t>
            </a:r>
            <a:r>
              <a:rPr lang="en-IN" dirty="0">
                <a:solidFill>
                  <a:schemeClr val="tx2">
                    <a:lumMod val="50000"/>
                  </a:schemeClr>
                </a:solidFill>
              </a:rPr>
              <a:t> </a:t>
            </a:r>
            <a:r>
              <a:rPr lang="en-IN" dirty="0" err="1">
                <a:solidFill>
                  <a:schemeClr val="tx2">
                    <a:lumMod val="50000"/>
                  </a:schemeClr>
                </a:solidFill>
              </a:rPr>
              <a:t>l,int</a:t>
            </a:r>
            <a:r>
              <a:rPr lang="en-IN" dirty="0">
                <a:solidFill>
                  <a:schemeClr val="tx2">
                    <a:lumMod val="50000"/>
                  </a:schemeClr>
                </a:solidFill>
              </a:rPr>
              <a:t> b){</a:t>
            </a:r>
          </a:p>
          <a:p>
            <a:r>
              <a:rPr lang="en-IN" b="1" dirty="0" smtClean="0">
                <a:solidFill>
                  <a:schemeClr val="accent6">
                    <a:lumMod val="75000"/>
                  </a:schemeClr>
                </a:solidFill>
              </a:rPr>
              <a:t>area=l*b</a:t>
            </a:r>
            <a:r>
              <a:rPr lang="en-IN" b="1" dirty="0">
                <a:solidFill>
                  <a:schemeClr val="accent6">
                    <a:lumMod val="75000"/>
                  </a:schemeClr>
                </a:solidFill>
              </a:rPr>
              <a:t>;</a:t>
            </a:r>
          </a:p>
          <a:p>
            <a:r>
              <a:rPr lang="en-IN" dirty="0">
                <a:solidFill>
                  <a:schemeClr val="tx2">
                    <a:lumMod val="50000"/>
                  </a:schemeClr>
                </a:solidFill>
              </a:rPr>
              <a:t>return area;</a:t>
            </a:r>
          </a:p>
          <a:p>
            <a:r>
              <a:rPr lang="en-IN" dirty="0" smtClean="0">
                <a:solidFill>
                  <a:schemeClr val="tx2">
                    <a:lumMod val="50000"/>
                  </a:schemeClr>
                </a:solidFill>
              </a:rPr>
              <a:t>}</a:t>
            </a:r>
            <a:endParaRPr lang="en-IN" dirty="0">
              <a:solidFill>
                <a:schemeClr val="tx2">
                  <a:lumMod val="50000"/>
                </a:schemeClr>
              </a:solidFill>
            </a:endParaRPr>
          </a:p>
          <a:p>
            <a:r>
              <a:rPr lang="en-IN" dirty="0">
                <a:solidFill>
                  <a:schemeClr val="tx2">
                    <a:lumMod val="50000"/>
                  </a:schemeClr>
                </a:solidFill>
              </a:rPr>
              <a:t>}</a:t>
            </a:r>
          </a:p>
          <a:p>
            <a:endParaRPr lang="en-IN" dirty="0">
              <a:solidFill>
                <a:schemeClr val="tx2">
                  <a:lumMod val="50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76672"/>
            <a:ext cx="6336704" cy="1754326"/>
          </a:xfrm>
          <a:prstGeom prst="rect">
            <a:avLst/>
          </a:prstGeom>
        </p:spPr>
        <p:txBody>
          <a:bodyPr wrap="square">
            <a:spAutoFit/>
          </a:bodyPr>
          <a:lstStyle/>
          <a:p>
            <a:r>
              <a:rPr lang="en-IN" dirty="0" smtClean="0">
                <a:solidFill>
                  <a:schemeClr val="tx2">
                    <a:lumMod val="50000"/>
                  </a:schemeClr>
                </a:solidFill>
              </a:rPr>
              <a:t>public </a:t>
            </a:r>
            <a:r>
              <a:rPr lang="en-IN" dirty="0">
                <a:solidFill>
                  <a:schemeClr val="tx2">
                    <a:lumMod val="50000"/>
                  </a:schemeClr>
                </a:solidFill>
              </a:rPr>
              <a:t>static </a:t>
            </a:r>
            <a:r>
              <a:rPr lang="en-IN" dirty="0" err="1">
                <a:solidFill>
                  <a:schemeClr val="tx2">
                    <a:lumMod val="50000"/>
                  </a:schemeClr>
                </a:solidFill>
              </a:rPr>
              <a:t>int</a:t>
            </a:r>
            <a:r>
              <a:rPr lang="en-IN" dirty="0">
                <a:solidFill>
                  <a:schemeClr val="tx2">
                    <a:lumMod val="50000"/>
                  </a:schemeClr>
                </a:solidFill>
              </a:rPr>
              <a:t> </a:t>
            </a:r>
            <a:r>
              <a:rPr lang="en-IN" dirty="0" err="1">
                <a:solidFill>
                  <a:schemeClr val="tx2">
                    <a:lumMod val="50000"/>
                  </a:schemeClr>
                </a:solidFill>
              </a:rPr>
              <a:t>calcArea</a:t>
            </a:r>
            <a:r>
              <a:rPr lang="en-IN" dirty="0">
                <a:solidFill>
                  <a:schemeClr val="tx2">
                    <a:lumMod val="50000"/>
                  </a:schemeClr>
                </a:solidFill>
              </a:rPr>
              <a:t>(</a:t>
            </a:r>
            <a:r>
              <a:rPr lang="en-IN" dirty="0" err="1">
                <a:solidFill>
                  <a:schemeClr val="tx2">
                    <a:lumMod val="50000"/>
                  </a:schemeClr>
                </a:solidFill>
              </a:rPr>
              <a:t>int</a:t>
            </a:r>
            <a:r>
              <a:rPr lang="en-IN" dirty="0">
                <a:solidFill>
                  <a:schemeClr val="tx2">
                    <a:lumMod val="50000"/>
                  </a:schemeClr>
                </a:solidFill>
              </a:rPr>
              <a:t> side</a:t>
            </a:r>
            <a:r>
              <a:rPr lang="en-IN" dirty="0" smtClean="0">
                <a:solidFill>
                  <a:schemeClr val="tx2">
                    <a:lumMod val="50000"/>
                  </a:schemeClr>
                </a:solidFill>
              </a:rPr>
              <a:t>){</a:t>
            </a:r>
            <a:endParaRPr lang="en-IN" dirty="0">
              <a:solidFill>
                <a:schemeClr val="tx2">
                  <a:lumMod val="50000"/>
                </a:schemeClr>
              </a:solidFill>
            </a:endParaRPr>
          </a:p>
          <a:p>
            <a:r>
              <a:rPr lang="en-IN" dirty="0">
                <a:solidFill>
                  <a:schemeClr val="tx2">
                    <a:lumMod val="50000"/>
                  </a:schemeClr>
                </a:solidFill>
              </a:rPr>
              <a:t>area=side*side</a:t>
            </a:r>
            <a:r>
              <a:rPr lang="en-IN" dirty="0" smtClean="0">
                <a:solidFill>
                  <a:schemeClr val="tx2">
                    <a:lumMod val="50000"/>
                  </a:schemeClr>
                </a:solidFill>
              </a:rPr>
              <a:t>;            </a:t>
            </a:r>
          </a:p>
          <a:p>
            <a:r>
              <a:rPr lang="en-IN" b="1" dirty="0" err="1">
                <a:solidFill>
                  <a:schemeClr val="accent2">
                    <a:lumMod val="60000"/>
                    <a:lumOff val="40000"/>
                  </a:schemeClr>
                </a:solidFill>
              </a:rPr>
              <a:t>i</a:t>
            </a:r>
            <a:r>
              <a:rPr lang="en-IN" b="1" dirty="0" err="1" smtClean="0">
                <a:solidFill>
                  <a:schemeClr val="accent2">
                    <a:lumMod val="60000"/>
                    <a:lumOff val="40000"/>
                  </a:schemeClr>
                </a:solidFill>
              </a:rPr>
              <a:t>nt</a:t>
            </a:r>
            <a:r>
              <a:rPr lang="en-IN" b="1" dirty="0" smtClean="0">
                <a:solidFill>
                  <a:schemeClr val="accent2">
                    <a:lumMod val="60000"/>
                    <a:lumOff val="40000"/>
                  </a:schemeClr>
                </a:solidFill>
              </a:rPr>
              <a:t> n = </a:t>
            </a:r>
            <a:r>
              <a:rPr lang="en-IN" b="1" dirty="0" err="1" smtClean="0">
                <a:solidFill>
                  <a:schemeClr val="accent2">
                    <a:lumMod val="60000"/>
                    <a:lumOff val="40000"/>
                  </a:schemeClr>
                </a:solidFill>
              </a:rPr>
              <a:t>sm.areaRec</a:t>
            </a:r>
            <a:r>
              <a:rPr lang="en-IN" b="1" dirty="0" smtClean="0">
                <a:solidFill>
                  <a:schemeClr val="accent2">
                    <a:lumMod val="60000"/>
                    <a:lumOff val="40000"/>
                  </a:schemeClr>
                </a:solidFill>
              </a:rPr>
              <a:t>(2,3); //local variable</a:t>
            </a:r>
          </a:p>
          <a:p>
            <a:r>
              <a:rPr lang="en-IN" dirty="0" err="1" smtClean="0">
                <a:solidFill>
                  <a:schemeClr val="tx2">
                    <a:lumMod val="50000"/>
                  </a:schemeClr>
                </a:solidFill>
              </a:rPr>
              <a:t>System.out.println</a:t>
            </a:r>
            <a:r>
              <a:rPr lang="en-IN" dirty="0" smtClean="0">
                <a:solidFill>
                  <a:schemeClr val="tx2">
                    <a:lumMod val="50000"/>
                  </a:schemeClr>
                </a:solidFill>
              </a:rPr>
              <a:t>(n+" </a:t>
            </a:r>
            <a:r>
              <a:rPr lang="en-IN" dirty="0">
                <a:solidFill>
                  <a:schemeClr val="tx2">
                    <a:lumMod val="50000"/>
                  </a:schemeClr>
                </a:solidFill>
              </a:rPr>
              <a:t>is the area of rectangle</a:t>
            </a:r>
            <a:r>
              <a:rPr lang="en-IN" dirty="0" smtClean="0">
                <a:solidFill>
                  <a:schemeClr val="tx2">
                    <a:lumMod val="50000"/>
                  </a:schemeClr>
                </a:solidFill>
              </a:rPr>
              <a:t>");</a:t>
            </a:r>
            <a:endParaRPr lang="en-IN" b="1" dirty="0">
              <a:solidFill>
                <a:schemeClr val="accent6">
                  <a:lumMod val="75000"/>
                </a:schemeClr>
              </a:solidFill>
            </a:endParaRPr>
          </a:p>
          <a:p>
            <a:r>
              <a:rPr lang="en-IN" dirty="0">
                <a:solidFill>
                  <a:schemeClr val="tx2">
                    <a:lumMod val="50000"/>
                  </a:schemeClr>
                </a:solidFill>
              </a:rPr>
              <a:t>return area;</a:t>
            </a:r>
          </a:p>
          <a:p>
            <a:r>
              <a:rPr lang="en-IN" dirty="0">
                <a:solidFill>
                  <a:schemeClr val="tx2">
                    <a:lumMod val="50000"/>
                  </a:schemeClr>
                </a:solidFill>
              </a:rPr>
              <a: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28926" y="748380"/>
            <a:ext cx="292895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VARIABLES</a:t>
            </a:r>
          </a:p>
        </p:txBody>
      </p:sp>
      <p:cxnSp>
        <p:nvCxnSpPr>
          <p:cNvPr id="3" name="Straight Connector 2"/>
          <p:cNvCxnSpPr/>
          <p:nvPr/>
        </p:nvCxnSpPr>
        <p:spPr>
          <a:xfrm>
            <a:off x="1428728" y="1462760"/>
            <a:ext cx="592935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rot="5400000">
            <a:off x="3286116" y="1248446"/>
            <a:ext cx="42862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a:off x="1071538" y="181995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rot="5400000">
            <a:off x="7001686" y="1819156"/>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9"/>
          <p:cNvSpPr txBox="1"/>
          <p:nvPr/>
        </p:nvSpPr>
        <p:spPr>
          <a:xfrm>
            <a:off x="642910" y="2320016"/>
            <a:ext cx="178595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local</a:t>
            </a:r>
            <a:endParaRPr lang="en-IN" dirty="0"/>
          </a:p>
        </p:txBody>
      </p:sp>
      <p:sp>
        <p:nvSpPr>
          <p:cNvPr id="8" name="TextBox 10"/>
          <p:cNvSpPr txBox="1"/>
          <p:nvPr/>
        </p:nvSpPr>
        <p:spPr>
          <a:xfrm>
            <a:off x="6572264" y="2320016"/>
            <a:ext cx="171451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Global</a:t>
            </a:r>
            <a:endParaRPr lang="en-IN" dirty="0"/>
          </a:p>
        </p:txBody>
      </p:sp>
      <p:cxnSp>
        <p:nvCxnSpPr>
          <p:cNvPr id="9" name="Straight Connector 8"/>
          <p:cNvCxnSpPr/>
          <p:nvPr/>
        </p:nvCxnSpPr>
        <p:spPr>
          <a:xfrm>
            <a:off x="428596" y="3320148"/>
            <a:ext cx="278608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86446" y="3320148"/>
            <a:ext cx="2786082"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rot="5400000">
            <a:off x="178563" y="3570181"/>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2965439" y="3569387"/>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8323289" y="3569387"/>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5537207" y="3569387"/>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9"/>
          <p:cNvSpPr txBox="1"/>
          <p:nvPr/>
        </p:nvSpPr>
        <p:spPr>
          <a:xfrm>
            <a:off x="0" y="4034528"/>
            <a:ext cx="135729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primitive</a:t>
            </a:r>
            <a:endParaRPr lang="en-IN" dirty="0"/>
          </a:p>
        </p:txBody>
      </p:sp>
      <p:sp>
        <p:nvSpPr>
          <p:cNvPr id="16" name="TextBox 20"/>
          <p:cNvSpPr txBox="1"/>
          <p:nvPr/>
        </p:nvSpPr>
        <p:spPr>
          <a:xfrm>
            <a:off x="2571736" y="4034528"/>
            <a:ext cx="128588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reference</a:t>
            </a:r>
            <a:endParaRPr lang="en-IN" dirty="0"/>
          </a:p>
        </p:txBody>
      </p:sp>
      <p:sp>
        <p:nvSpPr>
          <p:cNvPr id="17" name="TextBox 21"/>
          <p:cNvSpPr txBox="1"/>
          <p:nvPr/>
        </p:nvSpPr>
        <p:spPr>
          <a:xfrm>
            <a:off x="5429256" y="4177404"/>
            <a:ext cx="121444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primitive</a:t>
            </a:r>
            <a:endParaRPr lang="en-IN" dirty="0"/>
          </a:p>
        </p:txBody>
      </p:sp>
      <p:sp>
        <p:nvSpPr>
          <p:cNvPr id="18" name="TextBox 22"/>
          <p:cNvSpPr txBox="1"/>
          <p:nvPr/>
        </p:nvSpPr>
        <p:spPr>
          <a:xfrm>
            <a:off x="7715272" y="4034528"/>
            <a:ext cx="142872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reference</a:t>
            </a:r>
            <a:endParaRPr lang="en-IN" dirty="0"/>
          </a:p>
        </p:txBody>
      </p:sp>
      <p:sp>
        <p:nvSpPr>
          <p:cNvPr id="19" name="TextBox 23"/>
          <p:cNvSpPr txBox="1"/>
          <p:nvPr/>
        </p:nvSpPr>
        <p:spPr>
          <a:xfrm>
            <a:off x="4643438" y="5463288"/>
            <a:ext cx="1000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static</a:t>
            </a:r>
            <a:endParaRPr lang="en-IN" dirty="0"/>
          </a:p>
        </p:txBody>
      </p:sp>
      <p:sp>
        <p:nvSpPr>
          <p:cNvPr id="20" name="TextBox 24"/>
          <p:cNvSpPr txBox="1"/>
          <p:nvPr/>
        </p:nvSpPr>
        <p:spPr>
          <a:xfrm>
            <a:off x="5715008" y="5463288"/>
            <a:ext cx="1000132"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Non-static</a:t>
            </a:r>
            <a:endParaRPr lang="en-IN" dirty="0"/>
          </a:p>
        </p:txBody>
      </p:sp>
      <p:sp>
        <p:nvSpPr>
          <p:cNvPr id="21" name="TextBox 25"/>
          <p:cNvSpPr txBox="1"/>
          <p:nvPr/>
        </p:nvSpPr>
        <p:spPr>
          <a:xfrm>
            <a:off x="7000892" y="5463288"/>
            <a:ext cx="78581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static</a:t>
            </a:r>
            <a:endParaRPr lang="en-IN" dirty="0"/>
          </a:p>
        </p:txBody>
      </p:sp>
      <p:sp>
        <p:nvSpPr>
          <p:cNvPr id="22" name="TextBox 26"/>
          <p:cNvSpPr txBox="1"/>
          <p:nvPr/>
        </p:nvSpPr>
        <p:spPr>
          <a:xfrm>
            <a:off x="8358214" y="5463288"/>
            <a:ext cx="78578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Non-static</a:t>
            </a:r>
            <a:endParaRPr lang="en-IN" dirty="0"/>
          </a:p>
        </p:txBody>
      </p:sp>
      <p:cxnSp>
        <p:nvCxnSpPr>
          <p:cNvPr id="23" name="Straight Connector 22"/>
          <p:cNvCxnSpPr/>
          <p:nvPr/>
        </p:nvCxnSpPr>
        <p:spPr>
          <a:xfrm>
            <a:off x="4929190" y="5106098"/>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7358082" y="5106098"/>
            <a:ext cx="114300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5400000">
            <a:off x="4750595" y="528469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a:off x="5894397" y="5283899"/>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rot="5400000">
            <a:off x="7180281" y="5283899"/>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8323289" y="5283899"/>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5400000">
            <a:off x="5429256" y="4891784"/>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8001818" y="4962428"/>
            <a:ext cx="42862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0034" y="357166"/>
            <a:ext cx="1886222" cy="369332"/>
          </a:xfrm>
          <a:prstGeom prst="rect">
            <a:avLst/>
          </a:prstGeom>
          <a:noFill/>
        </p:spPr>
        <p:txBody>
          <a:bodyPr wrap="none" rtlCol="0">
            <a:spAutoFit/>
          </a:bodyPr>
          <a:lstStyle/>
          <a:p>
            <a:r>
              <a:rPr lang="en-IN" dirty="0" smtClean="0"/>
              <a:t>CONSTRUCTORS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14290"/>
            <a:ext cx="9144000" cy="7294305"/>
          </a:xfrm>
          <a:prstGeom prst="rect">
            <a:avLst/>
          </a:prstGeom>
          <a:noFill/>
        </p:spPr>
        <p:txBody>
          <a:bodyPr wrap="square" rtlCol="0">
            <a:spAutoFit/>
          </a:bodyPr>
          <a:lstStyle/>
          <a:p>
            <a:pPr lvl="0">
              <a:lnSpc>
                <a:spcPct val="150000"/>
              </a:lnSpc>
              <a:buFont typeface="Arial" pitchFamily="34" charset="0"/>
              <a:buChar char="•"/>
            </a:pPr>
            <a:r>
              <a:rPr lang="en-IN" dirty="0" smtClean="0"/>
              <a:t>  </a:t>
            </a:r>
            <a:r>
              <a:rPr lang="en-IN" sz="2000" dirty="0" smtClean="0"/>
              <a:t>Constructor does not have return type.</a:t>
            </a:r>
            <a:endParaRPr lang="en-US" sz="2000" dirty="0" smtClean="0"/>
          </a:p>
          <a:p>
            <a:pPr lvl="0">
              <a:lnSpc>
                <a:spcPct val="150000"/>
              </a:lnSpc>
              <a:buFont typeface="Arial" pitchFamily="34" charset="0"/>
              <a:buChar char="•"/>
            </a:pPr>
            <a:r>
              <a:rPr lang="en-IN" sz="2000" dirty="0" smtClean="0"/>
              <a:t>  Creating a class without a body, it gives output and that is constructor.</a:t>
            </a:r>
            <a:endParaRPr lang="en-US" sz="2000" dirty="0" smtClean="0"/>
          </a:p>
          <a:p>
            <a:pPr lvl="0">
              <a:lnSpc>
                <a:spcPct val="150000"/>
              </a:lnSpc>
              <a:buFont typeface="Arial" pitchFamily="34" charset="0"/>
              <a:buChar char="•"/>
            </a:pPr>
            <a:r>
              <a:rPr lang="en-IN" sz="2000" dirty="0" smtClean="0"/>
              <a:t>  Compiler will automatically create a constructor during runtime called as </a:t>
            </a:r>
            <a:r>
              <a:rPr lang="en-IN" sz="2000" b="1" dirty="0" smtClean="0"/>
              <a:t>default </a:t>
            </a:r>
          </a:p>
          <a:p>
            <a:pPr lvl="0">
              <a:lnSpc>
                <a:spcPct val="150000"/>
              </a:lnSpc>
            </a:pPr>
            <a:r>
              <a:rPr lang="en-IN" sz="2000" b="1" dirty="0" smtClean="0"/>
              <a:t>    constructor</a:t>
            </a:r>
            <a:r>
              <a:rPr lang="en-IN" sz="2000" dirty="0" smtClean="0"/>
              <a:t>, if users did not create a constructor.</a:t>
            </a:r>
            <a:endParaRPr lang="en-US" sz="2000" dirty="0" smtClean="0"/>
          </a:p>
          <a:p>
            <a:pPr lvl="0">
              <a:lnSpc>
                <a:spcPct val="150000"/>
              </a:lnSpc>
              <a:buFont typeface="Arial" pitchFamily="34" charset="0"/>
              <a:buChar char="•"/>
            </a:pPr>
            <a:r>
              <a:rPr lang="en-IN" sz="2000" dirty="0" smtClean="0"/>
              <a:t>  If user create a constructor, compiler will not create a constructor.</a:t>
            </a:r>
            <a:endParaRPr lang="en-US" sz="2000" dirty="0" smtClean="0"/>
          </a:p>
          <a:p>
            <a:pPr lvl="0">
              <a:lnSpc>
                <a:spcPct val="150000"/>
              </a:lnSpc>
              <a:buFont typeface="Arial" pitchFamily="34" charset="0"/>
              <a:buChar char="•"/>
            </a:pPr>
            <a:r>
              <a:rPr lang="en-IN" sz="2000" dirty="0" smtClean="0"/>
              <a:t>  If user create a constructor, it can have return type, as soon as we return something</a:t>
            </a:r>
          </a:p>
          <a:p>
            <a:pPr lvl="0">
              <a:lnSpc>
                <a:spcPct val="150000"/>
              </a:lnSpc>
            </a:pPr>
            <a:r>
              <a:rPr lang="en-IN" sz="2000" dirty="0" smtClean="0"/>
              <a:t>    it  become method.</a:t>
            </a:r>
            <a:endParaRPr lang="en-US" sz="2000" dirty="0" smtClean="0"/>
          </a:p>
          <a:p>
            <a:pPr lvl="0">
              <a:lnSpc>
                <a:spcPct val="150000"/>
              </a:lnSpc>
              <a:buFont typeface="Arial" pitchFamily="34" charset="0"/>
              <a:buChar char="•"/>
            </a:pPr>
            <a:r>
              <a:rPr lang="en-IN" sz="2000" dirty="0" smtClean="0"/>
              <a:t>  Constructor helps to create an object.</a:t>
            </a:r>
            <a:endParaRPr lang="en-US" sz="2000" dirty="0" smtClean="0"/>
          </a:p>
          <a:p>
            <a:pPr lvl="0">
              <a:lnSpc>
                <a:spcPct val="150000"/>
              </a:lnSpc>
              <a:buFont typeface="Arial" pitchFamily="34" charset="0"/>
              <a:buChar char="•"/>
            </a:pPr>
            <a:r>
              <a:rPr lang="en-IN" sz="2000" dirty="0" smtClean="0"/>
              <a:t>  When we trying to create a object of a class constructor is invoked.</a:t>
            </a:r>
            <a:endParaRPr lang="en-US" sz="2000" dirty="0" smtClean="0"/>
          </a:p>
          <a:p>
            <a:pPr lvl="0">
              <a:lnSpc>
                <a:spcPct val="150000"/>
              </a:lnSpc>
              <a:buFont typeface="Arial" pitchFamily="34" charset="0"/>
              <a:buChar char="•"/>
            </a:pPr>
            <a:r>
              <a:rPr lang="en-IN" sz="2000" dirty="0" smtClean="0"/>
              <a:t>  Constructor can have body without return type.</a:t>
            </a:r>
            <a:endParaRPr lang="en-US" sz="2000" dirty="0" smtClean="0"/>
          </a:p>
          <a:p>
            <a:pPr lvl="0">
              <a:lnSpc>
                <a:spcPct val="150000"/>
              </a:lnSpc>
              <a:buFont typeface="Arial" pitchFamily="34" charset="0"/>
              <a:buChar char="•"/>
            </a:pPr>
            <a:r>
              <a:rPr lang="en-IN" sz="2000" dirty="0" smtClean="0"/>
              <a:t>  Like method have zero argument to n argument, same goes to constructor.</a:t>
            </a:r>
            <a:endParaRPr lang="en-US" sz="2000" dirty="0" smtClean="0"/>
          </a:p>
          <a:p>
            <a:pPr lvl="0">
              <a:lnSpc>
                <a:spcPct val="150000"/>
              </a:lnSpc>
              <a:buFont typeface="Arial" pitchFamily="34" charset="0"/>
              <a:buChar char="•"/>
            </a:pPr>
            <a:r>
              <a:rPr lang="en-IN" sz="2000" dirty="0" smtClean="0"/>
              <a:t>  Every class should have a constructor.</a:t>
            </a:r>
            <a:endParaRPr lang="en-US" sz="2000" dirty="0" smtClean="0"/>
          </a:p>
          <a:p>
            <a:pPr lvl="0">
              <a:lnSpc>
                <a:spcPct val="150000"/>
              </a:lnSpc>
              <a:buFont typeface="Arial" pitchFamily="34" charset="0"/>
              <a:buChar char="•"/>
            </a:pPr>
            <a:r>
              <a:rPr lang="en-IN" sz="2000" dirty="0" smtClean="0"/>
              <a:t>  No argument constructor is different from default constructor.</a:t>
            </a:r>
          </a:p>
          <a:p>
            <a:pPr lvl="0">
              <a:lnSpc>
                <a:spcPct val="150000"/>
              </a:lnSpc>
              <a:buFont typeface="Arial" pitchFamily="34" charset="0"/>
              <a:buChar char="•"/>
            </a:pPr>
            <a:r>
              <a:rPr lang="en-IN" sz="2000" dirty="0" smtClean="0"/>
              <a:t>  No argument constructor is created by users. default constructor will not have body</a:t>
            </a:r>
            <a:endParaRPr lang="en-US" sz="2000" dirty="0" smtClean="0"/>
          </a:p>
          <a:p>
            <a:pPr lvl="0">
              <a:lnSpc>
                <a:spcPct val="150000"/>
              </a:lnSpc>
            </a:pPr>
            <a:endParaRPr lang="en-US" sz="2000" dirty="0" smtClean="0"/>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214290"/>
            <a:ext cx="8786874" cy="1384995"/>
          </a:xfrm>
          <a:prstGeom prst="rect">
            <a:avLst/>
          </a:prstGeom>
          <a:noFill/>
        </p:spPr>
        <p:txBody>
          <a:bodyPr wrap="square" rtlCol="0">
            <a:spAutoFit/>
          </a:bodyPr>
          <a:lstStyle/>
          <a:p>
            <a:endParaRPr lang="en-IN" b="1" u="sng" dirty="0" smtClean="0"/>
          </a:p>
          <a:p>
            <a:endParaRPr lang="en-US" dirty="0" smtClean="0"/>
          </a:p>
          <a:p>
            <a:pPr>
              <a:lnSpc>
                <a:spcPct val="150000"/>
              </a:lnSpc>
            </a:pPr>
            <a:endParaRPr lang="en-US" sz="2000" dirty="0" smtClean="0"/>
          </a:p>
          <a:p>
            <a:endParaRPr lang="en-US" dirty="0"/>
          </a:p>
        </p:txBody>
      </p:sp>
      <p:sp>
        <p:nvSpPr>
          <p:cNvPr id="4" name="TextBox 3"/>
          <p:cNvSpPr txBox="1"/>
          <p:nvPr/>
        </p:nvSpPr>
        <p:spPr>
          <a:xfrm>
            <a:off x="285720" y="928670"/>
            <a:ext cx="7344816" cy="547714"/>
          </a:xfrm>
          <a:prstGeom prst="rect">
            <a:avLst/>
          </a:prstGeom>
          <a:noFill/>
        </p:spPr>
        <p:txBody>
          <a:bodyPr wrap="square" rtlCol="0">
            <a:spAutoFit/>
          </a:bodyPr>
          <a:lstStyle/>
          <a:p>
            <a:pPr marL="342900" indent="-342900">
              <a:lnSpc>
                <a:spcPct val="150000"/>
              </a:lnSpc>
              <a:buFont typeface="Arial" panose="020B0604020202020204" pitchFamily="34" charset="0"/>
              <a:buChar char="•"/>
            </a:pPr>
            <a:endParaRPr lang="en-IN" sz="2200" dirty="0"/>
          </a:p>
        </p:txBody>
      </p:sp>
      <p:sp>
        <p:nvSpPr>
          <p:cNvPr id="5" name="TextBox 4"/>
          <p:cNvSpPr txBox="1"/>
          <p:nvPr/>
        </p:nvSpPr>
        <p:spPr>
          <a:xfrm>
            <a:off x="142844" y="142852"/>
            <a:ext cx="4258312" cy="646331"/>
          </a:xfrm>
          <a:prstGeom prst="rect">
            <a:avLst/>
          </a:prstGeom>
          <a:noFill/>
        </p:spPr>
        <p:txBody>
          <a:bodyPr wrap="square" rtlCol="0">
            <a:spAutoFit/>
          </a:bodyPr>
          <a:lstStyle/>
          <a:p>
            <a:r>
              <a:rPr lang="en-IN" dirty="0"/>
              <a:t>public class demo</a:t>
            </a:r>
            <a:r>
              <a:rPr lang="en-IN" dirty="0" smtClean="0"/>
              <a:t>{</a:t>
            </a:r>
          </a:p>
          <a:p>
            <a:r>
              <a:rPr lang="en-IN" dirty="0" smtClean="0"/>
              <a:t>}</a:t>
            </a:r>
          </a:p>
        </p:txBody>
      </p:sp>
      <p:sp>
        <p:nvSpPr>
          <p:cNvPr id="6" name="Rectangle 5"/>
          <p:cNvSpPr/>
          <p:nvPr/>
        </p:nvSpPr>
        <p:spPr>
          <a:xfrm>
            <a:off x="4714876" y="40353"/>
            <a:ext cx="4572000" cy="2031325"/>
          </a:xfrm>
          <a:prstGeom prst="rect">
            <a:avLst/>
          </a:prstGeom>
        </p:spPr>
        <p:txBody>
          <a:bodyPr>
            <a:spAutoFit/>
          </a:bodyPr>
          <a:lstStyle/>
          <a:p>
            <a:r>
              <a:rPr lang="en-IN" dirty="0"/>
              <a:t>D:\UST_Global\java&gt;javac demo.java</a:t>
            </a:r>
          </a:p>
          <a:p>
            <a:endParaRPr lang="en-IN" dirty="0"/>
          </a:p>
          <a:p>
            <a:r>
              <a:rPr lang="en-IN" dirty="0"/>
              <a:t>D:\UST_Global\java&gt;javap demo</a:t>
            </a:r>
          </a:p>
          <a:p>
            <a:r>
              <a:rPr lang="en-IN" dirty="0"/>
              <a:t>Compiled from "demo.java"</a:t>
            </a:r>
          </a:p>
          <a:p>
            <a:r>
              <a:rPr lang="en-IN" dirty="0"/>
              <a:t>public class demo {</a:t>
            </a:r>
          </a:p>
          <a:p>
            <a:r>
              <a:rPr lang="en-IN" dirty="0"/>
              <a:t>  public demo();</a:t>
            </a:r>
          </a:p>
          <a:p>
            <a:r>
              <a:rPr lang="en-IN" dirty="0"/>
              <a:t>}</a:t>
            </a:r>
          </a:p>
        </p:txBody>
      </p:sp>
      <p:sp>
        <p:nvSpPr>
          <p:cNvPr id="7" name="Rectangle 6"/>
          <p:cNvSpPr/>
          <p:nvPr/>
        </p:nvSpPr>
        <p:spPr>
          <a:xfrm>
            <a:off x="0" y="2143116"/>
            <a:ext cx="4872732" cy="2031325"/>
          </a:xfrm>
          <a:prstGeom prst="rect">
            <a:avLst/>
          </a:prstGeom>
        </p:spPr>
        <p:txBody>
          <a:bodyPr wrap="square">
            <a:spAutoFit/>
          </a:bodyPr>
          <a:lstStyle/>
          <a:p>
            <a:endParaRPr lang="en-IN" dirty="0" smtClean="0"/>
          </a:p>
          <a:p>
            <a:r>
              <a:rPr lang="en-IN" dirty="0" smtClean="0"/>
              <a:t>public class demo{</a:t>
            </a:r>
          </a:p>
          <a:p>
            <a:r>
              <a:rPr lang="en-IN" dirty="0" smtClean="0"/>
              <a:t>	public demo(</a:t>
            </a:r>
            <a:r>
              <a:rPr lang="en-IN" dirty="0" err="1" smtClean="0"/>
              <a:t>int</a:t>
            </a:r>
            <a:r>
              <a:rPr lang="en-IN" dirty="0" smtClean="0"/>
              <a:t> </a:t>
            </a:r>
            <a:r>
              <a:rPr lang="en-IN" dirty="0" err="1" smtClean="0"/>
              <a:t>i</a:t>
            </a:r>
            <a:r>
              <a:rPr lang="en-IN" dirty="0" smtClean="0"/>
              <a:t>){</a:t>
            </a:r>
          </a:p>
          <a:p>
            <a:r>
              <a:rPr lang="en-IN" dirty="0" smtClean="0"/>
              <a:t>	}</a:t>
            </a:r>
          </a:p>
          <a:p>
            <a:r>
              <a:rPr lang="en-IN" dirty="0" smtClean="0"/>
              <a:t>	public static void main(String </a:t>
            </a:r>
            <a:r>
              <a:rPr lang="en-IN" dirty="0" err="1" smtClean="0"/>
              <a:t>args</a:t>
            </a:r>
            <a:r>
              <a:rPr lang="en-IN" dirty="0" smtClean="0"/>
              <a:t>[]){</a:t>
            </a:r>
          </a:p>
          <a:p>
            <a:r>
              <a:rPr lang="en-IN" dirty="0" smtClean="0"/>
              <a:t>	}</a:t>
            </a:r>
          </a:p>
          <a:p>
            <a:r>
              <a:rPr lang="en-IN" dirty="0" smtClean="0"/>
              <a:t>}</a:t>
            </a:r>
            <a:endParaRPr lang="en-IN" dirty="0"/>
          </a:p>
        </p:txBody>
      </p:sp>
      <p:sp>
        <p:nvSpPr>
          <p:cNvPr id="8" name="Rectangle 7"/>
          <p:cNvSpPr/>
          <p:nvPr/>
        </p:nvSpPr>
        <p:spPr>
          <a:xfrm>
            <a:off x="4786314" y="1785926"/>
            <a:ext cx="4572000" cy="2585323"/>
          </a:xfrm>
          <a:prstGeom prst="rect">
            <a:avLst/>
          </a:prstGeom>
        </p:spPr>
        <p:txBody>
          <a:bodyPr>
            <a:spAutoFit/>
          </a:bodyPr>
          <a:lstStyle/>
          <a:p>
            <a:endParaRPr lang="en-IN" dirty="0" smtClean="0"/>
          </a:p>
          <a:p>
            <a:r>
              <a:rPr lang="en-IN" dirty="0" smtClean="0"/>
              <a:t>D</a:t>
            </a:r>
            <a:r>
              <a:rPr lang="en-IN" dirty="0"/>
              <a:t>:\UST_Global\java&gt;javac demo.java</a:t>
            </a:r>
          </a:p>
          <a:p>
            <a:endParaRPr lang="en-IN" dirty="0"/>
          </a:p>
          <a:p>
            <a:r>
              <a:rPr lang="en-IN" dirty="0"/>
              <a:t>D:\UST_Global\java&gt;javap demo</a:t>
            </a:r>
          </a:p>
          <a:p>
            <a:r>
              <a:rPr lang="en-IN" dirty="0"/>
              <a:t>Compiled from "demo.java"</a:t>
            </a:r>
          </a:p>
          <a:p>
            <a:r>
              <a:rPr lang="en-IN" dirty="0"/>
              <a:t>public class demo {</a:t>
            </a:r>
          </a:p>
          <a:p>
            <a:r>
              <a:rPr lang="en-IN" dirty="0"/>
              <a:t>  public demo(</a:t>
            </a:r>
            <a:r>
              <a:rPr lang="en-IN" dirty="0" err="1"/>
              <a:t>int</a:t>
            </a:r>
            <a:r>
              <a:rPr lang="en-IN" dirty="0"/>
              <a:t>);</a:t>
            </a:r>
          </a:p>
          <a:p>
            <a:r>
              <a:rPr lang="en-IN" dirty="0"/>
              <a:t>  public static void main(</a:t>
            </a:r>
            <a:r>
              <a:rPr lang="en-IN" dirty="0" err="1"/>
              <a:t>java.lang.String</a:t>
            </a:r>
            <a:r>
              <a:rPr lang="en-IN" dirty="0"/>
              <a:t>[]);</a:t>
            </a:r>
          </a:p>
          <a:p>
            <a:r>
              <a:rPr lang="en-IN" dirty="0"/>
              <a:t>}</a:t>
            </a:r>
          </a:p>
        </p:txBody>
      </p:sp>
      <p:sp>
        <p:nvSpPr>
          <p:cNvPr id="9" name="Rectangle 8"/>
          <p:cNvSpPr/>
          <p:nvPr/>
        </p:nvSpPr>
        <p:spPr>
          <a:xfrm>
            <a:off x="0" y="4786322"/>
            <a:ext cx="4961012" cy="1477328"/>
          </a:xfrm>
          <a:prstGeom prst="rect">
            <a:avLst/>
          </a:prstGeom>
        </p:spPr>
        <p:txBody>
          <a:bodyPr wrap="square">
            <a:spAutoFit/>
          </a:bodyPr>
          <a:lstStyle/>
          <a:p>
            <a:endParaRPr lang="en-IN" dirty="0" smtClean="0"/>
          </a:p>
          <a:p>
            <a:r>
              <a:rPr lang="en-IN" dirty="0" smtClean="0"/>
              <a:t>public </a:t>
            </a:r>
            <a:r>
              <a:rPr lang="en-IN" dirty="0"/>
              <a:t>class demo{</a:t>
            </a:r>
          </a:p>
          <a:p>
            <a:r>
              <a:rPr lang="en-IN" dirty="0"/>
              <a:t>	public static void main(String </a:t>
            </a:r>
            <a:r>
              <a:rPr lang="en-IN" dirty="0" err="1"/>
              <a:t>args</a:t>
            </a:r>
            <a:r>
              <a:rPr lang="en-IN" dirty="0"/>
              <a:t>[]){</a:t>
            </a:r>
          </a:p>
          <a:p>
            <a:r>
              <a:rPr lang="en-IN" dirty="0"/>
              <a:t>	}</a:t>
            </a:r>
          </a:p>
          <a:p>
            <a:r>
              <a:rPr lang="en-IN" dirty="0"/>
              <a:t>}</a:t>
            </a:r>
          </a:p>
        </p:txBody>
      </p:sp>
      <p:sp>
        <p:nvSpPr>
          <p:cNvPr id="10" name="Rectangle 9"/>
          <p:cNvSpPr/>
          <p:nvPr/>
        </p:nvSpPr>
        <p:spPr>
          <a:xfrm>
            <a:off x="4786314" y="4143380"/>
            <a:ext cx="4572000" cy="2585323"/>
          </a:xfrm>
          <a:prstGeom prst="rect">
            <a:avLst/>
          </a:prstGeom>
        </p:spPr>
        <p:txBody>
          <a:bodyPr>
            <a:spAutoFit/>
          </a:bodyPr>
          <a:lstStyle/>
          <a:p>
            <a:endParaRPr lang="en-IN" dirty="0" smtClean="0"/>
          </a:p>
          <a:p>
            <a:r>
              <a:rPr lang="en-IN" dirty="0" smtClean="0"/>
              <a:t>D</a:t>
            </a:r>
            <a:r>
              <a:rPr lang="en-IN" dirty="0"/>
              <a:t>:\UST_Global\java&gt;javac demo.java</a:t>
            </a:r>
          </a:p>
          <a:p>
            <a:endParaRPr lang="en-IN" dirty="0"/>
          </a:p>
          <a:p>
            <a:r>
              <a:rPr lang="en-IN" dirty="0"/>
              <a:t>D:\UST_Global\java&gt;javap demo</a:t>
            </a:r>
          </a:p>
          <a:p>
            <a:r>
              <a:rPr lang="en-IN" dirty="0"/>
              <a:t>Compiled from "demo.java"</a:t>
            </a:r>
          </a:p>
          <a:p>
            <a:r>
              <a:rPr lang="en-IN" dirty="0"/>
              <a:t>public class demo {</a:t>
            </a:r>
          </a:p>
          <a:p>
            <a:r>
              <a:rPr lang="en-IN" dirty="0"/>
              <a:t>  public demo();</a:t>
            </a:r>
          </a:p>
          <a:p>
            <a:r>
              <a:rPr lang="en-IN" dirty="0"/>
              <a:t>  public static void main(</a:t>
            </a:r>
            <a:r>
              <a:rPr lang="en-IN" dirty="0" err="1"/>
              <a:t>java.lang.String</a:t>
            </a:r>
            <a:r>
              <a:rPr lang="en-IN" dirty="0"/>
              <a:t>[]);</a:t>
            </a:r>
          </a:p>
          <a:p>
            <a:r>
              <a:rPr lang="en-IN" dirty="0"/>
              <a:t>}</a:t>
            </a:r>
          </a:p>
        </p:txBody>
      </p:sp>
      <p:cxnSp>
        <p:nvCxnSpPr>
          <p:cNvPr id="12" name="Straight Connector 11"/>
          <p:cNvCxnSpPr/>
          <p:nvPr/>
        </p:nvCxnSpPr>
        <p:spPr>
          <a:xfrm rot="5400000">
            <a:off x="1143000" y="3429000"/>
            <a:ext cx="6858000" cy="1588"/>
          </a:xfrm>
          <a:prstGeom prst="line">
            <a:avLst/>
          </a:prstGeom>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0" y="2000240"/>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0" y="4429132"/>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3568" y="531044"/>
            <a:ext cx="7632848"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b="1" u="sng" dirty="0" smtClean="0">
                <a:solidFill>
                  <a:schemeClr val="accent1"/>
                </a:solidFill>
              </a:rPr>
              <a:t>No-argument constructor </a:t>
            </a:r>
            <a:r>
              <a:rPr lang="en-IN" dirty="0" smtClean="0"/>
              <a:t>will be created by programmer.</a:t>
            </a:r>
          </a:p>
          <a:p>
            <a:pPr marL="285750" indent="-285750">
              <a:lnSpc>
                <a:spcPct val="150000"/>
              </a:lnSpc>
              <a:buFont typeface="Arial" panose="020B0604020202020204" pitchFamily="34" charset="0"/>
              <a:buChar char="•"/>
            </a:pPr>
            <a:r>
              <a:rPr lang="en-IN" dirty="0" smtClean="0"/>
              <a:t>Can have statements inside body.</a:t>
            </a:r>
          </a:p>
          <a:p>
            <a:endParaRPr lang="en-IN" dirty="0" smtClean="0"/>
          </a:p>
          <a:p>
            <a:r>
              <a:rPr lang="en-IN" b="1" dirty="0" smtClean="0">
                <a:solidFill>
                  <a:schemeClr val="accent2">
                    <a:lumMod val="75000"/>
                  </a:schemeClr>
                </a:solidFill>
              </a:rPr>
              <a:t>        public </a:t>
            </a:r>
            <a:r>
              <a:rPr lang="en-IN" b="1" dirty="0" err="1">
                <a:solidFill>
                  <a:schemeClr val="accent2">
                    <a:lumMod val="75000"/>
                  </a:schemeClr>
                </a:solidFill>
              </a:rPr>
              <a:t>ConstructorExample</a:t>
            </a:r>
            <a:r>
              <a:rPr lang="en-IN" b="1" dirty="0">
                <a:solidFill>
                  <a:schemeClr val="accent2">
                    <a:lumMod val="75000"/>
                  </a:schemeClr>
                </a:solidFill>
              </a:rPr>
              <a:t>() {</a:t>
            </a:r>
          </a:p>
          <a:p>
            <a:r>
              <a:rPr lang="en-IN" b="1" dirty="0" smtClean="0">
                <a:solidFill>
                  <a:schemeClr val="accent2">
                    <a:lumMod val="75000"/>
                  </a:schemeClr>
                </a:solidFill>
              </a:rPr>
              <a:t>                 </a:t>
            </a:r>
            <a:r>
              <a:rPr lang="en-IN" b="1" dirty="0" err="1" smtClean="0">
                <a:solidFill>
                  <a:schemeClr val="accent2">
                    <a:lumMod val="75000"/>
                  </a:schemeClr>
                </a:solidFill>
              </a:rPr>
              <a:t>System.out.print</a:t>
            </a:r>
            <a:r>
              <a:rPr lang="en-IN" b="1" dirty="0">
                <a:solidFill>
                  <a:schemeClr val="accent2">
                    <a:lumMod val="75000"/>
                  </a:schemeClr>
                </a:solidFill>
              </a:rPr>
              <a:t>("</a:t>
            </a:r>
            <a:r>
              <a:rPr lang="en-IN" b="1" dirty="0" err="1">
                <a:solidFill>
                  <a:schemeClr val="accent2">
                    <a:lumMod val="75000"/>
                  </a:schemeClr>
                </a:solidFill>
              </a:rPr>
              <a:t>helloo</a:t>
            </a:r>
            <a:r>
              <a:rPr lang="en-IN" b="1" dirty="0">
                <a:solidFill>
                  <a:schemeClr val="accent2">
                    <a:lumMod val="75000"/>
                  </a:schemeClr>
                </a:solidFill>
              </a:rPr>
              <a:t> </a:t>
            </a:r>
            <a:r>
              <a:rPr lang="en-IN" b="1" dirty="0" err="1">
                <a:solidFill>
                  <a:schemeClr val="accent2">
                    <a:lumMod val="75000"/>
                  </a:schemeClr>
                </a:solidFill>
              </a:rPr>
              <a:t>Vibha</a:t>
            </a:r>
            <a:r>
              <a:rPr lang="en-IN" b="1" dirty="0">
                <a:solidFill>
                  <a:schemeClr val="accent2">
                    <a:lumMod val="75000"/>
                  </a:schemeClr>
                </a:solidFill>
              </a:rPr>
              <a:t>");</a:t>
            </a:r>
          </a:p>
          <a:p>
            <a:r>
              <a:rPr lang="en-IN" b="1" dirty="0" smtClean="0">
                <a:solidFill>
                  <a:schemeClr val="accent2">
                    <a:lumMod val="75000"/>
                  </a:schemeClr>
                </a:solidFill>
              </a:rPr>
              <a:t>        }</a:t>
            </a:r>
            <a:endParaRPr lang="en-IN" b="1" dirty="0">
              <a:solidFill>
                <a:schemeClr val="accent2">
                  <a:lumMod val="75000"/>
                </a:schemeClr>
              </a:solidFill>
            </a:endParaRPr>
          </a:p>
          <a:p>
            <a:r>
              <a:rPr lang="en-IN" b="1" dirty="0" smtClean="0">
                <a:solidFill>
                  <a:schemeClr val="accent2">
                    <a:lumMod val="75000"/>
                  </a:schemeClr>
                </a:solidFill>
              </a:rPr>
              <a:t>        public </a:t>
            </a:r>
            <a:r>
              <a:rPr lang="en-IN" b="1" dirty="0">
                <a:solidFill>
                  <a:schemeClr val="accent2">
                    <a:lumMod val="75000"/>
                  </a:schemeClr>
                </a:solidFill>
              </a:rPr>
              <a:t>static void main(String[] </a:t>
            </a:r>
            <a:r>
              <a:rPr lang="en-IN" b="1" dirty="0" err="1">
                <a:solidFill>
                  <a:schemeClr val="accent2">
                    <a:lumMod val="75000"/>
                  </a:schemeClr>
                </a:solidFill>
              </a:rPr>
              <a:t>args</a:t>
            </a:r>
            <a:r>
              <a:rPr lang="en-IN" b="1" dirty="0">
                <a:solidFill>
                  <a:schemeClr val="accent2">
                    <a:lumMod val="75000"/>
                  </a:schemeClr>
                </a:solidFill>
              </a:rPr>
              <a:t>) </a:t>
            </a:r>
            <a:r>
              <a:rPr lang="en-IN" b="1" dirty="0" smtClean="0">
                <a:solidFill>
                  <a:schemeClr val="accent2">
                    <a:lumMod val="75000"/>
                  </a:schemeClr>
                </a:solidFill>
              </a:rPr>
              <a:t>{</a:t>
            </a:r>
            <a:endParaRPr lang="en-IN" b="1" dirty="0">
              <a:solidFill>
                <a:schemeClr val="accent2">
                  <a:lumMod val="75000"/>
                </a:schemeClr>
              </a:solidFill>
            </a:endParaRPr>
          </a:p>
          <a:p>
            <a:r>
              <a:rPr lang="en-IN" b="1" dirty="0" smtClean="0">
                <a:solidFill>
                  <a:schemeClr val="accent2">
                    <a:lumMod val="75000"/>
                  </a:schemeClr>
                </a:solidFill>
              </a:rPr>
              <a:t>               </a:t>
            </a:r>
            <a:r>
              <a:rPr lang="en-IN" b="1" dirty="0" err="1" smtClean="0">
                <a:solidFill>
                  <a:schemeClr val="accent2">
                    <a:lumMod val="75000"/>
                  </a:schemeClr>
                </a:solidFill>
              </a:rPr>
              <a:t>ConstructorExample</a:t>
            </a:r>
            <a:r>
              <a:rPr lang="en-IN" b="1" dirty="0" smtClean="0">
                <a:solidFill>
                  <a:schemeClr val="accent2">
                    <a:lumMod val="75000"/>
                  </a:schemeClr>
                </a:solidFill>
              </a:rPr>
              <a:t> </a:t>
            </a:r>
            <a:r>
              <a:rPr lang="en-IN" b="1" u="sng" dirty="0" err="1">
                <a:solidFill>
                  <a:schemeClr val="accent2">
                    <a:lumMod val="75000"/>
                  </a:schemeClr>
                </a:solidFill>
              </a:rPr>
              <a:t>ce</a:t>
            </a:r>
            <a:r>
              <a:rPr lang="en-IN" b="1" u="sng" dirty="0">
                <a:solidFill>
                  <a:schemeClr val="accent2">
                    <a:lumMod val="75000"/>
                  </a:schemeClr>
                </a:solidFill>
              </a:rPr>
              <a:t>= new </a:t>
            </a:r>
            <a:r>
              <a:rPr lang="en-IN" b="1" u="sng" dirty="0" err="1">
                <a:solidFill>
                  <a:schemeClr val="accent2">
                    <a:lumMod val="75000"/>
                  </a:schemeClr>
                </a:solidFill>
              </a:rPr>
              <a:t>ConstructorExample</a:t>
            </a:r>
            <a:r>
              <a:rPr lang="en-IN" b="1" u="sng" dirty="0">
                <a:solidFill>
                  <a:schemeClr val="accent2">
                    <a:lumMod val="75000"/>
                  </a:schemeClr>
                </a:solidFill>
              </a:rPr>
              <a:t>();</a:t>
            </a:r>
          </a:p>
          <a:p>
            <a:r>
              <a:rPr lang="en-IN" b="1" dirty="0" smtClean="0">
                <a:solidFill>
                  <a:schemeClr val="accent2">
                    <a:lumMod val="75000"/>
                  </a:schemeClr>
                </a:solidFill>
              </a:rPr>
              <a:t>       }</a:t>
            </a:r>
          </a:p>
          <a:p>
            <a:endParaRPr lang="en-IN" dirty="0"/>
          </a:p>
          <a:p>
            <a:pPr marL="285750" indent="-285750">
              <a:lnSpc>
                <a:spcPct val="150000"/>
              </a:lnSpc>
              <a:buFont typeface="Arial" panose="020B0604020202020204" pitchFamily="34" charset="0"/>
              <a:buChar char="•"/>
            </a:pPr>
            <a:r>
              <a:rPr lang="en-IN" b="1" u="sng" dirty="0" smtClean="0">
                <a:solidFill>
                  <a:schemeClr val="accent1"/>
                </a:solidFill>
              </a:rPr>
              <a:t>Default constructor </a:t>
            </a:r>
            <a:r>
              <a:rPr lang="en-IN" dirty="0" smtClean="0"/>
              <a:t>will be created by compiler.</a:t>
            </a:r>
          </a:p>
          <a:p>
            <a:pPr marL="285750" indent="-285750">
              <a:lnSpc>
                <a:spcPct val="150000"/>
              </a:lnSpc>
              <a:buFont typeface="Arial" panose="020B0604020202020204" pitchFamily="34" charset="0"/>
              <a:buChar char="•"/>
            </a:pPr>
            <a:r>
              <a:rPr lang="en-IN" dirty="0" smtClean="0"/>
              <a:t>Cannot have any statements inside body.</a:t>
            </a:r>
          </a:p>
        </p:txBody>
      </p:sp>
      <p:sp>
        <p:nvSpPr>
          <p:cNvPr id="3" name="Rectangle 2"/>
          <p:cNvSpPr/>
          <p:nvPr/>
        </p:nvSpPr>
        <p:spPr>
          <a:xfrm>
            <a:off x="662980" y="4653136"/>
            <a:ext cx="7653436" cy="507831"/>
          </a:xfrm>
          <a:prstGeom prst="rect">
            <a:avLst/>
          </a:prstGeom>
        </p:spPr>
        <p:txBody>
          <a:bodyPr wrap="square">
            <a:spAutoFit/>
          </a:bodyPr>
          <a:lstStyle/>
          <a:p>
            <a:pPr marL="285750" indent="-285750">
              <a:lnSpc>
                <a:spcPct val="150000"/>
              </a:lnSpc>
              <a:buFont typeface="Arial" panose="020B0604020202020204" pitchFamily="34" charset="0"/>
              <a:buChar char="•"/>
            </a:pPr>
            <a:r>
              <a:rPr lang="en-IN" b="1" u="sng" dirty="0">
                <a:solidFill>
                  <a:schemeClr val="accent1"/>
                </a:solidFill>
              </a:rPr>
              <a:t>Parameter Constructor </a:t>
            </a:r>
            <a:r>
              <a:rPr lang="en-IN" dirty="0">
                <a:solidFill>
                  <a:schemeClr val="accent1"/>
                </a:solidFill>
              </a:rPr>
              <a:t>: </a:t>
            </a:r>
            <a:r>
              <a:rPr lang="en-IN" dirty="0"/>
              <a:t>Constructor having arguments passed</a:t>
            </a:r>
          </a:p>
        </p:txBody>
      </p:sp>
      <p:sp>
        <p:nvSpPr>
          <p:cNvPr id="4" name="Rectangle 3"/>
          <p:cNvSpPr/>
          <p:nvPr/>
        </p:nvSpPr>
        <p:spPr>
          <a:xfrm>
            <a:off x="971600" y="5373216"/>
            <a:ext cx="6048672" cy="923330"/>
          </a:xfrm>
          <a:prstGeom prst="rect">
            <a:avLst/>
          </a:prstGeom>
        </p:spPr>
        <p:txBody>
          <a:bodyPr wrap="square">
            <a:spAutoFit/>
          </a:bodyPr>
          <a:lstStyle/>
          <a:p>
            <a:r>
              <a:rPr lang="en-IN" b="1" dirty="0">
                <a:solidFill>
                  <a:schemeClr val="accent2">
                    <a:lumMod val="75000"/>
                  </a:schemeClr>
                </a:solidFill>
              </a:rPr>
              <a:t>public </a:t>
            </a:r>
            <a:r>
              <a:rPr lang="en-IN" b="1" dirty="0" err="1">
                <a:solidFill>
                  <a:schemeClr val="accent2">
                    <a:lumMod val="75000"/>
                  </a:schemeClr>
                </a:solidFill>
              </a:rPr>
              <a:t>ConstructorExample</a:t>
            </a:r>
            <a:r>
              <a:rPr lang="en-IN" b="1" dirty="0">
                <a:solidFill>
                  <a:schemeClr val="accent2">
                    <a:lumMod val="75000"/>
                  </a:schemeClr>
                </a:solidFill>
              </a:rPr>
              <a:t>(String </a:t>
            </a:r>
            <a:r>
              <a:rPr lang="en-IN" b="1" dirty="0" err="1">
                <a:solidFill>
                  <a:schemeClr val="accent2">
                    <a:lumMod val="75000"/>
                  </a:schemeClr>
                </a:solidFill>
              </a:rPr>
              <a:t>i</a:t>
            </a:r>
            <a:r>
              <a:rPr lang="en-IN" b="1" dirty="0">
                <a:solidFill>
                  <a:schemeClr val="accent2">
                    <a:lumMod val="75000"/>
                  </a:schemeClr>
                </a:solidFill>
              </a:rPr>
              <a:t>) {</a:t>
            </a:r>
          </a:p>
          <a:p>
            <a:r>
              <a:rPr lang="en-IN" b="1" dirty="0" err="1">
                <a:solidFill>
                  <a:schemeClr val="accent2">
                    <a:lumMod val="75000"/>
                  </a:schemeClr>
                </a:solidFill>
              </a:rPr>
              <a:t>System.out.println</a:t>
            </a:r>
            <a:r>
              <a:rPr lang="en-IN" b="1" dirty="0">
                <a:solidFill>
                  <a:schemeClr val="accent2">
                    <a:lumMod val="75000"/>
                  </a:schemeClr>
                </a:solidFill>
              </a:rPr>
              <a:t>("</a:t>
            </a:r>
            <a:r>
              <a:rPr lang="en-IN" b="1" dirty="0" err="1">
                <a:solidFill>
                  <a:schemeClr val="accent2">
                    <a:lumMod val="75000"/>
                  </a:schemeClr>
                </a:solidFill>
              </a:rPr>
              <a:t>helloo</a:t>
            </a:r>
            <a:r>
              <a:rPr lang="en-IN" b="1" dirty="0">
                <a:solidFill>
                  <a:schemeClr val="accent2">
                    <a:lumMod val="75000"/>
                  </a:schemeClr>
                </a:solidFill>
              </a:rPr>
              <a:t> </a:t>
            </a:r>
            <a:r>
              <a:rPr lang="en-IN" b="1" dirty="0" err="1">
                <a:solidFill>
                  <a:schemeClr val="accent2">
                    <a:lumMod val="75000"/>
                  </a:schemeClr>
                </a:solidFill>
              </a:rPr>
              <a:t>Piaa</a:t>
            </a:r>
            <a:r>
              <a:rPr lang="en-IN" b="1" dirty="0">
                <a:solidFill>
                  <a:schemeClr val="accent2">
                    <a:lumMod val="75000"/>
                  </a:schemeClr>
                </a:solidFill>
              </a:rPr>
              <a:t>");</a:t>
            </a:r>
          </a:p>
          <a:p>
            <a:r>
              <a:rPr lang="en-IN" b="1" dirty="0">
                <a:solidFill>
                  <a:schemeClr val="accent2">
                    <a:lumMod val="75000"/>
                  </a:schemeClr>
                </a:solidFill>
              </a:rPr>
              <a:t>}</a:t>
            </a:r>
          </a:p>
        </p:txBody>
      </p:sp>
      <p:sp>
        <p:nvSpPr>
          <p:cNvPr id="5" name="Rectangle 4"/>
          <p:cNvSpPr/>
          <p:nvPr/>
        </p:nvSpPr>
        <p:spPr>
          <a:xfrm>
            <a:off x="855960" y="6255274"/>
            <a:ext cx="6696744" cy="369332"/>
          </a:xfrm>
          <a:prstGeom prst="rect">
            <a:avLst/>
          </a:prstGeom>
        </p:spPr>
        <p:txBody>
          <a:bodyPr wrap="square">
            <a:spAutoFit/>
          </a:bodyPr>
          <a:lstStyle/>
          <a:p>
            <a:r>
              <a:rPr lang="en-IN" b="1" dirty="0" err="1">
                <a:solidFill>
                  <a:schemeClr val="accent2">
                    <a:lumMod val="75000"/>
                  </a:schemeClr>
                </a:solidFill>
              </a:rPr>
              <a:t>ConstructorExample</a:t>
            </a:r>
            <a:r>
              <a:rPr lang="en-IN" b="1" dirty="0">
                <a:solidFill>
                  <a:schemeClr val="accent2">
                    <a:lumMod val="75000"/>
                  </a:schemeClr>
                </a:solidFill>
              </a:rPr>
              <a:t> </a:t>
            </a:r>
            <a:r>
              <a:rPr lang="en-IN" b="1" u="sng" dirty="0">
                <a:solidFill>
                  <a:schemeClr val="accent2">
                    <a:lumMod val="75000"/>
                  </a:schemeClr>
                </a:solidFill>
              </a:rPr>
              <a:t>ce1= new </a:t>
            </a:r>
            <a:r>
              <a:rPr lang="en-IN" b="1" u="sng" dirty="0" err="1">
                <a:solidFill>
                  <a:schemeClr val="accent2">
                    <a:lumMod val="75000"/>
                  </a:schemeClr>
                </a:solidFill>
              </a:rPr>
              <a:t>ConstructorExample</a:t>
            </a:r>
            <a:r>
              <a:rPr lang="en-IN" b="1" u="sng" dirty="0">
                <a:solidFill>
                  <a:schemeClr val="accent2">
                    <a:lumMod val="75000"/>
                  </a:schemeClr>
                </a:solidFill>
              </a:rPr>
              <a:t>("a");</a:t>
            </a:r>
            <a:endParaRPr lang="en-IN" b="1" dirty="0">
              <a:solidFill>
                <a:schemeClr val="accent2">
                  <a:lumMod val="75000"/>
                </a:scheme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4" y="214290"/>
            <a:ext cx="9001156" cy="7432804"/>
          </a:xfrm>
          <a:prstGeom prst="rect">
            <a:avLst/>
          </a:prstGeom>
          <a:noFill/>
        </p:spPr>
        <p:txBody>
          <a:bodyPr wrap="square" rtlCol="0">
            <a:spAutoFit/>
          </a:bodyPr>
          <a:lstStyle/>
          <a:p>
            <a:pPr lvl="0">
              <a:lnSpc>
                <a:spcPct val="150000"/>
              </a:lnSpc>
              <a:buFont typeface="Arial" pitchFamily="34" charset="0"/>
              <a:buChar char="•"/>
            </a:pPr>
            <a:r>
              <a:rPr lang="en-IN" dirty="0" smtClean="0"/>
              <a:t>  We can have more than one constructor in program that is called constructor overloading.</a:t>
            </a:r>
          </a:p>
          <a:p>
            <a:pPr lvl="0">
              <a:lnSpc>
                <a:spcPct val="150000"/>
              </a:lnSpc>
              <a:buFont typeface="Arial" pitchFamily="34" charset="0"/>
              <a:buChar char="•"/>
            </a:pPr>
            <a:endParaRPr lang="en-IN" dirty="0" smtClean="0"/>
          </a:p>
          <a:p>
            <a:r>
              <a:rPr lang="en-IN" b="1" u="sng" dirty="0" smtClean="0">
                <a:solidFill>
                  <a:srgbClr val="FF0000"/>
                </a:solidFill>
              </a:rPr>
              <a:t>CONSTRUCTOR OVERLOADING:</a:t>
            </a:r>
          </a:p>
          <a:p>
            <a:endParaRPr lang="en-US" dirty="0" smtClean="0"/>
          </a:p>
          <a:p>
            <a:pPr lvl="0">
              <a:lnSpc>
                <a:spcPct val="150000"/>
              </a:lnSpc>
              <a:buFont typeface="Arial" pitchFamily="34" charset="0"/>
              <a:buChar char="•"/>
            </a:pPr>
            <a:r>
              <a:rPr lang="en-IN" dirty="0" smtClean="0"/>
              <a:t>  </a:t>
            </a:r>
            <a:r>
              <a:rPr lang="en-IN" sz="2000" dirty="0" smtClean="0"/>
              <a:t>Trying to create constructor with different arguments.</a:t>
            </a:r>
            <a:endParaRPr lang="en-US" sz="2000" dirty="0" smtClean="0"/>
          </a:p>
          <a:p>
            <a:pPr lvl="0">
              <a:lnSpc>
                <a:spcPct val="150000"/>
              </a:lnSpc>
              <a:buFont typeface="Arial" pitchFamily="34" charset="0"/>
              <a:buChar char="•"/>
            </a:pPr>
            <a:r>
              <a:rPr lang="en-IN" sz="2000" dirty="0" smtClean="0"/>
              <a:t>  Same name with different argument is called constructor overloading.</a:t>
            </a:r>
            <a:endParaRPr lang="en-US" sz="2000" dirty="0" smtClean="0"/>
          </a:p>
          <a:p>
            <a:pPr lvl="0">
              <a:lnSpc>
                <a:spcPct val="150000"/>
              </a:lnSpc>
              <a:buFont typeface="Arial" pitchFamily="34" charset="0"/>
              <a:buChar char="•"/>
            </a:pPr>
            <a:r>
              <a:rPr lang="en-IN" sz="2000" dirty="0" smtClean="0"/>
              <a:t>  Data type of argument may change.</a:t>
            </a:r>
            <a:endParaRPr lang="en-US" sz="2000" dirty="0" smtClean="0"/>
          </a:p>
          <a:p>
            <a:pPr lvl="0">
              <a:lnSpc>
                <a:spcPct val="150000"/>
              </a:lnSpc>
              <a:buFont typeface="Arial" pitchFamily="34" charset="0"/>
              <a:buChar char="•"/>
            </a:pPr>
            <a:r>
              <a:rPr lang="en-IN" sz="2000" dirty="0" smtClean="0"/>
              <a:t>  Order of argument may change.</a:t>
            </a:r>
            <a:endParaRPr lang="en-US" sz="2000" dirty="0" smtClean="0"/>
          </a:p>
          <a:p>
            <a:pPr lvl="0">
              <a:lnSpc>
                <a:spcPct val="150000"/>
              </a:lnSpc>
              <a:buFont typeface="Arial" pitchFamily="34" charset="0"/>
              <a:buChar char="•"/>
            </a:pPr>
            <a:r>
              <a:rPr lang="en-IN" sz="2000" dirty="0" smtClean="0"/>
              <a:t>  Number of argument.</a:t>
            </a:r>
            <a:endParaRPr lang="en-US" sz="2000" dirty="0" smtClean="0"/>
          </a:p>
          <a:p>
            <a:pPr>
              <a:lnSpc>
                <a:spcPct val="150000"/>
              </a:lnSpc>
            </a:pPr>
            <a:r>
              <a:rPr lang="en-IN" sz="2000" dirty="0" smtClean="0"/>
              <a:t> </a:t>
            </a:r>
            <a:endParaRPr lang="en-US" sz="2000" dirty="0" smtClean="0"/>
          </a:p>
          <a:p>
            <a:pPr>
              <a:lnSpc>
                <a:spcPct val="150000"/>
              </a:lnSpc>
            </a:pPr>
            <a:r>
              <a:rPr lang="en-IN" sz="2000" b="1" u="sng" dirty="0" smtClean="0">
                <a:solidFill>
                  <a:srgbClr val="FF0000"/>
                </a:solidFill>
              </a:rPr>
              <a:t>IMPORT</a:t>
            </a:r>
            <a:r>
              <a:rPr lang="en-IN" sz="2000" dirty="0" smtClean="0">
                <a:solidFill>
                  <a:srgbClr val="FF0000"/>
                </a:solidFill>
              </a:rPr>
              <a:t>: </a:t>
            </a:r>
          </a:p>
          <a:p>
            <a:pPr>
              <a:lnSpc>
                <a:spcPct val="150000"/>
              </a:lnSpc>
              <a:buFont typeface="Arial" pitchFamily="34" charset="0"/>
              <a:buChar char="•"/>
            </a:pPr>
            <a:r>
              <a:rPr lang="en-IN" sz="2000" dirty="0" smtClean="0"/>
              <a:t>  If we want to use an method present in another package ,</a:t>
            </a:r>
            <a:endParaRPr lang="en-US" sz="2000" dirty="0" smtClean="0"/>
          </a:p>
          <a:p>
            <a:pPr lvl="0">
              <a:lnSpc>
                <a:spcPct val="150000"/>
              </a:lnSpc>
              <a:buFont typeface="Arial" pitchFamily="34" charset="0"/>
              <a:buChar char="•"/>
            </a:pPr>
            <a:r>
              <a:rPr lang="en-IN" sz="2000" dirty="0" smtClean="0"/>
              <a:t>  First import that path in the package where we want to import.</a:t>
            </a:r>
            <a:endParaRPr lang="en-US" sz="2000" dirty="0" smtClean="0"/>
          </a:p>
          <a:p>
            <a:pPr lvl="0">
              <a:lnSpc>
                <a:spcPct val="150000"/>
              </a:lnSpc>
            </a:pPr>
            <a:r>
              <a:rPr lang="en-IN" sz="2000" dirty="0" smtClean="0"/>
              <a:t>    Then </a:t>
            </a:r>
            <a:r>
              <a:rPr lang="en-IN" sz="2000" dirty="0" err="1" smtClean="0"/>
              <a:t>classname.methodname</a:t>
            </a:r>
            <a:r>
              <a:rPr lang="en-IN" sz="2000" dirty="0" smtClean="0"/>
              <a:t>();</a:t>
            </a:r>
            <a:endParaRPr lang="en-US" sz="2000" dirty="0" smtClean="0"/>
          </a:p>
          <a:p>
            <a:pPr>
              <a:lnSpc>
                <a:spcPct val="150000"/>
              </a:lnSpc>
            </a:pPr>
            <a:r>
              <a:rPr lang="en-IN" sz="2000" dirty="0" smtClean="0"/>
              <a:t> </a:t>
            </a:r>
            <a:endParaRPr lang="en-US" sz="2000" dirty="0" smtClean="0"/>
          </a:p>
          <a:p>
            <a:pPr lvl="0">
              <a:lnSpc>
                <a:spcPct val="150000"/>
              </a:lnSpc>
              <a:buFont typeface="Arial" pitchFamily="34" charset="0"/>
              <a:buChar char="•"/>
            </a:pPr>
            <a:endParaRPr lang="en-US" sz="2000" dirty="0" smtClean="0"/>
          </a:p>
          <a:p>
            <a:pPr>
              <a:lnSpc>
                <a:spcPct val="150000"/>
              </a:lnSpc>
            </a:pPr>
            <a:r>
              <a:rPr lang="en-IN" sz="2000" dirty="0" smtClean="0"/>
              <a:t> </a:t>
            </a:r>
            <a:endParaRPr lang="en-US" sz="20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071546"/>
            <a:ext cx="7704856" cy="4247317"/>
          </a:xfrm>
          <a:prstGeom prst="rect">
            <a:avLst/>
          </a:prstGeom>
          <a:noFill/>
        </p:spPr>
        <p:txBody>
          <a:bodyPr wrap="square" rtlCol="0">
            <a:spAutoFit/>
          </a:bodyPr>
          <a:lstStyle/>
          <a:p>
            <a:r>
              <a:rPr lang="en-IN" dirty="0"/>
              <a:t>public </a:t>
            </a:r>
            <a:r>
              <a:rPr lang="en-IN" dirty="0" err="1"/>
              <a:t>ConstructorExample</a:t>
            </a:r>
            <a:r>
              <a:rPr lang="en-IN" dirty="0" smtClean="0"/>
              <a:t>( </a:t>
            </a:r>
            <a:r>
              <a:rPr lang="en-IN" b="1" dirty="0" err="1" smtClean="0">
                <a:solidFill>
                  <a:schemeClr val="accent1">
                    <a:lumMod val="75000"/>
                  </a:schemeClr>
                </a:solidFill>
              </a:rPr>
              <a:t>int</a:t>
            </a:r>
            <a:r>
              <a:rPr lang="en-IN" b="1" dirty="0" smtClean="0">
                <a:solidFill>
                  <a:schemeClr val="accent1">
                    <a:lumMod val="75000"/>
                  </a:schemeClr>
                </a:solidFill>
              </a:rPr>
              <a:t> </a:t>
            </a:r>
            <a:r>
              <a:rPr lang="en-IN" b="1" dirty="0" err="1" smtClean="0">
                <a:solidFill>
                  <a:schemeClr val="accent1">
                    <a:lumMod val="75000"/>
                  </a:schemeClr>
                </a:solidFill>
              </a:rPr>
              <a:t>i</a:t>
            </a:r>
            <a:r>
              <a:rPr lang="en-IN" b="1" dirty="0" smtClean="0">
                <a:solidFill>
                  <a:schemeClr val="accent1">
                    <a:lumMod val="75000"/>
                  </a:schemeClr>
                </a:solidFill>
              </a:rPr>
              <a:t> </a:t>
            </a:r>
            <a:r>
              <a:rPr lang="en-IN" dirty="0" smtClean="0"/>
              <a:t>) </a:t>
            </a:r>
            <a:r>
              <a:rPr lang="en-IN" dirty="0"/>
              <a:t>{</a:t>
            </a:r>
          </a:p>
          <a:p>
            <a:r>
              <a:rPr lang="en-IN" dirty="0" err="1"/>
              <a:t>System.out.println</a:t>
            </a:r>
            <a:r>
              <a:rPr lang="en-IN" dirty="0"/>
              <a:t>("</a:t>
            </a:r>
            <a:r>
              <a:rPr lang="en-IN" dirty="0" err="1"/>
              <a:t>helloo</a:t>
            </a:r>
            <a:r>
              <a:rPr lang="en-IN" dirty="0"/>
              <a:t> </a:t>
            </a:r>
            <a:r>
              <a:rPr lang="en-IN" dirty="0" err="1"/>
              <a:t>Vidya</a:t>
            </a:r>
            <a:r>
              <a:rPr lang="en-IN" dirty="0"/>
              <a:t>");</a:t>
            </a:r>
          </a:p>
          <a:p>
            <a:r>
              <a:rPr lang="en-IN" dirty="0" smtClean="0"/>
              <a:t>}</a:t>
            </a:r>
          </a:p>
          <a:p>
            <a:endParaRPr lang="en-IN" dirty="0" smtClean="0"/>
          </a:p>
          <a:p>
            <a:endParaRPr lang="en-IN" dirty="0"/>
          </a:p>
          <a:p>
            <a:r>
              <a:rPr lang="en-IN" dirty="0"/>
              <a:t>public </a:t>
            </a:r>
            <a:r>
              <a:rPr lang="en-IN" dirty="0" err="1"/>
              <a:t>ConstructorExample</a:t>
            </a:r>
            <a:r>
              <a:rPr lang="en-IN" dirty="0" smtClean="0"/>
              <a:t>( </a:t>
            </a:r>
            <a:r>
              <a:rPr lang="en-IN" b="1" dirty="0" smtClean="0">
                <a:solidFill>
                  <a:schemeClr val="accent1">
                    <a:lumMod val="75000"/>
                  </a:schemeClr>
                </a:solidFill>
              </a:rPr>
              <a:t>String </a:t>
            </a:r>
            <a:r>
              <a:rPr lang="en-IN" b="1" dirty="0" err="1" smtClean="0">
                <a:solidFill>
                  <a:schemeClr val="accent1">
                    <a:lumMod val="75000"/>
                  </a:schemeClr>
                </a:solidFill>
              </a:rPr>
              <a:t>i</a:t>
            </a:r>
            <a:r>
              <a:rPr lang="en-IN" b="1" dirty="0" smtClean="0">
                <a:solidFill>
                  <a:schemeClr val="accent1">
                    <a:lumMod val="75000"/>
                  </a:schemeClr>
                </a:solidFill>
              </a:rPr>
              <a:t> </a:t>
            </a:r>
            <a:r>
              <a:rPr lang="en-IN" dirty="0" smtClean="0"/>
              <a:t>) </a:t>
            </a:r>
            <a:r>
              <a:rPr lang="en-IN" dirty="0"/>
              <a:t>{</a:t>
            </a:r>
          </a:p>
          <a:p>
            <a:r>
              <a:rPr lang="en-IN" dirty="0" err="1"/>
              <a:t>System.out.println</a:t>
            </a:r>
            <a:r>
              <a:rPr lang="en-IN" dirty="0"/>
              <a:t>("</a:t>
            </a:r>
            <a:r>
              <a:rPr lang="en-IN" dirty="0" err="1"/>
              <a:t>helloo</a:t>
            </a:r>
            <a:r>
              <a:rPr lang="en-IN" dirty="0"/>
              <a:t> </a:t>
            </a:r>
            <a:r>
              <a:rPr lang="en-IN" dirty="0" err="1"/>
              <a:t>Piaa</a:t>
            </a:r>
            <a:r>
              <a:rPr lang="en-IN" dirty="0"/>
              <a:t>");</a:t>
            </a:r>
          </a:p>
          <a:p>
            <a:r>
              <a:rPr lang="en-IN" dirty="0" smtClean="0"/>
              <a:t>}</a:t>
            </a:r>
          </a:p>
          <a:p>
            <a:endParaRPr lang="en-IN" dirty="0"/>
          </a:p>
          <a:p>
            <a:endParaRPr lang="en-IN" dirty="0" smtClean="0"/>
          </a:p>
          <a:p>
            <a:r>
              <a:rPr lang="en-IN" dirty="0"/>
              <a:t>public static void main(String[] </a:t>
            </a:r>
            <a:r>
              <a:rPr lang="en-IN" dirty="0" err="1"/>
              <a:t>args</a:t>
            </a:r>
            <a:r>
              <a:rPr lang="en-IN" dirty="0"/>
              <a:t>) {</a:t>
            </a:r>
          </a:p>
          <a:p>
            <a:endParaRPr lang="en-IN" dirty="0"/>
          </a:p>
          <a:p>
            <a:r>
              <a:rPr lang="en-IN" dirty="0" err="1"/>
              <a:t>ConstructorExample</a:t>
            </a:r>
            <a:r>
              <a:rPr lang="en-IN" dirty="0"/>
              <a:t> </a:t>
            </a:r>
            <a:r>
              <a:rPr lang="en-IN" dirty="0" err="1"/>
              <a:t>ce</a:t>
            </a:r>
            <a:r>
              <a:rPr lang="en-IN" dirty="0"/>
              <a:t>= new </a:t>
            </a:r>
            <a:r>
              <a:rPr lang="en-IN" dirty="0" err="1"/>
              <a:t>ConstructorExample</a:t>
            </a:r>
            <a:r>
              <a:rPr lang="en-IN" u="sng" dirty="0" smtClean="0"/>
              <a:t>( </a:t>
            </a:r>
            <a:r>
              <a:rPr lang="en-IN" b="1" dirty="0" smtClean="0">
                <a:solidFill>
                  <a:schemeClr val="accent1">
                    <a:lumMod val="75000"/>
                  </a:schemeClr>
                </a:solidFill>
              </a:rPr>
              <a:t>1</a:t>
            </a:r>
            <a:r>
              <a:rPr lang="en-IN" u="sng" dirty="0" smtClean="0"/>
              <a:t> );</a:t>
            </a:r>
            <a:endParaRPr lang="en-IN" u="sng" dirty="0"/>
          </a:p>
          <a:p>
            <a:r>
              <a:rPr lang="en-IN" dirty="0" err="1"/>
              <a:t>ConstructorExample</a:t>
            </a:r>
            <a:r>
              <a:rPr lang="en-IN" dirty="0"/>
              <a:t> ce1= new </a:t>
            </a:r>
            <a:r>
              <a:rPr lang="en-IN" dirty="0" err="1"/>
              <a:t>ConstructorExample</a:t>
            </a:r>
            <a:r>
              <a:rPr lang="en-IN" u="sng" dirty="0" smtClean="0"/>
              <a:t>(</a:t>
            </a:r>
            <a:r>
              <a:rPr lang="en-IN" b="1" dirty="0" smtClean="0">
                <a:solidFill>
                  <a:schemeClr val="accent1">
                    <a:lumMod val="75000"/>
                  </a:schemeClr>
                </a:solidFill>
              </a:rPr>
              <a:t> "a“ </a:t>
            </a:r>
            <a:r>
              <a:rPr lang="en-IN" u="sng" dirty="0" smtClean="0"/>
              <a:t>);</a:t>
            </a:r>
            <a:endParaRPr lang="en-IN" u="sng" dirty="0"/>
          </a:p>
          <a:p>
            <a:r>
              <a:rPr lang="en-IN" dirty="0"/>
              <a:t>}</a:t>
            </a:r>
          </a:p>
        </p:txBody>
      </p:sp>
      <p:sp>
        <p:nvSpPr>
          <p:cNvPr id="3" name="TextBox 2"/>
          <p:cNvSpPr txBox="1"/>
          <p:nvPr/>
        </p:nvSpPr>
        <p:spPr>
          <a:xfrm>
            <a:off x="357158" y="214290"/>
            <a:ext cx="5256584" cy="369332"/>
          </a:xfrm>
          <a:prstGeom prst="rect">
            <a:avLst/>
          </a:prstGeom>
          <a:noFill/>
        </p:spPr>
        <p:txBody>
          <a:bodyPr wrap="square" rtlCol="0">
            <a:spAutoFit/>
          </a:bodyPr>
          <a:lstStyle/>
          <a:p>
            <a:r>
              <a:rPr lang="en-IN" b="1" u="sng" dirty="0" smtClean="0"/>
              <a:t>DIFFERENT TYPE AS PARAMETERS:</a:t>
            </a:r>
            <a:endParaRPr lang="en-IN" b="1"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6629507" cy="7525137"/>
          </a:xfrm>
          <a:prstGeom prst="rect">
            <a:avLst/>
          </a:prstGeom>
          <a:noFill/>
        </p:spPr>
        <p:txBody>
          <a:bodyPr wrap="none" rtlCol="0">
            <a:spAutoFit/>
          </a:bodyPr>
          <a:lstStyle/>
          <a:p>
            <a:pPr lvl="0">
              <a:lnSpc>
                <a:spcPct val="150000"/>
              </a:lnSpc>
            </a:pPr>
            <a:r>
              <a:rPr lang="en-IN" sz="2000" dirty="0" smtClean="0"/>
              <a:t>2. Java ME(Micro Edition) :</a:t>
            </a:r>
          </a:p>
          <a:p>
            <a:pPr lvl="0">
              <a:lnSpc>
                <a:spcPct val="150000"/>
              </a:lnSpc>
            </a:pPr>
            <a:r>
              <a:rPr lang="en-IN" sz="2000" dirty="0" smtClean="0"/>
              <a:t>        </a:t>
            </a:r>
            <a:r>
              <a:rPr lang="en-IN" sz="2000" dirty="0" smtClean="0">
                <a:sym typeface="Wingdings" pitchFamily="2" charset="2"/>
              </a:rPr>
              <a:t></a:t>
            </a:r>
            <a:r>
              <a:rPr lang="en-IN" sz="2000" dirty="0" smtClean="0"/>
              <a:t>used for smaller devices such as calculator.</a:t>
            </a:r>
          </a:p>
          <a:p>
            <a:pPr>
              <a:lnSpc>
                <a:spcPct val="150000"/>
              </a:lnSpc>
            </a:pPr>
            <a:r>
              <a:rPr lang="en-IN" dirty="0" smtClean="0"/>
              <a:t>           </a:t>
            </a:r>
            <a:endParaRPr lang="en-US" dirty="0" smtClean="0"/>
          </a:p>
          <a:p>
            <a:pPr lvl="0">
              <a:lnSpc>
                <a:spcPct val="150000"/>
              </a:lnSpc>
            </a:pPr>
            <a:r>
              <a:rPr lang="en-IN" dirty="0" smtClean="0"/>
              <a:t>3. Java EE(Enterprise Edition):</a:t>
            </a:r>
          </a:p>
          <a:p>
            <a:pPr>
              <a:lnSpc>
                <a:spcPct val="150000"/>
              </a:lnSpc>
            </a:pPr>
            <a:r>
              <a:rPr lang="en-IN" dirty="0" smtClean="0"/>
              <a:t>          </a:t>
            </a:r>
            <a:r>
              <a:rPr lang="en-IN" dirty="0" smtClean="0">
                <a:sym typeface="Wingdings" pitchFamily="2" charset="2"/>
              </a:rPr>
              <a:t></a:t>
            </a:r>
            <a:r>
              <a:rPr lang="en-IN" dirty="0" smtClean="0"/>
              <a:t> EE is used for business application.</a:t>
            </a:r>
          </a:p>
          <a:p>
            <a:pPr>
              <a:lnSpc>
                <a:spcPct val="150000"/>
              </a:lnSpc>
            </a:pPr>
            <a:endParaRPr lang="en-IN" dirty="0" smtClean="0"/>
          </a:p>
          <a:p>
            <a:pPr>
              <a:lnSpc>
                <a:spcPct val="150000"/>
              </a:lnSpc>
            </a:pPr>
            <a:endParaRPr lang="en-US" dirty="0" smtClean="0"/>
          </a:p>
          <a:p>
            <a:pPr>
              <a:lnSpc>
                <a:spcPct val="150000"/>
              </a:lnSpc>
            </a:pPr>
            <a:r>
              <a:rPr lang="en-IN" dirty="0" smtClean="0"/>
              <a:t> </a:t>
            </a:r>
            <a:endParaRPr lang="en-US" dirty="0" smtClean="0"/>
          </a:p>
          <a:p>
            <a:pPr lvl="0">
              <a:lnSpc>
                <a:spcPct val="150000"/>
              </a:lnSpc>
              <a:buFont typeface="Arial" pitchFamily="34" charset="0"/>
              <a:buChar char="•"/>
            </a:pPr>
            <a:r>
              <a:rPr lang="en-IN" dirty="0" smtClean="0"/>
              <a:t> Easy to learn.</a:t>
            </a:r>
          </a:p>
          <a:p>
            <a:pPr lvl="0">
              <a:lnSpc>
                <a:spcPct val="150000"/>
              </a:lnSpc>
              <a:buFont typeface="Arial" pitchFamily="34" charset="0"/>
              <a:buChar char="•"/>
            </a:pPr>
            <a:r>
              <a:rPr lang="en-IN" dirty="0" smtClean="0"/>
              <a:t> Creates basement for other user-friendly applications </a:t>
            </a:r>
            <a:endParaRPr lang="en-US" dirty="0" smtClean="0"/>
          </a:p>
          <a:p>
            <a:pPr lvl="0">
              <a:lnSpc>
                <a:spcPct val="150000"/>
              </a:lnSpc>
              <a:buFont typeface="Arial" pitchFamily="34" charset="0"/>
              <a:buChar char="•"/>
            </a:pPr>
            <a:r>
              <a:rPr lang="en-IN" dirty="0" smtClean="0"/>
              <a:t> Second most popular programming language. (first- cpp)</a:t>
            </a:r>
            <a:endParaRPr lang="en-US" dirty="0" smtClean="0"/>
          </a:p>
          <a:p>
            <a:pPr lvl="0">
              <a:lnSpc>
                <a:spcPct val="150000"/>
              </a:lnSpc>
              <a:buFont typeface="Arial" pitchFamily="34" charset="0"/>
              <a:buChar char="•"/>
            </a:pPr>
            <a:r>
              <a:rPr lang="en-IN" dirty="0" smtClean="0"/>
              <a:t> PLATFORM INDEPENDENT (AFTER COMPILATION BCOZ OF JRE)</a:t>
            </a:r>
          </a:p>
          <a:p>
            <a:pPr>
              <a:lnSpc>
                <a:spcPct val="150000"/>
              </a:lnSpc>
            </a:pPr>
            <a:r>
              <a:rPr lang="en-IN" dirty="0" smtClean="0"/>
              <a:t>   **Write once use anywhere.**</a:t>
            </a:r>
            <a:endParaRPr lang="en-US" dirty="0" smtClean="0"/>
          </a:p>
          <a:p>
            <a:pPr lvl="0">
              <a:lnSpc>
                <a:spcPct val="150000"/>
              </a:lnSpc>
            </a:pPr>
            <a:endParaRPr lang="en-US" dirty="0" smtClean="0"/>
          </a:p>
          <a:p>
            <a:pPr>
              <a:lnSpc>
                <a:spcPct val="150000"/>
              </a:lnSpc>
            </a:pPr>
            <a:endParaRPr lang="en-US" dirty="0" smtClean="0"/>
          </a:p>
          <a:p>
            <a:pPr lvl="0">
              <a:lnSpc>
                <a:spcPct val="150000"/>
              </a:lnSpc>
            </a:pPr>
            <a:endParaRPr lang="en-US" dirty="0" smtClean="0"/>
          </a:p>
          <a:p>
            <a:pPr>
              <a:lnSpc>
                <a:spcPct val="150000"/>
              </a:lnSpc>
            </a:pPr>
            <a:endParaRPr lang="en-US" dirty="0" smtClean="0"/>
          </a:p>
          <a:p>
            <a:endParaRPr lang="en-US" dirty="0"/>
          </a:p>
        </p:txBody>
      </p:sp>
      <p:sp>
        <p:nvSpPr>
          <p:cNvPr id="4" name="Rectangle 3"/>
          <p:cNvSpPr/>
          <p:nvPr/>
        </p:nvSpPr>
        <p:spPr>
          <a:xfrm>
            <a:off x="0" y="3357562"/>
            <a:ext cx="5413021" cy="646331"/>
          </a:xfrm>
          <a:prstGeom prst="rect">
            <a:avLst/>
          </a:prstGeom>
          <a:noFill/>
        </p:spPr>
        <p:txBody>
          <a:bodyPr wrap="none" lIns="91440" tIns="45720" rIns="91440" bIns="45720">
            <a:spAutoFit/>
          </a:bodyPr>
          <a:lstStyle/>
          <a:p>
            <a:pPr algn="ctr">
              <a:buFont typeface="Wingdings" pitchFamily="2" charset="2"/>
              <a:buChar char="q"/>
            </a:pPr>
            <a:r>
              <a:rPr lang="en-IN"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ADVANTAGES OF JAVA:</a:t>
            </a:r>
            <a:endPar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620688"/>
            <a:ext cx="5832648" cy="430887"/>
          </a:xfrm>
          <a:prstGeom prst="rect">
            <a:avLst/>
          </a:prstGeom>
          <a:noFill/>
        </p:spPr>
        <p:txBody>
          <a:bodyPr wrap="square" rtlCol="0">
            <a:spAutoFit/>
          </a:bodyPr>
          <a:lstStyle/>
          <a:p>
            <a:r>
              <a:rPr lang="en-IN" sz="2200" b="1" u="sng" dirty="0" smtClean="0"/>
              <a:t>Different order of arguments</a:t>
            </a:r>
            <a:endParaRPr lang="en-IN" sz="2200" b="1" u="sng" dirty="0"/>
          </a:p>
        </p:txBody>
      </p:sp>
      <p:sp>
        <p:nvSpPr>
          <p:cNvPr id="3" name="Rectangle 2"/>
          <p:cNvSpPr/>
          <p:nvPr/>
        </p:nvSpPr>
        <p:spPr>
          <a:xfrm>
            <a:off x="611560" y="1268760"/>
            <a:ext cx="8136904" cy="2031325"/>
          </a:xfrm>
          <a:prstGeom prst="rect">
            <a:avLst/>
          </a:prstGeom>
        </p:spPr>
        <p:txBody>
          <a:bodyPr wrap="square">
            <a:spAutoFit/>
          </a:bodyPr>
          <a:lstStyle/>
          <a:p>
            <a:r>
              <a:rPr lang="en-IN" dirty="0"/>
              <a:t>public </a:t>
            </a:r>
            <a:r>
              <a:rPr lang="en-IN" dirty="0" err="1"/>
              <a:t>ConstructorExample</a:t>
            </a:r>
            <a:r>
              <a:rPr lang="en-IN" dirty="0"/>
              <a:t>(String </a:t>
            </a:r>
            <a:r>
              <a:rPr lang="en-IN" dirty="0" err="1"/>
              <a:t>i,int</a:t>
            </a:r>
            <a:r>
              <a:rPr lang="en-IN" dirty="0"/>
              <a:t> j) {</a:t>
            </a:r>
          </a:p>
          <a:p>
            <a:r>
              <a:rPr lang="en-IN" dirty="0" err="1"/>
              <a:t>System.out.println</a:t>
            </a:r>
            <a:r>
              <a:rPr lang="en-IN" dirty="0"/>
              <a:t>("</a:t>
            </a:r>
            <a:r>
              <a:rPr lang="en-IN" dirty="0" err="1"/>
              <a:t>consructor</a:t>
            </a:r>
            <a:r>
              <a:rPr lang="en-IN" dirty="0"/>
              <a:t> with first string and second is </a:t>
            </a:r>
            <a:r>
              <a:rPr lang="en-IN" dirty="0" err="1"/>
              <a:t>int</a:t>
            </a:r>
            <a:r>
              <a:rPr lang="en-IN" dirty="0"/>
              <a:t>");</a:t>
            </a:r>
          </a:p>
          <a:p>
            <a:r>
              <a:rPr lang="en-IN" dirty="0"/>
              <a:t>}</a:t>
            </a:r>
          </a:p>
          <a:p>
            <a:endParaRPr lang="en-IN" dirty="0"/>
          </a:p>
          <a:p>
            <a:r>
              <a:rPr lang="en-IN" dirty="0"/>
              <a:t>public </a:t>
            </a:r>
            <a:r>
              <a:rPr lang="en-IN" dirty="0" err="1"/>
              <a:t>ConstructorExample</a:t>
            </a:r>
            <a:r>
              <a:rPr lang="en-IN" dirty="0"/>
              <a:t>(</a:t>
            </a:r>
            <a:r>
              <a:rPr lang="en-IN" dirty="0" err="1"/>
              <a:t>int</a:t>
            </a:r>
            <a:r>
              <a:rPr lang="en-IN" dirty="0"/>
              <a:t> </a:t>
            </a:r>
            <a:r>
              <a:rPr lang="en-IN" dirty="0" err="1"/>
              <a:t>i,String</a:t>
            </a:r>
            <a:r>
              <a:rPr lang="en-IN" dirty="0"/>
              <a:t> j) {</a:t>
            </a:r>
          </a:p>
          <a:p>
            <a:r>
              <a:rPr lang="en-IN" dirty="0" err="1"/>
              <a:t>System.out.println</a:t>
            </a:r>
            <a:r>
              <a:rPr lang="en-IN" dirty="0"/>
              <a:t>("</a:t>
            </a:r>
            <a:r>
              <a:rPr lang="en-IN" dirty="0" err="1"/>
              <a:t>consructor</a:t>
            </a:r>
            <a:r>
              <a:rPr lang="en-IN" dirty="0"/>
              <a:t> with first </a:t>
            </a:r>
            <a:r>
              <a:rPr lang="en-IN" dirty="0" err="1"/>
              <a:t>int</a:t>
            </a:r>
            <a:r>
              <a:rPr lang="en-IN" dirty="0"/>
              <a:t> and second is String");</a:t>
            </a:r>
          </a:p>
          <a:p>
            <a:r>
              <a:rPr lang="en-IN" dirty="0"/>
              <a:t>}</a:t>
            </a:r>
          </a:p>
        </p:txBody>
      </p:sp>
      <p:sp>
        <p:nvSpPr>
          <p:cNvPr id="4" name="Rectangle 3"/>
          <p:cNvSpPr/>
          <p:nvPr/>
        </p:nvSpPr>
        <p:spPr>
          <a:xfrm>
            <a:off x="683568" y="3717032"/>
            <a:ext cx="7254552" cy="1477328"/>
          </a:xfrm>
          <a:prstGeom prst="rect">
            <a:avLst/>
          </a:prstGeom>
        </p:spPr>
        <p:txBody>
          <a:bodyPr wrap="square">
            <a:spAutoFit/>
          </a:bodyPr>
          <a:lstStyle/>
          <a:p>
            <a:r>
              <a:rPr lang="en-IN" dirty="0"/>
              <a:t>public static void main(String[] </a:t>
            </a:r>
            <a:r>
              <a:rPr lang="en-IN" dirty="0" err="1"/>
              <a:t>args</a:t>
            </a:r>
            <a:r>
              <a:rPr lang="en-IN" dirty="0"/>
              <a:t>) {</a:t>
            </a:r>
          </a:p>
          <a:p>
            <a:endParaRPr lang="en-IN" dirty="0"/>
          </a:p>
          <a:p>
            <a:r>
              <a:rPr lang="en-IN" dirty="0" err="1" smtClean="0"/>
              <a:t>ConstructorExample</a:t>
            </a:r>
            <a:r>
              <a:rPr lang="en-IN" dirty="0" smtClean="0"/>
              <a:t> </a:t>
            </a:r>
            <a:r>
              <a:rPr lang="en-IN" u="sng" dirty="0"/>
              <a:t>ce2= new </a:t>
            </a:r>
            <a:r>
              <a:rPr lang="en-IN" u="sng" dirty="0" err="1"/>
              <a:t>ConstructorExample</a:t>
            </a:r>
            <a:r>
              <a:rPr lang="en-IN" u="sng" dirty="0"/>
              <a:t>("a",1);</a:t>
            </a:r>
          </a:p>
          <a:p>
            <a:r>
              <a:rPr lang="en-IN" dirty="0" err="1"/>
              <a:t>ConstructorExample</a:t>
            </a:r>
            <a:r>
              <a:rPr lang="en-IN" dirty="0"/>
              <a:t> </a:t>
            </a:r>
            <a:r>
              <a:rPr lang="en-IN" u="sng" dirty="0"/>
              <a:t>ce3= new </a:t>
            </a:r>
            <a:r>
              <a:rPr lang="en-IN" u="sng" dirty="0" err="1"/>
              <a:t>ConstructorExample</a:t>
            </a:r>
            <a:r>
              <a:rPr lang="en-IN" u="sng" dirty="0"/>
              <a:t>(1,"a");</a:t>
            </a:r>
          </a:p>
          <a:p>
            <a:r>
              <a:rPr lang="en-IN" dirty="0"/>
              <a:t>}</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7037" y="188640"/>
            <a:ext cx="3174460" cy="923330"/>
          </a:xfrm>
          <a:prstGeom prst="rect">
            <a:avLst/>
          </a:prstGeom>
          <a:noFill/>
        </p:spPr>
        <p:txBody>
          <a:bodyPr wrap="none" lIns="91440" tIns="45720" rIns="91440" bIns="45720">
            <a:spAutoFit/>
          </a:bodyPr>
          <a:lstStyle/>
          <a:p>
            <a:pPr algn="ctr"/>
            <a:r>
              <a:rPr lang="en-US" sz="5400" b="1" cap="none"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PACKAGES</a:t>
            </a:r>
            <a:endParaRPr lang="en-US" sz="5400" b="1" cap="none"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3" name="TextBox 2"/>
          <p:cNvSpPr txBox="1"/>
          <p:nvPr/>
        </p:nvSpPr>
        <p:spPr>
          <a:xfrm>
            <a:off x="797037" y="1196752"/>
            <a:ext cx="7344816" cy="1323439"/>
          </a:xfrm>
          <a:prstGeom prst="rect">
            <a:avLst/>
          </a:prstGeom>
          <a:noFill/>
        </p:spPr>
        <p:txBody>
          <a:bodyPr wrap="square" rtlCol="0">
            <a:spAutoFit/>
          </a:bodyPr>
          <a:lstStyle/>
          <a:p>
            <a:pPr marL="342900" indent="-342900">
              <a:buFont typeface="Wingdings" panose="05000000000000000000" pitchFamily="2" charset="2"/>
              <a:buChar char="v"/>
            </a:pPr>
            <a:r>
              <a:rPr lang="en-IN" sz="2000" dirty="0" smtClean="0"/>
              <a:t>To import any classes from one package to another package we use the import statement. </a:t>
            </a:r>
          </a:p>
          <a:p>
            <a:pPr marL="342900" indent="-342900">
              <a:buFont typeface="Wingdings" panose="05000000000000000000" pitchFamily="2" charset="2"/>
              <a:buChar char="v"/>
            </a:pPr>
            <a:r>
              <a:rPr lang="en-IN" sz="2000" dirty="0"/>
              <a:t>Package helps in managing data in proper manner and helps in code </a:t>
            </a:r>
            <a:r>
              <a:rPr lang="en-IN" sz="2000" dirty="0" smtClean="0"/>
              <a:t>re-</a:t>
            </a:r>
            <a:r>
              <a:rPr lang="en-IN" sz="2000" dirty="0" err="1" smtClean="0"/>
              <a:t>useability</a:t>
            </a:r>
            <a:endParaRPr lang="en-IN" sz="2000" dirty="0" smtClean="0"/>
          </a:p>
        </p:txBody>
      </p:sp>
      <p:sp>
        <p:nvSpPr>
          <p:cNvPr id="4" name="Rectangle 3"/>
          <p:cNvSpPr/>
          <p:nvPr/>
        </p:nvSpPr>
        <p:spPr>
          <a:xfrm>
            <a:off x="611560" y="2852936"/>
            <a:ext cx="7225828" cy="3416320"/>
          </a:xfrm>
          <a:prstGeom prst="rect">
            <a:avLst/>
          </a:prstGeom>
        </p:spPr>
        <p:txBody>
          <a:bodyPr wrap="square">
            <a:spAutoFit/>
          </a:bodyPr>
          <a:lstStyle/>
          <a:p>
            <a:r>
              <a:rPr lang="en-IN" b="1" dirty="0"/>
              <a:t>package </a:t>
            </a:r>
            <a:r>
              <a:rPr lang="en-IN" b="1" dirty="0" err="1"/>
              <a:t>com.dev.constructor</a:t>
            </a:r>
            <a:r>
              <a:rPr lang="en-IN" b="1" dirty="0"/>
              <a:t>;</a:t>
            </a:r>
          </a:p>
          <a:p>
            <a:endParaRPr lang="en-IN" b="1" dirty="0"/>
          </a:p>
          <a:p>
            <a:r>
              <a:rPr lang="en-IN" b="1" dirty="0"/>
              <a:t>import </a:t>
            </a:r>
            <a:r>
              <a:rPr lang="en-IN" b="1" dirty="0" err="1"/>
              <a:t>com.dev.methods.MethodExample</a:t>
            </a:r>
            <a:r>
              <a:rPr lang="en-IN" b="1" dirty="0"/>
              <a:t>;</a:t>
            </a:r>
          </a:p>
          <a:p>
            <a:endParaRPr lang="en-IN" b="1" dirty="0"/>
          </a:p>
          <a:p>
            <a:r>
              <a:rPr lang="en-IN" b="1" dirty="0"/>
              <a:t>public class Demo {</a:t>
            </a:r>
          </a:p>
          <a:p>
            <a:endParaRPr lang="en-IN" b="1" dirty="0"/>
          </a:p>
          <a:p>
            <a:r>
              <a:rPr lang="en-IN" b="1" dirty="0"/>
              <a:t>public static void main(String[] </a:t>
            </a:r>
            <a:r>
              <a:rPr lang="en-IN" b="1" dirty="0" err="1"/>
              <a:t>args</a:t>
            </a:r>
            <a:r>
              <a:rPr lang="en-IN" b="1" dirty="0"/>
              <a:t>) {</a:t>
            </a:r>
          </a:p>
          <a:p>
            <a:r>
              <a:rPr lang="en-IN" b="1" dirty="0" err="1"/>
              <a:t>int</a:t>
            </a:r>
            <a:r>
              <a:rPr lang="en-IN" b="1" dirty="0"/>
              <a:t> </a:t>
            </a:r>
            <a:r>
              <a:rPr lang="en-IN" b="1" dirty="0" err="1"/>
              <a:t>i</a:t>
            </a:r>
            <a:r>
              <a:rPr lang="en-IN" b="1" dirty="0"/>
              <a:t> = </a:t>
            </a:r>
            <a:r>
              <a:rPr lang="en-IN" b="1" dirty="0" err="1"/>
              <a:t>MethodExample.calcArea</a:t>
            </a:r>
            <a:r>
              <a:rPr lang="en-IN" b="1" dirty="0"/>
              <a:t>(3);</a:t>
            </a:r>
          </a:p>
          <a:p>
            <a:r>
              <a:rPr lang="en-IN" b="1" dirty="0" err="1"/>
              <a:t>System.out.println</a:t>
            </a:r>
            <a:r>
              <a:rPr lang="en-IN" b="1" dirty="0"/>
              <a:t>(</a:t>
            </a:r>
            <a:r>
              <a:rPr lang="en-IN" b="1" dirty="0" err="1"/>
              <a:t>i</a:t>
            </a:r>
            <a:r>
              <a:rPr lang="en-IN" b="1" dirty="0"/>
              <a:t>);</a:t>
            </a:r>
          </a:p>
          <a:p>
            <a:r>
              <a:rPr lang="en-IN" b="1" dirty="0"/>
              <a:t>}</a:t>
            </a:r>
          </a:p>
          <a:p>
            <a:endParaRPr lang="en-IN" b="1" dirty="0">
              <a:solidFill>
                <a:schemeClr val="accent2">
                  <a:lumMod val="75000"/>
                </a:schemeClr>
              </a:solidFill>
            </a:endParaRPr>
          </a:p>
          <a:p>
            <a:r>
              <a:rPr lang="en-IN" b="1" dirty="0">
                <a:solidFill>
                  <a:schemeClr val="accent2">
                    <a:lumMod val="75000"/>
                  </a:schemeClr>
                </a:solidFill>
              </a:rPr>
              <a:t>}</a:t>
            </a:r>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145536" y="2996952"/>
            <a:ext cx="3672407" cy="260510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85728"/>
            <a:ext cx="2592288" cy="400110"/>
          </a:xfrm>
          <a:prstGeom prst="rect">
            <a:avLst/>
          </a:prstGeom>
          <a:noFill/>
        </p:spPr>
        <p:txBody>
          <a:bodyPr wrap="square" rtlCol="0">
            <a:spAutoFit/>
          </a:bodyPr>
          <a:lstStyle/>
          <a:p>
            <a:r>
              <a:rPr lang="en-IN" sz="2000" dirty="0" smtClean="0"/>
              <a:t>static_non_static.java</a:t>
            </a:r>
            <a:endParaRPr lang="en-IN" sz="2000" dirty="0"/>
          </a:p>
        </p:txBody>
      </p:sp>
      <p:sp>
        <p:nvSpPr>
          <p:cNvPr id="3" name="Rectangle 2"/>
          <p:cNvSpPr/>
          <p:nvPr/>
        </p:nvSpPr>
        <p:spPr>
          <a:xfrm>
            <a:off x="357158" y="857232"/>
            <a:ext cx="4176464" cy="3693319"/>
          </a:xfrm>
          <a:prstGeom prst="rect">
            <a:avLst/>
          </a:prstGeom>
        </p:spPr>
        <p:txBody>
          <a:bodyPr wrap="square">
            <a:spAutoFit/>
          </a:bodyPr>
          <a:lstStyle/>
          <a:p>
            <a:r>
              <a:rPr lang="en-IN" dirty="0" smtClean="0"/>
              <a:t>public static </a:t>
            </a:r>
            <a:r>
              <a:rPr lang="en-IN" dirty="0" err="1" smtClean="0"/>
              <a:t>int</a:t>
            </a:r>
            <a:r>
              <a:rPr lang="en-IN" dirty="0" smtClean="0"/>
              <a:t> area=0;</a:t>
            </a:r>
          </a:p>
          <a:p>
            <a:endParaRPr lang="en-IN" dirty="0"/>
          </a:p>
          <a:p>
            <a:r>
              <a:rPr lang="en-IN" dirty="0"/>
              <a:t>public static </a:t>
            </a:r>
            <a:r>
              <a:rPr lang="en-IN" dirty="0" err="1"/>
              <a:t>int</a:t>
            </a:r>
            <a:r>
              <a:rPr lang="en-IN" dirty="0"/>
              <a:t> </a:t>
            </a:r>
            <a:r>
              <a:rPr lang="en-IN" dirty="0" err="1"/>
              <a:t>calcArea</a:t>
            </a:r>
            <a:r>
              <a:rPr lang="en-IN" dirty="0"/>
              <a:t>(</a:t>
            </a:r>
            <a:r>
              <a:rPr lang="en-IN" dirty="0" err="1"/>
              <a:t>int</a:t>
            </a:r>
            <a:r>
              <a:rPr lang="en-IN" dirty="0"/>
              <a:t> side){</a:t>
            </a:r>
          </a:p>
          <a:p>
            <a:r>
              <a:rPr lang="en-IN" dirty="0" smtClean="0"/>
              <a:t>area=side*side</a:t>
            </a:r>
            <a:r>
              <a:rPr lang="en-IN" dirty="0"/>
              <a:t>;</a:t>
            </a:r>
          </a:p>
          <a:p>
            <a:r>
              <a:rPr lang="en-IN" dirty="0" err="1"/>
              <a:t>int</a:t>
            </a:r>
            <a:r>
              <a:rPr lang="en-IN" dirty="0"/>
              <a:t> n= </a:t>
            </a:r>
            <a:r>
              <a:rPr lang="en-IN" dirty="0" err="1"/>
              <a:t>sm.areaRec</a:t>
            </a:r>
            <a:r>
              <a:rPr lang="en-IN" dirty="0"/>
              <a:t>(2,3);</a:t>
            </a:r>
          </a:p>
          <a:p>
            <a:r>
              <a:rPr lang="en-IN" dirty="0"/>
              <a:t>return area;</a:t>
            </a:r>
          </a:p>
          <a:p>
            <a:r>
              <a:rPr lang="en-IN" dirty="0" smtClean="0"/>
              <a:t>}</a:t>
            </a:r>
          </a:p>
          <a:p>
            <a:endParaRPr lang="en-IN" dirty="0"/>
          </a:p>
          <a:p>
            <a:r>
              <a:rPr lang="en-IN" dirty="0"/>
              <a:t>public  </a:t>
            </a:r>
            <a:r>
              <a:rPr lang="en-IN" dirty="0" err="1"/>
              <a:t>int</a:t>
            </a:r>
            <a:r>
              <a:rPr lang="en-IN" dirty="0"/>
              <a:t> </a:t>
            </a:r>
            <a:r>
              <a:rPr lang="en-IN" dirty="0" err="1"/>
              <a:t>areaRec</a:t>
            </a:r>
            <a:r>
              <a:rPr lang="en-IN" dirty="0"/>
              <a:t>(</a:t>
            </a:r>
            <a:r>
              <a:rPr lang="en-IN" dirty="0" err="1"/>
              <a:t>int</a:t>
            </a:r>
            <a:r>
              <a:rPr lang="en-IN" dirty="0"/>
              <a:t> </a:t>
            </a:r>
            <a:r>
              <a:rPr lang="en-IN" dirty="0" err="1"/>
              <a:t>l,int</a:t>
            </a:r>
            <a:r>
              <a:rPr lang="en-IN" dirty="0"/>
              <a:t> b){</a:t>
            </a:r>
          </a:p>
          <a:p>
            <a:r>
              <a:rPr lang="en-IN" dirty="0"/>
              <a:t>area=l*b;</a:t>
            </a:r>
          </a:p>
          <a:p>
            <a:r>
              <a:rPr lang="en-IN" dirty="0"/>
              <a:t>return area;</a:t>
            </a:r>
          </a:p>
          <a:p>
            <a:r>
              <a:rPr lang="en-IN" dirty="0"/>
              <a:t>}</a:t>
            </a:r>
          </a:p>
          <a:p>
            <a:endParaRPr lang="en-IN" dirty="0"/>
          </a:p>
        </p:txBody>
      </p:sp>
      <p:pic>
        <p:nvPicPr>
          <p:cNvPr id="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5357818" y="642918"/>
            <a:ext cx="3384376" cy="381642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
        <p:nvSpPr>
          <p:cNvPr id="5" name="Rectangle 4"/>
          <p:cNvSpPr/>
          <p:nvPr/>
        </p:nvSpPr>
        <p:spPr>
          <a:xfrm>
            <a:off x="275021" y="5301208"/>
            <a:ext cx="7894277" cy="1200329"/>
          </a:xfrm>
          <a:prstGeom prst="rect">
            <a:avLst/>
          </a:prstGeom>
        </p:spPr>
        <p:txBody>
          <a:bodyPr wrap="none">
            <a:spAutoFit/>
          </a:bodyPr>
          <a:lstStyle/>
          <a:p>
            <a:r>
              <a:rPr lang="en-IN" dirty="0"/>
              <a:t>import </a:t>
            </a:r>
            <a:r>
              <a:rPr lang="en-IN" dirty="0" err="1"/>
              <a:t>static_non_static.static_non_static</a:t>
            </a:r>
            <a:r>
              <a:rPr lang="en-IN" dirty="0" smtClean="0"/>
              <a:t>;  </a:t>
            </a:r>
            <a:r>
              <a:rPr lang="en-IN" b="1" dirty="0" smtClean="0">
                <a:solidFill>
                  <a:schemeClr val="accent2">
                    <a:lumMod val="75000"/>
                  </a:schemeClr>
                </a:solidFill>
              </a:rPr>
              <a:t>//importing package</a:t>
            </a:r>
          </a:p>
          <a:p>
            <a:endParaRPr lang="en-IN" dirty="0" smtClean="0"/>
          </a:p>
          <a:p>
            <a:r>
              <a:rPr lang="en-IN" dirty="0" err="1"/>
              <a:t>int</a:t>
            </a:r>
            <a:r>
              <a:rPr lang="en-IN" dirty="0"/>
              <a:t> j = </a:t>
            </a:r>
            <a:r>
              <a:rPr lang="en-IN" dirty="0" err="1"/>
              <a:t>static_non_static.calcArea</a:t>
            </a:r>
            <a:r>
              <a:rPr lang="en-IN" dirty="0"/>
              <a:t>(3</a:t>
            </a:r>
            <a:r>
              <a:rPr lang="en-IN" dirty="0" smtClean="0"/>
              <a:t>);            </a:t>
            </a:r>
            <a:r>
              <a:rPr lang="en-IN" b="1" dirty="0" smtClean="0">
                <a:solidFill>
                  <a:schemeClr val="accent2">
                    <a:lumMod val="75000"/>
                  </a:schemeClr>
                </a:solidFill>
              </a:rPr>
              <a:t>//class from </a:t>
            </a:r>
            <a:r>
              <a:rPr lang="en-IN" b="1" dirty="0" err="1" smtClean="0">
                <a:solidFill>
                  <a:schemeClr val="accent2">
                    <a:lumMod val="75000"/>
                  </a:schemeClr>
                </a:solidFill>
              </a:rPr>
              <a:t>static_non_static</a:t>
            </a:r>
            <a:endParaRPr lang="en-IN" b="1" dirty="0" smtClean="0">
              <a:solidFill>
                <a:schemeClr val="accent2">
                  <a:lumMod val="75000"/>
                </a:schemeClr>
              </a:solidFill>
            </a:endParaRPr>
          </a:p>
          <a:p>
            <a:r>
              <a:rPr lang="en-IN" dirty="0" err="1"/>
              <a:t>System.out.println</a:t>
            </a:r>
            <a:r>
              <a:rPr lang="en-IN" dirty="0"/>
              <a:t>(</a:t>
            </a:r>
            <a:r>
              <a:rPr lang="en-IN" dirty="0" err="1"/>
              <a:t>static_non_static.area</a:t>
            </a:r>
            <a:r>
              <a:rPr lang="en-IN" dirty="0" smtClean="0"/>
              <a:t>); </a:t>
            </a:r>
            <a:r>
              <a:rPr lang="en-IN" b="1" dirty="0" smtClean="0">
                <a:solidFill>
                  <a:schemeClr val="accent2">
                    <a:lumMod val="75000"/>
                  </a:schemeClr>
                </a:solidFill>
              </a:rPr>
              <a:t>//static variable from </a:t>
            </a:r>
            <a:r>
              <a:rPr lang="en-IN" b="1" dirty="0" err="1" smtClean="0">
                <a:solidFill>
                  <a:schemeClr val="accent2">
                    <a:lumMod val="75000"/>
                  </a:schemeClr>
                </a:solidFill>
              </a:rPr>
              <a:t>static_non_static</a:t>
            </a:r>
            <a:endParaRPr lang="en-IN" b="1" dirty="0">
              <a:solidFill>
                <a:schemeClr val="accent2">
                  <a:lumMod val="75000"/>
                </a:schemeClr>
              </a:solidFill>
            </a:endParaRPr>
          </a:p>
        </p:txBody>
      </p:sp>
      <p:sp>
        <p:nvSpPr>
          <p:cNvPr id="6" name="TextBox 5"/>
          <p:cNvSpPr txBox="1"/>
          <p:nvPr/>
        </p:nvSpPr>
        <p:spPr>
          <a:xfrm>
            <a:off x="179512" y="4901098"/>
            <a:ext cx="2088232" cy="400110"/>
          </a:xfrm>
          <a:prstGeom prst="rect">
            <a:avLst/>
          </a:prstGeom>
          <a:noFill/>
        </p:spPr>
        <p:txBody>
          <a:bodyPr wrap="square" rtlCol="0">
            <a:spAutoFit/>
          </a:bodyPr>
          <a:lstStyle/>
          <a:p>
            <a:r>
              <a:rPr lang="en-IN" sz="2000" dirty="0" smtClean="0">
                <a:solidFill>
                  <a:schemeClr val="accent2">
                    <a:lumMod val="75000"/>
                  </a:schemeClr>
                </a:solidFill>
              </a:rPr>
              <a:t>  </a:t>
            </a:r>
            <a:r>
              <a:rPr lang="en-IN" sz="2000" dirty="0" smtClean="0"/>
              <a:t>Demo.java</a:t>
            </a:r>
            <a:endParaRPr lang="en-IN" sz="20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8352928" cy="1477328"/>
          </a:xfrm>
          <a:prstGeom prst="rect">
            <a:avLst/>
          </a:prstGeom>
          <a:noFill/>
        </p:spPr>
        <p:txBody>
          <a:bodyPr wrap="square" rtlCol="0">
            <a:spAutoFit/>
          </a:bodyPr>
          <a:lstStyle/>
          <a:p>
            <a:pPr>
              <a:lnSpc>
                <a:spcPct val="150000"/>
              </a:lnSpc>
            </a:pPr>
            <a:r>
              <a:rPr lang="en-IN" sz="2000" dirty="0" smtClean="0"/>
              <a:t>When one wants to access two classes from two different packages having same class name, one class package can be imported and another by fully qualified</a:t>
            </a:r>
            <a:endParaRPr lang="en-IN" sz="2000" dirty="0"/>
          </a:p>
        </p:txBody>
      </p:sp>
      <p:sp>
        <p:nvSpPr>
          <p:cNvPr id="3" name="Rectangle 2"/>
          <p:cNvSpPr/>
          <p:nvPr/>
        </p:nvSpPr>
        <p:spPr>
          <a:xfrm>
            <a:off x="142844" y="1928802"/>
            <a:ext cx="6696744" cy="369332"/>
          </a:xfrm>
          <a:prstGeom prst="rect">
            <a:avLst/>
          </a:prstGeom>
        </p:spPr>
        <p:txBody>
          <a:bodyPr wrap="square">
            <a:spAutoFit/>
          </a:bodyPr>
          <a:lstStyle/>
          <a:p>
            <a:r>
              <a:rPr lang="en-IN" b="1" dirty="0">
                <a:solidFill>
                  <a:schemeClr val="accent3">
                    <a:lumMod val="75000"/>
                  </a:schemeClr>
                </a:solidFill>
              </a:rPr>
              <a:t>import </a:t>
            </a:r>
            <a:r>
              <a:rPr lang="en-IN" b="1" dirty="0" err="1">
                <a:solidFill>
                  <a:schemeClr val="accent3">
                    <a:lumMod val="75000"/>
                  </a:schemeClr>
                </a:solidFill>
              </a:rPr>
              <a:t>com.dev.methods.MethodExample</a:t>
            </a:r>
            <a:r>
              <a:rPr lang="en-IN" b="1" dirty="0">
                <a:solidFill>
                  <a:schemeClr val="accent3">
                    <a:lumMod val="75000"/>
                  </a:schemeClr>
                </a:solidFill>
              </a:rPr>
              <a:t>; </a:t>
            </a:r>
            <a:r>
              <a:rPr lang="en-IN" b="1" dirty="0">
                <a:solidFill>
                  <a:schemeClr val="accent3">
                    <a:lumMod val="75000"/>
                  </a:schemeClr>
                </a:solidFill>
                <a:sym typeface="Wingdings" panose="05000000000000000000" pitchFamily="2" charset="2"/>
              </a:rPr>
              <a:t> Importing package </a:t>
            </a:r>
            <a:endParaRPr lang="en-IN" b="1" dirty="0">
              <a:solidFill>
                <a:schemeClr val="accent3">
                  <a:lumMod val="75000"/>
                </a:schemeClr>
              </a:solidFill>
            </a:endParaRPr>
          </a:p>
        </p:txBody>
      </p:sp>
      <p:sp>
        <p:nvSpPr>
          <p:cNvPr id="4" name="Rectangle 3"/>
          <p:cNvSpPr/>
          <p:nvPr/>
        </p:nvSpPr>
        <p:spPr>
          <a:xfrm>
            <a:off x="214282" y="2357430"/>
            <a:ext cx="6840760" cy="369332"/>
          </a:xfrm>
          <a:prstGeom prst="rect">
            <a:avLst/>
          </a:prstGeom>
        </p:spPr>
        <p:txBody>
          <a:bodyPr wrap="square">
            <a:spAutoFit/>
          </a:bodyPr>
          <a:lstStyle/>
          <a:p>
            <a:r>
              <a:rPr lang="en-IN" b="1" dirty="0" err="1">
                <a:solidFill>
                  <a:schemeClr val="accent3">
                    <a:lumMod val="75000"/>
                  </a:schemeClr>
                </a:solidFill>
              </a:rPr>
              <a:t>com.dev.methods.MethodExample</a:t>
            </a:r>
            <a:r>
              <a:rPr lang="en-IN" b="1" dirty="0">
                <a:solidFill>
                  <a:schemeClr val="accent3">
                    <a:lumMod val="75000"/>
                  </a:schemeClr>
                </a:solidFill>
              </a:rPr>
              <a:t> </a:t>
            </a:r>
            <a:r>
              <a:rPr lang="en-IN" b="1" dirty="0">
                <a:solidFill>
                  <a:schemeClr val="accent3">
                    <a:lumMod val="75000"/>
                  </a:schemeClr>
                </a:solidFill>
                <a:sym typeface="Wingdings" panose="05000000000000000000" pitchFamily="2" charset="2"/>
              </a:rPr>
              <a:t> Fully qualified class</a:t>
            </a:r>
            <a:endParaRPr lang="en-IN" b="1" dirty="0">
              <a:solidFill>
                <a:schemeClr val="accent3">
                  <a:lumMod val="75000"/>
                </a:schemeClr>
              </a:solidFill>
            </a:endParaRPr>
          </a:p>
        </p:txBody>
      </p:sp>
      <p:pic>
        <p:nvPicPr>
          <p:cNvPr id="5"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83568" y="3068960"/>
            <a:ext cx="4794900" cy="23762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391275" y="1628800"/>
            <a:ext cx="2752725" cy="505777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8786874" cy="7663636"/>
          </a:xfrm>
          <a:prstGeom prst="rect">
            <a:avLst/>
          </a:prstGeom>
          <a:noFill/>
        </p:spPr>
        <p:txBody>
          <a:bodyPr wrap="square" rtlCol="0">
            <a:spAutoFit/>
          </a:bodyPr>
          <a:lstStyle/>
          <a:p>
            <a:r>
              <a:rPr lang="en-IN" sz="2400" b="1" u="sng" dirty="0" smtClean="0">
                <a:solidFill>
                  <a:srgbClr val="FF0000"/>
                </a:solidFill>
              </a:rPr>
              <a:t>ACCESS SPECIFIER</a:t>
            </a:r>
            <a:r>
              <a:rPr lang="en-IN" b="1" u="sng" dirty="0" smtClean="0"/>
              <a:t>: </a:t>
            </a:r>
            <a:r>
              <a:rPr lang="en-IN" dirty="0" smtClean="0"/>
              <a:t>controls the visibility of the member.</a:t>
            </a:r>
            <a:endParaRPr lang="en-US" dirty="0" smtClean="0"/>
          </a:p>
          <a:p>
            <a:r>
              <a:rPr lang="en-IN" dirty="0" smtClean="0"/>
              <a:t> </a:t>
            </a:r>
            <a:endParaRPr lang="en-US" dirty="0" smtClean="0"/>
          </a:p>
          <a:p>
            <a:pPr marL="457200" lvl="0" indent="-457200">
              <a:lnSpc>
                <a:spcPct val="150000"/>
              </a:lnSpc>
              <a:buAutoNum type="arabicPeriod"/>
            </a:pPr>
            <a:r>
              <a:rPr lang="en-IN" sz="2000" b="1" dirty="0" smtClean="0"/>
              <a:t>Public</a:t>
            </a:r>
            <a:r>
              <a:rPr lang="en-IN" sz="2000" dirty="0" smtClean="0"/>
              <a:t>: whenever member is declared by public ,it can be access in any other  </a:t>
            </a:r>
          </a:p>
          <a:p>
            <a:pPr marL="457200" lvl="0" indent="-457200">
              <a:lnSpc>
                <a:spcPct val="150000"/>
              </a:lnSpc>
            </a:pPr>
            <a:r>
              <a:rPr lang="en-IN" sz="2000" dirty="0" smtClean="0"/>
              <a:t>                         class</a:t>
            </a:r>
            <a:endParaRPr lang="en-US" sz="2000" dirty="0" smtClean="0"/>
          </a:p>
          <a:p>
            <a:pPr lvl="0">
              <a:lnSpc>
                <a:spcPct val="150000"/>
              </a:lnSpc>
            </a:pPr>
            <a:endParaRPr lang="en-IN" sz="2000" b="1" dirty="0" smtClean="0"/>
          </a:p>
          <a:p>
            <a:pPr lvl="0">
              <a:lnSpc>
                <a:spcPct val="150000"/>
              </a:lnSpc>
            </a:pPr>
            <a:r>
              <a:rPr lang="en-IN" sz="2000" b="1" dirty="0" smtClean="0"/>
              <a:t>2. Protected</a:t>
            </a:r>
            <a:r>
              <a:rPr lang="en-IN" sz="2000" dirty="0" smtClean="0"/>
              <a:t>: It cannot  be accessed from any of the package . it should be used in</a:t>
            </a:r>
          </a:p>
          <a:p>
            <a:pPr lvl="0">
              <a:lnSpc>
                <a:spcPct val="150000"/>
              </a:lnSpc>
            </a:pPr>
            <a:r>
              <a:rPr lang="en-IN" sz="2000" dirty="0" smtClean="0"/>
              <a:t>                             same class and used in same package. by using extends keyword we </a:t>
            </a:r>
          </a:p>
          <a:p>
            <a:pPr lvl="0">
              <a:lnSpc>
                <a:spcPct val="150000"/>
              </a:lnSpc>
            </a:pPr>
            <a:r>
              <a:rPr lang="en-IN" sz="2000" dirty="0" smtClean="0"/>
              <a:t>                             can use in same </a:t>
            </a:r>
            <a:r>
              <a:rPr lang="en-IN" sz="2000" dirty="0" err="1" smtClean="0"/>
              <a:t>package.we</a:t>
            </a:r>
            <a:r>
              <a:rPr lang="en-IN" sz="2000" dirty="0" smtClean="0"/>
              <a:t> can use protected in different </a:t>
            </a:r>
            <a:endParaRPr lang="en-US" sz="2000" dirty="0" smtClean="0"/>
          </a:p>
          <a:p>
            <a:pPr lvl="0">
              <a:lnSpc>
                <a:spcPct val="150000"/>
              </a:lnSpc>
            </a:pPr>
            <a:endParaRPr lang="en-IN" sz="2000" b="1" dirty="0" smtClean="0"/>
          </a:p>
          <a:p>
            <a:pPr lvl="0">
              <a:lnSpc>
                <a:spcPct val="150000"/>
              </a:lnSpc>
            </a:pPr>
            <a:r>
              <a:rPr lang="en-IN" sz="2000" b="1" dirty="0" smtClean="0"/>
              <a:t>3. Default or package level</a:t>
            </a:r>
            <a:r>
              <a:rPr lang="en-IN" sz="2000" dirty="0" smtClean="0"/>
              <a:t>: It cannot be accessed in any  of the package. In </a:t>
            </a:r>
          </a:p>
          <a:p>
            <a:pPr lvl="0">
              <a:lnSpc>
                <a:spcPct val="150000"/>
              </a:lnSpc>
            </a:pPr>
            <a:r>
              <a:rPr lang="en-IN" sz="2000" dirty="0" smtClean="0"/>
              <a:t>                                                           default we cannot give any specifier. default can be </a:t>
            </a:r>
          </a:p>
          <a:p>
            <a:pPr lvl="0">
              <a:lnSpc>
                <a:spcPct val="150000"/>
              </a:lnSpc>
            </a:pPr>
            <a:r>
              <a:rPr lang="en-IN" sz="2000" dirty="0" smtClean="0"/>
              <a:t>                                                           used in the same package.</a:t>
            </a:r>
            <a:endParaRPr lang="en-US" sz="2000" dirty="0" smtClean="0"/>
          </a:p>
          <a:p>
            <a:pPr lvl="0">
              <a:lnSpc>
                <a:spcPct val="150000"/>
              </a:lnSpc>
            </a:pPr>
            <a:endParaRPr lang="en-IN" sz="2000" b="1" dirty="0" smtClean="0"/>
          </a:p>
          <a:p>
            <a:pPr lvl="0">
              <a:lnSpc>
                <a:spcPct val="150000"/>
              </a:lnSpc>
            </a:pPr>
            <a:r>
              <a:rPr lang="en-IN" sz="2000" b="1" dirty="0" smtClean="0"/>
              <a:t>4. Private</a:t>
            </a:r>
            <a:r>
              <a:rPr lang="en-IN" sz="2000" dirty="0" smtClean="0"/>
              <a:t>: In  private method and data member  can be used in the same class.</a:t>
            </a:r>
            <a:endParaRPr lang="en-US" sz="2000" dirty="0" smtClean="0"/>
          </a:p>
          <a:p>
            <a:pPr>
              <a:lnSpc>
                <a:spcPct val="150000"/>
              </a:lnSpc>
            </a:pPr>
            <a:r>
              <a:rPr lang="en-IN" sz="2000" dirty="0" smtClean="0"/>
              <a:t> </a:t>
            </a:r>
            <a:endParaRPr lang="en-US" sz="2000" dirty="0" smtClean="0"/>
          </a:p>
          <a:p>
            <a:pPr>
              <a:lnSpc>
                <a:spcPct val="150000"/>
              </a:lnSpc>
            </a:pPr>
            <a:r>
              <a:rPr lang="en-IN" sz="2000" dirty="0" smtClean="0"/>
              <a:t> </a:t>
            </a:r>
            <a:endParaRPr lang="en-US" sz="2000" dirty="0" smtClean="0"/>
          </a:p>
          <a:p>
            <a:pPr>
              <a:lnSpc>
                <a:spcPct val="150000"/>
              </a:lnSpc>
            </a:pPr>
            <a:endParaRPr lang="en-US" sz="2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9807" y="632943"/>
            <a:ext cx="457176" cy="5632311"/>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V</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p>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p>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B</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p>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L</a:t>
            </a:r>
          </a:p>
          <a:p>
            <a:pPr algn="ctr"/>
            <a:r>
              <a:rPr lang="en-US" sz="36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I</a:t>
            </a:r>
          </a:p>
          <a:p>
            <a:pPr algn="ctr"/>
            <a:r>
              <a:rPr lang="en-US" sz="36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a:t>
            </a:r>
          </a:p>
          <a:p>
            <a:pPr algn="ctr"/>
            <a:r>
              <a:rPr lang="en-US" sz="36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Y</a:t>
            </a:r>
            <a:endParaRPr lang="en-US" sz="36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cxnSp>
        <p:nvCxnSpPr>
          <p:cNvPr id="3" name="Straight Arrow Connector 2"/>
          <p:cNvCxnSpPr/>
          <p:nvPr/>
        </p:nvCxnSpPr>
        <p:spPr>
          <a:xfrm flipV="1">
            <a:off x="2411760" y="836712"/>
            <a:ext cx="0" cy="5112568"/>
          </a:xfrm>
          <a:prstGeom prst="straightConnector1">
            <a:avLst/>
          </a:prstGeom>
          <a:ln w="762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5436096" y="836712"/>
            <a:ext cx="0" cy="5293176"/>
          </a:xfrm>
          <a:prstGeom prst="straightConnector1">
            <a:avLst/>
          </a:prstGeom>
          <a:ln w="76200">
            <a:solidFill>
              <a:schemeClr val="accent2">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5856790" y="620688"/>
            <a:ext cx="553357" cy="550920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4400" b="1" cap="none" spc="0" dirty="0" smtClean="0">
                <a:ln/>
                <a:solidFill>
                  <a:schemeClr val="accent3"/>
                </a:solidFill>
                <a:effectLst/>
              </a:rPr>
              <a:t>S</a:t>
            </a:r>
          </a:p>
          <a:p>
            <a:pPr algn="ctr"/>
            <a:r>
              <a:rPr lang="en-US" sz="4400" b="1" dirty="0" smtClean="0">
                <a:ln/>
                <a:solidFill>
                  <a:schemeClr val="accent3"/>
                </a:solidFill>
              </a:rPr>
              <a:t>E</a:t>
            </a:r>
          </a:p>
          <a:p>
            <a:pPr algn="ctr"/>
            <a:r>
              <a:rPr lang="en-US" sz="4400" b="1" cap="none" spc="0" dirty="0" smtClean="0">
                <a:ln/>
                <a:solidFill>
                  <a:schemeClr val="accent3"/>
                </a:solidFill>
                <a:effectLst/>
              </a:rPr>
              <a:t>C</a:t>
            </a:r>
          </a:p>
          <a:p>
            <a:pPr algn="ctr"/>
            <a:r>
              <a:rPr lang="en-US" sz="4400" b="1" dirty="0" smtClean="0">
                <a:ln/>
                <a:solidFill>
                  <a:schemeClr val="accent3"/>
                </a:solidFill>
              </a:rPr>
              <a:t>U</a:t>
            </a:r>
          </a:p>
          <a:p>
            <a:pPr algn="ctr"/>
            <a:r>
              <a:rPr lang="en-US" sz="4400" b="1" cap="none" spc="0" dirty="0" smtClean="0">
                <a:ln/>
                <a:solidFill>
                  <a:schemeClr val="accent3"/>
                </a:solidFill>
                <a:effectLst/>
              </a:rPr>
              <a:t>R</a:t>
            </a:r>
            <a:endParaRPr lang="en-US" sz="4400" b="1" cap="none" spc="0" dirty="0">
              <a:ln/>
              <a:solidFill>
                <a:schemeClr val="accent3"/>
              </a:solidFill>
              <a:effectLst/>
            </a:endParaRPr>
          </a:p>
          <a:p>
            <a:pPr algn="ctr"/>
            <a:r>
              <a:rPr lang="en-US" sz="4400" b="1" dirty="0" smtClean="0">
                <a:ln/>
                <a:solidFill>
                  <a:schemeClr val="accent3"/>
                </a:solidFill>
              </a:rPr>
              <a:t>I</a:t>
            </a:r>
          </a:p>
          <a:p>
            <a:pPr algn="ctr"/>
            <a:r>
              <a:rPr lang="en-US" sz="4400" b="1" cap="none" spc="0" dirty="0" smtClean="0">
                <a:ln/>
                <a:solidFill>
                  <a:schemeClr val="accent3"/>
                </a:solidFill>
                <a:effectLst/>
              </a:rPr>
              <a:t>T</a:t>
            </a:r>
          </a:p>
          <a:p>
            <a:pPr algn="ctr"/>
            <a:r>
              <a:rPr lang="en-US" sz="4400" b="1" dirty="0" smtClean="0">
                <a:ln/>
                <a:solidFill>
                  <a:schemeClr val="accent3"/>
                </a:solidFill>
              </a:rPr>
              <a:t>Y</a:t>
            </a:r>
            <a:endParaRPr lang="en-US" sz="4400" b="1" cap="none" spc="0" dirty="0">
              <a:ln/>
              <a:solidFill>
                <a:schemeClr val="accent3"/>
              </a:solidFill>
              <a:effectLst/>
            </a:endParaRPr>
          </a:p>
        </p:txBody>
      </p:sp>
      <p:sp>
        <p:nvSpPr>
          <p:cNvPr id="6" name="Rectangle 5"/>
          <p:cNvSpPr/>
          <p:nvPr/>
        </p:nvSpPr>
        <p:spPr>
          <a:xfrm>
            <a:off x="2843808" y="1124744"/>
            <a:ext cx="2232248" cy="648072"/>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2843808" y="2339555"/>
            <a:ext cx="223224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2843808" y="3773213"/>
            <a:ext cx="223224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2843808" y="5085184"/>
            <a:ext cx="223224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001024" cy="6863417"/>
          </a:xfrm>
          <a:prstGeom prst="rect">
            <a:avLst/>
          </a:prstGeom>
        </p:spPr>
        <p:txBody>
          <a:bodyPr wrap="square">
            <a:spAutoFit/>
          </a:bodyPr>
          <a:lstStyle/>
          <a:p>
            <a:endParaRPr lang="en-IN" b="1" u="sng" dirty="0" smtClean="0"/>
          </a:p>
          <a:p>
            <a:r>
              <a:rPr lang="en-IN" sz="2400" b="1" u="sng" dirty="0" smtClean="0">
                <a:solidFill>
                  <a:srgbClr val="FF0000"/>
                </a:solidFill>
              </a:rPr>
              <a:t>ASSOCIATION:  </a:t>
            </a:r>
            <a:endParaRPr lang="en-US" sz="2400" b="1" dirty="0" smtClean="0">
              <a:solidFill>
                <a:srgbClr val="FF0000"/>
              </a:solidFill>
            </a:endParaRPr>
          </a:p>
          <a:p>
            <a:r>
              <a:rPr lang="en-IN" dirty="0" smtClean="0"/>
              <a:t>             </a:t>
            </a:r>
            <a:r>
              <a:rPr lang="en-IN" sz="2000" dirty="0" smtClean="0"/>
              <a:t>Association in java relation between two different classes.</a:t>
            </a:r>
            <a:r>
              <a:rPr lang="en-IN" sz="2000" b="1" u="sng" dirty="0" smtClean="0"/>
              <a:t> </a:t>
            </a:r>
            <a:r>
              <a:rPr lang="en-IN" sz="2000" b="1" dirty="0" smtClean="0"/>
              <a:t> </a:t>
            </a:r>
            <a:endParaRPr lang="en-US" sz="2000" dirty="0" smtClean="0"/>
          </a:p>
          <a:p>
            <a:pPr lvl="0">
              <a:lnSpc>
                <a:spcPct val="150000"/>
              </a:lnSpc>
            </a:pPr>
            <a:endParaRPr lang="en-IN" sz="2000" b="1" dirty="0" smtClean="0"/>
          </a:p>
          <a:p>
            <a:pPr lvl="0">
              <a:lnSpc>
                <a:spcPct val="150000"/>
              </a:lnSpc>
            </a:pPr>
            <a:r>
              <a:rPr lang="en-IN" sz="2000" b="1" dirty="0" smtClean="0"/>
              <a:t>1. One-to-one</a:t>
            </a:r>
            <a:endParaRPr lang="en-US" sz="2000" dirty="0" smtClean="0"/>
          </a:p>
          <a:p>
            <a:pPr lvl="0">
              <a:lnSpc>
                <a:spcPct val="150000"/>
              </a:lnSpc>
            </a:pPr>
            <a:r>
              <a:rPr lang="en-IN" sz="2000" b="1" dirty="0" smtClean="0"/>
              <a:t>2. One-to-many</a:t>
            </a:r>
            <a:endParaRPr lang="en-US" sz="2000" dirty="0" smtClean="0"/>
          </a:p>
          <a:p>
            <a:pPr lvl="0">
              <a:lnSpc>
                <a:spcPct val="150000"/>
              </a:lnSpc>
            </a:pPr>
            <a:r>
              <a:rPr lang="en-IN" sz="2000" b="1" dirty="0" smtClean="0"/>
              <a:t>3. Many-to-many</a:t>
            </a:r>
            <a:endParaRPr lang="en-US" sz="2000" dirty="0" smtClean="0"/>
          </a:p>
          <a:p>
            <a:pPr lvl="0">
              <a:lnSpc>
                <a:spcPct val="150000"/>
              </a:lnSpc>
            </a:pPr>
            <a:r>
              <a:rPr lang="en-IN" sz="2000" b="1" dirty="0" smtClean="0"/>
              <a:t>4. Many-to-one.</a:t>
            </a:r>
            <a:endParaRPr lang="en-US" sz="2000" dirty="0" smtClean="0"/>
          </a:p>
          <a:p>
            <a:pPr>
              <a:lnSpc>
                <a:spcPct val="150000"/>
              </a:lnSpc>
            </a:pPr>
            <a:endParaRPr lang="en-IN" sz="2000" dirty="0" smtClean="0"/>
          </a:p>
          <a:p>
            <a:pPr>
              <a:lnSpc>
                <a:spcPct val="150000"/>
              </a:lnSpc>
            </a:pPr>
            <a:r>
              <a:rPr lang="en-IN" sz="2000" dirty="0" smtClean="0"/>
              <a:t> </a:t>
            </a:r>
            <a:r>
              <a:rPr lang="en-IN" sz="2000" b="1" dirty="0" smtClean="0"/>
              <a:t>In java 2 different relation:</a:t>
            </a:r>
            <a:endParaRPr lang="en-US" sz="2000" dirty="0" smtClean="0"/>
          </a:p>
          <a:p>
            <a:pPr>
              <a:lnSpc>
                <a:spcPct val="150000"/>
              </a:lnSpc>
            </a:pPr>
            <a:r>
              <a:rPr lang="en-IN" sz="2000" b="1" dirty="0" smtClean="0">
                <a:solidFill>
                  <a:srgbClr val="FF0000"/>
                </a:solidFill>
              </a:rPr>
              <a:t>1.Has-a relation:</a:t>
            </a:r>
            <a:endParaRPr lang="en-US" sz="2000" b="1" dirty="0" smtClean="0">
              <a:solidFill>
                <a:srgbClr val="FF0000"/>
              </a:solidFill>
            </a:endParaRPr>
          </a:p>
          <a:p>
            <a:pPr lvl="0">
              <a:lnSpc>
                <a:spcPct val="150000"/>
              </a:lnSpc>
            </a:pPr>
            <a:r>
              <a:rPr lang="en-IN" sz="2000" dirty="0" smtClean="0"/>
              <a:t>     Aggregation : one class not depending on other class.</a:t>
            </a:r>
            <a:endParaRPr lang="en-US" sz="2000" dirty="0" smtClean="0"/>
          </a:p>
          <a:p>
            <a:pPr lvl="0">
              <a:lnSpc>
                <a:spcPct val="150000"/>
              </a:lnSpc>
            </a:pPr>
            <a:r>
              <a:rPr lang="en-IN" sz="2000" dirty="0" smtClean="0"/>
              <a:t>     Composition: one class will completely dependent on other class.</a:t>
            </a:r>
            <a:endParaRPr lang="en-US" sz="2000" dirty="0" smtClean="0"/>
          </a:p>
          <a:p>
            <a:pPr>
              <a:lnSpc>
                <a:spcPct val="150000"/>
              </a:lnSpc>
            </a:pPr>
            <a:r>
              <a:rPr lang="en-IN" sz="2000" dirty="0" smtClean="0"/>
              <a:t> </a:t>
            </a:r>
            <a:r>
              <a:rPr lang="en-IN" sz="2000" b="1" dirty="0" smtClean="0">
                <a:solidFill>
                  <a:srgbClr val="FF0000"/>
                </a:solidFill>
              </a:rPr>
              <a:t>2.Is-a relation:</a:t>
            </a:r>
            <a:endParaRPr lang="en-US" sz="2000" b="1" dirty="0" smtClean="0">
              <a:solidFill>
                <a:srgbClr val="FF0000"/>
              </a:solidFill>
            </a:endParaRPr>
          </a:p>
          <a:p>
            <a:pPr lvl="0">
              <a:lnSpc>
                <a:spcPct val="150000"/>
              </a:lnSpc>
            </a:pPr>
            <a:r>
              <a:rPr lang="en-IN" sz="2000" dirty="0" smtClean="0"/>
              <a:t>     Inheritance</a:t>
            </a:r>
            <a:endParaRPr lang="en-US" sz="2000" dirty="0" smtClean="0"/>
          </a:p>
          <a:p>
            <a:r>
              <a:rPr lang="en-IN" dirty="0" smtClean="0"/>
              <a:t> </a:t>
            </a:r>
            <a:endParaRPr lang="en-US" dirty="0" smtClean="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127235" cy="7160158"/>
          </a:xfrm>
          <a:prstGeom prst="rect">
            <a:avLst/>
          </a:prstGeom>
          <a:noFill/>
        </p:spPr>
        <p:txBody>
          <a:bodyPr wrap="square" rtlCol="0">
            <a:spAutoFit/>
          </a:bodyPr>
          <a:lstStyle/>
          <a:p>
            <a:r>
              <a:rPr lang="en-IN" sz="2800" b="1" u="sng" dirty="0" smtClean="0">
                <a:solidFill>
                  <a:srgbClr val="FF0000"/>
                </a:solidFill>
              </a:rPr>
              <a:t>INHERITANCE: </a:t>
            </a:r>
            <a:endParaRPr lang="en-US" sz="2800" dirty="0" smtClean="0">
              <a:solidFill>
                <a:srgbClr val="FF0000"/>
              </a:solidFill>
            </a:endParaRPr>
          </a:p>
          <a:p>
            <a:pPr lvl="0"/>
            <a:endParaRPr lang="en-IN" dirty="0" smtClean="0"/>
          </a:p>
          <a:p>
            <a:pPr lvl="0">
              <a:lnSpc>
                <a:spcPct val="150000"/>
              </a:lnSpc>
              <a:buFont typeface="Arial" pitchFamily="34" charset="0"/>
              <a:buChar char="•"/>
            </a:pPr>
            <a:r>
              <a:rPr lang="en-IN" sz="2000" dirty="0" smtClean="0"/>
              <a:t>  The process by which one class acquires the properties and functionalities of</a:t>
            </a:r>
          </a:p>
          <a:p>
            <a:pPr lvl="0">
              <a:lnSpc>
                <a:spcPct val="150000"/>
              </a:lnSpc>
            </a:pPr>
            <a:r>
              <a:rPr lang="en-IN" sz="2000" dirty="0" smtClean="0"/>
              <a:t>    another class is called as inheritance.</a:t>
            </a:r>
            <a:endParaRPr lang="en-US" sz="2000" dirty="0" smtClean="0"/>
          </a:p>
          <a:p>
            <a:pPr lvl="0">
              <a:lnSpc>
                <a:spcPct val="150000"/>
              </a:lnSpc>
              <a:buFont typeface="Arial" pitchFamily="34" charset="0"/>
              <a:buChar char="•"/>
            </a:pPr>
            <a:r>
              <a:rPr lang="en-IN" sz="2000" dirty="0" smtClean="0"/>
              <a:t>  The aim of inheritance is used to provide </a:t>
            </a:r>
            <a:r>
              <a:rPr lang="en-IN" sz="2000" b="1" dirty="0" smtClean="0"/>
              <a:t>code reusability</a:t>
            </a:r>
            <a:r>
              <a:rPr lang="en-IN" sz="2000" dirty="0" smtClean="0"/>
              <a:t>.</a:t>
            </a:r>
            <a:endParaRPr lang="en-US" sz="2000" dirty="0" smtClean="0"/>
          </a:p>
          <a:p>
            <a:pPr lvl="0">
              <a:lnSpc>
                <a:spcPct val="150000"/>
              </a:lnSpc>
              <a:buFont typeface="Arial" pitchFamily="34" charset="0"/>
              <a:buChar char="•"/>
            </a:pPr>
            <a:r>
              <a:rPr lang="en-IN" sz="2000" dirty="0" smtClean="0"/>
              <a:t>  A class whose properties or functionalities are been inherited by some other class</a:t>
            </a:r>
          </a:p>
          <a:p>
            <a:pPr lvl="0">
              <a:lnSpc>
                <a:spcPct val="150000"/>
              </a:lnSpc>
            </a:pPr>
            <a:r>
              <a:rPr lang="en-IN" sz="2000" dirty="0" smtClean="0"/>
              <a:t>    is known as </a:t>
            </a:r>
            <a:r>
              <a:rPr lang="en-IN" sz="2000" b="1" dirty="0" smtClean="0"/>
              <a:t>parent class or super class or base class</a:t>
            </a:r>
            <a:r>
              <a:rPr lang="en-IN" sz="2000" dirty="0" smtClean="0"/>
              <a:t>.</a:t>
            </a:r>
            <a:endParaRPr lang="en-US" sz="2000" dirty="0" smtClean="0"/>
          </a:p>
          <a:p>
            <a:pPr lvl="0">
              <a:lnSpc>
                <a:spcPct val="150000"/>
              </a:lnSpc>
              <a:buFont typeface="Arial" pitchFamily="34" charset="0"/>
              <a:buChar char="•"/>
            </a:pPr>
            <a:r>
              <a:rPr lang="en-IN" sz="2000" dirty="0" smtClean="0"/>
              <a:t>  The class that inherits the properties or functionalities from other class is known</a:t>
            </a:r>
          </a:p>
          <a:p>
            <a:pPr lvl="0">
              <a:lnSpc>
                <a:spcPct val="150000"/>
              </a:lnSpc>
            </a:pPr>
            <a:r>
              <a:rPr lang="en-IN" sz="2000" dirty="0" smtClean="0"/>
              <a:t>    as </a:t>
            </a:r>
            <a:r>
              <a:rPr lang="en-IN" sz="2000" b="1" dirty="0" smtClean="0"/>
              <a:t>child class or sub-class or derived class</a:t>
            </a:r>
            <a:r>
              <a:rPr lang="en-IN" sz="2000" dirty="0" smtClean="0"/>
              <a:t>.</a:t>
            </a:r>
            <a:endParaRPr lang="en-US" sz="2000" dirty="0" smtClean="0"/>
          </a:p>
          <a:p>
            <a:pPr lvl="0">
              <a:lnSpc>
                <a:spcPct val="150000"/>
              </a:lnSpc>
              <a:buFont typeface="Arial" pitchFamily="34" charset="0"/>
              <a:buChar char="•"/>
            </a:pPr>
            <a:r>
              <a:rPr lang="en-IN" sz="2000" dirty="0" smtClean="0"/>
              <a:t>  For inheritance in java we have to make use of </a:t>
            </a:r>
            <a:r>
              <a:rPr lang="en-IN" sz="2000" b="1" dirty="0" smtClean="0"/>
              <a:t>extends</a:t>
            </a:r>
            <a:r>
              <a:rPr lang="en-IN" sz="2000" dirty="0" smtClean="0"/>
              <a:t> keyword.</a:t>
            </a:r>
            <a:endParaRPr lang="en-US" sz="2000" dirty="0" smtClean="0"/>
          </a:p>
          <a:p>
            <a:pPr lvl="0">
              <a:lnSpc>
                <a:spcPct val="150000"/>
              </a:lnSpc>
              <a:buFont typeface="Arial" pitchFamily="34" charset="0"/>
              <a:buChar char="•"/>
            </a:pPr>
            <a:r>
              <a:rPr lang="en-IN" sz="2000" dirty="0" smtClean="0"/>
              <a:t>  You  can access the properties of both super class and sub-class using object of </a:t>
            </a:r>
          </a:p>
          <a:p>
            <a:pPr lvl="0">
              <a:lnSpc>
                <a:spcPct val="150000"/>
              </a:lnSpc>
            </a:pPr>
            <a:r>
              <a:rPr lang="en-IN" sz="2000" dirty="0" smtClean="0"/>
              <a:t>    sub-class.</a:t>
            </a:r>
            <a:endParaRPr lang="en-US" sz="2000" dirty="0" smtClean="0"/>
          </a:p>
          <a:p>
            <a:pPr lvl="0">
              <a:lnSpc>
                <a:spcPct val="150000"/>
              </a:lnSpc>
              <a:buFont typeface="Arial" pitchFamily="34" charset="0"/>
              <a:buChar char="•"/>
            </a:pPr>
            <a:r>
              <a:rPr lang="en-IN" sz="2000" dirty="0" smtClean="0"/>
              <a:t>  Final classes cannot be inherited, final members of super class can be inherited</a:t>
            </a:r>
          </a:p>
          <a:p>
            <a:pPr lvl="0">
              <a:lnSpc>
                <a:spcPct val="150000"/>
              </a:lnSpc>
            </a:pPr>
            <a:r>
              <a:rPr lang="en-IN" sz="2000" dirty="0" smtClean="0"/>
              <a:t>    but cannot be changed.</a:t>
            </a:r>
            <a:endParaRPr lang="en-US" sz="2000" dirty="0" smtClean="0"/>
          </a:p>
          <a:p>
            <a:pPr lvl="0">
              <a:lnSpc>
                <a:spcPct val="150000"/>
              </a:lnSpc>
              <a:buFont typeface="Arial" pitchFamily="34" charset="0"/>
              <a:buChar char="•"/>
            </a:pPr>
            <a:r>
              <a:rPr lang="en-IN" sz="2000" dirty="0" smtClean="0"/>
              <a:t>  Private members and constructors of super class cannot be inherited.</a:t>
            </a:r>
            <a:endParaRPr lang="en-US" sz="2000" dirty="0" smtClean="0"/>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8994770" cy="1985159"/>
          </a:xfrm>
          <a:prstGeom prst="rect">
            <a:avLst/>
          </a:prstGeom>
          <a:noFill/>
        </p:spPr>
        <p:txBody>
          <a:bodyPr wrap="none" rtlCol="0">
            <a:spAutoFit/>
          </a:bodyPr>
          <a:lstStyle/>
          <a:p>
            <a:pPr lvl="0">
              <a:lnSpc>
                <a:spcPct val="150000"/>
              </a:lnSpc>
            </a:pPr>
            <a:r>
              <a:rPr lang="en-IN" dirty="0" smtClean="0"/>
              <a:t>Different types of inheritance.</a:t>
            </a:r>
            <a:endParaRPr lang="en-US" dirty="0" smtClean="0"/>
          </a:p>
          <a:p>
            <a:pPr lvl="0">
              <a:lnSpc>
                <a:spcPct val="150000"/>
              </a:lnSpc>
            </a:pPr>
            <a:r>
              <a:rPr lang="en-IN" sz="2000" dirty="0" smtClean="0"/>
              <a:t>In inheritance it will not allowed to extends more than one classes at the same time.</a:t>
            </a:r>
            <a:endParaRPr lang="en-US" sz="2000" dirty="0" smtClean="0"/>
          </a:p>
          <a:p>
            <a:pPr>
              <a:lnSpc>
                <a:spcPct val="150000"/>
              </a:lnSpc>
            </a:pPr>
            <a:r>
              <a:rPr lang="en-IN" sz="2000" b="1" dirty="0" smtClean="0"/>
              <a:t>1.Single inheritance</a:t>
            </a:r>
            <a:r>
              <a:rPr lang="en-IN" sz="2000" dirty="0" smtClean="0"/>
              <a:t>: one class acquire the properties of another class.</a:t>
            </a:r>
            <a:endParaRPr lang="en-US" sz="2000" dirty="0" smtClean="0"/>
          </a:p>
          <a:p>
            <a:endParaRPr lang="en-IN" dirty="0" smtClean="0"/>
          </a:p>
          <a:p>
            <a:endParaRPr lang="en-US" dirty="0"/>
          </a:p>
        </p:txBody>
      </p:sp>
      <p:sp>
        <p:nvSpPr>
          <p:cNvPr id="3" name="Rectangle 2"/>
          <p:cNvSpPr/>
          <p:nvPr/>
        </p:nvSpPr>
        <p:spPr>
          <a:xfrm>
            <a:off x="3071802" y="2143116"/>
            <a:ext cx="2000264" cy="78581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 name="Rectangle 3"/>
          <p:cNvSpPr/>
          <p:nvPr/>
        </p:nvSpPr>
        <p:spPr>
          <a:xfrm>
            <a:off x="3214678" y="3643314"/>
            <a:ext cx="2000264" cy="71438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5" name="TextBox 3"/>
          <p:cNvSpPr txBox="1"/>
          <p:nvPr/>
        </p:nvSpPr>
        <p:spPr>
          <a:xfrm>
            <a:off x="3071802" y="2214554"/>
            <a:ext cx="235745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p</a:t>
            </a:r>
            <a:endParaRPr lang="en-IN" dirty="0"/>
          </a:p>
        </p:txBody>
      </p:sp>
      <p:sp>
        <p:nvSpPr>
          <p:cNvPr id="6" name="TextBox 4"/>
          <p:cNvSpPr txBox="1"/>
          <p:nvPr/>
        </p:nvSpPr>
        <p:spPr>
          <a:xfrm>
            <a:off x="3357554" y="4000504"/>
            <a:ext cx="192882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q</a:t>
            </a:r>
            <a:endParaRPr lang="en-IN" dirty="0"/>
          </a:p>
        </p:txBody>
      </p:sp>
      <p:cxnSp>
        <p:nvCxnSpPr>
          <p:cNvPr id="7" name="Straight Arrow Connector 6"/>
          <p:cNvCxnSpPr/>
          <p:nvPr/>
        </p:nvCxnSpPr>
        <p:spPr>
          <a:xfrm rot="5400000" flipH="1" flipV="1">
            <a:off x="3643306" y="3286124"/>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214810" y="3000372"/>
            <a:ext cx="1000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extends</a:t>
            </a:r>
            <a:endParaRPr lang="en-IN" dirty="0"/>
          </a:p>
        </p:txBody>
      </p:sp>
      <p:sp>
        <p:nvSpPr>
          <p:cNvPr id="9" name="TextBox 8"/>
          <p:cNvSpPr txBox="1"/>
          <p:nvPr/>
        </p:nvSpPr>
        <p:spPr>
          <a:xfrm>
            <a:off x="357158" y="5072074"/>
            <a:ext cx="2642518" cy="646331"/>
          </a:xfrm>
          <a:prstGeom prst="rect">
            <a:avLst/>
          </a:prstGeom>
          <a:noFill/>
        </p:spPr>
        <p:txBody>
          <a:bodyPr wrap="none" rtlCol="0">
            <a:spAutoFit/>
          </a:bodyPr>
          <a:lstStyle/>
          <a:p>
            <a:pPr lvl="0"/>
            <a:r>
              <a:rPr lang="en-IN" b="1" dirty="0" smtClean="0"/>
              <a:t>2.Multi level inheritance:</a:t>
            </a:r>
            <a:endParaRPr lang="en-US" dirty="0" smtClean="0"/>
          </a:p>
          <a:p>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1802" y="357166"/>
            <a:ext cx="1571636"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3" name="Rectangle 2"/>
          <p:cNvSpPr/>
          <p:nvPr/>
        </p:nvSpPr>
        <p:spPr>
          <a:xfrm>
            <a:off x="3214678" y="1643050"/>
            <a:ext cx="1643074"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4" name="Straight Arrow Connector 3"/>
          <p:cNvCxnSpPr/>
          <p:nvPr/>
        </p:nvCxnSpPr>
        <p:spPr>
          <a:xfrm rot="5400000" flipH="1" flipV="1">
            <a:off x="3500430" y="1285860"/>
            <a:ext cx="71438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 name="TextBox 7"/>
          <p:cNvSpPr txBox="1"/>
          <p:nvPr/>
        </p:nvSpPr>
        <p:spPr>
          <a:xfrm>
            <a:off x="4071934" y="1000108"/>
            <a:ext cx="1000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extends</a:t>
            </a:r>
            <a:endParaRPr lang="en-IN" dirty="0"/>
          </a:p>
        </p:txBody>
      </p:sp>
      <p:sp>
        <p:nvSpPr>
          <p:cNvPr id="6" name="Rectangle 5"/>
          <p:cNvSpPr/>
          <p:nvPr/>
        </p:nvSpPr>
        <p:spPr>
          <a:xfrm>
            <a:off x="3357554" y="2643182"/>
            <a:ext cx="1428760"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7" name="TextBox 10"/>
          <p:cNvSpPr txBox="1"/>
          <p:nvPr/>
        </p:nvSpPr>
        <p:spPr>
          <a:xfrm>
            <a:off x="3357554" y="571480"/>
            <a:ext cx="1071570"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 </a:t>
            </a:r>
            <a:r>
              <a:rPr lang="en-US" dirty="0" smtClean="0"/>
              <a:t>      p</a:t>
            </a:r>
            <a:endParaRPr lang="en-IN" dirty="0"/>
          </a:p>
        </p:txBody>
      </p:sp>
      <p:sp>
        <p:nvSpPr>
          <p:cNvPr id="8" name="TextBox 11"/>
          <p:cNvSpPr txBox="1"/>
          <p:nvPr/>
        </p:nvSpPr>
        <p:spPr>
          <a:xfrm>
            <a:off x="3428992" y="1785926"/>
            <a:ext cx="121444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q</a:t>
            </a:r>
            <a:endParaRPr lang="en-IN" dirty="0"/>
          </a:p>
        </p:txBody>
      </p:sp>
      <p:sp>
        <p:nvSpPr>
          <p:cNvPr id="9" name="TextBox 12"/>
          <p:cNvSpPr txBox="1"/>
          <p:nvPr/>
        </p:nvSpPr>
        <p:spPr>
          <a:xfrm>
            <a:off x="3571868" y="2857496"/>
            <a:ext cx="100013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r</a:t>
            </a:r>
            <a:endParaRPr lang="en-IN" dirty="0"/>
          </a:p>
        </p:txBody>
      </p:sp>
      <p:cxnSp>
        <p:nvCxnSpPr>
          <p:cNvPr id="10" name="Straight Arrow Connector 9"/>
          <p:cNvCxnSpPr/>
          <p:nvPr/>
        </p:nvCxnSpPr>
        <p:spPr>
          <a:xfrm rot="5400000" flipH="1" flipV="1">
            <a:off x="3643306" y="2357430"/>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57158" y="3929066"/>
            <a:ext cx="8944115" cy="2954655"/>
          </a:xfrm>
          <a:prstGeom prst="rect">
            <a:avLst/>
          </a:prstGeom>
          <a:noFill/>
        </p:spPr>
        <p:txBody>
          <a:bodyPr wrap="none" rtlCol="0">
            <a:spAutoFit/>
          </a:bodyPr>
          <a:lstStyle/>
          <a:p>
            <a:pPr lvl="0"/>
            <a:r>
              <a:rPr lang="en-IN" b="1" dirty="0" smtClean="0"/>
              <a:t>3. Multiple inheritance: </a:t>
            </a:r>
          </a:p>
          <a:p>
            <a:pPr lvl="0"/>
            <a:r>
              <a:rPr lang="en-IN" b="1" dirty="0" smtClean="0"/>
              <a:t>     </a:t>
            </a:r>
          </a:p>
          <a:p>
            <a:pPr lvl="0">
              <a:lnSpc>
                <a:spcPct val="150000"/>
              </a:lnSpc>
            </a:pPr>
            <a:r>
              <a:rPr lang="en-IN" sz="2000" b="1" dirty="0" smtClean="0"/>
              <a:t>     </a:t>
            </a:r>
            <a:r>
              <a:rPr lang="en-IN" sz="2000" dirty="0" smtClean="0"/>
              <a:t>It is not supported by </a:t>
            </a:r>
            <a:r>
              <a:rPr lang="en-IN" sz="2000" dirty="0" err="1" smtClean="0"/>
              <a:t>java.because</a:t>
            </a:r>
            <a:r>
              <a:rPr lang="en-IN" sz="2000" dirty="0" smtClean="0"/>
              <a:t> when we have add() function</a:t>
            </a:r>
          </a:p>
          <a:p>
            <a:pPr lvl="0">
              <a:lnSpc>
                <a:spcPct val="150000"/>
              </a:lnSpc>
            </a:pPr>
            <a:r>
              <a:rPr lang="en-IN" sz="2000" dirty="0" smtClean="0"/>
              <a:t>     in a class, b class ,compiler get confused which one to execute ,it throws an error.</a:t>
            </a:r>
          </a:p>
          <a:p>
            <a:pPr>
              <a:lnSpc>
                <a:spcPct val="150000"/>
              </a:lnSpc>
            </a:pPr>
            <a:r>
              <a:rPr lang="en-IN" sz="2000" dirty="0" smtClean="0"/>
              <a:t>     Multiple inheritance is not supported by java because of diamond problem.</a:t>
            </a:r>
            <a:endParaRPr lang="en-US" sz="2000" dirty="0" smtClean="0"/>
          </a:p>
          <a:p>
            <a:pPr lvl="0">
              <a:lnSpc>
                <a:spcPct val="150000"/>
              </a:lnSpc>
            </a:pPr>
            <a:endParaRPr lang="en-US" sz="2000" dirty="0" smtClean="0"/>
          </a:p>
          <a:p>
            <a:pPr>
              <a:lnSpc>
                <a:spcPct val="150000"/>
              </a:lnSpc>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500042"/>
            <a:ext cx="7715304" cy="7109639"/>
          </a:xfrm>
          <a:prstGeom prst="rect">
            <a:avLst/>
          </a:prstGeom>
          <a:noFill/>
        </p:spPr>
        <p:txBody>
          <a:bodyPr wrap="square" rtlCol="0">
            <a:spAutoFit/>
          </a:bodyPr>
          <a:lstStyle/>
          <a:p>
            <a:endParaRPr lang="en-US" dirty="0"/>
          </a:p>
          <a:p>
            <a:endParaRPr lang="en-US" b="1" dirty="0" smtClean="0"/>
          </a:p>
          <a:p>
            <a:endParaRPr lang="en-US" b="1" dirty="0"/>
          </a:p>
          <a:p>
            <a:endParaRPr lang="en-IN" dirty="0" smtClean="0"/>
          </a:p>
          <a:p>
            <a:pPr>
              <a:buFont typeface="Arial" pitchFamily="34" charset="0"/>
              <a:buChar char="•"/>
            </a:pPr>
            <a:endParaRPr lang="en-IN" dirty="0"/>
          </a:p>
          <a:p>
            <a:pPr>
              <a:lnSpc>
                <a:spcPct val="150000"/>
              </a:lnSpc>
              <a:buFont typeface="Arial" pitchFamily="34" charset="0"/>
              <a:buChar char="•"/>
            </a:pPr>
            <a:r>
              <a:rPr lang="en-IN" dirty="0" smtClean="0"/>
              <a:t> </a:t>
            </a:r>
            <a:r>
              <a:rPr lang="en-IN" sz="2000" dirty="0" smtClean="0"/>
              <a:t>Objects </a:t>
            </a:r>
            <a:r>
              <a:rPr lang="en-IN" sz="2000" dirty="0"/>
              <a:t>are elements of a program that has some data which </a:t>
            </a:r>
            <a:r>
              <a:rPr lang="en-IN" sz="2000" dirty="0" smtClean="0"/>
              <a:t>is</a:t>
            </a:r>
          </a:p>
          <a:p>
            <a:pPr marL="342900" indent="-342900">
              <a:lnSpc>
                <a:spcPct val="150000"/>
              </a:lnSpc>
            </a:pPr>
            <a:r>
              <a:rPr lang="en-IN" sz="2000" dirty="0"/>
              <a:t> </a:t>
            </a:r>
            <a:r>
              <a:rPr lang="en-IN" sz="2000" dirty="0" smtClean="0"/>
              <a:t>    </a:t>
            </a:r>
            <a:r>
              <a:rPr lang="en-IN" sz="2000" dirty="0"/>
              <a:t>also </a:t>
            </a:r>
            <a:r>
              <a:rPr lang="en-IN" sz="2000" dirty="0" smtClean="0"/>
              <a:t>known as </a:t>
            </a:r>
            <a:r>
              <a:rPr lang="en-IN" sz="2000" dirty="0"/>
              <a:t>states.</a:t>
            </a:r>
            <a:endParaRPr lang="en-US" sz="2000" dirty="0"/>
          </a:p>
          <a:p>
            <a:pPr>
              <a:lnSpc>
                <a:spcPct val="150000"/>
              </a:lnSpc>
              <a:buFont typeface="Arial" pitchFamily="34" charset="0"/>
              <a:buChar char="•"/>
            </a:pPr>
            <a:r>
              <a:rPr lang="en-IN" sz="2000" dirty="0"/>
              <a:t> </a:t>
            </a:r>
            <a:r>
              <a:rPr lang="en-IN" sz="2000" dirty="0" smtClean="0"/>
              <a:t> </a:t>
            </a:r>
            <a:r>
              <a:rPr lang="en-IN" sz="2000" dirty="0"/>
              <a:t>Objects also have behaviours which means they can perform </a:t>
            </a:r>
            <a:endParaRPr lang="en-IN" sz="2000" dirty="0" smtClean="0"/>
          </a:p>
          <a:p>
            <a:pPr>
              <a:lnSpc>
                <a:spcPct val="150000"/>
              </a:lnSpc>
            </a:pPr>
            <a:r>
              <a:rPr lang="en-IN" sz="2000" dirty="0"/>
              <a:t> </a:t>
            </a:r>
            <a:r>
              <a:rPr lang="en-IN" sz="2000" dirty="0" smtClean="0"/>
              <a:t>   certain operations.</a:t>
            </a:r>
          </a:p>
          <a:p>
            <a:pPr lvl="0">
              <a:lnSpc>
                <a:spcPct val="150000"/>
              </a:lnSpc>
              <a:buFont typeface="Arial" pitchFamily="34" charset="0"/>
              <a:buChar char="•"/>
            </a:pPr>
            <a:r>
              <a:rPr lang="en-IN" sz="2000" dirty="0" smtClean="0"/>
              <a:t>  Behaviours </a:t>
            </a:r>
            <a:r>
              <a:rPr lang="en-IN" sz="2000" dirty="0"/>
              <a:t>in java is called methods.</a:t>
            </a:r>
            <a:endParaRPr lang="en-US" sz="2000" dirty="0"/>
          </a:p>
          <a:p>
            <a:pPr lvl="0">
              <a:lnSpc>
                <a:spcPct val="150000"/>
              </a:lnSpc>
              <a:buFont typeface="Arial" pitchFamily="34" charset="0"/>
              <a:buChar char="•"/>
            </a:pPr>
            <a:r>
              <a:rPr lang="en-IN" sz="2000" dirty="0" smtClean="0"/>
              <a:t>  Objects </a:t>
            </a:r>
            <a:r>
              <a:rPr lang="en-IN" sz="2000" dirty="0"/>
              <a:t>have some states and behaviours.</a:t>
            </a:r>
            <a:endParaRPr lang="en-US" sz="2000" dirty="0"/>
          </a:p>
          <a:p>
            <a:pPr lvl="0">
              <a:lnSpc>
                <a:spcPct val="150000"/>
              </a:lnSpc>
              <a:buFont typeface="Arial" pitchFamily="34" charset="0"/>
              <a:buChar char="•"/>
            </a:pPr>
            <a:r>
              <a:rPr lang="en-IN" sz="2000" dirty="0" smtClean="0"/>
              <a:t>  States </a:t>
            </a:r>
            <a:r>
              <a:rPr lang="en-IN" sz="2000" dirty="0"/>
              <a:t>are the data related to that object.</a:t>
            </a:r>
            <a:endParaRPr lang="en-US" sz="2000" dirty="0"/>
          </a:p>
          <a:p>
            <a:pPr lvl="0">
              <a:lnSpc>
                <a:spcPct val="150000"/>
              </a:lnSpc>
              <a:buFont typeface="Arial" pitchFamily="34" charset="0"/>
              <a:buChar char="•"/>
            </a:pPr>
            <a:r>
              <a:rPr lang="en-IN" sz="2000" dirty="0" smtClean="0"/>
              <a:t>  Behaviours </a:t>
            </a:r>
            <a:r>
              <a:rPr lang="en-IN" sz="2000" dirty="0"/>
              <a:t>are the methods related to that object</a:t>
            </a:r>
            <a:r>
              <a:rPr lang="en-IN" sz="2000" dirty="0" smtClean="0"/>
              <a:t>.</a:t>
            </a:r>
          </a:p>
          <a:p>
            <a:pPr lvl="0"/>
            <a:endParaRPr lang="en-IN" dirty="0"/>
          </a:p>
          <a:p>
            <a:endParaRPr lang="en-IN" b="1" u="sng" dirty="0" smtClean="0"/>
          </a:p>
          <a:p>
            <a:endParaRPr lang="en-US" dirty="0"/>
          </a:p>
          <a:p>
            <a:pPr lvl="0"/>
            <a:endParaRPr lang="en-US" dirty="0"/>
          </a:p>
          <a:p>
            <a:endParaRPr lang="en-US" dirty="0"/>
          </a:p>
          <a:p>
            <a:r>
              <a:rPr lang="en-IN" dirty="0"/>
              <a:t> </a:t>
            </a:r>
            <a:endParaRPr lang="en-US" dirty="0"/>
          </a:p>
          <a:p>
            <a:endParaRPr lang="en-US" dirty="0"/>
          </a:p>
        </p:txBody>
      </p:sp>
      <p:sp>
        <p:nvSpPr>
          <p:cNvPr id="3" name="Rectangle 2"/>
          <p:cNvSpPr/>
          <p:nvPr/>
        </p:nvSpPr>
        <p:spPr>
          <a:xfrm>
            <a:off x="0" y="0"/>
            <a:ext cx="9075818" cy="923330"/>
          </a:xfrm>
          <a:prstGeom prst="rect">
            <a:avLst/>
          </a:prstGeom>
          <a:noFill/>
        </p:spPr>
        <p:txBody>
          <a:bodyPr wrap="none" lIns="91440" tIns="45720" rIns="91440" bIns="45720">
            <a:spAutoFit/>
          </a:bodyPr>
          <a:lstStyle/>
          <a:p>
            <a:pPr algn="ctr"/>
            <a:r>
              <a:rPr lang="en-IN" sz="36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JAVA - OBJECT ORIENTED PROGRAMMING</a:t>
            </a:r>
            <a:r>
              <a:rPr lang="en-IN"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a:t>
            </a:r>
            <a:endPar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5" name="Rectangle 4"/>
          <p:cNvSpPr/>
          <p:nvPr/>
        </p:nvSpPr>
        <p:spPr>
          <a:xfrm>
            <a:off x="214282" y="1214422"/>
            <a:ext cx="2071702" cy="646331"/>
          </a:xfrm>
          <a:prstGeom prst="rect">
            <a:avLst/>
          </a:prstGeom>
          <a:noFill/>
        </p:spPr>
        <p:txBody>
          <a:bodyPr wrap="square" lIns="91440" tIns="45720" rIns="91440" bIns="45720">
            <a:spAutoFit/>
          </a:bodyPr>
          <a:lstStyle/>
          <a:p>
            <a:pPr algn="ctr"/>
            <a:r>
              <a:rPr lang="en-IN" sz="3600" b="1"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OBJECTS</a:t>
            </a:r>
            <a:endPar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4810" y="1428736"/>
            <a:ext cx="785818"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 name="Rectangle 3"/>
          <p:cNvSpPr/>
          <p:nvPr/>
        </p:nvSpPr>
        <p:spPr>
          <a:xfrm>
            <a:off x="3571868" y="2643182"/>
            <a:ext cx="785818"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5" name="Rectangle 4"/>
          <p:cNvSpPr/>
          <p:nvPr/>
        </p:nvSpPr>
        <p:spPr>
          <a:xfrm>
            <a:off x="2857488" y="1428736"/>
            <a:ext cx="785818"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6" name="TextBox 18"/>
          <p:cNvSpPr txBox="1"/>
          <p:nvPr/>
        </p:nvSpPr>
        <p:spPr>
          <a:xfrm>
            <a:off x="3000364" y="1643050"/>
            <a:ext cx="50006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a:t>
            </a:r>
            <a:endParaRPr lang="en-IN" dirty="0"/>
          </a:p>
        </p:txBody>
      </p:sp>
      <p:sp>
        <p:nvSpPr>
          <p:cNvPr id="7" name="TextBox 19"/>
          <p:cNvSpPr txBox="1"/>
          <p:nvPr/>
        </p:nvSpPr>
        <p:spPr>
          <a:xfrm>
            <a:off x="4286248" y="1571612"/>
            <a:ext cx="5715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b</a:t>
            </a:r>
            <a:endParaRPr lang="en-IN" dirty="0"/>
          </a:p>
        </p:txBody>
      </p:sp>
      <p:sp>
        <p:nvSpPr>
          <p:cNvPr id="8" name="TextBox 20"/>
          <p:cNvSpPr txBox="1"/>
          <p:nvPr/>
        </p:nvSpPr>
        <p:spPr>
          <a:xfrm>
            <a:off x="3714744" y="2857496"/>
            <a:ext cx="64294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a:t>
            </a:r>
            <a:endParaRPr lang="en-IN" dirty="0"/>
          </a:p>
        </p:txBody>
      </p:sp>
      <p:sp>
        <p:nvSpPr>
          <p:cNvPr id="9" name="Rectangle 8"/>
          <p:cNvSpPr/>
          <p:nvPr/>
        </p:nvSpPr>
        <p:spPr>
          <a:xfrm>
            <a:off x="3571868" y="357166"/>
            <a:ext cx="785818"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0" name="TextBox 22"/>
          <p:cNvSpPr txBox="1"/>
          <p:nvPr/>
        </p:nvSpPr>
        <p:spPr>
          <a:xfrm>
            <a:off x="3714744" y="500042"/>
            <a:ext cx="5715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d</a:t>
            </a:r>
            <a:endParaRPr lang="en-IN" dirty="0"/>
          </a:p>
        </p:txBody>
      </p:sp>
      <p:cxnSp>
        <p:nvCxnSpPr>
          <p:cNvPr id="11" name="Shape 24"/>
          <p:cNvCxnSpPr>
            <a:stCxn id="5" idx="0"/>
            <a:endCxn id="9" idx="1"/>
          </p:cNvCxnSpPr>
          <p:nvPr/>
        </p:nvCxnSpPr>
        <p:spPr>
          <a:xfrm rot="5400000" flipH="1" flipV="1">
            <a:off x="3036083" y="892952"/>
            <a:ext cx="750099" cy="3214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hape 30"/>
          <p:cNvCxnSpPr>
            <a:endCxn id="9" idx="3"/>
          </p:cNvCxnSpPr>
          <p:nvPr/>
        </p:nvCxnSpPr>
        <p:spPr>
          <a:xfrm rot="16200000" flipV="1">
            <a:off x="4196951" y="839373"/>
            <a:ext cx="750099" cy="4286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hape 32"/>
          <p:cNvCxnSpPr>
            <a:stCxn id="4" idx="1"/>
            <a:endCxn id="5" idx="2"/>
          </p:cNvCxnSpPr>
          <p:nvPr/>
        </p:nvCxnSpPr>
        <p:spPr>
          <a:xfrm rot="10800000">
            <a:off x="3250398" y="2071679"/>
            <a:ext cx="321471" cy="89297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hape 34"/>
          <p:cNvCxnSpPr>
            <a:stCxn id="8" idx="3"/>
          </p:cNvCxnSpPr>
          <p:nvPr/>
        </p:nvCxnSpPr>
        <p:spPr>
          <a:xfrm flipV="1">
            <a:off x="4357686" y="2071678"/>
            <a:ext cx="428628" cy="97048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42844" y="0"/>
            <a:ext cx="8877574"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4.Hirarichacal inheritance:</a:t>
            </a:r>
          </a:p>
          <a:p>
            <a:pPr marL="0" marR="0" lvl="0" indent="0" algn="l" defTabSz="914400" rtl="0" eaLnBrk="1" fontAlgn="base" latinLnBrk="0" hangingPunct="1">
              <a:lnSpc>
                <a:spcPct val="100000"/>
              </a:lnSpc>
              <a:spcBef>
                <a:spcPct val="0"/>
              </a:spcBef>
              <a:spcAft>
                <a:spcPct val="0"/>
              </a:spcAft>
              <a:buClrTx/>
              <a:buSzTx/>
              <a:buFontTx/>
              <a:buNone/>
              <a:tabLst/>
            </a:pPr>
            <a:r>
              <a:rPr lang="en-US" sz="2000" b="1" dirty="0" smtClean="0">
                <a:latin typeface="Times New Roman" pitchFamily="18" charset="0"/>
                <a:ea typeface="Calibri" pitchFamily="34" charset="0"/>
                <a:cs typeface="Times New Roman" pitchFamily="18" charset="0"/>
              </a:rPr>
              <a:t>              </a:t>
            </a:r>
            <a:r>
              <a:rPr lang="en-US" sz="2000" b="1" dirty="0" smtClean="0">
                <a:latin typeface="Times New Roman" pitchFamily="18" charset="0"/>
                <a:ea typeface="Calibri" pitchFamily="34" charset="0"/>
                <a:cs typeface="Times New Roman" pitchFamily="18" charset="0"/>
                <a:sym typeface="Wingdings" pitchFamily="2" charset="2"/>
              </a:rPr>
              <a:t></a:t>
            </a: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two or more classes acquire the properties of same</a:t>
            </a: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class.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
        <p:nvSpPr>
          <p:cNvPr id="3" name="Rectangle 2"/>
          <p:cNvSpPr/>
          <p:nvPr/>
        </p:nvSpPr>
        <p:spPr>
          <a:xfrm>
            <a:off x="4000496" y="1785926"/>
            <a:ext cx="785818"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 name="Rectangle 3"/>
          <p:cNvSpPr/>
          <p:nvPr/>
        </p:nvSpPr>
        <p:spPr>
          <a:xfrm>
            <a:off x="2643174" y="1785926"/>
            <a:ext cx="785818"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5" name="TextBox 18"/>
          <p:cNvSpPr txBox="1"/>
          <p:nvPr/>
        </p:nvSpPr>
        <p:spPr>
          <a:xfrm>
            <a:off x="2786050" y="2000240"/>
            <a:ext cx="50006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a:t>
            </a:r>
            <a:endParaRPr lang="en-IN" dirty="0"/>
          </a:p>
        </p:txBody>
      </p:sp>
      <p:sp>
        <p:nvSpPr>
          <p:cNvPr id="6" name="TextBox 19"/>
          <p:cNvSpPr txBox="1"/>
          <p:nvPr/>
        </p:nvSpPr>
        <p:spPr>
          <a:xfrm>
            <a:off x="4071934" y="1928802"/>
            <a:ext cx="5715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b</a:t>
            </a:r>
            <a:endParaRPr lang="en-IN" dirty="0"/>
          </a:p>
        </p:txBody>
      </p:sp>
      <p:sp>
        <p:nvSpPr>
          <p:cNvPr id="7" name="Rectangle 6"/>
          <p:cNvSpPr/>
          <p:nvPr/>
        </p:nvSpPr>
        <p:spPr>
          <a:xfrm>
            <a:off x="3357554" y="714356"/>
            <a:ext cx="785818"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8" name="TextBox 22"/>
          <p:cNvSpPr txBox="1"/>
          <p:nvPr/>
        </p:nvSpPr>
        <p:spPr>
          <a:xfrm>
            <a:off x="3500430" y="857232"/>
            <a:ext cx="5715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d</a:t>
            </a:r>
            <a:endParaRPr lang="en-IN" dirty="0"/>
          </a:p>
        </p:txBody>
      </p:sp>
      <p:cxnSp>
        <p:nvCxnSpPr>
          <p:cNvPr id="9" name="Shape 24"/>
          <p:cNvCxnSpPr>
            <a:stCxn id="4" idx="0"/>
            <a:endCxn id="7" idx="1"/>
          </p:cNvCxnSpPr>
          <p:nvPr/>
        </p:nvCxnSpPr>
        <p:spPr>
          <a:xfrm rot="5400000" flipH="1" flipV="1">
            <a:off x="2821769" y="1250142"/>
            <a:ext cx="750099" cy="321471"/>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hape 30"/>
          <p:cNvCxnSpPr>
            <a:endCxn id="7" idx="3"/>
          </p:cNvCxnSpPr>
          <p:nvPr/>
        </p:nvCxnSpPr>
        <p:spPr>
          <a:xfrm rot="16200000" flipV="1">
            <a:off x="3982637" y="1196563"/>
            <a:ext cx="750099" cy="42862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85720" y="2714620"/>
            <a:ext cx="8572560" cy="1200329"/>
          </a:xfrm>
          <a:prstGeom prst="rect">
            <a:avLst/>
          </a:prstGeom>
          <a:noFill/>
        </p:spPr>
        <p:txBody>
          <a:bodyPr wrap="square" rtlCol="0">
            <a:spAutoFit/>
          </a:bodyPr>
          <a:lstStyle/>
          <a:p>
            <a:r>
              <a:rPr lang="en-IN" b="1" dirty="0" smtClean="0"/>
              <a:t>5.Hybrid inheritance:</a:t>
            </a:r>
          </a:p>
          <a:p>
            <a:r>
              <a:rPr lang="en-IN" b="1" dirty="0" smtClean="0"/>
              <a:t>         </a:t>
            </a:r>
            <a:r>
              <a:rPr lang="en-IN" b="1" dirty="0" smtClean="0">
                <a:sym typeface="Wingdings" pitchFamily="2" charset="2"/>
              </a:rPr>
              <a:t></a:t>
            </a:r>
            <a:r>
              <a:rPr lang="en-IN" b="1" dirty="0" smtClean="0"/>
              <a:t> </a:t>
            </a:r>
            <a:r>
              <a:rPr lang="en-IN" dirty="0" smtClean="0"/>
              <a:t>combination of  two or more inheritance, but it some time won’t work when it</a:t>
            </a:r>
          </a:p>
          <a:p>
            <a:r>
              <a:rPr lang="en-IN" dirty="0" smtClean="0"/>
              <a:t>               contains multiple inheritance.</a:t>
            </a:r>
            <a:endParaRPr lang="en-US" dirty="0" smtClean="0"/>
          </a:p>
          <a:p>
            <a:endParaRPr lang="en-US" dirty="0"/>
          </a:p>
        </p:txBody>
      </p:sp>
      <p:sp>
        <p:nvSpPr>
          <p:cNvPr id="12" name="Rectangle 11"/>
          <p:cNvSpPr/>
          <p:nvPr/>
        </p:nvSpPr>
        <p:spPr>
          <a:xfrm>
            <a:off x="4286248" y="6000768"/>
            <a:ext cx="785818"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3" name="Rectangle 12"/>
          <p:cNvSpPr/>
          <p:nvPr/>
        </p:nvSpPr>
        <p:spPr>
          <a:xfrm>
            <a:off x="2857488" y="6000768"/>
            <a:ext cx="785818"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4" name="TextBox 18"/>
          <p:cNvSpPr txBox="1"/>
          <p:nvPr/>
        </p:nvSpPr>
        <p:spPr>
          <a:xfrm>
            <a:off x="3071802" y="6000768"/>
            <a:ext cx="50006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a</a:t>
            </a:r>
            <a:endParaRPr lang="en-IN" dirty="0"/>
          </a:p>
        </p:txBody>
      </p:sp>
      <p:sp>
        <p:nvSpPr>
          <p:cNvPr id="15" name="TextBox 19"/>
          <p:cNvSpPr txBox="1"/>
          <p:nvPr/>
        </p:nvSpPr>
        <p:spPr>
          <a:xfrm>
            <a:off x="4500562" y="6143644"/>
            <a:ext cx="5715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b</a:t>
            </a:r>
            <a:endParaRPr lang="en-IN" dirty="0"/>
          </a:p>
        </p:txBody>
      </p:sp>
      <p:sp>
        <p:nvSpPr>
          <p:cNvPr id="16" name="Rectangle 15"/>
          <p:cNvSpPr/>
          <p:nvPr/>
        </p:nvSpPr>
        <p:spPr>
          <a:xfrm>
            <a:off x="3500430" y="4572008"/>
            <a:ext cx="785818" cy="6429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17" name="TextBox 22"/>
          <p:cNvSpPr txBox="1"/>
          <p:nvPr/>
        </p:nvSpPr>
        <p:spPr>
          <a:xfrm>
            <a:off x="3643306" y="4786322"/>
            <a:ext cx="5715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d</a:t>
            </a:r>
            <a:endParaRPr lang="en-IN" dirty="0"/>
          </a:p>
        </p:txBody>
      </p:sp>
      <p:cxnSp>
        <p:nvCxnSpPr>
          <p:cNvPr id="18" name="Shape 24"/>
          <p:cNvCxnSpPr>
            <a:stCxn id="13" idx="0"/>
            <a:endCxn id="16" idx="1"/>
          </p:cNvCxnSpPr>
          <p:nvPr/>
        </p:nvCxnSpPr>
        <p:spPr>
          <a:xfrm rot="5400000" flipH="1" flipV="1">
            <a:off x="2821769" y="5322108"/>
            <a:ext cx="1107289" cy="250033"/>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hape 40"/>
          <p:cNvCxnSpPr>
            <a:stCxn id="12" idx="0"/>
            <a:endCxn id="16" idx="3"/>
          </p:cNvCxnSpPr>
          <p:nvPr/>
        </p:nvCxnSpPr>
        <p:spPr>
          <a:xfrm rot="16200000" flipV="1">
            <a:off x="3929059" y="5250669"/>
            <a:ext cx="1107289" cy="392909"/>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428992" y="3714752"/>
            <a:ext cx="928694" cy="5000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21" name="Straight Arrow Connector 20"/>
          <p:cNvCxnSpPr/>
          <p:nvPr/>
        </p:nvCxnSpPr>
        <p:spPr>
          <a:xfrm rot="5400000" flipH="1" flipV="1">
            <a:off x="3893339" y="4393413"/>
            <a:ext cx="35719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44"/>
          <p:cNvSpPr txBox="1"/>
          <p:nvPr/>
        </p:nvSpPr>
        <p:spPr>
          <a:xfrm>
            <a:off x="3571868" y="3857628"/>
            <a:ext cx="642942"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c</a:t>
            </a:r>
            <a:endParaRPr lang="en-I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
          <p:cNvSpPr>
            <a:spLocks noChangeArrowheads="1"/>
          </p:cNvSpPr>
          <p:nvPr/>
        </p:nvSpPr>
        <p:spPr bwMode="auto">
          <a:xfrm>
            <a:off x="0" y="0"/>
            <a:ext cx="9201558" cy="674030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457200" algn="l" defTabSz="914400" rtl="0" eaLnBrk="1" fontAlgn="base" latinLnBrk="0" hangingPunct="1">
              <a:lnSpc>
                <a:spcPct val="100000"/>
              </a:lnSpc>
              <a:spcBef>
                <a:spcPct val="0"/>
              </a:spcBef>
              <a:spcAft>
                <a:spcPct val="0"/>
              </a:spcAft>
              <a:buClrTx/>
              <a:buSzTx/>
              <a:buFontTx/>
              <a:buNone/>
              <a:tabLst/>
            </a:pPr>
            <a:endParaRPr kumimoji="0" lang="en-US" sz="12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endParaRPr>
          </a:p>
          <a:p>
            <a:pPr marL="0" marR="0" lvl="0" indent="457200" algn="l" defTabSz="914400" rtl="0" eaLnBrk="1" fontAlgn="base" latinLnBrk="0" hangingPunct="1">
              <a:lnSpc>
                <a:spcPct val="15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SUPER</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Super keyword refers to the object of immediate parent to the super class.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Access the data member of a parent class when both child and parent class have the</a:t>
            </a:r>
          </a:p>
          <a:p>
            <a:pPr marL="0" marR="0" lvl="0" indent="457200" algn="l" defTabSz="914400" rtl="0" eaLnBrk="0" fontAlgn="base" latinLnBrk="0" hangingPunct="0">
              <a:lnSpc>
                <a:spcPct val="150000"/>
              </a:lnSpc>
              <a:spcBef>
                <a:spcPct val="0"/>
              </a:spcBef>
              <a:spcAft>
                <a:spcPct val="0"/>
              </a:spcAft>
              <a:buClrTx/>
              <a:buSzTx/>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data member with the same name.</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Char char="•"/>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When we don</a:t>
            </a:r>
            <a:r>
              <a:rPr kumimoji="0" lang="en-US" sz="2000" b="0" i="0" u="none" strike="noStrike" cap="none" normalizeH="0" baseline="0" dirty="0" smtClean="0">
                <a:ln>
                  <a:noFill/>
                </a:ln>
                <a:solidFill>
                  <a:schemeClr val="tx1"/>
                </a:solidFill>
                <a:effectLst/>
                <a:latin typeface="Calibri"/>
                <a:ea typeface="Calibri" pitchFamily="34" charset="0"/>
                <a:cs typeface="Times New Roman" pitchFamily="18" charset="0"/>
              </a:rPr>
              <a: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 write super in the child class, when child1 class is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runned</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if gives </a:t>
            </a:r>
          </a:p>
          <a:p>
            <a:pPr marL="0" marR="0" lvl="0" indent="457200" algn="l" defTabSz="914400" rtl="0" eaLnBrk="0" fontAlgn="base" latinLnBrk="0" hangingPunct="0">
              <a:lnSpc>
                <a:spcPct val="150000"/>
              </a:lnSpc>
              <a:spcBef>
                <a:spcPct val="0"/>
              </a:spcBef>
              <a:spcAft>
                <a:spcPct val="0"/>
              </a:spcAft>
              <a:buClrTx/>
              <a:buSzTx/>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output from parent, because compiler implicitly calls the  super class with zero</a:t>
            </a:r>
          </a:p>
          <a:p>
            <a:pPr marL="0" marR="0" lvl="0" indent="457200" algn="l" defTabSz="914400" rtl="0" eaLnBrk="0" fontAlgn="base" latinLnBrk="0" hangingPunct="0">
              <a:lnSpc>
                <a:spcPct val="150000"/>
              </a:lnSpc>
              <a:spcBef>
                <a:spcPct val="0"/>
              </a:spcBef>
              <a:spcAft>
                <a:spcPct val="0"/>
              </a:spcAft>
              <a:buClrTx/>
              <a:buSzTx/>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arguments.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1"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PARENT CLASS: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package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com.dev.inheritance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public</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class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SuperClass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public</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SuperClass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System.</a:t>
            </a:r>
            <a:r>
              <a:rPr kumimoji="0" lang="en-US" sz="2000" b="1" i="1"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out</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.println("const with no-arg of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superclass</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l" defTabSz="914400" rtl="0" eaLnBrk="0" fontAlgn="base" latinLnBrk="0" hangingPunct="0">
              <a:lnSpc>
                <a:spcPct val="15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0"/>
            <a:ext cx="8715436" cy="7686644"/>
          </a:xfrm>
          <a:prstGeom prst="rect">
            <a:avLst/>
          </a:prstGeom>
          <a:noFill/>
        </p:spPr>
        <p:txBody>
          <a:bodyPr wrap="square" rtlCol="0">
            <a:spAutoFit/>
          </a:bodyPr>
          <a:lstStyle/>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a:t>
            </a:r>
            <a:r>
              <a:rPr lang="en-US" b="1" dirty="0" smtClean="0">
                <a:latin typeface="Times New Roman" pitchFamily="18" charset="0"/>
                <a:ea typeface="Calibri" pitchFamily="34" charset="0"/>
                <a:cs typeface="Times New Roman" pitchFamily="18" charset="0"/>
              </a:rPr>
              <a:t>public</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SuperClass</a:t>
            </a:r>
            <a:r>
              <a:rPr lang="en-US" dirty="0" smtClean="0">
                <a:latin typeface="Times New Roman" pitchFamily="18" charset="0"/>
                <a:ea typeface="Calibri" pitchFamily="34" charset="0"/>
                <a:cs typeface="Times New Roman" pitchFamily="18" charset="0"/>
              </a:rPr>
              <a:t>(</a:t>
            </a:r>
            <a:r>
              <a:rPr lang="en-US" b="1" dirty="0" smtClean="0">
                <a:latin typeface="Times New Roman" pitchFamily="18" charset="0"/>
                <a:ea typeface="Calibri" pitchFamily="34" charset="0"/>
                <a:cs typeface="Times New Roman" pitchFamily="18" charset="0"/>
              </a:rPr>
              <a:t>int</a:t>
            </a:r>
            <a:r>
              <a:rPr lang="en-US" dirty="0" smtClean="0">
                <a:latin typeface="Times New Roman" pitchFamily="18" charset="0"/>
                <a:ea typeface="Calibri" pitchFamily="34" charset="0"/>
                <a:cs typeface="Times New Roman" pitchFamily="18" charset="0"/>
              </a:rPr>
              <a:t> i) {</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System.</a:t>
            </a:r>
            <a:r>
              <a:rPr lang="en-US" b="1" i="1" dirty="0" smtClean="0">
                <a:latin typeface="Times New Roman" pitchFamily="18" charset="0"/>
                <a:ea typeface="Calibri" pitchFamily="34" charset="0"/>
                <a:cs typeface="Times New Roman" pitchFamily="18" charset="0"/>
              </a:rPr>
              <a:t>out</a:t>
            </a:r>
            <a:r>
              <a:rPr lang="en-US" dirty="0" smtClean="0">
                <a:latin typeface="Times New Roman" pitchFamily="18" charset="0"/>
                <a:ea typeface="Calibri" pitchFamily="34" charset="0"/>
                <a:cs typeface="Times New Roman" pitchFamily="18" charset="0"/>
              </a:rPr>
              <a:t>.println("const with int arg of </a:t>
            </a:r>
            <a:r>
              <a:rPr lang="en-US" dirty="0" err="1" smtClean="0">
                <a:latin typeface="Times New Roman" pitchFamily="18" charset="0"/>
                <a:ea typeface="Calibri" pitchFamily="34" charset="0"/>
                <a:cs typeface="Times New Roman" pitchFamily="18" charset="0"/>
              </a:rPr>
              <a:t>superclass</a:t>
            </a:r>
            <a:r>
              <a:rPr lang="en-US" dirty="0" smtClean="0">
                <a:latin typeface="Times New Roman" pitchFamily="18" charset="0"/>
                <a:ea typeface="Calibri" pitchFamily="34" charset="0"/>
                <a:cs typeface="Times New Roman" pitchFamily="18" charset="0"/>
              </a:rPr>
              <a:t>");</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a:t>
            </a:r>
            <a:r>
              <a:rPr lang="en-US" b="1" dirty="0" smtClean="0">
                <a:latin typeface="Times New Roman" pitchFamily="18" charset="0"/>
                <a:ea typeface="Calibri" pitchFamily="34" charset="0"/>
                <a:cs typeface="Times New Roman" pitchFamily="18" charset="0"/>
              </a:rPr>
              <a:t>public</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SuperClass</a:t>
            </a:r>
            <a:r>
              <a:rPr lang="en-US" dirty="0" smtClean="0">
                <a:latin typeface="Times New Roman" pitchFamily="18" charset="0"/>
                <a:ea typeface="Calibri" pitchFamily="34" charset="0"/>
                <a:cs typeface="Times New Roman" pitchFamily="18" charset="0"/>
              </a:rPr>
              <a:t>(String str) {</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System.</a:t>
            </a:r>
            <a:r>
              <a:rPr lang="en-US" b="1" i="1" dirty="0" smtClean="0">
                <a:latin typeface="Times New Roman" pitchFamily="18" charset="0"/>
                <a:ea typeface="Calibri" pitchFamily="34" charset="0"/>
                <a:cs typeface="Times New Roman" pitchFamily="18" charset="0"/>
              </a:rPr>
              <a:t>out</a:t>
            </a:r>
            <a:r>
              <a:rPr lang="en-US" dirty="0" smtClean="0">
                <a:latin typeface="Times New Roman" pitchFamily="18" charset="0"/>
                <a:ea typeface="Calibri" pitchFamily="34" charset="0"/>
                <a:cs typeface="Times New Roman" pitchFamily="18" charset="0"/>
              </a:rPr>
              <a:t>.println("const with string arg of </a:t>
            </a:r>
            <a:r>
              <a:rPr lang="en-US" dirty="0" err="1" smtClean="0">
                <a:latin typeface="Times New Roman" pitchFamily="18" charset="0"/>
                <a:ea typeface="Calibri" pitchFamily="34" charset="0"/>
                <a:cs typeface="Times New Roman" pitchFamily="18" charset="0"/>
              </a:rPr>
              <a:t>superclass</a:t>
            </a:r>
            <a:r>
              <a:rPr lang="en-US" dirty="0" smtClean="0">
                <a:latin typeface="Times New Roman" pitchFamily="18" charset="0"/>
                <a:ea typeface="Calibri" pitchFamily="34" charset="0"/>
                <a:cs typeface="Times New Roman" pitchFamily="18" charset="0"/>
              </a:rPr>
              <a:t>");	</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a:t>
            </a:r>
            <a:r>
              <a:rPr lang="en-US" b="1" dirty="0" smtClean="0">
                <a:latin typeface="Times New Roman" pitchFamily="18" charset="0"/>
                <a:ea typeface="Calibri" pitchFamily="34" charset="0"/>
                <a:cs typeface="Times New Roman" pitchFamily="18" charset="0"/>
              </a:rPr>
              <a:t>public</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SuperClass</a:t>
            </a:r>
            <a:r>
              <a:rPr lang="en-US" dirty="0" smtClean="0">
                <a:latin typeface="Times New Roman" pitchFamily="18" charset="0"/>
                <a:ea typeface="Calibri" pitchFamily="34" charset="0"/>
                <a:cs typeface="Times New Roman" pitchFamily="18" charset="0"/>
              </a:rPr>
              <a:t>(String </a:t>
            </a:r>
            <a:r>
              <a:rPr lang="en-US" dirty="0" err="1" smtClean="0">
                <a:latin typeface="Times New Roman" pitchFamily="18" charset="0"/>
                <a:ea typeface="Calibri" pitchFamily="34" charset="0"/>
                <a:cs typeface="Times New Roman" pitchFamily="18" charset="0"/>
              </a:rPr>
              <a:t>str,</a:t>
            </a:r>
            <a:r>
              <a:rPr lang="en-US" b="1" dirty="0" err="1" smtClean="0">
                <a:latin typeface="Times New Roman" pitchFamily="18" charset="0"/>
                <a:ea typeface="Calibri" pitchFamily="34" charset="0"/>
                <a:cs typeface="Times New Roman" pitchFamily="18" charset="0"/>
              </a:rPr>
              <a:t>int</a:t>
            </a:r>
            <a:r>
              <a:rPr lang="en-US" dirty="0" smtClean="0">
                <a:latin typeface="Times New Roman" pitchFamily="18" charset="0"/>
                <a:ea typeface="Calibri" pitchFamily="34" charset="0"/>
                <a:cs typeface="Times New Roman" pitchFamily="18" charset="0"/>
              </a:rPr>
              <a:t> i) {</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System.</a:t>
            </a:r>
            <a:r>
              <a:rPr lang="en-US" b="1" i="1" dirty="0" smtClean="0">
                <a:latin typeface="Times New Roman" pitchFamily="18" charset="0"/>
                <a:ea typeface="Calibri" pitchFamily="34" charset="0"/>
                <a:cs typeface="Times New Roman" pitchFamily="18" charset="0"/>
              </a:rPr>
              <a:t>out</a:t>
            </a:r>
            <a:r>
              <a:rPr lang="en-US" dirty="0" smtClean="0">
                <a:latin typeface="Times New Roman" pitchFamily="18" charset="0"/>
                <a:ea typeface="Calibri" pitchFamily="34" charset="0"/>
                <a:cs typeface="Times New Roman" pitchFamily="18" charset="0"/>
              </a:rPr>
              <a:t>.println("const with string and int arg of </a:t>
            </a:r>
            <a:r>
              <a:rPr lang="en-US" dirty="0" err="1" smtClean="0">
                <a:latin typeface="Times New Roman" pitchFamily="18" charset="0"/>
                <a:ea typeface="Calibri" pitchFamily="34" charset="0"/>
                <a:cs typeface="Times New Roman" pitchFamily="18" charset="0"/>
              </a:rPr>
              <a:t>superclass</a:t>
            </a:r>
            <a:r>
              <a:rPr lang="en-US" dirty="0" smtClean="0">
                <a:latin typeface="Times New Roman" pitchFamily="18" charset="0"/>
                <a:ea typeface="Calibri" pitchFamily="34" charset="0"/>
                <a:cs typeface="Times New Roman" pitchFamily="18" charset="0"/>
              </a:rPr>
              <a:t>");</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a:t>
            </a:r>
            <a:r>
              <a:rPr lang="en-US" b="1" dirty="0" smtClean="0">
                <a:latin typeface="Times New Roman" pitchFamily="18" charset="0"/>
                <a:ea typeface="Calibri" pitchFamily="34" charset="0"/>
                <a:cs typeface="Times New Roman" pitchFamily="18" charset="0"/>
              </a:rPr>
              <a:t>public</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SuperClass</a:t>
            </a:r>
            <a:r>
              <a:rPr lang="en-US" dirty="0" smtClean="0">
                <a:latin typeface="Times New Roman" pitchFamily="18" charset="0"/>
                <a:ea typeface="Calibri" pitchFamily="34" charset="0"/>
                <a:cs typeface="Times New Roman" pitchFamily="18" charset="0"/>
              </a:rPr>
              <a:t>(</a:t>
            </a:r>
            <a:r>
              <a:rPr lang="en-US" b="1" dirty="0" smtClean="0">
                <a:latin typeface="Times New Roman" pitchFamily="18" charset="0"/>
                <a:ea typeface="Calibri" pitchFamily="34" charset="0"/>
                <a:cs typeface="Times New Roman" pitchFamily="18" charset="0"/>
              </a:rPr>
              <a:t>int</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i,String</a:t>
            </a:r>
            <a:r>
              <a:rPr lang="en-US" dirty="0" smtClean="0">
                <a:latin typeface="Times New Roman" pitchFamily="18" charset="0"/>
                <a:ea typeface="Calibri" pitchFamily="34" charset="0"/>
                <a:cs typeface="Times New Roman" pitchFamily="18" charset="0"/>
              </a:rPr>
              <a:t> str) {</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System.</a:t>
            </a:r>
            <a:r>
              <a:rPr lang="en-US" b="1" i="1" dirty="0" smtClean="0">
                <a:latin typeface="Times New Roman" pitchFamily="18" charset="0"/>
                <a:ea typeface="Calibri" pitchFamily="34" charset="0"/>
                <a:cs typeface="Times New Roman" pitchFamily="18" charset="0"/>
              </a:rPr>
              <a:t>out</a:t>
            </a:r>
            <a:r>
              <a:rPr lang="en-US" dirty="0" smtClean="0">
                <a:latin typeface="Times New Roman" pitchFamily="18" charset="0"/>
                <a:ea typeface="Calibri" pitchFamily="34" charset="0"/>
                <a:cs typeface="Times New Roman" pitchFamily="18" charset="0"/>
              </a:rPr>
              <a:t>.println("const with int and string  arg of </a:t>
            </a:r>
            <a:r>
              <a:rPr lang="en-US" dirty="0" err="1" smtClean="0">
                <a:latin typeface="Times New Roman" pitchFamily="18" charset="0"/>
                <a:ea typeface="Calibri" pitchFamily="34" charset="0"/>
                <a:cs typeface="Times New Roman" pitchFamily="18" charset="0"/>
              </a:rPr>
              <a:t>superclass</a:t>
            </a:r>
            <a:r>
              <a:rPr lang="en-US" dirty="0" smtClean="0">
                <a:latin typeface="Times New Roman" pitchFamily="18" charset="0"/>
                <a:ea typeface="Calibri" pitchFamily="34" charset="0"/>
                <a:cs typeface="Times New Roman" pitchFamily="18" charset="0"/>
              </a:rPr>
              <a:t>");</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a:t>
            </a:r>
            <a:r>
              <a:rPr lang="en-US" b="1" dirty="0" smtClean="0">
                <a:latin typeface="Times New Roman" pitchFamily="18" charset="0"/>
                <a:ea typeface="Calibri" pitchFamily="34" charset="0"/>
                <a:cs typeface="Times New Roman" pitchFamily="18" charset="0"/>
              </a:rPr>
              <a:t>public</a:t>
            </a:r>
            <a:r>
              <a:rPr lang="en-US" dirty="0" smtClean="0">
                <a:latin typeface="Times New Roman" pitchFamily="18" charset="0"/>
                <a:ea typeface="Calibri" pitchFamily="34" charset="0"/>
                <a:cs typeface="Times New Roman" pitchFamily="18" charset="0"/>
              </a:rPr>
              <a:t> </a:t>
            </a:r>
            <a:r>
              <a:rPr lang="en-US" b="1" dirty="0" smtClean="0">
                <a:latin typeface="Times New Roman" pitchFamily="18" charset="0"/>
                <a:ea typeface="Calibri" pitchFamily="34" charset="0"/>
                <a:cs typeface="Times New Roman" pitchFamily="18" charset="0"/>
              </a:rPr>
              <a:t>static</a:t>
            </a:r>
            <a:r>
              <a:rPr lang="en-US" dirty="0" smtClean="0">
                <a:latin typeface="Times New Roman" pitchFamily="18" charset="0"/>
                <a:ea typeface="Calibri" pitchFamily="34" charset="0"/>
                <a:cs typeface="Times New Roman" pitchFamily="18" charset="0"/>
              </a:rPr>
              <a:t> </a:t>
            </a:r>
            <a:r>
              <a:rPr lang="en-US" b="1" dirty="0" smtClean="0">
                <a:latin typeface="Times New Roman" pitchFamily="18" charset="0"/>
                <a:ea typeface="Calibri" pitchFamily="34" charset="0"/>
                <a:cs typeface="Times New Roman" pitchFamily="18" charset="0"/>
              </a:rPr>
              <a:t>void</a:t>
            </a:r>
            <a:r>
              <a:rPr lang="en-US" dirty="0" smtClean="0">
                <a:latin typeface="Times New Roman" pitchFamily="18" charset="0"/>
                <a:ea typeface="Calibri" pitchFamily="34" charset="0"/>
                <a:cs typeface="Times New Roman" pitchFamily="18" charset="0"/>
              </a:rPr>
              <a:t> main(String[] args) {</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SubClass</a:t>
            </a:r>
            <a:r>
              <a:rPr lang="en-US" dirty="0" smtClean="0">
                <a:latin typeface="Times New Roman" pitchFamily="18" charset="0"/>
                <a:ea typeface="Calibri" pitchFamily="34" charset="0"/>
                <a:cs typeface="Times New Roman" pitchFamily="18" charset="0"/>
              </a:rPr>
              <a:t> </a:t>
            </a:r>
            <a:r>
              <a:rPr lang="en-US" u="sng" dirty="0" smtClean="0">
                <a:latin typeface="Times New Roman" pitchFamily="18" charset="0"/>
                <a:ea typeface="Calibri" pitchFamily="34" charset="0"/>
                <a:cs typeface="Times New Roman" pitchFamily="18" charset="0"/>
              </a:rPr>
              <a:t>s</a:t>
            </a:r>
            <a:r>
              <a:rPr lang="en-US" dirty="0" smtClean="0">
                <a:latin typeface="Times New Roman" pitchFamily="18" charset="0"/>
                <a:ea typeface="Calibri" pitchFamily="34" charset="0"/>
                <a:cs typeface="Times New Roman" pitchFamily="18" charset="0"/>
              </a:rPr>
              <a:t> = </a:t>
            </a:r>
            <a:r>
              <a:rPr lang="en-US" b="1" dirty="0" smtClean="0">
                <a:latin typeface="Times New Roman" pitchFamily="18" charset="0"/>
                <a:ea typeface="Calibri" pitchFamily="34" charset="0"/>
                <a:cs typeface="Times New Roman" pitchFamily="18" charset="0"/>
              </a:rPr>
              <a:t>new</a:t>
            </a:r>
            <a:r>
              <a:rPr lang="en-US" dirty="0" smtClean="0">
                <a:latin typeface="Times New Roman" pitchFamily="18" charset="0"/>
                <a:ea typeface="Calibri" pitchFamily="34" charset="0"/>
                <a:cs typeface="Times New Roman" pitchFamily="18" charset="0"/>
              </a:rPr>
              <a:t> </a:t>
            </a:r>
            <a:r>
              <a:rPr lang="en-US" dirty="0" err="1" smtClean="0">
                <a:latin typeface="Times New Roman" pitchFamily="18" charset="0"/>
                <a:ea typeface="Calibri" pitchFamily="34" charset="0"/>
                <a:cs typeface="Times New Roman" pitchFamily="18" charset="0"/>
              </a:rPr>
              <a:t>SubClass</a:t>
            </a:r>
            <a:r>
              <a:rPr lang="en-US" dirty="0" smtClean="0">
                <a:latin typeface="Times New Roman" pitchFamily="18" charset="0"/>
                <a:ea typeface="Calibri" pitchFamily="34" charset="0"/>
                <a:cs typeface="Times New Roman" pitchFamily="18" charset="0"/>
              </a:rPr>
              <a:t>();</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SubClass1 </a:t>
            </a:r>
            <a:r>
              <a:rPr lang="en-US" u="sng" dirty="0" smtClean="0">
                <a:latin typeface="Times New Roman" pitchFamily="18" charset="0"/>
                <a:ea typeface="Calibri" pitchFamily="34" charset="0"/>
                <a:cs typeface="Times New Roman" pitchFamily="18" charset="0"/>
              </a:rPr>
              <a:t>s1</a:t>
            </a:r>
            <a:r>
              <a:rPr lang="en-US" dirty="0" smtClean="0">
                <a:latin typeface="Times New Roman" pitchFamily="18" charset="0"/>
                <a:ea typeface="Calibri" pitchFamily="34" charset="0"/>
                <a:cs typeface="Times New Roman" pitchFamily="18" charset="0"/>
              </a:rPr>
              <a:t> = </a:t>
            </a:r>
            <a:r>
              <a:rPr lang="en-US" b="1" dirty="0" smtClean="0">
                <a:latin typeface="Times New Roman" pitchFamily="18" charset="0"/>
                <a:ea typeface="Calibri" pitchFamily="34" charset="0"/>
                <a:cs typeface="Times New Roman" pitchFamily="18" charset="0"/>
              </a:rPr>
              <a:t>new</a:t>
            </a:r>
            <a:r>
              <a:rPr lang="en-US" dirty="0" smtClean="0">
                <a:latin typeface="Times New Roman" pitchFamily="18" charset="0"/>
                <a:ea typeface="Calibri" pitchFamily="34" charset="0"/>
                <a:cs typeface="Times New Roman" pitchFamily="18" charset="0"/>
              </a:rPr>
              <a:t> SubClass1();</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r>
              <a:rPr lang="en-US" dirty="0" smtClean="0">
                <a:latin typeface="Times New Roman" pitchFamily="18" charset="0"/>
                <a:ea typeface="Calibri" pitchFamily="34" charset="0"/>
                <a:cs typeface="Times New Roman" pitchFamily="18" charset="0"/>
              </a:rPr>
              <a:t>	}    }</a:t>
            </a:r>
            <a:endParaRPr lang="en-US" dirty="0" smtClean="0">
              <a:latin typeface="Arial" pitchFamily="34" charset="0"/>
              <a:cs typeface="Arial" pitchFamily="34" charset="0"/>
            </a:endParaRPr>
          </a:p>
          <a:p>
            <a:pPr lvl="0" indent="457200" eaLnBrk="0" fontAlgn="base" hangingPunct="0">
              <a:lnSpc>
                <a:spcPct val="150000"/>
              </a:lnSpc>
              <a:spcBef>
                <a:spcPct val="0"/>
              </a:spcBef>
              <a:spcAft>
                <a:spcPct val="0"/>
              </a:spcAft>
            </a:pPr>
            <a:endParaRPr lang="en-US" dirty="0" smtClean="0">
              <a:latin typeface="Arial" pitchFamily="34" charset="0"/>
              <a:cs typeface="Arial" pitchFamily="34" charset="0"/>
            </a:endParaRP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8786874" cy="7017306"/>
          </a:xfrm>
          <a:prstGeom prst="rect">
            <a:avLst/>
          </a:prstGeom>
          <a:noFill/>
        </p:spPr>
        <p:txBody>
          <a:bodyPr wrap="square" rtlCol="0">
            <a:spAutoFit/>
          </a:bodyPr>
          <a:lstStyle/>
          <a:p>
            <a:pPr>
              <a:lnSpc>
                <a:spcPct val="150000"/>
              </a:lnSpc>
            </a:pPr>
            <a:r>
              <a:rPr lang="en-IN" sz="2000" b="1" u="sng" dirty="0" smtClean="0"/>
              <a:t>SUBCLASS:</a:t>
            </a:r>
            <a:endParaRPr lang="en-US" sz="2000" dirty="0" smtClean="0"/>
          </a:p>
          <a:p>
            <a:pPr>
              <a:lnSpc>
                <a:spcPct val="150000"/>
              </a:lnSpc>
            </a:pPr>
            <a:r>
              <a:rPr lang="en-IN" sz="2000" dirty="0" smtClean="0"/>
              <a:t> </a:t>
            </a:r>
            <a:endParaRPr lang="en-US" sz="2000" dirty="0" smtClean="0"/>
          </a:p>
          <a:p>
            <a:pPr>
              <a:lnSpc>
                <a:spcPct val="150000"/>
              </a:lnSpc>
            </a:pPr>
            <a:r>
              <a:rPr lang="en-IN" sz="2000" b="1" dirty="0" smtClean="0"/>
              <a:t>package</a:t>
            </a:r>
            <a:r>
              <a:rPr lang="en-IN" sz="2000" dirty="0" smtClean="0"/>
              <a:t> com.dev.inheritance;</a:t>
            </a:r>
            <a:endParaRPr lang="en-US" sz="2000" dirty="0" smtClean="0"/>
          </a:p>
          <a:p>
            <a:pPr>
              <a:lnSpc>
                <a:spcPct val="150000"/>
              </a:lnSpc>
            </a:pPr>
            <a:r>
              <a:rPr lang="en-IN" sz="2000" dirty="0" smtClean="0"/>
              <a:t> </a:t>
            </a:r>
            <a:endParaRPr lang="en-US" sz="2000" dirty="0" smtClean="0"/>
          </a:p>
          <a:p>
            <a:pPr>
              <a:lnSpc>
                <a:spcPct val="150000"/>
              </a:lnSpc>
            </a:pPr>
            <a:r>
              <a:rPr lang="en-IN" sz="2000" b="1" dirty="0" smtClean="0"/>
              <a:t>public</a:t>
            </a:r>
            <a:r>
              <a:rPr lang="en-IN" sz="2000" dirty="0" smtClean="0"/>
              <a:t> </a:t>
            </a:r>
            <a:r>
              <a:rPr lang="en-IN" sz="2000" b="1" dirty="0" smtClean="0"/>
              <a:t>class</a:t>
            </a:r>
            <a:r>
              <a:rPr lang="en-IN" sz="2000" dirty="0" smtClean="0"/>
              <a:t> </a:t>
            </a:r>
            <a:r>
              <a:rPr lang="en-IN" sz="2000" dirty="0" err="1" smtClean="0"/>
              <a:t>SubClass</a:t>
            </a:r>
            <a:r>
              <a:rPr lang="en-IN" sz="2000" dirty="0" smtClean="0"/>
              <a:t> </a:t>
            </a:r>
            <a:r>
              <a:rPr lang="en-IN" sz="2000" b="1" dirty="0" smtClean="0"/>
              <a:t>extends</a:t>
            </a:r>
            <a:r>
              <a:rPr lang="en-IN" sz="2000" dirty="0" smtClean="0"/>
              <a:t> SuperClass{</a:t>
            </a:r>
            <a:endParaRPr lang="en-US" sz="2000" dirty="0" smtClean="0"/>
          </a:p>
          <a:p>
            <a:pPr>
              <a:lnSpc>
                <a:spcPct val="150000"/>
              </a:lnSpc>
            </a:pPr>
            <a:r>
              <a:rPr lang="en-IN" sz="2000" dirty="0" smtClean="0"/>
              <a:t>	</a:t>
            </a:r>
            <a:r>
              <a:rPr lang="en-IN" sz="2000" b="1" dirty="0" smtClean="0"/>
              <a:t>public</a:t>
            </a:r>
            <a:r>
              <a:rPr lang="en-IN" sz="2000" dirty="0" smtClean="0"/>
              <a:t> </a:t>
            </a:r>
            <a:r>
              <a:rPr lang="en-IN" sz="2000" dirty="0" err="1" smtClean="0"/>
              <a:t>SubClass</a:t>
            </a:r>
            <a:r>
              <a:rPr lang="en-IN" sz="2000" dirty="0" smtClean="0"/>
              <a:t>() {</a:t>
            </a:r>
            <a:endParaRPr lang="en-US" sz="2000" dirty="0" smtClean="0"/>
          </a:p>
          <a:p>
            <a:pPr>
              <a:lnSpc>
                <a:spcPct val="150000"/>
              </a:lnSpc>
            </a:pPr>
            <a:r>
              <a:rPr lang="en-IN" sz="2000" dirty="0" smtClean="0"/>
              <a:t>		</a:t>
            </a:r>
            <a:r>
              <a:rPr lang="en-IN" sz="2000" b="1" dirty="0" smtClean="0"/>
              <a:t>super</a:t>
            </a:r>
            <a:r>
              <a:rPr lang="en-IN" sz="2000" dirty="0" smtClean="0"/>
              <a:t>();</a:t>
            </a:r>
            <a:endParaRPr lang="en-US" sz="2000" dirty="0" smtClean="0"/>
          </a:p>
          <a:p>
            <a:pPr>
              <a:lnSpc>
                <a:spcPct val="150000"/>
              </a:lnSpc>
            </a:pPr>
            <a:r>
              <a:rPr lang="en-IN" sz="2000" dirty="0" smtClean="0"/>
              <a:t>	}</a:t>
            </a:r>
            <a:endParaRPr lang="en-US" sz="2000" dirty="0" smtClean="0"/>
          </a:p>
          <a:p>
            <a:pPr>
              <a:lnSpc>
                <a:spcPct val="150000"/>
              </a:lnSpc>
            </a:pPr>
            <a:r>
              <a:rPr lang="en-IN" sz="2000" dirty="0" smtClean="0"/>
              <a:t> </a:t>
            </a:r>
            <a:endParaRPr lang="en-US" sz="2000" dirty="0" smtClean="0"/>
          </a:p>
          <a:p>
            <a:pPr>
              <a:lnSpc>
                <a:spcPct val="150000"/>
              </a:lnSpc>
            </a:pPr>
            <a:r>
              <a:rPr lang="en-IN" sz="2000" dirty="0" smtClean="0"/>
              <a:t>	</a:t>
            </a: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main(String[] args) {</a:t>
            </a:r>
            <a:endParaRPr lang="en-US" sz="2000" dirty="0" smtClean="0"/>
          </a:p>
          <a:p>
            <a:pPr>
              <a:lnSpc>
                <a:spcPct val="150000"/>
              </a:lnSpc>
            </a:pPr>
            <a:r>
              <a:rPr lang="en-IN" sz="2000" dirty="0" smtClean="0"/>
              <a:t>		</a:t>
            </a:r>
            <a:r>
              <a:rPr lang="en-IN" sz="2000" dirty="0" err="1" smtClean="0"/>
              <a:t>SubClass</a:t>
            </a:r>
            <a:r>
              <a:rPr lang="en-IN" sz="2000" dirty="0" smtClean="0"/>
              <a:t> </a:t>
            </a:r>
            <a:r>
              <a:rPr lang="en-IN" sz="2000" u="sng" dirty="0" smtClean="0"/>
              <a:t>s</a:t>
            </a:r>
            <a:r>
              <a:rPr lang="en-IN" sz="2000" dirty="0" smtClean="0"/>
              <a:t> = </a:t>
            </a:r>
            <a:r>
              <a:rPr lang="en-IN" sz="2000" b="1" dirty="0" smtClean="0"/>
              <a:t>new</a:t>
            </a:r>
            <a:r>
              <a:rPr lang="en-IN" sz="2000" dirty="0" smtClean="0"/>
              <a:t> </a:t>
            </a:r>
            <a:r>
              <a:rPr lang="en-IN" sz="2000" dirty="0" err="1" smtClean="0"/>
              <a:t>SubClass</a:t>
            </a:r>
            <a:r>
              <a:rPr lang="en-IN" sz="2000" dirty="0" smtClean="0"/>
              <a:t>();</a:t>
            </a:r>
            <a:endParaRPr lang="en-US" sz="2000" dirty="0" smtClean="0"/>
          </a:p>
          <a:p>
            <a:pPr>
              <a:lnSpc>
                <a:spcPct val="150000"/>
              </a:lnSpc>
            </a:pPr>
            <a:r>
              <a:rPr lang="en-IN" sz="2000" dirty="0" smtClean="0"/>
              <a:t>		}</a:t>
            </a:r>
            <a:endParaRPr lang="en-US" sz="2000" dirty="0" smtClean="0"/>
          </a:p>
          <a:p>
            <a:pPr>
              <a:lnSpc>
                <a:spcPct val="150000"/>
              </a:lnSpc>
            </a:pPr>
            <a:r>
              <a:rPr lang="en-IN" sz="2000" dirty="0" smtClean="0"/>
              <a:t> </a:t>
            </a:r>
            <a:endParaRPr lang="en-US" sz="2000" dirty="0" smtClean="0"/>
          </a:p>
          <a:p>
            <a:pPr>
              <a:lnSpc>
                <a:spcPct val="150000"/>
              </a:lnSpc>
            </a:pPr>
            <a:r>
              <a:rPr lang="en-IN" sz="2000" dirty="0" smtClean="0"/>
              <a:t>}</a:t>
            </a:r>
            <a:endParaRPr lang="en-US" sz="2000" dirty="0" smtClean="0"/>
          </a:p>
          <a:p>
            <a:pPr>
              <a:lnSpc>
                <a:spcPct val="150000"/>
              </a:lnSpc>
            </a:pPr>
            <a:r>
              <a:rPr lang="en-IN" sz="2000" b="1" dirty="0" smtClean="0"/>
              <a:t> </a:t>
            </a:r>
            <a:endParaRPr lang="en-US" sz="2000" dirty="0" smtClean="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52"/>
            <a:ext cx="9001156" cy="8217634"/>
          </a:xfrm>
          <a:prstGeom prst="rect">
            <a:avLst/>
          </a:prstGeom>
          <a:noFill/>
        </p:spPr>
        <p:txBody>
          <a:bodyPr wrap="square" rtlCol="0">
            <a:spAutoFit/>
          </a:bodyPr>
          <a:lstStyle/>
          <a:p>
            <a:pPr>
              <a:lnSpc>
                <a:spcPct val="150000"/>
              </a:lnSpc>
            </a:pPr>
            <a:r>
              <a:rPr lang="en-IN" sz="2000" b="1" u="sng" dirty="0" smtClean="0"/>
              <a:t>SUBCLASS1:</a:t>
            </a:r>
            <a:endParaRPr lang="en-US" sz="2000" dirty="0" smtClean="0"/>
          </a:p>
          <a:p>
            <a:pPr>
              <a:lnSpc>
                <a:spcPct val="150000"/>
              </a:lnSpc>
            </a:pPr>
            <a:r>
              <a:rPr lang="en-IN" sz="2000" b="1" dirty="0" smtClean="0"/>
              <a:t>package</a:t>
            </a:r>
            <a:r>
              <a:rPr lang="en-IN" sz="2000" dirty="0" smtClean="0"/>
              <a:t> com.dev.inheritance;</a:t>
            </a:r>
            <a:endParaRPr lang="en-US" sz="2000" dirty="0" smtClean="0"/>
          </a:p>
          <a:p>
            <a:pPr>
              <a:lnSpc>
                <a:spcPct val="150000"/>
              </a:lnSpc>
            </a:pPr>
            <a:r>
              <a:rPr lang="en-IN" sz="2000" dirty="0" smtClean="0"/>
              <a:t> </a:t>
            </a:r>
            <a:r>
              <a:rPr lang="en-IN" sz="2000" b="1" dirty="0" smtClean="0"/>
              <a:t>public</a:t>
            </a:r>
            <a:r>
              <a:rPr lang="en-IN" sz="2000" dirty="0" smtClean="0"/>
              <a:t> </a:t>
            </a:r>
            <a:r>
              <a:rPr lang="en-IN" sz="2000" b="1" dirty="0" smtClean="0"/>
              <a:t>class</a:t>
            </a:r>
            <a:r>
              <a:rPr lang="en-IN" sz="2000" dirty="0" smtClean="0"/>
              <a:t> SubClass1 </a:t>
            </a:r>
            <a:r>
              <a:rPr lang="en-IN" sz="2000" b="1" dirty="0" smtClean="0"/>
              <a:t>extends</a:t>
            </a:r>
            <a:r>
              <a:rPr lang="en-IN" sz="2000" dirty="0" smtClean="0"/>
              <a:t> SuperClass {</a:t>
            </a:r>
            <a:endParaRPr lang="en-US" sz="2000" dirty="0" smtClean="0"/>
          </a:p>
          <a:p>
            <a:pPr>
              <a:lnSpc>
                <a:spcPct val="150000"/>
              </a:lnSpc>
            </a:pPr>
            <a:r>
              <a:rPr lang="en-IN" sz="2000" dirty="0" smtClean="0"/>
              <a:t>	</a:t>
            </a:r>
            <a:r>
              <a:rPr lang="en-IN" sz="2000" b="1" dirty="0" smtClean="0"/>
              <a:t>public</a:t>
            </a:r>
            <a:r>
              <a:rPr lang="en-IN" sz="2000" dirty="0" smtClean="0"/>
              <a:t> SubClass1() {</a:t>
            </a:r>
            <a:endParaRPr lang="en-US" sz="2000" dirty="0" smtClean="0"/>
          </a:p>
          <a:p>
            <a:pPr>
              <a:lnSpc>
                <a:spcPct val="150000"/>
              </a:lnSpc>
            </a:pPr>
            <a:r>
              <a:rPr lang="en-IN" sz="2000" dirty="0" smtClean="0"/>
              <a:t>		System.</a:t>
            </a:r>
            <a:r>
              <a:rPr lang="en-IN" sz="2000" b="1" i="1" dirty="0" smtClean="0"/>
              <a:t>out</a:t>
            </a:r>
            <a:r>
              <a:rPr lang="en-IN" sz="2000" dirty="0" smtClean="0"/>
              <a:t>.println("subclass called");</a:t>
            </a:r>
            <a:endParaRPr lang="en-US" sz="2000" dirty="0" smtClean="0"/>
          </a:p>
          <a:p>
            <a:pPr>
              <a:lnSpc>
                <a:spcPct val="150000"/>
              </a:lnSpc>
            </a:pPr>
            <a:r>
              <a:rPr lang="en-IN" sz="2000" dirty="0" smtClean="0"/>
              <a:t>	           }</a:t>
            </a:r>
            <a:endParaRPr lang="en-US" sz="2000" dirty="0" smtClean="0"/>
          </a:p>
          <a:p>
            <a:pPr>
              <a:lnSpc>
                <a:spcPct val="150000"/>
              </a:lnSpc>
            </a:pPr>
            <a:r>
              <a:rPr lang="en-IN" sz="2000" dirty="0" smtClean="0"/>
              <a:t> </a:t>
            </a:r>
            <a:r>
              <a:rPr lang="en-US" sz="2000" dirty="0" smtClean="0"/>
              <a:t>                 </a:t>
            </a: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main(String[] args) {</a:t>
            </a:r>
            <a:endParaRPr lang="en-US" sz="2000" dirty="0" smtClean="0"/>
          </a:p>
          <a:p>
            <a:pPr>
              <a:lnSpc>
                <a:spcPct val="150000"/>
              </a:lnSpc>
            </a:pPr>
            <a:r>
              <a:rPr lang="en-IN" sz="2000" dirty="0" smtClean="0"/>
              <a:t>		SubClass1 </a:t>
            </a:r>
            <a:r>
              <a:rPr lang="en-IN" sz="2000" u="sng" dirty="0" smtClean="0"/>
              <a:t>s1</a:t>
            </a:r>
            <a:r>
              <a:rPr lang="en-IN" sz="2000" dirty="0" smtClean="0"/>
              <a:t> = </a:t>
            </a:r>
            <a:r>
              <a:rPr lang="en-IN" sz="2000" b="1" dirty="0" smtClean="0"/>
              <a:t>new</a:t>
            </a:r>
            <a:r>
              <a:rPr lang="en-IN" sz="2000" dirty="0" smtClean="0"/>
              <a:t> SubClass1();</a:t>
            </a:r>
            <a:endParaRPr lang="en-US" sz="2000" dirty="0" smtClean="0"/>
          </a:p>
          <a:p>
            <a:pPr>
              <a:lnSpc>
                <a:spcPct val="150000"/>
              </a:lnSpc>
            </a:pPr>
            <a:r>
              <a:rPr lang="en-IN" sz="2000" dirty="0" smtClean="0"/>
              <a:t>	</a:t>
            </a:r>
            <a:r>
              <a:rPr lang="en-US" sz="2000" dirty="0" smtClean="0"/>
              <a:t> </a:t>
            </a:r>
            <a:r>
              <a:rPr lang="en-IN" sz="2000" dirty="0" smtClean="0"/>
              <a:t>}</a:t>
            </a:r>
            <a:r>
              <a:rPr lang="en-US" sz="2000" dirty="0" smtClean="0"/>
              <a:t>   }</a:t>
            </a:r>
            <a:endParaRPr lang="en-IN" sz="2000" dirty="0" smtClean="0"/>
          </a:p>
          <a:p>
            <a:pPr>
              <a:lnSpc>
                <a:spcPct val="150000"/>
              </a:lnSpc>
            </a:pPr>
            <a:r>
              <a:rPr lang="en-IN" sz="2400" b="1" dirty="0" smtClean="0">
                <a:solidFill>
                  <a:srgbClr val="FF0000"/>
                </a:solidFill>
              </a:rPr>
              <a:t>Output: </a:t>
            </a:r>
            <a:r>
              <a:rPr lang="en-IN" sz="2000" dirty="0" smtClean="0"/>
              <a:t>const with no-arg of superclass</a:t>
            </a:r>
            <a:endParaRPr lang="en-US" sz="2000" dirty="0" smtClean="0"/>
          </a:p>
          <a:p>
            <a:pPr>
              <a:lnSpc>
                <a:spcPct val="150000"/>
              </a:lnSpc>
            </a:pPr>
            <a:r>
              <a:rPr lang="en-IN" sz="2000" dirty="0" smtClean="0"/>
              <a:t>subclass called</a:t>
            </a:r>
            <a:endParaRPr lang="en-US" sz="2000" dirty="0" smtClean="0"/>
          </a:p>
          <a:p>
            <a:pPr>
              <a:lnSpc>
                <a:spcPct val="150000"/>
              </a:lnSpc>
            </a:pPr>
            <a:r>
              <a:rPr lang="en-IN" sz="2000" dirty="0" smtClean="0"/>
              <a:t> </a:t>
            </a:r>
            <a:r>
              <a:rPr lang="en-IN" sz="2000" b="1" dirty="0" smtClean="0"/>
              <a:t>When we comment super in subclass and run the subclass1 compiler automatically invoke the super keyword, but if we don’t have zero argument or default constructor in superclass it will throw an error.</a:t>
            </a:r>
            <a:endParaRPr lang="en-US" sz="2000" dirty="0" smtClean="0"/>
          </a:p>
          <a:p>
            <a:pPr>
              <a:lnSpc>
                <a:spcPct val="150000"/>
              </a:lnSpc>
            </a:pPr>
            <a:r>
              <a:rPr lang="en-IN" sz="2000" b="1" dirty="0" smtClean="0"/>
              <a:t> </a:t>
            </a:r>
            <a:endParaRPr lang="en-US" sz="2000" dirty="0" smtClean="0"/>
          </a:p>
          <a:p>
            <a:pPr>
              <a:lnSpc>
                <a:spcPct val="150000"/>
              </a:lnSpc>
            </a:pPr>
            <a:endParaRPr lang="en-US" dirty="0" smtClean="0"/>
          </a:p>
          <a:p>
            <a:pPr>
              <a:lnSpc>
                <a:spcPct val="150000"/>
              </a:lnSpc>
            </a:pPr>
            <a:endParaRPr lang="en-US" dirty="0" smtClean="0"/>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9001156" cy="6647974"/>
          </a:xfrm>
          <a:prstGeom prst="rect">
            <a:avLst/>
          </a:prstGeom>
          <a:noFill/>
        </p:spPr>
        <p:txBody>
          <a:bodyPr wrap="square" rtlCol="0">
            <a:spAutoFit/>
          </a:bodyPr>
          <a:lstStyle/>
          <a:p>
            <a:r>
              <a:rPr lang="en-IN" b="1" u="sng" dirty="0" smtClean="0"/>
              <a:t>METHOD OVERRIDING: </a:t>
            </a:r>
            <a:endParaRPr lang="en-US" dirty="0" smtClean="0"/>
          </a:p>
          <a:p>
            <a:r>
              <a:rPr lang="en-IN" b="1" dirty="0" smtClean="0"/>
              <a:t> </a:t>
            </a:r>
            <a:endParaRPr lang="en-US" dirty="0" smtClean="0"/>
          </a:p>
          <a:p>
            <a:pPr lvl="0">
              <a:lnSpc>
                <a:spcPct val="150000"/>
              </a:lnSpc>
            </a:pPr>
            <a:r>
              <a:rPr lang="en-IN" sz="2000" dirty="0" smtClean="0"/>
              <a:t>Declaring method in child class which has already been declared in a parent class is known as method overriding</a:t>
            </a:r>
            <a:endParaRPr lang="en-US" sz="2000" dirty="0" smtClean="0"/>
          </a:p>
          <a:p>
            <a:pPr lvl="0">
              <a:lnSpc>
                <a:spcPct val="150000"/>
              </a:lnSpc>
            </a:pPr>
            <a:r>
              <a:rPr lang="en-IN" sz="2000" dirty="0" smtClean="0"/>
              <a:t>Method overriding is done to  provide implementation specific towards child class.</a:t>
            </a:r>
            <a:endParaRPr lang="en-US" sz="2000" dirty="0" smtClean="0"/>
          </a:p>
          <a:p>
            <a:pPr lvl="0">
              <a:lnSpc>
                <a:spcPct val="150000"/>
              </a:lnSpc>
            </a:pPr>
            <a:r>
              <a:rPr lang="en-IN" sz="2000" dirty="0" smtClean="0"/>
              <a:t>Overridden method present in parent class</a:t>
            </a:r>
            <a:endParaRPr lang="en-US" sz="2000" dirty="0" smtClean="0"/>
          </a:p>
          <a:p>
            <a:pPr lvl="0">
              <a:lnSpc>
                <a:spcPct val="150000"/>
              </a:lnSpc>
            </a:pPr>
            <a:r>
              <a:rPr lang="en-IN" sz="2000" dirty="0" smtClean="0"/>
              <a:t>Overriding method present in child class</a:t>
            </a:r>
            <a:endParaRPr lang="en-US" sz="2000" dirty="0" smtClean="0"/>
          </a:p>
          <a:p>
            <a:pPr>
              <a:lnSpc>
                <a:spcPct val="150000"/>
              </a:lnSpc>
            </a:pPr>
            <a:r>
              <a:rPr lang="en-IN" sz="2000" dirty="0" smtClean="0"/>
              <a:t> </a:t>
            </a:r>
            <a:endParaRPr lang="en-US" sz="2000" dirty="0" smtClean="0"/>
          </a:p>
          <a:p>
            <a:pPr>
              <a:lnSpc>
                <a:spcPct val="150000"/>
              </a:lnSpc>
            </a:pPr>
            <a:r>
              <a:rPr lang="en-IN" sz="2000" dirty="0" smtClean="0"/>
              <a:t> </a:t>
            </a:r>
            <a:r>
              <a:rPr lang="en-IN" sz="2800" b="1" dirty="0" smtClean="0">
                <a:solidFill>
                  <a:srgbClr val="FF0000"/>
                </a:solidFill>
              </a:rPr>
              <a:t> Advantages of method overriding:</a:t>
            </a:r>
            <a:endParaRPr lang="en-US" sz="2000" dirty="0" smtClean="0">
              <a:solidFill>
                <a:srgbClr val="FF0000"/>
              </a:solidFill>
            </a:endParaRPr>
          </a:p>
          <a:p>
            <a:pPr lvl="0">
              <a:lnSpc>
                <a:spcPct val="150000"/>
              </a:lnSpc>
            </a:pPr>
            <a:r>
              <a:rPr lang="en-IN" sz="2000" dirty="0" smtClean="0">
                <a:sym typeface="Wingdings" pitchFamily="2" charset="2"/>
              </a:rPr>
              <a:t> </a:t>
            </a:r>
            <a:r>
              <a:rPr lang="en-IN" sz="2000" dirty="0" smtClean="0"/>
              <a:t>U can provide implementation to the child class method without changing the  </a:t>
            </a:r>
          </a:p>
          <a:p>
            <a:pPr lvl="0">
              <a:lnSpc>
                <a:spcPct val="150000"/>
              </a:lnSpc>
            </a:pPr>
            <a:r>
              <a:rPr lang="en-IN" sz="2000" dirty="0" smtClean="0"/>
              <a:t>      code present in the parent class.</a:t>
            </a:r>
            <a:endParaRPr lang="en-US" sz="2000" dirty="0" smtClean="0"/>
          </a:p>
          <a:p>
            <a:pPr lvl="0">
              <a:lnSpc>
                <a:spcPct val="150000"/>
              </a:lnSpc>
            </a:pPr>
            <a:r>
              <a:rPr lang="en-IN" sz="2000" dirty="0" smtClean="0">
                <a:sym typeface="Wingdings" pitchFamily="2" charset="2"/>
              </a:rPr>
              <a:t> </a:t>
            </a:r>
            <a:r>
              <a:rPr lang="en-IN" sz="2000" dirty="0" smtClean="0"/>
              <a:t>Both child and parent should have same argument.</a:t>
            </a:r>
            <a:endParaRPr lang="en-US" sz="2000" dirty="0" smtClean="0"/>
          </a:p>
          <a:p>
            <a:pPr lvl="0">
              <a:lnSpc>
                <a:spcPct val="150000"/>
              </a:lnSpc>
            </a:pPr>
            <a:r>
              <a:rPr lang="en-IN" sz="2000" dirty="0" smtClean="0">
                <a:sym typeface="Wingdings" pitchFamily="2" charset="2"/>
              </a:rPr>
              <a:t> </a:t>
            </a:r>
            <a:r>
              <a:rPr lang="en-IN" sz="2000" dirty="0" smtClean="0"/>
              <a:t>Whenever we want to override the methods we have to use </a:t>
            </a:r>
            <a:r>
              <a:rPr lang="en-IN" sz="2000" b="1" dirty="0" smtClean="0"/>
              <a:t>@Override.</a:t>
            </a:r>
            <a:endParaRPr lang="en-US" sz="2000" dirty="0" smtClean="0"/>
          </a:p>
          <a:p>
            <a:pPr lvl="0">
              <a:lnSpc>
                <a:spcPct val="150000"/>
              </a:lnSpc>
            </a:pPr>
            <a:r>
              <a:rPr lang="en-IN" sz="2000" dirty="0" smtClean="0">
                <a:sym typeface="Wingdings" pitchFamily="2" charset="2"/>
              </a:rPr>
              <a:t> </a:t>
            </a:r>
            <a:r>
              <a:rPr lang="en-IN" sz="2000" dirty="0" smtClean="0"/>
              <a:t>We cannot override the method which id declared as private.</a:t>
            </a:r>
            <a:endParaRPr lang="en-US" sz="2000" dirty="0" smtClean="0"/>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8786874" cy="7709803"/>
          </a:xfrm>
          <a:prstGeom prst="rect">
            <a:avLst/>
          </a:prstGeom>
          <a:noFill/>
        </p:spPr>
        <p:txBody>
          <a:bodyPr wrap="square" rtlCol="0">
            <a:spAutoFit/>
          </a:bodyPr>
          <a:lstStyle/>
          <a:p>
            <a:pPr lvl="0">
              <a:lnSpc>
                <a:spcPct val="150000"/>
              </a:lnSpc>
            </a:pPr>
            <a:r>
              <a:rPr lang="en-IN" dirty="0" smtClean="0">
                <a:sym typeface="Wingdings" pitchFamily="2" charset="2"/>
              </a:rPr>
              <a:t> </a:t>
            </a:r>
            <a:r>
              <a:rPr lang="en-IN" dirty="0" smtClean="0"/>
              <a:t>Final members, methods they might be inherited but they cannot be override or</a:t>
            </a:r>
          </a:p>
          <a:p>
            <a:pPr lvl="0">
              <a:lnSpc>
                <a:spcPct val="150000"/>
              </a:lnSpc>
            </a:pPr>
            <a:r>
              <a:rPr lang="en-IN" dirty="0" smtClean="0"/>
              <a:t>      changed.</a:t>
            </a:r>
            <a:endParaRPr lang="en-US" dirty="0" smtClean="0"/>
          </a:p>
          <a:p>
            <a:pPr lvl="0">
              <a:lnSpc>
                <a:spcPct val="150000"/>
              </a:lnSpc>
            </a:pPr>
            <a:r>
              <a:rPr lang="en-IN" dirty="0" smtClean="0">
                <a:sym typeface="Wingdings" pitchFamily="2" charset="2"/>
              </a:rPr>
              <a:t> </a:t>
            </a:r>
            <a:r>
              <a:rPr lang="en-IN" dirty="0" smtClean="0"/>
              <a:t>If we have static method in the parent class, we cannot override the method.</a:t>
            </a:r>
            <a:endParaRPr lang="en-US" dirty="0" smtClean="0"/>
          </a:p>
          <a:p>
            <a:pPr lvl="0">
              <a:lnSpc>
                <a:spcPct val="150000"/>
              </a:lnSpc>
            </a:pPr>
            <a:r>
              <a:rPr lang="en-IN" dirty="0" smtClean="0">
                <a:sym typeface="Wingdings" pitchFamily="2" charset="2"/>
              </a:rPr>
              <a:t></a:t>
            </a:r>
            <a:r>
              <a:rPr lang="en-IN" dirty="0" smtClean="0"/>
              <a:t>If we made static method in parent we cannot override in parent we can write the</a:t>
            </a:r>
          </a:p>
          <a:p>
            <a:pPr lvl="0">
              <a:lnSpc>
                <a:spcPct val="150000"/>
              </a:lnSpc>
            </a:pPr>
            <a:r>
              <a:rPr lang="en-IN" dirty="0" smtClean="0"/>
              <a:t> </a:t>
            </a:r>
            <a:r>
              <a:rPr lang="en-IN" dirty="0" smtClean="0">
                <a:sym typeface="Wingdings" pitchFamily="2" charset="2"/>
              </a:rPr>
              <a:t>    </a:t>
            </a:r>
            <a:r>
              <a:rPr lang="en-IN" dirty="0" smtClean="0"/>
              <a:t>same method name both parent and child </a:t>
            </a:r>
            <a:r>
              <a:rPr lang="en-IN" dirty="0" err="1" smtClean="0"/>
              <a:t>class,but</a:t>
            </a:r>
            <a:r>
              <a:rPr lang="en-IN" dirty="0" smtClean="0"/>
              <a:t> both the method will act </a:t>
            </a:r>
          </a:p>
          <a:p>
            <a:pPr lvl="0">
              <a:lnSpc>
                <a:spcPct val="150000"/>
              </a:lnSpc>
            </a:pPr>
            <a:r>
              <a:rPr lang="en-IN" dirty="0" smtClean="0"/>
              <a:t>     </a:t>
            </a:r>
            <a:r>
              <a:rPr lang="en-IN" dirty="0" err="1" smtClean="0"/>
              <a:t>different,but</a:t>
            </a:r>
            <a:r>
              <a:rPr lang="en-IN" dirty="0" smtClean="0"/>
              <a:t> we can access that parent in child by using dot operator like </a:t>
            </a:r>
          </a:p>
          <a:p>
            <a:pPr lvl="0">
              <a:lnSpc>
                <a:spcPct val="150000"/>
              </a:lnSpc>
            </a:pPr>
            <a:r>
              <a:rPr lang="en-IN" dirty="0" smtClean="0"/>
              <a:t>     </a:t>
            </a:r>
            <a:r>
              <a:rPr lang="en-IN" dirty="0" err="1" smtClean="0"/>
              <a:t>parentname.methodname</a:t>
            </a:r>
            <a:r>
              <a:rPr lang="en-IN" dirty="0" smtClean="0"/>
              <a:t>(); but </a:t>
            </a:r>
            <a:r>
              <a:rPr lang="en-IN" dirty="0" err="1" smtClean="0"/>
              <a:t>methodname</a:t>
            </a:r>
            <a:r>
              <a:rPr lang="en-IN" dirty="0" smtClean="0"/>
              <a:t> should present in the parent class.</a:t>
            </a:r>
          </a:p>
          <a:p>
            <a:endParaRPr lang="en-IN" b="1" u="sng" dirty="0" smtClean="0"/>
          </a:p>
          <a:p>
            <a:pPr>
              <a:lnSpc>
                <a:spcPct val="150000"/>
              </a:lnSpc>
            </a:pPr>
            <a:r>
              <a:rPr lang="en-IN" sz="2000" b="1" u="sng" dirty="0" smtClean="0"/>
              <a:t>METHOD OVERLOADING: </a:t>
            </a:r>
            <a:endParaRPr lang="en-US" sz="2000" dirty="0" smtClean="0"/>
          </a:p>
          <a:p>
            <a:pPr lvl="0">
              <a:lnSpc>
                <a:spcPct val="150000"/>
              </a:lnSpc>
            </a:pPr>
            <a:r>
              <a:rPr lang="en-IN" sz="2000" dirty="0" smtClean="0"/>
              <a:t>Method overloading is a feature in java that allows us to have same methods(same name) in a single class more than once provided the argument list differ with.</a:t>
            </a:r>
            <a:endParaRPr lang="en-US" sz="2000" dirty="0" smtClean="0"/>
          </a:p>
          <a:p>
            <a:pPr lvl="0">
              <a:lnSpc>
                <a:spcPct val="150000"/>
              </a:lnSpc>
            </a:pPr>
            <a:r>
              <a:rPr lang="en-IN" sz="2000" dirty="0" smtClean="0"/>
              <a:t>No of parameters</a:t>
            </a:r>
            <a:endParaRPr lang="en-US" sz="2000" dirty="0" smtClean="0"/>
          </a:p>
          <a:p>
            <a:pPr lvl="0">
              <a:lnSpc>
                <a:spcPct val="150000"/>
              </a:lnSpc>
            </a:pPr>
            <a:r>
              <a:rPr lang="en-IN" sz="2000" dirty="0" smtClean="0"/>
              <a:t>Order of parameters</a:t>
            </a:r>
            <a:endParaRPr lang="en-US" sz="2000" dirty="0" smtClean="0"/>
          </a:p>
          <a:p>
            <a:pPr lvl="0">
              <a:lnSpc>
                <a:spcPct val="150000"/>
              </a:lnSpc>
            </a:pPr>
            <a:r>
              <a:rPr lang="en-IN" sz="2000" dirty="0" smtClean="0"/>
              <a:t>Data types of parameters</a:t>
            </a:r>
            <a:endParaRPr lang="en-US" sz="2000" dirty="0" smtClean="0"/>
          </a:p>
          <a:p>
            <a:pPr lvl="0">
              <a:lnSpc>
                <a:spcPct val="150000"/>
              </a:lnSpc>
            </a:pPr>
            <a:endParaRPr lang="en-US" sz="2000" dirty="0" smtClean="0"/>
          </a:p>
          <a:p>
            <a:pPr>
              <a:lnSpc>
                <a:spcPct val="150000"/>
              </a:lnSpc>
            </a:pPr>
            <a:r>
              <a:rPr lang="en-IN" sz="2000" dirty="0" smtClean="0"/>
              <a:t> </a:t>
            </a:r>
            <a:endParaRPr lang="en-US" dirty="0" smtClean="0"/>
          </a:p>
          <a:p>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643998" cy="4939814"/>
          </a:xfrm>
          <a:prstGeom prst="rect">
            <a:avLst/>
          </a:prstGeom>
          <a:noFill/>
        </p:spPr>
        <p:txBody>
          <a:bodyPr wrap="square" rtlCol="0">
            <a:spAutoFit/>
          </a:bodyPr>
          <a:lstStyle/>
          <a:p>
            <a:pPr lvl="0">
              <a:lnSpc>
                <a:spcPct val="150000"/>
              </a:lnSpc>
            </a:pPr>
            <a:r>
              <a:rPr lang="en-IN" dirty="0" smtClean="0">
                <a:sym typeface="Wingdings" pitchFamily="2" charset="2"/>
              </a:rPr>
              <a:t> S</a:t>
            </a:r>
            <a:r>
              <a:rPr lang="en-IN" dirty="0" smtClean="0"/>
              <a:t>ame method  name with different argument is called method overloading.</a:t>
            </a:r>
            <a:endParaRPr lang="en-US" dirty="0" smtClean="0"/>
          </a:p>
          <a:p>
            <a:pPr lvl="0">
              <a:lnSpc>
                <a:spcPct val="150000"/>
              </a:lnSpc>
              <a:buFont typeface="Wingdings" pitchFamily="2" charset="2"/>
              <a:buChar char="à"/>
            </a:pPr>
            <a:r>
              <a:rPr lang="en-IN" dirty="0" smtClean="0"/>
              <a:t>If we remove access specifier, it shows error, we need to pass the arguments  </a:t>
            </a:r>
          </a:p>
          <a:p>
            <a:pPr lvl="0">
              <a:lnSpc>
                <a:spcPct val="150000"/>
              </a:lnSpc>
            </a:pPr>
            <a:r>
              <a:rPr lang="en-IN" dirty="0" smtClean="0"/>
              <a:t>     differently in both the methods, same goes to static we need to pass the arguments </a:t>
            </a:r>
          </a:p>
          <a:p>
            <a:pPr lvl="0">
              <a:lnSpc>
                <a:spcPct val="150000"/>
              </a:lnSpc>
            </a:pPr>
            <a:r>
              <a:rPr lang="en-IN" dirty="0" smtClean="0"/>
              <a:t>     differently in both the methods.</a:t>
            </a:r>
            <a:endParaRPr lang="en-US" dirty="0" smtClean="0"/>
          </a:p>
          <a:p>
            <a:pPr lvl="0">
              <a:lnSpc>
                <a:spcPct val="150000"/>
              </a:lnSpc>
            </a:pPr>
            <a:r>
              <a:rPr lang="en-IN" dirty="0" smtClean="0">
                <a:sym typeface="Wingdings" pitchFamily="2" charset="2"/>
              </a:rPr>
              <a:t></a:t>
            </a:r>
            <a:r>
              <a:rPr lang="en-IN" dirty="0" smtClean="0"/>
              <a:t> Methods can be a static</a:t>
            </a:r>
            <a:endParaRPr lang="en-US" dirty="0" smtClean="0"/>
          </a:p>
          <a:p>
            <a:pPr lvl="0">
              <a:lnSpc>
                <a:spcPct val="150000"/>
              </a:lnSpc>
            </a:pPr>
            <a:r>
              <a:rPr lang="en-IN" dirty="0" smtClean="0">
                <a:sym typeface="Wingdings" pitchFamily="2" charset="2"/>
              </a:rPr>
              <a:t></a:t>
            </a:r>
            <a:r>
              <a:rPr lang="en-IN" dirty="0" smtClean="0"/>
              <a:t>Difference between method overloading and constructor overloading is constructor </a:t>
            </a:r>
          </a:p>
          <a:p>
            <a:pPr lvl="0">
              <a:lnSpc>
                <a:spcPct val="150000"/>
              </a:lnSpc>
            </a:pPr>
            <a:r>
              <a:rPr lang="en-IN" dirty="0" smtClean="0"/>
              <a:t>   does not have return type</a:t>
            </a:r>
            <a:endParaRPr lang="en-US" dirty="0" smtClean="0"/>
          </a:p>
          <a:p>
            <a:pPr lvl="0">
              <a:lnSpc>
                <a:spcPct val="150000"/>
              </a:lnSpc>
            </a:pPr>
            <a:r>
              <a:rPr lang="en-IN" dirty="0" smtClean="0">
                <a:sym typeface="Wingdings" pitchFamily="2" charset="2"/>
              </a:rPr>
              <a:t> </a:t>
            </a:r>
            <a:r>
              <a:rPr lang="en-IN" dirty="0" smtClean="0"/>
              <a:t>Private method cannot be overloaded.</a:t>
            </a:r>
            <a:endParaRPr lang="en-US" dirty="0" smtClean="0"/>
          </a:p>
          <a:p>
            <a:pPr lvl="0">
              <a:lnSpc>
                <a:spcPct val="150000"/>
              </a:lnSpc>
              <a:buFont typeface="Wingdings" pitchFamily="2" charset="2"/>
              <a:buChar char="à"/>
            </a:pPr>
            <a:r>
              <a:rPr lang="en-IN" dirty="0" smtClean="0"/>
              <a:t>Final method can be overloaded.</a:t>
            </a:r>
          </a:p>
          <a:p>
            <a:pPr lvl="0">
              <a:lnSpc>
                <a:spcPct val="150000"/>
              </a:lnSpc>
              <a:buFont typeface="Wingdings" pitchFamily="2" charset="2"/>
              <a:buChar char="à"/>
            </a:pPr>
            <a:endParaRPr lang="en-US" dirty="0" smtClean="0"/>
          </a:p>
          <a:p>
            <a:pPr>
              <a:lnSpc>
                <a:spcPct val="150000"/>
              </a:lnSpc>
            </a:pPr>
            <a:r>
              <a:rPr lang="en-IN" dirty="0" smtClean="0"/>
              <a:t> </a:t>
            </a:r>
            <a:endParaRPr lang="en-US" dirty="0" smtClean="0"/>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8858312" cy="4939814"/>
          </a:xfrm>
          <a:prstGeom prst="rect">
            <a:avLst/>
          </a:prstGeom>
          <a:noFill/>
        </p:spPr>
        <p:txBody>
          <a:bodyPr wrap="square" rtlCol="0">
            <a:spAutoFit/>
          </a:bodyPr>
          <a:lstStyle/>
          <a:p>
            <a:r>
              <a:rPr lang="en-IN" b="1" u="sng" dirty="0" smtClean="0"/>
              <a:t>POLYMORPHISM: </a:t>
            </a:r>
            <a:endParaRPr lang="en-US" dirty="0" smtClean="0"/>
          </a:p>
          <a:p>
            <a:r>
              <a:rPr lang="en-IN" b="1" dirty="0" smtClean="0"/>
              <a:t> </a:t>
            </a:r>
            <a:endParaRPr lang="en-US" dirty="0" smtClean="0"/>
          </a:p>
          <a:p>
            <a:pPr>
              <a:lnSpc>
                <a:spcPct val="150000"/>
              </a:lnSpc>
            </a:pPr>
            <a:r>
              <a:rPr lang="en-IN" dirty="0" smtClean="0">
                <a:sym typeface="Wingdings" pitchFamily="2" charset="2"/>
              </a:rPr>
              <a:t></a:t>
            </a:r>
            <a:r>
              <a:rPr lang="en-IN" dirty="0" smtClean="0"/>
              <a:t>Single entity which act differently for different objects.</a:t>
            </a:r>
            <a:endParaRPr lang="en-US" dirty="0" smtClean="0"/>
          </a:p>
          <a:p>
            <a:pPr>
              <a:lnSpc>
                <a:spcPct val="150000"/>
              </a:lnSpc>
            </a:pPr>
            <a:r>
              <a:rPr lang="en-IN" dirty="0" smtClean="0">
                <a:sym typeface="Wingdings" pitchFamily="2" charset="2"/>
              </a:rPr>
              <a:t></a:t>
            </a:r>
            <a:r>
              <a:rPr lang="en-IN" dirty="0" smtClean="0"/>
              <a:t>Method overriding is a type of polymorphism. because same method name is used in </a:t>
            </a:r>
          </a:p>
          <a:p>
            <a:pPr>
              <a:lnSpc>
                <a:spcPct val="150000"/>
              </a:lnSpc>
            </a:pPr>
            <a:r>
              <a:rPr lang="en-IN" dirty="0" smtClean="0"/>
              <a:t>    different class.</a:t>
            </a:r>
            <a:endParaRPr lang="en-US" dirty="0" smtClean="0"/>
          </a:p>
          <a:p>
            <a:pPr>
              <a:lnSpc>
                <a:spcPct val="150000"/>
              </a:lnSpc>
            </a:pPr>
            <a:r>
              <a:rPr lang="en-IN" b="1" dirty="0" smtClean="0">
                <a:sym typeface="Wingdings" pitchFamily="2" charset="2"/>
              </a:rPr>
              <a:t></a:t>
            </a:r>
            <a:r>
              <a:rPr lang="en-IN" b="1" dirty="0" smtClean="0"/>
              <a:t>Method overriding</a:t>
            </a:r>
            <a:r>
              <a:rPr lang="en-IN" dirty="0" smtClean="0"/>
              <a:t> is an example of </a:t>
            </a:r>
            <a:r>
              <a:rPr lang="en-IN" b="1" u="sng" dirty="0" smtClean="0"/>
              <a:t>Run Time Polymorphism</a:t>
            </a:r>
            <a:r>
              <a:rPr lang="en-IN" dirty="0" smtClean="0"/>
              <a:t>. because during execution </a:t>
            </a:r>
          </a:p>
          <a:p>
            <a:pPr>
              <a:lnSpc>
                <a:spcPct val="150000"/>
              </a:lnSpc>
            </a:pPr>
            <a:r>
              <a:rPr lang="en-IN" dirty="0" smtClean="0"/>
              <a:t>    will bind the method present in the parent class. here binding of data done at run time. </a:t>
            </a:r>
          </a:p>
          <a:p>
            <a:pPr>
              <a:lnSpc>
                <a:spcPct val="150000"/>
              </a:lnSpc>
            </a:pPr>
            <a:r>
              <a:rPr lang="en-IN" dirty="0" smtClean="0"/>
              <a:t>    Some it is also called as </a:t>
            </a:r>
            <a:r>
              <a:rPr lang="en-IN" b="1" u="sng" dirty="0" smtClean="0"/>
              <a:t>Late Binding.</a:t>
            </a:r>
            <a:endParaRPr lang="en-US" b="1" u="sng" dirty="0" smtClean="0"/>
          </a:p>
          <a:p>
            <a:pPr>
              <a:lnSpc>
                <a:spcPct val="150000"/>
              </a:lnSpc>
            </a:pPr>
            <a:r>
              <a:rPr lang="en-IN" b="1" u="sng" dirty="0" smtClean="0">
                <a:sym typeface="Wingdings" pitchFamily="2" charset="2"/>
              </a:rPr>
              <a:t></a:t>
            </a:r>
            <a:r>
              <a:rPr lang="en-IN" b="1" u="sng" dirty="0" smtClean="0"/>
              <a:t>Compile Time Polymorphism: </a:t>
            </a:r>
            <a:r>
              <a:rPr lang="en-IN" b="1" dirty="0" smtClean="0"/>
              <a:t>Method overloading</a:t>
            </a:r>
            <a:r>
              <a:rPr lang="en-IN" dirty="0" smtClean="0"/>
              <a:t> is an example of compile time</a:t>
            </a:r>
          </a:p>
          <a:p>
            <a:pPr>
              <a:lnSpc>
                <a:spcPct val="150000"/>
              </a:lnSpc>
            </a:pPr>
            <a:r>
              <a:rPr lang="en-IN" dirty="0" smtClean="0"/>
              <a:t>    polymorphism, here binding of data done at compile time.</a:t>
            </a:r>
          </a:p>
          <a:p>
            <a:pPr>
              <a:lnSpc>
                <a:spcPct val="150000"/>
              </a:lnSpc>
            </a:pPr>
            <a:r>
              <a:rPr lang="en-IN" dirty="0" smtClean="0"/>
              <a:t>    Some times it is also called as </a:t>
            </a:r>
            <a:r>
              <a:rPr lang="en-IN" b="1" u="sng" dirty="0" smtClean="0"/>
              <a:t>Early Binding</a:t>
            </a:r>
            <a:r>
              <a:rPr lang="en-IN" dirty="0" smtClean="0"/>
              <a:t>.</a:t>
            </a:r>
            <a:endParaRPr lang="en-US" dirty="0" smtClean="0"/>
          </a:p>
          <a:p>
            <a:r>
              <a:rPr lang="en-IN" b="1" dirty="0" smtClean="0"/>
              <a:t> </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642918"/>
            <a:ext cx="7810151" cy="6370975"/>
          </a:xfrm>
          <a:prstGeom prst="rect">
            <a:avLst/>
          </a:prstGeom>
          <a:noFill/>
        </p:spPr>
        <p:txBody>
          <a:bodyPr wrap="none" rtlCol="0">
            <a:spAutoFit/>
          </a:bodyPr>
          <a:lstStyle/>
          <a:p>
            <a:endParaRPr lang="en-IN" b="1" u="sng" dirty="0" smtClean="0"/>
          </a:p>
          <a:p>
            <a:pPr lvl="0">
              <a:lnSpc>
                <a:spcPct val="150000"/>
              </a:lnSpc>
              <a:buFont typeface="Arial" pitchFamily="34" charset="0"/>
              <a:buChar char="•"/>
            </a:pPr>
            <a:r>
              <a:rPr lang="en-IN" dirty="0" smtClean="0"/>
              <a:t> </a:t>
            </a:r>
            <a:r>
              <a:rPr lang="en-IN" sz="2000" dirty="0" smtClean="0"/>
              <a:t>These are the predefined meaning inside the program.</a:t>
            </a:r>
            <a:endParaRPr lang="en-US" sz="2000" dirty="0" smtClean="0"/>
          </a:p>
          <a:p>
            <a:pPr lvl="0">
              <a:lnSpc>
                <a:spcPct val="150000"/>
              </a:lnSpc>
              <a:buFont typeface="Arial" pitchFamily="34" charset="0"/>
              <a:buChar char="•"/>
            </a:pPr>
            <a:r>
              <a:rPr lang="en-IN" sz="2000" dirty="0" smtClean="0"/>
              <a:t>  Java is a case sensitive language.</a:t>
            </a:r>
            <a:endParaRPr lang="en-US" sz="2000" dirty="0" smtClean="0"/>
          </a:p>
          <a:p>
            <a:pPr lvl="0">
              <a:lnSpc>
                <a:spcPct val="150000"/>
              </a:lnSpc>
              <a:buFont typeface="Arial" pitchFamily="34" charset="0"/>
              <a:buChar char="•"/>
            </a:pPr>
            <a:r>
              <a:rPr lang="en-IN" sz="2000" dirty="0" smtClean="0"/>
              <a:t>  They are </a:t>
            </a:r>
            <a:r>
              <a:rPr lang="en-IN" sz="2000" dirty="0" smtClean="0">
                <a:solidFill>
                  <a:srgbClr val="FFFF00"/>
                </a:solidFill>
              </a:rPr>
              <a:t>50 Keywords </a:t>
            </a:r>
            <a:r>
              <a:rPr lang="en-IN" sz="2000" dirty="0" smtClean="0"/>
              <a:t>in java.</a:t>
            </a:r>
            <a:endParaRPr lang="en-US" sz="2000" dirty="0" smtClean="0"/>
          </a:p>
          <a:p>
            <a:pPr lvl="0">
              <a:lnSpc>
                <a:spcPct val="150000"/>
              </a:lnSpc>
              <a:buFont typeface="Arial" pitchFamily="34" charset="0"/>
              <a:buChar char="•"/>
            </a:pPr>
            <a:r>
              <a:rPr lang="en-IN" sz="2000" dirty="0" smtClean="0"/>
              <a:t>  In 50 Keywords ,</a:t>
            </a:r>
            <a:r>
              <a:rPr lang="en-IN" sz="2000" dirty="0" smtClean="0">
                <a:solidFill>
                  <a:srgbClr val="FFFF00"/>
                </a:solidFill>
              </a:rPr>
              <a:t>3 are literals</a:t>
            </a:r>
            <a:r>
              <a:rPr lang="en-IN" sz="2000" dirty="0" smtClean="0"/>
              <a:t> they are also predefined meanings.</a:t>
            </a:r>
          </a:p>
          <a:p>
            <a:pPr lvl="0">
              <a:lnSpc>
                <a:spcPct val="150000"/>
              </a:lnSpc>
            </a:pPr>
            <a:r>
              <a:rPr lang="en-IN" sz="2000" dirty="0" smtClean="0"/>
              <a:t>               [TRUE, FALSE, NULL]</a:t>
            </a:r>
          </a:p>
          <a:p>
            <a:pPr lvl="0">
              <a:lnSpc>
                <a:spcPct val="150000"/>
              </a:lnSpc>
              <a:buFont typeface="Arial" pitchFamily="34" charset="0"/>
              <a:buChar char="•"/>
            </a:pPr>
            <a:endParaRPr lang="en-IN" sz="2000" b="1" u="sng" dirty="0"/>
          </a:p>
          <a:p>
            <a:pPr>
              <a:lnSpc>
                <a:spcPct val="150000"/>
              </a:lnSpc>
            </a:pPr>
            <a:endParaRPr lang="en-IN" sz="2000" b="1" u="sng" dirty="0" smtClean="0"/>
          </a:p>
          <a:p>
            <a:pPr lvl="0">
              <a:lnSpc>
                <a:spcPct val="150000"/>
              </a:lnSpc>
            </a:pPr>
            <a:r>
              <a:rPr lang="en-IN" sz="2000" dirty="0" smtClean="0"/>
              <a:t> Identifiers </a:t>
            </a:r>
            <a:r>
              <a:rPr lang="en-IN" sz="2000" dirty="0"/>
              <a:t>is the name given to a elements/components of </a:t>
            </a:r>
            <a:r>
              <a:rPr lang="en-IN" sz="2000" dirty="0" smtClean="0"/>
              <a:t>the program.</a:t>
            </a:r>
            <a:endParaRPr lang="en-US" sz="2000" dirty="0"/>
          </a:p>
          <a:p>
            <a:pPr>
              <a:lnSpc>
                <a:spcPct val="150000"/>
              </a:lnSpc>
            </a:pPr>
            <a:r>
              <a:rPr lang="en-IN" sz="2000" dirty="0">
                <a:solidFill>
                  <a:srgbClr val="FFFF00"/>
                </a:solidFill>
              </a:rPr>
              <a:t>Rules To follow:</a:t>
            </a:r>
            <a:endParaRPr lang="en-US" sz="2000" dirty="0">
              <a:solidFill>
                <a:srgbClr val="FFFF00"/>
              </a:solidFill>
            </a:endParaRPr>
          </a:p>
          <a:p>
            <a:pPr lvl="0">
              <a:lnSpc>
                <a:spcPct val="150000"/>
              </a:lnSpc>
              <a:buFont typeface="Arial" pitchFamily="34" charset="0"/>
              <a:buChar char="•"/>
            </a:pPr>
            <a:r>
              <a:rPr lang="en-IN" sz="2000" dirty="0" smtClean="0">
                <a:solidFill>
                  <a:srgbClr val="FFFF00"/>
                </a:solidFill>
              </a:rPr>
              <a:t>  It </a:t>
            </a:r>
            <a:r>
              <a:rPr lang="en-IN" sz="2000" dirty="0">
                <a:solidFill>
                  <a:srgbClr val="FFFF00"/>
                </a:solidFill>
              </a:rPr>
              <a:t>should always starts with alphabet</a:t>
            </a:r>
            <a:r>
              <a:rPr lang="en-IN" sz="2000" dirty="0" smtClean="0">
                <a:solidFill>
                  <a:srgbClr val="FFFF00"/>
                </a:solidFill>
              </a:rPr>
              <a:t>/ character. It </a:t>
            </a:r>
            <a:r>
              <a:rPr lang="en-IN" sz="2000" dirty="0">
                <a:solidFill>
                  <a:srgbClr val="FFFF00"/>
                </a:solidFill>
              </a:rPr>
              <a:t>cannot start </a:t>
            </a:r>
            <a:r>
              <a:rPr lang="en-IN" sz="2000" dirty="0" smtClean="0">
                <a:solidFill>
                  <a:srgbClr val="FFFF00"/>
                </a:solidFill>
              </a:rPr>
              <a:t>with</a:t>
            </a:r>
          </a:p>
          <a:p>
            <a:pPr lvl="0">
              <a:lnSpc>
                <a:spcPct val="150000"/>
              </a:lnSpc>
              <a:buFont typeface="Arial" pitchFamily="34" charset="0"/>
              <a:buChar char="•"/>
            </a:pPr>
            <a:r>
              <a:rPr lang="en-IN" sz="2000" dirty="0" smtClean="0">
                <a:solidFill>
                  <a:srgbClr val="FFFF00"/>
                </a:solidFill>
              </a:rPr>
              <a:t>  digits/numbers</a:t>
            </a:r>
            <a:r>
              <a:rPr lang="en-IN" sz="2000" dirty="0">
                <a:solidFill>
                  <a:srgbClr val="FFFF00"/>
                </a:solidFill>
              </a:rPr>
              <a:t>.</a:t>
            </a:r>
            <a:endParaRPr lang="en-US" sz="2000" dirty="0">
              <a:solidFill>
                <a:srgbClr val="FFFF00"/>
              </a:solidFill>
            </a:endParaRPr>
          </a:p>
          <a:p>
            <a:pPr lvl="0">
              <a:lnSpc>
                <a:spcPct val="150000"/>
              </a:lnSpc>
              <a:buFont typeface="Arial" pitchFamily="34" charset="0"/>
              <a:buChar char="•"/>
            </a:pPr>
            <a:r>
              <a:rPr lang="en-IN" sz="2000" dirty="0" smtClean="0">
                <a:solidFill>
                  <a:srgbClr val="FFFF00"/>
                </a:solidFill>
              </a:rPr>
              <a:t>  After </a:t>
            </a:r>
            <a:r>
              <a:rPr lang="en-IN" sz="2000" dirty="0">
                <a:solidFill>
                  <a:srgbClr val="FFFF00"/>
                </a:solidFill>
              </a:rPr>
              <a:t>the first character it can have any number of digits.</a:t>
            </a:r>
            <a:endParaRPr lang="en-US" sz="2000" dirty="0">
              <a:solidFill>
                <a:srgbClr val="FFFF00"/>
              </a:solidFill>
            </a:endParaRPr>
          </a:p>
          <a:p>
            <a:pPr lvl="0">
              <a:lnSpc>
                <a:spcPct val="150000"/>
              </a:lnSpc>
              <a:buFont typeface="Arial" pitchFamily="34" charset="0"/>
              <a:buChar char="•"/>
            </a:pPr>
            <a:r>
              <a:rPr lang="en-IN" sz="2000" dirty="0" smtClean="0">
                <a:solidFill>
                  <a:srgbClr val="FFFF00"/>
                </a:solidFill>
              </a:rPr>
              <a:t>  Identifiers </a:t>
            </a:r>
            <a:r>
              <a:rPr lang="en-IN" sz="2000" dirty="0">
                <a:solidFill>
                  <a:srgbClr val="FFFF00"/>
                </a:solidFill>
              </a:rPr>
              <a:t>are also case sensitive</a:t>
            </a:r>
            <a:r>
              <a:rPr lang="en-IN" sz="2000" dirty="0" smtClean="0">
                <a:solidFill>
                  <a:srgbClr val="FFFF00"/>
                </a:solidFill>
              </a:rPr>
              <a:t>.</a:t>
            </a:r>
            <a:endParaRPr lang="en-US" sz="2000" dirty="0">
              <a:solidFill>
                <a:srgbClr val="FFFF00"/>
              </a:solidFill>
            </a:endParaRPr>
          </a:p>
        </p:txBody>
      </p:sp>
      <p:sp>
        <p:nvSpPr>
          <p:cNvPr id="3" name="Rectangle 2"/>
          <p:cNvSpPr/>
          <p:nvPr/>
        </p:nvSpPr>
        <p:spPr>
          <a:xfrm>
            <a:off x="0" y="142852"/>
            <a:ext cx="3664474" cy="646331"/>
          </a:xfrm>
          <a:prstGeom prst="rect">
            <a:avLst/>
          </a:prstGeom>
          <a:noFill/>
        </p:spPr>
        <p:txBody>
          <a:bodyPr wrap="square" lIns="91440" tIns="45720" rIns="91440" bIns="45720">
            <a:spAutoFit/>
          </a:bodyPr>
          <a:lstStyle/>
          <a:p>
            <a:pPr algn="ctr">
              <a:buFont typeface="Wingdings" pitchFamily="2" charset="2"/>
              <a:buChar char="q"/>
            </a:pPr>
            <a:r>
              <a:rPr lang="en-IN" sz="3600" b="1" u="sng"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KEYWORDS:</a:t>
            </a:r>
            <a:endPar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Rectangle 3"/>
          <p:cNvSpPr/>
          <p:nvPr/>
        </p:nvSpPr>
        <p:spPr>
          <a:xfrm>
            <a:off x="-1500230" y="3429000"/>
            <a:ext cx="6786610" cy="646331"/>
          </a:xfrm>
          <a:prstGeom prst="rect">
            <a:avLst/>
          </a:prstGeom>
          <a:noFill/>
        </p:spPr>
        <p:txBody>
          <a:bodyPr wrap="square" lIns="91440" tIns="45720" rIns="91440" bIns="45720">
            <a:spAutoFit/>
          </a:bodyPr>
          <a:lstStyle/>
          <a:p>
            <a:pPr algn="ctr">
              <a:buFont typeface="Wingdings" pitchFamily="2" charset="2"/>
              <a:buChar char="q"/>
            </a:pPr>
            <a:r>
              <a:rPr lang="en-IN" sz="3600" b="1" u="sng"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IDENTIFIERS:</a:t>
            </a:r>
            <a:endParaRPr lang="en-US" sz="36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786874" cy="3970318"/>
          </a:xfrm>
          <a:prstGeom prst="rect">
            <a:avLst/>
          </a:prstGeom>
          <a:noFill/>
        </p:spPr>
        <p:txBody>
          <a:bodyPr wrap="square" rtlCol="0">
            <a:spAutoFit/>
          </a:bodyPr>
          <a:lstStyle/>
          <a:p>
            <a:r>
              <a:rPr lang="en-IN" b="1" u="sng" dirty="0" smtClean="0"/>
              <a:t>ABSTRACT CLASS: </a:t>
            </a:r>
            <a:r>
              <a:rPr lang="en-IN" dirty="0" smtClean="0"/>
              <a:t> </a:t>
            </a:r>
            <a:endParaRPr lang="en-US" dirty="0" smtClean="0"/>
          </a:p>
          <a:p>
            <a:r>
              <a:rPr lang="en-IN" dirty="0" smtClean="0"/>
              <a:t> </a:t>
            </a:r>
            <a:endParaRPr lang="en-US" dirty="0" smtClean="0"/>
          </a:p>
          <a:p>
            <a:pPr lvl="0"/>
            <a:r>
              <a:rPr lang="en-IN" dirty="0" smtClean="0"/>
              <a:t> Any class which is declared as abstract keyword ,called as abstract class</a:t>
            </a:r>
            <a:endParaRPr lang="en-US" dirty="0" smtClean="0"/>
          </a:p>
          <a:p>
            <a:pPr lvl="0"/>
            <a:r>
              <a:rPr lang="en-IN" dirty="0" smtClean="0"/>
              <a:t>Any method that has been declared with an abstract keyword, called as abstract method.</a:t>
            </a:r>
            <a:endParaRPr lang="en-US" dirty="0" smtClean="0"/>
          </a:p>
          <a:p>
            <a:pPr lvl="0"/>
            <a:r>
              <a:rPr lang="en-IN" b="1" dirty="0" smtClean="0"/>
              <a:t>Abstract method does not have a body.</a:t>
            </a:r>
            <a:endParaRPr lang="en-US" dirty="0" smtClean="0"/>
          </a:p>
          <a:p>
            <a:pPr lvl="0"/>
            <a:r>
              <a:rPr lang="en-IN" dirty="0" smtClean="0"/>
              <a:t>Abstract classes can have both abstract methods as well as concrete methods.</a:t>
            </a:r>
            <a:endParaRPr lang="en-US" dirty="0" smtClean="0"/>
          </a:p>
          <a:p>
            <a:pPr lvl="0"/>
            <a:r>
              <a:rPr lang="en-IN" dirty="0" smtClean="0"/>
              <a:t>Any class having an abstract method should be declared as abstract.</a:t>
            </a:r>
            <a:endParaRPr lang="en-US" dirty="0" smtClean="0"/>
          </a:p>
          <a:p>
            <a:pPr lvl="0"/>
            <a:r>
              <a:rPr lang="en-IN" dirty="0" smtClean="0"/>
              <a:t>If a class declared as abstract class, it is not mandatory to have abstract method.</a:t>
            </a:r>
            <a:endParaRPr lang="en-US" dirty="0" smtClean="0"/>
          </a:p>
          <a:p>
            <a:pPr lvl="0"/>
            <a:r>
              <a:rPr lang="en-IN" dirty="0" smtClean="0"/>
              <a:t>If a class has been declared as abstract then that class should be  extended by any sub-class or child-class.</a:t>
            </a:r>
            <a:endParaRPr lang="en-US" dirty="0" smtClean="0"/>
          </a:p>
          <a:p>
            <a:pPr lvl="0"/>
            <a:r>
              <a:rPr lang="en-IN" dirty="0" smtClean="0"/>
              <a:t>For abstract class we can create objects, but we can have constructors.</a:t>
            </a:r>
            <a:endParaRPr lang="en-US" dirty="0" smtClean="0"/>
          </a:p>
          <a:p>
            <a:pPr lvl="0"/>
            <a:r>
              <a:rPr lang="en-IN" dirty="0" smtClean="0"/>
              <a:t>We can achieve 0 to 100% abstraction.</a:t>
            </a:r>
            <a:endParaRPr lang="en-US" dirty="0" smtClean="0"/>
          </a:p>
          <a:p>
            <a:pPr lvl="0"/>
            <a:r>
              <a:rPr lang="en-IN" dirty="0" smtClean="0"/>
              <a:t>If concrete method extending abstract class then it should override all the methods.</a:t>
            </a:r>
            <a:endParaRPr lang="en-US" dirty="0" smtClean="0"/>
          </a:p>
          <a:p>
            <a:pPr lvl="0"/>
            <a:r>
              <a:rPr lang="en-IN" b="1" u="sng" dirty="0" smtClean="0"/>
              <a:t>Abstract method by default it is public</a:t>
            </a:r>
            <a:r>
              <a:rPr lang="en-IN" b="1" u="sng" dirty="0" smtClean="0"/>
              <a:t>.</a:t>
            </a:r>
            <a:endParaRPr lang="en-US" dirty="0" smtClean="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8858312" cy="6463308"/>
          </a:xfrm>
          <a:prstGeom prst="rect">
            <a:avLst/>
          </a:prstGeom>
          <a:noFill/>
        </p:spPr>
        <p:txBody>
          <a:bodyPr wrap="square" rtlCol="0">
            <a:spAutoFit/>
          </a:bodyPr>
          <a:lstStyle/>
          <a:p>
            <a:pPr lvl="0"/>
            <a:r>
              <a:rPr lang="en-IN" b="1" dirty="0" smtClean="0"/>
              <a:t>public</a:t>
            </a:r>
            <a:r>
              <a:rPr lang="en-IN" dirty="0" smtClean="0"/>
              <a:t> </a:t>
            </a:r>
            <a:r>
              <a:rPr lang="en-IN" b="1" dirty="0" smtClean="0"/>
              <a:t>abstract</a:t>
            </a:r>
            <a:r>
              <a:rPr lang="en-IN" dirty="0" smtClean="0"/>
              <a:t> </a:t>
            </a:r>
            <a:r>
              <a:rPr lang="en-IN" b="1" dirty="0" smtClean="0"/>
              <a:t>class</a:t>
            </a:r>
            <a:r>
              <a:rPr lang="en-IN" dirty="0" smtClean="0"/>
              <a:t> </a:t>
            </a:r>
            <a:r>
              <a:rPr lang="en-IN" dirty="0" err="1" smtClean="0"/>
              <a:t>AbstractExample</a:t>
            </a:r>
            <a:r>
              <a:rPr lang="en-IN" dirty="0" smtClean="0"/>
              <a:t> {</a:t>
            </a:r>
            <a:endParaRPr lang="en-US" dirty="0" smtClean="0"/>
          </a:p>
          <a:p>
            <a:pPr lvl="0"/>
            <a:r>
              <a:rPr lang="en-IN" dirty="0" smtClean="0"/>
              <a:t>	</a:t>
            </a:r>
            <a:r>
              <a:rPr lang="en-IN" b="1" dirty="0" smtClean="0"/>
              <a:t>abstract</a:t>
            </a:r>
            <a:r>
              <a:rPr lang="en-IN" dirty="0" smtClean="0"/>
              <a:t> </a:t>
            </a:r>
            <a:r>
              <a:rPr lang="en-IN" b="1" dirty="0" smtClean="0"/>
              <a:t>void</a:t>
            </a:r>
            <a:r>
              <a:rPr lang="en-IN" dirty="0" smtClean="0"/>
              <a:t> display();  //when we are using abstract method ,we have make class </a:t>
            </a:r>
            <a:endParaRPr lang="en-IN" dirty="0" smtClean="0"/>
          </a:p>
          <a:p>
            <a:pPr lvl="0"/>
            <a:r>
              <a:rPr lang="en-IN" dirty="0" smtClean="0"/>
              <a:t> </a:t>
            </a:r>
            <a:r>
              <a:rPr lang="en-IN" dirty="0" smtClean="0"/>
              <a:t>                                                                       has </a:t>
            </a:r>
            <a:r>
              <a:rPr lang="en-IN" dirty="0" smtClean="0"/>
              <a:t>abstract class using abstract keyword otherwise it </a:t>
            </a:r>
            <a:endParaRPr lang="en-IN" dirty="0" smtClean="0"/>
          </a:p>
          <a:p>
            <a:pPr lvl="0"/>
            <a:r>
              <a:rPr lang="en-IN" dirty="0" smtClean="0"/>
              <a:t> </a:t>
            </a:r>
            <a:r>
              <a:rPr lang="en-IN" dirty="0" smtClean="0"/>
              <a:t>                                                                       show </a:t>
            </a:r>
            <a:r>
              <a:rPr lang="en-IN" dirty="0" smtClean="0"/>
              <a:t>error.</a:t>
            </a:r>
            <a:endParaRPr lang="en-US" dirty="0" smtClean="0"/>
          </a:p>
          <a:p>
            <a:pPr lvl="0"/>
            <a:r>
              <a:rPr lang="en-IN" dirty="0" smtClean="0"/>
              <a:t>		</a:t>
            </a:r>
            <a:endParaRPr lang="en-US" dirty="0" smtClean="0"/>
          </a:p>
          <a:p>
            <a:pPr lvl="0"/>
            <a:r>
              <a:rPr lang="en-IN" dirty="0" smtClean="0"/>
              <a:t>	</a:t>
            </a:r>
            <a:r>
              <a:rPr lang="en-IN" b="1" dirty="0" smtClean="0"/>
              <a:t>public</a:t>
            </a:r>
            <a:r>
              <a:rPr lang="en-IN" dirty="0" smtClean="0"/>
              <a:t> </a:t>
            </a:r>
            <a:r>
              <a:rPr lang="en-IN" b="1" dirty="0" smtClean="0"/>
              <a:t>void</a:t>
            </a:r>
            <a:r>
              <a:rPr lang="en-IN" dirty="0" smtClean="0"/>
              <a:t> show() {</a:t>
            </a:r>
            <a:endParaRPr lang="en-US" dirty="0" smtClean="0"/>
          </a:p>
          <a:p>
            <a:pPr lvl="0"/>
            <a:r>
              <a:rPr lang="en-IN" dirty="0" smtClean="0"/>
              <a:t>		System.</a:t>
            </a:r>
            <a:r>
              <a:rPr lang="en-IN" b="1" i="1" dirty="0" smtClean="0"/>
              <a:t>out</a:t>
            </a:r>
            <a:r>
              <a:rPr lang="en-IN" dirty="0" smtClean="0"/>
              <a:t>.println("concrete method of abstract class");</a:t>
            </a:r>
            <a:endParaRPr lang="en-US" dirty="0" smtClean="0"/>
          </a:p>
          <a:p>
            <a:pPr lvl="0"/>
            <a:r>
              <a:rPr lang="en-IN" dirty="0" smtClean="0"/>
              <a:t>	}</a:t>
            </a:r>
            <a:endParaRPr lang="en-US" dirty="0" smtClean="0"/>
          </a:p>
          <a:p>
            <a:pPr lvl="0"/>
            <a:r>
              <a:rPr lang="en-IN" dirty="0" smtClean="0"/>
              <a:t> </a:t>
            </a:r>
            <a:endParaRPr lang="en-US" dirty="0" smtClean="0"/>
          </a:p>
          <a:p>
            <a:pPr lvl="0"/>
            <a:r>
              <a:rPr lang="en-IN" dirty="0" smtClean="0"/>
              <a:t>	</a:t>
            </a: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args) {</a:t>
            </a:r>
            <a:endParaRPr lang="en-US" dirty="0" smtClean="0"/>
          </a:p>
          <a:p>
            <a:pPr lvl="0"/>
            <a:r>
              <a:rPr lang="en-IN" dirty="0" smtClean="0"/>
              <a:t>		</a:t>
            </a:r>
            <a:endParaRPr lang="en-US" dirty="0" smtClean="0"/>
          </a:p>
          <a:p>
            <a:pPr lvl="0"/>
            <a:r>
              <a:rPr lang="en-IN" dirty="0" smtClean="0"/>
              <a:t>		</a:t>
            </a:r>
            <a:r>
              <a:rPr lang="en-IN" dirty="0" smtClean="0"/>
              <a:t>}</a:t>
            </a:r>
            <a:endParaRPr lang="en-US" dirty="0" smtClean="0"/>
          </a:p>
          <a:p>
            <a:pPr lvl="0"/>
            <a:r>
              <a:rPr lang="en-IN" dirty="0" smtClean="0"/>
              <a:t> </a:t>
            </a:r>
            <a:endParaRPr lang="en-US" dirty="0" smtClean="0"/>
          </a:p>
          <a:p>
            <a:pPr lvl="0"/>
            <a:r>
              <a:rPr lang="en-IN" dirty="0" smtClean="0"/>
              <a:t>}</a:t>
            </a:r>
          </a:p>
          <a:p>
            <a:r>
              <a:rPr lang="en-IN" dirty="0" smtClean="0"/>
              <a:t> </a:t>
            </a:r>
            <a:endParaRPr lang="en-US" dirty="0" smtClean="0"/>
          </a:p>
          <a:p>
            <a:r>
              <a:rPr lang="en-IN" b="1" dirty="0" smtClean="0"/>
              <a:t>   When i want to use the abstract void display();  we have extend in some other class and override it.</a:t>
            </a:r>
            <a:endParaRPr lang="en-US" b="1" dirty="0" smtClean="0"/>
          </a:p>
          <a:p>
            <a:endParaRPr lang="en-IN" b="1" dirty="0" smtClean="0"/>
          </a:p>
          <a:p>
            <a:r>
              <a:rPr lang="en-IN" b="1" dirty="0" smtClean="0"/>
              <a:t>public</a:t>
            </a:r>
            <a:r>
              <a:rPr lang="en-IN" dirty="0" smtClean="0"/>
              <a:t> </a:t>
            </a:r>
            <a:r>
              <a:rPr lang="en-IN" b="1" dirty="0" smtClean="0"/>
              <a:t>class</a:t>
            </a:r>
            <a:r>
              <a:rPr lang="en-IN" dirty="0" smtClean="0"/>
              <a:t> Abstraction </a:t>
            </a:r>
            <a:r>
              <a:rPr lang="en-IN" b="1" dirty="0" smtClean="0"/>
              <a:t>extends</a:t>
            </a:r>
            <a:r>
              <a:rPr lang="en-IN" dirty="0" smtClean="0"/>
              <a:t> </a:t>
            </a:r>
            <a:r>
              <a:rPr lang="en-IN" dirty="0" err="1" smtClean="0"/>
              <a:t>AbstractExample</a:t>
            </a:r>
            <a:r>
              <a:rPr lang="en-IN" dirty="0" smtClean="0"/>
              <a:t> {</a:t>
            </a:r>
            <a:endParaRPr lang="en-US" dirty="0" smtClean="0"/>
          </a:p>
          <a:p>
            <a:r>
              <a:rPr lang="en-IN" dirty="0" smtClean="0"/>
              <a:t>	//</a:t>
            </a:r>
            <a:r>
              <a:rPr lang="en-IN" dirty="0" err="1" smtClean="0"/>
              <a:t>AbstractExample</a:t>
            </a:r>
            <a:r>
              <a:rPr lang="en-IN" dirty="0" smtClean="0"/>
              <a:t> </a:t>
            </a:r>
            <a:r>
              <a:rPr lang="en-IN" u="sng" dirty="0" err="1" smtClean="0"/>
              <a:t>ae</a:t>
            </a:r>
            <a:r>
              <a:rPr lang="en-IN" dirty="0" smtClean="0"/>
              <a:t> = new </a:t>
            </a:r>
            <a:r>
              <a:rPr lang="en-IN" dirty="0" err="1" smtClean="0"/>
              <a:t>AbstractExample</a:t>
            </a:r>
            <a:r>
              <a:rPr lang="en-IN" dirty="0" smtClean="0"/>
              <a:t>(); //</a:t>
            </a:r>
            <a:r>
              <a:rPr lang="en-IN" dirty="0" err="1" smtClean="0"/>
              <a:t>AbstractExample</a:t>
            </a:r>
            <a:r>
              <a:rPr lang="en-IN" dirty="0" smtClean="0"/>
              <a:t> is an abstract </a:t>
            </a:r>
            <a:endParaRPr lang="en-IN" dirty="0" smtClean="0"/>
          </a:p>
          <a:p>
            <a:r>
              <a:rPr lang="en-IN" dirty="0" smtClean="0"/>
              <a:t> </a:t>
            </a:r>
            <a:r>
              <a:rPr lang="en-IN" dirty="0" smtClean="0"/>
              <a:t>                                                                                                                          class </a:t>
            </a:r>
            <a:r>
              <a:rPr lang="en-IN" dirty="0" smtClean="0"/>
              <a:t>we can't create an object.</a:t>
            </a:r>
            <a:endParaRPr lang="en-US" dirty="0" smtClean="0"/>
          </a:p>
          <a:p>
            <a:r>
              <a:rPr lang="en-IN" dirty="0" smtClean="0"/>
              <a:t> </a:t>
            </a:r>
            <a:endParaRPr lang="en-US" dirty="0" smtClean="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14290"/>
            <a:ext cx="8565165" cy="5632311"/>
          </a:xfrm>
          <a:prstGeom prst="rect">
            <a:avLst/>
          </a:prstGeom>
          <a:noFill/>
        </p:spPr>
        <p:txBody>
          <a:bodyPr wrap="none" rtlCol="0">
            <a:spAutoFit/>
          </a:bodyPr>
          <a:lstStyle/>
          <a:p>
            <a:r>
              <a:rPr lang="en-IN" b="1" dirty="0" smtClean="0"/>
              <a:t>public</a:t>
            </a:r>
            <a:r>
              <a:rPr lang="en-IN" dirty="0" smtClean="0"/>
              <a:t> Abstraction() { //constructor</a:t>
            </a:r>
            <a:endParaRPr lang="en-US" dirty="0" smtClean="0"/>
          </a:p>
          <a:p>
            <a:r>
              <a:rPr lang="en-IN" dirty="0" smtClean="0"/>
              <a:t>		System.</a:t>
            </a:r>
            <a:r>
              <a:rPr lang="en-IN" b="1" i="1" dirty="0" smtClean="0"/>
              <a:t>out</a:t>
            </a:r>
            <a:r>
              <a:rPr lang="en-IN" dirty="0" smtClean="0"/>
              <a:t>.println("Cost of Abstraction class");</a:t>
            </a:r>
            <a:endParaRPr lang="en-US" dirty="0" smtClean="0"/>
          </a:p>
          <a:p>
            <a:r>
              <a:rPr lang="en-IN" dirty="0" smtClean="0"/>
              <a:t>	}</a:t>
            </a:r>
            <a:endParaRPr lang="en-US" dirty="0" smtClean="0"/>
          </a:p>
          <a:p>
            <a:r>
              <a:rPr lang="en-IN" dirty="0" smtClean="0"/>
              <a:t>	@Override</a:t>
            </a:r>
            <a:endParaRPr lang="en-US" dirty="0" smtClean="0"/>
          </a:p>
          <a:p>
            <a:r>
              <a:rPr lang="en-IN" dirty="0" smtClean="0"/>
              <a:t>	</a:t>
            </a:r>
            <a:r>
              <a:rPr lang="en-IN" b="1" dirty="0" smtClean="0"/>
              <a:t>void</a:t>
            </a:r>
            <a:r>
              <a:rPr lang="en-IN" dirty="0" smtClean="0"/>
              <a:t> display() {</a:t>
            </a:r>
            <a:endParaRPr lang="en-US" dirty="0" smtClean="0"/>
          </a:p>
          <a:p>
            <a:r>
              <a:rPr lang="en-IN" dirty="0" smtClean="0"/>
              <a:t>	    System.</a:t>
            </a:r>
            <a:r>
              <a:rPr lang="en-IN" b="1" i="1" dirty="0" smtClean="0"/>
              <a:t>out</a:t>
            </a:r>
            <a:r>
              <a:rPr lang="en-IN" dirty="0" smtClean="0"/>
              <a:t>.println("This is the implemented abstract method");</a:t>
            </a:r>
            <a:endParaRPr lang="en-US" dirty="0" smtClean="0"/>
          </a:p>
          <a:p>
            <a:r>
              <a:rPr lang="en-IN" dirty="0" smtClean="0"/>
              <a:t>		</a:t>
            </a:r>
            <a:endParaRPr lang="en-US" dirty="0" smtClean="0"/>
          </a:p>
          <a:p>
            <a:r>
              <a:rPr lang="en-IN" dirty="0" smtClean="0"/>
              <a:t>	},.</a:t>
            </a:r>
            <a:endParaRPr lang="en-US" dirty="0" smtClean="0"/>
          </a:p>
          <a:p>
            <a:r>
              <a:rPr lang="en-IN" dirty="0" smtClean="0"/>
              <a:t>	</a:t>
            </a: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args) {</a:t>
            </a:r>
            <a:endParaRPr lang="en-US" dirty="0" smtClean="0"/>
          </a:p>
          <a:p>
            <a:r>
              <a:rPr lang="en-IN" dirty="0" smtClean="0"/>
              <a:t>		</a:t>
            </a:r>
            <a:endParaRPr lang="en-US" dirty="0" smtClean="0"/>
          </a:p>
          <a:p>
            <a:r>
              <a:rPr lang="en-IN" dirty="0" smtClean="0"/>
              <a:t>		Abstraction a = </a:t>
            </a:r>
            <a:r>
              <a:rPr lang="en-IN" b="1" dirty="0" smtClean="0"/>
              <a:t>new</a:t>
            </a:r>
            <a:r>
              <a:rPr lang="en-IN" dirty="0" smtClean="0"/>
              <a:t> Abstraction();</a:t>
            </a:r>
            <a:endParaRPr lang="en-US" dirty="0" smtClean="0"/>
          </a:p>
          <a:p>
            <a:r>
              <a:rPr lang="en-IN" dirty="0" smtClean="0"/>
              <a:t>		</a:t>
            </a:r>
            <a:r>
              <a:rPr lang="en-IN" dirty="0" err="1" smtClean="0"/>
              <a:t>a.display</a:t>
            </a:r>
            <a:r>
              <a:rPr lang="en-IN" dirty="0" smtClean="0"/>
              <a:t>();</a:t>
            </a:r>
            <a:endParaRPr lang="en-US" dirty="0" smtClean="0"/>
          </a:p>
          <a:p>
            <a:r>
              <a:rPr lang="en-IN" dirty="0" smtClean="0"/>
              <a:t>		</a:t>
            </a:r>
            <a:r>
              <a:rPr lang="en-IN" dirty="0" err="1" smtClean="0"/>
              <a:t>a.show</a:t>
            </a:r>
            <a:r>
              <a:rPr lang="en-IN" dirty="0" smtClean="0"/>
              <a:t>();</a:t>
            </a:r>
            <a:endParaRPr lang="en-US" dirty="0" smtClean="0"/>
          </a:p>
          <a:p>
            <a:r>
              <a:rPr lang="en-IN" dirty="0" smtClean="0"/>
              <a:t>	}</a:t>
            </a:r>
            <a:endParaRPr lang="en-US" dirty="0" smtClean="0"/>
          </a:p>
          <a:p>
            <a:r>
              <a:rPr lang="en-IN" dirty="0" smtClean="0"/>
              <a:t> </a:t>
            </a:r>
            <a:endParaRPr lang="en-US" dirty="0" smtClean="0"/>
          </a:p>
          <a:p>
            <a:r>
              <a:rPr lang="en-IN" dirty="0" smtClean="0"/>
              <a:t>}</a:t>
            </a:r>
            <a:endParaRPr lang="en-US" dirty="0" smtClean="0"/>
          </a:p>
          <a:p>
            <a:r>
              <a:rPr lang="en-IN" dirty="0" smtClean="0"/>
              <a:t> </a:t>
            </a:r>
            <a:endParaRPr lang="en-US" dirty="0" smtClean="0"/>
          </a:p>
          <a:p>
            <a:r>
              <a:rPr lang="en-IN" b="1" u="sng" dirty="0" smtClean="0"/>
              <a:t>When we have 2 abstract method in a </a:t>
            </a:r>
            <a:r>
              <a:rPr lang="en-IN" b="1" u="sng" dirty="0" err="1" smtClean="0"/>
              <a:t>abstactionExample</a:t>
            </a:r>
            <a:r>
              <a:rPr lang="en-IN" b="1" u="sng" dirty="0" smtClean="0"/>
              <a:t>, if i don’t want to override </a:t>
            </a:r>
            <a:endParaRPr lang="en-IN" b="1" u="sng" dirty="0" smtClean="0"/>
          </a:p>
          <a:p>
            <a:r>
              <a:rPr lang="en-IN" b="1" u="sng" dirty="0" smtClean="0"/>
              <a:t>another </a:t>
            </a:r>
            <a:r>
              <a:rPr lang="en-IN" b="1" u="sng" dirty="0" smtClean="0"/>
              <a:t>simply make abstraction class as abstract class.</a:t>
            </a:r>
            <a:endParaRPr lang="en-US" dirty="0" smtClean="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5361314" cy="6740307"/>
          </a:xfrm>
          <a:prstGeom prst="rect">
            <a:avLst/>
          </a:prstGeom>
          <a:noFill/>
        </p:spPr>
        <p:txBody>
          <a:bodyPr wrap="square" rtlCol="0">
            <a:spAutoFit/>
          </a:bodyPr>
          <a:lstStyle/>
          <a:p>
            <a:r>
              <a:rPr lang="en-IN" dirty="0" err="1" smtClean="0"/>
              <a:t>AbstractExample</a:t>
            </a:r>
            <a:r>
              <a:rPr lang="en-IN" dirty="0" smtClean="0"/>
              <a:t>:</a:t>
            </a:r>
            <a:endParaRPr lang="en-US" dirty="0" smtClean="0"/>
          </a:p>
          <a:p>
            <a:r>
              <a:rPr lang="en-IN" b="1" dirty="0" smtClean="0"/>
              <a:t> </a:t>
            </a:r>
            <a:endParaRPr lang="en-US" dirty="0" smtClean="0"/>
          </a:p>
          <a:p>
            <a:r>
              <a:rPr lang="en-IN" b="1" dirty="0" smtClean="0"/>
              <a:t>package</a:t>
            </a:r>
            <a:r>
              <a:rPr lang="en-IN" dirty="0" smtClean="0"/>
              <a:t> com.dev.abstraction;</a:t>
            </a:r>
            <a:endParaRPr lang="en-US" dirty="0" smtClean="0"/>
          </a:p>
          <a:p>
            <a:r>
              <a:rPr lang="en-IN" dirty="0" smtClean="0"/>
              <a:t> </a:t>
            </a:r>
            <a:endParaRPr lang="en-US" dirty="0" smtClean="0"/>
          </a:p>
          <a:p>
            <a:r>
              <a:rPr lang="en-IN" b="1" dirty="0" smtClean="0"/>
              <a:t>public</a:t>
            </a:r>
            <a:r>
              <a:rPr lang="en-IN" dirty="0" smtClean="0"/>
              <a:t> </a:t>
            </a:r>
            <a:r>
              <a:rPr lang="en-IN" b="1" dirty="0" smtClean="0"/>
              <a:t>abstract</a:t>
            </a:r>
            <a:r>
              <a:rPr lang="en-IN" dirty="0" smtClean="0"/>
              <a:t> </a:t>
            </a:r>
            <a:r>
              <a:rPr lang="en-IN" b="1" dirty="0" smtClean="0"/>
              <a:t>class</a:t>
            </a:r>
            <a:r>
              <a:rPr lang="en-IN" dirty="0" smtClean="0"/>
              <a:t> </a:t>
            </a:r>
            <a:r>
              <a:rPr lang="en-IN" dirty="0" err="1" smtClean="0"/>
              <a:t>AbstractExample</a:t>
            </a:r>
            <a:r>
              <a:rPr lang="en-IN" dirty="0" smtClean="0"/>
              <a:t> {</a:t>
            </a:r>
            <a:endParaRPr lang="en-US" dirty="0" smtClean="0"/>
          </a:p>
          <a:p>
            <a:r>
              <a:rPr lang="en-IN" dirty="0" smtClean="0"/>
              <a:t>	</a:t>
            </a:r>
            <a:endParaRPr lang="en-IN" dirty="0" smtClean="0"/>
          </a:p>
          <a:p>
            <a:r>
              <a:rPr lang="en-IN" b="1" dirty="0" smtClean="0"/>
              <a:t> </a:t>
            </a:r>
            <a:r>
              <a:rPr lang="en-IN" b="1" dirty="0" smtClean="0"/>
              <a:t>          abstract</a:t>
            </a:r>
            <a:r>
              <a:rPr lang="en-IN" dirty="0" smtClean="0"/>
              <a:t> </a:t>
            </a:r>
            <a:r>
              <a:rPr lang="en-IN" b="1" dirty="0" smtClean="0"/>
              <a:t>void</a:t>
            </a:r>
            <a:r>
              <a:rPr lang="en-IN" dirty="0" smtClean="0"/>
              <a:t> display();  //when we are using abstract method ,we have make </a:t>
            </a:r>
            <a:r>
              <a:rPr lang="en-IN" dirty="0" smtClean="0"/>
              <a:t>class</a:t>
            </a:r>
          </a:p>
          <a:p>
            <a:r>
              <a:rPr lang="en-IN" dirty="0" smtClean="0"/>
              <a:t>                                                               </a:t>
            </a:r>
            <a:r>
              <a:rPr lang="en-IN" dirty="0" smtClean="0"/>
              <a:t>has abstract class using abstract keyword otherwise it show error.</a:t>
            </a:r>
            <a:endParaRPr lang="en-US" dirty="0" smtClean="0"/>
          </a:p>
          <a:p>
            <a:r>
              <a:rPr lang="en-IN" dirty="0" smtClean="0"/>
              <a:t>	</a:t>
            </a:r>
            <a:endParaRPr lang="en-IN" dirty="0" smtClean="0"/>
          </a:p>
          <a:p>
            <a:r>
              <a:rPr lang="en-IN" b="1" dirty="0" smtClean="0"/>
              <a:t> </a:t>
            </a:r>
            <a:r>
              <a:rPr lang="en-IN" b="1" dirty="0" smtClean="0"/>
              <a:t>            abstract</a:t>
            </a:r>
            <a:r>
              <a:rPr lang="en-IN" dirty="0" smtClean="0"/>
              <a:t> </a:t>
            </a:r>
            <a:r>
              <a:rPr lang="en-IN" b="1" dirty="0" smtClean="0"/>
              <a:t>void</a:t>
            </a:r>
            <a:r>
              <a:rPr lang="en-IN" dirty="0" smtClean="0"/>
              <a:t> print();</a:t>
            </a:r>
            <a:endParaRPr lang="en-US" dirty="0" smtClean="0"/>
          </a:p>
          <a:p>
            <a:r>
              <a:rPr lang="en-IN" dirty="0" smtClean="0"/>
              <a:t>	</a:t>
            </a:r>
            <a:r>
              <a:rPr lang="en-IN" b="1" dirty="0" smtClean="0"/>
              <a:t>public</a:t>
            </a:r>
            <a:r>
              <a:rPr lang="en-IN" dirty="0" smtClean="0"/>
              <a:t> </a:t>
            </a:r>
            <a:r>
              <a:rPr lang="en-IN" dirty="0" err="1" smtClean="0"/>
              <a:t>AbstractExample</a:t>
            </a:r>
            <a:r>
              <a:rPr lang="en-IN" dirty="0" smtClean="0"/>
              <a:t>() </a:t>
            </a:r>
            <a:r>
              <a:rPr lang="en-IN" dirty="0" smtClean="0"/>
              <a:t>{             </a:t>
            </a:r>
            <a:r>
              <a:rPr lang="en-IN" dirty="0" smtClean="0"/>
              <a:t>//we can have constructor for abstract class</a:t>
            </a:r>
            <a:endParaRPr lang="en-US" dirty="0" smtClean="0"/>
          </a:p>
          <a:p>
            <a:r>
              <a:rPr lang="en-IN" dirty="0" smtClean="0"/>
              <a:t>		System.</a:t>
            </a:r>
            <a:r>
              <a:rPr lang="en-IN" b="1" i="1" dirty="0" smtClean="0"/>
              <a:t>out</a:t>
            </a:r>
            <a:r>
              <a:rPr lang="en-IN" dirty="0" smtClean="0"/>
              <a:t>.println("const of </a:t>
            </a:r>
            <a:r>
              <a:rPr lang="en-IN" dirty="0" err="1" smtClean="0"/>
              <a:t>abstractExample</a:t>
            </a:r>
            <a:r>
              <a:rPr lang="en-IN" dirty="0" smtClean="0"/>
              <a:t>");</a:t>
            </a:r>
            <a:endParaRPr lang="en-US" dirty="0" smtClean="0"/>
          </a:p>
          <a:p>
            <a:r>
              <a:rPr lang="en-IN" dirty="0" smtClean="0"/>
              <a:t>	}</a:t>
            </a:r>
            <a:endParaRPr lang="en-US" dirty="0" smtClean="0"/>
          </a:p>
          <a:p>
            <a:r>
              <a:rPr lang="en-IN" dirty="0" smtClean="0"/>
              <a:t>	</a:t>
            </a:r>
            <a:endParaRPr lang="en-IN" dirty="0" smtClean="0"/>
          </a:p>
          <a:p>
            <a:r>
              <a:rPr lang="en-IN" b="1" dirty="0" smtClean="0"/>
              <a:t> </a:t>
            </a:r>
            <a:r>
              <a:rPr lang="en-IN" b="1" dirty="0" smtClean="0"/>
              <a:t>              public</a:t>
            </a:r>
            <a:r>
              <a:rPr lang="en-IN" dirty="0" smtClean="0"/>
              <a:t> </a:t>
            </a:r>
            <a:r>
              <a:rPr lang="en-IN" b="1" dirty="0" smtClean="0"/>
              <a:t>void</a:t>
            </a:r>
            <a:r>
              <a:rPr lang="en-IN" dirty="0" smtClean="0"/>
              <a:t> show() {</a:t>
            </a:r>
            <a:endParaRPr lang="en-US" dirty="0" smtClean="0"/>
          </a:p>
          <a:p>
            <a:r>
              <a:rPr lang="en-IN" dirty="0" smtClean="0"/>
              <a:t>		System.</a:t>
            </a:r>
            <a:r>
              <a:rPr lang="en-IN" b="1" i="1" dirty="0" smtClean="0"/>
              <a:t>out</a:t>
            </a:r>
            <a:r>
              <a:rPr lang="en-IN" dirty="0" smtClean="0"/>
              <a:t>.println("concrete method of abstract class");</a:t>
            </a:r>
            <a:endParaRPr lang="en-US" dirty="0" smtClean="0"/>
          </a:p>
          <a:p>
            <a:r>
              <a:rPr lang="en-IN" dirty="0" smtClean="0"/>
              <a:t>	}</a:t>
            </a:r>
            <a:endParaRPr lang="en-US" dirty="0" smtClean="0"/>
          </a:p>
          <a:p>
            <a:r>
              <a:rPr lang="en-IN" dirty="0" smtClean="0"/>
              <a:t> </a:t>
            </a:r>
            <a:endParaRPr lang="en-US" dirty="0" smtClean="0"/>
          </a:p>
          <a:p>
            <a:r>
              <a:rPr lang="en-IN" dirty="0" smtClean="0"/>
              <a:t>	</a:t>
            </a: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args) {</a:t>
            </a:r>
            <a:endParaRPr lang="en-US" dirty="0" smtClean="0"/>
          </a:p>
          <a:p>
            <a:r>
              <a:rPr lang="en-IN" dirty="0" smtClean="0"/>
              <a:t>		</a:t>
            </a:r>
            <a:endParaRPr lang="en-US" dirty="0" smtClean="0"/>
          </a:p>
          <a:p>
            <a:r>
              <a:rPr lang="en-IN" dirty="0" smtClean="0"/>
              <a:t>		</a:t>
            </a:r>
            <a:r>
              <a:rPr lang="en-IN" dirty="0" smtClean="0"/>
              <a:t>}</a:t>
            </a:r>
            <a:endParaRPr lang="en-US" dirty="0" smtClean="0"/>
          </a:p>
          <a:p>
            <a:r>
              <a:rPr lang="en-IN" dirty="0" smtClean="0"/>
              <a:t> </a:t>
            </a:r>
            <a:endParaRPr lang="en-US" dirty="0" smtClean="0"/>
          </a:p>
          <a:p>
            <a:r>
              <a:rPr lang="en-IN" dirty="0" smtClean="0"/>
              <a:t>}</a:t>
            </a:r>
            <a:endParaRPr lang="en-US" dirty="0" smtClean="0"/>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9263562" cy="7294305"/>
          </a:xfrm>
          <a:prstGeom prst="rect">
            <a:avLst/>
          </a:prstGeom>
          <a:noFill/>
        </p:spPr>
        <p:txBody>
          <a:bodyPr wrap="none" rtlCol="0">
            <a:spAutoFit/>
          </a:bodyPr>
          <a:lstStyle/>
          <a:p>
            <a:r>
              <a:rPr lang="en-IN" dirty="0" smtClean="0"/>
              <a:t>Abstraction class:</a:t>
            </a:r>
            <a:endParaRPr lang="en-US" dirty="0" smtClean="0"/>
          </a:p>
          <a:p>
            <a:r>
              <a:rPr lang="en-IN" b="1" dirty="0" smtClean="0"/>
              <a:t>package</a:t>
            </a:r>
            <a:r>
              <a:rPr lang="en-IN" dirty="0" smtClean="0"/>
              <a:t> com.dev.abstraction;</a:t>
            </a:r>
            <a:endParaRPr lang="en-US" dirty="0" smtClean="0"/>
          </a:p>
          <a:p>
            <a:r>
              <a:rPr lang="en-IN" dirty="0" smtClean="0"/>
              <a:t> </a:t>
            </a:r>
            <a:endParaRPr lang="en-US" dirty="0" smtClean="0"/>
          </a:p>
          <a:p>
            <a:r>
              <a:rPr lang="en-IN" b="1" dirty="0" smtClean="0"/>
              <a:t>public</a:t>
            </a:r>
            <a:r>
              <a:rPr lang="en-IN" dirty="0" smtClean="0"/>
              <a:t> </a:t>
            </a:r>
            <a:r>
              <a:rPr lang="en-IN" b="1" dirty="0" smtClean="0"/>
              <a:t>abstract</a:t>
            </a:r>
            <a:r>
              <a:rPr lang="en-IN" dirty="0" smtClean="0"/>
              <a:t> </a:t>
            </a:r>
            <a:r>
              <a:rPr lang="en-IN" b="1" dirty="0" smtClean="0"/>
              <a:t>class</a:t>
            </a:r>
            <a:r>
              <a:rPr lang="en-IN" dirty="0" smtClean="0"/>
              <a:t> Abstraction </a:t>
            </a:r>
            <a:r>
              <a:rPr lang="en-IN" b="1" dirty="0" smtClean="0"/>
              <a:t>extends</a:t>
            </a:r>
            <a:r>
              <a:rPr lang="en-IN" dirty="0" smtClean="0"/>
              <a:t> </a:t>
            </a:r>
            <a:r>
              <a:rPr lang="en-IN" dirty="0" err="1" smtClean="0"/>
              <a:t>AbstractExample</a:t>
            </a:r>
            <a:r>
              <a:rPr lang="en-IN" dirty="0" smtClean="0"/>
              <a:t> {</a:t>
            </a:r>
            <a:endParaRPr lang="en-US" dirty="0" smtClean="0"/>
          </a:p>
          <a:p>
            <a:r>
              <a:rPr lang="en-IN" dirty="0" smtClean="0"/>
              <a:t>	//</a:t>
            </a:r>
            <a:r>
              <a:rPr lang="en-IN" dirty="0" err="1" smtClean="0"/>
              <a:t>AbstractExample</a:t>
            </a:r>
            <a:r>
              <a:rPr lang="en-IN" dirty="0" smtClean="0"/>
              <a:t> </a:t>
            </a:r>
            <a:r>
              <a:rPr lang="en-IN" u="sng" dirty="0" err="1" smtClean="0"/>
              <a:t>ae</a:t>
            </a:r>
            <a:r>
              <a:rPr lang="en-IN" dirty="0" smtClean="0"/>
              <a:t> = new </a:t>
            </a:r>
            <a:r>
              <a:rPr lang="en-IN" dirty="0" err="1" smtClean="0"/>
              <a:t>AbstractExample</a:t>
            </a:r>
            <a:r>
              <a:rPr lang="en-IN" dirty="0" smtClean="0"/>
              <a:t>(); //</a:t>
            </a:r>
            <a:r>
              <a:rPr lang="en-IN" dirty="0" err="1" smtClean="0"/>
              <a:t>AbstractExample</a:t>
            </a:r>
            <a:r>
              <a:rPr lang="en-IN" dirty="0" smtClean="0"/>
              <a:t> is an abstract </a:t>
            </a:r>
            <a:r>
              <a:rPr lang="en-IN" dirty="0" smtClean="0"/>
              <a:t>class</a:t>
            </a:r>
          </a:p>
          <a:p>
            <a:r>
              <a:rPr lang="en-IN" dirty="0" smtClean="0"/>
              <a:t> </a:t>
            </a:r>
            <a:r>
              <a:rPr lang="en-IN" dirty="0" smtClean="0"/>
              <a:t>                                                                                                                        </a:t>
            </a:r>
            <a:r>
              <a:rPr lang="en-IN" dirty="0" smtClean="0"/>
              <a:t>we can't create an object.</a:t>
            </a:r>
            <a:endParaRPr lang="en-US" dirty="0" smtClean="0"/>
          </a:p>
          <a:p>
            <a:r>
              <a:rPr lang="en-IN" dirty="0" smtClean="0"/>
              <a:t> </a:t>
            </a:r>
            <a:endParaRPr lang="en-US" dirty="0" smtClean="0"/>
          </a:p>
          <a:p>
            <a:r>
              <a:rPr lang="en-IN" dirty="0" smtClean="0"/>
              <a:t>	</a:t>
            </a:r>
            <a:r>
              <a:rPr lang="en-IN" b="1" dirty="0" smtClean="0"/>
              <a:t>public</a:t>
            </a:r>
            <a:r>
              <a:rPr lang="en-IN" dirty="0" smtClean="0"/>
              <a:t> </a:t>
            </a:r>
            <a:r>
              <a:rPr lang="en-IN" dirty="0" smtClean="0"/>
              <a:t>Abstraction() { //constructor</a:t>
            </a:r>
            <a:endParaRPr lang="en-US" dirty="0" smtClean="0"/>
          </a:p>
          <a:p>
            <a:r>
              <a:rPr lang="en-IN" dirty="0" smtClean="0"/>
              <a:t>		System.</a:t>
            </a:r>
            <a:r>
              <a:rPr lang="en-IN" b="1" i="1" dirty="0" smtClean="0"/>
              <a:t>out</a:t>
            </a:r>
            <a:r>
              <a:rPr lang="en-IN" dirty="0" smtClean="0"/>
              <a:t>.println("Cost of Abstraction class");</a:t>
            </a:r>
            <a:endParaRPr lang="en-US" dirty="0" smtClean="0"/>
          </a:p>
          <a:p>
            <a:r>
              <a:rPr lang="en-IN" dirty="0" smtClean="0"/>
              <a:t>	}</a:t>
            </a:r>
            <a:endParaRPr lang="en-US" dirty="0" smtClean="0"/>
          </a:p>
          <a:p>
            <a:r>
              <a:rPr lang="en-IN" dirty="0" smtClean="0"/>
              <a:t>	</a:t>
            </a:r>
            <a:endParaRPr lang="en-IN" dirty="0" smtClean="0"/>
          </a:p>
          <a:p>
            <a:r>
              <a:rPr lang="en-IN" dirty="0" smtClean="0"/>
              <a:t> </a:t>
            </a:r>
            <a:r>
              <a:rPr lang="en-IN" dirty="0" smtClean="0"/>
              <a:t>                @</a:t>
            </a:r>
            <a:r>
              <a:rPr lang="en-IN" dirty="0" smtClean="0"/>
              <a:t>Override</a:t>
            </a:r>
            <a:endParaRPr lang="en-US" dirty="0" smtClean="0"/>
          </a:p>
          <a:p>
            <a:r>
              <a:rPr lang="en-IN" dirty="0" smtClean="0"/>
              <a:t>	</a:t>
            </a:r>
            <a:r>
              <a:rPr lang="en-IN" b="1" dirty="0" smtClean="0"/>
              <a:t>void</a:t>
            </a:r>
            <a:r>
              <a:rPr lang="en-IN" dirty="0" smtClean="0"/>
              <a:t> display() {</a:t>
            </a:r>
            <a:endParaRPr lang="en-US" dirty="0" smtClean="0"/>
          </a:p>
          <a:p>
            <a:r>
              <a:rPr lang="en-IN" dirty="0" smtClean="0"/>
              <a:t>	    System.</a:t>
            </a:r>
            <a:r>
              <a:rPr lang="en-IN" b="1" i="1" dirty="0" smtClean="0"/>
              <a:t>out</a:t>
            </a:r>
            <a:r>
              <a:rPr lang="en-IN" dirty="0" smtClean="0"/>
              <a:t>.println("This is the implemented abstract method");</a:t>
            </a:r>
            <a:endParaRPr lang="en-US" dirty="0" smtClean="0"/>
          </a:p>
          <a:p>
            <a:r>
              <a:rPr lang="en-IN" dirty="0" smtClean="0"/>
              <a:t>		</a:t>
            </a:r>
            <a:endParaRPr lang="en-US" dirty="0" smtClean="0"/>
          </a:p>
          <a:p>
            <a:r>
              <a:rPr lang="en-IN" dirty="0" smtClean="0"/>
              <a:t>	}</a:t>
            </a:r>
            <a:endParaRPr lang="en-US" dirty="0" smtClean="0"/>
          </a:p>
          <a:p>
            <a:r>
              <a:rPr lang="en-IN" dirty="0" smtClean="0"/>
              <a:t>	</a:t>
            </a:r>
            <a:r>
              <a:rPr lang="en-IN" b="1" dirty="0" smtClean="0"/>
              <a:t>public</a:t>
            </a:r>
            <a:r>
              <a:rPr lang="en-IN" dirty="0" smtClean="0"/>
              <a:t> </a:t>
            </a:r>
            <a:r>
              <a:rPr lang="en-IN" b="1" dirty="0" smtClean="0"/>
              <a:t>static</a:t>
            </a:r>
            <a:r>
              <a:rPr lang="en-IN" dirty="0" smtClean="0"/>
              <a:t> </a:t>
            </a:r>
            <a:r>
              <a:rPr lang="en-IN" b="1" dirty="0" smtClean="0"/>
              <a:t>void</a:t>
            </a:r>
            <a:r>
              <a:rPr lang="en-IN" dirty="0" smtClean="0"/>
              <a:t> main(String[] args) {</a:t>
            </a:r>
            <a:endParaRPr lang="en-US" dirty="0" smtClean="0"/>
          </a:p>
          <a:p>
            <a:r>
              <a:rPr lang="en-IN" dirty="0" smtClean="0"/>
              <a:t>		</a:t>
            </a:r>
            <a:endParaRPr lang="en-US" dirty="0" smtClean="0"/>
          </a:p>
          <a:p>
            <a:r>
              <a:rPr lang="en-IN" dirty="0" smtClean="0"/>
              <a:t>		//Abstraction a = new Abstraction();</a:t>
            </a:r>
            <a:endParaRPr lang="en-US" dirty="0" smtClean="0"/>
          </a:p>
          <a:p>
            <a:r>
              <a:rPr lang="en-IN" dirty="0" smtClean="0"/>
              <a:t>		//</a:t>
            </a:r>
            <a:r>
              <a:rPr lang="en-IN" dirty="0" err="1" smtClean="0"/>
              <a:t>a.display</a:t>
            </a:r>
            <a:r>
              <a:rPr lang="en-IN" dirty="0" smtClean="0"/>
              <a:t>();</a:t>
            </a:r>
            <a:endParaRPr lang="en-US" dirty="0" smtClean="0"/>
          </a:p>
          <a:p>
            <a:r>
              <a:rPr lang="en-IN" dirty="0" smtClean="0"/>
              <a:t>		//</a:t>
            </a:r>
            <a:r>
              <a:rPr lang="en-IN" dirty="0" err="1" smtClean="0"/>
              <a:t>a.show</a:t>
            </a:r>
            <a:r>
              <a:rPr lang="en-IN" dirty="0" smtClean="0"/>
              <a:t>();</a:t>
            </a:r>
            <a:endParaRPr lang="en-US" dirty="0" smtClean="0"/>
          </a:p>
          <a:p>
            <a:r>
              <a:rPr lang="en-IN" dirty="0" smtClean="0"/>
              <a:t>	}</a:t>
            </a:r>
            <a:endParaRPr lang="en-US" dirty="0" smtClean="0"/>
          </a:p>
          <a:p>
            <a:r>
              <a:rPr lang="en-IN" dirty="0" smtClean="0"/>
              <a:t> </a:t>
            </a:r>
            <a:endParaRPr lang="en-US" dirty="0" smtClean="0"/>
          </a:p>
          <a:p>
            <a:r>
              <a:rPr lang="en-IN" dirty="0" smtClean="0"/>
              <a:t>}</a:t>
            </a:r>
            <a:endParaRPr lang="en-US" dirty="0" smtClean="0"/>
          </a:p>
          <a:p>
            <a:r>
              <a:rPr lang="en-IN" dirty="0" smtClean="0"/>
              <a:t> </a:t>
            </a:r>
            <a:endParaRPr lang="en-US" dirty="0" smtClean="0"/>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5" y="214290"/>
            <a:ext cx="8858312" cy="6740307"/>
          </a:xfrm>
          <a:prstGeom prst="rect">
            <a:avLst/>
          </a:prstGeom>
          <a:noFill/>
        </p:spPr>
        <p:txBody>
          <a:bodyPr wrap="square" rtlCol="0">
            <a:spAutoFit/>
          </a:bodyPr>
          <a:lstStyle/>
          <a:p>
            <a:r>
              <a:rPr lang="en-IN" b="1" u="sng" dirty="0" smtClean="0"/>
              <a:t>INTERFACE: </a:t>
            </a:r>
            <a:endParaRPr lang="en-US" dirty="0" smtClean="0"/>
          </a:p>
          <a:p>
            <a:r>
              <a:rPr lang="en-IN" dirty="0" smtClean="0"/>
              <a:t> </a:t>
            </a:r>
            <a:endParaRPr lang="en-US" dirty="0" smtClean="0"/>
          </a:p>
          <a:p>
            <a:pPr lvl="0"/>
            <a:r>
              <a:rPr lang="en-IN" dirty="0" smtClean="0"/>
              <a:t>In order to overcome multiple inheritance we use interface.</a:t>
            </a:r>
            <a:endParaRPr lang="en-US" dirty="0" smtClean="0"/>
          </a:p>
          <a:p>
            <a:pPr lvl="0"/>
            <a:r>
              <a:rPr lang="en-IN" dirty="0" smtClean="0"/>
              <a:t>If we are creating method in interface by default the method will be abstract method.</a:t>
            </a:r>
            <a:endParaRPr lang="en-US" dirty="0" smtClean="0"/>
          </a:p>
          <a:p>
            <a:pPr lvl="0"/>
            <a:r>
              <a:rPr lang="en-IN" dirty="0" smtClean="0"/>
              <a:t>Interface cannot have constructor.</a:t>
            </a:r>
            <a:endParaRPr lang="en-US" dirty="0" smtClean="0"/>
          </a:p>
          <a:p>
            <a:pPr lvl="0"/>
            <a:r>
              <a:rPr lang="en-IN" dirty="0" smtClean="0"/>
              <a:t>Concrete method is possible to create  in interface but it should declared as static or default. Otherwise  it become abstract.</a:t>
            </a:r>
            <a:endParaRPr lang="en-US" dirty="0" smtClean="0"/>
          </a:p>
          <a:p>
            <a:pPr lvl="0"/>
            <a:r>
              <a:rPr lang="en-IN" dirty="0" smtClean="0"/>
              <a:t>More than two interface can be implemented in a class.</a:t>
            </a:r>
            <a:endParaRPr lang="en-US" dirty="0" smtClean="0"/>
          </a:p>
          <a:p>
            <a:pPr lvl="0"/>
            <a:r>
              <a:rPr lang="en-IN" dirty="0" smtClean="0"/>
              <a:t>We can have concrete method in interface either that method have static or default.</a:t>
            </a:r>
            <a:endParaRPr lang="en-US" dirty="0" smtClean="0"/>
          </a:p>
          <a:p>
            <a:r>
              <a:rPr lang="en-IN" dirty="0" smtClean="0"/>
              <a:t>If we use default then we have to </a:t>
            </a:r>
            <a:r>
              <a:rPr lang="en-IN" dirty="0" smtClean="0"/>
              <a:t>create</a:t>
            </a:r>
          </a:p>
          <a:p>
            <a:pPr lvl="0"/>
            <a:r>
              <a:rPr lang="en-IN" dirty="0" smtClean="0"/>
              <a:t>If </a:t>
            </a:r>
            <a:r>
              <a:rPr lang="en-IN" dirty="0" smtClean="0"/>
              <a:t>we use default then we have to create object reference. but we have to create the class object.</a:t>
            </a:r>
            <a:endParaRPr lang="en-US" dirty="0" smtClean="0"/>
          </a:p>
          <a:p>
            <a:pPr lvl="0"/>
            <a:r>
              <a:rPr lang="en-IN" b="1" u="sng" dirty="0" smtClean="0"/>
              <a:t>We cannot implement more than one interface at a time using implements, but it can done using extends.</a:t>
            </a:r>
            <a:endParaRPr lang="en-US" dirty="0" smtClean="0"/>
          </a:p>
          <a:p>
            <a:pPr lvl="0"/>
            <a:r>
              <a:rPr lang="en-IN" b="1" u="sng" dirty="0" smtClean="0"/>
              <a:t>We cannot extends more than two class at a time using both implements and extends. </a:t>
            </a:r>
            <a:endParaRPr lang="en-US" dirty="0" smtClean="0"/>
          </a:p>
          <a:p>
            <a:pPr lvl="0"/>
            <a:r>
              <a:rPr lang="en-IN" dirty="0" smtClean="0"/>
              <a:t>In instance variable at the time of declaration we have to initialize apply to all below.</a:t>
            </a:r>
            <a:endParaRPr lang="en-US" dirty="0" smtClean="0"/>
          </a:p>
          <a:p>
            <a:pPr lvl="0"/>
            <a:r>
              <a:rPr lang="en-IN" b="1" dirty="0" smtClean="0"/>
              <a:t>public</a:t>
            </a:r>
            <a:r>
              <a:rPr lang="en-IN" dirty="0" smtClean="0"/>
              <a:t> </a:t>
            </a:r>
            <a:r>
              <a:rPr lang="en-IN" b="1" dirty="0" smtClean="0"/>
              <a:t>int</a:t>
            </a:r>
            <a:r>
              <a:rPr lang="en-IN" dirty="0" smtClean="0"/>
              <a:t> </a:t>
            </a:r>
            <a:r>
              <a:rPr lang="en-IN" b="1" i="1" dirty="0" smtClean="0"/>
              <a:t>i</a:t>
            </a:r>
            <a:r>
              <a:rPr lang="en-IN" dirty="0" smtClean="0"/>
              <a:t> =2; </a:t>
            </a:r>
            <a:r>
              <a:rPr lang="en-IN" b="1" dirty="0" smtClean="0"/>
              <a:t>allow</a:t>
            </a:r>
            <a:r>
              <a:rPr lang="en-IN" dirty="0" smtClean="0"/>
              <a:t>;</a:t>
            </a:r>
            <a:endParaRPr lang="en-US" dirty="0" smtClean="0"/>
          </a:p>
          <a:p>
            <a:pPr lvl="0"/>
            <a:r>
              <a:rPr lang="en-IN" b="1" dirty="0" smtClean="0"/>
              <a:t>final int i =2; allow;</a:t>
            </a:r>
            <a:endParaRPr lang="en-US" dirty="0" smtClean="0"/>
          </a:p>
          <a:p>
            <a:pPr lvl="0"/>
            <a:r>
              <a:rPr lang="en-IN" dirty="0" smtClean="0"/>
              <a:t>protected int i = 2; not allow;</a:t>
            </a:r>
            <a:endParaRPr lang="en-US" dirty="0" smtClean="0"/>
          </a:p>
          <a:p>
            <a:pPr lvl="0"/>
            <a:r>
              <a:rPr lang="en-IN" dirty="0" smtClean="0"/>
              <a:t>private int i = 2 ; not allow;</a:t>
            </a:r>
            <a:endParaRPr lang="en-US" dirty="0" smtClean="0"/>
          </a:p>
          <a:p>
            <a:pPr lvl="0"/>
            <a:r>
              <a:rPr lang="en-IN" dirty="0" smtClean="0"/>
              <a:t>static int i =2; </a:t>
            </a:r>
            <a:r>
              <a:rPr lang="en-IN" b="1" dirty="0" smtClean="0"/>
              <a:t>allow</a:t>
            </a:r>
            <a:r>
              <a:rPr lang="en-IN" dirty="0" smtClean="0"/>
              <a:t>;</a:t>
            </a:r>
            <a:endParaRPr lang="en-US" dirty="0" smtClean="0"/>
          </a:p>
          <a:p>
            <a:r>
              <a:rPr lang="en-IN" dirty="0" smtClean="0"/>
              <a:t>	</a:t>
            </a:r>
            <a:endParaRPr lang="en-US" dirty="0" smtClean="0"/>
          </a:p>
          <a:p>
            <a:r>
              <a:rPr lang="en-IN" dirty="0" smtClean="0"/>
              <a:t> </a:t>
            </a:r>
            <a:endParaRPr lang="en-US" dirty="0" smtClean="0"/>
          </a:p>
          <a:p>
            <a:r>
              <a:rPr lang="en-IN" dirty="0" smtClean="0"/>
              <a:t> </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71736" y="857232"/>
            <a:ext cx="1071570"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 name="Rectangle 3"/>
          <p:cNvSpPr/>
          <p:nvPr/>
        </p:nvSpPr>
        <p:spPr>
          <a:xfrm>
            <a:off x="3357554" y="1857364"/>
            <a:ext cx="1071570"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5" name="Rectangle 4"/>
          <p:cNvSpPr/>
          <p:nvPr/>
        </p:nvSpPr>
        <p:spPr>
          <a:xfrm>
            <a:off x="4214810" y="857232"/>
            <a:ext cx="1071570" cy="57150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cxnSp>
        <p:nvCxnSpPr>
          <p:cNvPr id="6" name="Shape 5"/>
          <p:cNvCxnSpPr>
            <a:stCxn id="4" idx="3"/>
            <a:endCxn id="5" idx="2"/>
          </p:cNvCxnSpPr>
          <p:nvPr/>
        </p:nvCxnSpPr>
        <p:spPr>
          <a:xfrm flipV="1">
            <a:off x="4429124" y="1428736"/>
            <a:ext cx="321471" cy="7143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hape 7"/>
          <p:cNvCxnSpPr>
            <a:stCxn id="4" idx="1"/>
            <a:endCxn id="3" idx="2"/>
          </p:cNvCxnSpPr>
          <p:nvPr/>
        </p:nvCxnSpPr>
        <p:spPr>
          <a:xfrm rot="10800000">
            <a:off x="3107522" y="1428736"/>
            <a:ext cx="250033" cy="71438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8" name="TextBox 8"/>
          <p:cNvSpPr txBox="1"/>
          <p:nvPr/>
        </p:nvSpPr>
        <p:spPr>
          <a:xfrm>
            <a:off x="2786050" y="1071546"/>
            <a:ext cx="5715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a</a:t>
            </a:r>
            <a:endParaRPr lang="en-IN" dirty="0"/>
          </a:p>
        </p:txBody>
      </p:sp>
      <p:sp>
        <p:nvSpPr>
          <p:cNvPr id="9" name="TextBox 9"/>
          <p:cNvSpPr txBox="1"/>
          <p:nvPr/>
        </p:nvSpPr>
        <p:spPr>
          <a:xfrm>
            <a:off x="4429124" y="1000108"/>
            <a:ext cx="5715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b</a:t>
            </a:r>
            <a:endParaRPr lang="en-IN" dirty="0"/>
          </a:p>
        </p:txBody>
      </p:sp>
      <p:sp>
        <p:nvSpPr>
          <p:cNvPr id="10" name="TextBox 10"/>
          <p:cNvSpPr txBox="1"/>
          <p:nvPr/>
        </p:nvSpPr>
        <p:spPr>
          <a:xfrm>
            <a:off x="3643306" y="2000240"/>
            <a:ext cx="57150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  c</a:t>
            </a:r>
            <a:endParaRPr lang="en-IN" dirty="0"/>
          </a:p>
        </p:txBody>
      </p:sp>
      <p:sp>
        <p:nvSpPr>
          <p:cNvPr id="11" name="TextBox 11"/>
          <p:cNvSpPr txBox="1"/>
          <p:nvPr/>
        </p:nvSpPr>
        <p:spPr>
          <a:xfrm>
            <a:off x="4857752" y="1571612"/>
            <a:ext cx="1285884"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implements</a:t>
            </a:r>
            <a:endParaRPr lang="en-IN" dirty="0"/>
          </a:p>
        </p:txBody>
      </p:sp>
      <p:sp>
        <p:nvSpPr>
          <p:cNvPr id="12" name="TextBox 12"/>
          <p:cNvSpPr txBox="1"/>
          <p:nvPr/>
        </p:nvSpPr>
        <p:spPr>
          <a:xfrm>
            <a:off x="1857356" y="1643050"/>
            <a:ext cx="114300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smtClean="0"/>
              <a:t>extends</a:t>
            </a:r>
            <a:endParaRPr lang="en-IN" dirty="0"/>
          </a:p>
        </p:txBody>
      </p:sp>
      <p:sp>
        <p:nvSpPr>
          <p:cNvPr id="13" name="TextBox 12"/>
          <p:cNvSpPr txBox="1"/>
          <p:nvPr/>
        </p:nvSpPr>
        <p:spPr>
          <a:xfrm>
            <a:off x="214282" y="2928934"/>
            <a:ext cx="9022022" cy="3416320"/>
          </a:xfrm>
          <a:prstGeom prst="rect">
            <a:avLst/>
          </a:prstGeom>
          <a:noFill/>
        </p:spPr>
        <p:txBody>
          <a:bodyPr wrap="none" rtlCol="0">
            <a:spAutoFit/>
          </a:bodyPr>
          <a:lstStyle/>
          <a:p>
            <a:pPr lvl="0"/>
            <a:r>
              <a:rPr lang="en-IN" dirty="0" smtClean="0"/>
              <a:t>Interface can have 3 different types</a:t>
            </a:r>
            <a:endParaRPr lang="en-US" dirty="0" smtClean="0"/>
          </a:p>
          <a:p>
            <a:pPr lvl="0"/>
            <a:r>
              <a:rPr lang="en-IN" b="1" u="sng" dirty="0" smtClean="0"/>
              <a:t>Functional Interface</a:t>
            </a:r>
            <a:r>
              <a:rPr lang="en-IN" dirty="0" smtClean="0"/>
              <a:t>: it only have one abstract </a:t>
            </a:r>
            <a:r>
              <a:rPr lang="en-IN" dirty="0" err="1" smtClean="0"/>
              <a:t>method.,it</a:t>
            </a:r>
            <a:r>
              <a:rPr lang="en-IN" dirty="0" smtClean="0"/>
              <a:t> can many concrete </a:t>
            </a:r>
            <a:r>
              <a:rPr lang="en-IN" dirty="0" err="1" smtClean="0"/>
              <a:t>mathods</a:t>
            </a:r>
            <a:r>
              <a:rPr lang="en-IN" dirty="0" smtClean="0"/>
              <a:t>.</a:t>
            </a:r>
          </a:p>
          <a:p>
            <a:pPr lvl="0"/>
            <a:r>
              <a:rPr lang="en-IN" dirty="0" smtClean="0"/>
              <a:t>functional interface is used  </a:t>
            </a:r>
            <a:r>
              <a:rPr lang="en-IN" b="1" u="sng" dirty="0" smtClean="0"/>
              <a:t>@</a:t>
            </a:r>
            <a:r>
              <a:rPr lang="en-IN" b="1" u="sng" dirty="0" err="1" smtClean="0"/>
              <a:t>FunctionalInterface</a:t>
            </a:r>
            <a:r>
              <a:rPr lang="en-IN" b="1" u="sng" dirty="0" smtClean="0"/>
              <a:t>   </a:t>
            </a:r>
            <a:r>
              <a:rPr lang="en-IN" dirty="0" smtClean="0"/>
              <a:t>, functional interface must have only one</a:t>
            </a:r>
          </a:p>
          <a:p>
            <a:pPr lvl="0"/>
            <a:r>
              <a:rPr lang="en-IN" dirty="0" smtClean="0"/>
              <a:t> abstract method. If we have more than one abstract method than it is not an functional</a:t>
            </a:r>
          </a:p>
          <a:p>
            <a:pPr lvl="0"/>
            <a:r>
              <a:rPr lang="en-IN" dirty="0" smtClean="0"/>
              <a:t> interface it become </a:t>
            </a:r>
            <a:r>
              <a:rPr lang="en-IN" b="1" dirty="0" smtClean="0"/>
              <a:t>normal interface</a:t>
            </a:r>
            <a:r>
              <a:rPr lang="en-IN" dirty="0" smtClean="0"/>
              <a:t>. </a:t>
            </a:r>
            <a:endParaRPr lang="en-US" dirty="0" smtClean="0"/>
          </a:p>
          <a:p>
            <a:pPr lvl="0"/>
            <a:r>
              <a:rPr lang="en-IN" b="1" u="sng" dirty="0" smtClean="0"/>
              <a:t>Marker Interface</a:t>
            </a:r>
            <a:r>
              <a:rPr lang="en-IN" dirty="0" smtClean="0"/>
              <a:t> : </a:t>
            </a:r>
            <a:endParaRPr lang="en-US" dirty="0" smtClean="0"/>
          </a:p>
          <a:p>
            <a:pPr lvl="0"/>
            <a:r>
              <a:rPr lang="en-IN" dirty="0" smtClean="0"/>
              <a:t>if interface </a:t>
            </a:r>
            <a:r>
              <a:rPr lang="en-IN" dirty="0" err="1" smtClean="0"/>
              <a:t>dosenot</a:t>
            </a:r>
            <a:r>
              <a:rPr lang="en-IN" dirty="0" smtClean="0"/>
              <a:t> have any abstract method and concrete method then it is called </a:t>
            </a:r>
            <a:r>
              <a:rPr lang="en-IN" dirty="0" smtClean="0"/>
              <a:t>marker</a:t>
            </a:r>
          </a:p>
          <a:p>
            <a:pPr lvl="0"/>
            <a:r>
              <a:rPr lang="en-IN" dirty="0" smtClean="0"/>
              <a:t> </a:t>
            </a:r>
            <a:r>
              <a:rPr lang="en-IN" dirty="0" smtClean="0"/>
              <a:t>interface.</a:t>
            </a:r>
            <a:endParaRPr lang="en-US" dirty="0" smtClean="0"/>
          </a:p>
          <a:p>
            <a:pPr lvl="0"/>
            <a:r>
              <a:rPr lang="en-IN" dirty="0" smtClean="0"/>
              <a:t>Marker interface have body or no body ,if it has body nothing is defined.</a:t>
            </a:r>
            <a:endParaRPr lang="en-US" dirty="0" smtClean="0"/>
          </a:p>
          <a:p>
            <a:pPr lvl="0"/>
            <a:r>
              <a:rPr lang="en-IN" dirty="0" err="1" smtClean="0"/>
              <a:t>Serializable,Remote,Cloneable</a:t>
            </a:r>
            <a:r>
              <a:rPr lang="en-IN" dirty="0" smtClean="0"/>
              <a:t> are the marker interface.</a:t>
            </a:r>
            <a:endParaRPr lang="en-US" dirty="0" smtClean="0"/>
          </a:p>
          <a:p>
            <a:pPr lvl="0"/>
            <a:r>
              <a:rPr lang="en-IN" b="1" u="sng" dirty="0" smtClean="0"/>
              <a:t>Normal interface:</a:t>
            </a:r>
            <a:endParaRPr lang="en-US" dirty="0" smtClean="0"/>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2845" y="285728"/>
            <a:ext cx="14573352" cy="7571303"/>
          </a:xfrm>
          <a:prstGeom prst="rect">
            <a:avLst/>
          </a:prstGeom>
          <a:noFill/>
        </p:spPr>
        <p:txBody>
          <a:bodyPr wrap="square" rtlCol="0">
            <a:spAutoFit/>
          </a:bodyPr>
          <a:lstStyle/>
          <a:p>
            <a:r>
              <a:rPr lang="en-IN" sz="2000" b="1" u="sng" dirty="0" smtClean="0">
                <a:solidFill>
                  <a:srgbClr val="FF0000"/>
                </a:solidFill>
              </a:rPr>
              <a:t>NOTE: </a:t>
            </a:r>
            <a:r>
              <a:rPr lang="en-IN" dirty="0" smtClean="0"/>
              <a:t>The class. interface </a:t>
            </a:r>
            <a:r>
              <a:rPr lang="en-IN" dirty="0" smtClean="0"/>
              <a:t>present in java.lang we don’t need to import it will </a:t>
            </a:r>
            <a:r>
              <a:rPr lang="en-IN" dirty="0" smtClean="0"/>
              <a:t>automatically</a:t>
            </a:r>
          </a:p>
          <a:p>
            <a:r>
              <a:rPr lang="en-IN" dirty="0" smtClean="0"/>
              <a:t> </a:t>
            </a:r>
            <a:r>
              <a:rPr lang="en-IN" dirty="0" smtClean="0"/>
              <a:t>                 </a:t>
            </a:r>
            <a:r>
              <a:rPr lang="en-IN" dirty="0" smtClean="0"/>
              <a:t>it will  show import statement then we have to import that one.</a:t>
            </a:r>
            <a:endParaRPr lang="en-US" dirty="0" smtClean="0"/>
          </a:p>
          <a:p>
            <a:r>
              <a:rPr lang="en-IN" dirty="0" smtClean="0"/>
              <a:t> </a:t>
            </a:r>
            <a:endParaRPr lang="en-IN" dirty="0" smtClean="0"/>
          </a:p>
          <a:p>
            <a:r>
              <a:rPr lang="en-IN" dirty="0" smtClean="0"/>
              <a:t>It is abstraction package:</a:t>
            </a:r>
            <a:endParaRPr lang="en-US" dirty="0" smtClean="0"/>
          </a:p>
          <a:p>
            <a:r>
              <a:rPr lang="en-IN" dirty="0" smtClean="0"/>
              <a:t>package com.dev.abstraction;</a:t>
            </a:r>
            <a:endParaRPr lang="en-US" dirty="0" smtClean="0"/>
          </a:p>
          <a:p>
            <a:r>
              <a:rPr lang="en-IN" dirty="0" smtClean="0"/>
              <a:t> </a:t>
            </a:r>
            <a:endParaRPr lang="en-US" dirty="0" smtClean="0"/>
          </a:p>
          <a:p>
            <a:r>
              <a:rPr lang="en-IN" dirty="0" smtClean="0"/>
              <a:t>public class Macha {</a:t>
            </a:r>
            <a:endParaRPr lang="en-US" dirty="0" smtClean="0"/>
          </a:p>
          <a:p>
            <a:r>
              <a:rPr lang="en-IN" dirty="0" smtClean="0"/>
              <a:t>	</a:t>
            </a:r>
            <a:endParaRPr lang="en-US" dirty="0" smtClean="0"/>
          </a:p>
          <a:p>
            <a:r>
              <a:rPr lang="en-IN" dirty="0" smtClean="0"/>
              <a:t>	public static int </a:t>
            </a:r>
            <a:r>
              <a:rPr lang="en-IN" i="1" dirty="0" smtClean="0"/>
              <a:t>i</a:t>
            </a:r>
            <a:r>
              <a:rPr lang="en-IN" dirty="0" smtClean="0"/>
              <a:t> =2; // when we want to invoke in some other package</a:t>
            </a:r>
            <a:r>
              <a:rPr lang="en-IN" dirty="0" smtClean="0"/>
              <a:t>, if </a:t>
            </a:r>
            <a:r>
              <a:rPr lang="en-IN" dirty="0" smtClean="0"/>
              <a:t>we </a:t>
            </a:r>
            <a:r>
              <a:rPr lang="en-IN" u="sng" dirty="0" smtClean="0"/>
              <a:t>don’t</a:t>
            </a:r>
          </a:p>
          <a:p>
            <a:r>
              <a:rPr lang="en-IN" dirty="0" smtClean="0"/>
              <a:t>                                                                  give </a:t>
            </a:r>
            <a:r>
              <a:rPr lang="en-IN" dirty="0" smtClean="0"/>
              <a:t>access specifier it give error when we trying to access </a:t>
            </a:r>
            <a:r>
              <a:rPr lang="en-IN" dirty="0" smtClean="0"/>
              <a:t>in</a:t>
            </a:r>
          </a:p>
          <a:p>
            <a:r>
              <a:rPr lang="en-IN" dirty="0" smtClean="0"/>
              <a:t> </a:t>
            </a:r>
            <a:r>
              <a:rPr lang="en-IN" dirty="0" smtClean="0"/>
              <a:t>                                                                 </a:t>
            </a:r>
            <a:r>
              <a:rPr lang="en-IN" dirty="0" smtClean="0"/>
              <a:t>some other package.</a:t>
            </a:r>
            <a:endParaRPr lang="en-US" dirty="0" smtClean="0"/>
          </a:p>
          <a:p>
            <a:r>
              <a:rPr lang="en-IN" dirty="0" smtClean="0"/>
              <a:t>	public static String </a:t>
            </a:r>
            <a:r>
              <a:rPr lang="en-IN" i="1" dirty="0" smtClean="0"/>
              <a:t>str</a:t>
            </a:r>
            <a:r>
              <a:rPr lang="en-IN" dirty="0" smtClean="0"/>
              <a:t> = "abc";</a:t>
            </a:r>
            <a:endParaRPr lang="en-US" dirty="0" smtClean="0"/>
          </a:p>
          <a:p>
            <a:r>
              <a:rPr lang="en-IN" dirty="0" smtClean="0"/>
              <a:t>	</a:t>
            </a:r>
            <a:endParaRPr lang="en-US" dirty="0" smtClean="0"/>
          </a:p>
          <a:p>
            <a:r>
              <a:rPr lang="en-IN" dirty="0" smtClean="0"/>
              <a:t>	public static void show() {</a:t>
            </a:r>
            <a:endParaRPr lang="en-US" dirty="0" smtClean="0"/>
          </a:p>
          <a:p>
            <a:r>
              <a:rPr lang="en-IN" dirty="0" smtClean="0"/>
              <a:t>		System.</a:t>
            </a:r>
            <a:r>
              <a:rPr lang="en-IN" i="1" dirty="0" smtClean="0"/>
              <a:t>out</a:t>
            </a:r>
            <a:r>
              <a:rPr lang="en-IN" dirty="0" smtClean="0"/>
              <a:t>.println("show()");</a:t>
            </a:r>
            <a:endParaRPr lang="en-US" dirty="0" smtClean="0"/>
          </a:p>
          <a:p>
            <a:r>
              <a:rPr lang="en-IN" dirty="0" smtClean="0"/>
              <a:t>	}</a:t>
            </a:r>
            <a:endParaRPr lang="en-US" dirty="0" smtClean="0"/>
          </a:p>
          <a:p>
            <a:r>
              <a:rPr lang="en-IN" dirty="0" smtClean="0"/>
              <a:t> </a:t>
            </a:r>
            <a:endParaRPr lang="en-US" dirty="0" smtClean="0"/>
          </a:p>
          <a:p>
            <a:r>
              <a:rPr lang="en-IN" dirty="0" smtClean="0"/>
              <a:t>	public static void main(String[] args) {</a:t>
            </a:r>
            <a:endParaRPr lang="en-US" dirty="0" smtClean="0"/>
          </a:p>
          <a:p>
            <a:r>
              <a:rPr lang="en-IN" dirty="0" smtClean="0"/>
              <a:t>		</a:t>
            </a:r>
            <a:endParaRPr lang="en-US" dirty="0" smtClean="0"/>
          </a:p>
          <a:p>
            <a:r>
              <a:rPr lang="en-IN" dirty="0" smtClean="0"/>
              <a:t> </a:t>
            </a:r>
            <a:endParaRPr lang="en-US" dirty="0" smtClean="0"/>
          </a:p>
          <a:p>
            <a:r>
              <a:rPr lang="en-IN" dirty="0" smtClean="0"/>
              <a:t>	}</a:t>
            </a:r>
            <a:endParaRPr lang="en-US" dirty="0" smtClean="0"/>
          </a:p>
          <a:p>
            <a:r>
              <a:rPr lang="en-IN" dirty="0" smtClean="0"/>
              <a:t> </a:t>
            </a:r>
            <a:endParaRPr lang="en-US" dirty="0" smtClean="0"/>
          </a:p>
          <a:p>
            <a:r>
              <a:rPr lang="en-IN" dirty="0" smtClean="0"/>
              <a:t>}</a:t>
            </a:r>
            <a:endParaRPr lang="en-US" dirty="0" smtClean="0"/>
          </a:p>
          <a:p>
            <a:r>
              <a:rPr lang="en-IN" dirty="0" smtClean="0"/>
              <a:t> </a:t>
            </a:r>
            <a:endParaRPr lang="en-US" dirty="0" smtClean="0"/>
          </a:p>
          <a:p>
            <a:endParaRPr lang="en-US" dirty="0" smtClean="0"/>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9001156" cy="6924973"/>
          </a:xfrm>
          <a:prstGeom prst="rect">
            <a:avLst/>
          </a:prstGeom>
          <a:noFill/>
        </p:spPr>
        <p:txBody>
          <a:bodyPr wrap="square" rtlCol="0">
            <a:spAutoFit/>
          </a:bodyPr>
          <a:lstStyle/>
          <a:p>
            <a:r>
              <a:rPr lang="en-IN" b="1" dirty="0" smtClean="0">
                <a:solidFill>
                  <a:srgbClr val="FF0000"/>
                </a:solidFill>
              </a:rPr>
              <a:t>It is arrays package:</a:t>
            </a:r>
            <a:endParaRPr lang="en-US" b="1" dirty="0" smtClean="0">
              <a:solidFill>
                <a:srgbClr val="FF0000"/>
              </a:solidFill>
            </a:endParaRPr>
          </a:p>
          <a:p>
            <a:r>
              <a:rPr lang="en-IN" dirty="0" smtClean="0"/>
              <a:t> </a:t>
            </a:r>
            <a:endParaRPr lang="en-US" dirty="0" smtClean="0"/>
          </a:p>
          <a:p>
            <a:r>
              <a:rPr lang="en-IN" dirty="0" smtClean="0"/>
              <a:t>package com.dev.arrays;</a:t>
            </a:r>
            <a:endParaRPr lang="en-US" dirty="0" smtClean="0"/>
          </a:p>
          <a:p>
            <a:r>
              <a:rPr lang="en-IN" dirty="0" smtClean="0"/>
              <a:t> </a:t>
            </a:r>
            <a:endParaRPr lang="en-US" dirty="0" smtClean="0"/>
          </a:p>
          <a:p>
            <a:r>
              <a:rPr lang="en-IN" dirty="0" smtClean="0"/>
              <a:t>import com.dev.abstraction.Macha;</a:t>
            </a:r>
            <a:endParaRPr lang="en-US" dirty="0" smtClean="0"/>
          </a:p>
          <a:p>
            <a:r>
              <a:rPr lang="en-IN" dirty="0" smtClean="0"/>
              <a:t> </a:t>
            </a:r>
            <a:endParaRPr lang="en-US" dirty="0" smtClean="0"/>
          </a:p>
          <a:p>
            <a:r>
              <a:rPr lang="en-IN" dirty="0" smtClean="0"/>
              <a:t>public class Machi {</a:t>
            </a:r>
            <a:endParaRPr lang="en-US" dirty="0" smtClean="0"/>
          </a:p>
          <a:p>
            <a:r>
              <a:rPr lang="en-IN" dirty="0" smtClean="0"/>
              <a:t> </a:t>
            </a:r>
            <a:endParaRPr lang="en-US" dirty="0" smtClean="0"/>
          </a:p>
          <a:p>
            <a:r>
              <a:rPr lang="en-IN" dirty="0" smtClean="0"/>
              <a:t>	public static void main(String[] args) {</a:t>
            </a:r>
            <a:endParaRPr lang="en-US" dirty="0" smtClean="0"/>
          </a:p>
          <a:p>
            <a:r>
              <a:rPr lang="en-IN" dirty="0" smtClean="0"/>
              <a:t>		int u = Macha.</a:t>
            </a:r>
            <a:r>
              <a:rPr lang="en-IN" i="1" dirty="0" smtClean="0"/>
              <a:t>i</a:t>
            </a:r>
            <a:r>
              <a:rPr lang="en-IN" dirty="0" smtClean="0"/>
              <a:t>;</a:t>
            </a:r>
            <a:endParaRPr lang="en-US" dirty="0" smtClean="0"/>
          </a:p>
          <a:p>
            <a:r>
              <a:rPr lang="en-IN" dirty="0" smtClean="0"/>
              <a:t>		String s = Macha.</a:t>
            </a:r>
            <a:r>
              <a:rPr lang="en-IN" i="1" dirty="0" smtClean="0"/>
              <a:t>str</a:t>
            </a:r>
            <a:r>
              <a:rPr lang="en-IN" dirty="0" smtClean="0"/>
              <a:t>;</a:t>
            </a:r>
            <a:endParaRPr lang="en-US" dirty="0" smtClean="0"/>
          </a:p>
          <a:p>
            <a:r>
              <a:rPr lang="en-IN" dirty="0" smtClean="0"/>
              <a:t>		Macha.</a:t>
            </a:r>
            <a:r>
              <a:rPr lang="en-IN" i="1" dirty="0" smtClean="0"/>
              <a:t>show</a:t>
            </a:r>
            <a:r>
              <a:rPr lang="en-IN" dirty="0" smtClean="0"/>
              <a:t>();</a:t>
            </a:r>
            <a:endParaRPr lang="en-US" dirty="0" smtClean="0"/>
          </a:p>
          <a:p>
            <a:r>
              <a:rPr lang="en-IN" dirty="0" smtClean="0"/>
              <a:t>		System.</a:t>
            </a:r>
            <a:r>
              <a:rPr lang="en-IN" i="1" dirty="0" smtClean="0"/>
              <a:t>out</a:t>
            </a:r>
            <a:r>
              <a:rPr lang="en-IN" dirty="0" smtClean="0"/>
              <a:t>.println(u);</a:t>
            </a:r>
            <a:endParaRPr lang="en-US" dirty="0" smtClean="0"/>
          </a:p>
          <a:p>
            <a:r>
              <a:rPr lang="en-IN" dirty="0" smtClean="0"/>
              <a:t>		System.</a:t>
            </a:r>
            <a:r>
              <a:rPr lang="en-IN" i="1" dirty="0" smtClean="0"/>
              <a:t>out</a:t>
            </a:r>
            <a:r>
              <a:rPr lang="en-IN" dirty="0" smtClean="0"/>
              <a:t>.println(s);</a:t>
            </a:r>
            <a:endParaRPr lang="en-US" dirty="0" smtClean="0"/>
          </a:p>
          <a:p>
            <a:r>
              <a:rPr lang="en-IN" dirty="0" smtClean="0"/>
              <a:t> </a:t>
            </a:r>
            <a:r>
              <a:rPr lang="en-US" dirty="0" smtClean="0"/>
              <a:t>                                      </a:t>
            </a:r>
            <a:r>
              <a:rPr lang="en-IN" dirty="0" smtClean="0"/>
              <a:t>}</a:t>
            </a:r>
            <a:endParaRPr lang="en-US" dirty="0" smtClean="0"/>
          </a:p>
          <a:p>
            <a:r>
              <a:rPr lang="en-IN" dirty="0" smtClean="0"/>
              <a:t> </a:t>
            </a:r>
            <a:endParaRPr lang="en-US" dirty="0" smtClean="0"/>
          </a:p>
          <a:p>
            <a:r>
              <a:rPr lang="en-IN" dirty="0" smtClean="0"/>
              <a:t>}</a:t>
            </a:r>
            <a:endParaRPr lang="en-US" dirty="0" smtClean="0"/>
          </a:p>
          <a:p>
            <a:r>
              <a:rPr lang="en-IN" dirty="0" smtClean="0"/>
              <a:t> </a:t>
            </a:r>
            <a:endParaRPr lang="en-US" dirty="0" smtClean="0"/>
          </a:p>
          <a:p>
            <a:pPr>
              <a:lnSpc>
                <a:spcPct val="150000"/>
              </a:lnSpc>
            </a:pPr>
            <a:r>
              <a:rPr lang="en-IN" dirty="0" smtClean="0">
                <a:sym typeface="Wingdings" pitchFamily="2" charset="2"/>
              </a:rPr>
              <a:t></a:t>
            </a:r>
            <a:r>
              <a:rPr lang="en-IN" sz="2000" dirty="0" smtClean="0"/>
              <a:t>When </a:t>
            </a:r>
            <a:r>
              <a:rPr lang="en-IN" sz="2000" dirty="0" smtClean="0"/>
              <a:t>we have many abstract methods are present in a class</a:t>
            </a:r>
            <a:r>
              <a:rPr lang="en-IN" sz="2000" dirty="0" smtClean="0"/>
              <a:t>, I .e </a:t>
            </a:r>
            <a:r>
              <a:rPr lang="en-IN" sz="2000" dirty="0" smtClean="0"/>
              <a:t>we want to </a:t>
            </a:r>
            <a:r>
              <a:rPr lang="en-IN" sz="2000" dirty="0" smtClean="0"/>
              <a:t>   </a:t>
            </a:r>
          </a:p>
          <a:p>
            <a:pPr>
              <a:lnSpc>
                <a:spcPct val="150000"/>
              </a:lnSpc>
            </a:pPr>
            <a:r>
              <a:rPr lang="en-IN" sz="2000" dirty="0" smtClean="0"/>
              <a:t> </a:t>
            </a:r>
            <a:r>
              <a:rPr lang="en-IN" sz="2000" dirty="0" smtClean="0"/>
              <a:t>    invoke    that </a:t>
            </a:r>
            <a:r>
              <a:rPr lang="en-IN" sz="2000" dirty="0" smtClean="0"/>
              <a:t>methods in concrete class we have to override all those methods.</a:t>
            </a:r>
            <a:endParaRPr lang="en-US" sz="2000" dirty="0" smtClean="0"/>
          </a:p>
          <a:p>
            <a:pPr>
              <a:lnSpc>
                <a:spcPct val="150000"/>
              </a:lnSpc>
            </a:pPr>
            <a:r>
              <a:rPr lang="en-IN" sz="2000" dirty="0" smtClean="0">
                <a:sym typeface="Wingdings" pitchFamily="2" charset="2"/>
              </a:rPr>
              <a:t></a:t>
            </a:r>
            <a:r>
              <a:rPr lang="en-IN" sz="2000" dirty="0" smtClean="0"/>
              <a:t>If </a:t>
            </a:r>
            <a:r>
              <a:rPr lang="en-IN" sz="2000" dirty="0" smtClean="0"/>
              <a:t>we want use only few methods we need to create another abstract class.</a:t>
            </a:r>
            <a:endParaRPr lang="en-US" sz="2000" dirty="0" smtClean="0"/>
          </a:p>
          <a:p>
            <a:pPr>
              <a:lnSpc>
                <a:spcPct val="150000"/>
              </a:lnSpc>
            </a:pPr>
            <a:endParaRPr lang="en-US" sz="20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5720" y="214290"/>
            <a:ext cx="8895384" cy="7540526"/>
          </a:xfrm>
          <a:prstGeom prst="rect">
            <a:avLst/>
          </a:prstGeom>
          <a:noFill/>
        </p:spPr>
        <p:txBody>
          <a:bodyPr wrap="none" rtlCol="0">
            <a:spAutoFit/>
          </a:bodyPr>
          <a:lstStyle/>
          <a:p>
            <a:r>
              <a:rPr lang="en-IN" sz="2800" b="1" u="sng" dirty="0" smtClean="0">
                <a:solidFill>
                  <a:srgbClr val="FF0000"/>
                </a:solidFill>
              </a:rPr>
              <a:t>ENCAPSULATION:</a:t>
            </a:r>
            <a:r>
              <a:rPr lang="en-IN" sz="2800" b="1" dirty="0" smtClean="0">
                <a:solidFill>
                  <a:srgbClr val="FF0000"/>
                </a:solidFill>
              </a:rPr>
              <a:t> </a:t>
            </a:r>
            <a:endParaRPr lang="en-US" sz="2800" b="1" dirty="0" smtClean="0">
              <a:solidFill>
                <a:srgbClr val="FF0000"/>
              </a:solidFill>
            </a:endParaRPr>
          </a:p>
          <a:p>
            <a:pPr lvl="0"/>
            <a:endParaRPr lang="en-IN" dirty="0" smtClean="0"/>
          </a:p>
          <a:p>
            <a:pPr lvl="0">
              <a:lnSpc>
                <a:spcPct val="150000"/>
              </a:lnSpc>
            </a:pPr>
            <a:r>
              <a:rPr lang="en-IN" dirty="0" smtClean="0">
                <a:sym typeface="Wingdings" pitchFamily="2" charset="2"/>
              </a:rPr>
              <a:t></a:t>
            </a:r>
            <a:r>
              <a:rPr lang="en-IN" sz="2000" dirty="0" smtClean="0"/>
              <a:t>Hiding </a:t>
            </a:r>
            <a:r>
              <a:rPr lang="en-IN" sz="2000" dirty="0" smtClean="0"/>
              <a:t>the data members.</a:t>
            </a:r>
            <a:endParaRPr lang="en-US" sz="2000" dirty="0" smtClean="0"/>
          </a:p>
          <a:p>
            <a:pPr lvl="0">
              <a:lnSpc>
                <a:spcPct val="150000"/>
              </a:lnSpc>
            </a:pPr>
            <a:r>
              <a:rPr lang="en-IN" sz="2000" dirty="0" smtClean="0">
                <a:sym typeface="Wingdings" pitchFamily="2" charset="2"/>
              </a:rPr>
              <a:t></a:t>
            </a:r>
            <a:r>
              <a:rPr lang="en-IN" sz="2000" dirty="0" smtClean="0"/>
              <a:t>Encapsulation </a:t>
            </a:r>
            <a:r>
              <a:rPr lang="en-IN" sz="2000" dirty="0" smtClean="0"/>
              <a:t>is an mechanism with which we wrap up the data</a:t>
            </a:r>
            <a:r>
              <a:rPr lang="en-IN" sz="2000" dirty="0" smtClean="0"/>
              <a:t>, data </a:t>
            </a:r>
            <a:r>
              <a:rPr lang="en-IN" sz="2000" dirty="0" smtClean="0"/>
              <a:t>as an data </a:t>
            </a:r>
            <a:endParaRPr lang="en-IN" sz="2000" dirty="0" smtClean="0"/>
          </a:p>
          <a:p>
            <a:pPr lvl="0">
              <a:lnSpc>
                <a:spcPct val="150000"/>
              </a:lnSpc>
            </a:pPr>
            <a:r>
              <a:rPr lang="en-IN" sz="2000" dirty="0" smtClean="0"/>
              <a:t>     Members and </a:t>
            </a:r>
            <a:r>
              <a:rPr lang="en-IN" sz="2000" dirty="0" smtClean="0"/>
              <a:t>data methods into single object</a:t>
            </a:r>
            <a:endParaRPr lang="en-US" sz="2000" dirty="0" smtClean="0"/>
          </a:p>
          <a:p>
            <a:pPr lvl="0">
              <a:lnSpc>
                <a:spcPct val="150000"/>
              </a:lnSpc>
            </a:pPr>
            <a:r>
              <a:rPr lang="en-IN" sz="2000" dirty="0" smtClean="0">
                <a:sym typeface="Wingdings" pitchFamily="2" charset="2"/>
              </a:rPr>
              <a:t></a:t>
            </a:r>
            <a:r>
              <a:rPr lang="en-IN" sz="2000" dirty="0" smtClean="0"/>
              <a:t>We </a:t>
            </a:r>
            <a:r>
              <a:rPr lang="en-IN" sz="2000" dirty="0" smtClean="0"/>
              <a:t>can manipulate the private members by using getter and setter.</a:t>
            </a:r>
            <a:endParaRPr lang="en-US" sz="2000" dirty="0" smtClean="0"/>
          </a:p>
          <a:p>
            <a:pPr lvl="0">
              <a:lnSpc>
                <a:spcPct val="150000"/>
              </a:lnSpc>
            </a:pPr>
            <a:r>
              <a:rPr lang="en-IN" sz="2000" dirty="0" smtClean="0">
                <a:sym typeface="Wingdings" pitchFamily="2" charset="2"/>
              </a:rPr>
              <a:t></a:t>
            </a:r>
            <a:r>
              <a:rPr lang="en-IN" sz="2000" dirty="0" smtClean="0"/>
              <a:t>By </a:t>
            </a:r>
            <a:r>
              <a:rPr lang="en-IN" sz="2000" dirty="0" smtClean="0"/>
              <a:t>using encapsulation ,data members can make has read only or write only</a:t>
            </a:r>
            <a:endParaRPr lang="en-US" sz="2000" dirty="0" smtClean="0"/>
          </a:p>
          <a:p>
            <a:pPr lvl="0">
              <a:lnSpc>
                <a:spcPct val="150000"/>
              </a:lnSpc>
            </a:pPr>
            <a:r>
              <a:rPr lang="en-IN" sz="2000" dirty="0" smtClean="0">
                <a:sym typeface="Wingdings" pitchFamily="2" charset="2"/>
              </a:rPr>
              <a:t></a:t>
            </a:r>
            <a:r>
              <a:rPr lang="en-IN" sz="2000" dirty="0" smtClean="0"/>
              <a:t>Private </a:t>
            </a:r>
            <a:r>
              <a:rPr lang="en-IN" sz="2000" dirty="0" smtClean="0"/>
              <a:t>members always have getter and setter methods.</a:t>
            </a:r>
            <a:endParaRPr lang="en-US" sz="2000" dirty="0" smtClean="0"/>
          </a:p>
          <a:p>
            <a:pPr lvl="0">
              <a:lnSpc>
                <a:spcPct val="150000"/>
              </a:lnSpc>
            </a:pPr>
            <a:r>
              <a:rPr lang="en-IN" sz="2000" dirty="0" smtClean="0">
                <a:sym typeface="Wingdings" pitchFamily="2" charset="2"/>
              </a:rPr>
              <a:t></a:t>
            </a:r>
            <a:r>
              <a:rPr lang="en-IN" sz="2000" dirty="0" smtClean="0"/>
              <a:t>Getter </a:t>
            </a:r>
            <a:r>
              <a:rPr lang="en-IN" sz="2000" dirty="0" smtClean="0"/>
              <a:t>methods to access the data from the private class</a:t>
            </a:r>
            <a:endParaRPr lang="en-US" sz="2000" dirty="0" smtClean="0"/>
          </a:p>
          <a:p>
            <a:pPr lvl="0">
              <a:lnSpc>
                <a:spcPct val="150000"/>
              </a:lnSpc>
            </a:pPr>
            <a:r>
              <a:rPr lang="en-IN" sz="2000" dirty="0" smtClean="0">
                <a:sym typeface="Wingdings" pitchFamily="2" charset="2"/>
              </a:rPr>
              <a:t></a:t>
            </a:r>
            <a:r>
              <a:rPr lang="en-IN" sz="2000" dirty="0" smtClean="0"/>
              <a:t>Setter </a:t>
            </a:r>
            <a:r>
              <a:rPr lang="en-IN" sz="2000" dirty="0" smtClean="0"/>
              <a:t>public methods helps to manipulate data</a:t>
            </a:r>
            <a:endParaRPr lang="en-US" sz="2000" dirty="0" smtClean="0"/>
          </a:p>
          <a:p>
            <a:pPr lvl="0">
              <a:lnSpc>
                <a:spcPct val="150000"/>
              </a:lnSpc>
            </a:pPr>
            <a:r>
              <a:rPr lang="en-IN" sz="2000" dirty="0" smtClean="0">
                <a:sym typeface="Wingdings" pitchFamily="2" charset="2"/>
              </a:rPr>
              <a:t></a:t>
            </a:r>
            <a:r>
              <a:rPr lang="en-IN" sz="2000" dirty="0" smtClean="0"/>
              <a:t>Getter </a:t>
            </a:r>
            <a:r>
              <a:rPr lang="en-IN" sz="2000" dirty="0" smtClean="0"/>
              <a:t>and setter methods are non-static.</a:t>
            </a:r>
            <a:endParaRPr lang="en-US" sz="2000" dirty="0" smtClean="0"/>
          </a:p>
          <a:p>
            <a:pPr lvl="0">
              <a:lnSpc>
                <a:spcPct val="150000"/>
              </a:lnSpc>
            </a:pPr>
            <a:r>
              <a:rPr lang="en-IN" sz="2000" dirty="0" smtClean="0">
                <a:sym typeface="Wingdings" pitchFamily="2" charset="2"/>
              </a:rPr>
              <a:t></a:t>
            </a:r>
            <a:r>
              <a:rPr lang="en-IN" sz="2000" dirty="0" smtClean="0"/>
              <a:t>Read </a:t>
            </a:r>
            <a:r>
              <a:rPr lang="en-IN" sz="2000" dirty="0" smtClean="0"/>
              <a:t>is getter</a:t>
            </a:r>
            <a:endParaRPr lang="en-US" sz="2000" dirty="0" smtClean="0"/>
          </a:p>
          <a:p>
            <a:pPr lvl="0">
              <a:lnSpc>
                <a:spcPct val="150000"/>
              </a:lnSpc>
            </a:pPr>
            <a:r>
              <a:rPr lang="en-IN" sz="2000" dirty="0" smtClean="0">
                <a:sym typeface="Wingdings" pitchFamily="2" charset="2"/>
              </a:rPr>
              <a:t></a:t>
            </a:r>
            <a:r>
              <a:rPr lang="en-IN" sz="2000" dirty="0" smtClean="0"/>
              <a:t>Write </a:t>
            </a:r>
            <a:r>
              <a:rPr lang="en-IN" sz="2000" dirty="0" smtClean="0"/>
              <a:t>is setter.</a:t>
            </a:r>
            <a:endParaRPr lang="en-US" sz="2000" dirty="0" smtClean="0"/>
          </a:p>
          <a:p>
            <a:pPr lvl="0">
              <a:lnSpc>
                <a:spcPct val="150000"/>
              </a:lnSpc>
            </a:pPr>
            <a:r>
              <a:rPr lang="en-IN" sz="2000" dirty="0" smtClean="0">
                <a:sym typeface="Wingdings" pitchFamily="2" charset="2"/>
              </a:rPr>
              <a:t></a:t>
            </a:r>
            <a:r>
              <a:rPr lang="en-IN" sz="2000" dirty="0" smtClean="0"/>
              <a:t>Return </a:t>
            </a:r>
            <a:r>
              <a:rPr lang="en-IN" sz="2000" dirty="0" smtClean="0"/>
              <a:t>type for setter is always void.</a:t>
            </a:r>
            <a:endParaRPr lang="en-US" sz="2000" dirty="0" smtClean="0"/>
          </a:p>
          <a:p>
            <a:pPr>
              <a:lnSpc>
                <a:spcPct val="150000"/>
              </a:lnSpc>
            </a:pPr>
            <a:r>
              <a:rPr lang="en-IN" sz="2000" dirty="0" smtClean="0"/>
              <a:t> </a:t>
            </a:r>
            <a:endParaRPr lang="en-US" sz="2000" dirty="0" smtClean="0"/>
          </a:p>
          <a:p>
            <a:pPr>
              <a:lnSpc>
                <a:spcPct val="150000"/>
              </a:lnSpc>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571480"/>
            <a:ext cx="7311617" cy="6894195"/>
          </a:xfrm>
          <a:prstGeom prst="rect">
            <a:avLst/>
          </a:prstGeom>
          <a:noFill/>
        </p:spPr>
        <p:txBody>
          <a:bodyPr wrap="none" rtlCol="0">
            <a:spAutoFit/>
          </a:bodyPr>
          <a:lstStyle/>
          <a:p>
            <a:pPr lvl="0">
              <a:lnSpc>
                <a:spcPct val="150000"/>
              </a:lnSpc>
              <a:buFont typeface="Arial" pitchFamily="34" charset="0"/>
              <a:buChar char="•"/>
            </a:pPr>
            <a:r>
              <a:rPr lang="en-IN" sz="2000" dirty="0" smtClean="0">
                <a:solidFill>
                  <a:srgbClr val="FFFF00"/>
                </a:solidFill>
              </a:rPr>
              <a:t>  We cannot give keywords as identifiers.</a:t>
            </a:r>
            <a:endParaRPr lang="en-US" sz="2000" dirty="0" smtClean="0">
              <a:solidFill>
                <a:srgbClr val="FFFF00"/>
              </a:solidFill>
            </a:endParaRPr>
          </a:p>
          <a:p>
            <a:pPr lvl="0">
              <a:lnSpc>
                <a:spcPct val="150000"/>
              </a:lnSpc>
              <a:buFont typeface="Arial" pitchFamily="34" charset="0"/>
              <a:buChar char="•"/>
            </a:pPr>
            <a:r>
              <a:rPr lang="en-IN" sz="2000" dirty="0" smtClean="0">
                <a:solidFill>
                  <a:srgbClr val="FFFF00"/>
                </a:solidFill>
              </a:rPr>
              <a:t>  Special character like $ and _ are allowed in identifiers.</a:t>
            </a:r>
            <a:endParaRPr lang="en-US" sz="2000" dirty="0" smtClean="0">
              <a:solidFill>
                <a:srgbClr val="FFFF00"/>
              </a:solidFill>
            </a:endParaRPr>
          </a:p>
          <a:p>
            <a:pPr lvl="0">
              <a:lnSpc>
                <a:spcPct val="150000"/>
              </a:lnSpc>
              <a:buFont typeface="Arial" pitchFamily="34" charset="0"/>
              <a:buChar char="•"/>
            </a:pPr>
            <a:r>
              <a:rPr lang="en-IN" sz="2000" dirty="0" smtClean="0">
                <a:solidFill>
                  <a:srgbClr val="FFFF00"/>
                </a:solidFill>
              </a:rPr>
              <a:t>  Spaces are not allowed in identifiers.</a:t>
            </a:r>
          </a:p>
          <a:p>
            <a:pPr lvl="0">
              <a:lnSpc>
                <a:spcPct val="150000"/>
              </a:lnSpc>
            </a:pPr>
            <a:endParaRPr lang="en-IN" dirty="0" smtClean="0"/>
          </a:p>
          <a:p>
            <a:pPr>
              <a:lnSpc>
                <a:spcPct val="150000"/>
              </a:lnSpc>
              <a:buFont typeface="Arial" pitchFamily="34" charset="0"/>
              <a:buChar char="•"/>
            </a:pPr>
            <a:r>
              <a:rPr lang="en-IN" dirty="0" smtClean="0"/>
              <a:t>  </a:t>
            </a:r>
            <a:r>
              <a:rPr lang="en-IN" sz="2000" dirty="0" smtClean="0">
                <a:solidFill>
                  <a:srgbClr val="FFFF00"/>
                </a:solidFill>
              </a:rPr>
              <a:t>Once  we declare the class name  as public the file name should be</a:t>
            </a:r>
          </a:p>
          <a:p>
            <a:pPr>
              <a:lnSpc>
                <a:spcPct val="150000"/>
              </a:lnSpc>
              <a:buFont typeface="Arial" pitchFamily="34" charset="0"/>
              <a:buChar char="•"/>
            </a:pPr>
            <a:r>
              <a:rPr lang="en-IN" sz="2000" dirty="0" smtClean="0">
                <a:solidFill>
                  <a:srgbClr val="FFFF00"/>
                </a:solidFill>
              </a:rPr>
              <a:t>   same, Otherwise it will not compile.</a:t>
            </a:r>
            <a:endParaRPr lang="en-US" sz="2000" dirty="0" smtClean="0">
              <a:solidFill>
                <a:srgbClr val="FFFF00"/>
              </a:solidFill>
            </a:endParaRPr>
          </a:p>
          <a:p>
            <a:pPr>
              <a:lnSpc>
                <a:spcPct val="150000"/>
              </a:lnSpc>
            </a:pPr>
            <a:endParaRPr lang="en-IN" dirty="0" smtClean="0"/>
          </a:p>
          <a:p>
            <a:endParaRPr lang="en-IN" b="1" u="sng" dirty="0" smtClean="0"/>
          </a:p>
          <a:p>
            <a:endParaRPr lang="en-US" dirty="0" smtClean="0"/>
          </a:p>
          <a:p>
            <a:pPr lvl="0">
              <a:lnSpc>
                <a:spcPct val="150000"/>
              </a:lnSpc>
              <a:buFont typeface="Arial" pitchFamily="34" charset="0"/>
              <a:buChar char="•"/>
            </a:pPr>
            <a:r>
              <a:rPr lang="en-IN" sz="2000" dirty="0" smtClean="0"/>
              <a:t>  Piece of memory with a given name.</a:t>
            </a:r>
            <a:endParaRPr lang="en-US" sz="2000" dirty="0" smtClean="0"/>
          </a:p>
          <a:p>
            <a:pPr lvl="0">
              <a:lnSpc>
                <a:spcPct val="150000"/>
              </a:lnSpc>
              <a:buFont typeface="Arial" pitchFamily="34" charset="0"/>
              <a:buChar char="•"/>
            </a:pPr>
            <a:r>
              <a:rPr lang="en-IN" sz="2000" dirty="0" smtClean="0"/>
              <a:t>  It can store some data/value inside a memory.</a:t>
            </a:r>
            <a:endParaRPr lang="en-US" sz="2000" dirty="0" smtClean="0"/>
          </a:p>
          <a:p>
            <a:pPr lvl="0">
              <a:lnSpc>
                <a:spcPct val="150000"/>
              </a:lnSpc>
              <a:buFont typeface="Arial" pitchFamily="34" charset="0"/>
              <a:buChar char="•"/>
            </a:pPr>
            <a:r>
              <a:rPr lang="en-IN" sz="2000" dirty="0" smtClean="0"/>
              <a:t>   Every variable should have some data type.</a:t>
            </a:r>
          </a:p>
          <a:p>
            <a:pPr lvl="0"/>
            <a:r>
              <a:rPr lang="en-IN" sz="2000" dirty="0" smtClean="0"/>
              <a:t>                                     </a:t>
            </a:r>
          </a:p>
          <a:p>
            <a:pPr lvl="0"/>
            <a:r>
              <a:rPr lang="en-IN" sz="2000" dirty="0" smtClean="0"/>
              <a:t>     </a:t>
            </a:r>
            <a:r>
              <a:rPr lang="en-IN" sz="2000" b="1" dirty="0" smtClean="0">
                <a:solidFill>
                  <a:srgbClr val="FFFF00"/>
                </a:solidFill>
              </a:rPr>
              <a:t>int a = 10;    //a is a variable of type int holding data = 10</a:t>
            </a:r>
            <a:endParaRPr lang="en-IN" b="1" dirty="0">
              <a:solidFill>
                <a:srgbClr val="FFFF00"/>
              </a:solidFill>
            </a:endParaRPr>
          </a:p>
          <a:p>
            <a:pPr lvl="0"/>
            <a:endParaRPr lang="en-US" dirty="0" smtClean="0"/>
          </a:p>
          <a:p>
            <a:pPr lvl="0"/>
            <a:endParaRPr lang="en-US" dirty="0" smtClean="0"/>
          </a:p>
          <a:p>
            <a:endParaRPr lang="en-US" dirty="0" smtClean="0"/>
          </a:p>
          <a:p>
            <a:endParaRPr lang="en-US" dirty="0"/>
          </a:p>
        </p:txBody>
      </p:sp>
      <p:sp>
        <p:nvSpPr>
          <p:cNvPr id="3" name="Rectangle 2"/>
          <p:cNvSpPr/>
          <p:nvPr/>
        </p:nvSpPr>
        <p:spPr>
          <a:xfrm>
            <a:off x="-1214478" y="3571876"/>
            <a:ext cx="5716753" cy="584775"/>
          </a:xfrm>
          <a:prstGeom prst="rect">
            <a:avLst/>
          </a:prstGeom>
          <a:noFill/>
        </p:spPr>
        <p:txBody>
          <a:bodyPr wrap="square" lIns="91440" tIns="45720" rIns="91440" bIns="45720">
            <a:spAutoFit/>
          </a:bodyPr>
          <a:lstStyle/>
          <a:p>
            <a:pPr algn="ctr">
              <a:buFont typeface="Wingdings" pitchFamily="2" charset="2"/>
              <a:buChar char="q"/>
            </a:pPr>
            <a:r>
              <a:rPr lang="en-IN" sz="3200" b="1" u="sng" cap="none" spc="0"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VARIABLES:</a:t>
            </a:r>
            <a:endParaRPr lang="en-US"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58280" cy="8164808"/>
          </a:xfrm>
          <a:prstGeom prst="rect">
            <a:avLst/>
          </a:prstGeom>
          <a:noFill/>
        </p:spPr>
        <p:txBody>
          <a:bodyPr wrap="square" rtlCol="0">
            <a:spAutoFit/>
          </a:bodyPr>
          <a:lstStyle/>
          <a:p>
            <a:r>
              <a:rPr lang="en-IN" sz="2400" b="1" u="sng" dirty="0" smtClean="0">
                <a:solidFill>
                  <a:srgbClr val="FF0000"/>
                </a:solidFill>
              </a:rPr>
              <a:t>USAGE OF PACKAGES</a:t>
            </a:r>
            <a:r>
              <a:rPr lang="en-IN" sz="2400" dirty="0" smtClean="0">
                <a:solidFill>
                  <a:srgbClr val="FF0000"/>
                </a:solidFill>
              </a:rPr>
              <a:t>:</a:t>
            </a:r>
            <a:endParaRPr lang="en-US" sz="2400" dirty="0" smtClean="0">
              <a:solidFill>
                <a:srgbClr val="FF0000"/>
              </a:solidFill>
            </a:endParaRPr>
          </a:p>
          <a:p>
            <a:pPr lvl="0"/>
            <a:endParaRPr lang="en-IN" dirty="0" smtClean="0"/>
          </a:p>
          <a:p>
            <a:pPr lvl="0">
              <a:lnSpc>
                <a:spcPct val="150000"/>
              </a:lnSpc>
            </a:pPr>
            <a:r>
              <a:rPr lang="en-IN" dirty="0" smtClean="0">
                <a:sym typeface="Wingdings" pitchFamily="2" charset="2"/>
              </a:rPr>
              <a:t></a:t>
            </a:r>
            <a:r>
              <a:rPr lang="en-IN" sz="2000" dirty="0" smtClean="0"/>
              <a:t>We </a:t>
            </a:r>
            <a:r>
              <a:rPr lang="en-IN" sz="2000" dirty="0" smtClean="0"/>
              <a:t>can arrange the class in an correct manner</a:t>
            </a:r>
            <a:endParaRPr lang="en-US" sz="2000" dirty="0" smtClean="0"/>
          </a:p>
          <a:p>
            <a:pPr lvl="0">
              <a:lnSpc>
                <a:spcPct val="150000"/>
              </a:lnSpc>
            </a:pPr>
            <a:r>
              <a:rPr lang="en-IN" sz="2000" dirty="0" smtClean="0">
                <a:sym typeface="Wingdings" pitchFamily="2" charset="2"/>
              </a:rPr>
              <a:t></a:t>
            </a:r>
            <a:r>
              <a:rPr lang="en-IN" sz="2000" dirty="0" smtClean="0"/>
              <a:t>Code </a:t>
            </a:r>
            <a:r>
              <a:rPr lang="en-IN" sz="2000" dirty="0" smtClean="0"/>
              <a:t>reusability</a:t>
            </a:r>
            <a:endParaRPr lang="en-US" sz="2000" dirty="0" smtClean="0"/>
          </a:p>
          <a:p>
            <a:pPr lvl="0">
              <a:lnSpc>
                <a:spcPct val="150000"/>
              </a:lnSpc>
            </a:pPr>
            <a:r>
              <a:rPr lang="en-IN" sz="2000" b="1" dirty="0" smtClean="0">
                <a:sym typeface="Wingdings" pitchFamily="2" charset="2"/>
              </a:rPr>
              <a:t></a:t>
            </a:r>
            <a:r>
              <a:rPr lang="en-IN" sz="2000" b="1" dirty="0" smtClean="0"/>
              <a:t>Full </a:t>
            </a:r>
            <a:r>
              <a:rPr lang="en-IN" sz="2000" b="1" dirty="0" smtClean="0"/>
              <a:t>qualified</a:t>
            </a:r>
            <a:r>
              <a:rPr lang="en-IN" sz="2000" dirty="0" smtClean="0"/>
              <a:t> class name is a combination of package name and class name.</a:t>
            </a:r>
            <a:endParaRPr lang="en-US" sz="2000" dirty="0" smtClean="0"/>
          </a:p>
          <a:p>
            <a:pPr lvl="0">
              <a:lnSpc>
                <a:spcPct val="150000"/>
              </a:lnSpc>
            </a:pPr>
            <a:r>
              <a:rPr lang="en-IN" sz="2000" dirty="0" smtClean="0">
                <a:sym typeface="Wingdings" pitchFamily="2" charset="2"/>
              </a:rPr>
              <a:t></a:t>
            </a:r>
            <a:r>
              <a:rPr lang="en-IN" sz="2000" dirty="0" smtClean="0"/>
              <a:t>When </a:t>
            </a:r>
            <a:r>
              <a:rPr lang="en-IN" sz="2000" dirty="0" smtClean="0"/>
              <a:t>we same class name in 2 different packages</a:t>
            </a:r>
            <a:r>
              <a:rPr lang="en-IN" sz="2000" dirty="0" smtClean="0"/>
              <a:t>, then </a:t>
            </a:r>
            <a:r>
              <a:rPr lang="en-IN" sz="2000" dirty="0" smtClean="0"/>
              <a:t>we have to use fully qualified </a:t>
            </a:r>
            <a:r>
              <a:rPr lang="en-IN" sz="2000" dirty="0" smtClean="0">
                <a:sym typeface="Wingdings" pitchFamily="2" charset="2"/>
              </a:rPr>
              <a:t></a:t>
            </a:r>
            <a:r>
              <a:rPr lang="en-IN" sz="2000" dirty="0" smtClean="0"/>
              <a:t>class </a:t>
            </a:r>
            <a:r>
              <a:rPr lang="en-IN" sz="2000" dirty="0" smtClean="0"/>
              <a:t>name</a:t>
            </a:r>
            <a:r>
              <a:rPr lang="en-IN" sz="2000" dirty="0" smtClean="0"/>
              <a:t>, instead </a:t>
            </a:r>
            <a:r>
              <a:rPr lang="en-IN" sz="2000" dirty="0" smtClean="0"/>
              <a:t>of using import package</a:t>
            </a:r>
            <a:r>
              <a:rPr lang="en-IN" sz="2000" dirty="0" smtClean="0"/>
              <a:t>.</a:t>
            </a:r>
            <a:endParaRPr lang="en-US" sz="2000" dirty="0" smtClean="0"/>
          </a:p>
          <a:p>
            <a:pPr lvl="0">
              <a:lnSpc>
                <a:spcPct val="150000"/>
              </a:lnSpc>
            </a:pPr>
            <a:r>
              <a:rPr lang="en-IN" sz="2000" dirty="0" smtClean="0">
                <a:sym typeface="Wingdings" pitchFamily="2" charset="2"/>
              </a:rPr>
              <a:t></a:t>
            </a:r>
            <a:r>
              <a:rPr lang="en-IN" sz="2000" dirty="0" smtClean="0"/>
              <a:t>com.dev.constructor.Demo1 </a:t>
            </a:r>
            <a:r>
              <a:rPr lang="en-IN" sz="2000" dirty="0" smtClean="0"/>
              <a:t>this is fully qualified class </a:t>
            </a:r>
            <a:r>
              <a:rPr lang="en-IN" sz="2000" dirty="0" smtClean="0"/>
              <a:t>name</a:t>
            </a:r>
          </a:p>
          <a:p>
            <a:endParaRPr lang="en-IN" sz="2000" b="1" u="sng" dirty="0" smtClean="0"/>
          </a:p>
          <a:p>
            <a:r>
              <a:rPr lang="en-IN" sz="2400" b="1" u="sng" dirty="0" smtClean="0">
                <a:solidFill>
                  <a:srgbClr val="FF0000"/>
                </a:solidFill>
              </a:rPr>
              <a:t>FINAL</a:t>
            </a:r>
            <a:r>
              <a:rPr lang="en-IN" sz="2400" b="1" u="sng" dirty="0" smtClean="0">
                <a:solidFill>
                  <a:srgbClr val="FF0000"/>
                </a:solidFill>
              </a:rPr>
              <a:t>:  </a:t>
            </a:r>
            <a:endParaRPr lang="en-US" sz="2400" dirty="0" smtClean="0">
              <a:solidFill>
                <a:srgbClr val="FF0000"/>
              </a:solidFill>
            </a:endParaRPr>
          </a:p>
          <a:p>
            <a:pPr lvl="0">
              <a:lnSpc>
                <a:spcPct val="150000"/>
              </a:lnSpc>
            </a:pPr>
            <a:r>
              <a:rPr lang="en-IN" sz="2000" dirty="0" smtClean="0">
                <a:sym typeface="Wingdings" pitchFamily="2" charset="2"/>
              </a:rPr>
              <a:t></a:t>
            </a:r>
            <a:r>
              <a:rPr lang="en-IN" sz="2000" dirty="0" smtClean="0"/>
              <a:t>Ones </a:t>
            </a:r>
            <a:r>
              <a:rPr lang="en-IN" sz="2000" dirty="0" smtClean="0"/>
              <a:t>the variable is initialized it cannot be changed.</a:t>
            </a:r>
            <a:endParaRPr lang="en-US" sz="2000" dirty="0" smtClean="0"/>
          </a:p>
          <a:p>
            <a:pPr lvl="0">
              <a:lnSpc>
                <a:spcPct val="150000"/>
              </a:lnSpc>
            </a:pPr>
            <a:r>
              <a:rPr lang="en-IN" sz="2000" dirty="0" smtClean="0">
                <a:sym typeface="Wingdings" pitchFamily="2" charset="2"/>
              </a:rPr>
              <a:t></a:t>
            </a:r>
            <a:r>
              <a:rPr lang="en-IN" sz="2000" dirty="0" smtClean="0"/>
              <a:t>Final </a:t>
            </a:r>
            <a:r>
              <a:rPr lang="en-IN" sz="2000" dirty="0" smtClean="0"/>
              <a:t>variable can be used for variables</a:t>
            </a:r>
            <a:r>
              <a:rPr lang="en-IN" sz="2000" dirty="0" smtClean="0"/>
              <a:t>, methods, class</a:t>
            </a:r>
            <a:r>
              <a:rPr lang="en-IN" sz="2000" dirty="0" smtClean="0"/>
              <a:t>.</a:t>
            </a:r>
            <a:endParaRPr lang="en-US" sz="2000" dirty="0" smtClean="0"/>
          </a:p>
          <a:p>
            <a:pPr lvl="0">
              <a:lnSpc>
                <a:spcPct val="150000"/>
              </a:lnSpc>
            </a:pPr>
            <a:r>
              <a:rPr lang="en-IN" sz="2000" dirty="0" smtClean="0">
                <a:sym typeface="Wingdings" pitchFamily="2" charset="2"/>
              </a:rPr>
              <a:t></a:t>
            </a:r>
            <a:r>
              <a:rPr lang="en-IN" sz="2000" dirty="0" smtClean="0"/>
              <a:t>When </a:t>
            </a:r>
            <a:r>
              <a:rPr lang="en-IN" sz="2000" dirty="0" smtClean="0"/>
              <a:t>we are trying to declare final variable it should declared with</a:t>
            </a:r>
            <a:r>
              <a:rPr lang="en-IN" sz="2000" b="1" u="sng" dirty="0" smtClean="0"/>
              <a:t> capital </a:t>
            </a:r>
            <a:endParaRPr lang="en-IN" sz="2000" b="1" u="sng" dirty="0" smtClean="0"/>
          </a:p>
          <a:p>
            <a:pPr lvl="0">
              <a:lnSpc>
                <a:spcPct val="150000"/>
              </a:lnSpc>
            </a:pPr>
            <a:r>
              <a:rPr lang="en-IN" sz="2000" b="1" dirty="0" smtClean="0"/>
              <a:t> </a:t>
            </a:r>
            <a:r>
              <a:rPr lang="en-IN" sz="2000" b="1" dirty="0" smtClean="0"/>
              <a:t>    letters</a:t>
            </a:r>
            <a:r>
              <a:rPr lang="en-IN" sz="2000" b="1" u="sng" dirty="0" smtClean="0"/>
              <a:t>.</a:t>
            </a:r>
          </a:p>
          <a:p>
            <a:pPr lvl="0">
              <a:lnSpc>
                <a:spcPct val="150000"/>
              </a:lnSpc>
              <a:buFont typeface="Wingdings" pitchFamily="2" charset="2"/>
              <a:buChar char="à"/>
            </a:pPr>
            <a:r>
              <a:rPr lang="en-IN" sz="2000" dirty="0" smtClean="0"/>
              <a:t>When </a:t>
            </a:r>
            <a:r>
              <a:rPr lang="en-IN" sz="2000" dirty="0" smtClean="0"/>
              <a:t>we declared as capital letters </a:t>
            </a:r>
            <a:r>
              <a:rPr lang="en-IN" sz="2000" dirty="0" smtClean="0"/>
              <a:t>its how </a:t>
            </a:r>
            <a:r>
              <a:rPr lang="en-IN" sz="2000" dirty="0" smtClean="0"/>
              <a:t>that it is a final variable</a:t>
            </a:r>
            <a:r>
              <a:rPr lang="en-IN" sz="2000" dirty="0" smtClean="0"/>
              <a:t>.</a:t>
            </a:r>
          </a:p>
          <a:p>
            <a:pPr lvl="0">
              <a:lnSpc>
                <a:spcPct val="150000"/>
              </a:lnSpc>
            </a:pPr>
            <a:r>
              <a:rPr lang="en-US" sz="2000" dirty="0" smtClean="0">
                <a:sym typeface="Wingdings" pitchFamily="2" charset="2"/>
              </a:rPr>
              <a:t></a:t>
            </a:r>
            <a:r>
              <a:rPr lang="en-IN" sz="2000" dirty="0" smtClean="0"/>
              <a:t>Final </a:t>
            </a:r>
            <a:r>
              <a:rPr lang="en-IN" sz="2000" dirty="0" smtClean="0"/>
              <a:t>methods cannot be override.</a:t>
            </a:r>
            <a:endParaRPr lang="en-US" sz="2000" dirty="0" smtClean="0"/>
          </a:p>
          <a:p>
            <a:pPr lvl="0">
              <a:lnSpc>
                <a:spcPct val="150000"/>
              </a:lnSpc>
            </a:pPr>
            <a:endParaRPr lang="en-US" sz="2000" dirty="0" smtClean="0"/>
          </a:p>
          <a:p>
            <a:pPr>
              <a:lnSpc>
                <a:spcPct val="150000"/>
              </a:lnSpc>
            </a:pPr>
            <a:endParaRPr lang="en-US" sz="20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828507" cy="6617196"/>
          </a:xfrm>
          <a:prstGeom prst="rect">
            <a:avLst/>
          </a:prstGeom>
          <a:noFill/>
        </p:spPr>
        <p:txBody>
          <a:bodyPr wrap="square" rtlCol="0">
            <a:spAutoFit/>
          </a:bodyPr>
          <a:lstStyle/>
          <a:p>
            <a:r>
              <a:rPr lang="en-IN" sz="2800" b="1" dirty="0" smtClean="0">
                <a:solidFill>
                  <a:srgbClr val="FF0000"/>
                </a:solidFill>
              </a:rPr>
              <a:t>OBJECT CLASS:</a:t>
            </a:r>
            <a:endParaRPr lang="en-US" sz="2800" b="1" dirty="0" smtClean="0">
              <a:solidFill>
                <a:srgbClr val="FF0000"/>
              </a:solidFill>
            </a:endParaRPr>
          </a:p>
          <a:p>
            <a:pPr lvl="0"/>
            <a:endParaRPr lang="en-IN" dirty="0" smtClean="0">
              <a:sym typeface="Wingdings" pitchFamily="2" charset="2"/>
            </a:endParaRPr>
          </a:p>
          <a:p>
            <a:pPr lvl="0"/>
            <a:r>
              <a:rPr lang="en-IN" dirty="0" smtClean="0">
                <a:sym typeface="Wingdings" pitchFamily="2" charset="2"/>
              </a:rPr>
              <a:t></a:t>
            </a:r>
            <a:r>
              <a:rPr lang="en-IN" dirty="0" smtClean="0"/>
              <a:t>In </a:t>
            </a:r>
            <a:r>
              <a:rPr lang="en-IN" dirty="0" smtClean="0"/>
              <a:t>java each and every class directly or indirectly inherits the properties of object class </a:t>
            </a:r>
            <a:r>
              <a:rPr lang="en-IN" dirty="0" err="1" smtClean="0"/>
              <a:t>i.e</a:t>
            </a:r>
            <a:endParaRPr lang="en-IN" dirty="0" smtClean="0"/>
          </a:p>
          <a:p>
            <a:pPr lvl="0"/>
            <a:r>
              <a:rPr lang="en-IN" dirty="0" smtClean="0"/>
              <a:t> </a:t>
            </a:r>
            <a:r>
              <a:rPr lang="en-IN" dirty="0" smtClean="0"/>
              <a:t>    (</a:t>
            </a:r>
            <a:r>
              <a:rPr lang="en-IN" dirty="0" smtClean="0"/>
              <a:t>in essence of) object class is the super most class in java.</a:t>
            </a:r>
            <a:endParaRPr lang="en-US" dirty="0" smtClean="0"/>
          </a:p>
          <a:p>
            <a:pPr lvl="0"/>
            <a:r>
              <a:rPr lang="en-IN" dirty="0" smtClean="0">
                <a:sym typeface="Wingdings" pitchFamily="2" charset="2"/>
              </a:rPr>
              <a:t></a:t>
            </a:r>
            <a:r>
              <a:rPr lang="en-IN" dirty="0" smtClean="0"/>
              <a:t>Each </a:t>
            </a:r>
            <a:r>
              <a:rPr lang="en-IN" dirty="0" smtClean="0"/>
              <a:t>and every class either predefined class or user defined class is a child class or object.</a:t>
            </a:r>
            <a:endParaRPr lang="en-US" dirty="0" smtClean="0"/>
          </a:p>
          <a:p>
            <a:r>
              <a:rPr lang="en-IN" dirty="0" smtClean="0"/>
              <a:t> </a:t>
            </a:r>
            <a:endParaRPr lang="en-US" dirty="0" smtClean="0"/>
          </a:p>
          <a:p>
            <a:r>
              <a:rPr lang="en-IN" b="1" dirty="0" smtClean="0"/>
              <a:t>METHODS OF OBJECT CLASS:</a:t>
            </a:r>
            <a:endParaRPr lang="en-US" b="1" dirty="0" smtClean="0"/>
          </a:p>
          <a:p>
            <a:endParaRPr lang="en-IN" dirty="0" smtClean="0"/>
          </a:p>
          <a:p>
            <a:r>
              <a:rPr lang="en-IN" dirty="0" smtClean="0"/>
              <a:t>1.Common </a:t>
            </a:r>
            <a:r>
              <a:rPr lang="en-IN" dirty="0" smtClean="0"/>
              <a:t>methods</a:t>
            </a:r>
            <a:endParaRPr lang="en-US" dirty="0" smtClean="0"/>
          </a:p>
          <a:p>
            <a:pPr lvl="0"/>
            <a:r>
              <a:rPr lang="en-IN" dirty="0" smtClean="0"/>
              <a:t>    getclass</a:t>
            </a:r>
            <a:r>
              <a:rPr lang="en-IN" dirty="0" smtClean="0"/>
              <a:t>(); clone();</a:t>
            </a:r>
            <a:endParaRPr lang="en-US" dirty="0" smtClean="0"/>
          </a:p>
          <a:p>
            <a:pPr lvl="0"/>
            <a:r>
              <a:rPr lang="en-IN" dirty="0" smtClean="0"/>
              <a:t>    equals</a:t>
            </a:r>
            <a:r>
              <a:rPr lang="en-IN" dirty="0" smtClean="0"/>
              <a:t>()</a:t>
            </a:r>
            <a:endParaRPr lang="en-US" dirty="0" smtClean="0"/>
          </a:p>
          <a:p>
            <a:pPr lvl="0"/>
            <a:r>
              <a:rPr lang="en-IN" dirty="0" smtClean="0"/>
              <a:t>    toString</a:t>
            </a:r>
            <a:r>
              <a:rPr lang="en-IN" dirty="0" smtClean="0"/>
              <a:t>()</a:t>
            </a:r>
            <a:endParaRPr lang="en-US" dirty="0" smtClean="0"/>
          </a:p>
          <a:p>
            <a:endParaRPr lang="en-IN" dirty="0" smtClean="0"/>
          </a:p>
          <a:p>
            <a:r>
              <a:rPr lang="en-IN" dirty="0" smtClean="0"/>
              <a:t>2.These </a:t>
            </a:r>
            <a:r>
              <a:rPr lang="en-IN" dirty="0" smtClean="0"/>
              <a:t>methods are used for threads</a:t>
            </a:r>
            <a:endParaRPr lang="en-US" dirty="0" smtClean="0"/>
          </a:p>
          <a:p>
            <a:pPr lvl="0"/>
            <a:r>
              <a:rPr lang="en-IN" dirty="0" smtClean="0"/>
              <a:t>    wait()</a:t>
            </a:r>
          </a:p>
          <a:p>
            <a:pPr lvl="0"/>
            <a:r>
              <a:rPr lang="en-IN" dirty="0" smtClean="0"/>
              <a:t> </a:t>
            </a:r>
            <a:r>
              <a:rPr lang="en-IN" dirty="0" smtClean="0"/>
              <a:t>  </a:t>
            </a:r>
            <a:r>
              <a:rPr lang="en-US" dirty="0" smtClean="0"/>
              <a:t> </a:t>
            </a:r>
            <a:r>
              <a:rPr lang="en-IN" dirty="0" smtClean="0"/>
              <a:t>wait(long)</a:t>
            </a:r>
            <a:endParaRPr lang="en-US" dirty="0" smtClean="0"/>
          </a:p>
          <a:p>
            <a:pPr lvl="0"/>
            <a:r>
              <a:rPr lang="en-IN" dirty="0" smtClean="0"/>
              <a:t>    wait(long, int</a:t>
            </a:r>
            <a:r>
              <a:rPr lang="en-IN" dirty="0" smtClean="0"/>
              <a:t>)</a:t>
            </a:r>
            <a:endParaRPr lang="en-US" dirty="0" smtClean="0"/>
          </a:p>
          <a:p>
            <a:pPr lvl="0"/>
            <a:r>
              <a:rPr lang="en-IN" dirty="0" smtClean="0"/>
              <a:t>    notify</a:t>
            </a:r>
            <a:r>
              <a:rPr lang="en-IN" dirty="0" smtClean="0"/>
              <a:t>()</a:t>
            </a:r>
            <a:endParaRPr lang="en-US" dirty="0" smtClean="0"/>
          </a:p>
          <a:p>
            <a:endParaRPr lang="en-IN" dirty="0" smtClean="0"/>
          </a:p>
          <a:p>
            <a:r>
              <a:rPr lang="en-IN" dirty="0" smtClean="0"/>
              <a:t>3.garbagecollections</a:t>
            </a:r>
            <a:endParaRPr lang="en-US" dirty="0" smtClean="0"/>
          </a:p>
          <a:p>
            <a:pPr lvl="0"/>
            <a:r>
              <a:rPr lang="en-IN" dirty="0" smtClean="0"/>
              <a:t>    notifyAll() </a:t>
            </a:r>
          </a:p>
          <a:p>
            <a:pPr lvl="0"/>
            <a:r>
              <a:rPr lang="en-IN" dirty="0" smtClean="0"/>
              <a:t>   </a:t>
            </a:r>
            <a:r>
              <a:rPr lang="en-US" dirty="0" smtClean="0"/>
              <a:t> </a:t>
            </a:r>
            <a:r>
              <a:rPr lang="en-IN" dirty="0" smtClean="0"/>
              <a:t>finalize</a:t>
            </a:r>
            <a:r>
              <a:rPr lang="en-IN" dirty="0" smtClean="0"/>
              <a:t>()</a:t>
            </a:r>
            <a:endParaRPr lang="en-US" dirty="0" smtClean="0"/>
          </a:p>
          <a:p>
            <a:pPr lvl="0"/>
            <a:r>
              <a:rPr lang="en-IN" dirty="0" smtClean="0"/>
              <a:t>    hashcode()</a:t>
            </a:r>
            <a:endParaRPr lang="en-US" dirty="0" smtClean="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285728"/>
            <a:ext cx="8786874" cy="4708981"/>
          </a:xfrm>
          <a:prstGeom prst="rect">
            <a:avLst/>
          </a:prstGeom>
          <a:noFill/>
        </p:spPr>
        <p:txBody>
          <a:bodyPr wrap="square" rtlCol="0">
            <a:spAutoFit/>
          </a:bodyPr>
          <a:lstStyle/>
          <a:p>
            <a:pPr>
              <a:lnSpc>
                <a:spcPct val="150000"/>
              </a:lnSpc>
            </a:pPr>
            <a:r>
              <a:rPr lang="en-IN" sz="2000" dirty="0" smtClean="0"/>
              <a:t>1.getclass():it returns the class name of the object that it belongs</a:t>
            </a:r>
            <a:r>
              <a:rPr lang="en-IN" sz="2000" dirty="0" smtClean="0"/>
              <a:t>.</a:t>
            </a:r>
          </a:p>
          <a:p>
            <a:pPr>
              <a:lnSpc>
                <a:spcPct val="150000"/>
              </a:lnSpc>
            </a:pPr>
            <a:r>
              <a:rPr lang="en-IN" sz="2000" dirty="0" smtClean="0"/>
              <a:t>2.clone</a:t>
            </a:r>
            <a:r>
              <a:rPr lang="en-IN" sz="2000" dirty="0" smtClean="0"/>
              <a:t>():it clones the object and create the new object if in order to use clone </a:t>
            </a:r>
            <a:r>
              <a:rPr lang="en-IN" sz="2000" dirty="0" smtClean="0"/>
              <a:t>that</a:t>
            </a:r>
          </a:p>
          <a:p>
            <a:pPr>
              <a:lnSpc>
                <a:spcPct val="150000"/>
              </a:lnSpc>
            </a:pPr>
            <a:r>
              <a:rPr lang="en-IN" sz="2000" dirty="0" smtClean="0"/>
              <a:t>                   class  should </a:t>
            </a:r>
            <a:r>
              <a:rPr lang="en-IN" sz="2000" dirty="0" smtClean="0"/>
              <a:t>have clonable interface should be there</a:t>
            </a:r>
            <a:r>
              <a:rPr lang="en-IN" sz="2000" dirty="0" smtClean="0"/>
              <a:t>.</a:t>
            </a:r>
          </a:p>
          <a:p>
            <a:pPr>
              <a:lnSpc>
                <a:spcPct val="150000"/>
              </a:lnSpc>
            </a:pPr>
            <a:r>
              <a:rPr lang="en-IN" sz="2000" dirty="0" smtClean="0"/>
              <a:t>3.equals</a:t>
            </a:r>
            <a:r>
              <a:rPr lang="en-IN" sz="2000" dirty="0" smtClean="0"/>
              <a:t>(): it returns the Boolean</a:t>
            </a:r>
            <a:r>
              <a:rPr lang="en-IN" sz="2000" dirty="0" smtClean="0"/>
              <a:t>, in </a:t>
            </a:r>
            <a:r>
              <a:rPr lang="en-IN" sz="2000" dirty="0" smtClean="0"/>
              <a:t>order to use equals() method we need to </a:t>
            </a:r>
            <a:r>
              <a:rPr lang="en-IN" sz="2000" dirty="0" smtClean="0"/>
              <a:t>need</a:t>
            </a:r>
          </a:p>
          <a:p>
            <a:pPr>
              <a:lnSpc>
                <a:spcPct val="150000"/>
              </a:lnSpc>
            </a:pPr>
            <a:r>
              <a:rPr lang="en-IN" sz="2000" dirty="0" smtClean="0"/>
              <a:t> </a:t>
            </a:r>
            <a:r>
              <a:rPr lang="en-IN" sz="2000" dirty="0" smtClean="0"/>
              <a:t>                      to override </a:t>
            </a:r>
            <a:r>
              <a:rPr lang="en-IN" sz="2000" dirty="0" smtClean="0"/>
              <a:t>the hashcode() and equals() </a:t>
            </a:r>
            <a:r>
              <a:rPr lang="en-IN" sz="2000" dirty="0" smtClean="0"/>
              <a:t>both, because </a:t>
            </a:r>
            <a:r>
              <a:rPr lang="en-IN" sz="2000" dirty="0" smtClean="0"/>
              <a:t>it is comparing </a:t>
            </a:r>
            <a:endParaRPr lang="en-IN" sz="2000" dirty="0" smtClean="0"/>
          </a:p>
          <a:p>
            <a:pPr>
              <a:lnSpc>
                <a:spcPct val="150000"/>
              </a:lnSpc>
            </a:pPr>
            <a:r>
              <a:rPr lang="en-IN" sz="2000" dirty="0" smtClean="0"/>
              <a:t> </a:t>
            </a:r>
            <a:r>
              <a:rPr lang="en-IN" sz="2000" dirty="0" smtClean="0"/>
              <a:t>                      the memory.</a:t>
            </a:r>
          </a:p>
          <a:p>
            <a:pPr>
              <a:lnSpc>
                <a:spcPct val="150000"/>
              </a:lnSpc>
            </a:pPr>
            <a:r>
              <a:rPr lang="en-IN" sz="2000" b="1" dirty="0" smtClean="0">
                <a:solidFill>
                  <a:srgbClr val="FFFF00"/>
                </a:solidFill>
              </a:rPr>
              <a:t> </a:t>
            </a:r>
            <a:r>
              <a:rPr lang="en-IN" sz="2000" b="1" dirty="0" smtClean="0">
                <a:solidFill>
                  <a:srgbClr val="FFFF00"/>
                </a:solidFill>
              </a:rPr>
              <a:t>                     </a:t>
            </a:r>
            <a:r>
              <a:rPr lang="en-IN" sz="2000" b="1" dirty="0" smtClean="0">
                <a:solidFill>
                  <a:srgbClr val="FFFF00"/>
                </a:solidFill>
              </a:rPr>
              <a:t>System.</a:t>
            </a:r>
            <a:r>
              <a:rPr lang="en-IN" sz="2000" b="1" i="1" dirty="0" smtClean="0">
                <a:solidFill>
                  <a:srgbClr val="FFFF00"/>
                </a:solidFill>
              </a:rPr>
              <a:t>out</a:t>
            </a:r>
            <a:r>
              <a:rPr lang="en-IN" sz="2000" b="1" dirty="0" smtClean="0">
                <a:solidFill>
                  <a:srgbClr val="FFFF00"/>
                </a:solidFill>
              </a:rPr>
              <a:t>.println(d1.equals(d2)); //it shows the false output</a:t>
            </a:r>
            <a:endParaRPr lang="en-US" sz="2000" b="1" dirty="0" smtClean="0">
              <a:solidFill>
                <a:srgbClr val="FFFF00"/>
              </a:solidFill>
            </a:endParaRPr>
          </a:p>
          <a:p>
            <a:pPr>
              <a:lnSpc>
                <a:spcPct val="150000"/>
              </a:lnSpc>
            </a:pPr>
            <a:r>
              <a:rPr lang="en-IN" sz="2000" dirty="0" smtClean="0"/>
              <a:t> </a:t>
            </a:r>
            <a:endParaRPr lang="en-US" sz="2000" dirty="0" smtClean="0"/>
          </a:p>
          <a:p>
            <a:pPr>
              <a:lnSpc>
                <a:spcPct val="150000"/>
              </a:lnSpc>
            </a:pPr>
            <a:endParaRPr lang="en-US" sz="2000" dirty="0" smtClean="0"/>
          </a:p>
          <a:p>
            <a:pPr>
              <a:lnSpc>
                <a:spcPct val="150000"/>
              </a:lnSpc>
            </a:pPr>
            <a:endParaRPr lang="en-US" sz="2000"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2852"/>
            <a:ext cx="9001156" cy="6340197"/>
          </a:xfrm>
          <a:prstGeom prst="rect">
            <a:avLst/>
          </a:prstGeom>
          <a:noFill/>
        </p:spPr>
        <p:txBody>
          <a:bodyPr wrap="square" rtlCol="0">
            <a:spAutoFit/>
          </a:bodyPr>
          <a:lstStyle/>
          <a:p>
            <a:r>
              <a:rPr lang="en-IN" sz="2800" b="1" u="sng" dirty="0" smtClean="0">
                <a:solidFill>
                  <a:srgbClr val="FF0000"/>
                </a:solidFill>
              </a:rPr>
              <a:t>EXCEPTION HANDLING: </a:t>
            </a:r>
            <a:endParaRPr lang="en-US" sz="2800" b="1" dirty="0" smtClean="0">
              <a:solidFill>
                <a:srgbClr val="FF0000"/>
              </a:solidFill>
            </a:endParaRPr>
          </a:p>
          <a:p>
            <a:pPr lvl="0"/>
            <a:endParaRPr lang="en-IN" dirty="0" smtClean="0"/>
          </a:p>
          <a:p>
            <a:pPr lvl="0">
              <a:lnSpc>
                <a:spcPct val="150000"/>
              </a:lnSpc>
            </a:pPr>
            <a:r>
              <a:rPr lang="en-IN" dirty="0" smtClean="0">
                <a:sym typeface="Wingdings" pitchFamily="2" charset="2"/>
              </a:rPr>
              <a:t></a:t>
            </a:r>
            <a:r>
              <a:rPr lang="en-IN" sz="2000" dirty="0" smtClean="0"/>
              <a:t>Error </a:t>
            </a:r>
            <a:r>
              <a:rPr lang="en-IN" sz="2000" dirty="0" smtClean="0"/>
              <a:t>event which occur during runtime</a:t>
            </a:r>
            <a:r>
              <a:rPr lang="en-IN" sz="2000" dirty="0" smtClean="0"/>
              <a:t>. it </a:t>
            </a:r>
            <a:r>
              <a:rPr lang="en-IN" sz="2000" dirty="0" smtClean="0"/>
              <a:t>disrupts the flow of </a:t>
            </a:r>
            <a:r>
              <a:rPr lang="en-IN" sz="2000" dirty="0" smtClean="0"/>
              <a:t>execution.</a:t>
            </a:r>
          </a:p>
          <a:p>
            <a:pPr lvl="0">
              <a:lnSpc>
                <a:spcPct val="150000"/>
              </a:lnSpc>
            </a:pPr>
            <a:r>
              <a:rPr lang="en-US" sz="2000" dirty="0" smtClean="0">
                <a:sym typeface="Wingdings" pitchFamily="2" charset="2"/>
              </a:rPr>
              <a:t></a:t>
            </a:r>
            <a:r>
              <a:rPr lang="en-IN" sz="2000" dirty="0" smtClean="0"/>
              <a:t>In </a:t>
            </a:r>
            <a:r>
              <a:rPr lang="en-IN" sz="2000" dirty="0" smtClean="0"/>
              <a:t>order to overcome the problem that might occur at runtime we go for </a:t>
            </a:r>
            <a:endParaRPr lang="en-IN" sz="2000" dirty="0" smtClean="0"/>
          </a:p>
          <a:p>
            <a:pPr lvl="0">
              <a:lnSpc>
                <a:spcPct val="150000"/>
              </a:lnSpc>
            </a:pPr>
            <a:r>
              <a:rPr lang="en-IN" sz="2000" dirty="0" smtClean="0"/>
              <a:t> </a:t>
            </a:r>
            <a:r>
              <a:rPr lang="en-IN" sz="2000" dirty="0" smtClean="0"/>
              <a:t>    exception  handling</a:t>
            </a:r>
            <a:r>
              <a:rPr lang="en-IN" sz="2000" dirty="0" smtClean="0"/>
              <a:t>.</a:t>
            </a:r>
            <a:endParaRPr lang="en-US" sz="2000" dirty="0" smtClean="0"/>
          </a:p>
          <a:p>
            <a:pPr lvl="0">
              <a:lnSpc>
                <a:spcPct val="150000"/>
              </a:lnSpc>
            </a:pPr>
            <a:r>
              <a:rPr lang="en-IN" sz="2000" dirty="0" smtClean="0">
                <a:sym typeface="Wingdings" pitchFamily="2" charset="2"/>
              </a:rPr>
              <a:t></a:t>
            </a:r>
            <a:r>
              <a:rPr lang="en-IN" sz="2000" dirty="0" smtClean="0"/>
              <a:t>Exception </a:t>
            </a:r>
            <a:r>
              <a:rPr lang="en-IN" sz="2000" dirty="0" smtClean="0"/>
              <a:t>in java can arise from different  kind of situations such as wrong data </a:t>
            </a:r>
            <a:endParaRPr lang="en-IN" sz="2000" dirty="0" smtClean="0"/>
          </a:p>
          <a:p>
            <a:pPr lvl="0">
              <a:lnSpc>
                <a:spcPct val="150000"/>
              </a:lnSpc>
            </a:pPr>
            <a:r>
              <a:rPr lang="en-IN" sz="2000" dirty="0" smtClean="0"/>
              <a:t> </a:t>
            </a:r>
            <a:r>
              <a:rPr lang="en-IN" sz="2000" dirty="0" smtClean="0"/>
              <a:t>    entered </a:t>
            </a:r>
            <a:r>
              <a:rPr lang="en-IN" sz="2000" dirty="0" smtClean="0"/>
              <a:t>by </a:t>
            </a:r>
            <a:r>
              <a:rPr lang="en-IN" sz="2000" dirty="0" smtClean="0"/>
              <a:t>user, </a:t>
            </a:r>
            <a:r>
              <a:rPr lang="en-IN" sz="2000" dirty="0" smtClean="0"/>
              <a:t>hardware failure, network connection failure</a:t>
            </a:r>
            <a:r>
              <a:rPr lang="en-IN" sz="2000" dirty="0" smtClean="0"/>
              <a:t>, database </a:t>
            </a:r>
            <a:r>
              <a:rPr lang="en-IN" sz="2000" dirty="0" smtClean="0"/>
              <a:t>server </a:t>
            </a:r>
            <a:endParaRPr lang="en-IN" sz="2000" dirty="0" smtClean="0"/>
          </a:p>
          <a:p>
            <a:pPr lvl="0">
              <a:lnSpc>
                <a:spcPct val="150000"/>
              </a:lnSpc>
            </a:pPr>
            <a:r>
              <a:rPr lang="en-IN" sz="2000" dirty="0" smtClean="0"/>
              <a:t> </a:t>
            </a:r>
            <a:r>
              <a:rPr lang="en-IN" sz="2000" dirty="0" smtClean="0"/>
              <a:t>    down </a:t>
            </a:r>
            <a:r>
              <a:rPr lang="en-IN" sz="2000" dirty="0" smtClean="0"/>
              <a:t>etc.</a:t>
            </a:r>
            <a:endParaRPr lang="en-US" sz="2000" dirty="0" smtClean="0"/>
          </a:p>
          <a:p>
            <a:pPr lvl="0">
              <a:lnSpc>
                <a:spcPct val="150000"/>
              </a:lnSpc>
            </a:pPr>
            <a:r>
              <a:rPr lang="en-IN" sz="2000" dirty="0" smtClean="0">
                <a:sym typeface="Wingdings" pitchFamily="2" charset="2"/>
              </a:rPr>
              <a:t></a:t>
            </a:r>
            <a:r>
              <a:rPr lang="en-IN" sz="2000" dirty="0" smtClean="0"/>
              <a:t>Java </a:t>
            </a:r>
            <a:r>
              <a:rPr lang="en-IN" sz="2000" dirty="0" smtClean="0"/>
              <a:t>being an object oriented language</a:t>
            </a:r>
            <a:r>
              <a:rPr lang="en-IN" sz="2000" dirty="0" smtClean="0"/>
              <a:t>, whenever </a:t>
            </a:r>
            <a:r>
              <a:rPr lang="en-IN" sz="2000" dirty="0" smtClean="0"/>
              <a:t>an error occur while </a:t>
            </a:r>
            <a:r>
              <a:rPr lang="en-IN" sz="2000" dirty="0" smtClean="0"/>
              <a:t>executing</a:t>
            </a:r>
          </a:p>
          <a:p>
            <a:pPr lvl="0">
              <a:lnSpc>
                <a:spcPct val="150000"/>
              </a:lnSpc>
            </a:pPr>
            <a:r>
              <a:rPr lang="en-IN" sz="2000" dirty="0" smtClean="0"/>
              <a:t> </a:t>
            </a:r>
            <a:r>
              <a:rPr lang="en-IN" sz="2000" dirty="0" smtClean="0"/>
              <a:t>    </a:t>
            </a:r>
            <a:r>
              <a:rPr lang="en-IN" sz="2000" dirty="0" smtClean="0"/>
              <a:t>a </a:t>
            </a:r>
            <a:r>
              <a:rPr lang="en-IN" sz="2000" dirty="0" smtClean="0"/>
              <a:t> statements, creates </a:t>
            </a:r>
            <a:r>
              <a:rPr lang="en-IN" sz="2000" dirty="0" smtClean="0"/>
              <a:t>an exception object and then the normal flow of program </a:t>
            </a:r>
            <a:endParaRPr lang="en-IN" sz="2000" dirty="0" smtClean="0"/>
          </a:p>
          <a:p>
            <a:pPr lvl="0">
              <a:lnSpc>
                <a:spcPct val="150000"/>
              </a:lnSpc>
            </a:pPr>
            <a:r>
              <a:rPr lang="en-IN" sz="2000" dirty="0" smtClean="0"/>
              <a:t> </a:t>
            </a:r>
            <a:r>
              <a:rPr lang="en-IN" sz="2000" dirty="0" smtClean="0"/>
              <a:t>    halts.</a:t>
            </a:r>
          </a:p>
          <a:p>
            <a:pPr lvl="0">
              <a:lnSpc>
                <a:spcPct val="150000"/>
              </a:lnSpc>
            </a:pPr>
            <a:r>
              <a:rPr lang="en-IN" sz="2000" dirty="0" smtClean="0">
                <a:sym typeface="Wingdings" pitchFamily="2" charset="2"/>
              </a:rPr>
              <a:t></a:t>
            </a:r>
            <a:r>
              <a:rPr lang="en-IN" sz="2000" dirty="0" smtClean="0"/>
              <a:t>JRE </a:t>
            </a:r>
            <a:r>
              <a:rPr lang="en-IN" sz="2000" dirty="0" smtClean="0"/>
              <a:t>tries to find </a:t>
            </a:r>
            <a:r>
              <a:rPr lang="en-IN" sz="2000" dirty="0" smtClean="0"/>
              <a:t>someone </a:t>
            </a:r>
            <a:r>
              <a:rPr lang="en-IN" sz="2000" dirty="0" smtClean="0"/>
              <a:t>that can handle the raised exception.</a:t>
            </a:r>
            <a:endParaRPr lang="en-US" sz="2000" dirty="0" smtClean="0"/>
          </a:p>
          <a:p>
            <a:pPr lvl="0">
              <a:lnSpc>
                <a:spcPct val="150000"/>
              </a:lnSpc>
            </a:pPr>
            <a:r>
              <a:rPr lang="en-IN" sz="2000" dirty="0" smtClean="0">
                <a:sym typeface="Wingdings" pitchFamily="2" charset="2"/>
              </a:rPr>
              <a:t></a:t>
            </a:r>
            <a:r>
              <a:rPr lang="en-IN" sz="2000" dirty="0" smtClean="0"/>
              <a:t>The </a:t>
            </a:r>
            <a:r>
              <a:rPr lang="en-IN" sz="2000" dirty="0" smtClean="0"/>
              <a:t>exception object contains a lot of debugging information such as method </a:t>
            </a:r>
            <a:endParaRPr lang="en-IN" sz="2000" dirty="0" smtClean="0"/>
          </a:p>
          <a:p>
            <a:pPr lvl="0">
              <a:lnSpc>
                <a:spcPct val="150000"/>
              </a:lnSpc>
            </a:pPr>
            <a:r>
              <a:rPr lang="en-IN" sz="2000" dirty="0" smtClean="0"/>
              <a:t> </a:t>
            </a:r>
            <a:r>
              <a:rPr lang="en-IN" sz="2000" dirty="0" smtClean="0"/>
              <a:t>    hierarchy</a:t>
            </a:r>
            <a:r>
              <a:rPr lang="en-IN" sz="2000" dirty="0" smtClean="0"/>
              <a:t>, </a:t>
            </a:r>
            <a:r>
              <a:rPr lang="en-IN" sz="2000" dirty="0" smtClean="0"/>
              <a:t> line </a:t>
            </a:r>
            <a:r>
              <a:rPr lang="en-IN" sz="2000" dirty="0" smtClean="0"/>
              <a:t>number where the exception occurred, type of exception etc</a:t>
            </a:r>
            <a:r>
              <a:rPr lang="en-IN" sz="2000" dirty="0" smtClean="0"/>
              <a:t>.</a:t>
            </a:r>
            <a:endParaRPr lang="en-US" sz="2000" dirty="0" smtClean="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42852"/>
            <a:ext cx="9470862" cy="7294305"/>
          </a:xfrm>
          <a:prstGeom prst="rect">
            <a:avLst/>
          </a:prstGeom>
          <a:noFill/>
        </p:spPr>
        <p:txBody>
          <a:bodyPr wrap="none" rtlCol="0">
            <a:spAutoFit/>
          </a:bodyPr>
          <a:lstStyle/>
          <a:p>
            <a:pPr lvl="0">
              <a:lnSpc>
                <a:spcPct val="150000"/>
              </a:lnSpc>
            </a:pPr>
            <a:r>
              <a:rPr lang="en-IN" dirty="0" smtClean="0">
                <a:sym typeface="Wingdings" pitchFamily="2" charset="2"/>
              </a:rPr>
              <a:t></a:t>
            </a:r>
            <a:r>
              <a:rPr lang="en-IN" sz="2000" dirty="0" smtClean="0"/>
              <a:t>Method hierarchy:</a:t>
            </a:r>
            <a:endParaRPr lang="en-US" sz="2000" dirty="0" smtClean="0"/>
          </a:p>
          <a:p>
            <a:pPr>
              <a:lnSpc>
                <a:spcPct val="150000"/>
              </a:lnSpc>
            </a:pPr>
            <a:r>
              <a:rPr lang="en-IN" sz="2000" b="1" dirty="0" smtClean="0"/>
              <a:t>           </a:t>
            </a: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s() {</a:t>
            </a:r>
            <a:endParaRPr lang="en-US" sz="2000" dirty="0" smtClean="0"/>
          </a:p>
          <a:p>
            <a:pPr>
              <a:lnSpc>
                <a:spcPct val="150000"/>
              </a:lnSpc>
            </a:pPr>
            <a:r>
              <a:rPr lang="en-IN" sz="2000" dirty="0" smtClean="0"/>
              <a:t>		StringBuffer </a:t>
            </a:r>
            <a:r>
              <a:rPr lang="en-IN" sz="2000" u="sng" dirty="0" err="1" smtClean="0"/>
              <a:t>sb</a:t>
            </a:r>
            <a:r>
              <a:rPr lang="en-IN" sz="2000" dirty="0" smtClean="0"/>
              <a:t> = </a:t>
            </a:r>
            <a:r>
              <a:rPr lang="en-IN" sz="2000" b="1" dirty="0" smtClean="0"/>
              <a:t>new</a:t>
            </a:r>
            <a:r>
              <a:rPr lang="en-IN" sz="2000" dirty="0" smtClean="0"/>
              <a:t> StringBuffer(-1);</a:t>
            </a:r>
            <a:endParaRPr lang="en-US" sz="2000" dirty="0" smtClean="0"/>
          </a:p>
          <a:p>
            <a:pPr>
              <a:lnSpc>
                <a:spcPct val="150000"/>
              </a:lnSpc>
            </a:pPr>
            <a:r>
              <a:rPr lang="en-IN" sz="2000" dirty="0" smtClean="0"/>
              <a:t>		</a:t>
            </a:r>
            <a:r>
              <a:rPr lang="en-IN" sz="2000" dirty="0" smtClean="0"/>
              <a:t>      </a:t>
            </a:r>
            <a:r>
              <a:rPr lang="en-IN" sz="2000" dirty="0" smtClean="0"/>
              <a:t>}</a:t>
            </a:r>
            <a:endParaRPr lang="en-US" sz="2000" dirty="0" smtClean="0"/>
          </a:p>
          <a:p>
            <a:pPr>
              <a:lnSpc>
                <a:spcPct val="150000"/>
              </a:lnSpc>
            </a:pPr>
            <a:r>
              <a:rPr lang="en-IN" sz="2000" dirty="0" smtClean="0"/>
              <a:t>	    </a:t>
            </a:r>
            <a:r>
              <a:rPr lang="en-IN" sz="2000" b="1" dirty="0" smtClean="0"/>
              <a:t>public</a:t>
            </a:r>
            <a:r>
              <a:rPr lang="en-IN" sz="2000" dirty="0" smtClean="0"/>
              <a:t> </a:t>
            </a:r>
            <a:r>
              <a:rPr lang="en-IN" sz="2000" b="1" dirty="0" smtClean="0"/>
              <a:t>static</a:t>
            </a:r>
            <a:r>
              <a:rPr lang="en-IN" sz="2000" dirty="0" smtClean="0"/>
              <a:t> </a:t>
            </a:r>
            <a:r>
              <a:rPr lang="en-IN" sz="2000" b="1" dirty="0" smtClean="0"/>
              <a:t>void</a:t>
            </a:r>
            <a:r>
              <a:rPr lang="en-IN" sz="2000" dirty="0" smtClean="0"/>
              <a:t> t() {</a:t>
            </a:r>
            <a:endParaRPr lang="en-US" sz="2000" dirty="0" smtClean="0"/>
          </a:p>
          <a:p>
            <a:pPr>
              <a:lnSpc>
                <a:spcPct val="150000"/>
              </a:lnSpc>
            </a:pPr>
            <a:r>
              <a:rPr lang="en-IN" sz="2000" dirty="0" smtClean="0"/>
              <a:t>	         </a:t>
            </a:r>
            <a:r>
              <a:rPr lang="en-IN" sz="2000" i="1" dirty="0" smtClean="0"/>
              <a:t>s</a:t>
            </a:r>
            <a:r>
              <a:rPr lang="en-IN" sz="2000" dirty="0" smtClean="0"/>
              <a:t>();</a:t>
            </a:r>
            <a:endParaRPr lang="en-US" sz="2000" dirty="0" smtClean="0"/>
          </a:p>
          <a:p>
            <a:pPr>
              <a:lnSpc>
                <a:spcPct val="150000"/>
              </a:lnSpc>
            </a:pPr>
            <a:r>
              <a:rPr lang="en-IN" sz="2000" dirty="0" smtClean="0"/>
              <a:t>	 </a:t>
            </a:r>
            <a:r>
              <a:rPr lang="en-IN" sz="2000" dirty="0" smtClean="0"/>
              <a:t>}</a:t>
            </a:r>
            <a:endParaRPr lang="en-US" sz="2000" dirty="0" smtClean="0"/>
          </a:p>
          <a:p>
            <a:pPr lvl="0">
              <a:lnSpc>
                <a:spcPct val="150000"/>
              </a:lnSpc>
            </a:pPr>
            <a:r>
              <a:rPr lang="en-IN" sz="2000" dirty="0" smtClean="0">
                <a:sym typeface="Wingdings" pitchFamily="2" charset="2"/>
              </a:rPr>
              <a:t></a:t>
            </a:r>
            <a:r>
              <a:rPr lang="en-IN" sz="2000" dirty="0" smtClean="0"/>
              <a:t>The </a:t>
            </a:r>
            <a:r>
              <a:rPr lang="en-IN" sz="2000" dirty="0" smtClean="0"/>
              <a:t>process of creating the exception object and handing it over to runtime </a:t>
            </a:r>
            <a:endParaRPr lang="en-IN" sz="2000" dirty="0" smtClean="0"/>
          </a:p>
          <a:p>
            <a:pPr lvl="0">
              <a:lnSpc>
                <a:spcPct val="150000"/>
              </a:lnSpc>
            </a:pPr>
            <a:r>
              <a:rPr lang="en-IN" sz="2000" dirty="0" smtClean="0"/>
              <a:t> </a:t>
            </a:r>
            <a:r>
              <a:rPr lang="en-IN" sz="2000" dirty="0" smtClean="0"/>
              <a:t>    environment is </a:t>
            </a:r>
            <a:r>
              <a:rPr lang="en-IN" sz="2000" dirty="0" smtClean="0"/>
              <a:t>called </a:t>
            </a:r>
            <a:r>
              <a:rPr lang="en-IN" sz="2000" b="1" dirty="0" smtClean="0"/>
              <a:t>“throwing the exception”</a:t>
            </a:r>
            <a:r>
              <a:rPr lang="en-IN" sz="2000" dirty="0" smtClean="0"/>
              <a:t>.</a:t>
            </a:r>
            <a:endParaRPr lang="en-US" sz="2000" dirty="0" smtClean="0"/>
          </a:p>
          <a:p>
            <a:pPr lvl="0">
              <a:lnSpc>
                <a:spcPct val="150000"/>
              </a:lnSpc>
            </a:pPr>
            <a:r>
              <a:rPr lang="en-IN" sz="2000" dirty="0" smtClean="0">
                <a:sym typeface="Wingdings" pitchFamily="2" charset="2"/>
              </a:rPr>
              <a:t></a:t>
            </a:r>
            <a:r>
              <a:rPr lang="en-IN" sz="2000" dirty="0" smtClean="0"/>
              <a:t>If </a:t>
            </a:r>
            <a:r>
              <a:rPr lang="en-IN" sz="2000" dirty="0" smtClean="0"/>
              <a:t>appropriate exception handler is found</a:t>
            </a:r>
            <a:r>
              <a:rPr lang="en-IN" sz="2000" dirty="0" smtClean="0"/>
              <a:t>, exception </a:t>
            </a:r>
            <a:r>
              <a:rPr lang="en-IN" sz="2000" dirty="0" smtClean="0"/>
              <a:t>object is passed to the handler to </a:t>
            </a:r>
            <a:endParaRPr lang="en-IN" sz="2000" dirty="0" smtClean="0"/>
          </a:p>
          <a:p>
            <a:pPr lvl="0">
              <a:lnSpc>
                <a:spcPct val="150000"/>
              </a:lnSpc>
            </a:pPr>
            <a:r>
              <a:rPr lang="en-IN" sz="2000" dirty="0" smtClean="0"/>
              <a:t>     process </a:t>
            </a:r>
            <a:r>
              <a:rPr lang="en-IN" sz="2000" dirty="0" smtClean="0"/>
              <a:t>it</a:t>
            </a:r>
            <a:r>
              <a:rPr lang="en-IN" sz="2000" dirty="0" smtClean="0"/>
              <a:t>. </a:t>
            </a:r>
            <a:r>
              <a:rPr lang="en-IN" sz="2000" dirty="0" smtClean="0"/>
              <a:t>T</a:t>
            </a:r>
            <a:r>
              <a:rPr lang="en-IN" sz="2000" dirty="0" smtClean="0"/>
              <a:t>he </a:t>
            </a:r>
            <a:r>
              <a:rPr lang="en-IN" sz="2000" dirty="0" smtClean="0"/>
              <a:t>handler is said to be </a:t>
            </a:r>
            <a:r>
              <a:rPr lang="en-IN" sz="2000" b="1" dirty="0" smtClean="0"/>
              <a:t>“catching the exception”</a:t>
            </a:r>
            <a:endParaRPr lang="en-US" sz="2000" dirty="0" smtClean="0"/>
          </a:p>
          <a:p>
            <a:pPr lvl="0">
              <a:lnSpc>
                <a:spcPct val="150000"/>
              </a:lnSpc>
            </a:pPr>
            <a:r>
              <a:rPr lang="en-IN" sz="2000" b="1" dirty="0" smtClean="0">
                <a:sym typeface="Wingdings" pitchFamily="2" charset="2"/>
              </a:rPr>
              <a:t></a:t>
            </a:r>
            <a:r>
              <a:rPr lang="en-IN" sz="2000" b="1" dirty="0" smtClean="0"/>
              <a:t>Note</a:t>
            </a:r>
            <a:r>
              <a:rPr lang="en-IN" sz="2000" dirty="0" smtClean="0"/>
              <a:t>: Java </a:t>
            </a:r>
            <a:r>
              <a:rPr lang="en-IN" sz="2000" dirty="0" smtClean="0"/>
              <a:t>exception handling </a:t>
            </a:r>
            <a:r>
              <a:rPr lang="en-IN" sz="2000" dirty="0" smtClean="0"/>
              <a:t>is a </a:t>
            </a:r>
            <a:r>
              <a:rPr lang="en-IN" sz="2000" dirty="0" smtClean="0"/>
              <a:t>framework that is used to handle runtime </a:t>
            </a:r>
            <a:r>
              <a:rPr lang="en-IN" sz="2000" dirty="0" smtClean="0"/>
              <a:t> </a:t>
            </a:r>
          </a:p>
          <a:p>
            <a:pPr lvl="0">
              <a:lnSpc>
                <a:spcPct val="150000"/>
              </a:lnSpc>
            </a:pPr>
            <a:r>
              <a:rPr lang="en-IN" sz="2000" dirty="0" smtClean="0"/>
              <a:t> </a:t>
            </a:r>
            <a:r>
              <a:rPr lang="en-IN" sz="2000" dirty="0" smtClean="0"/>
              <a:t>                errors only compile </a:t>
            </a:r>
            <a:r>
              <a:rPr lang="en-IN" sz="2000" dirty="0" smtClean="0"/>
              <a:t>time errors are not handled by exception handling in java.</a:t>
            </a:r>
            <a:endParaRPr lang="en-US" sz="2000" dirty="0" smtClean="0"/>
          </a:p>
          <a:p>
            <a:pPr>
              <a:lnSpc>
                <a:spcPct val="150000"/>
              </a:lnSpc>
            </a:pPr>
            <a:r>
              <a:rPr lang="en-IN" sz="2000" dirty="0" smtClean="0"/>
              <a:t> </a:t>
            </a:r>
            <a:endParaRPr lang="en-US" sz="2000" dirty="0" smtClean="0"/>
          </a:p>
          <a:p>
            <a:pPr>
              <a:lnSpc>
                <a:spcPct val="150000"/>
              </a:lnSpc>
            </a:pPr>
            <a:endParaRPr lang="en-US" sz="2000" dirty="0" smtClean="0"/>
          </a:p>
          <a:p>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3" y="214290"/>
            <a:ext cx="8715436" cy="7109639"/>
          </a:xfrm>
          <a:prstGeom prst="rect">
            <a:avLst/>
          </a:prstGeom>
          <a:noFill/>
        </p:spPr>
        <p:txBody>
          <a:bodyPr wrap="square" rtlCol="0">
            <a:spAutoFit/>
          </a:bodyPr>
          <a:lstStyle/>
          <a:p>
            <a:pPr>
              <a:lnSpc>
                <a:spcPct val="150000"/>
              </a:lnSpc>
            </a:pPr>
            <a:r>
              <a:rPr lang="en-IN" sz="2000" b="1" dirty="0" smtClean="0">
                <a:solidFill>
                  <a:srgbClr val="FF0000"/>
                </a:solidFill>
              </a:rPr>
              <a:t>1.THROW</a:t>
            </a:r>
            <a:r>
              <a:rPr lang="en-IN" sz="2000" b="1" dirty="0" smtClean="0">
                <a:solidFill>
                  <a:srgbClr val="FF0000"/>
                </a:solidFill>
              </a:rPr>
              <a:t>:</a:t>
            </a:r>
            <a:endParaRPr lang="en-US" sz="2000" b="1" dirty="0" smtClean="0">
              <a:solidFill>
                <a:srgbClr val="FF0000"/>
              </a:solidFill>
            </a:endParaRPr>
          </a:p>
          <a:p>
            <a:pPr lvl="0">
              <a:lnSpc>
                <a:spcPct val="150000"/>
              </a:lnSpc>
            </a:pPr>
            <a:r>
              <a:rPr lang="en-IN" sz="2000" dirty="0" smtClean="0"/>
              <a:t>          User </a:t>
            </a:r>
            <a:r>
              <a:rPr lang="en-IN" sz="2000" dirty="0" smtClean="0"/>
              <a:t>defined exception.</a:t>
            </a:r>
            <a:endParaRPr lang="en-US" sz="2000" dirty="0" smtClean="0"/>
          </a:p>
          <a:p>
            <a:pPr>
              <a:lnSpc>
                <a:spcPct val="150000"/>
              </a:lnSpc>
            </a:pPr>
            <a:r>
              <a:rPr lang="en-IN" sz="2000" b="1" dirty="0" smtClean="0">
                <a:solidFill>
                  <a:srgbClr val="FF0000"/>
                </a:solidFill>
              </a:rPr>
              <a:t>2.THROWS</a:t>
            </a:r>
            <a:r>
              <a:rPr lang="en-IN" sz="2000" b="1" dirty="0" smtClean="0">
                <a:solidFill>
                  <a:srgbClr val="FF0000"/>
                </a:solidFill>
              </a:rPr>
              <a:t>:</a:t>
            </a:r>
            <a:endParaRPr lang="en-US" sz="2000" b="1" dirty="0" smtClean="0">
              <a:solidFill>
                <a:srgbClr val="FF0000"/>
              </a:solidFill>
            </a:endParaRPr>
          </a:p>
          <a:p>
            <a:pPr lvl="0">
              <a:lnSpc>
                <a:spcPct val="150000"/>
              </a:lnSpc>
            </a:pPr>
            <a:r>
              <a:rPr lang="en-IN" sz="2000" dirty="0" smtClean="0"/>
              <a:t>           Throws </a:t>
            </a:r>
            <a:r>
              <a:rPr lang="en-IN" sz="2000" dirty="0" smtClean="0"/>
              <a:t>is used to pre-defined which method is throwing exception, we need </a:t>
            </a:r>
            <a:r>
              <a:rPr lang="en-IN" sz="2000" dirty="0" smtClean="0"/>
              <a:t>            </a:t>
            </a:r>
          </a:p>
          <a:p>
            <a:pPr lvl="0">
              <a:lnSpc>
                <a:spcPct val="150000"/>
              </a:lnSpc>
            </a:pPr>
            <a:r>
              <a:rPr lang="en-IN" sz="2000" dirty="0" smtClean="0"/>
              <a:t> </a:t>
            </a:r>
            <a:r>
              <a:rPr lang="en-IN" sz="2000" dirty="0" smtClean="0"/>
              <a:t>          to </a:t>
            </a:r>
            <a:r>
              <a:rPr lang="en-IN" sz="2000" dirty="0" smtClean="0"/>
              <a:t>write throws Exception in both in caller method and called method</a:t>
            </a:r>
            <a:endParaRPr lang="en-US" sz="2000" dirty="0" smtClean="0"/>
          </a:p>
          <a:p>
            <a:pPr>
              <a:lnSpc>
                <a:spcPct val="150000"/>
              </a:lnSpc>
            </a:pPr>
            <a:r>
              <a:rPr lang="en-IN" sz="2000" b="1" dirty="0" smtClean="0">
                <a:solidFill>
                  <a:srgbClr val="FF0000"/>
                </a:solidFill>
              </a:rPr>
              <a:t>3.TRY-CATCH</a:t>
            </a:r>
            <a:r>
              <a:rPr lang="en-IN" sz="2000" b="1" dirty="0" smtClean="0">
                <a:solidFill>
                  <a:srgbClr val="FF0000"/>
                </a:solidFill>
              </a:rPr>
              <a:t>:</a:t>
            </a:r>
            <a:endParaRPr lang="en-US" sz="2000" b="1" dirty="0" smtClean="0">
              <a:solidFill>
                <a:srgbClr val="FF0000"/>
              </a:solidFill>
            </a:endParaRPr>
          </a:p>
          <a:p>
            <a:pPr lvl="0">
              <a:lnSpc>
                <a:spcPct val="150000"/>
              </a:lnSpc>
            </a:pPr>
            <a:r>
              <a:rPr lang="en-IN" sz="2000" dirty="0" smtClean="0"/>
              <a:t>           It </a:t>
            </a:r>
            <a:r>
              <a:rPr lang="en-IN" sz="2000" dirty="0" smtClean="0"/>
              <a:t>is used for exception handling.</a:t>
            </a:r>
            <a:endParaRPr lang="en-US" sz="2000" dirty="0" smtClean="0"/>
          </a:p>
          <a:p>
            <a:pPr lvl="0">
              <a:lnSpc>
                <a:spcPct val="150000"/>
              </a:lnSpc>
            </a:pPr>
            <a:r>
              <a:rPr lang="en-IN" sz="2000" dirty="0" smtClean="0"/>
              <a:t>           First </a:t>
            </a:r>
            <a:r>
              <a:rPr lang="en-IN" sz="2000" dirty="0" smtClean="0"/>
              <a:t>try will execute after catch</a:t>
            </a:r>
            <a:endParaRPr lang="en-US" sz="2000" dirty="0" smtClean="0"/>
          </a:p>
          <a:p>
            <a:pPr>
              <a:lnSpc>
                <a:spcPct val="150000"/>
              </a:lnSpc>
            </a:pPr>
            <a:r>
              <a:rPr lang="en-IN" sz="2000" b="1" dirty="0" smtClean="0">
                <a:solidFill>
                  <a:srgbClr val="FF0000"/>
                </a:solidFill>
              </a:rPr>
              <a:t>4.FINALLY</a:t>
            </a:r>
            <a:r>
              <a:rPr lang="en-IN" sz="2000" b="1" dirty="0" smtClean="0">
                <a:solidFill>
                  <a:srgbClr val="FF0000"/>
                </a:solidFill>
              </a:rPr>
              <a:t>:</a:t>
            </a:r>
            <a:endParaRPr lang="en-US" sz="2000" b="1" dirty="0" smtClean="0">
              <a:solidFill>
                <a:srgbClr val="FF0000"/>
              </a:solidFill>
            </a:endParaRPr>
          </a:p>
          <a:p>
            <a:pPr lvl="0">
              <a:lnSpc>
                <a:spcPct val="150000"/>
              </a:lnSpc>
            </a:pPr>
            <a:r>
              <a:rPr lang="en-IN" sz="2000" dirty="0" smtClean="0"/>
              <a:t>           Finally </a:t>
            </a:r>
            <a:r>
              <a:rPr lang="en-IN" sz="2000" dirty="0" smtClean="0"/>
              <a:t>is used when some statements need to be executed after try catch </a:t>
            </a:r>
            <a:r>
              <a:rPr lang="en-IN" sz="2000" dirty="0" smtClean="0"/>
              <a:t> </a:t>
            </a:r>
          </a:p>
          <a:p>
            <a:pPr lvl="0">
              <a:lnSpc>
                <a:spcPct val="150000"/>
              </a:lnSpc>
            </a:pPr>
            <a:r>
              <a:rPr lang="en-IN" sz="2000" dirty="0" smtClean="0"/>
              <a:t> </a:t>
            </a:r>
            <a:r>
              <a:rPr lang="en-IN" sz="2000" dirty="0" smtClean="0"/>
              <a:t>          use  finally </a:t>
            </a:r>
            <a:endParaRPr lang="en-US" sz="2000" dirty="0" smtClean="0"/>
          </a:p>
          <a:p>
            <a:pPr>
              <a:lnSpc>
                <a:spcPct val="150000"/>
              </a:lnSpc>
            </a:pPr>
            <a:r>
              <a:rPr lang="en-IN" sz="2000" b="1" dirty="0" smtClean="0">
                <a:solidFill>
                  <a:srgbClr val="FF0000"/>
                </a:solidFill>
              </a:rPr>
              <a:t>Note</a:t>
            </a:r>
            <a:r>
              <a:rPr lang="en-IN" sz="2000" b="1" dirty="0" smtClean="0">
                <a:solidFill>
                  <a:srgbClr val="FF0000"/>
                </a:solidFill>
              </a:rPr>
              <a:t>: </a:t>
            </a:r>
            <a:r>
              <a:rPr lang="en-IN" sz="2000" dirty="0" smtClean="0"/>
              <a:t>while </a:t>
            </a:r>
            <a:r>
              <a:rPr lang="en-IN" sz="2000" dirty="0" smtClean="0"/>
              <a:t>using </a:t>
            </a:r>
            <a:r>
              <a:rPr lang="en-IN" sz="2000" dirty="0" smtClean="0"/>
              <a:t>multiple </a:t>
            </a:r>
            <a:r>
              <a:rPr lang="en-IN" sz="2000" dirty="0" smtClean="0"/>
              <a:t>catch block when we give exception in </a:t>
            </a:r>
            <a:r>
              <a:rPr lang="en-IN" sz="2000" dirty="0" smtClean="0"/>
              <a:t>catch it </a:t>
            </a:r>
            <a:r>
              <a:rPr lang="en-IN" sz="2000" dirty="0" smtClean="0"/>
              <a:t>gives error</a:t>
            </a:r>
            <a:r>
              <a:rPr lang="en-IN" sz="2000" dirty="0" smtClean="0"/>
              <a:t>, exception </a:t>
            </a:r>
            <a:r>
              <a:rPr lang="en-IN" sz="2000" dirty="0" smtClean="0"/>
              <a:t>should return in last because it takes all the exception example NegativeArraySizeException</a:t>
            </a:r>
            <a:r>
              <a:rPr lang="en-IN" sz="2000" dirty="0" smtClean="0"/>
              <a:t>,  </a:t>
            </a:r>
            <a:r>
              <a:rPr lang="en-IN" sz="2000" dirty="0" smtClean="0"/>
              <a:t>ArithmeticException</a:t>
            </a:r>
            <a:endParaRPr lang="en-US" sz="2000" dirty="0" smtClean="0"/>
          </a:p>
          <a:p>
            <a:r>
              <a:rPr lang="en-IN" dirty="0" smtClean="0"/>
              <a:t> </a:t>
            </a:r>
            <a:endParaRPr lang="en-US" dirty="0" smtClean="0"/>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42852"/>
            <a:ext cx="2626809" cy="369332"/>
          </a:xfrm>
          <a:prstGeom prst="rect">
            <a:avLst/>
          </a:prstGeom>
          <a:noFill/>
        </p:spPr>
        <p:txBody>
          <a:bodyPr wrap="none" rtlCol="0">
            <a:spAutoFit/>
          </a:bodyPr>
          <a:lstStyle/>
          <a:p>
            <a:r>
              <a:rPr lang="en-IN" dirty="0" smtClean="0"/>
              <a:t>EXCEPTION HIERARCHY:</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9001156" cy="10033516"/>
          </a:xfrm>
          <a:prstGeom prst="rect">
            <a:avLst/>
          </a:prstGeom>
          <a:noFill/>
        </p:spPr>
        <p:txBody>
          <a:bodyPr wrap="square" rtlCol="0">
            <a:spAutoFit/>
          </a:bodyPr>
          <a:lstStyle/>
          <a:p>
            <a:r>
              <a:rPr lang="en-IN" sz="2800" b="1" u="sng" dirty="0" smtClean="0">
                <a:solidFill>
                  <a:srgbClr val="FF0000"/>
                </a:solidFill>
              </a:rPr>
              <a:t>COLLECTIONS: </a:t>
            </a:r>
            <a:endParaRPr lang="en-US" sz="2800" b="1" dirty="0" smtClean="0">
              <a:solidFill>
                <a:srgbClr val="FF0000"/>
              </a:solidFill>
            </a:endParaRPr>
          </a:p>
          <a:p>
            <a:pPr lvl="0"/>
            <a:endParaRPr lang="en-IN" dirty="0" smtClean="0"/>
          </a:p>
          <a:p>
            <a:pPr lvl="0">
              <a:lnSpc>
                <a:spcPct val="150000"/>
              </a:lnSpc>
            </a:pPr>
            <a:r>
              <a:rPr lang="en-IN" dirty="0" smtClean="0">
                <a:sym typeface="Wingdings" pitchFamily="2" charset="2"/>
              </a:rPr>
              <a:t></a:t>
            </a:r>
            <a:r>
              <a:rPr lang="en-IN" sz="2000" dirty="0" smtClean="0"/>
              <a:t>Collections </a:t>
            </a:r>
            <a:r>
              <a:rPr lang="en-IN" sz="2000" dirty="0" smtClean="0"/>
              <a:t>are like containers that group multiple items in a single unit.</a:t>
            </a:r>
            <a:endParaRPr lang="en-US" sz="2000" dirty="0" smtClean="0"/>
          </a:p>
          <a:p>
            <a:pPr lvl="0">
              <a:lnSpc>
                <a:spcPct val="150000"/>
              </a:lnSpc>
            </a:pPr>
            <a:r>
              <a:rPr lang="en-IN" sz="2000" dirty="0" smtClean="0">
                <a:sym typeface="Wingdings" pitchFamily="2" charset="2"/>
              </a:rPr>
              <a:t></a:t>
            </a:r>
            <a:r>
              <a:rPr lang="en-IN" sz="2000" dirty="0" smtClean="0"/>
              <a:t>Collections </a:t>
            </a:r>
            <a:r>
              <a:rPr lang="en-IN" sz="2000" dirty="0" smtClean="0"/>
              <a:t>are used almost in every programming language and when java </a:t>
            </a:r>
            <a:endParaRPr lang="en-IN" sz="2000" dirty="0" smtClean="0"/>
          </a:p>
          <a:p>
            <a:pPr lvl="0">
              <a:lnSpc>
                <a:spcPct val="150000"/>
              </a:lnSpc>
            </a:pPr>
            <a:r>
              <a:rPr lang="en-IN" sz="2000" dirty="0" smtClean="0"/>
              <a:t> </a:t>
            </a:r>
            <a:r>
              <a:rPr lang="en-IN" sz="2000" dirty="0" smtClean="0"/>
              <a:t>    arrived</a:t>
            </a:r>
            <a:r>
              <a:rPr lang="en-IN" sz="2000" dirty="0" smtClean="0"/>
              <a:t>, it also </a:t>
            </a:r>
            <a:r>
              <a:rPr lang="en-IN" sz="2000" dirty="0" smtClean="0"/>
              <a:t> came </a:t>
            </a:r>
            <a:r>
              <a:rPr lang="en-IN" sz="2000" dirty="0" smtClean="0"/>
              <a:t>with few collection classes.</a:t>
            </a:r>
            <a:endParaRPr lang="en-US" sz="2000" dirty="0" smtClean="0"/>
          </a:p>
          <a:p>
            <a:pPr lvl="0">
              <a:lnSpc>
                <a:spcPct val="150000"/>
              </a:lnSpc>
            </a:pPr>
            <a:r>
              <a:rPr lang="en-IN" sz="2000" dirty="0" smtClean="0">
                <a:sym typeface="Wingdings" pitchFamily="2" charset="2"/>
              </a:rPr>
              <a:t></a:t>
            </a:r>
            <a:r>
              <a:rPr lang="en-IN" sz="2000" dirty="0" smtClean="0"/>
              <a:t>Collection </a:t>
            </a:r>
            <a:r>
              <a:rPr lang="en-IN" sz="2000" dirty="0" smtClean="0"/>
              <a:t>classes: Vector, Stack, </a:t>
            </a:r>
            <a:r>
              <a:rPr lang="en-IN" sz="2000" dirty="0" smtClean="0"/>
              <a:t>hash table </a:t>
            </a:r>
            <a:r>
              <a:rPr lang="en-IN" sz="2000" dirty="0" smtClean="0"/>
              <a:t>,Array.</a:t>
            </a:r>
            <a:endParaRPr lang="en-US" sz="2000" dirty="0" smtClean="0"/>
          </a:p>
          <a:p>
            <a:pPr lvl="0">
              <a:lnSpc>
                <a:spcPct val="150000"/>
              </a:lnSpc>
            </a:pPr>
            <a:r>
              <a:rPr lang="en-IN" sz="2000" dirty="0" smtClean="0">
                <a:sym typeface="Wingdings" pitchFamily="2" charset="2"/>
              </a:rPr>
              <a:t></a:t>
            </a:r>
            <a:r>
              <a:rPr lang="en-IN" sz="2000" dirty="0" smtClean="0"/>
              <a:t>Java </a:t>
            </a:r>
            <a:r>
              <a:rPr lang="en-IN" sz="2000" dirty="0" smtClean="0"/>
              <a:t>1.2 provided </a:t>
            </a:r>
            <a:r>
              <a:rPr lang="en-IN" sz="2000" b="1" dirty="0" smtClean="0"/>
              <a:t>Collections framework</a:t>
            </a:r>
            <a:r>
              <a:rPr lang="en-IN" sz="2000" dirty="0" smtClean="0"/>
              <a:t> that  is architecture  to represent and </a:t>
            </a:r>
            <a:endParaRPr lang="en-IN" sz="2000" dirty="0" smtClean="0"/>
          </a:p>
          <a:p>
            <a:pPr lvl="0">
              <a:lnSpc>
                <a:spcPct val="150000"/>
              </a:lnSpc>
            </a:pPr>
            <a:r>
              <a:rPr lang="en-IN" sz="2000" dirty="0" smtClean="0"/>
              <a:t> </a:t>
            </a:r>
            <a:r>
              <a:rPr lang="en-IN" sz="2000" dirty="0" smtClean="0"/>
              <a:t>    manipulate  the </a:t>
            </a:r>
            <a:r>
              <a:rPr lang="en-IN" sz="2000" dirty="0" smtClean="0"/>
              <a:t>collections.</a:t>
            </a:r>
            <a:endParaRPr lang="en-US" sz="2000" dirty="0" smtClean="0"/>
          </a:p>
          <a:p>
            <a:pPr lvl="0">
              <a:lnSpc>
                <a:spcPct val="150000"/>
              </a:lnSpc>
            </a:pPr>
            <a:r>
              <a:rPr lang="en-IN" sz="2000" dirty="0" smtClean="0">
                <a:sym typeface="Wingdings" pitchFamily="2" charset="2"/>
              </a:rPr>
              <a:t></a:t>
            </a:r>
            <a:r>
              <a:rPr lang="en-IN" sz="2000" dirty="0" smtClean="0"/>
              <a:t>Interfaces: java </a:t>
            </a:r>
            <a:r>
              <a:rPr lang="en-IN" sz="2000" dirty="0" smtClean="0"/>
              <a:t>collections framework interfaces provides the abstract </a:t>
            </a:r>
            <a:r>
              <a:rPr lang="en-IN" sz="2000" dirty="0" smtClean="0"/>
              <a:t>data type </a:t>
            </a:r>
          </a:p>
          <a:p>
            <a:pPr lvl="0">
              <a:lnSpc>
                <a:spcPct val="150000"/>
              </a:lnSpc>
            </a:pPr>
            <a:r>
              <a:rPr lang="en-IN" sz="2000" dirty="0" smtClean="0"/>
              <a:t> </a:t>
            </a:r>
            <a:r>
              <a:rPr lang="en-IN" sz="2000" dirty="0" smtClean="0"/>
              <a:t>                           to </a:t>
            </a:r>
            <a:r>
              <a:rPr lang="en-IN" sz="2000" dirty="0" smtClean="0"/>
              <a:t>represent the collections.</a:t>
            </a:r>
            <a:endParaRPr lang="en-US" sz="2000" dirty="0" smtClean="0"/>
          </a:p>
          <a:p>
            <a:pPr lvl="0">
              <a:lnSpc>
                <a:spcPct val="150000"/>
              </a:lnSpc>
            </a:pPr>
            <a:r>
              <a:rPr lang="en-IN" sz="2000" b="1" dirty="0" smtClean="0">
                <a:sym typeface="Wingdings" pitchFamily="2" charset="2"/>
              </a:rPr>
              <a:t></a:t>
            </a:r>
            <a:r>
              <a:rPr lang="en-IN" sz="2000" b="1" dirty="0" smtClean="0"/>
              <a:t>java.util.Collections</a:t>
            </a:r>
            <a:r>
              <a:rPr lang="en-IN" sz="2000" dirty="0" smtClean="0"/>
              <a:t> </a:t>
            </a:r>
            <a:r>
              <a:rPr lang="en-IN" sz="2000" dirty="0" smtClean="0"/>
              <a:t>is the root interface of collections framework</a:t>
            </a:r>
            <a:r>
              <a:rPr lang="en-IN" sz="2000" dirty="0" smtClean="0"/>
              <a:t>. it </a:t>
            </a:r>
            <a:r>
              <a:rPr lang="en-IN" sz="2000" dirty="0" smtClean="0"/>
              <a:t>is on the </a:t>
            </a:r>
            <a:r>
              <a:rPr lang="en-IN" sz="2000" dirty="0" smtClean="0"/>
              <a:t>top</a:t>
            </a:r>
          </a:p>
          <a:p>
            <a:pPr lvl="0">
              <a:lnSpc>
                <a:spcPct val="150000"/>
              </a:lnSpc>
            </a:pPr>
            <a:r>
              <a:rPr lang="en-IN" sz="2000" dirty="0" smtClean="0"/>
              <a:t> </a:t>
            </a:r>
            <a:r>
              <a:rPr lang="en-IN" sz="2000" dirty="0" smtClean="0"/>
              <a:t>    of collections </a:t>
            </a:r>
            <a:r>
              <a:rPr lang="en-IN" sz="2000" dirty="0" smtClean="0"/>
              <a:t>framework hierarchy.</a:t>
            </a:r>
            <a:endParaRPr lang="en-US" sz="2000" dirty="0" smtClean="0"/>
          </a:p>
          <a:p>
            <a:pPr lvl="0">
              <a:lnSpc>
                <a:spcPct val="150000"/>
              </a:lnSpc>
            </a:pPr>
            <a:r>
              <a:rPr lang="en-IN" sz="2000" dirty="0" smtClean="0">
                <a:sym typeface="Wingdings" pitchFamily="2" charset="2"/>
              </a:rPr>
              <a:t> </a:t>
            </a:r>
            <a:r>
              <a:rPr lang="en-IN" sz="2000" dirty="0" smtClean="0"/>
              <a:t>It </a:t>
            </a:r>
            <a:r>
              <a:rPr lang="en-IN" sz="2000" dirty="0" smtClean="0"/>
              <a:t>contains some methods such as size</a:t>
            </a:r>
            <a:r>
              <a:rPr lang="en-IN" sz="2000" dirty="0" smtClean="0"/>
              <a:t>(), iterator(), add(), remove(), clear</a:t>
            </a:r>
            <a:r>
              <a:rPr lang="en-IN" sz="2000" dirty="0" smtClean="0"/>
              <a:t>().</a:t>
            </a:r>
            <a:endParaRPr lang="en-US" sz="2000" dirty="0" smtClean="0"/>
          </a:p>
          <a:p>
            <a:pPr lvl="0">
              <a:lnSpc>
                <a:spcPct val="150000"/>
              </a:lnSpc>
            </a:pPr>
            <a:r>
              <a:rPr lang="en-IN" sz="2000" dirty="0" smtClean="0">
                <a:sym typeface="Wingdings" pitchFamily="2" charset="2"/>
              </a:rPr>
              <a:t></a:t>
            </a:r>
            <a:r>
              <a:rPr lang="en-IN" sz="2000" dirty="0" smtClean="0"/>
              <a:t>Some </a:t>
            </a:r>
            <a:r>
              <a:rPr lang="en-IN" sz="2000" dirty="0" smtClean="0"/>
              <a:t>important interfaces are java.util.List, </a:t>
            </a:r>
            <a:r>
              <a:rPr lang="en-IN" sz="2000" dirty="0" smtClean="0"/>
              <a:t> java.util.set</a:t>
            </a:r>
            <a:r>
              <a:rPr lang="en-IN" sz="2000" dirty="0" smtClean="0"/>
              <a:t>, </a:t>
            </a:r>
            <a:r>
              <a:rPr lang="en-IN" sz="2000" dirty="0" smtClean="0"/>
              <a:t> java.util.Queue</a:t>
            </a:r>
            <a:r>
              <a:rPr lang="en-IN" sz="2000" dirty="0" smtClean="0"/>
              <a:t>, </a:t>
            </a:r>
            <a:endParaRPr lang="en-IN" sz="2000" dirty="0" smtClean="0"/>
          </a:p>
          <a:p>
            <a:pPr lvl="0">
              <a:lnSpc>
                <a:spcPct val="150000"/>
              </a:lnSpc>
            </a:pPr>
            <a:r>
              <a:rPr lang="en-IN" sz="2000" dirty="0" smtClean="0"/>
              <a:t> </a:t>
            </a:r>
            <a:r>
              <a:rPr lang="en-IN" sz="2000" dirty="0" smtClean="0"/>
              <a:t>    java.util.Map</a:t>
            </a:r>
            <a:r>
              <a:rPr lang="en-IN" sz="2000" dirty="0" smtClean="0"/>
              <a:t>.</a:t>
            </a:r>
            <a:endParaRPr lang="en-US" sz="2000" dirty="0" smtClean="0"/>
          </a:p>
          <a:p>
            <a:pPr lvl="0">
              <a:lnSpc>
                <a:spcPct val="150000"/>
              </a:lnSpc>
            </a:pPr>
            <a:r>
              <a:rPr lang="en-IN" sz="2000" dirty="0" smtClean="0">
                <a:sym typeface="Wingdings" pitchFamily="2" charset="2"/>
              </a:rPr>
              <a:t></a:t>
            </a:r>
            <a:r>
              <a:rPr lang="en-IN" sz="2000" dirty="0" smtClean="0"/>
              <a:t>Map </a:t>
            </a:r>
            <a:r>
              <a:rPr lang="en-IN" sz="2000" dirty="0" smtClean="0"/>
              <a:t>is the only interfaces doesn’t inherit from collections.</a:t>
            </a:r>
            <a:endParaRPr lang="en-US" sz="2000" dirty="0" smtClean="0"/>
          </a:p>
          <a:p>
            <a:pPr lvl="0">
              <a:lnSpc>
                <a:spcPct val="150000"/>
              </a:lnSpc>
            </a:pPr>
            <a:r>
              <a:rPr lang="en-IN" sz="2000" dirty="0" smtClean="0">
                <a:sym typeface="Wingdings" pitchFamily="2" charset="2"/>
              </a:rPr>
              <a:t></a:t>
            </a:r>
            <a:r>
              <a:rPr lang="en-IN" sz="2000" dirty="0" smtClean="0"/>
              <a:t>Implementation </a:t>
            </a:r>
            <a:r>
              <a:rPr lang="en-IN" sz="2000" dirty="0" smtClean="0"/>
              <a:t>classes: collections in java provides core implementations classes </a:t>
            </a:r>
            <a:r>
              <a:rPr lang="en-IN" sz="2000" dirty="0" smtClean="0"/>
              <a:t>for</a:t>
            </a:r>
          </a:p>
          <a:p>
            <a:pPr lvl="0">
              <a:lnSpc>
                <a:spcPct val="150000"/>
              </a:lnSpc>
            </a:pPr>
            <a:r>
              <a:rPr lang="en-IN" sz="2000" dirty="0" smtClean="0"/>
              <a:t> </a:t>
            </a:r>
            <a:r>
              <a:rPr lang="en-IN" sz="2000" dirty="0" smtClean="0"/>
              <a:t>        </a:t>
            </a:r>
            <a:r>
              <a:rPr lang="en-IN" sz="2000" dirty="0" smtClean="0"/>
              <a:t>collections.</a:t>
            </a:r>
            <a:endParaRPr lang="en-US" sz="2000" dirty="0" smtClean="0"/>
          </a:p>
          <a:p>
            <a:pPr lvl="0">
              <a:lnSpc>
                <a:spcPct val="150000"/>
              </a:lnSpc>
            </a:pPr>
            <a:r>
              <a:rPr lang="en-IN" sz="2000" dirty="0" smtClean="0">
                <a:sym typeface="Wingdings" pitchFamily="2" charset="2"/>
              </a:rPr>
              <a:t></a:t>
            </a:r>
            <a:r>
              <a:rPr lang="en-IN" sz="2000" dirty="0" smtClean="0"/>
              <a:t>Some </a:t>
            </a:r>
            <a:r>
              <a:rPr lang="en-IN" sz="2000" dirty="0" smtClean="0"/>
              <a:t>important collections are </a:t>
            </a:r>
            <a:r>
              <a:rPr lang="en-IN" sz="2000" dirty="0" err="1" smtClean="0"/>
              <a:t>ArrayList,LinkedList,HashMap,TreeMap,HashSet,TreeSet</a:t>
            </a:r>
            <a:r>
              <a:rPr lang="en-IN" sz="2000" dirty="0" smtClean="0"/>
              <a:t>.</a:t>
            </a:r>
            <a:endParaRPr lang="en-US" sz="2000" dirty="0" smtClean="0"/>
          </a:p>
          <a:p>
            <a:pPr>
              <a:lnSpc>
                <a:spcPct val="150000"/>
              </a:lnSpc>
            </a:pPr>
            <a:endParaRPr lang="en-US" sz="2000"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9001157" cy="8063746"/>
          </a:xfrm>
          <a:prstGeom prst="rect">
            <a:avLst/>
          </a:prstGeom>
          <a:noFill/>
        </p:spPr>
        <p:txBody>
          <a:bodyPr wrap="square" rtlCol="0">
            <a:spAutoFit/>
          </a:bodyPr>
          <a:lstStyle/>
          <a:p>
            <a:pPr lvl="0"/>
            <a:r>
              <a:rPr lang="en-IN" sz="2000" b="1" dirty="0" smtClean="0"/>
              <a:t>Benefits </a:t>
            </a:r>
            <a:r>
              <a:rPr lang="en-IN" sz="2000" b="1" dirty="0" smtClean="0"/>
              <a:t>of java collections framework:</a:t>
            </a:r>
            <a:endParaRPr lang="en-US" sz="2000" dirty="0" smtClean="0"/>
          </a:p>
          <a:p>
            <a:endParaRPr lang="en-IN" b="1" dirty="0" smtClean="0"/>
          </a:p>
          <a:p>
            <a:pPr>
              <a:lnSpc>
                <a:spcPct val="150000"/>
              </a:lnSpc>
            </a:pPr>
            <a:r>
              <a:rPr lang="en-IN" sz="2000" b="1" dirty="0" smtClean="0"/>
              <a:t>1.</a:t>
            </a:r>
            <a:r>
              <a:rPr lang="en-IN" sz="2000" dirty="0" smtClean="0"/>
              <a:t>Reduced </a:t>
            </a:r>
            <a:r>
              <a:rPr lang="en-IN" sz="2000" dirty="0" smtClean="0"/>
              <a:t>Development effort:</a:t>
            </a:r>
            <a:endParaRPr lang="en-US" sz="2000" dirty="0" smtClean="0"/>
          </a:p>
          <a:p>
            <a:pPr>
              <a:lnSpc>
                <a:spcPct val="150000"/>
              </a:lnSpc>
            </a:pPr>
            <a:r>
              <a:rPr lang="en-IN" sz="2000" b="1" dirty="0" smtClean="0"/>
              <a:t>2.</a:t>
            </a:r>
            <a:r>
              <a:rPr lang="en-IN" sz="2000" dirty="0" smtClean="0"/>
              <a:t>Increased Quality</a:t>
            </a:r>
            <a:endParaRPr lang="en-US" sz="2000" dirty="0" smtClean="0"/>
          </a:p>
          <a:p>
            <a:pPr>
              <a:lnSpc>
                <a:spcPct val="150000"/>
              </a:lnSpc>
            </a:pPr>
            <a:r>
              <a:rPr lang="en-IN" sz="2000" b="1" dirty="0" smtClean="0"/>
              <a:t>3.</a:t>
            </a:r>
            <a:r>
              <a:rPr lang="en-IN" sz="2000" dirty="0" smtClean="0"/>
              <a:t>Reusability and interoperability.</a:t>
            </a:r>
            <a:endParaRPr lang="en-US" sz="2000" dirty="0" smtClean="0"/>
          </a:p>
          <a:p>
            <a:pPr>
              <a:lnSpc>
                <a:spcPct val="150000"/>
              </a:lnSpc>
            </a:pPr>
            <a:r>
              <a:rPr lang="en-IN" sz="2000" dirty="0" smtClean="0"/>
              <a:t> </a:t>
            </a:r>
            <a:endParaRPr lang="en-US" sz="2000" dirty="0" smtClean="0"/>
          </a:p>
          <a:p>
            <a:pPr>
              <a:lnSpc>
                <a:spcPct val="150000"/>
              </a:lnSpc>
            </a:pPr>
            <a:r>
              <a:rPr lang="en-IN" sz="2400" b="1" u="sng" dirty="0" smtClean="0"/>
              <a:t>Java </a:t>
            </a:r>
            <a:r>
              <a:rPr lang="en-IN" sz="2400" b="1" u="sng" dirty="0" smtClean="0"/>
              <a:t>collections interfaces</a:t>
            </a:r>
            <a:r>
              <a:rPr lang="en-IN" sz="2400" dirty="0" smtClean="0"/>
              <a:t>: </a:t>
            </a:r>
            <a:endParaRPr lang="en-US" sz="2400" dirty="0" smtClean="0"/>
          </a:p>
          <a:p>
            <a:pPr>
              <a:lnSpc>
                <a:spcPct val="150000"/>
              </a:lnSpc>
            </a:pPr>
            <a:r>
              <a:rPr lang="en-IN" sz="2000" dirty="0" smtClean="0">
                <a:sym typeface="Wingdings" pitchFamily="2" charset="2"/>
              </a:rPr>
              <a:t></a:t>
            </a:r>
            <a:r>
              <a:rPr lang="en-IN" sz="2000" dirty="0" smtClean="0"/>
              <a:t>Java </a:t>
            </a:r>
            <a:r>
              <a:rPr lang="en-IN" sz="2000" dirty="0" smtClean="0"/>
              <a:t>collection interfaces are the foundation of the collections framework.</a:t>
            </a:r>
            <a:endParaRPr lang="en-US" sz="2000" dirty="0" smtClean="0"/>
          </a:p>
          <a:p>
            <a:pPr lvl="0">
              <a:lnSpc>
                <a:spcPct val="150000"/>
              </a:lnSpc>
            </a:pPr>
            <a:r>
              <a:rPr lang="en-IN" sz="2000" dirty="0" smtClean="0">
                <a:sym typeface="Wingdings" pitchFamily="2" charset="2"/>
              </a:rPr>
              <a:t></a:t>
            </a:r>
            <a:r>
              <a:rPr lang="en-IN" sz="2000" dirty="0" smtClean="0"/>
              <a:t>All </a:t>
            </a:r>
            <a:r>
              <a:rPr lang="en-IN" sz="2000" dirty="0" smtClean="0"/>
              <a:t>the core collections are generics &lt;E&gt;.</a:t>
            </a:r>
            <a:endParaRPr lang="en-US" sz="2000" dirty="0" smtClean="0"/>
          </a:p>
          <a:p>
            <a:pPr lvl="0">
              <a:lnSpc>
                <a:spcPct val="150000"/>
              </a:lnSpc>
            </a:pPr>
            <a:r>
              <a:rPr lang="en-IN" sz="2000" dirty="0" smtClean="0">
                <a:sym typeface="Wingdings" pitchFamily="2" charset="2"/>
              </a:rPr>
              <a:t></a:t>
            </a:r>
            <a:r>
              <a:rPr lang="en-IN" sz="2000" dirty="0" smtClean="0"/>
              <a:t>The </a:t>
            </a:r>
            <a:r>
              <a:rPr lang="en-IN" sz="2000" dirty="0" smtClean="0"/>
              <a:t>&lt;E&gt; syntax is for generics and when we declare </a:t>
            </a:r>
            <a:r>
              <a:rPr lang="en-IN" sz="2000" dirty="0" err="1" smtClean="0"/>
              <a:t>collection,we</a:t>
            </a:r>
            <a:r>
              <a:rPr lang="en-IN" sz="2000" dirty="0" smtClean="0"/>
              <a:t> should use it </a:t>
            </a:r>
            <a:r>
              <a:rPr lang="en-IN" sz="2000" dirty="0" smtClean="0"/>
              <a:t>to</a:t>
            </a:r>
          </a:p>
          <a:p>
            <a:pPr lvl="0">
              <a:lnSpc>
                <a:spcPct val="150000"/>
              </a:lnSpc>
            </a:pPr>
            <a:r>
              <a:rPr lang="en-IN" sz="2000" dirty="0" smtClean="0"/>
              <a:t> </a:t>
            </a:r>
            <a:r>
              <a:rPr lang="en-IN" sz="2000" dirty="0" smtClean="0"/>
              <a:t>    </a:t>
            </a:r>
            <a:r>
              <a:rPr lang="en-IN" sz="2000" dirty="0" smtClean="0"/>
              <a:t>specify the type of object it can contain.</a:t>
            </a:r>
            <a:endParaRPr lang="en-US" sz="2000" dirty="0" smtClean="0"/>
          </a:p>
          <a:p>
            <a:pPr lvl="0">
              <a:lnSpc>
                <a:spcPct val="150000"/>
              </a:lnSpc>
            </a:pPr>
            <a:r>
              <a:rPr lang="en-IN" sz="2000" dirty="0" smtClean="0">
                <a:sym typeface="Wingdings" pitchFamily="2" charset="2"/>
              </a:rPr>
              <a:t></a:t>
            </a:r>
            <a:r>
              <a:rPr lang="en-IN" sz="2000" dirty="0" smtClean="0"/>
              <a:t>In </a:t>
            </a:r>
            <a:r>
              <a:rPr lang="en-IN" sz="2000" dirty="0" smtClean="0"/>
              <a:t>order to overcome classcastexception whole java collections are written using </a:t>
            </a:r>
            <a:endParaRPr lang="en-IN" sz="2000" dirty="0" smtClean="0"/>
          </a:p>
          <a:p>
            <a:pPr lvl="0">
              <a:lnSpc>
                <a:spcPct val="150000"/>
              </a:lnSpc>
            </a:pPr>
            <a:r>
              <a:rPr lang="en-IN" sz="2000" dirty="0" smtClean="0"/>
              <a:t> </a:t>
            </a:r>
            <a:r>
              <a:rPr lang="en-IN" sz="2000" dirty="0" smtClean="0"/>
              <a:t>    generics</a:t>
            </a:r>
            <a:r>
              <a:rPr lang="en-IN" sz="2000" dirty="0" smtClean="0"/>
              <a:t>.</a:t>
            </a:r>
            <a:endParaRPr lang="en-US" sz="2000" dirty="0" smtClean="0"/>
          </a:p>
          <a:p>
            <a:pPr lvl="0">
              <a:lnSpc>
                <a:spcPct val="150000"/>
              </a:lnSpc>
            </a:pPr>
            <a:r>
              <a:rPr lang="en-IN" sz="2000" dirty="0" smtClean="0">
                <a:sym typeface="Wingdings" pitchFamily="2" charset="2"/>
              </a:rPr>
              <a:t></a:t>
            </a:r>
            <a:r>
              <a:rPr lang="en-IN" sz="2000" dirty="0" smtClean="0"/>
              <a:t>Generics </a:t>
            </a:r>
            <a:r>
              <a:rPr lang="en-IN" sz="2000" dirty="0" smtClean="0"/>
              <a:t>specify the type of object it can </a:t>
            </a:r>
            <a:r>
              <a:rPr lang="en-IN" sz="2000" dirty="0" err="1" smtClean="0"/>
              <a:t>contain.it</a:t>
            </a:r>
            <a:r>
              <a:rPr lang="en-IN" sz="2000" dirty="0" smtClean="0"/>
              <a:t> helps in reducing run-time </a:t>
            </a:r>
            <a:endParaRPr lang="en-IN" sz="2000" dirty="0" smtClean="0"/>
          </a:p>
          <a:p>
            <a:pPr lvl="0">
              <a:lnSpc>
                <a:spcPct val="150000"/>
              </a:lnSpc>
            </a:pPr>
            <a:r>
              <a:rPr lang="en-IN" sz="2000" dirty="0" smtClean="0"/>
              <a:t> </a:t>
            </a:r>
            <a:r>
              <a:rPr lang="en-IN" sz="2000" dirty="0" smtClean="0"/>
              <a:t>    errors </a:t>
            </a:r>
            <a:r>
              <a:rPr lang="en-IN" sz="2000" dirty="0" smtClean="0"/>
              <a:t>by type-checking the objects at compile-time.</a:t>
            </a:r>
            <a:endParaRPr lang="en-US" sz="2000" dirty="0" smtClean="0"/>
          </a:p>
          <a:p>
            <a:pPr lvl="0">
              <a:lnSpc>
                <a:spcPct val="150000"/>
              </a:lnSpc>
            </a:pPr>
            <a:r>
              <a:rPr lang="en-IN" sz="2000" dirty="0" smtClean="0"/>
              <a:t>I</a:t>
            </a:r>
            <a:r>
              <a:rPr lang="en-IN" dirty="0" smtClean="0"/>
              <a:t>.</a:t>
            </a:r>
            <a:endParaRPr lang="en-US" dirty="0" smtClean="0"/>
          </a:p>
          <a:p>
            <a:pPr>
              <a:lnSpc>
                <a:spcPct val="150000"/>
              </a:lnSpc>
            </a:pPr>
            <a:r>
              <a:rPr lang="en-IN" dirty="0" smtClean="0"/>
              <a:t> </a:t>
            </a:r>
            <a:endParaRPr lang="en-US" dirty="0" smtClean="0"/>
          </a:p>
          <a:p>
            <a:pPr>
              <a:lnSpc>
                <a:spcPct val="150000"/>
              </a:lnSpc>
            </a:pP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214290"/>
            <a:ext cx="8858312" cy="6093976"/>
          </a:xfrm>
          <a:prstGeom prst="rect">
            <a:avLst/>
          </a:prstGeom>
          <a:noFill/>
        </p:spPr>
        <p:txBody>
          <a:bodyPr wrap="square" rtlCol="0">
            <a:spAutoFit/>
          </a:bodyPr>
          <a:lstStyle/>
          <a:p>
            <a:pPr lvl="0">
              <a:lnSpc>
                <a:spcPct val="150000"/>
              </a:lnSpc>
            </a:pPr>
            <a:r>
              <a:rPr lang="en-IN" dirty="0" smtClean="0">
                <a:sym typeface="Wingdings" pitchFamily="2" charset="2"/>
              </a:rPr>
              <a:t></a:t>
            </a:r>
            <a:r>
              <a:rPr lang="en-IN" dirty="0" smtClean="0"/>
              <a:t>f an unsupported operation is </a:t>
            </a:r>
            <a:r>
              <a:rPr lang="en-IN" dirty="0" err="1" smtClean="0"/>
              <a:t>invoked,a</a:t>
            </a:r>
            <a:r>
              <a:rPr lang="en-IN" dirty="0" smtClean="0"/>
              <a:t> collection implementation throws an </a:t>
            </a:r>
          </a:p>
          <a:p>
            <a:pPr lvl="0">
              <a:lnSpc>
                <a:spcPct val="150000"/>
              </a:lnSpc>
            </a:pPr>
            <a:r>
              <a:rPr lang="en-IN" dirty="0" smtClean="0"/>
              <a:t>     </a:t>
            </a:r>
            <a:r>
              <a:rPr lang="en-IN" b="1" dirty="0" err="1" smtClean="0"/>
              <a:t>unsupportedOperationException</a:t>
            </a:r>
            <a:endParaRPr lang="en-IN" b="1" dirty="0" smtClean="0"/>
          </a:p>
          <a:p>
            <a:pPr lvl="0">
              <a:lnSpc>
                <a:spcPct val="150000"/>
              </a:lnSpc>
            </a:pPr>
            <a:endParaRPr lang="en-IN" b="1" dirty="0" smtClean="0"/>
          </a:p>
          <a:p>
            <a:r>
              <a:rPr lang="en-IN" sz="2400" b="1" dirty="0" smtClean="0">
                <a:solidFill>
                  <a:srgbClr val="FF0000"/>
                </a:solidFill>
              </a:rPr>
              <a:t>Collection Interface</a:t>
            </a:r>
            <a:r>
              <a:rPr lang="en-IN" sz="2400" b="1" dirty="0" smtClean="0">
                <a:solidFill>
                  <a:srgbClr val="FF0000"/>
                </a:solidFill>
              </a:rPr>
              <a:t>:</a:t>
            </a:r>
          </a:p>
          <a:p>
            <a:endParaRPr lang="en-US" sz="2400" b="1" dirty="0" smtClean="0">
              <a:solidFill>
                <a:srgbClr val="FF0000"/>
              </a:solidFill>
            </a:endParaRPr>
          </a:p>
          <a:p>
            <a:pPr lvl="0"/>
            <a:r>
              <a:rPr lang="en-IN" dirty="0" smtClean="0">
                <a:sym typeface="Wingdings" pitchFamily="2" charset="2"/>
              </a:rPr>
              <a:t></a:t>
            </a:r>
            <a:r>
              <a:rPr lang="en-IN" dirty="0" smtClean="0"/>
              <a:t>This </a:t>
            </a:r>
            <a:r>
              <a:rPr lang="en-IN" dirty="0" smtClean="0"/>
              <a:t>is the root of the collection hierarchy.</a:t>
            </a:r>
            <a:endParaRPr lang="en-US" dirty="0" smtClean="0"/>
          </a:p>
          <a:p>
            <a:pPr lvl="0"/>
            <a:r>
              <a:rPr lang="en-IN" dirty="0" smtClean="0">
                <a:sym typeface="Wingdings" pitchFamily="2" charset="2"/>
              </a:rPr>
              <a:t></a:t>
            </a:r>
            <a:r>
              <a:rPr lang="en-IN" dirty="0" smtClean="0"/>
              <a:t>A </a:t>
            </a:r>
            <a:r>
              <a:rPr lang="en-IN" dirty="0" smtClean="0"/>
              <a:t>collection represents a group of objects known as its elements.</a:t>
            </a:r>
            <a:endParaRPr lang="en-US" dirty="0" smtClean="0"/>
          </a:p>
          <a:p>
            <a:pPr lvl="0"/>
            <a:r>
              <a:rPr lang="en-IN" dirty="0" smtClean="0">
                <a:sym typeface="Wingdings" pitchFamily="2" charset="2"/>
              </a:rPr>
              <a:t></a:t>
            </a:r>
            <a:r>
              <a:rPr lang="en-IN" dirty="0" smtClean="0"/>
              <a:t>The </a:t>
            </a:r>
            <a:r>
              <a:rPr lang="en-IN" dirty="0" smtClean="0"/>
              <a:t>java platform </a:t>
            </a:r>
            <a:r>
              <a:rPr lang="en-IN" dirty="0" err="1" smtClean="0"/>
              <a:t>doesnot</a:t>
            </a:r>
            <a:r>
              <a:rPr lang="en-IN" dirty="0" smtClean="0"/>
              <a:t> provide any </a:t>
            </a:r>
            <a:r>
              <a:rPr lang="en-IN" dirty="0" err="1" smtClean="0"/>
              <a:t>diret</a:t>
            </a:r>
            <a:r>
              <a:rPr lang="en-IN" dirty="0" smtClean="0"/>
              <a:t> implementations of this </a:t>
            </a:r>
            <a:r>
              <a:rPr lang="en-IN" dirty="0" err="1" smtClean="0"/>
              <a:t>interaface</a:t>
            </a:r>
            <a:r>
              <a:rPr lang="en-IN" dirty="0" smtClean="0"/>
              <a:t>.</a:t>
            </a:r>
            <a:endParaRPr lang="en-US" dirty="0" smtClean="0"/>
          </a:p>
          <a:p>
            <a:pPr lvl="0"/>
            <a:r>
              <a:rPr lang="en-IN" dirty="0" smtClean="0">
                <a:sym typeface="Wingdings" pitchFamily="2" charset="2"/>
              </a:rPr>
              <a:t></a:t>
            </a:r>
            <a:r>
              <a:rPr lang="en-IN" dirty="0" smtClean="0"/>
              <a:t>The </a:t>
            </a:r>
            <a:r>
              <a:rPr lang="en-IN" dirty="0" smtClean="0"/>
              <a:t>interfaces has methods to tell us how many elements are in the collections like </a:t>
            </a:r>
            <a:endParaRPr lang="en-IN" dirty="0" smtClean="0"/>
          </a:p>
          <a:p>
            <a:pPr lvl="0"/>
            <a:r>
              <a:rPr lang="en-IN" dirty="0" smtClean="0"/>
              <a:t> </a:t>
            </a:r>
            <a:r>
              <a:rPr lang="en-IN" dirty="0" smtClean="0"/>
              <a:t>    (</a:t>
            </a:r>
            <a:r>
              <a:rPr lang="en-IN" dirty="0" smtClean="0"/>
              <a:t>size</a:t>
            </a:r>
            <a:r>
              <a:rPr lang="en-IN" dirty="0" smtClean="0"/>
              <a:t>, </a:t>
            </a:r>
            <a:r>
              <a:rPr lang="en-IN" dirty="0" err="1" smtClean="0"/>
              <a:t>isEmpty</a:t>
            </a:r>
            <a:r>
              <a:rPr lang="en-IN" dirty="0" smtClean="0"/>
              <a:t>).</a:t>
            </a:r>
            <a:endParaRPr lang="en-US" dirty="0" smtClean="0"/>
          </a:p>
          <a:p>
            <a:pPr lvl="0"/>
            <a:r>
              <a:rPr lang="en-IN" dirty="0" smtClean="0">
                <a:sym typeface="Wingdings" pitchFamily="2" charset="2"/>
              </a:rPr>
              <a:t></a:t>
            </a:r>
            <a:r>
              <a:rPr lang="en-IN" dirty="0" smtClean="0"/>
              <a:t>To </a:t>
            </a:r>
            <a:r>
              <a:rPr lang="en-IN" dirty="0" smtClean="0"/>
              <a:t>check whether a given object is in the collections (contains),to add and remove an </a:t>
            </a:r>
            <a:endParaRPr lang="en-IN" dirty="0" smtClean="0"/>
          </a:p>
          <a:p>
            <a:pPr lvl="0"/>
            <a:r>
              <a:rPr lang="en-IN" dirty="0" smtClean="0"/>
              <a:t> </a:t>
            </a:r>
            <a:r>
              <a:rPr lang="en-IN" dirty="0" smtClean="0"/>
              <a:t>    element </a:t>
            </a:r>
            <a:r>
              <a:rPr lang="en-IN" dirty="0" smtClean="0"/>
              <a:t>from the collection(add</a:t>
            </a:r>
            <a:r>
              <a:rPr lang="en-IN" dirty="0" smtClean="0"/>
              <a:t>, remove</a:t>
            </a:r>
            <a:r>
              <a:rPr lang="en-IN" dirty="0" smtClean="0"/>
              <a:t>) ,and to provide an iterator over the </a:t>
            </a:r>
            <a:endParaRPr lang="en-IN" dirty="0" smtClean="0"/>
          </a:p>
          <a:p>
            <a:pPr lvl="0"/>
            <a:r>
              <a:rPr lang="en-IN" dirty="0" smtClean="0"/>
              <a:t> </a:t>
            </a:r>
            <a:r>
              <a:rPr lang="en-IN" dirty="0" smtClean="0"/>
              <a:t>    collection(iterator</a:t>
            </a:r>
            <a:r>
              <a:rPr lang="en-IN" dirty="0" smtClean="0"/>
              <a:t>).</a:t>
            </a:r>
            <a:endParaRPr lang="en-US" dirty="0" smtClean="0"/>
          </a:p>
          <a:p>
            <a:pPr lvl="0"/>
            <a:r>
              <a:rPr lang="en-IN" dirty="0" smtClean="0">
                <a:sym typeface="Wingdings" pitchFamily="2" charset="2"/>
              </a:rPr>
              <a:t></a:t>
            </a:r>
            <a:r>
              <a:rPr lang="en-IN" dirty="0" smtClean="0"/>
              <a:t>Collection </a:t>
            </a:r>
            <a:r>
              <a:rPr lang="en-IN" dirty="0" smtClean="0"/>
              <a:t>interface provides bulk operations methods that </a:t>
            </a:r>
            <a:r>
              <a:rPr lang="en-IN" dirty="0" smtClean="0"/>
              <a:t>work on </a:t>
            </a:r>
            <a:r>
              <a:rPr lang="en-IN" dirty="0" smtClean="0"/>
              <a:t>entire </a:t>
            </a:r>
            <a:r>
              <a:rPr lang="en-IN" dirty="0" smtClean="0"/>
              <a:t>collections-</a:t>
            </a:r>
          </a:p>
          <a:p>
            <a:pPr lvl="0"/>
            <a:r>
              <a:rPr lang="en-IN" dirty="0" smtClean="0"/>
              <a:t> </a:t>
            </a:r>
            <a:r>
              <a:rPr lang="en-IN" dirty="0" smtClean="0"/>
              <a:t>    </a:t>
            </a:r>
            <a:r>
              <a:rPr lang="en-IN" dirty="0" err="1" smtClean="0"/>
              <a:t>removeAll</a:t>
            </a:r>
            <a:r>
              <a:rPr lang="en-IN" dirty="0" smtClean="0"/>
              <a:t>(), </a:t>
            </a:r>
            <a:r>
              <a:rPr lang="en-IN" dirty="0" err="1" smtClean="0"/>
              <a:t>addAll</a:t>
            </a:r>
            <a:r>
              <a:rPr lang="en-IN" dirty="0" smtClean="0"/>
              <a:t>(), </a:t>
            </a:r>
            <a:r>
              <a:rPr lang="en-IN" dirty="0" err="1" smtClean="0"/>
              <a:t>reatinAll</a:t>
            </a:r>
            <a:r>
              <a:rPr lang="en-IN" dirty="0" smtClean="0"/>
              <a:t>(), clear, </a:t>
            </a:r>
            <a:r>
              <a:rPr lang="en-IN" dirty="0" err="1" smtClean="0"/>
              <a:t>containsAll</a:t>
            </a:r>
            <a:r>
              <a:rPr lang="en-IN" dirty="0" smtClean="0"/>
              <a:t>.</a:t>
            </a:r>
            <a:endParaRPr lang="en-US" dirty="0" smtClean="0"/>
          </a:p>
          <a:p>
            <a:pPr lvl="0"/>
            <a:r>
              <a:rPr lang="en-IN" dirty="0" smtClean="0">
                <a:sym typeface="Wingdings" pitchFamily="2" charset="2"/>
              </a:rPr>
              <a:t></a:t>
            </a:r>
            <a:r>
              <a:rPr lang="en-IN" dirty="0" err="1" smtClean="0"/>
              <a:t>toArray</a:t>
            </a:r>
            <a:r>
              <a:rPr lang="en-IN" dirty="0" smtClean="0"/>
              <a:t> </a:t>
            </a:r>
            <a:r>
              <a:rPr lang="en-IN" dirty="0" smtClean="0"/>
              <a:t>methods provides as a bridge between collections and older APIs that expect </a:t>
            </a:r>
            <a:endParaRPr lang="en-IN" dirty="0" smtClean="0"/>
          </a:p>
          <a:p>
            <a:pPr lvl="0"/>
            <a:r>
              <a:rPr lang="en-IN" dirty="0" smtClean="0"/>
              <a:t> </a:t>
            </a:r>
            <a:r>
              <a:rPr lang="en-IN" dirty="0" smtClean="0"/>
              <a:t>    arrays </a:t>
            </a:r>
            <a:r>
              <a:rPr lang="en-IN" dirty="0" smtClean="0"/>
              <a:t>on </a:t>
            </a:r>
            <a:r>
              <a:rPr lang="en-IN" dirty="0" err="1" smtClean="0"/>
              <a:t>imput</a:t>
            </a:r>
            <a:r>
              <a:rPr lang="en-IN" dirty="0" smtClean="0"/>
              <a:t>.</a:t>
            </a:r>
            <a:endParaRPr lang="en-US" dirty="0" smtClean="0"/>
          </a:p>
          <a:p>
            <a:r>
              <a:rPr lang="en-IN" dirty="0" smtClean="0"/>
              <a:t> </a:t>
            </a:r>
            <a:endParaRPr lang="en-US" dirty="0" smtClean="0"/>
          </a:p>
          <a:p>
            <a:pPr lvl="0">
              <a:lnSpc>
                <a:spcPct val="150000"/>
              </a:lnSpc>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6715</TotalTime>
  <Words>6158</Words>
  <Application>Microsoft Office PowerPoint</Application>
  <PresentationFormat>On-screen Show (4:3)</PresentationFormat>
  <Paragraphs>1590</Paragraphs>
  <Slides>109</Slides>
  <Notes>0</Notes>
  <HiddenSlides>0</HiddenSlides>
  <MMClips>0</MMClips>
  <ScaleCrop>false</ScaleCrop>
  <HeadingPairs>
    <vt:vector size="4" baseType="variant">
      <vt:variant>
        <vt:lpstr>Theme</vt:lpstr>
      </vt:variant>
      <vt:variant>
        <vt:i4>1</vt:i4>
      </vt:variant>
      <vt:variant>
        <vt:lpstr>Slide Titles</vt:lpstr>
      </vt:variant>
      <vt:variant>
        <vt:i4>109</vt:i4>
      </vt:variant>
    </vt:vector>
  </HeadingPairs>
  <TitlesOfParts>
    <vt:vector size="110" baseType="lpstr">
      <vt:lpstr>Metro</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222</cp:revision>
  <dcterms:created xsi:type="dcterms:W3CDTF">2019-09-10T05:43:53Z</dcterms:created>
  <dcterms:modified xsi:type="dcterms:W3CDTF">2019-09-25T16:43:53Z</dcterms:modified>
</cp:coreProperties>
</file>