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330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66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9" r:id="rId30"/>
    <p:sldId id="285" r:id="rId31"/>
    <p:sldId id="286" r:id="rId32"/>
    <p:sldId id="288" r:id="rId33"/>
    <p:sldId id="291" r:id="rId34"/>
    <p:sldId id="292" r:id="rId35"/>
    <p:sldId id="290" r:id="rId36"/>
    <p:sldId id="293" r:id="rId37"/>
    <p:sldId id="294" r:id="rId38"/>
    <p:sldId id="295" r:id="rId39"/>
    <p:sldId id="296" r:id="rId40"/>
    <p:sldId id="297" r:id="rId41"/>
    <p:sldId id="298" r:id="rId42"/>
    <p:sldId id="303" r:id="rId43"/>
    <p:sldId id="299" r:id="rId44"/>
    <p:sldId id="300" r:id="rId45"/>
    <p:sldId id="301" r:id="rId46"/>
    <p:sldId id="302" r:id="rId47"/>
    <p:sldId id="305" r:id="rId48"/>
    <p:sldId id="307" r:id="rId49"/>
    <p:sldId id="313" r:id="rId50"/>
    <p:sldId id="308" r:id="rId51"/>
    <p:sldId id="309" r:id="rId52"/>
    <p:sldId id="316" r:id="rId53"/>
    <p:sldId id="310" r:id="rId54"/>
    <p:sldId id="312" r:id="rId55"/>
    <p:sldId id="315" r:id="rId56"/>
    <p:sldId id="311" r:id="rId57"/>
    <p:sldId id="314" r:id="rId58"/>
    <p:sldId id="320" r:id="rId59"/>
    <p:sldId id="321" r:id="rId60"/>
    <p:sldId id="317" r:id="rId61"/>
    <p:sldId id="318" r:id="rId62"/>
    <p:sldId id="323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FF034-F93A-4D6D-B56D-D8A67AA3ADC3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8B84-1F63-4396-B5AD-E7BE0165FA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8B84-1F63-4396-B5AD-E7BE0165FAD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B27-1C8E-4552-A6AA-288ECCF2F671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CD18BE2-B069-4F05-B8DA-602528BE3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B27-1C8E-4552-A6AA-288ECCF2F671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8BE2-B069-4F05-B8DA-602528BE3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B27-1C8E-4552-A6AA-288ECCF2F671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8BE2-B069-4F05-B8DA-602528BE3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B27-1C8E-4552-A6AA-288ECCF2F671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CD18BE2-B069-4F05-B8DA-602528BE3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B27-1C8E-4552-A6AA-288ECCF2F671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8BE2-B069-4F05-B8DA-602528BE3A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B27-1C8E-4552-A6AA-288ECCF2F671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8BE2-B069-4F05-B8DA-602528BE3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B27-1C8E-4552-A6AA-288ECCF2F671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CD18BE2-B069-4F05-B8DA-602528BE3A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B27-1C8E-4552-A6AA-288ECCF2F671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8BE2-B069-4F05-B8DA-602528BE3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B27-1C8E-4552-A6AA-288ECCF2F671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8BE2-B069-4F05-B8DA-602528BE3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B27-1C8E-4552-A6AA-288ECCF2F671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8BE2-B069-4F05-B8DA-602528BE3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B27-1C8E-4552-A6AA-288ECCF2F671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8BE2-B069-4F05-B8DA-602528BE3A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CD14B27-1C8E-4552-A6AA-288ECCF2F671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CD18BE2-B069-4F05-B8DA-602528BE3A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43040" y="1857364"/>
            <a:ext cx="8458200" cy="1222375"/>
          </a:xfrm>
        </p:spPr>
        <p:txBody>
          <a:bodyPr>
            <a:normAutofit fontScale="90000"/>
          </a:bodyPr>
          <a:lstStyle/>
          <a:p>
            <a:r>
              <a:rPr lang="en-IN" sz="5400" dirty="0" smtClean="0"/>
              <a:t>                 </a:t>
            </a:r>
            <a:r>
              <a:rPr lang="en-IN" sz="6000" dirty="0" smtClean="0"/>
              <a:t>Manual testing</a:t>
            </a:r>
            <a:endParaRPr 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5984" y="1214422"/>
          <a:ext cx="4572032" cy="10715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72032"/>
              </a:tblGrid>
              <a:tr h="10715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62" y="3500438"/>
          <a:ext cx="3071834" cy="101378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71834"/>
              </a:tblGrid>
              <a:tr h="101378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43504" y="3500438"/>
          <a:ext cx="3143272" cy="100013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143272"/>
              </a:tblGrid>
              <a:tr h="10001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571736" y="1500174"/>
            <a:ext cx="40215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SOFTWARE TESTING</a:t>
            </a:r>
            <a:endParaRPr lang="en-US" sz="32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4348" y="3714752"/>
            <a:ext cx="355798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White box testing</a:t>
            </a:r>
            <a:endParaRPr lang="en-US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86314" y="3571876"/>
            <a:ext cx="37867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Black</a:t>
            </a:r>
            <a:r>
              <a:rPr lang="en-IN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IN" sz="3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box</a:t>
            </a:r>
            <a:r>
              <a:rPr lang="en-IN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IN" sz="3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testing</a:t>
            </a:r>
            <a:endParaRPr 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3214678" y="2285992"/>
            <a:ext cx="214314" cy="121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500694" y="2285992"/>
            <a:ext cx="214314" cy="121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4282" y="285728"/>
            <a:ext cx="5525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DIFFERENTIATION OF TESTING: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1538" y="4857760"/>
            <a:ext cx="2268570" cy="1882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b="1" dirty="0" smtClean="0">
                <a:solidFill>
                  <a:srgbClr val="002060"/>
                </a:solidFill>
              </a:rPr>
              <a:t>Transparent box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b="1" dirty="0" smtClean="0">
                <a:solidFill>
                  <a:srgbClr val="002060"/>
                </a:solidFill>
              </a:rPr>
              <a:t> Glass box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b="1" dirty="0" smtClean="0">
                <a:solidFill>
                  <a:srgbClr val="002060"/>
                </a:solidFill>
              </a:rPr>
              <a:t> Unit testing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b="1" dirty="0" smtClean="0">
                <a:solidFill>
                  <a:srgbClr val="002060"/>
                </a:solidFill>
              </a:rPr>
              <a:t> Open box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6380" y="4929198"/>
            <a:ext cx="18795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b="1" dirty="0" smtClean="0">
                <a:solidFill>
                  <a:srgbClr val="002060"/>
                </a:solidFill>
              </a:rPr>
              <a:t>Closed box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b="1" dirty="0" smtClean="0">
                <a:solidFill>
                  <a:srgbClr val="002060"/>
                </a:solidFill>
              </a:rPr>
              <a:t> Functional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b="1" dirty="0" smtClean="0">
                <a:solidFill>
                  <a:srgbClr val="002060"/>
                </a:solidFill>
              </a:rPr>
              <a:t> Behavioural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   Called as,     1. open box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                       2. Glass box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                       3.Transparent box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                       4. Unit testing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  white box testing is nothing but where you can see the source code (.java) , and test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  the code line by line.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  you should know the structure of the code.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  can be achieved by both MANUAL TESTING and  AUTOMATION TESTING.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  for automation we write some test scripts.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  ONLY developer can do it.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  For small number of codes we prefer manual testing.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  when the number of lines of code, we will go for automation testing.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  we write test script in the same language that we would have written the source code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  so  that it will be busy.   </a:t>
            </a:r>
          </a:p>
          <a:p>
            <a:endParaRPr lang="en-IN" dirty="0" smtClean="0"/>
          </a:p>
          <a:p>
            <a:r>
              <a:rPr lang="en-IN" dirty="0" smtClean="0"/>
              <a:t>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-142900"/>
            <a:ext cx="5352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White box testing: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0"/>
            <a:ext cx="864399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UNIT TEST CASES: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         </a:t>
            </a:r>
            <a:endParaRPr lang="en-IN" b="1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 Unit test cases is the document which consists of both input and expected</a:t>
            </a:r>
          </a:p>
          <a:p>
            <a:r>
              <a:rPr lang="en-IN" dirty="0" smtClean="0">
                <a:sym typeface="Wingdings" pitchFamily="2" charset="2"/>
              </a:rPr>
              <a:t>      output</a:t>
            </a:r>
            <a:endParaRPr lang="en-IN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à"/>
            </a:pPr>
            <a:r>
              <a:rPr lang="en-IN" b="1" dirty="0" smtClean="0">
                <a:sym typeface="Wingdings" pitchFamily="2" charset="2"/>
              </a:rPr>
              <a:t>Example:</a:t>
            </a:r>
          </a:p>
          <a:p>
            <a:r>
              <a:rPr lang="en-IN" dirty="0" smtClean="0">
                <a:sym typeface="Wingdings" pitchFamily="2" charset="2"/>
              </a:rPr>
              <a:t>     </a:t>
            </a:r>
          </a:p>
          <a:p>
            <a:r>
              <a:rPr lang="en-IN" sz="2000" b="1" dirty="0" smtClean="0">
                <a:solidFill>
                  <a:srgbClr val="002060"/>
                </a:solidFill>
                <a:sym typeface="Wingdings" pitchFamily="2" charset="2"/>
              </a:rPr>
              <a:t>       </a:t>
            </a:r>
            <a:r>
              <a:rPr lang="en-IN" sz="2000" b="1" dirty="0" smtClean="0">
                <a:solidFill>
                  <a:srgbClr val="002060"/>
                </a:solidFill>
              </a:rPr>
              <a:t>If(a == 10)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                        {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                        if ( b&gt;=8)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                                      {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                                             Printf(“green”);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                                       }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                            else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                                       {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                                            Printf(“red”);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                                        }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                Else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                      {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                           Printf(“black”);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                      }</a:t>
            </a:r>
            <a:endParaRPr lang="en-US" sz="2000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072066" y="2000240"/>
          <a:ext cx="2500330" cy="3286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/>
                <a:gridCol w="1250165"/>
              </a:tblGrid>
              <a:tr h="657230">
                <a:tc>
                  <a:txBody>
                    <a:bodyPr/>
                    <a:lstStyle/>
                    <a:p>
                      <a:r>
                        <a:rPr lang="en-IN" dirty="0" smtClean="0"/>
                        <a:t>   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output</a:t>
                      </a:r>
                      <a:endParaRPr lang="en-US" dirty="0"/>
                    </a:p>
                  </a:txBody>
                  <a:tcPr/>
                </a:tc>
              </a:tr>
              <a:tr h="657230">
                <a:tc>
                  <a:txBody>
                    <a:bodyPr/>
                    <a:lstStyle/>
                    <a:p>
                      <a:r>
                        <a:rPr lang="en-IN" dirty="0" smtClean="0"/>
                        <a:t>   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6</a:t>
                      </a:r>
                      <a:endParaRPr lang="en-US" dirty="0"/>
                    </a:p>
                  </a:txBody>
                  <a:tcPr/>
                </a:tc>
              </a:tr>
              <a:tr h="657230">
                <a:tc>
                  <a:txBody>
                    <a:bodyPr/>
                    <a:lstStyle/>
                    <a:p>
                      <a:r>
                        <a:rPr lang="en-IN" dirty="0" smtClean="0"/>
                        <a:t>    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5</a:t>
                      </a:r>
                      <a:endParaRPr lang="en-US" dirty="0"/>
                    </a:p>
                  </a:txBody>
                  <a:tcPr/>
                </a:tc>
              </a:tr>
              <a:tr h="657230">
                <a:tc>
                  <a:txBody>
                    <a:bodyPr/>
                    <a:lstStyle/>
                    <a:p>
                      <a:r>
                        <a:rPr lang="en-IN" dirty="0" smtClean="0"/>
                        <a:t>     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10</a:t>
                      </a:r>
                      <a:endParaRPr lang="en-US" dirty="0"/>
                    </a:p>
                  </a:txBody>
                  <a:tcPr/>
                </a:tc>
              </a:tr>
              <a:tr h="657230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72396" y="2000240"/>
          <a:ext cx="1097280" cy="327355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097280"/>
              </a:tblGrid>
              <a:tr h="32735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15272" y="2857496"/>
            <a:ext cx="7745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Red</a:t>
            </a:r>
          </a:p>
          <a:p>
            <a:endParaRPr lang="en-IN" dirty="0" smtClean="0"/>
          </a:p>
          <a:p>
            <a:r>
              <a:rPr lang="en-IN" dirty="0" smtClean="0"/>
              <a:t>Black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Green</a:t>
            </a:r>
          </a:p>
          <a:p>
            <a:endParaRPr lang="en-IN" dirty="0" smtClean="0"/>
          </a:p>
          <a:p>
            <a:r>
              <a:rPr lang="en-IN" dirty="0" smtClean="0"/>
              <a:t>back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10800000">
            <a:off x="7929586" y="5286388"/>
            <a:ext cx="357190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86710" y="607220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BUG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2"/>
            <a:ext cx="871543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r>
              <a:rPr lang="en-IN" b="1" dirty="0" smtClean="0"/>
              <a:t>Path</a:t>
            </a:r>
          </a:p>
          <a:p>
            <a:pPr marL="342900" indent="-342900">
              <a:buAutoNum type="arabicPeriod"/>
            </a:pPr>
            <a:r>
              <a:rPr lang="en-IN" b="1" dirty="0" smtClean="0"/>
              <a:t>Condition</a:t>
            </a:r>
          </a:p>
          <a:p>
            <a:pPr marL="342900" indent="-342900">
              <a:buAutoNum type="arabicPeriod"/>
            </a:pPr>
            <a:r>
              <a:rPr lang="en-IN" b="1" dirty="0" smtClean="0"/>
              <a:t>Loop</a:t>
            </a:r>
          </a:p>
          <a:p>
            <a:pPr marL="342900" indent="-342900">
              <a:buAutoNum type="arabicPeriod"/>
            </a:pPr>
            <a:r>
              <a:rPr lang="en-IN" b="1" dirty="0" smtClean="0"/>
              <a:t>WBT memory point of view</a:t>
            </a:r>
          </a:p>
          <a:p>
            <a:pPr marL="342900" indent="-342900">
              <a:buAutoNum type="arabicPeriod"/>
            </a:pPr>
            <a:r>
              <a:rPr lang="en-IN" b="1" dirty="0" smtClean="0"/>
              <a:t>WBT performance point of view</a:t>
            </a:r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/>
            <a:r>
              <a:rPr lang="en-IN" sz="2000" b="1" dirty="0" smtClean="0">
                <a:solidFill>
                  <a:srgbClr val="FF0000"/>
                </a:solidFill>
              </a:rPr>
              <a:t>PATH TESTING:</a:t>
            </a:r>
          </a:p>
          <a:p>
            <a:pPr marL="342900" indent="-342900"/>
            <a:endParaRPr lang="en-IN" dirty="0" smtClean="0"/>
          </a:p>
          <a:p>
            <a:pPr marL="342900" indent="-342900"/>
            <a:r>
              <a:rPr lang="en-IN" dirty="0" smtClean="0"/>
              <a:t>                                                            MAIN</a:t>
            </a:r>
          </a:p>
          <a:p>
            <a:pPr marL="342900" indent="-342900">
              <a:buFont typeface="Arial" pitchFamily="34" charset="0"/>
              <a:buChar char="•"/>
            </a:pPr>
            <a:endParaRPr lang="en-IN" dirty="0" smtClean="0"/>
          </a:p>
          <a:p>
            <a:pPr marL="342900" indent="-342900"/>
            <a:endParaRPr lang="en-IN" dirty="0" smtClean="0"/>
          </a:p>
          <a:p>
            <a:pPr marL="342900" indent="-342900">
              <a:buFont typeface="Arial" pitchFamily="34" charset="0"/>
              <a:buChar char="•"/>
            </a:pPr>
            <a:endParaRPr lang="en-IN" dirty="0" smtClean="0"/>
          </a:p>
          <a:p>
            <a:pPr marL="342900" indent="-342900"/>
            <a:r>
              <a:rPr lang="en-IN" dirty="0" smtClean="0"/>
              <a:t>                    FUNCTION1                                                       FUNCTION4</a:t>
            </a:r>
          </a:p>
          <a:p>
            <a:pPr marL="342900" indent="-342900">
              <a:buFont typeface="Arial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itchFamily="34" charset="0"/>
              <a:buChar char="•"/>
            </a:pPr>
            <a:endParaRPr lang="en-IN" dirty="0" smtClean="0"/>
          </a:p>
          <a:p>
            <a:pPr marL="342900" indent="-342900"/>
            <a:r>
              <a:rPr lang="en-IN" dirty="0" smtClean="0"/>
              <a:t>      FUNCTION3               FUNCTION2                FUNCTION5                    FUNCTION6</a:t>
            </a:r>
          </a:p>
          <a:p>
            <a:pPr marL="342900" indent="-342900">
              <a:buFont typeface="Arial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itchFamily="34" charset="0"/>
              <a:buChar char="•"/>
            </a:pPr>
            <a:endParaRPr lang="en-IN" dirty="0" smtClean="0"/>
          </a:p>
          <a:p>
            <a:pPr marL="342900" indent="-342900"/>
            <a:r>
              <a:rPr lang="en-IN" dirty="0" smtClean="0"/>
              <a:t>                </a:t>
            </a:r>
          </a:p>
          <a:p>
            <a:pPr marL="342900" indent="-342900"/>
            <a:r>
              <a:rPr lang="en-IN" dirty="0" smtClean="0"/>
              <a:t>              FUNCTION8                                                          FUNCTION9</a:t>
            </a:r>
          </a:p>
          <a:p>
            <a:pPr marL="342900" indent="-342900">
              <a:buFont typeface="Arial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646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TYPES OF WBT: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" name="Bent-Up Arrow 6"/>
          <p:cNvSpPr/>
          <p:nvPr/>
        </p:nvSpPr>
        <p:spPr>
          <a:xfrm rot="10800000">
            <a:off x="1785918" y="3643314"/>
            <a:ext cx="2071702" cy="50006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-Up Arrow 7"/>
          <p:cNvSpPr/>
          <p:nvPr/>
        </p:nvSpPr>
        <p:spPr>
          <a:xfrm rot="10800000">
            <a:off x="1938318" y="3795714"/>
            <a:ext cx="2071702" cy="50006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-Up Arrow 8"/>
          <p:cNvSpPr/>
          <p:nvPr/>
        </p:nvSpPr>
        <p:spPr>
          <a:xfrm rot="10800000">
            <a:off x="2090718" y="3948114"/>
            <a:ext cx="2071702" cy="50006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-Up Arrow 9"/>
          <p:cNvSpPr/>
          <p:nvPr/>
        </p:nvSpPr>
        <p:spPr>
          <a:xfrm rot="10800000">
            <a:off x="2243118" y="4100514"/>
            <a:ext cx="2071702" cy="50006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10800000">
            <a:off x="4214810" y="3500438"/>
            <a:ext cx="2071702" cy="50006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0"/>
            <a:ext cx="8858312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 “</a:t>
            </a:r>
            <a:r>
              <a:rPr lang="en-IN" b="1" dirty="0" smtClean="0"/>
              <a:t>testing the code based on independent functions “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  to have the access to the path of the functions written inside a program.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  It directs the functions path to be followed while testing.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  no chance loosing the path of the program.</a:t>
            </a:r>
          </a:p>
          <a:p>
            <a:endParaRPr lang="en-IN" dirty="0" smtClean="0"/>
          </a:p>
          <a:p>
            <a:r>
              <a:rPr lang="en-IN" sz="2000" b="1" dirty="0" smtClean="0">
                <a:solidFill>
                  <a:srgbClr val="FF0000"/>
                </a:solidFill>
              </a:rPr>
              <a:t>CONDITION :</a:t>
            </a:r>
          </a:p>
          <a:p>
            <a:r>
              <a:rPr lang="en-IN" dirty="0" smtClean="0"/>
              <a:t>  </a:t>
            </a:r>
            <a:endParaRPr lang="en-IN" sz="2000" b="1" dirty="0" smtClean="0"/>
          </a:p>
          <a:p>
            <a:pPr>
              <a:buFont typeface="Arial" pitchFamily="34" charset="0"/>
              <a:buChar char="•"/>
            </a:pPr>
            <a:r>
              <a:rPr lang="en-IN" sz="2000" b="1" dirty="0" smtClean="0"/>
              <a:t> “Testing the logical condition as either true or false is called condition testing”.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/>
              <a:t>   </a:t>
            </a:r>
            <a:r>
              <a:rPr lang="en-IN" sz="2000" dirty="0" smtClean="0"/>
              <a:t>we consider conditional statements here such as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                1. if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                2. if-else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                3. elseif ladder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                4. switch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LOOP:</a:t>
            </a:r>
          </a:p>
          <a:p>
            <a:pPr>
              <a:buFont typeface="Arial" pitchFamily="34" charset="0"/>
              <a:buChar char="•"/>
            </a:pPr>
            <a:r>
              <a:rPr lang="en-IN" sz="2400" b="1" dirty="0" smtClean="0"/>
              <a:t>  </a:t>
            </a:r>
            <a:r>
              <a:rPr lang="en-IN" sz="2400" dirty="0" smtClean="0"/>
              <a:t>“testing the code based on repetition of loop”.</a:t>
            </a:r>
          </a:p>
          <a:p>
            <a:pPr>
              <a:buFont typeface="Arial" pitchFamily="34" charset="0"/>
              <a:buChar char="•"/>
            </a:pPr>
            <a:r>
              <a:rPr lang="en-IN" sz="2400" b="1" dirty="0" smtClean="0"/>
              <a:t>    we use for loop, while loop, and do-while loop.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MEMORY POINT OF VIEW:</a:t>
            </a:r>
          </a:p>
          <a:p>
            <a:endParaRPr lang="en-IN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  </a:t>
            </a:r>
            <a:r>
              <a:rPr lang="en-IN" sz="2000" dirty="0" smtClean="0"/>
              <a:t>storage is taken into consideration.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should have least number of lines of code as much as possible.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 int i, b;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 b = 10;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 Printf ‘b’;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 sort(){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           --------------------------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           } </a:t>
            </a:r>
            <a:endParaRPr lang="en-IN" dirty="0" smtClean="0"/>
          </a:p>
          <a:p>
            <a:endParaRPr lang="en-IN" dirty="0" smtClean="0"/>
          </a:p>
          <a:p>
            <a:r>
              <a:rPr lang="en-IN" sz="2000" b="1" dirty="0" smtClean="0">
                <a:solidFill>
                  <a:srgbClr val="FF0000"/>
                </a:solidFill>
              </a:rPr>
              <a:t>PERFORMANCE POINT OF VIEW:</a:t>
            </a:r>
          </a:p>
          <a:p>
            <a:endParaRPr lang="en-IN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  </a:t>
            </a:r>
            <a:r>
              <a:rPr lang="en-IN" sz="2000" dirty="0" smtClean="0"/>
              <a:t>when we scroll down contacts for longer time it starts buffering, because developer might have not used in-built functions which would </a:t>
            </a:r>
            <a:r>
              <a:rPr lang="en-IN" sz="2000" dirty="0" err="1" smtClean="0"/>
              <a:t>inturn</a:t>
            </a:r>
            <a:r>
              <a:rPr lang="en-IN" sz="2000" dirty="0" smtClean="0"/>
              <a:t> reduce the code length and make the code more efficient.</a:t>
            </a:r>
          </a:p>
          <a:p>
            <a:pPr>
              <a:lnSpc>
                <a:spcPct val="150000"/>
              </a:lnSpc>
            </a:pPr>
            <a:endParaRPr lang="en-IN" sz="20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4285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928670"/>
          <a:ext cx="60960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571504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WBT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BBT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Can</a:t>
                      </a:r>
                      <a:r>
                        <a:rPr lang="en-IN" baseline="0" dirty="0" smtClean="0"/>
                        <a:t> see the source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Cant see the source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Developers are involved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Testers are involved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Should know programming</a:t>
                      </a:r>
                      <a:r>
                        <a:rPr lang="en-IN" baseline="0" dirty="0" smtClean="0"/>
                        <a:t>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r>
                        <a:rPr lang="en-IN" baseline="0" dirty="0" smtClean="0"/>
                        <a:t> need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Should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know the internal structure of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 need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Testing each and every line of code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Testing the functionality or behaviour</a:t>
                      </a:r>
                      <a:r>
                        <a:rPr lang="en-IN" b="1" baseline="0" dirty="0" smtClean="0">
                          <a:solidFill>
                            <a:srgbClr val="FF0000"/>
                          </a:solidFill>
                        </a:rPr>
                        <a:t> of the code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2844" y="4714884"/>
            <a:ext cx="85725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r>
              <a:rPr lang="en-IN" dirty="0" smtClean="0"/>
              <a:t>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It is a combination of both white box testing and black box testing.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But we do not use grey box testing anywhere in current business world.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84220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Difference between WBT AND BBT:</a:t>
            </a:r>
            <a:endParaRPr lang="en-US" sz="4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572008"/>
            <a:ext cx="253203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GREY BOX</a:t>
            </a:r>
            <a:r>
              <a:rPr lang="en-IN" sz="4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:</a:t>
            </a:r>
            <a:endParaRPr lang="en-US" sz="4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14338"/>
            <a:ext cx="9144000" cy="815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>
                <a:solidFill>
                  <a:srgbClr val="FF0000"/>
                </a:solidFill>
              </a:rPr>
              <a:t>  testing the behaviour or functionality of an application </a:t>
            </a:r>
            <a:r>
              <a:rPr lang="en-IN" sz="2000" dirty="0" smtClean="0"/>
              <a:t>without having access to 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see the source code.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also called as,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                        1. closed box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                        2. behavioural/functional testing.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 marL="342900" indent="-342900"/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>
                <a:solidFill>
                  <a:srgbClr val="FF0000"/>
                </a:solidFill>
              </a:rPr>
              <a:t>FUNCTIONALITY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>
                <a:solidFill>
                  <a:srgbClr val="FF0000"/>
                </a:solidFill>
              </a:rPr>
              <a:t>INTEGRATION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>
                <a:solidFill>
                  <a:srgbClr val="FF0000"/>
                </a:solidFill>
              </a:rPr>
              <a:t>SYSTEM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>
                <a:solidFill>
                  <a:srgbClr val="FF0000"/>
                </a:solidFill>
              </a:rPr>
              <a:t>ACCEPTANCE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>
                <a:solidFill>
                  <a:srgbClr val="FF0000"/>
                </a:solidFill>
              </a:rPr>
              <a:t>ADHOC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b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2000" b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2000" b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42852"/>
            <a:ext cx="47596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BLACK BOX TESTING: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357562"/>
            <a:ext cx="61954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TYPES OF BLACK BOX TESTING</a:t>
            </a:r>
            <a:endParaRPr lang="en-US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71543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>
                <a:solidFill>
                  <a:srgbClr val="FF0000"/>
                </a:solidFill>
              </a:rPr>
              <a:t>SMOKE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>
                <a:solidFill>
                  <a:srgbClr val="FF0000"/>
                </a:solidFill>
              </a:rPr>
              <a:t>COMPATIBILITY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>
                <a:solidFill>
                  <a:srgbClr val="FF0000"/>
                </a:solidFill>
              </a:rPr>
              <a:t>USUABILTY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>
                <a:solidFill>
                  <a:srgbClr val="FF0000"/>
                </a:solidFill>
              </a:rPr>
              <a:t>REGRESSION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>
                <a:solidFill>
                  <a:srgbClr val="FF0000"/>
                </a:solidFill>
              </a:rPr>
              <a:t>EXPLORATORY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>
                <a:solidFill>
                  <a:srgbClr val="FF0000"/>
                </a:solidFill>
              </a:rPr>
              <a:t>PERFORMANCE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>
                <a:solidFill>
                  <a:srgbClr val="FF0000"/>
                </a:solidFill>
              </a:rPr>
              <a:t> ACCESSIBILITY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>
                <a:solidFill>
                  <a:srgbClr val="FF0000"/>
                </a:solidFill>
              </a:rPr>
              <a:t> GLOBALIZATION [ INTERNALIZATION(I18N), AND  LOCALIZATION(L10N) ]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>
                <a:solidFill>
                  <a:srgbClr val="FF0000"/>
                </a:solidFill>
              </a:rPr>
              <a:t> RECOVERY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>
                <a:solidFill>
                  <a:srgbClr val="FF0000"/>
                </a:solidFill>
              </a:rPr>
              <a:t> RELIABILITY</a:t>
            </a:r>
          </a:p>
          <a:p>
            <a:pPr marL="342900" indent="-342900">
              <a:lnSpc>
                <a:spcPct val="150000"/>
              </a:lnSpc>
              <a:buAutoNum type="arabicPeriod" startAt="11"/>
            </a:pPr>
            <a:endParaRPr lang="en-IN" sz="2000" dirty="0" smtClean="0"/>
          </a:p>
          <a:p>
            <a:pPr marL="342900" indent="-342900">
              <a:buAutoNum type="arabicPeriod" startAt="11"/>
            </a:pPr>
            <a:endParaRPr lang="en-IN" dirty="0" smtClean="0"/>
          </a:p>
          <a:p>
            <a:pPr marL="342900" indent="-342900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0"/>
            <a:ext cx="885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MINUTE DIFFERENCR BETWEEN BEHAVIOUR AND FUNCTIONALITY:</a:t>
            </a:r>
          </a:p>
          <a:p>
            <a:endParaRPr lang="en-IN" dirty="0" smtClean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4282" y="1285860"/>
          <a:ext cx="8072494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494"/>
              </a:tblGrid>
              <a:tr h="4857784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3.0 : Account transfer page</a:t>
                      </a:r>
                    </a:p>
                    <a:p>
                      <a:r>
                        <a:rPr lang="en-IN" dirty="0" smtClean="0"/>
                        <a:t>        3.0.1 :  FAN</a:t>
                      </a:r>
                      <a:r>
                        <a:rPr lang="en-IN" baseline="0" dirty="0" smtClean="0"/>
                        <a:t> text field</a:t>
                      </a:r>
                      <a:endParaRPr lang="en-IN" dirty="0" smtClean="0"/>
                    </a:p>
                    <a:p>
                      <a:r>
                        <a:rPr lang="en-IN" baseline="0" dirty="0" smtClean="0"/>
                        <a:t>                    3.0.1.1 : </a:t>
                      </a:r>
                      <a:r>
                        <a:rPr lang="en-IN" dirty="0" smtClean="0"/>
                        <a:t>should accept 10 digit valid account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number</a:t>
                      </a:r>
                    </a:p>
                    <a:p>
                      <a:r>
                        <a:rPr lang="en-IN" dirty="0" smtClean="0"/>
                        <a:t>                    3.0.1.2</a:t>
                      </a:r>
                      <a:r>
                        <a:rPr lang="en-IN" baseline="0" dirty="0" smtClean="0"/>
                        <a:t> : should accept account number which are created by the                                    </a:t>
                      </a:r>
                    </a:p>
                    <a:p>
                      <a:r>
                        <a:rPr lang="en-IN" baseline="0" dirty="0" smtClean="0"/>
                        <a:t>                                   manager                    </a:t>
                      </a:r>
                    </a:p>
                    <a:p>
                      <a:endParaRPr lang="en-IN" baseline="0" dirty="0" smtClean="0"/>
                    </a:p>
                    <a:p>
                      <a:r>
                        <a:rPr lang="en-IN" baseline="0" dirty="0" smtClean="0"/>
                        <a:t>        3.0.1: TAN text field</a:t>
                      </a:r>
                    </a:p>
                    <a:p>
                      <a:r>
                        <a:rPr lang="en-IN" baseline="0" dirty="0" smtClean="0"/>
                        <a:t>                    3.0.1.2 : </a:t>
                      </a:r>
                      <a:r>
                        <a:rPr lang="en-IN" dirty="0" smtClean="0"/>
                        <a:t>should accept 10 digit valid account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number</a:t>
                      </a:r>
                    </a:p>
                    <a:p>
                      <a:r>
                        <a:rPr lang="en-IN" dirty="0" smtClean="0"/>
                        <a:t>                    3.0.1.2</a:t>
                      </a:r>
                      <a:r>
                        <a:rPr lang="en-IN" baseline="0" dirty="0" smtClean="0"/>
                        <a:t> : should accept account number which are created by the  </a:t>
                      </a:r>
                    </a:p>
                    <a:p>
                      <a:r>
                        <a:rPr lang="en-IN" baseline="0" dirty="0" smtClean="0"/>
                        <a:t>                                    manager                                  </a:t>
                      </a:r>
                    </a:p>
                    <a:p>
                      <a:r>
                        <a:rPr lang="en-IN" baseline="0" dirty="0" smtClean="0"/>
                        <a:t>          3.0.1: Amount text field</a:t>
                      </a:r>
                    </a:p>
                    <a:p>
                      <a:r>
                        <a:rPr lang="en-IN" baseline="0" dirty="0" smtClean="0"/>
                        <a:t>                    3.0.1.2 : </a:t>
                      </a:r>
                      <a:r>
                        <a:rPr lang="en-IN" dirty="0" smtClean="0"/>
                        <a:t>should accept 10 digit valid account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number</a:t>
                      </a:r>
                    </a:p>
                    <a:p>
                      <a:r>
                        <a:rPr lang="en-IN" dirty="0" smtClean="0"/>
                        <a:t>                    3.0.1.2</a:t>
                      </a:r>
                      <a:r>
                        <a:rPr lang="en-IN" baseline="0" dirty="0" smtClean="0"/>
                        <a:t> : should accept account number which are created by the  </a:t>
                      </a:r>
                    </a:p>
                    <a:p>
                      <a:r>
                        <a:rPr lang="en-IN" baseline="0" dirty="0" smtClean="0"/>
                        <a:t>                                    manager                                                    </a:t>
                      </a:r>
                    </a:p>
                    <a:p>
                      <a:endParaRPr lang="en-IN" baseline="0" dirty="0" smtClean="0"/>
                    </a:p>
                    <a:p>
                      <a:endParaRPr lang="en-IN" baseline="0" dirty="0" smtClean="0"/>
                    </a:p>
                    <a:p>
                      <a:r>
                        <a:rPr lang="en-IN" baseline="0" dirty="0" smtClean="0"/>
                        <a:t>                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86116" y="928670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BO_SRS</a:t>
            </a:r>
            <a:endParaRPr 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42852"/>
            <a:ext cx="1343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>
                <a:solidFill>
                  <a:schemeClr val="accent3">
                    <a:lumMod val="75000"/>
                  </a:schemeClr>
                </a:solidFill>
              </a:rPr>
              <a:t>SDLC:</a:t>
            </a:r>
          </a:p>
          <a:p>
            <a:r>
              <a:rPr lang="en-IN" sz="3600" b="1" dirty="0" smtClean="0">
                <a:solidFill>
                  <a:schemeClr val="accent2"/>
                </a:solidFill>
              </a:rPr>
              <a:t>   </a:t>
            </a:r>
            <a:endParaRPr lang="en-IN" sz="3600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714356"/>
            <a:ext cx="857256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                “ SYSTEM DEVELOPMENT LIFE CYCLE”</a:t>
            </a:r>
          </a:p>
          <a:p>
            <a:endParaRPr lang="en-IN" b="1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 smtClean="0"/>
              <a:t> </a:t>
            </a:r>
            <a:r>
              <a:rPr lang="en-IN" sz="2000" dirty="0" smtClean="0"/>
              <a:t>Process or a procedure to develop a software.</a:t>
            </a:r>
          </a:p>
          <a:p>
            <a:pPr>
              <a:lnSpc>
                <a:spcPct val="150000"/>
              </a:lnSpc>
            </a:pPr>
            <a:endParaRPr lang="en-IN" sz="2000" dirty="0" smtClean="0"/>
          </a:p>
          <a:p>
            <a:r>
              <a:rPr lang="en-IN" sz="2000" dirty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6 Types of Software Testing Models</a:t>
            </a: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pPr marL="457200" indent="-457200">
              <a:lnSpc>
                <a:spcPct val="150000"/>
              </a:lnSpc>
            </a:pPr>
            <a:r>
              <a:rPr lang="en-US" sz="2000" b="1" dirty="0" smtClean="0"/>
              <a:t>1. Waterfall Model: </a:t>
            </a:r>
            <a:r>
              <a:rPr lang="en-US" sz="2000" dirty="0" smtClean="0"/>
              <a:t>This is the most basic software development life cycle </a:t>
            </a:r>
          </a:p>
          <a:p>
            <a:pPr marL="457200" indent="-457200">
              <a:lnSpc>
                <a:spcPct val="150000"/>
              </a:lnSpc>
            </a:pPr>
            <a:r>
              <a:rPr lang="en-US" sz="2000" dirty="0" smtClean="0"/>
              <a:t>                                    process which is followed broadly in the industry. ...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2. V Model. </a:t>
            </a:r>
            <a:r>
              <a:rPr lang="en-US" sz="2000" dirty="0" smtClean="0"/>
              <a:t>This model is widely recognized as superior to waterfall model. ...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3. Agile model. ...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4. Spiral model. ...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5. Rational Unified Process. ...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6. Rapid application development.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IN" sz="2000" dirty="0" smtClean="0"/>
          </a:p>
          <a:p>
            <a:pPr>
              <a:lnSpc>
                <a:spcPct val="150000"/>
              </a:lnSpc>
            </a:pPr>
            <a:endParaRPr lang="en-IN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14348" y="928670"/>
          <a:ext cx="7429552" cy="5500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52"/>
              </a:tblGrid>
              <a:tr h="55007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57224" y="1785926"/>
          <a:ext cx="2500330" cy="4572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/>
              </a:tblGrid>
              <a:tr h="4572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43504" y="1785926"/>
          <a:ext cx="2214578" cy="50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</a:tblGrid>
              <a:tr h="5000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43504" y="2786058"/>
          <a:ext cx="2214578" cy="57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</a:tblGrid>
              <a:tr h="5715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43504" y="3857628"/>
          <a:ext cx="2214578" cy="50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</a:tblGrid>
              <a:tr h="5000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86182" y="5715016"/>
          <a:ext cx="17859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     TRANSFER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43636" y="5715016"/>
          <a:ext cx="17859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CANCEL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86248" y="1857364"/>
            <a:ext cx="608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FAN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286248" y="2857496"/>
            <a:ext cx="600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TAN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000496" y="3929066"/>
            <a:ext cx="1141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AMOUNT</a:t>
            </a:r>
            <a:endParaRPr lang="en-US" sz="20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285852" y="5715016"/>
          <a:ext cx="1285884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LOG OUT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000100" y="2714620"/>
          <a:ext cx="22145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</a:tblGrid>
              <a:tr h="357190">
                <a:tc>
                  <a:txBody>
                    <a:bodyPr/>
                    <a:lstStyle/>
                    <a:p>
                      <a:r>
                        <a:rPr lang="en-IN" dirty="0" smtClean="0"/>
                        <a:t>AMOUNT BALANCE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000100" y="2000240"/>
          <a:ext cx="22145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</a:tblGrid>
              <a:tr h="357190">
                <a:tc>
                  <a:txBody>
                    <a:bodyPr/>
                    <a:lstStyle/>
                    <a:p>
                      <a:r>
                        <a:rPr lang="en-IN" dirty="0" smtClean="0"/>
                        <a:t>AMOUNT TRANSFER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572000" y="1071546"/>
            <a:ext cx="2367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 smtClean="0"/>
              <a:t>AMOUNT TRANSFER</a:t>
            </a:r>
            <a:endParaRPr lang="en-US" sz="2000" b="1" u="sng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000100" y="3429000"/>
          <a:ext cx="22145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</a:tblGrid>
              <a:tr h="356236">
                <a:tc>
                  <a:txBody>
                    <a:bodyPr/>
                    <a:lstStyle/>
                    <a:p>
                      <a:r>
                        <a:rPr lang="en-IN" dirty="0" smtClean="0"/>
                        <a:t>    TRANSACTION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85720" y="214290"/>
            <a:ext cx="5273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HOW FUNCTIONALITY TESTING WILL BE DONE?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0"/>
            <a:ext cx="8858312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 We can do functionalities in different ways 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 marL="342900" indent="-342900">
              <a:buAutoNum type="arabicPeriod"/>
            </a:pPr>
            <a:r>
              <a:rPr lang="en-IN" sz="2000" b="1" dirty="0" smtClean="0">
                <a:solidFill>
                  <a:srgbClr val="FF0000"/>
                </a:solidFill>
              </a:rPr>
              <a:t>OVER :</a:t>
            </a:r>
          </a:p>
          <a:p>
            <a:pPr marL="342900" indent="-342900">
              <a:lnSpc>
                <a:spcPct val="150000"/>
              </a:lnSpc>
            </a:pPr>
            <a:r>
              <a:rPr lang="en-IN" dirty="0" smtClean="0"/>
              <a:t>       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sz="2000" dirty="0" smtClean="0"/>
              <a:t>testing the application with same set of scenarios in different ways.</a:t>
            </a:r>
          </a:p>
          <a:p>
            <a:pPr marL="342900" indent="-342900">
              <a:lnSpc>
                <a:spcPct val="150000"/>
              </a:lnSpc>
            </a:pPr>
            <a:r>
              <a:rPr lang="en-IN" sz="2000" dirty="0" smtClean="0"/>
              <a:t>      </a:t>
            </a:r>
            <a:r>
              <a:rPr lang="en-IN" sz="2000" dirty="0" smtClean="0">
                <a:sym typeface="Wingdings" pitchFamily="2" charset="2"/>
              </a:rPr>
              <a:t></a:t>
            </a:r>
            <a:r>
              <a:rPr lang="en-IN" sz="2000" dirty="0" smtClean="0"/>
              <a:t>Will loose lot of bugs because we spend lot of time in testing the same </a:t>
            </a:r>
          </a:p>
          <a:p>
            <a:pPr marL="342900" indent="-342900">
              <a:lnSpc>
                <a:spcPct val="150000"/>
              </a:lnSpc>
            </a:pPr>
            <a:r>
              <a:rPr lang="en-IN" sz="2000" dirty="0" smtClean="0"/>
              <a:t>           scenarios.</a:t>
            </a:r>
          </a:p>
          <a:p>
            <a:pPr marL="342900" indent="-342900">
              <a:lnSpc>
                <a:spcPct val="150000"/>
              </a:lnSpc>
            </a:pPr>
            <a:r>
              <a:rPr lang="en-IN" sz="2000" dirty="0" smtClean="0"/>
              <a:t>      </a:t>
            </a:r>
            <a:r>
              <a:rPr lang="en-IN" sz="2000" dirty="0" smtClean="0">
                <a:sym typeface="Wingdings" pitchFamily="2" charset="2"/>
              </a:rPr>
              <a:t></a:t>
            </a:r>
            <a:r>
              <a:rPr lang="en-IN" sz="2000" dirty="0" smtClean="0"/>
              <a:t>Might consume lot of time.</a:t>
            </a:r>
          </a:p>
          <a:p>
            <a:pPr marL="342900" indent="-342900"/>
            <a:endParaRPr lang="en-IN" dirty="0" smtClean="0"/>
          </a:p>
          <a:p>
            <a:pPr marL="342900" indent="-342900"/>
            <a:r>
              <a:rPr lang="en-IN" sz="2000" b="1" dirty="0" smtClean="0">
                <a:solidFill>
                  <a:srgbClr val="FF0000"/>
                </a:solidFill>
              </a:rPr>
              <a:t>2. UNDER:</a:t>
            </a:r>
          </a:p>
          <a:p>
            <a:pPr marL="342900" indent="-342900">
              <a:lnSpc>
                <a:spcPct val="150000"/>
              </a:lnSpc>
            </a:pPr>
            <a:r>
              <a:rPr lang="en-IN" dirty="0" smtClean="0"/>
              <a:t>        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sz="2000" dirty="0" smtClean="0"/>
              <a:t>Testing the application with minimum set of scenarios.</a:t>
            </a:r>
          </a:p>
          <a:p>
            <a:pPr marL="342900" indent="-342900">
              <a:lnSpc>
                <a:spcPct val="150000"/>
              </a:lnSpc>
            </a:pPr>
            <a:r>
              <a:rPr lang="en-IN" sz="2000" dirty="0" smtClean="0"/>
              <a:t>       </a:t>
            </a:r>
            <a:r>
              <a:rPr lang="en-IN" sz="2000" dirty="0" smtClean="0">
                <a:sym typeface="Wingdings" pitchFamily="2" charset="2"/>
              </a:rPr>
              <a:t></a:t>
            </a:r>
            <a:r>
              <a:rPr lang="en-IN" sz="2000" dirty="0" smtClean="0"/>
              <a:t>Will loose lot of bugs.</a:t>
            </a:r>
          </a:p>
          <a:p>
            <a:pPr marL="342900" indent="-342900"/>
            <a:endParaRPr lang="en-IN" sz="2000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IN" sz="2000" b="1" dirty="0" smtClean="0">
                <a:solidFill>
                  <a:srgbClr val="FF0000"/>
                </a:solidFill>
              </a:rPr>
              <a:t>3. OPTIMIZED :</a:t>
            </a:r>
          </a:p>
          <a:p>
            <a:pPr marL="342900" indent="-342900">
              <a:lnSpc>
                <a:spcPct val="150000"/>
              </a:lnSpc>
            </a:pPr>
            <a:r>
              <a:rPr lang="en-IN" dirty="0" smtClean="0"/>
              <a:t>       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sz="2000" dirty="0" smtClean="0"/>
              <a:t>testing the application with those scenarios which makes sense is called .</a:t>
            </a:r>
          </a:p>
          <a:p>
            <a:pPr marL="342900" indent="-342900">
              <a:lnSpc>
                <a:spcPct val="150000"/>
              </a:lnSpc>
            </a:pPr>
            <a:r>
              <a:rPr lang="en-IN" sz="2000" dirty="0" smtClean="0"/>
              <a:t>       </a:t>
            </a:r>
            <a:r>
              <a:rPr lang="en-IN" sz="2000" dirty="0" smtClean="0">
                <a:sym typeface="Wingdings" pitchFamily="2" charset="2"/>
              </a:rPr>
              <a:t></a:t>
            </a:r>
            <a:r>
              <a:rPr lang="en-IN" sz="2000" dirty="0" smtClean="0"/>
              <a:t>Here we might loose less number of bugs.</a:t>
            </a:r>
          </a:p>
          <a:p>
            <a:pPr marL="342900" indent="-342900">
              <a:lnSpc>
                <a:spcPct val="150000"/>
              </a:lnSpc>
            </a:pPr>
            <a:r>
              <a:rPr lang="en-IN" sz="2000" b="1" dirty="0" smtClean="0">
                <a:solidFill>
                  <a:srgbClr val="FF0000"/>
                </a:solidFill>
              </a:rPr>
              <a:t>4. Defect: </a:t>
            </a:r>
          </a:p>
          <a:p>
            <a:pPr marL="342900" indent="-342900">
              <a:lnSpc>
                <a:spcPct val="150000"/>
              </a:lnSpc>
            </a:pPr>
            <a:r>
              <a:rPr lang="en-IN" sz="2000" dirty="0" smtClean="0"/>
              <a:t>       </a:t>
            </a:r>
            <a:r>
              <a:rPr lang="en-IN" sz="2000" dirty="0" smtClean="0">
                <a:sym typeface="Wingdings" pitchFamily="2" charset="2"/>
              </a:rPr>
              <a:t>function not working according to the requirement.</a:t>
            </a:r>
            <a:endParaRPr lang="en-IN" sz="2000" dirty="0" smtClean="0"/>
          </a:p>
          <a:p>
            <a:pPr marL="342900" indent="-342900"/>
            <a:endParaRPr lang="en-IN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876"/>
            <a:ext cx="784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REQUIREMENT </a:t>
            </a:r>
            <a:r>
              <a:rPr lang="en-IN" dirty="0" smtClean="0">
                <a:sym typeface="Wingdings" pitchFamily="2" charset="2"/>
              </a:rPr>
              <a:t>       BA      WHOLE TEAM WORKING ON THE REQUIREMENT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2786058"/>
            <a:ext cx="1497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DIAGRAM: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844" y="214290"/>
            <a:ext cx="856452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IN" sz="2000" b="1" dirty="0" smtClean="0">
                <a:solidFill>
                  <a:srgbClr val="FF0000"/>
                </a:solidFill>
              </a:rPr>
              <a:t>4. Positive :</a:t>
            </a:r>
          </a:p>
          <a:p>
            <a:pPr marL="342900" indent="-342900">
              <a:lnSpc>
                <a:spcPct val="150000"/>
              </a:lnSpc>
            </a:pPr>
            <a:r>
              <a:rPr lang="en-IN" dirty="0" smtClean="0"/>
              <a:t>      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sz="2000" dirty="0" smtClean="0"/>
              <a:t>Testing the application with expected data or valid data according to the </a:t>
            </a:r>
          </a:p>
          <a:p>
            <a:pPr marL="342900" indent="-342900">
              <a:lnSpc>
                <a:spcPct val="150000"/>
              </a:lnSpc>
            </a:pPr>
            <a:r>
              <a:rPr lang="en-IN" sz="2000" dirty="0" smtClean="0"/>
              <a:t>          requirement </a:t>
            </a:r>
            <a:r>
              <a:rPr lang="en-IN" dirty="0" smtClean="0"/>
              <a:t>.</a:t>
            </a:r>
          </a:p>
          <a:p>
            <a:pPr marL="342900" indent="-342900"/>
            <a:endParaRPr lang="en-IN" dirty="0" smtClean="0"/>
          </a:p>
          <a:p>
            <a:pPr marL="342900" indent="-342900"/>
            <a:r>
              <a:rPr lang="en-IN" sz="2000" b="1" dirty="0" smtClean="0">
                <a:solidFill>
                  <a:srgbClr val="FF0000"/>
                </a:solidFill>
              </a:rPr>
              <a:t>5. NEGATIVE:</a:t>
            </a:r>
          </a:p>
          <a:p>
            <a:pPr marL="342900" indent="-342900">
              <a:lnSpc>
                <a:spcPct val="150000"/>
              </a:lnSpc>
            </a:pPr>
            <a:r>
              <a:rPr lang="en-IN" dirty="0" smtClean="0">
                <a:sym typeface="Wingdings" pitchFamily="2" charset="2"/>
              </a:rPr>
              <a:t>      </a:t>
            </a:r>
            <a:r>
              <a:rPr lang="en-IN" sz="2000" dirty="0" smtClean="0"/>
              <a:t>Testing the application with unexpected data or invalid data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142852"/>
            <a:ext cx="8858312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  </a:t>
            </a:r>
            <a:r>
              <a:rPr lang="en-IN" sz="2000" dirty="0" smtClean="0"/>
              <a:t>Testing the dataflow between one module to another module.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 Testing the dataflow between one app to another app.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 Google map will be used by OLA.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Understand each component how it works and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Identify all possible integration scenarios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prioritize all the integration scenarios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Document the identified scenarios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Execute the application according to the documented scenarios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While testing , if you get any errors inform to the development team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immediately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-142908" y="142852"/>
            <a:ext cx="662928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2. INTEGRATION TESTING</a:t>
            </a:r>
            <a:endParaRPr lang="en-US" sz="4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928934"/>
            <a:ext cx="5955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REQUIREMENTS TO CONDUCT INTEGRATION TESTING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4282" y="857232"/>
          <a:ext cx="2928958" cy="1714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/>
              </a:tblGrid>
              <a:tr h="1714512">
                <a:tc>
                  <a:txBody>
                    <a:bodyPr/>
                    <a:lstStyle/>
                    <a:p>
                      <a:r>
                        <a:rPr lang="en-IN" dirty="0" smtClean="0"/>
                        <a:t>AMOUNT BALANCE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Old</a:t>
                      </a:r>
                    </a:p>
                    <a:p>
                      <a:r>
                        <a:rPr lang="en-IN" dirty="0" smtClean="0"/>
                        <a:t>Deducted</a:t>
                      </a:r>
                      <a:r>
                        <a:rPr lang="en-IN" baseline="0" dirty="0" smtClean="0"/>
                        <a:t>  [5000]</a:t>
                      </a:r>
                    </a:p>
                    <a:p>
                      <a:r>
                        <a:rPr lang="en-IN" baseline="0" dirty="0" smtClean="0"/>
                        <a:t>Balance [99,95,000]</a:t>
                      </a:r>
                      <a:endParaRPr lang="en-IN" dirty="0" smtClean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5720" y="4929198"/>
          <a:ext cx="2857520" cy="928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0"/>
              </a:tblGrid>
              <a:tr h="928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29058" y="857232"/>
          <a:ext cx="1500198" cy="492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</a:tblGrid>
              <a:tr h="4929222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RAK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4282" y="2857496"/>
          <a:ext cx="2928958" cy="185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/>
              </a:tblGrid>
              <a:tr h="1857388">
                <a:tc>
                  <a:txBody>
                    <a:bodyPr/>
                    <a:lstStyle/>
                    <a:p>
                      <a:r>
                        <a:rPr lang="en-IN" dirty="0" smtClean="0"/>
                        <a:t>TRANSACTION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From</a:t>
                      </a:r>
                      <a:r>
                        <a:rPr lang="en-IN" baseline="0" dirty="0" smtClean="0"/>
                        <a:t>       to       D/C      time</a:t>
                      </a:r>
                    </a:p>
                    <a:p>
                      <a:r>
                        <a:rPr lang="en-IN" baseline="0" dirty="0" smtClean="0"/>
                        <a:t>Rak       ank     -5000    2:00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57884" y="857232"/>
          <a:ext cx="1571636" cy="492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</a:tblGrid>
              <a:tr h="4929222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ANK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786710" y="1428736"/>
          <a:ext cx="114300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</a:tblGrid>
              <a:tr h="3786214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A</a:t>
                      </a:r>
                    </a:p>
                    <a:p>
                      <a:r>
                        <a:rPr lang="en-IN" dirty="0" smtClean="0"/>
                        <a:t>       M</a:t>
                      </a:r>
                    </a:p>
                    <a:p>
                      <a:r>
                        <a:rPr lang="en-IN" dirty="0" smtClean="0"/>
                        <a:t>       O</a:t>
                      </a:r>
                    </a:p>
                    <a:p>
                      <a:r>
                        <a:rPr lang="en-IN" dirty="0" smtClean="0"/>
                        <a:t>       U</a:t>
                      </a:r>
                    </a:p>
                    <a:p>
                      <a:r>
                        <a:rPr lang="en-IN" dirty="0" smtClean="0"/>
                        <a:t>       N</a:t>
                      </a:r>
                    </a:p>
                    <a:p>
                      <a:r>
                        <a:rPr lang="en-IN" dirty="0" smtClean="0"/>
                        <a:t>       T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   B</a:t>
                      </a:r>
                    </a:p>
                    <a:p>
                      <a:r>
                        <a:rPr lang="en-IN" dirty="0" smtClean="0"/>
                        <a:t>       A</a:t>
                      </a:r>
                    </a:p>
                    <a:p>
                      <a:r>
                        <a:rPr lang="en-IN" dirty="0" smtClean="0"/>
                        <a:t>       L</a:t>
                      </a:r>
                    </a:p>
                    <a:p>
                      <a:r>
                        <a:rPr lang="en-IN" baseline="0" dirty="0" smtClean="0"/>
                        <a:t>       A</a:t>
                      </a:r>
                    </a:p>
                    <a:p>
                      <a:r>
                        <a:rPr lang="en-IN" baseline="0" dirty="0" smtClean="0"/>
                        <a:t>       N</a:t>
                      </a:r>
                    </a:p>
                    <a:p>
                      <a:r>
                        <a:rPr lang="en-IN" baseline="0" dirty="0" smtClean="0"/>
                        <a:t>       C</a:t>
                      </a:r>
                    </a:p>
                    <a:p>
                      <a:r>
                        <a:rPr lang="en-IN" baseline="0" dirty="0" smtClean="0"/>
                        <a:t>       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 rot="10800000">
            <a:off x="3143240" y="1428736"/>
            <a:ext cx="78581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3143240" y="5214950"/>
            <a:ext cx="78581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3143240" y="3500438"/>
            <a:ext cx="78581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429520" y="3357562"/>
            <a:ext cx="357190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14810" y="1397000"/>
          <a:ext cx="10001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     AB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143372" y="3357562"/>
          <a:ext cx="10001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      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214810" y="5143512"/>
          <a:ext cx="10001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transfer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215074" y="5072074"/>
          <a:ext cx="10001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215074" y="3286124"/>
          <a:ext cx="10001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     AB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215074" y="1428736"/>
          <a:ext cx="10001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    AT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2844" y="142852"/>
            <a:ext cx="5019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HOW INTEGRATION TESTING WILL BE DONE?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158" y="5143512"/>
            <a:ext cx="274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Transferred successfully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0"/>
            <a:ext cx="18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EMAIL- EXAMPLE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0"/>
            <a:ext cx="87154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If the category is electronics ,</a:t>
            </a:r>
          </a:p>
          <a:p>
            <a:pPr marL="342900" indent="-342900"/>
            <a:r>
              <a:rPr lang="en-IN" dirty="0" smtClean="0"/>
              <a:t>      we should not get anything apart from electronics.</a:t>
            </a:r>
          </a:p>
          <a:p>
            <a:pPr marL="342900" indent="-342900">
              <a:buAutoNum type="arabicPeriod" startAt="2"/>
            </a:pPr>
            <a:r>
              <a:rPr lang="en-IN" dirty="0" smtClean="0"/>
              <a:t>If we provide range in between 5000-10000,</a:t>
            </a:r>
          </a:p>
          <a:p>
            <a:pPr marL="342900" indent="-342900"/>
            <a:r>
              <a:rPr lang="en-IN" dirty="0" smtClean="0"/>
              <a:t>      we should get within the range.</a:t>
            </a:r>
          </a:p>
          <a:p>
            <a:pPr marL="342900" indent="-342900">
              <a:buAutoNum type="arabicPeriod" startAt="3"/>
            </a:pPr>
            <a:r>
              <a:rPr lang="en-IN" dirty="0" smtClean="0"/>
              <a:t>If we click on particular brand,</a:t>
            </a:r>
          </a:p>
          <a:p>
            <a:pPr marL="342900" indent="-342900"/>
            <a:r>
              <a:rPr lang="en-IN" dirty="0" smtClean="0"/>
              <a:t>       we should get same brand.</a:t>
            </a:r>
          </a:p>
          <a:p>
            <a:pPr marL="342900" indent="-342900">
              <a:buAutoNum type="arabicPeriod" startAt="4"/>
            </a:pPr>
            <a:r>
              <a:rPr lang="en-IN" dirty="0" smtClean="0"/>
              <a:t>If we give particular item, </a:t>
            </a:r>
          </a:p>
          <a:p>
            <a:pPr marL="342900" indent="-342900"/>
            <a:r>
              <a:rPr lang="en-IN" dirty="0" smtClean="0"/>
              <a:t>      we should get details about that item.</a:t>
            </a:r>
          </a:p>
          <a:p>
            <a:pPr marL="342900" indent="-342900">
              <a:buAutoNum type="arabicPeriod" startAt="5"/>
            </a:pPr>
            <a:r>
              <a:rPr lang="en-IN" dirty="0" smtClean="0"/>
              <a:t>When we give a product name ,</a:t>
            </a:r>
          </a:p>
          <a:p>
            <a:pPr marL="342900" indent="-342900"/>
            <a:r>
              <a:rPr lang="en-IN" dirty="0" smtClean="0"/>
              <a:t>      it should display all the related product names.</a:t>
            </a:r>
          </a:p>
          <a:p>
            <a:pPr marL="342900" indent="-342900">
              <a:buAutoNum type="arabicPeriod" startAt="6"/>
            </a:pPr>
            <a:r>
              <a:rPr lang="en-IN" dirty="0" smtClean="0"/>
              <a:t>When you hover the curser ,</a:t>
            </a:r>
          </a:p>
          <a:p>
            <a:pPr marL="342900" indent="-342900"/>
            <a:r>
              <a:rPr lang="en-IN" dirty="0" smtClean="0"/>
              <a:t>      it should provide you with the recent trending category products as well as the history of search.</a:t>
            </a:r>
          </a:p>
          <a:p>
            <a:pPr marL="342900" indent="-342900">
              <a:buAutoNum type="arabicPeriod" startAt="7"/>
            </a:pPr>
            <a:r>
              <a:rPr lang="en-IN" dirty="0" smtClean="0"/>
              <a:t>It should take only the product names that are mentioned in the   customer requirement.</a:t>
            </a:r>
          </a:p>
          <a:p>
            <a:pPr marL="342900" indent="-342900">
              <a:buAutoNum type="arabicPeriod" startAt="7"/>
            </a:pPr>
            <a:r>
              <a:rPr lang="en-IN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14612" y="714356"/>
          <a:ext cx="4071966" cy="50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966"/>
              </a:tblGrid>
              <a:tr h="500066"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                     INTEGRATION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57818" y="2357430"/>
          <a:ext cx="2928958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NON - INCREMENTAL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71538" y="2357430"/>
          <a:ext cx="3071834" cy="50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34"/>
              </a:tblGrid>
              <a:tr h="500066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INCREMENTAL 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0034" y="3571876"/>
          <a:ext cx="2000264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    TOP - BOTTOM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488" y="3571876"/>
          <a:ext cx="1857388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   BOTTOM - TOP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9" name="Down Arrow 8"/>
          <p:cNvSpPr/>
          <p:nvPr/>
        </p:nvSpPr>
        <p:spPr>
          <a:xfrm>
            <a:off x="3214678" y="1214422"/>
            <a:ext cx="142876" cy="1143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000760" y="1214422"/>
            <a:ext cx="142876" cy="1143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928794" y="2857496"/>
            <a:ext cx="45719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3357554" y="2857496"/>
            <a:ext cx="45719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71543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NON-INCREMENTAL INTEGRATION:</a:t>
            </a:r>
          </a:p>
          <a:p>
            <a:endParaRPr lang="en-IN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  </a:t>
            </a:r>
            <a:r>
              <a:rPr lang="en-IN" sz="2000" dirty="0" smtClean="0"/>
              <a:t>when it is difficult to identify who is parent and who is child.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it is also called big – bang method.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here combine all modules at a shot and start testing the dataflow between  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modules.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disadvantage of the big- bang method is that we may miss to test some of 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the  modules.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root cause analysis is difficult. (identifying the bug from where it has arisen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and will not get to know the origin of the bug).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43306" y="642918"/>
          <a:ext cx="1691640" cy="694944"/>
        </p:xfrm>
        <a:graphic>
          <a:graphicData uri="http://schemas.openxmlformats.org/drawingml/2006/table">
            <a:tbl>
              <a:tblPr/>
              <a:tblGrid>
                <a:gridCol w="1691640"/>
              </a:tblGrid>
              <a:tr h="694944">
                <a:tc>
                  <a:txBody>
                    <a:bodyPr/>
                    <a:lstStyle/>
                    <a:p>
                      <a:r>
                        <a:rPr lang="en-IN" dirty="0" smtClean="0"/>
                        <a:t>WEB</a:t>
                      </a:r>
                      <a:r>
                        <a:rPr lang="en-IN" baseline="0" dirty="0" smtClean="0"/>
                        <a:t> SERVER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43306" y="2500306"/>
          <a:ext cx="1691640" cy="694944"/>
        </p:xfrm>
        <a:graphic>
          <a:graphicData uri="http://schemas.openxmlformats.org/drawingml/2006/table">
            <a:tbl>
              <a:tblPr/>
              <a:tblGrid>
                <a:gridCol w="1691640"/>
              </a:tblGrid>
              <a:tr h="694944">
                <a:tc>
                  <a:txBody>
                    <a:bodyPr/>
                    <a:lstStyle/>
                    <a:p>
                      <a:r>
                        <a:rPr lang="en-IN" dirty="0" smtClean="0"/>
                        <a:t>APP SERVER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43306" y="4500570"/>
          <a:ext cx="1691640" cy="694944"/>
        </p:xfrm>
        <a:graphic>
          <a:graphicData uri="http://schemas.openxmlformats.org/drawingml/2006/table">
            <a:tbl>
              <a:tblPr/>
              <a:tblGrid>
                <a:gridCol w="1691640"/>
              </a:tblGrid>
              <a:tr h="694944">
                <a:tc>
                  <a:txBody>
                    <a:bodyPr/>
                    <a:lstStyle/>
                    <a:p>
                      <a:r>
                        <a:rPr lang="en-IN" dirty="0" smtClean="0"/>
                        <a:t>DATA BASES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14744" y="6286520"/>
          <a:ext cx="1691640" cy="409192"/>
        </p:xfrm>
        <a:graphic>
          <a:graphicData uri="http://schemas.openxmlformats.org/drawingml/2006/table">
            <a:tbl>
              <a:tblPr/>
              <a:tblGrid>
                <a:gridCol w="1691640"/>
              </a:tblGrid>
              <a:tr h="4091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45352" y="402336"/>
          <a:ext cx="2386584" cy="108813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86584"/>
              </a:tblGrid>
              <a:tr h="1088136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APACHE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IIS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GLASSFISH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286512" y="2285992"/>
          <a:ext cx="2386584" cy="108813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86584"/>
              </a:tblGrid>
              <a:tr h="1088136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baseline="0" dirty="0" smtClean="0"/>
                        <a:t>DOT-NET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baseline="0" dirty="0" smtClean="0"/>
                        <a:t> TOMCAT</a:t>
                      </a: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15074" y="4286256"/>
          <a:ext cx="2386584" cy="11887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86584"/>
              </a:tblGrid>
              <a:tr h="1088136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baseline="0" dirty="0" smtClean="0"/>
                        <a:t>ORACLE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baseline="0" dirty="0" smtClean="0"/>
                        <a:t> MANGOLIS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baseline="0" dirty="0" smtClean="0"/>
                        <a:t> MYSQL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baseline="0" dirty="0" smtClean="0"/>
                        <a:t> DB2</a:t>
                      </a: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571472" y="642918"/>
            <a:ext cx="142876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EMAIL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000232" y="928670"/>
            <a:ext cx="164307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28860" y="64291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DNS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85786" y="2500306"/>
          <a:ext cx="2386584" cy="1188720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2386584"/>
              </a:tblGrid>
              <a:tr h="1088136">
                <a:tc>
                  <a:txBody>
                    <a:bodyPr/>
                    <a:lstStyle/>
                    <a:p>
                      <a:pPr marL="342900" indent="-342900">
                        <a:buFont typeface="Wingdings"/>
                        <a:buChar char="à"/>
                      </a:pPr>
                      <a:r>
                        <a:rPr lang="en-IN" baseline="0" dirty="0" smtClean="0">
                          <a:sym typeface="Wingdings" pitchFamily="2" charset="2"/>
                        </a:rPr>
                        <a:t>CODING</a:t>
                      </a:r>
                    </a:p>
                    <a:p>
                      <a:pPr marL="342900" indent="-342900">
                        <a:buFont typeface="Wingdings"/>
                        <a:buChar char="à"/>
                      </a:pPr>
                      <a:r>
                        <a:rPr lang="en-IN" baseline="0" dirty="0" smtClean="0">
                          <a:sym typeface="Wingdings" pitchFamily="2" charset="2"/>
                        </a:rPr>
                        <a:t> HTML PAGE</a:t>
                      </a:r>
                    </a:p>
                    <a:p>
                      <a:pPr marL="342900" indent="-342900">
                        <a:buFont typeface="Wingdings"/>
                        <a:buChar char="à"/>
                      </a:pPr>
                      <a:r>
                        <a:rPr lang="en-IN" baseline="0" dirty="0" smtClean="0">
                          <a:sym typeface="Wingdings" pitchFamily="2" charset="2"/>
                        </a:rPr>
                        <a:t> CSS</a:t>
                      </a:r>
                    </a:p>
                    <a:p>
                      <a:pPr marL="342900" indent="-342900">
                        <a:buFont typeface="Wingdings"/>
                        <a:buChar char="à"/>
                      </a:pPr>
                      <a:r>
                        <a:rPr lang="en-IN" baseline="0" dirty="0" smtClean="0">
                          <a:sym typeface="Wingdings" pitchFamily="2" charset="2"/>
                        </a:rPr>
                        <a:t> JS</a:t>
                      </a:r>
                      <a:endParaRPr lang="en-IN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4429124" y="1357298"/>
            <a:ext cx="142876" cy="1143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500562" y="3214686"/>
            <a:ext cx="142876" cy="1285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0"/>
            <a:ext cx="8858312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b="1" dirty="0" smtClean="0">
                <a:solidFill>
                  <a:srgbClr val="FF0000"/>
                </a:solidFill>
              </a:rPr>
              <a:t>1.  Requirement collection :</a:t>
            </a:r>
          </a:p>
          <a:p>
            <a:pPr marL="342900" indent="-342900"/>
            <a:r>
              <a:rPr lang="en-IN" b="1" dirty="0" smtClean="0"/>
              <a:t>                     </a:t>
            </a:r>
            <a:r>
              <a:rPr lang="en-IN" b="1" dirty="0" smtClean="0">
                <a:sym typeface="Wingdings" pitchFamily="2" charset="2"/>
              </a:rPr>
              <a:t></a:t>
            </a:r>
            <a:r>
              <a:rPr lang="en-IN" dirty="0" smtClean="0"/>
              <a:t>is done by business Analysts.</a:t>
            </a:r>
          </a:p>
          <a:p>
            <a:pPr marL="342900" indent="-342900"/>
            <a:endParaRPr lang="en-IN" dirty="0" smtClean="0"/>
          </a:p>
          <a:p>
            <a:pPr marL="342900" indent="-342900">
              <a:buAutoNum type="arabicPeriod" startAt="2"/>
            </a:pPr>
            <a:r>
              <a:rPr lang="en-IN" b="1" dirty="0" smtClean="0">
                <a:solidFill>
                  <a:srgbClr val="FF0000"/>
                </a:solidFill>
              </a:rPr>
              <a:t>Feasibility analysis:</a:t>
            </a:r>
          </a:p>
          <a:p>
            <a:pPr marL="342900" indent="-342900"/>
            <a:r>
              <a:rPr lang="en-IN" b="1" dirty="0" smtClean="0"/>
              <a:t>                     </a:t>
            </a:r>
            <a:r>
              <a:rPr lang="en-IN" b="1" dirty="0" smtClean="0">
                <a:sym typeface="Wingdings" pitchFamily="2" charset="2"/>
              </a:rPr>
              <a:t></a:t>
            </a:r>
            <a:r>
              <a:rPr lang="en-IN" dirty="0" smtClean="0"/>
              <a:t> PM =  Project Manager</a:t>
            </a:r>
          </a:p>
          <a:p>
            <a:pPr marL="342900" indent="-342900"/>
            <a:r>
              <a:rPr lang="en-IN" dirty="0" smtClean="0"/>
              <a:t>                          HR  =  Human Resource</a:t>
            </a:r>
          </a:p>
          <a:p>
            <a:pPr marL="342900" indent="-342900"/>
            <a:r>
              <a:rPr lang="en-IN" dirty="0" smtClean="0"/>
              <a:t>                            A   =  Architect</a:t>
            </a:r>
          </a:p>
          <a:p>
            <a:pPr marL="342900" indent="-342900"/>
            <a:r>
              <a:rPr lang="en-IN" dirty="0" smtClean="0"/>
              <a:t>                          FM  =  Finance Manager</a:t>
            </a:r>
          </a:p>
          <a:p>
            <a:pPr marL="342900" indent="-342900"/>
            <a:r>
              <a:rPr lang="en-IN" dirty="0" smtClean="0"/>
              <a:t>                           SR  =  Senior Resource</a:t>
            </a:r>
          </a:p>
          <a:p>
            <a:pPr marL="342900" indent="-342900"/>
            <a:r>
              <a:rPr lang="en-IN" dirty="0" smtClean="0"/>
              <a:t>                           BA  =  Business Analysts</a:t>
            </a:r>
          </a:p>
          <a:p>
            <a:pPr marL="342900" indent="-342900"/>
            <a:r>
              <a:rPr lang="en-IN" dirty="0" smtClean="0"/>
              <a:t> </a:t>
            </a:r>
            <a:endParaRPr lang="en-IN" b="1" dirty="0" smtClean="0"/>
          </a:p>
          <a:p>
            <a:pPr marL="342900" indent="-342900">
              <a:buAutoNum type="arabicPeriod"/>
            </a:pPr>
            <a:r>
              <a:rPr lang="en-IN" sz="2000" b="1" dirty="0" smtClean="0">
                <a:solidFill>
                  <a:srgbClr val="FF0000"/>
                </a:solidFill>
              </a:rPr>
              <a:t>CRS / BRS:</a:t>
            </a:r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Font typeface="Wingdings"/>
              <a:buChar char="à"/>
            </a:pPr>
            <a:r>
              <a:rPr lang="en-US" b="1" dirty="0" smtClean="0"/>
              <a:t>Customer Requirement Specification</a:t>
            </a:r>
            <a:r>
              <a:rPr lang="en-US" dirty="0" smtClean="0"/>
              <a:t>. It is also called BRS(Business Requirement </a:t>
            </a:r>
          </a:p>
          <a:p>
            <a:pPr marL="342900" indent="-342900"/>
            <a:r>
              <a:rPr lang="en-US" dirty="0" smtClean="0"/>
              <a:t>      Specification) It is a document which is given by the Customer and it is in Business Language. It is a high level document.</a:t>
            </a:r>
          </a:p>
          <a:p>
            <a:pPr marL="342900" indent="-342900"/>
            <a:endParaRPr lang="en-IN" dirty="0" smtClean="0"/>
          </a:p>
          <a:p>
            <a:pPr marL="457200" indent="-457200">
              <a:buAutoNum type="arabicPeriod" startAt="2"/>
            </a:pPr>
            <a:r>
              <a:rPr lang="en-IN" sz="2000" b="1" dirty="0" smtClean="0">
                <a:solidFill>
                  <a:srgbClr val="FF0000"/>
                </a:solidFill>
              </a:rPr>
              <a:t>SRS:</a:t>
            </a:r>
          </a:p>
          <a:p>
            <a:pPr marL="457200" indent="-457200"/>
            <a:endParaRPr lang="en-IN" sz="2000" b="1" dirty="0" smtClean="0">
              <a:solidFill>
                <a:srgbClr val="FF0000"/>
              </a:solidFill>
            </a:endParaRPr>
          </a:p>
          <a:p>
            <a:pPr marL="457200" indent="-457200"/>
            <a:r>
              <a:rPr lang="en-IN" sz="2000" b="1" dirty="0" smtClean="0">
                <a:sym typeface="Wingdings" pitchFamily="2" charset="2"/>
              </a:rPr>
              <a:t>  Software Requirement Specification:</a:t>
            </a:r>
            <a:endParaRPr lang="en-IN" sz="2000" b="1" dirty="0" smtClean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0"/>
            <a:ext cx="90011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SYSTEM TESTING:</a:t>
            </a:r>
          </a:p>
          <a:p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System testing is nothing but an end- to – end testing where testing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environment will be similar to production environment.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EXAMPLE :  </a:t>
            </a:r>
          </a:p>
          <a:p>
            <a:endParaRPr lang="en-IN" dirty="0" smtClean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785918" y="3929066"/>
          <a:ext cx="2029968" cy="48463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29968"/>
              </a:tblGrid>
              <a:tr h="4846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85918" y="5357826"/>
          <a:ext cx="2029968" cy="48463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29968"/>
              </a:tblGrid>
              <a:tr h="4846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85918" y="6072206"/>
          <a:ext cx="2029968" cy="48463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29968"/>
              </a:tblGrid>
              <a:tr h="4846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15008" y="5357826"/>
          <a:ext cx="2029968" cy="48463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29968"/>
              </a:tblGrid>
              <a:tr h="4846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15008" y="4643446"/>
          <a:ext cx="2029968" cy="48463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29968"/>
              </a:tblGrid>
              <a:tr h="4846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15008" y="3857628"/>
          <a:ext cx="2029968" cy="50006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29968"/>
              </a:tblGrid>
              <a:tr h="5000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15008" y="3143248"/>
          <a:ext cx="2029968" cy="48463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29968"/>
              </a:tblGrid>
              <a:tr h="4846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15008" y="2428868"/>
          <a:ext cx="2029968" cy="48463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29968"/>
              </a:tblGrid>
              <a:tr h="4846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785918" y="4643446"/>
          <a:ext cx="2029968" cy="48463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29968"/>
              </a:tblGrid>
              <a:tr h="4846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785918" y="3143248"/>
          <a:ext cx="2029968" cy="48463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29968"/>
              </a:tblGrid>
              <a:tr h="4846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785918" y="2428868"/>
          <a:ext cx="2029968" cy="48463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29968"/>
              </a:tblGrid>
              <a:tr h="484632">
                <a:tc>
                  <a:txBody>
                    <a:bodyPr/>
                    <a:lstStyle/>
                    <a:p>
                      <a:r>
                        <a:rPr lang="en-IN" dirty="0" smtClean="0"/>
                        <a:t>Search product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214290"/>
            <a:ext cx="885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r>
              <a:rPr lang="en-IN" dirty="0" smtClean="0"/>
              <a:t>OVERDRAFT [OD ]: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2104" y="1600200"/>
          <a:ext cx="3730752" cy="4562856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3730752"/>
              </a:tblGrid>
              <a:tr h="4562856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                   APPLY OD</a:t>
                      </a:r>
                    </a:p>
                    <a:p>
                      <a:r>
                        <a:rPr lang="en-IN" dirty="0" smtClean="0"/>
                        <a:t>                                                    </a:t>
                      </a:r>
                    </a:p>
                    <a:p>
                      <a:r>
                        <a:rPr lang="en-IN" dirty="0" smtClean="0"/>
                        <a:t>                                 </a:t>
                      </a:r>
                    </a:p>
                    <a:p>
                      <a:r>
                        <a:rPr lang="en-IN" dirty="0" smtClean="0"/>
                        <a:t>                             Amount -  40000</a:t>
                      </a:r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                        </a:t>
                      </a:r>
                      <a:r>
                        <a:rPr lang="en-IN" b="1" dirty="0" smtClean="0"/>
                        <a:t>APPLY        CANCEL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22960" y="2340864"/>
          <a:ext cx="1536192" cy="36118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536192"/>
              </a:tblGrid>
              <a:tr h="3611880">
                <a:tc>
                  <a:txBody>
                    <a:bodyPr/>
                    <a:lstStyle/>
                    <a:p>
                      <a:r>
                        <a:rPr lang="en-IN" dirty="0" smtClean="0"/>
                        <a:t>Apply</a:t>
                      </a:r>
                      <a:r>
                        <a:rPr lang="en-IN" baseline="0" dirty="0" smtClean="0"/>
                        <a:t> OD</a:t>
                      </a:r>
                    </a:p>
                    <a:p>
                      <a:endParaRPr lang="en-IN" baseline="0" dirty="0" smtClean="0"/>
                    </a:p>
                    <a:p>
                      <a:r>
                        <a:rPr lang="en-IN" baseline="0" dirty="0" smtClean="0"/>
                        <a:t>OD balance</a:t>
                      </a:r>
                    </a:p>
                    <a:p>
                      <a:endParaRPr lang="en-IN" baseline="0" dirty="0" smtClean="0"/>
                    </a:p>
                    <a:p>
                      <a:r>
                        <a:rPr lang="en-IN" baseline="0" dirty="0" smtClean="0"/>
                        <a:t>Repay OD</a:t>
                      </a:r>
                    </a:p>
                    <a:p>
                      <a:endParaRPr lang="en-IN" baseline="0" dirty="0" smtClean="0"/>
                    </a:p>
                    <a:p>
                      <a:endParaRPr lang="en-IN" baseline="0" dirty="0" smtClean="0"/>
                    </a:p>
                    <a:p>
                      <a:endParaRPr lang="en-IN" baseline="0" dirty="0" smtClean="0"/>
                    </a:p>
                    <a:p>
                      <a:endParaRPr lang="en-IN" baseline="0" dirty="0" smtClean="0"/>
                    </a:p>
                    <a:p>
                      <a:endParaRPr lang="en-IN" baseline="0" dirty="0" smtClean="0"/>
                    </a:p>
                    <a:p>
                      <a:endParaRPr lang="en-IN" baseline="0" dirty="0" smtClean="0"/>
                    </a:p>
                    <a:p>
                      <a:r>
                        <a:rPr lang="en-IN" b="1" baseline="0" dirty="0" smtClean="0"/>
                        <a:t>LOGOUT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own Arrow 8"/>
          <p:cNvSpPr/>
          <p:nvPr/>
        </p:nvSpPr>
        <p:spPr>
          <a:xfrm>
            <a:off x="2714612" y="5286388"/>
            <a:ext cx="142876" cy="107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000232" y="6357958"/>
          <a:ext cx="2322576" cy="3657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322576"/>
              </a:tblGrid>
              <a:tr h="283464">
                <a:tc>
                  <a:txBody>
                    <a:bodyPr/>
                    <a:lstStyle/>
                    <a:p>
                      <a:r>
                        <a:rPr lang="en-IN" dirty="0" smtClean="0"/>
                        <a:t>Applied successfully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00628" y="1571612"/>
          <a:ext cx="3730752" cy="4562856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3730752"/>
              </a:tblGrid>
              <a:tr h="4562856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                    POD</a:t>
                      </a:r>
                    </a:p>
                    <a:p>
                      <a:r>
                        <a:rPr lang="en-IN" dirty="0" smtClean="0"/>
                        <a:t>                                                    </a:t>
                      </a:r>
                    </a:p>
                    <a:p>
                      <a:r>
                        <a:rPr lang="en-IN" dirty="0" smtClean="0"/>
                        <a:t>                                 </a:t>
                      </a:r>
                    </a:p>
                    <a:p>
                      <a:r>
                        <a:rPr lang="en-IN" dirty="0" smtClean="0"/>
                        <a:t>                             Amount -  40000</a:t>
                      </a:r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                      </a:t>
                      </a:r>
                      <a:r>
                        <a:rPr lang="en-IN" b="1" dirty="0" smtClean="0"/>
                        <a:t>APPROVE      CANCEL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Down Arrow 11"/>
          <p:cNvSpPr/>
          <p:nvPr/>
        </p:nvSpPr>
        <p:spPr>
          <a:xfrm>
            <a:off x="7072330" y="5143512"/>
            <a:ext cx="142876" cy="1143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72198" y="6286520"/>
          <a:ext cx="2322576" cy="42860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322576"/>
              </a:tblGrid>
              <a:tr h="428604">
                <a:tc>
                  <a:txBody>
                    <a:bodyPr/>
                    <a:lstStyle/>
                    <a:p>
                      <a:r>
                        <a:rPr lang="en-IN" dirty="0" smtClean="0"/>
                        <a:t>      OD</a:t>
                      </a:r>
                      <a:r>
                        <a:rPr lang="en-IN" baseline="0" dirty="0" smtClean="0"/>
                        <a:t> approved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00628" y="2285992"/>
          <a:ext cx="1357322" cy="36118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57322"/>
              </a:tblGrid>
              <a:tr h="3611880"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pending OD</a:t>
                      </a:r>
                    </a:p>
                    <a:p>
                      <a:endParaRPr lang="en-IN" baseline="0" dirty="0" smtClean="0"/>
                    </a:p>
                    <a:p>
                      <a:r>
                        <a:rPr lang="en-IN" baseline="0" dirty="0" smtClean="0"/>
                        <a:t>Deposit</a:t>
                      </a:r>
                    </a:p>
                    <a:p>
                      <a:endParaRPr lang="en-IN" baseline="0" dirty="0" smtClean="0"/>
                    </a:p>
                    <a:p>
                      <a:endParaRPr lang="en-IN" baseline="0" dirty="0" smtClean="0"/>
                    </a:p>
                    <a:p>
                      <a:endParaRPr lang="en-IN" baseline="0" dirty="0" smtClean="0"/>
                    </a:p>
                    <a:p>
                      <a:endParaRPr lang="en-IN" baseline="0" dirty="0" smtClean="0"/>
                    </a:p>
                    <a:p>
                      <a:endParaRPr lang="en-IN" baseline="0" dirty="0" smtClean="0"/>
                    </a:p>
                    <a:p>
                      <a:endParaRPr lang="en-IN" baseline="0" dirty="0" smtClean="0"/>
                    </a:p>
                    <a:p>
                      <a:endParaRPr lang="en-IN" baseline="0" dirty="0" smtClean="0"/>
                    </a:p>
                    <a:p>
                      <a:endParaRPr lang="en-IN" baseline="0" dirty="0" smtClean="0"/>
                    </a:p>
                    <a:p>
                      <a:r>
                        <a:rPr lang="en-IN" b="1" baseline="0" dirty="0" smtClean="0"/>
                        <a:t>LOGOUT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143108" y="121442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KAVERI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57950" y="1214422"/>
            <a:ext cx="11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MANAGER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85728"/>
            <a:ext cx="9144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42976" y="1428736"/>
          <a:ext cx="2286016" cy="415137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286016"/>
              </a:tblGrid>
              <a:tr h="41513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844" y="2000240"/>
          <a:ext cx="785818" cy="3657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785818"/>
              </a:tblGrid>
              <a:tr h="357190">
                <a:tc>
                  <a:txBody>
                    <a:bodyPr/>
                    <a:lstStyle/>
                    <a:p>
                      <a:r>
                        <a:rPr lang="en-IN" dirty="0" smtClean="0"/>
                        <a:t>  H/W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2844" y="3143248"/>
          <a:ext cx="785818" cy="3657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785818"/>
              </a:tblGrid>
              <a:tr h="357190">
                <a:tc>
                  <a:txBody>
                    <a:bodyPr/>
                    <a:lstStyle/>
                    <a:p>
                      <a:r>
                        <a:rPr lang="en-IN" dirty="0" smtClean="0"/>
                        <a:t>S/W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2844" y="4286256"/>
          <a:ext cx="785818" cy="3657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785818"/>
              </a:tblGrid>
              <a:tr h="357190">
                <a:tc>
                  <a:txBody>
                    <a:bodyPr/>
                    <a:lstStyle/>
                    <a:p>
                      <a:r>
                        <a:rPr lang="en-IN" dirty="0" smtClean="0"/>
                        <a:t>N/W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00166" y="1000108"/>
            <a:ext cx="1242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DEV [ Rex ]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714744" y="1428736"/>
          <a:ext cx="2286016" cy="415137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286016"/>
              </a:tblGrid>
              <a:tr h="41513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1214414" y="2500306"/>
            <a:ext cx="1571636" cy="221457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286512" y="642918"/>
          <a:ext cx="2428892" cy="493719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428892"/>
              </a:tblGrid>
              <a:tr h="49371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6286512" y="1357298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86512" y="1500174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86512" y="2143116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86512" y="2285992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286512" y="2928934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86512" y="3071810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286512" y="3714752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86512" y="3857628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286512" y="4572008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86512" y="4714884"/>
            <a:ext cx="228601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786182" y="2571744"/>
            <a:ext cx="1571636" cy="221457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285984" y="3143248"/>
            <a:ext cx="357190" cy="285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29124" y="2786058"/>
            <a:ext cx="357190" cy="285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428728" y="3143248"/>
            <a:ext cx="357190" cy="285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428728" y="3786190"/>
            <a:ext cx="357190" cy="285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928794" y="4214818"/>
            <a:ext cx="357190" cy="285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000496" y="3786190"/>
            <a:ext cx="357190" cy="285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000496" y="3214686"/>
            <a:ext cx="357190" cy="285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886324" y="3243258"/>
            <a:ext cx="357190" cy="285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500562" y="4214818"/>
            <a:ext cx="357190" cy="285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285984" y="3714752"/>
            <a:ext cx="357190" cy="285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86314" y="3786190"/>
            <a:ext cx="357190" cy="285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785918" y="2643182"/>
            <a:ext cx="357190" cy="285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1714480" y="142852"/>
          <a:ext cx="3571900" cy="50004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571900"/>
              </a:tblGrid>
              <a:tr h="500042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    REQUIREMENT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BY CUSTOMER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6" name="Right Arrow 55"/>
          <p:cNvSpPr/>
          <p:nvPr/>
        </p:nvSpPr>
        <p:spPr>
          <a:xfrm rot="7211213">
            <a:off x="2634520" y="894392"/>
            <a:ext cx="901090" cy="26764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500562" y="100010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QA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858016" y="214290"/>
            <a:ext cx="148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PRODUCTION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428728" y="6072206"/>
            <a:ext cx="642942" cy="4286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357422" y="6072206"/>
            <a:ext cx="642942" cy="4286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00496" y="6072206"/>
            <a:ext cx="642942" cy="4286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929190" y="6072206"/>
            <a:ext cx="642942" cy="4286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Down Arrow 63"/>
          <p:cNvSpPr/>
          <p:nvPr/>
        </p:nvSpPr>
        <p:spPr>
          <a:xfrm>
            <a:off x="1643042" y="5572140"/>
            <a:ext cx="214314" cy="50006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>
            <a:off x="2571736" y="5572140"/>
            <a:ext cx="214314" cy="50006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4214810" y="5572140"/>
            <a:ext cx="214314" cy="50006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5072066" y="5572140"/>
            <a:ext cx="214314" cy="50006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2071670" y="6143644"/>
            <a:ext cx="285752" cy="21431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4643438" y="6143644"/>
            <a:ext cx="285752" cy="21431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3000364" y="6215082"/>
            <a:ext cx="1000132" cy="21431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143240" y="592933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emails</a:t>
            </a:r>
            <a:endParaRPr lang="en-US" dirty="0"/>
          </a:p>
        </p:txBody>
      </p:sp>
      <p:sp>
        <p:nvSpPr>
          <p:cNvPr id="72" name="Right Arrow 71"/>
          <p:cNvSpPr/>
          <p:nvPr/>
        </p:nvSpPr>
        <p:spPr>
          <a:xfrm rot="3614105">
            <a:off x="3699701" y="880870"/>
            <a:ext cx="877302" cy="27480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nip Single Corner Rectangle 72"/>
          <p:cNvSpPr/>
          <p:nvPr/>
        </p:nvSpPr>
        <p:spPr>
          <a:xfrm>
            <a:off x="2214546" y="4929198"/>
            <a:ext cx="1143008" cy="42862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compile</a:t>
            </a:r>
            <a:endParaRPr lang="en-US" dirty="0"/>
          </a:p>
        </p:txBody>
      </p:sp>
      <p:sp>
        <p:nvSpPr>
          <p:cNvPr id="76" name="Snip Single Corner Rectangle 75"/>
          <p:cNvSpPr/>
          <p:nvPr/>
        </p:nvSpPr>
        <p:spPr>
          <a:xfrm>
            <a:off x="2143108" y="1928802"/>
            <a:ext cx="1214446" cy="42862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compress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142976" y="1428736"/>
            <a:ext cx="112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Build-b01</a:t>
            </a:r>
            <a:endParaRPr lang="en-US" dirty="0"/>
          </a:p>
        </p:txBody>
      </p:sp>
      <p:sp>
        <p:nvSpPr>
          <p:cNvPr id="82" name="Bent-Up Arrow 81"/>
          <p:cNvSpPr/>
          <p:nvPr/>
        </p:nvSpPr>
        <p:spPr>
          <a:xfrm rot="5400000">
            <a:off x="1813597" y="4830081"/>
            <a:ext cx="540152" cy="309758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Up Arrow 82"/>
          <p:cNvSpPr/>
          <p:nvPr/>
        </p:nvSpPr>
        <p:spPr>
          <a:xfrm>
            <a:off x="3000364" y="2357430"/>
            <a:ext cx="142876" cy="2571768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8439426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SYSTEM environment should be similar to production environment.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for that we ask the customer to build some environment with smaller configuration </a:t>
            </a:r>
          </a:p>
          <a:p>
            <a:r>
              <a:rPr lang="en-IN" dirty="0" smtClean="0"/>
              <a:t>   but the same processor speed which is called as staging environment or </a:t>
            </a:r>
          </a:p>
          <a:p>
            <a:r>
              <a:rPr lang="en-IN" dirty="0" smtClean="0"/>
              <a:t>  pre – production environment.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Pre- production environment should be similar to the production environment in </a:t>
            </a:r>
          </a:p>
          <a:p>
            <a:r>
              <a:rPr lang="en-IN" dirty="0" smtClean="0"/>
              <a:t>    terms of:</a:t>
            </a:r>
          </a:p>
          <a:p>
            <a:r>
              <a:rPr lang="en-IN" dirty="0" smtClean="0"/>
              <a:t>                     1. Hardware should be similar to the production</a:t>
            </a:r>
          </a:p>
          <a:p>
            <a:r>
              <a:rPr lang="en-IN" dirty="0" smtClean="0"/>
              <a:t>                          </a:t>
            </a:r>
            <a:r>
              <a:rPr lang="en-IN" dirty="0" smtClean="0">
                <a:sym typeface="Wingdings" pitchFamily="2" charset="2"/>
              </a:rPr>
              <a:t> make manufacture [ for example if the production server is HP </a:t>
            </a:r>
          </a:p>
          <a:p>
            <a:r>
              <a:rPr lang="en-IN" dirty="0" smtClean="0">
                <a:sym typeface="Wingdings" pitchFamily="2" charset="2"/>
              </a:rPr>
              <a:t>                               then the testing server should </a:t>
            </a:r>
          </a:p>
          <a:p>
            <a:r>
              <a:rPr lang="en-IN" dirty="0" smtClean="0">
                <a:sym typeface="Wingdings" pitchFamily="2" charset="2"/>
              </a:rPr>
              <a:t>                           same configuration but with different </a:t>
            </a:r>
          </a:p>
          <a:p>
            <a:endParaRPr lang="en-IN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                     2. Software should be similar to production</a:t>
            </a:r>
          </a:p>
          <a:p>
            <a:r>
              <a:rPr lang="en-IN" dirty="0" smtClean="0">
                <a:sym typeface="Wingdings" pitchFamily="2" charset="2"/>
              </a:rPr>
              <a:t>                           The OS should be similar</a:t>
            </a:r>
          </a:p>
          <a:p>
            <a:r>
              <a:rPr lang="en-IN" dirty="0" smtClean="0">
                <a:sym typeface="Wingdings" pitchFamily="2" charset="2"/>
              </a:rPr>
              <a:t>                           Application server should be similar</a:t>
            </a:r>
          </a:p>
          <a:p>
            <a:r>
              <a:rPr lang="en-IN" dirty="0" smtClean="0">
                <a:sym typeface="Wingdings" pitchFamily="2" charset="2"/>
              </a:rPr>
              <a:t>                           web server</a:t>
            </a:r>
          </a:p>
          <a:p>
            <a:r>
              <a:rPr lang="en-IN" dirty="0" smtClean="0">
                <a:sym typeface="Wingdings" pitchFamily="2" charset="2"/>
              </a:rPr>
              <a:t>                           Data base server</a:t>
            </a:r>
          </a:p>
          <a:p>
            <a:endParaRPr lang="en-IN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                     3. Data should be similar to the production</a:t>
            </a:r>
          </a:p>
          <a:p>
            <a:r>
              <a:rPr lang="en-IN" dirty="0" smtClean="0"/>
              <a:t>                          </a:t>
            </a:r>
            <a:r>
              <a:rPr lang="en-IN" dirty="0" smtClean="0">
                <a:sym typeface="Wingdings" pitchFamily="2" charset="2"/>
              </a:rPr>
              <a:t> we should create similar data</a:t>
            </a:r>
          </a:p>
          <a:p>
            <a:r>
              <a:rPr lang="en-IN" dirty="0" smtClean="0">
                <a:sym typeface="Wingdings" pitchFamily="2" charset="2"/>
              </a:rPr>
              <a:t>                           we should create dummy data which is similar to the production </a:t>
            </a:r>
          </a:p>
          <a:p>
            <a:r>
              <a:rPr lang="en-IN" dirty="0" smtClean="0">
                <a:sym typeface="Wingdings" pitchFamily="2" charset="2"/>
              </a:rPr>
              <a:t>                               environment</a:t>
            </a:r>
            <a:endParaRPr lang="en-IN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93082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PRODUCTION ENVIRONMENT: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which consists of hardware software and network.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In real world, we may make lack of entries into database but while testing we cannot enter </a:t>
            </a:r>
          </a:p>
          <a:p>
            <a:r>
              <a:rPr lang="en-IN" dirty="0" smtClean="0"/>
              <a:t>    lack of entries manually , so we are writing test script program, which generate thousand of </a:t>
            </a:r>
          </a:p>
          <a:p>
            <a:r>
              <a:rPr lang="en-IN" dirty="0" smtClean="0"/>
              <a:t>    users or data and thus can be used for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In testing environment, the code is installed by testing team members, development team </a:t>
            </a:r>
          </a:p>
          <a:p>
            <a:r>
              <a:rPr lang="en-IN" dirty="0" smtClean="0"/>
              <a:t>    members or release engineers.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 Build is a piece of software which is compile, compressed and installed in all</a:t>
            </a:r>
          </a:p>
          <a:p>
            <a:r>
              <a:rPr lang="en-IN" dirty="0" smtClean="0"/>
              <a:t>     environment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85728"/>
            <a:ext cx="875002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IT IS A CONTINUOS INTEGRATION TOOL WHICH AUTOMATICALLY BUILDS , MANAGRES, </a:t>
            </a:r>
          </a:p>
          <a:p>
            <a:r>
              <a:rPr lang="en-IN" dirty="0" smtClean="0"/>
              <a:t>AND INSTALLS THE NEW BUILD</a:t>
            </a:r>
          </a:p>
          <a:p>
            <a:endParaRPr lang="en-IN" dirty="0" smtClean="0"/>
          </a:p>
          <a:p>
            <a:r>
              <a:rPr lang="en-IN" dirty="0" smtClean="0"/>
              <a:t>DEVOPS  performs activities like manage the code , build the new build , install and </a:t>
            </a:r>
          </a:p>
          <a:p>
            <a:r>
              <a:rPr lang="en-IN" dirty="0" smtClean="0"/>
              <a:t>uninstall the application in all the environment. [ development and queue environment ].</a:t>
            </a:r>
          </a:p>
          <a:p>
            <a:endParaRPr lang="en-IN" dirty="0" smtClean="0"/>
          </a:p>
          <a:p>
            <a:r>
              <a:rPr lang="en-IN" dirty="0" smtClean="0"/>
              <a:t>CONTINOUS INTEGRATION:</a:t>
            </a:r>
          </a:p>
          <a:p>
            <a:endParaRPr lang="en-IN" dirty="0" smtClean="0"/>
          </a:p>
          <a:p>
            <a:r>
              <a:rPr lang="en-IN" dirty="0" smtClean="0"/>
              <a:t>It is a process which involves development operations where it will make </a:t>
            </a:r>
            <a:r>
              <a:rPr lang="en-IN" dirty="0" err="1" smtClean="0"/>
              <a:t>suer</a:t>
            </a:r>
            <a:r>
              <a:rPr lang="en-IN" dirty="0" smtClean="0"/>
              <a:t> that all</a:t>
            </a:r>
          </a:p>
          <a:p>
            <a:r>
              <a:rPr lang="en-IN" dirty="0" smtClean="0"/>
              <a:t> the environments are synchronized continuously.</a:t>
            </a:r>
          </a:p>
          <a:p>
            <a:endParaRPr lang="en-IN" dirty="0" smtClean="0"/>
          </a:p>
          <a:p>
            <a:r>
              <a:rPr lang="en-IN" dirty="0" smtClean="0"/>
              <a:t>PATCH:</a:t>
            </a:r>
          </a:p>
          <a:p>
            <a:endParaRPr lang="en-IN" dirty="0" smtClean="0"/>
          </a:p>
          <a:p>
            <a:r>
              <a:rPr lang="en-IN" dirty="0" smtClean="0"/>
              <a:t>Patch is nothing but , a modified program or a deleted program or an added program</a:t>
            </a:r>
          </a:p>
          <a:p>
            <a:r>
              <a:rPr lang="en-IN" dirty="0" smtClean="0"/>
              <a:t> which will be done in less time compare to build a new build as here </a:t>
            </a:r>
          </a:p>
          <a:p>
            <a:r>
              <a:rPr lang="en-IN" dirty="0" smtClean="0"/>
              <a:t> we will just update the build.</a:t>
            </a:r>
          </a:p>
          <a:p>
            <a:endParaRPr lang="en-IN" dirty="0" smtClean="0"/>
          </a:p>
          <a:p>
            <a:r>
              <a:rPr lang="en-IN" dirty="0" smtClean="0"/>
              <a:t>TEST CYCLE:</a:t>
            </a:r>
          </a:p>
          <a:p>
            <a:endParaRPr lang="en-IN" dirty="0" smtClean="0"/>
          </a:p>
          <a:p>
            <a:r>
              <a:rPr lang="en-IN" dirty="0" smtClean="0"/>
              <a:t>A time spent on building a code is called test cycle .</a:t>
            </a:r>
          </a:p>
          <a:p>
            <a:r>
              <a:rPr lang="en-IN" dirty="0" smtClean="0"/>
              <a:t>A traditional model can have 70-80 test cycles.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19072" y="1325880"/>
          <a:ext cx="2404872" cy="40690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404872"/>
              </a:tblGrid>
              <a:tr h="4069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286248" y="1357298"/>
          <a:ext cx="2404872" cy="40690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404872"/>
              </a:tblGrid>
              <a:tr h="4069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2071670" y="2214554"/>
            <a:ext cx="1714512" cy="257176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00562" y="2143116"/>
            <a:ext cx="1714512" cy="257176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86050" y="2571744"/>
            <a:ext cx="428628" cy="285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14612" y="4214818"/>
            <a:ext cx="428628" cy="285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14678" y="3286124"/>
            <a:ext cx="428628" cy="285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14546" y="3071810"/>
            <a:ext cx="428628" cy="285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57554" y="5786454"/>
            <a:ext cx="4286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86050" y="5786454"/>
            <a:ext cx="4286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43108" y="5786454"/>
            <a:ext cx="4286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71736" y="3714752"/>
            <a:ext cx="428628" cy="2857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2643174" y="928670"/>
            <a:ext cx="142876" cy="2786082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857356" y="285728"/>
          <a:ext cx="1785950" cy="5715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85950"/>
              </a:tblGrid>
              <a:tr h="571504">
                <a:tc>
                  <a:txBody>
                    <a:bodyPr/>
                    <a:lstStyle/>
                    <a:p>
                      <a:r>
                        <a:rPr lang="en-IN" dirty="0" smtClean="0"/>
                        <a:t>     </a:t>
                      </a:r>
                      <a:r>
                        <a:rPr lang="en-IN" sz="2800" b="1" dirty="0" smtClean="0">
                          <a:solidFill>
                            <a:srgbClr val="FFFF00"/>
                          </a:solidFill>
                        </a:rPr>
                        <a:t>PATCH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U-Turn Arrow 16"/>
          <p:cNvSpPr/>
          <p:nvPr/>
        </p:nvSpPr>
        <p:spPr>
          <a:xfrm>
            <a:off x="2928926" y="1857364"/>
            <a:ext cx="2500330" cy="357190"/>
          </a:xfrm>
          <a:prstGeom prst="utur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43504" y="2500306"/>
            <a:ext cx="428628" cy="285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43504" y="3429000"/>
            <a:ext cx="428628" cy="2857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14876" y="2857496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rgbClr val="00B0F0"/>
                </a:solidFill>
              </a:rPr>
              <a:t>NEW BUILD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0" y="3786190"/>
            <a:ext cx="1594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rgbClr val="FFFF00"/>
                </a:solidFill>
              </a:rPr>
              <a:t>UPDATED PATCH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22" name="U-Turn Arrow 21"/>
          <p:cNvSpPr/>
          <p:nvPr/>
        </p:nvSpPr>
        <p:spPr>
          <a:xfrm rot="5400000">
            <a:off x="4714864" y="1857376"/>
            <a:ext cx="3214734" cy="500066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3643306" y="500042"/>
            <a:ext cx="2428892" cy="14287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786578" y="3071810"/>
            <a:ext cx="571504" cy="35719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500958" y="1571612"/>
          <a:ext cx="1399032" cy="302666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99032"/>
              </a:tblGrid>
              <a:tr h="3026664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production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U-Turn Arrow 26"/>
          <p:cNvSpPr/>
          <p:nvPr/>
        </p:nvSpPr>
        <p:spPr>
          <a:xfrm rot="10800000">
            <a:off x="2786050" y="4714884"/>
            <a:ext cx="2500330" cy="285752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U-Turn Arrow 28"/>
          <p:cNvSpPr/>
          <p:nvPr/>
        </p:nvSpPr>
        <p:spPr>
          <a:xfrm rot="10800000">
            <a:off x="5357818" y="4643446"/>
            <a:ext cx="2500330" cy="285752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72000" y="5786454"/>
            <a:ext cx="4286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Tl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14942" y="5786454"/>
            <a:ext cx="4286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857884" y="5786454"/>
            <a:ext cx="4286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</a:t>
            </a:r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>
            <a:off x="2285984" y="5429264"/>
            <a:ext cx="142876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2928926" y="5429264"/>
            <a:ext cx="142876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3500430" y="5429264"/>
            <a:ext cx="142876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4714876" y="5429264"/>
            <a:ext cx="142876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5357818" y="5429264"/>
            <a:ext cx="142876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6000760" y="5429264"/>
            <a:ext cx="142876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715272" y="4214818"/>
            <a:ext cx="857256" cy="285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A = B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24865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Two tier application:</a:t>
            </a:r>
          </a:p>
          <a:p>
            <a:r>
              <a:rPr lang="en-IN" dirty="0" smtClean="0"/>
              <a:t>N- tier application:</a:t>
            </a:r>
          </a:p>
          <a:p>
            <a:r>
              <a:rPr lang="en-IN" dirty="0" smtClean="0"/>
              <a:t>Web applications:</a:t>
            </a:r>
          </a:p>
          <a:p>
            <a:r>
              <a:rPr lang="en-IN" dirty="0" smtClean="0"/>
              <a:t>Standalone application: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4290"/>
            <a:ext cx="9144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                                                                         </a:t>
            </a:r>
          </a:p>
          <a:p>
            <a:endParaRPr lang="en-IN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  </a:t>
            </a:r>
            <a:r>
              <a:rPr lang="en-IN" sz="2000" dirty="0" smtClean="0"/>
              <a:t>Here the customer go through requirement, understand the requirement, review 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the requirement to find the defects.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Acceptance is done by customer here they use the software for the business., 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for a particular period of time and check whether the software can handle  all 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kinds of real time business scenarios.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APPROACHES :</a:t>
            </a:r>
          </a:p>
          <a:p>
            <a:pPr marL="457200" indent="-457200">
              <a:lnSpc>
                <a:spcPct val="150000"/>
              </a:lnSpc>
            </a:pPr>
            <a:r>
              <a:rPr lang="en-IN" sz="2000" dirty="0" smtClean="0"/>
              <a:t>1. Customer only comes to the testing place.</a:t>
            </a:r>
          </a:p>
          <a:p>
            <a:pPr marL="457200" indent="-457200">
              <a:lnSpc>
                <a:spcPct val="150000"/>
              </a:lnSpc>
            </a:pPr>
            <a:r>
              <a:rPr lang="en-IN" sz="2000" dirty="0" smtClean="0"/>
              <a:t>2. Separate  IT team from customer will come to the testing place.</a:t>
            </a:r>
          </a:p>
          <a:p>
            <a:pPr marL="457200" indent="-457200">
              <a:lnSpc>
                <a:spcPct val="150000"/>
              </a:lnSpc>
            </a:pPr>
            <a:r>
              <a:rPr lang="en-IN" sz="2000" dirty="0" smtClean="0"/>
              <a:t>3. Testing team from serving side will go the customer place.</a:t>
            </a:r>
          </a:p>
          <a:p>
            <a:pPr marL="457200" indent="-457200">
              <a:lnSpc>
                <a:spcPct val="150000"/>
              </a:lnSpc>
            </a:pPr>
            <a:r>
              <a:rPr lang="en-IN" sz="2000" dirty="0" smtClean="0"/>
              <a:t>4. Our agents go the customer place and test the scenarios.</a:t>
            </a:r>
          </a:p>
          <a:p>
            <a:pPr marL="457200" indent="-457200">
              <a:lnSpc>
                <a:spcPct val="150000"/>
              </a:lnSpc>
            </a:pPr>
            <a:endParaRPr lang="en-IN" sz="2000" dirty="0" smtClean="0"/>
          </a:p>
          <a:p>
            <a:pPr marL="457200" indent="-457200">
              <a:lnSpc>
                <a:spcPct val="150000"/>
              </a:lnSpc>
            </a:pPr>
            <a:r>
              <a:rPr lang="en-IN" sz="2000" dirty="0" smtClean="0"/>
              <a:t>CHECK REQUEST</a:t>
            </a:r>
          </a:p>
          <a:p>
            <a:pPr marL="457200" indent="-457200">
              <a:lnSpc>
                <a:spcPct val="150000"/>
              </a:lnSpc>
            </a:pPr>
            <a:r>
              <a:rPr lang="en-IN" sz="2000" dirty="0" smtClean="0"/>
              <a:t>REQUEST FEATURE ENHANCEMENT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42844" y="0"/>
            <a:ext cx="49991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ACCEPTANCE TESTING</a:t>
            </a:r>
            <a:endParaRPr lang="en-US" sz="4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9044527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NEED OF IT:</a:t>
            </a:r>
          </a:p>
          <a:p>
            <a:endParaRPr lang="en-IN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  </a:t>
            </a:r>
            <a:r>
              <a:rPr lang="en-IN" sz="2000" dirty="0" smtClean="0"/>
              <a:t>Sometimes due to lot of business pressure, the software companies will push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the software with some patch.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Sometimes developer misunderstands the requirement and develop a code 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with some different requirement.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During testing the test engineers will miss some critical bugs due to negligence, 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or they also might misunderstand the requirement .</a:t>
            </a:r>
          </a:p>
          <a:p>
            <a:pPr>
              <a:lnSpc>
                <a:spcPct val="150000"/>
              </a:lnSpc>
            </a:pP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rgbClr val="FF0000"/>
                </a:solidFill>
              </a:rPr>
              <a:t>DIFFERENCE BETWEEN WIPRO TEST ENGINEERS AND FEDEX:</a:t>
            </a:r>
          </a:p>
          <a:p>
            <a:pPr>
              <a:lnSpc>
                <a:spcPct val="150000"/>
              </a:lnSpc>
            </a:pPr>
            <a:endParaRPr lang="en-IN" sz="20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b="1" dirty="0" smtClean="0">
                <a:solidFill>
                  <a:srgbClr val="0070C0"/>
                </a:solidFill>
              </a:rPr>
              <a:t>Wipro TE will do functionality testing, integration and system testing</a:t>
            </a:r>
          </a:p>
          <a:p>
            <a:pPr marL="457200" indent="-457200">
              <a:lnSpc>
                <a:spcPct val="150000"/>
              </a:lnSpc>
            </a:pPr>
            <a:r>
              <a:rPr lang="en-IN" sz="2000" b="1" dirty="0" smtClean="0">
                <a:solidFill>
                  <a:srgbClr val="0070C0"/>
                </a:solidFill>
              </a:rPr>
              <a:t>        but the fedex team will do only end-to-end testing. 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42844" y="857232"/>
            <a:ext cx="5715040" cy="585791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Project Structured Team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half" idx="1"/>
          </p:nvPr>
        </p:nvGraphicFramePr>
        <p:xfrm>
          <a:off x="6429388" y="3286124"/>
          <a:ext cx="2404872" cy="493776"/>
        </p:xfrm>
        <a:graphic>
          <a:graphicData uri="http://schemas.openxmlformats.org/drawingml/2006/table">
            <a:tbl>
              <a:tblPr/>
              <a:tblGrid>
                <a:gridCol w="2404872"/>
              </a:tblGrid>
              <a:tr h="493776">
                <a:tc>
                  <a:txBody>
                    <a:bodyPr/>
                    <a:lstStyle/>
                    <a:p>
                      <a:r>
                        <a:rPr lang="en-IN" b="1" dirty="0" smtClean="0"/>
                        <a:t>             Coding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28662" y="2143116"/>
            <a:ext cx="3857652" cy="385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57422" y="2285992"/>
            <a:ext cx="1000132" cy="64294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500430" y="3071810"/>
            <a:ext cx="928694" cy="5000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357290" y="3000372"/>
            <a:ext cx="857256" cy="64294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85852" y="4071942"/>
            <a:ext cx="857256" cy="64294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HR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500430" y="4071942"/>
            <a:ext cx="928694" cy="5715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BA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357422" y="4857760"/>
            <a:ext cx="1000132" cy="64294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29388" y="857232"/>
            <a:ext cx="242889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Requirement collection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29388" y="1643050"/>
            <a:ext cx="242889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Feasibility analysis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29388" y="2428868"/>
            <a:ext cx="242889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Designs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429388" y="4143380"/>
          <a:ext cx="2441448" cy="365760"/>
        </p:xfrm>
        <a:graphic>
          <a:graphicData uri="http://schemas.openxmlformats.org/drawingml/2006/table">
            <a:tbl>
              <a:tblPr/>
              <a:tblGrid>
                <a:gridCol w="2441448"/>
              </a:tblGrid>
              <a:tr h="1514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6429388" y="4143380"/>
            <a:ext cx="2500330" cy="48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Testing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29388" y="4929198"/>
            <a:ext cx="250033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Installation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29388" y="5786454"/>
            <a:ext cx="250033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>
                <a:solidFill>
                  <a:schemeClr val="tx1"/>
                </a:solidFill>
              </a:rPr>
              <a:t>maintainance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2844" y="0"/>
            <a:ext cx="3570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WATERFALL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7572396" y="1285860"/>
            <a:ext cx="142876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7572396" y="2143116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7572396" y="2928934"/>
            <a:ext cx="142876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7572396" y="3786190"/>
            <a:ext cx="142876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572396" y="4643446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572396" y="5357826"/>
            <a:ext cx="142876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0"/>
            <a:ext cx="557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An agent has come to the customer place, for checking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4282" y="928670"/>
          <a:ext cx="5669280" cy="4971498"/>
        </p:xfrm>
        <a:graphic>
          <a:graphicData uri="http://schemas.openxmlformats.org/drawingml/2006/table">
            <a:tbl>
              <a:tblPr/>
              <a:tblGrid>
                <a:gridCol w="5669280"/>
              </a:tblGrid>
              <a:tr h="49714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1690" y="1532174"/>
          <a:ext cx="1714512" cy="3796490"/>
        </p:xfrm>
        <a:graphic>
          <a:graphicData uri="http://schemas.openxmlformats.org/drawingml/2006/table">
            <a:tbl>
              <a:tblPr/>
              <a:tblGrid>
                <a:gridCol w="1714512"/>
              </a:tblGrid>
              <a:tr h="3796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56400" y="1256698"/>
          <a:ext cx="2000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56400" y="1899640"/>
          <a:ext cx="2000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456400" y="2471144"/>
          <a:ext cx="2000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456400" y="3114086"/>
          <a:ext cx="2000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456400" y="3757028"/>
          <a:ext cx="2000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456400" y="4399970"/>
          <a:ext cx="2000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242218" y="5185788"/>
          <a:ext cx="12144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   CANCEL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742020" y="5185788"/>
          <a:ext cx="12144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   SEND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56268" y="125669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NAME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70582" y="1899640"/>
            <a:ext cx="43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27706" y="2471144"/>
            <a:ext cx="77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FROM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13392" y="3114086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PHONENO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56268" y="375702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WEIGHT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42020" y="439997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TC</a:t>
            </a:r>
            <a:endParaRPr lang="en-US" dirty="0"/>
          </a:p>
        </p:txBody>
      </p:sp>
      <p:sp>
        <p:nvSpPr>
          <p:cNvPr id="20" name="Bent-Up Arrow 19"/>
          <p:cNvSpPr/>
          <p:nvPr/>
        </p:nvSpPr>
        <p:spPr>
          <a:xfrm rot="5400000">
            <a:off x="4765176" y="4093080"/>
            <a:ext cx="756656" cy="3714776"/>
          </a:xfrm>
          <a:prstGeom prst="bentUpArrow">
            <a:avLst>
              <a:gd name="adj1" fmla="val 25000"/>
              <a:gd name="adj2" fmla="val 2267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69730" y="1705910"/>
          <a:ext cx="1408176" cy="365760"/>
        </p:xfrm>
        <a:graphic>
          <a:graphicData uri="http://schemas.openxmlformats.org/drawingml/2006/table">
            <a:tbl>
              <a:tblPr/>
              <a:tblGrid>
                <a:gridCol w="1408176"/>
              </a:tblGrid>
              <a:tr h="356616">
                <a:tc>
                  <a:txBody>
                    <a:bodyPr/>
                    <a:lstStyle/>
                    <a:p>
                      <a:r>
                        <a:rPr lang="en-IN" dirty="0" smtClean="0"/>
                        <a:t>Parcel</a:t>
                      </a:r>
                      <a:r>
                        <a:rPr lang="en-IN" baseline="0" dirty="0" smtClean="0"/>
                        <a:t> detail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84566" y="2328268"/>
          <a:ext cx="1408176" cy="365760"/>
        </p:xfrm>
        <a:graphic>
          <a:graphicData uri="http://schemas.openxmlformats.org/drawingml/2006/table">
            <a:tbl>
              <a:tblPr/>
              <a:tblGrid>
                <a:gridCol w="1408176"/>
              </a:tblGrid>
              <a:tr h="356616">
                <a:tc>
                  <a:txBody>
                    <a:bodyPr/>
                    <a:lstStyle/>
                    <a:p>
                      <a:r>
                        <a:rPr lang="en-IN" dirty="0" smtClean="0"/>
                        <a:t>     status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84566" y="2971210"/>
          <a:ext cx="1408176" cy="365760"/>
        </p:xfrm>
        <a:graphic>
          <a:graphicData uri="http://schemas.openxmlformats.org/drawingml/2006/table">
            <a:tbl>
              <a:tblPr/>
              <a:tblGrid>
                <a:gridCol w="1408176"/>
              </a:tblGrid>
              <a:tr h="356616">
                <a:tc>
                  <a:txBody>
                    <a:bodyPr/>
                    <a:lstStyle/>
                    <a:p>
                      <a:r>
                        <a:rPr lang="en-IN" dirty="0" smtClean="0"/>
                        <a:t>cancelparcel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84566" y="4757160"/>
          <a:ext cx="1408176" cy="365760"/>
        </p:xfrm>
        <a:graphic>
          <a:graphicData uri="http://schemas.openxmlformats.org/drawingml/2006/table">
            <a:tbl>
              <a:tblPr/>
              <a:tblGrid>
                <a:gridCol w="1408176"/>
              </a:tblGrid>
              <a:tr h="356616">
                <a:tc>
                  <a:txBody>
                    <a:bodyPr/>
                    <a:lstStyle/>
                    <a:p>
                      <a:r>
                        <a:rPr lang="en-IN" dirty="0" smtClean="0"/>
                        <a:t>    LOGOUT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000892" y="5468112"/>
          <a:ext cx="2015092" cy="1013254"/>
        </p:xfrm>
        <a:graphic>
          <a:graphicData uri="http://schemas.openxmlformats.org/drawingml/2006/table">
            <a:tbl>
              <a:tblPr/>
              <a:tblGrid>
                <a:gridCol w="2015092"/>
              </a:tblGrid>
              <a:tr h="1013254">
                <a:tc>
                  <a:txBody>
                    <a:bodyPr/>
                    <a:lstStyle/>
                    <a:p>
                      <a:r>
                        <a:rPr lang="en-IN" dirty="0" smtClean="0"/>
                        <a:t> successfully </a:t>
                      </a:r>
                    </a:p>
                    <a:p>
                      <a:r>
                        <a:rPr lang="en-IN" dirty="0" smtClean="0"/>
                        <a:t>Submitted</a:t>
                      </a:r>
                    </a:p>
                    <a:p>
                      <a:r>
                        <a:rPr lang="en-IN" dirty="0" smtClean="0"/>
                        <a:t>Packet id: 121212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2" name="Bent-Up Arrow 31"/>
          <p:cNvSpPr/>
          <p:nvPr/>
        </p:nvSpPr>
        <p:spPr>
          <a:xfrm>
            <a:off x="5429256" y="4857760"/>
            <a:ext cx="2714644" cy="50006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000892" y="3786190"/>
          <a:ext cx="2015092" cy="1013254"/>
        </p:xfrm>
        <a:graphic>
          <a:graphicData uri="http://schemas.openxmlformats.org/drawingml/2006/table">
            <a:tbl>
              <a:tblPr/>
              <a:tblGrid>
                <a:gridCol w="2015092"/>
              </a:tblGrid>
              <a:tr h="1013254">
                <a:tc>
                  <a:txBody>
                    <a:bodyPr/>
                    <a:lstStyle/>
                    <a:p>
                      <a:r>
                        <a:rPr lang="en-IN" dirty="0" smtClean="0"/>
                        <a:t> packet</a:t>
                      </a:r>
                      <a:r>
                        <a:rPr lang="en-IN" baseline="0" dirty="0" smtClean="0"/>
                        <a:t> id:121212</a:t>
                      </a:r>
                    </a:p>
                    <a:p>
                      <a:endParaRPr lang="en-IN" baseline="0" dirty="0" smtClean="0"/>
                    </a:p>
                    <a:p>
                      <a:r>
                        <a:rPr lang="en-IN" baseline="0" dirty="0" smtClean="0"/>
                        <a:t>Cancel              OK</a:t>
                      </a:r>
                      <a:endParaRPr lang="en-IN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2844" y="142852"/>
            <a:ext cx="20535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AGILE: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214422"/>
            <a:ext cx="88583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  </a:t>
            </a:r>
            <a:r>
              <a:rPr lang="en-IN" sz="2000" dirty="0" smtClean="0"/>
              <a:t>Agile is a model where we develop the software and test the same in an 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incremental or iterative way.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They came up with this model in order to overcome the drawbacks that were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there in the traditional model.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Here they develop the software in shorter cycles. [goes for days or a month].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Here the development and testing  team as single team.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</a:t>
            </a:r>
            <a:endParaRPr lang="en-US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00034" y="1857364"/>
            <a:ext cx="2571768" cy="292895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2" idx="3"/>
            <a:endCxn id="2" idx="6"/>
          </p:cNvCxnSpPr>
          <p:nvPr/>
        </p:nvCxnSpPr>
        <p:spPr>
          <a:xfrm rot="5400000" flipH="1" flipV="1">
            <a:off x="1456459" y="2742044"/>
            <a:ext cx="1035543" cy="2195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85852" y="4286256"/>
            <a:ext cx="428628" cy="2143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5786" y="3643314"/>
            <a:ext cx="428628" cy="21431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7224" y="2928934"/>
            <a:ext cx="428628" cy="21431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28794" y="4071942"/>
            <a:ext cx="428628" cy="2143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00298" y="3714752"/>
            <a:ext cx="428628" cy="2143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57290" y="2285992"/>
            <a:ext cx="428628" cy="21431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71670" y="2643182"/>
            <a:ext cx="428628" cy="21431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4348" y="785794"/>
            <a:ext cx="218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SCRUM TEAM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4580" y="5643578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SHARED TEAM</a:t>
            </a:r>
            <a:endParaRPr lang="en-US" dirty="0"/>
          </a:p>
        </p:txBody>
      </p:sp>
      <p:sp>
        <p:nvSpPr>
          <p:cNvPr id="13" name="Bent-Up Arrow 12"/>
          <p:cNvSpPr/>
          <p:nvPr/>
        </p:nvSpPr>
        <p:spPr>
          <a:xfrm rot="10800000">
            <a:off x="142844" y="3357562"/>
            <a:ext cx="357190" cy="2286016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357422" y="4643446"/>
            <a:ext cx="214314" cy="107157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6" idx="0"/>
          </p:cNvCxnSpPr>
          <p:nvPr/>
        </p:nvCxnSpPr>
        <p:spPr>
          <a:xfrm rot="16200000" flipV="1">
            <a:off x="392877" y="2250273"/>
            <a:ext cx="857256" cy="500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rot="5400000" flipH="1" flipV="1">
            <a:off x="1250133" y="1964521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</p:cNvCxnSpPr>
          <p:nvPr/>
        </p:nvCxnSpPr>
        <p:spPr>
          <a:xfrm rot="5400000" flipH="1" flipV="1">
            <a:off x="2000232" y="2071678"/>
            <a:ext cx="857256" cy="2857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</p:cNvCxnSpPr>
          <p:nvPr/>
        </p:nvCxnSpPr>
        <p:spPr>
          <a:xfrm rot="5400000">
            <a:off x="1107257" y="4536289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</p:cNvCxnSpPr>
          <p:nvPr/>
        </p:nvCxnSpPr>
        <p:spPr>
          <a:xfrm rot="5400000">
            <a:off x="1535885" y="4607727"/>
            <a:ext cx="92869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2464579" y="4393413"/>
            <a:ext cx="785818" cy="2857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4282" y="1928802"/>
            <a:ext cx="43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28728" y="1500174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71736" y="1571612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57224" y="500063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14480" y="5357826"/>
            <a:ext cx="57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ARC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00364" y="492919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CUS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86182" y="571480"/>
            <a:ext cx="6917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GENERALLY there two types of teams:</a:t>
            </a:r>
          </a:p>
          <a:p>
            <a:r>
              <a:rPr lang="en-IN" dirty="0" smtClean="0">
                <a:sym typeface="Wingdings" pitchFamily="2" charset="2"/>
              </a:rPr>
              <a:t>     1. core team</a:t>
            </a:r>
          </a:p>
          <a:p>
            <a:r>
              <a:rPr lang="en-IN" dirty="0" smtClean="0">
                <a:sym typeface="Wingdings" pitchFamily="2" charset="2"/>
              </a:rPr>
              <a:t>     2. shared team</a:t>
            </a:r>
          </a:p>
          <a:p>
            <a:endParaRPr lang="en-IN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Core team involves scrum master, developer, </a:t>
            </a:r>
          </a:p>
          <a:p>
            <a:r>
              <a:rPr lang="en-IN" dirty="0" smtClean="0">
                <a:sym typeface="Wingdings" pitchFamily="2" charset="2"/>
              </a:rPr>
              <a:t>    tester</a:t>
            </a:r>
          </a:p>
          <a:p>
            <a:pPr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Shared team consists of architect, BA, database</a:t>
            </a:r>
          </a:p>
          <a:p>
            <a:r>
              <a:rPr lang="en-IN" dirty="0" smtClean="0">
                <a:sym typeface="Wingdings" pitchFamily="2" charset="2"/>
              </a:rPr>
              <a:t>     or network administrator, product owner and UI/UX designers.</a:t>
            </a:r>
          </a:p>
          <a:p>
            <a:r>
              <a:rPr lang="en-IN" dirty="0" smtClean="0">
                <a:sym typeface="Wingdings" pitchFamily="2" charset="2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844" y="857232"/>
          <a:ext cx="5357850" cy="520293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357850"/>
              </a:tblGrid>
              <a:tr h="52029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596" y="1071546"/>
          <a:ext cx="4857784" cy="132418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857784"/>
              </a:tblGrid>
              <a:tr h="1324182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                            1. HOME LOAN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28596" y="2714620"/>
          <a:ext cx="4857784" cy="132418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857784"/>
              </a:tblGrid>
              <a:tr h="1324182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                             2. INSURANCE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6" y="4429132"/>
          <a:ext cx="4857784" cy="132418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857784"/>
              </a:tblGrid>
              <a:tr h="1324182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                             3. CORE BANKING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42844" y="0"/>
            <a:ext cx="41912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6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PRODUCT BACKLOG:</a:t>
            </a:r>
            <a:endParaRPr lang="en-US" sz="36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0"/>
            <a:ext cx="8652369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PRODUCT BACKLOG:</a:t>
            </a:r>
          </a:p>
          <a:p>
            <a:pPr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Prioritized list of features or requirement or stories</a:t>
            </a:r>
          </a:p>
          <a:p>
            <a:pPr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 Here stories need not to be detailed.</a:t>
            </a:r>
          </a:p>
          <a:p>
            <a:pPr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 they are owned and managed by product owner.</a:t>
            </a:r>
          </a:p>
          <a:p>
            <a:pPr>
              <a:buFont typeface="Wingdings"/>
              <a:buChar char="à"/>
            </a:pPr>
            <a:endParaRPr lang="en-IN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SPRINT BACKLOG:</a:t>
            </a:r>
          </a:p>
          <a:p>
            <a:r>
              <a:rPr lang="en-IN" dirty="0" smtClean="0">
                <a:sym typeface="Wingdings" pitchFamily="2" charset="2"/>
              </a:rPr>
              <a:t>list of stories and the associated tasks that must be completed within a sprint is </a:t>
            </a:r>
          </a:p>
          <a:p>
            <a:r>
              <a:rPr lang="en-IN" dirty="0" smtClean="0">
                <a:sym typeface="Wingdings" pitchFamily="2" charset="2"/>
              </a:rPr>
              <a:t>    called sprint backlog.</a:t>
            </a:r>
          </a:p>
          <a:p>
            <a:r>
              <a:rPr lang="en-IN" dirty="0" smtClean="0">
                <a:sym typeface="Wingdings" pitchFamily="2" charset="2"/>
              </a:rPr>
              <a:t>It is a list of stories and tasks committed by scrum team to be delivered in one sprint.</a:t>
            </a:r>
          </a:p>
          <a:p>
            <a:endParaRPr lang="en-IN" dirty="0" smtClean="0">
              <a:sym typeface="Wingdings" pitchFamily="2" charset="2"/>
            </a:endParaRPr>
          </a:p>
          <a:p>
            <a:endParaRPr lang="en-IN" dirty="0" smtClean="0">
              <a:sym typeface="Wingdings" pitchFamily="2" charset="2"/>
            </a:endParaRPr>
          </a:p>
          <a:p>
            <a:r>
              <a:rPr lang="en-IN" dirty="0" smtClean="0"/>
              <a:t>SPRINT BACKLOGS: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Both </a:t>
            </a:r>
            <a:r>
              <a:rPr lang="en-IN" b="1" dirty="0" smtClean="0"/>
              <a:t>stories</a:t>
            </a:r>
            <a:r>
              <a:rPr lang="en-IN" dirty="0" smtClean="0"/>
              <a:t> and </a:t>
            </a:r>
            <a:r>
              <a:rPr lang="en-IN" b="1" dirty="0" smtClean="0">
                <a:solidFill>
                  <a:srgbClr val="FF0000"/>
                </a:solidFill>
              </a:rPr>
              <a:t>tasks</a:t>
            </a:r>
            <a:r>
              <a:rPr lang="en-IN" dirty="0" smtClean="0"/>
              <a:t> will be included.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they will take up </a:t>
            </a:r>
            <a:r>
              <a:rPr lang="en-IN" b="1" dirty="0" smtClean="0">
                <a:solidFill>
                  <a:srgbClr val="FF0000"/>
                </a:solidFill>
              </a:rPr>
              <a:t>sprint plan meeting </a:t>
            </a:r>
            <a:r>
              <a:rPr lang="en-IN" dirty="0" smtClean="0"/>
              <a:t>soon after product backlog.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they will consider the </a:t>
            </a:r>
            <a:r>
              <a:rPr lang="en-IN" b="1" dirty="0" smtClean="0">
                <a:solidFill>
                  <a:srgbClr val="FF0000"/>
                </a:solidFill>
              </a:rPr>
              <a:t>stories 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Either the scrum master or team will </a:t>
            </a:r>
            <a:r>
              <a:rPr lang="en-IN" b="1" dirty="0" smtClean="0">
                <a:solidFill>
                  <a:srgbClr val="FF0000"/>
                </a:solidFill>
              </a:rPr>
              <a:t>assign tasks </a:t>
            </a:r>
            <a:r>
              <a:rPr lang="en-IN" dirty="0" smtClean="0"/>
              <a:t>themselves.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they will </a:t>
            </a:r>
            <a:r>
              <a:rPr lang="en-IN" b="1" dirty="0" smtClean="0">
                <a:solidFill>
                  <a:srgbClr val="FF0000"/>
                </a:solidFill>
              </a:rPr>
              <a:t>prioritize </a:t>
            </a:r>
            <a:r>
              <a:rPr lang="en-IN" dirty="0" smtClean="0"/>
              <a:t>the tasks.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They will </a:t>
            </a:r>
            <a:r>
              <a:rPr lang="en-IN" b="1" dirty="0" smtClean="0">
                <a:solidFill>
                  <a:srgbClr val="FF0000"/>
                </a:solidFill>
              </a:rPr>
              <a:t>estimate</a:t>
            </a:r>
            <a:r>
              <a:rPr lang="en-IN" dirty="0" smtClean="0"/>
              <a:t> the duration required to complete the assigned task.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  <a:p>
            <a:endParaRPr lang="en-IN" dirty="0" smtClean="0">
              <a:sym typeface="Wingdings" pitchFamily="2" charset="2"/>
            </a:endParaRPr>
          </a:p>
          <a:p>
            <a:endParaRPr lang="en-IN" dirty="0" smtClean="0">
              <a:sym typeface="Wingdings" pitchFamily="2" charset="2"/>
            </a:endParaRPr>
          </a:p>
          <a:p>
            <a:endParaRPr lang="en-IN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2852"/>
            <a:ext cx="9922909" cy="8402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itchFamily="2" charset="2"/>
              </a:rPr>
              <a:t>SCRUM MASTER:</a:t>
            </a:r>
          </a:p>
          <a:p>
            <a:pPr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He drives the sprint planning meeting.</a:t>
            </a:r>
          </a:p>
          <a:p>
            <a:pPr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 his prime role is to facilitate complete meeting and coordinate between the stake holders.</a:t>
            </a:r>
          </a:p>
          <a:p>
            <a:pPr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 In this meeting product owner clarifies if any questions are there with respect to the stories.</a:t>
            </a:r>
          </a:p>
          <a:p>
            <a:pPr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 In this meeting development engineer should derive the task for building every story.</a:t>
            </a:r>
          </a:p>
          <a:p>
            <a:pPr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 Development engineer prioritizes the stories and tasks.</a:t>
            </a:r>
          </a:p>
          <a:p>
            <a:pPr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 In this meeting , test engineer should derive the tasks for testing the feature built for a story.</a:t>
            </a:r>
          </a:p>
          <a:p>
            <a:endParaRPr lang="en-IN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RETROSPECT MEETING:</a:t>
            </a:r>
          </a:p>
          <a:p>
            <a:endParaRPr lang="en-IN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Entire scrum team leads discuss about achievements as well as the mistakes and we document it</a:t>
            </a:r>
          </a:p>
          <a:p>
            <a:r>
              <a:rPr lang="en-IN" dirty="0" smtClean="0">
                <a:sym typeface="Wingdings" pitchFamily="2" charset="2"/>
              </a:rPr>
              <a:t>That is called Retrospect document.</a:t>
            </a:r>
          </a:p>
          <a:p>
            <a:r>
              <a:rPr lang="en-IN" dirty="0" smtClean="0">
                <a:sym typeface="Wingdings" pitchFamily="2" charset="2"/>
              </a:rPr>
              <a:t>When next release or plan tasks while doing sprint planning we refer this document and we </a:t>
            </a:r>
          </a:p>
          <a:p>
            <a:r>
              <a:rPr lang="en-IN" dirty="0" smtClean="0">
                <a:sym typeface="Wingdings" pitchFamily="2" charset="2"/>
              </a:rPr>
              <a:t>plan it in such a way that old mistakes are not repeated and good  activities are once again adopted.</a:t>
            </a:r>
          </a:p>
          <a:p>
            <a:endParaRPr lang="en-IN" dirty="0" smtClean="0">
              <a:sym typeface="Wingdings" pitchFamily="2" charset="2"/>
            </a:endParaRPr>
          </a:p>
          <a:p>
            <a:r>
              <a:rPr lang="en-IN" dirty="0" smtClean="0"/>
              <a:t>DAILY STANDUP MEETINGS:</a:t>
            </a:r>
          </a:p>
          <a:p>
            <a:endParaRPr lang="en-IN" dirty="0" smtClean="0"/>
          </a:p>
          <a:p>
            <a:r>
              <a:rPr lang="en-IN" dirty="0" smtClean="0"/>
              <a:t>SPRINT REVIEW MEETING:</a:t>
            </a:r>
          </a:p>
          <a:p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Here entire scrum team lead at the end of the sprint and discuss about how well the </a:t>
            </a:r>
          </a:p>
          <a:p>
            <a:pPr marL="342900" indent="-342900"/>
            <a:r>
              <a:rPr lang="en-IN" dirty="0" smtClean="0"/>
              <a:t>      sprint went.</a:t>
            </a:r>
          </a:p>
          <a:p>
            <a:pPr marL="342900" indent="-342900">
              <a:buAutoNum type="arabicPeriod"/>
            </a:pPr>
            <a:r>
              <a:rPr lang="en-IN" dirty="0" smtClean="0"/>
              <a:t>Engineers will give demo whatever they built to product owner.</a:t>
            </a:r>
          </a:p>
          <a:p>
            <a:pPr marL="342900" indent="-342900">
              <a:buAutoNum type="arabicPeriod"/>
            </a:pPr>
            <a:r>
              <a:rPr lang="en-IN" dirty="0" smtClean="0"/>
              <a:t>Product owner tells what is done and what is not done.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jj</a:t>
            </a:r>
            <a:endParaRPr lang="en-IN" dirty="0" smtClean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42852"/>
            <a:ext cx="899553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Types of meeting: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Standup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 sprint plan</a:t>
            </a:r>
          </a:p>
          <a:p>
            <a:pPr marL="342900" indent="-342900">
              <a:buAutoNum type="arabicPeriod"/>
            </a:pPr>
            <a:r>
              <a:rPr lang="en-IN" dirty="0" smtClean="0"/>
              <a:t> sprint review</a:t>
            </a:r>
          </a:p>
          <a:p>
            <a:pPr marL="342900" indent="-342900">
              <a:buAutoNum type="arabicPeriod"/>
            </a:pPr>
            <a:r>
              <a:rPr lang="en-IN" dirty="0" smtClean="0"/>
              <a:t> retrospect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r>
              <a:rPr lang="en-IN" dirty="0" smtClean="0"/>
              <a:t>   </a:t>
            </a:r>
          </a:p>
          <a:p>
            <a:pPr marL="342900" indent="-342900"/>
            <a:r>
              <a:rPr lang="en-IN" dirty="0" smtClean="0"/>
              <a:t>CHICKEN:</a:t>
            </a:r>
          </a:p>
          <a:p>
            <a:pPr marL="342900" indent="-342900"/>
            <a:r>
              <a:rPr lang="en-IN" dirty="0" smtClean="0"/>
              <a:t>         </a:t>
            </a:r>
            <a:r>
              <a:rPr lang="en-IN" dirty="0" smtClean="0">
                <a:sym typeface="Wingdings" pitchFamily="2" charset="2"/>
              </a:rPr>
              <a:t> some people do not actually work in sprint but they will be there to observe what is</a:t>
            </a:r>
          </a:p>
          <a:p>
            <a:pPr marL="342900" indent="-342900"/>
            <a:r>
              <a:rPr lang="en-IN" dirty="0" smtClean="0">
                <a:sym typeface="Wingdings" pitchFamily="2" charset="2"/>
              </a:rPr>
              <a:t>              happening in the sprint.</a:t>
            </a:r>
          </a:p>
          <a:p>
            <a:pPr marL="342900" indent="-342900"/>
            <a:r>
              <a:rPr lang="en-IN" dirty="0" smtClean="0">
                <a:sym typeface="Wingdings" pitchFamily="2" charset="2"/>
              </a:rPr>
              <a:t>   </a:t>
            </a:r>
          </a:p>
          <a:p>
            <a:pPr marL="342900" indent="-342900"/>
            <a:endParaRPr lang="en-IN" dirty="0" smtClean="0">
              <a:sym typeface="Wingdings" pitchFamily="2" charset="2"/>
            </a:endParaRPr>
          </a:p>
          <a:p>
            <a:pPr marL="342900" indent="-342900"/>
            <a:r>
              <a:rPr lang="en-IN" dirty="0" smtClean="0"/>
              <a:t>SPILL OVER:</a:t>
            </a:r>
          </a:p>
          <a:p>
            <a:pPr marL="342900" indent="-342900"/>
            <a:r>
              <a:rPr lang="en-IN" dirty="0" smtClean="0"/>
              <a:t>          </a:t>
            </a:r>
            <a:r>
              <a:rPr lang="en-IN" dirty="0" smtClean="0">
                <a:sym typeface="Wingdings" pitchFamily="2" charset="2"/>
              </a:rPr>
              <a:t>there are certain features or stories that you cannot built in current sprint so you </a:t>
            </a:r>
          </a:p>
          <a:p>
            <a:pPr marL="342900" indent="-342900"/>
            <a:r>
              <a:rPr lang="en-IN" dirty="0" smtClean="0">
                <a:sym typeface="Wingdings" pitchFamily="2" charset="2"/>
              </a:rPr>
              <a:t>              will move that story to next sprint, that itself is spill over.</a:t>
            </a:r>
            <a:endParaRPr lang="en-IN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0"/>
            <a:ext cx="901246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SMOKE TESTING:</a:t>
            </a:r>
          </a:p>
          <a:p>
            <a:endParaRPr lang="en-IN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IN" sz="2000" dirty="0" smtClean="0">
                <a:sym typeface="Wingdings" pitchFamily="2" charset="2"/>
              </a:rPr>
              <a:t>Testing basic and critical functionalities of an application before going thorough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ym typeface="Wingdings" pitchFamily="2" charset="2"/>
              </a:rPr>
              <a:t>    testing .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IN" sz="2000" dirty="0" smtClean="0">
                <a:sym typeface="Wingdings" pitchFamily="2" charset="2"/>
              </a:rPr>
              <a:t> To check whether an application built is testable or not.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IN" sz="2000" dirty="0" smtClean="0"/>
              <a:t> Smoke testing is also called as sanity testing or skin testing or dry run or build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 verification testing.</a:t>
            </a:r>
          </a:p>
          <a:p>
            <a:endParaRPr lang="en-IN" dirty="0" smtClean="0"/>
          </a:p>
          <a:p>
            <a:r>
              <a:rPr lang="en-IN" sz="2400" b="1" dirty="0" smtClean="0">
                <a:solidFill>
                  <a:srgbClr val="FF0000"/>
                </a:solidFill>
              </a:rPr>
              <a:t>WHY WE DO SMOKE TESTING:</a:t>
            </a:r>
          </a:p>
          <a:p>
            <a:endParaRPr lang="en-IN" dirty="0" smtClean="0"/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IN" sz="2000" dirty="0" smtClean="0">
                <a:sym typeface="Wingdings" pitchFamily="2" charset="2"/>
              </a:rPr>
              <a:t> Just to ensure that product is testable.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IN" sz="2000" dirty="0" smtClean="0">
                <a:sym typeface="Wingdings" pitchFamily="2" charset="2"/>
              </a:rPr>
              <a:t> we do it in the beginning to catch bugs in basic features and send it to 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ym typeface="Wingdings" pitchFamily="2" charset="2"/>
              </a:rPr>
              <a:t>     development team. so that development team will have sufficient  time to fix it.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IN" sz="2000" dirty="0" smtClean="0">
                <a:sym typeface="Wingdings" pitchFamily="2" charset="2"/>
              </a:rPr>
              <a:t> to ensure that product is installed properly or not.</a:t>
            </a:r>
          </a:p>
          <a:p>
            <a:endParaRPr lang="en-IN" sz="2400" dirty="0" smtClean="0">
              <a:solidFill>
                <a:srgbClr val="FF0000"/>
              </a:solidFill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22738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  <a:sym typeface="Wingdings" pitchFamily="2" charset="2"/>
              </a:rPr>
              <a:t>IMPORTANT POINTS: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ym typeface="Wingdings" pitchFamily="2" charset="2"/>
              </a:rPr>
              <a:t>  </a:t>
            </a:r>
            <a:r>
              <a:rPr lang="en-IN" sz="2000" dirty="0" smtClean="0">
                <a:sym typeface="Wingdings" pitchFamily="2" charset="2"/>
              </a:rPr>
              <a:t>we do only positive testing. [ always you should spend less time on it]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ym typeface="Wingdings" pitchFamily="2" charset="2"/>
              </a:rPr>
              <a:t>  here we check only basic or critical feature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IN" sz="2000" dirty="0" smtClean="0">
                <a:sym typeface="Wingdings" pitchFamily="2" charset="2"/>
              </a:rPr>
              <a:t>  and check for important scenarios.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IN" sz="2000" dirty="0" smtClean="0">
                <a:sym typeface="Wingdings" pitchFamily="2" charset="2"/>
              </a:rPr>
              <a:t>  whenever build comes to the customer, before he does acceptance testing he 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ym typeface="Wingdings" pitchFamily="2" charset="2"/>
              </a:rPr>
              <a:t>     does this one.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IN" sz="2000" dirty="0" smtClean="0">
                <a:sym typeface="Wingdings" pitchFamily="2" charset="2"/>
              </a:rPr>
              <a:t> when the product is installed  in the production we 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 smtClean="0"/>
              <a:t>     do quick smoke test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IN" sz="2000" dirty="0" smtClean="0">
                <a:sym typeface="Wingdings" pitchFamily="2" charset="2"/>
              </a:rPr>
              <a:t>it also acts as health test for software.</a:t>
            </a:r>
            <a:r>
              <a:rPr lang="en-IN" sz="2000" dirty="0" smtClean="0"/>
              <a:t> </a:t>
            </a:r>
          </a:p>
          <a:p>
            <a:endParaRPr lang="en-IN" sz="2800" dirty="0" smtClean="0"/>
          </a:p>
          <a:p>
            <a:r>
              <a:rPr lang="en-IN" sz="2800" dirty="0" smtClean="0"/>
              <a:t>ADHOC-TESTING:</a:t>
            </a:r>
          </a:p>
          <a:p>
            <a:endParaRPr lang="en-IN" sz="2000" dirty="0" smtClean="0"/>
          </a:p>
          <a:p>
            <a:r>
              <a:rPr lang="en-IN" sz="2000" dirty="0" smtClean="0">
                <a:sym typeface="Wingdings" pitchFamily="2" charset="2"/>
              </a:rPr>
              <a:t> Adhoc means random</a:t>
            </a:r>
            <a:endParaRPr lang="en-IN" sz="2000" dirty="0" smtClean="0"/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IN" sz="2000" b="1" dirty="0" smtClean="0">
                <a:solidFill>
                  <a:srgbClr val="FF0000"/>
                </a:solidFill>
                <a:sym typeface="Wingdings" pitchFamily="2" charset="2"/>
              </a:rPr>
              <a:t>“testing the application randomly is called adhoc testing.”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IN" sz="2000" dirty="0" smtClean="0">
                <a:sym typeface="Wingdings" pitchFamily="2" charset="2"/>
              </a:rPr>
              <a:t> it is also called as </a:t>
            </a:r>
            <a:r>
              <a:rPr lang="en-IN" sz="2000" b="1" dirty="0" smtClean="0">
                <a:sym typeface="Wingdings" pitchFamily="2" charset="2"/>
              </a:rPr>
              <a:t>monkey testing as well as gorilla testing.</a:t>
            </a:r>
          </a:p>
          <a:p>
            <a:pPr>
              <a:lnSpc>
                <a:spcPct val="150000"/>
              </a:lnSpc>
            </a:pPr>
            <a:endParaRPr lang="en-IN" sz="20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IN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715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IN" dirty="0" smtClean="0">
                <a:sym typeface="Wingdings" pitchFamily="2" charset="2"/>
              </a:rPr>
              <a:t>Waterfall model is a traditional model that will be consisting  of BA, A, PM, FM, SR, HR.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IN" dirty="0" smtClean="0">
                <a:sym typeface="Wingdings" pitchFamily="2" charset="2"/>
              </a:rPr>
              <a:t> Requirement collection is done by BA.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IN" dirty="0" smtClean="0">
                <a:sym typeface="Wingdings" pitchFamily="2" charset="2"/>
              </a:rPr>
              <a:t> Then feasibility analysis is done by having a discussion between the whole team and the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ym typeface="Wingdings" pitchFamily="2" charset="2"/>
              </a:rPr>
              <a:t>     BA. 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ym typeface="Wingdings" pitchFamily="2" charset="2"/>
              </a:rPr>
              <a:t>             1. BA explains the requirement.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ym typeface="Wingdings" pitchFamily="2" charset="2"/>
              </a:rPr>
              <a:t>             2. Architect tells about technical feasibility of respective requirement.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ym typeface="Wingdings" pitchFamily="2" charset="2"/>
              </a:rPr>
              <a:t>             3. FM tells about Finance feasibility.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ym typeface="Wingdings" pitchFamily="2" charset="2"/>
              </a:rPr>
              <a:t>             4. HR tells about Human Resource feasibility.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ym typeface="Wingdings" pitchFamily="2" charset="2"/>
              </a:rPr>
              <a:t>             5. PM decides whether to take up the project with the assistance of senior Resource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ym typeface="Wingdings" pitchFamily="2" charset="2"/>
              </a:rPr>
              <a:t> Design is done by architect.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IN" dirty="0" smtClean="0">
                <a:sym typeface="Wingdings" pitchFamily="2" charset="2"/>
              </a:rPr>
              <a:t>Coding is done by Development team.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IN" dirty="0" smtClean="0">
                <a:sym typeface="Wingdings" pitchFamily="2" charset="2"/>
              </a:rPr>
              <a:t> Testing is also done by developers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IN" dirty="0" smtClean="0">
                <a:sym typeface="Wingdings" pitchFamily="2" charset="2"/>
              </a:rPr>
              <a:t> Installation will be done also by developers or some special team.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IN" dirty="0" smtClean="0">
                <a:sym typeface="Wingdings" pitchFamily="2" charset="2"/>
              </a:rPr>
              <a:t> Maintenance of the software once it is developed is taken care by leads and manager. 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IN" dirty="0" smtClean="0">
                <a:sym typeface="Wingdings" pitchFamily="2" charset="2"/>
              </a:rPr>
              <a:t> so the software development starts from top and takes downwards path while building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ym typeface="Wingdings" pitchFamily="2" charset="2"/>
              </a:rPr>
              <a:t>     the software.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ym typeface="Wingdings" pitchFamily="2" charset="2"/>
              </a:rPr>
              <a:t>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42900"/>
            <a:ext cx="900115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IN" sz="2000" dirty="0" smtClean="0">
                <a:sym typeface="Wingdings" pitchFamily="2" charset="2"/>
              </a:rPr>
              <a:t>end users use the application randomly and he might find the defect,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ym typeface="Wingdings" pitchFamily="2" charset="2"/>
              </a:rPr>
              <a:t>    but test engineer uses the application systematically so he might not find the  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ym typeface="Wingdings" pitchFamily="2" charset="2"/>
              </a:rPr>
              <a:t>    same defect, in order to avoid such scenarios test engineers should go and test 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ym typeface="Wingdings" pitchFamily="2" charset="2"/>
              </a:rPr>
              <a:t>    the application randomly that is behave like end users.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IN" sz="2000" dirty="0" smtClean="0">
                <a:sym typeface="Wingdings" pitchFamily="2" charset="2"/>
              </a:rPr>
              <a:t>development team looks at the environment and build the product, testing team 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ym typeface="Wingdings" pitchFamily="2" charset="2"/>
              </a:rPr>
              <a:t>    looks at the requirement and test the product. By this method the testing    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ym typeface="Wingdings" pitchFamily="2" charset="2"/>
              </a:rPr>
              <a:t>    method might not catch many bugs, they might think  everything works fine. In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ym typeface="Wingdings" pitchFamily="2" charset="2"/>
              </a:rPr>
              <a:t>    order to avoid such problem we do adhoc testing.</a:t>
            </a:r>
          </a:p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rgbClr val="FF0000"/>
                </a:solidFill>
                <a:sym typeface="Wingdings" pitchFamily="2" charset="2"/>
              </a:rPr>
              <a:t>when we are going to do adhoc testing: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ym typeface="Wingdings" pitchFamily="2" charset="2"/>
              </a:rPr>
              <a:t>when product becomes stable then only we will go for adhoc testing.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ym typeface="Wingdings" pitchFamily="2" charset="2"/>
              </a:rPr>
              <a:t>when the feature is new we will not do adhoc testing.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ym typeface="Wingdings" pitchFamily="2" charset="2"/>
              </a:rPr>
              <a:t>while doing smoke testing we will not do adhoc because we will not get time to 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ym typeface="Wingdings" pitchFamily="2" charset="2"/>
              </a:rPr>
              <a:t>    test basic features.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0"/>
            <a:ext cx="8786874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>
                <a:sym typeface="Wingdings" pitchFamily="2" charset="2"/>
              </a:rPr>
              <a:t></a:t>
            </a:r>
            <a:r>
              <a:rPr lang="en-IN" sz="2000" dirty="0" smtClean="0">
                <a:sym typeface="Wingdings" pitchFamily="2" charset="2"/>
              </a:rPr>
              <a:t>whenever we are free or after testing the product according to the requirement , if 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ym typeface="Wingdings" pitchFamily="2" charset="2"/>
              </a:rPr>
              <a:t>    something is left then we should spend time on adhoc testing.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ym typeface="Wingdings" pitchFamily="2" charset="2"/>
              </a:rPr>
              <a:t>if you get too many scenarios, note down the scenarios, when you get time you 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ym typeface="Wingdings" pitchFamily="2" charset="2"/>
              </a:rPr>
              <a:t>    execute.</a:t>
            </a:r>
            <a:endParaRPr lang="en-IN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IN" dirty="0" smtClean="0">
              <a:sym typeface="Wingdings" pitchFamily="2" charset="2"/>
            </a:endParaRPr>
          </a:p>
          <a:p>
            <a:r>
              <a:rPr lang="en-IN" sz="2400" b="1" dirty="0" smtClean="0"/>
              <a:t>RELIABILITY TESTING: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ym typeface="Wingdings" pitchFamily="2" charset="2"/>
              </a:rPr>
              <a:t>         Testing the functionality of an application continuously over a period of time is called RELIABILITY testing.</a:t>
            </a:r>
          </a:p>
          <a:p>
            <a:pPr>
              <a:lnSpc>
                <a:spcPct val="150000"/>
              </a:lnSpc>
            </a:pPr>
            <a:endParaRPr lang="en-IN" sz="2400" b="1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IN" sz="2400" b="1" dirty="0" smtClean="0">
                <a:sym typeface="Wingdings" pitchFamily="2" charset="2"/>
              </a:rPr>
              <a:t>RECOVERY TESTING: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ym typeface="Wingdings" pitchFamily="2" charset="2"/>
              </a:rPr>
              <a:t>          </a:t>
            </a:r>
            <a:r>
              <a:rPr lang="en-IN" sz="2000" dirty="0" smtClean="0">
                <a:sym typeface="Wingdings" pitchFamily="2" charset="2"/>
              </a:rPr>
              <a:t>Testing the application how well and fast it recovers from the crash or a disaster is called RECOVERY testing.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endParaRPr lang="en-IN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IN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IN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42852"/>
            <a:ext cx="8786874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 smtClean="0">
                <a:sym typeface="Wingdings" pitchFamily="2" charset="2"/>
              </a:rPr>
              <a:t>ACCESSIBILITY TESTING/ [ADA – American Disability Act]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ym typeface="Wingdings" pitchFamily="2" charset="2"/>
              </a:rPr>
              <a:t>          T</a:t>
            </a:r>
            <a:r>
              <a:rPr lang="en-IN" sz="2000" dirty="0" smtClean="0">
                <a:sym typeface="Wingdings" pitchFamily="2" charset="2"/>
              </a:rPr>
              <a:t>esting the application for physically disabled people.</a:t>
            </a:r>
            <a:endParaRPr lang="en-IN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IN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IN" sz="2400" b="1" dirty="0" smtClean="0">
                <a:sym typeface="Wingdings" pitchFamily="2" charset="2"/>
              </a:rPr>
              <a:t>EXPLORATORY TESTING: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>
                <a:sym typeface="Wingdings" pitchFamily="2" charset="2"/>
              </a:rPr>
              <a:t>      </a:t>
            </a:r>
            <a:r>
              <a:rPr lang="en-IN" sz="2000" dirty="0" smtClean="0">
                <a:sym typeface="Wingdings" pitchFamily="2" charset="2"/>
              </a:rPr>
              <a:t>Testing the application without following any formal document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ym typeface="Wingdings" pitchFamily="2" charset="2"/>
              </a:rPr>
              <a:t>           [ requirement ]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ym typeface="Wingdings" pitchFamily="2" charset="2"/>
              </a:rPr>
              <a:t>       Already available app will be given for testing.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ym typeface="Wingdings" pitchFamily="2" charset="2"/>
              </a:rPr>
              <a:t>       They will give requirements but not detailed statements.</a:t>
            </a:r>
          </a:p>
          <a:p>
            <a:pPr>
              <a:lnSpc>
                <a:spcPct val="150000"/>
              </a:lnSpc>
            </a:pPr>
            <a:endParaRPr lang="en-IN" sz="2000" dirty="0" smtClean="0">
              <a:sym typeface="Wingdings" pitchFamily="2" charset="2"/>
            </a:endParaRP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42852"/>
            <a:ext cx="34117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COMPATIBILITY TESTING:</a:t>
            </a:r>
          </a:p>
          <a:p>
            <a:endParaRPr lang="en-IN" dirty="0" smtClean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29184" y="1559056"/>
          <a:ext cx="1783080" cy="252374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83080"/>
              </a:tblGrid>
              <a:tr h="2523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86050" y="1571612"/>
          <a:ext cx="1783080" cy="252374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83080"/>
              </a:tblGrid>
              <a:tr h="2523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57818" y="1571612"/>
          <a:ext cx="1783080" cy="252374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83080"/>
              </a:tblGrid>
              <a:tr h="2523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4214818"/>
            <a:ext cx="130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Windows- 7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8" y="4143380"/>
            <a:ext cx="1432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Windows- 10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71802" y="4214818"/>
            <a:ext cx="130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Windows- 8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5000636"/>
            <a:ext cx="8865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Definition:</a:t>
            </a:r>
          </a:p>
          <a:p>
            <a:endParaRPr lang="en-IN" dirty="0" smtClean="0"/>
          </a:p>
          <a:p>
            <a:r>
              <a:rPr lang="en-IN" dirty="0" smtClean="0">
                <a:sym typeface="Wingdings" pitchFamily="2" charset="2"/>
              </a:rPr>
              <a:t>  “</a:t>
            </a:r>
            <a:r>
              <a:rPr lang="en-IN" dirty="0" smtClean="0"/>
              <a:t>Testing the compatibility of an application in different hardware and software platforms”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5" y="142852"/>
            <a:ext cx="885831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WHY????</a:t>
            </a:r>
          </a:p>
          <a:p>
            <a:endParaRPr lang="en-IN" dirty="0" smtClean="0"/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IN" sz="2000" dirty="0" smtClean="0">
                <a:sym typeface="Wingdings" pitchFamily="2" charset="2"/>
              </a:rPr>
              <a:t>Developers develop the application in one platform if test engineers test the 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ym typeface="Wingdings" pitchFamily="2" charset="2"/>
              </a:rPr>
              <a:t>    application in same platform when it is launched to business end customer   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ym typeface="Wingdings" pitchFamily="2" charset="2"/>
              </a:rPr>
              <a:t>    might use app in any platform because of that certain feature might not work           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ym typeface="Wingdings" pitchFamily="2" charset="2"/>
              </a:rPr>
              <a:t>    and that spreads the bad name market and number of customers who buy this 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ym typeface="Wingdings" pitchFamily="2" charset="2"/>
              </a:rPr>
              <a:t>    product will be reduced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IN" sz="2000" dirty="0" smtClean="0">
                <a:sym typeface="Wingdings" pitchFamily="2" charset="2"/>
              </a:rPr>
              <a:t>To check whether features are working consistently in all the platform we do     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ym typeface="Wingdings" pitchFamily="2" charset="2"/>
              </a:rPr>
              <a:t>    compatibility testing.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IN" sz="2000" dirty="0" smtClean="0">
                <a:sym typeface="Wingdings" pitchFamily="2" charset="2"/>
              </a:rPr>
              <a:t>Developers would have written common code for all platform or browsers, we 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ym typeface="Wingdings" pitchFamily="2" charset="2"/>
              </a:rPr>
              <a:t>    might have to test it in all platform to confirm.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IN" sz="2000" dirty="0" smtClean="0">
                <a:sym typeface="Wingdings" pitchFamily="2" charset="2"/>
              </a:rPr>
              <a:t>Developers would have written platform specific code, we might have to check 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ym typeface="Wingdings" pitchFamily="2" charset="2"/>
              </a:rPr>
              <a:t>    whether code works on corresponding platform.</a:t>
            </a:r>
            <a:endParaRPr lang="en-US" sz="20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0"/>
            <a:ext cx="8577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WHEN???</a:t>
            </a:r>
          </a:p>
          <a:p>
            <a:endParaRPr lang="en-IN" dirty="0" smtClean="0"/>
          </a:p>
          <a:p>
            <a:pPr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When the product becomes stable in base platform then we think about testing the </a:t>
            </a:r>
          </a:p>
          <a:p>
            <a:r>
              <a:rPr lang="en-IN" dirty="0" smtClean="0">
                <a:sym typeface="Wingdings" pitchFamily="2" charset="2"/>
              </a:rPr>
              <a:t>    application in different platform.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857232"/>
            <a:ext cx="255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COMPATIBILITY TESTING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2143116"/>
            <a:ext cx="132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HARDWARE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28926" y="214311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SOFTWARE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300037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CPU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3929066"/>
            <a:ext cx="1120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MONITOR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5072074"/>
            <a:ext cx="119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VGA / AGP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8992" y="2928934"/>
            <a:ext cx="2109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WINDOWS</a:t>
            </a:r>
          </a:p>
          <a:p>
            <a:r>
              <a:rPr lang="en-IN" dirty="0" smtClean="0"/>
              <a:t>[W7,W8,W10] 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00430" y="3929066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LINUX</a:t>
            </a:r>
          </a:p>
          <a:p>
            <a:r>
              <a:rPr lang="en-IN" dirty="0" smtClean="0"/>
              <a:t>[Redhatv9,ubantu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71868" y="5072074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MAC OS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86446" y="1500174"/>
            <a:ext cx="110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SERVERS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43636" y="2285992"/>
            <a:ext cx="111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WIN2012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15074" y="3214686"/>
            <a:ext cx="111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WIN2018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15074" y="4286256"/>
            <a:ext cx="111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WIN2019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15272" y="1428736"/>
            <a:ext cx="132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BROWSERS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051560" y="822960"/>
          <a:ext cx="2523744" cy="429768"/>
        </p:xfrm>
        <a:graphic>
          <a:graphicData uri="http://schemas.openxmlformats.org/drawingml/2006/table">
            <a:tbl>
              <a:tblPr/>
              <a:tblGrid>
                <a:gridCol w="2523744"/>
              </a:tblGrid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215074" y="3214686"/>
          <a:ext cx="1143008" cy="429768"/>
        </p:xfrm>
        <a:graphic>
          <a:graphicData uri="http://schemas.openxmlformats.org/drawingml/2006/table">
            <a:tbl>
              <a:tblPr/>
              <a:tblGrid>
                <a:gridCol w="1143008"/>
              </a:tblGrid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143636" y="2285992"/>
          <a:ext cx="1071570" cy="429768"/>
        </p:xfrm>
        <a:graphic>
          <a:graphicData uri="http://schemas.openxmlformats.org/drawingml/2006/table">
            <a:tbl>
              <a:tblPr/>
              <a:tblGrid>
                <a:gridCol w="1071570"/>
              </a:tblGrid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715272" y="1428736"/>
          <a:ext cx="1285884" cy="429768"/>
        </p:xfrm>
        <a:graphic>
          <a:graphicData uri="http://schemas.openxmlformats.org/drawingml/2006/table">
            <a:tbl>
              <a:tblPr/>
              <a:tblGrid>
                <a:gridCol w="1285884"/>
              </a:tblGrid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857884" y="1500174"/>
          <a:ext cx="1071570" cy="429768"/>
        </p:xfrm>
        <a:graphic>
          <a:graphicData uri="http://schemas.openxmlformats.org/drawingml/2006/table">
            <a:tbl>
              <a:tblPr/>
              <a:tblGrid>
                <a:gridCol w="1071570"/>
              </a:tblGrid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928926" y="2071678"/>
          <a:ext cx="1285884" cy="429768"/>
        </p:xfrm>
        <a:graphic>
          <a:graphicData uri="http://schemas.openxmlformats.org/drawingml/2006/table">
            <a:tbl>
              <a:tblPr/>
              <a:tblGrid>
                <a:gridCol w="1285884"/>
              </a:tblGrid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857224" y="2928934"/>
          <a:ext cx="571504" cy="429768"/>
        </p:xfrm>
        <a:graphic>
          <a:graphicData uri="http://schemas.openxmlformats.org/drawingml/2006/table">
            <a:tbl>
              <a:tblPr/>
              <a:tblGrid>
                <a:gridCol w="571504"/>
              </a:tblGrid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857224" y="3929066"/>
          <a:ext cx="1000132" cy="429768"/>
        </p:xfrm>
        <a:graphic>
          <a:graphicData uri="http://schemas.openxmlformats.org/drawingml/2006/table">
            <a:tbl>
              <a:tblPr/>
              <a:tblGrid>
                <a:gridCol w="1000132"/>
              </a:tblGrid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857224" y="5072074"/>
          <a:ext cx="1214446" cy="429768"/>
        </p:xfrm>
        <a:graphic>
          <a:graphicData uri="http://schemas.openxmlformats.org/drawingml/2006/table">
            <a:tbl>
              <a:tblPr/>
              <a:tblGrid>
                <a:gridCol w="1214446"/>
              </a:tblGrid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142844" y="2071678"/>
          <a:ext cx="1357322" cy="429768"/>
        </p:xfrm>
        <a:graphic>
          <a:graphicData uri="http://schemas.openxmlformats.org/drawingml/2006/table">
            <a:tbl>
              <a:tblPr/>
              <a:tblGrid>
                <a:gridCol w="1357322"/>
              </a:tblGrid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215074" y="4286256"/>
          <a:ext cx="1143008" cy="429768"/>
        </p:xfrm>
        <a:graphic>
          <a:graphicData uri="http://schemas.openxmlformats.org/drawingml/2006/table">
            <a:tbl>
              <a:tblPr/>
              <a:tblGrid>
                <a:gridCol w="1143008"/>
              </a:tblGrid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3447288" y="2928934"/>
          <a:ext cx="1463040" cy="628082"/>
        </p:xfrm>
        <a:graphic>
          <a:graphicData uri="http://schemas.openxmlformats.org/drawingml/2006/table">
            <a:tbl>
              <a:tblPr/>
              <a:tblGrid>
                <a:gridCol w="1463040"/>
              </a:tblGrid>
              <a:tr h="6280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500430" y="3929066"/>
          <a:ext cx="1857388" cy="699520"/>
        </p:xfrm>
        <a:graphic>
          <a:graphicData uri="http://schemas.openxmlformats.org/drawingml/2006/table">
            <a:tbl>
              <a:tblPr/>
              <a:tblGrid>
                <a:gridCol w="1857388"/>
              </a:tblGrid>
              <a:tr h="699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500430" y="5072074"/>
          <a:ext cx="1143008" cy="500066"/>
        </p:xfrm>
        <a:graphic>
          <a:graphicData uri="http://schemas.openxmlformats.org/drawingml/2006/table">
            <a:tbl>
              <a:tblPr/>
              <a:tblGrid>
                <a:gridCol w="1143008"/>
              </a:tblGrid>
              <a:tr h="5000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214290"/>
            <a:ext cx="885831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Testing the functionality of an application in different hardware environment.</a:t>
            </a:r>
          </a:p>
          <a:p>
            <a:pPr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 Here we may test app in different hardware like different processors</a:t>
            </a:r>
          </a:p>
          <a:p>
            <a:r>
              <a:rPr lang="en-IN" dirty="0" smtClean="0">
                <a:sym typeface="Wingdings" pitchFamily="2" charset="2"/>
              </a:rPr>
              <a:t>                  1. different speed</a:t>
            </a:r>
          </a:p>
          <a:p>
            <a:r>
              <a:rPr lang="en-IN" dirty="0" smtClean="0">
                <a:sym typeface="Wingdings" pitchFamily="2" charset="2"/>
              </a:rPr>
              <a:t>                  2. different make(</a:t>
            </a:r>
            <a:r>
              <a:rPr lang="en-IN" dirty="0" err="1" smtClean="0">
                <a:sym typeface="Wingdings" pitchFamily="2" charset="2"/>
              </a:rPr>
              <a:t>intel</a:t>
            </a:r>
            <a:r>
              <a:rPr lang="en-IN" dirty="0" smtClean="0">
                <a:sym typeface="Wingdings" pitchFamily="2" charset="2"/>
              </a:rPr>
              <a:t>)</a:t>
            </a:r>
          </a:p>
          <a:p>
            <a:r>
              <a:rPr lang="en-IN" dirty="0" smtClean="0">
                <a:sym typeface="Wingdings" pitchFamily="2" charset="2"/>
              </a:rPr>
              <a:t>                  3. different bit size(64,32)</a:t>
            </a:r>
          </a:p>
          <a:p>
            <a:endParaRPr lang="en-IN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different motherboards</a:t>
            </a:r>
          </a:p>
          <a:p>
            <a:r>
              <a:rPr lang="en-IN" dirty="0" smtClean="0">
                <a:sym typeface="Wingdings" pitchFamily="2" charset="2"/>
              </a:rPr>
              <a:t> </a:t>
            </a:r>
          </a:p>
          <a:p>
            <a:pPr marL="342900" indent="-342900">
              <a:buAutoNum type="arabicPeriod"/>
            </a:pPr>
            <a:r>
              <a:rPr lang="en-IN" dirty="0" smtClean="0">
                <a:sym typeface="Wingdings" pitchFamily="2" charset="2"/>
              </a:rPr>
              <a:t>Different make( Intel, mercury)</a:t>
            </a:r>
          </a:p>
          <a:p>
            <a:pPr marL="342900" indent="-342900">
              <a:buAutoNum type="arabicPeriod" startAt="2"/>
            </a:pPr>
            <a:r>
              <a:rPr lang="en-IN" dirty="0" smtClean="0">
                <a:sym typeface="Wingdings" pitchFamily="2" charset="2"/>
              </a:rPr>
              <a:t>Different VGA cards</a:t>
            </a:r>
          </a:p>
          <a:p>
            <a:r>
              <a:rPr lang="en-IN" dirty="0" smtClean="0">
                <a:sym typeface="Wingdings" pitchFamily="2" charset="2"/>
              </a:rPr>
              <a:t>3.   Different monitor</a:t>
            </a:r>
          </a:p>
          <a:p>
            <a:r>
              <a:rPr lang="en-IN" dirty="0" smtClean="0">
                <a:sym typeface="Wingdings" pitchFamily="2" charset="2"/>
              </a:rPr>
              <a:t>4.   Different resolution</a:t>
            </a:r>
          </a:p>
          <a:p>
            <a:endParaRPr lang="en-IN" dirty="0" smtClean="0">
              <a:sym typeface="Wingdings" pitchFamily="2" charset="2"/>
            </a:endParaRPr>
          </a:p>
          <a:p>
            <a:endParaRPr lang="en-IN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USEABILITY TESTING:</a:t>
            </a:r>
          </a:p>
          <a:p>
            <a:endParaRPr lang="en-IN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Testing the user friendliness of an application </a:t>
            </a:r>
          </a:p>
          <a:p>
            <a:pPr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 let us consider an example such that we have two applications which are different but</a:t>
            </a:r>
          </a:p>
          <a:p>
            <a:r>
              <a:rPr lang="en-IN" dirty="0" smtClean="0">
                <a:sym typeface="Wingdings" pitchFamily="2" charset="2"/>
              </a:rPr>
              <a:t>     doing the same job. We see which one is user friendly.</a:t>
            </a:r>
          </a:p>
          <a:p>
            <a:pPr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Given below are some of the parameters that we work into </a:t>
            </a:r>
            <a:r>
              <a:rPr lang="en-IN" dirty="0" err="1" smtClean="0">
                <a:sym typeface="Wingdings" pitchFamily="2" charset="2"/>
              </a:rPr>
              <a:t>useability</a:t>
            </a:r>
            <a:r>
              <a:rPr lang="en-IN" dirty="0" smtClean="0">
                <a:sym typeface="Wingdings" pitchFamily="2" charset="2"/>
              </a:rPr>
              <a:t> testing.</a:t>
            </a:r>
          </a:p>
          <a:p>
            <a:endParaRPr lang="en-IN" dirty="0" smtClean="0">
              <a:sym typeface="Wingdings" pitchFamily="2" charset="2"/>
            </a:endParaRPr>
          </a:p>
          <a:p>
            <a:endParaRPr lang="en-IN" dirty="0" smtClean="0">
              <a:sym typeface="Wingdings" pitchFamily="2" charset="2"/>
            </a:endParaRPr>
          </a:p>
          <a:p>
            <a:endParaRPr lang="en-IN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        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42852"/>
            <a:ext cx="878687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Speed</a:t>
            </a:r>
          </a:p>
          <a:p>
            <a:pPr marL="342900" indent="-342900">
              <a:buAutoNum type="arabicPeriod"/>
            </a:pPr>
            <a:r>
              <a:rPr lang="en-IN" dirty="0" smtClean="0"/>
              <a:t>Help</a:t>
            </a:r>
          </a:p>
          <a:p>
            <a:pPr marL="342900" indent="-342900">
              <a:buAutoNum type="arabicPeriod"/>
            </a:pPr>
            <a:r>
              <a:rPr lang="en-IN" dirty="0" smtClean="0"/>
              <a:t>Navigation should be simple</a:t>
            </a:r>
          </a:p>
          <a:p>
            <a:pPr marL="342900" indent="-342900">
              <a:buAutoNum type="arabicPeriod"/>
            </a:pPr>
            <a:r>
              <a:rPr lang="en-IN" dirty="0" smtClean="0"/>
              <a:t>Compatibility</a:t>
            </a:r>
          </a:p>
          <a:p>
            <a:pPr marL="342900" indent="-342900">
              <a:buAutoNum type="arabicPeriod"/>
            </a:pPr>
            <a:r>
              <a:rPr lang="en-IN" dirty="0" smtClean="0"/>
              <a:t>Look and feel</a:t>
            </a:r>
          </a:p>
          <a:p>
            <a:pPr marL="342900" indent="-342900">
              <a:buAutoNum type="arabicPeriod"/>
            </a:pPr>
            <a:r>
              <a:rPr lang="en-IN" dirty="0" smtClean="0"/>
              <a:t>Features</a:t>
            </a:r>
          </a:p>
          <a:p>
            <a:pPr marL="342900" indent="-342900">
              <a:buAutoNum type="arabicPeriod"/>
            </a:pPr>
            <a:r>
              <a:rPr lang="en-IN" dirty="0" smtClean="0"/>
              <a:t>Locations of components</a:t>
            </a:r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/>
            <a:r>
              <a:rPr lang="en-IN" dirty="0" smtClean="0">
                <a:sym typeface="Wingdings" pitchFamily="2" charset="2"/>
              </a:rPr>
              <a:t>one of the important parameter other than above set parameter is “Effort needed to</a:t>
            </a:r>
          </a:p>
          <a:p>
            <a:pPr marL="342900" indent="-342900"/>
            <a:r>
              <a:rPr lang="en-IN" dirty="0" smtClean="0">
                <a:sym typeface="Wingdings" pitchFamily="2" charset="2"/>
              </a:rPr>
              <a:t>     learn the application.</a:t>
            </a:r>
          </a:p>
          <a:p>
            <a:pPr marL="342900" indent="-342900"/>
            <a:r>
              <a:rPr lang="en-IN" dirty="0" smtClean="0">
                <a:sym typeface="Wingdings" pitchFamily="2" charset="2"/>
              </a:rPr>
              <a:t>consider an example , software A takes two hours to understand but it takes 4 hours to understand the application B. </a:t>
            </a:r>
          </a:p>
          <a:p>
            <a:pPr marL="342900" indent="-342900"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Let us see different cases here.</a:t>
            </a:r>
          </a:p>
          <a:p>
            <a:pPr marL="342900" indent="-342900">
              <a:buFont typeface="Wingdings"/>
              <a:buChar char="à"/>
            </a:pPr>
            <a:endParaRPr lang="en-IN" dirty="0" smtClean="0">
              <a:sym typeface="Wingdings" pitchFamily="2" charset="2"/>
            </a:endParaRPr>
          </a:p>
          <a:p>
            <a:pPr marL="342900" indent="-342900">
              <a:buAutoNum type="arabicPeriod"/>
            </a:pPr>
            <a:r>
              <a:rPr lang="en-IN" dirty="0" smtClean="0">
                <a:sym typeface="Wingdings" pitchFamily="2" charset="2"/>
              </a:rPr>
              <a:t>Since we understand software A in two hours, it becomes user friendly compared to B.</a:t>
            </a:r>
          </a:p>
          <a:p>
            <a:pPr marL="342900" indent="-342900">
              <a:buAutoNum type="arabicPeriod"/>
            </a:pPr>
            <a:r>
              <a:rPr lang="en-IN" dirty="0" smtClean="0">
                <a:sym typeface="Wingdings" pitchFamily="2" charset="2"/>
              </a:rPr>
              <a:t>Suppose look and feel is not good for A, though  we understand A in 2 hours we cannot say that A is user friendly.</a:t>
            </a:r>
          </a:p>
          <a:p>
            <a:pPr marL="342900" indent="-342900">
              <a:buAutoNum type="arabicPeriod"/>
            </a:pPr>
            <a:r>
              <a:rPr lang="en-IN" dirty="0" smtClean="0">
                <a:sym typeface="Wingdings" pitchFamily="2" charset="2"/>
              </a:rPr>
              <a:t>Therefore we look into many parameters before we say user friendliness of a software.</a:t>
            </a:r>
          </a:p>
          <a:p>
            <a:pPr marL="342900" indent="-342900">
              <a:buAutoNum type="arabicPeriod"/>
            </a:pPr>
            <a:endParaRPr lang="en-IN" dirty="0" smtClean="0">
              <a:sym typeface="Wingdings" pitchFamily="2" charset="2"/>
            </a:endParaRPr>
          </a:p>
          <a:p>
            <a:pPr marL="342900" indent="-342900"/>
            <a:r>
              <a:rPr lang="en-IN" dirty="0" smtClean="0">
                <a:sym typeface="Wingdings" pitchFamily="2" charset="2"/>
              </a:rPr>
              <a:t>   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4290"/>
            <a:ext cx="9144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WHAT IS LOOK AND FEEL????</a:t>
            </a:r>
          </a:p>
          <a:p>
            <a:endParaRPr lang="en-IN" dirty="0" smtClean="0"/>
          </a:p>
          <a:p>
            <a:r>
              <a:rPr lang="en-IN" dirty="0" smtClean="0">
                <a:sym typeface="Wingdings" pitchFamily="2" charset="2"/>
              </a:rPr>
              <a:t>--&gt;the application should be in such a way that it should be pleasant looking.</a:t>
            </a:r>
          </a:p>
          <a:p>
            <a:endParaRPr lang="en-IN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HOW TO CONDUCT USEABILITY TESTING???</a:t>
            </a:r>
          </a:p>
          <a:p>
            <a:endParaRPr lang="en-IN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           Prepare a device checklist. If we do not prepare a check list, we miss some features in</a:t>
            </a:r>
          </a:p>
          <a:p>
            <a:r>
              <a:rPr lang="en-IN" dirty="0" smtClean="0">
                <a:sym typeface="Wingdings" pitchFamily="2" charset="2"/>
              </a:rPr>
              <a:t> application .</a:t>
            </a:r>
          </a:p>
          <a:p>
            <a:endParaRPr lang="en-IN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EXAMPLE FOR CHECKLIST:</a:t>
            </a:r>
          </a:p>
          <a:p>
            <a:endParaRPr lang="en-IN" dirty="0" smtClean="0">
              <a:sym typeface="Wingdings" pitchFamily="2" charset="2"/>
            </a:endParaRPr>
          </a:p>
          <a:p>
            <a:pPr marL="342900" indent="-342900">
              <a:buAutoNum type="arabicPeriod"/>
            </a:pPr>
            <a:r>
              <a:rPr lang="en-IN" dirty="0" smtClean="0">
                <a:sym typeface="Wingdings" pitchFamily="2" charset="2"/>
              </a:rPr>
              <a:t>For the application, one of the checklist includes </a:t>
            </a:r>
            <a:r>
              <a:rPr lang="en-IN" dirty="0" err="1" smtClean="0">
                <a:sym typeface="Wingdings" pitchFamily="2" charset="2"/>
              </a:rPr>
              <a:t>color</a:t>
            </a:r>
            <a:r>
              <a:rPr lang="en-IN" dirty="0" smtClean="0">
                <a:sym typeface="Wingdings" pitchFamily="2" charset="2"/>
              </a:rPr>
              <a:t> of already existing check link</a:t>
            </a:r>
          </a:p>
          <a:p>
            <a:pPr marL="342900" indent="-342900"/>
            <a:r>
              <a:rPr lang="en-IN" dirty="0" smtClean="0">
                <a:sym typeface="Wingdings" pitchFamily="2" charset="2"/>
              </a:rPr>
              <a:t>       should be changed to red.    </a:t>
            </a:r>
          </a:p>
          <a:p>
            <a:pPr marL="342900" indent="-342900">
              <a:buAutoNum type="arabicPeriod" startAt="2"/>
            </a:pPr>
            <a:r>
              <a:rPr lang="en-IN" dirty="0" smtClean="0">
                <a:sym typeface="Wingdings" pitchFamily="2" charset="2"/>
              </a:rPr>
              <a:t>All images should have Alt tag.</a:t>
            </a:r>
          </a:p>
          <a:p>
            <a:pPr marL="342900" indent="-342900">
              <a:buAutoNum type="arabicPeriod" startAt="2"/>
            </a:pPr>
            <a:r>
              <a:rPr lang="en-IN" dirty="0" smtClean="0">
                <a:sym typeface="Wingdings" pitchFamily="2" charset="2"/>
              </a:rPr>
              <a:t> all the pages should have the link to home page.</a:t>
            </a:r>
          </a:p>
          <a:p>
            <a:pPr marL="342900" indent="-342900">
              <a:buAutoNum type="arabicPeriod" startAt="2"/>
            </a:pPr>
            <a:r>
              <a:rPr lang="en-IN" dirty="0" smtClean="0">
                <a:sym typeface="Wingdings" pitchFamily="2" charset="2"/>
              </a:rPr>
              <a:t>Login feature should have forgot password link.</a:t>
            </a:r>
          </a:p>
          <a:p>
            <a:pPr marL="342900" indent="-342900">
              <a:buAutoNum type="arabicPeriod" startAt="2"/>
            </a:pPr>
            <a:r>
              <a:rPr lang="en-IN" dirty="0" smtClean="0">
                <a:sym typeface="Wingdings" pitchFamily="2" charset="2"/>
              </a:rPr>
              <a:t>Link the above checklist</a:t>
            </a:r>
          </a:p>
          <a:p>
            <a:pPr marL="342900" indent="-342900"/>
            <a:r>
              <a:rPr lang="en-IN" dirty="0" smtClean="0">
                <a:sym typeface="Wingdings" pitchFamily="2" charset="2"/>
              </a:rPr>
              <a:t>   </a:t>
            </a:r>
          </a:p>
          <a:p>
            <a:pPr marL="342900" indent="-342900"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We can derive as many checklists as possible based on the application of product.</a:t>
            </a:r>
          </a:p>
          <a:p>
            <a:pPr marL="342900" indent="-342900"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While deriving checklists, we should derive the common / general checklist which can be executed for all pages.</a:t>
            </a:r>
          </a:p>
          <a:p>
            <a:pPr marL="342900" indent="-342900"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There is another case where the customer gives the checklist for the application.</a:t>
            </a:r>
          </a:p>
          <a:p>
            <a:pPr marL="342900" indent="-342900">
              <a:buFont typeface="Wingdings"/>
              <a:buChar char="à"/>
            </a:pPr>
            <a:endParaRPr lang="en-I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28596" y="1214422"/>
          <a:ext cx="2428892" cy="4214842"/>
        </p:xfrm>
        <a:graphic>
          <a:graphicData uri="http://schemas.openxmlformats.org/drawingml/2006/table">
            <a:tbl>
              <a:tblPr/>
              <a:tblGrid>
                <a:gridCol w="2428892"/>
              </a:tblGrid>
              <a:tr h="4214842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  USERNAME</a:t>
                      </a:r>
                    </a:p>
                    <a:p>
                      <a:r>
                        <a:rPr lang="en-IN" baseline="0" dirty="0" smtClean="0"/>
                        <a:t>  </a:t>
                      </a:r>
                    </a:p>
                    <a:p>
                      <a:endParaRPr lang="en-IN" baseline="0" dirty="0" smtClean="0"/>
                    </a:p>
                    <a:p>
                      <a:r>
                        <a:rPr lang="en-IN" baseline="0" dirty="0" smtClean="0"/>
                        <a:t>      PASSWORD</a:t>
                      </a:r>
                    </a:p>
                    <a:p>
                      <a:endParaRPr lang="en-IN" baseline="0" dirty="0" smtClean="0"/>
                    </a:p>
                    <a:p>
                      <a:endParaRPr lang="en-IN" baseline="0" dirty="0" smtClean="0"/>
                    </a:p>
                    <a:p>
                      <a:endParaRPr lang="en-IN" baseline="0" dirty="0" smtClean="0"/>
                    </a:p>
                    <a:p>
                      <a:endParaRPr lang="en-IN" baseline="0" dirty="0" smtClean="0"/>
                    </a:p>
                    <a:p>
                      <a:endParaRPr lang="en-IN" baseline="0" dirty="0" smtClean="0"/>
                    </a:p>
                    <a:p>
                      <a:r>
                        <a:rPr lang="en-IN" baseline="0" dirty="0" smtClean="0"/>
                        <a:t>LOGIN               CANCEL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01568" y="1207008"/>
          <a:ext cx="1691640" cy="4150818"/>
        </p:xfrm>
        <a:graphic>
          <a:graphicData uri="http://schemas.openxmlformats.org/drawingml/2006/table">
            <a:tbl>
              <a:tblPr/>
              <a:tblGrid>
                <a:gridCol w="1691640"/>
              </a:tblGrid>
              <a:tr h="4150818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WEB SERVER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23560" y="1197864"/>
          <a:ext cx="1020142" cy="676656"/>
        </p:xfrm>
        <a:graphic>
          <a:graphicData uri="http://schemas.openxmlformats.org/drawingml/2006/table">
            <a:tbl>
              <a:tblPr/>
              <a:tblGrid>
                <a:gridCol w="1020142"/>
              </a:tblGrid>
              <a:tr h="676656">
                <a:tc>
                  <a:txBody>
                    <a:bodyPr/>
                    <a:lstStyle/>
                    <a:p>
                      <a:r>
                        <a:rPr lang="en-IN" dirty="0" smtClean="0"/>
                        <a:t>APP</a:t>
                      </a:r>
                    </a:p>
                    <a:p>
                      <a:r>
                        <a:rPr lang="en-IN" dirty="0" smtClean="0"/>
                        <a:t>SERVER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650992" y="2779776"/>
          <a:ext cx="992710" cy="640080"/>
        </p:xfrm>
        <a:graphic>
          <a:graphicData uri="http://schemas.openxmlformats.org/drawingml/2006/table">
            <a:tbl>
              <a:tblPr/>
              <a:tblGrid>
                <a:gridCol w="992710"/>
              </a:tblGrid>
              <a:tr h="640080">
                <a:tc>
                  <a:txBody>
                    <a:bodyPr/>
                    <a:lstStyle/>
                    <a:p>
                      <a:r>
                        <a:rPr lang="en-IN" dirty="0" smtClean="0"/>
                        <a:t>APP</a:t>
                      </a:r>
                    </a:p>
                    <a:p>
                      <a:r>
                        <a:rPr lang="en-IN" dirty="0" smtClean="0"/>
                        <a:t>SERVER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69280" y="4434840"/>
          <a:ext cx="1045860" cy="713232"/>
        </p:xfrm>
        <a:graphic>
          <a:graphicData uri="http://schemas.openxmlformats.org/drawingml/2006/table">
            <a:tbl>
              <a:tblPr/>
              <a:tblGrid>
                <a:gridCol w="1045860"/>
              </a:tblGrid>
              <a:tr h="713232">
                <a:tc>
                  <a:txBody>
                    <a:bodyPr/>
                    <a:lstStyle/>
                    <a:p>
                      <a:r>
                        <a:rPr lang="en-IN" dirty="0" smtClean="0"/>
                        <a:t>APP</a:t>
                      </a:r>
                    </a:p>
                    <a:p>
                      <a:r>
                        <a:rPr lang="en-IN" dirty="0" smtClean="0"/>
                        <a:t>SERVER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23176" y="1225296"/>
          <a:ext cx="1235038" cy="640080"/>
        </p:xfrm>
        <a:graphic>
          <a:graphicData uri="http://schemas.openxmlformats.org/drawingml/2006/table">
            <a:tbl>
              <a:tblPr/>
              <a:tblGrid>
                <a:gridCol w="1235038"/>
              </a:tblGrid>
              <a:tr h="621792">
                <a:tc>
                  <a:txBody>
                    <a:bodyPr/>
                    <a:lstStyle/>
                    <a:p>
                      <a:r>
                        <a:rPr lang="en-IN" dirty="0" smtClean="0"/>
                        <a:t>Database</a:t>
                      </a:r>
                    </a:p>
                    <a:p>
                      <a:r>
                        <a:rPr lang="en-IN" dirty="0" smtClean="0"/>
                        <a:t>SERVER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96328" y="2779776"/>
          <a:ext cx="1161886" cy="640080"/>
        </p:xfrm>
        <a:graphic>
          <a:graphicData uri="http://schemas.openxmlformats.org/drawingml/2006/table">
            <a:tbl>
              <a:tblPr/>
              <a:tblGrid>
                <a:gridCol w="1161886"/>
              </a:tblGrid>
              <a:tr h="630936">
                <a:tc>
                  <a:txBody>
                    <a:bodyPr/>
                    <a:lstStyle/>
                    <a:p>
                      <a:r>
                        <a:rPr lang="en-IN" dirty="0" smtClean="0"/>
                        <a:t>Database</a:t>
                      </a:r>
                    </a:p>
                    <a:p>
                      <a:r>
                        <a:rPr lang="en-IN" dirty="0" smtClean="0"/>
                        <a:t>SERVER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205472" y="4462272"/>
          <a:ext cx="1152742" cy="685800"/>
        </p:xfrm>
        <a:graphic>
          <a:graphicData uri="http://schemas.openxmlformats.org/drawingml/2006/table">
            <a:tbl>
              <a:tblPr/>
              <a:tblGrid>
                <a:gridCol w="1152742"/>
              </a:tblGrid>
              <a:tr h="685800">
                <a:tc>
                  <a:txBody>
                    <a:bodyPr/>
                    <a:lstStyle/>
                    <a:p>
                      <a:r>
                        <a:rPr lang="en-IN" dirty="0" smtClean="0"/>
                        <a:t>Database</a:t>
                      </a:r>
                    </a:p>
                    <a:p>
                      <a:r>
                        <a:rPr lang="en-IN" dirty="0" smtClean="0"/>
                        <a:t>SERVER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14282" y="928670"/>
          <a:ext cx="8540496" cy="4690872"/>
        </p:xfrm>
        <a:graphic>
          <a:graphicData uri="http://schemas.openxmlformats.org/drawingml/2006/table">
            <a:tbl>
              <a:tblPr/>
              <a:tblGrid>
                <a:gridCol w="8540496"/>
              </a:tblGrid>
              <a:tr h="4690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42844" y="0"/>
            <a:ext cx="69828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HIGH LEVEL DEVELOPMENT</a:t>
            </a:r>
            <a:r>
              <a:rPr lang="en-IN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57488" y="314324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72066" y="157161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72066" y="314324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072066" y="478632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43702" y="150017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643702" y="314324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715140" y="478632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H="1">
            <a:off x="6286512" y="1857364"/>
            <a:ext cx="128588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 flipH="1" flipV="1">
            <a:off x="6286512" y="3857628"/>
            <a:ext cx="135732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85934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What are the drawbacks if we test the application seeing the requirement??</a:t>
            </a:r>
          </a:p>
          <a:p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There will be no consistency in test execution.</a:t>
            </a:r>
          </a:p>
          <a:p>
            <a:pPr marL="342900" indent="-342900">
              <a:buAutoNum type="arabicPeriod"/>
            </a:pPr>
            <a:r>
              <a:rPr lang="en-IN" dirty="0" smtClean="0"/>
              <a:t>Quality of testing over the period of time depends on </a:t>
            </a:r>
          </a:p>
          <a:p>
            <a:pPr marL="342900" indent="-342900"/>
            <a:r>
              <a:rPr lang="en-IN" dirty="0" smtClean="0"/>
              <a:t>        a. Memory power of an engineer</a:t>
            </a:r>
          </a:p>
          <a:p>
            <a:pPr marL="342900" indent="-342900"/>
            <a:r>
              <a:rPr lang="en-IN" dirty="0" smtClean="0"/>
              <a:t>        b. Varies from person to person.</a:t>
            </a:r>
          </a:p>
          <a:p>
            <a:pPr marL="342900" indent="-342900"/>
            <a:r>
              <a:rPr lang="en-IN" dirty="0" smtClean="0"/>
              <a:t>        c. If person is more experienced he will derive more scenarios.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2"/>
            <a:ext cx="8236742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IN" sz="4000" b="1" dirty="0" smtClean="0">
                <a:solidFill>
                  <a:srgbClr val="FF0000"/>
                </a:solidFill>
              </a:rPr>
              <a:t>TEST CASES:</a:t>
            </a:r>
          </a:p>
          <a:p>
            <a:pPr marL="342900" indent="-342900"/>
            <a:endParaRPr lang="en-IN" dirty="0" smtClean="0"/>
          </a:p>
          <a:p>
            <a:pPr marL="342900" indent="-342900"/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It is a document which contains all possible scenarios for a specific requirement.</a:t>
            </a:r>
          </a:p>
          <a:p>
            <a:pPr marL="342900" indent="-342900"/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Test cases contains different sections like </a:t>
            </a:r>
          </a:p>
          <a:p>
            <a:pPr marL="342900" indent="-342900"/>
            <a:r>
              <a:rPr lang="en-IN" dirty="0" smtClean="0"/>
              <a:t>     1. step number</a:t>
            </a:r>
          </a:p>
          <a:p>
            <a:pPr marL="342900" indent="-342900"/>
            <a:r>
              <a:rPr lang="en-IN" dirty="0" smtClean="0"/>
              <a:t>     2. description</a:t>
            </a:r>
          </a:p>
          <a:p>
            <a:pPr marL="342900" indent="-342900"/>
            <a:r>
              <a:rPr lang="en-IN" dirty="0" smtClean="0"/>
              <a:t>     3. input</a:t>
            </a:r>
          </a:p>
          <a:p>
            <a:pPr marL="342900" indent="-342900"/>
            <a:r>
              <a:rPr lang="en-IN" dirty="0" smtClean="0"/>
              <a:t>     4. expected results</a:t>
            </a:r>
          </a:p>
          <a:p>
            <a:pPr marL="342900" indent="-342900"/>
            <a:r>
              <a:rPr lang="en-IN" dirty="0" smtClean="0"/>
              <a:t>     5. Actual result</a:t>
            </a:r>
          </a:p>
          <a:p>
            <a:pPr marL="342900" indent="-342900"/>
            <a:r>
              <a:rPr lang="en-IN" dirty="0" smtClean="0"/>
              <a:t>     6. status</a:t>
            </a:r>
          </a:p>
          <a:p>
            <a:pPr marL="342900" indent="-342900"/>
            <a:r>
              <a:rPr lang="en-IN" dirty="0" smtClean="0"/>
              <a:t>     7. comments.</a:t>
            </a:r>
          </a:p>
          <a:p>
            <a:pPr marL="342900" indent="-342900"/>
            <a:endParaRPr lang="en-IN" dirty="0" smtClean="0"/>
          </a:p>
          <a:p>
            <a:pPr marL="342900" indent="-342900"/>
            <a:endParaRPr lang="en-IN" dirty="0" smtClean="0"/>
          </a:p>
          <a:p>
            <a:pPr marL="342900" indent="-342900"/>
            <a:endParaRPr lang="en-IN" dirty="0" smtClean="0"/>
          </a:p>
          <a:p>
            <a:pPr marL="342900" indent="-342900"/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0"/>
            <a:ext cx="930883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Before we actually write the case we have to come up with options.</a:t>
            </a:r>
          </a:p>
          <a:p>
            <a:r>
              <a:rPr lang="en-IN" dirty="0" smtClean="0">
                <a:sym typeface="Wingdings" pitchFamily="2" charset="2"/>
              </a:rPr>
              <a:t>always start writing the test cases in the navigation step</a:t>
            </a:r>
          </a:p>
          <a:p>
            <a:r>
              <a:rPr lang="en-IN" dirty="0" smtClean="0">
                <a:sym typeface="Wingdings" pitchFamily="2" charset="2"/>
              </a:rPr>
              <a:t>”SHOULD / MUST “ be used while entering data in the expected results column.</a:t>
            </a:r>
          </a:p>
          <a:p>
            <a:r>
              <a:rPr lang="en-IN" dirty="0" smtClean="0">
                <a:sym typeface="Wingdings" pitchFamily="2" charset="2"/>
              </a:rPr>
              <a:t>      Do not use may be or can be.</a:t>
            </a:r>
          </a:p>
          <a:p>
            <a:pPr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Always use the generic test case do not hardcore the</a:t>
            </a:r>
          </a:p>
          <a:p>
            <a:pPr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 elaborate only those test cases on which you have focus</a:t>
            </a:r>
          </a:p>
          <a:p>
            <a:pPr>
              <a:buFont typeface="Wingdings"/>
              <a:buChar char="à"/>
            </a:pPr>
            <a:r>
              <a:rPr lang="en-IN" dirty="0" smtClean="0">
                <a:sym typeface="Wingdings" pitchFamily="2" charset="2"/>
              </a:rPr>
              <a:t> do not elaborate all test cases</a:t>
            </a:r>
          </a:p>
          <a:p>
            <a:pPr>
              <a:buFont typeface="Wingdings"/>
              <a:buChar char="à"/>
            </a:pPr>
            <a:endParaRPr lang="en-IN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9. If we cover some scenario in functionality testing do not add the same in integration testing</a:t>
            </a:r>
          </a:p>
          <a:p>
            <a:r>
              <a:rPr lang="en-IN" dirty="0" smtClean="0">
                <a:sym typeface="Wingdings" pitchFamily="2" charset="2"/>
              </a:rPr>
              <a:t>     If we cover some scenario in integration testing do not add the same in system testing</a:t>
            </a:r>
          </a:p>
          <a:p>
            <a:r>
              <a:rPr lang="en-IN" dirty="0" smtClean="0">
                <a:sym typeface="Wingdings" pitchFamily="2" charset="2"/>
              </a:rPr>
              <a:t>     </a:t>
            </a:r>
            <a:endParaRPr lang="en-US" dirty="0" smtClean="0"/>
          </a:p>
          <a:p>
            <a:endParaRPr lang="en-IN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    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42852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LOGIN.JAVA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95528" y="571480"/>
          <a:ext cx="246888" cy="5072098"/>
        </p:xfrm>
        <a:graphic>
          <a:graphicData uri="http://schemas.openxmlformats.org/drawingml/2006/table">
            <a:tbl>
              <a:tblPr/>
              <a:tblGrid>
                <a:gridCol w="246888"/>
              </a:tblGrid>
              <a:tr h="50720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71736" y="2000240"/>
            <a:ext cx="3929090" cy="2143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71538" y="928670"/>
            <a:ext cx="4429156" cy="2143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14810" y="3071810"/>
            <a:ext cx="3929090" cy="2143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285984" y="1142984"/>
          <a:ext cx="266486" cy="4286280"/>
        </p:xfrm>
        <a:graphic>
          <a:graphicData uri="http://schemas.openxmlformats.org/drawingml/2006/table">
            <a:tbl>
              <a:tblPr/>
              <a:tblGrid>
                <a:gridCol w="266486"/>
              </a:tblGrid>
              <a:tr h="4286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000496" y="2214554"/>
          <a:ext cx="214314" cy="3214710"/>
        </p:xfrm>
        <a:graphic>
          <a:graphicData uri="http://schemas.openxmlformats.org/drawingml/2006/table">
            <a:tbl>
              <a:tblPr/>
              <a:tblGrid>
                <a:gridCol w="214314"/>
              </a:tblGrid>
              <a:tr h="32147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928794" y="500042"/>
            <a:ext cx="180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VALIDATION.JAVA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00430" y="1643050"/>
            <a:ext cx="21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STARTSESSION.JAVA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429388" y="3286124"/>
          <a:ext cx="246888" cy="3000396"/>
        </p:xfrm>
        <a:graphic>
          <a:graphicData uri="http://schemas.openxmlformats.org/drawingml/2006/table">
            <a:tbl>
              <a:tblPr/>
              <a:tblGrid>
                <a:gridCol w="246888"/>
              </a:tblGrid>
              <a:tr h="30003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143636" y="2714620"/>
            <a:ext cx="17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RESPONSE.JAVA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571604" y="6072206"/>
            <a:ext cx="485778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214282" y="5660136"/>
          <a:ext cx="1349342" cy="983574"/>
        </p:xfrm>
        <a:graphic>
          <a:graphicData uri="http://schemas.openxmlformats.org/drawingml/2006/table">
            <a:tbl>
              <a:tblPr/>
              <a:tblGrid>
                <a:gridCol w="1349342"/>
              </a:tblGrid>
              <a:tr h="983574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CALL</a:t>
                      </a:r>
                    </a:p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VALIDATION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643998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1.  Testing is a small phase which is done only after coding.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IN" dirty="0" smtClean="0"/>
              <a:t>Rework is more - </a:t>
            </a:r>
            <a:r>
              <a:rPr lang="en-IN" dirty="0" smtClean="0">
                <a:sym typeface="Wingdings" pitchFamily="2" charset="2"/>
              </a:rPr>
              <a:t>so if something goes wrong in getting the correct output as per the</a:t>
            </a:r>
          </a:p>
          <a:p>
            <a:pPr marL="342900" indent="-342900">
              <a:lnSpc>
                <a:spcPct val="150000"/>
              </a:lnSpc>
            </a:pPr>
            <a:r>
              <a:rPr lang="en-IN" dirty="0" smtClean="0">
                <a:sym typeface="Wingdings" pitchFamily="2" charset="2"/>
              </a:rPr>
              <a:t>      requirement then you have to start testing the software from initial stage to the final stage again, that is the disadvantage</a:t>
            </a:r>
          </a:p>
          <a:p>
            <a:pPr marL="342900" indent="-342900"/>
            <a:r>
              <a:rPr lang="en-IN" dirty="0" smtClean="0"/>
              <a:t>3.  Total investment is more.</a:t>
            </a:r>
          </a:p>
          <a:p>
            <a:pPr marL="342900" indent="-342900"/>
            <a:r>
              <a:rPr lang="en-IN" dirty="0" smtClean="0"/>
              <a:t>4.  Developers are only involved in testing.</a:t>
            </a:r>
          </a:p>
          <a:p>
            <a:pPr marL="342900" indent="-342900">
              <a:buAutoNum type="arabicPeriod" startAt="3"/>
            </a:pPr>
            <a:endParaRPr lang="en-IN" dirty="0" smtClean="0"/>
          </a:p>
          <a:p>
            <a:pPr marL="342900" indent="-342900">
              <a:buAutoNum type="arabicPeriod" startAt="3"/>
            </a:pPr>
            <a:endParaRPr lang="en-IN" dirty="0"/>
          </a:p>
          <a:p>
            <a:pPr marL="342900" indent="-342900"/>
            <a:endParaRPr lang="en-IN" dirty="0" smtClean="0"/>
          </a:p>
          <a:p>
            <a:pPr marL="342900" indent="-342900"/>
            <a:r>
              <a:rPr lang="en-IN" dirty="0" smtClean="0"/>
              <a:t>1.  When we are going for a simple project.</a:t>
            </a:r>
          </a:p>
          <a:p>
            <a:pPr marL="342900" indent="-342900"/>
            <a:r>
              <a:rPr lang="en-IN" dirty="0" smtClean="0"/>
              <a:t>2.  When we are going for a smaller project.</a:t>
            </a:r>
          </a:p>
          <a:p>
            <a:pPr marL="342900" indent="-342900"/>
            <a:r>
              <a:rPr lang="en-IN" dirty="0" smtClean="0"/>
              <a:t>3.  Nowadays we do not find much waterfall project.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/>
            <a:endParaRPr lang="en-IN" dirty="0" smtClean="0"/>
          </a:p>
          <a:p>
            <a:pPr marL="342900" indent="-342900"/>
            <a:endParaRPr lang="en-IN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/>
              <a:t>They do not see the project from negative point of view.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/>
              <a:t>They cannot see the build broken.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/>
              <a:t>They might hide the bugs from software company as well as from the client.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/>
              <a:t>They will spend more time on development rather than on testing.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85720" y="142852"/>
            <a:ext cx="35385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DISADVANTAGES:</a:t>
            </a:r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844" y="3143248"/>
            <a:ext cx="30852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APPLICATIONS:</a:t>
            </a:r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44" y="4857760"/>
            <a:ext cx="795929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WHY DEVELOPERS SHOULD NOT BE USED IN TESTING?????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4282" y="214290"/>
            <a:ext cx="370005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DEFINITIONS: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1142984"/>
            <a:ext cx="8572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SOFTWARE TESTING: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WHY WE NEED:</a:t>
            </a:r>
          </a:p>
          <a:p>
            <a:endParaRPr lang="en-IN" b="1" dirty="0" smtClean="0">
              <a:solidFill>
                <a:srgbClr val="0070C0"/>
              </a:solidFill>
            </a:endParaRPr>
          </a:p>
          <a:p>
            <a:r>
              <a:rPr lang="en-IN" b="1" dirty="0" smtClean="0">
                <a:solidFill>
                  <a:srgbClr val="0070C0"/>
                </a:solidFill>
              </a:rPr>
              <a:t>EVERY SOFTWARE IS BUILT TO SUPPORT A BUSINESS, AS IF DER ARE ANY PROBLEMS IT WILL AFFECT YOUR BUSINESS.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SO BEFORE YOU LAUNCH IT TO MARKET RECOGNIZE THE BUG AND FIX IT.</a:t>
            </a:r>
          </a:p>
          <a:p>
            <a:endParaRPr lang="en-IN" b="1" dirty="0" smtClean="0">
              <a:solidFill>
                <a:srgbClr val="0070C0"/>
              </a:solidFill>
            </a:endParaRPr>
          </a:p>
          <a:p>
            <a:r>
              <a:rPr lang="en-IN" b="1" dirty="0" smtClean="0">
                <a:solidFill>
                  <a:srgbClr val="0070C0"/>
                </a:solidFill>
              </a:rPr>
              <a:t>TO MAKE SURE SOFTWARE WORKS ACCORDING TO CUSTOMER REQUIREMENTS.</a:t>
            </a:r>
          </a:p>
          <a:p>
            <a:endParaRPr lang="en-IN" b="1" dirty="0" smtClean="0">
              <a:solidFill>
                <a:srgbClr val="0070C0"/>
              </a:solidFill>
            </a:endParaRPr>
          </a:p>
          <a:p>
            <a:endParaRPr lang="en-IN" b="1" dirty="0" smtClean="0">
              <a:solidFill>
                <a:srgbClr val="0070C0"/>
              </a:solidFill>
            </a:endParaRPr>
          </a:p>
          <a:p>
            <a:r>
              <a:rPr lang="en-IN" b="1" dirty="0" smtClean="0">
                <a:solidFill>
                  <a:srgbClr val="0070C0"/>
                </a:solidFill>
              </a:rPr>
              <a:t>                    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6655</TotalTime>
  <Words>4742</Words>
  <Application>Microsoft Office PowerPoint</Application>
  <PresentationFormat>On-screen Show (4:3)</PresentationFormat>
  <Paragraphs>987</Paragraphs>
  <Slides>62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Trek</vt:lpstr>
      <vt:lpstr>                 Manual testing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338</cp:revision>
  <dcterms:created xsi:type="dcterms:W3CDTF">2019-09-12T07:10:47Z</dcterms:created>
  <dcterms:modified xsi:type="dcterms:W3CDTF">2019-09-28T13:11:54Z</dcterms:modified>
</cp:coreProperties>
</file>