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D2684-7F33-4B40-88BB-DAA20068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FF8EEC-EBAD-4D45-85AD-AFA7872A6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B93B6-A633-4916-A348-63781E7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0809-55FA-431F-82AA-A925243A24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2F933-467A-4AA1-98A1-3A05E33D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440E7-4195-4395-B8EE-3A537C48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8B5-0F63-444C-85B7-A41C4918F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4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706E2-50EF-4973-A18B-0F46ECF1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4BD7B-FFC4-42D8-905D-815128F6F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1FFD6-8E26-46FE-B537-19BF6701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0809-55FA-431F-82AA-A925243A24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0071D-D014-4546-9C89-0D9AF3FB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D4964-CC6C-4D3F-8F8D-F7B1E506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8B5-0F63-444C-85B7-A41C4918F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9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601224-B54B-40AB-B7CA-8FD24631A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DC9EDD-B130-42D2-8118-239B9730F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AA65A-BBE2-4FC8-8648-F444903F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0809-55FA-431F-82AA-A925243A24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73DD3-EFBD-4951-946D-03C09CDB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4E385-A10A-402D-9936-EA14A014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8B5-0F63-444C-85B7-A41C4918F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1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15918-6EC6-441A-8817-4D72E656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CDF36-81CC-41F9-8492-460A460D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E7E29-719B-45E0-84B3-8DFEC8CF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0809-55FA-431F-82AA-A925243A24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23BF7-D21D-4394-A54D-EFB36938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38493-F497-45F0-8C39-5ABB29A6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8B5-0F63-444C-85B7-A41C4918F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5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54E40-D37C-4398-9891-5D86BAD5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06CF0-BE85-46CB-8018-695B3CAE4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D6458-E978-4BF7-8351-8C01021D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0809-55FA-431F-82AA-A925243A24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4889B-8B93-4754-AC38-25381293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C5A86-B36E-4152-9AB5-ECFD5261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8B5-0F63-444C-85B7-A41C4918F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8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E0E9-6BAD-4780-93EF-BEA33AE3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510A3-A993-4957-9A6F-F7E23FD7A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07AC4-B810-4A02-9C6E-5805F091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61FA3C-8A1D-426A-9CF3-AE244A81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0809-55FA-431F-82AA-A925243A24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913D8-FCC5-4023-A5BE-75C3B13F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DCD4D-FACF-46BD-AF9C-C1F4B7BE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8B5-0F63-444C-85B7-A41C4918F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3F45C-3C5D-4659-91A7-1DB402E9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4EB5B-E3EB-4C26-B0DE-7AED855DF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AE7A3-404C-4383-B448-6B16F15B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51B394-51C3-42A4-ADBD-F5A5E3D34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89E120-44A5-439E-AEFA-F3A50B63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91CAE-F917-41EC-AEE1-984DE7C9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0809-55FA-431F-82AA-A925243A24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E95F6A-1AAF-43CF-9A6A-9698F97D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4F20F2-83E8-4844-8907-63F05110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8B5-0F63-444C-85B7-A41C4918F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5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583E-CDAA-4FDB-B3BB-91D7FAE6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53E79D-2423-47AB-A6E2-0F530F5F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0809-55FA-431F-82AA-A925243A24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DD046-2461-4553-BF90-8585DB89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519769-BA72-4097-947B-A22B8F13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8B5-0F63-444C-85B7-A41C4918F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2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ACD0C-A3C4-4469-ABD6-1690AA10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0809-55FA-431F-82AA-A925243A24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479820-12CE-497C-A2AF-9DE58CEB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E36C3B-D797-44E1-B206-5ED3FF1D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8B5-0F63-444C-85B7-A41C4918F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2A42A-BC7F-41F4-91C1-3611E33A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C1F98-BA15-4829-90B9-DEBFC3DCF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330613-B084-4A24-8B08-523D64A3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80BA1-0DC5-475C-A117-6B4C3C8E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0809-55FA-431F-82AA-A925243A24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8FE1E-037C-4E70-B955-24A99982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8D368-C804-40AD-AFE0-C92F569E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8B5-0F63-444C-85B7-A41C4918F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7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9EA7D-6094-4CDB-AA5A-DD140F84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F0E143-ADC3-4F99-AEDF-D3393EBEF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D863B-02A3-4332-BCC2-4852FF95B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CC2450-9507-4811-ACF8-29F8A15C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0809-55FA-431F-82AA-A925243A24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BB6D3-D021-4B07-9107-3F93E606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BE0BC-AF75-4D77-8CCB-E3751DAE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78B5-0F63-444C-85B7-A41C4918F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1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F31BF-A1E6-4922-BD2A-8CBEF3D9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00334-8533-4F96-9ABC-C475AAA5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791-ABCB-45A3-BB49-27AA178B0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0809-55FA-431F-82AA-A925243A24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C8BB9-59AD-4AC7-AEC3-2B5C3063E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67048-2131-4092-9D5A-485631198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78B5-0F63-444C-85B7-A41C4918F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9C84EA3F-4715-42B6-B915-E3140A3C34E0}"/>
              </a:ext>
            </a:extLst>
          </p:cNvPr>
          <p:cNvSpPr/>
          <p:nvPr/>
        </p:nvSpPr>
        <p:spPr>
          <a:xfrm>
            <a:off x="320040" y="307953"/>
            <a:ext cx="9061704" cy="2764431"/>
          </a:xfrm>
          <a:prstGeom prst="flowChartAlternateProcess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83CE69-1CDA-42B4-9D4D-7A541F5D0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74" y="729805"/>
            <a:ext cx="1695450" cy="866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622E99-80D7-47C1-B8E4-4ACDE444B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384" y="646567"/>
            <a:ext cx="1302175" cy="12951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337DD5-2D52-45BB-AAC6-BD2C7873A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719" y="606371"/>
            <a:ext cx="1302213" cy="12951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0B48BD-DACB-4D1E-ABD2-CE1D04449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320" y="800480"/>
            <a:ext cx="1925955" cy="5688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A496E6D-42B6-43CE-B05A-2518535F4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669" y="1596580"/>
            <a:ext cx="1384851" cy="11896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B4CBA01-A020-4A08-9647-531A61071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216" y="1596580"/>
            <a:ext cx="2369113" cy="8116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09F3240-C627-4F00-A666-4C7505C5C7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7640" y="778287"/>
            <a:ext cx="1042849" cy="1031696"/>
          </a:xfrm>
          <a:prstGeom prst="rect">
            <a:avLst/>
          </a:prstGeom>
        </p:spPr>
      </p:pic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4853ABB2-E299-4AE7-A48E-F7D997B21BBE}"/>
              </a:ext>
            </a:extLst>
          </p:cNvPr>
          <p:cNvSpPr/>
          <p:nvPr/>
        </p:nvSpPr>
        <p:spPr>
          <a:xfrm>
            <a:off x="224470" y="3307020"/>
            <a:ext cx="9171432" cy="3477828"/>
          </a:xfrm>
          <a:prstGeom prst="flowChartAlternateProcess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27B080-9405-4A5D-BD69-81CE4ABBBEB8}"/>
              </a:ext>
            </a:extLst>
          </p:cNvPr>
          <p:cNvSpPr txBox="1"/>
          <p:nvPr/>
        </p:nvSpPr>
        <p:spPr>
          <a:xfrm>
            <a:off x="9594067" y="729805"/>
            <a:ext cx="2747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7030A0"/>
                </a:solidFill>
              </a:rPr>
              <a:t>사용 언어 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7030A0"/>
                </a:solidFill>
              </a:rPr>
              <a:t>및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7030A0"/>
                </a:solidFill>
              </a:rPr>
              <a:t> 프로그램 툴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endParaRPr lang="en-US" altLang="ko-KR" b="1" dirty="0">
              <a:solidFill>
                <a:srgbClr val="7030A0"/>
              </a:solidFill>
            </a:endParaRPr>
          </a:p>
          <a:p>
            <a:r>
              <a:rPr lang="en-US" altLang="ko-KR" b="1" dirty="0">
                <a:solidFill>
                  <a:srgbClr val="7030A0"/>
                </a:solidFill>
              </a:rPr>
              <a:t>-Eclipse IDE 2020</a:t>
            </a:r>
          </a:p>
          <a:p>
            <a:endParaRPr lang="en-US" altLang="ko-KR" b="1" dirty="0">
              <a:solidFill>
                <a:srgbClr val="7030A0"/>
              </a:solidFill>
            </a:endParaRPr>
          </a:p>
          <a:p>
            <a:r>
              <a:rPr lang="en-US" altLang="ko-KR" b="1" dirty="0">
                <a:solidFill>
                  <a:srgbClr val="7030A0"/>
                </a:solidFill>
              </a:rPr>
              <a:t>-</a:t>
            </a:r>
            <a:r>
              <a:rPr lang="ko-KR" altLang="en-US" b="1" dirty="0">
                <a:solidFill>
                  <a:srgbClr val="7030A0"/>
                </a:solidFill>
              </a:rPr>
              <a:t>전자정부 프레임워크</a:t>
            </a:r>
            <a:endParaRPr lang="en-US" altLang="ko-KR" b="1" dirty="0">
              <a:solidFill>
                <a:srgbClr val="7030A0"/>
              </a:solidFill>
            </a:endParaRPr>
          </a:p>
          <a:p>
            <a:endParaRPr lang="en-US" altLang="ko-KR" b="1" dirty="0">
              <a:solidFill>
                <a:srgbClr val="7030A0"/>
              </a:solidFill>
            </a:endParaRPr>
          </a:p>
          <a:p>
            <a:r>
              <a:rPr lang="en-US" altLang="ko-KR" b="1" dirty="0">
                <a:solidFill>
                  <a:srgbClr val="7030A0"/>
                </a:solidFill>
              </a:rPr>
              <a:t>-MySQL </a:t>
            </a:r>
            <a:r>
              <a:rPr lang="ko-KR" altLang="en-US" b="1" dirty="0">
                <a:solidFill>
                  <a:srgbClr val="7030A0"/>
                </a:solidFill>
              </a:rPr>
              <a:t>사용하여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ko-KR" altLang="en-US" b="1" dirty="0">
                <a:solidFill>
                  <a:srgbClr val="7030A0"/>
                </a:solidFill>
              </a:rPr>
              <a:t> </a:t>
            </a:r>
            <a:r>
              <a:rPr lang="en-US" altLang="ko-KR" b="1" dirty="0" err="1">
                <a:solidFill>
                  <a:srgbClr val="7030A0"/>
                </a:solidFill>
              </a:rPr>
              <a:t>HeidSQL</a:t>
            </a:r>
            <a:r>
              <a:rPr lang="ko-KR" altLang="en-US" b="1" dirty="0">
                <a:solidFill>
                  <a:srgbClr val="7030A0"/>
                </a:solidFill>
              </a:rPr>
              <a:t>프로그램에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ko-KR" altLang="en-US" b="1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DB </a:t>
            </a:r>
            <a:r>
              <a:rPr lang="ko-KR" altLang="en-US" b="1" dirty="0">
                <a:solidFill>
                  <a:srgbClr val="7030A0"/>
                </a:solidFill>
              </a:rPr>
              <a:t>구축</a:t>
            </a:r>
            <a:endParaRPr lang="en-US" altLang="ko-KR" b="1" dirty="0">
              <a:solidFill>
                <a:srgbClr val="7030A0"/>
              </a:solidFill>
            </a:endParaRPr>
          </a:p>
          <a:p>
            <a:endParaRPr lang="en-US" altLang="ko-KR" b="1" dirty="0">
              <a:solidFill>
                <a:srgbClr val="7030A0"/>
              </a:solidFill>
            </a:endParaRPr>
          </a:p>
          <a:p>
            <a:r>
              <a:rPr lang="en-US" altLang="ko-KR" b="1" dirty="0">
                <a:solidFill>
                  <a:srgbClr val="7030A0"/>
                </a:solidFill>
              </a:rPr>
              <a:t>-</a:t>
            </a:r>
            <a:r>
              <a:rPr lang="ko-KR" altLang="en-US" b="1" dirty="0">
                <a:solidFill>
                  <a:srgbClr val="7030A0"/>
                </a:solidFill>
              </a:rPr>
              <a:t>부트스트랩 활용하여 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ko-KR" altLang="en-US" b="1" dirty="0">
                <a:solidFill>
                  <a:srgbClr val="7030A0"/>
                </a:solidFill>
              </a:rPr>
              <a:t>디자인 작업</a:t>
            </a:r>
            <a:endParaRPr lang="en-US" altLang="ko-KR" b="1" dirty="0">
              <a:solidFill>
                <a:srgbClr val="7030A0"/>
              </a:solidFill>
            </a:endParaRPr>
          </a:p>
          <a:p>
            <a:endParaRPr lang="en-US" altLang="ko-KR" b="1" dirty="0">
              <a:solidFill>
                <a:srgbClr val="7030A0"/>
              </a:solidFill>
            </a:endParaRPr>
          </a:p>
          <a:p>
            <a:r>
              <a:rPr lang="en-US" altLang="ko-KR" b="1" dirty="0">
                <a:solidFill>
                  <a:srgbClr val="7030A0"/>
                </a:solidFill>
              </a:rPr>
              <a:t>-asset</a:t>
            </a:r>
            <a:r>
              <a:rPr lang="ko-KR" altLang="en-US" b="1" dirty="0">
                <a:solidFill>
                  <a:srgbClr val="7030A0"/>
                </a:solidFill>
              </a:rPr>
              <a:t>폴더에 </a:t>
            </a:r>
            <a:r>
              <a:rPr lang="en-US" altLang="ko-KR" b="1" dirty="0" err="1">
                <a:solidFill>
                  <a:srgbClr val="7030A0"/>
                </a:solidFill>
              </a:rPr>
              <a:t>js</a:t>
            </a:r>
            <a:r>
              <a:rPr lang="en-US" altLang="ko-KR" b="1" dirty="0">
                <a:solidFill>
                  <a:srgbClr val="7030A0"/>
                </a:solidFill>
              </a:rPr>
              <a:t>, </a:t>
            </a:r>
            <a:r>
              <a:rPr lang="en-US" altLang="ko-KR" b="1" dirty="0" err="1">
                <a:solidFill>
                  <a:srgbClr val="7030A0"/>
                </a:solidFill>
              </a:rPr>
              <a:t>jquery</a:t>
            </a:r>
            <a:r>
              <a:rPr lang="en-US" altLang="ko-KR" b="1" dirty="0">
                <a:solidFill>
                  <a:srgbClr val="7030A0"/>
                </a:solidFill>
              </a:rPr>
              <a:t> </a:t>
            </a:r>
            <a:r>
              <a:rPr lang="ko-KR" altLang="en-US" b="1" dirty="0">
                <a:solidFill>
                  <a:srgbClr val="7030A0"/>
                </a:solidFill>
              </a:rPr>
              <a:t>저장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0CF377-C519-46A6-8B40-37A0BF3C947B}"/>
              </a:ext>
            </a:extLst>
          </p:cNvPr>
          <p:cNvSpPr/>
          <p:nvPr/>
        </p:nvSpPr>
        <p:spPr>
          <a:xfrm>
            <a:off x="9628632" y="393192"/>
            <a:ext cx="2515172" cy="6126354"/>
          </a:xfrm>
          <a:prstGeom prst="round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C33A5-A9C2-4219-9724-401FFB002505}"/>
              </a:ext>
            </a:extLst>
          </p:cNvPr>
          <p:cNvSpPr txBox="1"/>
          <p:nvPr/>
        </p:nvSpPr>
        <p:spPr>
          <a:xfrm>
            <a:off x="576073" y="3429000"/>
            <a:ext cx="885439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solidFill>
                  <a:srgbClr val="002060"/>
                </a:solidFill>
              </a:rPr>
              <a:t>당근마켓을 모티브로 한 땅콩마켓 웹 페이지 개발</a:t>
            </a:r>
            <a:endParaRPr lang="en-US" altLang="ko-KR" sz="2800" i="1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- </a:t>
            </a:r>
            <a:r>
              <a:rPr lang="ko-KR" altLang="en-US" dirty="0">
                <a:solidFill>
                  <a:srgbClr val="002060"/>
                </a:solidFill>
              </a:rPr>
              <a:t>로그인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회원가입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로그아웃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- </a:t>
            </a:r>
            <a:r>
              <a:rPr lang="ko-KR" altLang="en-US" dirty="0">
                <a:solidFill>
                  <a:srgbClr val="002060"/>
                </a:solidFill>
              </a:rPr>
              <a:t>아이템 목록 및 상세 목록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2060"/>
                </a:solidFill>
              </a:rPr>
              <a:t>Top Menu </a:t>
            </a:r>
            <a:r>
              <a:rPr lang="ko-KR" altLang="en-US" dirty="0">
                <a:solidFill>
                  <a:srgbClr val="002060"/>
                </a:solidFill>
              </a:rPr>
              <a:t>형식의 카테고리 개별 페이지 구현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2060"/>
                </a:solidFill>
              </a:rPr>
              <a:t>글쓰기 페이지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2060"/>
                </a:solidFill>
              </a:rPr>
              <a:t>키워드 알림 리스트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로그인 필수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2060"/>
                </a:solidFill>
              </a:rPr>
              <a:t>채팅 리스트 및 채팅 창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2060"/>
                </a:solidFill>
              </a:rPr>
              <a:t>MY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PAGE</a:t>
            </a:r>
            <a:r>
              <a:rPr lang="ko-KR" altLang="en-US" dirty="0">
                <a:solidFill>
                  <a:srgbClr val="002060"/>
                </a:solidFill>
              </a:rPr>
              <a:t> 페이지</a:t>
            </a:r>
            <a:r>
              <a:rPr lang="en-US" altLang="ko-KR" dirty="0">
                <a:solidFill>
                  <a:srgbClr val="002060"/>
                </a:solidFill>
              </a:rPr>
              <a:t>, FAQ</a:t>
            </a:r>
            <a:r>
              <a:rPr lang="ko-KR" altLang="en-US" dirty="0">
                <a:solidFill>
                  <a:srgbClr val="002060"/>
                </a:solidFill>
              </a:rPr>
              <a:t> 페이지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2060"/>
                </a:solidFill>
              </a:rPr>
              <a:t>관심 목록 리스트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5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ACDA8D-F036-4B72-BB62-70F607F1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2"/>
            <a:ext cx="6188444" cy="3263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814D52-0795-4348-8B17-EC78975C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44" y="12572"/>
            <a:ext cx="5945083" cy="2774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50E273-634B-4E05-8CB9-EEF481805B86}"/>
              </a:ext>
            </a:extLst>
          </p:cNvPr>
          <p:cNvSpPr txBox="1"/>
          <p:nvPr/>
        </p:nvSpPr>
        <p:spPr>
          <a:xfrm>
            <a:off x="0" y="3429000"/>
            <a:ext cx="11478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</a:rPr>
              <a:t>FAQ </a:t>
            </a:r>
            <a:r>
              <a:rPr lang="ko-KR" altLang="en-US" sz="1600" dirty="0">
                <a:solidFill>
                  <a:srgbClr val="002060"/>
                </a:solidFill>
              </a:rPr>
              <a:t>게시판과 공지사항 게시판은 드롭 바 형식으로 구성되어 있으며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각 카테고리 메뉴를 클릭할 시 관련 내용이 보여지는 방식으로 구성된다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16F75-3B0E-41D0-BE29-5ECB77A59A4A}"/>
              </a:ext>
            </a:extLst>
          </p:cNvPr>
          <p:cNvSpPr txBox="1"/>
          <p:nvPr/>
        </p:nvSpPr>
        <p:spPr>
          <a:xfrm>
            <a:off x="92358" y="4182327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solidFill>
                  <a:schemeClr val="accent3">
                    <a:lumMod val="75000"/>
                  </a:schemeClr>
                </a:solidFill>
              </a:rPr>
              <a:t>7. </a:t>
            </a:r>
            <a:r>
              <a:rPr lang="ko-KR" altLang="en-US" sz="2400" b="1" i="1" dirty="0">
                <a:solidFill>
                  <a:schemeClr val="accent3">
                    <a:lumMod val="75000"/>
                  </a:schemeClr>
                </a:solidFill>
              </a:rPr>
              <a:t>관심목록 페이지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C63650-BA4A-40EE-9BCC-E55F1D476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02" y="4902364"/>
            <a:ext cx="2400300" cy="1333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363B93-7F04-4023-853D-EB86110000B4}"/>
              </a:ext>
            </a:extLst>
          </p:cNvPr>
          <p:cNvSpPr/>
          <p:nvPr/>
        </p:nvSpPr>
        <p:spPr>
          <a:xfrm>
            <a:off x="1837944" y="5052288"/>
            <a:ext cx="1161288" cy="1183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C41C5-E8E2-4E80-BD38-916F560C59A7}"/>
              </a:ext>
            </a:extLst>
          </p:cNvPr>
          <p:cNvSpPr txBox="1"/>
          <p:nvPr/>
        </p:nvSpPr>
        <p:spPr>
          <a:xfrm>
            <a:off x="3611880" y="5052288"/>
            <a:ext cx="7589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앞서 보여진 상세목록 페이지에서 </a:t>
            </a:r>
            <a:r>
              <a:rPr lang="en-US" altLang="ko-KR" sz="1600" dirty="0">
                <a:solidFill>
                  <a:srgbClr val="002060"/>
                </a:solidFill>
              </a:rPr>
              <a:t>Switch</a:t>
            </a:r>
            <a:r>
              <a:rPr lang="ko-KR" altLang="en-US" sz="1600" dirty="0">
                <a:solidFill>
                  <a:srgbClr val="002060"/>
                </a:solidFill>
              </a:rPr>
              <a:t> 버튼을 클릭하게 될 시 로그인 한 유저 </a:t>
            </a:r>
            <a:r>
              <a:rPr lang="en-US" altLang="ko-KR" sz="1600" dirty="0">
                <a:solidFill>
                  <a:srgbClr val="002060"/>
                </a:solidFill>
              </a:rPr>
              <a:t>ID</a:t>
            </a:r>
            <a:r>
              <a:rPr lang="ko-KR" altLang="en-US" sz="1600" dirty="0">
                <a:solidFill>
                  <a:srgbClr val="002060"/>
                </a:solidFill>
              </a:rPr>
              <a:t>별로 관심 목록에 아이템목록이 추가된다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8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D6C9A8E-B055-4C8C-A203-ECE2923B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0286" cy="5065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C3C91C-FAF2-4919-94FB-E12AB2D00C18}"/>
              </a:ext>
            </a:extLst>
          </p:cNvPr>
          <p:cNvSpPr txBox="1"/>
          <p:nvPr/>
        </p:nvSpPr>
        <p:spPr>
          <a:xfrm>
            <a:off x="-118872" y="5980919"/>
            <a:ext cx="12250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사용자 계정 별 관심 목록 리스트가 나오며 클릭하게 될 시 상세 목록 화면으로 이동된다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600" dirty="0">
                <a:solidFill>
                  <a:srgbClr val="002060"/>
                </a:solidFill>
              </a:rPr>
              <a:t>이 부분은 </a:t>
            </a:r>
            <a:r>
              <a:rPr lang="en-US" altLang="ko-KR" sz="1600" dirty="0">
                <a:solidFill>
                  <a:srgbClr val="002060"/>
                </a:solidFill>
              </a:rPr>
              <a:t>ajax</a:t>
            </a:r>
            <a:r>
              <a:rPr lang="ko-KR" altLang="en-US" sz="1600" dirty="0">
                <a:solidFill>
                  <a:srgbClr val="002060"/>
                </a:solidFill>
              </a:rPr>
              <a:t>로 </a:t>
            </a:r>
            <a:r>
              <a:rPr lang="en-US" altLang="ko-KR" sz="1600" dirty="0">
                <a:solidFill>
                  <a:srgbClr val="002060"/>
                </a:solidFill>
              </a:rPr>
              <a:t>DB</a:t>
            </a:r>
            <a:r>
              <a:rPr lang="ko-KR" altLang="en-US" sz="1600" dirty="0">
                <a:solidFill>
                  <a:srgbClr val="002060"/>
                </a:solidFill>
              </a:rPr>
              <a:t>에 바로 </a:t>
            </a:r>
            <a:r>
              <a:rPr lang="en-US" altLang="ko-KR" sz="1600" dirty="0">
                <a:solidFill>
                  <a:srgbClr val="002060"/>
                </a:solidFill>
              </a:rPr>
              <a:t>connect</a:t>
            </a:r>
            <a:r>
              <a:rPr lang="ko-KR" altLang="en-US" sz="1600" dirty="0">
                <a:solidFill>
                  <a:srgbClr val="002060"/>
                </a:solidFill>
              </a:rPr>
              <a:t>해서 스위치를 누르게 되면 </a:t>
            </a:r>
            <a:r>
              <a:rPr lang="en-US" altLang="ko-KR" sz="1600" dirty="0">
                <a:solidFill>
                  <a:srgbClr val="002060"/>
                </a:solidFill>
              </a:rPr>
              <a:t>insert</a:t>
            </a:r>
            <a:r>
              <a:rPr lang="ko-KR" altLang="en-US" sz="1600" dirty="0">
                <a:solidFill>
                  <a:srgbClr val="002060"/>
                </a:solidFill>
              </a:rPr>
              <a:t>가 되고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반대로 누르면 </a:t>
            </a:r>
            <a:r>
              <a:rPr lang="en-US" altLang="ko-KR" sz="1600" dirty="0">
                <a:solidFill>
                  <a:srgbClr val="002060"/>
                </a:solidFill>
              </a:rPr>
              <a:t>delete</a:t>
            </a:r>
            <a:r>
              <a:rPr lang="ko-KR" altLang="en-US" sz="1600" dirty="0">
                <a:solidFill>
                  <a:srgbClr val="002060"/>
                </a:solidFill>
              </a:rPr>
              <a:t>가 되는 </a:t>
            </a:r>
            <a:r>
              <a:rPr lang="en-US" altLang="ko-KR" sz="1600" dirty="0" err="1">
                <a:solidFill>
                  <a:srgbClr val="002060"/>
                </a:solidFill>
              </a:rPr>
              <a:t>sql</a:t>
            </a:r>
            <a:r>
              <a:rPr lang="ko-KR" altLang="en-US" sz="1600" dirty="0">
                <a:solidFill>
                  <a:srgbClr val="002060"/>
                </a:solidFill>
              </a:rPr>
              <a:t>문이다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600" dirty="0">
                <a:solidFill>
                  <a:srgbClr val="002060"/>
                </a:solidFill>
              </a:rPr>
              <a:t>이렇게 보내지는 </a:t>
            </a:r>
            <a:r>
              <a:rPr lang="en-US" altLang="ko-KR" sz="1600" dirty="0">
                <a:solidFill>
                  <a:srgbClr val="002060"/>
                </a:solidFill>
              </a:rPr>
              <a:t>String</a:t>
            </a:r>
            <a:r>
              <a:rPr lang="ko-KR" altLang="en-US" sz="1600" dirty="0">
                <a:solidFill>
                  <a:srgbClr val="002060"/>
                </a:solidFill>
              </a:rPr>
              <a:t>값에 따라 </a:t>
            </a:r>
            <a:r>
              <a:rPr lang="en-US" altLang="ko-KR" sz="1600" dirty="0">
                <a:solidFill>
                  <a:srgbClr val="002060"/>
                </a:solidFill>
              </a:rPr>
              <a:t>insert</a:t>
            </a:r>
            <a:r>
              <a:rPr lang="ko-KR" altLang="en-US" sz="1600" dirty="0">
                <a:solidFill>
                  <a:srgbClr val="002060"/>
                </a:solidFill>
              </a:rPr>
              <a:t>할 지 </a:t>
            </a:r>
            <a:r>
              <a:rPr lang="en-US" altLang="ko-KR" sz="1600" dirty="0">
                <a:solidFill>
                  <a:srgbClr val="002060"/>
                </a:solidFill>
              </a:rPr>
              <a:t>, delete</a:t>
            </a:r>
            <a:r>
              <a:rPr lang="ko-KR" altLang="en-US" sz="1600" dirty="0">
                <a:solidFill>
                  <a:srgbClr val="002060"/>
                </a:solidFill>
              </a:rPr>
              <a:t>할 지 </a:t>
            </a:r>
            <a:r>
              <a:rPr lang="en-US" altLang="ko-KR" sz="1600" dirty="0">
                <a:solidFill>
                  <a:srgbClr val="002060"/>
                </a:solidFill>
              </a:rPr>
              <a:t>controller</a:t>
            </a:r>
            <a:r>
              <a:rPr lang="ko-KR" altLang="en-US" sz="1600" dirty="0">
                <a:solidFill>
                  <a:srgbClr val="002060"/>
                </a:solidFill>
              </a:rPr>
              <a:t>에서 결정된다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30CFAB-B32B-48BE-888B-5B46113A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6" y="94517"/>
            <a:ext cx="2933825" cy="16027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E8EFE0-757A-489F-938F-AFADA6DF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107" y="1863216"/>
            <a:ext cx="2888183" cy="6595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E15066-5D3B-45DB-8807-D672B8EEA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86" y="2570432"/>
            <a:ext cx="2627579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1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E7BC824-EF69-466C-AC74-D837E394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3" y="690944"/>
            <a:ext cx="8915400" cy="9953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0B5FE7-37E1-41A0-B4A6-70880501380D}"/>
              </a:ext>
            </a:extLst>
          </p:cNvPr>
          <p:cNvSpPr/>
          <p:nvPr/>
        </p:nvSpPr>
        <p:spPr>
          <a:xfrm>
            <a:off x="7699248" y="690944"/>
            <a:ext cx="1207008" cy="900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C56861-B421-497C-90DA-87603B34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3" y="1792986"/>
            <a:ext cx="2889780" cy="34465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346AF-D2FA-4BB8-87E4-5147D1325B5F}"/>
              </a:ext>
            </a:extLst>
          </p:cNvPr>
          <p:cNvSpPr/>
          <p:nvPr/>
        </p:nvSpPr>
        <p:spPr>
          <a:xfrm>
            <a:off x="1871472" y="4564952"/>
            <a:ext cx="871728" cy="464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B49374-465D-417E-AD22-0651482D3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868" y="1689592"/>
            <a:ext cx="2268676" cy="351053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6CA9E1-9630-47D3-81D3-F4F21428EB62}"/>
              </a:ext>
            </a:extLst>
          </p:cNvPr>
          <p:cNvSpPr/>
          <p:nvPr/>
        </p:nvSpPr>
        <p:spPr>
          <a:xfrm>
            <a:off x="5284342" y="4797076"/>
            <a:ext cx="871728" cy="280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12363FE-338B-4D23-9D86-76BDBB2CB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6" y="5593033"/>
            <a:ext cx="9602534" cy="114804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368A2A-41C5-4C2C-81EF-52E84690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249" y="1792986"/>
            <a:ext cx="2889780" cy="344652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0E707-110A-4DF4-86F1-1B1D036E2ABD}"/>
              </a:ext>
            </a:extLst>
          </p:cNvPr>
          <p:cNvSpPr/>
          <p:nvPr/>
        </p:nvSpPr>
        <p:spPr>
          <a:xfrm>
            <a:off x="9711300" y="3678460"/>
            <a:ext cx="871728" cy="280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6CBC60A-06A2-47E9-9ED7-931ED880A990}"/>
              </a:ext>
            </a:extLst>
          </p:cNvPr>
          <p:cNvSpPr/>
          <p:nvPr/>
        </p:nvSpPr>
        <p:spPr>
          <a:xfrm>
            <a:off x="7979664" y="5632419"/>
            <a:ext cx="1731636" cy="1108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98FD0D-0ED3-4FEF-B724-8C31A94BF4BA}"/>
              </a:ext>
            </a:extLst>
          </p:cNvPr>
          <p:cNvSpPr txBox="1"/>
          <p:nvPr/>
        </p:nvSpPr>
        <p:spPr>
          <a:xfrm>
            <a:off x="9134856" y="293908"/>
            <a:ext cx="3057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처음 로그인을 하지 않았을 때의 메인 화면에서 유저 인터페이스를 클릭하게 됐을 시 로그인 버튼을 클릭하게 되면 다음 화면이 나타난다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AA243-51CB-4CE3-B8BF-AA6C03F834AC}"/>
              </a:ext>
            </a:extLst>
          </p:cNvPr>
          <p:cNvSpPr txBox="1"/>
          <p:nvPr/>
        </p:nvSpPr>
        <p:spPr>
          <a:xfrm>
            <a:off x="2962933" y="2039771"/>
            <a:ext cx="1622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처음 로그인 페이지로 이동하게 됐을 때 로그인을 하거나 회원가입을 눌러 </a:t>
            </a:r>
            <a:r>
              <a:rPr lang="en-US" altLang="ko-KR" sz="1600" dirty="0">
                <a:solidFill>
                  <a:srgbClr val="002060"/>
                </a:solidFill>
              </a:rPr>
              <a:t>join.do</a:t>
            </a:r>
            <a:r>
              <a:rPr lang="ko-KR" altLang="en-US" sz="1600" dirty="0">
                <a:solidFill>
                  <a:srgbClr val="002060"/>
                </a:solidFill>
              </a:rPr>
              <a:t>페이지로 이동하게 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2B3B6E-EB94-44EF-9D2D-87DBDDD0F7E8}"/>
              </a:ext>
            </a:extLst>
          </p:cNvPr>
          <p:cNvSpPr txBox="1"/>
          <p:nvPr/>
        </p:nvSpPr>
        <p:spPr>
          <a:xfrm>
            <a:off x="6921754" y="2030742"/>
            <a:ext cx="1158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회원 가입 페이지에 모든 항목들을 입력한 후 비밀번호 재확인은 </a:t>
            </a:r>
            <a:r>
              <a:rPr lang="en-US" altLang="ko-KR" sz="1600" dirty="0">
                <a:solidFill>
                  <a:srgbClr val="002060"/>
                </a:solidFill>
              </a:rPr>
              <a:t>ajax</a:t>
            </a:r>
            <a:r>
              <a:rPr lang="ko-KR" altLang="en-US" sz="1600" dirty="0">
                <a:solidFill>
                  <a:srgbClr val="002060"/>
                </a:solidFill>
              </a:rPr>
              <a:t>를 통해 같은 값이 입력됐는지 여부를 판별한다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68D244-F059-4266-8112-59CD623FD5A1}"/>
              </a:ext>
            </a:extLst>
          </p:cNvPr>
          <p:cNvSpPr txBox="1"/>
          <p:nvPr/>
        </p:nvSpPr>
        <p:spPr>
          <a:xfrm>
            <a:off x="11030457" y="1905506"/>
            <a:ext cx="11584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로그인 화면으로 돌아와 정상적으로 로그인 하게 되면 다음 화면처럼 로그아웃 버튼과</a:t>
            </a:r>
            <a:r>
              <a:rPr lang="en-US" altLang="ko-KR" sz="1600" dirty="0">
                <a:solidFill>
                  <a:srgbClr val="002060"/>
                </a:solidFill>
              </a:rPr>
              <a:t>, MA_PAGE, </a:t>
            </a:r>
            <a:r>
              <a:rPr lang="ko-KR" altLang="en-US" sz="1600" dirty="0">
                <a:solidFill>
                  <a:srgbClr val="002060"/>
                </a:solidFill>
              </a:rPr>
              <a:t>채팅리스트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키워드 알림 리스트 아이콘이 생겨난다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6956FB-6757-4C87-B395-DEE831993E1A}"/>
              </a:ext>
            </a:extLst>
          </p:cNvPr>
          <p:cNvSpPr txBox="1"/>
          <p:nvPr/>
        </p:nvSpPr>
        <p:spPr>
          <a:xfrm>
            <a:off x="37494" y="141459"/>
            <a:ext cx="909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solidFill>
                  <a:schemeClr val="accent3">
                    <a:lumMod val="75000"/>
                  </a:schemeClr>
                </a:solidFill>
              </a:rPr>
              <a:t>1. </a:t>
            </a:r>
            <a:r>
              <a:rPr lang="ko-KR" altLang="en-US" sz="2400" b="1" i="1" dirty="0">
                <a:solidFill>
                  <a:schemeClr val="accent3">
                    <a:lumMod val="75000"/>
                  </a:schemeClr>
                </a:solidFill>
              </a:rPr>
              <a:t>로그인 </a:t>
            </a:r>
            <a:r>
              <a:rPr lang="en-US" altLang="ko-KR" sz="2400" b="1" i="1" dirty="0">
                <a:solidFill>
                  <a:schemeClr val="accent3">
                    <a:lumMod val="75000"/>
                  </a:schemeClr>
                </a:solidFill>
              </a:rPr>
              <a:t>&amp; </a:t>
            </a:r>
            <a:r>
              <a:rPr lang="ko-KR" altLang="en-US" sz="2400" b="1" i="1" dirty="0">
                <a:solidFill>
                  <a:schemeClr val="accent3">
                    <a:lumMod val="75000"/>
                  </a:schemeClr>
                </a:solidFill>
              </a:rPr>
              <a:t>회원가입 </a:t>
            </a:r>
            <a:r>
              <a:rPr lang="en-US" altLang="ko-KR" sz="2400" b="1" i="1" dirty="0">
                <a:solidFill>
                  <a:schemeClr val="accent3">
                    <a:lumMod val="75000"/>
                  </a:schemeClr>
                </a:solidFill>
              </a:rPr>
              <a:t>&amp; </a:t>
            </a:r>
            <a:r>
              <a:rPr lang="ko-KR" altLang="en-US" sz="2400" b="1" i="1" dirty="0">
                <a:solidFill>
                  <a:schemeClr val="accent3">
                    <a:lumMod val="75000"/>
                  </a:schemeClr>
                </a:solidFill>
              </a:rPr>
              <a:t>로그아웃 </a:t>
            </a:r>
            <a:r>
              <a:rPr lang="en-US" altLang="ko-KR" sz="2400" b="1" i="1" dirty="0">
                <a:solidFill>
                  <a:schemeClr val="accent3">
                    <a:lumMod val="75000"/>
                  </a:schemeClr>
                </a:solidFill>
              </a:rPr>
              <a:t>&amp; </a:t>
            </a:r>
            <a:r>
              <a:rPr lang="ko-KR" altLang="en-US" sz="2400" b="1" i="1" dirty="0">
                <a:solidFill>
                  <a:schemeClr val="accent3">
                    <a:lumMod val="75000"/>
                  </a:schemeClr>
                </a:solidFill>
              </a:rPr>
              <a:t>로그인 후 인터페이스 변화</a:t>
            </a:r>
          </a:p>
        </p:txBody>
      </p:sp>
    </p:spTree>
    <p:extLst>
      <p:ext uri="{BB962C8B-B14F-4D97-AF65-F5344CB8AC3E}">
        <p14:creationId xmlns:p14="http://schemas.microsoft.com/office/powerpoint/2010/main" val="401130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C8605B3-6597-4170-BE53-68D30797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617508"/>
            <a:ext cx="9829800" cy="5451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4A95F-B8A8-4A38-B639-D7A12A7C1410}"/>
              </a:ext>
            </a:extLst>
          </p:cNvPr>
          <p:cNvSpPr txBox="1"/>
          <p:nvPr/>
        </p:nvSpPr>
        <p:spPr>
          <a:xfrm>
            <a:off x="37494" y="141459"/>
            <a:ext cx="505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solidFill>
                  <a:schemeClr val="accent3">
                    <a:lumMod val="75000"/>
                  </a:schemeClr>
                </a:solidFill>
              </a:rPr>
              <a:t>2. </a:t>
            </a:r>
            <a:r>
              <a:rPr lang="ko-KR" altLang="en-US" sz="2400" b="1" i="1" dirty="0">
                <a:solidFill>
                  <a:schemeClr val="accent3">
                    <a:lumMod val="75000"/>
                  </a:schemeClr>
                </a:solidFill>
              </a:rPr>
              <a:t>아이템 목록 </a:t>
            </a:r>
            <a:r>
              <a:rPr lang="en-US" altLang="ko-KR" sz="2400" b="1" i="1" dirty="0">
                <a:solidFill>
                  <a:schemeClr val="accent3">
                    <a:lumMod val="75000"/>
                  </a:schemeClr>
                </a:solidFill>
              </a:rPr>
              <a:t>&amp; </a:t>
            </a:r>
            <a:r>
              <a:rPr lang="ko-KR" altLang="en-US" sz="2400" b="1" i="1" dirty="0">
                <a:solidFill>
                  <a:schemeClr val="accent3">
                    <a:lumMod val="75000"/>
                  </a:schemeClr>
                </a:solidFill>
              </a:rPr>
              <a:t>상세 목록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55F27-E6C3-4EBF-9670-580E03750269}"/>
              </a:ext>
            </a:extLst>
          </p:cNvPr>
          <p:cNvSpPr txBox="1"/>
          <p:nvPr/>
        </p:nvSpPr>
        <p:spPr>
          <a:xfrm>
            <a:off x="37494" y="6068900"/>
            <a:ext cx="10276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로그인 여부에 상관없이 메인 페이지는 최신 글 보기 페이지가 보여진다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</a:rPr>
              <a:t>이 페이지는 아이템 등록 시 최신순으로 보여지는 페이지이며</a:t>
            </a:r>
            <a:r>
              <a:rPr lang="en-US" altLang="ko-KR" sz="1600" dirty="0">
                <a:solidFill>
                  <a:srgbClr val="002060"/>
                </a:solidFill>
              </a:rPr>
              <a:t>, Paging</a:t>
            </a:r>
            <a:r>
              <a:rPr lang="ko-KR" altLang="en-US" sz="1600" dirty="0">
                <a:solidFill>
                  <a:srgbClr val="002060"/>
                </a:solidFill>
              </a:rPr>
              <a:t> 처리가 되어 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95F40C-1CC5-4F51-BB50-E2FA46AC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539960" cy="4681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5C3CD-5165-4745-B56E-0D35C9266CED}"/>
              </a:ext>
            </a:extLst>
          </p:cNvPr>
          <p:cNvSpPr txBox="1"/>
          <p:nvPr/>
        </p:nvSpPr>
        <p:spPr>
          <a:xfrm>
            <a:off x="156366" y="4837421"/>
            <a:ext cx="107067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아이템 목록 페이지에서 타이틀을 클릭하게 될 시 보여지는 상세목록 화면으로 넘어간 화면이다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</a:rPr>
              <a:t>보여주는 이미지는 총 </a:t>
            </a:r>
            <a:r>
              <a:rPr lang="en-US" altLang="ko-KR" sz="1600" dirty="0">
                <a:solidFill>
                  <a:srgbClr val="002060"/>
                </a:solidFill>
              </a:rPr>
              <a:t>3</a:t>
            </a:r>
            <a:r>
              <a:rPr lang="ko-KR" altLang="en-US" sz="1600" dirty="0">
                <a:solidFill>
                  <a:srgbClr val="002060"/>
                </a:solidFill>
              </a:rPr>
              <a:t>장까지 보여준다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</a:rPr>
              <a:t>글의 제목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내용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글쓴이의 </a:t>
            </a:r>
            <a:r>
              <a:rPr lang="en-US" altLang="ko-KR" sz="1600" dirty="0">
                <a:solidFill>
                  <a:srgbClr val="002060"/>
                </a:solidFill>
              </a:rPr>
              <a:t>ID</a:t>
            </a:r>
            <a:r>
              <a:rPr lang="ko-KR" altLang="en-US" sz="1600" dirty="0">
                <a:solidFill>
                  <a:srgbClr val="002060"/>
                </a:solidFill>
              </a:rPr>
              <a:t>와 동네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카테고리와 글이 입력된 시간을 보여준다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600" dirty="0">
                <a:solidFill>
                  <a:srgbClr val="002060"/>
                </a:solidFill>
              </a:rPr>
              <a:t>이 외에도 상세목록에서는 마음에 드는 목록일 시 채팅 연결을 시도하여 판매자와 구매자의 채팅을 이어주게 된다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</a:rPr>
              <a:t>또한 채팅연결 버튼 옆의 </a:t>
            </a:r>
            <a:r>
              <a:rPr lang="en-US" altLang="ko-KR" sz="1600" dirty="0">
                <a:solidFill>
                  <a:srgbClr val="002060"/>
                </a:solidFill>
              </a:rPr>
              <a:t>Switch </a:t>
            </a:r>
            <a:r>
              <a:rPr lang="ko-KR" altLang="en-US" sz="1600" dirty="0">
                <a:solidFill>
                  <a:srgbClr val="002060"/>
                </a:solidFill>
              </a:rPr>
              <a:t>버튼을 클릭하게 될 시 로그인 되어 있는 </a:t>
            </a:r>
            <a:r>
              <a:rPr lang="en-US" altLang="ko-KR" sz="1600" dirty="0">
                <a:solidFill>
                  <a:srgbClr val="002060"/>
                </a:solidFill>
              </a:rPr>
              <a:t>ID</a:t>
            </a:r>
            <a:r>
              <a:rPr lang="ko-KR" altLang="en-US" sz="1600" dirty="0">
                <a:solidFill>
                  <a:srgbClr val="002060"/>
                </a:solidFill>
              </a:rPr>
              <a:t>별 관심 목록에 보여지는 아이템 목록이 추가가 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또한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카테고리 별 디지털</a:t>
            </a:r>
            <a:r>
              <a:rPr lang="en-US" altLang="ko-KR" sz="1600" dirty="0">
                <a:solidFill>
                  <a:srgbClr val="002060"/>
                </a:solidFill>
              </a:rPr>
              <a:t>/</a:t>
            </a:r>
            <a:r>
              <a:rPr lang="ko-KR" altLang="en-US" sz="1600" dirty="0">
                <a:solidFill>
                  <a:srgbClr val="002060"/>
                </a:solidFill>
              </a:rPr>
              <a:t>가전 </a:t>
            </a:r>
            <a:r>
              <a:rPr lang="en-US" altLang="ko-KR" sz="1600" dirty="0">
                <a:solidFill>
                  <a:srgbClr val="002060"/>
                </a:solidFill>
              </a:rPr>
              <a:t>or </a:t>
            </a:r>
            <a:r>
              <a:rPr lang="ko-KR" altLang="en-US" sz="1600" dirty="0">
                <a:solidFill>
                  <a:srgbClr val="002060"/>
                </a:solidFill>
              </a:rPr>
              <a:t>가구</a:t>
            </a:r>
            <a:r>
              <a:rPr lang="en-US" altLang="ko-KR" sz="1600" dirty="0">
                <a:solidFill>
                  <a:srgbClr val="002060"/>
                </a:solidFill>
              </a:rPr>
              <a:t>/ </a:t>
            </a:r>
            <a:r>
              <a:rPr lang="ko-KR" altLang="en-US" sz="1600" dirty="0">
                <a:solidFill>
                  <a:srgbClr val="002060"/>
                </a:solidFill>
              </a:rPr>
              <a:t>인테리어 등으로 따로 개별 카테고리만 클릭하여 최신순으로 볼 수 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SQL</a:t>
            </a:r>
            <a:r>
              <a:rPr lang="ko-KR" altLang="en-US" sz="1600" dirty="0">
                <a:solidFill>
                  <a:srgbClr val="002060"/>
                </a:solidFill>
              </a:rPr>
              <a:t>은 카테고리 코드 별로 지정된 페이지를 보여지도록 구축했다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7C3D13-C0E4-4D31-BE48-29A62D90C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290" y="0"/>
            <a:ext cx="2400300" cy="13335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DF773E-727E-4F1E-A41A-07E7AA48DEEB}"/>
              </a:ext>
            </a:extLst>
          </p:cNvPr>
          <p:cNvSpPr/>
          <p:nvPr/>
        </p:nvSpPr>
        <p:spPr>
          <a:xfrm>
            <a:off x="8823960" y="149924"/>
            <a:ext cx="3108960" cy="1183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A5C295D-59AA-4D8A-8E67-B453618F7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601" y="1483424"/>
            <a:ext cx="3317677" cy="312286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9A4ADE-AE42-413B-9FD1-F0EC2E57B438}"/>
              </a:ext>
            </a:extLst>
          </p:cNvPr>
          <p:cNvSpPr/>
          <p:nvPr/>
        </p:nvSpPr>
        <p:spPr>
          <a:xfrm>
            <a:off x="8719601" y="1483424"/>
            <a:ext cx="3317677" cy="3353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0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817120-E319-4F33-8C1D-1A7DECB7E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" y="753296"/>
            <a:ext cx="8813292" cy="4960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D50B6-DC7E-4A37-8CE0-0824AF51DEE1}"/>
              </a:ext>
            </a:extLst>
          </p:cNvPr>
          <p:cNvSpPr txBox="1"/>
          <p:nvPr/>
        </p:nvSpPr>
        <p:spPr>
          <a:xfrm>
            <a:off x="37494" y="141459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solidFill>
                  <a:schemeClr val="accent3">
                    <a:lumMod val="75000"/>
                  </a:schemeClr>
                </a:solidFill>
              </a:rPr>
              <a:t>3. </a:t>
            </a:r>
            <a:r>
              <a:rPr lang="ko-KR" altLang="en-US" sz="2400" b="1" i="1" dirty="0">
                <a:solidFill>
                  <a:schemeClr val="accent3">
                    <a:lumMod val="75000"/>
                  </a:schemeClr>
                </a:solidFill>
              </a:rPr>
              <a:t>글쓰기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ECDAF-EAE3-43ED-A08B-BF4BA3BA97AE}"/>
              </a:ext>
            </a:extLst>
          </p:cNvPr>
          <p:cNvSpPr txBox="1"/>
          <p:nvPr/>
        </p:nvSpPr>
        <p:spPr>
          <a:xfrm>
            <a:off x="218850" y="5916464"/>
            <a:ext cx="834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글쓰기 페이지는 무조건 로그인 한 후에만 </a:t>
            </a:r>
            <a:r>
              <a:rPr lang="en-US" altLang="ko-KR" sz="1600" dirty="0">
                <a:solidFill>
                  <a:srgbClr val="002060"/>
                </a:solidFill>
              </a:rPr>
              <a:t>DB</a:t>
            </a:r>
            <a:r>
              <a:rPr lang="ko-KR" altLang="en-US" sz="1600" dirty="0">
                <a:solidFill>
                  <a:srgbClr val="002060"/>
                </a:solidFill>
              </a:rPr>
              <a:t>에 입력되도록 구현했다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  <a:r>
              <a:rPr lang="ko-KR" altLang="en-US" sz="1600" dirty="0">
                <a:solidFill>
                  <a:srgbClr val="002060"/>
                </a:solidFill>
              </a:rPr>
              <a:t> 필수적인 데이터들은 </a:t>
            </a:r>
            <a:r>
              <a:rPr lang="en-US" altLang="ko-KR" sz="1600" dirty="0">
                <a:solidFill>
                  <a:srgbClr val="002060"/>
                </a:solidFill>
              </a:rPr>
              <a:t>ITEMLIST </a:t>
            </a:r>
            <a:r>
              <a:rPr lang="ko-KR" altLang="en-US" sz="1600" dirty="0">
                <a:solidFill>
                  <a:srgbClr val="002060"/>
                </a:solidFill>
              </a:rPr>
              <a:t>테이블에 저장된다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</a:rPr>
              <a:t>사진은 총 </a:t>
            </a:r>
            <a:r>
              <a:rPr lang="en-US" altLang="ko-KR" sz="1600" dirty="0">
                <a:solidFill>
                  <a:srgbClr val="002060"/>
                </a:solidFill>
              </a:rPr>
              <a:t>3</a:t>
            </a:r>
            <a:r>
              <a:rPr lang="ko-KR" altLang="en-US" sz="1600" dirty="0">
                <a:solidFill>
                  <a:srgbClr val="002060"/>
                </a:solidFill>
              </a:rPr>
              <a:t>장까지 입력되도록 구현했다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1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ABD344-7D9B-41C0-91C5-CADC01FECB8C}"/>
              </a:ext>
            </a:extLst>
          </p:cNvPr>
          <p:cNvSpPr txBox="1"/>
          <p:nvPr/>
        </p:nvSpPr>
        <p:spPr>
          <a:xfrm>
            <a:off x="37494" y="141459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solidFill>
                  <a:schemeClr val="accent3">
                    <a:lumMod val="75000"/>
                  </a:schemeClr>
                </a:solidFill>
              </a:rPr>
              <a:t>4. </a:t>
            </a:r>
            <a:r>
              <a:rPr lang="ko-KR" altLang="en-US" sz="2400" b="1" i="1" dirty="0">
                <a:solidFill>
                  <a:schemeClr val="accent3">
                    <a:lumMod val="75000"/>
                  </a:schemeClr>
                </a:solidFill>
              </a:rPr>
              <a:t>키워드 알림 리스트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EE2F10-CAFE-4353-AF5A-46933D01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5" y="674942"/>
            <a:ext cx="8292690" cy="159429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DECA2C-364A-45E5-9447-1D788B9852F1}"/>
              </a:ext>
            </a:extLst>
          </p:cNvPr>
          <p:cNvSpPr/>
          <p:nvPr/>
        </p:nvSpPr>
        <p:spPr>
          <a:xfrm>
            <a:off x="5213190" y="603124"/>
            <a:ext cx="3108960" cy="1565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2B29EF-C804-495A-AC3E-E3B948F1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4" y="2360866"/>
            <a:ext cx="3135347" cy="426853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8D3A93-ABBF-43B8-AFF1-A4E4F1819FF3}"/>
              </a:ext>
            </a:extLst>
          </p:cNvPr>
          <p:cNvSpPr/>
          <p:nvPr/>
        </p:nvSpPr>
        <p:spPr>
          <a:xfrm>
            <a:off x="37494" y="2360866"/>
            <a:ext cx="2888586" cy="437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0A2AEA-3D68-4E4B-BF45-5E74F5AC42FE}"/>
              </a:ext>
            </a:extLst>
          </p:cNvPr>
          <p:cNvSpPr txBox="1"/>
          <p:nvPr/>
        </p:nvSpPr>
        <p:spPr>
          <a:xfrm>
            <a:off x="3373530" y="2579465"/>
            <a:ext cx="83490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키워드 알림 리스트는 사용자가 로그인 후 원하는 키워드를 추가하고 위의 </a:t>
            </a:r>
            <a:r>
              <a:rPr lang="en-US" altLang="ko-KR" sz="1600" dirty="0">
                <a:solidFill>
                  <a:srgbClr val="002060"/>
                </a:solidFill>
              </a:rPr>
              <a:t>“</a:t>
            </a:r>
            <a:r>
              <a:rPr lang="ko-KR" altLang="en-US" sz="1600" dirty="0">
                <a:solidFill>
                  <a:srgbClr val="002060"/>
                </a:solidFill>
              </a:rPr>
              <a:t>키워드 알림 더 보기</a:t>
            </a:r>
            <a:r>
              <a:rPr lang="en-US" altLang="ko-KR" sz="1600" dirty="0">
                <a:solidFill>
                  <a:srgbClr val="002060"/>
                </a:solidFill>
              </a:rPr>
              <a:t>“ </a:t>
            </a:r>
            <a:r>
              <a:rPr lang="ko-KR" altLang="en-US" sz="1600" dirty="0">
                <a:solidFill>
                  <a:srgbClr val="002060"/>
                </a:solidFill>
              </a:rPr>
              <a:t>버튼을 누를 시 보여지게 되는 페이지이로 왼쪽에 해당된다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ko-KR" altLang="en-US" sz="1600" dirty="0">
                <a:solidFill>
                  <a:srgbClr val="002060"/>
                </a:solidFill>
              </a:rPr>
              <a:t>해당 유저는 </a:t>
            </a:r>
            <a:r>
              <a:rPr lang="en-US" altLang="ko-KR" sz="1600" dirty="0">
                <a:solidFill>
                  <a:srgbClr val="002060"/>
                </a:solidFill>
              </a:rPr>
              <a:t>“</a:t>
            </a:r>
            <a:r>
              <a:rPr lang="ko-KR" altLang="en-US" sz="1600" dirty="0">
                <a:solidFill>
                  <a:srgbClr val="002060"/>
                </a:solidFill>
              </a:rPr>
              <a:t>당근</a:t>
            </a:r>
            <a:r>
              <a:rPr lang="en-US" altLang="ko-KR" sz="1600" dirty="0">
                <a:solidFill>
                  <a:srgbClr val="002060"/>
                </a:solidFill>
              </a:rPr>
              <a:t>”, “</a:t>
            </a:r>
            <a:r>
              <a:rPr lang="ko-KR" altLang="en-US" sz="1600" dirty="0">
                <a:solidFill>
                  <a:srgbClr val="002060"/>
                </a:solidFill>
              </a:rPr>
              <a:t>내용</a:t>
            </a:r>
            <a:r>
              <a:rPr lang="en-US" altLang="ko-KR" sz="1600" dirty="0">
                <a:solidFill>
                  <a:srgbClr val="002060"/>
                </a:solidFill>
              </a:rPr>
              <a:t>” </a:t>
            </a:r>
            <a:r>
              <a:rPr lang="ko-KR" altLang="en-US" sz="1600" dirty="0">
                <a:solidFill>
                  <a:srgbClr val="002060"/>
                </a:solidFill>
              </a:rPr>
              <a:t>이라는 키워드를 입력한 것으로 어떤 키워드를 입력했는지를 볼 수 있으며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당근이나 내용이라는 키워드가 들어간 글의 제목 또는 내용에 포함된 것들을 전부 보여주는 화면이다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</a:rPr>
              <a:t>원하는 아이템 목록을 클릭하게 되면 상세 목록으로 이동된다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797D335-94EB-4C2A-A7FD-AA012DE33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439" y="4198271"/>
            <a:ext cx="6882395" cy="243112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0A5B9-BFA8-4CA7-A0ED-26B9BDB9E4EE}"/>
              </a:ext>
            </a:extLst>
          </p:cNvPr>
          <p:cNvSpPr/>
          <p:nvPr/>
        </p:nvSpPr>
        <p:spPr>
          <a:xfrm>
            <a:off x="3520438" y="4204552"/>
            <a:ext cx="6882395" cy="2525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6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4B259-5AD2-45B3-A273-2320E34B4F12}"/>
              </a:ext>
            </a:extLst>
          </p:cNvPr>
          <p:cNvSpPr txBox="1"/>
          <p:nvPr/>
        </p:nvSpPr>
        <p:spPr>
          <a:xfrm>
            <a:off x="37494" y="141459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solidFill>
                  <a:schemeClr val="accent3">
                    <a:lumMod val="75000"/>
                  </a:schemeClr>
                </a:solidFill>
              </a:rPr>
              <a:t>5. </a:t>
            </a:r>
            <a:r>
              <a:rPr lang="ko-KR" altLang="en-US" sz="2400" b="1" i="1" dirty="0">
                <a:solidFill>
                  <a:schemeClr val="accent3">
                    <a:lumMod val="75000"/>
                  </a:schemeClr>
                </a:solidFill>
              </a:rPr>
              <a:t>채팅 리스트 </a:t>
            </a:r>
            <a:r>
              <a:rPr lang="en-US" altLang="ko-KR" sz="2400" b="1" i="1" dirty="0">
                <a:solidFill>
                  <a:schemeClr val="accent3">
                    <a:lumMod val="75000"/>
                  </a:schemeClr>
                </a:solidFill>
              </a:rPr>
              <a:t>&amp; </a:t>
            </a:r>
            <a:r>
              <a:rPr lang="ko-KR" altLang="en-US" sz="2400" b="1" i="1" dirty="0">
                <a:solidFill>
                  <a:schemeClr val="accent3">
                    <a:lumMod val="75000"/>
                  </a:schemeClr>
                </a:solidFill>
              </a:rPr>
              <a:t>채팅 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7C7023-E317-41F5-90D3-8C8E5C7D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" y="676275"/>
            <a:ext cx="11478959" cy="39134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DA9E7C6-37B0-401E-B9A2-5E4362BEEF0A}"/>
              </a:ext>
            </a:extLst>
          </p:cNvPr>
          <p:cNvSpPr/>
          <p:nvPr/>
        </p:nvSpPr>
        <p:spPr>
          <a:xfrm>
            <a:off x="8476488" y="1060704"/>
            <a:ext cx="2176272" cy="252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49FBE-5171-498A-B6BB-D1FF5000E93D}"/>
              </a:ext>
            </a:extLst>
          </p:cNvPr>
          <p:cNvSpPr/>
          <p:nvPr/>
        </p:nvSpPr>
        <p:spPr>
          <a:xfrm>
            <a:off x="198120" y="1880616"/>
            <a:ext cx="4556760" cy="252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5ECFB-7D85-45D9-80FF-3F909E961979}"/>
              </a:ext>
            </a:extLst>
          </p:cNvPr>
          <p:cNvSpPr txBox="1"/>
          <p:nvPr/>
        </p:nvSpPr>
        <p:spPr>
          <a:xfrm>
            <a:off x="328577" y="4788789"/>
            <a:ext cx="114789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로그인 후 메인 모양의 아이콘을 클릭하여 </a:t>
            </a:r>
            <a:r>
              <a:rPr lang="en-US" altLang="ko-KR" sz="1600" dirty="0">
                <a:solidFill>
                  <a:srgbClr val="002060"/>
                </a:solidFill>
              </a:rPr>
              <a:t>“</a:t>
            </a:r>
            <a:r>
              <a:rPr lang="ko-KR" altLang="en-US" sz="1600" dirty="0">
                <a:solidFill>
                  <a:srgbClr val="002060"/>
                </a:solidFill>
              </a:rPr>
              <a:t>채팅 더 보기</a:t>
            </a:r>
            <a:r>
              <a:rPr lang="en-US" altLang="ko-KR" sz="1600" dirty="0">
                <a:solidFill>
                  <a:srgbClr val="002060"/>
                </a:solidFill>
              </a:rPr>
              <a:t>“ </a:t>
            </a:r>
            <a:r>
              <a:rPr lang="ko-KR" altLang="en-US" sz="1600" dirty="0">
                <a:solidFill>
                  <a:srgbClr val="002060"/>
                </a:solidFill>
              </a:rPr>
              <a:t>를 누르게 되면 해당 화면이 나타난다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600" dirty="0">
                <a:solidFill>
                  <a:srgbClr val="002060"/>
                </a:solidFill>
              </a:rPr>
              <a:t>채팅 회원 목록으로 한 번이라도 연락을 취한 회원들의 </a:t>
            </a:r>
            <a:r>
              <a:rPr lang="en-US" altLang="ko-KR" sz="1600" dirty="0">
                <a:solidFill>
                  <a:srgbClr val="002060"/>
                </a:solidFill>
              </a:rPr>
              <a:t>ID</a:t>
            </a:r>
            <a:r>
              <a:rPr lang="ko-KR" altLang="en-US" sz="1600" dirty="0">
                <a:solidFill>
                  <a:srgbClr val="002060"/>
                </a:solidFill>
              </a:rPr>
              <a:t>가 뜨게 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ko-KR" altLang="en-US" sz="1600" dirty="0">
                <a:solidFill>
                  <a:srgbClr val="002060"/>
                </a:solidFill>
              </a:rPr>
              <a:t>해당 아이디를 누르게 되면 아래처럼 채팅창으로 이동하게 되며 채팅을 치는 유저의 아이디와 시간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메시지 내용 등이 보여진다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  <a:r>
              <a:rPr lang="ko-KR" altLang="en-US" sz="1600" dirty="0">
                <a:solidFill>
                  <a:srgbClr val="002060"/>
                </a:solidFill>
              </a:rPr>
              <a:t> 메시지를 입력 한 후 보내기 버튼을 누르게 되면 해당 메시지가 </a:t>
            </a:r>
            <a:r>
              <a:rPr lang="en-US" altLang="ko-KR" sz="1600" dirty="0">
                <a:solidFill>
                  <a:srgbClr val="002060"/>
                </a:solidFill>
              </a:rPr>
              <a:t>DB</a:t>
            </a:r>
            <a:r>
              <a:rPr lang="ko-KR" altLang="en-US" sz="1600" dirty="0">
                <a:solidFill>
                  <a:srgbClr val="002060"/>
                </a:solidFill>
              </a:rPr>
              <a:t>에 저장되며 새로 고침 되며</a:t>
            </a:r>
            <a:r>
              <a:rPr lang="en-US" altLang="ko-KR" sz="1600" dirty="0">
                <a:solidFill>
                  <a:srgbClr val="002060"/>
                </a:solidFill>
              </a:rPr>
              <a:t>,</a:t>
            </a:r>
            <a:r>
              <a:rPr lang="ko-KR" altLang="en-US" sz="1600" dirty="0">
                <a:solidFill>
                  <a:srgbClr val="002060"/>
                </a:solidFill>
              </a:rPr>
              <a:t> 메시지가 입력된 것이 리스트 형식으로 보여지게 된다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8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C892DC4-3572-4D2C-BAC1-957F3E24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118167" cy="42062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B23FC4-7077-4D08-92EF-37D7EE7D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684" y="0"/>
            <a:ext cx="5276608" cy="39502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A127DF-6B1D-4782-BBD2-346B1B698567}"/>
              </a:ext>
            </a:extLst>
          </p:cNvPr>
          <p:cNvSpPr/>
          <p:nvPr/>
        </p:nvSpPr>
        <p:spPr>
          <a:xfrm>
            <a:off x="198119" y="3264408"/>
            <a:ext cx="5920047" cy="795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35FD2D-B58B-43DA-A0AD-586A18AA9E95}"/>
              </a:ext>
            </a:extLst>
          </p:cNvPr>
          <p:cNvSpPr/>
          <p:nvPr/>
        </p:nvSpPr>
        <p:spPr>
          <a:xfrm>
            <a:off x="6615683" y="2633472"/>
            <a:ext cx="5276609" cy="795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4923C-7AE6-4D4D-AB47-622A8DE57A8A}"/>
              </a:ext>
            </a:extLst>
          </p:cNvPr>
          <p:cNvSpPr txBox="1"/>
          <p:nvPr/>
        </p:nvSpPr>
        <p:spPr>
          <a:xfrm>
            <a:off x="64926" y="4530579"/>
            <a:ext cx="3819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solidFill>
                  <a:schemeClr val="accent3">
                    <a:lumMod val="75000"/>
                  </a:schemeClr>
                </a:solidFill>
              </a:rPr>
              <a:t>6. MY PAGE &amp; FAQ</a:t>
            </a:r>
            <a:r>
              <a:rPr lang="ko-KR" altLang="en-US" sz="24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2400" b="1" i="1" dirty="0">
                <a:solidFill>
                  <a:schemeClr val="accent3">
                    <a:lumMod val="75000"/>
                  </a:schemeClr>
                </a:solidFill>
              </a:rPr>
              <a:t>LIST</a:t>
            </a:r>
            <a:r>
              <a:rPr lang="ko-KR" altLang="en-US" sz="24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EE589-B261-4528-836C-BC4155DD15C0}"/>
              </a:ext>
            </a:extLst>
          </p:cNvPr>
          <p:cNvSpPr txBox="1"/>
          <p:nvPr/>
        </p:nvSpPr>
        <p:spPr>
          <a:xfrm>
            <a:off x="64926" y="4992244"/>
            <a:ext cx="11478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로그인 후 유저 아이콘을 누르게 되면  </a:t>
            </a:r>
            <a:r>
              <a:rPr lang="en-US" altLang="ko-KR" sz="1600" dirty="0">
                <a:solidFill>
                  <a:srgbClr val="002060"/>
                </a:solidFill>
              </a:rPr>
              <a:t>My </a:t>
            </a:r>
            <a:r>
              <a:rPr lang="ko-KR" altLang="en-US" sz="1600" dirty="0">
                <a:solidFill>
                  <a:srgbClr val="002060"/>
                </a:solidFill>
              </a:rPr>
              <a:t>땅콩 페이지라는 메뉴가 생긴다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</a:rPr>
              <a:t>이를 누르게 되면 사용자의 </a:t>
            </a:r>
            <a:r>
              <a:rPr lang="en-US" altLang="ko-KR" sz="1600" dirty="0">
                <a:solidFill>
                  <a:srgbClr val="002060"/>
                </a:solidFill>
              </a:rPr>
              <a:t>ID, E-MAIL </a:t>
            </a:r>
            <a:r>
              <a:rPr lang="ko-KR" altLang="en-US" sz="1600" dirty="0">
                <a:solidFill>
                  <a:srgbClr val="002060"/>
                </a:solidFill>
              </a:rPr>
              <a:t>주소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핸드폰 번호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가입 날짜가 나오게 되며 판매내역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구매내역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관심목록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키워드 알림 등록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공지사항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자주 묻는 질문</a:t>
            </a:r>
            <a:r>
              <a:rPr lang="en-US" altLang="ko-KR" sz="1600" dirty="0">
                <a:solidFill>
                  <a:srgbClr val="002060"/>
                </a:solidFill>
              </a:rPr>
              <a:t>(FAQ)</a:t>
            </a:r>
            <a:r>
              <a:rPr lang="ko-KR" altLang="en-US" sz="1600" dirty="0">
                <a:solidFill>
                  <a:srgbClr val="002060"/>
                </a:solidFill>
              </a:rPr>
              <a:t>가 보여진다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603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4D8AA8-C780-43F2-82E5-126595DF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9253" cy="659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8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650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수영</dc:creator>
  <cp:lastModifiedBy>유 수영</cp:lastModifiedBy>
  <cp:revision>34</cp:revision>
  <dcterms:created xsi:type="dcterms:W3CDTF">2020-09-14T15:47:50Z</dcterms:created>
  <dcterms:modified xsi:type="dcterms:W3CDTF">2020-09-14T17:14:37Z</dcterms:modified>
</cp:coreProperties>
</file>