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74" r:id="rId4"/>
    <p:sldId id="287" r:id="rId5"/>
    <p:sldId id="2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806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5FFDB-2CD5-42A6-ACD8-C0935867F2E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6FE86-EE5D-44FC-850A-86A9B40F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4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검토 후 삭제할 화면입니다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6FE86-EE5D-44FC-850A-86A9B40FF0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8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데이터분석 및 가공 모듈 고도화는 </a:t>
            </a:r>
            <a:r>
              <a:rPr lang="en-US" altLang="ko-KR" dirty="0"/>
              <a:t>REST </a:t>
            </a:r>
            <a:r>
              <a:rPr lang="ko-KR" altLang="en-US" dirty="0"/>
              <a:t>통신으로 입수한 정보를 토대로 코어별로 조직적으로 볼 수 있도록 색상과 편리한 </a:t>
            </a:r>
            <a:r>
              <a:rPr lang="en-US" altLang="ko-KR" dirty="0"/>
              <a:t>UI</a:t>
            </a:r>
            <a:r>
              <a:rPr lang="ko-KR" altLang="en-US" dirty="0"/>
              <a:t>를 통해 표시하였으며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수집</a:t>
            </a:r>
            <a:r>
              <a:rPr lang="en-US" altLang="ko-KR" dirty="0"/>
              <a:t>/</a:t>
            </a:r>
            <a:r>
              <a:rPr lang="ko-KR" altLang="en-US" dirty="0"/>
              <a:t>가공</a:t>
            </a:r>
            <a:r>
              <a:rPr lang="en-US" altLang="ko-KR" dirty="0"/>
              <a:t>/</a:t>
            </a:r>
            <a:r>
              <a:rPr lang="ko-KR" altLang="en-US" dirty="0"/>
              <a:t>분석이 가능하도록 수집화면을 통해 수집과 동시에 기준선 정보에 따라 가공이 가능하도록 제공하였습니다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기준선 정보는 학습에 불필요한 데이터를 어떻게 정제할 것인지에 대한 정보이며 이것을 </a:t>
            </a:r>
            <a:r>
              <a:rPr lang="en-US" altLang="ko-KR" dirty="0"/>
              <a:t>UI</a:t>
            </a:r>
            <a:r>
              <a:rPr lang="ko-KR" altLang="en-US" dirty="0"/>
              <a:t>를 통해 정보를 지정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분석 할 수 있도록 화면을 제공하였습니다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6FE86-EE5D-44FC-850A-86A9B40FF0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 최적 작업 경로를 위한 </a:t>
            </a:r>
            <a:r>
              <a:rPr lang="en-US" altLang="ko-KR" dirty="0"/>
              <a:t>AI</a:t>
            </a:r>
            <a:r>
              <a:rPr lang="ko-KR" altLang="en-US" dirty="0"/>
              <a:t>학습시스템 프로세스는 크게 입출력</a:t>
            </a:r>
            <a:r>
              <a:rPr lang="en-US" altLang="ko-KR" dirty="0"/>
              <a:t>, </a:t>
            </a:r>
            <a:r>
              <a:rPr lang="ko-KR" altLang="en-US" dirty="0"/>
              <a:t>그래프네트워크</a:t>
            </a:r>
            <a:r>
              <a:rPr lang="en-US" altLang="ko-KR" dirty="0"/>
              <a:t>,</a:t>
            </a:r>
            <a:r>
              <a:rPr lang="ko-KR" altLang="en-US" dirty="0"/>
              <a:t>강화학습</a:t>
            </a:r>
            <a:r>
              <a:rPr lang="en-US" altLang="ko-KR" dirty="0"/>
              <a:t>,</a:t>
            </a:r>
            <a:r>
              <a:rPr lang="ko-KR" altLang="en-US" dirty="0" err="1"/>
              <a:t>딥러닝의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단계로 이루어집니다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이하 생략가능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임학수 질의응답 대응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dirty="0"/>
              <a:t>입출력은 최적 경로 생성을 위해 필요한 개통예정지 주소와</a:t>
            </a:r>
            <a:r>
              <a:rPr lang="en-US" altLang="ko-KR" dirty="0"/>
              <a:t>, </a:t>
            </a:r>
            <a:r>
              <a:rPr lang="ko-KR" altLang="en-US" dirty="0"/>
              <a:t>전진국사 번호의 위경도 정보를 추출하며 그래프네트워크는 개통예정지에 인근의 전진국사와 그 후보의 보상치를 생성합니다</a:t>
            </a:r>
            <a:r>
              <a:rPr lang="en-US" altLang="ko-KR" dirty="0"/>
              <a:t>. </a:t>
            </a:r>
            <a:r>
              <a:rPr lang="ko-KR" altLang="en-US" dirty="0"/>
              <a:t>강화학습은 생성된 보상치가 최대값이 되는 전진국사를 조정하여 추천합니다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이제 최단거리와 최소시간기준의 네비게이션 엔진의 경로가 추천되며 이것을 최종</a:t>
            </a:r>
            <a:r>
              <a:rPr lang="en-US" altLang="ko-KR" dirty="0"/>
              <a:t>RN</a:t>
            </a:r>
            <a:r>
              <a:rPr lang="ko-KR" altLang="en-US" dirty="0"/>
              <a:t>의 예측치에 맞추어 생성한 가중치에 따라 </a:t>
            </a:r>
            <a:r>
              <a:rPr lang="en-US" altLang="ko-KR" dirty="0"/>
              <a:t>A*search</a:t>
            </a:r>
            <a:r>
              <a:rPr lang="ko-KR" altLang="en-US" dirty="0"/>
              <a:t>알고리즘으로 최적화된 경로 추천을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6FE86-EE5D-44FC-850A-86A9B40FF0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3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화면들은 앞에서 설명 드린 프로세스의 주요 프로그램 발췌 화면입니다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최종 </a:t>
            </a:r>
            <a:r>
              <a:rPr lang="en-US" altLang="ko-KR" dirty="0"/>
              <a:t>RN</a:t>
            </a:r>
            <a:r>
              <a:rPr lang="ko-KR" altLang="en-US" dirty="0"/>
              <a:t>의 계산을 위한 최종 </a:t>
            </a:r>
            <a:r>
              <a:rPr lang="en-US" altLang="ko-KR" dirty="0"/>
              <a:t>RN </a:t>
            </a:r>
            <a:r>
              <a:rPr lang="ko-KR" altLang="en-US" dirty="0"/>
              <a:t>계산 모듈</a:t>
            </a:r>
            <a:r>
              <a:rPr lang="en-US" altLang="ko-KR" dirty="0"/>
              <a:t>, A* search </a:t>
            </a:r>
            <a:r>
              <a:rPr lang="ko-KR" altLang="en-US" dirty="0"/>
              <a:t>탐색 모듈</a:t>
            </a:r>
            <a:r>
              <a:rPr lang="en-US" altLang="ko-KR" dirty="0"/>
              <a:t>, </a:t>
            </a:r>
            <a:r>
              <a:rPr lang="ko-KR" altLang="en-US" dirty="0"/>
              <a:t>가중치 생성을 위한 </a:t>
            </a:r>
            <a:r>
              <a:rPr lang="en-US" altLang="ko-KR" dirty="0"/>
              <a:t>Graph network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마지막으로 강화학습을 위한 </a:t>
            </a:r>
            <a:r>
              <a:rPr lang="en-US" altLang="ko-KR" dirty="0"/>
              <a:t>Q Learning </a:t>
            </a:r>
            <a:r>
              <a:rPr lang="ko-KR" altLang="en-US" dirty="0"/>
              <a:t>모듈이 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6FE86-EE5D-44FC-850A-86A9B40FF0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91D38-3BA4-41F7-B973-3470378B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C635D-A973-4581-9499-EB7C0111D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BD56E-DD52-4C62-B6CF-47DBD678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357EC-0219-4ADC-AD77-0AFBBD9A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09CA3-448B-4EE3-AE2D-AC55AC03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57EB5-C0FE-47A3-80E7-FB1D4E4C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11C5B-181D-447D-A65A-F8F32804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3C12A-9E99-4E97-ACCF-7A029BAD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A182F-0534-410A-BEF1-5EFE0329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F1EAC-8E3E-410B-8652-65E1AF1F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7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6D55AD-622C-42FD-A30C-2EC6F6B86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A85B1-2720-442F-8488-B3FCC6EAD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228DA-B385-4595-867B-D4CF6E10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E0CF-7D37-4142-88E9-C8CF0C81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FA485-5B63-4F07-8709-A8343700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D155-2306-4391-97DC-435218A4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9728C-0FDB-403B-9D08-E4CF8525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A620D-FF55-4546-9FEF-593E0100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CE9AB-6BB2-4A7E-86F6-ECAB62FB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2B6E6-BD6B-4C03-A9F7-7760BF9E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1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04ADD-90F4-48D6-BB0A-F17A3518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09E0D-2597-4287-BDB5-2A643D385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33084-B6FC-41F2-8BF3-FAFADF46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0627E-9DBE-4F5B-A57B-822CF66D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6B90C-D503-4DF2-BF78-186256F2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8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E6161-0888-4314-935A-93B38B02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B65AD-B760-4A0E-A2F9-B1D27EECD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1DA39-4FA7-4772-997B-933C222D6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2B458-F46B-41BE-B1EC-DB07062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31F64-AF5A-43BF-96CC-2BD354C0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EF5E7-35E5-41DF-B37E-1AB8A055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FA2DB-1212-4FE3-B8E8-33BE868D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A72DD-53B3-428C-AEC3-197C595E3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80C24-3BF7-4406-BEBA-E78F5E3B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359C3B-7625-43E7-812C-D79B729F4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9232CE-D5E8-4E22-AE48-27178FB1B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DB2428-AA1F-4BBF-A12F-BB7F93AE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C1A574-B9D3-4C5A-9041-AE3C7421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9056FB-56AC-4C76-853C-07C06199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B1968-AC76-4812-875C-96E82D1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55860-BB09-4E45-AD78-0AC62048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AC83F-9552-4E04-B650-FEF26A7A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523232-2000-45D3-B311-B00333FA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ECB84B-DB67-45C2-98A5-302FB308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306568-D631-4137-A97A-12DFD9BF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3E78F-9540-4401-903A-3DB1AC65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3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B39E-F50F-4EDC-A9AF-15C10F33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67611-63AC-4079-A5B3-33178976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2EA18-617B-4778-9A55-77B4066B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84B5A-BF7A-4105-B3AD-227C6900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38BA0-DAD2-416C-815E-06ABBCC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D4844-A3FC-415D-8F78-89810337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3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89124-DD04-42D1-8912-342AB81A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6214DF-FDCB-40AF-BD47-80A55F6FA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045DD-6DBD-433D-A0C5-94512B7B4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A0E26-44B1-452C-AB3E-F69A41E5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5CE8B-64E5-4CAE-BBA1-F7559B6B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FF2BC-F85D-47AC-8ADE-DE0F5EB9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2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550024-4E71-4A1B-AC64-934FDB42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2E693-3C53-443C-AD3F-EF97BBD0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02888-444F-4AD2-95BF-069A985F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41BF-F897-4297-B46F-6CDBDFD1861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F5F1B-5232-4A6E-8513-08646E184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60181-ED78-4742-BDF1-F25C0969F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C39D-8903-4B9E-BAC9-21E24B567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2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024D9E-0989-4B1E-BDBA-986DF2A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49" y="541606"/>
            <a:ext cx="4614645" cy="21344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3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전주전산화번호를</a:t>
            </a:r>
            <a:r>
              <a:rPr lang="ko-KR" altLang="en-US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위경도로 변환한</a:t>
            </a:r>
            <a:br>
              <a:rPr lang="en-US" altLang="ko-KR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응용 프로그램 </a:t>
            </a:r>
            <a:r>
              <a:rPr lang="en-US" altLang="ko-KR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- C</a:t>
            </a:r>
            <a:r>
              <a:rPr lang="ko-KR" altLang="en-US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언어</a:t>
            </a:r>
            <a:endParaRPr lang="ko-KR" altLang="en-US" sz="34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327500-BF1D-4F15-AFEA-66EF75DE0EF8}"/>
              </a:ext>
            </a:extLst>
          </p:cNvPr>
          <p:cNvSpPr/>
          <p:nvPr/>
        </p:nvSpPr>
        <p:spPr>
          <a:xfrm>
            <a:off x="5951863" y="2807358"/>
            <a:ext cx="5811128" cy="4284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836BFD2-F617-417E-9EA2-227346693D29}"/>
              </a:ext>
            </a:extLst>
          </p:cNvPr>
          <p:cNvSpPr/>
          <p:nvPr/>
        </p:nvSpPr>
        <p:spPr>
          <a:xfrm>
            <a:off x="6267587" y="2676089"/>
            <a:ext cx="4067789" cy="501840"/>
          </a:xfrm>
          <a:custGeom>
            <a:avLst/>
            <a:gdLst>
              <a:gd name="connsiteX0" fmla="*/ 0 w 4067789"/>
              <a:gd name="connsiteY0" fmla="*/ 83642 h 501840"/>
              <a:gd name="connsiteX1" fmla="*/ 83642 w 4067789"/>
              <a:gd name="connsiteY1" fmla="*/ 0 h 501840"/>
              <a:gd name="connsiteX2" fmla="*/ 3984147 w 4067789"/>
              <a:gd name="connsiteY2" fmla="*/ 0 h 501840"/>
              <a:gd name="connsiteX3" fmla="*/ 4067789 w 4067789"/>
              <a:gd name="connsiteY3" fmla="*/ 83642 h 501840"/>
              <a:gd name="connsiteX4" fmla="*/ 4067789 w 4067789"/>
              <a:gd name="connsiteY4" fmla="*/ 418198 h 501840"/>
              <a:gd name="connsiteX5" fmla="*/ 3984147 w 4067789"/>
              <a:gd name="connsiteY5" fmla="*/ 501840 h 501840"/>
              <a:gd name="connsiteX6" fmla="*/ 83642 w 4067789"/>
              <a:gd name="connsiteY6" fmla="*/ 501840 h 501840"/>
              <a:gd name="connsiteX7" fmla="*/ 0 w 4067789"/>
              <a:gd name="connsiteY7" fmla="*/ 418198 h 501840"/>
              <a:gd name="connsiteX8" fmla="*/ 0 w 4067789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7789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3984147" y="0"/>
                </a:lnTo>
                <a:cubicBezTo>
                  <a:pt x="4030341" y="0"/>
                  <a:pt x="4067789" y="37448"/>
                  <a:pt x="4067789" y="83642"/>
                </a:cubicBezTo>
                <a:lnTo>
                  <a:pt x="4067789" y="418198"/>
                </a:lnTo>
                <a:cubicBezTo>
                  <a:pt x="4067789" y="464392"/>
                  <a:pt x="4030341" y="501840"/>
                  <a:pt x="3984147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251" tIns="24498" rIns="178251" bIns="24498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dirty="0"/>
              <a:t>특허 자료 분석 후 로직 구현</a:t>
            </a:r>
            <a:endParaRPr lang="en-US" sz="1700" b="1" kern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2236C5-3BC0-4859-BCEB-051B1B199B8C}"/>
              </a:ext>
            </a:extLst>
          </p:cNvPr>
          <p:cNvSpPr/>
          <p:nvPr/>
        </p:nvSpPr>
        <p:spPr>
          <a:xfrm>
            <a:off x="5951863" y="4574540"/>
            <a:ext cx="5811128" cy="428400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75AA872-6702-40AD-BC11-3B2D2063FF24}"/>
              </a:ext>
            </a:extLst>
          </p:cNvPr>
          <p:cNvSpPr/>
          <p:nvPr/>
        </p:nvSpPr>
        <p:spPr>
          <a:xfrm>
            <a:off x="6275975" y="4298453"/>
            <a:ext cx="4067789" cy="501840"/>
          </a:xfrm>
          <a:custGeom>
            <a:avLst/>
            <a:gdLst>
              <a:gd name="connsiteX0" fmla="*/ 0 w 4067789"/>
              <a:gd name="connsiteY0" fmla="*/ 83642 h 501840"/>
              <a:gd name="connsiteX1" fmla="*/ 83642 w 4067789"/>
              <a:gd name="connsiteY1" fmla="*/ 0 h 501840"/>
              <a:gd name="connsiteX2" fmla="*/ 3984147 w 4067789"/>
              <a:gd name="connsiteY2" fmla="*/ 0 h 501840"/>
              <a:gd name="connsiteX3" fmla="*/ 4067789 w 4067789"/>
              <a:gd name="connsiteY3" fmla="*/ 83642 h 501840"/>
              <a:gd name="connsiteX4" fmla="*/ 4067789 w 4067789"/>
              <a:gd name="connsiteY4" fmla="*/ 418198 h 501840"/>
              <a:gd name="connsiteX5" fmla="*/ 3984147 w 4067789"/>
              <a:gd name="connsiteY5" fmla="*/ 501840 h 501840"/>
              <a:gd name="connsiteX6" fmla="*/ 83642 w 4067789"/>
              <a:gd name="connsiteY6" fmla="*/ 501840 h 501840"/>
              <a:gd name="connsiteX7" fmla="*/ 0 w 4067789"/>
              <a:gd name="connsiteY7" fmla="*/ 418198 h 501840"/>
              <a:gd name="connsiteX8" fmla="*/ 0 w 4067789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7789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3984147" y="0"/>
                </a:lnTo>
                <a:cubicBezTo>
                  <a:pt x="4030341" y="0"/>
                  <a:pt x="4067789" y="37448"/>
                  <a:pt x="4067789" y="83642"/>
                </a:cubicBezTo>
                <a:lnTo>
                  <a:pt x="4067789" y="418198"/>
                </a:lnTo>
                <a:cubicBezTo>
                  <a:pt x="4067789" y="464392"/>
                  <a:pt x="4030341" y="501840"/>
                  <a:pt x="3984147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251" tIns="24498" rIns="178251" bIns="24498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dirty="0"/>
              <a:t>실제 전봇대와의 거리 비교</a:t>
            </a:r>
            <a:endParaRPr lang="en-US" sz="1700" b="1" kern="1200" dirty="0"/>
          </a:p>
        </p:txBody>
      </p:sp>
    </p:spTree>
    <p:extLst>
      <p:ext uri="{BB962C8B-B14F-4D97-AF65-F5344CB8AC3E}">
        <p14:creationId xmlns:p14="http://schemas.microsoft.com/office/powerpoint/2010/main" val="185298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BA00C4-5238-4BD6-ABCD-2BE62C6011CF}"/>
              </a:ext>
            </a:extLst>
          </p:cNvPr>
          <p:cNvGrpSpPr/>
          <p:nvPr/>
        </p:nvGrpSpPr>
        <p:grpSpPr>
          <a:xfrm>
            <a:off x="202163" y="232326"/>
            <a:ext cx="4067789" cy="501840"/>
            <a:chOff x="315724" y="0"/>
            <a:chExt cx="4067789" cy="50184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C696467-DE1A-4B68-9865-8FFB1D809416}"/>
                </a:ext>
              </a:extLst>
            </p:cNvPr>
            <p:cNvSpPr/>
            <p:nvPr/>
          </p:nvSpPr>
          <p:spPr>
            <a:xfrm>
              <a:off x="315724" y="0"/>
              <a:ext cx="4067789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사각형: 둥근 모서리 4">
              <a:extLst>
                <a:ext uri="{FF2B5EF4-FFF2-40B4-BE49-F238E27FC236}">
                  <a16:creationId xmlns:a16="http://schemas.microsoft.com/office/drawing/2014/main" id="{E41AE4F5-4756-4C45-9D96-58904218A4FE}"/>
                </a:ext>
              </a:extLst>
            </p:cNvPr>
            <p:cNvSpPr txBox="1"/>
            <p:nvPr/>
          </p:nvSpPr>
          <p:spPr>
            <a:xfrm>
              <a:off x="340222" y="24498"/>
              <a:ext cx="4018793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3753" tIns="0" rIns="15375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700" b="1" kern="1200" dirty="0"/>
                <a:t>특허문서 분석 로직 구성</a:t>
              </a:r>
              <a:endParaRPr lang="en-US" sz="1700" b="1" kern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B02E55-2D72-4F4E-8DAB-48DC5B2E1750}"/>
              </a:ext>
            </a:extLst>
          </p:cNvPr>
          <p:cNvSpPr txBox="1"/>
          <p:nvPr/>
        </p:nvSpPr>
        <p:spPr>
          <a:xfrm>
            <a:off x="424105" y="5666868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특허번호 </a:t>
            </a:r>
            <a:r>
              <a:rPr lang="en-US" altLang="ko-KR" sz="1200" dirty="0"/>
              <a:t>: </a:t>
            </a:r>
            <a:r>
              <a:rPr lang="ko-KR" altLang="en-US" sz="1200" dirty="0"/>
              <a:t>등록특허 </a:t>
            </a:r>
            <a:r>
              <a:rPr lang="en-US" altLang="ko-KR" sz="1200" dirty="0"/>
              <a:t>10-1515811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특허명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전주의 전산화번호를 이용한 위치정보 활용 방법과 </a:t>
            </a:r>
            <a:endParaRPr lang="en-US" altLang="ko-KR" sz="1200" dirty="0"/>
          </a:p>
          <a:p>
            <a:r>
              <a:rPr lang="ko-KR" altLang="en-US" sz="1200" dirty="0"/>
              <a:t>그 기능을 구현한 </a:t>
            </a:r>
            <a:r>
              <a:rPr lang="ko-KR" altLang="en-US" sz="1200" dirty="0" err="1"/>
              <a:t>전주찾기</a:t>
            </a:r>
            <a:r>
              <a:rPr lang="ko-KR" altLang="en-US" sz="1200" dirty="0"/>
              <a:t> 앱이 탑재된 스마트폰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716888-D38A-403C-A635-83C2D12F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5" y="758664"/>
            <a:ext cx="3468387" cy="4809933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4FECBBA-7B7B-4B27-8183-7B782926BEEA}"/>
              </a:ext>
            </a:extLst>
          </p:cNvPr>
          <p:cNvSpPr/>
          <p:nvPr/>
        </p:nvSpPr>
        <p:spPr>
          <a:xfrm>
            <a:off x="5722301" y="419450"/>
            <a:ext cx="4067789" cy="5821959"/>
          </a:xfrm>
          <a:custGeom>
            <a:avLst/>
            <a:gdLst>
              <a:gd name="connsiteX0" fmla="*/ 0 w 4067789"/>
              <a:gd name="connsiteY0" fmla="*/ 83642 h 501840"/>
              <a:gd name="connsiteX1" fmla="*/ 83642 w 4067789"/>
              <a:gd name="connsiteY1" fmla="*/ 0 h 501840"/>
              <a:gd name="connsiteX2" fmla="*/ 3984147 w 4067789"/>
              <a:gd name="connsiteY2" fmla="*/ 0 h 501840"/>
              <a:gd name="connsiteX3" fmla="*/ 4067789 w 4067789"/>
              <a:gd name="connsiteY3" fmla="*/ 83642 h 501840"/>
              <a:gd name="connsiteX4" fmla="*/ 4067789 w 4067789"/>
              <a:gd name="connsiteY4" fmla="*/ 418198 h 501840"/>
              <a:gd name="connsiteX5" fmla="*/ 3984147 w 4067789"/>
              <a:gd name="connsiteY5" fmla="*/ 501840 h 501840"/>
              <a:gd name="connsiteX6" fmla="*/ 83642 w 4067789"/>
              <a:gd name="connsiteY6" fmla="*/ 501840 h 501840"/>
              <a:gd name="connsiteX7" fmla="*/ 0 w 4067789"/>
              <a:gd name="connsiteY7" fmla="*/ 418198 h 501840"/>
              <a:gd name="connsiteX8" fmla="*/ 0 w 4067789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7789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3984147" y="0"/>
                </a:lnTo>
                <a:cubicBezTo>
                  <a:pt x="4030341" y="0"/>
                  <a:pt x="4067789" y="37448"/>
                  <a:pt x="4067789" y="83642"/>
                </a:cubicBezTo>
                <a:lnTo>
                  <a:pt x="4067789" y="418198"/>
                </a:lnTo>
                <a:cubicBezTo>
                  <a:pt x="4067789" y="464392"/>
                  <a:pt x="4030341" y="501840"/>
                  <a:pt x="3984147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251" tIns="24498" rIns="178251" bIns="24498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dirty="0"/>
              <a:t>전신주번호를 통해 전봇대의 위</a:t>
            </a:r>
            <a:r>
              <a:rPr lang="ko-KR" altLang="en-US" sz="1700" b="1" dirty="0"/>
              <a:t>도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경도의 위치를 얻는 작업을 하기 위해서 한전의 자료를 입수하지 않는 한 불가능하다</a:t>
            </a:r>
            <a:r>
              <a:rPr lang="en-US" altLang="ko-KR" sz="1700" b="1" dirty="0"/>
              <a:t>.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700" b="1" kern="1200" dirty="0"/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dirty="0"/>
              <a:t>하지만 특허자료를 </a:t>
            </a:r>
            <a:r>
              <a:rPr lang="en-US" altLang="ko-KR" sz="1700" b="1" dirty="0"/>
              <a:t>2</a:t>
            </a:r>
            <a:r>
              <a:rPr lang="ko-KR" altLang="en-US" sz="1700" b="1" dirty="0"/>
              <a:t>건을 통해 전신주번호가 어떠한 특성을 가지고 부여되는지를 알아낼 수 있었으며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분석하여 로직을 절차에 따라 정의하여 프로그램을 구성할 수 있었다</a:t>
            </a:r>
            <a:r>
              <a:rPr lang="en-US" altLang="ko-KR" sz="1700" b="1" dirty="0"/>
              <a:t>.</a:t>
            </a:r>
            <a:endParaRPr lang="en-US" altLang="ko-KR" sz="1700" b="1" kern="1200" dirty="0"/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700" b="1" dirty="0"/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700" b="1" kern="1200" dirty="0"/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kern="1200" dirty="0"/>
              <a:t>특허 문서를 검색하여 전신주번호를 위경도로 변환하는 문서를 분석하고</a:t>
            </a:r>
            <a:r>
              <a:rPr lang="en-US" altLang="ko-KR" sz="1700" b="1" kern="1200" dirty="0"/>
              <a:t>,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700" b="1" dirty="0"/>
              <a:t>필요한 정보를 취합하고 로직을 절차에 따라 정의한다</a:t>
            </a:r>
            <a:r>
              <a:rPr lang="en-US" altLang="ko-KR" sz="1700" b="1" dirty="0"/>
              <a:t>.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700" b="1" kern="1200" dirty="0"/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700" b="1" kern="1200" dirty="0"/>
          </a:p>
        </p:txBody>
      </p:sp>
    </p:spTree>
    <p:extLst>
      <p:ext uri="{BB962C8B-B14F-4D97-AF65-F5344CB8AC3E}">
        <p14:creationId xmlns:p14="http://schemas.microsoft.com/office/powerpoint/2010/main" val="428438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1380391-0B60-4A34-A69F-0892E4B3F2A4}"/>
              </a:ext>
            </a:extLst>
          </p:cNvPr>
          <p:cNvGrpSpPr/>
          <p:nvPr/>
        </p:nvGrpSpPr>
        <p:grpSpPr>
          <a:xfrm>
            <a:off x="636494" y="1048624"/>
            <a:ext cx="11007425" cy="5066950"/>
            <a:chOff x="636494" y="1326776"/>
            <a:chExt cx="10219765" cy="451821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6B3A95-19A4-4803-8AC9-4A2CA44506C2}"/>
                </a:ext>
              </a:extLst>
            </p:cNvPr>
            <p:cNvSpPr/>
            <p:nvPr/>
          </p:nvSpPr>
          <p:spPr>
            <a:xfrm>
              <a:off x="4402762" y="1745825"/>
              <a:ext cx="1260000" cy="519953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>
                  <a:solidFill>
                    <a:schemeClr val="accent1">
                      <a:lumMod val="75000"/>
                    </a:schemeClr>
                  </a:solidFill>
                </a:rPr>
                <a:t>소구역</a:t>
              </a:r>
              <a:r>
                <a:rPr lang="ko-KR" altLang="en-US" sz="1050" b="1" dirty="0">
                  <a:solidFill>
                    <a:schemeClr val="accent1">
                      <a:lumMod val="75000"/>
                    </a:schemeClr>
                  </a:solidFill>
                </a:rPr>
                <a:t> 계산</a:t>
              </a:r>
              <a:endParaRPr lang="en-US" altLang="ko-KR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284618-0261-4D94-890E-0D44C113BB95}"/>
                </a:ext>
              </a:extLst>
            </p:cNvPr>
            <p:cNvSpPr/>
            <p:nvPr/>
          </p:nvSpPr>
          <p:spPr>
            <a:xfrm>
              <a:off x="2903006" y="1745825"/>
              <a:ext cx="1260000" cy="519953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accent1">
                      <a:lumMod val="75000"/>
                    </a:schemeClr>
                  </a:solidFill>
                </a:rPr>
                <a:t>주변 전봇대의 위경도 실측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545E691-C805-4BCB-9464-5E3D30F2085B}"/>
                </a:ext>
              </a:extLst>
            </p:cNvPr>
            <p:cNvSpPr/>
            <p:nvPr/>
          </p:nvSpPr>
          <p:spPr>
            <a:xfrm>
              <a:off x="1403250" y="1745825"/>
              <a:ext cx="1260000" cy="519953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accent1">
                      <a:lumMod val="75000"/>
                    </a:schemeClr>
                  </a:solidFill>
                </a:rPr>
                <a:t>대구역 구하기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8D47F0-CEE8-404C-B485-BFEECF5DB9CD}"/>
                </a:ext>
              </a:extLst>
            </p:cNvPr>
            <p:cNvSpPr/>
            <p:nvPr/>
          </p:nvSpPr>
          <p:spPr>
            <a:xfrm>
              <a:off x="5902518" y="1745825"/>
              <a:ext cx="1260000" cy="5199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>
                  <a:solidFill>
                    <a:schemeClr val="accent1">
                      <a:lumMod val="75000"/>
                    </a:schemeClr>
                  </a:solidFill>
                </a:rPr>
                <a:t>중구역</a:t>
              </a:r>
              <a:r>
                <a:rPr lang="ko-KR" altLang="en-US" sz="1050" b="1" dirty="0">
                  <a:solidFill>
                    <a:schemeClr val="accent1">
                      <a:lumMod val="75000"/>
                    </a:schemeClr>
                  </a:solidFill>
                </a:rPr>
                <a:t> 계산</a:t>
              </a:r>
              <a:endParaRPr lang="en-US" altLang="ko-KR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89541E8-15F4-443E-80BA-78AC6A1F54D7}"/>
                </a:ext>
              </a:extLst>
            </p:cNvPr>
            <p:cNvSpPr/>
            <p:nvPr/>
          </p:nvSpPr>
          <p:spPr>
            <a:xfrm>
              <a:off x="7402274" y="1745825"/>
              <a:ext cx="1260000" cy="5199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accent1">
                      <a:lumMod val="75000"/>
                    </a:schemeClr>
                  </a:solidFill>
                </a:rPr>
                <a:t>대구역 계산</a:t>
              </a:r>
              <a:endParaRPr lang="en-US" altLang="ko-KR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81CC6A-0DE5-4B43-A21A-33B331CC7139}"/>
                </a:ext>
              </a:extLst>
            </p:cNvPr>
            <p:cNvSpPr/>
            <p:nvPr/>
          </p:nvSpPr>
          <p:spPr>
            <a:xfrm>
              <a:off x="8902028" y="1745825"/>
              <a:ext cx="1260000" cy="5199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accent1">
                      <a:lumMod val="75000"/>
                    </a:schemeClr>
                  </a:solidFill>
                </a:rPr>
                <a:t>대구역의 원점좌표 알아냄</a:t>
              </a:r>
              <a:r>
                <a:rPr lang="en-US" altLang="ko-KR" sz="1050" b="1" dirty="0">
                  <a:solidFill>
                    <a:schemeClr val="accent1">
                      <a:lumMod val="75000"/>
                    </a:schemeClr>
                  </a:solidFill>
                </a:rPr>
                <a:t>(x, y)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10DB6E3-2DB0-41FF-BB13-E5A7943414C2}"/>
                </a:ext>
              </a:extLst>
            </p:cNvPr>
            <p:cNvSpPr/>
            <p:nvPr/>
          </p:nvSpPr>
          <p:spPr>
            <a:xfrm>
              <a:off x="1403250" y="2978498"/>
              <a:ext cx="1260000" cy="5199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accent1">
                      <a:lumMod val="75000"/>
                    </a:schemeClr>
                  </a:solidFill>
                </a:rPr>
                <a:t>총 </a:t>
              </a:r>
              <a:r>
                <a:rPr lang="en-US" altLang="ko-KR" sz="1050" b="1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r>
                <a:rPr lang="ko-KR" altLang="en-US" sz="1050" b="1" dirty="0">
                  <a:solidFill>
                    <a:schemeClr val="accent1">
                      <a:lumMod val="75000"/>
                    </a:schemeClr>
                  </a:solidFill>
                </a:rPr>
                <a:t>군데의 대구역 원점 계산</a:t>
              </a:r>
              <a:endParaRPr lang="en-US" altLang="ko-KR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99619BC-EB5D-4CCC-9778-E9E91BAC8769}"/>
                </a:ext>
              </a:extLst>
            </p:cNvPr>
            <p:cNvSpPr/>
            <p:nvPr/>
          </p:nvSpPr>
          <p:spPr>
            <a:xfrm>
              <a:off x="2903006" y="2978498"/>
              <a:ext cx="1260000" cy="519953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0F38B9A-5370-427B-A1C1-D56374ABDF37}"/>
                </a:ext>
              </a:extLst>
            </p:cNvPr>
            <p:cNvSpPr/>
            <p:nvPr/>
          </p:nvSpPr>
          <p:spPr>
            <a:xfrm>
              <a:off x="4402762" y="2978498"/>
              <a:ext cx="1260000" cy="51995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accent1">
                      <a:lumMod val="75000"/>
                    </a:schemeClr>
                  </a:solidFill>
                </a:rPr>
                <a:t>전국 단위로 전신주 위경도 계산</a:t>
              </a:r>
              <a:endParaRPr lang="en-US" altLang="ko-KR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9AF4934-34A8-43F2-B316-65540F2FDD3B}"/>
                </a:ext>
              </a:extLst>
            </p:cNvPr>
            <p:cNvSpPr/>
            <p:nvPr/>
          </p:nvSpPr>
          <p:spPr>
            <a:xfrm>
              <a:off x="5912395" y="2978498"/>
              <a:ext cx="1260000" cy="5199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accent1">
                      <a:lumMod val="75000"/>
                    </a:schemeClr>
                  </a:solidFill>
                </a:rPr>
                <a:t>중앙값 도입 오차 범위 줄임</a:t>
              </a:r>
              <a:endParaRPr lang="en-US" altLang="ko-KR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036256B-7AC6-4088-91E2-B62A7D06A86E}"/>
                </a:ext>
              </a:extLst>
            </p:cNvPr>
            <p:cNvCxnSpPr>
              <a:cxnSpLocks/>
            </p:cNvCxnSpPr>
            <p:nvPr/>
          </p:nvCxnSpPr>
          <p:spPr>
            <a:xfrm>
              <a:off x="2663250" y="2005789"/>
              <a:ext cx="239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0F310127-528C-4368-8E0B-BD781CF1C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63006" y="2005801"/>
              <a:ext cx="239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ECDFB79-A1C0-48DC-AC7B-E2E92284E604}"/>
                </a:ext>
              </a:extLst>
            </p:cNvPr>
            <p:cNvCxnSpPr>
              <a:cxnSpLocks/>
            </p:cNvCxnSpPr>
            <p:nvPr/>
          </p:nvCxnSpPr>
          <p:spPr>
            <a:xfrm>
              <a:off x="5662762" y="2005800"/>
              <a:ext cx="239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1B81FCA-A940-4227-9183-DF73CFA85A7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518" y="2005801"/>
              <a:ext cx="239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EC3275A-8C2B-4F09-90C3-33A25A7F1EAC}"/>
                </a:ext>
              </a:extLst>
            </p:cNvPr>
            <p:cNvCxnSpPr>
              <a:cxnSpLocks/>
            </p:cNvCxnSpPr>
            <p:nvPr/>
          </p:nvCxnSpPr>
          <p:spPr>
            <a:xfrm>
              <a:off x="8662274" y="2003525"/>
              <a:ext cx="239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D925C783-9018-406D-B7CA-3B6E7AF6904A}"/>
                </a:ext>
              </a:extLst>
            </p:cNvPr>
            <p:cNvCxnSpPr>
              <a:stCxn id="21" idx="3"/>
              <a:endCxn id="37" idx="1"/>
            </p:cNvCxnSpPr>
            <p:nvPr/>
          </p:nvCxnSpPr>
          <p:spPr>
            <a:xfrm flipH="1">
              <a:off x="1403250" y="2005802"/>
              <a:ext cx="8758778" cy="1232673"/>
            </a:xfrm>
            <a:prstGeom prst="bentConnector5">
              <a:avLst>
                <a:gd name="adj1" fmla="val -2610"/>
                <a:gd name="adj2" fmla="val 50000"/>
                <a:gd name="adj3" fmla="val 1026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02FC984-CC40-45EF-9550-494B4C1F22EE}"/>
                </a:ext>
              </a:extLst>
            </p:cNvPr>
            <p:cNvCxnSpPr>
              <a:cxnSpLocks/>
            </p:cNvCxnSpPr>
            <p:nvPr/>
          </p:nvCxnSpPr>
          <p:spPr>
            <a:xfrm>
              <a:off x="2663250" y="3238474"/>
              <a:ext cx="239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DB3E659-6957-4CC8-95E1-96DCA718C7F5}"/>
                </a:ext>
              </a:extLst>
            </p:cNvPr>
            <p:cNvCxnSpPr>
              <a:cxnSpLocks/>
            </p:cNvCxnSpPr>
            <p:nvPr/>
          </p:nvCxnSpPr>
          <p:spPr>
            <a:xfrm>
              <a:off x="4163006" y="3231809"/>
              <a:ext cx="239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D013B05-F635-4F22-A29C-923290E085FC}"/>
                </a:ext>
              </a:extLst>
            </p:cNvPr>
            <p:cNvCxnSpPr>
              <a:cxnSpLocks/>
            </p:cNvCxnSpPr>
            <p:nvPr/>
          </p:nvCxnSpPr>
          <p:spPr>
            <a:xfrm>
              <a:off x="5662762" y="3238474"/>
              <a:ext cx="249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3A521F-5866-49F1-A265-E34278C7F830}"/>
                </a:ext>
              </a:extLst>
            </p:cNvPr>
            <p:cNvSpPr/>
            <p:nvPr/>
          </p:nvSpPr>
          <p:spPr>
            <a:xfrm>
              <a:off x="636494" y="1326776"/>
              <a:ext cx="10219765" cy="45182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8F6E806-DA19-4866-9800-D9D32EFB3794}"/>
              </a:ext>
            </a:extLst>
          </p:cNvPr>
          <p:cNvGrpSpPr/>
          <p:nvPr/>
        </p:nvGrpSpPr>
        <p:grpSpPr>
          <a:xfrm>
            <a:off x="186949" y="215769"/>
            <a:ext cx="4067789" cy="501840"/>
            <a:chOff x="324112" y="3023327"/>
            <a:chExt cx="4067789" cy="50184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661B97F-8453-469E-A248-BED09C294F7E}"/>
                </a:ext>
              </a:extLst>
            </p:cNvPr>
            <p:cNvSpPr/>
            <p:nvPr/>
          </p:nvSpPr>
          <p:spPr>
            <a:xfrm>
              <a:off x="324112" y="3023327"/>
              <a:ext cx="4067789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사각형: 둥근 모서리 4">
              <a:extLst>
                <a:ext uri="{FF2B5EF4-FFF2-40B4-BE49-F238E27FC236}">
                  <a16:creationId xmlns:a16="http://schemas.microsoft.com/office/drawing/2014/main" id="{B88A56CE-9CB2-4511-A64D-09A4A5A5AC1D}"/>
                </a:ext>
              </a:extLst>
            </p:cNvPr>
            <p:cNvSpPr txBox="1"/>
            <p:nvPr/>
          </p:nvSpPr>
          <p:spPr>
            <a:xfrm>
              <a:off x="348610" y="3047825"/>
              <a:ext cx="4018793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3753" tIns="0" rIns="15375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700" b="1" kern="1200" dirty="0"/>
                <a:t>프로세스 로직 정리</a:t>
              </a:r>
              <a:endParaRPr lang="en-US" sz="1700" b="1" kern="1200" dirty="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C45754-BCC6-499A-A6A4-AD234B4FF231}"/>
              </a:ext>
            </a:extLst>
          </p:cNvPr>
          <p:cNvSpPr/>
          <p:nvPr/>
        </p:nvSpPr>
        <p:spPr>
          <a:xfrm>
            <a:off x="3083011" y="2917041"/>
            <a:ext cx="1357111" cy="5831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accent1">
                    <a:lumMod val="75000"/>
                  </a:schemeClr>
                </a:solidFill>
              </a:rPr>
              <a:t>다량의 실측 데이터 형성</a:t>
            </a:r>
            <a:endParaRPr lang="en-US" altLang="ko-KR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1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9F3AEF-63A2-4417-892B-CE8B8C742C4F}"/>
              </a:ext>
            </a:extLst>
          </p:cNvPr>
          <p:cNvSpPr txBox="1"/>
          <p:nvPr/>
        </p:nvSpPr>
        <p:spPr>
          <a:xfrm>
            <a:off x="311676" y="6281114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Graph Network</a:t>
            </a:r>
            <a:r>
              <a:rPr lang="ko-KR" altLang="en-US" sz="1100" dirty="0"/>
              <a:t>기반의 가중치</a:t>
            </a:r>
            <a:r>
              <a:rPr lang="en-US" altLang="ko-KR" sz="1100" dirty="0"/>
              <a:t>(</a:t>
            </a:r>
            <a:r>
              <a:rPr lang="ko-KR" altLang="en-US" sz="1100" dirty="0"/>
              <a:t>보상치</a:t>
            </a:r>
            <a:r>
              <a:rPr lang="en-US" altLang="ko-KR" sz="1100" dirty="0"/>
              <a:t>)</a:t>
            </a:r>
            <a:r>
              <a:rPr lang="ko-KR" altLang="en-US" sz="1100" dirty="0"/>
              <a:t> 적용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3CC82D-4337-420D-83D8-4D7078CB7D3C}"/>
              </a:ext>
            </a:extLst>
          </p:cNvPr>
          <p:cNvGrpSpPr/>
          <p:nvPr/>
        </p:nvGrpSpPr>
        <p:grpSpPr>
          <a:xfrm>
            <a:off x="186949" y="215769"/>
            <a:ext cx="4067789" cy="501840"/>
            <a:chOff x="324112" y="3023327"/>
            <a:chExt cx="4067789" cy="50184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989A0AB-B48C-418A-BA3A-487F2D6F6C87}"/>
                </a:ext>
              </a:extLst>
            </p:cNvPr>
            <p:cNvSpPr/>
            <p:nvPr/>
          </p:nvSpPr>
          <p:spPr>
            <a:xfrm>
              <a:off x="324112" y="3023327"/>
              <a:ext cx="4067789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사각형: 둥근 모서리 4">
              <a:extLst>
                <a:ext uri="{FF2B5EF4-FFF2-40B4-BE49-F238E27FC236}">
                  <a16:creationId xmlns:a16="http://schemas.microsoft.com/office/drawing/2014/main" id="{D249A0D2-352C-4A61-9652-9D711F01DF60}"/>
                </a:ext>
              </a:extLst>
            </p:cNvPr>
            <p:cNvSpPr txBox="1"/>
            <p:nvPr/>
          </p:nvSpPr>
          <p:spPr>
            <a:xfrm>
              <a:off x="348610" y="3047825"/>
              <a:ext cx="4018793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3753" tIns="0" rIns="15375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C</a:t>
              </a:r>
              <a:r>
                <a:rPr lang="ko-KR" altLang="en-US" sz="1700" b="1" kern="1200" dirty="0"/>
                <a:t>언어 프로그램 일부</a:t>
              </a:r>
              <a:endParaRPr lang="en-US" sz="1700" b="1" kern="1200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46B7FE1-4C47-4DEB-80FC-8E969BC9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9" y="792234"/>
            <a:ext cx="6622389" cy="5464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0A9BBD-77E5-4BC3-8091-3E994AAF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613" y="717609"/>
            <a:ext cx="3665181" cy="5630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298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5391C3-865F-4F20-B34D-2990090D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9" y="788565"/>
            <a:ext cx="4872982" cy="5654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7B1529-77DB-4748-AECE-875B7EE59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184" y="788565"/>
            <a:ext cx="4872983" cy="5654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66F20D5-19E1-4BD8-833C-F14650FA179A}"/>
              </a:ext>
            </a:extLst>
          </p:cNvPr>
          <p:cNvGrpSpPr/>
          <p:nvPr/>
        </p:nvGrpSpPr>
        <p:grpSpPr>
          <a:xfrm>
            <a:off x="186949" y="215769"/>
            <a:ext cx="4067789" cy="501840"/>
            <a:chOff x="324112" y="3023327"/>
            <a:chExt cx="4067789" cy="5018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54EC77A-9C41-436E-A4E3-387569610B6B}"/>
                </a:ext>
              </a:extLst>
            </p:cNvPr>
            <p:cNvSpPr/>
            <p:nvPr/>
          </p:nvSpPr>
          <p:spPr>
            <a:xfrm>
              <a:off x="324112" y="3023327"/>
              <a:ext cx="4067789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F3240179-FD0A-4221-9965-1CCD254A1CC7}"/>
                </a:ext>
              </a:extLst>
            </p:cNvPr>
            <p:cNvSpPr txBox="1"/>
            <p:nvPr/>
          </p:nvSpPr>
          <p:spPr>
            <a:xfrm>
              <a:off x="348610" y="3047825"/>
              <a:ext cx="4018793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3753" tIns="0" rIns="153753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700" b="1" kern="1200" dirty="0"/>
                <a:t>실제 전봇대와 거리 비교</a:t>
              </a:r>
              <a:endParaRPr lang="en-US" sz="1700" b="1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8D5328-C436-4677-B996-1274039A9F6C}"/>
              </a:ext>
            </a:extLst>
          </p:cNvPr>
          <p:cNvSpPr txBox="1"/>
          <p:nvPr/>
        </p:nvSpPr>
        <p:spPr>
          <a:xfrm>
            <a:off x="4446165" y="215769"/>
            <a:ext cx="547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: </a:t>
            </a:r>
            <a:r>
              <a:rPr lang="ko-KR" altLang="en-US" dirty="0"/>
              <a:t>실제 전봇대 위치</a:t>
            </a:r>
            <a:r>
              <a:rPr lang="en-US" altLang="ko-KR" dirty="0"/>
              <a:t>, E : </a:t>
            </a:r>
            <a:r>
              <a:rPr lang="ko-KR" altLang="en-US" dirty="0"/>
              <a:t>프로그램으로 계산한 위치</a:t>
            </a:r>
          </a:p>
        </p:txBody>
      </p:sp>
    </p:spTree>
    <p:extLst>
      <p:ext uri="{BB962C8B-B14F-4D97-AF65-F5344CB8AC3E}">
        <p14:creationId xmlns:p14="http://schemas.microsoft.com/office/powerpoint/2010/main" val="293529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373</Words>
  <Application>Microsoft Office PowerPoint</Application>
  <PresentationFormat>와이드스크린</PresentationFormat>
  <Paragraphs>46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전주전산화번호를 위경도로 변환한 응용 프로그램 - C언어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haksoo</dc:creator>
  <cp:lastModifiedBy>유 수영</cp:lastModifiedBy>
  <cp:revision>26</cp:revision>
  <dcterms:created xsi:type="dcterms:W3CDTF">2021-08-06T10:48:07Z</dcterms:created>
  <dcterms:modified xsi:type="dcterms:W3CDTF">2021-09-16T13:46:43Z</dcterms:modified>
</cp:coreProperties>
</file>