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609" y="463639"/>
            <a:ext cx="6942927" cy="1062937"/>
          </a:xfrm>
        </p:spPr>
        <p:txBody>
          <a:bodyPr/>
          <a:lstStyle/>
          <a:p>
            <a:r>
              <a:rPr lang="en-IN" u="sng" dirty="0" smtClean="0">
                <a:solidFill>
                  <a:schemeClr val="tx1"/>
                </a:solidFill>
              </a:rPr>
              <a:t>Airlines Case Study </a:t>
            </a:r>
            <a:endParaRPr lang="en-IN" u="sng"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45" y="1564228"/>
            <a:ext cx="8421280" cy="4444822"/>
          </a:xfrm>
          <a:prstGeom prst="rect">
            <a:avLst/>
          </a:prstGeom>
        </p:spPr>
      </p:pic>
      <p:sp>
        <p:nvSpPr>
          <p:cNvPr id="6" name="TextBox 5"/>
          <p:cNvSpPr txBox="1"/>
          <p:nvPr/>
        </p:nvSpPr>
        <p:spPr>
          <a:xfrm>
            <a:off x="9654862" y="5408885"/>
            <a:ext cx="2537138" cy="1200329"/>
          </a:xfrm>
          <a:prstGeom prst="rect">
            <a:avLst/>
          </a:prstGeom>
          <a:noFill/>
        </p:spPr>
        <p:txBody>
          <a:bodyPr wrap="square" rtlCol="0">
            <a:spAutoFit/>
          </a:bodyPr>
          <a:lstStyle/>
          <a:p>
            <a:r>
              <a:rPr lang="en-IN" sz="2400" b="1" dirty="0" smtClean="0"/>
              <a:t>Done BY</a:t>
            </a:r>
          </a:p>
          <a:p>
            <a:r>
              <a:rPr lang="en-IN" sz="2400" b="1" dirty="0" smtClean="0"/>
              <a:t>Urati Sampath Kumar</a:t>
            </a:r>
            <a:endParaRPr lang="en-IN" sz="2400" b="1" dirty="0"/>
          </a:p>
        </p:txBody>
      </p:sp>
    </p:spTree>
    <p:extLst>
      <p:ext uri="{BB962C8B-B14F-4D97-AF65-F5344CB8AC3E}">
        <p14:creationId xmlns:p14="http://schemas.microsoft.com/office/powerpoint/2010/main" val="175987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6519"/>
            <a:ext cx="8596668" cy="5859887"/>
          </a:xfrm>
        </p:spPr>
        <p:txBody>
          <a:bodyPr/>
          <a:lstStyle/>
          <a:p>
            <a:pPr marL="0" indent="0">
              <a:buNone/>
            </a:pPr>
            <a:r>
              <a:rPr lang="en-GB" sz="2400" u="sng" dirty="0"/>
              <a:t>From BB-CC distance = 6500 , person demand per day = </a:t>
            </a:r>
            <a:r>
              <a:rPr lang="en-GB" sz="2400" u="sng" dirty="0" smtClean="0"/>
              <a:t>450</a:t>
            </a:r>
            <a:endParaRPr lang="en-GB" dirty="0"/>
          </a:p>
          <a:p>
            <a:r>
              <a:rPr lang="en-GB" dirty="0"/>
              <a:t>  - for air craft A330 Range=8000 , </a:t>
            </a:r>
            <a:r>
              <a:rPr lang="en-GB" dirty="0" err="1"/>
              <a:t>no.of</a:t>
            </a:r>
            <a:r>
              <a:rPr lang="en-GB" dirty="0"/>
              <a:t> seats = 250</a:t>
            </a:r>
          </a:p>
          <a:p>
            <a:r>
              <a:rPr lang="en-GB" dirty="0"/>
              <a:t>    - It takes 2 trips </a:t>
            </a:r>
            <a:r>
              <a:rPr lang="en-GB" dirty="0" err="1"/>
              <a:t>i.e</a:t>
            </a:r>
            <a:r>
              <a:rPr lang="en-GB" dirty="0"/>
              <a:t> 450/250 =~ 2</a:t>
            </a:r>
          </a:p>
          <a:p>
            <a:r>
              <a:rPr lang="en-GB" dirty="0"/>
              <a:t>  - for air craft B747 Range=10000 , </a:t>
            </a:r>
            <a:r>
              <a:rPr lang="en-GB" dirty="0" err="1"/>
              <a:t>no.of</a:t>
            </a:r>
            <a:r>
              <a:rPr lang="en-GB" dirty="0"/>
              <a:t> seats = 350</a:t>
            </a:r>
          </a:p>
          <a:p>
            <a:r>
              <a:rPr lang="en-GB" dirty="0"/>
              <a:t>    - It takes 2 trips </a:t>
            </a:r>
            <a:r>
              <a:rPr lang="en-GB" dirty="0" err="1"/>
              <a:t>i.e</a:t>
            </a:r>
            <a:r>
              <a:rPr lang="en-GB" dirty="0"/>
              <a:t> 450/350 =~ 2  </a:t>
            </a:r>
          </a:p>
          <a:p>
            <a:r>
              <a:rPr lang="en-GB" dirty="0"/>
              <a:t>  - Other aircrafts range not sufficient for the distance </a:t>
            </a:r>
          </a:p>
          <a:p>
            <a:endParaRPr lang="en-GB" dirty="0"/>
          </a:p>
          <a:p>
            <a:endParaRPr lang="en-GB" dirty="0"/>
          </a:p>
          <a:p>
            <a:r>
              <a:rPr lang="en-GB" sz="2000" dirty="0" smtClean="0">
                <a:solidFill>
                  <a:schemeClr val="accent4"/>
                </a:solidFill>
              </a:rPr>
              <a:t>Among </a:t>
            </a:r>
            <a:r>
              <a:rPr lang="en-GB" sz="2000" dirty="0">
                <a:solidFill>
                  <a:schemeClr val="accent4"/>
                </a:solidFill>
              </a:rPr>
              <a:t>the Capable air Crafts **A330** is more Economical we can see in above table </a:t>
            </a:r>
            <a:r>
              <a:rPr lang="en-GB" sz="2000" dirty="0" err="1">
                <a:solidFill>
                  <a:schemeClr val="accent4"/>
                </a:solidFill>
              </a:rPr>
              <a:t>i.e</a:t>
            </a:r>
            <a:r>
              <a:rPr lang="en-GB" sz="2000" dirty="0">
                <a:solidFill>
                  <a:schemeClr val="accent4"/>
                </a:solidFill>
              </a:rPr>
              <a:t> **Rs.108333</a:t>
            </a:r>
            <a:r>
              <a:rPr lang="en-GB" sz="2000" dirty="0" smtClean="0">
                <a:solidFill>
                  <a:schemeClr val="accent4"/>
                </a:solidFill>
              </a:rPr>
              <a:t>** </a:t>
            </a:r>
            <a:endParaRPr lang="en-IN" sz="2000" dirty="0">
              <a:solidFill>
                <a:schemeClr val="accent4"/>
              </a:solidFill>
            </a:endParaRPr>
          </a:p>
        </p:txBody>
      </p:sp>
    </p:spTree>
    <p:extLst>
      <p:ext uri="{BB962C8B-B14F-4D97-AF65-F5344CB8AC3E}">
        <p14:creationId xmlns:p14="http://schemas.microsoft.com/office/powerpoint/2010/main" val="198193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6215"/>
            <a:ext cx="8596668" cy="5745148"/>
          </a:xfrm>
        </p:spPr>
        <p:txBody>
          <a:bodyPr>
            <a:normAutofit fontScale="85000" lnSpcReduction="20000"/>
          </a:bodyPr>
          <a:lstStyle/>
          <a:p>
            <a:pPr marL="0" indent="0">
              <a:buNone/>
            </a:pPr>
            <a:r>
              <a:rPr lang="en-GB" sz="2200" u="sng" dirty="0" smtClean="0"/>
              <a:t>From </a:t>
            </a:r>
            <a:r>
              <a:rPr lang="en-GB" sz="2200" u="sng" dirty="0"/>
              <a:t>CC-AA distance = 400 , person demand per day = </a:t>
            </a:r>
            <a:r>
              <a:rPr lang="en-GB" sz="2200" u="sng" dirty="0" smtClean="0"/>
              <a:t>300</a:t>
            </a:r>
            <a:endParaRPr lang="en-GB" sz="2200" u="sng" dirty="0"/>
          </a:p>
          <a:p>
            <a:r>
              <a:rPr lang="en-GB" dirty="0"/>
              <a:t>  - for aircraft A320 Range=5000 , </a:t>
            </a:r>
            <a:r>
              <a:rPr lang="en-GB" dirty="0" err="1"/>
              <a:t>No.of</a:t>
            </a:r>
            <a:r>
              <a:rPr lang="en-GB" dirty="0"/>
              <a:t> seats = 150 </a:t>
            </a:r>
          </a:p>
          <a:p>
            <a:r>
              <a:rPr lang="en-GB" dirty="0"/>
              <a:t>    - It takes 2 trips </a:t>
            </a:r>
            <a:r>
              <a:rPr lang="en-GB" dirty="0" err="1"/>
              <a:t>i.e</a:t>
            </a:r>
            <a:r>
              <a:rPr lang="en-GB" dirty="0"/>
              <a:t> 300/150 =~ 2</a:t>
            </a:r>
          </a:p>
          <a:p>
            <a:r>
              <a:rPr lang="en-GB" dirty="0"/>
              <a:t>  - for air craft A330 Range=8000 , </a:t>
            </a:r>
            <a:r>
              <a:rPr lang="en-GB" dirty="0" err="1"/>
              <a:t>no.of</a:t>
            </a:r>
            <a:r>
              <a:rPr lang="en-GB" dirty="0"/>
              <a:t> seats = 250</a:t>
            </a:r>
          </a:p>
          <a:p>
            <a:r>
              <a:rPr lang="en-GB" dirty="0"/>
              <a:t>    - It takes 2 trips </a:t>
            </a:r>
            <a:r>
              <a:rPr lang="en-GB" dirty="0" err="1"/>
              <a:t>i.e</a:t>
            </a:r>
            <a:r>
              <a:rPr lang="en-GB" dirty="0"/>
              <a:t> 300/250 =~ 2</a:t>
            </a:r>
          </a:p>
          <a:p>
            <a:r>
              <a:rPr lang="en-GB" dirty="0"/>
              <a:t>  - for aircraft B737 Range=5000 , </a:t>
            </a:r>
            <a:r>
              <a:rPr lang="en-GB" dirty="0" err="1"/>
              <a:t>No.of</a:t>
            </a:r>
            <a:r>
              <a:rPr lang="en-GB" dirty="0"/>
              <a:t> seats = 150 </a:t>
            </a:r>
          </a:p>
          <a:p>
            <a:r>
              <a:rPr lang="en-GB" dirty="0"/>
              <a:t>    - It takes 2 trips </a:t>
            </a:r>
            <a:r>
              <a:rPr lang="en-GB" dirty="0" err="1"/>
              <a:t>i.e</a:t>
            </a:r>
            <a:r>
              <a:rPr lang="en-GB" dirty="0"/>
              <a:t> 300/150 =~ 2</a:t>
            </a:r>
          </a:p>
          <a:p>
            <a:r>
              <a:rPr lang="en-GB" dirty="0"/>
              <a:t>  - for air craft B747 Range=10000 , </a:t>
            </a:r>
            <a:r>
              <a:rPr lang="en-GB" dirty="0" err="1"/>
              <a:t>no.of</a:t>
            </a:r>
            <a:r>
              <a:rPr lang="en-GB" dirty="0"/>
              <a:t> seats = 350</a:t>
            </a:r>
          </a:p>
          <a:p>
            <a:r>
              <a:rPr lang="en-GB" dirty="0"/>
              <a:t>    - It takes 1 trips </a:t>
            </a:r>
            <a:r>
              <a:rPr lang="en-GB" dirty="0" err="1"/>
              <a:t>i.e</a:t>
            </a:r>
            <a:r>
              <a:rPr lang="en-GB" dirty="0"/>
              <a:t> 300/350 =~ 1  </a:t>
            </a:r>
          </a:p>
          <a:p>
            <a:r>
              <a:rPr lang="en-GB" dirty="0"/>
              <a:t>  - for aircraft Q400 Range=1500 , </a:t>
            </a:r>
            <a:r>
              <a:rPr lang="en-GB" dirty="0" err="1"/>
              <a:t>No.of</a:t>
            </a:r>
            <a:r>
              <a:rPr lang="en-GB" dirty="0"/>
              <a:t> seats = 90 </a:t>
            </a:r>
          </a:p>
          <a:p>
            <a:r>
              <a:rPr lang="en-GB" dirty="0"/>
              <a:t>    - It takes 4 trips </a:t>
            </a:r>
            <a:r>
              <a:rPr lang="en-GB" dirty="0" err="1"/>
              <a:t>i.e</a:t>
            </a:r>
            <a:r>
              <a:rPr lang="en-GB" dirty="0"/>
              <a:t> 300/90 =~ 4</a:t>
            </a:r>
          </a:p>
          <a:p>
            <a:r>
              <a:rPr lang="en-GB" dirty="0"/>
              <a:t>  - for air craft ATR72 Range=1000 , </a:t>
            </a:r>
            <a:r>
              <a:rPr lang="en-GB" dirty="0" err="1"/>
              <a:t>no.of</a:t>
            </a:r>
            <a:r>
              <a:rPr lang="en-GB" dirty="0"/>
              <a:t> seats = 75</a:t>
            </a:r>
          </a:p>
          <a:p>
            <a:r>
              <a:rPr lang="en-GB" dirty="0"/>
              <a:t>    - It takes 4 trips </a:t>
            </a:r>
            <a:r>
              <a:rPr lang="en-GB" dirty="0" err="1"/>
              <a:t>i.e</a:t>
            </a:r>
            <a:r>
              <a:rPr lang="en-GB" dirty="0"/>
              <a:t> 300/75 =~ 4 </a:t>
            </a:r>
          </a:p>
          <a:p>
            <a:endParaRPr lang="en-GB" dirty="0"/>
          </a:p>
          <a:p>
            <a:r>
              <a:rPr lang="en-GB" dirty="0" smtClean="0">
                <a:solidFill>
                  <a:schemeClr val="accent4"/>
                </a:solidFill>
              </a:rPr>
              <a:t>Among </a:t>
            </a:r>
            <a:r>
              <a:rPr lang="en-GB" dirty="0">
                <a:solidFill>
                  <a:schemeClr val="accent4"/>
                </a:solidFill>
              </a:rPr>
              <a:t>the Capable air Crafts **A320** is more Economical we can see in above table </a:t>
            </a:r>
            <a:r>
              <a:rPr lang="en-GB" dirty="0" err="1">
                <a:solidFill>
                  <a:schemeClr val="accent4"/>
                </a:solidFill>
              </a:rPr>
              <a:t>i.e</a:t>
            </a:r>
            <a:r>
              <a:rPr lang="en-GB" dirty="0">
                <a:solidFill>
                  <a:schemeClr val="accent4"/>
                </a:solidFill>
              </a:rPr>
              <a:t> **Rs.5000</a:t>
            </a:r>
            <a:r>
              <a:rPr lang="en-GB" dirty="0" smtClean="0">
                <a:solidFill>
                  <a:schemeClr val="accent4"/>
                </a:solidFill>
              </a:rPr>
              <a:t>**</a:t>
            </a:r>
            <a:endParaRPr lang="en-GB" dirty="0">
              <a:solidFill>
                <a:schemeClr val="accent4"/>
              </a:solidFill>
            </a:endParaRPr>
          </a:p>
          <a:p>
            <a:r>
              <a:rPr lang="en-GB" dirty="0">
                <a:solidFill>
                  <a:schemeClr val="accent4"/>
                </a:solidFill>
              </a:rPr>
              <a:t># We Can also Consider Aircraft **B747** is second most Economical </a:t>
            </a:r>
            <a:r>
              <a:rPr lang="en-GB" dirty="0" err="1">
                <a:solidFill>
                  <a:schemeClr val="accent4"/>
                </a:solidFill>
              </a:rPr>
              <a:t>i.e</a:t>
            </a:r>
            <a:r>
              <a:rPr lang="en-GB" dirty="0">
                <a:solidFill>
                  <a:schemeClr val="accent4"/>
                </a:solidFill>
              </a:rPr>
              <a:t> **RS.5333** but can be done in A single trip time and Energy both can be saved</a:t>
            </a:r>
          </a:p>
          <a:p>
            <a:pPr marL="0" indent="0">
              <a:buNone/>
            </a:pPr>
            <a:endParaRPr lang="en-IN" dirty="0">
              <a:solidFill>
                <a:schemeClr val="accent4"/>
              </a:solidFill>
            </a:endParaRPr>
          </a:p>
        </p:txBody>
      </p:sp>
    </p:spTree>
    <p:extLst>
      <p:ext uri="{BB962C8B-B14F-4D97-AF65-F5344CB8AC3E}">
        <p14:creationId xmlns:p14="http://schemas.microsoft.com/office/powerpoint/2010/main" val="232417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093"/>
            <a:ext cx="8596668" cy="5732269"/>
          </a:xfrm>
        </p:spPr>
        <p:txBody>
          <a:bodyPr>
            <a:normAutofit fontScale="85000" lnSpcReduction="20000"/>
          </a:bodyPr>
          <a:lstStyle/>
          <a:p>
            <a:pPr marL="0" indent="0">
              <a:buNone/>
            </a:pPr>
            <a:r>
              <a:rPr lang="en-GB" sz="2200" u="sng" dirty="0" smtClean="0"/>
              <a:t>From </a:t>
            </a:r>
            <a:r>
              <a:rPr lang="en-GB" sz="2200" u="sng" dirty="0"/>
              <a:t>AA-DD distance = 1000 , person demand per day = </a:t>
            </a:r>
            <a:r>
              <a:rPr lang="en-GB" sz="2200" u="sng" dirty="0" smtClean="0"/>
              <a:t>300</a:t>
            </a:r>
            <a:endParaRPr lang="en-GB" sz="2200" u="sng" dirty="0"/>
          </a:p>
          <a:p>
            <a:r>
              <a:rPr lang="en-GB" dirty="0"/>
              <a:t>  - for aircraft A320 Range=5000 , </a:t>
            </a:r>
            <a:r>
              <a:rPr lang="en-GB" dirty="0" err="1"/>
              <a:t>No.of</a:t>
            </a:r>
            <a:r>
              <a:rPr lang="en-GB" dirty="0"/>
              <a:t> seats = 150 </a:t>
            </a:r>
          </a:p>
          <a:p>
            <a:r>
              <a:rPr lang="en-GB" dirty="0"/>
              <a:t>    - It takes 2 trips </a:t>
            </a:r>
            <a:r>
              <a:rPr lang="en-GB" dirty="0" err="1"/>
              <a:t>i.e</a:t>
            </a:r>
            <a:r>
              <a:rPr lang="en-GB" dirty="0"/>
              <a:t> 300/150 =~ 2</a:t>
            </a:r>
          </a:p>
          <a:p>
            <a:r>
              <a:rPr lang="en-GB" dirty="0"/>
              <a:t>  - for air craft A330 Range=8000 , </a:t>
            </a:r>
            <a:r>
              <a:rPr lang="en-GB" dirty="0" err="1"/>
              <a:t>no.of</a:t>
            </a:r>
            <a:r>
              <a:rPr lang="en-GB" dirty="0"/>
              <a:t> seats = 250</a:t>
            </a:r>
          </a:p>
          <a:p>
            <a:r>
              <a:rPr lang="en-GB" dirty="0"/>
              <a:t>    - It takes 2 trips </a:t>
            </a:r>
            <a:r>
              <a:rPr lang="en-GB" dirty="0" err="1"/>
              <a:t>i.e</a:t>
            </a:r>
            <a:r>
              <a:rPr lang="en-GB" dirty="0"/>
              <a:t> 300/250 =~ 2</a:t>
            </a:r>
          </a:p>
          <a:p>
            <a:r>
              <a:rPr lang="en-GB" dirty="0"/>
              <a:t>  - for aircraft B737 Range=5000 , </a:t>
            </a:r>
            <a:r>
              <a:rPr lang="en-GB" dirty="0" err="1"/>
              <a:t>No.of</a:t>
            </a:r>
            <a:r>
              <a:rPr lang="en-GB" dirty="0"/>
              <a:t> seats = 150 </a:t>
            </a:r>
          </a:p>
          <a:p>
            <a:r>
              <a:rPr lang="en-GB" dirty="0"/>
              <a:t>    - It takes 2 trips </a:t>
            </a:r>
            <a:r>
              <a:rPr lang="en-GB" dirty="0" err="1"/>
              <a:t>i.e</a:t>
            </a:r>
            <a:r>
              <a:rPr lang="en-GB" dirty="0"/>
              <a:t> 300/150 =~ 2</a:t>
            </a:r>
          </a:p>
          <a:p>
            <a:r>
              <a:rPr lang="en-GB" dirty="0"/>
              <a:t>  - for air craft B747 Range=10000 , </a:t>
            </a:r>
            <a:r>
              <a:rPr lang="en-GB" dirty="0" err="1"/>
              <a:t>no.of</a:t>
            </a:r>
            <a:r>
              <a:rPr lang="en-GB" dirty="0"/>
              <a:t> seats = 350</a:t>
            </a:r>
          </a:p>
          <a:p>
            <a:r>
              <a:rPr lang="en-GB" dirty="0"/>
              <a:t>    - It takes 1 trips </a:t>
            </a:r>
            <a:r>
              <a:rPr lang="en-GB" dirty="0" err="1"/>
              <a:t>i.e</a:t>
            </a:r>
            <a:r>
              <a:rPr lang="en-GB" dirty="0"/>
              <a:t> 300/350 =~ 1  </a:t>
            </a:r>
          </a:p>
          <a:p>
            <a:r>
              <a:rPr lang="en-GB" dirty="0"/>
              <a:t>  - for aircraft Q400 Range=1500 , </a:t>
            </a:r>
            <a:r>
              <a:rPr lang="en-GB" dirty="0" err="1"/>
              <a:t>No.of</a:t>
            </a:r>
            <a:r>
              <a:rPr lang="en-GB" dirty="0"/>
              <a:t> seats = 90 </a:t>
            </a:r>
          </a:p>
          <a:p>
            <a:r>
              <a:rPr lang="en-GB" dirty="0"/>
              <a:t>    - It takes 4 trips </a:t>
            </a:r>
            <a:r>
              <a:rPr lang="en-GB" dirty="0" err="1"/>
              <a:t>i.e</a:t>
            </a:r>
            <a:r>
              <a:rPr lang="en-GB" dirty="0"/>
              <a:t> 300/90 =~ 4</a:t>
            </a:r>
          </a:p>
          <a:p>
            <a:r>
              <a:rPr lang="en-GB" dirty="0"/>
              <a:t>  - for air craft ATR72 Range=1000 , </a:t>
            </a:r>
            <a:r>
              <a:rPr lang="en-GB" dirty="0" err="1"/>
              <a:t>no.of</a:t>
            </a:r>
            <a:r>
              <a:rPr lang="en-GB" dirty="0"/>
              <a:t> seats = 75</a:t>
            </a:r>
          </a:p>
          <a:p>
            <a:r>
              <a:rPr lang="en-GB" dirty="0"/>
              <a:t>    - It takes 4 trips </a:t>
            </a:r>
            <a:r>
              <a:rPr lang="en-GB" dirty="0" err="1"/>
              <a:t>i.e</a:t>
            </a:r>
            <a:r>
              <a:rPr lang="en-GB" dirty="0"/>
              <a:t> 300/75 =~ 4 </a:t>
            </a:r>
          </a:p>
          <a:p>
            <a:pPr marL="0" indent="0">
              <a:buNone/>
            </a:pPr>
            <a:endParaRPr lang="en-GB" dirty="0"/>
          </a:p>
          <a:p>
            <a:r>
              <a:rPr lang="en-GB" dirty="0">
                <a:solidFill>
                  <a:schemeClr val="accent4"/>
                </a:solidFill>
              </a:rPr>
              <a:t># Among the Capable air Crafts **A320** is more Economical we can see in above table </a:t>
            </a:r>
            <a:r>
              <a:rPr lang="en-GB" dirty="0" err="1">
                <a:solidFill>
                  <a:schemeClr val="accent4"/>
                </a:solidFill>
              </a:rPr>
              <a:t>i.e</a:t>
            </a:r>
            <a:r>
              <a:rPr lang="en-GB" dirty="0">
                <a:solidFill>
                  <a:schemeClr val="accent4"/>
                </a:solidFill>
              </a:rPr>
              <a:t> **Rs.12500</a:t>
            </a:r>
            <a:r>
              <a:rPr lang="en-GB" dirty="0" smtClean="0">
                <a:solidFill>
                  <a:schemeClr val="accent4"/>
                </a:solidFill>
              </a:rPr>
              <a:t>**</a:t>
            </a:r>
            <a:endParaRPr lang="en-GB" dirty="0">
              <a:solidFill>
                <a:schemeClr val="accent4"/>
              </a:solidFill>
            </a:endParaRPr>
          </a:p>
          <a:p>
            <a:r>
              <a:rPr lang="en-GB" dirty="0">
                <a:solidFill>
                  <a:schemeClr val="accent4"/>
                </a:solidFill>
              </a:rPr>
              <a:t># We Can also Consider Aircraft **B747** is second most Economical </a:t>
            </a:r>
            <a:r>
              <a:rPr lang="en-GB" dirty="0" err="1">
                <a:solidFill>
                  <a:schemeClr val="accent4"/>
                </a:solidFill>
              </a:rPr>
              <a:t>i.e</a:t>
            </a:r>
            <a:r>
              <a:rPr lang="en-GB" dirty="0">
                <a:solidFill>
                  <a:schemeClr val="accent4"/>
                </a:solidFill>
              </a:rPr>
              <a:t> **RS.13333** but can be done in A single trip time and Energy both can be saved </a:t>
            </a:r>
            <a:endParaRPr lang="en-IN" dirty="0">
              <a:solidFill>
                <a:schemeClr val="accent4"/>
              </a:solidFill>
            </a:endParaRPr>
          </a:p>
        </p:txBody>
      </p:sp>
    </p:spTree>
    <p:extLst>
      <p:ext uri="{BB962C8B-B14F-4D97-AF65-F5344CB8AC3E}">
        <p14:creationId xmlns:p14="http://schemas.microsoft.com/office/powerpoint/2010/main" val="10659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IN" dirty="0" smtClean="0"/>
              <a:t>PART-A</a:t>
            </a:r>
            <a:endParaRPr lang="en-IN" dirty="0"/>
          </a:p>
        </p:txBody>
      </p:sp>
      <p:sp>
        <p:nvSpPr>
          <p:cNvPr id="3" name="Content Placeholder 2"/>
          <p:cNvSpPr>
            <a:spLocks noGrp="1"/>
          </p:cNvSpPr>
          <p:nvPr>
            <p:ph idx="1"/>
          </p:nvPr>
        </p:nvSpPr>
        <p:spPr>
          <a:xfrm>
            <a:off x="677334" y="1442433"/>
            <a:ext cx="8596668" cy="4598929"/>
          </a:xfrm>
        </p:spPr>
        <p:txBody>
          <a:bodyPr/>
          <a:lstStyle/>
          <a:p>
            <a:r>
              <a:rPr lang="en-GB" dirty="0"/>
              <a:t>Airline A is currently flying a large international network. Their flight operations are shown in the tab "Operations". Various aircraft characteristics are listed in tab "AC characteristics". </a:t>
            </a:r>
            <a:endParaRPr lang="en-GB" dirty="0" smtClean="0"/>
          </a:p>
          <a:p>
            <a:r>
              <a:rPr lang="en-GB" dirty="0" smtClean="0"/>
              <a:t> Total </a:t>
            </a:r>
            <a:r>
              <a:rPr lang="en-GB" dirty="0"/>
              <a:t>cost by </a:t>
            </a:r>
            <a:r>
              <a:rPr lang="en-GB" dirty="0" smtClean="0"/>
              <a:t>every aircraft </a:t>
            </a:r>
            <a:r>
              <a:rPr lang="en-GB" dirty="0"/>
              <a:t>type for the </a:t>
            </a:r>
            <a:r>
              <a:rPr lang="en-GB" dirty="0" smtClean="0"/>
              <a:t>year</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045218760"/>
              </p:ext>
            </p:extLst>
          </p:nvPr>
        </p:nvGraphicFramePr>
        <p:xfrm>
          <a:off x="463636" y="2942207"/>
          <a:ext cx="9581883" cy="3490117"/>
        </p:xfrm>
        <a:graphic>
          <a:graphicData uri="http://schemas.openxmlformats.org/drawingml/2006/table">
            <a:tbl>
              <a:tblPr/>
              <a:tblGrid>
                <a:gridCol w="1371116"/>
                <a:gridCol w="1371116"/>
                <a:gridCol w="1371116"/>
                <a:gridCol w="1371116"/>
                <a:gridCol w="1371116"/>
                <a:gridCol w="1371116"/>
                <a:gridCol w="1355187"/>
              </a:tblGrid>
              <a:tr h="914400">
                <a:tc>
                  <a:txBody>
                    <a:bodyPr/>
                    <a:lstStyle/>
                    <a:p>
                      <a:pPr algn="r" fontAlgn="ctr"/>
                      <a:endParaRPr lang="en-IN" sz="1800" b="1" dirty="0">
                        <a:effectLst/>
                      </a:endParaRPr>
                    </a:p>
                  </a:txBody>
                  <a:tcPr anchor="ctr">
                    <a:lnL>
                      <a:noFill/>
                    </a:lnL>
                    <a:lnR>
                      <a:noFill/>
                    </a:lnR>
                    <a:lnT>
                      <a:noFill/>
                    </a:lnT>
                    <a:lnB>
                      <a:noFill/>
                    </a:lnB>
                  </a:tcPr>
                </a:tc>
                <a:tc>
                  <a:txBody>
                    <a:bodyPr/>
                    <a:lstStyle/>
                    <a:p>
                      <a:pPr algn="r" fontAlgn="ctr"/>
                      <a:r>
                        <a:rPr lang="en-IN" sz="1800" b="1" dirty="0" smtClean="0">
                          <a:effectLst/>
                        </a:rPr>
                        <a:t>Aircraft Type</a:t>
                      </a:r>
                      <a:endParaRPr lang="en-IN" sz="1800" b="1" dirty="0">
                        <a:effectLst/>
                      </a:endParaRPr>
                    </a:p>
                  </a:txBody>
                  <a:tcPr anchor="ctr">
                    <a:lnL>
                      <a:noFill/>
                    </a:lnL>
                    <a:lnR>
                      <a:noFill/>
                    </a:lnR>
                    <a:lnT>
                      <a:noFill/>
                    </a:lnT>
                    <a:lnB>
                      <a:noFill/>
                    </a:lnB>
                  </a:tcPr>
                </a:tc>
                <a:tc>
                  <a:txBody>
                    <a:bodyPr/>
                    <a:lstStyle/>
                    <a:p>
                      <a:pPr algn="r" fontAlgn="ctr"/>
                      <a:r>
                        <a:rPr lang="en-IN" sz="1800" b="1" dirty="0" smtClean="0">
                          <a:effectLst/>
                        </a:rPr>
                        <a:t>Range (Km)</a:t>
                      </a:r>
                      <a:endParaRPr lang="en-IN" sz="1800" b="1" dirty="0">
                        <a:effectLst/>
                      </a:endParaRPr>
                    </a:p>
                  </a:txBody>
                  <a:tcPr anchor="ctr">
                    <a:lnL>
                      <a:noFill/>
                    </a:lnL>
                    <a:lnR>
                      <a:noFill/>
                    </a:lnR>
                    <a:lnT>
                      <a:noFill/>
                    </a:lnT>
                    <a:lnB>
                      <a:noFill/>
                    </a:lnB>
                  </a:tcPr>
                </a:tc>
                <a:tc>
                  <a:txBody>
                    <a:bodyPr/>
                    <a:lstStyle/>
                    <a:p>
                      <a:pPr algn="r" fontAlgn="ctr"/>
                      <a:r>
                        <a:rPr lang="en-IN" sz="1800" b="1" dirty="0" smtClean="0">
                          <a:effectLst/>
                        </a:rPr>
                        <a:t>Number of Seats</a:t>
                      </a:r>
                      <a:endParaRPr lang="en-IN" sz="1800"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800" b="1" dirty="0" smtClean="0">
                          <a:effectLst/>
                        </a:rPr>
                        <a:t>Costs per flight hour</a:t>
                      </a:r>
                    </a:p>
                    <a:p>
                      <a:pPr algn="r" fontAlgn="ctr"/>
                      <a:endParaRPr lang="en-IN" sz="1800"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800" b="1" dirty="0" smtClean="0">
                          <a:effectLst/>
                        </a:rPr>
                        <a:t>Total hours flown</a:t>
                      </a:r>
                    </a:p>
                  </a:txBody>
                  <a:tcPr anchor="ctr">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smtClean="0">
                          <a:effectLst/>
                        </a:rPr>
                        <a:t>Total Cost</a:t>
                      </a:r>
                    </a:p>
                    <a:p>
                      <a:endParaRPr lang="en-IN" sz="1800" dirty="0"/>
                    </a:p>
                  </a:txBody>
                  <a:tcPr>
                    <a:lnL>
                      <a:noFill/>
                    </a:lnL>
                  </a:tcPr>
                </a:tc>
              </a:tr>
              <a:tr h="638119">
                <a:tc>
                  <a:txBody>
                    <a:bodyPr/>
                    <a:lstStyle/>
                    <a:p>
                      <a:pPr algn="r" fontAlgn="ctr"/>
                      <a:r>
                        <a:rPr lang="en-IN" sz="1800" b="1" dirty="0">
                          <a:effectLst/>
                        </a:rPr>
                        <a:t>1</a:t>
                      </a:r>
                    </a:p>
                  </a:txBody>
                  <a:tcPr anchor="ctr">
                    <a:lnL>
                      <a:noFill/>
                    </a:lnL>
                    <a:lnR>
                      <a:noFill/>
                    </a:lnR>
                    <a:lnT>
                      <a:noFill/>
                    </a:lnT>
                    <a:lnB>
                      <a:noFill/>
                    </a:lnB>
                    <a:solidFill>
                      <a:srgbClr val="F5F5F5"/>
                    </a:solidFill>
                  </a:tcPr>
                </a:tc>
                <a:tc>
                  <a:txBody>
                    <a:bodyPr/>
                    <a:lstStyle/>
                    <a:p>
                      <a:pPr algn="r" fontAlgn="ctr"/>
                      <a:r>
                        <a:rPr lang="en-IN" sz="1800" dirty="0">
                          <a:effectLst/>
                        </a:rPr>
                        <a:t>A330</a:t>
                      </a:r>
                    </a:p>
                  </a:txBody>
                  <a:tcPr anchor="ctr">
                    <a:lnL>
                      <a:noFill/>
                    </a:lnL>
                    <a:lnR>
                      <a:noFill/>
                    </a:lnR>
                    <a:lnT>
                      <a:noFill/>
                    </a:lnT>
                    <a:lnB>
                      <a:noFill/>
                    </a:lnB>
                    <a:solidFill>
                      <a:srgbClr val="F5F5F5"/>
                    </a:solidFill>
                  </a:tcPr>
                </a:tc>
                <a:tc>
                  <a:txBody>
                    <a:bodyPr/>
                    <a:lstStyle/>
                    <a:p>
                      <a:pPr algn="r" fontAlgn="ctr"/>
                      <a:r>
                        <a:rPr lang="en-IN" sz="1800">
                          <a:effectLst/>
                        </a:rPr>
                        <a:t>8000</a:t>
                      </a:r>
                    </a:p>
                  </a:txBody>
                  <a:tcPr anchor="ctr">
                    <a:lnL>
                      <a:noFill/>
                    </a:lnL>
                    <a:lnR>
                      <a:noFill/>
                    </a:lnR>
                    <a:lnT>
                      <a:noFill/>
                    </a:lnT>
                    <a:lnB>
                      <a:noFill/>
                    </a:lnB>
                    <a:solidFill>
                      <a:srgbClr val="F5F5F5"/>
                    </a:solidFill>
                  </a:tcPr>
                </a:tc>
                <a:tc>
                  <a:txBody>
                    <a:bodyPr/>
                    <a:lstStyle/>
                    <a:p>
                      <a:pPr algn="r" fontAlgn="ctr"/>
                      <a:r>
                        <a:rPr lang="en-IN" sz="1800">
                          <a:effectLst/>
                        </a:rPr>
                        <a:t>250</a:t>
                      </a:r>
                    </a:p>
                  </a:txBody>
                  <a:tcPr anchor="ctr">
                    <a:lnL>
                      <a:noFill/>
                    </a:lnL>
                    <a:lnR>
                      <a:noFill/>
                    </a:lnR>
                    <a:lnT>
                      <a:noFill/>
                    </a:lnT>
                    <a:lnB>
                      <a:noFill/>
                    </a:lnB>
                    <a:solidFill>
                      <a:srgbClr val="F5F5F5"/>
                    </a:solidFill>
                  </a:tcPr>
                </a:tc>
                <a:tc>
                  <a:txBody>
                    <a:bodyPr/>
                    <a:lstStyle/>
                    <a:p>
                      <a:pPr algn="r" fontAlgn="ctr"/>
                      <a:r>
                        <a:rPr lang="en-IN" sz="1800">
                          <a:effectLst/>
                        </a:rPr>
                        <a:t>7500</a:t>
                      </a:r>
                    </a:p>
                  </a:txBody>
                  <a:tcPr anchor="ctr">
                    <a:lnL>
                      <a:noFill/>
                    </a:lnL>
                    <a:lnR>
                      <a:noFill/>
                    </a:lnR>
                    <a:lnT>
                      <a:noFill/>
                    </a:lnT>
                    <a:lnB>
                      <a:noFill/>
                    </a:lnB>
                    <a:solidFill>
                      <a:srgbClr val="F5F5F5"/>
                    </a:solidFill>
                  </a:tcPr>
                </a:tc>
                <a:tc>
                  <a:txBody>
                    <a:bodyPr/>
                    <a:lstStyle/>
                    <a:p>
                      <a:pPr algn="r" fontAlgn="ctr"/>
                      <a:r>
                        <a:rPr lang="en-IN" sz="1800">
                          <a:effectLst/>
                        </a:rPr>
                        <a:t>21834</a:t>
                      </a:r>
                    </a:p>
                  </a:txBody>
                  <a:tcPr anchor="ctr">
                    <a:lnL>
                      <a:noFill/>
                    </a:lnL>
                    <a:lnR>
                      <a:noFill/>
                    </a:lnR>
                    <a:lnT>
                      <a:noFill/>
                    </a:lnT>
                    <a:lnB>
                      <a:noFill/>
                    </a:lnB>
                    <a:solidFill>
                      <a:srgbClr val="F5F5F5"/>
                    </a:solidFill>
                  </a:tcPr>
                </a:tc>
                <a:tc>
                  <a:txBody>
                    <a:bodyPr/>
                    <a:lstStyle/>
                    <a:p>
                      <a:pPr algn="r" fontAlgn="ctr"/>
                      <a:r>
                        <a:rPr lang="en-IN" sz="1800">
                          <a:effectLst/>
                        </a:rPr>
                        <a:t>163755000</a:t>
                      </a:r>
                    </a:p>
                  </a:txBody>
                  <a:tcPr anchor="ctr">
                    <a:lnL>
                      <a:noFill/>
                    </a:lnL>
                    <a:lnR>
                      <a:noFill/>
                    </a:lnR>
                    <a:lnB>
                      <a:noFill/>
                    </a:lnB>
                    <a:solidFill>
                      <a:srgbClr val="F5F5F5"/>
                    </a:solidFill>
                  </a:tcPr>
                </a:tc>
              </a:tr>
              <a:tr h="474558">
                <a:tc>
                  <a:txBody>
                    <a:bodyPr/>
                    <a:lstStyle/>
                    <a:p>
                      <a:pPr algn="r" fontAlgn="ctr"/>
                      <a:r>
                        <a:rPr lang="en-IN" sz="1800" b="1" dirty="0">
                          <a:effectLst/>
                        </a:rPr>
                        <a:t>3</a:t>
                      </a:r>
                    </a:p>
                  </a:txBody>
                  <a:tcPr anchor="ctr">
                    <a:lnL>
                      <a:noFill/>
                    </a:lnL>
                    <a:lnR>
                      <a:noFill/>
                    </a:lnR>
                    <a:lnT>
                      <a:noFill/>
                    </a:lnT>
                    <a:lnB>
                      <a:noFill/>
                    </a:lnB>
                  </a:tcPr>
                </a:tc>
                <a:tc>
                  <a:txBody>
                    <a:bodyPr/>
                    <a:lstStyle/>
                    <a:p>
                      <a:pPr algn="r" fontAlgn="ctr"/>
                      <a:r>
                        <a:rPr lang="en-IN" sz="1800">
                          <a:effectLst/>
                        </a:rPr>
                        <a:t>B747</a:t>
                      </a:r>
                    </a:p>
                  </a:txBody>
                  <a:tcPr anchor="ctr">
                    <a:lnL>
                      <a:noFill/>
                    </a:lnL>
                    <a:lnR>
                      <a:noFill/>
                    </a:lnR>
                    <a:lnT>
                      <a:noFill/>
                    </a:lnT>
                    <a:lnB>
                      <a:noFill/>
                    </a:lnB>
                  </a:tcPr>
                </a:tc>
                <a:tc>
                  <a:txBody>
                    <a:bodyPr/>
                    <a:lstStyle/>
                    <a:p>
                      <a:pPr algn="r" fontAlgn="ctr"/>
                      <a:r>
                        <a:rPr lang="en-IN" sz="1800">
                          <a:effectLst/>
                        </a:rPr>
                        <a:t>10000</a:t>
                      </a:r>
                    </a:p>
                  </a:txBody>
                  <a:tcPr anchor="ctr">
                    <a:lnL>
                      <a:noFill/>
                    </a:lnL>
                    <a:lnR>
                      <a:noFill/>
                    </a:lnR>
                    <a:lnT>
                      <a:noFill/>
                    </a:lnT>
                    <a:lnB>
                      <a:noFill/>
                    </a:lnB>
                  </a:tcPr>
                </a:tc>
                <a:tc>
                  <a:txBody>
                    <a:bodyPr/>
                    <a:lstStyle/>
                    <a:p>
                      <a:pPr algn="r" fontAlgn="ctr"/>
                      <a:r>
                        <a:rPr lang="en-IN" sz="1800">
                          <a:effectLst/>
                        </a:rPr>
                        <a:t>350</a:t>
                      </a:r>
                    </a:p>
                  </a:txBody>
                  <a:tcPr anchor="ctr">
                    <a:lnL>
                      <a:noFill/>
                    </a:lnL>
                    <a:lnR>
                      <a:noFill/>
                    </a:lnR>
                    <a:lnT>
                      <a:noFill/>
                    </a:lnT>
                    <a:lnB>
                      <a:noFill/>
                    </a:lnB>
                  </a:tcPr>
                </a:tc>
                <a:tc>
                  <a:txBody>
                    <a:bodyPr/>
                    <a:lstStyle/>
                    <a:p>
                      <a:pPr algn="r" fontAlgn="ctr"/>
                      <a:r>
                        <a:rPr lang="en-IN" sz="1800">
                          <a:effectLst/>
                        </a:rPr>
                        <a:t>12000</a:t>
                      </a:r>
                    </a:p>
                  </a:txBody>
                  <a:tcPr anchor="ctr">
                    <a:lnL>
                      <a:noFill/>
                    </a:lnL>
                    <a:lnR>
                      <a:noFill/>
                    </a:lnR>
                    <a:lnT>
                      <a:noFill/>
                    </a:lnT>
                    <a:lnB>
                      <a:noFill/>
                    </a:lnB>
                  </a:tcPr>
                </a:tc>
                <a:tc>
                  <a:txBody>
                    <a:bodyPr/>
                    <a:lstStyle/>
                    <a:p>
                      <a:pPr algn="r" fontAlgn="ctr"/>
                      <a:r>
                        <a:rPr lang="en-IN" sz="1800">
                          <a:effectLst/>
                        </a:rPr>
                        <a:t>11037</a:t>
                      </a:r>
                    </a:p>
                  </a:txBody>
                  <a:tcPr anchor="ctr">
                    <a:lnL>
                      <a:noFill/>
                    </a:lnL>
                    <a:lnR>
                      <a:noFill/>
                    </a:lnR>
                    <a:lnT>
                      <a:noFill/>
                    </a:lnT>
                    <a:lnB>
                      <a:noFill/>
                    </a:lnB>
                  </a:tcPr>
                </a:tc>
                <a:tc>
                  <a:txBody>
                    <a:bodyPr/>
                    <a:lstStyle/>
                    <a:p>
                      <a:pPr algn="r" fontAlgn="ctr"/>
                      <a:r>
                        <a:rPr lang="en-IN" sz="1800">
                          <a:effectLst/>
                        </a:rPr>
                        <a:t>132444000</a:t>
                      </a:r>
                    </a:p>
                  </a:txBody>
                  <a:tcPr anchor="ctr">
                    <a:lnL>
                      <a:noFill/>
                    </a:lnL>
                    <a:lnR>
                      <a:noFill/>
                    </a:lnR>
                    <a:lnT>
                      <a:noFill/>
                    </a:lnT>
                    <a:lnB>
                      <a:noFill/>
                    </a:lnB>
                  </a:tcPr>
                </a:tc>
              </a:tr>
              <a:tr h="365760">
                <a:tc>
                  <a:txBody>
                    <a:bodyPr/>
                    <a:lstStyle/>
                    <a:p>
                      <a:pPr algn="r" fontAlgn="ctr"/>
                      <a:r>
                        <a:rPr lang="en-IN" sz="1800" b="1">
                          <a:effectLst/>
                        </a:rPr>
                        <a:t>0</a:t>
                      </a:r>
                    </a:p>
                  </a:txBody>
                  <a:tcPr anchor="ctr">
                    <a:lnL>
                      <a:noFill/>
                    </a:lnL>
                    <a:lnR>
                      <a:noFill/>
                    </a:lnR>
                    <a:lnT>
                      <a:noFill/>
                    </a:lnT>
                    <a:lnB>
                      <a:noFill/>
                    </a:lnB>
                    <a:solidFill>
                      <a:srgbClr val="F5F5F5"/>
                    </a:solidFill>
                  </a:tcPr>
                </a:tc>
                <a:tc>
                  <a:txBody>
                    <a:bodyPr/>
                    <a:lstStyle/>
                    <a:p>
                      <a:pPr algn="r" fontAlgn="ctr"/>
                      <a:r>
                        <a:rPr lang="en-IN" sz="1800">
                          <a:effectLst/>
                        </a:rPr>
                        <a:t>A320</a:t>
                      </a:r>
                    </a:p>
                  </a:txBody>
                  <a:tcPr anchor="ctr">
                    <a:lnL>
                      <a:noFill/>
                    </a:lnL>
                    <a:lnR>
                      <a:noFill/>
                    </a:lnR>
                    <a:lnT>
                      <a:noFill/>
                    </a:lnT>
                    <a:lnB>
                      <a:noFill/>
                    </a:lnB>
                    <a:solidFill>
                      <a:srgbClr val="F5F5F5"/>
                    </a:solidFill>
                  </a:tcPr>
                </a:tc>
                <a:tc>
                  <a:txBody>
                    <a:bodyPr/>
                    <a:lstStyle/>
                    <a:p>
                      <a:pPr algn="r" fontAlgn="ctr"/>
                      <a:r>
                        <a:rPr lang="en-IN" sz="1800">
                          <a:effectLst/>
                        </a:rPr>
                        <a:t>5000</a:t>
                      </a:r>
                    </a:p>
                  </a:txBody>
                  <a:tcPr anchor="ctr">
                    <a:lnL>
                      <a:noFill/>
                    </a:lnL>
                    <a:lnR>
                      <a:noFill/>
                    </a:lnR>
                    <a:lnT>
                      <a:noFill/>
                    </a:lnT>
                    <a:lnB>
                      <a:noFill/>
                    </a:lnB>
                    <a:solidFill>
                      <a:srgbClr val="F5F5F5"/>
                    </a:solidFill>
                  </a:tcPr>
                </a:tc>
                <a:tc>
                  <a:txBody>
                    <a:bodyPr/>
                    <a:lstStyle/>
                    <a:p>
                      <a:pPr algn="r" fontAlgn="ctr"/>
                      <a:r>
                        <a:rPr lang="en-IN" sz="1800">
                          <a:effectLst/>
                        </a:rPr>
                        <a:t>150</a:t>
                      </a:r>
                    </a:p>
                  </a:txBody>
                  <a:tcPr anchor="ctr">
                    <a:lnL>
                      <a:noFill/>
                    </a:lnL>
                    <a:lnR>
                      <a:noFill/>
                    </a:lnR>
                    <a:lnT>
                      <a:noFill/>
                    </a:lnT>
                    <a:lnB>
                      <a:noFill/>
                    </a:lnB>
                    <a:solidFill>
                      <a:srgbClr val="F5F5F5"/>
                    </a:solidFill>
                  </a:tcPr>
                </a:tc>
                <a:tc>
                  <a:txBody>
                    <a:bodyPr/>
                    <a:lstStyle/>
                    <a:p>
                      <a:pPr algn="r" fontAlgn="ctr"/>
                      <a:r>
                        <a:rPr lang="en-IN" sz="1800">
                          <a:effectLst/>
                        </a:rPr>
                        <a:t>5000</a:t>
                      </a:r>
                    </a:p>
                  </a:txBody>
                  <a:tcPr anchor="ctr">
                    <a:lnL>
                      <a:noFill/>
                    </a:lnL>
                    <a:lnR>
                      <a:noFill/>
                    </a:lnR>
                    <a:lnT>
                      <a:noFill/>
                    </a:lnT>
                    <a:lnB>
                      <a:noFill/>
                    </a:lnB>
                    <a:solidFill>
                      <a:srgbClr val="F5F5F5"/>
                    </a:solidFill>
                  </a:tcPr>
                </a:tc>
                <a:tc>
                  <a:txBody>
                    <a:bodyPr/>
                    <a:lstStyle/>
                    <a:p>
                      <a:pPr algn="r" fontAlgn="ctr"/>
                      <a:r>
                        <a:rPr lang="en-IN" sz="1800">
                          <a:effectLst/>
                        </a:rPr>
                        <a:t>14875</a:t>
                      </a:r>
                    </a:p>
                  </a:txBody>
                  <a:tcPr anchor="ctr">
                    <a:lnL>
                      <a:noFill/>
                    </a:lnL>
                    <a:lnR>
                      <a:noFill/>
                    </a:lnR>
                    <a:lnT>
                      <a:noFill/>
                    </a:lnT>
                    <a:lnB>
                      <a:noFill/>
                    </a:lnB>
                    <a:solidFill>
                      <a:srgbClr val="F5F5F5"/>
                    </a:solidFill>
                  </a:tcPr>
                </a:tc>
                <a:tc>
                  <a:txBody>
                    <a:bodyPr/>
                    <a:lstStyle/>
                    <a:p>
                      <a:pPr algn="r" fontAlgn="ctr"/>
                      <a:r>
                        <a:rPr lang="en-IN" sz="1800">
                          <a:effectLst/>
                        </a:rPr>
                        <a:t>74375000</a:t>
                      </a:r>
                    </a:p>
                  </a:txBody>
                  <a:tcPr anchor="ctr">
                    <a:lnL>
                      <a:noFill/>
                    </a:lnL>
                    <a:lnR>
                      <a:noFill/>
                    </a:lnR>
                    <a:lnT>
                      <a:noFill/>
                    </a:lnT>
                    <a:lnB>
                      <a:noFill/>
                    </a:lnB>
                    <a:solidFill>
                      <a:srgbClr val="F5F5F5"/>
                    </a:solidFill>
                  </a:tcPr>
                </a:tc>
              </a:tr>
              <a:tr h="365760">
                <a:tc>
                  <a:txBody>
                    <a:bodyPr/>
                    <a:lstStyle/>
                    <a:p>
                      <a:pPr algn="r" fontAlgn="ctr"/>
                      <a:r>
                        <a:rPr lang="en-IN" sz="1800" b="1">
                          <a:effectLst/>
                        </a:rPr>
                        <a:t>2</a:t>
                      </a:r>
                    </a:p>
                  </a:txBody>
                  <a:tcPr anchor="ctr">
                    <a:lnL>
                      <a:noFill/>
                    </a:lnL>
                    <a:lnR>
                      <a:noFill/>
                    </a:lnR>
                    <a:lnT>
                      <a:noFill/>
                    </a:lnT>
                    <a:lnB>
                      <a:noFill/>
                    </a:lnB>
                  </a:tcPr>
                </a:tc>
                <a:tc>
                  <a:txBody>
                    <a:bodyPr/>
                    <a:lstStyle/>
                    <a:p>
                      <a:pPr algn="r" fontAlgn="ctr"/>
                      <a:r>
                        <a:rPr lang="en-IN" sz="1800">
                          <a:effectLst/>
                        </a:rPr>
                        <a:t>B737</a:t>
                      </a:r>
                    </a:p>
                  </a:txBody>
                  <a:tcPr anchor="ctr">
                    <a:lnL>
                      <a:noFill/>
                    </a:lnL>
                    <a:lnR>
                      <a:noFill/>
                    </a:lnR>
                    <a:lnT>
                      <a:noFill/>
                    </a:lnT>
                    <a:lnB>
                      <a:noFill/>
                    </a:lnB>
                  </a:tcPr>
                </a:tc>
                <a:tc>
                  <a:txBody>
                    <a:bodyPr/>
                    <a:lstStyle/>
                    <a:p>
                      <a:pPr algn="r" fontAlgn="ctr"/>
                      <a:r>
                        <a:rPr lang="en-IN" sz="1800">
                          <a:effectLst/>
                        </a:rPr>
                        <a:t>5000</a:t>
                      </a:r>
                    </a:p>
                  </a:txBody>
                  <a:tcPr anchor="ctr">
                    <a:lnL>
                      <a:noFill/>
                    </a:lnL>
                    <a:lnR>
                      <a:noFill/>
                    </a:lnR>
                    <a:lnT>
                      <a:noFill/>
                    </a:lnT>
                    <a:lnB>
                      <a:noFill/>
                    </a:lnB>
                  </a:tcPr>
                </a:tc>
                <a:tc>
                  <a:txBody>
                    <a:bodyPr/>
                    <a:lstStyle/>
                    <a:p>
                      <a:pPr algn="r" fontAlgn="ctr"/>
                      <a:r>
                        <a:rPr lang="en-IN" sz="1800">
                          <a:effectLst/>
                        </a:rPr>
                        <a:t>150</a:t>
                      </a:r>
                    </a:p>
                  </a:txBody>
                  <a:tcPr anchor="ctr">
                    <a:lnL>
                      <a:noFill/>
                    </a:lnL>
                    <a:lnR>
                      <a:noFill/>
                    </a:lnR>
                    <a:lnT>
                      <a:noFill/>
                    </a:lnT>
                    <a:lnB>
                      <a:noFill/>
                    </a:lnB>
                  </a:tcPr>
                </a:tc>
                <a:tc>
                  <a:txBody>
                    <a:bodyPr/>
                    <a:lstStyle/>
                    <a:p>
                      <a:pPr algn="r" fontAlgn="ctr"/>
                      <a:r>
                        <a:rPr lang="en-IN" sz="1800">
                          <a:effectLst/>
                        </a:rPr>
                        <a:t>5100</a:t>
                      </a:r>
                    </a:p>
                  </a:txBody>
                  <a:tcPr anchor="ctr">
                    <a:lnL>
                      <a:noFill/>
                    </a:lnL>
                    <a:lnR>
                      <a:noFill/>
                    </a:lnR>
                    <a:lnT>
                      <a:noFill/>
                    </a:lnT>
                    <a:lnB>
                      <a:noFill/>
                    </a:lnB>
                  </a:tcPr>
                </a:tc>
                <a:tc>
                  <a:txBody>
                    <a:bodyPr/>
                    <a:lstStyle/>
                    <a:p>
                      <a:pPr algn="r" fontAlgn="ctr"/>
                      <a:r>
                        <a:rPr lang="en-IN" sz="1800">
                          <a:effectLst/>
                        </a:rPr>
                        <a:t>11816</a:t>
                      </a:r>
                    </a:p>
                  </a:txBody>
                  <a:tcPr anchor="ctr">
                    <a:lnL>
                      <a:noFill/>
                    </a:lnL>
                    <a:lnR>
                      <a:noFill/>
                    </a:lnR>
                    <a:lnT>
                      <a:noFill/>
                    </a:lnT>
                    <a:lnB>
                      <a:noFill/>
                    </a:lnB>
                  </a:tcPr>
                </a:tc>
                <a:tc>
                  <a:txBody>
                    <a:bodyPr/>
                    <a:lstStyle/>
                    <a:p>
                      <a:pPr algn="r" fontAlgn="ctr"/>
                      <a:r>
                        <a:rPr lang="en-IN" sz="1800">
                          <a:effectLst/>
                        </a:rPr>
                        <a:t>60261600</a:t>
                      </a:r>
                    </a:p>
                  </a:txBody>
                  <a:tcPr anchor="ctr">
                    <a:lnL>
                      <a:noFill/>
                    </a:lnL>
                    <a:lnR>
                      <a:noFill/>
                    </a:lnR>
                    <a:lnT>
                      <a:noFill/>
                    </a:lnT>
                    <a:lnB>
                      <a:noFill/>
                    </a:lnB>
                  </a:tcPr>
                </a:tc>
              </a:tr>
              <a:tr h="365760">
                <a:tc>
                  <a:txBody>
                    <a:bodyPr/>
                    <a:lstStyle/>
                    <a:p>
                      <a:pPr algn="r" fontAlgn="ctr"/>
                      <a:r>
                        <a:rPr lang="en-IN" sz="1800" b="1">
                          <a:effectLst/>
                        </a:rPr>
                        <a:t>4</a:t>
                      </a:r>
                    </a:p>
                  </a:txBody>
                  <a:tcPr anchor="ctr">
                    <a:lnL>
                      <a:noFill/>
                    </a:lnL>
                    <a:lnR>
                      <a:noFill/>
                    </a:lnR>
                    <a:lnT>
                      <a:noFill/>
                    </a:lnT>
                    <a:lnB>
                      <a:noFill/>
                    </a:lnB>
                    <a:solidFill>
                      <a:srgbClr val="F5F5F5"/>
                    </a:solidFill>
                  </a:tcPr>
                </a:tc>
                <a:tc>
                  <a:txBody>
                    <a:bodyPr/>
                    <a:lstStyle/>
                    <a:p>
                      <a:pPr algn="r" fontAlgn="ctr"/>
                      <a:r>
                        <a:rPr lang="en-IN" sz="1800">
                          <a:effectLst/>
                        </a:rPr>
                        <a:t>Q400</a:t>
                      </a:r>
                    </a:p>
                  </a:txBody>
                  <a:tcPr anchor="ctr">
                    <a:lnL>
                      <a:noFill/>
                    </a:lnL>
                    <a:lnR>
                      <a:noFill/>
                    </a:lnR>
                    <a:lnT>
                      <a:noFill/>
                    </a:lnT>
                    <a:lnB>
                      <a:noFill/>
                    </a:lnB>
                    <a:solidFill>
                      <a:srgbClr val="F5F5F5"/>
                    </a:solidFill>
                  </a:tcPr>
                </a:tc>
                <a:tc>
                  <a:txBody>
                    <a:bodyPr/>
                    <a:lstStyle/>
                    <a:p>
                      <a:pPr algn="r" fontAlgn="ctr"/>
                      <a:r>
                        <a:rPr lang="en-IN" sz="1800">
                          <a:effectLst/>
                        </a:rPr>
                        <a:t>1500</a:t>
                      </a:r>
                    </a:p>
                  </a:txBody>
                  <a:tcPr anchor="ctr">
                    <a:lnL>
                      <a:noFill/>
                    </a:lnL>
                    <a:lnR>
                      <a:noFill/>
                    </a:lnR>
                    <a:lnT>
                      <a:noFill/>
                    </a:lnT>
                    <a:lnB>
                      <a:noFill/>
                    </a:lnB>
                    <a:solidFill>
                      <a:srgbClr val="F5F5F5"/>
                    </a:solidFill>
                  </a:tcPr>
                </a:tc>
                <a:tc>
                  <a:txBody>
                    <a:bodyPr/>
                    <a:lstStyle/>
                    <a:p>
                      <a:pPr algn="r" fontAlgn="ctr"/>
                      <a:r>
                        <a:rPr lang="en-IN" sz="1800">
                          <a:effectLst/>
                        </a:rPr>
                        <a:t>90</a:t>
                      </a:r>
                    </a:p>
                  </a:txBody>
                  <a:tcPr anchor="ctr">
                    <a:lnL>
                      <a:noFill/>
                    </a:lnL>
                    <a:lnR>
                      <a:noFill/>
                    </a:lnR>
                    <a:lnT>
                      <a:noFill/>
                    </a:lnT>
                    <a:lnB>
                      <a:noFill/>
                    </a:lnB>
                    <a:solidFill>
                      <a:srgbClr val="F5F5F5"/>
                    </a:solidFill>
                  </a:tcPr>
                </a:tc>
                <a:tc>
                  <a:txBody>
                    <a:bodyPr/>
                    <a:lstStyle/>
                    <a:p>
                      <a:pPr algn="r" fontAlgn="ctr"/>
                      <a:r>
                        <a:rPr lang="en-IN" sz="1800">
                          <a:effectLst/>
                        </a:rPr>
                        <a:t>3500</a:t>
                      </a:r>
                    </a:p>
                  </a:txBody>
                  <a:tcPr anchor="ctr">
                    <a:lnL>
                      <a:noFill/>
                    </a:lnL>
                    <a:lnR>
                      <a:noFill/>
                    </a:lnR>
                    <a:lnT>
                      <a:noFill/>
                    </a:lnT>
                    <a:lnB>
                      <a:noFill/>
                    </a:lnB>
                    <a:solidFill>
                      <a:srgbClr val="F5F5F5"/>
                    </a:solidFill>
                  </a:tcPr>
                </a:tc>
                <a:tc>
                  <a:txBody>
                    <a:bodyPr/>
                    <a:lstStyle/>
                    <a:p>
                      <a:pPr algn="r" fontAlgn="ctr"/>
                      <a:r>
                        <a:rPr lang="en-IN" sz="1800">
                          <a:effectLst/>
                        </a:rPr>
                        <a:t>9476</a:t>
                      </a:r>
                    </a:p>
                  </a:txBody>
                  <a:tcPr anchor="ctr">
                    <a:lnL>
                      <a:noFill/>
                    </a:lnL>
                    <a:lnR>
                      <a:noFill/>
                    </a:lnR>
                    <a:lnT>
                      <a:noFill/>
                    </a:lnT>
                    <a:lnB>
                      <a:noFill/>
                    </a:lnB>
                    <a:solidFill>
                      <a:srgbClr val="F5F5F5"/>
                    </a:solidFill>
                  </a:tcPr>
                </a:tc>
                <a:tc>
                  <a:txBody>
                    <a:bodyPr/>
                    <a:lstStyle/>
                    <a:p>
                      <a:pPr algn="r" fontAlgn="ctr"/>
                      <a:r>
                        <a:rPr lang="en-IN" sz="1800">
                          <a:effectLst/>
                        </a:rPr>
                        <a:t>33166000</a:t>
                      </a:r>
                    </a:p>
                  </a:txBody>
                  <a:tcPr anchor="ctr">
                    <a:lnL>
                      <a:noFill/>
                    </a:lnL>
                    <a:lnR>
                      <a:noFill/>
                    </a:lnR>
                    <a:lnT>
                      <a:noFill/>
                    </a:lnT>
                    <a:lnB>
                      <a:noFill/>
                    </a:lnB>
                    <a:solidFill>
                      <a:srgbClr val="F5F5F5"/>
                    </a:solidFill>
                  </a:tcPr>
                </a:tc>
              </a:tr>
              <a:tr h="365760">
                <a:tc>
                  <a:txBody>
                    <a:bodyPr/>
                    <a:lstStyle/>
                    <a:p>
                      <a:pPr algn="r" fontAlgn="ctr"/>
                      <a:r>
                        <a:rPr lang="en-IN" sz="1800" b="1">
                          <a:effectLst/>
                        </a:rPr>
                        <a:t>5</a:t>
                      </a:r>
                    </a:p>
                  </a:txBody>
                  <a:tcPr anchor="ctr">
                    <a:lnL>
                      <a:noFill/>
                    </a:lnL>
                    <a:lnR>
                      <a:noFill/>
                    </a:lnR>
                    <a:lnT>
                      <a:noFill/>
                    </a:lnT>
                    <a:lnB>
                      <a:noFill/>
                    </a:lnB>
                  </a:tcPr>
                </a:tc>
                <a:tc>
                  <a:txBody>
                    <a:bodyPr/>
                    <a:lstStyle/>
                    <a:p>
                      <a:pPr algn="r" fontAlgn="ctr"/>
                      <a:r>
                        <a:rPr lang="en-IN" sz="1800">
                          <a:effectLst/>
                        </a:rPr>
                        <a:t>ATR72</a:t>
                      </a:r>
                    </a:p>
                  </a:txBody>
                  <a:tcPr anchor="ctr">
                    <a:lnL>
                      <a:noFill/>
                    </a:lnL>
                    <a:lnR>
                      <a:noFill/>
                    </a:lnR>
                    <a:lnT>
                      <a:noFill/>
                    </a:lnT>
                    <a:lnB>
                      <a:noFill/>
                    </a:lnB>
                  </a:tcPr>
                </a:tc>
                <a:tc>
                  <a:txBody>
                    <a:bodyPr/>
                    <a:lstStyle/>
                    <a:p>
                      <a:pPr algn="r" fontAlgn="ctr"/>
                      <a:r>
                        <a:rPr lang="en-IN" sz="1800">
                          <a:effectLst/>
                        </a:rPr>
                        <a:t>1000</a:t>
                      </a:r>
                    </a:p>
                  </a:txBody>
                  <a:tcPr anchor="ctr">
                    <a:lnL>
                      <a:noFill/>
                    </a:lnL>
                    <a:lnR>
                      <a:noFill/>
                    </a:lnR>
                    <a:lnT>
                      <a:noFill/>
                    </a:lnT>
                    <a:lnB>
                      <a:noFill/>
                    </a:lnB>
                  </a:tcPr>
                </a:tc>
                <a:tc>
                  <a:txBody>
                    <a:bodyPr/>
                    <a:lstStyle/>
                    <a:p>
                      <a:pPr algn="r" fontAlgn="ctr"/>
                      <a:r>
                        <a:rPr lang="en-IN" sz="1800">
                          <a:effectLst/>
                        </a:rPr>
                        <a:t>75</a:t>
                      </a:r>
                    </a:p>
                  </a:txBody>
                  <a:tcPr anchor="ctr">
                    <a:lnL>
                      <a:noFill/>
                    </a:lnL>
                    <a:lnR>
                      <a:noFill/>
                    </a:lnR>
                    <a:lnT>
                      <a:noFill/>
                    </a:lnT>
                    <a:lnB>
                      <a:noFill/>
                    </a:lnB>
                  </a:tcPr>
                </a:tc>
                <a:tc>
                  <a:txBody>
                    <a:bodyPr/>
                    <a:lstStyle/>
                    <a:p>
                      <a:pPr algn="r" fontAlgn="ctr"/>
                      <a:r>
                        <a:rPr lang="en-IN" sz="1800" dirty="0">
                          <a:effectLst/>
                        </a:rPr>
                        <a:t>2750</a:t>
                      </a:r>
                    </a:p>
                  </a:txBody>
                  <a:tcPr anchor="ctr">
                    <a:lnL>
                      <a:noFill/>
                    </a:lnL>
                    <a:lnR>
                      <a:noFill/>
                    </a:lnR>
                    <a:lnT>
                      <a:noFill/>
                    </a:lnT>
                    <a:lnB>
                      <a:noFill/>
                    </a:lnB>
                  </a:tcPr>
                </a:tc>
                <a:tc>
                  <a:txBody>
                    <a:bodyPr/>
                    <a:lstStyle/>
                    <a:p>
                      <a:pPr algn="r" fontAlgn="ctr"/>
                      <a:r>
                        <a:rPr lang="en-IN" sz="1800">
                          <a:effectLst/>
                        </a:rPr>
                        <a:t>9536</a:t>
                      </a:r>
                    </a:p>
                  </a:txBody>
                  <a:tcPr anchor="ctr">
                    <a:lnL>
                      <a:noFill/>
                    </a:lnL>
                    <a:lnR>
                      <a:noFill/>
                    </a:lnR>
                    <a:lnT>
                      <a:noFill/>
                    </a:lnT>
                    <a:lnB>
                      <a:noFill/>
                    </a:lnB>
                  </a:tcPr>
                </a:tc>
                <a:tc>
                  <a:txBody>
                    <a:bodyPr/>
                    <a:lstStyle/>
                    <a:p>
                      <a:pPr algn="r" fontAlgn="ctr"/>
                      <a:r>
                        <a:rPr lang="en-IN" sz="1800" dirty="0">
                          <a:effectLst/>
                        </a:rPr>
                        <a:t>26224000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2614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Above table is derived from making group by using aircraft type and summation of total hours in the whole year and joining this table with Aircraft Characteristics table and Multiplying total hours with cost per hour of aircraft to get Total Cost </a:t>
            </a:r>
          </a:p>
          <a:p>
            <a:r>
              <a:rPr lang="en-GB" dirty="0"/>
              <a:t>Here A330 has flown more hours and it has the </a:t>
            </a:r>
            <a:r>
              <a:rPr lang="en-GB" dirty="0" err="1"/>
              <a:t>higest</a:t>
            </a:r>
            <a:r>
              <a:rPr lang="en-GB" dirty="0"/>
              <a:t> cost</a:t>
            </a:r>
          </a:p>
          <a:p>
            <a:r>
              <a:rPr lang="en-GB" dirty="0" smtClean="0"/>
              <a:t>B747 </a:t>
            </a:r>
            <a:r>
              <a:rPr lang="en-GB" dirty="0"/>
              <a:t>has more capacity in seating and Range it stands second in cost </a:t>
            </a:r>
          </a:p>
          <a:p>
            <a:r>
              <a:rPr lang="en-GB" dirty="0" smtClean="0"/>
              <a:t> </a:t>
            </a:r>
            <a:r>
              <a:rPr lang="en-GB" dirty="0"/>
              <a:t>ATR72 stands last in Cost but it has very special features like seating capacity is 75 and Range is 1000 Km we can use on those conditions satisfy it is most useful for short trips with less people</a:t>
            </a:r>
            <a:endParaRPr lang="en-IN" dirty="0"/>
          </a:p>
        </p:txBody>
      </p:sp>
    </p:spTree>
    <p:extLst>
      <p:ext uri="{BB962C8B-B14F-4D97-AF65-F5344CB8AC3E}">
        <p14:creationId xmlns:p14="http://schemas.microsoft.com/office/powerpoint/2010/main" val="205901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100" b="1" dirty="0">
                <a:solidFill>
                  <a:schemeClr val="tx1"/>
                </a:solidFill>
              </a:rPr>
              <a:t>A</a:t>
            </a:r>
            <a:r>
              <a:rPr lang="en-GB" sz="3100" b="1" dirty="0" smtClean="0">
                <a:solidFill>
                  <a:schemeClr val="tx1"/>
                </a:solidFill>
              </a:rPr>
              <a:t>ircraft </a:t>
            </a:r>
            <a:r>
              <a:rPr lang="en-GB" sz="3100" b="1" dirty="0">
                <a:solidFill>
                  <a:schemeClr val="tx1"/>
                </a:solidFill>
              </a:rPr>
              <a:t>type </a:t>
            </a:r>
            <a:r>
              <a:rPr lang="en-GB" sz="3100" b="1" dirty="0" smtClean="0">
                <a:solidFill>
                  <a:schemeClr val="tx1"/>
                </a:solidFill>
              </a:rPr>
              <a:t> and Its cost </a:t>
            </a:r>
            <a:r>
              <a:rPr lang="en-GB" sz="3100" b="1" dirty="0">
                <a:solidFill>
                  <a:schemeClr val="tx1"/>
                </a:solidFill>
              </a:rPr>
              <a:t>per seat per km </a:t>
            </a:r>
            <a:r>
              <a:rPr lang="en-GB" sz="3100" b="1" dirty="0" smtClean="0">
                <a:solidFill>
                  <a:schemeClr val="tx1"/>
                </a:solidFill>
              </a:rPr>
              <a:t>flown</a:t>
            </a:r>
            <a:r>
              <a:rPr lang="en-GB" b="1" dirty="0"/>
              <a:t/>
            </a:r>
            <a:br>
              <a:rPr lang="en-GB" b="1" dirty="0"/>
            </a:br>
            <a:endParaRPr lang="en-IN" dirty="0"/>
          </a:p>
        </p:txBody>
      </p:sp>
      <p:sp>
        <p:nvSpPr>
          <p:cNvPr id="3" name="Content Placeholder 2"/>
          <p:cNvSpPr>
            <a:spLocks noGrp="1"/>
          </p:cNvSpPr>
          <p:nvPr>
            <p:ph idx="1"/>
          </p:nvPr>
        </p:nvSpPr>
        <p:spPr>
          <a:xfrm>
            <a:off x="677334" y="1365161"/>
            <a:ext cx="8596668" cy="4676201"/>
          </a:xfrm>
        </p:spPr>
        <p:txBody>
          <a:bodyPr/>
          <a:lstStyle/>
          <a:p>
            <a:r>
              <a:rPr lang="en-GB" dirty="0"/>
              <a:t>Cost per seat Per Km = Total Cost / (</a:t>
            </a:r>
            <a:r>
              <a:rPr lang="en-GB" dirty="0" err="1"/>
              <a:t>no.of</a:t>
            </a:r>
            <a:r>
              <a:rPr lang="en-GB" dirty="0"/>
              <a:t> seats * total hours flown * Average Speed )</a:t>
            </a:r>
          </a:p>
          <a:p>
            <a:r>
              <a:rPr lang="en-GB" b="1" dirty="0"/>
              <a:t>Here we can See that A330 has the lowest cost per seat per Km</a:t>
            </a:r>
          </a:p>
          <a:p>
            <a:r>
              <a:rPr lang="en-GB" dirty="0"/>
              <a:t>it is the most </a:t>
            </a:r>
            <a:r>
              <a:rPr lang="en-GB" dirty="0" err="1"/>
              <a:t>econmical</a:t>
            </a:r>
            <a:r>
              <a:rPr lang="en-GB" dirty="0"/>
              <a:t> Aircraft Among all</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81476141"/>
              </p:ext>
            </p:extLst>
          </p:nvPr>
        </p:nvGraphicFramePr>
        <p:xfrm>
          <a:off x="978794" y="3481042"/>
          <a:ext cx="7277949" cy="2560320"/>
        </p:xfrm>
        <a:graphic>
          <a:graphicData uri="http://schemas.openxmlformats.org/drawingml/2006/table">
            <a:tbl>
              <a:tblPr/>
              <a:tblGrid>
                <a:gridCol w="2425983"/>
                <a:gridCol w="2425983"/>
                <a:gridCol w="2425983"/>
              </a:tblGrid>
              <a:tr h="0">
                <a:tc>
                  <a:txBody>
                    <a:bodyPr/>
                    <a:lstStyle/>
                    <a:p>
                      <a:pPr algn="r" fontAlgn="ctr"/>
                      <a:endParaRPr lang="en-IN"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b="1" dirty="0" smtClean="0">
                          <a:effectLst/>
                        </a:rPr>
                        <a:t>Aircraft Type</a:t>
                      </a:r>
                    </a:p>
                  </a:txBody>
                  <a:tcPr anchor="ctr">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smtClean="0">
                          <a:effectLst/>
                        </a:rPr>
                        <a:t>Cost per seat per Km</a:t>
                      </a:r>
                    </a:p>
                  </a:txBody>
                  <a:tcPr>
                    <a:lnL>
                      <a:noFill/>
                    </a:lnL>
                  </a:tcPr>
                </a:tc>
              </a:tr>
              <a:tr h="0">
                <a:tc>
                  <a:txBody>
                    <a:bodyPr/>
                    <a:lstStyle/>
                    <a:p>
                      <a:pPr algn="r" fontAlgn="ctr"/>
                      <a:r>
                        <a:rPr lang="en-IN" b="1">
                          <a:effectLst/>
                        </a:rPr>
                        <a:t>1</a:t>
                      </a:r>
                    </a:p>
                  </a:txBody>
                  <a:tcPr anchor="ctr">
                    <a:lnL>
                      <a:noFill/>
                    </a:lnL>
                    <a:lnR>
                      <a:noFill/>
                    </a:lnR>
                    <a:lnT>
                      <a:noFill/>
                    </a:lnT>
                    <a:lnB>
                      <a:noFill/>
                    </a:lnB>
                    <a:solidFill>
                      <a:srgbClr val="F5F5F5"/>
                    </a:solidFill>
                  </a:tcPr>
                </a:tc>
                <a:tc>
                  <a:txBody>
                    <a:bodyPr/>
                    <a:lstStyle/>
                    <a:p>
                      <a:pPr algn="r" fontAlgn="ctr"/>
                      <a:r>
                        <a:rPr lang="en-IN">
                          <a:effectLst/>
                        </a:rPr>
                        <a:t>A330</a:t>
                      </a:r>
                    </a:p>
                  </a:txBody>
                  <a:tcPr anchor="ctr">
                    <a:lnL>
                      <a:noFill/>
                    </a:lnL>
                    <a:lnR>
                      <a:noFill/>
                    </a:lnR>
                    <a:lnT>
                      <a:noFill/>
                    </a:lnT>
                    <a:lnB>
                      <a:noFill/>
                    </a:lnB>
                    <a:solidFill>
                      <a:srgbClr val="F5F5F5"/>
                    </a:solidFill>
                  </a:tcPr>
                </a:tc>
                <a:tc>
                  <a:txBody>
                    <a:bodyPr/>
                    <a:lstStyle/>
                    <a:p>
                      <a:pPr algn="r" fontAlgn="ctr"/>
                      <a:r>
                        <a:rPr lang="en-IN">
                          <a:effectLst/>
                        </a:rPr>
                        <a:t>0.033333</a:t>
                      </a:r>
                    </a:p>
                  </a:txBody>
                  <a:tcPr anchor="ctr">
                    <a:lnL>
                      <a:noFill/>
                    </a:lnL>
                    <a:lnR>
                      <a:noFill/>
                    </a:lnR>
                    <a:lnB>
                      <a:noFill/>
                    </a:lnB>
                    <a:solidFill>
                      <a:srgbClr val="F5F5F5"/>
                    </a:solidFill>
                  </a:tcPr>
                </a:tc>
              </a:tr>
              <a:tr h="0">
                <a:tc>
                  <a:txBody>
                    <a:bodyPr/>
                    <a:lstStyle/>
                    <a:p>
                      <a:pPr algn="r" fontAlgn="ctr"/>
                      <a:r>
                        <a:rPr lang="en-IN" b="1">
                          <a:effectLst/>
                        </a:rPr>
                        <a:t>3</a:t>
                      </a:r>
                    </a:p>
                  </a:txBody>
                  <a:tcPr anchor="ctr">
                    <a:lnL>
                      <a:noFill/>
                    </a:lnL>
                    <a:lnR>
                      <a:noFill/>
                    </a:lnR>
                    <a:lnT>
                      <a:noFill/>
                    </a:lnT>
                    <a:lnB>
                      <a:noFill/>
                    </a:lnB>
                  </a:tcPr>
                </a:tc>
                <a:tc>
                  <a:txBody>
                    <a:bodyPr/>
                    <a:lstStyle/>
                    <a:p>
                      <a:pPr algn="r" fontAlgn="ctr"/>
                      <a:r>
                        <a:rPr lang="en-IN">
                          <a:effectLst/>
                        </a:rPr>
                        <a:t>B747</a:t>
                      </a:r>
                    </a:p>
                  </a:txBody>
                  <a:tcPr anchor="ctr">
                    <a:lnL>
                      <a:noFill/>
                    </a:lnL>
                    <a:lnR>
                      <a:noFill/>
                    </a:lnR>
                    <a:lnT>
                      <a:noFill/>
                    </a:lnT>
                    <a:lnB>
                      <a:noFill/>
                    </a:lnB>
                  </a:tcPr>
                </a:tc>
                <a:tc>
                  <a:txBody>
                    <a:bodyPr/>
                    <a:lstStyle/>
                    <a:p>
                      <a:pPr algn="r" fontAlgn="ctr"/>
                      <a:r>
                        <a:rPr lang="en-IN">
                          <a:effectLst/>
                        </a:rPr>
                        <a:t>0.038095</a:t>
                      </a:r>
                    </a:p>
                  </a:txBody>
                  <a:tcPr anchor="ctr">
                    <a:lnL>
                      <a:noFill/>
                    </a:lnL>
                    <a:lnR>
                      <a:noFill/>
                    </a:lnR>
                    <a:lnT>
                      <a:noFill/>
                    </a:lnT>
                    <a:lnB>
                      <a:noFill/>
                    </a:lnB>
                  </a:tcPr>
                </a:tc>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A320</a:t>
                      </a:r>
                    </a:p>
                  </a:txBody>
                  <a:tcPr anchor="ctr">
                    <a:lnL>
                      <a:noFill/>
                    </a:lnL>
                    <a:lnR>
                      <a:noFill/>
                    </a:lnR>
                    <a:lnT>
                      <a:noFill/>
                    </a:lnT>
                    <a:lnB>
                      <a:noFill/>
                    </a:lnB>
                    <a:solidFill>
                      <a:srgbClr val="F5F5F5"/>
                    </a:solidFill>
                  </a:tcPr>
                </a:tc>
                <a:tc>
                  <a:txBody>
                    <a:bodyPr/>
                    <a:lstStyle/>
                    <a:p>
                      <a:pPr algn="r" fontAlgn="ctr"/>
                      <a:r>
                        <a:rPr lang="en-IN">
                          <a:effectLst/>
                        </a:rPr>
                        <a:t>0.041667</a:t>
                      </a:r>
                    </a:p>
                  </a:txBody>
                  <a:tcPr anchor="ctr">
                    <a:lnL>
                      <a:noFill/>
                    </a:lnL>
                    <a:lnR>
                      <a:noFill/>
                    </a:lnR>
                    <a:lnT>
                      <a:noFill/>
                    </a:lnT>
                    <a:lnB>
                      <a:noFill/>
                    </a:lnB>
                    <a:solidFill>
                      <a:srgbClr val="F5F5F5"/>
                    </a:solidFill>
                  </a:tcPr>
                </a:tc>
              </a:tr>
              <a:tr h="0">
                <a:tc>
                  <a:txBody>
                    <a:bodyPr/>
                    <a:lstStyle/>
                    <a:p>
                      <a:pPr algn="r" fontAlgn="ctr"/>
                      <a:r>
                        <a:rPr lang="en-IN" b="1">
                          <a:effectLst/>
                        </a:rPr>
                        <a:t>2</a:t>
                      </a:r>
                    </a:p>
                  </a:txBody>
                  <a:tcPr anchor="ctr">
                    <a:lnL>
                      <a:noFill/>
                    </a:lnL>
                    <a:lnR>
                      <a:noFill/>
                    </a:lnR>
                    <a:lnT>
                      <a:noFill/>
                    </a:lnT>
                    <a:lnB>
                      <a:noFill/>
                    </a:lnB>
                  </a:tcPr>
                </a:tc>
                <a:tc>
                  <a:txBody>
                    <a:bodyPr/>
                    <a:lstStyle/>
                    <a:p>
                      <a:pPr algn="r" fontAlgn="ctr"/>
                      <a:r>
                        <a:rPr lang="en-IN">
                          <a:effectLst/>
                        </a:rPr>
                        <a:t>B737</a:t>
                      </a:r>
                    </a:p>
                  </a:txBody>
                  <a:tcPr anchor="ctr">
                    <a:lnL>
                      <a:noFill/>
                    </a:lnL>
                    <a:lnR>
                      <a:noFill/>
                    </a:lnR>
                    <a:lnT>
                      <a:noFill/>
                    </a:lnT>
                    <a:lnB>
                      <a:noFill/>
                    </a:lnB>
                  </a:tcPr>
                </a:tc>
                <a:tc>
                  <a:txBody>
                    <a:bodyPr/>
                    <a:lstStyle/>
                    <a:p>
                      <a:pPr algn="r" fontAlgn="ctr"/>
                      <a:r>
                        <a:rPr lang="en-IN">
                          <a:effectLst/>
                        </a:rPr>
                        <a:t>0.042500</a:t>
                      </a:r>
                    </a:p>
                  </a:txBody>
                  <a:tcPr anchor="ctr">
                    <a:lnL>
                      <a:noFill/>
                    </a:lnL>
                    <a:lnR>
                      <a:noFill/>
                    </a:lnR>
                    <a:lnT>
                      <a:noFill/>
                    </a:lnT>
                    <a:lnB>
                      <a:noFill/>
                    </a:lnB>
                  </a:tcPr>
                </a:tc>
              </a:tr>
              <a:tr h="0">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Q400</a:t>
                      </a:r>
                    </a:p>
                  </a:txBody>
                  <a:tcPr anchor="ctr">
                    <a:lnL>
                      <a:noFill/>
                    </a:lnL>
                    <a:lnR>
                      <a:noFill/>
                    </a:lnR>
                    <a:lnT>
                      <a:noFill/>
                    </a:lnT>
                    <a:lnB>
                      <a:noFill/>
                    </a:lnB>
                    <a:solidFill>
                      <a:srgbClr val="F5F5F5"/>
                    </a:solidFill>
                  </a:tcPr>
                </a:tc>
                <a:tc>
                  <a:txBody>
                    <a:bodyPr/>
                    <a:lstStyle/>
                    <a:p>
                      <a:pPr algn="r" fontAlgn="ctr"/>
                      <a:r>
                        <a:rPr lang="en-IN">
                          <a:effectLst/>
                        </a:rPr>
                        <a:t>0.051852</a:t>
                      </a:r>
                    </a:p>
                  </a:txBody>
                  <a:tcPr anchor="ctr">
                    <a:lnL>
                      <a:noFill/>
                    </a:lnL>
                    <a:lnR>
                      <a:noFill/>
                    </a:lnR>
                    <a:lnT>
                      <a:noFill/>
                    </a:lnT>
                    <a:lnB>
                      <a:noFill/>
                    </a:lnB>
                    <a:solidFill>
                      <a:srgbClr val="F5F5F5"/>
                    </a:solidFill>
                  </a:tcPr>
                </a:tc>
              </a:tr>
              <a:tr h="0">
                <a:tc>
                  <a:txBody>
                    <a:bodyPr/>
                    <a:lstStyle/>
                    <a:p>
                      <a:pPr algn="r" fontAlgn="ctr"/>
                      <a:r>
                        <a:rPr lang="en-IN" b="1">
                          <a:effectLst/>
                        </a:rPr>
                        <a:t>5</a:t>
                      </a:r>
                    </a:p>
                  </a:txBody>
                  <a:tcPr anchor="ctr">
                    <a:lnL>
                      <a:noFill/>
                    </a:lnL>
                    <a:lnR>
                      <a:noFill/>
                    </a:lnR>
                    <a:lnT>
                      <a:noFill/>
                    </a:lnT>
                    <a:lnB>
                      <a:noFill/>
                    </a:lnB>
                  </a:tcPr>
                </a:tc>
                <a:tc>
                  <a:txBody>
                    <a:bodyPr/>
                    <a:lstStyle/>
                    <a:p>
                      <a:pPr algn="r" fontAlgn="ctr"/>
                      <a:r>
                        <a:rPr lang="en-IN">
                          <a:effectLst/>
                        </a:rPr>
                        <a:t>ATR72</a:t>
                      </a:r>
                    </a:p>
                  </a:txBody>
                  <a:tcPr anchor="ctr">
                    <a:lnL>
                      <a:noFill/>
                    </a:lnL>
                    <a:lnR>
                      <a:noFill/>
                    </a:lnR>
                    <a:lnT>
                      <a:noFill/>
                    </a:lnT>
                    <a:lnB>
                      <a:noFill/>
                    </a:lnB>
                  </a:tcPr>
                </a:tc>
                <a:tc>
                  <a:txBody>
                    <a:bodyPr/>
                    <a:lstStyle/>
                    <a:p>
                      <a:pPr algn="r" fontAlgn="ctr"/>
                      <a:r>
                        <a:rPr lang="en-IN" dirty="0">
                          <a:effectLst/>
                        </a:rPr>
                        <a:t>0.056410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8209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2377"/>
          </a:xfrm>
        </p:spPr>
        <p:txBody>
          <a:bodyPr>
            <a:normAutofit fontScale="90000"/>
          </a:bodyPr>
          <a:lstStyle/>
          <a:p>
            <a:r>
              <a:rPr lang="en-IN" dirty="0" smtClean="0"/>
              <a:t>PART-B</a:t>
            </a:r>
            <a:endParaRPr lang="en-IN" dirty="0"/>
          </a:p>
        </p:txBody>
      </p:sp>
      <p:sp>
        <p:nvSpPr>
          <p:cNvPr id="3" name="Content Placeholder 2"/>
          <p:cNvSpPr>
            <a:spLocks noGrp="1"/>
          </p:cNvSpPr>
          <p:nvPr>
            <p:ph idx="1"/>
          </p:nvPr>
        </p:nvSpPr>
        <p:spPr>
          <a:xfrm>
            <a:off x="677334" y="1171977"/>
            <a:ext cx="8596668" cy="4869385"/>
          </a:xfrm>
        </p:spPr>
        <p:txBody>
          <a:bodyPr/>
          <a:lstStyle/>
          <a:p>
            <a:r>
              <a:rPr lang="en-IN" dirty="0" smtClean="0"/>
              <a:t>To </a:t>
            </a:r>
            <a:r>
              <a:rPr lang="en-GB" b="1" dirty="0"/>
              <a:t>Finding the Best Aircrafts for Different city Pairs</a:t>
            </a:r>
          </a:p>
          <a:p>
            <a:r>
              <a:rPr lang="en-GB" dirty="0"/>
              <a:t>First we check whether aircraft range is greater than the Distance between </a:t>
            </a:r>
            <a:r>
              <a:rPr lang="en-GB" dirty="0" smtClean="0"/>
              <a:t>City</a:t>
            </a:r>
          </a:p>
          <a:p>
            <a:r>
              <a:rPr lang="en-GB" dirty="0"/>
              <a:t>total cost of trip = cost per seat per Km * </a:t>
            </a:r>
            <a:r>
              <a:rPr lang="en-GB" dirty="0" err="1"/>
              <a:t>no.of</a:t>
            </a:r>
            <a:r>
              <a:rPr lang="en-GB" dirty="0"/>
              <a:t> Seats * </a:t>
            </a:r>
            <a:r>
              <a:rPr lang="en-GB" dirty="0" err="1"/>
              <a:t>no.of</a:t>
            </a:r>
            <a:r>
              <a:rPr lang="en-GB" dirty="0"/>
              <a:t> trips * Trip distance</a:t>
            </a:r>
          </a:p>
          <a:p>
            <a:r>
              <a:rPr lang="en-GB" dirty="0" smtClean="0"/>
              <a:t> </a:t>
            </a:r>
            <a:r>
              <a:rPr lang="en-GB" dirty="0" err="1"/>
              <a:t>no.of</a:t>
            </a:r>
            <a:r>
              <a:rPr lang="en-GB" dirty="0"/>
              <a:t> trips = pass demand per day/</a:t>
            </a:r>
            <a:r>
              <a:rPr lang="en-GB" dirty="0" err="1"/>
              <a:t>no.of</a:t>
            </a:r>
            <a:r>
              <a:rPr lang="en-GB" dirty="0"/>
              <a:t> seats</a:t>
            </a:r>
            <a:endParaRPr lang="en-GB" dirty="0"/>
          </a:p>
          <a:p>
            <a:r>
              <a:rPr lang="en-IN" dirty="0" smtClean="0"/>
              <a:t>City Pairs Table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740667991"/>
              </p:ext>
            </p:extLst>
          </p:nvPr>
        </p:nvGraphicFramePr>
        <p:xfrm>
          <a:off x="1622738" y="3760631"/>
          <a:ext cx="5795494" cy="2691684"/>
        </p:xfrm>
        <a:graphic>
          <a:graphicData uri="http://schemas.openxmlformats.org/drawingml/2006/table">
            <a:tbl>
              <a:tblPr>
                <a:tableStyleId>{5C22544A-7EE6-4342-B048-85BDC9FD1C3A}</a:tableStyleId>
              </a:tblPr>
              <a:tblGrid>
                <a:gridCol w="1314943"/>
                <a:gridCol w="1493517"/>
                <a:gridCol w="1493517"/>
                <a:gridCol w="1493517"/>
              </a:tblGrid>
              <a:tr h="571140">
                <a:tc>
                  <a:txBody>
                    <a:bodyPr/>
                    <a:lstStyle/>
                    <a:p>
                      <a:pPr algn="ctr" fontAlgn="b"/>
                      <a:r>
                        <a:rPr lang="en-IN" sz="1100" u="none" strike="noStrike">
                          <a:effectLst/>
                        </a:rPr>
                        <a:t>Origin City</a:t>
                      </a:r>
                      <a:endParaRPr lang="en-IN" sz="1100" b="1" i="0" u="none" strike="noStrike">
                        <a:solidFill>
                          <a:srgbClr val="4F81BD"/>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Desitnation City</a:t>
                      </a:r>
                      <a:endParaRPr lang="en-IN" sz="1100" b="1" i="0" u="none" strike="noStrike">
                        <a:solidFill>
                          <a:srgbClr val="4F81BD"/>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Pass. Demand </a:t>
                      </a:r>
                      <a:br>
                        <a:rPr lang="en-IN" sz="1100" u="none" strike="noStrike">
                          <a:effectLst/>
                        </a:rPr>
                      </a:br>
                      <a:r>
                        <a:rPr lang="en-IN" sz="1100" u="none" strike="noStrike">
                          <a:effectLst/>
                        </a:rPr>
                        <a:t>(per day)</a:t>
                      </a:r>
                      <a:endParaRPr lang="en-IN" sz="1100" b="1" i="0" u="none" strike="noStrike">
                        <a:solidFill>
                          <a:srgbClr val="4F81BD"/>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Distance (km)</a:t>
                      </a:r>
                      <a:endParaRPr lang="en-IN" sz="1100" b="1" i="0" u="none" strike="noStrike" dirty="0">
                        <a:solidFill>
                          <a:srgbClr val="4F81BD"/>
                        </a:solidFill>
                        <a:effectLst/>
                        <a:latin typeface="Calibri" panose="020F0502020204030204" pitchFamily="34" charset="0"/>
                      </a:endParaRPr>
                    </a:p>
                  </a:txBody>
                  <a:tcPr marL="9525" marR="9525" marT="9525" marB="0" anchor="b"/>
                </a:tc>
              </a:tr>
              <a:tr h="530136">
                <a:tc>
                  <a:txBody>
                    <a:bodyPr/>
                    <a:lstStyle/>
                    <a:p>
                      <a:pPr algn="l" fontAlgn="b"/>
                      <a:r>
                        <a:rPr lang="en-IN" sz="1100" u="none" strike="noStrike">
                          <a:effectLst/>
                        </a:rPr>
                        <a:t>AA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BB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420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3,000 </a:t>
                      </a:r>
                      <a:endParaRPr lang="en-IN" sz="1100" b="0" i="0" u="none" strike="noStrike">
                        <a:solidFill>
                          <a:srgbClr val="000000"/>
                        </a:solidFill>
                        <a:effectLst/>
                        <a:latin typeface="Calibri" panose="020F0502020204030204" pitchFamily="34" charset="0"/>
                      </a:endParaRPr>
                    </a:p>
                  </a:txBody>
                  <a:tcPr marL="9525" marR="9525" marT="9525" marB="0" anchor="b"/>
                </a:tc>
              </a:tr>
              <a:tr h="530136">
                <a:tc>
                  <a:txBody>
                    <a:bodyPr/>
                    <a:lstStyle/>
                    <a:p>
                      <a:pPr algn="l" fontAlgn="b"/>
                      <a:r>
                        <a:rPr lang="en-IN" sz="1100" u="none" strike="noStrike">
                          <a:effectLst/>
                        </a:rPr>
                        <a:t>BB</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CC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450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6,500 </a:t>
                      </a:r>
                      <a:endParaRPr lang="en-IN" sz="1100" b="0" i="0" u="none" strike="noStrike">
                        <a:solidFill>
                          <a:srgbClr val="000000"/>
                        </a:solidFill>
                        <a:effectLst/>
                        <a:latin typeface="Calibri" panose="020F0502020204030204" pitchFamily="34" charset="0"/>
                      </a:endParaRPr>
                    </a:p>
                  </a:txBody>
                  <a:tcPr marL="9525" marR="9525" marT="9525" marB="0" anchor="b"/>
                </a:tc>
              </a:tr>
              <a:tr h="530136">
                <a:tc>
                  <a:txBody>
                    <a:bodyPr/>
                    <a:lstStyle/>
                    <a:p>
                      <a:pPr algn="l" fontAlgn="b"/>
                      <a:r>
                        <a:rPr lang="en-IN" sz="1100" u="none" strike="noStrike">
                          <a:effectLst/>
                        </a:rPr>
                        <a:t>CC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AA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300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400 </a:t>
                      </a:r>
                      <a:endParaRPr lang="en-IN" sz="1100" b="0" i="0" u="none" strike="noStrike">
                        <a:solidFill>
                          <a:srgbClr val="000000"/>
                        </a:solidFill>
                        <a:effectLst/>
                        <a:latin typeface="Calibri" panose="020F0502020204030204" pitchFamily="34" charset="0"/>
                      </a:endParaRPr>
                    </a:p>
                  </a:txBody>
                  <a:tcPr marL="9525" marR="9525" marT="9525" marB="0" anchor="b"/>
                </a:tc>
              </a:tr>
              <a:tr h="530136">
                <a:tc>
                  <a:txBody>
                    <a:bodyPr/>
                    <a:lstStyle/>
                    <a:p>
                      <a:pPr algn="l" fontAlgn="b"/>
                      <a:r>
                        <a:rPr lang="en-IN" sz="1100" u="none" strike="noStrike">
                          <a:effectLst/>
                        </a:rPr>
                        <a:t>AA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DD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300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1,000 </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95118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Aircraft Operations Modified Table</a:t>
            </a:r>
            <a:endParaRPr lang="en-IN" dirty="0"/>
          </a:p>
        </p:txBody>
      </p:sp>
      <p:sp>
        <p:nvSpPr>
          <p:cNvPr id="3" name="Content Placeholder 2"/>
          <p:cNvSpPr>
            <a:spLocks noGrp="1"/>
          </p:cNvSpPr>
          <p:nvPr>
            <p:ph idx="1"/>
          </p:nvPr>
        </p:nvSpPr>
        <p:spPr/>
        <p:txBody>
          <a:bodyPr/>
          <a:lstStyle/>
          <a:p>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95265814"/>
              </p:ext>
            </p:extLst>
          </p:nvPr>
        </p:nvGraphicFramePr>
        <p:xfrm>
          <a:off x="677864" y="2683986"/>
          <a:ext cx="8596310" cy="2834640"/>
        </p:xfrm>
        <a:graphic>
          <a:graphicData uri="http://schemas.openxmlformats.org/drawingml/2006/table">
            <a:tbl>
              <a:tblPr/>
              <a:tblGrid>
                <a:gridCol w="1719262"/>
                <a:gridCol w="1719262"/>
                <a:gridCol w="1719262"/>
                <a:gridCol w="1719262"/>
                <a:gridCol w="1719262"/>
              </a:tblGrid>
              <a:tr h="0">
                <a:tc>
                  <a:txBody>
                    <a:bodyPr/>
                    <a:lstStyle/>
                    <a:p>
                      <a:pPr algn="r" fontAlgn="ctr"/>
                      <a:endParaRPr lang="en-IN"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b="1" dirty="0" smtClean="0">
                          <a:effectLst/>
                        </a:rPr>
                        <a:t>Aircraft Type</a:t>
                      </a:r>
                    </a:p>
                    <a:p>
                      <a:pPr algn="r" fontAlgn="ctr"/>
                      <a:endParaRPr lang="en-IN"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b="1" dirty="0" smtClean="0">
                          <a:effectLst/>
                        </a:rPr>
                        <a:t>Range (Km)</a:t>
                      </a:r>
                    </a:p>
                    <a:p>
                      <a:pPr algn="r" fontAlgn="ctr"/>
                      <a:endParaRPr lang="en-IN"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b="1" dirty="0" smtClean="0">
                          <a:effectLst/>
                        </a:rPr>
                        <a:t>Number of Seats</a:t>
                      </a:r>
                    </a:p>
                  </a:txBody>
                  <a:tcPr anchor="ctr">
                    <a:lnL>
                      <a:noFill/>
                    </a:lnL>
                    <a:lnR>
                      <a:noFill/>
                    </a:lnR>
                    <a:lnT>
                      <a:noFill/>
                    </a:lnT>
                    <a:lnB>
                      <a:noFill/>
                    </a:lnB>
                  </a:tcPr>
                </a:tc>
                <a:tc>
                  <a:txBody>
                    <a:bodyPr/>
                    <a:lstStyle/>
                    <a:p>
                      <a:r>
                        <a:rPr lang="en-GB" b="1" dirty="0" smtClean="0">
                          <a:effectLst/>
                        </a:rPr>
                        <a:t>Cost per seat per Km</a:t>
                      </a:r>
                      <a:endParaRPr lang="en-IN" dirty="0"/>
                    </a:p>
                  </a:txBody>
                  <a:tcPr>
                    <a:lnL>
                      <a:noFill/>
                    </a:lnL>
                  </a:tcPr>
                </a:tc>
              </a:tr>
              <a:tr h="0">
                <a:tc>
                  <a:txBody>
                    <a:bodyPr/>
                    <a:lstStyle/>
                    <a:p>
                      <a:pPr algn="r" fontAlgn="ctr"/>
                      <a:r>
                        <a:rPr lang="en-IN" b="1">
                          <a:effectLst/>
                        </a:rPr>
                        <a:t>0</a:t>
                      </a:r>
                    </a:p>
                  </a:txBody>
                  <a:tcPr anchor="ctr">
                    <a:lnL>
                      <a:noFill/>
                    </a:lnL>
                    <a:lnR>
                      <a:noFill/>
                    </a:lnR>
                    <a:lnT>
                      <a:noFill/>
                    </a:lnT>
                    <a:lnB>
                      <a:noFill/>
                    </a:lnB>
                  </a:tcPr>
                </a:tc>
                <a:tc>
                  <a:txBody>
                    <a:bodyPr/>
                    <a:lstStyle/>
                    <a:p>
                      <a:pPr algn="r" fontAlgn="ctr"/>
                      <a:r>
                        <a:rPr lang="en-IN">
                          <a:effectLst/>
                        </a:rPr>
                        <a:t>A320</a:t>
                      </a:r>
                    </a:p>
                  </a:txBody>
                  <a:tcPr anchor="ctr">
                    <a:lnL>
                      <a:noFill/>
                    </a:lnL>
                    <a:lnR>
                      <a:noFill/>
                    </a:lnR>
                    <a:lnT>
                      <a:noFill/>
                    </a:lnT>
                    <a:lnB>
                      <a:noFill/>
                    </a:lnB>
                  </a:tcPr>
                </a:tc>
                <a:tc>
                  <a:txBody>
                    <a:bodyPr/>
                    <a:lstStyle/>
                    <a:p>
                      <a:pPr algn="r" fontAlgn="ctr"/>
                      <a:r>
                        <a:rPr lang="en-IN">
                          <a:effectLst/>
                        </a:rPr>
                        <a:t>5000</a:t>
                      </a:r>
                    </a:p>
                  </a:txBody>
                  <a:tcPr anchor="ctr">
                    <a:lnL>
                      <a:noFill/>
                    </a:lnL>
                    <a:lnR>
                      <a:noFill/>
                    </a:lnR>
                    <a:lnT>
                      <a:noFill/>
                    </a:lnT>
                    <a:lnB>
                      <a:noFill/>
                    </a:lnB>
                  </a:tcPr>
                </a:tc>
                <a:tc>
                  <a:txBody>
                    <a:bodyPr/>
                    <a:lstStyle/>
                    <a:p>
                      <a:pPr algn="r" fontAlgn="ctr"/>
                      <a:r>
                        <a:rPr lang="en-IN">
                          <a:effectLst/>
                        </a:rPr>
                        <a:t>150</a:t>
                      </a:r>
                    </a:p>
                  </a:txBody>
                  <a:tcPr anchor="ctr">
                    <a:lnL>
                      <a:noFill/>
                    </a:lnL>
                    <a:lnR>
                      <a:noFill/>
                    </a:lnR>
                    <a:lnT>
                      <a:noFill/>
                    </a:lnT>
                    <a:lnB>
                      <a:noFill/>
                    </a:lnB>
                  </a:tcPr>
                </a:tc>
                <a:tc>
                  <a:txBody>
                    <a:bodyPr/>
                    <a:lstStyle/>
                    <a:p>
                      <a:pPr algn="r" fontAlgn="ctr"/>
                      <a:r>
                        <a:rPr lang="en-IN">
                          <a:effectLst/>
                        </a:rPr>
                        <a:t>0.041667</a:t>
                      </a:r>
                    </a:p>
                  </a:txBody>
                  <a:tcPr anchor="ctr">
                    <a:lnL>
                      <a:noFill/>
                    </a:lnL>
                    <a:lnR>
                      <a:noFill/>
                    </a:lnR>
                    <a:lnB>
                      <a:noFill/>
                    </a:lnB>
                  </a:tcPr>
                </a:tc>
              </a:tr>
              <a:tr h="0">
                <a:tc>
                  <a:txBody>
                    <a:bodyPr/>
                    <a:lstStyle/>
                    <a:p>
                      <a:pPr algn="r" fontAlgn="ctr"/>
                      <a:r>
                        <a:rPr lang="en-IN" b="1">
                          <a:effectLst/>
                        </a:rPr>
                        <a:t>1</a:t>
                      </a:r>
                    </a:p>
                  </a:txBody>
                  <a:tcPr anchor="ctr">
                    <a:lnL>
                      <a:noFill/>
                    </a:lnL>
                    <a:lnR>
                      <a:noFill/>
                    </a:lnR>
                    <a:lnT>
                      <a:noFill/>
                    </a:lnT>
                    <a:lnB>
                      <a:noFill/>
                    </a:lnB>
                  </a:tcPr>
                </a:tc>
                <a:tc>
                  <a:txBody>
                    <a:bodyPr/>
                    <a:lstStyle/>
                    <a:p>
                      <a:pPr algn="r" fontAlgn="ctr"/>
                      <a:r>
                        <a:rPr lang="en-IN">
                          <a:effectLst/>
                        </a:rPr>
                        <a:t>A330</a:t>
                      </a:r>
                    </a:p>
                  </a:txBody>
                  <a:tcPr anchor="ctr">
                    <a:lnL>
                      <a:noFill/>
                    </a:lnL>
                    <a:lnR>
                      <a:noFill/>
                    </a:lnR>
                    <a:lnT>
                      <a:noFill/>
                    </a:lnT>
                    <a:lnB>
                      <a:noFill/>
                    </a:lnB>
                  </a:tcPr>
                </a:tc>
                <a:tc>
                  <a:txBody>
                    <a:bodyPr/>
                    <a:lstStyle/>
                    <a:p>
                      <a:pPr algn="r" fontAlgn="ctr"/>
                      <a:r>
                        <a:rPr lang="en-IN">
                          <a:effectLst/>
                        </a:rPr>
                        <a:t>8000</a:t>
                      </a:r>
                    </a:p>
                  </a:txBody>
                  <a:tcPr anchor="ctr">
                    <a:lnL>
                      <a:noFill/>
                    </a:lnL>
                    <a:lnR>
                      <a:noFill/>
                    </a:lnR>
                    <a:lnT>
                      <a:noFill/>
                    </a:lnT>
                    <a:lnB>
                      <a:noFill/>
                    </a:lnB>
                  </a:tcPr>
                </a:tc>
                <a:tc>
                  <a:txBody>
                    <a:bodyPr/>
                    <a:lstStyle/>
                    <a:p>
                      <a:pPr algn="r" fontAlgn="ctr"/>
                      <a:r>
                        <a:rPr lang="en-IN">
                          <a:effectLst/>
                        </a:rPr>
                        <a:t>250</a:t>
                      </a:r>
                    </a:p>
                  </a:txBody>
                  <a:tcPr anchor="ctr">
                    <a:lnL>
                      <a:noFill/>
                    </a:lnL>
                    <a:lnR>
                      <a:noFill/>
                    </a:lnR>
                    <a:lnT>
                      <a:noFill/>
                    </a:lnT>
                    <a:lnB>
                      <a:noFill/>
                    </a:lnB>
                  </a:tcPr>
                </a:tc>
                <a:tc>
                  <a:txBody>
                    <a:bodyPr/>
                    <a:lstStyle/>
                    <a:p>
                      <a:pPr algn="r" fontAlgn="ctr"/>
                      <a:r>
                        <a:rPr lang="en-IN">
                          <a:effectLst/>
                        </a:rPr>
                        <a:t>0.033333</a:t>
                      </a:r>
                    </a:p>
                  </a:txBody>
                  <a:tcPr anchor="ctr">
                    <a:lnL>
                      <a:noFill/>
                    </a:lnL>
                    <a:lnR>
                      <a:noFill/>
                    </a:lnR>
                    <a:lnT>
                      <a:noFill/>
                    </a:lnT>
                    <a:lnB>
                      <a:noFill/>
                    </a:lnB>
                  </a:tcPr>
                </a:tc>
              </a:tr>
              <a:tr h="0">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B737</a:t>
                      </a:r>
                    </a:p>
                  </a:txBody>
                  <a:tcPr anchor="ctr">
                    <a:lnL>
                      <a:noFill/>
                    </a:lnL>
                    <a:lnR>
                      <a:noFill/>
                    </a:lnR>
                    <a:lnT>
                      <a:noFill/>
                    </a:lnT>
                    <a:lnB>
                      <a:noFill/>
                    </a:lnB>
                    <a:solidFill>
                      <a:srgbClr val="F5F5F5"/>
                    </a:solidFill>
                  </a:tcPr>
                </a:tc>
                <a:tc>
                  <a:txBody>
                    <a:bodyPr/>
                    <a:lstStyle/>
                    <a:p>
                      <a:pPr algn="r" fontAlgn="ctr"/>
                      <a:r>
                        <a:rPr lang="en-IN">
                          <a:effectLst/>
                        </a:rPr>
                        <a:t>5000</a:t>
                      </a:r>
                    </a:p>
                  </a:txBody>
                  <a:tcPr anchor="ctr">
                    <a:lnL>
                      <a:noFill/>
                    </a:lnL>
                    <a:lnR>
                      <a:noFill/>
                    </a:lnR>
                    <a:lnT>
                      <a:noFill/>
                    </a:lnT>
                    <a:lnB>
                      <a:noFill/>
                    </a:lnB>
                    <a:solidFill>
                      <a:srgbClr val="F5F5F5"/>
                    </a:solidFill>
                  </a:tcPr>
                </a:tc>
                <a:tc>
                  <a:txBody>
                    <a:bodyPr/>
                    <a:lstStyle/>
                    <a:p>
                      <a:pPr algn="r" fontAlgn="ctr"/>
                      <a:r>
                        <a:rPr lang="en-IN">
                          <a:effectLst/>
                        </a:rPr>
                        <a:t>150</a:t>
                      </a:r>
                    </a:p>
                  </a:txBody>
                  <a:tcPr anchor="ctr">
                    <a:lnL>
                      <a:noFill/>
                    </a:lnL>
                    <a:lnR>
                      <a:noFill/>
                    </a:lnR>
                    <a:lnT>
                      <a:noFill/>
                    </a:lnT>
                    <a:lnB>
                      <a:noFill/>
                    </a:lnB>
                    <a:solidFill>
                      <a:srgbClr val="F5F5F5"/>
                    </a:solidFill>
                  </a:tcPr>
                </a:tc>
                <a:tc>
                  <a:txBody>
                    <a:bodyPr/>
                    <a:lstStyle/>
                    <a:p>
                      <a:pPr algn="r" fontAlgn="ctr"/>
                      <a:r>
                        <a:rPr lang="en-IN">
                          <a:effectLst/>
                        </a:rPr>
                        <a:t>0.042500</a:t>
                      </a:r>
                    </a:p>
                  </a:txBody>
                  <a:tcPr anchor="ctr">
                    <a:lnL>
                      <a:noFill/>
                    </a:lnL>
                    <a:lnR>
                      <a:noFill/>
                    </a:lnR>
                    <a:lnT>
                      <a:noFill/>
                    </a:lnT>
                    <a:lnB>
                      <a:noFill/>
                    </a:lnB>
                    <a:solidFill>
                      <a:srgbClr val="F5F5F5"/>
                    </a:solidFill>
                  </a:tcPr>
                </a:tc>
              </a:tr>
              <a:tr h="0">
                <a:tc>
                  <a:txBody>
                    <a:bodyPr/>
                    <a:lstStyle/>
                    <a:p>
                      <a:pPr algn="r" fontAlgn="ctr"/>
                      <a:r>
                        <a:rPr lang="en-IN" b="1">
                          <a:effectLst/>
                        </a:rPr>
                        <a:t>3</a:t>
                      </a:r>
                    </a:p>
                  </a:txBody>
                  <a:tcPr anchor="ctr">
                    <a:lnL>
                      <a:noFill/>
                    </a:lnL>
                    <a:lnR>
                      <a:noFill/>
                    </a:lnR>
                    <a:lnT>
                      <a:noFill/>
                    </a:lnT>
                    <a:lnB>
                      <a:noFill/>
                    </a:lnB>
                  </a:tcPr>
                </a:tc>
                <a:tc>
                  <a:txBody>
                    <a:bodyPr/>
                    <a:lstStyle/>
                    <a:p>
                      <a:pPr algn="r" fontAlgn="ctr"/>
                      <a:r>
                        <a:rPr lang="en-IN">
                          <a:effectLst/>
                        </a:rPr>
                        <a:t>B747</a:t>
                      </a:r>
                    </a:p>
                  </a:txBody>
                  <a:tcPr anchor="ctr">
                    <a:lnL>
                      <a:noFill/>
                    </a:lnL>
                    <a:lnR>
                      <a:noFill/>
                    </a:lnR>
                    <a:lnT>
                      <a:noFill/>
                    </a:lnT>
                    <a:lnB>
                      <a:noFill/>
                    </a:lnB>
                  </a:tcPr>
                </a:tc>
                <a:tc>
                  <a:txBody>
                    <a:bodyPr/>
                    <a:lstStyle/>
                    <a:p>
                      <a:pPr algn="r" fontAlgn="ctr"/>
                      <a:r>
                        <a:rPr lang="en-IN">
                          <a:effectLst/>
                        </a:rPr>
                        <a:t>10000</a:t>
                      </a:r>
                    </a:p>
                  </a:txBody>
                  <a:tcPr anchor="ctr">
                    <a:lnL>
                      <a:noFill/>
                    </a:lnL>
                    <a:lnR>
                      <a:noFill/>
                    </a:lnR>
                    <a:lnT>
                      <a:noFill/>
                    </a:lnT>
                    <a:lnB>
                      <a:noFill/>
                    </a:lnB>
                  </a:tcPr>
                </a:tc>
                <a:tc>
                  <a:txBody>
                    <a:bodyPr/>
                    <a:lstStyle/>
                    <a:p>
                      <a:pPr algn="r" fontAlgn="ctr"/>
                      <a:r>
                        <a:rPr lang="en-IN">
                          <a:effectLst/>
                        </a:rPr>
                        <a:t>350</a:t>
                      </a:r>
                    </a:p>
                  </a:txBody>
                  <a:tcPr anchor="ctr">
                    <a:lnL>
                      <a:noFill/>
                    </a:lnL>
                    <a:lnR>
                      <a:noFill/>
                    </a:lnR>
                    <a:lnT>
                      <a:noFill/>
                    </a:lnT>
                    <a:lnB>
                      <a:noFill/>
                    </a:lnB>
                  </a:tcPr>
                </a:tc>
                <a:tc>
                  <a:txBody>
                    <a:bodyPr/>
                    <a:lstStyle/>
                    <a:p>
                      <a:pPr algn="r" fontAlgn="ctr"/>
                      <a:r>
                        <a:rPr lang="en-IN">
                          <a:effectLst/>
                        </a:rPr>
                        <a:t>0.038095</a:t>
                      </a:r>
                    </a:p>
                  </a:txBody>
                  <a:tcPr anchor="ctr">
                    <a:lnL>
                      <a:noFill/>
                    </a:lnL>
                    <a:lnR>
                      <a:noFill/>
                    </a:lnR>
                    <a:lnT>
                      <a:noFill/>
                    </a:lnT>
                    <a:lnB>
                      <a:noFill/>
                    </a:lnB>
                  </a:tcPr>
                </a:tc>
              </a:tr>
              <a:tr h="0">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Q400</a:t>
                      </a:r>
                    </a:p>
                  </a:txBody>
                  <a:tcPr anchor="ctr">
                    <a:lnL>
                      <a:noFill/>
                    </a:lnL>
                    <a:lnR>
                      <a:noFill/>
                    </a:lnR>
                    <a:lnT>
                      <a:noFill/>
                    </a:lnT>
                    <a:lnB>
                      <a:noFill/>
                    </a:lnB>
                    <a:solidFill>
                      <a:srgbClr val="F5F5F5"/>
                    </a:solidFill>
                  </a:tcPr>
                </a:tc>
                <a:tc>
                  <a:txBody>
                    <a:bodyPr/>
                    <a:lstStyle/>
                    <a:p>
                      <a:pPr algn="r" fontAlgn="ctr"/>
                      <a:r>
                        <a:rPr lang="en-IN">
                          <a:effectLst/>
                        </a:rPr>
                        <a:t>1500</a:t>
                      </a:r>
                    </a:p>
                  </a:txBody>
                  <a:tcPr anchor="ctr">
                    <a:lnL>
                      <a:noFill/>
                    </a:lnL>
                    <a:lnR>
                      <a:noFill/>
                    </a:lnR>
                    <a:lnT>
                      <a:noFill/>
                    </a:lnT>
                    <a:lnB>
                      <a:noFill/>
                    </a:lnB>
                    <a:solidFill>
                      <a:srgbClr val="F5F5F5"/>
                    </a:solidFill>
                  </a:tcPr>
                </a:tc>
                <a:tc>
                  <a:txBody>
                    <a:bodyPr/>
                    <a:lstStyle/>
                    <a:p>
                      <a:pPr algn="r" fontAlgn="ctr"/>
                      <a:r>
                        <a:rPr lang="en-IN">
                          <a:effectLst/>
                        </a:rPr>
                        <a:t>90</a:t>
                      </a:r>
                    </a:p>
                  </a:txBody>
                  <a:tcPr anchor="ctr">
                    <a:lnL>
                      <a:noFill/>
                    </a:lnL>
                    <a:lnR>
                      <a:noFill/>
                    </a:lnR>
                    <a:lnT>
                      <a:noFill/>
                    </a:lnT>
                    <a:lnB>
                      <a:noFill/>
                    </a:lnB>
                    <a:solidFill>
                      <a:srgbClr val="F5F5F5"/>
                    </a:solidFill>
                  </a:tcPr>
                </a:tc>
                <a:tc>
                  <a:txBody>
                    <a:bodyPr/>
                    <a:lstStyle/>
                    <a:p>
                      <a:pPr algn="r" fontAlgn="ctr"/>
                      <a:r>
                        <a:rPr lang="en-IN">
                          <a:effectLst/>
                        </a:rPr>
                        <a:t>0.051852</a:t>
                      </a:r>
                    </a:p>
                  </a:txBody>
                  <a:tcPr anchor="ctr">
                    <a:lnL>
                      <a:noFill/>
                    </a:lnL>
                    <a:lnR>
                      <a:noFill/>
                    </a:lnR>
                    <a:lnT>
                      <a:noFill/>
                    </a:lnT>
                    <a:lnB>
                      <a:noFill/>
                    </a:lnB>
                    <a:solidFill>
                      <a:srgbClr val="F5F5F5"/>
                    </a:solidFill>
                  </a:tcPr>
                </a:tc>
              </a:tr>
              <a:tr h="0">
                <a:tc>
                  <a:txBody>
                    <a:bodyPr/>
                    <a:lstStyle/>
                    <a:p>
                      <a:pPr algn="r" fontAlgn="ctr"/>
                      <a:r>
                        <a:rPr lang="en-IN" b="1">
                          <a:effectLst/>
                        </a:rPr>
                        <a:t>5</a:t>
                      </a:r>
                    </a:p>
                  </a:txBody>
                  <a:tcPr anchor="ctr">
                    <a:lnL>
                      <a:noFill/>
                    </a:lnL>
                    <a:lnR>
                      <a:noFill/>
                    </a:lnR>
                    <a:lnT>
                      <a:noFill/>
                    </a:lnT>
                    <a:lnB>
                      <a:noFill/>
                    </a:lnB>
                  </a:tcPr>
                </a:tc>
                <a:tc>
                  <a:txBody>
                    <a:bodyPr/>
                    <a:lstStyle/>
                    <a:p>
                      <a:pPr algn="r" fontAlgn="ctr"/>
                      <a:r>
                        <a:rPr lang="en-IN">
                          <a:effectLst/>
                        </a:rPr>
                        <a:t>ATR72</a:t>
                      </a:r>
                    </a:p>
                  </a:txBody>
                  <a:tcPr anchor="ctr">
                    <a:lnL>
                      <a:noFill/>
                    </a:lnL>
                    <a:lnR>
                      <a:noFill/>
                    </a:lnR>
                    <a:lnT>
                      <a:noFill/>
                    </a:lnT>
                    <a:lnB>
                      <a:noFill/>
                    </a:lnB>
                  </a:tcPr>
                </a:tc>
                <a:tc>
                  <a:txBody>
                    <a:bodyPr/>
                    <a:lstStyle/>
                    <a:p>
                      <a:pPr algn="r" fontAlgn="ctr"/>
                      <a:r>
                        <a:rPr lang="en-IN">
                          <a:effectLst/>
                        </a:rPr>
                        <a:t>1000</a:t>
                      </a:r>
                    </a:p>
                  </a:txBody>
                  <a:tcPr anchor="ctr">
                    <a:lnL>
                      <a:noFill/>
                    </a:lnL>
                    <a:lnR>
                      <a:noFill/>
                    </a:lnR>
                    <a:lnT>
                      <a:noFill/>
                    </a:lnT>
                    <a:lnB>
                      <a:noFill/>
                    </a:lnB>
                  </a:tcPr>
                </a:tc>
                <a:tc>
                  <a:txBody>
                    <a:bodyPr/>
                    <a:lstStyle/>
                    <a:p>
                      <a:pPr algn="r" fontAlgn="ctr"/>
                      <a:r>
                        <a:rPr lang="en-IN">
                          <a:effectLst/>
                        </a:rPr>
                        <a:t>75</a:t>
                      </a:r>
                    </a:p>
                  </a:txBody>
                  <a:tcPr anchor="ctr">
                    <a:lnL>
                      <a:noFill/>
                    </a:lnL>
                    <a:lnR>
                      <a:noFill/>
                    </a:lnR>
                    <a:lnT>
                      <a:noFill/>
                    </a:lnT>
                    <a:lnB>
                      <a:noFill/>
                    </a:lnB>
                  </a:tcPr>
                </a:tc>
                <a:tc>
                  <a:txBody>
                    <a:bodyPr/>
                    <a:lstStyle/>
                    <a:p>
                      <a:pPr algn="r" fontAlgn="ctr"/>
                      <a:r>
                        <a:rPr lang="en-IN" dirty="0">
                          <a:effectLst/>
                        </a:rPr>
                        <a:t>0.056410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7172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lstStyle/>
          <a:p>
            <a:r>
              <a:rPr lang="en-IN" dirty="0" smtClean="0"/>
              <a:t>By Considering above Conditions and Tables we get Cost of every city pair for every aircraft in below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56629043"/>
              </p:ext>
            </p:extLst>
          </p:nvPr>
        </p:nvGraphicFramePr>
        <p:xfrm>
          <a:off x="400452" y="1821804"/>
          <a:ext cx="8873550" cy="3881436"/>
        </p:xfrm>
        <a:graphic>
          <a:graphicData uri="http://schemas.openxmlformats.org/drawingml/2006/table">
            <a:tbl>
              <a:tblPr/>
              <a:tblGrid>
                <a:gridCol w="985950"/>
                <a:gridCol w="985950"/>
                <a:gridCol w="985950"/>
                <a:gridCol w="985950"/>
                <a:gridCol w="985950"/>
                <a:gridCol w="985950"/>
                <a:gridCol w="985950"/>
                <a:gridCol w="985950"/>
                <a:gridCol w="985950"/>
              </a:tblGrid>
              <a:tr h="917430">
                <a:tc>
                  <a:txBody>
                    <a:bodyPr/>
                    <a:lstStyle/>
                    <a:p>
                      <a:pPr algn="r" fontAlgn="ctr"/>
                      <a:endParaRPr lang="en-IN" sz="1400" b="1" dirty="0">
                        <a:effectLst/>
                      </a:endParaRPr>
                    </a:p>
                  </a:txBody>
                  <a:tcPr marL="70572" marR="70572" marT="35286" marB="35286"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400" b="1" dirty="0" smtClean="0">
                          <a:effectLst/>
                        </a:rPr>
                        <a:t>Aircraft Type</a:t>
                      </a:r>
                    </a:p>
                    <a:p>
                      <a:pPr algn="r" fontAlgn="ctr"/>
                      <a:endParaRPr lang="en-IN" sz="1400" b="1" dirty="0">
                        <a:effectLst/>
                      </a:endParaRPr>
                    </a:p>
                  </a:txBody>
                  <a:tcPr marL="70572" marR="70572" marT="35286" marB="35286"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400" b="1" dirty="0" smtClean="0">
                          <a:effectLst/>
                        </a:rPr>
                        <a:t>Range (Km)</a:t>
                      </a:r>
                    </a:p>
                    <a:p>
                      <a:pPr algn="r" fontAlgn="ctr"/>
                      <a:endParaRPr lang="en-IN" sz="1400" b="1" dirty="0">
                        <a:effectLst/>
                      </a:endParaRPr>
                    </a:p>
                  </a:txBody>
                  <a:tcPr marL="70572" marR="70572" marT="35286" marB="35286" anchor="ctr">
                    <a:lnL>
                      <a:noFill/>
                    </a:lnL>
                    <a:lnR>
                      <a:noFill/>
                    </a:lnR>
                    <a:lnT>
                      <a:noFill/>
                    </a:lnT>
                    <a:lnB>
                      <a:noFill/>
                    </a:lnB>
                  </a:tcPr>
                </a:tc>
                <a:tc>
                  <a:txBody>
                    <a:bodyPr/>
                    <a:lstStyle/>
                    <a:p>
                      <a:pPr algn="r" fontAlgn="ctr"/>
                      <a:r>
                        <a:rPr lang="en-IN" sz="1400" b="1" dirty="0" smtClean="0">
                          <a:effectLst/>
                        </a:rPr>
                        <a:t>Number of Seats</a:t>
                      </a:r>
                      <a:endParaRPr lang="en-IN" sz="1400" b="1" dirty="0">
                        <a:effectLst/>
                      </a:endParaRPr>
                    </a:p>
                  </a:txBody>
                  <a:tcPr marL="70572" marR="70572" marT="35286" marB="35286" anchor="ctr">
                    <a:lnL>
                      <a:noFill/>
                    </a:lnL>
                    <a:lnR>
                      <a:noFill/>
                    </a:lnR>
                    <a:lnT>
                      <a:noFill/>
                    </a:lnT>
                    <a:lnB>
                      <a:noFill/>
                    </a:lnB>
                  </a:tcPr>
                </a:tc>
                <a:tc>
                  <a:txBody>
                    <a:bodyPr/>
                    <a:lstStyle/>
                    <a:p>
                      <a:pPr algn="r" fontAlgn="ctr"/>
                      <a:r>
                        <a:rPr lang="en-GB" sz="1400" b="1" dirty="0" smtClean="0">
                          <a:effectLst/>
                        </a:rPr>
                        <a:t>Cost per seat per Km</a:t>
                      </a:r>
                      <a:endParaRPr lang="en-IN" sz="1400" b="1" dirty="0">
                        <a:effectLst/>
                      </a:endParaRPr>
                    </a:p>
                  </a:txBody>
                  <a:tcPr marL="70572" marR="70572" marT="35286" marB="35286"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400" b="1" dirty="0" smtClean="0">
                          <a:effectLst/>
                        </a:rPr>
                        <a:t>AA-BB cost</a:t>
                      </a:r>
                    </a:p>
                    <a:p>
                      <a:pPr algn="r" fontAlgn="ctr"/>
                      <a:endParaRPr lang="en-IN" sz="1400" b="1" dirty="0">
                        <a:effectLst/>
                      </a:endParaRPr>
                    </a:p>
                  </a:txBody>
                  <a:tcPr marL="70572" marR="70572" marT="35286" marB="35286"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400" b="1" dirty="0" smtClean="0">
                          <a:effectLst/>
                        </a:rPr>
                        <a:t>BB-CC cost</a:t>
                      </a:r>
                    </a:p>
                    <a:p>
                      <a:pPr algn="r" fontAlgn="ctr"/>
                      <a:endParaRPr lang="en-IN" sz="1400" b="1" dirty="0">
                        <a:effectLst/>
                      </a:endParaRPr>
                    </a:p>
                  </a:txBody>
                  <a:tcPr marL="70572" marR="70572" marT="35286" marB="35286"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400" b="1" dirty="0" smtClean="0">
                          <a:effectLst/>
                        </a:rPr>
                        <a:t>CC-AA cost</a:t>
                      </a:r>
                    </a:p>
                    <a:p>
                      <a:pPr algn="r" fontAlgn="ctr"/>
                      <a:endParaRPr lang="en-IN" sz="1400" b="1" dirty="0">
                        <a:effectLst/>
                      </a:endParaRPr>
                    </a:p>
                  </a:txBody>
                  <a:tcPr marL="70572" marR="70572" marT="35286" marB="35286" anchor="ctr">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smtClean="0">
                          <a:effectLst/>
                        </a:rPr>
                        <a:t>AA-DD cost</a:t>
                      </a:r>
                    </a:p>
                  </a:txBody>
                  <a:tcPr marL="70572" marR="70572" marT="35286" marB="35286">
                    <a:lnL>
                      <a:noFill/>
                    </a:lnL>
                  </a:tcPr>
                </a:tc>
              </a:tr>
              <a:tr h="494001">
                <a:tc>
                  <a:txBody>
                    <a:bodyPr/>
                    <a:lstStyle/>
                    <a:p>
                      <a:pPr algn="r" fontAlgn="ctr"/>
                      <a:r>
                        <a:rPr lang="en-IN" sz="1400" b="1">
                          <a:effectLst/>
                        </a:rPr>
                        <a:t>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A320</a:t>
                      </a:r>
                    </a:p>
                  </a:txBody>
                  <a:tcPr marL="70572" marR="70572" marT="35286" marB="35286" anchor="ctr">
                    <a:lnL>
                      <a:noFill/>
                    </a:lnL>
                    <a:lnR>
                      <a:noFill/>
                    </a:lnR>
                    <a:lnT>
                      <a:noFill/>
                    </a:lnT>
                    <a:lnB>
                      <a:noFill/>
                    </a:lnB>
                    <a:solidFill>
                      <a:srgbClr val="F5F5F5"/>
                    </a:solidFill>
                  </a:tcPr>
                </a:tc>
                <a:tc>
                  <a:txBody>
                    <a:bodyPr/>
                    <a:lstStyle/>
                    <a:p>
                      <a:pPr algn="r" fontAlgn="ctr"/>
                      <a:r>
                        <a:rPr lang="en-IN" sz="1400" dirty="0">
                          <a:effectLst/>
                        </a:rPr>
                        <a:t>5000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150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0.041667</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56250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NaN</a:t>
                      </a:r>
                    </a:p>
                  </a:txBody>
                  <a:tcPr marL="70572" marR="70572" marT="35286" marB="35286" anchor="ctr">
                    <a:lnL>
                      <a:noFill/>
                    </a:lnL>
                    <a:lnR>
                      <a:noFill/>
                    </a:lnR>
                    <a:lnT>
                      <a:noFill/>
                    </a:lnT>
                    <a:lnB>
                      <a:noFill/>
                    </a:lnB>
                    <a:solidFill>
                      <a:srgbClr val="F5F5F5"/>
                    </a:solidFill>
                  </a:tcPr>
                </a:tc>
                <a:tc>
                  <a:txBody>
                    <a:bodyPr/>
                    <a:lstStyle/>
                    <a:p>
                      <a:pPr algn="r" fontAlgn="ctr"/>
                      <a:r>
                        <a:rPr lang="en-IN" sz="1400" dirty="0">
                          <a:effectLst/>
                        </a:rPr>
                        <a:t>5000</a:t>
                      </a:r>
                    </a:p>
                  </a:txBody>
                  <a:tcPr marL="70572" marR="70572" marT="35286" marB="35286" anchor="ctr">
                    <a:lnL>
                      <a:noFill/>
                    </a:lnL>
                    <a:lnR>
                      <a:noFill/>
                    </a:lnR>
                    <a:lnT>
                      <a:noFill/>
                    </a:lnT>
                    <a:lnB>
                      <a:noFill/>
                    </a:lnB>
                    <a:solidFill>
                      <a:srgbClr val="F5F5F5"/>
                    </a:solidFill>
                  </a:tcPr>
                </a:tc>
                <a:tc>
                  <a:txBody>
                    <a:bodyPr/>
                    <a:lstStyle/>
                    <a:p>
                      <a:pPr algn="r" fontAlgn="ctr"/>
                      <a:r>
                        <a:rPr lang="en-IN" sz="1400" dirty="0">
                          <a:effectLst/>
                        </a:rPr>
                        <a:t>12500</a:t>
                      </a:r>
                    </a:p>
                  </a:txBody>
                  <a:tcPr marL="70572" marR="70572" marT="35286" marB="35286" anchor="ctr">
                    <a:lnL>
                      <a:noFill/>
                    </a:lnL>
                    <a:lnR>
                      <a:noFill/>
                    </a:lnR>
                    <a:lnB>
                      <a:noFill/>
                    </a:lnB>
                    <a:solidFill>
                      <a:srgbClr val="F5F5F5"/>
                    </a:solidFill>
                  </a:tcPr>
                </a:tc>
              </a:tr>
              <a:tr h="494001">
                <a:tc>
                  <a:txBody>
                    <a:bodyPr/>
                    <a:lstStyle/>
                    <a:p>
                      <a:pPr algn="r" fontAlgn="ctr"/>
                      <a:r>
                        <a:rPr lang="en-IN" sz="1400" b="1">
                          <a:effectLst/>
                        </a:rPr>
                        <a:t>1</a:t>
                      </a:r>
                    </a:p>
                  </a:txBody>
                  <a:tcPr marL="70572" marR="70572" marT="35286" marB="35286" anchor="ctr">
                    <a:lnL>
                      <a:noFill/>
                    </a:lnL>
                    <a:lnR>
                      <a:noFill/>
                    </a:lnR>
                    <a:lnT>
                      <a:noFill/>
                    </a:lnT>
                    <a:lnB>
                      <a:noFill/>
                    </a:lnB>
                  </a:tcPr>
                </a:tc>
                <a:tc>
                  <a:txBody>
                    <a:bodyPr/>
                    <a:lstStyle/>
                    <a:p>
                      <a:pPr algn="r" fontAlgn="ctr"/>
                      <a:r>
                        <a:rPr lang="en-IN" sz="1400">
                          <a:effectLst/>
                        </a:rPr>
                        <a:t>A330</a:t>
                      </a:r>
                    </a:p>
                  </a:txBody>
                  <a:tcPr marL="70572" marR="70572" marT="35286" marB="35286" anchor="ctr">
                    <a:lnL>
                      <a:noFill/>
                    </a:lnL>
                    <a:lnR>
                      <a:noFill/>
                    </a:lnR>
                    <a:lnT>
                      <a:noFill/>
                    </a:lnT>
                    <a:lnB>
                      <a:noFill/>
                    </a:lnB>
                  </a:tcPr>
                </a:tc>
                <a:tc>
                  <a:txBody>
                    <a:bodyPr/>
                    <a:lstStyle/>
                    <a:p>
                      <a:pPr algn="r" fontAlgn="ctr"/>
                      <a:r>
                        <a:rPr lang="en-IN" sz="1400">
                          <a:effectLst/>
                        </a:rPr>
                        <a:t>8000</a:t>
                      </a:r>
                    </a:p>
                  </a:txBody>
                  <a:tcPr marL="70572" marR="70572" marT="35286" marB="35286" anchor="ctr">
                    <a:lnL>
                      <a:noFill/>
                    </a:lnL>
                    <a:lnR>
                      <a:noFill/>
                    </a:lnR>
                    <a:lnT>
                      <a:noFill/>
                    </a:lnT>
                    <a:lnB>
                      <a:noFill/>
                    </a:lnB>
                  </a:tcPr>
                </a:tc>
                <a:tc>
                  <a:txBody>
                    <a:bodyPr/>
                    <a:lstStyle/>
                    <a:p>
                      <a:pPr algn="r" fontAlgn="ctr"/>
                      <a:r>
                        <a:rPr lang="en-IN" sz="1400">
                          <a:effectLst/>
                        </a:rPr>
                        <a:t>250</a:t>
                      </a:r>
                    </a:p>
                  </a:txBody>
                  <a:tcPr marL="70572" marR="70572" marT="35286" marB="35286" anchor="ctr">
                    <a:lnL>
                      <a:noFill/>
                    </a:lnL>
                    <a:lnR>
                      <a:noFill/>
                    </a:lnR>
                    <a:lnT>
                      <a:noFill/>
                    </a:lnT>
                    <a:lnB>
                      <a:noFill/>
                    </a:lnB>
                  </a:tcPr>
                </a:tc>
                <a:tc>
                  <a:txBody>
                    <a:bodyPr/>
                    <a:lstStyle/>
                    <a:p>
                      <a:pPr algn="r" fontAlgn="ctr"/>
                      <a:r>
                        <a:rPr lang="en-IN" sz="1400">
                          <a:effectLst/>
                        </a:rPr>
                        <a:t>0.033333</a:t>
                      </a:r>
                    </a:p>
                  </a:txBody>
                  <a:tcPr marL="70572" marR="70572" marT="35286" marB="35286" anchor="ctr">
                    <a:lnL>
                      <a:noFill/>
                    </a:lnL>
                    <a:lnR>
                      <a:noFill/>
                    </a:lnR>
                    <a:lnT>
                      <a:noFill/>
                    </a:lnT>
                    <a:lnB>
                      <a:noFill/>
                    </a:lnB>
                  </a:tcPr>
                </a:tc>
                <a:tc>
                  <a:txBody>
                    <a:bodyPr/>
                    <a:lstStyle/>
                    <a:p>
                      <a:pPr algn="r" fontAlgn="ctr"/>
                      <a:r>
                        <a:rPr lang="en-IN" sz="1400">
                          <a:effectLst/>
                        </a:rPr>
                        <a:t>50000</a:t>
                      </a:r>
                    </a:p>
                  </a:txBody>
                  <a:tcPr marL="70572" marR="70572" marT="35286" marB="35286" anchor="ctr">
                    <a:lnL>
                      <a:noFill/>
                    </a:lnL>
                    <a:lnR>
                      <a:noFill/>
                    </a:lnR>
                    <a:lnT>
                      <a:noFill/>
                    </a:lnT>
                    <a:lnB>
                      <a:noFill/>
                    </a:lnB>
                  </a:tcPr>
                </a:tc>
                <a:tc>
                  <a:txBody>
                    <a:bodyPr/>
                    <a:lstStyle/>
                    <a:p>
                      <a:pPr algn="r" fontAlgn="ctr"/>
                      <a:r>
                        <a:rPr lang="en-IN" sz="1400">
                          <a:effectLst/>
                        </a:rPr>
                        <a:t>108333</a:t>
                      </a:r>
                    </a:p>
                  </a:txBody>
                  <a:tcPr marL="70572" marR="70572" marT="35286" marB="35286" anchor="ctr">
                    <a:lnL>
                      <a:noFill/>
                    </a:lnL>
                    <a:lnR>
                      <a:noFill/>
                    </a:lnR>
                    <a:lnT>
                      <a:noFill/>
                    </a:lnT>
                    <a:lnB>
                      <a:noFill/>
                    </a:lnB>
                  </a:tcPr>
                </a:tc>
                <a:tc>
                  <a:txBody>
                    <a:bodyPr/>
                    <a:lstStyle/>
                    <a:p>
                      <a:pPr algn="r" fontAlgn="ctr"/>
                      <a:r>
                        <a:rPr lang="en-IN" sz="1400">
                          <a:effectLst/>
                        </a:rPr>
                        <a:t>6666</a:t>
                      </a:r>
                    </a:p>
                  </a:txBody>
                  <a:tcPr marL="70572" marR="70572" marT="35286" marB="35286" anchor="ctr">
                    <a:lnL>
                      <a:noFill/>
                    </a:lnL>
                    <a:lnR>
                      <a:noFill/>
                    </a:lnR>
                    <a:lnT>
                      <a:noFill/>
                    </a:lnT>
                    <a:lnB>
                      <a:noFill/>
                    </a:lnB>
                  </a:tcPr>
                </a:tc>
                <a:tc>
                  <a:txBody>
                    <a:bodyPr/>
                    <a:lstStyle/>
                    <a:p>
                      <a:pPr algn="r" fontAlgn="ctr"/>
                      <a:r>
                        <a:rPr lang="en-IN" sz="1400">
                          <a:effectLst/>
                        </a:rPr>
                        <a:t>16666</a:t>
                      </a:r>
                    </a:p>
                  </a:txBody>
                  <a:tcPr marL="70572" marR="70572" marT="35286" marB="35286" anchor="ctr">
                    <a:lnL>
                      <a:noFill/>
                    </a:lnL>
                    <a:lnR>
                      <a:noFill/>
                    </a:lnR>
                    <a:lnT>
                      <a:noFill/>
                    </a:lnT>
                    <a:lnB>
                      <a:noFill/>
                    </a:lnB>
                  </a:tcPr>
                </a:tc>
              </a:tr>
              <a:tr h="494001">
                <a:tc>
                  <a:txBody>
                    <a:bodyPr/>
                    <a:lstStyle/>
                    <a:p>
                      <a:pPr algn="r" fontAlgn="ctr"/>
                      <a:r>
                        <a:rPr lang="en-IN" sz="1400" b="1">
                          <a:effectLst/>
                        </a:rPr>
                        <a:t>2</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B737</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5000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150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0.042500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57375</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NaN</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5100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12750</a:t>
                      </a:r>
                    </a:p>
                  </a:txBody>
                  <a:tcPr marL="70572" marR="70572" marT="35286" marB="35286" anchor="ctr">
                    <a:lnL>
                      <a:noFill/>
                    </a:lnL>
                    <a:lnR>
                      <a:noFill/>
                    </a:lnR>
                    <a:lnT>
                      <a:noFill/>
                    </a:lnT>
                    <a:lnB>
                      <a:noFill/>
                    </a:lnB>
                    <a:solidFill>
                      <a:srgbClr val="F5F5F5"/>
                    </a:solidFill>
                  </a:tcPr>
                </a:tc>
              </a:tr>
              <a:tr h="494001">
                <a:tc>
                  <a:txBody>
                    <a:bodyPr/>
                    <a:lstStyle/>
                    <a:p>
                      <a:pPr algn="r" fontAlgn="ctr"/>
                      <a:r>
                        <a:rPr lang="en-IN" sz="1400" b="1">
                          <a:effectLst/>
                        </a:rPr>
                        <a:t>3</a:t>
                      </a:r>
                    </a:p>
                  </a:txBody>
                  <a:tcPr marL="70572" marR="70572" marT="35286" marB="35286" anchor="ctr">
                    <a:lnL>
                      <a:noFill/>
                    </a:lnL>
                    <a:lnR>
                      <a:noFill/>
                    </a:lnR>
                    <a:lnT>
                      <a:noFill/>
                    </a:lnT>
                    <a:lnB>
                      <a:noFill/>
                    </a:lnB>
                  </a:tcPr>
                </a:tc>
                <a:tc>
                  <a:txBody>
                    <a:bodyPr/>
                    <a:lstStyle/>
                    <a:p>
                      <a:pPr algn="r" fontAlgn="ctr"/>
                      <a:r>
                        <a:rPr lang="en-IN" sz="1400">
                          <a:effectLst/>
                        </a:rPr>
                        <a:t>B747</a:t>
                      </a:r>
                    </a:p>
                  </a:txBody>
                  <a:tcPr marL="70572" marR="70572" marT="35286" marB="35286" anchor="ctr">
                    <a:lnL>
                      <a:noFill/>
                    </a:lnL>
                    <a:lnR>
                      <a:noFill/>
                    </a:lnR>
                    <a:lnT>
                      <a:noFill/>
                    </a:lnT>
                    <a:lnB>
                      <a:noFill/>
                    </a:lnB>
                  </a:tcPr>
                </a:tc>
                <a:tc>
                  <a:txBody>
                    <a:bodyPr/>
                    <a:lstStyle/>
                    <a:p>
                      <a:pPr algn="r" fontAlgn="ctr"/>
                      <a:r>
                        <a:rPr lang="en-IN" sz="1400">
                          <a:effectLst/>
                        </a:rPr>
                        <a:t>10000</a:t>
                      </a:r>
                    </a:p>
                  </a:txBody>
                  <a:tcPr marL="70572" marR="70572" marT="35286" marB="35286" anchor="ctr">
                    <a:lnL>
                      <a:noFill/>
                    </a:lnL>
                    <a:lnR>
                      <a:noFill/>
                    </a:lnR>
                    <a:lnT>
                      <a:noFill/>
                    </a:lnT>
                    <a:lnB>
                      <a:noFill/>
                    </a:lnB>
                  </a:tcPr>
                </a:tc>
                <a:tc>
                  <a:txBody>
                    <a:bodyPr/>
                    <a:lstStyle/>
                    <a:p>
                      <a:pPr algn="r" fontAlgn="ctr"/>
                      <a:r>
                        <a:rPr lang="en-IN" sz="1400">
                          <a:effectLst/>
                        </a:rPr>
                        <a:t>350</a:t>
                      </a:r>
                    </a:p>
                  </a:txBody>
                  <a:tcPr marL="70572" marR="70572" marT="35286" marB="35286" anchor="ctr">
                    <a:lnL>
                      <a:noFill/>
                    </a:lnL>
                    <a:lnR>
                      <a:noFill/>
                    </a:lnR>
                    <a:lnT>
                      <a:noFill/>
                    </a:lnT>
                    <a:lnB>
                      <a:noFill/>
                    </a:lnB>
                  </a:tcPr>
                </a:tc>
                <a:tc>
                  <a:txBody>
                    <a:bodyPr/>
                    <a:lstStyle/>
                    <a:p>
                      <a:pPr algn="r" fontAlgn="ctr"/>
                      <a:r>
                        <a:rPr lang="en-IN" sz="1400">
                          <a:effectLst/>
                        </a:rPr>
                        <a:t>0.038095</a:t>
                      </a:r>
                    </a:p>
                  </a:txBody>
                  <a:tcPr marL="70572" marR="70572" marT="35286" marB="35286" anchor="ctr">
                    <a:lnL>
                      <a:noFill/>
                    </a:lnL>
                    <a:lnR>
                      <a:noFill/>
                    </a:lnR>
                    <a:lnT>
                      <a:noFill/>
                    </a:lnT>
                    <a:lnB>
                      <a:noFill/>
                    </a:lnB>
                  </a:tcPr>
                </a:tc>
                <a:tc>
                  <a:txBody>
                    <a:bodyPr/>
                    <a:lstStyle/>
                    <a:p>
                      <a:pPr algn="r" fontAlgn="ctr"/>
                      <a:r>
                        <a:rPr lang="en-IN" sz="1400">
                          <a:effectLst/>
                        </a:rPr>
                        <a:t>80000</a:t>
                      </a:r>
                    </a:p>
                  </a:txBody>
                  <a:tcPr marL="70572" marR="70572" marT="35286" marB="35286" anchor="ctr">
                    <a:lnL>
                      <a:noFill/>
                    </a:lnL>
                    <a:lnR>
                      <a:noFill/>
                    </a:lnR>
                    <a:lnT>
                      <a:noFill/>
                    </a:lnT>
                    <a:lnB>
                      <a:noFill/>
                    </a:lnB>
                  </a:tcPr>
                </a:tc>
                <a:tc>
                  <a:txBody>
                    <a:bodyPr/>
                    <a:lstStyle/>
                    <a:p>
                      <a:pPr algn="r" fontAlgn="ctr"/>
                      <a:r>
                        <a:rPr lang="en-IN" sz="1400">
                          <a:effectLst/>
                        </a:rPr>
                        <a:t>173333</a:t>
                      </a:r>
                    </a:p>
                  </a:txBody>
                  <a:tcPr marL="70572" marR="70572" marT="35286" marB="35286" anchor="ctr">
                    <a:lnL>
                      <a:noFill/>
                    </a:lnL>
                    <a:lnR>
                      <a:noFill/>
                    </a:lnR>
                    <a:lnT>
                      <a:noFill/>
                    </a:lnT>
                    <a:lnB>
                      <a:noFill/>
                    </a:lnB>
                  </a:tcPr>
                </a:tc>
                <a:tc>
                  <a:txBody>
                    <a:bodyPr/>
                    <a:lstStyle/>
                    <a:p>
                      <a:pPr algn="r" fontAlgn="ctr"/>
                      <a:r>
                        <a:rPr lang="en-IN" sz="1400">
                          <a:effectLst/>
                        </a:rPr>
                        <a:t>5333</a:t>
                      </a:r>
                    </a:p>
                  </a:txBody>
                  <a:tcPr marL="70572" marR="70572" marT="35286" marB="35286" anchor="ctr">
                    <a:lnL>
                      <a:noFill/>
                    </a:lnL>
                    <a:lnR>
                      <a:noFill/>
                    </a:lnR>
                    <a:lnT>
                      <a:noFill/>
                    </a:lnT>
                    <a:lnB>
                      <a:noFill/>
                    </a:lnB>
                  </a:tcPr>
                </a:tc>
                <a:tc>
                  <a:txBody>
                    <a:bodyPr/>
                    <a:lstStyle/>
                    <a:p>
                      <a:pPr algn="r" fontAlgn="ctr"/>
                      <a:r>
                        <a:rPr lang="en-IN" sz="1400">
                          <a:effectLst/>
                        </a:rPr>
                        <a:t>13333</a:t>
                      </a:r>
                    </a:p>
                  </a:txBody>
                  <a:tcPr marL="70572" marR="70572" marT="35286" marB="35286" anchor="ctr">
                    <a:lnL>
                      <a:noFill/>
                    </a:lnL>
                    <a:lnR>
                      <a:noFill/>
                    </a:lnR>
                    <a:lnT>
                      <a:noFill/>
                    </a:lnT>
                    <a:lnB>
                      <a:noFill/>
                    </a:lnB>
                  </a:tcPr>
                </a:tc>
              </a:tr>
              <a:tr h="494001">
                <a:tc>
                  <a:txBody>
                    <a:bodyPr/>
                    <a:lstStyle/>
                    <a:p>
                      <a:pPr algn="r" fontAlgn="ctr"/>
                      <a:r>
                        <a:rPr lang="en-IN" sz="1400" b="1">
                          <a:effectLst/>
                        </a:rPr>
                        <a:t>4</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Q400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1500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90</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0.051852</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NaN</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NaN</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7466</a:t>
                      </a:r>
                    </a:p>
                  </a:txBody>
                  <a:tcPr marL="70572" marR="70572" marT="35286" marB="35286" anchor="ctr">
                    <a:lnL>
                      <a:noFill/>
                    </a:lnL>
                    <a:lnR>
                      <a:noFill/>
                    </a:lnR>
                    <a:lnT>
                      <a:noFill/>
                    </a:lnT>
                    <a:lnB>
                      <a:noFill/>
                    </a:lnB>
                    <a:solidFill>
                      <a:srgbClr val="F5F5F5"/>
                    </a:solidFill>
                  </a:tcPr>
                </a:tc>
                <a:tc>
                  <a:txBody>
                    <a:bodyPr/>
                    <a:lstStyle/>
                    <a:p>
                      <a:pPr algn="r" fontAlgn="ctr"/>
                      <a:r>
                        <a:rPr lang="en-IN" sz="1400">
                          <a:effectLst/>
                        </a:rPr>
                        <a:t>18666</a:t>
                      </a:r>
                    </a:p>
                  </a:txBody>
                  <a:tcPr marL="70572" marR="70572" marT="35286" marB="35286" anchor="ctr">
                    <a:lnL>
                      <a:noFill/>
                    </a:lnL>
                    <a:lnR>
                      <a:noFill/>
                    </a:lnR>
                    <a:lnT>
                      <a:noFill/>
                    </a:lnT>
                    <a:lnB>
                      <a:noFill/>
                    </a:lnB>
                    <a:solidFill>
                      <a:srgbClr val="F5F5F5"/>
                    </a:solidFill>
                  </a:tcPr>
                </a:tc>
              </a:tr>
              <a:tr h="494001">
                <a:tc>
                  <a:txBody>
                    <a:bodyPr/>
                    <a:lstStyle/>
                    <a:p>
                      <a:pPr algn="r" fontAlgn="ctr"/>
                      <a:r>
                        <a:rPr lang="en-IN" sz="1400" b="1">
                          <a:effectLst/>
                        </a:rPr>
                        <a:t>5</a:t>
                      </a:r>
                    </a:p>
                  </a:txBody>
                  <a:tcPr marL="70572" marR="70572" marT="35286" marB="35286" anchor="ctr">
                    <a:lnL>
                      <a:noFill/>
                    </a:lnL>
                    <a:lnR>
                      <a:noFill/>
                    </a:lnR>
                    <a:lnT>
                      <a:noFill/>
                    </a:lnT>
                    <a:lnB>
                      <a:noFill/>
                    </a:lnB>
                  </a:tcPr>
                </a:tc>
                <a:tc>
                  <a:txBody>
                    <a:bodyPr/>
                    <a:lstStyle/>
                    <a:p>
                      <a:pPr algn="r" fontAlgn="ctr"/>
                      <a:r>
                        <a:rPr lang="en-IN" sz="1400">
                          <a:effectLst/>
                        </a:rPr>
                        <a:t>ATR72</a:t>
                      </a:r>
                    </a:p>
                  </a:txBody>
                  <a:tcPr marL="70572" marR="70572" marT="35286" marB="35286" anchor="ctr">
                    <a:lnL>
                      <a:noFill/>
                    </a:lnL>
                    <a:lnR>
                      <a:noFill/>
                    </a:lnR>
                    <a:lnT>
                      <a:noFill/>
                    </a:lnT>
                    <a:lnB>
                      <a:noFill/>
                    </a:lnB>
                  </a:tcPr>
                </a:tc>
                <a:tc>
                  <a:txBody>
                    <a:bodyPr/>
                    <a:lstStyle/>
                    <a:p>
                      <a:pPr algn="r" fontAlgn="ctr"/>
                      <a:r>
                        <a:rPr lang="en-IN" sz="1400">
                          <a:effectLst/>
                        </a:rPr>
                        <a:t>1000</a:t>
                      </a:r>
                    </a:p>
                  </a:txBody>
                  <a:tcPr marL="70572" marR="70572" marT="35286" marB="35286" anchor="ctr">
                    <a:lnL>
                      <a:noFill/>
                    </a:lnL>
                    <a:lnR>
                      <a:noFill/>
                    </a:lnR>
                    <a:lnT>
                      <a:noFill/>
                    </a:lnT>
                    <a:lnB>
                      <a:noFill/>
                    </a:lnB>
                  </a:tcPr>
                </a:tc>
                <a:tc>
                  <a:txBody>
                    <a:bodyPr/>
                    <a:lstStyle/>
                    <a:p>
                      <a:pPr algn="r" fontAlgn="ctr"/>
                      <a:r>
                        <a:rPr lang="en-IN" sz="1400">
                          <a:effectLst/>
                        </a:rPr>
                        <a:t>75</a:t>
                      </a:r>
                    </a:p>
                  </a:txBody>
                  <a:tcPr marL="70572" marR="70572" marT="35286" marB="35286" anchor="ctr">
                    <a:lnL>
                      <a:noFill/>
                    </a:lnL>
                    <a:lnR>
                      <a:noFill/>
                    </a:lnR>
                    <a:lnT>
                      <a:noFill/>
                    </a:lnT>
                    <a:lnB>
                      <a:noFill/>
                    </a:lnB>
                  </a:tcPr>
                </a:tc>
                <a:tc>
                  <a:txBody>
                    <a:bodyPr/>
                    <a:lstStyle/>
                    <a:p>
                      <a:pPr algn="r" fontAlgn="ctr"/>
                      <a:r>
                        <a:rPr lang="en-IN" sz="1400">
                          <a:effectLst/>
                        </a:rPr>
                        <a:t>0.056410</a:t>
                      </a:r>
                    </a:p>
                  </a:txBody>
                  <a:tcPr marL="70572" marR="70572" marT="35286" marB="35286" anchor="ctr">
                    <a:lnL>
                      <a:noFill/>
                    </a:lnL>
                    <a:lnR>
                      <a:noFill/>
                    </a:lnR>
                    <a:lnT>
                      <a:noFill/>
                    </a:lnT>
                    <a:lnB>
                      <a:noFill/>
                    </a:lnB>
                  </a:tcPr>
                </a:tc>
                <a:tc>
                  <a:txBody>
                    <a:bodyPr/>
                    <a:lstStyle/>
                    <a:p>
                      <a:pPr algn="r" fontAlgn="ctr"/>
                      <a:r>
                        <a:rPr lang="en-IN" sz="1400">
                          <a:effectLst/>
                        </a:rPr>
                        <a:t>NaN</a:t>
                      </a:r>
                    </a:p>
                  </a:txBody>
                  <a:tcPr marL="70572" marR="70572" marT="35286" marB="35286" anchor="ctr">
                    <a:lnL>
                      <a:noFill/>
                    </a:lnL>
                    <a:lnR>
                      <a:noFill/>
                    </a:lnR>
                    <a:lnT>
                      <a:noFill/>
                    </a:lnT>
                    <a:lnB>
                      <a:noFill/>
                    </a:lnB>
                  </a:tcPr>
                </a:tc>
                <a:tc>
                  <a:txBody>
                    <a:bodyPr/>
                    <a:lstStyle/>
                    <a:p>
                      <a:pPr algn="r" fontAlgn="ctr"/>
                      <a:r>
                        <a:rPr lang="en-IN" sz="1400">
                          <a:effectLst/>
                        </a:rPr>
                        <a:t>NaN</a:t>
                      </a:r>
                    </a:p>
                  </a:txBody>
                  <a:tcPr marL="70572" marR="70572" marT="35286" marB="35286" anchor="ctr">
                    <a:lnL>
                      <a:noFill/>
                    </a:lnL>
                    <a:lnR>
                      <a:noFill/>
                    </a:lnR>
                    <a:lnT>
                      <a:noFill/>
                    </a:lnT>
                    <a:lnB>
                      <a:noFill/>
                    </a:lnB>
                  </a:tcPr>
                </a:tc>
                <a:tc>
                  <a:txBody>
                    <a:bodyPr/>
                    <a:lstStyle/>
                    <a:p>
                      <a:pPr algn="r" fontAlgn="ctr"/>
                      <a:r>
                        <a:rPr lang="en-IN" sz="1400">
                          <a:effectLst/>
                        </a:rPr>
                        <a:t>6769</a:t>
                      </a:r>
                    </a:p>
                  </a:txBody>
                  <a:tcPr marL="70572" marR="70572" marT="35286" marB="35286" anchor="ctr">
                    <a:lnL>
                      <a:noFill/>
                    </a:lnL>
                    <a:lnR>
                      <a:noFill/>
                    </a:lnR>
                    <a:lnT>
                      <a:noFill/>
                    </a:lnT>
                    <a:lnB>
                      <a:noFill/>
                    </a:lnB>
                  </a:tcPr>
                </a:tc>
                <a:tc>
                  <a:txBody>
                    <a:bodyPr/>
                    <a:lstStyle/>
                    <a:p>
                      <a:pPr algn="r" fontAlgn="ctr"/>
                      <a:r>
                        <a:rPr lang="en-IN" sz="1400" dirty="0">
                          <a:effectLst/>
                        </a:rPr>
                        <a:t>16923</a:t>
                      </a:r>
                    </a:p>
                  </a:txBody>
                  <a:tcPr marL="70572" marR="70572" marT="35286" marB="35286" anchor="ctr">
                    <a:lnL>
                      <a:noFill/>
                    </a:lnL>
                    <a:lnR>
                      <a:noFill/>
                    </a:lnR>
                    <a:lnT>
                      <a:noFill/>
                    </a:lnT>
                    <a:lnB>
                      <a:noFill/>
                    </a:lnB>
                  </a:tcPr>
                </a:tc>
              </a:tr>
            </a:tbl>
          </a:graphicData>
        </a:graphic>
      </p:graphicFrame>
    </p:spTree>
    <p:extLst>
      <p:ext uri="{BB962C8B-B14F-4D97-AF65-F5344CB8AC3E}">
        <p14:creationId xmlns:p14="http://schemas.microsoft.com/office/powerpoint/2010/main" val="185320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u="sng" dirty="0">
                <a:solidFill>
                  <a:schemeClr val="tx1"/>
                </a:solidFill>
              </a:rPr>
              <a:t>Most Suitable Economical Aircraft type for every City pair with number of trips</a:t>
            </a:r>
            <a:endParaRPr lang="en-GB" u="sng" dirty="0">
              <a:solidFill>
                <a:schemeClr val="tx1"/>
              </a:solidFill>
            </a:endParaRPr>
          </a:p>
        </p:txBody>
      </p:sp>
      <p:sp>
        <p:nvSpPr>
          <p:cNvPr id="3" name="Content Placeholder 2"/>
          <p:cNvSpPr>
            <a:spLocks noGrp="1"/>
          </p:cNvSpPr>
          <p:nvPr>
            <p:ph idx="1"/>
          </p:nvPr>
        </p:nvSpPr>
        <p:spPr/>
        <p:txBody>
          <a:bodyPr/>
          <a:lstStyle/>
          <a:p>
            <a:endParaRPr lang="en-GB" dirty="0"/>
          </a:p>
          <a:p>
            <a:r>
              <a:rPr lang="en-GB" dirty="0" smtClean="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01324274"/>
              </p:ext>
            </p:extLst>
          </p:nvPr>
        </p:nvGraphicFramePr>
        <p:xfrm>
          <a:off x="846558" y="2160590"/>
          <a:ext cx="8258220" cy="3454600"/>
        </p:xfrm>
        <a:graphic>
          <a:graphicData uri="http://schemas.openxmlformats.org/drawingml/2006/table">
            <a:tbl>
              <a:tblPr firstRow="1" bandRow="1">
                <a:tableStyleId>{5C22544A-7EE6-4342-B048-85BDC9FD1C3A}</a:tableStyleId>
              </a:tblPr>
              <a:tblGrid>
                <a:gridCol w="2032000"/>
                <a:gridCol w="2032000"/>
                <a:gridCol w="2032000"/>
                <a:gridCol w="2162220"/>
              </a:tblGrid>
              <a:tr h="690920">
                <a:tc>
                  <a:txBody>
                    <a:bodyPr/>
                    <a:lstStyle/>
                    <a:p>
                      <a:r>
                        <a:rPr lang="en-IN" dirty="0" smtClean="0"/>
                        <a:t>City</a:t>
                      </a:r>
                      <a:r>
                        <a:rPr lang="en-IN" baseline="0" dirty="0" smtClean="0"/>
                        <a:t> Pair</a:t>
                      </a:r>
                      <a:endParaRPr lang="en-IN" dirty="0"/>
                    </a:p>
                  </a:txBody>
                  <a:tcPr/>
                </a:tc>
                <a:tc>
                  <a:txBody>
                    <a:bodyPr/>
                    <a:lstStyle/>
                    <a:p>
                      <a:r>
                        <a:rPr lang="en-IN" dirty="0" smtClean="0"/>
                        <a:t>Aircraft Type</a:t>
                      </a:r>
                      <a:endParaRPr lang="en-IN" dirty="0"/>
                    </a:p>
                  </a:txBody>
                  <a:tcPr/>
                </a:tc>
                <a:tc>
                  <a:txBody>
                    <a:bodyPr/>
                    <a:lstStyle/>
                    <a:p>
                      <a:r>
                        <a:rPr lang="en-IN" dirty="0" err="1" smtClean="0"/>
                        <a:t>No.of</a:t>
                      </a:r>
                      <a:r>
                        <a:rPr lang="en-IN" dirty="0" smtClean="0"/>
                        <a:t> Trips</a:t>
                      </a:r>
                      <a:endParaRPr lang="en-IN" dirty="0"/>
                    </a:p>
                  </a:txBody>
                  <a:tcPr/>
                </a:tc>
                <a:tc>
                  <a:txBody>
                    <a:bodyPr/>
                    <a:lstStyle/>
                    <a:p>
                      <a:r>
                        <a:rPr lang="en-IN" dirty="0" smtClean="0"/>
                        <a:t>Cost</a:t>
                      </a:r>
                      <a:endParaRPr lang="en-IN" dirty="0"/>
                    </a:p>
                  </a:txBody>
                  <a:tcPr/>
                </a:tc>
              </a:tr>
              <a:tr h="690920">
                <a:tc>
                  <a:txBody>
                    <a:bodyPr/>
                    <a:lstStyle/>
                    <a:p>
                      <a:r>
                        <a:rPr lang="en-IN" dirty="0" smtClean="0"/>
                        <a:t>AA-BB</a:t>
                      </a:r>
                      <a:endParaRPr lang="en-IN" dirty="0"/>
                    </a:p>
                  </a:txBody>
                  <a:tcPr/>
                </a:tc>
                <a:tc>
                  <a:txBody>
                    <a:bodyPr/>
                    <a:lstStyle/>
                    <a:p>
                      <a:r>
                        <a:rPr lang="en-IN" dirty="0" smtClean="0"/>
                        <a:t>A330</a:t>
                      </a:r>
                      <a:endParaRPr lang="en-IN" dirty="0"/>
                    </a:p>
                  </a:txBody>
                  <a:tcPr/>
                </a:tc>
                <a:tc>
                  <a:txBody>
                    <a:bodyPr/>
                    <a:lstStyle/>
                    <a:p>
                      <a:r>
                        <a:rPr lang="en-IN" dirty="0" smtClean="0"/>
                        <a:t>2</a:t>
                      </a:r>
                      <a:endParaRPr lang="en-IN" dirty="0"/>
                    </a:p>
                  </a:txBody>
                  <a:tcPr/>
                </a:tc>
                <a:tc>
                  <a:txBody>
                    <a:bodyPr/>
                    <a:lstStyle/>
                    <a:p>
                      <a:r>
                        <a:rPr lang="en-IN" dirty="0" smtClean="0"/>
                        <a:t>Rs.50000</a:t>
                      </a:r>
                      <a:endParaRPr lang="en-IN" dirty="0"/>
                    </a:p>
                  </a:txBody>
                  <a:tcPr/>
                </a:tc>
              </a:tr>
              <a:tr h="690920">
                <a:tc>
                  <a:txBody>
                    <a:bodyPr/>
                    <a:lstStyle/>
                    <a:p>
                      <a:r>
                        <a:rPr lang="en-IN" dirty="0" smtClean="0"/>
                        <a:t>BB-CC</a:t>
                      </a:r>
                    </a:p>
                  </a:txBody>
                  <a:tcPr/>
                </a:tc>
                <a:tc>
                  <a:txBody>
                    <a:bodyPr/>
                    <a:lstStyle/>
                    <a:p>
                      <a:r>
                        <a:rPr lang="en-IN" dirty="0" smtClean="0"/>
                        <a:t>A330</a:t>
                      </a:r>
                      <a:endParaRPr lang="en-IN" dirty="0"/>
                    </a:p>
                  </a:txBody>
                  <a:tcPr/>
                </a:tc>
                <a:tc>
                  <a:txBody>
                    <a:bodyPr/>
                    <a:lstStyle/>
                    <a:p>
                      <a:r>
                        <a:rPr lang="en-IN" dirty="0" smtClean="0"/>
                        <a:t>2</a:t>
                      </a:r>
                      <a:endParaRPr lang="en-IN" dirty="0"/>
                    </a:p>
                  </a:txBody>
                  <a:tcPr/>
                </a:tc>
                <a:tc>
                  <a:txBody>
                    <a:bodyPr/>
                    <a:lstStyle/>
                    <a:p>
                      <a:r>
                        <a:rPr lang="en-IN" dirty="0" smtClean="0"/>
                        <a:t>Rs.108333</a:t>
                      </a:r>
                      <a:endParaRPr lang="en-IN" dirty="0"/>
                    </a:p>
                  </a:txBody>
                  <a:tcPr/>
                </a:tc>
              </a:tr>
              <a:tr h="690920">
                <a:tc>
                  <a:txBody>
                    <a:bodyPr/>
                    <a:lstStyle/>
                    <a:p>
                      <a:r>
                        <a:rPr lang="en-IN" dirty="0" smtClean="0"/>
                        <a:t>CC-AA</a:t>
                      </a:r>
                      <a:endParaRPr lang="en-IN" dirty="0"/>
                    </a:p>
                  </a:txBody>
                  <a:tcPr/>
                </a:tc>
                <a:tc>
                  <a:txBody>
                    <a:bodyPr/>
                    <a:lstStyle/>
                    <a:p>
                      <a:r>
                        <a:rPr lang="en-IN" dirty="0" smtClean="0"/>
                        <a:t>A320</a:t>
                      </a:r>
                      <a:endParaRPr lang="en-IN" dirty="0"/>
                    </a:p>
                  </a:txBody>
                  <a:tcPr/>
                </a:tc>
                <a:tc>
                  <a:txBody>
                    <a:bodyPr/>
                    <a:lstStyle/>
                    <a:p>
                      <a:r>
                        <a:rPr lang="en-IN" dirty="0" smtClean="0"/>
                        <a:t>2</a:t>
                      </a:r>
                      <a:endParaRPr lang="en-IN" dirty="0"/>
                    </a:p>
                  </a:txBody>
                  <a:tcPr/>
                </a:tc>
                <a:tc>
                  <a:txBody>
                    <a:bodyPr/>
                    <a:lstStyle/>
                    <a:p>
                      <a:r>
                        <a:rPr lang="en-IN" dirty="0" smtClean="0"/>
                        <a:t>Rs.5000</a:t>
                      </a:r>
                      <a:endParaRPr lang="en-IN" dirty="0"/>
                    </a:p>
                  </a:txBody>
                  <a:tcPr/>
                </a:tc>
              </a:tr>
              <a:tr h="690920">
                <a:tc>
                  <a:txBody>
                    <a:bodyPr/>
                    <a:lstStyle/>
                    <a:p>
                      <a:r>
                        <a:rPr lang="en-IN" dirty="0" smtClean="0"/>
                        <a:t>AA-DD</a:t>
                      </a:r>
                      <a:endParaRPr lang="en-IN" dirty="0"/>
                    </a:p>
                  </a:txBody>
                  <a:tcPr/>
                </a:tc>
                <a:tc>
                  <a:txBody>
                    <a:bodyPr/>
                    <a:lstStyle/>
                    <a:p>
                      <a:r>
                        <a:rPr lang="en-IN" dirty="0" smtClean="0"/>
                        <a:t>A320</a:t>
                      </a:r>
                      <a:endParaRPr lang="en-IN" dirty="0"/>
                    </a:p>
                  </a:txBody>
                  <a:tcPr/>
                </a:tc>
                <a:tc>
                  <a:txBody>
                    <a:bodyPr/>
                    <a:lstStyle/>
                    <a:p>
                      <a:r>
                        <a:rPr lang="en-IN" dirty="0" smtClean="0"/>
                        <a:t>2</a:t>
                      </a:r>
                      <a:endParaRPr lang="en-IN" dirty="0"/>
                    </a:p>
                  </a:txBody>
                  <a:tcPr/>
                </a:tc>
                <a:tc>
                  <a:txBody>
                    <a:bodyPr/>
                    <a:lstStyle/>
                    <a:p>
                      <a:r>
                        <a:rPr lang="en-IN" dirty="0" smtClean="0"/>
                        <a:t>Rs.12500</a:t>
                      </a:r>
                      <a:endParaRPr lang="en-IN" dirty="0"/>
                    </a:p>
                  </a:txBody>
                  <a:tcPr/>
                </a:tc>
              </a:tr>
            </a:tbl>
          </a:graphicData>
        </a:graphic>
      </p:graphicFrame>
    </p:spTree>
    <p:extLst>
      <p:ext uri="{BB962C8B-B14F-4D97-AF65-F5344CB8AC3E}">
        <p14:creationId xmlns:p14="http://schemas.microsoft.com/office/powerpoint/2010/main" val="160778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12124"/>
            <a:ext cx="8930305" cy="6014433"/>
          </a:xfrm>
        </p:spPr>
        <p:txBody>
          <a:bodyPr>
            <a:normAutofit/>
          </a:bodyPr>
          <a:lstStyle/>
          <a:p>
            <a:pPr marL="0" indent="0">
              <a:buNone/>
            </a:pPr>
            <a:r>
              <a:rPr lang="en-GB" sz="2400" u="sng" dirty="0"/>
              <a:t>From AA-BB distance = 3000 , person demand per day = </a:t>
            </a:r>
            <a:r>
              <a:rPr lang="en-GB" sz="2400" u="sng" dirty="0" smtClean="0"/>
              <a:t>420</a:t>
            </a:r>
            <a:endParaRPr lang="en-GB" dirty="0"/>
          </a:p>
          <a:p>
            <a:r>
              <a:rPr lang="en-GB" dirty="0"/>
              <a:t>  - for aircraft A320 Range=5000 , </a:t>
            </a:r>
            <a:r>
              <a:rPr lang="en-GB" dirty="0" err="1"/>
              <a:t>No.of</a:t>
            </a:r>
            <a:r>
              <a:rPr lang="en-GB" dirty="0"/>
              <a:t> seats = 150 </a:t>
            </a:r>
          </a:p>
          <a:p>
            <a:r>
              <a:rPr lang="en-GB" dirty="0"/>
              <a:t>    - It takes 3 trips </a:t>
            </a:r>
            <a:r>
              <a:rPr lang="en-GB" dirty="0" err="1"/>
              <a:t>i.e</a:t>
            </a:r>
            <a:r>
              <a:rPr lang="en-GB" dirty="0"/>
              <a:t> 420/150 =~ 3</a:t>
            </a:r>
          </a:p>
          <a:p>
            <a:r>
              <a:rPr lang="en-GB" dirty="0"/>
              <a:t>  - for air craft A330 Range=8000 , </a:t>
            </a:r>
            <a:r>
              <a:rPr lang="en-GB" dirty="0" err="1"/>
              <a:t>no.of</a:t>
            </a:r>
            <a:r>
              <a:rPr lang="en-GB" dirty="0"/>
              <a:t> seats = 250</a:t>
            </a:r>
          </a:p>
          <a:p>
            <a:r>
              <a:rPr lang="en-GB" dirty="0"/>
              <a:t>    - It takes 2 trips </a:t>
            </a:r>
            <a:r>
              <a:rPr lang="en-GB" dirty="0" err="1"/>
              <a:t>i.e</a:t>
            </a:r>
            <a:r>
              <a:rPr lang="en-GB" dirty="0"/>
              <a:t> 420/250 =~ 2</a:t>
            </a:r>
          </a:p>
          <a:p>
            <a:r>
              <a:rPr lang="en-GB" dirty="0"/>
              <a:t>  - for aircraft B737 Range=5000 , </a:t>
            </a:r>
            <a:r>
              <a:rPr lang="en-GB" dirty="0" err="1"/>
              <a:t>No.of</a:t>
            </a:r>
            <a:r>
              <a:rPr lang="en-GB" dirty="0"/>
              <a:t> seats = 150 </a:t>
            </a:r>
          </a:p>
          <a:p>
            <a:r>
              <a:rPr lang="en-GB" dirty="0"/>
              <a:t>    - It takes 3 trips </a:t>
            </a:r>
            <a:r>
              <a:rPr lang="en-GB" dirty="0" err="1"/>
              <a:t>i.e</a:t>
            </a:r>
            <a:r>
              <a:rPr lang="en-GB" dirty="0"/>
              <a:t> 420/150 =~ 3</a:t>
            </a:r>
          </a:p>
          <a:p>
            <a:r>
              <a:rPr lang="en-GB" dirty="0"/>
              <a:t>  - for air craft B747 Range=10000 , </a:t>
            </a:r>
            <a:r>
              <a:rPr lang="en-GB" dirty="0" err="1"/>
              <a:t>no.of</a:t>
            </a:r>
            <a:r>
              <a:rPr lang="en-GB" dirty="0"/>
              <a:t> seats = 350</a:t>
            </a:r>
          </a:p>
          <a:p>
            <a:r>
              <a:rPr lang="en-GB" dirty="0"/>
              <a:t>    - It takes 2 trips </a:t>
            </a:r>
            <a:r>
              <a:rPr lang="en-GB" dirty="0" err="1"/>
              <a:t>i.e</a:t>
            </a:r>
            <a:r>
              <a:rPr lang="en-GB" dirty="0"/>
              <a:t> 420/350 =~ 2  </a:t>
            </a:r>
          </a:p>
          <a:p>
            <a:r>
              <a:rPr lang="en-GB" dirty="0"/>
              <a:t>  - Other aircrafts range not sufficient for the distance </a:t>
            </a:r>
          </a:p>
          <a:p>
            <a:endParaRPr lang="en-GB" dirty="0"/>
          </a:p>
          <a:p>
            <a:r>
              <a:rPr lang="en-GB" sz="2000" dirty="0" smtClean="0">
                <a:solidFill>
                  <a:schemeClr val="accent4"/>
                </a:solidFill>
              </a:rPr>
              <a:t>Among </a:t>
            </a:r>
            <a:r>
              <a:rPr lang="en-GB" sz="2000" dirty="0">
                <a:solidFill>
                  <a:schemeClr val="accent4"/>
                </a:solidFill>
              </a:rPr>
              <a:t>the Capable air Crafts **A330** is more Economical we can see in above table </a:t>
            </a:r>
            <a:r>
              <a:rPr lang="en-GB" sz="2000" dirty="0" err="1">
                <a:solidFill>
                  <a:schemeClr val="accent4"/>
                </a:solidFill>
              </a:rPr>
              <a:t>i.e</a:t>
            </a:r>
            <a:r>
              <a:rPr lang="en-GB" sz="2000" dirty="0">
                <a:solidFill>
                  <a:schemeClr val="accent4"/>
                </a:solidFill>
              </a:rPr>
              <a:t> **Rs.50000*</a:t>
            </a:r>
            <a:endParaRPr lang="en-IN" sz="2000" dirty="0">
              <a:solidFill>
                <a:schemeClr val="accent4"/>
              </a:solidFill>
            </a:endParaRPr>
          </a:p>
        </p:txBody>
      </p:sp>
    </p:spTree>
    <p:extLst>
      <p:ext uri="{BB962C8B-B14F-4D97-AF65-F5344CB8AC3E}">
        <p14:creationId xmlns:p14="http://schemas.microsoft.com/office/powerpoint/2010/main" val="3072862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1173</Words>
  <Application>Microsoft Office PowerPoint</Application>
  <PresentationFormat>Widescreen</PresentationFormat>
  <Paragraphs>282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Airlines Case Study </vt:lpstr>
      <vt:lpstr>PART-A</vt:lpstr>
      <vt:lpstr>PowerPoint Presentation</vt:lpstr>
      <vt:lpstr>Aircraft type  and Its cost per seat per km flown </vt:lpstr>
      <vt:lpstr>PART-B</vt:lpstr>
      <vt:lpstr>Aircraft Operations Modified Table</vt:lpstr>
      <vt:lpstr>PowerPoint Presentation</vt:lpstr>
      <vt:lpstr> Most Suitable Economical Aircraft type for every City pair with number of trips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Case Study</dc:title>
  <dc:creator>Windows User</dc:creator>
  <cp:lastModifiedBy>Windows User</cp:lastModifiedBy>
  <cp:revision>8</cp:revision>
  <dcterms:created xsi:type="dcterms:W3CDTF">2022-09-16T20:38:58Z</dcterms:created>
  <dcterms:modified xsi:type="dcterms:W3CDTF">2022-09-16T21:47:34Z</dcterms:modified>
</cp:coreProperties>
</file>