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87" r:id="rId6"/>
    <p:sldId id="288" r:id="rId7"/>
    <p:sldId id="286" r:id="rId8"/>
    <p:sldId id="285" r:id="rId9"/>
    <p:sldId id="283" r:id="rId10"/>
    <p:sldId id="284" r:id="rId11"/>
    <p:sldId id="258" r:id="rId12"/>
    <p:sldId id="267" r:id="rId13"/>
    <p:sldId id="276" r:id="rId14"/>
    <p:sldId id="269" r:id="rId15"/>
    <p:sldId id="270" r:id="rId16"/>
    <p:sldId id="272" r:id="rId17"/>
    <p:sldId id="274" r:id="rId18"/>
    <p:sldId id="277" r:id="rId19"/>
    <p:sldId id="278" r:id="rId20"/>
    <p:sldId id="279" r:id="rId21"/>
    <p:sldId id="280" r:id="rId22"/>
    <p:sldId id="290" r:id="rId23"/>
    <p:sldId id="282" r:id="rId24"/>
    <p:sldId id="291" r:id="rId25"/>
    <p:sldId id="289" r:id="rId26"/>
    <p:sldId id="266" r:id="rId27"/>
  </p:sldIdLst>
  <p:sldSz cx="9144000" cy="6858000" type="screen4x3"/>
  <p:notesSz cx="6797675" cy="9928225"/>
  <p:custDataLst>
    <p:tags r:id="rId3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orient="horz" pos="4247" userDrawn="1">
          <p15:clr>
            <a:srgbClr val="A4A3A4"/>
          </p15:clr>
        </p15:guide>
        <p15:guide id="3" orient="horz" pos="3226" userDrawn="1">
          <p15:clr>
            <a:srgbClr val="A4A3A4"/>
          </p15:clr>
        </p15:guide>
        <p15:guide id="4" pos="5759">
          <p15:clr>
            <a:srgbClr val="A4A3A4"/>
          </p15:clr>
        </p15:guide>
        <p15:guide id="5" pos="567">
          <p15:clr>
            <a:srgbClr val="A4A3A4"/>
          </p15:clr>
        </p15:guide>
        <p15:guide id="6" pos="3129">
          <p15:clr>
            <a:srgbClr val="A4A3A4"/>
          </p15:clr>
        </p15:guide>
        <p15:guide id="7" pos="3016">
          <p15:clr>
            <a:srgbClr val="A4A3A4"/>
          </p15:clr>
        </p15:guide>
        <p15:guide id="8" pos="5511">
          <p15:clr>
            <a:srgbClr val="A4A3A4"/>
          </p15:clr>
        </p15:guide>
        <p15:guide id="9" pos="1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63" userDrawn="1">
          <p15:clr>
            <a:srgbClr val="A4A3A4"/>
          </p15:clr>
        </p15:guide>
        <p15:guide id="2" pos="74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AD9"/>
    <a:srgbClr val="CCEC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6072" autoAdjust="0"/>
  </p:normalViewPr>
  <p:slideViewPr>
    <p:cSldViewPr snapToGrid="0">
      <p:cViewPr varScale="1">
        <p:scale>
          <a:sx n="122" d="100"/>
          <a:sy n="122" d="100"/>
        </p:scale>
        <p:origin x="366" y="114"/>
      </p:cViewPr>
      <p:guideLst>
        <p:guide orient="horz" pos="1162"/>
        <p:guide orient="horz" pos="4247"/>
        <p:guide orient="horz" pos="3226"/>
        <p:guide pos="5759"/>
        <p:guide pos="567"/>
        <p:guide pos="3129"/>
        <p:guide pos="3016"/>
        <p:guide pos="5511"/>
        <p:guide pos="149"/>
      </p:guideLst>
    </p:cSldViewPr>
  </p:slideViewPr>
  <p:outlineViewPr>
    <p:cViewPr>
      <p:scale>
        <a:sx n="33" d="100"/>
        <a:sy n="33" d="100"/>
      </p:scale>
      <p:origin x="48" y="513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75" d="100"/>
          <a:sy n="75" d="100"/>
        </p:scale>
        <p:origin x="3384" y="284"/>
      </p:cViewPr>
      <p:guideLst>
        <p:guide orient="horz" pos="3263"/>
        <p:guide pos="74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4" y="9430220"/>
            <a:ext cx="2945659" cy="496411"/>
          </a:xfrm>
          <a:prstGeom prst="rect">
            <a:avLst/>
          </a:prstGeom>
        </p:spPr>
        <p:txBody>
          <a:bodyPr vert="horz" lIns="90306" tIns="45153" rIns="90306" bIns="45153" rtlCol="0" anchor="b"/>
          <a:lstStyle>
            <a:lvl1pPr algn="r">
              <a:defRPr sz="1200"/>
            </a:lvl1pPr>
          </a:lstStyle>
          <a:p>
            <a:fld id="{89EB9D13-6D09-4E2A-B1C7-7258C227D92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7493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otizenplatzhalter 8"/>
          <p:cNvSpPr>
            <a:spLocks noGrp="1"/>
          </p:cNvSpPr>
          <p:nvPr>
            <p:ph type="body" sz="quarter" idx="3"/>
          </p:nvPr>
        </p:nvSpPr>
        <p:spPr>
          <a:xfrm>
            <a:off x="679768" y="4716105"/>
            <a:ext cx="5438140" cy="4467305"/>
          </a:xfrm>
          <a:prstGeom prst="rect">
            <a:avLst/>
          </a:prstGeom>
        </p:spPr>
        <p:txBody>
          <a:bodyPr vert="horz" lIns="90306" tIns="45153" rIns="90306" bIns="45153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8" name="Foliennummernplatzhalter 9"/>
          <p:cNvSpPr>
            <a:spLocks noGrp="1"/>
          </p:cNvSpPr>
          <p:nvPr>
            <p:ph type="sldNum" sz="quarter" idx="5"/>
          </p:nvPr>
        </p:nvSpPr>
        <p:spPr>
          <a:xfrm>
            <a:off x="3850444" y="9430626"/>
            <a:ext cx="2945659" cy="496014"/>
          </a:xfrm>
          <a:prstGeom prst="rect">
            <a:avLst/>
          </a:prstGeom>
        </p:spPr>
        <p:txBody>
          <a:bodyPr vert="horz" lIns="90306" tIns="45153" rIns="90306" bIns="45153" rtlCol="0" anchor="b"/>
          <a:lstStyle>
            <a:lvl1pPr algn="r">
              <a:defRPr sz="1200"/>
            </a:lvl1pPr>
          </a:lstStyle>
          <a:p>
            <a:fld id="{E8657A51-D757-41E2-9D9C-4647AF9A9B1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9" name="Folienbildplatzhalter 5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306" tIns="45153" rIns="90306" bIns="45153"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310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Aft>
        <a:spcPts val="600"/>
      </a:spcAft>
      <a:buFont typeface="Arial" pitchFamily="34" charset="0"/>
      <a:buNone/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77800" indent="-171450" algn="l" defTabSz="914400" rtl="0" eaLnBrk="1" latinLnBrk="0" hangingPunct="1">
      <a:spcAft>
        <a:spcPts val="600"/>
      </a:spcAft>
      <a:buClr>
        <a:schemeClr val="tx1">
          <a:lumMod val="50000"/>
          <a:lumOff val="50000"/>
        </a:schemeClr>
      </a:buClr>
      <a:buFont typeface="Wingdings" pitchFamily="2" charset="2"/>
      <a:buChar char="§"/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361950" indent="-171450" algn="l" defTabSz="914400" rtl="0" eaLnBrk="1" latinLnBrk="0" hangingPunct="1">
      <a:spcAft>
        <a:spcPts val="600"/>
      </a:spcAft>
      <a:buClr>
        <a:schemeClr val="tx1">
          <a:lumMod val="50000"/>
          <a:lumOff val="50000"/>
        </a:schemeClr>
      </a:buClr>
      <a:buFont typeface="Wingdings" pitchFamily="2" charset="2"/>
      <a:buChar char="§"/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539750" indent="-171450" algn="l" defTabSz="914400" rtl="0" eaLnBrk="1" latinLnBrk="0" hangingPunct="1">
      <a:spcAft>
        <a:spcPts val="600"/>
      </a:spcAft>
      <a:buClr>
        <a:schemeClr val="tx1">
          <a:lumMod val="50000"/>
          <a:lumOff val="50000"/>
        </a:schemeClr>
      </a:buClr>
      <a:buFont typeface="Wingdings" pitchFamily="2" charset="2"/>
      <a:buChar char="§"/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717550" indent="-171450" algn="l" defTabSz="914400" rtl="0" eaLnBrk="1" latinLnBrk="0" hangingPunct="1">
      <a:spcAft>
        <a:spcPts val="600"/>
      </a:spcAft>
      <a:buClr>
        <a:schemeClr val="tx1">
          <a:lumMod val="50000"/>
          <a:lumOff val="50000"/>
        </a:schemeClr>
      </a:buClr>
      <a:buFont typeface="Wingdings" pitchFamily="2" charset="2"/>
      <a:buChar char="§"/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52525" y="1398588"/>
            <a:ext cx="4743450" cy="3557587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1186448" y="5181195"/>
            <a:ext cx="4674815" cy="406805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b="1" dirty="0"/>
              <a:t>Titelfolie mit Bild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57A51-D757-41E2-9D9C-4647AF9A9B16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168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52525" y="1398588"/>
            <a:ext cx="4743450" cy="3557587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1186448" y="5181195"/>
            <a:ext cx="4674815" cy="406805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DE" b="1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57A51-D757-41E2-9D9C-4647AF9A9B1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679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52525" y="1398588"/>
            <a:ext cx="4743450" cy="3557587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1186448" y="5181195"/>
            <a:ext cx="4674815" cy="406805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DE" b="1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57A51-D757-41E2-9D9C-4647AF9A9B1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162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52525" y="1398588"/>
            <a:ext cx="4743450" cy="3557587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1186448" y="5181195"/>
            <a:ext cx="4674815" cy="406805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DE" b="1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57A51-D757-41E2-9D9C-4647AF9A9B1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803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52525" y="1398588"/>
            <a:ext cx="4743450" cy="3557587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1186448" y="5181195"/>
            <a:ext cx="4674815" cy="406805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DE" b="1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57A51-D757-41E2-9D9C-4647AF9A9B1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5192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52525" y="1398588"/>
            <a:ext cx="4743450" cy="3557587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1186448" y="5181195"/>
            <a:ext cx="4674815" cy="406805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DE" b="1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57A51-D757-41E2-9D9C-4647AF9A9B1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054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52525" y="1398588"/>
            <a:ext cx="4743450" cy="3557587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1186448" y="5181195"/>
            <a:ext cx="4674815" cy="406805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DE" b="1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57A51-D757-41E2-9D9C-4647AF9A9B1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900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52525" y="1398588"/>
            <a:ext cx="4743450" cy="3557587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1186448" y="5181195"/>
            <a:ext cx="4674815" cy="406805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DE" b="1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57A51-D757-41E2-9D9C-4647AF9A9B1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603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52525" y="1398588"/>
            <a:ext cx="4743450" cy="3557587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1186448" y="5181195"/>
            <a:ext cx="4674815" cy="406805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DE" b="1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57A51-D757-41E2-9D9C-4647AF9A9B1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3903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52525" y="1398588"/>
            <a:ext cx="4743450" cy="3557587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1186448" y="5181195"/>
            <a:ext cx="4674815" cy="406805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DE" b="1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57A51-D757-41E2-9D9C-4647AF9A9B1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81165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52525" y="1398588"/>
            <a:ext cx="4743450" cy="3557587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1186448" y="5181195"/>
            <a:ext cx="4674815" cy="406805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DE" b="1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57A51-D757-41E2-9D9C-4647AF9A9B1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693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52525" y="1398588"/>
            <a:ext cx="4743450" cy="3557587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1186448" y="5181195"/>
            <a:ext cx="4674815" cy="406805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DE" b="1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57A51-D757-41E2-9D9C-4647AF9A9B1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3429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52525" y="1398588"/>
            <a:ext cx="4743450" cy="3557587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1186448" y="5181195"/>
            <a:ext cx="4674815" cy="406805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DE" b="1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57A51-D757-41E2-9D9C-4647AF9A9B1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7657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52525" y="1398588"/>
            <a:ext cx="4743450" cy="3557587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1186448" y="5181195"/>
            <a:ext cx="4674815" cy="406805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DE" b="1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57A51-D757-41E2-9D9C-4647AF9A9B16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69627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52525" y="1398588"/>
            <a:ext cx="4743450" cy="3557587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1186448" y="5181195"/>
            <a:ext cx="4674815" cy="406805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DE" b="1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57A51-D757-41E2-9D9C-4647AF9A9B1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5447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52525" y="1398588"/>
            <a:ext cx="4743450" cy="3557587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1186448" y="5181195"/>
            <a:ext cx="4674815" cy="406805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b="1" dirty="0"/>
              <a:t>Inhalt </a:t>
            </a:r>
          </a:p>
          <a:p>
            <a:r>
              <a:rPr lang="de-DE" b="1" dirty="0"/>
              <a:t>Weitere Vorlagen:</a:t>
            </a:r>
            <a:r>
              <a:rPr lang="de-DE" b="1" baseline="0" dirty="0"/>
              <a:t> „Neue Folie“ anklicken.  </a:t>
            </a:r>
            <a:endParaRPr lang="de-DE" b="1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57A51-D757-41E2-9D9C-4647AF9A9B1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3510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52525" y="1398588"/>
            <a:ext cx="4743450" cy="3557587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1186448" y="5181195"/>
            <a:ext cx="4674815" cy="406805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DE" b="1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57A51-D757-41E2-9D9C-4647AF9A9B1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572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52525" y="1398588"/>
            <a:ext cx="4743450" cy="3557587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1186448" y="5181195"/>
            <a:ext cx="4674815" cy="406805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DE" b="1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57A51-D757-41E2-9D9C-4647AF9A9B1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93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52525" y="1398588"/>
            <a:ext cx="4743450" cy="3557587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1186448" y="5181195"/>
            <a:ext cx="4674815" cy="406805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b="1" dirty="0"/>
              <a:t>Titelfolie mit Bild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57A51-D757-41E2-9D9C-4647AF9A9B1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612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52525" y="1398588"/>
            <a:ext cx="4743450" cy="3557587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1186448" y="5181195"/>
            <a:ext cx="4674815" cy="406805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DE" b="1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57A51-D757-41E2-9D9C-4647AF9A9B1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857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52525" y="1398588"/>
            <a:ext cx="4743450" cy="3557587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1186448" y="5181195"/>
            <a:ext cx="4674815" cy="406805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DE" b="1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57A51-D757-41E2-9D9C-4647AF9A9B1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997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52525" y="1398588"/>
            <a:ext cx="4743450" cy="3557587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1186448" y="5181195"/>
            <a:ext cx="4674815" cy="406805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DE" b="1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57A51-D757-41E2-9D9C-4647AF9A9B1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556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52525" y="1398588"/>
            <a:ext cx="4743450" cy="3557587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1186448" y="5181195"/>
            <a:ext cx="4674815" cy="406805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DE" b="1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57A51-D757-41E2-9D9C-4647AF9A9B1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023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nu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9D45C2B-74FE-40A2-8F50-5B87B3800780}" type="datetime1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15.09.2020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/>
              <a:t>Gliederung, Fachbereich, Fachbeirat, Netzwerk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3390A8-B87C-4D44-88A2-C98DC8089F72}" type="slidenum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r>
              <a:rPr lang="de-DE"/>
              <a:t> /</a:t>
            </a:r>
            <a:endParaRPr lang="de-DE" dirty="0"/>
          </a:p>
        </p:txBody>
      </p:sp>
      <p:sp>
        <p:nvSpPr>
          <p:cNvPr id="14" name="Titel 13"/>
          <p:cNvSpPr>
            <a:spLocks noGrp="1"/>
          </p:cNvSpPr>
          <p:nvPr>
            <p:ph type="title" hasCustomPrompt="1"/>
          </p:nvPr>
        </p:nvSpPr>
        <p:spPr>
          <a:xfrm>
            <a:off x="4644008" y="2602800"/>
            <a:ext cx="4103991" cy="2734412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1200"/>
              </a:spcAft>
              <a:defRPr sz="2000"/>
            </a:lvl1pPr>
          </a:lstStyle>
          <a:p>
            <a:pPr marL="0" lvl="0" indent="0">
              <a:lnSpc>
                <a:spcPts val="1900"/>
              </a:lnSpc>
              <a:spcAft>
                <a:spcPts val="0"/>
              </a:spcAft>
            </a:pPr>
            <a:r>
              <a:rPr lang="de-DE" dirty="0"/>
              <a:t>Reihenfolge: Titel / Name Referentin-in / Bereich / Datum</a:t>
            </a:r>
          </a:p>
        </p:txBody>
      </p:sp>
    </p:spTree>
    <p:extLst>
      <p:ext uri="{BB962C8B-B14F-4D97-AF65-F5344CB8AC3E}">
        <p14:creationId xmlns:p14="http://schemas.microsoft.com/office/powerpoint/2010/main" val="356883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Foto großflaechig + Text weiss auf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1808163"/>
            <a:ext cx="9142413" cy="50498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	1 Foto, Positionierung und Größe wie hellblaue Fläche (H: 13.02 cm, B: 25.4 cm),</a:t>
            </a:r>
            <a:br>
              <a:rPr lang="de-DE" dirty="0"/>
            </a:br>
            <a:r>
              <a:rPr lang="de-DE" dirty="0"/>
              <a:t>	Foto in den Hintergrund legen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1008063" y="4869160"/>
            <a:ext cx="7740650" cy="1584028"/>
          </a:xfrm>
          <a:solidFill>
            <a:schemeClr val="tx2">
              <a:alpha val="94000"/>
            </a:schemeClr>
          </a:solidFill>
        </p:spPr>
        <p:txBody>
          <a:bodyPr lIns="72000" tIns="72000" rIns="72000" bIns="10800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 – Größe der blaue Fläche  kann nach Bedarf</a:t>
            </a:r>
            <a:br>
              <a:rPr lang="de-DE" dirty="0"/>
            </a:br>
            <a:r>
              <a:rPr lang="de-DE" dirty="0"/>
              <a:t>angepasst werden.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CA689D-96C8-4587-9D8B-577835524095}" type="datetime1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15.09.2020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/>
              <a:t>Gliederung, Fachbereich, Fachbeirat, Netzwerk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3390A8-B87C-4D44-88A2-C98DC8089F72}" type="slidenum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r>
              <a:rPr lang="de-DE"/>
              <a:t> 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670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Diagramm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990000" y="1980000"/>
            <a:ext cx="3779837" cy="4464050"/>
          </a:xfrm>
        </p:spPr>
        <p:txBody>
          <a:bodyPr/>
          <a:lstStyle>
            <a:lvl1pPr marL="0" indent="0">
              <a:lnSpc>
                <a:spcPts val="2400"/>
              </a:lnSpc>
              <a:spcAft>
                <a:spcPts val="300"/>
              </a:spcAft>
              <a:buNone/>
              <a:defRPr/>
            </a:lvl1pPr>
          </a:lstStyle>
          <a:p>
            <a:pPr marL="0" lvl="0" indent="0">
              <a:lnSpc>
                <a:spcPts val="2400"/>
              </a:lnSpc>
              <a:spcAft>
                <a:spcPts val="300"/>
              </a:spcAft>
              <a:buNone/>
            </a:pPr>
            <a:r>
              <a:rPr lang="de-DE" dirty="0"/>
              <a:t>Textmasterformat bearbeiten – Texte bitte kurz halten, in Stichpunkten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0" lvl="0" indent="0">
              <a:lnSpc>
                <a:spcPts val="2400"/>
              </a:lnSpc>
              <a:spcAft>
                <a:spcPts val="300"/>
              </a:spcAft>
              <a:buNone/>
            </a:pPr>
            <a:endParaRPr lang="de-DE" dirty="0"/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26"/>
          </p:nvPr>
        </p:nvSpPr>
        <p:spPr>
          <a:xfrm>
            <a:off x="4950280" y="1989138"/>
            <a:ext cx="3780000" cy="4464050"/>
          </a:xfrm>
        </p:spPr>
        <p:txBody>
          <a:bodyPr/>
          <a:lstStyle/>
          <a:p>
            <a:r>
              <a:rPr lang="de-DE"/>
              <a:t>Diagramm durch Klicken auf Symbol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01F272D-815F-48C8-9CC5-E17A7E88A77D}" type="datetime1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15.09.2020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/>
              <a:t>Gliederung, Fachbereich, Fachbeirat, Netzwerk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3390A8-B87C-4D44-88A2-C98DC8089F72}" type="slidenum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r>
              <a:rPr lang="de-DE"/>
              <a:t> 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7649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Foto + 1 Diagramm + 2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/>
          <p:cNvSpPr>
            <a:spLocks noGrp="1"/>
          </p:cNvSpPr>
          <p:nvPr>
            <p:ph type="pic" sz="quarter" idx="21"/>
          </p:nvPr>
        </p:nvSpPr>
        <p:spPr>
          <a:xfrm>
            <a:off x="4967289" y="1989634"/>
            <a:ext cx="3780000" cy="2160587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7" name="Diagrammplatzhalter 16"/>
          <p:cNvSpPr>
            <a:spLocks noGrp="1"/>
          </p:cNvSpPr>
          <p:nvPr>
            <p:ph type="chart" sz="quarter" idx="22"/>
          </p:nvPr>
        </p:nvSpPr>
        <p:spPr>
          <a:xfrm>
            <a:off x="4967289" y="4293096"/>
            <a:ext cx="3780000" cy="2160588"/>
          </a:xfrm>
        </p:spPr>
        <p:txBody>
          <a:bodyPr/>
          <a:lstStyle/>
          <a:p>
            <a:r>
              <a:rPr lang="de-DE"/>
              <a:t>Diagramm durch Klicken auf Symbol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C90FC70-1061-4F27-BB71-C054DFE990EC}" type="datetime1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15.09.2020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/>
              <a:t>Gliederung, Fachbereich, Fachbeirat, Netzwerk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3390A8-B87C-4D44-88A2-C98DC8089F72}" type="slidenum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r>
              <a:rPr lang="de-DE"/>
              <a:t> /</a:t>
            </a:r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1008063" y="1989138"/>
            <a:ext cx="3780000" cy="2160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0"/>
            <a:endParaRPr lang="de-DE" dirty="0"/>
          </a:p>
        </p:txBody>
      </p:sp>
      <p:sp>
        <p:nvSpPr>
          <p:cNvPr id="19" name="Textplatzhalter 17"/>
          <p:cNvSpPr>
            <a:spLocks noGrp="1"/>
          </p:cNvSpPr>
          <p:nvPr>
            <p:ph type="body" sz="quarter" idx="27"/>
          </p:nvPr>
        </p:nvSpPr>
        <p:spPr>
          <a:xfrm>
            <a:off x="1008063" y="4293096"/>
            <a:ext cx="3780000" cy="2160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3349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Fotos+ Legen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1007604" y="6201348"/>
            <a:ext cx="3780000" cy="252000"/>
          </a:xfrm>
          <a:solidFill>
            <a:schemeClr val="tx2">
              <a:alpha val="94000"/>
            </a:schemeClr>
          </a:solidFill>
        </p:spPr>
        <p:txBody>
          <a:bodyPr vert="horz" lIns="36000" tIns="36000" rIns="36000" bIns="0" rtlCol="0">
            <a:normAutofit/>
          </a:bodyPr>
          <a:lstStyle>
            <a:lvl1pPr>
              <a:lnSpc>
                <a:spcPts val="1400"/>
              </a:lnSpc>
              <a:spcAft>
                <a:spcPts val="0"/>
              </a:spcAft>
              <a:defRPr lang="de-DE" sz="1400" baseline="0" dirty="0">
                <a:solidFill>
                  <a:schemeClr val="bg2"/>
                </a:solidFill>
              </a:defRPr>
            </a:lvl1pPr>
          </a:lstStyle>
          <a:p>
            <a:pPr marL="0" lvl="0" indent="0">
              <a:buNone/>
            </a:pPr>
            <a:r>
              <a:rPr lang="de-DE" dirty="0"/>
              <a:t>Legende einfügen</a:t>
            </a:r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967211" y="6201308"/>
            <a:ext cx="3780000" cy="252000"/>
          </a:xfrm>
          <a:solidFill>
            <a:schemeClr val="tx2">
              <a:alpha val="94000"/>
            </a:schemeClr>
          </a:solidFill>
        </p:spPr>
        <p:txBody>
          <a:bodyPr vert="horz" lIns="36000" tIns="36000" rIns="36000" bIns="0" rtlCol="0">
            <a:normAutofit/>
          </a:bodyPr>
          <a:lstStyle>
            <a:lvl1pPr>
              <a:lnSpc>
                <a:spcPts val="1400"/>
              </a:lnSpc>
              <a:spcAft>
                <a:spcPts val="0"/>
              </a:spcAft>
              <a:defRPr lang="de-DE" sz="1400" baseline="0" dirty="0">
                <a:solidFill>
                  <a:schemeClr val="bg2"/>
                </a:solidFill>
              </a:defRPr>
            </a:lvl1pPr>
          </a:lstStyle>
          <a:p>
            <a:pPr marL="0" lvl="0" indent="0">
              <a:buNone/>
            </a:pPr>
            <a:r>
              <a:rPr lang="de-DE" dirty="0"/>
              <a:t>Legende einfügen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1007779" y="3897092"/>
            <a:ext cx="3780000" cy="252000"/>
          </a:xfrm>
          <a:solidFill>
            <a:schemeClr val="tx2">
              <a:alpha val="94000"/>
            </a:schemeClr>
          </a:solidFill>
        </p:spPr>
        <p:txBody>
          <a:bodyPr vert="horz" lIns="36000" tIns="36000" rIns="36000" bIns="0" rtlCol="0">
            <a:normAutofit/>
          </a:bodyPr>
          <a:lstStyle>
            <a:lvl1pPr>
              <a:lnSpc>
                <a:spcPts val="1400"/>
              </a:lnSpc>
              <a:spcAft>
                <a:spcPts val="0"/>
              </a:spcAft>
              <a:defRPr lang="de-DE" sz="1400" baseline="0" dirty="0">
                <a:solidFill>
                  <a:schemeClr val="bg2"/>
                </a:solidFill>
              </a:defRPr>
            </a:lvl1pPr>
          </a:lstStyle>
          <a:p>
            <a:pPr marL="0" lvl="0" indent="0">
              <a:buNone/>
            </a:pPr>
            <a:r>
              <a:rPr lang="de-DE" dirty="0"/>
              <a:t>Legende einfügen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4967386" y="3897052"/>
            <a:ext cx="3780000" cy="252000"/>
          </a:xfrm>
          <a:solidFill>
            <a:schemeClr val="tx2">
              <a:alpha val="94000"/>
            </a:schemeClr>
          </a:solidFill>
        </p:spPr>
        <p:txBody>
          <a:bodyPr vert="horz" lIns="36000" tIns="36000" rIns="36000" bIns="0" rtlCol="0">
            <a:normAutofit/>
          </a:bodyPr>
          <a:lstStyle>
            <a:lvl1pPr>
              <a:lnSpc>
                <a:spcPts val="1400"/>
              </a:lnSpc>
              <a:spcAft>
                <a:spcPts val="0"/>
              </a:spcAft>
              <a:defRPr lang="de-DE" sz="1400" baseline="0" dirty="0">
                <a:solidFill>
                  <a:schemeClr val="bg2"/>
                </a:solidFill>
              </a:defRPr>
            </a:lvl1pPr>
          </a:lstStyle>
          <a:p>
            <a:pPr marL="0" lvl="0" indent="0">
              <a:buNone/>
            </a:pPr>
            <a:r>
              <a:rPr lang="de-DE" dirty="0"/>
              <a:t>Legende einfügen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25"/>
          </p:nvPr>
        </p:nvSpPr>
        <p:spPr>
          <a:xfrm>
            <a:off x="1008063" y="1989138"/>
            <a:ext cx="3779837" cy="18716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5" name="Bildplatzhalter 6"/>
          <p:cNvSpPr>
            <a:spLocks noGrp="1"/>
          </p:cNvSpPr>
          <p:nvPr>
            <p:ph type="pic" sz="quarter" idx="26"/>
          </p:nvPr>
        </p:nvSpPr>
        <p:spPr>
          <a:xfrm>
            <a:off x="4967288" y="1989138"/>
            <a:ext cx="3780000" cy="18716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6" name="Bildplatzhalter 6"/>
          <p:cNvSpPr>
            <a:spLocks noGrp="1"/>
          </p:cNvSpPr>
          <p:nvPr>
            <p:ph type="pic" sz="quarter" idx="27"/>
          </p:nvPr>
        </p:nvSpPr>
        <p:spPr>
          <a:xfrm>
            <a:off x="1010405" y="4293304"/>
            <a:ext cx="3779837" cy="18716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7" name="Bildplatzhalter 6"/>
          <p:cNvSpPr>
            <a:spLocks noGrp="1"/>
          </p:cNvSpPr>
          <p:nvPr>
            <p:ph type="pic" sz="quarter" idx="28"/>
          </p:nvPr>
        </p:nvSpPr>
        <p:spPr>
          <a:xfrm>
            <a:off x="4969630" y="4293304"/>
            <a:ext cx="3780000" cy="18716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7743B85-E72A-4BEA-9A8A-0ECE2FE7C49D}" type="datetime1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15.09.2020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/>
              <a:t>Gliederung, Fachbereich, Fachbeirat, Netzwerk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3390A8-B87C-4D44-88A2-C98DC8089F72}" type="slidenum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r>
              <a:rPr lang="de-DE"/>
              <a:t> 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9553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_2-spaltig+Faz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 hasCustomPrompt="1"/>
          </p:nvPr>
        </p:nvSpPr>
        <p:spPr>
          <a:xfrm>
            <a:off x="990000" y="1980000"/>
            <a:ext cx="3780000" cy="44640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marL="0" lvl="0" indent="0">
              <a:buNone/>
            </a:pPr>
            <a:r>
              <a:rPr lang="de-DE" dirty="0"/>
              <a:t>Textmasterformat bearbeiten - Texte bitte kurz halten, in Stichpunkten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7" hasCustomPrompt="1"/>
          </p:nvPr>
        </p:nvSpPr>
        <p:spPr>
          <a:xfrm>
            <a:off x="4967288" y="1989139"/>
            <a:ext cx="3780000" cy="36721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marL="0" lvl="0" indent="0">
              <a:buNone/>
            </a:pPr>
            <a:r>
              <a:rPr lang="de-DE" dirty="0"/>
              <a:t>Textmasterformat bearbeiten - Texte bitte kurz halten, in Stichpunkten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6508DDE-2042-4692-81BC-BA3DF3AA97ED}" type="datetime1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15.09.2020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/>
              <a:t>Gliederung, Fachbereich, Fachbeirat, Netzwerk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3390A8-B87C-4D44-88A2-C98DC8089F72}" type="slidenum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r>
              <a:rPr lang="de-DE"/>
              <a:t> /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967288" y="5805488"/>
            <a:ext cx="3781425" cy="611187"/>
          </a:xfrm>
          <a:solidFill>
            <a:schemeClr val="tx2">
              <a:alpha val="94000"/>
            </a:schemeClr>
          </a:solidFill>
        </p:spPr>
        <p:txBody>
          <a:bodyPr vert="horz" lIns="108000" tIns="72000" rIns="108000" bIns="72000" rtlCol="0" anchor="ctr" anchorCtr="0">
            <a:noAutofit/>
          </a:bodyPr>
          <a:lstStyle>
            <a:lvl1pPr>
              <a:lnSpc>
                <a:spcPts val="1600"/>
              </a:lnSpc>
              <a:defRPr lang="de-DE" sz="1600" b="1" dirty="0">
                <a:solidFill>
                  <a:schemeClr val="bg1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marL="0" lvl="0" defTabSz="914400">
              <a:lnSpc>
                <a:spcPts val="19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de-DE" dirty="0"/>
              <a:t>Fazit / Schlussfolgerung / Größe blaue Fläche nach Bedarf anpassbar </a:t>
            </a:r>
          </a:p>
        </p:txBody>
      </p:sp>
    </p:spTree>
    <p:extLst>
      <p:ext uri="{BB962C8B-B14F-4D97-AF65-F5344CB8AC3E}">
        <p14:creationId xmlns:p14="http://schemas.microsoft.com/office/powerpoint/2010/main" val="3400044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9D905D2-E7A3-4B3D-92FC-AC5F2BEDDC05}" type="datetime1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15.09.2020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/>
              <a:t>Gliederung, Fachbereich, Fachbeirat, Netzwerk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3390A8-B87C-4D44-88A2-C98DC8089F72}" type="slidenum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r>
              <a:rPr lang="de-DE"/>
              <a:t> 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4764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FA37D1-B71C-4DAF-AAE7-F624C2C9ECCD}" type="datetime1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15.09.2020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/>
              <a:t>Gliederung, Fachbereich, Fachbeirat, Netzwerk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3390A8-B87C-4D44-88A2-C98DC8089F72}" type="slidenum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r>
              <a:rPr lang="de-DE"/>
              <a:t> 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4208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ellenplatzhalter 2"/>
          <p:cNvSpPr>
            <a:spLocks noGrp="1"/>
          </p:cNvSpPr>
          <p:nvPr>
            <p:ph type="tbl" sz="quarter" idx="13" hasCustomPrompt="1"/>
          </p:nvPr>
        </p:nvSpPr>
        <p:spPr>
          <a:xfrm>
            <a:off x="1008063" y="1989137"/>
            <a:ext cx="7740000" cy="4427537"/>
          </a:xfrm>
        </p:spPr>
        <p:txBody>
          <a:bodyPr>
            <a:normAutofit/>
          </a:bodyPr>
          <a:lstStyle>
            <a:lvl1pPr marL="0" indent="0">
              <a:buNone/>
              <a:defRPr kumimoji="0" lang="de-DE" sz="1400" b="0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de-DE" dirty="0"/>
              <a:t>Tabelle – Formatierung:</a:t>
            </a:r>
            <a:br>
              <a:rPr lang="de-DE" dirty="0"/>
            </a:br>
            <a:r>
              <a:rPr lang="de-DE" dirty="0"/>
              <a:t>Register Tabellentools / Unterregister Entwurf /</a:t>
            </a:r>
            <a:br>
              <a:rPr lang="de-DE" dirty="0"/>
            </a:br>
            <a:r>
              <a:rPr lang="de-DE" dirty="0"/>
              <a:t>Tabellenformatvorlagen: helle Formatvorlage 1 – Akzent 4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D8F76BB-77D3-4382-B225-FEADDE9F072B}" type="datetime1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15.09.2020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/>
              <a:t>Gliederung, Fachbereich, Fachbeirat, Netzwerk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3390A8-B87C-4D44-88A2-C98DC8089F72}" type="slidenum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r>
              <a:rPr lang="de-DE"/>
              <a:t> 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94333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008063" y="2024844"/>
            <a:ext cx="7740650" cy="108012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</a:lstStyle>
          <a:p>
            <a:pPr lvl="0"/>
            <a:r>
              <a:rPr lang="de-DE" dirty="0"/>
              <a:t>Formatvorlage des Untertitelmasters durch Klicken</a:t>
            </a:r>
          </a:p>
        </p:txBody>
      </p:sp>
      <p:sp>
        <p:nvSpPr>
          <p:cNvPr id="12" name="Textplatzhalt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3429000"/>
            <a:ext cx="2413000" cy="2879735"/>
          </a:xfrm>
        </p:spPr>
        <p:txBody>
          <a:bodyPr lIns="0" tIns="0" rIns="0" bIns="0">
            <a:normAutofit/>
          </a:bodyPr>
          <a:lstStyle>
            <a:lvl1pPr marL="0" marR="0" indent="0" algn="r" defTabSz="913790" rtl="0" eaLnBrk="1" fontAlgn="base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tabLst/>
              <a:defRPr lang="de-DE" sz="1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dirty="0"/>
              <a:t>Referent-in / Bereich / Organisation / Kontaktdaten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E9A09BE-4D49-49FB-83D8-A6D0704A6F54}" type="datetime1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15.09.2020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/>
              <a:t>Gliederung, Fachbereich, Fachbeirat, Netzwerk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3390A8-B87C-4D44-88A2-C98DC8089F72}" type="slidenum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r>
              <a:rPr lang="de-DE"/>
              <a:t> 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379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6"/>
          <p:cNvSpPr>
            <a:spLocks noGrp="1"/>
          </p:cNvSpPr>
          <p:nvPr>
            <p:ph type="pic" sz="quarter" idx="21" hasCustomPrompt="1"/>
          </p:nvPr>
        </p:nvSpPr>
        <p:spPr>
          <a:xfrm>
            <a:off x="0" y="1808163"/>
            <a:ext cx="9144000" cy="5049837"/>
          </a:xfrm>
        </p:spPr>
        <p:txBody>
          <a:bodyPr>
            <a:noAutofit/>
          </a:bodyPr>
          <a:lstStyle>
            <a:lvl1pPr marL="0" marR="0" indent="0" algn="l" defTabSz="35718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tabLst/>
              <a:defRPr/>
            </a:lvl1pPr>
          </a:lstStyle>
          <a:p>
            <a:r>
              <a:rPr lang="de-DE" dirty="0"/>
              <a:t>	1 Foto, Positionierung und Größe wie hellblaue Fläche (H: 13.02 cm, B: 25.4 cm),</a:t>
            </a:r>
            <a:br>
              <a:rPr lang="de-DE" dirty="0"/>
            </a:br>
            <a:r>
              <a:rPr lang="de-DE" dirty="0"/>
              <a:t>	Foto in den Hintergrund legen</a:t>
            </a:r>
          </a:p>
        </p:txBody>
      </p:sp>
      <p:sp>
        <p:nvSpPr>
          <p:cNvPr id="15" name="Titel 13"/>
          <p:cNvSpPr>
            <a:spLocks noGrp="1"/>
          </p:cNvSpPr>
          <p:nvPr>
            <p:ph type="title" hasCustomPrompt="1"/>
          </p:nvPr>
        </p:nvSpPr>
        <p:spPr>
          <a:xfrm>
            <a:off x="4499992" y="2456892"/>
            <a:ext cx="4123042" cy="3132348"/>
          </a:xfrm>
          <a:solidFill>
            <a:schemeClr val="tx2">
              <a:alpha val="94000"/>
            </a:schemeClr>
          </a:solidFill>
        </p:spPr>
        <p:txBody>
          <a:bodyPr lIns="108000" tIns="144000" rIns="108000" bIns="72000" anchor="t" anchorCtr="0"/>
          <a:lstStyle>
            <a:lvl1pPr>
              <a:lnSpc>
                <a:spcPct val="100000"/>
              </a:lnSpc>
              <a:spcAft>
                <a:spcPts val="1200"/>
              </a:spcAft>
              <a:defRPr sz="2000" baseline="0">
                <a:solidFill>
                  <a:schemeClr val="bg1"/>
                </a:solidFill>
              </a:defRPr>
            </a:lvl1pPr>
          </a:lstStyle>
          <a:p>
            <a:pPr marL="0" lvl="0" indent="0">
              <a:lnSpc>
                <a:spcPts val="1900"/>
              </a:lnSpc>
              <a:spcAft>
                <a:spcPts val="0"/>
              </a:spcAft>
            </a:pPr>
            <a:r>
              <a:rPr lang="de-DE" dirty="0"/>
              <a:t>Reihenfolge: Titel / Name Referent-in / Bereich / Datum 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Größe der blaue Fläche  kann nach Bedarf angepasst werden.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0D95E0D-6FE5-4370-8990-8372661B451A}" type="datetime1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15.09.2020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3390A8-B87C-4D44-88A2-C98DC8089F72}" type="slidenum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r>
              <a:rPr lang="de-DE"/>
              <a:t> 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00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 hasCustomPrompt="1"/>
          </p:nvPr>
        </p:nvSpPr>
        <p:spPr>
          <a:xfrm>
            <a:off x="990000" y="1980000"/>
            <a:ext cx="7740000" cy="44731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9875" indent="-269875"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  <a:defRPr lang="de-DE" dirty="0" smtClean="0"/>
            </a:lvl1pPr>
            <a:lvl2pPr marL="612775" indent="-342900">
              <a:lnSpc>
                <a:spcPct val="100000"/>
              </a:lnSpc>
              <a:spcAft>
                <a:spcPts val="1200"/>
              </a:spcAft>
              <a:buFont typeface="+mj-lt"/>
              <a:buAutoNum type="alphaLcPeriod"/>
              <a:defRPr lang="de-DE" dirty="0" smtClean="0"/>
            </a:lvl2pPr>
            <a:lvl3pPr marL="904875" indent="-342900">
              <a:lnSpc>
                <a:spcPct val="100000"/>
              </a:lnSpc>
              <a:spcAft>
                <a:spcPts val="1200"/>
              </a:spcAft>
              <a:buFont typeface="+mj-lt"/>
              <a:buAutoNum type="romanLcPeriod"/>
              <a:defRPr lang="de-DE" dirty="0" smtClean="0"/>
            </a:lvl3pPr>
          </a:lstStyle>
          <a:p>
            <a:pPr lvl="0"/>
            <a:r>
              <a:rPr lang="de-DE" dirty="0"/>
              <a:t>Agenda – Texte bitte kurz halten, in Stichpunkten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E368EA-DFE6-4146-A5FD-4D1F16B93F38}" type="datetime1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15.09.2020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/>
              <a:t>Gliederung, Fachbereich, Fachbeirat, Netzwerk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3390A8-B87C-4D44-88A2-C98DC8089F72}" type="slidenum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r>
              <a:rPr lang="de-DE"/>
              <a:t> 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60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21" hasCustomPrompt="1"/>
          </p:nvPr>
        </p:nvSpPr>
        <p:spPr>
          <a:xfrm>
            <a:off x="989999" y="1980000"/>
            <a:ext cx="7740000" cy="4464050"/>
          </a:xfrm>
        </p:spPr>
        <p:txBody>
          <a:bodyPr vert="horz" lIns="0" tIns="0" rIns="0" bIns="0" rtlCol="0">
            <a:normAutofit/>
          </a:bodyPr>
          <a:lstStyle>
            <a:lvl1pPr marL="0" indent="0">
              <a:buNone/>
              <a:defRPr lang="de-DE" baseline="0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 dirty="0"/>
              <a:t>Textmasterformat bearbeiten - Texte bitte kurz halten, in Stichpunkten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5120191-F6E7-4932-9255-8A481147CC63}" type="datetime1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15.09.2020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/>
              <a:t>Gliederung, Fachbereich, Fachbeirat, Netzwerk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3390A8-B87C-4D44-88A2-C98DC8089F72}" type="slidenum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r>
              <a:rPr lang="de-DE"/>
              <a:t> 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514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nhalt 1-spaltig+ Faz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Inhaltsplatzhalter 3"/>
          <p:cNvSpPr>
            <a:spLocks noGrp="1"/>
          </p:cNvSpPr>
          <p:nvPr userDrawn="1">
            <p:ph sz="quarter" idx="21" hasCustomPrompt="1"/>
          </p:nvPr>
        </p:nvSpPr>
        <p:spPr>
          <a:xfrm>
            <a:off x="990000" y="1980000"/>
            <a:ext cx="7740000" cy="3708000"/>
          </a:xfrm>
        </p:spPr>
        <p:txBody>
          <a:bodyPr vert="horz" lIns="0" tIns="0" rIns="0" bIns="0" rtlCol="0">
            <a:normAutofit/>
          </a:bodyPr>
          <a:lstStyle>
            <a:lvl1pPr marL="0" indent="0">
              <a:buNone/>
              <a:defRPr lang="de-DE" baseline="0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 dirty="0"/>
              <a:t>Textmasterformat bearbeiten - Texte bitte kurz halten, in Stichpunkten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8B589D9-342C-494A-B380-5EECBA766793}" type="datetime1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15.09.2020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/>
              <a:t>Gliederung, Fachbereich, Fachbeirat, Netzwerk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3390A8-B87C-4D44-88A2-C98DC8089F72}" type="slidenum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r>
              <a:rPr lang="de-DE"/>
              <a:t> /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6" hasCustomPrompt="1"/>
          </p:nvPr>
        </p:nvSpPr>
        <p:spPr>
          <a:xfrm>
            <a:off x="1008063" y="5805488"/>
            <a:ext cx="7740650" cy="611187"/>
          </a:xfrm>
          <a:solidFill>
            <a:schemeClr val="tx2">
              <a:alpha val="94000"/>
            </a:schemeClr>
          </a:solidFill>
        </p:spPr>
        <p:txBody>
          <a:bodyPr vert="horz" lIns="108000" tIns="72000" rIns="108000" bIns="72000" rtlCol="0" anchor="ctr" anchorCtr="0">
            <a:noAutofit/>
          </a:bodyPr>
          <a:lstStyle>
            <a:lvl1pPr>
              <a:lnSpc>
                <a:spcPts val="1800"/>
              </a:lnSpc>
              <a:defRPr lang="de-DE" b="1" dirty="0">
                <a:solidFill>
                  <a:schemeClr val="bg1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marL="0" lvl="0" defTabSz="914400">
              <a:lnSpc>
                <a:spcPts val="19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de-DE" dirty="0"/>
              <a:t>Fazit / Schlussfolgerung / Größe der blaue Fläche  kann nach Bedarf angepasst werden. </a:t>
            </a:r>
          </a:p>
        </p:txBody>
      </p:sp>
    </p:spTree>
    <p:extLst>
      <p:ext uri="{BB962C8B-B14F-4D97-AF65-F5344CB8AC3E}">
        <p14:creationId xmlns:p14="http://schemas.microsoft.com/office/powerpoint/2010/main" val="160813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_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 hasCustomPrompt="1"/>
          </p:nvPr>
        </p:nvSpPr>
        <p:spPr>
          <a:xfrm>
            <a:off x="990000" y="1980000"/>
            <a:ext cx="3780000" cy="44640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buFont typeface="Wingdings" pitchFamily="2" charset="2"/>
              <a:buChar char="§"/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marL="0" lvl="0" indent="0">
              <a:buNone/>
            </a:pPr>
            <a:r>
              <a:rPr lang="de-DE" dirty="0"/>
              <a:t>Textmasterformat bearbeiten - Texte bitte kurz halten, in Stichpunkten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990000" y="860400"/>
            <a:ext cx="7740000" cy="763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7" hasCustomPrompt="1"/>
          </p:nvPr>
        </p:nvSpPr>
        <p:spPr>
          <a:xfrm>
            <a:off x="4968460" y="1989139"/>
            <a:ext cx="3780000" cy="44640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marL="0" lvl="0" indent="0">
              <a:buNone/>
            </a:pPr>
            <a:r>
              <a:rPr lang="de-DE" dirty="0"/>
              <a:t>Textmasterformat bearbeiten - Texte bitte kurz halten, in Stichpunkten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B56D4C6-0DB5-4583-8E10-93C99951C855}" type="datetime1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15.09.2020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/>
              <a:t>Gliederung, Fachbereich, Fachbeirat, Netzwerk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3390A8-B87C-4D44-88A2-C98DC8089F72}" type="slidenum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r>
              <a:rPr lang="de-DE"/>
              <a:t> 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217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F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5" name="Bildplatzhalter 6"/>
          <p:cNvSpPr>
            <a:spLocks noGrp="1"/>
          </p:cNvSpPr>
          <p:nvPr>
            <p:ph type="pic" sz="quarter" idx="24"/>
          </p:nvPr>
        </p:nvSpPr>
        <p:spPr>
          <a:xfrm>
            <a:off x="4967288" y="1988840"/>
            <a:ext cx="3780000" cy="446405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25"/>
          </p:nvPr>
        </p:nvSpPr>
        <p:spPr>
          <a:xfrm>
            <a:off x="990000" y="1980000"/>
            <a:ext cx="3779837" cy="4464050"/>
          </a:xfrm>
        </p:spPr>
        <p:txBody>
          <a:bodyPr vert="horz" lIns="0" tIns="0" rIns="0" bIns="0" rtlCol="0">
            <a:norm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marL="0" lvl="0" indent="0">
              <a:buNone/>
            </a:pPr>
            <a:r>
              <a:rPr lang="de-DE"/>
              <a:t>Textmasterformat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  <a:p>
            <a:pPr marL="0" lvl="3" indent="0">
              <a:buNone/>
            </a:pPr>
            <a:r>
              <a:rPr lang="de-DE"/>
              <a:t>Vierte Ebene</a:t>
            </a:r>
          </a:p>
          <a:p>
            <a:pPr marL="0" lvl="4" indent="0">
              <a:buNone/>
            </a:pPr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A0094E-F998-4D46-A48C-97C60BDDAE79}" type="datetime1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15.09.2020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/>
              <a:t>Gliederung, Fachbereich, Fachbeirat, Netzwerk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3390A8-B87C-4D44-88A2-C98DC8089F72}" type="slidenum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r>
              <a:rPr lang="de-DE"/>
              <a:t> 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0126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Foto + Legend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5" name="Bildplatzhalter 6"/>
          <p:cNvSpPr>
            <a:spLocks noGrp="1"/>
          </p:cNvSpPr>
          <p:nvPr>
            <p:ph type="pic" sz="quarter" idx="24"/>
          </p:nvPr>
        </p:nvSpPr>
        <p:spPr>
          <a:xfrm>
            <a:off x="4967288" y="1988840"/>
            <a:ext cx="3780000" cy="37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990000" y="1980000"/>
            <a:ext cx="3779837" cy="4464050"/>
          </a:xfrm>
        </p:spPr>
        <p:txBody>
          <a:bodyPr/>
          <a:lstStyle>
            <a:lvl1pPr marL="0" indent="0">
              <a:lnSpc>
                <a:spcPts val="2400"/>
              </a:lnSpc>
              <a:spcAft>
                <a:spcPts val="300"/>
              </a:spcAft>
              <a:buNone/>
              <a:defRPr baseline="0"/>
            </a:lvl1pPr>
          </a:lstStyle>
          <a:p>
            <a:pPr marL="0" lvl="0" indent="0">
              <a:lnSpc>
                <a:spcPts val="2400"/>
              </a:lnSpc>
              <a:spcAft>
                <a:spcPts val="300"/>
              </a:spcAft>
              <a:buNone/>
            </a:pPr>
            <a:r>
              <a:rPr lang="de-DE" dirty="0"/>
              <a:t>Textmasterformat bearbeiten – Texte bitte kurz halten, in Stichpunkten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0" lvl="0" indent="0">
              <a:lnSpc>
                <a:spcPts val="2400"/>
              </a:lnSpc>
              <a:spcAft>
                <a:spcPts val="300"/>
              </a:spcAft>
              <a:buNone/>
            </a:pPr>
            <a:endParaRPr lang="de-DE" dirty="0"/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967288" y="5832050"/>
            <a:ext cx="3780000" cy="612000"/>
          </a:xfrm>
          <a:solidFill>
            <a:schemeClr val="tx2">
              <a:alpha val="94000"/>
            </a:schemeClr>
          </a:solidFill>
        </p:spPr>
        <p:txBody>
          <a:bodyPr vert="horz" lIns="36000" tIns="36000" rIns="36000" bIns="0" rtlCol="0">
            <a:normAutofit/>
          </a:bodyPr>
          <a:lstStyle>
            <a:lvl1pPr>
              <a:lnSpc>
                <a:spcPts val="1400"/>
              </a:lnSpc>
              <a:spcAft>
                <a:spcPts val="0"/>
              </a:spcAft>
              <a:defRPr lang="de-DE" sz="1400" dirty="0">
                <a:solidFill>
                  <a:schemeClr val="bg2"/>
                </a:solidFill>
              </a:defRPr>
            </a:lvl1pPr>
          </a:lstStyle>
          <a:p>
            <a:pPr marL="0" lvl="0" indent="0">
              <a:buNone/>
            </a:pPr>
            <a:r>
              <a:rPr lang="de-DE" dirty="0"/>
              <a:t>Bildlegende einfügen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5EF70DD-DD27-4332-92AF-46A4A0C01A0E}" type="datetime1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15.09.2020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/>
              <a:t>Gliederung, Fachbereich, Fachbeirat, Netzwerk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3390A8-B87C-4D44-88A2-C98DC8089F72}" type="slidenum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r>
              <a:rPr lang="de-DE"/>
              <a:t> 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38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Foto + 1 Text + Faz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 userDrawn="1">
            <p:ph sz="quarter" idx="17" hasCustomPrompt="1"/>
          </p:nvPr>
        </p:nvSpPr>
        <p:spPr>
          <a:xfrm>
            <a:off x="990000" y="1980000"/>
            <a:ext cx="3797900" cy="3708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lang="de-DE" baseline="0" dirty="0" smtClean="0"/>
            </a:lvl1pPr>
            <a:lvl2pPr>
              <a:lnSpc>
                <a:spcPct val="100000"/>
              </a:lnSpc>
              <a:spcAft>
                <a:spcPts val="600"/>
              </a:spcAft>
              <a:defRPr lang="de-DE" dirty="0" smtClean="0"/>
            </a:lvl2pPr>
            <a:lvl3pPr>
              <a:lnSpc>
                <a:spcPct val="100000"/>
              </a:lnSpc>
              <a:spcAft>
                <a:spcPts val="600"/>
              </a:spcAft>
              <a:defRPr lang="de-DE" dirty="0" smtClean="0"/>
            </a:lvl3pPr>
            <a:lvl4pPr>
              <a:lnSpc>
                <a:spcPct val="100000"/>
              </a:lnSpc>
              <a:spcAft>
                <a:spcPts val="600"/>
              </a:spcAft>
              <a:defRPr lang="de-DE" dirty="0" smtClean="0"/>
            </a:lvl4pPr>
            <a:lvl5pPr>
              <a:lnSpc>
                <a:spcPct val="100000"/>
              </a:lnSpc>
              <a:spcAft>
                <a:spcPts val="600"/>
              </a:spcAft>
              <a:defRPr lang="de-DE" dirty="0"/>
            </a:lvl5pPr>
          </a:lstStyle>
          <a:p>
            <a:pPr marL="0" lvl="0" indent="0">
              <a:lnSpc>
                <a:spcPts val="2400"/>
              </a:lnSpc>
              <a:spcAft>
                <a:spcPts val="300"/>
              </a:spcAft>
              <a:buNone/>
            </a:pPr>
            <a:r>
              <a:rPr lang="de-DE" dirty="0"/>
              <a:t>Textmasterformat bearbeiten – Texte bitte kurz halten, in Stichpunkten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0" lvl="0" indent="0">
              <a:lnSpc>
                <a:spcPts val="2400"/>
              </a:lnSpc>
              <a:spcAft>
                <a:spcPts val="300"/>
              </a:spcAft>
              <a:buNone/>
            </a:pPr>
            <a:endParaRPr lang="de-DE" dirty="0"/>
          </a:p>
        </p:txBody>
      </p:sp>
      <p:sp>
        <p:nvSpPr>
          <p:cNvPr id="11" name="Textplatzhalter 18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008063" y="5841578"/>
            <a:ext cx="7704137" cy="539750"/>
          </a:xfrm>
        </p:spPr>
        <p:txBody>
          <a:bodyPr vert="horz" lIns="108000" tIns="0" rIns="108000" bIns="0" rtlCol="0" anchor="ctr" anchorCtr="0">
            <a:normAutofit/>
          </a:bodyPr>
          <a:lstStyle>
            <a:lvl1pPr>
              <a:defRPr lang="de-DE" b="1" dirty="0">
                <a:solidFill>
                  <a:schemeClr val="bg1"/>
                </a:solidFill>
              </a:defRPr>
            </a:lvl1pPr>
          </a:lstStyle>
          <a:p>
            <a:pPr marL="0" lvl="0" indent="0">
              <a:lnSpc>
                <a:spcPts val="1900"/>
              </a:lnSpc>
              <a:spcAft>
                <a:spcPts val="0"/>
              </a:spcAft>
              <a:buNone/>
            </a:pPr>
            <a:r>
              <a:rPr lang="de-DE" dirty="0"/>
              <a:t>Fazit / Schlussfolgerung</a:t>
            </a:r>
          </a:p>
        </p:txBody>
      </p:sp>
      <p:sp>
        <p:nvSpPr>
          <p:cNvPr id="14" name="Bildplatzhalter 12"/>
          <p:cNvSpPr>
            <a:spLocks noGrp="1"/>
          </p:cNvSpPr>
          <p:nvPr userDrawn="1">
            <p:ph type="pic" sz="quarter" idx="23"/>
          </p:nvPr>
        </p:nvSpPr>
        <p:spPr>
          <a:xfrm>
            <a:off x="4967475" y="1982803"/>
            <a:ext cx="3780000" cy="37084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4D29633-419B-42B2-A721-BB3B84A23732}" type="datetime1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15.09.2020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/>
              <a:t>Gliederung, Fachbereich, Fachbeirat, Netzwerk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3390A8-B87C-4D44-88A2-C98DC8089F72}" type="slidenum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r>
              <a:rPr lang="de-DE"/>
              <a:t> /</a:t>
            </a:r>
            <a:endParaRPr lang="de-DE" dirty="0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27" hasCustomPrompt="1"/>
          </p:nvPr>
        </p:nvSpPr>
        <p:spPr>
          <a:xfrm>
            <a:off x="1008063" y="5805488"/>
            <a:ext cx="7740650" cy="611187"/>
          </a:xfrm>
          <a:solidFill>
            <a:schemeClr val="tx2">
              <a:alpha val="94000"/>
            </a:schemeClr>
          </a:solidFill>
        </p:spPr>
        <p:txBody>
          <a:bodyPr vert="horz" lIns="108000" tIns="72000" rIns="108000" bIns="72000" rtlCol="0" anchor="ctr" anchorCtr="0">
            <a:noAutofit/>
          </a:bodyPr>
          <a:lstStyle>
            <a:lvl1pPr>
              <a:lnSpc>
                <a:spcPts val="1800"/>
              </a:lnSpc>
              <a:defRPr lang="de-DE" b="1" dirty="0">
                <a:solidFill>
                  <a:schemeClr val="bg1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marL="0" lvl="0" defTabSz="914400">
              <a:lnSpc>
                <a:spcPts val="19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de-DE" dirty="0"/>
              <a:t>Fazit / Schlussfolgerung / Größe der blaue Fläche  kann nach Bedarf angepasst werden. </a:t>
            </a:r>
          </a:p>
        </p:txBody>
      </p:sp>
    </p:spTree>
    <p:extLst>
      <p:ext uri="{BB962C8B-B14F-4D97-AF65-F5344CB8AC3E}">
        <p14:creationId xmlns:p14="http://schemas.microsoft.com/office/powerpoint/2010/main" val="98103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0" y="1811338"/>
            <a:ext cx="9144000" cy="5046662"/>
          </a:xfrm>
          <a:prstGeom prst="rect">
            <a:avLst/>
          </a:prstGeom>
          <a:solidFill>
            <a:srgbClr val="CCECF8"/>
          </a:solidFill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08063" y="6570089"/>
            <a:ext cx="8134350" cy="288000"/>
          </a:xfrm>
          <a:prstGeom prst="rect">
            <a:avLst/>
          </a:prstGeom>
          <a:solidFill>
            <a:schemeClr val="accent2">
              <a:alpha val="94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79200" rIns="108000" bIns="46038"/>
          <a:lstStyle>
            <a:lvl1pPr>
              <a:defRPr lang="de-DE" sz="9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t-IT" dirty="0"/>
              <a:t>RA 7.27 &amp; RA 7.24: Industrie 4.0, </a:t>
            </a:r>
            <a:r>
              <a:rPr lang="it-IT" dirty="0" err="1"/>
              <a:t>Konzepte</a:t>
            </a:r>
            <a:r>
              <a:rPr lang="it-IT" dirty="0"/>
              <a:t> und </a:t>
            </a:r>
            <a:r>
              <a:rPr lang="it-IT" dirty="0" err="1"/>
              <a:t>Richtlinien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idx="1"/>
          </p:nvPr>
        </p:nvSpPr>
        <p:spPr>
          <a:xfrm>
            <a:off x="990000" y="1980000"/>
            <a:ext cx="7740000" cy="445535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Textmasterformat bearbeiten - Texte bitte kurz halten, in Stichpunkten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itelplatzhalter 12"/>
          <p:cNvSpPr>
            <a:spLocks noGrp="1"/>
          </p:cNvSpPr>
          <p:nvPr>
            <p:ph type="title"/>
          </p:nvPr>
        </p:nvSpPr>
        <p:spPr>
          <a:xfrm>
            <a:off x="990000" y="860400"/>
            <a:ext cx="7740000" cy="763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67544" y="6570089"/>
            <a:ext cx="540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108000" rIns="0" bIns="46038"/>
          <a:lstStyle>
            <a:lvl1pPr>
              <a:defRPr lang="de-DE" sz="700" smtClean="0">
                <a:solidFill>
                  <a:schemeClr val="accent1"/>
                </a:solidFill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29DE398-A0C7-4BE1-8653-0306118A1229}" type="datetime1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15.09.2020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-508" y="6570089"/>
            <a:ext cx="46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26800" tIns="108000" rIns="0" bIns="46038"/>
          <a:lstStyle>
            <a:lvl1pPr>
              <a:defRPr lang="de-DE" sz="700" smtClean="0">
                <a:solidFill>
                  <a:schemeClr val="accent1"/>
                </a:solidFill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E3390A8-B87C-4D44-88A2-C98DC8089F72}" type="slidenum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r>
              <a:rPr lang="de-DE" dirty="0"/>
              <a:t> /</a:t>
            </a: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30399" y="241101"/>
            <a:ext cx="4708359" cy="6625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177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74" r:id="rId3"/>
    <p:sldLayoutId id="2147483675" r:id="rId4"/>
    <p:sldLayoutId id="2147483676" r:id="rId5"/>
    <p:sldLayoutId id="2147483663" r:id="rId6"/>
    <p:sldLayoutId id="2147483679" r:id="rId7"/>
    <p:sldLayoutId id="2147483682" r:id="rId8"/>
    <p:sldLayoutId id="2147483677" r:id="rId9"/>
    <p:sldLayoutId id="2147483683" r:id="rId10"/>
    <p:sldLayoutId id="2147483680" r:id="rId11"/>
    <p:sldLayoutId id="2147483667" r:id="rId12"/>
    <p:sldLayoutId id="2147483668" r:id="rId13"/>
    <p:sldLayoutId id="2147483678" r:id="rId14"/>
    <p:sldLayoutId id="2147483670" r:id="rId15"/>
    <p:sldLayoutId id="2147483671" r:id="rId16"/>
    <p:sldLayoutId id="2147483661" r:id="rId17"/>
    <p:sldLayoutId id="2147483672" r:id="rId18"/>
  </p:sldLayoutIdLst>
  <p:hf hdr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lang="de-DE" sz="2400" b="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0" indent="0" algn="l" defTabSz="357188" rtl="0" eaLnBrk="1" fontAlgn="base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Wingdings" pitchFamily="2" charset="2"/>
        <a:buNone/>
        <a:defRPr lang="de-DE" sz="18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Wingdings" pitchFamily="2" charset="2"/>
        <a:buChar char="§"/>
        <a:tabLst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24765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84250" rtl="0" eaLnBrk="1" fontAlgn="base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077913" indent="-269875" algn="l" defTabSz="3587750" rtl="0" eaLnBrk="1" fontAlgn="base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Wingdings" pitchFamily="2" charset="2"/>
        <a:buChar char="§"/>
        <a:defRPr lang="de-DE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CE9FBD5-4A04-487F-BD44-E95C10AF3E1C}" type="datetime1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15.09.2020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3390A8-B87C-4D44-88A2-C98DC8089F72}" type="slidenum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r>
              <a:rPr lang="de-DE"/>
              <a:t> /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900114" y="2564904"/>
            <a:ext cx="78486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tx2"/>
                </a:solidFill>
              </a:rPr>
              <a:t>Fortschritte bei der </a:t>
            </a:r>
            <a:r>
              <a:rPr lang="de-DE" sz="2800" dirty="0" smtClean="0">
                <a:solidFill>
                  <a:schemeClr val="tx2"/>
                </a:solidFill>
              </a:rPr>
              <a:t>Standardisierung</a:t>
            </a:r>
            <a:br>
              <a:rPr lang="de-DE" sz="2800" dirty="0" smtClean="0">
                <a:solidFill>
                  <a:schemeClr val="tx2"/>
                </a:solidFill>
              </a:rPr>
            </a:br>
            <a:r>
              <a:rPr lang="de-DE" sz="2800" dirty="0" smtClean="0">
                <a:solidFill>
                  <a:schemeClr val="tx2"/>
                </a:solidFill>
              </a:rPr>
              <a:t>von Big-Data-Anwendungen</a:t>
            </a:r>
          </a:p>
          <a:p>
            <a:r>
              <a:rPr lang="de-DE" sz="2800" dirty="0" smtClean="0">
                <a:solidFill>
                  <a:schemeClr val="tx2"/>
                </a:solidFill>
              </a:rPr>
              <a:t/>
            </a:r>
            <a:br>
              <a:rPr lang="de-DE" sz="2800" dirty="0" smtClean="0">
                <a:solidFill>
                  <a:schemeClr val="tx2"/>
                </a:solidFill>
              </a:rPr>
            </a:br>
            <a:r>
              <a:rPr lang="de-DE" sz="2800" dirty="0" smtClean="0">
                <a:solidFill>
                  <a:schemeClr val="tx2"/>
                </a:solidFill>
              </a:rPr>
              <a:t>Die </a:t>
            </a:r>
            <a:r>
              <a:rPr lang="de-DE" sz="2800" dirty="0">
                <a:solidFill>
                  <a:schemeClr val="tx2"/>
                </a:solidFill>
              </a:rPr>
              <a:t>VDI/VDE </a:t>
            </a:r>
            <a:r>
              <a:rPr lang="de-DE" sz="2800" dirty="0" smtClean="0">
                <a:solidFill>
                  <a:schemeClr val="tx2"/>
                </a:solidFill>
              </a:rPr>
              <a:t>3714</a:t>
            </a:r>
          </a:p>
          <a:p>
            <a:endParaRPr lang="de-DE" sz="2000" dirty="0" smtClean="0">
              <a:solidFill>
                <a:schemeClr val="tx2"/>
              </a:solidFill>
            </a:endParaRPr>
          </a:p>
          <a:p>
            <a:r>
              <a:rPr lang="de-DE" dirty="0" smtClean="0"/>
              <a:t>Christoph Kugler, SKZ – Das Kunststoff-Zentrum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-508" y="5138449"/>
            <a:ext cx="9144508" cy="1314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ußzeilenplatzhalter 6"/>
          <p:cNvSpPr txBox="1">
            <a:spLocks/>
          </p:cNvSpPr>
          <p:nvPr/>
        </p:nvSpPr>
        <p:spPr>
          <a:xfrm>
            <a:off x="1008063" y="6570089"/>
            <a:ext cx="8134350" cy="288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79200" rIns="108000" bIns="46038"/>
          <a:lstStyle>
            <a:defPPr>
              <a:defRPr lang="de-DE"/>
            </a:defPPr>
            <a:lvl1pPr marL="0" algn="l" defTabSz="914400" rtl="0" eaLnBrk="1" latinLnBrk="0" hangingPunct="1">
              <a:defRPr lang="de-DE" sz="9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VDI/VDE-GMA FB 7, FA 7.24 / 7.27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958401" y="5301208"/>
            <a:ext cx="632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Smart Process Manufacturing, </a:t>
            </a:r>
            <a:r>
              <a:rPr lang="en-US" dirty="0" err="1" smtClean="0"/>
              <a:t>Würzburg</a:t>
            </a:r>
            <a:r>
              <a:rPr lang="en-US" dirty="0" smtClean="0"/>
              <a:t>, 28. </a:t>
            </a:r>
            <a:r>
              <a:rPr lang="en-US" dirty="0" err="1" smtClean="0"/>
              <a:t>Oktober</a:t>
            </a:r>
            <a:r>
              <a:rPr lang="en-US" dirty="0" smtClean="0"/>
              <a:t> 2020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54E3AAE-A561-45FC-8A36-577D726FC278}" type="datetime1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15.09.2020</a:t>
            </a:fld>
            <a:endParaRPr lang="de-DE" dirty="0"/>
          </a:p>
        </p:txBody>
      </p:sp>
      <p:sp>
        <p:nvSpPr>
          <p:cNvPr id="8" name="Fußzeilenplatzhalter 6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VDI/VDE-GMA FB x, FA </a:t>
            </a:r>
            <a:r>
              <a:rPr lang="de-DE" dirty="0" err="1">
                <a:solidFill>
                  <a:schemeClr val="bg1"/>
                </a:solidFill>
              </a:rPr>
              <a:t>x.xx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3390A8-B87C-4D44-88A2-C98DC8089F72}" type="slidenum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r>
              <a:rPr lang="de-DE"/>
              <a:t> /</a:t>
            </a:r>
            <a:endParaRPr lang="de-DE" dirty="0"/>
          </a:p>
        </p:txBody>
      </p:sp>
      <p:sp>
        <p:nvSpPr>
          <p:cNvPr id="11" name="Fußzeilenplatzhalter 6">
            <a:extLst>
              <a:ext uri="{FF2B5EF4-FFF2-40B4-BE49-F238E27FC236}">
                <a16:creationId xmlns:a16="http://schemas.microsoft.com/office/drawing/2014/main" id="{FA5C5F91-3EE9-48D6-A10F-C0966DC34484}"/>
              </a:ext>
            </a:extLst>
          </p:cNvPr>
          <p:cNvSpPr txBox="1">
            <a:spLocks/>
          </p:cNvSpPr>
          <p:nvPr/>
        </p:nvSpPr>
        <p:spPr>
          <a:xfrm>
            <a:off x="1008063" y="6570089"/>
            <a:ext cx="8134350" cy="28791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79200" rIns="108000" bIns="46038"/>
          <a:lstStyle>
            <a:defPPr>
              <a:defRPr lang="de-DE"/>
            </a:defPPr>
            <a:lvl1pPr marL="0" algn="l" defTabSz="914400" rtl="0" eaLnBrk="1" latinLnBrk="0" hangingPunct="1">
              <a:defRPr lang="de-DE" sz="9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VDI/VDE-GMA FB 7, FA 7.24 / 7.27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87925DE-69DB-4720-87D6-135718FB9D74}"/>
              </a:ext>
            </a:extLst>
          </p:cNvPr>
          <p:cNvSpPr txBox="1"/>
          <p:nvPr/>
        </p:nvSpPr>
        <p:spPr>
          <a:xfrm>
            <a:off x="233492" y="6226074"/>
            <a:ext cx="453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Quelle: Industry 4.0 </a:t>
            </a:r>
            <a:r>
              <a:rPr lang="de-DE" sz="1400" b="1" dirty="0" err="1"/>
              <a:t>Maturity</a:t>
            </a:r>
            <a:r>
              <a:rPr lang="de-DE" sz="1400" b="1" dirty="0"/>
              <a:t> Center GmbH, Aachen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CE20E0E7-D5DF-4089-A31C-DC3F3CAAF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2220626"/>
            <a:ext cx="84010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8"/>
          <p:cNvSpPr txBox="1">
            <a:spLocks/>
          </p:cNvSpPr>
          <p:nvPr/>
        </p:nvSpPr>
        <p:spPr>
          <a:xfrm>
            <a:off x="1404938" y="860425"/>
            <a:ext cx="7739062" cy="76358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de-DE" sz="2400" b="0" kern="1200">
                <a:solidFill>
                  <a:schemeClr val="tx1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r>
              <a:rPr lang="de-DE" dirty="0"/>
              <a:t>Gartner Konzept ist </a:t>
            </a:r>
            <a:r>
              <a:rPr lang="de-DE" dirty="0" smtClean="0"/>
              <a:t>sehr ähnlich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194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54E3AAE-A561-45FC-8A36-577D726FC278}" type="datetime1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15.09.2020</a:t>
            </a:fld>
            <a:endParaRPr lang="de-DE" dirty="0"/>
          </a:p>
        </p:txBody>
      </p:sp>
      <p:sp>
        <p:nvSpPr>
          <p:cNvPr id="8" name="Fußzeilenplatzhalter 6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VDI/VDE-GMA FB x, FA </a:t>
            </a:r>
            <a:r>
              <a:rPr lang="de-DE" dirty="0" err="1">
                <a:solidFill>
                  <a:schemeClr val="bg1"/>
                </a:solidFill>
              </a:rPr>
              <a:t>x.xx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3390A8-B87C-4D44-88A2-C98DC8089F72}" type="slidenum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r>
              <a:rPr lang="de-DE"/>
              <a:t> /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 idx="4294967295"/>
          </p:nvPr>
        </p:nvSpPr>
        <p:spPr>
          <a:xfrm>
            <a:off x="1404938" y="860425"/>
            <a:ext cx="7739062" cy="763588"/>
          </a:xfrm>
        </p:spPr>
        <p:txBody>
          <a:bodyPr/>
          <a:lstStyle/>
          <a:p>
            <a:r>
              <a:rPr lang="de-DE" dirty="0"/>
              <a:t>Schlagworte zu RA 7.24</a:t>
            </a:r>
          </a:p>
        </p:txBody>
      </p:sp>
      <p:sp>
        <p:nvSpPr>
          <p:cNvPr id="11" name="Fußzeilenplatzhalter 6">
            <a:extLst>
              <a:ext uri="{FF2B5EF4-FFF2-40B4-BE49-F238E27FC236}">
                <a16:creationId xmlns:a16="http://schemas.microsoft.com/office/drawing/2014/main" id="{FA5C5F91-3EE9-48D6-A10F-C0966DC34484}"/>
              </a:ext>
            </a:extLst>
          </p:cNvPr>
          <p:cNvSpPr txBox="1">
            <a:spLocks/>
          </p:cNvSpPr>
          <p:nvPr/>
        </p:nvSpPr>
        <p:spPr>
          <a:xfrm>
            <a:off x="1008063" y="6570089"/>
            <a:ext cx="8134350" cy="28791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79200" rIns="108000" bIns="46038"/>
          <a:lstStyle>
            <a:defPPr>
              <a:defRPr lang="de-DE"/>
            </a:defPPr>
            <a:lvl1pPr marL="0" algn="l" defTabSz="914400" rtl="0" eaLnBrk="1" latinLnBrk="0" hangingPunct="1">
              <a:defRPr lang="de-DE" sz="9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VDI/VDE-GMA FB 7, FA 7.24 / 7.27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F7E4B1E1-7883-4A0A-B40F-E97681070882}"/>
              </a:ext>
            </a:extLst>
          </p:cNvPr>
          <p:cNvSpPr txBox="1">
            <a:spLocks/>
          </p:cNvSpPr>
          <p:nvPr/>
        </p:nvSpPr>
        <p:spPr>
          <a:xfrm>
            <a:off x="848346" y="2517058"/>
            <a:ext cx="7739062" cy="41969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35718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defRPr lang="de-DE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98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2476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8425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913" indent="-269875" algn="l" defTabSz="358775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Der RA 7.24 arbeitet seit 2015 am Thema „Big Data in der Produktion“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Hat ca. 30 aktive Mitglieder (Siemens, BASF, Clariant, Wacker, SKZ, IBM, Fraunhofer, ABB, </a:t>
            </a:r>
            <a:r>
              <a:rPr lang="de-DE" dirty="0" err="1"/>
              <a:t>Renolit</a:t>
            </a:r>
            <a:r>
              <a:rPr lang="de-DE" dirty="0"/>
              <a:t>, </a:t>
            </a:r>
            <a:r>
              <a:rPr lang="de-DE" dirty="0" err="1"/>
              <a:t>Werum</a:t>
            </a:r>
            <a:r>
              <a:rPr lang="de-DE" dirty="0"/>
              <a:t>, Xylem, </a:t>
            </a:r>
            <a:r>
              <a:rPr lang="de-DE" dirty="0" err="1"/>
              <a:t>Yokogawa</a:t>
            </a:r>
            <a:r>
              <a:rPr lang="de-DE" dirty="0"/>
              <a:t>, FH Schweinfurt, TUM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2016 wurden einige Positionspapiere veröffentlicht (sind auf VDI.de verfügbar unter Big Data – FA 7.24)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Seit 2017 arbeitet der Ausschuss an der Richtlinie </a:t>
            </a:r>
            <a:r>
              <a:rPr lang="de-DE" dirty="0" smtClean="0"/>
              <a:t>VDI 3714</a:t>
            </a:r>
            <a:r>
              <a:rPr lang="de-DE" dirty="0"/>
              <a:t>, die Anfang  2019 fertig gestellt wurde und aktuell </a:t>
            </a:r>
            <a:r>
              <a:rPr lang="de-DE" dirty="0" smtClean="0"/>
              <a:t>größtenteils im Gründruck verfügbar ist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Im laufe des Jahres 2020 werden die Weißdrucke erscheinen</a:t>
            </a:r>
            <a:endParaRPr lang="de-DE" dirty="0"/>
          </a:p>
          <a:p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281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54E3AAE-A561-45FC-8A36-577D726FC278}" type="datetime1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15.09.2020</a:t>
            </a:fld>
            <a:endParaRPr lang="de-DE" dirty="0"/>
          </a:p>
        </p:txBody>
      </p:sp>
      <p:sp>
        <p:nvSpPr>
          <p:cNvPr id="8" name="Fußzeilenplatzhalter 6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VDI/VDE-GMA FB x, FA </a:t>
            </a:r>
            <a:r>
              <a:rPr lang="de-DE" dirty="0" err="1">
                <a:solidFill>
                  <a:schemeClr val="bg1"/>
                </a:solidFill>
              </a:rPr>
              <a:t>x.xx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3390A8-B87C-4D44-88A2-C98DC8089F72}" type="slidenum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r>
              <a:rPr lang="de-DE"/>
              <a:t> /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 idx="4294967295"/>
          </p:nvPr>
        </p:nvSpPr>
        <p:spPr>
          <a:xfrm>
            <a:off x="1404938" y="860425"/>
            <a:ext cx="7739062" cy="763588"/>
          </a:xfrm>
        </p:spPr>
        <p:txBody>
          <a:bodyPr/>
          <a:lstStyle/>
          <a:p>
            <a:r>
              <a:rPr lang="de-DE" dirty="0"/>
              <a:t>Struktur der </a:t>
            </a:r>
            <a:r>
              <a:rPr lang="de-DE" dirty="0" smtClean="0"/>
              <a:t>VDI 3714</a:t>
            </a:r>
            <a:endParaRPr lang="de-DE" dirty="0"/>
          </a:p>
        </p:txBody>
      </p:sp>
      <p:sp>
        <p:nvSpPr>
          <p:cNvPr id="11" name="Fußzeilenplatzhalter 6">
            <a:extLst>
              <a:ext uri="{FF2B5EF4-FFF2-40B4-BE49-F238E27FC236}">
                <a16:creationId xmlns:a16="http://schemas.microsoft.com/office/drawing/2014/main" id="{FA5C5F91-3EE9-48D6-A10F-C0966DC34484}"/>
              </a:ext>
            </a:extLst>
          </p:cNvPr>
          <p:cNvSpPr txBox="1">
            <a:spLocks/>
          </p:cNvSpPr>
          <p:nvPr/>
        </p:nvSpPr>
        <p:spPr>
          <a:xfrm>
            <a:off x="1008063" y="6570089"/>
            <a:ext cx="8134350" cy="28791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79200" rIns="108000" bIns="46038"/>
          <a:lstStyle>
            <a:defPPr>
              <a:defRPr lang="de-DE"/>
            </a:defPPr>
            <a:lvl1pPr marL="0" algn="l" defTabSz="914400" rtl="0" eaLnBrk="1" latinLnBrk="0" hangingPunct="1">
              <a:defRPr lang="de-DE" sz="9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VDI/VDE-GMA FB 7, FA 7.24 / 7.27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F7E4B1E1-7883-4A0A-B40F-E97681070882}"/>
              </a:ext>
            </a:extLst>
          </p:cNvPr>
          <p:cNvSpPr txBox="1">
            <a:spLocks/>
          </p:cNvSpPr>
          <p:nvPr/>
        </p:nvSpPr>
        <p:spPr>
          <a:xfrm>
            <a:off x="848346" y="1951544"/>
            <a:ext cx="7739062" cy="4459088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10000"/>
          </a:bodyPr>
          <a:lstStyle>
            <a:lvl1pPr marL="0" indent="0" algn="l" defTabSz="35718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defRPr lang="de-DE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98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2476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8425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913" indent="-269875" algn="l" defTabSz="358775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1" dirty="0"/>
              <a:t>Blatt 1: „Durchführung von Big Data Projekten</a:t>
            </a:r>
            <a:r>
              <a:rPr lang="de-DE" b="1" dirty="0" smtClean="0"/>
              <a:t>“:</a:t>
            </a:r>
            <a:r>
              <a:rPr lang="de-DE" dirty="0" smtClean="0"/>
              <a:t> </a:t>
            </a:r>
            <a:r>
              <a:rPr lang="de-DE" dirty="0"/>
              <a:t>Richtlinie, Basisdokument: Definitionen, Abläufe, wichtige Grundbetrachtungen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1" dirty="0"/>
              <a:t>Blatt 2: „Datenqualität“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1" dirty="0"/>
              <a:t>Blatt 3: „Datenbewirtschaftung</a:t>
            </a:r>
            <a:r>
              <a:rPr lang="de-DE" b="1" dirty="0" smtClean="0"/>
              <a:t>“:</a:t>
            </a:r>
            <a:r>
              <a:rPr lang="de-DE" dirty="0" smtClean="0"/>
              <a:t> </a:t>
            </a:r>
            <a:r>
              <a:rPr lang="de-DE" dirty="0" err="1"/>
              <a:t>Extract</a:t>
            </a:r>
            <a:r>
              <a:rPr lang="de-DE" dirty="0"/>
              <a:t> Transform Load (ETL), Datenformatierung, Datenstrukturierung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1" dirty="0"/>
              <a:t>Blatt 4: „Analyseverfahrensklassen</a:t>
            </a:r>
            <a:r>
              <a:rPr lang="de-DE" b="1" dirty="0" smtClean="0"/>
              <a:t>“:</a:t>
            </a:r>
            <a:r>
              <a:rPr lang="de-DE" dirty="0" smtClean="0"/>
              <a:t> </a:t>
            </a:r>
            <a:r>
              <a:rPr lang="de-DE" dirty="0"/>
              <a:t>Methoden der Datenanalyse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1" dirty="0"/>
              <a:t>Blatt 5: „Modelle“</a:t>
            </a:r>
            <a:r>
              <a:rPr lang="de-DE" dirty="0"/>
              <a:t>: Modelltypen / Vorteile und Nachteile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1" dirty="0"/>
              <a:t>Blatt 6: „Validierung von Modellen“</a:t>
            </a:r>
            <a:r>
              <a:rPr lang="de-DE" dirty="0"/>
              <a:t>: Beurteilung von Modellen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1" dirty="0"/>
              <a:t>Blatt 7: „Implementierung und Betrieb von Big Data in der Industrie</a:t>
            </a:r>
            <a:r>
              <a:rPr lang="de-DE" dirty="0"/>
              <a:t>“: Online Anwendung von Modellen / RTO</a:t>
            </a:r>
            <a:br>
              <a:rPr lang="de-DE" dirty="0"/>
            </a:br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078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54E3AAE-A561-45FC-8A36-577D726FC278}" type="datetime1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15.09.2020</a:t>
            </a:fld>
            <a:endParaRPr lang="de-DE" dirty="0"/>
          </a:p>
        </p:txBody>
      </p:sp>
      <p:sp>
        <p:nvSpPr>
          <p:cNvPr id="8" name="Fußzeilenplatzhalter 6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VDI/VDE-GMA FB x, FA </a:t>
            </a:r>
            <a:r>
              <a:rPr lang="de-DE" dirty="0" err="1">
                <a:solidFill>
                  <a:schemeClr val="bg1"/>
                </a:solidFill>
              </a:rPr>
              <a:t>x.xx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3390A8-B87C-4D44-88A2-C98DC8089F72}" type="slidenum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r>
              <a:rPr lang="de-DE"/>
              <a:t> /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 idx="4294967295"/>
          </p:nvPr>
        </p:nvSpPr>
        <p:spPr>
          <a:xfrm>
            <a:off x="1404938" y="860425"/>
            <a:ext cx="7739062" cy="763588"/>
          </a:xfrm>
        </p:spPr>
        <p:txBody>
          <a:bodyPr/>
          <a:lstStyle/>
          <a:p>
            <a:r>
              <a:rPr lang="de-DE" dirty="0"/>
              <a:t>Gegenüberstellung </a:t>
            </a:r>
            <a:r>
              <a:rPr lang="de-DE" dirty="0" smtClean="0"/>
              <a:t>von </a:t>
            </a:r>
            <a:r>
              <a:rPr lang="de-DE" dirty="0"/>
              <a:t>Prozessmodellen</a:t>
            </a:r>
          </a:p>
        </p:txBody>
      </p:sp>
      <p:sp>
        <p:nvSpPr>
          <p:cNvPr id="11" name="Fußzeilenplatzhalter 6">
            <a:extLst>
              <a:ext uri="{FF2B5EF4-FFF2-40B4-BE49-F238E27FC236}">
                <a16:creationId xmlns:a16="http://schemas.microsoft.com/office/drawing/2014/main" id="{FA5C5F91-3EE9-48D6-A10F-C0966DC34484}"/>
              </a:ext>
            </a:extLst>
          </p:cNvPr>
          <p:cNvSpPr txBox="1">
            <a:spLocks/>
          </p:cNvSpPr>
          <p:nvPr/>
        </p:nvSpPr>
        <p:spPr>
          <a:xfrm>
            <a:off x="1008063" y="6570089"/>
            <a:ext cx="8134350" cy="28791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79200" rIns="108000" bIns="46038"/>
          <a:lstStyle>
            <a:defPPr>
              <a:defRPr lang="de-DE"/>
            </a:defPPr>
            <a:lvl1pPr marL="0" algn="l" defTabSz="914400" rtl="0" eaLnBrk="1" latinLnBrk="0" hangingPunct="1">
              <a:defRPr lang="de-DE" sz="9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VDI/VDE-GMA FB 7, FA 7.24 / 7.27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80567"/>
              </p:ext>
            </p:extLst>
          </p:nvPr>
        </p:nvGraphicFramePr>
        <p:xfrm>
          <a:off x="900113" y="1844677"/>
          <a:ext cx="7848600" cy="4220060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497512">
                  <a:extLst>
                    <a:ext uri="{9D8B030D-6E8A-4147-A177-3AD203B41FA5}">
                      <a16:colId xmlns:a16="http://schemas.microsoft.com/office/drawing/2014/main" val="3257983912"/>
                    </a:ext>
                  </a:extLst>
                </a:gridCol>
                <a:gridCol w="1502223">
                  <a:extLst>
                    <a:ext uri="{9D8B030D-6E8A-4147-A177-3AD203B41FA5}">
                      <a16:colId xmlns:a16="http://schemas.microsoft.com/office/drawing/2014/main" val="239774698"/>
                    </a:ext>
                  </a:extLst>
                </a:gridCol>
                <a:gridCol w="1618381">
                  <a:extLst>
                    <a:ext uri="{9D8B030D-6E8A-4147-A177-3AD203B41FA5}">
                      <a16:colId xmlns:a16="http://schemas.microsoft.com/office/drawing/2014/main" val="708818796"/>
                    </a:ext>
                  </a:extLst>
                </a:gridCol>
                <a:gridCol w="1959011">
                  <a:extLst>
                    <a:ext uri="{9D8B030D-6E8A-4147-A177-3AD203B41FA5}">
                      <a16:colId xmlns:a16="http://schemas.microsoft.com/office/drawing/2014/main" val="1974327560"/>
                    </a:ext>
                  </a:extLst>
                </a:gridCol>
                <a:gridCol w="1271473">
                  <a:extLst>
                    <a:ext uri="{9D8B030D-6E8A-4147-A177-3AD203B41FA5}">
                      <a16:colId xmlns:a16="http://schemas.microsoft.com/office/drawing/2014/main" val="2082799389"/>
                    </a:ext>
                  </a:extLst>
                </a:gridCol>
              </a:tblGrid>
              <a:tr h="225181">
                <a:tc>
                  <a:txBody>
                    <a:bodyPr/>
                    <a:lstStyle/>
                    <a:p>
                      <a:pPr marL="36195" marR="36195" algn="l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359410" algn="l"/>
                        </a:tabLst>
                      </a:pPr>
                      <a:r>
                        <a:rPr lang="de-DE" sz="900" dirty="0">
                          <a:effectLst/>
                        </a:rPr>
                        <a:t>KDD</a:t>
                      </a:r>
                      <a:endParaRPr lang="de-DE" sz="9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6195" marR="36195" algn="l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359410" algn="l"/>
                        </a:tabLst>
                      </a:pPr>
                      <a:r>
                        <a:rPr lang="de-DE" sz="900" dirty="0">
                          <a:effectLst/>
                        </a:rPr>
                        <a:t>SEMMA</a:t>
                      </a:r>
                      <a:endParaRPr lang="de-DE" sz="9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6195" marR="36195" algn="l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359410" algn="l"/>
                        </a:tabLst>
                      </a:pPr>
                      <a:r>
                        <a:rPr lang="de-DE" sz="900" dirty="0">
                          <a:effectLst/>
                        </a:rPr>
                        <a:t>CRISP_DM</a:t>
                      </a:r>
                      <a:endParaRPr lang="de-DE" sz="9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6195" marR="36195" algn="l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359410" algn="l"/>
                        </a:tabLst>
                      </a:pPr>
                      <a:r>
                        <a:rPr lang="de-DE" sz="900" dirty="0">
                          <a:effectLst/>
                        </a:rPr>
                        <a:t>Six Sigma</a:t>
                      </a:r>
                      <a:endParaRPr lang="de-DE" sz="9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6195" marR="36195" algn="l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359410" algn="l"/>
                        </a:tabLst>
                      </a:pPr>
                      <a:r>
                        <a:rPr lang="de-DE" sz="900" dirty="0">
                          <a:effectLst/>
                        </a:rPr>
                        <a:t>VDI 3714</a:t>
                      </a:r>
                      <a:endParaRPr lang="de-DE" sz="9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43405898"/>
                  </a:ext>
                </a:extLst>
              </a:tr>
              <a:tr h="1517888">
                <a:tc>
                  <a:txBody>
                    <a:bodyPr/>
                    <a:lstStyle/>
                    <a:p>
                      <a:pPr marL="36195" marR="36195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359410" algn="l"/>
                        </a:tabLst>
                      </a:pPr>
                      <a:r>
                        <a:rPr lang="de-DE" sz="900" dirty="0">
                          <a:effectLst/>
                        </a:rPr>
                        <a:t> </a:t>
                      </a:r>
                      <a:endParaRPr lang="de-DE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359410" algn="l"/>
                        </a:tabLst>
                      </a:pPr>
                      <a:r>
                        <a:rPr lang="de-DE" sz="900" dirty="0">
                          <a:effectLst/>
                        </a:rPr>
                        <a:t> </a:t>
                      </a:r>
                      <a:endParaRPr lang="de-DE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359410" algn="l"/>
                        </a:tabLst>
                      </a:pPr>
                      <a:r>
                        <a:rPr lang="de-DE" sz="900" dirty="0">
                          <a:effectLst/>
                        </a:rPr>
                        <a:t>Business Understanding</a:t>
                      </a:r>
                      <a:endParaRPr lang="de-DE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359410" algn="l"/>
                        </a:tabLst>
                      </a:pPr>
                      <a:r>
                        <a:rPr lang="de-DE" sz="900" dirty="0" err="1">
                          <a:effectLst/>
                        </a:rPr>
                        <a:t>Define</a:t>
                      </a:r>
                      <a:endParaRPr lang="de-DE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6195" marR="36195" algn="l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359410" algn="l"/>
                        </a:tabLst>
                      </a:pPr>
                      <a:r>
                        <a:rPr lang="de-DE" sz="900" dirty="0">
                          <a:effectLst/>
                        </a:rPr>
                        <a:t>Definitionsphase</a:t>
                      </a:r>
                    </a:p>
                    <a:p>
                      <a:pPr marL="36195" marR="36195" algn="l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359410" algn="l"/>
                        </a:tabLst>
                      </a:pPr>
                      <a:r>
                        <a:rPr lang="de-DE" sz="900" dirty="0">
                          <a:effectLst/>
                        </a:rPr>
                        <a:t>Festlegung der Projektziele</a:t>
                      </a:r>
                    </a:p>
                    <a:p>
                      <a:pPr marL="36195" marR="36195" algn="l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359410" algn="l"/>
                        </a:tabLst>
                      </a:pPr>
                      <a:r>
                        <a:rPr lang="de-DE" sz="900" dirty="0">
                          <a:effectLst/>
                        </a:rPr>
                        <a:t>Definition der technischen Zielgrößen</a:t>
                      </a:r>
                      <a:endParaRPr lang="de-DE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1803705"/>
                  </a:ext>
                </a:extLst>
              </a:tr>
              <a:tr h="225181">
                <a:tc>
                  <a:txBody>
                    <a:bodyPr/>
                    <a:lstStyle/>
                    <a:p>
                      <a:pPr marL="36195" marR="36195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359410" algn="l"/>
                        </a:tabLst>
                      </a:pPr>
                      <a:r>
                        <a:rPr lang="de-DE" sz="900" dirty="0" err="1">
                          <a:effectLst/>
                        </a:rPr>
                        <a:t>Selection</a:t>
                      </a:r>
                      <a:endParaRPr lang="de-DE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359410" algn="l"/>
                        </a:tabLst>
                      </a:pPr>
                      <a:r>
                        <a:rPr lang="de-DE" sz="900">
                          <a:effectLst/>
                        </a:rPr>
                        <a:t>Sample</a:t>
                      </a:r>
                      <a:endParaRPr lang="de-DE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marL="36195" marR="36195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359410" algn="l"/>
                        </a:tabLst>
                      </a:pPr>
                      <a:r>
                        <a:rPr lang="de-DE" sz="900" dirty="0">
                          <a:effectLst/>
                        </a:rPr>
                        <a:t>Data Understanding</a:t>
                      </a:r>
                      <a:endParaRPr lang="de-DE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lstStyle/>
                    <a:p>
                      <a:pPr marL="36195" marR="36195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359410" algn="l"/>
                        </a:tabLst>
                      </a:pPr>
                      <a:r>
                        <a:rPr lang="de-DE" sz="900" dirty="0" err="1">
                          <a:effectLst/>
                        </a:rPr>
                        <a:t>Measure</a:t>
                      </a:r>
                      <a:endParaRPr lang="de-DE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marL="36195" marR="36195" algn="l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359410" algn="l"/>
                        </a:tabLst>
                      </a:pPr>
                      <a:r>
                        <a:rPr lang="de-DE" sz="900" dirty="0">
                          <a:effectLst/>
                        </a:rPr>
                        <a:t>Sondierung der Datenlage</a:t>
                      </a:r>
                      <a:endParaRPr lang="de-DE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35276106"/>
                  </a:ext>
                </a:extLst>
              </a:tr>
              <a:tr h="225181">
                <a:tc>
                  <a:txBody>
                    <a:bodyPr/>
                    <a:lstStyle/>
                    <a:p>
                      <a:pPr marL="36195" marR="36195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359410" algn="l"/>
                        </a:tabLst>
                      </a:pPr>
                      <a:r>
                        <a:rPr lang="de-DE" sz="900" dirty="0" err="1">
                          <a:effectLst/>
                        </a:rPr>
                        <a:t>Pre</a:t>
                      </a:r>
                      <a:r>
                        <a:rPr lang="de-DE" sz="900" dirty="0">
                          <a:effectLst/>
                        </a:rPr>
                        <a:t> </a:t>
                      </a:r>
                      <a:r>
                        <a:rPr lang="de-DE" sz="900" dirty="0" err="1">
                          <a:effectLst/>
                        </a:rPr>
                        <a:t>processing</a:t>
                      </a:r>
                      <a:endParaRPr lang="de-DE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359410" algn="l"/>
                        </a:tabLst>
                      </a:pPr>
                      <a:r>
                        <a:rPr lang="de-DE" sz="900" dirty="0" err="1">
                          <a:effectLst/>
                        </a:rPr>
                        <a:t>Explore</a:t>
                      </a:r>
                      <a:endParaRPr lang="de-DE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228761"/>
                  </a:ext>
                </a:extLst>
              </a:tr>
              <a:tr h="225181">
                <a:tc>
                  <a:txBody>
                    <a:bodyPr/>
                    <a:lstStyle/>
                    <a:p>
                      <a:pPr marL="36195" marR="36195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359410" algn="l"/>
                        </a:tabLst>
                      </a:pPr>
                      <a:r>
                        <a:rPr lang="de-DE" sz="900">
                          <a:effectLst/>
                        </a:rPr>
                        <a:t>Transformation</a:t>
                      </a:r>
                      <a:endParaRPr lang="de-DE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359410" algn="l"/>
                        </a:tabLst>
                      </a:pPr>
                      <a:r>
                        <a:rPr lang="de-DE" sz="900">
                          <a:effectLst/>
                        </a:rPr>
                        <a:t>Modify</a:t>
                      </a:r>
                      <a:endParaRPr lang="de-DE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359410" algn="l"/>
                        </a:tabLst>
                      </a:pPr>
                      <a:r>
                        <a:rPr lang="de-DE" sz="900" dirty="0">
                          <a:effectLst/>
                        </a:rPr>
                        <a:t>Data </a:t>
                      </a:r>
                      <a:r>
                        <a:rPr lang="de-DE" sz="900" dirty="0" err="1">
                          <a:effectLst/>
                        </a:rPr>
                        <a:t>Preparation</a:t>
                      </a:r>
                      <a:endParaRPr lang="de-DE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195" marR="36195" algn="l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359410" algn="l"/>
                        </a:tabLst>
                      </a:pPr>
                      <a:r>
                        <a:rPr lang="de-DE" sz="900" dirty="0">
                          <a:effectLst/>
                        </a:rPr>
                        <a:t>ETL-Prozesse</a:t>
                      </a:r>
                      <a:endParaRPr lang="de-DE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4586271"/>
                  </a:ext>
                </a:extLst>
              </a:tr>
              <a:tr h="225181">
                <a:tc>
                  <a:txBody>
                    <a:bodyPr/>
                    <a:lstStyle/>
                    <a:p>
                      <a:pPr marL="36195" marR="36195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359410" algn="l"/>
                        </a:tabLst>
                      </a:pPr>
                      <a:r>
                        <a:rPr lang="de-DE" sz="900" dirty="0">
                          <a:effectLst/>
                        </a:rPr>
                        <a:t>Data Mining</a:t>
                      </a:r>
                      <a:endParaRPr lang="de-DE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359410" algn="l"/>
                        </a:tabLst>
                      </a:pPr>
                      <a:r>
                        <a:rPr lang="de-DE" sz="900">
                          <a:effectLst/>
                        </a:rPr>
                        <a:t>Model</a:t>
                      </a:r>
                      <a:endParaRPr lang="de-DE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359410" algn="l"/>
                        </a:tabLst>
                      </a:pPr>
                      <a:r>
                        <a:rPr lang="de-DE" sz="900">
                          <a:effectLst/>
                        </a:rPr>
                        <a:t>Modeling</a:t>
                      </a:r>
                      <a:endParaRPr lang="de-DE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marL="36195" marR="36195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359410" algn="l"/>
                        </a:tabLst>
                      </a:pPr>
                      <a:r>
                        <a:rPr lang="de-DE" sz="900" dirty="0">
                          <a:effectLst/>
                        </a:rPr>
                        <a:t>Analyse</a:t>
                      </a:r>
                      <a:endParaRPr lang="de-DE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6195" marR="36195" algn="l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359410" algn="l"/>
                        </a:tabLst>
                      </a:pPr>
                      <a:r>
                        <a:rPr lang="de-DE" sz="900" dirty="0">
                          <a:effectLst/>
                        </a:rPr>
                        <a:t>Modellierung</a:t>
                      </a:r>
                      <a:endParaRPr lang="de-DE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36306624"/>
                  </a:ext>
                </a:extLst>
              </a:tr>
              <a:tr h="450362">
                <a:tc rowSpan="2">
                  <a:txBody>
                    <a:bodyPr/>
                    <a:lstStyle/>
                    <a:p>
                      <a:pPr marL="36195" marR="36195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359410" algn="l"/>
                        </a:tabLst>
                      </a:pPr>
                      <a:r>
                        <a:rPr lang="de-DE" sz="900" dirty="0">
                          <a:effectLst/>
                        </a:rPr>
                        <a:t>Interpretation</a:t>
                      </a:r>
                      <a:endParaRPr lang="de-DE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marL="36195" marR="36195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359410" algn="l"/>
                        </a:tabLst>
                      </a:pPr>
                      <a:r>
                        <a:rPr lang="de-DE" sz="900">
                          <a:effectLst/>
                        </a:rPr>
                        <a:t>Assess</a:t>
                      </a:r>
                      <a:endParaRPr lang="de-DE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marL="36195" marR="36195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359410" algn="l"/>
                        </a:tabLst>
                      </a:pPr>
                      <a:r>
                        <a:rPr lang="de-DE" sz="900" dirty="0">
                          <a:effectLst/>
                        </a:rPr>
                        <a:t>Evaluation</a:t>
                      </a:r>
                      <a:endParaRPr lang="de-DE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195" marR="36195" algn="l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359410" algn="l"/>
                        </a:tabLst>
                      </a:pPr>
                      <a:r>
                        <a:rPr lang="de-DE" sz="900" dirty="0">
                          <a:effectLst/>
                        </a:rPr>
                        <a:t>Validierung der Modelle</a:t>
                      </a:r>
                      <a:endParaRPr lang="de-DE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14552001"/>
                  </a:ext>
                </a:extLst>
              </a:tr>
              <a:tr h="45036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195" marR="36195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359410" algn="l"/>
                        </a:tabLst>
                      </a:pPr>
                      <a:r>
                        <a:rPr lang="de-DE" sz="900" dirty="0" err="1">
                          <a:effectLst/>
                        </a:rPr>
                        <a:t>Improve</a:t>
                      </a:r>
                      <a:endParaRPr lang="de-DE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6195" marR="36195" algn="l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359410" algn="l"/>
                        </a:tabLst>
                      </a:pPr>
                      <a:r>
                        <a:rPr lang="de-DE" sz="900" dirty="0">
                          <a:effectLst/>
                        </a:rPr>
                        <a:t>Bewertung der Datenanalyse</a:t>
                      </a:r>
                      <a:endParaRPr lang="de-DE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6415460"/>
                  </a:ext>
                </a:extLst>
              </a:tr>
              <a:tr h="450362">
                <a:tc>
                  <a:txBody>
                    <a:bodyPr/>
                    <a:lstStyle/>
                    <a:p>
                      <a:pPr marL="36195" marR="36195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359410" algn="l"/>
                        </a:tabLst>
                      </a:pPr>
                      <a:r>
                        <a:rPr lang="de-DE" sz="900" dirty="0">
                          <a:effectLst/>
                        </a:rPr>
                        <a:t> </a:t>
                      </a:r>
                      <a:endParaRPr lang="de-DE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359410" algn="l"/>
                        </a:tabLst>
                      </a:pPr>
                      <a:r>
                        <a:rPr lang="de-DE" sz="900">
                          <a:effectLst/>
                        </a:rPr>
                        <a:t> </a:t>
                      </a:r>
                      <a:endParaRPr lang="de-DE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359410" algn="l"/>
                        </a:tabLst>
                      </a:pPr>
                      <a:r>
                        <a:rPr lang="de-DE" sz="900">
                          <a:effectLst/>
                        </a:rPr>
                        <a:t>Deployment</a:t>
                      </a:r>
                      <a:endParaRPr lang="de-DE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marL="36195" marR="36195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359410" algn="l"/>
                        </a:tabLst>
                      </a:pPr>
                      <a:r>
                        <a:rPr lang="de-DE" sz="900" dirty="0">
                          <a:effectLst/>
                        </a:rPr>
                        <a:t>Control</a:t>
                      </a:r>
                      <a:endParaRPr lang="de-DE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6195" marR="36195" algn="l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359410" algn="l"/>
                        </a:tabLst>
                      </a:pPr>
                      <a:r>
                        <a:rPr lang="de-DE" sz="900" dirty="0">
                          <a:effectLst/>
                        </a:rPr>
                        <a:t>Umsetzung und Einführung</a:t>
                      </a:r>
                      <a:endParaRPr lang="de-DE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30292530"/>
                  </a:ext>
                </a:extLst>
              </a:tr>
              <a:tr h="225181">
                <a:tc>
                  <a:txBody>
                    <a:bodyPr/>
                    <a:lstStyle/>
                    <a:p>
                      <a:pPr marL="36195" marR="36195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359410" algn="l"/>
                        </a:tabLst>
                      </a:pPr>
                      <a:r>
                        <a:rPr lang="de-DE" sz="900" dirty="0">
                          <a:effectLst/>
                        </a:rPr>
                        <a:t> </a:t>
                      </a:r>
                      <a:endParaRPr lang="de-DE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359410" algn="l"/>
                        </a:tabLst>
                      </a:pPr>
                      <a:r>
                        <a:rPr lang="de-DE" sz="900">
                          <a:effectLst/>
                        </a:rPr>
                        <a:t> </a:t>
                      </a:r>
                      <a:endParaRPr lang="de-DE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359410" algn="l"/>
                        </a:tabLst>
                      </a:pPr>
                      <a:r>
                        <a:rPr lang="de-DE" sz="900">
                          <a:effectLst/>
                        </a:rPr>
                        <a:t> </a:t>
                      </a:r>
                      <a:endParaRPr lang="de-DE" sz="9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195" marR="36195" algn="l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359410" algn="l"/>
                        </a:tabLst>
                      </a:pPr>
                      <a:r>
                        <a:rPr lang="de-DE" sz="900" dirty="0">
                          <a:effectLst/>
                        </a:rPr>
                        <a:t>Nachhaltigkeit</a:t>
                      </a:r>
                      <a:endParaRPr lang="de-DE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27899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743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54E3AAE-A561-45FC-8A36-577D726FC278}" type="datetime1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15.09.2020</a:t>
            </a:fld>
            <a:endParaRPr lang="de-DE" dirty="0"/>
          </a:p>
        </p:txBody>
      </p:sp>
      <p:sp>
        <p:nvSpPr>
          <p:cNvPr id="8" name="Fußzeilenplatzhalter 6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VDI/VDE-GMA FB x, FA </a:t>
            </a:r>
            <a:r>
              <a:rPr lang="de-DE" dirty="0" err="1">
                <a:solidFill>
                  <a:schemeClr val="bg1"/>
                </a:solidFill>
              </a:rPr>
              <a:t>x.xx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3390A8-B87C-4D44-88A2-C98DC8089F72}" type="slidenum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r>
              <a:rPr lang="de-DE"/>
              <a:t> /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 idx="4294967295"/>
          </p:nvPr>
        </p:nvSpPr>
        <p:spPr>
          <a:xfrm>
            <a:off x="1404938" y="860425"/>
            <a:ext cx="7739062" cy="763588"/>
          </a:xfrm>
        </p:spPr>
        <p:txBody>
          <a:bodyPr/>
          <a:lstStyle/>
          <a:p>
            <a:r>
              <a:rPr lang="de-DE" dirty="0" smtClean="0"/>
              <a:t>VDI 3714</a:t>
            </a:r>
            <a:br>
              <a:rPr lang="de-DE" dirty="0" smtClean="0"/>
            </a:br>
            <a:r>
              <a:rPr lang="de-DE" dirty="0" smtClean="0"/>
              <a:t>Hinweise aus Blatt 1 „Durchführung von BD Projekten“</a:t>
            </a:r>
            <a:endParaRPr lang="de-DE" dirty="0"/>
          </a:p>
        </p:txBody>
      </p:sp>
      <p:sp>
        <p:nvSpPr>
          <p:cNvPr id="11" name="Fußzeilenplatzhalter 6">
            <a:extLst>
              <a:ext uri="{FF2B5EF4-FFF2-40B4-BE49-F238E27FC236}">
                <a16:creationId xmlns:a16="http://schemas.microsoft.com/office/drawing/2014/main" id="{FA5C5F91-3EE9-48D6-A10F-C0966DC34484}"/>
              </a:ext>
            </a:extLst>
          </p:cNvPr>
          <p:cNvSpPr txBox="1">
            <a:spLocks/>
          </p:cNvSpPr>
          <p:nvPr/>
        </p:nvSpPr>
        <p:spPr>
          <a:xfrm>
            <a:off x="1008063" y="6570089"/>
            <a:ext cx="8134350" cy="28791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79200" rIns="108000" bIns="46038"/>
          <a:lstStyle>
            <a:defPPr>
              <a:defRPr lang="de-DE"/>
            </a:defPPr>
            <a:lvl1pPr marL="0" algn="l" defTabSz="914400" rtl="0" eaLnBrk="1" latinLnBrk="0" hangingPunct="1">
              <a:defRPr lang="de-DE" sz="9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VDI/VDE-GMA FB 7, FA 7.24 / 7.27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F7E4B1E1-7883-4A0A-B40F-E97681070882}"/>
              </a:ext>
            </a:extLst>
          </p:cNvPr>
          <p:cNvSpPr txBox="1">
            <a:spLocks/>
          </p:cNvSpPr>
          <p:nvPr/>
        </p:nvSpPr>
        <p:spPr>
          <a:xfrm>
            <a:off x="848346" y="1951544"/>
            <a:ext cx="7739062" cy="4618456"/>
          </a:xfrm>
          <a:prstGeom prst="rect">
            <a:avLst/>
          </a:prstGeom>
        </p:spPr>
        <p:txBody>
          <a:bodyPr vert="horz" lIns="0" tIns="0" rIns="0" bIns="0" rtlCol="0">
            <a:normAutofit fontScale="92500"/>
          </a:bodyPr>
          <a:lstStyle>
            <a:lvl1pPr marL="0" indent="0" algn="l" defTabSz="35718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defRPr lang="de-DE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98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2476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8425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913" indent="-269875" algn="l" defTabSz="358775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Komplette</a:t>
            </a:r>
            <a:r>
              <a:rPr lang="de-DE" dirty="0"/>
              <a:t> Daten aus der Prozesskette müssen zugreifbar sein (SIPOC): Rohstoffdaten, Maschinen-/Prozessdaten, Produktverfolgung, Prozesszustände, Qualitätsdaten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Dazu sind </a:t>
            </a:r>
            <a:r>
              <a:rPr lang="de-DE" b="1" dirty="0"/>
              <a:t>offene Schnittstellen wie OPC/UA </a:t>
            </a:r>
            <a:r>
              <a:rPr lang="de-DE" dirty="0" smtClean="0"/>
              <a:t>unabdingbar. </a:t>
            </a:r>
            <a:r>
              <a:rPr lang="de-DE" dirty="0"/>
              <a:t>Maschinenhersteller müssen alle Daten komplett offen </a:t>
            </a:r>
            <a:r>
              <a:rPr lang="de-DE" dirty="0" smtClean="0"/>
              <a:t>legen.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Alle Daten müssen aus einer Quelle verfügbar </a:t>
            </a:r>
            <a:r>
              <a:rPr lang="de-DE" dirty="0" smtClean="0"/>
              <a:t>gemacht </a:t>
            </a:r>
            <a:r>
              <a:rPr lang="de-DE" dirty="0"/>
              <a:t>(</a:t>
            </a:r>
            <a:r>
              <a:rPr lang="de-DE" b="1" dirty="0"/>
              <a:t>Single Source </a:t>
            </a:r>
            <a:r>
              <a:rPr lang="de-DE" b="1" dirty="0" err="1"/>
              <a:t>of</a:t>
            </a:r>
            <a:r>
              <a:rPr lang="de-DE" b="1" dirty="0"/>
              <a:t> Truth</a:t>
            </a:r>
            <a:r>
              <a:rPr lang="de-DE" dirty="0"/>
              <a:t>) oder in einer DB </a:t>
            </a:r>
            <a:r>
              <a:rPr lang="de-DE" dirty="0" smtClean="0"/>
              <a:t>fusioniert werden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 mit Zeitverhalten und Batchdaten müssen </a:t>
            </a:r>
            <a:r>
              <a:rPr lang="de-DE" b="1" dirty="0"/>
              <a:t>vorbehandelt</a:t>
            </a:r>
            <a:r>
              <a:rPr lang="de-DE" dirty="0"/>
              <a:t>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Geeignete Big </a:t>
            </a:r>
            <a:r>
              <a:rPr lang="de-DE" dirty="0"/>
              <a:t>Data Methoden </a:t>
            </a:r>
            <a:r>
              <a:rPr lang="de-DE" dirty="0" smtClean="0"/>
              <a:t>finden </a:t>
            </a:r>
            <a:r>
              <a:rPr lang="de-DE" b="1" dirty="0"/>
              <a:t>Zusammenhänge</a:t>
            </a:r>
            <a:r>
              <a:rPr lang="de-DE" dirty="0"/>
              <a:t> in </a:t>
            </a:r>
            <a:r>
              <a:rPr lang="de-DE" dirty="0" smtClean="0"/>
              <a:t>Daten 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Datengetriebene Modelle </a:t>
            </a:r>
            <a:r>
              <a:rPr lang="de-DE" dirty="0" smtClean="0"/>
              <a:t>können als </a:t>
            </a:r>
            <a:r>
              <a:rPr lang="de-DE" dirty="0"/>
              <a:t>„</a:t>
            </a:r>
            <a:r>
              <a:rPr lang="de-DE" b="1" dirty="0"/>
              <a:t>Digitaler Schatten</a:t>
            </a:r>
            <a:r>
              <a:rPr lang="de-DE" dirty="0" smtClean="0"/>
              <a:t>“ genutzt werden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 Anwendung in Produktionsprozessen sind </a:t>
            </a:r>
            <a:r>
              <a:rPr lang="de-DE" b="1" dirty="0"/>
              <a:t>Sicherheitsbetrachtungen</a:t>
            </a:r>
            <a:r>
              <a:rPr lang="de-DE" dirty="0"/>
              <a:t> bezüglich Software und Systemstruktur durchzuführen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Mit Hilfe von Modellen kann der </a:t>
            </a:r>
            <a:r>
              <a:rPr lang="de-DE" b="1" dirty="0"/>
              <a:t>Prozess</a:t>
            </a:r>
            <a:r>
              <a:rPr lang="de-DE" dirty="0"/>
              <a:t> verstanden und beherrscht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Optimierer</a:t>
            </a:r>
            <a:r>
              <a:rPr lang="de-DE" dirty="0"/>
              <a:t> können den Prozess </a:t>
            </a:r>
            <a:r>
              <a:rPr lang="de-DE" dirty="0" smtClean="0"/>
              <a:t>modellbasiert </a:t>
            </a:r>
            <a:r>
              <a:rPr lang="de-DE" dirty="0"/>
              <a:t>verbessern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689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54E3AAE-A561-45FC-8A36-577D726FC278}" type="datetime1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15.09.2020</a:t>
            </a:fld>
            <a:endParaRPr lang="de-DE" dirty="0"/>
          </a:p>
        </p:txBody>
      </p:sp>
      <p:sp>
        <p:nvSpPr>
          <p:cNvPr id="8" name="Fußzeilenplatzhalter 6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VDI/VDE-GMA FB x, FA </a:t>
            </a:r>
            <a:r>
              <a:rPr lang="de-DE" dirty="0" err="1">
                <a:solidFill>
                  <a:schemeClr val="bg1"/>
                </a:solidFill>
              </a:rPr>
              <a:t>x.xx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3390A8-B87C-4D44-88A2-C98DC8089F72}" type="slidenum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r>
              <a:rPr lang="de-DE"/>
              <a:t> /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 idx="4294967295"/>
          </p:nvPr>
        </p:nvSpPr>
        <p:spPr>
          <a:xfrm>
            <a:off x="1404938" y="860425"/>
            <a:ext cx="7739062" cy="763588"/>
          </a:xfrm>
        </p:spPr>
        <p:txBody>
          <a:bodyPr/>
          <a:lstStyle/>
          <a:p>
            <a:r>
              <a:rPr lang="de-DE" dirty="0"/>
              <a:t>VDI 3714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Hinweise </a:t>
            </a:r>
            <a:r>
              <a:rPr lang="de-DE" dirty="0"/>
              <a:t>aus Blatt 2 „Datenqualität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11" name="Fußzeilenplatzhalter 6">
            <a:extLst>
              <a:ext uri="{FF2B5EF4-FFF2-40B4-BE49-F238E27FC236}">
                <a16:creationId xmlns:a16="http://schemas.microsoft.com/office/drawing/2014/main" id="{FA5C5F91-3EE9-48D6-A10F-C0966DC34484}"/>
              </a:ext>
            </a:extLst>
          </p:cNvPr>
          <p:cNvSpPr txBox="1">
            <a:spLocks/>
          </p:cNvSpPr>
          <p:nvPr/>
        </p:nvSpPr>
        <p:spPr>
          <a:xfrm>
            <a:off x="1008063" y="6570089"/>
            <a:ext cx="8134350" cy="28791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79200" rIns="108000" bIns="46038"/>
          <a:lstStyle>
            <a:defPPr>
              <a:defRPr lang="de-DE"/>
            </a:defPPr>
            <a:lvl1pPr marL="0" algn="l" defTabSz="914400" rtl="0" eaLnBrk="1" latinLnBrk="0" hangingPunct="1">
              <a:defRPr lang="de-DE" sz="9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VDI/VDE-GMA FB 7, FA 7.24 / 7.27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F7E4B1E1-7883-4A0A-B40F-E97681070882}"/>
              </a:ext>
            </a:extLst>
          </p:cNvPr>
          <p:cNvSpPr txBox="1">
            <a:spLocks/>
          </p:cNvSpPr>
          <p:nvPr/>
        </p:nvSpPr>
        <p:spPr>
          <a:xfrm>
            <a:off x="848346" y="1951544"/>
            <a:ext cx="7739062" cy="46184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35718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defRPr lang="de-DE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98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2476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8425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913" indent="-269875" algn="l" defTabSz="358775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Bei verwendeten Daten ist eine Betrachtung </a:t>
            </a:r>
            <a:r>
              <a:rPr lang="de-DE" dirty="0" smtClean="0"/>
              <a:t>hinsichtlich verschiedener </a:t>
            </a:r>
            <a:r>
              <a:rPr lang="de-DE" dirty="0"/>
              <a:t>Kategorien notwendig. Diese werden in Blatt 2 beschrieben und mit Beispielen erläutert: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Zugänglichkeit, Verfügbarkeit, Bearbeitbarkeit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Fehlerfreiheit, erwartbarer Informationsgehalt, Synchronität, Auflösung, Objektivität, Glaubwürdigkeit, Reputation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Verständlichkeit, Übersichtlichkeit, einheitliche Darstellung, eindeutige Auslegbarkeit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Relevanz, angemessener Umfang, Vollständigkeit, Aktualität, Wertschöpfung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218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54E3AAE-A561-45FC-8A36-577D726FC278}" type="datetime1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15.09.2020</a:t>
            </a:fld>
            <a:endParaRPr lang="de-DE" dirty="0"/>
          </a:p>
        </p:txBody>
      </p:sp>
      <p:sp>
        <p:nvSpPr>
          <p:cNvPr id="8" name="Fußzeilenplatzhalter 6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VDI/VDE-GMA FB x, FA </a:t>
            </a:r>
            <a:r>
              <a:rPr lang="de-DE" dirty="0" err="1">
                <a:solidFill>
                  <a:schemeClr val="bg1"/>
                </a:solidFill>
              </a:rPr>
              <a:t>x.xx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3390A8-B87C-4D44-88A2-C98DC8089F72}" type="slidenum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r>
              <a:rPr lang="de-DE"/>
              <a:t> /</a:t>
            </a:r>
            <a:endParaRPr lang="de-DE" dirty="0"/>
          </a:p>
        </p:txBody>
      </p:sp>
      <p:sp>
        <p:nvSpPr>
          <p:cNvPr id="11" name="Fußzeilenplatzhalter 6">
            <a:extLst>
              <a:ext uri="{FF2B5EF4-FFF2-40B4-BE49-F238E27FC236}">
                <a16:creationId xmlns:a16="http://schemas.microsoft.com/office/drawing/2014/main" id="{FA5C5F91-3EE9-48D6-A10F-C0966DC34484}"/>
              </a:ext>
            </a:extLst>
          </p:cNvPr>
          <p:cNvSpPr txBox="1">
            <a:spLocks/>
          </p:cNvSpPr>
          <p:nvPr/>
        </p:nvSpPr>
        <p:spPr>
          <a:xfrm>
            <a:off x="1008063" y="6570089"/>
            <a:ext cx="8134350" cy="28791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79200" rIns="108000" bIns="46038"/>
          <a:lstStyle>
            <a:defPPr>
              <a:defRPr lang="de-DE"/>
            </a:defPPr>
            <a:lvl1pPr marL="0" algn="l" defTabSz="914400" rtl="0" eaLnBrk="1" latinLnBrk="0" hangingPunct="1">
              <a:defRPr lang="de-DE" sz="9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VDI/VDE-GMA FB 7, FA 7.24 / 7.27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F7E4B1E1-7883-4A0A-B40F-E97681070882}"/>
              </a:ext>
            </a:extLst>
          </p:cNvPr>
          <p:cNvSpPr txBox="1">
            <a:spLocks/>
          </p:cNvSpPr>
          <p:nvPr/>
        </p:nvSpPr>
        <p:spPr>
          <a:xfrm>
            <a:off x="848346" y="1951544"/>
            <a:ext cx="7739062" cy="46184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35718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defRPr lang="de-DE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98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2476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8425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913" indent="-269875" algn="l" defTabSz="358775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Daten müssen Methoden zur Gewinnung (ETL), Zusammenführung, Strukturierung unterworfen werden. Diese werden in Blatt 3 beschrieben: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Betrachtung verschiedener Strukturformate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 müssen extrahiert, umgewandelt, bereinigt und zusammengeführt werden, dazu dienen ETL-Methoden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Einsatz von ETL-Tools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Datenformatierung bei Stückgutfertigung, Batchprozessen und Daten aus kontinuierlichen Prozessen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 Hinweise zur Beurteilung der Daten mit statistischen Methoden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Hinweise zur Datenbereinigung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12" name="Titel 8"/>
          <p:cNvSpPr txBox="1">
            <a:spLocks/>
          </p:cNvSpPr>
          <p:nvPr/>
        </p:nvSpPr>
        <p:spPr>
          <a:xfrm>
            <a:off x="1404938" y="860425"/>
            <a:ext cx="7739062" cy="76358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de-DE" sz="2400" b="0" kern="1200">
                <a:solidFill>
                  <a:schemeClr val="tx1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r>
              <a:rPr lang="de-DE" dirty="0"/>
              <a:t>VDI 3714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Hinweise aus Blatt 3 „Datenbewirtschaftung“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2260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54E3AAE-A561-45FC-8A36-577D726FC278}" type="datetime1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15.09.2020</a:t>
            </a:fld>
            <a:endParaRPr lang="de-DE" dirty="0"/>
          </a:p>
        </p:txBody>
      </p:sp>
      <p:sp>
        <p:nvSpPr>
          <p:cNvPr id="8" name="Fußzeilenplatzhalter 6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VDI/VDE-GMA FB x, FA </a:t>
            </a:r>
            <a:r>
              <a:rPr lang="de-DE" dirty="0" err="1">
                <a:solidFill>
                  <a:schemeClr val="bg1"/>
                </a:solidFill>
              </a:rPr>
              <a:t>x.xx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3390A8-B87C-4D44-88A2-C98DC8089F72}" type="slidenum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r>
              <a:rPr lang="de-DE"/>
              <a:t> /</a:t>
            </a:r>
            <a:endParaRPr lang="de-DE" dirty="0"/>
          </a:p>
        </p:txBody>
      </p:sp>
      <p:sp>
        <p:nvSpPr>
          <p:cNvPr id="11" name="Fußzeilenplatzhalter 6">
            <a:extLst>
              <a:ext uri="{FF2B5EF4-FFF2-40B4-BE49-F238E27FC236}">
                <a16:creationId xmlns:a16="http://schemas.microsoft.com/office/drawing/2014/main" id="{FA5C5F91-3EE9-48D6-A10F-C0966DC34484}"/>
              </a:ext>
            </a:extLst>
          </p:cNvPr>
          <p:cNvSpPr txBox="1">
            <a:spLocks/>
          </p:cNvSpPr>
          <p:nvPr/>
        </p:nvSpPr>
        <p:spPr>
          <a:xfrm>
            <a:off x="1008063" y="6570089"/>
            <a:ext cx="8134350" cy="28791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79200" rIns="108000" bIns="46038"/>
          <a:lstStyle>
            <a:defPPr>
              <a:defRPr lang="de-DE"/>
            </a:defPPr>
            <a:lvl1pPr marL="0" algn="l" defTabSz="914400" rtl="0" eaLnBrk="1" latinLnBrk="0" hangingPunct="1">
              <a:defRPr lang="de-DE" sz="9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VDI/VDE-GMA FB 7, FA 7.24 / 7.27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F7E4B1E1-7883-4A0A-B40F-E97681070882}"/>
              </a:ext>
            </a:extLst>
          </p:cNvPr>
          <p:cNvSpPr txBox="1">
            <a:spLocks/>
          </p:cNvSpPr>
          <p:nvPr/>
        </p:nvSpPr>
        <p:spPr>
          <a:xfrm>
            <a:off x="742198" y="1951633"/>
            <a:ext cx="7739062" cy="4618456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0" indent="0" algn="l" defTabSz="35718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defRPr lang="de-DE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98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2476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8425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913" indent="-269875" algn="l" defTabSz="358775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Zur Datenanalyse gibt es verschiedene Methoden. Diese werden in Blatt 4 beschrieben: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Einfache statistische und numerische Verfahren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Visuelle Datenexploration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Eigenschaftsselektion und </a:t>
            </a:r>
            <a:r>
              <a:rPr lang="de-DE" dirty="0" smtClean="0"/>
              <a:t>–</a:t>
            </a:r>
            <a:r>
              <a:rPr lang="de-DE" dirty="0" err="1" smtClean="0"/>
              <a:t>reduktion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Assoziationsanalyse (Korrelationsverfahren, Subgruppenentdeckung)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Regressionsanalyse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Klassifikation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Clusteranalyse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Anomaliedetektion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Sequenzanalyse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Imputation (Deep Learning, </a:t>
            </a:r>
            <a:r>
              <a:rPr lang="de-DE" dirty="0" err="1"/>
              <a:t>Process</a:t>
            </a:r>
            <a:r>
              <a:rPr lang="de-DE" dirty="0"/>
              <a:t> Mining, Datenstromanalyse)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Ensemble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12" name="Titel 8"/>
          <p:cNvSpPr txBox="1">
            <a:spLocks/>
          </p:cNvSpPr>
          <p:nvPr/>
        </p:nvSpPr>
        <p:spPr>
          <a:xfrm>
            <a:off x="1404938" y="860425"/>
            <a:ext cx="7739062" cy="76358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de-DE" sz="2400" b="0" kern="1200">
                <a:solidFill>
                  <a:schemeClr val="tx1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r>
              <a:rPr lang="de-DE" dirty="0"/>
              <a:t>VDI 3714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Hinweise aus Blatt 4 „Analyseverfahrensklassen“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8230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54E3AAE-A561-45FC-8A36-577D726FC278}" type="datetime1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15.09.2020</a:t>
            </a:fld>
            <a:endParaRPr lang="de-DE" dirty="0"/>
          </a:p>
        </p:txBody>
      </p:sp>
      <p:sp>
        <p:nvSpPr>
          <p:cNvPr id="8" name="Fußzeilenplatzhalter 6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VDI/VDE-GMA FB x, FA </a:t>
            </a:r>
            <a:r>
              <a:rPr lang="de-DE" dirty="0" err="1">
                <a:solidFill>
                  <a:schemeClr val="bg1"/>
                </a:solidFill>
              </a:rPr>
              <a:t>x.xx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3390A8-B87C-4D44-88A2-C98DC8089F72}" type="slidenum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r>
              <a:rPr lang="de-DE"/>
              <a:t> /</a:t>
            </a:r>
            <a:endParaRPr lang="de-DE" dirty="0"/>
          </a:p>
        </p:txBody>
      </p:sp>
      <p:sp>
        <p:nvSpPr>
          <p:cNvPr id="11" name="Fußzeilenplatzhalter 6">
            <a:extLst>
              <a:ext uri="{FF2B5EF4-FFF2-40B4-BE49-F238E27FC236}">
                <a16:creationId xmlns:a16="http://schemas.microsoft.com/office/drawing/2014/main" id="{FA5C5F91-3EE9-48D6-A10F-C0966DC34484}"/>
              </a:ext>
            </a:extLst>
          </p:cNvPr>
          <p:cNvSpPr txBox="1">
            <a:spLocks/>
          </p:cNvSpPr>
          <p:nvPr/>
        </p:nvSpPr>
        <p:spPr>
          <a:xfrm>
            <a:off x="1008063" y="6570089"/>
            <a:ext cx="8134350" cy="28791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79200" rIns="108000" bIns="46038"/>
          <a:lstStyle>
            <a:defPPr>
              <a:defRPr lang="de-DE"/>
            </a:defPPr>
            <a:lvl1pPr marL="0" algn="l" defTabSz="914400" rtl="0" eaLnBrk="1" latinLnBrk="0" hangingPunct="1">
              <a:defRPr lang="de-DE" sz="9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VDI/VDE-GMA FB 7, FA 7.24 / 7.27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F7E4B1E1-7883-4A0A-B40F-E97681070882}"/>
              </a:ext>
            </a:extLst>
          </p:cNvPr>
          <p:cNvSpPr txBox="1">
            <a:spLocks/>
          </p:cNvSpPr>
          <p:nvPr/>
        </p:nvSpPr>
        <p:spPr>
          <a:xfrm>
            <a:off x="742198" y="1951633"/>
            <a:ext cx="7739062" cy="46184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35718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defRPr lang="de-DE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98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2476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8425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913" indent="-269875" algn="l" defTabSz="358775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Modelle sind eine wichtige Methode, werden aber unterschiedlich verstanden. Das Blatt Modelle gibt einen Überblick verschiedener Modelltypen mit Fokus auf dem Nutzen datengetriebener Modelle: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Was sind White-Box-, Grey-Box- und Blackbox Modelle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Welche alternativen Begriffssemantiken gibt 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Welche Vor- und Nachteile haben diese Modelltypen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Wie können diese Modelltypen und deren Vorteile kombiniert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Wie kann Zeit (dynamisches Verhalten) in Modelle eingebracht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Was sind stationäre, instationäre / dynamische, quasistationäre und </a:t>
            </a:r>
            <a:r>
              <a:rPr lang="de-DE" dirty="0" smtClean="0"/>
              <a:t>kontinuierliche / diskrete </a:t>
            </a:r>
            <a:r>
              <a:rPr lang="de-DE" dirty="0"/>
              <a:t>Modelle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12" name="Titel 8"/>
          <p:cNvSpPr txBox="1">
            <a:spLocks/>
          </p:cNvSpPr>
          <p:nvPr/>
        </p:nvSpPr>
        <p:spPr>
          <a:xfrm>
            <a:off x="1404938" y="860425"/>
            <a:ext cx="7739062" cy="76358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de-DE" sz="2400" b="0" kern="1200">
                <a:solidFill>
                  <a:schemeClr val="tx1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r>
              <a:rPr lang="de-DE" dirty="0"/>
              <a:t>VDI 3714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Hinweise aus Blatt 5 „Modelle“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2709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54E3AAE-A561-45FC-8A36-577D726FC278}" type="datetime1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15.09.2020</a:t>
            </a:fld>
            <a:endParaRPr lang="de-DE" dirty="0"/>
          </a:p>
        </p:txBody>
      </p:sp>
      <p:sp>
        <p:nvSpPr>
          <p:cNvPr id="8" name="Fußzeilenplatzhalter 6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VDI/VDE-GMA FB x, FA </a:t>
            </a:r>
            <a:r>
              <a:rPr lang="de-DE" dirty="0" err="1">
                <a:solidFill>
                  <a:schemeClr val="bg1"/>
                </a:solidFill>
              </a:rPr>
              <a:t>x.xx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3390A8-B87C-4D44-88A2-C98DC8089F72}" type="slidenum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r>
              <a:rPr lang="de-DE"/>
              <a:t> /</a:t>
            </a:r>
            <a:endParaRPr lang="de-DE" dirty="0"/>
          </a:p>
        </p:txBody>
      </p:sp>
      <p:sp>
        <p:nvSpPr>
          <p:cNvPr id="11" name="Fußzeilenplatzhalter 6">
            <a:extLst>
              <a:ext uri="{FF2B5EF4-FFF2-40B4-BE49-F238E27FC236}">
                <a16:creationId xmlns:a16="http://schemas.microsoft.com/office/drawing/2014/main" id="{FA5C5F91-3EE9-48D6-A10F-C0966DC34484}"/>
              </a:ext>
            </a:extLst>
          </p:cNvPr>
          <p:cNvSpPr txBox="1">
            <a:spLocks/>
          </p:cNvSpPr>
          <p:nvPr/>
        </p:nvSpPr>
        <p:spPr>
          <a:xfrm>
            <a:off x="1008063" y="6570089"/>
            <a:ext cx="8134350" cy="28791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79200" rIns="108000" bIns="46038"/>
          <a:lstStyle>
            <a:defPPr>
              <a:defRPr lang="de-DE"/>
            </a:defPPr>
            <a:lvl1pPr marL="0" algn="l" defTabSz="914400" rtl="0" eaLnBrk="1" latinLnBrk="0" hangingPunct="1">
              <a:defRPr lang="de-DE" sz="9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VDI/VDE-GMA FB 7, FA 7.24 / 7.27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F7E4B1E1-7883-4A0A-B40F-E97681070882}"/>
              </a:ext>
            </a:extLst>
          </p:cNvPr>
          <p:cNvSpPr txBox="1">
            <a:spLocks/>
          </p:cNvSpPr>
          <p:nvPr/>
        </p:nvSpPr>
        <p:spPr>
          <a:xfrm>
            <a:off x="742198" y="1951633"/>
            <a:ext cx="7739062" cy="4618456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0" indent="0" algn="l" defTabSz="35718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defRPr lang="de-DE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98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2476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8425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913" indent="-269875" algn="l" defTabSz="358775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Modelle müssen objektiv und im Hinblick auf die geplante Nutzung/Anwendung bewertet werden, um sie einsetzen zu können. Hierzu werden verschiedene wichtige Aspekte beleuchtet: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Vergleich von Modellprognosen mit „naiven Prognosen“ ist für jede Verwendung von Modellen zwingend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Modelle für die Prozessführung unterliegen sehr scharfen Ansprüchen an die Zuverlässigkeit (Sicherheitsbetrachtung)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Teststrategien müssen mit unabhängigen Stichproben durchgeführt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Es gibt grafische Methoden, Korrelationsmessung Modell vs. Wirklichkeit (mit Messung der Residuenverteilung), absolute Fehler, relative Modellfehler, Bestimmtheitsmaße, Plausibilitätsbetrachtungen und komplexe Metriken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Fehlerhafte Modelle können auch durch falsche oder unvollständige Datensätze resultieren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12" name="Titel 8"/>
          <p:cNvSpPr txBox="1">
            <a:spLocks/>
          </p:cNvSpPr>
          <p:nvPr/>
        </p:nvSpPr>
        <p:spPr>
          <a:xfrm>
            <a:off x="1404938" y="860425"/>
            <a:ext cx="7739062" cy="76358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de-DE" sz="2400" b="0" kern="1200">
                <a:solidFill>
                  <a:schemeClr val="tx1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r>
              <a:rPr lang="de-DE" dirty="0"/>
              <a:t>VDI 3714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Hinweise aus Blatt 6 „Validierung von Modellen“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381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54E3AAE-A561-45FC-8A36-577D726FC278}" type="datetime1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15.09.2020</a:t>
            </a:fld>
            <a:endParaRPr lang="de-DE" dirty="0"/>
          </a:p>
        </p:txBody>
      </p:sp>
      <p:sp>
        <p:nvSpPr>
          <p:cNvPr id="8" name="Fußzeilenplatzhalter 6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VDI/VDE-GMA FB x, FA </a:t>
            </a:r>
            <a:r>
              <a:rPr lang="de-DE" dirty="0" err="1">
                <a:solidFill>
                  <a:schemeClr val="bg1"/>
                </a:solidFill>
              </a:rPr>
              <a:t>x.xx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3390A8-B87C-4D44-88A2-C98DC8089F72}" type="slidenum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r>
              <a:rPr lang="de-DE"/>
              <a:t> /</a:t>
            </a:r>
            <a:endParaRPr lang="de-DE" dirty="0"/>
          </a:p>
        </p:txBody>
      </p:sp>
      <p:sp>
        <p:nvSpPr>
          <p:cNvPr id="11" name="Fußzeilenplatzhalter 6">
            <a:extLst>
              <a:ext uri="{FF2B5EF4-FFF2-40B4-BE49-F238E27FC236}">
                <a16:creationId xmlns:a16="http://schemas.microsoft.com/office/drawing/2014/main" id="{FA5C5F91-3EE9-48D6-A10F-C0966DC34484}"/>
              </a:ext>
            </a:extLst>
          </p:cNvPr>
          <p:cNvSpPr txBox="1">
            <a:spLocks/>
          </p:cNvSpPr>
          <p:nvPr/>
        </p:nvSpPr>
        <p:spPr>
          <a:xfrm>
            <a:off x="1008063" y="6570089"/>
            <a:ext cx="8134350" cy="28791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79200" rIns="108000" bIns="46038"/>
          <a:lstStyle>
            <a:defPPr>
              <a:defRPr lang="de-DE"/>
            </a:defPPr>
            <a:lvl1pPr marL="0" algn="l" defTabSz="914400" rtl="0" eaLnBrk="1" latinLnBrk="0" hangingPunct="1">
              <a:defRPr lang="de-DE" sz="9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VDI/VDE-GMA FB 7, FA 7.24 / 7.27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13" y="934366"/>
            <a:ext cx="8382070" cy="52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47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54E3AAE-A561-45FC-8A36-577D726FC278}" type="datetime1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15.09.2020</a:t>
            </a:fld>
            <a:endParaRPr lang="de-DE" dirty="0"/>
          </a:p>
        </p:txBody>
      </p:sp>
      <p:sp>
        <p:nvSpPr>
          <p:cNvPr id="8" name="Fußzeilenplatzhalter 6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VDI/VDE-GMA FB x, FA </a:t>
            </a:r>
            <a:r>
              <a:rPr lang="de-DE" dirty="0" err="1">
                <a:solidFill>
                  <a:schemeClr val="bg1"/>
                </a:solidFill>
              </a:rPr>
              <a:t>x.xx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3390A8-B87C-4D44-88A2-C98DC8089F72}" type="slidenum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r>
              <a:rPr lang="de-DE"/>
              <a:t> /</a:t>
            </a:r>
            <a:endParaRPr lang="de-DE" dirty="0"/>
          </a:p>
        </p:txBody>
      </p:sp>
      <p:sp>
        <p:nvSpPr>
          <p:cNvPr id="11" name="Fußzeilenplatzhalter 6">
            <a:extLst>
              <a:ext uri="{FF2B5EF4-FFF2-40B4-BE49-F238E27FC236}">
                <a16:creationId xmlns:a16="http://schemas.microsoft.com/office/drawing/2014/main" id="{FA5C5F91-3EE9-48D6-A10F-C0966DC34484}"/>
              </a:ext>
            </a:extLst>
          </p:cNvPr>
          <p:cNvSpPr txBox="1">
            <a:spLocks/>
          </p:cNvSpPr>
          <p:nvPr/>
        </p:nvSpPr>
        <p:spPr>
          <a:xfrm>
            <a:off x="1008063" y="6570089"/>
            <a:ext cx="8134350" cy="28791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79200" rIns="108000" bIns="46038"/>
          <a:lstStyle>
            <a:defPPr>
              <a:defRPr lang="de-DE"/>
            </a:defPPr>
            <a:lvl1pPr marL="0" algn="l" defTabSz="914400" rtl="0" eaLnBrk="1" latinLnBrk="0" hangingPunct="1">
              <a:defRPr lang="de-DE" sz="9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VDI/VDE-GMA FB 7, FA 7.24 / 7.27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F7E4B1E1-7883-4A0A-B40F-E97681070882}"/>
              </a:ext>
            </a:extLst>
          </p:cNvPr>
          <p:cNvSpPr txBox="1">
            <a:spLocks/>
          </p:cNvSpPr>
          <p:nvPr/>
        </p:nvSpPr>
        <p:spPr>
          <a:xfrm>
            <a:off x="742198" y="1951633"/>
            <a:ext cx="7739062" cy="4439335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0" indent="0" algn="l" defTabSz="35718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defRPr lang="de-DE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98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2476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8425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913" indent="-269875" algn="l" defTabSz="358775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Modelle können in verschiedenen Ausbaustufen implementiert werden:</a:t>
            </a:r>
          </a:p>
          <a:p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Erkenntnisgewinn aus Datenanalyse (siehe Blatt 4)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Anwendung eines Modells als Softsensor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Anwendung eines Modells als Prädiktor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Anwendung eines Prädiktors zur modellgestützten Regelung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Closed</a:t>
            </a:r>
            <a:r>
              <a:rPr lang="de-DE" dirty="0"/>
              <a:t> Loop MPC Regler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Entscheidungsunterstützung des Operators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RTO - Echtzeitoptimierung</a:t>
            </a:r>
          </a:p>
          <a:p>
            <a:endParaRPr lang="de-DE" dirty="0">
              <a:solidFill>
                <a:schemeClr val="tx2"/>
              </a:solidFill>
            </a:endParaRPr>
          </a:p>
          <a:p>
            <a:r>
              <a:rPr lang="de-DE" dirty="0"/>
              <a:t>Beschrieben werden die verschiedenen Ausbaustufen, deren Voraussetzungen und wichtige Gesichtspunkte zur Sicherheit des Betriebs der Systeme wie Watchdogs, inkrementelle Sollwertführung, Prüfung der Modellgenauigkeit und regelbasierte Sicherheitsstrategien </a:t>
            </a:r>
          </a:p>
        </p:txBody>
      </p:sp>
      <p:sp>
        <p:nvSpPr>
          <p:cNvPr id="12" name="Titel 8"/>
          <p:cNvSpPr txBox="1">
            <a:spLocks/>
          </p:cNvSpPr>
          <p:nvPr/>
        </p:nvSpPr>
        <p:spPr>
          <a:xfrm>
            <a:off x="1404938" y="860425"/>
            <a:ext cx="7739062" cy="76358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de-DE" sz="2400" b="0" kern="1200">
                <a:solidFill>
                  <a:schemeClr val="tx1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r>
              <a:rPr lang="de-DE" dirty="0"/>
              <a:t>VDI 3714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Hinweise aus Blatt 7 „Betrieb von Modellen“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9591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54E3AAE-A561-45FC-8A36-577D726FC278}" type="datetime1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15.09.2020</a:t>
            </a:fld>
            <a:endParaRPr lang="de-DE" dirty="0"/>
          </a:p>
        </p:txBody>
      </p:sp>
      <p:sp>
        <p:nvSpPr>
          <p:cNvPr id="8" name="Fußzeilenplatzhalter 6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VDI/VDE-GMA FB x, FA </a:t>
            </a:r>
            <a:r>
              <a:rPr lang="de-DE" dirty="0" err="1">
                <a:solidFill>
                  <a:schemeClr val="bg1"/>
                </a:solidFill>
              </a:rPr>
              <a:t>x.xx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3390A8-B87C-4D44-88A2-C98DC8089F72}" type="slidenum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r>
              <a:rPr lang="de-DE"/>
              <a:t> /</a:t>
            </a:r>
            <a:endParaRPr lang="de-DE" dirty="0"/>
          </a:p>
        </p:txBody>
      </p:sp>
      <p:sp>
        <p:nvSpPr>
          <p:cNvPr id="11" name="Fußzeilenplatzhalter 6">
            <a:extLst>
              <a:ext uri="{FF2B5EF4-FFF2-40B4-BE49-F238E27FC236}">
                <a16:creationId xmlns:a16="http://schemas.microsoft.com/office/drawing/2014/main" id="{FA5C5F91-3EE9-48D6-A10F-C0966DC34484}"/>
              </a:ext>
            </a:extLst>
          </p:cNvPr>
          <p:cNvSpPr txBox="1">
            <a:spLocks/>
          </p:cNvSpPr>
          <p:nvPr/>
        </p:nvSpPr>
        <p:spPr>
          <a:xfrm>
            <a:off x="1008063" y="6570089"/>
            <a:ext cx="8134350" cy="28791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79200" rIns="108000" bIns="46038"/>
          <a:lstStyle>
            <a:defPPr>
              <a:defRPr lang="de-DE"/>
            </a:defPPr>
            <a:lvl1pPr marL="0" algn="l" defTabSz="914400" rtl="0" eaLnBrk="1" latinLnBrk="0" hangingPunct="1">
              <a:defRPr lang="de-DE" sz="9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VDI/VDE-GMA FB 7, FA 7.24 / 7.27</a:t>
            </a:r>
          </a:p>
        </p:txBody>
      </p:sp>
      <p:sp>
        <p:nvSpPr>
          <p:cNvPr id="12" name="Titel 8"/>
          <p:cNvSpPr txBox="1">
            <a:spLocks/>
          </p:cNvSpPr>
          <p:nvPr/>
        </p:nvSpPr>
        <p:spPr>
          <a:xfrm>
            <a:off x="1404938" y="860425"/>
            <a:ext cx="7739062" cy="76358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de-DE" sz="2400" b="0" kern="1200">
                <a:solidFill>
                  <a:schemeClr val="tx1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r>
              <a:rPr lang="de-DE" dirty="0"/>
              <a:t>VDI 3714 </a:t>
            </a:r>
            <a:r>
              <a:rPr lang="de-DE" smtClean="0"/>
              <a:t/>
            </a:r>
            <a:br>
              <a:rPr lang="de-DE" smtClean="0"/>
            </a:br>
            <a:r>
              <a:rPr lang="de-DE" smtClean="0"/>
              <a:t>Workflow</a:t>
            </a:r>
            <a:endParaRPr lang="de-DE" dirty="0"/>
          </a:p>
        </p:txBody>
      </p:sp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1007544" y="2007477"/>
            <a:ext cx="7216904" cy="4500000"/>
            <a:chOff x="1142239" y="1159550"/>
            <a:chExt cx="8029964" cy="5006974"/>
          </a:xfrm>
        </p:grpSpPr>
        <p:sp>
          <p:nvSpPr>
            <p:cNvPr id="9" name="Kreis: nicht ausgefüllt 3">
              <a:extLst>
                <a:ext uri="{FF2B5EF4-FFF2-40B4-BE49-F238E27FC236}">
                  <a16:creationId xmlns:a16="http://schemas.microsoft.com/office/drawing/2014/main" id="{720E52F3-DD09-49AF-8106-E7E2579D4A2E}"/>
                </a:ext>
              </a:extLst>
            </p:cNvPr>
            <p:cNvSpPr/>
            <p:nvPr/>
          </p:nvSpPr>
          <p:spPr>
            <a:xfrm>
              <a:off x="3933932" y="1308555"/>
              <a:ext cx="4778279" cy="4093090"/>
            </a:xfrm>
            <a:prstGeom prst="donut">
              <a:avLst>
                <a:gd name="adj" fmla="val 10439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C51D1D60-D4C7-4DC3-9112-975BB91A741C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H="1" flipV="1">
              <a:off x="6268333" y="4300450"/>
              <a:ext cx="1" cy="4449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Pfeil: nach oben 6">
              <a:extLst>
                <a:ext uri="{FF2B5EF4-FFF2-40B4-BE49-F238E27FC236}">
                  <a16:creationId xmlns:a16="http://schemas.microsoft.com/office/drawing/2014/main" id="{5107DDCA-EA0E-4449-BBA8-59F15B491626}"/>
                </a:ext>
              </a:extLst>
            </p:cNvPr>
            <p:cNvSpPr/>
            <p:nvPr/>
          </p:nvSpPr>
          <p:spPr>
            <a:xfrm rot="13934117">
              <a:off x="5497066" y="3274103"/>
              <a:ext cx="387289" cy="1249689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 err="1">
                <a:solidFill>
                  <a:schemeClr val="tx1"/>
                </a:solidFill>
              </a:endParaRPr>
            </a:p>
          </p:txBody>
        </p: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A7D30EF4-1516-416C-ADF0-C79367757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960" y="3136291"/>
              <a:ext cx="778746" cy="11641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Pfeil: nach oben 8">
              <a:extLst>
                <a:ext uri="{FF2B5EF4-FFF2-40B4-BE49-F238E27FC236}">
                  <a16:creationId xmlns:a16="http://schemas.microsoft.com/office/drawing/2014/main" id="{A9C888C1-9936-4B33-9D05-F81219B39E47}"/>
                </a:ext>
              </a:extLst>
            </p:cNvPr>
            <p:cNvSpPr/>
            <p:nvPr/>
          </p:nvSpPr>
          <p:spPr>
            <a:xfrm rot="14096407">
              <a:off x="7426059" y="4491614"/>
              <a:ext cx="362338" cy="734638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DF4CFCED-5C32-44AA-9263-BEFF84F61B3D}"/>
                </a:ext>
              </a:extLst>
            </p:cNvPr>
            <p:cNvSpPr/>
            <p:nvPr/>
          </p:nvSpPr>
          <p:spPr>
            <a:xfrm>
              <a:off x="7335722" y="3949388"/>
              <a:ext cx="1512168" cy="792088"/>
            </a:xfrm>
            <a:prstGeom prst="ellipse">
              <a:avLst/>
            </a:prstGeom>
            <a:solidFill>
              <a:srgbClr val="70A8C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dirty="0">
                  <a:solidFill>
                    <a:schemeClr val="tx1"/>
                  </a:solidFill>
                </a:rPr>
                <a:t>7. </a:t>
              </a:r>
            </a:p>
            <a:p>
              <a:pPr algn="ctr"/>
              <a:r>
                <a:rPr lang="de-DE" sz="1100" b="1" dirty="0">
                  <a:solidFill>
                    <a:schemeClr val="tx1"/>
                  </a:solidFill>
                </a:rPr>
                <a:t>Implement &amp; </a:t>
              </a:r>
              <a:r>
                <a:rPr lang="de-DE" sz="1100" b="1" dirty="0" err="1">
                  <a:solidFill>
                    <a:schemeClr val="tx1"/>
                  </a:solidFill>
                </a:rPr>
                <a:t>Operate</a:t>
              </a:r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Pfeil: nach oben 10">
              <a:extLst>
                <a:ext uri="{FF2B5EF4-FFF2-40B4-BE49-F238E27FC236}">
                  <a16:creationId xmlns:a16="http://schemas.microsoft.com/office/drawing/2014/main" id="{BE535429-E0C3-4063-BA3F-6A544B49975E}"/>
                </a:ext>
              </a:extLst>
            </p:cNvPr>
            <p:cNvSpPr/>
            <p:nvPr/>
          </p:nvSpPr>
          <p:spPr>
            <a:xfrm rot="11728048">
              <a:off x="8229221" y="3581757"/>
              <a:ext cx="362338" cy="58296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EC68394D-C3B1-4F75-B354-4DB4D9ADE4B7}"/>
                </a:ext>
              </a:extLst>
            </p:cNvPr>
            <p:cNvSpPr/>
            <p:nvPr/>
          </p:nvSpPr>
          <p:spPr>
            <a:xfrm>
              <a:off x="7660035" y="2852686"/>
              <a:ext cx="1512168" cy="792088"/>
            </a:xfrm>
            <a:prstGeom prst="ellipse">
              <a:avLst/>
            </a:prstGeom>
            <a:solidFill>
              <a:srgbClr val="70A8C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dirty="0">
                  <a:solidFill>
                    <a:schemeClr val="tx1"/>
                  </a:solidFill>
                </a:rPr>
                <a:t>6. </a:t>
              </a:r>
            </a:p>
            <a:p>
              <a:pPr algn="ctr"/>
              <a:r>
                <a:rPr lang="de-DE" sz="1100" b="1" dirty="0" err="1">
                  <a:solidFill>
                    <a:schemeClr val="tx1"/>
                  </a:solidFill>
                </a:rPr>
                <a:t>Analyze</a:t>
              </a:r>
              <a:r>
                <a:rPr lang="de-DE" sz="1100" b="1" dirty="0">
                  <a:solidFill>
                    <a:schemeClr val="tx1"/>
                  </a:solidFill>
                </a:rPr>
                <a:t> &amp; </a:t>
              </a:r>
              <a:r>
                <a:rPr lang="de-DE" sz="1100" b="1" dirty="0" err="1">
                  <a:solidFill>
                    <a:schemeClr val="tx1"/>
                  </a:solidFill>
                </a:rPr>
                <a:t>Optimize</a:t>
              </a:r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Pfeil: nach oben 12">
              <a:extLst>
                <a:ext uri="{FF2B5EF4-FFF2-40B4-BE49-F238E27FC236}">
                  <a16:creationId xmlns:a16="http://schemas.microsoft.com/office/drawing/2014/main" id="{215021A2-5F04-4852-A55D-E586D6BAE989}"/>
                </a:ext>
              </a:extLst>
            </p:cNvPr>
            <p:cNvSpPr/>
            <p:nvPr/>
          </p:nvSpPr>
          <p:spPr>
            <a:xfrm rot="9168345">
              <a:off x="8157119" y="2388612"/>
              <a:ext cx="362338" cy="58296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E8090669-B359-4429-8338-FAAD03EE488A}"/>
                </a:ext>
              </a:extLst>
            </p:cNvPr>
            <p:cNvSpPr/>
            <p:nvPr/>
          </p:nvSpPr>
          <p:spPr>
            <a:xfrm>
              <a:off x="7101630" y="1781708"/>
              <a:ext cx="1512168" cy="792088"/>
            </a:xfrm>
            <a:prstGeom prst="ellipse">
              <a:avLst/>
            </a:prstGeom>
            <a:solidFill>
              <a:srgbClr val="70A8C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dirty="0">
                  <a:solidFill>
                    <a:schemeClr val="tx1"/>
                  </a:solidFill>
                </a:rPr>
                <a:t>5. </a:t>
              </a:r>
            </a:p>
            <a:p>
              <a:pPr algn="ctr"/>
              <a:r>
                <a:rPr lang="de-DE" sz="1100" b="1" dirty="0">
                  <a:solidFill>
                    <a:schemeClr val="tx1"/>
                  </a:solidFill>
                </a:rPr>
                <a:t>Model-</a:t>
              </a:r>
            </a:p>
            <a:p>
              <a:pPr algn="ctr"/>
              <a:r>
                <a:rPr lang="de-DE" sz="1100" b="1" dirty="0">
                  <a:solidFill>
                    <a:schemeClr val="tx1"/>
                  </a:solidFill>
                </a:rPr>
                <a:t>Validation</a:t>
              </a:r>
            </a:p>
          </p:txBody>
        </p:sp>
        <p:sp>
          <p:nvSpPr>
            <p:cNvPr id="22" name="Pfeil: nach oben 14">
              <a:extLst>
                <a:ext uri="{FF2B5EF4-FFF2-40B4-BE49-F238E27FC236}">
                  <a16:creationId xmlns:a16="http://schemas.microsoft.com/office/drawing/2014/main" id="{A7BB415E-0C2D-43EE-A7F1-A7AFC9452D58}"/>
                </a:ext>
              </a:extLst>
            </p:cNvPr>
            <p:cNvSpPr/>
            <p:nvPr/>
          </p:nvSpPr>
          <p:spPr>
            <a:xfrm rot="6625891">
              <a:off x="7127030" y="1309755"/>
              <a:ext cx="362338" cy="819179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15D3A0A0-E956-4F5F-8939-46A5CA7CD49F}"/>
                </a:ext>
              </a:extLst>
            </p:cNvPr>
            <p:cNvSpPr/>
            <p:nvPr/>
          </p:nvSpPr>
          <p:spPr>
            <a:xfrm>
              <a:off x="5491049" y="1159550"/>
              <a:ext cx="1512168" cy="792088"/>
            </a:xfrm>
            <a:prstGeom prst="ellipse">
              <a:avLst/>
            </a:prstGeom>
            <a:solidFill>
              <a:srgbClr val="70A8C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dirty="0">
                  <a:solidFill>
                    <a:schemeClr val="tx1"/>
                  </a:solidFill>
                </a:rPr>
                <a:t>4. </a:t>
              </a:r>
            </a:p>
            <a:p>
              <a:pPr algn="ctr"/>
              <a:r>
                <a:rPr lang="de-DE" sz="1100" b="1" dirty="0" err="1">
                  <a:solidFill>
                    <a:schemeClr val="tx1"/>
                  </a:solidFill>
                </a:rPr>
                <a:t>Analyze</a:t>
              </a:r>
              <a:r>
                <a:rPr lang="de-DE" sz="1100" b="1" dirty="0">
                  <a:solidFill>
                    <a:schemeClr val="tx1"/>
                  </a:solidFill>
                </a:rPr>
                <a:t> &amp; Model</a:t>
              </a:r>
            </a:p>
          </p:txBody>
        </p:sp>
        <p:sp>
          <p:nvSpPr>
            <p:cNvPr id="24" name="Pfeil: nach oben 16">
              <a:extLst>
                <a:ext uri="{FF2B5EF4-FFF2-40B4-BE49-F238E27FC236}">
                  <a16:creationId xmlns:a16="http://schemas.microsoft.com/office/drawing/2014/main" id="{59E6463F-908F-40B1-A2E5-A6479F268395}"/>
                </a:ext>
              </a:extLst>
            </p:cNvPr>
            <p:cNvSpPr/>
            <p:nvPr/>
          </p:nvSpPr>
          <p:spPr>
            <a:xfrm rot="3673392">
              <a:off x="5110566" y="1490910"/>
              <a:ext cx="362338" cy="57991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19EC377A-9C92-4BDC-85AB-16AA3081334B}"/>
                </a:ext>
              </a:extLst>
            </p:cNvPr>
            <p:cNvSpPr/>
            <p:nvPr/>
          </p:nvSpPr>
          <p:spPr>
            <a:xfrm>
              <a:off x="3933932" y="1824727"/>
              <a:ext cx="1512168" cy="792088"/>
            </a:xfrm>
            <a:prstGeom prst="ellipse">
              <a:avLst/>
            </a:prstGeom>
            <a:solidFill>
              <a:srgbClr val="70A8C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dirty="0">
                  <a:solidFill>
                    <a:schemeClr val="tx1"/>
                  </a:solidFill>
                </a:rPr>
                <a:t>3. </a:t>
              </a:r>
            </a:p>
            <a:p>
              <a:pPr algn="ctr"/>
              <a:r>
                <a:rPr lang="de-DE" sz="1100" b="1" dirty="0">
                  <a:solidFill>
                    <a:schemeClr val="tx1"/>
                  </a:solidFill>
                </a:rPr>
                <a:t>ETL/</a:t>
              </a:r>
            </a:p>
            <a:p>
              <a:pPr algn="ctr"/>
              <a:r>
                <a:rPr lang="de-DE" sz="1100" b="1" dirty="0" err="1">
                  <a:solidFill>
                    <a:schemeClr val="tx1"/>
                  </a:solidFill>
                </a:rPr>
                <a:t>Structure</a:t>
              </a:r>
              <a:endParaRPr lang="de-DE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de-DE" sz="1100" b="1" dirty="0">
                  <a:solidFill>
                    <a:schemeClr val="tx1"/>
                  </a:solidFill>
                </a:rPr>
                <a:t> &amp; Clean</a:t>
              </a:r>
            </a:p>
          </p:txBody>
        </p:sp>
        <p:sp>
          <p:nvSpPr>
            <p:cNvPr id="26" name="Pfeil: nach oben 18">
              <a:extLst>
                <a:ext uri="{FF2B5EF4-FFF2-40B4-BE49-F238E27FC236}">
                  <a16:creationId xmlns:a16="http://schemas.microsoft.com/office/drawing/2014/main" id="{CE5BEEC8-8CE8-4D61-AE05-412CD466FB4F}"/>
                </a:ext>
              </a:extLst>
            </p:cNvPr>
            <p:cNvSpPr/>
            <p:nvPr/>
          </p:nvSpPr>
          <p:spPr>
            <a:xfrm rot="1304417">
              <a:off x="4105194" y="2456876"/>
              <a:ext cx="362338" cy="57991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27" name="Pfeil: nach oben 19">
              <a:extLst>
                <a:ext uri="{FF2B5EF4-FFF2-40B4-BE49-F238E27FC236}">
                  <a16:creationId xmlns:a16="http://schemas.microsoft.com/office/drawing/2014/main" id="{1F6BD90F-840E-4F4F-B130-43638A6190ED}"/>
                </a:ext>
              </a:extLst>
            </p:cNvPr>
            <p:cNvSpPr/>
            <p:nvPr/>
          </p:nvSpPr>
          <p:spPr>
            <a:xfrm rot="7496640">
              <a:off x="3779274" y="1742143"/>
              <a:ext cx="362338" cy="57991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15076251-AC29-4428-B4A8-C7474329A314}"/>
                </a:ext>
              </a:extLst>
            </p:cNvPr>
            <p:cNvSpPr/>
            <p:nvPr/>
          </p:nvSpPr>
          <p:spPr>
            <a:xfrm>
              <a:off x="3352637" y="2959056"/>
              <a:ext cx="1512168" cy="792088"/>
            </a:xfrm>
            <a:prstGeom prst="ellipse">
              <a:avLst/>
            </a:prstGeom>
            <a:solidFill>
              <a:srgbClr val="356FB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dirty="0">
                  <a:solidFill>
                    <a:schemeClr val="tx1"/>
                  </a:solidFill>
                </a:rPr>
                <a:t>Store -„Single Source </a:t>
              </a:r>
              <a:r>
                <a:rPr lang="de-DE" sz="1100" b="1" dirty="0" err="1">
                  <a:solidFill>
                    <a:schemeClr val="tx1"/>
                  </a:solidFill>
                </a:rPr>
                <a:t>of</a:t>
              </a:r>
              <a:r>
                <a:rPr lang="de-DE" sz="1100" b="1" dirty="0">
                  <a:solidFill>
                    <a:schemeClr val="tx1"/>
                  </a:solidFill>
                </a:rPr>
                <a:t> Truth“</a:t>
              </a:r>
            </a:p>
          </p:txBody>
        </p:sp>
        <p:sp>
          <p:nvSpPr>
            <p:cNvPr id="29" name="Pfeil: nach oben 21">
              <a:extLst>
                <a:ext uri="{FF2B5EF4-FFF2-40B4-BE49-F238E27FC236}">
                  <a16:creationId xmlns:a16="http://schemas.microsoft.com/office/drawing/2014/main" id="{67D8FD2F-1456-4756-A291-8A535AB4CD13}"/>
                </a:ext>
              </a:extLst>
            </p:cNvPr>
            <p:cNvSpPr/>
            <p:nvPr/>
          </p:nvSpPr>
          <p:spPr>
            <a:xfrm rot="20511667">
              <a:off x="4059951" y="3663568"/>
              <a:ext cx="387289" cy="425773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3B13F109-1470-4716-8BCD-DD97C2F653B9}"/>
                </a:ext>
              </a:extLst>
            </p:cNvPr>
            <p:cNvSpPr/>
            <p:nvPr/>
          </p:nvSpPr>
          <p:spPr>
            <a:xfrm>
              <a:off x="3850650" y="4003020"/>
              <a:ext cx="1512168" cy="792088"/>
            </a:xfrm>
            <a:prstGeom prst="ellipse">
              <a:avLst/>
            </a:prstGeom>
            <a:solidFill>
              <a:srgbClr val="356FB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100" b="1" dirty="0">
                  <a:solidFill>
                    <a:schemeClr val="tx1"/>
                  </a:solidFill>
                </a:rPr>
                <a:t>Capture</a:t>
              </a:r>
            </a:p>
          </p:txBody>
        </p:sp>
        <p:sp>
          <p:nvSpPr>
            <p:cNvPr id="31" name="Pfeil: nach oben 23">
              <a:extLst>
                <a:ext uri="{FF2B5EF4-FFF2-40B4-BE49-F238E27FC236}">
                  <a16:creationId xmlns:a16="http://schemas.microsoft.com/office/drawing/2014/main" id="{1A19BE80-8E8B-4E14-BF38-DD747EE537C0}"/>
                </a:ext>
              </a:extLst>
            </p:cNvPr>
            <p:cNvSpPr/>
            <p:nvPr/>
          </p:nvSpPr>
          <p:spPr>
            <a:xfrm rot="18596298">
              <a:off x="4982949" y="4522795"/>
              <a:ext cx="387289" cy="759998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 err="1">
                <a:solidFill>
                  <a:schemeClr val="tx1"/>
                </a:solidFill>
              </a:endParaRPr>
            </a:p>
          </p:txBody>
        </p:sp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4CB31725-93BD-423B-8CA5-F2AB11CF3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62818" y="4751915"/>
              <a:ext cx="1970965" cy="1414609"/>
            </a:xfrm>
            <a:prstGeom prst="rect">
              <a:avLst/>
            </a:prstGeom>
          </p:spPr>
        </p:pic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C5BC1BCF-3716-4D02-BBB1-B076465CE6A9}"/>
                </a:ext>
              </a:extLst>
            </p:cNvPr>
            <p:cNvSpPr/>
            <p:nvPr/>
          </p:nvSpPr>
          <p:spPr>
            <a:xfrm>
              <a:off x="2425799" y="1308555"/>
              <a:ext cx="1512168" cy="792088"/>
            </a:xfrm>
            <a:prstGeom prst="ellipse">
              <a:avLst/>
            </a:prstGeom>
            <a:solidFill>
              <a:srgbClr val="70A8C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100" b="1" dirty="0">
                  <a:solidFill>
                    <a:schemeClr val="tx1"/>
                  </a:solidFill>
                </a:rPr>
                <a:t>2.</a:t>
              </a:r>
            </a:p>
            <a:p>
              <a:pPr algn="ctr"/>
              <a:r>
                <a:rPr lang="de-DE" sz="1100" b="1" dirty="0">
                  <a:solidFill>
                    <a:schemeClr val="tx1"/>
                  </a:solidFill>
                </a:rPr>
                <a:t>Definition </a:t>
              </a:r>
            </a:p>
          </p:txBody>
        </p:sp>
        <p:sp>
          <p:nvSpPr>
            <p:cNvPr id="34" name="Pfeil: nach oben 26">
              <a:extLst>
                <a:ext uri="{FF2B5EF4-FFF2-40B4-BE49-F238E27FC236}">
                  <a16:creationId xmlns:a16="http://schemas.microsoft.com/office/drawing/2014/main" id="{3FCB93D3-A3D6-471B-9FBD-4F95BF901AC1}"/>
                </a:ext>
              </a:extLst>
            </p:cNvPr>
            <p:cNvSpPr/>
            <p:nvPr/>
          </p:nvSpPr>
          <p:spPr>
            <a:xfrm rot="2488296">
              <a:off x="2348016" y="1745534"/>
              <a:ext cx="362338" cy="803992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061EBCE7-513A-4063-9B4C-BF5CFA40F78B}"/>
                </a:ext>
              </a:extLst>
            </p:cNvPr>
            <p:cNvSpPr/>
            <p:nvPr/>
          </p:nvSpPr>
          <p:spPr>
            <a:xfrm>
              <a:off x="1142239" y="2313709"/>
              <a:ext cx="1512168" cy="792088"/>
            </a:xfrm>
            <a:prstGeom prst="ellipse">
              <a:avLst/>
            </a:prstGeom>
            <a:solidFill>
              <a:srgbClr val="70A8C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dirty="0">
                  <a:solidFill>
                    <a:schemeClr val="tx1"/>
                  </a:solidFill>
                </a:rPr>
                <a:t>1. </a:t>
              </a:r>
            </a:p>
            <a:p>
              <a:pPr algn="ctr"/>
              <a:r>
                <a:rPr lang="de-DE" sz="1100" b="1" dirty="0">
                  <a:solidFill>
                    <a:schemeClr val="tx1"/>
                  </a:solidFill>
                </a:rPr>
                <a:t>Readyness Check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7328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54E3AAE-A561-45FC-8A36-577D726FC278}" type="datetime1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15.09.2020</a:t>
            </a:fld>
            <a:endParaRPr lang="de-DE" dirty="0"/>
          </a:p>
        </p:txBody>
      </p:sp>
      <p:sp>
        <p:nvSpPr>
          <p:cNvPr id="8" name="Fußzeilenplatzhalter 6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VDI/VDE-GMA FB x, FA </a:t>
            </a:r>
            <a:r>
              <a:rPr lang="de-DE" dirty="0" err="1">
                <a:solidFill>
                  <a:schemeClr val="bg1"/>
                </a:solidFill>
              </a:rPr>
              <a:t>x.xx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3390A8-B87C-4D44-88A2-C98DC8089F72}" type="slidenum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r>
              <a:rPr lang="de-DE"/>
              <a:t> /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 idx="4294967295"/>
          </p:nvPr>
        </p:nvSpPr>
        <p:spPr>
          <a:xfrm>
            <a:off x="1404938" y="860425"/>
            <a:ext cx="7739062" cy="763588"/>
          </a:xfrm>
        </p:spPr>
        <p:txBody>
          <a:bodyPr/>
          <a:lstStyle/>
          <a:p>
            <a:r>
              <a:rPr lang="de-DE" dirty="0" smtClean="0"/>
              <a:t>Status </a:t>
            </a:r>
            <a:r>
              <a:rPr lang="de-DE" dirty="0"/>
              <a:t>der </a:t>
            </a:r>
            <a:r>
              <a:rPr lang="de-DE" dirty="0" smtClean="0"/>
              <a:t>VDI 3714</a:t>
            </a:r>
            <a:endParaRPr lang="de-DE" dirty="0"/>
          </a:p>
        </p:txBody>
      </p:sp>
      <p:sp>
        <p:nvSpPr>
          <p:cNvPr id="11" name="Fußzeilenplatzhalter 6">
            <a:extLst>
              <a:ext uri="{FF2B5EF4-FFF2-40B4-BE49-F238E27FC236}">
                <a16:creationId xmlns:a16="http://schemas.microsoft.com/office/drawing/2014/main" id="{FA5C5F91-3EE9-48D6-A10F-C0966DC34484}"/>
              </a:ext>
            </a:extLst>
          </p:cNvPr>
          <p:cNvSpPr txBox="1">
            <a:spLocks/>
          </p:cNvSpPr>
          <p:nvPr/>
        </p:nvSpPr>
        <p:spPr>
          <a:xfrm>
            <a:off x="1008063" y="6570089"/>
            <a:ext cx="8134350" cy="28791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79200" rIns="108000" bIns="46038"/>
          <a:lstStyle>
            <a:defPPr>
              <a:defRPr lang="de-DE"/>
            </a:defPPr>
            <a:lvl1pPr marL="0" algn="l" defTabSz="914400" rtl="0" eaLnBrk="1" latinLnBrk="0" hangingPunct="1">
              <a:defRPr lang="de-DE" sz="9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VDI/VDE-GMA FB 7, FA 7.24 / 7.27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F7E4B1E1-7883-4A0A-B40F-E97681070882}"/>
              </a:ext>
            </a:extLst>
          </p:cNvPr>
          <p:cNvSpPr txBox="1">
            <a:spLocks/>
          </p:cNvSpPr>
          <p:nvPr/>
        </p:nvSpPr>
        <p:spPr>
          <a:xfrm>
            <a:off x="848346" y="1951544"/>
            <a:ext cx="7739062" cy="4459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35718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defRPr lang="de-DE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98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2476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8425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913" indent="-269875" algn="l" defTabSz="358775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1" dirty="0"/>
              <a:t>Blatt 1: </a:t>
            </a:r>
            <a:r>
              <a:rPr lang="de-DE" dirty="0"/>
              <a:t>„Durchführung von Big Data Projekten“ </a:t>
            </a:r>
            <a:r>
              <a:rPr lang="de-DE" b="1" dirty="0" smtClean="0"/>
              <a:t>– Weißdruck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1" dirty="0"/>
              <a:t>Blatt 2: </a:t>
            </a:r>
            <a:r>
              <a:rPr lang="de-DE" dirty="0"/>
              <a:t>„Datenqualität</a:t>
            </a:r>
            <a:r>
              <a:rPr lang="de-DE" dirty="0" smtClean="0"/>
              <a:t>“ </a:t>
            </a:r>
            <a:r>
              <a:rPr lang="de-DE" b="1" dirty="0" smtClean="0"/>
              <a:t>– Weißdruck</a:t>
            </a:r>
            <a:endParaRPr lang="de-DE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1" dirty="0"/>
              <a:t>Blatt 3: </a:t>
            </a:r>
            <a:r>
              <a:rPr lang="de-DE" dirty="0"/>
              <a:t>„</a:t>
            </a:r>
            <a:r>
              <a:rPr lang="de-DE" dirty="0" smtClean="0"/>
              <a:t>Datenbewirtschaftung“ </a:t>
            </a:r>
            <a:r>
              <a:rPr lang="de-DE" b="1" dirty="0" smtClean="0"/>
              <a:t>– Weißdruck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1" dirty="0" smtClean="0"/>
              <a:t>Blatt </a:t>
            </a:r>
            <a:r>
              <a:rPr lang="de-DE" b="1" dirty="0"/>
              <a:t>4: </a:t>
            </a:r>
            <a:r>
              <a:rPr lang="de-DE" dirty="0"/>
              <a:t>„</a:t>
            </a:r>
            <a:r>
              <a:rPr lang="de-DE" dirty="0" smtClean="0"/>
              <a:t>Analyseverfahrensklassen“ </a:t>
            </a:r>
            <a:r>
              <a:rPr lang="de-DE" b="1" dirty="0" smtClean="0"/>
              <a:t>– Gründruck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1" dirty="0" smtClean="0"/>
              <a:t>Blatt </a:t>
            </a:r>
            <a:r>
              <a:rPr lang="de-DE" b="1" dirty="0"/>
              <a:t>5: </a:t>
            </a:r>
            <a:r>
              <a:rPr lang="de-DE" dirty="0"/>
              <a:t>„</a:t>
            </a:r>
            <a:r>
              <a:rPr lang="de-DE" dirty="0" smtClean="0"/>
              <a:t>Modelle“ </a:t>
            </a:r>
            <a:r>
              <a:rPr lang="de-DE" b="1" dirty="0" smtClean="0"/>
              <a:t>– Gründruck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1" dirty="0"/>
              <a:t>Blatt 6: </a:t>
            </a:r>
            <a:r>
              <a:rPr lang="de-DE" dirty="0"/>
              <a:t>„Validierung von </a:t>
            </a:r>
            <a:r>
              <a:rPr lang="de-DE" dirty="0" smtClean="0"/>
              <a:t>Modellen“ </a:t>
            </a:r>
            <a:r>
              <a:rPr lang="de-DE" b="1" dirty="0" smtClean="0"/>
              <a:t>– Gründruck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1" dirty="0" smtClean="0"/>
              <a:t>Blatt </a:t>
            </a:r>
            <a:r>
              <a:rPr lang="de-DE" b="1" dirty="0"/>
              <a:t>7: </a:t>
            </a:r>
            <a:r>
              <a:rPr lang="de-DE" dirty="0"/>
              <a:t>„Implementierung und Betrieb von Big Data in der Industrie</a:t>
            </a:r>
            <a:r>
              <a:rPr lang="de-DE" dirty="0" smtClean="0"/>
              <a:t>“</a:t>
            </a:r>
            <a:br>
              <a:rPr lang="de-DE" dirty="0" smtClean="0"/>
            </a:br>
            <a:r>
              <a:rPr lang="de-DE" b="1" dirty="0" smtClean="0"/>
              <a:t>– Gründruck</a:t>
            </a:r>
            <a:r>
              <a:rPr lang="de-DE" dirty="0"/>
              <a:t/>
            </a:r>
            <a:br>
              <a:rPr lang="de-DE" dirty="0"/>
            </a:br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689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6167336" y="4550485"/>
            <a:ext cx="2581378" cy="19320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Christoph Kugler</a:t>
            </a:r>
            <a:endParaRPr lang="de-DE" sz="1200" dirty="0">
              <a:solidFill>
                <a:schemeClr val="tx1"/>
              </a:solidFill>
            </a:endParaRPr>
          </a:p>
          <a:p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dirty="0">
                <a:solidFill>
                  <a:schemeClr val="tx1"/>
                </a:solidFill>
              </a:rPr>
              <a:t>Ansprechpartnerin im VDI e.V.</a:t>
            </a:r>
          </a:p>
          <a:p>
            <a:r>
              <a:rPr lang="de-DE" sz="1200" dirty="0">
                <a:solidFill>
                  <a:schemeClr val="tx1"/>
                </a:solidFill>
              </a:rPr>
              <a:t>Gesellschaft Mess- und Automatisierungstechnik GMA</a:t>
            </a:r>
          </a:p>
          <a:p>
            <a:r>
              <a:rPr lang="de-DE" sz="1200" dirty="0">
                <a:solidFill>
                  <a:schemeClr val="tx1"/>
                </a:solidFill>
              </a:rPr>
              <a:t>Dr.-Ing. Dagmar Dirzus</a:t>
            </a:r>
          </a:p>
          <a:p>
            <a:r>
              <a:rPr lang="de-DE" sz="1200" dirty="0">
                <a:solidFill>
                  <a:schemeClr val="tx1"/>
                </a:solidFill>
              </a:rPr>
              <a:t>gma@vdi.de</a:t>
            </a:r>
          </a:p>
          <a:p>
            <a:r>
              <a:rPr lang="de-DE" sz="1200" dirty="0">
                <a:solidFill>
                  <a:schemeClr val="tx1"/>
                </a:solidFill>
              </a:rPr>
              <a:t>0211 / 6214-226</a:t>
            </a:r>
          </a:p>
        </p:txBody>
      </p:sp>
      <p:sp>
        <p:nvSpPr>
          <p:cNvPr id="8" name="Rechteck 7"/>
          <p:cNvSpPr/>
          <p:nvPr/>
        </p:nvSpPr>
        <p:spPr>
          <a:xfrm>
            <a:off x="900113" y="3640182"/>
            <a:ext cx="3887788" cy="1576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54E3AAE-A561-45FC-8A36-577D726FC278}" type="datetime1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15.09.2020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3390A8-B87C-4D44-88A2-C98DC8089F72}" type="slidenum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r>
              <a:rPr lang="de-DE"/>
              <a:t> /</a:t>
            </a:r>
            <a:endParaRPr lang="de-DE" dirty="0"/>
          </a:p>
        </p:txBody>
      </p:sp>
      <p:sp>
        <p:nvSpPr>
          <p:cNvPr id="12" name="Fußzeilenplatzhalter 6"/>
          <p:cNvSpPr>
            <a:spLocks noGrp="1"/>
          </p:cNvSpPr>
          <p:nvPr>
            <p:ph type="ftr" sz="quarter" idx="4294967295"/>
          </p:nvPr>
        </p:nvSpPr>
        <p:spPr>
          <a:xfrm>
            <a:off x="1008063" y="6570089"/>
            <a:ext cx="8134350" cy="288000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VDI/VDE-GMA FB x, FA </a:t>
            </a:r>
            <a:r>
              <a:rPr lang="de-DE" dirty="0" err="1">
                <a:solidFill>
                  <a:schemeClr val="bg1"/>
                </a:solidFill>
              </a:rPr>
              <a:t>x.xx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900113" y="2848610"/>
            <a:ext cx="2792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Vielen Dank!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099224" y="3918002"/>
            <a:ext cx="32612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>
                <a:solidFill>
                  <a:schemeClr val="tx2"/>
                </a:solidFill>
              </a:rPr>
              <a:t>Haben Sie Anregungen?</a:t>
            </a:r>
          </a:p>
          <a:p>
            <a:endParaRPr lang="de-DE" sz="2200" dirty="0">
              <a:solidFill>
                <a:schemeClr val="tx2"/>
              </a:solidFill>
            </a:endParaRPr>
          </a:p>
          <a:p>
            <a:r>
              <a:rPr lang="de-DE" sz="2200" dirty="0">
                <a:solidFill>
                  <a:schemeClr val="tx2"/>
                </a:solidFill>
              </a:rPr>
              <a:t>Haben Sie Fragen?</a:t>
            </a:r>
          </a:p>
        </p:txBody>
      </p:sp>
      <p:sp>
        <p:nvSpPr>
          <p:cNvPr id="9" name="Fußzeilenplatzhalter 6">
            <a:extLst>
              <a:ext uri="{FF2B5EF4-FFF2-40B4-BE49-F238E27FC236}">
                <a16:creationId xmlns:a16="http://schemas.microsoft.com/office/drawing/2014/main" id="{9B239322-2EC3-4B24-90EC-A0D4F1F439F4}"/>
              </a:ext>
            </a:extLst>
          </p:cNvPr>
          <p:cNvSpPr txBox="1">
            <a:spLocks/>
          </p:cNvSpPr>
          <p:nvPr/>
        </p:nvSpPr>
        <p:spPr>
          <a:xfrm>
            <a:off x="1008063" y="6570089"/>
            <a:ext cx="8134350" cy="28791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79200" rIns="108000" bIns="46038"/>
          <a:lstStyle>
            <a:defPPr>
              <a:defRPr lang="de-DE"/>
            </a:defPPr>
            <a:lvl1pPr marL="0" algn="l" defTabSz="914400" rtl="0" eaLnBrk="1" latinLnBrk="0" hangingPunct="1">
              <a:defRPr lang="de-DE" sz="9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VDI/VDE-GMA FB 7, FA 7.24 / 7.27</a:t>
            </a:r>
          </a:p>
        </p:txBody>
      </p:sp>
    </p:spTree>
    <p:extLst>
      <p:ext uri="{BB962C8B-B14F-4D97-AF65-F5344CB8AC3E}">
        <p14:creationId xmlns:p14="http://schemas.microsoft.com/office/powerpoint/2010/main" val="3433506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54E3AAE-A561-45FC-8A36-577D726FC278}" type="datetime1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15.09.2020</a:t>
            </a:fld>
            <a:endParaRPr lang="de-DE" dirty="0"/>
          </a:p>
        </p:txBody>
      </p:sp>
      <p:sp>
        <p:nvSpPr>
          <p:cNvPr id="8" name="Fußzeilenplatzhalter 6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VDI/VDE-GMA FB x, FA </a:t>
            </a:r>
            <a:r>
              <a:rPr lang="de-DE" dirty="0" err="1">
                <a:solidFill>
                  <a:schemeClr val="bg1"/>
                </a:solidFill>
              </a:rPr>
              <a:t>x.xx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3390A8-B87C-4D44-88A2-C98DC8089F72}" type="slidenum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r>
              <a:rPr lang="de-DE"/>
              <a:t> /</a:t>
            </a:r>
            <a:endParaRPr lang="de-DE" dirty="0"/>
          </a:p>
        </p:txBody>
      </p:sp>
      <p:sp>
        <p:nvSpPr>
          <p:cNvPr id="11" name="Fußzeilenplatzhalter 6">
            <a:extLst>
              <a:ext uri="{FF2B5EF4-FFF2-40B4-BE49-F238E27FC236}">
                <a16:creationId xmlns:a16="http://schemas.microsoft.com/office/drawing/2014/main" id="{FA5C5F91-3EE9-48D6-A10F-C0966DC34484}"/>
              </a:ext>
            </a:extLst>
          </p:cNvPr>
          <p:cNvSpPr txBox="1">
            <a:spLocks/>
          </p:cNvSpPr>
          <p:nvPr/>
        </p:nvSpPr>
        <p:spPr>
          <a:xfrm>
            <a:off x="1008063" y="6570089"/>
            <a:ext cx="8134350" cy="28791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79200" rIns="108000" bIns="46038"/>
          <a:lstStyle>
            <a:defPPr>
              <a:defRPr lang="de-DE"/>
            </a:defPPr>
            <a:lvl1pPr marL="0" algn="l" defTabSz="914400" rtl="0" eaLnBrk="1" latinLnBrk="0" hangingPunct="1">
              <a:defRPr lang="de-DE" sz="9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VDI/VDE-GMA FB 7, FA 7.24 / 7.27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/>
          <a:srcRect l="191" r="260"/>
          <a:stretch/>
        </p:blipFill>
        <p:spPr>
          <a:xfrm>
            <a:off x="827829" y="920274"/>
            <a:ext cx="8316171" cy="52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26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54E3AAE-A561-45FC-8A36-577D726FC278}" type="datetime1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15.09.2020</a:t>
            </a:fld>
            <a:endParaRPr lang="de-DE" dirty="0"/>
          </a:p>
        </p:txBody>
      </p:sp>
      <p:sp>
        <p:nvSpPr>
          <p:cNvPr id="8" name="Fußzeilenplatzhalter 6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VDI/VDE-GMA FB x, FA </a:t>
            </a:r>
            <a:r>
              <a:rPr lang="de-DE" dirty="0" err="1">
                <a:solidFill>
                  <a:schemeClr val="bg1"/>
                </a:solidFill>
              </a:rPr>
              <a:t>x.xx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3390A8-B87C-4D44-88A2-C98DC8089F72}" type="slidenum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r>
              <a:rPr lang="de-DE"/>
              <a:t> /</a:t>
            </a:r>
            <a:endParaRPr lang="de-DE" dirty="0"/>
          </a:p>
        </p:txBody>
      </p:sp>
      <p:sp>
        <p:nvSpPr>
          <p:cNvPr id="11" name="Fußzeilenplatzhalter 6">
            <a:extLst>
              <a:ext uri="{FF2B5EF4-FFF2-40B4-BE49-F238E27FC236}">
                <a16:creationId xmlns:a16="http://schemas.microsoft.com/office/drawing/2014/main" id="{FA5C5F91-3EE9-48D6-A10F-C0966DC34484}"/>
              </a:ext>
            </a:extLst>
          </p:cNvPr>
          <p:cNvSpPr txBox="1">
            <a:spLocks/>
          </p:cNvSpPr>
          <p:nvPr/>
        </p:nvSpPr>
        <p:spPr>
          <a:xfrm>
            <a:off x="1008063" y="6570089"/>
            <a:ext cx="8134350" cy="28791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79200" rIns="108000" bIns="46038"/>
          <a:lstStyle>
            <a:defPPr>
              <a:defRPr lang="de-DE"/>
            </a:defPPr>
            <a:lvl1pPr marL="0" algn="l" defTabSz="914400" rtl="0" eaLnBrk="1" latinLnBrk="0" hangingPunct="1">
              <a:defRPr lang="de-DE" sz="9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VDI/VDE-GMA FB 7, FA 7.24 / 7.27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/>
          <a:srcRect l="295"/>
          <a:stretch/>
        </p:blipFill>
        <p:spPr>
          <a:xfrm>
            <a:off x="817872" y="918978"/>
            <a:ext cx="8324541" cy="52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1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CE9FBD5-4A04-487F-BD44-E95C10AF3E1C}" type="datetime1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15.09.2020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3390A8-B87C-4D44-88A2-C98DC8089F72}" type="slidenum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r>
              <a:rPr lang="de-DE"/>
              <a:t> /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900113" y="2564904"/>
            <a:ext cx="6761787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tx2"/>
                </a:solidFill>
              </a:rPr>
              <a:t>Industrie 4.0 Richtlinien </a:t>
            </a:r>
          </a:p>
          <a:p>
            <a:r>
              <a:rPr lang="de-DE" dirty="0"/>
              <a:t>Fachbereich 7</a:t>
            </a:r>
            <a:br>
              <a:rPr lang="de-DE" dirty="0"/>
            </a:br>
            <a:r>
              <a:rPr lang="de-DE" dirty="0"/>
              <a:t>Fachausschuss RA 7.24 (Big Data) / RA 7.27 (</a:t>
            </a:r>
            <a:r>
              <a:rPr lang="de-DE" dirty="0" err="1"/>
              <a:t>Maturity</a:t>
            </a:r>
            <a:r>
              <a:rPr lang="de-DE" dirty="0"/>
              <a:t> Index)</a:t>
            </a:r>
            <a:br>
              <a:rPr lang="de-DE" dirty="0"/>
            </a:br>
            <a:r>
              <a:rPr lang="de-DE" dirty="0" smtClean="0"/>
              <a:t>Stand: 15. September 2020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-508" y="5138449"/>
            <a:ext cx="9144508" cy="1314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ußzeilenplatzhalter 6"/>
          <p:cNvSpPr txBox="1">
            <a:spLocks/>
          </p:cNvSpPr>
          <p:nvPr/>
        </p:nvSpPr>
        <p:spPr>
          <a:xfrm>
            <a:off x="1008063" y="6570089"/>
            <a:ext cx="8134350" cy="288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79200" rIns="108000" bIns="46038"/>
          <a:lstStyle>
            <a:defPPr>
              <a:defRPr lang="de-DE"/>
            </a:defPPr>
            <a:lvl1pPr marL="0" algn="l" defTabSz="914400" rtl="0" eaLnBrk="1" latinLnBrk="0" hangingPunct="1">
              <a:defRPr lang="de-DE" sz="9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VDI/VDE-GMA FB 7, FA 7.24 / 7.27</a:t>
            </a:r>
          </a:p>
        </p:txBody>
      </p:sp>
    </p:spTree>
    <p:extLst>
      <p:ext uri="{BB962C8B-B14F-4D97-AF65-F5344CB8AC3E}">
        <p14:creationId xmlns:p14="http://schemas.microsoft.com/office/powerpoint/2010/main" val="1085902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54E3AAE-A561-45FC-8A36-577D726FC278}" type="datetime1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15.09.2020</a:t>
            </a:fld>
            <a:endParaRPr lang="de-DE" dirty="0"/>
          </a:p>
        </p:txBody>
      </p:sp>
      <p:sp>
        <p:nvSpPr>
          <p:cNvPr id="8" name="Fußzeilenplatzhalter 6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VDI/VDE-GMA FB x, FA </a:t>
            </a:r>
            <a:r>
              <a:rPr lang="de-DE" dirty="0" err="1">
                <a:solidFill>
                  <a:schemeClr val="bg1"/>
                </a:solidFill>
              </a:rPr>
              <a:t>x.xx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3390A8-B87C-4D44-88A2-C98DC8089F72}" type="slidenum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r>
              <a:rPr lang="de-DE"/>
              <a:t> /</a:t>
            </a:r>
            <a:endParaRPr lang="de-DE" dirty="0"/>
          </a:p>
        </p:txBody>
      </p:sp>
      <p:sp>
        <p:nvSpPr>
          <p:cNvPr id="11" name="Fußzeilenplatzhalter 6">
            <a:extLst>
              <a:ext uri="{FF2B5EF4-FFF2-40B4-BE49-F238E27FC236}">
                <a16:creationId xmlns:a16="http://schemas.microsoft.com/office/drawing/2014/main" id="{FA5C5F91-3EE9-48D6-A10F-C0966DC34484}"/>
              </a:ext>
            </a:extLst>
          </p:cNvPr>
          <p:cNvSpPr txBox="1">
            <a:spLocks/>
          </p:cNvSpPr>
          <p:nvPr/>
        </p:nvSpPr>
        <p:spPr>
          <a:xfrm>
            <a:off x="1008063" y="6570089"/>
            <a:ext cx="8134350" cy="28791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79200" rIns="108000" bIns="46038"/>
          <a:lstStyle>
            <a:defPPr>
              <a:defRPr lang="de-DE"/>
            </a:defPPr>
            <a:lvl1pPr marL="0" algn="l" defTabSz="914400" rtl="0" eaLnBrk="1" latinLnBrk="0" hangingPunct="1">
              <a:defRPr lang="de-DE" sz="9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VDI/VDE-GMA FB 7, FA 7.24 / 7.27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21C4673-AE2A-4769-A126-CFA8EB1C71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" t="1327" r="1788" b="1"/>
          <a:stretch/>
        </p:blipFill>
        <p:spPr>
          <a:xfrm>
            <a:off x="-508" y="1789723"/>
            <a:ext cx="9144120" cy="4780277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D5FCC9CB-AFF0-437F-8220-916857AC659F}"/>
              </a:ext>
            </a:extLst>
          </p:cNvPr>
          <p:cNvSpPr/>
          <p:nvPr/>
        </p:nvSpPr>
        <p:spPr>
          <a:xfrm>
            <a:off x="6910915" y="3302846"/>
            <a:ext cx="1412639" cy="88507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14" name="Titel 8"/>
          <p:cNvSpPr txBox="1">
            <a:spLocks/>
          </p:cNvSpPr>
          <p:nvPr/>
        </p:nvSpPr>
        <p:spPr>
          <a:xfrm>
            <a:off x="1404938" y="860425"/>
            <a:ext cx="7739062" cy="76358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de-DE" sz="2400" b="0" kern="1200">
                <a:solidFill>
                  <a:schemeClr val="tx1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r>
              <a:rPr lang="de-DE" dirty="0"/>
              <a:t>Struktur der VDI Richtlinienausschüsse</a:t>
            </a:r>
          </a:p>
        </p:txBody>
      </p:sp>
    </p:spTree>
    <p:extLst>
      <p:ext uri="{BB962C8B-B14F-4D97-AF65-F5344CB8AC3E}">
        <p14:creationId xmlns:p14="http://schemas.microsoft.com/office/powerpoint/2010/main" val="1849807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54E3AAE-A561-45FC-8A36-577D726FC278}" type="datetime1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15.09.2020</a:t>
            </a:fld>
            <a:endParaRPr lang="de-DE" dirty="0"/>
          </a:p>
        </p:txBody>
      </p:sp>
      <p:sp>
        <p:nvSpPr>
          <p:cNvPr id="8" name="Fußzeilenplatzhalter 6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VDI/VDE-GMA FB x, FA </a:t>
            </a:r>
            <a:r>
              <a:rPr lang="de-DE" dirty="0" err="1">
                <a:solidFill>
                  <a:schemeClr val="bg1"/>
                </a:solidFill>
              </a:rPr>
              <a:t>x.xx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3390A8-B87C-4D44-88A2-C98DC8089F72}" type="slidenum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r>
              <a:rPr lang="de-DE"/>
              <a:t> /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 idx="4294967295"/>
          </p:nvPr>
        </p:nvSpPr>
        <p:spPr>
          <a:xfrm>
            <a:off x="1404938" y="860425"/>
            <a:ext cx="7739062" cy="763588"/>
          </a:xfrm>
        </p:spPr>
        <p:txBody>
          <a:bodyPr/>
          <a:lstStyle/>
          <a:p>
            <a:r>
              <a:rPr lang="de-DE" dirty="0" smtClean="0"/>
              <a:t>VDI/VDE-Richtlinien: Inhalte</a:t>
            </a:r>
            <a:endParaRPr lang="de-DE" dirty="0"/>
          </a:p>
        </p:txBody>
      </p:sp>
      <p:sp>
        <p:nvSpPr>
          <p:cNvPr id="11" name="Fußzeilenplatzhalter 6">
            <a:extLst>
              <a:ext uri="{FF2B5EF4-FFF2-40B4-BE49-F238E27FC236}">
                <a16:creationId xmlns:a16="http://schemas.microsoft.com/office/drawing/2014/main" id="{FA5C5F91-3EE9-48D6-A10F-C0966DC34484}"/>
              </a:ext>
            </a:extLst>
          </p:cNvPr>
          <p:cNvSpPr txBox="1">
            <a:spLocks/>
          </p:cNvSpPr>
          <p:nvPr/>
        </p:nvSpPr>
        <p:spPr>
          <a:xfrm>
            <a:off x="1008063" y="6570089"/>
            <a:ext cx="8134350" cy="28791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79200" rIns="108000" bIns="46038"/>
          <a:lstStyle>
            <a:defPPr>
              <a:defRPr lang="de-DE"/>
            </a:defPPr>
            <a:lvl1pPr marL="0" algn="l" defTabSz="914400" rtl="0" eaLnBrk="1" latinLnBrk="0" hangingPunct="1">
              <a:defRPr lang="de-DE" sz="9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VDI/VDE-GMA FB 7, FA 7.24 / 7.27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0B83B7B-AE28-4CB4-B296-7317D49269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2" t="16127" r="2205" b="11270"/>
          <a:stretch/>
        </p:blipFill>
        <p:spPr>
          <a:xfrm>
            <a:off x="273537" y="1836614"/>
            <a:ext cx="8667263" cy="404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6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54E3AAE-A561-45FC-8A36-577D726FC278}" type="datetime1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15.09.2020</a:t>
            </a:fld>
            <a:endParaRPr lang="de-DE" dirty="0"/>
          </a:p>
        </p:txBody>
      </p:sp>
      <p:sp>
        <p:nvSpPr>
          <p:cNvPr id="8" name="Fußzeilenplatzhalter 6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VDI/VDE-GMA FB x, FA </a:t>
            </a:r>
            <a:r>
              <a:rPr lang="de-DE" dirty="0" err="1">
                <a:solidFill>
                  <a:schemeClr val="bg1"/>
                </a:solidFill>
              </a:rPr>
              <a:t>x.xx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3390A8-B87C-4D44-88A2-C98DC8089F72}" type="slidenum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r>
              <a:rPr lang="de-DE"/>
              <a:t> /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 idx="4294967295"/>
          </p:nvPr>
        </p:nvSpPr>
        <p:spPr>
          <a:xfrm>
            <a:off x="1404938" y="860425"/>
            <a:ext cx="7739062" cy="763588"/>
          </a:xfrm>
        </p:spPr>
        <p:txBody>
          <a:bodyPr/>
          <a:lstStyle/>
          <a:p>
            <a:r>
              <a:rPr lang="de-DE" dirty="0"/>
              <a:t>Fachausschüsse RA 7.24 / RA 7.27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4294967295"/>
          </p:nvPr>
        </p:nvSpPr>
        <p:spPr>
          <a:xfrm>
            <a:off x="848346" y="1951544"/>
            <a:ext cx="7739062" cy="47625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AutoNum type="arabicPeriod"/>
            </a:pPr>
            <a:r>
              <a:rPr lang="de-DE" b="1" dirty="0"/>
              <a:t>RA 7.27 </a:t>
            </a:r>
            <a:r>
              <a:rPr lang="de-DE" dirty="0"/>
              <a:t>(STEPS 4.0 – Systematische Transformation und Evaluierung von Produktionssystemen) erarbeitet die </a:t>
            </a:r>
            <a:r>
              <a:rPr lang="de-DE" b="1" dirty="0" smtClean="0"/>
              <a:t>VDI 4000</a:t>
            </a:r>
            <a:r>
              <a:rPr lang="de-DE" b="1" dirty="0"/>
              <a:t/>
            </a:r>
            <a:br>
              <a:rPr lang="de-DE" b="1" dirty="0"/>
            </a:br>
            <a:r>
              <a:rPr lang="de-DE" b="1" dirty="0"/>
              <a:t>Vorsitz: Frau Dr. Violett Zeller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Ziel ist die objektive Reifemessung der Industrie 4.0 Fähigkeiten eines Unternehmens</a:t>
            </a:r>
            <a:br>
              <a:rPr lang="de-DE" dirty="0"/>
            </a:br>
            <a:endParaRPr lang="de-DE" dirty="0"/>
          </a:p>
          <a:p>
            <a:pPr marL="342900" indent="-342900">
              <a:buAutoNum type="arabicPeriod"/>
            </a:pPr>
            <a:endParaRPr lang="de-DE" dirty="0"/>
          </a:p>
          <a:p>
            <a:pPr marL="342900" indent="-342900">
              <a:buAutoNum type="arabicPeriod"/>
            </a:pPr>
            <a:r>
              <a:rPr lang="de-DE" b="1" dirty="0"/>
              <a:t>RA 7.24 </a:t>
            </a:r>
            <a:r>
              <a:rPr lang="de-DE" dirty="0"/>
              <a:t>(Big Data in der Produktion) erarbeitet die </a:t>
            </a:r>
            <a:r>
              <a:rPr lang="de-DE" b="1" dirty="0" smtClean="0"/>
              <a:t>VDI 3714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Implementierung und Betrieb von Big-Data-Anwendungen in der produzierenden Industrie</a:t>
            </a:r>
            <a:br>
              <a:rPr lang="de-DE" dirty="0"/>
            </a:br>
            <a:r>
              <a:rPr lang="de-DE" b="1" dirty="0"/>
              <a:t>Vorsitz: Herr Thomas Froese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Ziel ist eine Normung des Einsatzes von Big Data Methoden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VDI 3714 </a:t>
            </a:r>
            <a:r>
              <a:rPr lang="de-DE" dirty="0"/>
              <a:t>versteht sich als Detaillierung der Ausführung von </a:t>
            </a:r>
            <a:br>
              <a:rPr lang="de-DE" dirty="0"/>
            </a:br>
            <a:r>
              <a:rPr lang="de-DE" dirty="0"/>
              <a:t>Konzepten der </a:t>
            </a:r>
            <a:r>
              <a:rPr lang="de-DE" dirty="0" smtClean="0"/>
              <a:t>VDI 4000</a:t>
            </a:r>
            <a:endParaRPr lang="de-DE" dirty="0"/>
          </a:p>
          <a:p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11" name="Fußzeilenplatzhalter 6">
            <a:extLst>
              <a:ext uri="{FF2B5EF4-FFF2-40B4-BE49-F238E27FC236}">
                <a16:creationId xmlns:a16="http://schemas.microsoft.com/office/drawing/2014/main" id="{FA5C5F91-3EE9-48D6-A10F-C0966DC34484}"/>
              </a:ext>
            </a:extLst>
          </p:cNvPr>
          <p:cNvSpPr txBox="1">
            <a:spLocks/>
          </p:cNvSpPr>
          <p:nvPr/>
        </p:nvSpPr>
        <p:spPr>
          <a:xfrm>
            <a:off x="1008063" y="6570089"/>
            <a:ext cx="8134350" cy="28791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79200" rIns="108000" bIns="46038"/>
          <a:lstStyle>
            <a:defPPr>
              <a:defRPr lang="de-DE"/>
            </a:defPPr>
            <a:lvl1pPr marL="0" algn="l" defTabSz="914400" rtl="0" eaLnBrk="1" latinLnBrk="0" hangingPunct="1">
              <a:defRPr lang="de-DE" sz="9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VDI/VDE-GMA FB 7, FA 7.24 / 7.27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54E3AAE-A561-45FC-8A36-577D726FC278}" type="datetime1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15.09.2020</a:t>
            </a:fld>
            <a:endParaRPr lang="de-DE" dirty="0"/>
          </a:p>
        </p:txBody>
      </p:sp>
      <p:sp>
        <p:nvSpPr>
          <p:cNvPr id="8" name="Fußzeilenplatzhalter 6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VDI/VDE-GMA FB x, FA </a:t>
            </a:r>
            <a:r>
              <a:rPr lang="de-DE" dirty="0" err="1">
                <a:solidFill>
                  <a:schemeClr val="bg1"/>
                </a:solidFill>
              </a:rPr>
              <a:t>x.xx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3390A8-B87C-4D44-88A2-C98DC8089F72}" type="slidenum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r>
              <a:rPr lang="de-DE"/>
              <a:t> /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 idx="4294967295"/>
          </p:nvPr>
        </p:nvSpPr>
        <p:spPr>
          <a:xfrm>
            <a:off x="1404938" y="860425"/>
            <a:ext cx="7739062" cy="763588"/>
          </a:xfrm>
        </p:spPr>
        <p:txBody>
          <a:bodyPr/>
          <a:lstStyle/>
          <a:p>
            <a:r>
              <a:rPr lang="de-DE" dirty="0"/>
              <a:t>Grundkonzept der VDI 4000 des RA 7.27</a:t>
            </a:r>
          </a:p>
        </p:txBody>
      </p:sp>
      <p:sp>
        <p:nvSpPr>
          <p:cNvPr id="11" name="Fußzeilenplatzhalter 6">
            <a:extLst>
              <a:ext uri="{FF2B5EF4-FFF2-40B4-BE49-F238E27FC236}">
                <a16:creationId xmlns:a16="http://schemas.microsoft.com/office/drawing/2014/main" id="{FA5C5F91-3EE9-48D6-A10F-C0966DC34484}"/>
              </a:ext>
            </a:extLst>
          </p:cNvPr>
          <p:cNvSpPr txBox="1">
            <a:spLocks/>
          </p:cNvSpPr>
          <p:nvPr/>
        </p:nvSpPr>
        <p:spPr>
          <a:xfrm>
            <a:off x="1008063" y="6570089"/>
            <a:ext cx="8134350" cy="28791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79200" rIns="108000" bIns="46038"/>
          <a:lstStyle>
            <a:defPPr>
              <a:defRPr lang="de-DE"/>
            </a:defPPr>
            <a:lvl1pPr marL="0" algn="l" defTabSz="914400" rtl="0" eaLnBrk="1" latinLnBrk="0" hangingPunct="1">
              <a:defRPr lang="de-DE" sz="9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VDI/VDE-GMA FB 7, FA 7.24 / 7.27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0286DC4-5031-42D8-8963-BCA6C75C5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92" y="1902834"/>
            <a:ext cx="8572578" cy="432324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87925DE-69DB-4720-87D6-135718FB9D74}"/>
              </a:ext>
            </a:extLst>
          </p:cNvPr>
          <p:cNvSpPr txBox="1"/>
          <p:nvPr/>
        </p:nvSpPr>
        <p:spPr>
          <a:xfrm>
            <a:off x="233492" y="6226074"/>
            <a:ext cx="453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Quelle: Industry 4.0 </a:t>
            </a:r>
            <a:r>
              <a:rPr lang="de-DE" sz="1400" b="1" dirty="0" err="1"/>
              <a:t>Maturity</a:t>
            </a:r>
            <a:r>
              <a:rPr lang="de-DE" sz="1400" b="1" dirty="0"/>
              <a:t> Center GmbH, Aachen</a:t>
            </a:r>
          </a:p>
        </p:txBody>
      </p:sp>
    </p:spTree>
    <p:extLst>
      <p:ext uri="{BB962C8B-B14F-4D97-AF65-F5344CB8AC3E}">
        <p14:creationId xmlns:p14="http://schemas.microsoft.com/office/powerpoint/2010/main" val="35029386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d5af8a4bf8ac80f044c14bb5ef6aca206afb46"/>
</p:tagLst>
</file>

<file path=ppt/theme/theme1.xml><?xml version="1.0" encoding="utf-8"?>
<a:theme xmlns:a="http://schemas.openxmlformats.org/drawingml/2006/main" name="Larissa">
  <a:themeElements>
    <a:clrScheme name="VDI">
      <a:dk1>
        <a:srgbClr val="000000"/>
      </a:dk1>
      <a:lt1>
        <a:srgbClr val="FFFFFF"/>
      </a:lt1>
      <a:dk2>
        <a:srgbClr val="008AD9"/>
      </a:dk2>
      <a:lt2>
        <a:srgbClr val="FFFFFF"/>
      </a:lt2>
      <a:accent1>
        <a:srgbClr val="7F7F7F"/>
      </a:accent1>
      <a:accent2>
        <a:srgbClr val="008AD9"/>
      </a:accent2>
      <a:accent3>
        <a:srgbClr val="7F99B2"/>
      </a:accent3>
      <a:accent4>
        <a:srgbClr val="008E9F"/>
      </a:accent4>
      <a:accent5>
        <a:srgbClr val="7FC6CF"/>
      </a:accent5>
      <a:accent6>
        <a:srgbClr val="F2A33A"/>
      </a:accent6>
      <a:hlink>
        <a:srgbClr val="7F7F7F"/>
      </a:hlink>
      <a:folHlink>
        <a:srgbClr val="1864A5"/>
      </a:folHlink>
    </a:clrScheme>
    <a:fontScheme name="VD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DI_quer_GMA.potx" id="{646F7B9B-244B-4B86-9A97-947FCACC6A29}" vid="{3428D111-4C99-4693-95E3-4303E04CBF7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VDI">
    <a:dk1>
      <a:srgbClr val="000000"/>
    </a:dk1>
    <a:lt1>
      <a:srgbClr val="FFFFFF"/>
    </a:lt1>
    <a:dk2>
      <a:srgbClr val="008AD9"/>
    </a:dk2>
    <a:lt2>
      <a:srgbClr val="FFFFFF"/>
    </a:lt2>
    <a:accent1>
      <a:srgbClr val="7F7F7F"/>
    </a:accent1>
    <a:accent2>
      <a:srgbClr val="008AD9"/>
    </a:accent2>
    <a:accent3>
      <a:srgbClr val="7F99B2"/>
    </a:accent3>
    <a:accent4>
      <a:srgbClr val="008E9F"/>
    </a:accent4>
    <a:accent5>
      <a:srgbClr val="7FC6CF"/>
    </a:accent5>
    <a:accent6>
      <a:srgbClr val="F2A33A"/>
    </a:accent6>
    <a:hlink>
      <a:srgbClr val="7F7F7F"/>
    </a:hlink>
    <a:folHlink>
      <a:srgbClr val="1864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VDI Dokumente" ma:contentTypeID="0x010100BD66F9B2D5955CA9B8EB5A7FC103E899004D3755A0DC55F543BC49B274E89650DB" ma:contentTypeVersion="11" ma:contentTypeDescription="Ein neues Dokument erstellen." ma:contentTypeScope="" ma:versionID="ae20a65414003e476f70ea39ef8277f7">
  <xsd:schema xmlns:xsd="http://www.w3.org/2001/XMLSchema" xmlns:xs="http://www.w3.org/2001/XMLSchema" xmlns:p="http://schemas.microsoft.com/office/2006/metadata/properties" xmlns:ns2="ad7fbad0-1826-4d87-b110-22fa3da95910" targetNamespace="http://schemas.microsoft.com/office/2006/metadata/properties" ma:root="true" ma:fieldsID="f9e7e3d47aba1c600d0db6a85ba0489d" ns2:_="">
    <xsd:import namespace="ad7fbad0-1826-4d87-b110-22fa3da95910"/>
    <xsd:element name="properties">
      <xsd:complexType>
        <xsd:sequence>
          <xsd:element name="documentManagement">
            <xsd:complexType>
              <xsd:all>
                <xsd:element ref="ns2:DokumentID" minOccurs="0"/>
                <xsd:element ref="ns2:axContact" minOccurs="0"/>
                <xsd:element ref="ns2:b05bd8a0c8494f30aee62730636c31f8" minOccurs="0"/>
                <xsd:element ref="ns2:TaxCatchAll" minOccurs="0"/>
                <xsd:element ref="ns2:TaxCatchAllLabel" minOccurs="0"/>
                <xsd:element ref="ns2:c3801ab10a5b48cc9030f25495b2bdc8" minOccurs="0"/>
                <xsd:element ref="ns2:VDIAktiveBenachrichtigung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7fbad0-1826-4d87-b110-22fa3da95910" elementFormDefault="qualified">
    <xsd:import namespace="http://schemas.microsoft.com/office/2006/documentManagement/types"/>
    <xsd:import namespace="http://schemas.microsoft.com/office/infopath/2007/PartnerControls"/>
    <xsd:element name="DokumentID" ma:index="8" nillable="true" ma:displayName="Dokument-ID" ma:default="" ma:internalName="DokumentID">
      <xsd:simpleType>
        <xsd:restriction base="dms:Text"/>
      </xsd:simpleType>
    </xsd:element>
    <xsd:element name="axContact" ma:index="9" nillable="true" ma:displayName="Ansprechpartner" ma:default="" ma:list="UserInfo" ma:internalName="axContact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b05bd8a0c8494f30aee62730636c31f8" ma:index="10" nillable="true" ma:taxonomy="true" ma:internalName="b05bd8a0c8494f30aee62730636c31f8" ma:taxonomyFieldName="axDocumentType" ma:displayName="Dokumententyp" ma:default="" ma:fieldId="{b05bd8a0-c849-4f30-aee6-2730636c31f8}" ma:sspId="97d167fa-c44f-44cb-b759-2449e277f124" ma:termSetId="3bd65b60-994f-4082-81cc-b447b5c0d13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1" nillable="true" ma:displayName="Taxonomy Catch All Column" ma:description="" ma:hidden="true" ma:list="{90bda127-5f2b-4b8d-bd1a-d8b376809ee3}" ma:internalName="TaxCatchAll" ma:showField="CatchAllData" ma:web="ad7fbad0-1826-4d87-b110-22fa3da9591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" nillable="true" ma:displayName="Taxonomy Catch All Column1" ma:description="" ma:hidden="true" ma:list="{90bda127-5f2b-4b8d-bd1a-d8b376809ee3}" ma:internalName="TaxCatchAllLabel" ma:readOnly="true" ma:showField="CatchAllDataLabel" ma:web="ad7fbad0-1826-4d87-b110-22fa3da9591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3801ab10a5b48cc9030f25495b2bdc8" ma:index="14" nillable="true" ma:taxonomy="true" ma:internalName="c3801ab10a5b48cc9030f25495b2bdc8" ma:taxonomyFieldName="axTopic" ma:displayName="Fachthema" ma:default="" ma:fieldId="{c3801ab1-0a5b-48cc-9030-f25495b2bdc8}" ma:sspId="97d167fa-c44f-44cb-b759-2449e277f124" ma:termSetId="e6fe6ba6-ff7e-4065-a267-68301a19903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VDIAktiveBenachrichtigung" ma:index="16" nillable="true" ma:displayName="Aktive Benachrichtigung" ma:default="0" ma:internalName="VDIAktiveBenachrichtigung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DIAktiveBenachrichtigung xmlns="ad7fbad0-1826-4d87-b110-22fa3da95910">false</VDIAktiveBenachrichtigung>
    <DokumentID xmlns="ad7fbad0-1826-4d87-b110-22fa3da95910">16</DokumentID>
    <axContact xmlns="ad7fbad0-1826-4d87-b110-22fa3da95910">
      <UserInfo>
        <DisplayName>Froese, Thomas</DisplayName>
        <AccountId>982</AccountId>
        <AccountType/>
      </UserInfo>
    </axContact>
    <c3801ab10a5b48cc9030f25495b2bdc8 xmlns="ad7fbad0-1826-4d87-b110-22fa3da95910">
      <Terms xmlns="http://schemas.microsoft.com/office/infopath/2007/PartnerControls"/>
    </c3801ab10a5b48cc9030f25495b2bdc8>
    <TaxCatchAll xmlns="ad7fbad0-1826-4d87-b110-22fa3da95910">
      <Value>14</Value>
    </TaxCatchAll>
    <b05bd8a0c8494f30aee62730636c31f8 xmlns="ad7fbad0-1826-4d87-b110-22fa3da95910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Präsentation</TermName>
          <TermId xmlns="http://schemas.microsoft.com/office/infopath/2007/PartnerControls">82733df3-2ddb-4b53-bb70-06bb4f98bf6a</TermId>
        </TermInfo>
      </Terms>
    </b05bd8a0c8494f30aee62730636c31f8>
  </documentManagement>
</p:properties>
</file>

<file path=customXml/itemProps1.xml><?xml version="1.0" encoding="utf-8"?>
<ds:datastoreItem xmlns:ds="http://schemas.openxmlformats.org/officeDocument/2006/customXml" ds:itemID="{AE8E2B99-0121-4128-9223-FE8E9C3FC9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4B46C8-72B8-4AC1-A40F-3B07FAFD38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7fbad0-1826-4d87-b110-22fa3da959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7C1E9F-7E3C-4D53-9DAE-C44577E2C4CB}">
  <ds:schemaRefs>
    <ds:schemaRef ds:uri="ad7fbad0-1826-4d87-b110-22fa3da95910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VDI_quer_GMA</Template>
  <TotalTime>0</TotalTime>
  <Words>1652</Words>
  <Application>Microsoft Office PowerPoint</Application>
  <PresentationFormat>Bildschirmpräsentation (4:3)</PresentationFormat>
  <Paragraphs>302</Paragraphs>
  <Slides>23</Slides>
  <Notes>23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Wingdings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VDI/VDE-Richtlinien: Inhalte</vt:lpstr>
      <vt:lpstr>Fachausschüsse RA 7.24 / RA 7.27</vt:lpstr>
      <vt:lpstr>Grundkonzept der VDI 4000 des RA 7.27</vt:lpstr>
      <vt:lpstr>PowerPoint-Präsentation</vt:lpstr>
      <vt:lpstr>Schlagworte zu RA 7.24</vt:lpstr>
      <vt:lpstr>Struktur der VDI 3714</vt:lpstr>
      <vt:lpstr>Gegenüberstellung von Prozessmodellen</vt:lpstr>
      <vt:lpstr>VDI 3714 Hinweise aus Blatt 1 „Durchführung von BD Projekten“</vt:lpstr>
      <vt:lpstr>VDI 3714  Hinweise aus Blatt 2 „Datenqualität“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Status der VDI 3714</vt:lpstr>
      <vt:lpstr>PowerPoint-Präsentation</vt:lpstr>
    </vt:vector>
  </TitlesOfParts>
  <Company>VDI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VDI/VDE-Gesellschaft Mess- und Automatisierungstechnik  Fachbereich  Fachausschuss  Datum</dc:title>
  <dc:creator>Dirzus</dc:creator>
  <cp:lastModifiedBy>Christoph Kugler</cp:lastModifiedBy>
  <cp:revision>156</cp:revision>
  <cp:lastPrinted>2015-10-19T08:38:32Z</cp:lastPrinted>
  <dcterms:created xsi:type="dcterms:W3CDTF">2015-08-20T09:38:17Z</dcterms:created>
  <dcterms:modified xsi:type="dcterms:W3CDTF">2020-09-15T11:22:33Z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0x010100BD66F9B2D5955CA9B8EB5A7FC103E899004D3755A0DC55F543BC49B274E89650DB</vt:lpwstr>
  </property>
  <property fmtid="{D5CDD505-2E9C-101B-9397-08002B2CF9AE}" pid="3" name="axDocumentType">
    <vt:lpwstr>14;#Präsentation|82733df3-2ddb-4b53-bb70-06bb4f98bf6a</vt:lpwstr>
  </property>
  <property fmtid="{D5CDD505-2E9C-101B-9397-08002B2CF9AE}" pid="4" name="axTopic">
    <vt:lpwstr/>
  </property>
</Properties>
</file>