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4"/>
  </p:sldMasterIdLst>
  <p:notesMasterIdLst>
    <p:notesMasterId r:id="rId19"/>
  </p:notesMasterIdLst>
  <p:handoutMasterIdLst>
    <p:handoutMasterId r:id="rId20"/>
  </p:handoutMasterIdLst>
  <p:sldIdLst>
    <p:sldId id="282" r:id="rId5"/>
    <p:sldId id="284" r:id="rId6"/>
    <p:sldId id="257" r:id="rId7"/>
    <p:sldId id="283" r:id="rId8"/>
    <p:sldId id="285" r:id="rId9"/>
    <p:sldId id="288" r:id="rId10"/>
    <p:sldId id="259" r:id="rId11"/>
    <p:sldId id="258" r:id="rId12"/>
    <p:sldId id="274" r:id="rId13"/>
    <p:sldId id="290" r:id="rId14"/>
    <p:sldId id="276" r:id="rId15"/>
    <p:sldId id="286" r:id="rId16"/>
    <p:sldId id="291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5A8E22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5401" autoAdjust="0"/>
  </p:normalViewPr>
  <p:slideViewPr>
    <p:cSldViewPr snapToGrid="0">
      <p:cViewPr varScale="1">
        <p:scale>
          <a:sx n="71" d="100"/>
          <a:sy n="71" d="100"/>
        </p:scale>
        <p:origin x="84" y="510"/>
      </p:cViewPr>
      <p:guideLst/>
    </p:cSldViewPr>
  </p:slideViewPr>
  <p:outlineViewPr>
    <p:cViewPr>
      <p:scale>
        <a:sx n="33" d="100"/>
        <a:sy n="33" d="100"/>
      </p:scale>
      <p:origin x="0" y="-240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41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1568B-9FCC-4637-B55D-0CB68AB04E7B}" type="datetime1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6/29/2018</a:t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McKesson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42BF5-BA91-4F70-95E8-DACF8CF6183C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80202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D5AA6-CEF3-4E78-9B31-AEF311B964F0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McKesson 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F14C7-72B9-1B46-9114-4453611BBF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3444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8DE4DAC-28EA-4DFE-858A-1008A38820D7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16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7" name="McKesson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9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 Physicia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1"/>
            <a:ext cx="12191998" cy="685799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7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9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1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  <p:extLst>
      <p:ext uri="{BB962C8B-B14F-4D97-AF65-F5344CB8AC3E}">
        <p14:creationId xmlns:p14="http://schemas.microsoft.com/office/powerpoint/2010/main" val="3263344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 Physicia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1"/>
            <a:ext cx="12191998" cy="6857998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7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9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1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  <p:extLst>
      <p:ext uri="{BB962C8B-B14F-4D97-AF65-F5344CB8AC3E}">
        <p14:creationId xmlns:p14="http://schemas.microsoft.com/office/powerpoint/2010/main" val="3459635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 Physicia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21"/>
            <a:ext cx="12191996" cy="6857998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7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9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1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  <p:extLst>
      <p:ext uri="{BB962C8B-B14F-4D97-AF65-F5344CB8AC3E}">
        <p14:creationId xmlns:p14="http://schemas.microsoft.com/office/powerpoint/2010/main" val="241324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enter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2328557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2328810" y="5080578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9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328972" y="4674177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  <p:extLst/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entered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131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2312989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9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313151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Image D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6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Image D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6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03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Image Hospi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6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66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 Co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10156327" y="846877"/>
            <a:ext cx="167781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55" r="3100"/>
          <a:stretch/>
        </p:blipFill>
        <p:spPr>
          <a:xfrm>
            <a:off x="10156327" y="327876"/>
            <a:ext cx="1677819" cy="279837"/>
          </a:xfrm>
          <a:prstGeom prst="rect">
            <a:avLst/>
          </a:prstGeom>
        </p:spPr>
      </p:pic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sp>
        <p:nvSpPr>
          <p:cNvPr id="13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4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6" name="Cobranding Placeholder"/>
          <p:cNvSpPr>
            <a:spLocks noGrp="1"/>
          </p:cNvSpPr>
          <p:nvPr>
            <p:ph type="pic" sz="quarter" idx="15" hasCustomPrompt="1"/>
          </p:nvPr>
        </p:nvSpPr>
        <p:spPr>
          <a:xfrm>
            <a:off x="10156825" y="1085850"/>
            <a:ext cx="1674813" cy="665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to insert cobranding logo. Adjust logo to be proportional to McKesson logo</a:t>
            </a:r>
          </a:p>
        </p:txBody>
      </p:sp>
    </p:spTree>
    <p:extLst/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Image Physicia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6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85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Image Hom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6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34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323AAB-B6A8-489B-9563-6C5CA35ECA06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  <a:prstGeom prst="rect">
            <a:avLst/>
          </a:prstGeo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4758523-43A6-402F-A3DC-7CE338EE310F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  <a:prstGeom prst="rect">
            <a:avLst/>
          </a:prstGeo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5761038"/>
            <a:ext cx="5915025" cy="390525"/>
          </a:xfrm>
          <a:prstGeom prst="rect">
            <a:avLst/>
          </a:prstGeom>
        </p:spPr>
        <p:txBody>
          <a:bodyPr tIns="91440">
            <a:noAutofit/>
          </a:bodyPr>
          <a:lstStyle>
            <a:lvl1pPr marL="0" indent="0">
              <a:buNone/>
              <a:defRPr sz="800" baseline="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Optional footnote content goes here. To place footnotes on additional slides, copy and paste this footnote onto those slides.</a:t>
            </a:r>
          </a:p>
        </p:txBody>
      </p:sp>
    </p:spTree>
    <p:extLst>
      <p:ext uri="{BB962C8B-B14F-4D97-AF65-F5344CB8AC3E}">
        <p14:creationId xmlns:p14="http://schemas.microsoft.com/office/powerpoint/2010/main" val="90240793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4D97-5126-42B4-979F-10E2B637584F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  <a:prstGeom prst="rect">
            <a:avLst/>
          </a:prstGeo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ubhead"/>
          <p:cNvSpPr>
            <a:spLocks noGrp="1"/>
          </p:cNvSpPr>
          <p:nvPr>
            <p:ph type="body" sz="quarter" idx="14"/>
          </p:nvPr>
        </p:nvSpPr>
        <p:spPr>
          <a:xfrm>
            <a:off x="357188" y="895350"/>
            <a:ext cx="11483975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892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6348-2307-45AF-A1F8-7EFE8B490865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280150" y="1795463"/>
            <a:ext cx="5561013" cy="3965575"/>
          </a:xfrm>
          <a:prstGeom prst="rect">
            <a:avLst/>
          </a:prstGeo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5559552" cy="3966359"/>
          </a:xfrm>
          <a:prstGeom prst="rect">
            <a:avLst/>
          </a:prstGeo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960136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C401F2-7845-4AD0-90F8-BCAC2A7B5A6C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280150" y="1792224"/>
            <a:ext cx="5561013" cy="3965575"/>
          </a:xfrm>
          <a:prstGeom prst="rect">
            <a:avLst/>
          </a:prstGeo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357188" y="1792224"/>
            <a:ext cx="5559552" cy="3966359"/>
          </a:xfrm>
          <a:prstGeom prst="rect">
            <a:avLst/>
          </a:prstGeo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"/>
          <p:cNvSpPr>
            <a:spLocks noGrp="1"/>
          </p:cNvSpPr>
          <p:nvPr>
            <p:ph type="body" sz="quarter" idx="15"/>
          </p:nvPr>
        </p:nvSpPr>
        <p:spPr>
          <a:xfrm>
            <a:off x="357188" y="895350"/>
            <a:ext cx="11483975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ED436-3BA4-4B71-8401-12966958C666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57188" y="2527300"/>
            <a:ext cx="5559552" cy="3234522"/>
          </a:xfrm>
          <a:prstGeom prst="rect">
            <a:avLst/>
          </a:prstGeom>
        </p:spPr>
        <p:txBody>
          <a:bodyPr tIns="182880"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57188" y="1792224"/>
            <a:ext cx="5559552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i="1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272213" y="1792224"/>
            <a:ext cx="5557837" cy="698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i="1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 hasCustomPrompt="1"/>
          </p:nvPr>
        </p:nvSpPr>
        <p:spPr>
          <a:xfrm>
            <a:off x="6282055" y="2527300"/>
            <a:ext cx="5559425" cy="3233738"/>
          </a:xfrm>
          <a:prstGeom prst="rect">
            <a:avLst/>
          </a:prstGeom>
        </p:spPr>
        <p:txBody>
          <a:bodyPr tIns="182880"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75843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7C58-47A1-4044-B069-24C083D6A2AB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 hasCustomPrompt="1"/>
          </p:nvPr>
        </p:nvSpPr>
        <p:spPr>
          <a:xfrm>
            <a:off x="6282055" y="2527300"/>
            <a:ext cx="5559425" cy="3233738"/>
          </a:xfrm>
          <a:prstGeom prst="rect">
            <a:avLst/>
          </a:prstGeom>
        </p:spPr>
        <p:txBody>
          <a:bodyPr tIns="182880"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272213" y="1792224"/>
            <a:ext cx="5557837" cy="698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i="1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57188" y="2527300"/>
            <a:ext cx="5559552" cy="3234522"/>
          </a:xfrm>
          <a:prstGeom prst="rect">
            <a:avLst/>
          </a:prstGeom>
        </p:spPr>
        <p:txBody>
          <a:bodyPr tIns="182880"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358903" y="1792288"/>
            <a:ext cx="5557837" cy="698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57188" y="895350"/>
            <a:ext cx="11483975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eft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6"/>
          </p:nvPr>
        </p:nvSpPr>
        <p:spPr>
          <a:xfrm>
            <a:off x="6327144" y="6344338"/>
            <a:ext cx="4114800" cy="182880"/>
          </a:xfrm>
        </p:spPr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>
          <a:xfrm>
            <a:off x="5669042" y="6344338"/>
            <a:ext cx="627380" cy="182880"/>
          </a:xfrm>
        </p:spPr>
        <p:txBody>
          <a:bodyPr/>
          <a:lstStyle/>
          <a:p>
            <a:fld id="{571B3BDC-5651-480D-840C-DBBA93DFB61B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7"/>
          </p:nvPr>
        </p:nvSpPr>
        <p:spPr>
          <a:xfrm>
            <a:off x="5283200" y="6344338"/>
            <a:ext cx="355119" cy="182880"/>
          </a:xfrm>
        </p:spPr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914900" cy="6858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83200" y="1795463"/>
            <a:ext cx="6557963" cy="3966359"/>
          </a:xfrm>
          <a:prstGeom prst="rect">
            <a:avLst/>
          </a:prstGeom>
        </p:spPr>
        <p:txBody>
          <a:bodyPr/>
          <a:lstStyle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3200" y="346074"/>
            <a:ext cx="6558280" cy="10841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9644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 D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sp>
        <p:nvSpPr>
          <p:cNvPr id="11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2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Right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639" y="6307997"/>
            <a:ext cx="1398205" cy="218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8444" y="6344338"/>
            <a:ext cx="355119" cy="182880"/>
          </a:xfrm>
        </p:spPr>
        <p:txBody>
          <a:bodyPr/>
          <a:lstStyle>
            <a:lvl1pPr algn="r">
              <a:defRPr/>
            </a:lvl1pPr>
          </a:lstStyle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889635" y="6344338"/>
            <a:ext cx="627380" cy="182880"/>
          </a:xfrm>
        </p:spPr>
        <p:txBody>
          <a:bodyPr/>
          <a:lstStyle>
            <a:lvl1pPr algn="r">
              <a:defRPr/>
            </a:lvl1pPr>
          </a:lstStyle>
          <a:p>
            <a:fld id="{9A41F2CB-A298-4AD9-87F9-33882F77447F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514900" y="6344338"/>
            <a:ext cx="2334408" cy="18288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McKesson Proprietary and Confidential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268682" y="0"/>
            <a:ext cx="4914900" cy="6858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5600" y="1795463"/>
            <a:ext cx="6557963" cy="3966359"/>
          </a:xfrm>
          <a:prstGeom prst="rect">
            <a:avLst/>
          </a:prstGeom>
        </p:spPr>
        <p:txBody>
          <a:bodyPr/>
          <a:lstStyle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346074"/>
            <a:ext cx="6558280" cy="11144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985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78F1D70-C305-42F7-B515-B32091896891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24" hasCustomPrompt="1"/>
          </p:nvPr>
        </p:nvSpPr>
        <p:spPr>
          <a:xfrm>
            <a:off x="6271157" y="3611880"/>
            <a:ext cx="5559425" cy="2148840"/>
          </a:xfrm>
          <a:prstGeom prst="rect">
            <a:avLst/>
          </a:prstGeom>
        </p:spPr>
        <p:txBody>
          <a:bodyPr t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Subheader 2"/>
          <p:cNvSpPr>
            <a:spLocks noGrp="1"/>
          </p:cNvSpPr>
          <p:nvPr>
            <p:ph type="body" sz="quarter" idx="23"/>
          </p:nvPr>
        </p:nvSpPr>
        <p:spPr>
          <a:xfrm>
            <a:off x="6271093" y="2907872"/>
            <a:ext cx="5559552" cy="6984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092952" y="-1"/>
            <a:ext cx="6099048" cy="251973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 hasCustomPrompt="1"/>
          </p:nvPr>
        </p:nvSpPr>
        <p:spPr>
          <a:xfrm>
            <a:off x="357188" y="3615480"/>
            <a:ext cx="5559552" cy="2148840"/>
          </a:xfrm>
          <a:prstGeom prst="rect">
            <a:avLst/>
          </a:prstGeom>
        </p:spPr>
        <p:txBody>
          <a:bodyPr t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ubheader 1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907872"/>
            <a:ext cx="5559552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Image Comparison Slide Title Georgia Bold 22pt. Single Spaced</a:t>
            </a:r>
          </a:p>
        </p:txBody>
      </p:sp>
      <p:sp>
        <p:nvSpPr>
          <p:cNvPr id="11" name="Picture Placeholder 1"/>
          <p:cNvSpPr>
            <a:spLocks noGrp="1"/>
          </p:cNvSpPr>
          <p:nvPr>
            <p:ph type="pic" sz="quarter" idx="18"/>
          </p:nvPr>
        </p:nvSpPr>
        <p:spPr>
          <a:xfrm>
            <a:off x="0" y="-1"/>
            <a:ext cx="6095992" cy="251973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24446303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17"/>
          <p:cNvSpPr>
            <a:spLocks noGrp="1"/>
          </p:cNvSpPr>
          <p:nvPr>
            <p:ph type="ftr" sz="quarter" idx="21"/>
          </p:nvPr>
        </p:nvSpPr>
        <p:spPr>
          <a:xfrm>
            <a:off x="5339139" y="6344338"/>
            <a:ext cx="4114800" cy="182880"/>
          </a:xfrm>
        </p:spPr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0"/>
          </p:nvPr>
        </p:nvSpPr>
        <p:spPr>
          <a:xfrm>
            <a:off x="4650314" y="6344338"/>
            <a:ext cx="627380" cy="182880"/>
          </a:xfrm>
        </p:spPr>
        <p:txBody>
          <a:bodyPr/>
          <a:lstStyle/>
          <a:p>
            <a:fld id="{21AD4FCA-79B4-48A8-B743-2D75617AE6A6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22"/>
          </p:nvPr>
        </p:nvSpPr>
        <p:spPr>
          <a:xfrm>
            <a:off x="4295195" y="6344338"/>
            <a:ext cx="355119" cy="182880"/>
          </a:xfrm>
        </p:spPr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3"/>
          </p:nvPr>
        </p:nvSpPr>
        <p:spPr>
          <a:xfrm>
            <a:off x="8248072" y="1795463"/>
            <a:ext cx="3584448" cy="3965575"/>
          </a:xfrm>
          <a:prstGeom prst="rect">
            <a:avLst/>
          </a:prstGeo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"/>
          <p:cNvSpPr>
            <a:spLocks noGrp="1"/>
          </p:cNvSpPr>
          <p:nvPr>
            <p:ph sz="quarter" idx="13"/>
          </p:nvPr>
        </p:nvSpPr>
        <p:spPr>
          <a:xfrm>
            <a:off x="4300701" y="1795463"/>
            <a:ext cx="3588930" cy="3966359"/>
          </a:xfrm>
          <a:prstGeom prst="rect">
            <a:avLst/>
          </a:prstGeo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-1"/>
            <a:ext cx="3949864" cy="685800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Subtitle"/>
          <p:cNvSpPr>
            <a:spLocks noGrp="1"/>
          </p:cNvSpPr>
          <p:nvPr>
            <p:ph type="body" sz="quarter" idx="14"/>
          </p:nvPr>
        </p:nvSpPr>
        <p:spPr>
          <a:xfrm>
            <a:off x="4319751" y="895350"/>
            <a:ext cx="7521412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"/>
          <p:cNvSpPr>
            <a:spLocks noGrp="1"/>
          </p:cNvSpPr>
          <p:nvPr>
            <p:ph type="title"/>
          </p:nvPr>
        </p:nvSpPr>
        <p:spPr>
          <a:xfrm>
            <a:off x="4319751" y="346075"/>
            <a:ext cx="7521729" cy="3634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8496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1CC0-C7EF-4078-AE43-898DC4037C85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/>
          <p:cNvSpPr>
            <a:spLocks noGrp="1"/>
          </p:cNvSpPr>
          <p:nvPr>
            <p:ph sz="quarter" idx="24" hasCustomPrompt="1"/>
          </p:nvPr>
        </p:nvSpPr>
        <p:spPr>
          <a:xfrm>
            <a:off x="8250131" y="2524909"/>
            <a:ext cx="3594100" cy="3236913"/>
          </a:xfrm>
          <a:prstGeom prst="rect">
            <a:avLst/>
          </a:prstGeom>
        </p:spPr>
        <p:txBody>
          <a:bodyPr lIns="0" tIns="182880" rIns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Subhea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250131" y="1803400"/>
            <a:ext cx="3594100" cy="6985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2400" i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23" hasCustomPrompt="1"/>
          </p:nvPr>
        </p:nvSpPr>
        <p:spPr>
          <a:xfrm>
            <a:off x="4303713" y="2524846"/>
            <a:ext cx="3594100" cy="3236976"/>
          </a:xfrm>
          <a:prstGeom prst="rect">
            <a:avLst/>
          </a:prstGeom>
        </p:spPr>
        <p:txBody>
          <a:bodyPr lIns="0" tIns="182880" rIns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ubhea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303787" y="1803400"/>
            <a:ext cx="3593592" cy="6985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24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 hasCustomPrompt="1"/>
          </p:nvPr>
        </p:nvSpPr>
        <p:spPr>
          <a:xfrm>
            <a:off x="357188" y="2527300"/>
            <a:ext cx="3593592" cy="3234522"/>
          </a:xfrm>
          <a:prstGeom prst="rect">
            <a:avLst/>
          </a:prstGeom>
        </p:spPr>
        <p:txBody>
          <a:bodyPr lIns="0" tIns="182880" rIns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ubheader 1"/>
          <p:cNvSpPr>
            <a:spLocks noGrp="1"/>
          </p:cNvSpPr>
          <p:nvPr>
            <p:ph type="body" sz="quarter" idx="21" hasCustomPrompt="1"/>
          </p:nvPr>
        </p:nvSpPr>
        <p:spPr>
          <a:xfrm>
            <a:off x="357188" y="1803400"/>
            <a:ext cx="3594100" cy="6985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lang="en-US" sz="2400" i="1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149172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3A02-5730-4AEC-8419-BDFDB637A9BF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/>
          <p:cNvSpPr>
            <a:spLocks noGrp="1"/>
          </p:cNvSpPr>
          <p:nvPr>
            <p:ph sz="quarter" idx="24" hasCustomPrompt="1"/>
          </p:nvPr>
        </p:nvSpPr>
        <p:spPr>
          <a:xfrm>
            <a:off x="8250131" y="2524909"/>
            <a:ext cx="3594100" cy="3236913"/>
          </a:xfrm>
          <a:prstGeom prst="rect">
            <a:avLst/>
          </a:prstGeom>
        </p:spPr>
        <p:txBody>
          <a:bodyPr t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Subheader 3"/>
          <p:cNvSpPr>
            <a:spLocks noGrp="1"/>
          </p:cNvSpPr>
          <p:nvPr>
            <p:ph type="body" sz="quarter" idx="22"/>
          </p:nvPr>
        </p:nvSpPr>
        <p:spPr>
          <a:xfrm>
            <a:off x="8250131" y="1803400"/>
            <a:ext cx="3594100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i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23" hasCustomPrompt="1"/>
          </p:nvPr>
        </p:nvSpPr>
        <p:spPr>
          <a:xfrm>
            <a:off x="4303713" y="2524846"/>
            <a:ext cx="3594100" cy="3236976"/>
          </a:xfrm>
          <a:prstGeom prst="rect">
            <a:avLst/>
          </a:prstGeom>
        </p:spPr>
        <p:txBody>
          <a:bodyPr t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ubhea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303787" y="1803400"/>
            <a:ext cx="3593592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 hasCustomPrompt="1"/>
          </p:nvPr>
        </p:nvSpPr>
        <p:spPr>
          <a:xfrm>
            <a:off x="357188" y="2527300"/>
            <a:ext cx="3593592" cy="3234522"/>
          </a:xfrm>
          <a:prstGeom prst="rect">
            <a:avLst/>
          </a:prstGeom>
        </p:spPr>
        <p:txBody>
          <a:bodyPr t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ubheader 1"/>
          <p:cNvSpPr>
            <a:spLocks noGrp="1"/>
          </p:cNvSpPr>
          <p:nvPr>
            <p:ph type="body" sz="quarter" idx="21"/>
          </p:nvPr>
        </p:nvSpPr>
        <p:spPr>
          <a:xfrm>
            <a:off x="357188" y="1803400"/>
            <a:ext cx="3594100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US" sz="2400" i="1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Subtitle"/>
          <p:cNvSpPr>
            <a:spLocks noGrp="1"/>
          </p:cNvSpPr>
          <p:nvPr>
            <p:ph type="body" sz="quarter" idx="14"/>
          </p:nvPr>
        </p:nvSpPr>
        <p:spPr>
          <a:xfrm>
            <a:off x="357188" y="895350"/>
            <a:ext cx="11483975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Three Column with Sub-headers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7899400" cy="6858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229600" y="355600"/>
            <a:ext cx="3619500" cy="50419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400" i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“Insert important key point or statement here.”</a:t>
            </a:r>
          </a:p>
        </p:txBody>
      </p:sp>
    </p:spTree>
    <p:extLst>
      <p:ext uri="{BB962C8B-B14F-4D97-AF65-F5344CB8AC3E}">
        <p14:creationId xmlns:p14="http://schemas.microsoft.com/office/powerpoint/2010/main" val="176197840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292600" y="0"/>
            <a:ext cx="7899400" cy="6858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30200" y="355600"/>
            <a:ext cx="3619500" cy="50419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400" i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“Insert important key point or statement here.”</a:t>
            </a:r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639" y="6307997"/>
            <a:ext cx="1398205" cy="21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5436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333500" y="1790700"/>
            <a:ext cx="9499600" cy="3606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4800" i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“Insert important key point or statement here.”</a:t>
            </a:r>
          </a:p>
        </p:txBody>
      </p:sp>
    </p:spTree>
    <p:extLst>
      <p:ext uri="{BB962C8B-B14F-4D97-AF65-F5344CB8AC3E}">
        <p14:creationId xmlns:p14="http://schemas.microsoft.com/office/powerpoint/2010/main" val="394296503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85FDAAA-0307-47A8-8D5E-113DC4A65D51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247380" y="1430338"/>
            <a:ext cx="3594100" cy="216852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4303077" y="1430338"/>
            <a:ext cx="3593783" cy="216852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358457" y="1430338"/>
            <a:ext cx="3594100" cy="216852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54013" y="3598864"/>
            <a:ext cx="3598862" cy="72081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16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12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4303713" y="3598863"/>
            <a:ext cx="3592512" cy="7207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1800" i="1">
                <a:solidFill>
                  <a:schemeClr val="tx2"/>
                </a:solidFill>
                <a:latin typeface="+mj-lt"/>
              </a:defRPr>
            </a:lvl2pPr>
            <a:lvl3pPr marL="914400" indent="0" algn="ctr">
              <a:buNone/>
              <a:defRPr sz="1600" i="1">
                <a:solidFill>
                  <a:schemeClr val="tx2"/>
                </a:solidFill>
                <a:latin typeface="+mj-lt"/>
              </a:defRPr>
            </a:lvl3pPr>
            <a:lvl4pPr marL="1371600" indent="0" algn="ctr">
              <a:buNone/>
              <a:defRPr sz="1400" i="1">
                <a:solidFill>
                  <a:schemeClr val="tx2"/>
                </a:solidFill>
                <a:latin typeface="+mj-lt"/>
              </a:defRPr>
            </a:lvl4pPr>
            <a:lvl5pPr marL="1828800" indent="0" algn="ctr">
              <a:buNone/>
              <a:defRPr sz="12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8247063" y="3598863"/>
            <a:ext cx="3594100" cy="7207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1800" i="1">
                <a:solidFill>
                  <a:schemeClr val="tx2"/>
                </a:solidFill>
                <a:latin typeface="+mj-lt"/>
              </a:defRPr>
            </a:lvl2pPr>
            <a:lvl3pPr marL="914400" indent="0" algn="ctr">
              <a:buNone/>
              <a:defRPr sz="1600" i="1">
                <a:solidFill>
                  <a:schemeClr val="tx2"/>
                </a:solidFill>
                <a:latin typeface="+mj-lt"/>
              </a:defRPr>
            </a:lvl3pPr>
            <a:lvl4pPr marL="1371600" indent="0" algn="ctr">
              <a:buNone/>
              <a:defRPr sz="1400" i="1">
                <a:solidFill>
                  <a:schemeClr val="tx2"/>
                </a:solidFill>
                <a:latin typeface="+mj-lt"/>
              </a:defRPr>
            </a:lvl4pPr>
            <a:lvl5pPr marL="1828800" indent="0" algn="ctr">
              <a:buNone/>
              <a:defRPr sz="12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354013" y="4319588"/>
            <a:ext cx="3598862" cy="1447800"/>
          </a:xfrm>
          <a:prstGeom prst="rect">
            <a:avLst/>
          </a:prstGeom>
        </p:spPr>
        <p:txBody>
          <a:bodyPr tIns="182880">
            <a:normAutofit/>
          </a:bodyPr>
          <a:lstStyle>
            <a:lvl1pPr marL="0" indent="0" algn="ctr">
              <a:buFont typeface="Arial" charset="0"/>
              <a:buNone/>
              <a:defRPr sz="1600"/>
            </a:lvl1pPr>
            <a:lvl2pPr marL="457200" indent="0" algn="ctr">
              <a:buFont typeface="Arial" charset="0"/>
              <a:buNone/>
              <a:defRPr sz="1400"/>
            </a:lvl2pPr>
            <a:lvl3pPr marL="914400" indent="0" algn="ctr">
              <a:buFont typeface="Arial" charset="0"/>
              <a:buNone/>
              <a:defRPr sz="1200"/>
            </a:lvl3pPr>
            <a:lvl4pPr marL="1371600" indent="0" algn="ctr">
              <a:buFont typeface="Arial" charset="0"/>
              <a:buNone/>
              <a:defRPr sz="1100"/>
            </a:lvl4pPr>
            <a:lvl5pPr marL="1828800" indent="0" algn="ctr">
              <a:buFont typeface="Arial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1" hasCustomPrompt="1"/>
          </p:nvPr>
        </p:nvSpPr>
        <p:spPr>
          <a:xfrm>
            <a:off x="4303713" y="4319588"/>
            <a:ext cx="3592512" cy="1447800"/>
          </a:xfrm>
          <a:prstGeom prst="rect">
            <a:avLst/>
          </a:prstGeom>
        </p:spPr>
        <p:txBody>
          <a:bodyPr tIns="18288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2" hasCustomPrompt="1"/>
          </p:nvPr>
        </p:nvSpPr>
        <p:spPr>
          <a:xfrm>
            <a:off x="8247063" y="4319588"/>
            <a:ext cx="3594100" cy="1447800"/>
          </a:xfrm>
          <a:prstGeom prst="rect">
            <a:avLst/>
          </a:prstGeom>
        </p:spPr>
        <p:txBody>
          <a:bodyPr tIns="182880">
            <a:noAutofit/>
          </a:bodyPr>
          <a:lstStyle>
            <a:lvl1pPr marL="0" indent="0" algn="ctr">
              <a:buNone/>
              <a:defRPr sz="1600"/>
            </a:lvl1pPr>
            <a:lvl2pPr marL="11113" indent="0" algn="ctr">
              <a:buNone/>
              <a:tabLst/>
              <a:defRPr sz="1400"/>
            </a:lvl2pPr>
            <a:lvl3pPr marL="11113" indent="0" algn="ctr">
              <a:buNone/>
              <a:tabLst/>
              <a:defRPr sz="1200"/>
            </a:lvl3pPr>
            <a:lvl4pPr marL="11113" indent="0" algn="ctr">
              <a:buNone/>
              <a:tabLst/>
              <a:defRPr sz="1100"/>
            </a:lvl4pPr>
            <a:lvl5pPr marL="11113" indent="0" algn="ctr">
              <a:buNone/>
              <a:tabLst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55648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with Caption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F66CE81-62CC-4268-BDFF-FF0C953DA099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247380" y="1430338"/>
            <a:ext cx="3594100" cy="216852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4303077" y="1430338"/>
            <a:ext cx="3593783" cy="216852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358457" y="1430338"/>
            <a:ext cx="3594100" cy="216852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54013" y="3598864"/>
            <a:ext cx="3598862" cy="72081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16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12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4303713" y="3598863"/>
            <a:ext cx="3592512" cy="7207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1800" i="1">
                <a:solidFill>
                  <a:schemeClr val="tx2"/>
                </a:solidFill>
                <a:latin typeface="+mj-lt"/>
              </a:defRPr>
            </a:lvl2pPr>
            <a:lvl3pPr marL="914400" indent="0" algn="ctr">
              <a:buNone/>
              <a:defRPr sz="1600" i="1">
                <a:solidFill>
                  <a:schemeClr val="tx2"/>
                </a:solidFill>
                <a:latin typeface="+mj-lt"/>
              </a:defRPr>
            </a:lvl3pPr>
            <a:lvl4pPr marL="1371600" indent="0" algn="ctr">
              <a:buNone/>
              <a:defRPr sz="1400" i="1">
                <a:solidFill>
                  <a:schemeClr val="tx2"/>
                </a:solidFill>
                <a:latin typeface="+mj-lt"/>
              </a:defRPr>
            </a:lvl4pPr>
            <a:lvl5pPr marL="1828800" indent="0" algn="ctr">
              <a:buNone/>
              <a:defRPr sz="12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8247063" y="3598863"/>
            <a:ext cx="3594100" cy="7207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1800" i="1">
                <a:solidFill>
                  <a:schemeClr val="tx2"/>
                </a:solidFill>
                <a:latin typeface="+mj-lt"/>
              </a:defRPr>
            </a:lvl2pPr>
            <a:lvl3pPr marL="914400" indent="0" algn="ctr">
              <a:buNone/>
              <a:defRPr sz="1600" i="1">
                <a:solidFill>
                  <a:schemeClr val="tx2"/>
                </a:solidFill>
                <a:latin typeface="+mj-lt"/>
              </a:defRPr>
            </a:lvl3pPr>
            <a:lvl4pPr marL="1371600" indent="0" algn="ctr">
              <a:buNone/>
              <a:defRPr sz="1400" i="1">
                <a:solidFill>
                  <a:schemeClr val="tx2"/>
                </a:solidFill>
                <a:latin typeface="+mj-lt"/>
              </a:defRPr>
            </a:lvl4pPr>
            <a:lvl5pPr marL="1828800" indent="0" algn="ctr">
              <a:buNone/>
              <a:defRPr sz="12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354013" y="4319588"/>
            <a:ext cx="3598862" cy="1447800"/>
          </a:xfrm>
          <a:prstGeom prst="rect">
            <a:avLst/>
          </a:prstGeom>
        </p:spPr>
        <p:txBody>
          <a:bodyPr tIns="182880">
            <a:normAutofit/>
          </a:bodyPr>
          <a:lstStyle>
            <a:lvl1pPr marL="0" indent="0" algn="ctr">
              <a:buFont typeface="Arial" charset="0"/>
              <a:buNone/>
              <a:defRPr sz="1600"/>
            </a:lvl1pPr>
            <a:lvl2pPr marL="457200" indent="0" algn="ctr">
              <a:buFont typeface="Arial" charset="0"/>
              <a:buNone/>
              <a:defRPr sz="1400"/>
            </a:lvl2pPr>
            <a:lvl3pPr marL="914400" indent="0" algn="ctr">
              <a:buFont typeface="Arial" charset="0"/>
              <a:buNone/>
              <a:defRPr sz="1200"/>
            </a:lvl3pPr>
            <a:lvl4pPr marL="1371600" indent="0" algn="ctr">
              <a:buFont typeface="Arial" charset="0"/>
              <a:buNone/>
              <a:defRPr sz="1100"/>
            </a:lvl4pPr>
            <a:lvl5pPr marL="1828800" indent="0" algn="ctr">
              <a:buFont typeface="Arial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1" hasCustomPrompt="1"/>
          </p:nvPr>
        </p:nvSpPr>
        <p:spPr>
          <a:xfrm>
            <a:off x="4303713" y="4319588"/>
            <a:ext cx="3592512" cy="1447800"/>
          </a:xfrm>
          <a:prstGeom prst="rect">
            <a:avLst/>
          </a:prstGeom>
        </p:spPr>
        <p:txBody>
          <a:bodyPr tIns="18288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2" hasCustomPrompt="1"/>
          </p:nvPr>
        </p:nvSpPr>
        <p:spPr>
          <a:xfrm>
            <a:off x="8247063" y="4319588"/>
            <a:ext cx="3594100" cy="1447800"/>
          </a:xfrm>
          <a:prstGeom prst="rect">
            <a:avLst/>
          </a:prstGeom>
        </p:spPr>
        <p:txBody>
          <a:bodyPr tIns="182880">
            <a:noAutofit/>
          </a:bodyPr>
          <a:lstStyle>
            <a:lvl1pPr marL="0" indent="0" algn="ctr">
              <a:buNone/>
              <a:defRPr sz="1600"/>
            </a:lvl1pPr>
            <a:lvl2pPr marL="11113" indent="0" algn="ctr">
              <a:buNone/>
              <a:tabLst/>
              <a:defRPr sz="1400"/>
            </a:lvl2pPr>
            <a:lvl3pPr marL="11113" indent="0" algn="ctr">
              <a:buNone/>
              <a:tabLst/>
              <a:defRPr sz="1200"/>
            </a:lvl3pPr>
            <a:lvl4pPr marL="11113" indent="0" algn="ctr">
              <a:buNone/>
              <a:tabLst/>
              <a:defRPr sz="1100"/>
            </a:lvl4pPr>
            <a:lvl5pPr marL="11113" indent="0" algn="ctr">
              <a:buNone/>
              <a:tabLst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"/>
          <p:cNvSpPr>
            <a:spLocks noGrp="1"/>
          </p:cNvSpPr>
          <p:nvPr>
            <p:ph type="body" sz="quarter" idx="23" hasCustomPrompt="1"/>
          </p:nvPr>
        </p:nvSpPr>
        <p:spPr>
          <a:xfrm>
            <a:off x="357188" y="895350"/>
            <a:ext cx="11483975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 D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1998" cy="685799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7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9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1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  <p:extLst>
      <p:ext uri="{BB962C8B-B14F-4D97-AF65-F5344CB8AC3E}">
        <p14:creationId xmlns:p14="http://schemas.microsoft.com/office/powerpoint/2010/main" val="1460845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346075"/>
            <a:ext cx="11484129" cy="3634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52C2-4F97-4EA9-B261-7850D16085DE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57188" y="2527300"/>
            <a:ext cx="2606040" cy="3234522"/>
          </a:xfrm>
          <a:prstGeom prst="rect">
            <a:avLst/>
          </a:prstGeom>
        </p:spPr>
        <p:txBody>
          <a:bodyPr t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57188" y="1803400"/>
            <a:ext cx="2606040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3316551" y="2527300"/>
            <a:ext cx="2606040" cy="3234522"/>
          </a:xfrm>
          <a:prstGeom prst="rect">
            <a:avLst/>
          </a:prstGeom>
        </p:spPr>
        <p:txBody>
          <a:bodyPr t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316551" y="1803400"/>
            <a:ext cx="2606040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6"/>
          <p:cNvSpPr>
            <a:spLocks noGrp="1"/>
          </p:cNvSpPr>
          <p:nvPr>
            <p:ph sz="quarter" idx="19" hasCustomPrompt="1"/>
          </p:nvPr>
        </p:nvSpPr>
        <p:spPr>
          <a:xfrm>
            <a:off x="6275914" y="2527300"/>
            <a:ext cx="2606040" cy="3234522"/>
          </a:xfrm>
          <a:prstGeom prst="rect">
            <a:avLst/>
          </a:prstGeom>
        </p:spPr>
        <p:txBody>
          <a:bodyPr t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75914" y="1803400"/>
            <a:ext cx="2606040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6"/>
          <p:cNvSpPr>
            <a:spLocks noGrp="1"/>
          </p:cNvSpPr>
          <p:nvPr>
            <p:ph sz="quarter" idx="21" hasCustomPrompt="1"/>
          </p:nvPr>
        </p:nvSpPr>
        <p:spPr>
          <a:xfrm>
            <a:off x="9235277" y="2527300"/>
            <a:ext cx="2606040" cy="3234522"/>
          </a:xfrm>
          <a:prstGeom prst="rect">
            <a:avLst/>
          </a:prstGeom>
        </p:spPr>
        <p:txBody>
          <a:bodyPr t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9235277" y="1803400"/>
            <a:ext cx="2606040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6478798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6254-0037-43E8-8E49-A1572F6C8E49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Content 4"/>
          <p:cNvSpPr>
            <a:spLocks noGrp="1"/>
          </p:cNvSpPr>
          <p:nvPr>
            <p:ph sz="quarter" idx="28" hasCustomPrompt="1"/>
          </p:nvPr>
        </p:nvSpPr>
        <p:spPr>
          <a:xfrm>
            <a:off x="9234488" y="2527300"/>
            <a:ext cx="2606675" cy="3233738"/>
          </a:xfrm>
          <a:prstGeom prst="rect">
            <a:avLst/>
          </a:prstGeom>
        </p:spPr>
        <p:txBody>
          <a:bodyPr vert="horz" lIns="0" tIns="182880" rIns="0" bIns="0" rtlCol="0">
            <a:normAutofit/>
          </a:bodyPr>
          <a:lstStyle>
            <a:lvl1pPr>
              <a:defRPr lang="en-US" sz="1800" dirty="0" smtClean="0"/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1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Subheader 4"/>
          <p:cNvSpPr>
            <a:spLocks noGrp="1"/>
          </p:cNvSpPr>
          <p:nvPr>
            <p:ph type="body" sz="quarter" idx="31"/>
          </p:nvPr>
        </p:nvSpPr>
        <p:spPr>
          <a:xfrm>
            <a:off x="9227770" y="1803400"/>
            <a:ext cx="2606675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16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12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Content 3"/>
          <p:cNvSpPr>
            <a:spLocks noGrp="1"/>
          </p:cNvSpPr>
          <p:nvPr>
            <p:ph sz="quarter" idx="27" hasCustomPrompt="1"/>
          </p:nvPr>
        </p:nvSpPr>
        <p:spPr>
          <a:xfrm>
            <a:off x="6271989" y="2527300"/>
            <a:ext cx="2606675" cy="3233738"/>
          </a:xfrm>
          <a:prstGeom prst="rect">
            <a:avLst/>
          </a:prstGeom>
        </p:spPr>
        <p:txBody>
          <a:bodyPr vert="horz" lIns="0" tIns="182880" rIns="0" bIns="0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7" name="Subheader 3"/>
          <p:cNvSpPr>
            <a:spLocks noGrp="1"/>
          </p:cNvSpPr>
          <p:nvPr>
            <p:ph type="body" sz="quarter" idx="30"/>
          </p:nvPr>
        </p:nvSpPr>
        <p:spPr>
          <a:xfrm>
            <a:off x="6270697" y="1803400"/>
            <a:ext cx="2606675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16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12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Content 2"/>
          <p:cNvSpPr>
            <a:spLocks noGrp="1"/>
          </p:cNvSpPr>
          <p:nvPr>
            <p:ph sz="quarter" idx="26" hasCustomPrompt="1"/>
          </p:nvPr>
        </p:nvSpPr>
        <p:spPr>
          <a:xfrm>
            <a:off x="3309490" y="2527300"/>
            <a:ext cx="2606675" cy="3233738"/>
          </a:xfrm>
          <a:prstGeom prst="rect">
            <a:avLst/>
          </a:prstGeom>
        </p:spPr>
        <p:txBody>
          <a:bodyPr vert="horz" lIns="0" tIns="182880" rIns="0" bIns="0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Subheader 2"/>
          <p:cNvSpPr>
            <a:spLocks noGrp="1"/>
          </p:cNvSpPr>
          <p:nvPr>
            <p:ph type="body" sz="quarter" idx="29"/>
          </p:nvPr>
        </p:nvSpPr>
        <p:spPr>
          <a:xfrm>
            <a:off x="3313625" y="1803400"/>
            <a:ext cx="2606675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1"/>
          <p:cNvSpPr>
            <a:spLocks noGrp="1"/>
          </p:cNvSpPr>
          <p:nvPr>
            <p:ph sz="quarter" idx="13" hasCustomPrompt="1"/>
          </p:nvPr>
        </p:nvSpPr>
        <p:spPr>
          <a:xfrm>
            <a:off x="357188" y="2527300"/>
            <a:ext cx="2606040" cy="3234522"/>
          </a:xfrm>
          <a:prstGeom prst="rect">
            <a:avLst/>
          </a:prstGeom>
        </p:spPr>
        <p:txBody>
          <a:bodyPr t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ubheader 1"/>
          <p:cNvSpPr>
            <a:spLocks noGrp="1"/>
          </p:cNvSpPr>
          <p:nvPr>
            <p:ph type="body" sz="quarter" idx="16"/>
          </p:nvPr>
        </p:nvSpPr>
        <p:spPr>
          <a:xfrm>
            <a:off x="357188" y="1803400"/>
            <a:ext cx="2606040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Subtitle"/>
          <p:cNvSpPr>
            <a:spLocks noGrp="1"/>
          </p:cNvSpPr>
          <p:nvPr>
            <p:ph type="body" sz="quarter" idx="14"/>
          </p:nvPr>
        </p:nvSpPr>
        <p:spPr>
          <a:xfrm>
            <a:off x="357342" y="895350"/>
            <a:ext cx="11483975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57188" y="346075"/>
            <a:ext cx="11484129" cy="3634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8418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E421-DC28-430F-AD76-9084D92CA959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23361" y="5057223"/>
            <a:ext cx="2606040" cy="1065130"/>
          </a:xfrm>
          <a:prstGeom prst="rect">
            <a:avLst/>
          </a:prstGeom>
        </p:spPr>
        <p:txBody>
          <a:bodyPr tIns="18288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2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23361" y="4477043"/>
            <a:ext cx="2606040" cy="58018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3278664" y="5057223"/>
            <a:ext cx="2606040" cy="1065130"/>
          </a:xfrm>
          <a:prstGeom prst="rect">
            <a:avLst/>
          </a:prstGeom>
        </p:spPr>
        <p:txBody>
          <a:bodyPr tIns="18288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2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278664" y="4477043"/>
            <a:ext cx="2606040" cy="58018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6"/>
          <p:cNvSpPr>
            <a:spLocks noGrp="1"/>
          </p:cNvSpPr>
          <p:nvPr>
            <p:ph sz="quarter" idx="19" hasCustomPrompt="1"/>
          </p:nvPr>
        </p:nvSpPr>
        <p:spPr>
          <a:xfrm>
            <a:off x="6333967" y="5057223"/>
            <a:ext cx="2606040" cy="1065130"/>
          </a:xfrm>
          <a:prstGeom prst="rect">
            <a:avLst/>
          </a:prstGeom>
        </p:spPr>
        <p:txBody>
          <a:bodyPr tIns="18288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2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333967" y="4477043"/>
            <a:ext cx="2606040" cy="58018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6"/>
          <p:cNvSpPr>
            <a:spLocks noGrp="1"/>
          </p:cNvSpPr>
          <p:nvPr>
            <p:ph sz="quarter" idx="21" hasCustomPrompt="1"/>
          </p:nvPr>
        </p:nvSpPr>
        <p:spPr>
          <a:xfrm>
            <a:off x="9389270" y="5057223"/>
            <a:ext cx="2606040" cy="1065130"/>
          </a:xfrm>
          <a:prstGeom prst="rect">
            <a:avLst/>
          </a:prstGeom>
        </p:spPr>
        <p:txBody>
          <a:bodyPr tIns="18288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2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9389270" y="4477043"/>
            <a:ext cx="2606040" cy="58018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3052763" cy="432200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3055303" y="0"/>
            <a:ext cx="3052763" cy="432200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6108066" y="0"/>
            <a:ext cx="3055303" cy="432200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Picture Placeholder 9"/>
          <p:cNvSpPr>
            <a:spLocks noGrp="1"/>
          </p:cNvSpPr>
          <p:nvPr>
            <p:ph type="pic" sz="quarter" idx="26"/>
          </p:nvPr>
        </p:nvSpPr>
        <p:spPr>
          <a:xfrm>
            <a:off x="9165909" y="0"/>
            <a:ext cx="3052763" cy="432200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56979404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CAC5-AFD5-46EE-AD77-B0CA1989F855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5"/>
          </p:nvPr>
        </p:nvSpPr>
        <p:spPr>
          <a:xfrm>
            <a:off x="8243889" y="1428750"/>
            <a:ext cx="3586755" cy="43330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hart Placeholder"/>
          <p:cNvSpPr>
            <a:spLocks noGrp="1"/>
          </p:cNvSpPr>
          <p:nvPr>
            <p:ph sz="quarter" idx="13" hasCustomPrompt="1"/>
          </p:nvPr>
        </p:nvSpPr>
        <p:spPr>
          <a:xfrm>
            <a:off x="357189" y="1428750"/>
            <a:ext cx="7529512" cy="4333073"/>
          </a:xfrm>
          <a:prstGeom prst="rect">
            <a:avLst/>
          </a:prstGeom>
        </p:spPr>
        <p:txBody>
          <a:bodyPr anchor="t"/>
          <a:lstStyle>
            <a:lvl1pPr marL="342900" indent="-342900" algn="l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Insert chart,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Chart or Graphic and Caption</a:t>
            </a:r>
          </a:p>
        </p:txBody>
      </p:sp>
    </p:spTree>
    <p:extLst>
      <p:ext uri="{BB962C8B-B14F-4D97-AF65-F5344CB8AC3E}">
        <p14:creationId xmlns:p14="http://schemas.microsoft.com/office/powerpoint/2010/main" val="316666875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F43B-2887-4CAB-818F-D75A41BD4E1D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57188" y="1428750"/>
            <a:ext cx="11484291" cy="43330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chart,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Centered Chart Slide</a:t>
            </a:r>
          </a:p>
        </p:txBody>
      </p:sp>
    </p:spTree>
    <p:extLst>
      <p:ext uri="{BB962C8B-B14F-4D97-AF65-F5344CB8AC3E}">
        <p14:creationId xmlns:p14="http://schemas.microsoft.com/office/powerpoint/2010/main" val="2609232203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323AAB-B6A8-489B-9563-6C5CA35ECA06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119001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4D97-5126-42B4-979F-10E2B637584F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head"/>
          <p:cNvSpPr>
            <a:spLocks noGrp="1"/>
          </p:cNvSpPr>
          <p:nvPr>
            <p:ph type="body" sz="quarter" idx="14"/>
          </p:nvPr>
        </p:nvSpPr>
        <p:spPr>
          <a:xfrm>
            <a:off x="357188" y="895350"/>
            <a:ext cx="11483975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66367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323AAB-B6A8-489B-9563-6C5CA35ECA06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12503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101" y="688835"/>
            <a:ext cx="11595100" cy="850392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edit Master title style </a:t>
            </a:r>
            <a:br>
              <a:rPr lang="en-US" dirty="0"/>
            </a:br>
            <a:r>
              <a:rPr lang="en-US" dirty="0"/>
              <a:t>Arial 32/34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5013-538F-4C6A-982F-1C121EDF72A0}" type="datetime1">
              <a:rPr lang="en-US">
                <a:solidFill>
                  <a:srgbClr val="005A8C"/>
                </a:solidFill>
              </a:rPr>
              <a:pPr/>
              <a:t>6/29/2018</a:t>
            </a:fld>
            <a:endParaRPr dirty="0">
              <a:solidFill>
                <a:srgbClr val="005A8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srgbClr val="005A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E8F2-FE9F-4322-A945-8EFB995C108B}" type="slidenum">
              <a:rPr>
                <a:solidFill>
                  <a:srgbClr val="005A8C"/>
                </a:solidFill>
              </a:rPr>
              <a:pPr/>
              <a:t>‹#›</a:t>
            </a:fld>
            <a:endParaRPr dirty="0">
              <a:solidFill>
                <a:srgbClr val="005A8C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7868" y="1831073"/>
            <a:ext cx="11612033" cy="4114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lnSpc>
                <a:spcPts val="2200"/>
              </a:lnSpc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Text level Arial 22/24</a:t>
            </a:r>
          </a:p>
          <a:p>
            <a:pPr lvl="1"/>
            <a:r>
              <a:rPr lang="en-US" dirty="0"/>
              <a:t>Bullet level 1 Arial 22/24</a:t>
            </a:r>
          </a:p>
          <a:p>
            <a:pPr lvl="2"/>
            <a:r>
              <a:rPr lang="en-US" dirty="0"/>
              <a:t>Bullet level 2 Arial 20/22</a:t>
            </a:r>
          </a:p>
          <a:p>
            <a:pPr lvl="3"/>
            <a:r>
              <a:rPr lang="en-US" dirty="0"/>
              <a:t>Bullet level 3 Arial 18/20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292100" y="6025896"/>
            <a:ext cx="5801784" cy="457200"/>
          </a:xfrm>
        </p:spPr>
        <p:txBody>
          <a:bodyPr anchor="b" anchorCtr="0"/>
          <a:lstStyle>
            <a:lvl1pPr>
              <a:lnSpc>
                <a:spcPts val="1000"/>
              </a:lnSpc>
              <a:defRPr sz="9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92100" y="530352"/>
            <a:ext cx="116078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363200" y="253733"/>
            <a:ext cx="1540933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94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hite - Hexagon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26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6655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 D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1998" cy="6857998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7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9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1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  <p:extLst>
      <p:ext uri="{BB962C8B-B14F-4D97-AF65-F5344CB8AC3E}">
        <p14:creationId xmlns:p14="http://schemas.microsoft.com/office/powerpoint/2010/main" val="3051458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 Hopspi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12191996" cy="6857998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7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9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1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  <p:extLst>
      <p:ext uri="{BB962C8B-B14F-4D97-AF65-F5344CB8AC3E}">
        <p14:creationId xmlns:p14="http://schemas.microsoft.com/office/powerpoint/2010/main" val="1995119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 Hospi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21"/>
            <a:ext cx="12191996" cy="6857997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7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9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1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  <p:extLst>
      <p:ext uri="{BB962C8B-B14F-4D97-AF65-F5344CB8AC3E}">
        <p14:creationId xmlns:p14="http://schemas.microsoft.com/office/powerpoint/2010/main" val="3738369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 Hom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12191996" cy="6857997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7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9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1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  <p:extLst>
      <p:ext uri="{BB962C8B-B14F-4D97-AF65-F5344CB8AC3E}">
        <p14:creationId xmlns:p14="http://schemas.microsoft.com/office/powerpoint/2010/main" val="1840569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 Hom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1"/>
            <a:ext cx="12191999" cy="685799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7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9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1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1401295" y="6344338"/>
            <a:ext cx="41148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McKesson Proprietary and Confidential</a:t>
            </a:r>
          </a:p>
        </p:txBody>
      </p:sp>
      <p:sp>
        <p:nvSpPr>
          <p:cNvPr id="4" name="Date Placeholder"/>
          <p:cNvSpPr>
            <a:spLocks noGrp="1"/>
          </p:cNvSpPr>
          <p:nvPr>
            <p:ph type="dt" sz="half" idx="2"/>
          </p:nvPr>
        </p:nvSpPr>
        <p:spPr>
          <a:xfrm>
            <a:off x="743193" y="6344338"/>
            <a:ext cx="62738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AD01E-D414-4AC9-ACE4-A2695C3D1678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357351" y="6344338"/>
            <a:ext cx="355119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McK Logo"/>
          <p:cNvPicPr>
            <a:picLocks noChangeAspect="1"/>
          </p:cNvPicPr>
          <p:nvPr userDrawn="1"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482263" y="6308367"/>
            <a:ext cx="1398205" cy="2188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7351" y="346075"/>
            <a:ext cx="11484129" cy="3634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Slide Title, Georgia Bold 34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57351" y="1825625"/>
            <a:ext cx="11484129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09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17" r:id="rId2"/>
    <p:sldLayoutId id="2147483661" r:id="rId3"/>
    <p:sldLayoutId id="2147483728" r:id="rId4"/>
    <p:sldLayoutId id="2147483729" r:id="rId5"/>
    <p:sldLayoutId id="2147483730" r:id="rId6"/>
    <p:sldLayoutId id="2147483735" r:id="rId7"/>
    <p:sldLayoutId id="2147483731" r:id="rId8"/>
    <p:sldLayoutId id="2147483679" r:id="rId9"/>
    <p:sldLayoutId id="2147483732" r:id="rId10"/>
    <p:sldLayoutId id="2147483733" r:id="rId11"/>
    <p:sldLayoutId id="2147483734" r:id="rId12"/>
    <p:sldLayoutId id="2147483662" r:id="rId13"/>
    <p:sldLayoutId id="2147483663" r:id="rId14"/>
    <p:sldLayoutId id="2147483665" r:id="rId15"/>
    <p:sldLayoutId id="2147483667" r:id="rId16"/>
    <p:sldLayoutId id="2147483666" r:id="rId17"/>
    <p:sldLayoutId id="2147483736" r:id="rId18"/>
    <p:sldLayoutId id="2147483738" r:id="rId19"/>
    <p:sldLayoutId id="2147483737" r:id="rId20"/>
    <p:sldLayoutId id="2147483739" r:id="rId21"/>
    <p:sldLayoutId id="2147483721" r:id="rId22"/>
    <p:sldLayoutId id="2147483692" r:id="rId23"/>
    <p:sldLayoutId id="2147483697" r:id="rId24"/>
    <p:sldLayoutId id="2147483695" r:id="rId25"/>
    <p:sldLayoutId id="2147483718" r:id="rId26"/>
    <p:sldLayoutId id="2147483696" r:id="rId27"/>
    <p:sldLayoutId id="2147483719" r:id="rId28"/>
    <p:sldLayoutId id="2147483693" r:id="rId29"/>
    <p:sldLayoutId id="2147483698" r:id="rId30"/>
    <p:sldLayoutId id="2147483699" r:id="rId31"/>
    <p:sldLayoutId id="2147483700" r:id="rId32"/>
    <p:sldLayoutId id="2147483708" r:id="rId33"/>
    <p:sldLayoutId id="2147483720" r:id="rId34"/>
    <p:sldLayoutId id="2147483704" r:id="rId35"/>
    <p:sldLayoutId id="2147483727" r:id="rId36"/>
    <p:sldLayoutId id="2147483705" r:id="rId37"/>
    <p:sldLayoutId id="2147483722" r:id="rId38"/>
    <p:sldLayoutId id="2147483723" r:id="rId39"/>
    <p:sldLayoutId id="2147483703" r:id="rId40"/>
    <p:sldLayoutId id="2147483709" r:id="rId41"/>
    <p:sldLayoutId id="2147483710" r:id="rId42"/>
    <p:sldLayoutId id="2147483711" r:id="rId43"/>
    <p:sldLayoutId id="2147483712" r:id="rId44"/>
    <p:sldLayoutId id="2147483725" r:id="rId45"/>
    <p:sldLayoutId id="2147483740" r:id="rId46"/>
    <p:sldLayoutId id="2147483726" r:id="rId47"/>
    <p:sldLayoutId id="2147483741" r:id="rId48"/>
    <p:sldLayoutId id="2147483742" r:id="rId49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2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894" userDrawn="1">
          <p15:clr>
            <a:srgbClr val="A4A3A4"/>
          </p15:clr>
        </p15:guide>
        <p15:guide id="2" pos="7464" userDrawn="1">
          <p15:clr>
            <a:srgbClr val="A4A3A4"/>
          </p15:clr>
        </p15:guide>
        <p15:guide id="3" pos="216" userDrawn="1">
          <p15:clr>
            <a:srgbClr val="A4A3A4"/>
          </p15:clr>
        </p15:guide>
        <p15:guide id="5" orient="horz" pos="216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121173" y="4217497"/>
            <a:ext cx="2500149" cy="468886"/>
          </a:xfrm>
        </p:spPr>
        <p:txBody>
          <a:bodyPr/>
          <a:lstStyle/>
          <a:p>
            <a:r>
              <a:rPr lang="en-US" sz="2400" dirty="0"/>
              <a:t>Francis Gallego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5872" y="1734143"/>
            <a:ext cx="6509451" cy="2186008"/>
          </a:xfrm>
        </p:spPr>
        <p:txBody>
          <a:bodyPr/>
          <a:lstStyle/>
          <a:p>
            <a:pPr algn="ctr"/>
            <a:r>
              <a:rPr lang="en-US" dirty="0"/>
              <a:t>McKesson NIST Tax Form Classification Competition</a:t>
            </a:r>
            <a:br>
              <a:rPr lang="en-US" dirty="0"/>
            </a:br>
            <a:r>
              <a:rPr lang="en-US" b="0" dirty="0"/>
              <a:t>June 29, 2018</a:t>
            </a:r>
            <a:br>
              <a:rPr lang="en-US" dirty="0"/>
            </a:b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6EBD92-CF1B-4095-838E-502C9D1EA80E}"/>
              </a:ext>
            </a:extLst>
          </p:cNvPr>
          <p:cNvCxnSpPr/>
          <p:nvPr/>
        </p:nvCxnSpPr>
        <p:spPr>
          <a:xfrm>
            <a:off x="10156327" y="846877"/>
            <a:ext cx="167781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05468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2C99F-1664-40B1-8FF6-E0E358F1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851" y="3101090"/>
            <a:ext cx="7630949" cy="734310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6857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4B7458-F723-4CE8-9EF5-547560F8B4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DF725-745B-48DD-9782-2C10868C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3BDC-5651-480D-840C-DBBA93DFB61B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617C2-C6DA-4F45-AECC-F10EC8F4F0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2149BED-6C1C-45B0-88E4-7A5A8AF09D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2606" y="862833"/>
            <a:ext cx="11483975" cy="418560"/>
          </a:xfrm>
        </p:spPr>
        <p:txBody>
          <a:bodyPr>
            <a:normAutofit/>
          </a:bodyPr>
          <a:lstStyle/>
          <a:p>
            <a:pPr algn="ctr"/>
            <a:r>
              <a:rPr lang="en-US" sz="1600" b="1" dirty="0"/>
              <a:t>Overall and By Form</a:t>
            </a:r>
          </a:p>
          <a:p>
            <a:endParaRPr lang="en-US" sz="12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86EE9D3-33BA-432C-8A7E-21C3621E4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Classification 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6F697E-88FC-46A3-8CDA-040D0DF3B9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89856" y="1756223"/>
            <a:ext cx="5756561" cy="2969536"/>
          </a:xfrm>
        </p:spPr>
        <p:txBody>
          <a:bodyPr/>
          <a:lstStyle/>
          <a:p>
            <a:r>
              <a:rPr lang="en-US" dirty="0"/>
              <a:t>We got perfect results!</a:t>
            </a:r>
          </a:p>
          <a:p>
            <a:r>
              <a:rPr lang="en-US" dirty="0"/>
              <a:t>Was there something wrong?</a:t>
            </a:r>
          </a:p>
          <a:p>
            <a:r>
              <a:rPr lang="en-US" dirty="0"/>
              <a:t>Same Results with C = 0.1 and C = 10</a:t>
            </a:r>
          </a:p>
          <a:p>
            <a:r>
              <a:rPr lang="en-US" dirty="0"/>
              <a:t>Time to crash the problem</a:t>
            </a:r>
          </a:p>
          <a:p>
            <a:r>
              <a:rPr lang="en-US" dirty="0"/>
              <a:t>Each of the testing points were classified correctly to their 5 respective classes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B74581-5D0B-417E-B6E6-87A5AC3AE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06" y="1206161"/>
            <a:ext cx="5011517" cy="3124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CD68EF-6E21-4A04-B281-D033223A5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06" y="4330361"/>
            <a:ext cx="50673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014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964DF6-D228-414D-A807-1E6BB485EB0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McKesson Proprietary and Confidential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83C7A-43E9-4146-A62D-F0F2CCE1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4D97-5126-42B4-979F-10E2B637584F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3E746-B017-4403-8B23-D920FD10B6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11003E-A4A0-42F1-A924-C32E23B888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4910" y="1595531"/>
            <a:ext cx="3544856" cy="381844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5 different fake ‘1040_1’</a:t>
            </a:r>
          </a:p>
          <a:p>
            <a:r>
              <a:rPr lang="en-US" dirty="0"/>
              <a:t>3 different fake  ‘1040_2’</a:t>
            </a:r>
          </a:p>
          <a:p>
            <a:r>
              <a:rPr lang="en-US" dirty="0"/>
              <a:t>3 different fake  ‘</a:t>
            </a:r>
            <a:r>
              <a:rPr lang="en-US" dirty="0" err="1"/>
              <a:t>sch_a</a:t>
            </a:r>
            <a:r>
              <a:rPr lang="en-US" dirty="0"/>
              <a:t>’</a:t>
            </a:r>
          </a:p>
          <a:p>
            <a:r>
              <a:rPr lang="en-US" dirty="0"/>
              <a:t>4 different fake  ‘</a:t>
            </a:r>
            <a:r>
              <a:rPr lang="en-US" dirty="0" err="1"/>
              <a:t>sch_b</a:t>
            </a:r>
            <a:r>
              <a:rPr lang="en-US" dirty="0"/>
              <a:t>’</a:t>
            </a:r>
          </a:p>
          <a:p>
            <a:r>
              <a:rPr lang="en-US" dirty="0"/>
              <a:t>3 different fake  ‘</a:t>
            </a:r>
            <a:r>
              <a:rPr lang="en-US" dirty="0" err="1"/>
              <a:t>sch_e</a:t>
            </a:r>
            <a:r>
              <a:rPr lang="en-US" dirty="0"/>
              <a:t>’</a:t>
            </a:r>
          </a:p>
          <a:p>
            <a:endParaRPr lang="en-US" dirty="0"/>
          </a:p>
          <a:p>
            <a:r>
              <a:rPr lang="en-US" dirty="0"/>
              <a:t>Other than 2 out of 5 fake ‘</a:t>
            </a:r>
            <a:r>
              <a:rPr lang="en-US" dirty="0" err="1"/>
              <a:t>sch_b</a:t>
            </a:r>
            <a:r>
              <a:rPr lang="en-US" dirty="0"/>
              <a:t>’, the rest were misclassified as desired</a:t>
            </a:r>
          </a:p>
          <a:p>
            <a:pPr lvl="1"/>
            <a:r>
              <a:rPr lang="en-US" dirty="0"/>
              <a:t>Notice non-zero numbers outside red diagonal</a:t>
            </a:r>
          </a:p>
          <a:p>
            <a:endParaRPr lang="en-US" dirty="0"/>
          </a:p>
          <a:p>
            <a:r>
              <a:rPr lang="en-US" dirty="0"/>
              <a:t>Real Deal!?!?!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C88766-D788-4175-A772-85BEFAA6EA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7600" y="895350"/>
            <a:ext cx="11483975" cy="514350"/>
          </a:xfrm>
        </p:spPr>
        <p:txBody>
          <a:bodyPr>
            <a:normAutofit fontScale="92500"/>
          </a:bodyPr>
          <a:lstStyle/>
          <a:p>
            <a:r>
              <a:rPr lang="en-US" dirty="0"/>
              <a:t>Add 18 obvious black and white non-tax forms with labels same as my original test set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0FD1448-6D54-43C9-9AB0-A599C168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47" y="301721"/>
            <a:ext cx="11484129" cy="363444"/>
          </a:xfrm>
        </p:spPr>
        <p:txBody>
          <a:bodyPr/>
          <a:lstStyle/>
          <a:p>
            <a:pPr algn="ctr"/>
            <a:r>
              <a:rPr lang="en-US" dirty="0"/>
              <a:t>Try to Crash Perfection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0023DC-D453-409A-BD81-267FC3222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198" y="1501309"/>
            <a:ext cx="6647106" cy="391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2732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C3B2A8-2C21-4DCD-A521-5B48D80FAD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McKesson Proprietary and Confidential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A7EB7-38AA-49D8-931A-AD3FA429E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4D97-5126-42B4-979F-10E2B637584F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979CC-E99F-4776-AB1A-3ED4DA92F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F123D4-9D34-4B45-B4D8-18CEC49F3F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7351" y="3047196"/>
            <a:ext cx="3935519" cy="360610"/>
          </a:xfrm>
        </p:spPr>
        <p:txBody>
          <a:bodyPr/>
          <a:lstStyle/>
          <a:p>
            <a:r>
              <a:rPr lang="en-US" dirty="0"/>
              <a:t>Yes, this is the real deal!!!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93CD01E-E6EC-40B2-908B-2D5A4FA9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on </a:t>
            </a:r>
            <a:r>
              <a:rPr lang="en-US" dirty="0" err="1"/>
              <a:t>Anandhi’s</a:t>
            </a:r>
            <a:r>
              <a:rPr lang="en-US" dirty="0"/>
              <a:t> Test 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EE513D-A98D-466C-AFD7-F457A238F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239" y="1348690"/>
            <a:ext cx="6848241" cy="42647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77678B-5F51-4623-B54D-951DAFF72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78" y="3622034"/>
            <a:ext cx="4227349" cy="1986283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921E37D-B511-43A5-966C-88309C184C7C}"/>
              </a:ext>
            </a:extLst>
          </p:cNvPr>
          <p:cNvSpPr txBox="1">
            <a:spLocks/>
          </p:cNvSpPr>
          <p:nvPr/>
        </p:nvSpPr>
        <p:spPr>
          <a:xfrm>
            <a:off x="357351" y="1105359"/>
            <a:ext cx="4081404" cy="1832181"/>
          </a:xfrm>
          <a:prstGeom prst="rect">
            <a:avLst/>
          </a:prstGeom>
        </p:spPr>
        <p:txBody>
          <a:bodyPr vert="horz" lIns="0" tIns="0" rIns="0" bIns="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/>
              <a:t>New Test Sample  </a:t>
            </a:r>
            <a:r>
              <a:rPr lang="en-US" sz="2600" b="1"/>
              <a:t>-- 1,279 </a:t>
            </a:r>
            <a:r>
              <a:rPr lang="en-US" sz="2600" b="1" dirty="0"/>
              <a:t>total forms</a:t>
            </a:r>
          </a:p>
          <a:p>
            <a:r>
              <a:rPr lang="en-US" dirty="0"/>
              <a:t>‘1040_1’ : 360 copies (28.1%)</a:t>
            </a:r>
          </a:p>
          <a:p>
            <a:r>
              <a:rPr lang="en-US" dirty="0"/>
              <a:t>‘1040_2’ : 360 copies (28.1%)</a:t>
            </a:r>
          </a:p>
          <a:p>
            <a:r>
              <a:rPr lang="en-US" dirty="0"/>
              <a:t>‘</a:t>
            </a:r>
            <a:r>
              <a:rPr lang="en-US" dirty="0" err="1"/>
              <a:t>sch_a</a:t>
            </a:r>
            <a:r>
              <a:rPr lang="en-US" dirty="0"/>
              <a:t>’ : 193 copies (15.1%)</a:t>
            </a:r>
          </a:p>
          <a:p>
            <a:r>
              <a:rPr lang="en-US" dirty="0"/>
              <a:t>‘</a:t>
            </a:r>
            <a:r>
              <a:rPr lang="en-US" dirty="0" err="1"/>
              <a:t>sch_b</a:t>
            </a:r>
            <a:r>
              <a:rPr lang="en-US" dirty="0"/>
              <a:t>’ : 222 copies (17.4%)</a:t>
            </a:r>
          </a:p>
          <a:p>
            <a:r>
              <a:rPr lang="en-US" dirty="0"/>
              <a:t>‘</a:t>
            </a:r>
            <a:r>
              <a:rPr lang="en-US" dirty="0" err="1"/>
              <a:t>sch_e</a:t>
            </a:r>
            <a:r>
              <a:rPr lang="en-US" dirty="0"/>
              <a:t>’ : 144 copies (11.3%)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2162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B86D9-1B29-41A1-9F75-544AA92E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86F2-D7C0-44F1-B5CE-0340A17D2D8D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6/29/2018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5E6ED-E033-49EB-AFD1-F490D4CB82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14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94E3735-6D85-4091-A5C4-475A8FAF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Post-Classification Analysis and Lessons Learned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197631-CAE4-4D40-8B00-F00FC95B25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4225" y="1828800"/>
            <a:ext cx="11483975" cy="3098800"/>
          </a:xfrm>
        </p:spPr>
        <p:txBody>
          <a:bodyPr>
            <a:normAutofit/>
          </a:bodyPr>
          <a:lstStyle/>
          <a:p>
            <a:r>
              <a:rPr lang="en-US" dirty="0"/>
              <a:t>Possible Explanations for Great Results –</a:t>
            </a:r>
          </a:p>
          <a:p>
            <a:pPr lvl="1"/>
            <a:r>
              <a:rPr lang="en-US" dirty="0"/>
              <a:t>Each of the 5 form types may be completely distinct form one another when flattened</a:t>
            </a:r>
          </a:p>
          <a:p>
            <a:r>
              <a:rPr lang="en-US" dirty="0"/>
              <a:t>Further </a:t>
            </a:r>
            <a:r>
              <a:rPr lang="en-US" dirty="0" err="1"/>
              <a:t>mDNA</a:t>
            </a:r>
            <a:r>
              <a:rPr lang="en-US" dirty="0"/>
              <a:t> applications –</a:t>
            </a:r>
          </a:p>
          <a:p>
            <a:pPr lvl="1"/>
            <a:r>
              <a:rPr lang="en-US" dirty="0"/>
              <a:t>SRF Forms?</a:t>
            </a:r>
          </a:p>
          <a:p>
            <a:r>
              <a:rPr lang="en-US" dirty="0"/>
              <a:t>Lessons Learned:</a:t>
            </a:r>
          </a:p>
          <a:p>
            <a:pPr lvl="1"/>
            <a:r>
              <a:rPr lang="en-US" b="1" dirty="0" err="1"/>
              <a:t>Pytesseract</a:t>
            </a:r>
            <a:r>
              <a:rPr lang="en-US" b="1" dirty="0"/>
              <a:t> and Word Matching</a:t>
            </a:r>
            <a:r>
              <a:rPr lang="en-US" dirty="0"/>
              <a:t>: Poor performance due to blurriness throughout different words on the forms – couldn’t read words</a:t>
            </a:r>
          </a:p>
          <a:p>
            <a:pPr lvl="1"/>
            <a:r>
              <a:rPr lang="en-US" dirty="0"/>
              <a:t>Be more memory efficient! 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9551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2C99F-1664-40B1-8FF6-E0E358F1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851" y="3101090"/>
            <a:ext cx="7630949" cy="73431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93147068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C65A39-2E66-47A2-BA6E-2D07150773C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717E8-075D-48BA-806D-094162715BB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71B3BDC-5651-480D-840C-DBBA93DFB61B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7503D-D36A-402C-9189-705BC8F6038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8ADEBBE-792A-4554-B787-C67A5D059CF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3" y="0"/>
            <a:ext cx="4572000" cy="685800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0B4ED-81F2-48AF-AB89-0FA6D5195D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98685" y="1257300"/>
            <a:ext cx="7272968" cy="4216199"/>
          </a:xfrm>
        </p:spPr>
        <p:txBody>
          <a:bodyPr>
            <a:normAutofit/>
          </a:bodyPr>
          <a:lstStyle/>
          <a:p>
            <a:r>
              <a:rPr lang="en-US" sz="2400" b="1" dirty="0"/>
              <a:t>Purpose: </a:t>
            </a:r>
            <a:r>
              <a:rPr lang="en-US" sz="2400" dirty="0"/>
              <a:t>Given any of 5 possible tax form types from NIST, maximize performance in predicting which form the image is. The initial dataset contained </a:t>
            </a:r>
            <a:r>
              <a:rPr lang="en-US" sz="2400" b="1" dirty="0"/>
              <a:t>1,915 total forms: </a:t>
            </a:r>
          </a:p>
          <a:p>
            <a:pPr marL="457200" lvl="1" indent="0">
              <a:buNone/>
            </a:pPr>
            <a:r>
              <a:rPr lang="en-US" sz="2400" dirty="0"/>
              <a:t>1) </a:t>
            </a:r>
            <a:r>
              <a:rPr lang="en-US" sz="2400" b="1" dirty="0"/>
              <a:t>‘1040_1’: </a:t>
            </a:r>
            <a:r>
              <a:rPr lang="en-US" sz="2400" dirty="0"/>
              <a:t>540 forms </a:t>
            </a:r>
            <a:r>
              <a:rPr lang="en-US" sz="2400" b="1" dirty="0"/>
              <a:t>(28.2%)</a:t>
            </a:r>
          </a:p>
          <a:p>
            <a:pPr marL="457200" lvl="1" indent="0">
              <a:buNone/>
            </a:pPr>
            <a:r>
              <a:rPr lang="en-US" sz="2400" dirty="0"/>
              <a:t>2) </a:t>
            </a:r>
            <a:r>
              <a:rPr lang="en-US" sz="2400" b="1" dirty="0"/>
              <a:t>‘1040_2’: </a:t>
            </a:r>
            <a:r>
              <a:rPr lang="en-US" sz="2400" dirty="0"/>
              <a:t>540 forms </a:t>
            </a:r>
            <a:r>
              <a:rPr lang="en-US" sz="2400" b="1" dirty="0"/>
              <a:t>(28.2%)</a:t>
            </a:r>
          </a:p>
          <a:p>
            <a:pPr marL="457200" lvl="1" indent="0">
              <a:buNone/>
            </a:pPr>
            <a:r>
              <a:rPr lang="en-US" sz="2400" dirty="0"/>
              <a:t>3) </a:t>
            </a:r>
            <a:r>
              <a:rPr lang="en-US" sz="2400" b="1" dirty="0"/>
              <a:t>‘</a:t>
            </a:r>
            <a:r>
              <a:rPr lang="en-US" sz="2400" b="1" dirty="0" err="1"/>
              <a:t>sch_a</a:t>
            </a:r>
            <a:r>
              <a:rPr lang="en-US" sz="2400" b="1" dirty="0"/>
              <a:t>’: </a:t>
            </a:r>
            <a:r>
              <a:rPr lang="en-US" sz="2400" dirty="0"/>
              <a:t>288 forms </a:t>
            </a:r>
            <a:r>
              <a:rPr lang="en-US" sz="2400" b="1" dirty="0"/>
              <a:t>(15.0%)</a:t>
            </a:r>
          </a:p>
          <a:p>
            <a:pPr marL="457200" lvl="1" indent="0">
              <a:buNone/>
            </a:pPr>
            <a:r>
              <a:rPr lang="en-US" sz="2400" dirty="0"/>
              <a:t>4) </a:t>
            </a:r>
            <a:r>
              <a:rPr lang="en-US" sz="2400" b="1" dirty="0"/>
              <a:t>‘</a:t>
            </a:r>
            <a:r>
              <a:rPr lang="en-US" sz="2400" b="1" dirty="0" err="1"/>
              <a:t>sch_b</a:t>
            </a:r>
            <a:r>
              <a:rPr lang="en-US" sz="2400" b="1" dirty="0"/>
              <a:t>:’ </a:t>
            </a:r>
            <a:r>
              <a:rPr lang="en-US" sz="2400" dirty="0"/>
              <a:t>333 forms </a:t>
            </a:r>
            <a:r>
              <a:rPr lang="en-US" sz="2400" b="1" dirty="0"/>
              <a:t>(17.4%) </a:t>
            </a:r>
          </a:p>
          <a:p>
            <a:pPr marL="457200" lvl="1" indent="0">
              <a:buNone/>
            </a:pPr>
            <a:r>
              <a:rPr lang="en-US" sz="2400" dirty="0"/>
              <a:t>5) </a:t>
            </a:r>
            <a:r>
              <a:rPr lang="en-US" sz="2400" b="1" dirty="0"/>
              <a:t>‘</a:t>
            </a:r>
            <a:r>
              <a:rPr lang="en-US" sz="2400" b="1" dirty="0" err="1"/>
              <a:t>sch_e</a:t>
            </a:r>
            <a:r>
              <a:rPr lang="en-US" sz="2400" b="1" dirty="0"/>
              <a:t>’: </a:t>
            </a:r>
            <a:r>
              <a:rPr lang="en-US" sz="2400" dirty="0"/>
              <a:t>214 forms </a:t>
            </a:r>
            <a:r>
              <a:rPr lang="en-US" sz="2400" b="1" dirty="0"/>
              <a:t>(11.2%)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6F20ABD-BE30-4B55-BE45-80A338627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176" y="346075"/>
            <a:ext cx="7011987" cy="657225"/>
          </a:xfrm>
        </p:spPr>
        <p:txBody>
          <a:bodyPr/>
          <a:lstStyle/>
          <a:p>
            <a:pPr algn="ctr"/>
            <a:r>
              <a:rPr lang="en-US" sz="2800" dirty="0"/>
              <a:t>Problem Statement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654237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705FC3-66F8-4440-8CEB-429095A766B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McKesson Proprietary and Confidential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75FE4-AA48-44D1-8DA3-B5E8EFE3F8D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71B3BDC-5651-480D-840C-DBBA93DFB61B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C18D9-DFA0-477B-8235-D3410249232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4155D-6A92-401E-9EED-E3E055D7E3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8172" y="1619075"/>
            <a:ext cx="10585163" cy="3935716"/>
          </a:xfrm>
        </p:spPr>
        <p:txBody>
          <a:bodyPr>
            <a:normAutofit/>
          </a:bodyPr>
          <a:lstStyle/>
          <a:p>
            <a:r>
              <a:rPr lang="en-US" sz="3600" b="1" dirty="0"/>
              <a:t>1,345 Total Tax Forms</a:t>
            </a:r>
            <a:r>
              <a:rPr lang="en-US" sz="3600" dirty="0"/>
              <a:t> in PNG format</a:t>
            </a:r>
          </a:p>
          <a:p>
            <a:pPr marL="457200" lvl="1" indent="0">
              <a:buNone/>
            </a:pPr>
            <a:r>
              <a:rPr lang="en-US" sz="2800" dirty="0"/>
              <a:t>    1) </a:t>
            </a:r>
            <a:r>
              <a:rPr lang="en-US" sz="2800" b="1" dirty="0"/>
              <a:t>‘1040_1’: </a:t>
            </a:r>
            <a:r>
              <a:rPr lang="en-US" sz="2800" dirty="0"/>
              <a:t>426 total forms </a:t>
            </a:r>
            <a:r>
              <a:rPr lang="en-US" sz="2800" b="1" dirty="0"/>
              <a:t>(31.7%) </a:t>
            </a:r>
            <a:r>
              <a:rPr lang="en-US" sz="2800" dirty="0"/>
              <a:t>– 45 upside down</a:t>
            </a:r>
            <a:endParaRPr lang="en-US" sz="2800" b="1" dirty="0"/>
          </a:p>
          <a:p>
            <a:pPr marL="457200" lvl="1" indent="0">
              <a:buNone/>
            </a:pPr>
            <a:r>
              <a:rPr lang="en-US" sz="2800" dirty="0"/>
              <a:t>    2) </a:t>
            </a:r>
            <a:r>
              <a:rPr lang="en-US" sz="2800" b="1" dirty="0"/>
              <a:t>‘1040_2’: </a:t>
            </a:r>
            <a:r>
              <a:rPr lang="en-US" sz="2800" dirty="0"/>
              <a:t>426 total forms</a:t>
            </a:r>
            <a:r>
              <a:rPr lang="en-US" sz="2800" b="1" dirty="0"/>
              <a:t> (31.7%) </a:t>
            </a:r>
            <a:r>
              <a:rPr lang="en-US" sz="2800" dirty="0"/>
              <a:t>– 45 upside down</a:t>
            </a:r>
          </a:p>
          <a:p>
            <a:pPr marL="457200" lvl="1" indent="0">
              <a:buNone/>
            </a:pPr>
            <a:r>
              <a:rPr lang="en-US" sz="2800" dirty="0"/>
              <a:t>	3) </a:t>
            </a:r>
            <a:r>
              <a:rPr lang="en-US" sz="2800" b="1" dirty="0"/>
              <a:t>‘</a:t>
            </a:r>
            <a:r>
              <a:rPr lang="en-US" sz="2800" b="1" dirty="0" err="1"/>
              <a:t>sch_a</a:t>
            </a:r>
            <a:r>
              <a:rPr lang="en-US" sz="2800" b="1" dirty="0"/>
              <a:t>’: </a:t>
            </a:r>
            <a:r>
              <a:rPr lang="en-US" sz="2800" dirty="0"/>
              <a:t>174</a:t>
            </a:r>
            <a:r>
              <a:rPr lang="en-US" sz="2800" b="1" dirty="0"/>
              <a:t> </a:t>
            </a:r>
            <a:r>
              <a:rPr lang="en-US" sz="2800" dirty="0"/>
              <a:t>total forms </a:t>
            </a:r>
            <a:r>
              <a:rPr lang="en-US" sz="2800" b="1" dirty="0"/>
              <a:t>(12.9%) </a:t>
            </a:r>
            <a:r>
              <a:rPr lang="en-US" sz="2800" dirty="0"/>
              <a:t>– 30 upside down</a:t>
            </a:r>
          </a:p>
          <a:p>
            <a:pPr marL="457200" lvl="1" indent="0">
              <a:buNone/>
            </a:pPr>
            <a:r>
              <a:rPr lang="en-US" sz="2800" dirty="0"/>
              <a:t>    4) </a:t>
            </a:r>
            <a:r>
              <a:rPr lang="en-US" sz="2800" b="1" dirty="0"/>
              <a:t>‘</a:t>
            </a:r>
            <a:r>
              <a:rPr lang="en-US" sz="2800" b="1" dirty="0" err="1"/>
              <a:t>sch_b</a:t>
            </a:r>
            <a:r>
              <a:rPr lang="en-US" sz="2800" b="1" dirty="0"/>
              <a:t>’: </a:t>
            </a:r>
            <a:r>
              <a:rPr lang="en-US" sz="2800" dirty="0"/>
              <a:t>219 total forms </a:t>
            </a:r>
            <a:r>
              <a:rPr lang="en-US" sz="2800" b="1" dirty="0"/>
              <a:t>(16.3%) </a:t>
            </a:r>
            <a:r>
              <a:rPr lang="en-US" sz="2800" dirty="0"/>
              <a:t>– 24 upside down</a:t>
            </a:r>
          </a:p>
          <a:p>
            <a:pPr marL="457200" lvl="1" indent="0">
              <a:buNone/>
            </a:pPr>
            <a:r>
              <a:rPr lang="en-US" sz="2800" dirty="0"/>
              <a:t>    5) </a:t>
            </a:r>
            <a:r>
              <a:rPr lang="en-US" sz="2800" b="1" dirty="0"/>
              <a:t>‘</a:t>
            </a:r>
            <a:r>
              <a:rPr lang="en-US" sz="2800" b="1" dirty="0" err="1"/>
              <a:t>sch_e</a:t>
            </a:r>
            <a:r>
              <a:rPr lang="en-US" sz="2800" b="1" dirty="0"/>
              <a:t>’: </a:t>
            </a:r>
            <a:r>
              <a:rPr lang="en-US" sz="2800" dirty="0"/>
              <a:t>100 total forms </a:t>
            </a:r>
            <a:r>
              <a:rPr lang="en-US" sz="2800" b="1" dirty="0"/>
              <a:t>(7.4%) </a:t>
            </a:r>
            <a:r>
              <a:rPr lang="en-US" sz="2800" dirty="0"/>
              <a:t>– 15 upside down </a:t>
            </a:r>
          </a:p>
          <a:p>
            <a:pPr marL="457200" lvl="1" indent="0">
              <a:buNone/>
            </a:pPr>
            <a:r>
              <a:rPr lang="en-US" sz="2800" b="1" dirty="0"/>
              <a:t>Original Image Size: 3330 x 2560 pixels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8B5762A-CE74-47BA-BA9C-8738D978D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143" y="513661"/>
            <a:ext cx="7905737" cy="613521"/>
          </a:xfrm>
        </p:spPr>
        <p:txBody>
          <a:bodyPr/>
          <a:lstStyle/>
          <a:p>
            <a:pPr algn="ctr"/>
            <a:r>
              <a:rPr lang="en-US" sz="4800" dirty="0"/>
              <a:t>Training Sample (70%)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595910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705FC3-66F8-4440-8CEB-429095A766B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McKesson Proprietary and Confidential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75FE4-AA48-44D1-8DA3-B5E8EFE3F8D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71B3BDC-5651-480D-840C-DBBA93DFB61B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C18D9-DFA0-477B-8235-D3410249232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4155D-6A92-401E-9EED-E3E055D7E3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8172" y="1619075"/>
            <a:ext cx="10100345" cy="3935716"/>
          </a:xfrm>
        </p:spPr>
        <p:txBody>
          <a:bodyPr>
            <a:normAutofit fontScale="85000" lnSpcReduction="20000"/>
          </a:bodyPr>
          <a:lstStyle/>
          <a:p>
            <a:r>
              <a:rPr lang="en-US" sz="3600" b="1" dirty="0"/>
              <a:t>570 Total Tax Forms</a:t>
            </a:r>
            <a:r>
              <a:rPr lang="en-US" sz="3600" dirty="0"/>
              <a:t> in PNG format</a:t>
            </a:r>
          </a:p>
          <a:p>
            <a:pPr marL="457200" lvl="1" indent="0">
              <a:buNone/>
            </a:pPr>
            <a:r>
              <a:rPr lang="en-US" sz="2800" dirty="0"/>
              <a:t>    1) </a:t>
            </a:r>
            <a:r>
              <a:rPr lang="en-US" sz="2800" b="1" dirty="0"/>
              <a:t>‘1040_1’: </a:t>
            </a:r>
            <a:r>
              <a:rPr lang="en-US" sz="2800" dirty="0"/>
              <a:t>114 total </a:t>
            </a:r>
            <a:r>
              <a:rPr lang="en-US" sz="2800" b="1" dirty="0"/>
              <a:t>(20.0%) – 11 upside down</a:t>
            </a:r>
          </a:p>
          <a:p>
            <a:pPr marL="457200" lvl="1" indent="0">
              <a:buNone/>
            </a:pPr>
            <a:r>
              <a:rPr lang="en-US" sz="2800" dirty="0"/>
              <a:t>    2) </a:t>
            </a:r>
            <a:r>
              <a:rPr lang="en-US" sz="2800" b="1" dirty="0"/>
              <a:t>‘1040_2’: </a:t>
            </a:r>
            <a:r>
              <a:rPr lang="en-US" sz="2800" dirty="0"/>
              <a:t>114 total </a:t>
            </a:r>
            <a:r>
              <a:rPr lang="en-US" sz="2800" b="1" dirty="0"/>
              <a:t>(20.0%) – 11 upside down</a:t>
            </a:r>
          </a:p>
          <a:p>
            <a:pPr marL="457200" lvl="1" indent="0">
              <a:buNone/>
            </a:pPr>
            <a:r>
              <a:rPr lang="en-US" sz="2800" dirty="0"/>
              <a:t>    3) </a:t>
            </a:r>
            <a:r>
              <a:rPr lang="en-US" sz="2800" b="1" dirty="0"/>
              <a:t>‘</a:t>
            </a:r>
            <a:r>
              <a:rPr lang="en-US" sz="2800" b="1" dirty="0" err="1"/>
              <a:t>sch_a</a:t>
            </a:r>
            <a:r>
              <a:rPr lang="en-US" sz="2800" b="1" dirty="0"/>
              <a:t>’:</a:t>
            </a:r>
            <a:r>
              <a:rPr lang="en-US" sz="2800" dirty="0"/>
              <a:t> 114 total </a:t>
            </a:r>
            <a:r>
              <a:rPr lang="en-US" sz="2800" b="1" dirty="0"/>
              <a:t>(20.0%) – 11 upside down</a:t>
            </a:r>
          </a:p>
          <a:p>
            <a:pPr marL="457200" lvl="1" indent="0">
              <a:buNone/>
            </a:pPr>
            <a:r>
              <a:rPr lang="en-US" sz="2800" dirty="0"/>
              <a:t>    4) </a:t>
            </a:r>
            <a:r>
              <a:rPr lang="en-US" sz="2800" b="1" dirty="0"/>
              <a:t>‘</a:t>
            </a:r>
            <a:r>
              <a:rPr lang="en-US" sz="2800" b="1" dirty="0" err="1"/>
              <a:t>sch_b</a:t>
            </a:r>
            <a:r>
              <a:rPr lang="en-US" sz="2800" b="1" dirty="0"/>
              <a:t>’: </a:t>
            </a:r>
            <a:r>
              <a:rPr lang="en-US" sz="2800" dirty="0"/>
              <a:t>114 total </a:t>
            </a:r>
            <a:r>
              <a:rPr lang="en-US" sz="2800" b="1" dirty="0"/>
              <a:t>(20.0%) – 11 upside down</a:t>
            </a:r>
          </a:p>
          <a:p>
            <a:pPr marL="457200" lvl="1" indent="0">
              <a:buNone/>
            </a:pPr>
            <a:r>
              <a:rPr lang="en-US" sz="2800" dirty="0"/>
              <a:t>    5) </a:t>
            </a:r>
            <a:r>
              <a:rPr lang="en-US" sz="2800" b="1" dirty="0"/>
              <a:t>‘</a:t>
            </a:r>
            <a:r>
              <a:rPr lang="en-US" sz="2800" b="1" dirty="0" err="1"/>
              <a:t>sch_e</a:t>
            </a:r>
            <a:r>
              <a:rPr lang="en-US" sz="2800" b="1" dirty="0"/>
              <a:t>’: </a:t>
            </a:r>
            <a:r>
              <a:rPr lang="en-US" sz="2800" dirty="0"/>
              <a:t>114 total </a:t>
            </a:r>
            <a:r>
              <a:rPr lang="en-US" sz="2800" b="1" dirty="0"/>
              <a:t>(20.0%) – 11 upside down</a:t>
            </a:r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r>
              <a:rPr lang="en-US" sz="2800" b="1" dirty="0"/>
              <a:t>Original Image Size: 3330 x 2560 pixels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8B5762A-CE74-47BA-BA9C-8738D978D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137" y="513661"/>
            <a:ext cx="7398743" cy="613521"/>
          </a:xfrm>
        </p:spPr>
        <p:txBody>
          <a:bodyPr/>
          <a:lstStyle/>
          <a:p>
            <a:pPr algn="ctr"/>
            <a:r>
              <a:rPr lang="en-US" sz="4800" dirty="0"/>
              <a:t>Testing Sample (30%)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853289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2C99F-1664-40B1-8FF6-E0E358F1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851" y="3101090"/>
            <a:ext cx="7630949" cy="734310"/>
          </a:xfrm>
        </p:spPr>
        <p:txBody>
          <a:bodyPr/>
          <a:lstStyle/>
          <a:p>
            <a:r>
              <a:rPr lang="en-US" dirty="0"/>
              <a:t>Classification Approach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0390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4B7458-F723-4CE8-9EF5-547560F8B4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DF725-745B-48DD-9782-2C10868C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3BDC-5651-480D-840C-DBBA93DFB61B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617C2-C6DA-4F45-AECC-F10EC8F4F0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2149BED-6C1C-45B0-88E4-7A5A8AF09D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4059" y="1091130"/>
            <a:ext cx="10078717" cy="304276"/>
          </a:xfrm>
        </p:spPr>
        <p:txBody>
          <a:bodyPr>
            <a:normAutofit/>
          </a:bodyPr>
          <a:lstStyle/>
          <a:p>
            <a:pPr algn="ctr"/>
            <a:r>
              <a:rPr lang="en-US" sz="1200" dirty="0"/>
              <a:t>Resizing and Flattening 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86EE9D3-33BA-432C-8A7E-21C3621E4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Pre-Processing Images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A5A7635-5FE2-478A-B8E1-2EB6F741175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1429" y="1836882"/>
            <a:ext cx="11483975" cy="4065980"/>
          </a:xfrm>
        </p:spPr>
        <p:txBody>
          <a:bodyPr/>
          <a:lstStyle/>
          <a:p>
            <a:r>
              <a:rPr lang="en-US" sz="2400" b="1" dirty="0"/>
              <a:t>Why Resize?</a:t>
            </a:r>
          </a:p>
          <a:p>
            <a:pPr lvl="1"/>
            <a:r>
              <a:rPr lang="en-US" dirty="0"/>
              <a:t>Each image was </a:t>
            </a:r>
            <a:r>
              <a:rPr lang="en-US" b="1" i="1" dirty="0"/>
              <a:t>originally 3330 x 2560 (= 8,524,800 total pixels) </a:t>
            </a:r>
            <a:r>
              <a:rPr lang="en-US" dirty="0"/>
              <a:t>to begin with</a:t>
            </a:r>
          </a:p>
          <a:p>
            <a:pPr lvl="2"/>
            <a:r>
              <a:rPr lang="en-US" dirty="0"/>
              <a:t>Processing Capacity – computer crashing</a:t>
            </a:r>
          </a:p>
          <a:p>
            <a:pPr lvl="1"/>
            <a:r>
              <a:rPr lang="en-US" dirty="0"/>
              <a:t>Each image </a:t>
            </a:r>
            <a:r>
              <a:rPr lang="en-US" b="1" i="1" dirty="0"/>
              <a:t>reduced to 165 x 128 pixels (=21,120 total pixels)</a:t>
            </a:r>
          </a:p>
          <a:p>
            <a:pPr lvl="1"/>
            <a:r>
              <a:rPr lang="en-US" dirty="0"/>
              <a:t>Eliminates the need for Principal Component Analysis when we flatten</a:t>
            </a:r>
          </a:p>
          <a:p>
            <a:r>
              <a:rPr lang="en-US" sz="2800" b="1" dirty="0"/>
              <a:t>Why flatten?</a:t>
            </a:r>
          </a:p>
          <a:p>
            <a:pPr lvl="1"/>
            <a:r>
              <a:rPr lang="en-US" b="1" i="1" dirty="0"/>
              <a:t>Each image becomes a 1 x 21120 row </a:t>
            </a:r>
            <a:r>
              <a:rPr lang="en-US" dirty="0"/>
              <a:t>that is put into a matrix</a:t>
            </a:r>
          </a:p>
          <a:p>
            <a:pPr lvl="1"/>
            <a:r>
              <a:rPr lang="en-US" dirty="0"/>
              <a:t>For further analysis, we can think of each of the 21120 columns as pixel color values that would be put into a machine learning algorithm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16999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4B7458-F723-4CE8-9EF5-547560F8B4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DF725-745B-48DD-9782-2C10868C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3BDC-5651-480D-840C-DBBA93DFB61B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617C2-C6DA-4F45-AECC-F10EC8F4F0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FB74E-7804-44AB-BAEE-FE3DB079B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51" y="1195056"/>
            <a:ext cx="5065675" cy="283917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2149BED-6C1C-45B0-88E4-7A5A8AF09D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3026" y="1067275"/>
            <a:ext cx="6255944" cy="257221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SVM Models aim to divide 2 categories by a clear gap that is wide as possible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Gap is known as a hyperplane in SVM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Applicable to any n number of dimensions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Optimal Parameters found using </a:t>
            </a:r>
            <a:r>
              <a:rPr lang="en-US" dirty="0" err="1"/>
              <a:t>GridSearch</a:t>
            </a:r>
            <a:endParaRPr lang="en-US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86EE9D3-33BA-432C-8A7E-21C3621E4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– Support Vector Machines – Binary Classifier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888BDC-389C-4E55-A8AE-C9D4D9A216DF}"/>
              </a:ext>
            </a:extLst>
          </p:cNvPr>
          <p:cNvSpPr/>
          <p:nvPr/>
        </p:nvSpPr>
        <p:spPr>
          <a:xfrm>
            <a:off x="712470" y="4125030"/>
            <a:ext cx="996711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Main Tuning Parameters –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Cost: extent to which misclassifications are penalized in the cost function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Low C  : wider ‘cushion’ : may not handle data nuances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High C : narrower ‘cushion’ :  may overfit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Gamma: controls shape of peaks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sz="1500" dirty="0"/>
              <a:t>Note: Gamma only for nonlinear SVM 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sz="1500" dirty="0"/>
              <a:t>Larger Gamma means support vector has larger influence on classification of the positive class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sz="1500" dirty="0"/>
              <a:t>Smaller Gamma may not capture complexity</a:t>
            </a:r>
          </a:p>
        </p:txBody>
      </p:sp>
    </p:spTree>
    <p:extLst>
      <p:ext uri="{BB962C8B-B14F-4D97-AF65-F5344CB8AC3E}">
        <p14:creationId xmlns:p14="http://schemas.microsoft.com/office/powerpoint/2010/main" val="60128385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C5B12-7B83-49DC-905C-FA506846B6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4316514-4033-4CDC-A2B9-E7817EA43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51" y="346074"/>
            <a:ext cx="11834649" cy="740341"/>
          </a:xfrm>
        </p:spPr>
        <p:txBody>
          <a:bodyPr/>
          <a:lstStyle/>
          <a:p>
            <a:r>
              <a:rPr lang="en-US" sz="3200" dirty="0"/>
              <a:t>Linear Multiclass SVM – </a:t>
            </a:r>
            <a:r>
              <a:rPr lang="en-US" sz="3600" dirty="0"/>
              <a:t>One vs All (for 3+ Classes)</a:t>
            </a:r>
            <a:endParaRPr lang="en-US" sz="3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A0CF451-3FF9-415C-A480-284A0DCB37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7351" y="1086416"/>
            <a:ext cx="11412000" cy="241727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Used for Classifying NIST Tax forms – 5 different types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C = 1.0, no Gamma term since linear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N = 5 different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One vs. All trains one classifier per class in N total classifier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i.e. in the first round we train for 1040_1 vs the rest, then 1040_2 vs the rest and so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One against all SVMs requires unanimity across all SVMs </a:t>
            </a:r>
          </a:p>
          <a:p>
            <a:pPr marL="1028700" lvl="1" indent="-342900"/>
            <a:r>
              <a:rPr lang="en-US" sz="1600" dirty="0"/>
              <a:t>A point is classified under a certain class (tax form) if the class’s SVM accepted it and all other classes’ SVMs rejected it. Otherwise classified to best fit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6AE814-7A4A-4E04-98D4-F8886629F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407" y="4061097"/>
            <a:ext cx="7923053" cy="26834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D30CD2-D702-4367-9FEC-6A181F296C8B}"/>
              </a:ext>
            </a:extLst>
          </p:cNvPr>
          <p:cNvSpPr txBox="1"/>
          <p:nvPr/>
        </p:nvSpPr>
        <p:spPr>
          <a:xfrm>
            <a:off x="3258613" y="3643894"/>
            <a:ext cx="417364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Ex: One vs All with 3 Classes</a:t>
            </a:r>
          </a:p>
        </p:txBody>
      </p:sp>
    </p:spTree>
    <p:extLst>
      <p:ext uri="{BB962C8B-B14F-4D97-AF65-F5344CB8AC3E}">
        <p14:creationId xmlns:p14="http://schemas.microsoft.com/office/powerpoint/2010/main" val="426910354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cKesson">
  <a:themeElements>
    <a:clrScheme name="McKesson">
      <a:dk1>
        <a:srgbClr val="000000"/>
      </a:dk1>
      <a:lt1>
        <a:srgbClr val="FFFFFF"/>
      </a:lt1>
      <a:dk2>
        <a:srgbClr val="005A8C"/>
      </a:dk2>
      <a:lt2>
        <a:srgbClr val="FFFFFF"/>
      </a:lt2>
      <a:accent1>
        <a:srgbClr val="005A8C"/>
      </a:accent1>
      <a:accent2>
        <a:srgbClr val="88746A"/>
      </a:accent2>
      <a:accent3>
        <a:srgbClr val="5A8E22"/>
      </a:accent3>
      <a:accent4>
        <a:srgbClr val="EF8200"/>
      </a:accent4>
      <a:accent5>
        <a:srgbClr val="702C6A"/>
      </a:accent5>
      <a:accent6>
        <a:srgbClr val="B95915"/>
      </a:accent6>
      <a:hlink>
        <a:srgbClr val="005A8C"/>
      </a:hlink>
      <a:folHlink>
        <a:srgbClr val="88746A"/>
      </a:folHlink>
    </a:clrScheme>
    <a:fontScheme name="McKesson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>
    <a:extraClrScheme>
      <a:clrScheme name="McKesson">
        <a:dk1>
          <a:srgbClr val="000000"/>
        </a:dk1>
        <a:lt1>
          <a:sysClr val="window" lastClr="FFFFFF"/>
        </a:lt1>
        <a:dk2>
          <a:srgbClr val="005A8C"/>
        </a:dk2>
        <a:lt2>
          <a:srgbClr val="FFFFFF"/>
        </a:lt2>
        <a:accent1>
          <a:srgbClr val="005A8C"/>
        </a:accent1>
        <a:accent2>
          <a:srgbClr val="88746A"/>
        </a:accent2>
        <a:accent3>
          <a:srgbClr val="5A8E22"/>
        </a:accent3>
        <a:accent4>
          <a:srgbClr val="EF8200"/>
        </a:accent4>
        <a:accent5>
          <a:srgbClr val="702C6A"/>
        </a:accent5>
        <a:accent6>
          <a:srgbClr val="B95915"/>
        </a:accent6>
        <a:hlink>
          <a:srgbClr val="005A8C"/>
        </a:hlink>
        <a:folHlink>
          <a:srgbClr val="88746A"/>
        </a:folHlink>
      </a:clrScheme>
    </a:extraClrScheme>
    <a:extraClrScheme>
      <a:clrScheme name="McKesson Blue">
        <a:dk1>
          <a:srgbClr val="000000"/>
        </a:dk1>
        <a:lt1>
          <a:sysClr val="window" lastClr="FFFFFF"/>
        </a:lt1>
        <a:dk2>
          <a:srgbClr val="005A8C"/>
        </a:dk2>
        <a:lt2>
          <a:srgbClr val="FFFFFF"/>
        </a:lt2>
        <a:accent1>
          <a:srgbClr val="005A8C"/>
        </a:accent1>
        <a:accent2>
          <a:srgbClr val="669CBA"/>
        </a:accent2>
        <a:accent3>
          <a:srgbClr val="BFD6E2"/>
        </a:accent3>
        <a:accent4>
          <a:srgbClr val="E5EEF3"/>
        </a:accent4>
        <a:accent5>
          <a:srgbClr val="666666"/>
        </a:accent5>
        <a:accent6>
          <a:srgbClr val="BFBFBF"/>
        </a:accent6>
        <a:hlink>
          <a:srgbClr val="005A8C"/>
        </a:hlink>
        <a:folHlink>
          <a:srgbClr val="88746A"/>
        </a:folHlink>
      </a:clrScheme>
    </a:extraClrScheme>
  </a:extraClrSchemeLst>
  <a:extLst>
    <a:ext uri="{05A4C25C-085E-4340-85A3-A5531E510DB2}">
      <thm15:themeFamily xmlns:thm15="http://schemas.microsoft.com/office/thememl/2012/main" name="McKesson-Std-2.1.potx" id="{704B55A8-189D-4AC3-9107-465DDDF1BB6F}" vid="{8239325E-6574-4EE7-8518-173305244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cKesson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HR Document" ma:contentTypeID="0x010100EBFB020639894DAF8C9A025A7991149A00413D044CFFA89E4499ED1B55D1AD58C3" ma:contentTypeVersion="9" ma:contentTypeDescription="HR Documents with HR Metadata." ma:contentTypeScope="" ma:versionID="e6332af3ff402374d26f0f5be7323cbc">
  <xsd:schema xmlns:xsd="http://www.w3.org/2001/XMLSchema" xmlns:xs="http://www.w3.org/2001/XMLSchema" xmlns:p="http://schemas.microsoft.com/office/2006/metadata/properties" xmlns:ns2="6a202e18-9a11-40be-baf2-3c2961ea1dcd" xmlns:ns3="a8517d8f-a211-4c05-98cf-3c5186599e2d" xmlns:ns4="e2994231-d89f-495a-ad9e-61c751a5ff9c" xmlns:ns5="69b5c3e2-4f84-4fb8-acf1-c5314779bcd4" targetNamespace="http://schemas.microsoft.com/office/2006/metadata/properties" ma:root="true" ma:fieldsID="c7cf8888898c082c5c18260f7442c93a" ns2:_="" ns3:_="" ns4:_="" ns5:_="">
    <xsd:import namespace="6a202e18-9a11-40be-baf2-3c2961ea1dcd"/>
    <xsd:import namespace="a8517d8f-a211-4c05-98cf-3c5186599e2d"/>
    <xsd:import namespace="e2994231-d89f-495a-ad9e-61c751a5ff9c"/>
    <xsd:import namespace="69b5c3e2-4f84-4fb8-acf1-c5314779bcd4"/>
    <xsd:element name="properties">
      <xsd:complexType>
        <xsd:sequence>
          <xsd:element name="documentManagement">
            <xsd:complexType>
              <xsd:all>
                <xsd:element ref="ns4:TaxKeywordTaxHTField" minOccurs="0"/>
                <xsd:element ref="ns4:TaxCatchAll" minOccurs="0"/>
                <xsd:element ref="ns4:TaxCatchAllLabel" minOccurs="0"/>
                <xsd:element ref="ns3:CareerTopicsTaxHTField0" minOccurs="0"/>
                <xsd:element ref="ns3:HRTopicsTaxHTField0" minOccurs="0"/>
                <xsd:element ref="ns3:LifeTopicsTaxHTField0" minOccurs="0"/>
                <xsd:element ref="ns5:HRAudienceTaxHTField0" minOccurs="0"/>
                <xsd:element ref="ns2:BusinessUnitTaxHTField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202e18-9a11-40be-baf2-3c2961ea1dcd" elementFormDefault="qualified">
    <xsd:import namespace="http://schemas.microsoft.com/office/2006/documentManagement/types"/>
    <xsd:import namespace="http://schemas.microsoft.com/office/infopath/2007/PartnerControls"/>
    <xsd:element name="BusinessUnitTaxHTField0" ma:index="21" nillable="true" ma:taxonomy="true" ma:internalName="BusinessUnitTaxHTField0" ma:taxonomyFieldName="BusinessUnit" ma:displayName="Business Unit" ma:readOnly="false" ma:fieldId="{eb1bb764-f93f-45a8-acd7-c8186b95bbeb}" ma:sspId="76fe4342-734b-4072-b2d3-a9cdff3c04db" ma:termSetId="f4c1b3e7-c5e7-47e7-9af4-42d6bc1037d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17d8f-a211-4c05-98cf-3c5186599e2d" elementFormDefault="qualified">
    <xsd:import namespace="http://schemas.microsoft.com/office/2006/documentManagement/types"/>
    <xsd:import namespace="http://schemas.microsoft.com/office/infopath/2007/PartnerControls"/>
    <xsd:element name="CareerTopicsTaxHTField0" ma:index="17" nillable="true" ma:taxonomy="true" ma:internalName="CareerTopicsTaxHTField0" ma:taxonomyFieldName="CareerTopics" ma:displayName="Career Topics" ma:fieldId="{105269e7-8039-4845-bdf7-e4bcf4c4fc2e}" ma:sspId="76fe4342-734b-4072-b2d3-a9cdff3c04db" ma:termSetId="9cc3b459-96d5-4dc0-8b54-b61e76cdfc7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RTopicsTaxHTField0" ma:index="18" nillable="true" ma:taxonomy="true" ma:internalName="HRTopicsTaxHTField0" ma:taxonomyFieldName="HRTopics" ma:displayName="HR Topics" ma:fieldId="{e5458f8f-0a6e-4799-89df-6aeb498e52ee}" ma:sspId="76fe4342-734b-4072-b2d3-a9cdff3c04db" ma:termSetId="916ce2af-e00e-45e0-a6e4-76acc60a55c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ifeTopicsTaxHTField0" ma:index="19" nillable="true" ma:taxonomy="true" ma:internalName="LifeTopicsTaxHTField0" ma:taxonomyFieldName="LifeTopics" ma:displayName="Life Topics" ma:fieldId="{cba8504d-c07b-4f63-b5d3-b436a28b2ce0}" ma:sspId="76fe4342-734b-4072-b2d3-a9cdff3c04db" ma:termSetId="5133980a-6181-4163-bf0a-80623ce8167d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994231-d89f-495a-ad9e-61c751a5ff9c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2" ma:taxonomy="true" ma:internalName="TaxKeywordTaxHTField" ma:taxonomyFieldName="TaxKeyword" ma:displayName="Enterprise Keywords" ma:readOnly="false" ma:fieldId="{23f27201-bee3-471e-b2e7-b64fd8b7ca38}" ma:taxonomyMulti="true" ma:sspId="76fe4342-734b-4072-b2d3-a9cdff3c04db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3" nillable="true" ma:displayName="Taxonomy Catch All Column" ma:description="" ma:hidden="true" ma:list="{f3bde34c-40f4-4d7f-a831-32477c900570}" ma:internalName="TaxCatchAll" ma:showField="CatchAllData" ma:web="e2994231-d89f-495a-ad9e-61c751a5ff9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4" nillable="true" ma:displayName="Taxonomy Catch All Column1" ma:description="" ma:hidden="true" ma:list="{f3bde34c-40f4-4d7f-a831-32477c900570}" ma:internalName="TaxCatchAllLabel" ma:readOnly="true" ma:showField="CatchAllDataLabel" ma:web="e2994231-d89f-495a-ad9e-61c751a5ff9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b5c3e2-4f84-4fb8-acf1-c5314779bcd4" elementFormDefault="qualified">
    <xsd:import namespace="http://schemas.microsoft.com/office/2006/documentManagement/types"/>
    <xsd:import namespace="http://schemas.microsoft.com/office/infopath/2007/PartnerControls"/>
    <xsd:element name="HRAudienceTaxHTField0" ma:index="20" nillable="true" ma:taxonomy="true" ma:internalName="HRAudienceTaxHTField0" ma:taxonomyFieldName="HRAudience" ma:displayName="HR Audience" ma:readOnly="false" ma:default="" ma:fieldId="{d84a6842-7fa1-49f4-9209-670c01dd5a82}" ma:sspId="76fe4342-734b-4072-b2d3-a9cdff3c04db" ma:termSetId="e39000c6-3b1c-4569-80c7-3829d9a89c8c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feTopicsTaxHTField0 xmlns="a8517d8f-a211-4c05-98cf-3c5186599e2d">
      <Terms xmlns="http://schemas.microsoft.com/office/infopath/2007/PartnerControls"/>
    </LifeTopicsTaxHTField0>
    <BusinessUnitTaxHTField0 xmlns="6a202e18-9a11-40be-baf2-3c2961ea1dcd">
      <Terms xmlns="http://schemas.microsoft.com/office/infopath/2007/PartnerControls"/>
    </BusinessUnitTaxHTField0>
    <CareerTopicsTaxHTField0 xmlns="a8517d8f-a211-4c05-98cf-3c5186599e2d">
      <Terms xmlns="http://schemas.microsoft.com/office/infopath/2007/PartnerControls"/>
    </CareerTopicsTaxHTField0>
    <HRAudienceTaxHTField0 xmlns="69b5c3e2-4f84-4fb8-acf1-c5314779bcd4">
      <Terms xmlns="http://schemas.microsoft.com/office/infopath/2007/PartnerControls"/>
    </HRAudienceTaxHTField0>
    <TaxCatchAll xmlns="e2994231-d89f-495a-ad9e-61c751a5ff9c">
      <Value>1565</Value>
    </TaxCatchAll>
    <TaxKeywordTaxHTField xmlns="e2994231-d89f-495a-ad9e-61c751a5ff9c">
      <Terms xmlns="http://schemas.microsoft.com/office/infopath/2007/PartnerControls">
        <TermInfo xmlns="http://schemas.microsoft.com/office/infopath/2007/PartnerControls">
          <TermName xmlns="http://schemas.microsoft.com/office/infopath/2007/PartnerControls">Performance Management for HR</TermName>
          <TermId xmlns="http://schemas.microsoft.com/office/infopath/2007/PartnerControls">ebd23680-4c29-4ec1-932c-3471f40577b0</TermId>
        </TermInfo>
      </Terms>
    </TaxKeywordTaxHTField>
    <HRTopicsTaxHTField0 xmlns="a8517d8f-a211-4c05-98cf-3c5186599e2d">
      <Terms xmlns="http://schemas.microsoft.com/office/infopath/2007/PartnerControls"/>
    </HRTopicsTaxHTField0>
  </documentManagement>
</p:properties>
</file>

<file path=customXml/itemProps1.xml><?xml version="1.0" encoding="utf-8"?>
<ds:datastoreItem xmlns:ds="http://schemas.openxmlformats.org/officeDocument/2006/customXml" ds:itemID="{5A62D7B7-8169-4257-84A2-A261EC18B4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202e18-9a11-40be-baf2-3c2961ea1dcd"/>
    <ds:schemaRef ds:uri="a8517d8f-a211-4c05-98cf-3c5186599e2d"/>
    <ds:schemaRef ds:uri="e2994231-d89f-495a-ad9e-61c751a5ff9c"/>
    <ds:schemaRef ds:uri="69b5c3e2-4f84-4fb8-acf1-c5314779bc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7C4A24-D900-49B8-BCE9-F19FF3BCA8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A50CE5-6C10-429B-B642-57277B864DA6}">
  <ds:schemaRefs>
    <ds:schemaRef ds:uri="http://purl.org/dc/terms/"/>
    <ds:schemaRef ds:uri="6a202e18-9a11-40be-baf2-3c2961ea1dcd"/>
    <ds:schemaRef ds:uri="http://purl.org/dc/dcmitype/"/>
    <ds:schemaRef ds:uri="69b5c3e2-4f84-4fb8-acf1-c5314779bcd4"/>
    <ds:schemaRef ds:uri="http://purl.org/dc/elements/1.1/"/>
    <ds:schemaRef ds:uri="http://schemas.microsoft.com/office/infopath/2007/PartnerControls"/>
    <ds:schemaRef ds:uri="e2994231-d89f-495a-ad9e-61c751a5ff9c"/>
    <ds:schemaRef ds:uri="http://schemas.microsoft.com/office/2006/documentManagement/types"/>
    <ds:schemaRef ds:uri="http://schemas.openxmlformats.org/package/2006/metadata/core-properties"/>
    <ds:schemaRef ds:uri="a8517d8f-a211-4c05-98cf-3c5186599e2d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McKesson-Std-2.1</Template>
  <TotalTime>2279</TotalTime>
  <Words>896</Words>
  <Application>Microsoft Office PowerPoint</Application>
  <PresentationFormat>Widescreen</PresentationFormat>
  <Paragraphs>136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Georgia</vt:lpstr>
      <vt:lpstr>McKesson</vt:lpstr>
      <vt:lpstr>McKesson NIST Tax Form Classification Competition June 29, 2018 </vt:lpstr>
      <vt:lpstr>Problem Statement</vt:lpstr>
      <vt:lpstr>Problem Statement </vt:lpstr>
      <vt:lpstr>Training Sample (70%) </vt:lpstr>
      <vt:lpstr>Testing Sample (30%) </vt:lpstr>
      <vt:lpstr>Classification Approach </vt:lpstr>
      <vt:lpstr>Pre-Processing Images</vt:lpstr>
      <vt:lpstr>SVM – Support Vector Machines – Binary Classifier</vt:lpstr>
      <vt:lpstr>Linear Multiclass SVM – One vs All (for 3+ Classes)</vt:lpstr>
      <vt:lpstr>Results </vt:lpstr>
      <vt:lpstr>Classification Results</vt:lpstr>
      <vt:lpstr>Try to Crash Perfection</vt:lpstr>
      <vt:lpstr>Results on Anandhi’s Test Set</vt:lpstr>
      <vt:lpstr>Post-Classification Analysis and Lessons Learned</vt:lpstr>
    </vt:vector>
  </TitlesOfParts>
  <Manager/>
  <Company>McKesson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FINAL-PDatMcK-Check-In-Meeting-Workbook</dc:title>
  <dc:subject/>
  <dc:creator>Kwederas, Elizabeth</dc:creator>
  <cp:keywords>Performance Management for HR</cp:keywords>
  <dc:description>for questions, contact mckessonbrandchampions@mckesson.com</dc:description>
  <cp:lastModifiedBy>Gallego, Francis</cp:lastModifiedBy>
  <cp:revision>74</cp:revision>
  <dcterms:created xsi:type="dcterms:W3CDTF">2017-04-24T19:12:40Z</dcterms:created>
  <dcterms:modified xsi:type="dcterms:W3CDTF">2018-06-29T19:17:53Z</dcterms:modified>
  <cp:category/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>1565;#Performance Management for HR|ebd23680-4c29-4ec1-932c-3471f40577b0</vt:lpwstr>
  </property>
  <property fmtid="{D5CDD505-2E9C-101B-9397-08002B2CF9AE}" pid="3" name="HRTopics">
    <vt:lpwstr/>
  </property>
  <property fmtid="{D5CDD505-2E9C-101B-9397-08002B2CF9AE}" pid="4" name="BusinessUnit">
    <vt:lpwstr/>
  </property>
  <property fmtid="{D5CDD505-2E9C-101B-9397-08002B2CF9AE}" pid="5" name="CareerTopics">
    <vt:lpwstr/>
  </property>
  <property fmtid="{D5CDD505-2E9C-101B-9397-08002B2CF9AE}" pid="6" name="ContentTypeId">
    <vt:lpwstr>0x010100EBFB020639894DAF8C9A025A7991149A00413D044CFFA89E4499ED1B55D1AD58C3</vt:lpwstr>
  </property>
  <property fmtid="{D5CDD505-2E9C-101B-9397-08002B2CF9AE}" pid="7" name="HRAudience">
    <vt:lpwstr/>
  </property>
  <property fmtid="{D5CDD505-2E9C-101B-9397-08002B2CF9AE}" pid="8" name="LifeTopics">
    <vt:lpwstr/>
  </property>
</Properties>
</file>