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59" r:id="rId4"/>
    <p:sldId id="278" r:id="rId5"/>
    <p:sldId id="260" r:id="rId6"/>
    <p:sldId id="262" r:id="rId7"/>
    <p:sldId id="263" r:id="rId8"/>
    <p:sldId id="264" r:id="rId9"/>
    <p:sldId id="265" r:id="rId10"/>
    <p:sldId id="279" r:id="rId11"/>
    <p:sldId id="266" r:id="rId12"/>
    <p:sldId id="267" r:id="rId13"/>
    <p:sldId id="268" r:id="rId14"/>
    <p:sldId id="269" r:id="rId15"/>
    <p:sldId id="27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533" autoAdjust="0"/>
  </p:normalViewPr>
  <p:slideViewPr>
    <p:cSldViewPr snapToGrid="0">
      <p:cViewPr varScale="1">
        <p:scale>
          <a:sx n="65" d="100"/>
          <a:sy n="65" d="100"/>
        </p:scale>
        <p:origin x="702"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2EBF21-95FC-4C30-9F62-5C4F93A819F9}" type="datetimeFigureOut">
              <a:rPr lang="zh-CN" altLang="en-US" smtClean="0"/>
              <a:t>2023/11/9</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850AB1-0657-407C-8D24-071E345EF2EB}" type="slidenum">
              <a:rPr lang="zh-CN" altLang="en-US" smtClean="0"/>
              <a:t>‹#›</a:t>
            </a:fld>
            <a:endParaRPr lang="zh-CN" altLang="en-US"/>
          </a:p>
        </p:txBody>
      </p:sp>
    </p:spTree>
    <p:extLst>
      <p:ext uri="{BB962C8B-B14F-4D97-AF65-F5344CB8AC3E}">
        <p14:creationId xmlns:p14="http://schemas.microsoft.com/office/powerpoint/2010/main" val="1736772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BB850AB1-0657-407C-8D24-071E345EF2EB}" type="slidenum">
              <a:rPr lang="zh-CN" altLang="en-US" smtClean="0"/>
              <a:t>2</a:t>
            </a:fld>
            <a:endParaRPr lang="zh-CN" altLang="en-US"/>
          </a:p>
        </p:txBody>
      </p:sp>
    </p:spTree>
    <p:extLst>
      <p:ext uri="{BB962C8B-B14F-4D97-AF65-F5344CB8AC3E}">
        <p14:creationId xmlns:p14="http://schemas.microsoft.com/office/powerpoint/2010/main" val="2207939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BB850AB1-0657-407C-8D24-071E345EF2EB}" type="slidenum">
              <a:rPr lang="zh-CN" altLang="en-US" smtClean="0"/>
              <a:t>11</a:t>
            </a:fld>
            <a:endParaRPr lang="zh-CN" altLang="en-US"/>
          </a:p>
        </p:txBody>
      </p:sp>
    </p:spTree>
    <p:extLst>
      <p:ext uri="{BB962C8B-B14F-4D97-AF65-F5344CB8AC3E}">
        <p14:creationId xmlns:p14="http://schemas.microsoft.com/office/powerpoint/2010/main" val="1988477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BB850AB1-0657-407C-8D24-071E345EF2EB}" type="slidenum">
              <a:rPr lang="zh-CN" altLang="en-US" smtClean="0"/>
              <a:t>12</a:t>
            </a:fld>
            <a:endParaRPr lang="zh-CN" altLang="en-US"/>
          </a:p>
        </p:txBody>
      </p:sp>
    </p:spTree>
    <p:extLst>
      <p:ext uri="{BB962C8B-B14F-4D97-AF65-F5344CB8AC3E}">
        <p14:creationId xmlns:p14="http://schemas.microsoft.com/office/powerpoint/2010/main" val="3893482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BB850AB1-0657-407C-8D24-071E345EF2EB}" type="slidenum">
              <a:rPr lang="zh-CN" altLang="en-US" smtClean="0"/>
              <a:t>13</a:t>
            </a:fld>
            <a:endParaRPr lang="zh-CN" altLang="en-US"/>
          </a:p>
        </p:txBody>
      </p:sp>
    </p:spTree>
    <p:extLst>
      <p:ext uri="{BB962C8B-B14F-4D97-AF65-F5344CB8AC3E}">
        <p14:creationId xmlns:p14="http://schemas.microsoft.com/office/powerpoint/2010/main" val="33427415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BB850AB1-0657-407C-8D24-071E345EF2EB}" type="slidenum">
              <a:rPr lang="zh-CN" altLang="en-US" smtClean="0"/>
              <a:t>14</a:t>
            </a:fld>
            <a:endParaRPr lang="zh-CN" altLang="en-US"/>
          </a:p>
        </p:txBody>
      </p:sp>
    </p:spTree>
    <p:extLst>
      <p:ext uri="{BB962C8B-B14F-4D97-AF65-F5344CB8AC3E}">
        <p14:creationId xmlns:p14="http://schemas.microsoft.com/office/powerpoint/2010/main" val="1681342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BB850AB1-0657-407C-8D24-071E345EF2EB}" type="slidenum">
              <a:rPr lang="zh-CN" altLang="en-US" smtClean="0"/>
              <a:t>15</a:t>
            </a:fld>
            <a:endParaRPr lang="zh-CN" altLang="en-US"/>
          </a:p>
        </p:txBody>
      </p:sp>
    </p:spTree>
    <p:extLst>
      <p:ext uri="{BB962C8B-B14F-4D97-AF65-F5344CB8AC3E}">
        <p14:creationId xmlns:p14="http://schemas.microsoft.com/office/powerpoint/2010/main" val="2840211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BB850AB1-0657-407C-8D24-071E345EF2EB}" type="slidenum">
              <a:rPr lang="zh-CN" altLang="en-US" smtClean="0"/>
              <a:t>3</a:t>
            </a:fld>
            <a:endParaRPr lang="zh-CN" altLang="en-US"/>
          </a:p>
        </p:txBody>
      </p:sp>
    </p:spTree>
    <p:extLst>
      <p:ext uri="{BB962C8B-B14F-4D97-AF65-F5344CB8AC3E}">
        <p14:creationId xmlns:p14="http://schemas.microsoft.com/office/powerpoint/2010/main" val="3417654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BB850AB1-0657-407C-8D24-071E345EF2EB}" type="slidenum">
              <a:rPr lang="zh-CN" altLang="en-US" smtClean="0"/>
              <a:t>4</a:t>
            </a:fld>
            <a:endParaRPr lang="zh-CN" altLang="en-US"/>
          </a:p>
        </p:txBody>
      </p:sp>
    </p:spTree>
    <p:extLst>
      <p:ext uri="{BB962C8B-B14F-4D97-AF65-F5344CB8AC3E}">
        <p14:creationId xmlns:p14="http://schemas.microsoft.com/office/powerpoint/2010/main" val="1125199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BB850AB1-0657-407C-8D24-071E345EF2EB}" type="slidenum">
              <a:rPr lang="zh-CN" altLang="en-US" smtClean="0"/>
              <a:t>5</a:t>
            </a:fld>
            <a:endParaRPr lang="zh-CN" altLang="en-US"/>
          </a:p>
        </p:txBody>
      </p:sp>
    </p:spTree>
    <p:extLst>
      <p:ext uri="{BB962C8B-B14F-4D97-AF65-F5344CB8AC3E}">
        <p14:creationId xmlns:p14="http://schemas.microsoft.com/office/powerpoint/2010/main" val="678849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BB850AB1-0657-407C-8D24-071E345EF2EB}" type="slidenum">
              <a:rPr lang="zh-CN" altLang="en-US" smtClean="0"/>
              <a:t>6</a:t>
            </a:fld>
            <a:endParaRPr lang="zh-CN" altLang="en-US"/>
          </a:p>
        </p:txBody>
      </p:sp>
    </p:spTree>
    <p:extLst>
      <p:ext uri="{BB962C8B-B14F-4D97-AF65-F5344CB8AC3E}">
        <p14:creationId xmlns:p14="http://schemas.microsoft.com/office/powerpoint/2010/main" val="1967963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BB850AB1-0657-407C-8D24-071E345EF2EB}" type="slidenum">
              <a:rPr lang="zh-CN" altLang="en-US" smtClean="0"/>
              <a:t>7</a:t>
            </a:fld>
            <a:endParaRPr lang="zh-CN" altLang="en-US"/>
          </a:p>
        </p:txBody>
      </p:sp>
    </p:spTree>
    <p:extLst>
      <p:ext uri="{BB962C8B-B14F-4D97-AF65-F5344CB8AC3E}">
        <p14:creationId xmlns:p14="http://schemas.microsoft.com/office/powerpoint/2010/main" val="3017103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BB850AB1-0657-407C-8D24-071E345EF2EB}" type="slidenum">
              <a:rPr lang="zh-CN" altLang="en-US" smtClean="0"/>
              <a:t>8</a:t>
            </a:fld>
            <a:endParaRPr lang="zh-CN" altLang="en-US"/>
          </a:p>
        </p:txBody>
      </p:sp>
    </p:spTree>
    <p:extLst>
      <p:ext uri="{BB962C8B-B14F-4D97-AF65-F5344CB8AC3E}">
        <p14:creationId xmlns:p14="http://schemas.microsoft.com/office/powerpoint/2010/main" val="930721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BB850AB1-0657-407C-8D24-071E345EF2EB}" type="slidenum">
              <a:rPr lang="zh-CN" altLang="en-US" smtClean="0"/>
              <a:t>9</a:t>
            </a:fld>
            <a:endParaRPr lang="zh-CN" altLang="en-US"/>
          </a:p>
        </p:txBody>
      </p:sp>
    </p:spTree>
    <p:extLst>
      <p:ext uri="{BB962C8B-B14F-4D97-AF65-F5344CB8AC3E}">
        <p14:creationId xmlns:p14="http://schemas.microsoft.com/office/powerpoint/2010/main" val="3265206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BB850AB1-0657-407C-8D24-071E345EF2EB}" type="slidenum">
              <a:rPr lang="zh-CN" altLang="en-US" smtClean="0"/>
              <a:t>10</a:t>
            </a:fld>
            <a:endParaRPr lang="zh-CN" altLang="en-US"/>
          </a:p>
        </p:txBody>
      </p:sp>
    </p:spTree>
    <p:extLst>
      <p:ext uri="{BB962C8B-B14F-4D97-AF65-F5344CB8AC3E}">
        <p14:creationId xmlns:p14="http://schemas.microsoft.com/office/powerpoint/2010/main" val="2078485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908C4-B19C-BB56-F2C4-7106836ECE45}"/>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65AF7659-4C29-B504-F1D7-6BF80AF5F7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601FC750-D369-CFB1-D186-15500BD7D707}"/>
              </a:ext>
            </a:extLst>
          </p:cNvPr>
          <p:cNvSpPr>
            <a:spLocks noGrp="1"/>
          </p:cNvSpPr>
          <p:nvPr>
            <p:ph type="dt" sz="half" idx="10"/>
          </p:nvPr>
        </p:nvSpPr>
        <p:spPr/>
        <p:txBody>
          <a:bodyPr/>
          <a:lstStyle/>
          <a:p>
            <a:fld id="{BE80A9AD-E3C0-40BC-B24B-B386783B4CEA}" type="datetimeFigureOut">
              <a:rPr lang="zh-CN" altLang="en-US" smtClean="0"/>
              <a:t>2023/11/9</a:t>
            </a:fld>
            <a:endParaRPr lang="zh-CN" altLang="en-US"/>
          </a:p>
        </p:txBody>
      </p:sp>
      <p:sp>
        <p:nvSpPr>
          <p:cNvPr id="5" name="Footer Placeholder 4">
            <a:extLst>
              <a:ext uri="{FF2B5EF4-FFF2-40B4-BE49-F238E27FC236}">
                <a16:creationId xmlns:a16="http://schemas.microsoft.com/office/drawing/2014/main" id="{A7D55D9F-A2C1-EF64-F755-85357F0EE43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CB38E2F-2B94-47F6-5EED-1B7B08FF4991}"/>
              </a:ext>
            </a:extLst>
          </p:cNvPr>
          <p:cNvSpPr>
            <a:spLocks noGrp="1"/>
          </p:cNvSpPr>
          <p:nvPr>
            <p:ph type="sldNum" sz="quarter" idx="12"/>
          </p:nvPr>
        </p:nvSpPr>
        <p:spPr/>
        <p:txBody>
          <a:bodyPr/>
          <a:lstStyle/>
          <a:p>
            <a:fld id="{B4A183E3-B9E7-4A37-9D9C-F202E979386B}" type="slidenum">
              <a:rPr lang="zh-CN" altLang="en-US" smtClean="0"/>
              <a:t>‹#›</a:t>
            </a:fld>
            <a:endParaRPr lang="zh-CN" altLang="en-US"/>
          </a:p>
        </p:txBody>
      </p:sp>
    </p:spTree>
    <p:extLst>
      <p:ext uri="{BB962C8B-B14F-4D97-AF65-F5344CB8AC3E}">
        <p14:creationId xmlns:p14="http://schemas.microsoft.com/office/powerpoint/2010/main" val="1991879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C89FD-7E65-B07E-2D41-EAD56241FAC3}"/>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DDD82190-A8F3-87C9-77EF-BFDA5ACB0B96}"/>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BD8D545-5233-C41B-090F-13B42A71A6DF}"/>
              </a:ext>
            </a:extLst>
          </p:cNvPr>
          <p:cNvSpPr>
            <a:spLocks noGrp="1"/>
          </p:cNvSpPr>
          <p:nvPr>
            <p:ph type="dt" sz="half" idx="10"/>
          </p:nvPr>
        </p:nvSpPr>
        <p:spPr/>
        <p:txBody>
          <a:bodyPr/>
          <a:lstStyle/>
          <a:p>
            <a:fld id="{BE80A9AD-E3C0-40BC-B24B-B386783B4CEA}" type="datetimeFigureOut">
              <a:rPr lang="zh-CN" altLang="en-US" smtClean="0"/>
              <a:t>2023/11/9</a:t>
            </a:fld>
            <a:endParaRPr lang="zh-CN" altLang="en-US"/>
          </a:p>
        </p:txBody>
      </p:sp>
      <p:sp>
        <p:nvSpPr>
          <p:cNvPr id="5" name="Footer Placeholder 4">
            <a:extLst>
              <a:ext uri="{FF2B5EF4-FFF2-40B4-BE49-F238E27FC236}">
                <a16:creationId xmlns:a16="http://schemas.microsoft.com/office/drawing/2014/main" id="{72ACC40F-24F1-E5F4-06EA-A8B634A087B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6F4427C-7C9E-76CB-7015-3AE2E3EB2552}"/>
              </a:ext>
            </a:extLst>
          </p:cNvPr>
          <p:cNvSpPr>
            <a:spLocks noGrp="1"/>
          </p:cNvSpPr>
          <p:nvPr>
            <p:ph type="sldNum" sz="quarter" idx="12"/>
          </p:nvPr>
        </p:nvSpPr>
        <p:spPr/>
        <p:txBody>
          <a:bodyPr/>
          <a:lstStyle/>
          <a:p>
            <a:fld id="{B4A183E3-B9E7-4A37-9D9C-F202E979386B}" type="slidenum">
              <a:rPr lang="zh-CN" altLang="en-US" smtClean="0"/>
              <a:t>‹#›</a:t>
            </a:fld>
            <a:endParaRPr lang="zh-CN" altLang="en-US"/>
          </a:p>
        </p:txBody>
      </p:sp>
    </p:spTree>
    <p:extLst>
      <p:ext uri="{BB962C8B-B14F-4D97-AF65-F5344CB8AC3E}">
        <p14:creationId xmlns:p14="http://schemas.microsoft.com/office/powerpoint/2010/main" val="3420643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B37E2D-7338-C683-7C62-53BE6ECB4894}"/>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6ED23DFF-8155-2A60-4966-B6B5935C487C}"/>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F1DF82A3-0229-6A98-8D48-5AEA00CF3DD0}"/>
              </a:ext>
            </a:extLst>
          </p:cNvPr>
          <p:cNvSpPr>
            <a:spLocks noGrp="1"/>
          </p:cNvSpPr>
          <p:nvPr>
            <p:ph type="dt" sz="half" idx="10"/>
          </p:nvPr>
        </p:nvSpPr>
        <p:spPr/>
        <p:txBody>
          <a:bodyPr/>
          <a:lstStyle/>
          <a:p>
            <a:fld id="{BE80A9AD-E3C0-40BC-B24B-B386783B4CEA}" type="datetimeFigureOut">
              <a:rPr lang="zh-CN" altLang="en-US" smtClean="0"/>
              <a:t>2023/11/9</a:t>
            </a:fld>
            <a:endParaRPr lang="zh-CN" altLang="en-US"/>
          </a:p>
        </p:txBody>
      </p:sp>
      <p:sp>
        <p:nvSpPr>
          <p:cNvPr id="5" name="Footer Placeholder 4">
            <a:extLst>
              <a:ext uri="{FF2B5EF4-FFF2-40B4-BE49-F238E27FC236}">
                <a16:creationId xmlns:a16="http://schemas.microsoft.com/office/drawing/2014/main" id="{C28DC611-8C4A-8F26-4225-F3E79B41BDF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B921C00-9C2B-9B35-225A-585022CEF6F1}"/>
              </a:ext>
            </a:extLst>
          </p:cNvPr>
          <p:cNvSpPr>
            <a:spLocks noGrp="1"/>
          </p:cNvSpPr>
          <p:nvPr>
            <p:ph type="sldNum" sz="quarter" idx="12"/>
          </p:nvPr>
        </p:nvSpPr>
        <p:spPr/>
        <p:txBody>
          <a:bodyPr/>
          <a:lstStyle/>
          <a:p>
            <a:fld id="{B4A183E3-B9E7-4A37-9D9C-F202E979386B}" type="slidenum">
              <a:rPr lang="zh-CN" altLang="en-US" smtClean="0"/>
              <a:t>‹#›</a:t>
            </a:fld>
            <a:endParaRPr lang="zh-CN" altLang="en-US"/>
          </a:p>
        </p:txBody>
      </p:sp>
    </p:spTree>
    <p:extLst>
      <p:ext uri="{BB962C8B-B14F-4D97-AF65-F5344CB8AC3E}">
        <p14:creationId xmlns:p14="http://schemas.microsoft.com/office/powerpoint/2010/main" val="1880365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31D38-3E36-5A95-D862-D3E332536650}"/>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3DA17AA5-AFC9-D946-81B3-0971F6BAFA60}"/>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039F2467-0386-968E-2A56-D6C42A3DC716}"/>
              </a:ext>
            </a:extLst>
          </p:cNvPr>
          <p:cNvSpPr>
            <a:spLocks noGrp="1"/>
          </p:cNvSpPr>
          <p:nvPr>
            <p:ph type="dt" sz="half" idx="10"/>
          </p:nvPr>
        </p:nvSpPr>
        <p:spPr/>
        <p:txBody>
          <a:bodyPr/>
          <a:lstStyle/>
          <a:p>
            <a:fld id="{BE80A9AD-E3C0-40BC-B24B-B386783B4CEA}" type="datetimeFigureOut">
              <a:rPr lang="zh-CN" altLang="en-US" smtClean="0"/>
              <a:t>2023/11/9</a:t>
            </a:fld>
            <a:endParaRPr lang="zh-CN" altLang="en-US"/>
          </a:p>
        </p:txBody>
      </p:sp>
      <p:sp>
        <p:nvSpPr>
          <p:cNvPr id="5" name="Footer Placeholder 4">
            <a:extLst>
              <a:ext uri="{FF2B5EF4-FFF2-40B4-BE49-F238E27FC236}">
                <a16:creationId xmlns:a16="http://schemas.microsoft.com/office/drawing/2014/main" id="{9F8A4C38-49A8-839D-9C62-0E08CC345E3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077CA867-C3C5-91D1-FA4E-2F10C78C8D62}"/>
              </a:ext>
            </a:extLst>
          </p:cNvPr>
          <p:cNvSpPr>
            <a:spLocks noGrp="1"/>
          </p:cNvSpPr>
          <p:nvPr>
            <p:ph type="sldNum" sz="quarter" idx="12"/>
          </p:nvPr>
        </p:nvSpPr>
        <p:spPr/>
        <p:txBody>
          <a:bodyPr/>
          <a:lstStyle/>
          <a:p>
            <a:fld id="{B4A183E3-B9E7-4A37-9D9C-F202E979386B}" type="slidenum">
              <a:rPr lang="zh-CN" altLang="en-US" smtClean="0"/>
              <a:t>‹#›</a:t>
            </a:fld>
            <a:endParaRPr lang="zh-CN" altLang="en-US"/>
          </a:p>
        </p:txBody>
      </p:sp>
    </p:spTree>
    <p:extLst>
      <p:ext uri="{BB962C8B-B14F-4D97-AF65-F5344CB8AC3E}">
        <p14:creationId xmlns:p14="http://schemas.microsoft.com/office/powerpoint/2010/main" val="4056248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EC028-9700-AFBC-9FF3-FFDF38676AFE}"/>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2650A19-3CB5-24F9-4851-5FF48319E9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2B71EB53-04CB-02F2-5153-6583BBCF5ED2}"/>
              </a:ext>
            </a:extLst>
          </p:cNvPr>
          <p:cNvSpPr>
            <a:spLocks noGrp="1"/>
          </p:cNvSpPr>
          <p:nvPr>
            <p:ph type="dt" sz="half" idx="10"/>
          </p:nvPr>
        </p:nvSpPr>
        <p:spPr/>
        <p:txBody>
          <a:bodyPr/>
          <a:lstStyle/>
          <a:p>
            <a:fld id="{BE80A9AD-E3C0-40BC-B24B-B386783B4CEA}" type="datetimeFigureOut">
              <a:rPr lang="zh-CN" altLang="en-US" smtClean="0"/>
              <a:t>2023/11/9</a:t>
            </a:fld>
            <a:endParaRPr lang="zh-CN" altLang="en-US"/>
          </a:p>
        </p:txBody>
      </p:sp>
      <p:sp>
        <p:nvSpPr>
          <p:cNvPr id="5" name="Footer Placeholder 4">
            <a:extLst>
              <a:ext uri="{FF2B5EF4-FFF2-40B4-BE49-F238E27FC236}">
                <a16:creationId xmlns:a16="http://schemas.microsoft.com/office/drawing/2014/main" id="{C9EDB203-C9CC-EF06-36DF-5488F50170E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8C109E0-68A2-A2D6-9871-E4EC1A2C9B6F}"/>
              </a:ext>
            </a:extLst>
          </p:cNvPr>
          <p:cNvSpPr>
            <a:spLocks noGrp="1"/>
          </p:cNvSpPr>
          <p:nvPr>
            <p:ph type="sldNum" sz="quarter" idx="12"/>
          </p:nvPr>
        </p:nvSpPr>
        <p:spPr/>
        <p:txBody>
          <a:bodyPr/>
          <a:lstStyle/>
          <a:p>
            <a:fld id="{B4A183E3-B9E7-4A37-9D9C-F202E979386B}" type="slidenum">
              <a:rPr lang="zh-CN" altLang="en-US" smtClean="0"/>
              <a:t>‹#›</a:t>
            </a:fld>
            <a:endParaRPr lang="zh-CN" altLang="en-US"/>
          </a:p>
        </p:txBody>
      </p:sp>
    </p:spTree>
    <p:extLst>
      <p:ext uri="{BB962C8B-B14F-4D97-AF65-F5344CB8AC3E}">
        <p14:creationId xmlns:p14="http://schemas.microsoft.com/office/powerpoint/2010/main" val="2198101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EB89B-2D1F-5801-ACB0-2DCCF263BE67}"/>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1ECEAC69-53EF-68C6-C5F6-8B8F762ECE0D}"/>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8281751F-AFEF-B91E-6C32-E71EAAD05935}"/>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DC28CD9B-8801-3256-81FA-6DD9CB817CFD}"/>
              </a:ext>
            </a:extLst>
          </p:cNvPr>
          <p:cNvSpPr>
            <a:spLocks noGrp="1"/>
          </p:cNvSpPr>
          <p:nvPr>
            <p:ph type="dt" sz="half" idx="10"/>
          </p:nvPr>
        </p:nvSpPr>
        <p:spPr/>
        <p:txBody>
          <a:bodyPr/>
          <a:lstStyle/>
          <a:p>
            <a:fld id="{BE80A9AD-E3C0-40BC-B24B-B386783B4CEA}" type="datetimeFigureOut">
              <a:rPr lang="zh-CN" altLang="en-US" smtClean="0"/>
              <a:t>2023/11/9</a:t>
            </a:fld>
            <a:endParaRPr lang="zh-CN" altLang="en-US"/>
          </a:p>
        </p:txBody>
      </p:sp>
      <p:sp>
        <p:nvSpPr>
          <p:cNvPr id="6" name="Footer Placeholder 5">
            <a:extLst>
              <a:ext uri="{FF2B5EF4-FFF2-40B4-BE49-F238E27FC236}">
                <a16:creationId xmlns:a16="http://schemas.microsoft.com/office/drawing/2014/main" id="{6AAB27D8-4F13-2818-6B72-E10E817D442F}"/>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71A372F2-3F9B-A9DB-F11B-07E0379F1E4F}"/>
              </a:ext>
            </a:extLst>
          </p:cNvPr>
          <p:cNvSpPr>
            <a:spLocks noGrp="1"/>
          </p:cNvSpPr>
          <p:nvPr>
            <p:ph type="sldNum" sz="quarter" idx="12"/>
          </p:nvPr>
        </p:nvSpPr>
        <p:spPr/>
        <p:txBody>
          <a:bodyPr/>
          <a:lstStyle/>
          <a:p>
            <a:fld id="{B4A183E3-B9E7-4A37-9D9C-F202E979386B}" type="slidenum">
              <a:rPr lang="zh-CN" altLang="en-US" smtClean="0"/>
              <a:t>‹#›</a:t>
            </a:fld>
            <a:endParaRPr lang="zh-CN" altLang="en-US"/>
          </a:p>
        </p:txBody>
      </p:sp>
    </p:spTree>
    <p:extLst>
      <p:ext uri="{BB962C8B-B14F-4D97-AF65-F5344CB8AC3E}">
        <p14:creationId xmlns:p14="http://schemas.microsoft.com/office/powerpoint/2010/main" val="1604812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01D10-D650-90FE-5A1B-9EB1B5646A0C}"/>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68938CA4-AFCC-E153-090E-3C3776CA57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2114C924-9176-40E8-153B-D0E07B105C82}"/>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7340DACF-3D8B-2CF5-2D1B-88E978ECB1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6A6FCC56-1477-6B00-54FC-2773BDA31254}"/>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4CF9A2C0-CBA4-648C-794A-B25DE46AA8B8}"/>
              </a:ext>
            </a:extLst>
          </p:cNvPr>
          <p:cNvSpPr>
            <a:spLocks noGrp="1"/>
          </p:cNvSpPr>
          <p:nvPr>
            <p:ph type="dt" sz="half" idx="10"/>
          </p:nvPr>
        </p:nvSpPr>
        <p:spPr/>
        <p:txBody>
          <a:bodyPr/>
          <a:lstStyle/>
          <a:p>
            <a:fld id="{BE80A9AD-E3C0-40BC-B24B-B386783B4CEA}" type="datetimeFigureOut">
              <a:rPr lang="zh-CN" altLang="en-US" smtClean="0"/>
              <a:t>2023/11/9</a:t>
            </a:fld>
            <a:endParaRPr lang="zh-CN" altLang="en-US"/>
          </a:p>
        </p:txBody>
      </p:sp>
      <p:sp>
        <p:nvSpPr>
          <p:cNvPr id="8" name="Footer Placeholder 7">
            <a:extLst>
              <a:ext uri="{FF2B5EF4-FFF2-40B4-BE49-F238E27FC236}">
                <a16:creationId xmlns:a16="http://schemas.microsoft.com/office/drawing/2014/main" id="{0D70A5C2-9700-967F-6B16-BECD16534684}"/>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EC229A9B-9A50-05C8-737F-ECD207C4B240}"/>
              </a:ext>
            </a:extLst>
          </p:cNvPr>
          <p:cNvSpPr>
            <a:spLocks noGrp="1"/>
          </p:cNvSpPr>
          <p:nvPr>
            <p:ph type="sldNum" sz="quarter" idx="12"/>
          </p:nvPr>
        </p:nvSpPr>
        <p:spPr/>
        <p:txBody>
          <a:bodyPr/>
          <a:lstStyle/>
          <a:p>
            <a:fld id="{B4A183E3-B9E7-4A37-9D9C-F202E979386B}" type="slidenum">
              <a:rPr lang="zh-CN" altLang="en-US" smtClean="0"/>
              <a:t>‹#›</a:t>
            </a:fld>
            <a:endParaRPr lang="zh-CN" altLang="en-US"/>
          </a:p>
        </p:txBody>
      </p:sp>
    </p:spTree>
    <p:extLst>
      <p:ext uri="{BB962C8B-B14F-4D97-AF65-F5344CB8AC3E}">
        <p14:creationId xmlns:p14="http://schemas.microsoft.com/office/powerpoint/2010/main" val="3310643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107B8-C39A-C86D-8556-002C0E08D846}"/>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AF8AC5F0-C1C2-6E65-1A07-0B416710D08C}"/>
              </a:ext>
            </a:extLst>
          </p:cNvPr>
          <p:cNvSpPr>
            <a:spLocks noGrp="1"/>
          </p:cNvSpPr>
          <p:nvPr>
            <p:ph type="dt" sz="half" idx="10"/>
          </p:nvPr>
        </p:nvSpPr>
        <p:spPr/>
        <p:txBody>
          <a:bodyPr/>
          <a:lstStyle/>
          <a:p>
            <a:fld id="{BE80A9AD-E3C0-40BC-B24B-B386783B4CEA}" type="datetimeFigureOut">
              <a:rPr lang="zh-CN" altLang="en-US" smtClean="0"/>
              <a:t>2023/11/9</a:t>
            </a:fld>
            <a:endParaRPr lang="zh-CN" altLang="en-US"/>
          </a:p>
        </p:txBody>
      </p:sp>
      <p:sp>
        <p:nvSpPr>
          <p:cNvPr id="4" name="Footer Placeholder 3">
            <a:extLst>
              <a:ext uri="{FF2B5EF4-FFF2-40B4-BE49-F238E27FC236}">
                <a16:creationId xmlns:a16="http://schemas.microsoft.com/office/drawing/2014/main" id="{2ADB0A3A-481B-92B4-F1E0-CC700C77C676}"/>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7170ABAF-5609-B171-A114-FD18E2C14302}"/>
              </a:ext>
            </a:extLst>
          </p:cNvPr>
          <p:cNvSpPr>
            <a:spLocks noGrp="1"/>
          </p:cNvSpPr>
          <p:nvPr>
            <p:ph type="sldNum" sz="quarter" idx="12"/>
          </p:nvPr>
        </p:nvSpPr>
        <p:spPr/>
        <p:txBody>
          <a:bodyPr/>
          <a:lstStyle/>
          <a:p>
            <a:fld id="{B4A183E3-B9E7-4A37-9D9C-F202E979386B}" type="slidenum">
              <a:rPr lang="zh-CN" altLang="en-US" smtClean="0"/>
              <a:t>‹#›</a:t>
            </a:fld>
            <a:endParaRPr lang="zh-CN" altLang="en-US"/>
          </a:p>
        </p:txBody>
      </p:sp>
    </p:spTree>
    <p:extLst>
      <p:ext uri="{BB962C8B-B14F-4D97-AF65-F5344CB8AC3E}">
        <p14:creationId xmlns:p14="http://schemas.microsoft.com/office/powerpoint/2010/main" val="4082537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15B8E9-14F0-31DD-F60B-F5DAB6C9D54D}"/>
              </a:ext>
            </a:extLst>
          </p:cNvPr>
          <p:cNvSpPr>
            <a:spLocks noGrp="1"/>
          </p:cNvSpPr>
          <p:nvPr>
            <p:ph type="dt" sz="half" idx="10"/>
          </p:nvPr>
        </p:nvSpPr>
        <p:spPr/>
        <p:txBody>
          <a:bodyPr/>
          <a:lstStyle/>
          <a:p>
            <a:fld id="{BE80A9AD-E3C0-40BC-B24B-B386783B4CEA}" type="datetimeFigureOut">
              <a:rPr lang="zh-CN" altLang="en-US" smtClean="0"/>
              <a:t>2023/11/9</a:t>
            </a:fld>
            <a:endParaRPr lang="zh-CN" altLang="en-US"/>
          </a:p>
        </p:txBody>
      </p:sp>
      <p:sp>
        <p:nvSpPr>
          <p:cNvPr id="3" name="Footer Placeholder 2">
            <a:extLst>
              <a:ext uri="{FF2B5EF4-FFF2-40B4-BE49-F238E27FC236}">
                <a16:creationId xmlns:a16="http://schemas.microsoft.com/office/drawing/2014/main" id="{B304453A-53D4-3584-E918-41DC567883D0}"/>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4FB2CEDC-00BD-DE42-FA83-35E674FD7255}"/>
              </a:ext>
            </a:extLst>
          </p:cNvPr>
          <p:cNvSpPr>
            <a:spLocks noGrp="1"/>
          </p:cNvSpPr>
          <p:nvPr>
            <p:ph type="sldNum" sz="quarter" idx="12"/>
          </p:nvPr>
        </p:nvSpPr>
        <p:spPr/>
        <p:txBody>
          <a:bodyPr/>
          <a:lstStyle/>
          <a:p>
            <a:fld id="{B4A183E3-B9E7-4A37-9D9C-F202E979386B}" type="slidenum">
              <a:rPr lang="zh-CN" altLang="en-US" smtClean="0"/>
              <a:t>‹#›</a:t>
            </a:fld>
            <a:endParaRPr lang="zh-CN" altLang="en-US"/>
          </a:p>
        </p:txBody>
      </p:sp>
    </p:spTree>
    <p:extLst>
      <p:ext uri="{BB962C8B-B14F-4D97-AF65-F5344CB8AC3E}">
        <p14:creationId xmlns:p14="http://schemas.microsoft.com/office/powerpoint/2010/main" val="961667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DCCB9-A5C1-6B48-DB6D-59013958BB37}"/>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E5CBDA7D-19B9-659D-6266-82D859A78B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CBB0615D-DF1D-9A3A-FEB0-CFCCFC6168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14D900CE-F4F4-52F2-799D-747481A174F7}"/>
              </a:ext>
            </a:extLst>
          </p:cNvPr>
          <p:cNvSpPr>
            <a:spLocks noGrp="1"/>
          </p:cNvSpPr>
          <p:nvPr>
            <p:ph type="dt" sz="half" idx="10"/>
          </p:nvPr>
        </p:nvSpPr>
        <p:spPr/>
        <p:txBody>
          <a:bodyPr/>
          <a:lstStyle/>
          <a:p>
            <a:fld id="{BE80A9AD-E3C0-40BC-B24B-B386783B4CEA}" type="datetimeFigureOut">
              <a:rPr lang="zh-CN" altLang="en-US" smtClean="0"/>
              <a:t>2023/11/9</a:t>
            </a:fld>
            <a:endParaRPr lang="zh-CN" altLang="en-US"/>
          </a:p>
        </p:txBody>
      </p:sp>
      <p:sp>
        <p:nvSpPr>
          <p:cNvPr id="6" name="Footer Placeholder 5">
            <a:extLst>
              <a:ext uri="{FF2B5EF4-FFF2-40B4-BE49-F238E27FC236}">
                <a16:creationId xmlns:a16="http://schemas.microsoft.com/office/drawing/2014/main" id="{97A0EFB9-739A-8A24-162F-C5044489C9A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D5285D85-A6CB-0993-9FDF-61E90CED7EA7}"/>
              </a:ext>
            </a:extLst>
          </p:cNvPr>
          <p:cNvSpPr>
            <a:spLocks noGrp="1"/>
          </p:cNvSpPr>
          <p:nvPr>
            <p:ph type="sldNum" sz="quarter" idx="12"/>
          </p:nvPr>
        </p:nvSpPr>
        <p:spPr/>
        <p:txBody>
          <a:bodyPr/>
          <a:lstStyle/>
          <a:p>
            <a:fld id="{B4A183E3-B9E7-4A37-9D9C-F202E979386B}" type="slidenum">
              <a:rPr lang="zh-CN" altLang="en-US" smtClean="0"/>
              <a:t>‹#›</a:t>
            </a:fld>
            <a:endParaRPr lang="zh-CN" altLang="en-US"/>
          </a:p>
        </p:txBody>
      </p:sp>
    </p:spTree>
    <p:extLst>
      <p:ext uri="{BB962C8B-B14F-4D97-AF65-F5344CB8AC3E}">
        <p14:creationId xmlns:p14="http://schemas.microsoft.com/office/powerpoint/2010/main" val="3589995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7F85D-7EF1-B424-8C46-BABBF232CF74}"/>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2B7B48E6-A4C4-80C5-4EFB-4940EFDE02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3B25072F-96FE-188D-A28C-56D241837B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A1FBB08D-75D4-B26C-0538-FCD89D6C51A8}"/>
              </a:ext>
            </a:extLst>
          </p:cNvPr>
          <p:cNvSpPr>
            <a:spLocks noGrp="1"/>
          </p:cNvSpPr>
          <p:nvPr>
            <p:ph type="dt" sz="half" idx="10"/>
          </p:nvPr>
        </p:nvSpPr>
        <p:spPr/>
        <p:txBody>
          <a:bodyPr/>
          <a:lstStyle/>
          <a:p>
            <a:fld id="{BE80A9AD-E3C0-40BC-B24B-B386783B4CEA}" type="datetimeFigureOut">
              <a:rPr lang="zh-CN" altLang="en-US" smtClean="0"/>
              <a:t>2023/11/9</a:t>
            </a:fld>
            <a:endParaRPr lang="zh-CN" altLang="en-US"/>
          </a:p>
        </p:txBody>
      </p:sp>
      <p:sp>
        <p:nvSpPr>
          <p:cNvPr id="6" name="Footer Placeholder 5">
            <a:extLst>
              <a:ext uri="{FF2B5EF4-FFF2-40B4-BE49-F238E27FC236}">
                <a16:creationId xmlns:a16="http://schemas.microsoft.com/office/drawing/2014/main" id="{2D6A28FD-944F-3F12-870E-832575A1074D}"/>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4BDCCE2F-4D34-6AA4-82AA-FEC5E2B66760}"/>
              </a:ext>
            </a:extLst>
          </p:cNvPr>
          <p:cNvSpPr>
            <a:spLocks noGrp="1"/>
          </p:cNvSpPr>
          <p:nvPr>
            <p:ph type="sldNum" sz="quarter" idx="12"/>
          </p:nvPr>
        </p:nvSpPr>
        <p:spPr/>
        <p:txBody>
          <a:bodyPr/>
          <a:lstStyle/>
          <a:p>
            <a:fld id="{B4A183E3-B9E7-4A37-9D9C-F202E979386B}" type="slidenum">
              <a:rPr lang="zh-CN" altLang="en-US" smtClean="0"/>
              <a:t>‹#›</a:t>
            </a:fld>
            <a:endParaRPr lang="zh-CN" altLang="en-US"/>
          </a:p>
        </p:txBody>
      </p:sp>
    </p:spTree>
    <p:extLst>
      <p:ext uri="{BB962C8B-B14F-4D97-AF65-F5344CB8AC3E}">
        <p14:creationId xmlns:p14="http://schemas.microsoft.com/office/powerpoint/2010/main" val="339182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9AA0D7-474D-2329-A6FF-06C13D08EF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DC5BA5EB-E350-CD68-4988-1F18B3EC5F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1E51D5C4-A4AA-B03C-D13A-F7FAFE3F0A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80A9AD-E3C0-40BC-B24B-B386783B4CEA}" type="datetimeFigureOut">
              <a:rPr lang="zh-CN" altLang="en-US" smtClean="0"/>
              <a:t>2023/11/9</a:t>
            </a:fld>
            <a:endParaRPr lang="zh-CN" altLang="en-US"/>
          </a:p>
        </p:txBody>
      </p:sp>
      <p:sp>
        <p:nvSpPr>
          <p:cNvPr id="5" name="Footer Placeholder 4">
            <a:extLst>
              <a:ext uri="{FF2B5EF4-FFF2-40B4-BE49-F238E27FC236}">
                <a16:creationId xmlns:a16="http://schemas.microsoft.com/office/drawing/2014/main" id="{3A4C5D90-3535-77AD-2598-60DCA57E8B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AB618E2C-7ACB-EB2D-3FB5-A8DE90BD8D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A183E3-B9E7-4A37-9D9C-F202E979386B}" type="slidenum">
              <a:rPr lang="zh-CN" altLang="en-US" smtClean="0"/>
              <a:t>‹#›</a:t>
            </a:fld>
            <a:endParaRPr lang="zh-CN" altLang="en-US"/>
          </a:p>
        </p:txBody>
      </p:sp>
    </p:spTree>
    <p:extLst>
      <p:ext uri="{BB962C8B-B14F-4D97-AF65-F5344CB8AC3E}">
        <p14:creationId xmlns:p14="http://schemas.microsoft.com/office/powerpoint/2010/main" val="1701958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E105-A3EF-E6F8-8DDF-63B6E8DB7E6A}"/>
              </a:ext>
            </a:extLst>
          </p:cNvPr>
          <p:cNvSpPr>
            <a:spLocks noGrp="1"/>
          </p:cNvSpPr>
          <p:nvPr>
            <p:ph type="ctrTitle"/>
          </p:nvPr>
        </p:nvSpPr>
        <p:spPr/>
        <p:txBody>
          <a:bodyPr>
            <a:normAutofit/>
          </a:bodyPr>
          <a:lstStyle/>
          <a:p>
            <a:r>
              <a:rPr lang="en-US" altLang="zh-CN" sz="3200" dirty="0">
                <a:latin typeface="Arial" panose="020B0604020202020204" pitchFamily="34" charset="0"/>
                <a:cs typeface="Arial" panose="020B0604020202020204" pitchFamily="34" charset="0"/>
              </a:rPr>
              <a:t>Use ChatGPT API for healthcare: </a:t>
            </a:r>
            <a:br>
              <a:rPr lang="en-US" altLang="zh-CN" sz="3200" dirty="0">
                <a:latin typeface="Arial" panose="020B0604020202020204" pitchFamily="34" charset="0"/>
                <a:cs typeface="Arial" panose="020B0604020202020204" pitchFamily="34" charset="0"/>
              </a:rPr>
            </a:br>
            <a:r>
              <a:rPr lang="en-US" altLang="zh-CN" sz="3200" dirty="0">
                <a:latin typeface="Arial" panose="020B0604020202020204" pitchFamily="34" charset="0"/>
                <a:cs typeface="Arial" panose="020B0604020202020204" pitchFamily="34" charset="0"/>
              </a:rPr>
              <a:t>An example in drug synergy prediction</a:t>
            </a:r>
            <a:endParaRPr lang="zh-CN" alt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3530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5627-10E7-7438-776E-A0360EAD0761}"/>
              </a:ext>
            </a:extLst>
          </p:cNvPr>
          <p:cNvSpPr>
            <a:spLocks noGrp="1"/>
          </p:cNvSpPr>
          <p:nvPr>
            <p:ph type="title"/>
          </p:nvPr>
        </p:nvSpPr>
        <p:spPr/>
        <p:txBody>
          <a:bodyPr>
            <a:normAutofit/>
          </a:bodyPr>
          <a:lstStyle/>
          <a:p>
            <a:r>
              <a:rPr lang="en-US" altLang="zh-CN" sz="3200" dirty="0">
                <a:latin typeface="Arial" panose="020B0604020202020204" pitchFamily="34" charset="0"/>
                <a:cs typeface="Arial" panose="020B0604020202020204" pitchFamily="34" charset="0"/>
              </a:rPr>
              <a:t>For better performance</a:t>
            </a:r>
            <a:endParaRPr lang="zh-CN" altLang="en-US"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ED6D722-EA2E-23FC-79C7-8135A37C3389}"/>
              </a:ext>
            </a:extLst>
          </p:cNvPr>
          <p:cNvSpPr>
            <a:spLocks noGrp="1"/>
          </p:cNvSpPr>
          <p:nvPr>
            <p:ph idx="1"/>
          </p:nvPr>
        </p:nvSpPr>
        <p:spPr/>
        <p:txBody>
          <a:bodyPr>
            <a:normAutofit/>
          </a:bodyPr>
          <a:lstStyle/>
          <a:p>
            <a:r>
              <a:rPr lang="en-US" altLang="zh-CN" sz="2400" dirty="0">
                <a:latin typeface="Arial" panose="020B0604020202020204" pitchFamily="34" charset="0"/>
                <a:cs typeface="Arial" panose="020B0604020202020204" pitchFamily="34" charset="0"/>
              </a:rPr>
              <a:t>Directly asking complex question to ChatGPT may get poor result</a:t>
            </a:r>
          </a:p>
          <a:p>
            <a:endParaRPr lang="en-US" altLang="zh-CN" sz="2400" dirty="0">
              <a:latin typeface="Arial" panose="020B0604020202020204" pitchFamily="34" charset="0"/>
              <a:cs typeface="Arial" panose="020B0604020202020204" pitchFamily="34" charset="0"/>
            </a:endParaRPr>
          </a:p>
          <a:p>
            <a:r>
              <a:rPr lang="en-US" altLang="zh-CN" sz="2400" dirty="0">
                <a:latin typeface="Arial" panose="020B0604020202020204" pitchFamily="34" charset="0"/>
                <a:cs typeface="Arial" panose="020B0604020202020204" pitchFamily="34" charset="0"/>
              </a:rPr>
              <a:t>Asking simple questions step by step or using embeddings may get better performance</a:t>
            </a:r>
          </a:p>
          <a:p>
            <a:endParaRPr lang="en-US" altLang="zh-CN" sz="2400" dirty="0">
              <a:latin typeface="Arial" panose="020B0604020202020204" pitchFamily="34" charset="0"/>
              <a:cs typeface="Arial" panose="020B0604020202020204" pitchFamily="34" charset="0"/>
            </a:endParaRPr>
          </a:p>
          <a:p>
            <a:r>
              <a:rPr lang="en-US" altLang="zh-CN" sz="2400" dirty="0">
                <a:latin typeface="Arial" panose="020B0604020202020204" pitchFamily="34" charset="0"/>
                <a:cs typeface="Arial" panose="020B0604020202020204" pitchFamily="34" charset="0"/>
              </a:rPr>
              <a:t>We will show using embeddings from ChatGPT API as an example</a:t>
            </a:r>
          </a:p>
        </p:txBody>
      </p:sp>
    </p:spTree>
    <p:extLst>
      <p:ext uri="{BB962C8B-B14F-4D97-AF65-F5344CB8AC3E}">
        <p14:creationId xmlns:p14="http://schemas.microsoft.com/office/powerpoint/2010/main" val="4204076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5627-10E7-7438-776E-A0360EAD0761}"/>
              </a:ext>
            </a:extLst>
          </p:cNvPr>
          <p:cNvSpPr>
            <a:spLocks noGrp="1"/>
          </p:cNvSpPr>
          <p:nvPr>
            <p:ph type="title"/>
          </p:nvPr>
        </p:nvSpPr>
        <p:spPr/>
        <p:txBody>
          <a:bodyPr>
            <a:normAutofit/>
          </a:bodyPr>
          <a:lstStyle/>
          <a:p>
            <a:r>
              <a:rPr lang="en-US" altLang="zh-CN" sz="3200" dirty="0">
                <a:latin typeface="Arial" panose="020B0604020202020204" pitchFamily="34" charset="0"/>
                <a:cs typeface="Arial" panose="020B0604020202020204" pitchFamily="34" charset="0"/>
              </a:rPr>
              <a:t>Get embeddings from ChatGPT</a:t>
            </a:r>
            <a:endParaRPr lang="zh-CN" altLang="en-US"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ED6D722-EA2E-23FC-79C7-8135A37C3389}"/>
              </a:ext>
            </a:extLst>
          </p:cNvPr>
          <p:cNvSpPr>
            <a:spLocks noGrp="1"/>
          </p:cNvSpPr>
          <p:nvPr>
            <p:ph idx="1"/>
          </p:nvPr>
        </p:nvSpPr>
        <p:spPr/>
        <p:txBody>
          <a:bodyPr>
            <a:normAutofit/>
          </a:bodyPr>
          <a:lstStyle/>
          <a:p>
            <a:r>
              <a:rPr lang="en-US" altLang="zh-CN" sz="2400" dirty="0">
                <a:latin typeface="Arial" panose="020B0604020202020204" pitchFamily="34" charset="0"/>
                <a:cs typeface="Arial" panose="020B0604020202020204" pitchFamily="34" charset="0"/>
              </a:rPr>
              <a:t>Embeddings are internal representations that the ChatGPT model learned during its training process, which are high-dimensional vectors</a:t>
            </a:r>
          </a:p>
          <a:p>
            <a:endParaRPr lang="en-US" altLang="zh-CN" sz="2400" dirty="0">
              <a:latin typeface="Arial" panose="020B0604020202020204" pitchFamily="34" charset="0"/>
              <a:cs typeface="Arial" panose="020B0604020202020204" pitchFamily="34" charset="0"/>
            </a:endParaRPr>
          </a:p>
          <a:p>
            <a:r>
              <a:rPr lang="en-US" altLang="zh-CN" sz="2400" dirty="0">
                <a:latin typeface="Arial" panose="020B0604020202020204" pitchFamily="34" charset="0"/>
                <a:cs typeface="Arial" panose="020B0604020202020204" pitchFamily="34" charset="0"/>
              </a:rPr>
              <a:t>The length of embedding for GPT-3.5 model “text-embedding-ada-002” is 1536</a:t>
            </a:r>
          </a:p>
          <a:p>
            <a:endParaRPr lang="en-US" altLang="zh-CN" sz="2400" dirty="0">
              <a:latin typeface="Arial" panose="020B0604020202020204" pitchFamily="34" charset="0"/>
              <a:cs typeface="Arial" panose="020B0604020202020204" pitchFamily="34" charset="0"/>
            </a:endParaRPr>
          </a:p>
          <a:p>
            <a:r>
              <a:rPr lang="en-US" altLang="zh-CN" sz="2400" dirty="0">
                <a:latin typeface="Arial" panose="020B0604020202020204" pitchFamily="34" charset="0"/>
                <a:cs typeface="Arial" panose="020B0604020202020204" pitchFamily="34" charset="0"/>
              </a:rPr>
              <a:t>See Google </a:t>
            </a:r>
            <a:r>
              <a:rPr lang="en-US" altLang="zh-CN" sz="2400" dirty="0" err="1">
                <a:latin typeface="Arial" panose="020B0604020202020204" pitchFamily="34" charset="0"/>
                <a:cs typeface="Arial" panose="020B0604020202020204" pitchFamily="34" charset="0"/>
              </a:rPr>
              <a:t>Colab</a:t>
            </a:r>
            <a:r>
              <a:rPr lang="en-US" altLang="zh-CN" sz="2400" dirty="0">
                <a:latin typeface="Arial" panose="020B0604020202020204" pitchFamily="34" charset="0"/>
                <a:cs typeface="Arial" panose="020B0604020202020204" pitchFamily="34" charset="0"/>
              </a:rPr>
              <a:t> demo</a:t>
            </a:r>
          </a:p>
        </p:txBody>
      </p:sp>
      <p:sp>
        <p:nvSpPr>
          <p:cNvPr id="4" name="TextBox 3">
            <a:extLst>
              <a:ext uri="{FF2B5EF4-FFF2-40B4-BE49-F238E27FC236}">
                <a16:creationId xmlns:a16="http://schemas.microsoft.com/office/drawing/2014/main" id="{E76038BB-1D58-576D-D860-34CF25686447}"/>
              </a:ext>
            </a:extLst>
          </p:cNvPr>
          <p:cNvSpPr txBox="1"/>
          <p:nvPr/>
        </p:nvSpPr>
        <p:spPr>
          <a:xfrm>
            <a:off x="838200" y="6581001"/>
            <a:ext cx="5669652"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https://platform.openai.com/docs/guides/embeddings</a:t>
            </a:r>
            <a:endParaRPr lang="zh-CN"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7588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5627-10E7-7438-776E-A0360EAD0761}"/>
              </a:ext>
            </a:extLst>
          </p:cNvPr>
          <p:cNvSpPr>
            <a:spLocks noGrp="1"/>
          </p:cNvSpPr>
          <p:nvPr>
            <p:ph type="title"/>
          </p:nvPr>
        </p:nvSpPr>
        <p:spPr/>
        <p:txBody>
          <a:bodyPr>
            <a:normAutofit/>
          </a:bodyPr>
          <a:lstStyle/>
          <a:p>
            <a:r>
              <a:rPr lang="en-US" altLang="zh-CN" sz="3200" dirty="0">
                <a:latin typeface="Arial" panose="020B0604020202020204" pitchFamily="34" charset="0"/>
                <a:cs typeface="Arial" panose="020B0604020202020204" pitchFamily="34" charset="0"/>
              </a:rPr>
              <a:t>Use the embeddings to do classification</a:t>
            </a:r>
            <a:endParaRPr lang="zh-CN" altLang="en-US"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ED6D722-EA2E-23FC-79C7-8135A37C3389}"/>
              </a:ext>
            </a:extLst>
          </p:cNvPr>
          <p:cNvSpPr>
            <a:spLocks noGrp="1"/>
          </p:cNvSpPr>
          <p:nvPr>
            <p:ph idx="1"/>
          </p:nvPr>
        </p:nvSpPr>
        <p:spPr/>
        <p:txBody>
          <a:bodyPr>
            <a:normAutofit/>
          </a:bodyPr>
          <a:lstStyle/>
          <a:p>
            <a:r>
              <a:rPr lang="en-US" altLang="zh-CN" sz="2400" dirty="0">
                <a:latin typeface="Arial" panose="020B0604020202020204" pitchFamily="34" charset="0"/>
                <a:cs typeface="Arial" panose="020B0604020202020204" pitchFamily="34" charset="0"/>
              </a:rPr>
              <a:t>Use a simple linear regression model for classification</a:t>
            </a:r>
          </a:p>
          <a:p>
            <a:endParaRPr lang="en-US" altLang="zh-CN" sz="2400" dirty="0">
              <a:latin typeface="Arial" panose="020B0604020202020204" pitchFamily="34" charset="0"/>
              <a:cs typeface="Arial" panose="020B0604020202020204" pitchFamily="34" charset="0"/>
            </a:endParaRPr>
          </a:p>
          <a:p>
            <a:r>
              <a:rPr lang="en-US" altLang="zh-CN" sz="2400" dirty="0">
                <a:latin typeface="Arial" panose="020B0604020202020204" pitchFamily="34" charset="0"/>
                <a:cs typeface="Arial" panose="020B0604020202020204" pitchFamily="34" charset="0"/>
              </a:rPr>
              <a:t>Use embeddings as input and output is label</a:t>
            </a:r>
          </a:p>
          <a:p>
            <a:endParaRPr lang="en-US" altLang="zh-CN" sz="2400" dirty="0">
              <a:latin typeface="Arial" panose="020B0604020202020204" pitchFamily="34" charset="0"/>
              <a:cs typeface="Arial" panose="020B0604020202020204" pitchFamily="34" charset="0"/>
            </a:endParaRPr>
          </a:p>
          <a:p>
            <a:r>
              <a:rPr lang="en-US" altLang="zh-CN" sz="2400" dirty="0">
                <a:latin typeface="Arial" panose="020B0604020202020204" pitchFamily="34" charset="0"/>
                <a:cs typeface="Arial" panose="020B0604020202020204" pitchFamily="34" charset="0"/>
              </a:rPr>
              <a:t>Simple model boosts the performance a lot</a:t>
            </a:r>
          </a:p>
          <a:p>
            <a:endParaRPr lang="en-US" altLang="zh-CN" sz="2400" dirty="0">
              <a:latin typeface="Arial" panose="020B0604020202020204" pitchFamily="34" charset="0"/>
              <a:cs typeface="Arial" panose="020B0604020202020204" pitchFamily="34" charset="0"/>
            </a:endParaRPr>
          </a:p>
          <a:p>
            <a:r>
              <a:rPr lang="en-US" altLang="zh-CN" sz="2400" dirty="0">
                <a:latin typeface="Arial" panose="020B0604020202020204" pitchFamily="34" charset="0"/>
                <a:cs typeface="Arial" panose="020B0604020202020204" pitchFamily="34" charset="0"/>
              </a:rPr>
              <a:t>See Google </a:t>
            </a:r>
            <a:r>
              <a:rPr lang="en-US" altLang="zh-CN" sz="2400" dirty="0" err="1">
                <a:latin typeface="Arial" panose="020B0604020202020204" pitchFamily="34" charset="0"/>
                <a:cs typeface="Arial" panose="020B0604020202020204" pitchFamily="34" charset="0"/>
              </a:rPr>
              <a:t>Colab</a:t>
            </a:r>
            <a:r>
              <a:rPr lang="en-US" altLang="zh-CN" sz="2400" dirty="0">
                <a:latin typeface="Arial" panose="020B0604020202020204" pitchFamily="34" charset="0"/>
                <a:cs typeface="Arial" panose="020B0604020202020204" pitchFamily="34" charset="0"/>
              </a:rPr>
              <a:t> demo </a:t>
            </a:r>
          </a:p>
        </p:txBody>
      </p:sp>
    </p:spTree>
    <p:extLst>
      <p:ext uri="{BB962C8B-B14F-4D97-AF65-F5344CB8AC3E}">
        <p14:creationId xmlns:p14="http://schemas.microsoft.com/office/powerpoint/2010/main" val="1209015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5627-10E7-7438-776E-A0360EAD0761}"/>
              </a:ext>
            </a:extLst>
          </p:cNvPr>
          <p:cNvSpPr>
            <a:spLocks noGrp="1"/>
          </p:cNvSpPr>
          <p:nvPr>
            <p:ph type="title"/>
          </p:nvPr>
        </p:nvSpPr>
        <p:spPr/>
        <p:txBody>
          <a:bodyPr>
            <a:normAutofit/>
          </a:bodyPr>
          <a:lstStyle/>
          <a:p>
            <a:r>
              <a:rPr lang="en-US" altLang="zh-CN" sz="3200" dirty="0">
                <a:latin typeface="Arial" panose="020B0604020202020204" pitchFamily="34" charset="0"/>
                <a:cs typeface="Arial" panose="020B0604020202020204" pitchFamily="34" charset="0"/>
              </a:rPr>
              <a:t>Compare with model trained on common cancer data</a:t>
            </a:r>
            <a:endParaRPr lang="zh-CN" altLang="en-US"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ED6D722-EA2E-23FC-79C7-8135A37C3389}"/>
              </a:ext>
            </a:extLst>
          </p:cNvPr>
          <p:cNvSpPr>
            <a:spLocks noGrp="1"/>
          </p:cNvSpPr>
          <p:nvPr>
            <p:ph idx="1"/>
          </p:nvPr>
        </p:nvSpPr>
        <p:spPr/>
        <p:txBody>
          <a:bodyPr>
            <a:normAutofit/>
          </a:bodyPr>
          <a:lstStyle/>
          <a:p>
            <a:r>
              <a:rPr lang="en-US" altLang="zh-CN" sz="2400" dirty="0">
                <a:latin typeface="Arial" panose="020B0604020202020204" pitchFamily="34" charset="0"/>
                <a:cs typeface="Arial" panose="020B0604020202020204" pitchFamily="34" charset="0"/>
              </a:rPr>
              <a:t>ChatGPT is not an open-source model and cannot be used for large-scale finetuning</a:t>
            </a:r>
          </a:p>
          <a:p>
            <a:endParaRPr lang="en-US" altLang="zh-CN" sz="2400" dirty="0">
              <a:latin typeface="Arial" panose="020B0604020202020204" pitchFamily="34" charset="0"/>
              <a:cs typeface="Arial" panose="020B0604020202020204" pitchFamily="34" charset="0"/>
            </a:endParaRPr>
          </a:p>
          <a:p>
            <a:r>
              <a:rPr lang="en-US" altLang="zh-CN" sz="2400" dirty="0">
                <a:latin typeface="Arial" panose="020B0604020202020204" pitchFamily="34" charset="0"/>
                <a:cs typeface="Arial" panose="020B0604020202020204" pitchFamily="34" charset="0"/>
              </a:rPr>
              <a:t>However, finetuning on common cancer data boosts performance on rare cancer data</a:t>
            </a:r>
          </a:p>
          <a:p>
            <a:endParaRPr lang="en-US" altLang="zh-CN" sz="2400" dirty="0">
              <a:latin typeface="Arial" panose="020B0604020202020204" pitchFamily="34" charset="0"/>
              <a:cs typeface="Arial" panose="020B0604020202020204" pitchFamily="34" charset="0"/>
            </a:endParaRPr>
          </a:p>
          <a:p>
            <a:r>
              <a:rPr lang="en-US" altLang="zh-CN" sz="2400" dirty="0">
                <a:latin typeface="Arial" panose="020B0604020202020204" pitchFamily="34" charset="0"/>
                <a:cs typeface="Arial" panose="020B0604020202020204" pitchFamily="34" charset="0"/>
              </a:rPr>
              <a:t>We finetuned a GPT-2 model (</a:t>
            </a:r>
            <a:r>
              <a:rPr lang="en-US" altLang="zh-CN" sz="2400" dirty="0" err="1">
                <a:latin typeface="Arial" panose="020B0604020202020204" pitchFamily="34" charset="0"/>
                <a:cs typeface="Arial" panose="020B0604020202020204" pitchFamily="34" charset="0"/>
              </a:rPr>
              <a:t>CancerGPT</a:t>
            </a:r>
            <a:r>
              <a:rPr lang="en-US" altLang="zh-CN" sz="2400" dirty="0">
                <a:latin typeface="Arial" panose="020B0604020202020204" pitchFamily="34" charset="0"/>
                <a:cs typeface="Arial" panose="020B0604020202020204" pitchFamily="34" charset="0"/>
              </a:rPr>
              <a:t>) before and compared it with ChatGPT.</a:t>
            </a:r>
          </a:p>
          <a:p>
            <a:endParaRPr lang="en-US" altLang="zh-CN" sz="2400" dirty="0">
              <a:latin typeface="Arial" panose="020B0604020202020204" pitchFamily="34" charset="0"/>
              <a:cs typeface="Arial" panose="020B0604020202020204" pitchFamily="34" charset="0"/>
            </a:endParaRPr>
          </a:p>
          <a:p>
            <a:r>
              <a:rPr lang="en-US" altLang="zh-CN" sz="2400" dirty="0">
                <a:latin typeface="Arial" panose="020B0604020202020204" pitchFamily="34" charset="0"/>
                <a:cs typeface="Arial" panose="020B0604020202020204" pitchFamily="34" charset="0"/>
              </a:rPr>
              <a:t>See Google </a:t>
            </a:r>
            <a:r>
              <a:rPr lang="en-US" altLang="zh-CN" sz="2400" dirty="0" err="1">
                <a:latin typeface="Arial" panose="020B0604020202020204" pitchFamily="34" charset="0"/>
                <a:cs typeface="Arial" panose="020B0604020202020204" pitchFamily="34" charset="0"/>
              </a:rPr>
              <a:t>Colab</a:t>
            </a:r>
            <a:r>
              <a:rPr lang="en-US" altLang="zh-CN" sz="2400" dirty="0">
                <a:latin typeface="Arial" panose="020B0604020202020204" pitchFamily="34" charset="0"/>
                <a:cs typeface="Arial" panose="020B0604020202020204" pitchFamily="34" charset="0"/>
              </a:rPr>
              <a:t> demo </a:t>
            </a:r>
          </a:p>
        </p:txBody>
      </p:sp>
      <p:sp>
        <p:nvSpPr>
          <p:cNvPr id="4" name="TextBox 3">
            <a:extLst>
              <a:ext uri="{FF2B5EF4-FFF2-40B4-BE49-F238E27FC236}">
                <a16:creationId xmlns:a16="http://schemas.microsoft.com/office/drawing/2014/main" id="{E76038BB-1D58-576D-D860-34CF25686447}"/>
              </a:ext>
            </a:extLst>
          </p:cNvPr>
          <p:cNvSpPr txBox="1"/>
          <p:nvPr/>
        </p:nvSpPr>
        <p:spPr>
          <a:xfrm>
            <a:off x="838200" y="6581001"/>
            <a:ext cx="5669652"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https://arxiv.org/abs/2304.10946</a:t>
            </a:r>
            <a:endParaRPr lang="zh-CN"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463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5627-10E7-7438-776E-A0360EAD0761}"/>
              </a:ext>
            </a:extLst>
          </p:cNvPr>
          <p:cNvSpPr>
            <a:spLocks noGrp="1"/>
          </p:cNvSpPr>
          <p:nvPr>
            <p:ph type="title"/>
          </p:nvPr>
        </p:nvSpPr>
        <p:spPr/>
        <p:txBody>
          <a:bodyPr>
            <a:normAutofit/>
          </a:bodyPr>
          <a:lstStyle/>
          <a:p>
            <a:r>
              <a:rPr lang="en-US" altLang="zh-CN" sz="3200" dirty="0">
                <a:latin typeface="Arial" panose="020B0604020202020204" pitchFamily="34" charset="0"/>
                <a:cs typeface="Arial" panose="020B0604020202020204" pitchFamily="34" charset="0"/>
              </a:rPr>
              <a:t>Comparison of different models</a:t>
            </a:r>
            <a:endParaRPr lang="zh-CN" altLang="en-US"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ED6D722-EA2E-23FC-79C7-8135A37C3389}"/>
              </a:ext>
            </a:extLst>
          </p:cNvPr>
          <p:cNvSpPr>
            <a:spLocks noGrp="1"/>
          </p:cNvSpPr>
          <p:nvPr>
            <p:ph idx="1"/>
          </p:nvPr>
        </p:nvSpPr>
        <p:spPr/>
        <p:txBody>
          <a:bodyPr>
            <a:normAutofit/>
          </a:bodyPr>
          <a:lstStyle/>
          <a:p>
            <a:r>
              <a:rPr lang="en-US" altLang="zh-CN" sz="2400" dirty="0">
                <a:latin typeface="Arial" panose="020B0604020202020204" pitchFamily="34" charset="0"/>
                <a:cs typeface="Arial" panose="020B0604020202020204" pitchFamily="34" charset="0"/>
              </a:rPr>
              <a:t>In Endometrium cancer, </a:t>
            </a:r>
            <a:r>
              <a:rPr lang="en-US" altLang="zh-CN" sz="2400" dirty="0" err="1">
                <a:latin typeface="Arial" panose="020B0604020202020204" pitchFamily="34" charset="0"/>
                <a:cs typeface="Arial" panose="020B0604020202020204" pitchFamily="34" charset="0"/>
              </a:rPr>
              <a:t>CancerGPT</a:t>
            </a:r>
            <a:r>
              <a:rPr lang="en-US" altLang="zh-CN" sz="2400" dirty="0">
                <a:latin typeface="Arial" panose="020B0604020202020204" pitchFamily="34" charset="0"/>
                <a:cs typeface="Arial" panose="020B0604020202020204" pitchFamily="34" charset="0"/>
              </a:rPr>
              <a:t> is better than basic ChatGPT, but not as good as ChatGPT embedding + classification.</a:t>
            </a:r>
          </a:p>
          <a:p>
            <a:endParaRPr lang="en-US" altLang="zh-CN" sz="2400" dirty="0">
              <a:latin typeface="Arial" panose="020B0604020202020204" pitchFamily="34" charset="0"/>
              <a:cs typeface="Arial" panose="020B0604020202020204" pitchFamily="34" charset="0"/>
            </a:endParaRPr>
          </a:p>
          <a:p>
            <a:r>
              <a:rPr lang="en-US" altLang="zh-CN" sz="2400" dirty="0">
                <a:latin typeface="Arial" panose="020B0604020202020204" pitchFamily="34" charset="0"/>
                <a:cs typeface="Arial" panose="020B0604020202020204" pitchFamily="34" charset="0"/>
              </a:rPr>
              <a:t>However, </a:t>
            </a:r>
            <a:r>
              <a:rPr lang="en-US" altLang="zh-CN" sz="2400" dirty="0" err="1">
                <a:latin typeface="Arial" panose="020B0604020202020204" pitchFamily="34" charset="0"/>
                <a:cs typeface="Arial" panose="020B0604020202020204" pitchFamily="34" charset="0"/>
              </a:rPr>
              <a:t>CancerGPT</a:t>
            </a:r>
            <a:r>
              <a:rPr lang="en-US" altLang="zh-CN" sz="2400" dirty="0">
                <a:latin typeface="Arial" panose="020B0604020202020204" pitchFamily="34" charset="0"/>
                <a:cs typeface="Arial" panose="020B0604020202020204" pitchFamily="34" charset="0"/>
              </a:rPr>
              <a:t> (~124M) is much smaller than ChatGPT (~175B)</a:t>
            </a:r>
          </a:p>
          <a:p>
            <a:endParaRPr lang="en-US" altLang="zh-CN" sz="2400" dirty="0">
              <a:latin typeface="Arial" panose="020B0604020202020204" pitchFamily="34" charset="0"/>
              <a:cs typeface="Arial" panose="020B0604020202020204" pitchFamily="34" charset="0"/>
            </a:endParaRPr>
          </a:p>
          <a:p>
            <a:r>
              <a:rPr lang="en-US" altLang="zh-CN" sz="2400" dirty="0" err="1">
                <a:latin typeface="Arial" panose="020B0604020202020204" pitchFamily="34" charset="0"/>
                <a:cs typeface="Arial" panose="020B0604020202020204" pitchFamily="34" charset="0"/>
              </a:rPr>
              <a:t>Acturally</a:t>
            </a:r>
            <a:r>
              <a:rPr lang="en-US" altLang="zh-CN" sz="2400" dirty="0">
                <a:latin typeface="Arial" panose="020B0604020202020204" pitchFamily="34" charset="0"/>
                <a:cs typeface="Arial" panose="020B0604020202020204" pitchFamily="34" charset="0"/>
              </a:rPr>
              <a:t>, performance has patterns for different kind of rare cancers</a:t>
            </a:r>
          </a:p>
        </p:txBody>
      </p:sp>
      <p:sp>
        <p:nvSpPr>
          <p:cNvPr id="4" name="TextBox 3">
            <a:extLst>
              <a:ext uri="{FF2B5EF4-FFF2-40B4-BE49-F238E27FC236}">
                <a16:creationId xmlns:a16="http://schemas.microsoft.com/office/drawing/2014/main" id="{E76038BB-1D58-576D-D860-34CF25686447}"/>
              </a:ext>
            </a:extLst>
          </p:cNvPr>
          <p:cNvSpPr txBox="1"/>
          <p:nvPr/>
        </p:nvSpPr>
        <p:spPr>
          <a:xfrm>
            <a:off x="838200" y="6581001"/>
            <a:ext cx="5669652"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https://arxiv.org/abs/2304.10946</a:t>
            </a:r>
            <a:endParaRPr lang="zh-CN"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7628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5627-10E7-7438-776E-A0360EAD0761}"/>
              </a:ext>
            </a:extLst>
          </p:cNvPr>
          <p:cNvSpPr>
            <a:spLocks noGrp="1"/>
          </p:cNvSpPr>
          <p:nvPr>
            <p:ph type="title"/>
          </p:nvPr>
        </p:nvSpPr>
        <p:spPr/>
        <p:txBody>
          <a:bodyPr>
            <a:normAutofit/>
          </a:bodyPr>
          <a:lstStyle/>
          <a:p>
            <a:r>
              <a:rPr lang="en-US" altLang="zh-CN" sz="3200" dirty="0">
                <a:latin typeface="Arial" panose="020B0604020202020204" pitchFamily="34" charset="0"/>
                <a:cs typeface="Arial" panose="020B0604020202020204" pitchFamily="34" charset="0"/>
              </a:rPr>
              <a:t>Model performance patterns</a:t>
            </a:r>
            <a:endParaRPr lang="zh-CN" altLang="en-US" sz="32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76038BB-1D58-576D-D860-34CF25686447}"/>
              </a:ext>
            </a:extLst>
          </p:cNvPr>
          <p:cNvSpPr txBox="1"/>
          <p:nvPr/>
        </p:nvSpPr>
        <p:spPr>
          <a:xfrm>
            <a:off x="838200" y="6581001"/>
            <a:ext cx="5669652"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https://doi.org/10.1038/s41467-020-20294-x </a:t>
            </a:r>
          </a:p>
        </p:txBody>
      </p:sp>
      <p:pic>
        <p:nvPicPr>
          <p:cNvPr id="28" name="Picture 27">
            <a:extLst>
              <a:ext uri="{FF2B5EF4-FFF2-40B4-BE49-F238E27FC236}">
                <a16:creationId xmlns:a16="http://schemas.microsoft.com/office/drawing/2014/main" id="{E4925ED4-2877-7733-879B-B491AB541B0D}"/>
              </a:ext>
            </a:extLst>
          </p:cNvPr>
          <p:cNvPicPr>
            <a:picLocks noChangeAspect="1"/>
          </p:cNvPicPr>
          <p:nvPr/>
        </p:nvPicPr>
        <p:blipFill>
          <a:blip r:embed="rId3"/>
          <a:stretch>
            <a:fillRect/>
          </a:stretch>
        </p:blipFill>
        <p:spPr>
          <a:xfrm>
            <a:off x="2586708" y="1422952"/>
            <a:ext cx="7018583" cy="5087252"/>
          </a:xfrm>
          <a:prstGeom prst="rect">
            <a:avLst/>
          </a:prstGeom>
        </p:spPr>
      </p:pic>
    </p:spTree>
    <p:extLst>
      <p:ext uri="{BB962C8B-B14F-4D97-AF65-F5344CB8AC3E}">
        <p14:creationId xmlns:p14="http://schemas.microsoft.com/office/powerpoint/2010/main" val="1174018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5627-10E7-7438-776E-A0360EAD0761}"/>
              </a:ext>
            </a:extLst>
          </p:cNvPr>
          <p:cNvSpPr>
            <a:spLocks noGrp="1"/>
          </p:cNvSpPr>
          <p:nvPr>
            <p:ph type="title"/>
          </p:nvPr>
        </p:nvSpPr>
        <p:spPr/>
        <p:txBody>
          <a:bodyPr>
            <a:normAutofit/>
          </a:bodyPr>
          <a:lstStyle/>
          <a:p>
            <a:r>
              <a:rPr lang="en-US" altLang="zh-CN" sz="3200" dirty="0">
                <a:latin typeface="Arial" panose="020B0604020202020204" pitchFamily="34" charset="0"/>
                <a:cs typeface="Arial" panose="020B0604020202020204" pitchFamily="34" charset="0"/>
              </a:rPr>
              <a:t>ChatGPT API</a:t>
            </a:r>
            <a:endParaRPr lang="zh-CN" altLang="en-US"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ED6D722-EA2E-23FC-79C7-8135A37C3389}"/>
              </a:ext>
            </a:extLst>
          </p:cNvPr>
          <p:cNvSpPr>
            <a:spLocks noGrp="1"/>
          </p:cNvSpPr>
          <p:nvPr>
            <p:ph idx="1"/>
          </p:nvPr>
        </p:nvSpPr>
        <p:spPr/>
        <p:txBody>
          <a:bodyPr>
            <a:normAutofit/>
          </a:bodyPr>
          <a:lstStyle/>
          <a:p>
            <a:r>
              <a:rPr lang="en-US" altLang="zh-CN" sz="2400" b="0" i="0" dirty="0">
                <a:solidFill>
                  <a:srgbClr val="353740"/>
                </a:solidFill>
                <a:effectLst/>
                <a:latin typeface="Arial" panose="020B0604020202020204" pitchFamily="34" charset="0"/>
                <a:cs typeface="Arial" panose="020B0604020202020204" pitchFamily="34" charset="0"/>
              </a:rPr>
              <a:t>OpenAI's GPT models have been trained to understand natural language and code. GPTs provide text outputs in response to their inputs. </a:t>
            </a:r>
          </a:p>
          <a:p>
            <a:endParaRPr lang="en-US" altLang="zh-CN" sz="2400" dirty="0">
              <a:solidFill>
                <a:srgbClr val="353740"/>
              </a:solidFill>
              <a:latin typeface="Söhne"/>
              <a:cs typeface="Arial" panose="020B0604020202020204" pitchFamily="34" charset="0"/>
            </a:endParaRPr>
          </a:p>
          <a:p>
            <a:r>
              <a:rPr lang="en-US" altLang="zh-CN" sz="2400" dirty="0">
                <a:latin typeface="Arial" panose="020B0604020202020204" pitchFamily="34" charset="0"/>
                <a:cs typeface="Arial" panose="020B0604020202020204" pitchFamily="34" charset="0"/>
              </a:rPr>
              <a:t>To use a GPT model via the OpenAI API, you’ll send a request containing the inputs and your API key, and receive a response containing the model’s output.</a:t>
            </a:r>
            <a:endParaRPr lang="zh-CN" altLang="en-US" sz="24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6700B77-A6B1-9703-0BA9-C32C4253C5F8}"/>
              </a:ext>
            </a:extLst>
          </p:cNvPr>
          <p:cNvSpPr txBox="1"/>
          <p:nvPr/>
        </p:nvSpPr>
        <p:spPr>
          <a:xfrm>
            <a:off x="838200" y="6581001"/>
            <a:ext cx="5669652"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https://platform.openai.com/docs/guides/gpt</a:t>
            </a:r>
            <a:endParaRPr lang="zh-CN" altLang="en-US" sz="1200" dirty="0">
              <a:latin typeface="Times New Roman" panose="02020603050405020304" pitchFamily="18" charset="0"/>
              <a:cs typeface="Times New Roman" panose="02020603050405020304" pitchFamily="18" charset="0"/>
            </a:endParaRPr>
          </a:p>
        </p:txBody>
      </p:sp>
      <p:pic>
        <p:nvPicPr>
          <p:cNvPr id="1026" name="Picture 2" descr="upload.wikimedia.org/wikipedia/commons/thumb/0/04/...">
            <a:extLst>
              <a:ext uri="{FF2B5EF4-FFF2-40B4-BE49-F238E27FC236}">
                <a16:creationId xmlns:a16="http://schemas.microsoft.com/office/drawing/2014/main" id="{17BD7C40-05F3-C227-374F-EABC6051CB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3657" y="4387593"/>
            <a:ext cx="1789369" cy="178936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316CCAF-395D-36FE-AC3B-F562302A463A}"/>
              </a:ext>
            </a:extLst>
          </p:cNvPr>
          <p:cNvPicPr>
            <a:picLocks noChangeAspect="1"/>
          </p:cNvPicPr>
          <p:nvPr/>
        </p:nvPicPr>
        <p:blipFill>
          <a:blip r:embed="rId4"/>
          <a:stretch>
            <a:fillRect/>
          </a:stretch>
        </p:blipFill>
        <p:spPr>
          <a:xfrm>
            <a:off x="4678587" y="4387592"/>
            <a:ext cx="5669652" cy="1789369"/>
          </a:xfrm>
          <a:prstGeom prst="rect">
            <a:avLst/>
          </a:prstGeom>
        </p:spPr>
      </p:pic>
    </p:spTree>
    <p:extLst>
      <p:ext uri="{BB962C8B-B14F-4D97-AF65-F5344CB8AC3E}">
        <p14:creationId xmlns:p14="http://schemas.microsoft.com/office/powerpoint/2010/main" val="2555893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5627-10E7-7438-776E-A0360EAD0761}"/>
              </a:ext>
            </a:extLst>
          </p:cNvPr>
          <p:cNvSpPr>
            <a:spLocks noGrp="1"/>
          </p:cNvSpPr>
          <p:nvPr>
            <p:ph type="title"/>
          </p:nvPr>
        </p:nvSpPr>
        <p:spPr/>
        <p:txBody>
          <a:bodyPr>
            <a:normAutofit/>
          </a:bodyPr>
          <a:lstStyle/>
          <a:p>
            <a:r>
              <a:rPr lang="en-US" altLang="zh-CN" sz="3200" dirty="0">
                <a:latin typeface="Arial" panose="020B0604020202020204" pitchFamily="34" charset="0"/>
                <a:cs typeface="Arial" panose="020B0604020202020204" pitchFamily="34" charset="0"/>
              </a:rPr>
              <a:t>Advantages using </a:t>
            </a:r>
            <a:r>
              <a:rPr lang="en-US" altLang="zh-CN" sz="3200" dirty="0" err="1">
                <a:latin typeface="Arial" panose="020B0604020202020204" pitchFamily="34" charset="0"/>
                <a:cs typeface="Arial" panose="020B0604020202020204" pitchFamily="34" charset="0"/>
              </a:rPr>
              <a:t>ChatGPT</a:t>
            </a:r>
            <a:r>
              <a:rPr lang="en-US" altLang="zh-CN" sz="3200" dirty="0">
                <a:latin typeface="Arial" panose="020B0604020202020204" pitchFamily="34" charset="0"/>
                <a:cs typeface="Arial" panose="020B0604020202020204" pitchFamily="34" charset="0"/>
              </a:rPr>
              <a:t> API</a:t>
            </a:r>
            <a:endParaRPr lang="zh-CN" altLang="en-US"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ED6D722-EA2E-23FC-79C7-8135A37C3389}"/>
              </a:ext>
            </a:extLst>
          </p:cNvPr>
          <p:cNvSpPr>
            <a:spLocks noGrp="1"/>
          </p:cNvSpPr>
          <p:nvPr>
            <p:ph idx="1"/>
          </p:nvPr>
        </p:nvSpPr>
        <p:spPr>
          <a:xfrm>
            <a:off x="720213" y="1530657"/>
            <a:ext cx="10515600" cy="4351338"/>
          </a:xfrm>
        </p:spPr>
        <p:txBody>
          <a:bodyPr>
            <a:noAutofit/>
          </a:bodyPr>
          <a:lstStyle/>
          <a:p>
            <a:r>
              <a:rPr lang="en-US" altLang="zh-CN" sz="1600" dirty="0">
                <a:latin typeface="Arial" panose="020B0604020202020204" pitchFamily="34" charset="0"/>
                <a:cs typeface="Arial" panose="020B0604020202020204" pitchFamily="34" charset="0"/>
              </a:rPr>
              <a:t>Integration into Applications</a:t>
            </a:r>
          </a:p>
          <a:p>
            <a:pPr lvl="1"/>
            <a:r>
              <a:rPr lang="en-US" altLang="zh-CN" sz="1600" dirty="0">
                <a:solidFill>
                  <a:srgbClr val="374151"/>
                </a:solidFill>
                <a:latin typeface="Arial" panose="020B0604020202020204" pitchFamily="34" charset="0"/>
                <a:cs typeface="Arial" panose="020B0604020202020204" pitchFamily="34" charset="0"/>
              </a:rPr>
              <a:t>The primary advantage of the API is that developers can integrate </a:t>
            </a:r>
            <a:r>
              <a:rPr lang="en-US" altLang="zh-CN" sz="1600" dirty="0" err="1">
                <a:solidFill>
                  <a:srgbClr val="374151"/>
                </a:solidFill>
                <a:latin typeface="Arial" panose="020B0604020202020204" pitchFamily="34" charset="0"/>
                <a:cs typeface="Arial" panose="020B0604020202020204" pitchFamily="34" charset="0"/>
              </a:rPr>
              <a:t>ChatGPT</a:t>
            </a:r>
            <a:r>
              <a:rPr lang="en-US" altLang="zh-CN" sz="1600" dirty="0">
                <a:solidFill>
                  <a:srgbClr val="374151"/>
                </a:solidFill>
                <a:latin typeface="Arial" panose="020B0604020202020204" pitchFamily="34" charset="0"/>
                <a:cs typeface="Arial" panose="020B0604020202020204" pitchFamily="34" charset="0"/>
              </a:rPr>
              <a:t> into their own applications, services, or platforms. This could be anything from a mobile app, a web service, a chatbot, to a research tool.</a:t>
            </a:r>
            <a:endParaRPr lang="en-US" altLang="zh-CN" sz="1600" dirty="0">
              <a:latin typeface="Arial" panose="020B0604020202020204" pitchFamily="34" charset="0"/>
              <a:cs typeface="Arial" panose="020B0604020202020204" pitchFamily="34" charset="0"/>
            </a:endParaRPr>
          </a:p>
          <a:p>
            <a:r>
              <a:rPr lang="en-US" altLang="zh-CN" sz="1600" dirty="0">
                <a:latin typeface="Arial" panose="020B0604020202020204" pitchFamily="34" charset="0"/>
                <a:cs typeface="Arial" panose="020B0604020202020204" pitchFamily="34" charset="0"/>
              </a:rPr>
              <a:t>Automation &amp; Workflow</a:t>
            </a:r>
          </a:p>
          <a:p>
            <a:pPr lvl="1"/>
            <a:r>
              <a:rPr lang="en-US" altLang="zh-CN" sz="1600" b="0" i="0" dirty="0">
                <a:solidFill>
                  <a:srgbClr val="374151"/>
                </a:solidFill>
                <a:effectLst/>
                <a:latin typeface="Arial" panose="020B0604020202020204" pitchFamily="34" charset="0"/>
                <a:cs typeface="Arial" panose="020B0604020202020204" pitchFamily="34" charset="0"/>
              </a:rPr>
              <a:t>Through the API, businesses can automate certain tasks or services. For example, a company might use the API to provide automated customer support on their website.</a:t>
            </a:r>
          </a:p>
          <a:p>
            <a:r>
              <a:rPr lang="en-US" altLang="zh-CN" sz="1600" dirty="0">
                <a:latin typeface="Arial" panose="020B0604020202020204" pitchFamily="34" charset="0"/>
                <a:cs typeface="Arial" panose="020B0604020202020204" pitchFamily="34" charset="0"/>
              </a:rPr>
              <a:t>Customization</a:t>
            </a:r>
          </a:p>
          <a:p>
            <a:pPr lvl="1"/>
            <a:r>
              <a:rPr lang="en-US" altLang="zh-CN" sz="1600" b="0" i="0" dirty="0">
                <a:solidFill>
                  <a:srgbClr val="374151"/>
                </a:solidFill>
                <a:effectLst/>
                <a:latin typeface="Arial" panose="020B0604020202020204" pitchFamily="34" charset="0"/>
                <a:cs typeface="Arial" panose="020B0604020202020204" pitchFamily="34" charset="0"/>
              </a:rPr>
              <a:t>With the API, developers can create custom workflows, integrate the system with their databases, and generally tailor the experience to their needs.</a:t>
            </a:r>
          </a:p>
          <a:p>
            <a:pPr lvl="1"/>
            <a:r>
              <a:rPr lang="en-US" altLang="zh-CN" sz="1600" dirty="0">
                <a:latin typeface="Arial" panose="020B0604020202020204" pitchFamily="34" charset="0"/>
                <a:cs typeface="Arial" panose="020B0604020202020204" pitchFamily="34" charset="0"/>
              </a:rPr>
              <a:t>E.g. Get embeddings from ChatGPT model</a:t>
            </a:r>
          </a:p>
          <a:p>
            <a:r>
              <a:rPr lang="en-US" altLang="zh-CN" sz="1600" dirty="0">
                <a:latin typeface="Arial" panose="020B0604020202020204" pitchFamily="34" charset="0"/>
                <a:cs typeface="Arial" panose="020B0604020202020204" pitchFamily="34" charset="0"/>
              </a:rPr>
              <a:t>Scalability</a:t>
            </a:r>
          </a:p>
          <a:p>
            <a:pPr lvl="1"/>
            <a:r>
              <a:rPr lang="en-US" altLang="zh-CN" sz="1600" b="0" i="0" dirty="0">
                <a:solidFill>
                  <a:srgbClr val="374151"/>
                </a:solidFill>
                <a:effectLst/>
                <a:latin typeface="Arial" panose="020B0604020202020204" pitchFamily="34" charset="0"/>
                <a:cs typeface="Arial" panose="020B0604020202020204" pitchFamily="34" charset="0"/>
              </a:rPr>
              <a:t>When integrated into a product, the API allows for scaling up the usage based on demand. If a developer wants to have multiple simultaneous conversations, they can do so using the API.</a:t>
            </a:r>
          </a:p>
        </p:txBody>
      </p:sp>
    </p:spTree>
    <p:extLst>
      <p:ext uri="{BB962C8B-B14F-4D97-AF65-F5344CB8AC3E}">
        <p14:creationId xmlns:p14="http://schemas.microsoft.com/office/powerpoint/2010/main" val="1976512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5627-10E7-7438-776E-A0360EAD0761}"/>
              </a:ext>
            </a:extLst>
          </p:cNvPr>
          <p:cNvSpPr>
            <a:spLocks noGrp="1"/>
          </p:cNvSpPr>
          <p:nvPr>
            <p:ph type="title"/>
          </p:nvPr>
        </p:nvSpPr>
        <p:spPr/>
        <p:txBody>
          <a:bodyPr>
            <a:normAutofit/>
          </a:bodyPr>
          <a:lstStyle/>
          <a:p>
            <a:r>
              <a:rPr lang="en-US" altLang="zh-CN" sz="3200" dirty="0">
                <a:latin typeface="Arial" panose="020B0604020202020204" pitchFamily="34" charset="0"/>
                <a:cs typeface="Arial" panose="020B0604020202020204" pitchFamily="34" charset="0"/>
              </a:rPr>
              <a:t>An example in healthcare: Drug synergy prediction</a:t>
            </a:r>
            <a:endParaRPr lang="zh-CN" altLang="en-US"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ED6D722-EA2E-23FC-79C7-8135A37C3389}"/>
              </a:ext>
            </a:extLst>
          </p:cNvPr>
          <p:cNvSpPr>
            <a:spLocks noGrp="1"/>
          </p:cNvSpPr>
          <p:nvPr>
            <p:ph idx="1"/>
          </p:nvPr>
        </p:nvSpPr>
        <p:spPr/>
        <p:txBody>
          <a:bodyPr>
            <a:normAutofit/>
          </a:bodyPr>
          <a:lstStyle/>
          <a:p>
            <a:r>
              <a:rPr lang="en-US" altLang="zh-CN" sz="2400" dirty="0">
                <a:latin typeface="Arial" panose="020B0604020202020204" pitchFamily="34" charset="0"/>
                <a:cs typeface="Arial" panose="020B0604020202020204" pitchFamily="34" charset="0"/>
              </a:rPr>
              <a:t>Drug synergy refers to the phenomenon where the combined effect of two drugs is greater than their individual effects.</a:t>
            </a:r>
          </a:p>
          <a:p>
            <a:endParaRPr lang="en-US" altLang="zh-CN" sz="2400" dirty="0">
              <a:latin typeface="Arial" panose="020B0604020202020204" pitchFamily="34" charset="0"/>
              <a:cs typeface="Arial" panose="020B0604020202020204" pitchFamily="34" charset="0"/>
            </a:endParaRPr>
          </a:p>
          <a:p>
            <a:r>
              <a:rPr lang="en-US" altLang="zh-CN" sz="2400" dirty="0">
                <a:latin typeface="Arial" panose="020B0604020202020204" pitchFamily="34" charset="0"/>
                <a:cs typeface="Arial" panose="020B0604020202020204" pitchFamily="34" charset="0"/>
              </a:rPr>
              <a:t>Researchers usually use experimental methods to find potential drug combination for cancer treatment. However, it is expensive and time-consuming.</a:t>
            </a:r>
          </a:p>
          <a:p>
            <a:endParaRPr lang="en-US" altLang="zh-CN" sz="24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76038BB-1D58-576D-D860-34CF25686447}"/>
              </a:ext>
            </a:extLst>
          </p:cNvPr>
          <p:cNvSpPr txBox="1"/>
          <p:nvPr/>
        </p:nvSpPr>
        <p:spPr>
          <a:xfrm>
            <a:off x="838200" y="6581001"/>
            <a:ext cx="5669652"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https://www.nature.com/articles/nchembio.1205</a:t>
            </a:r>
            <a:endParaRPr lang="zh-CN" altLang="en-US" sz="1200" dirty="0">
              <a:latin typeface="Times New Roman" panose="02020603050405020304" pitchFamily="18" charset="0"/>
              <a:cs typeface="Times New Roman" panose="02020603050405020304" pitchFamily="18" charset="0"/>
            </a:endParaRPr>
          </a:p>
        </p:txBody>
      </p:sp>
      <p:pic>
        <p:nvPicPr>
          <p:cNvPr id="2050" name="Picture 2" descr="Drug Discovery Department | Moffitt">
            <a:extLst>
              <a:ext uri="{FF2B5EF4-FFF2-40B4-BE49-F238E27FC236}">
                <a16:creationId xmlns:a16="http://schemas.microsoft.com/office/drawing/2014/main" id="{540E6293-92D6-5739-C62E-FCA1950E84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4489" y="4145964"/>
            <a:ext cx="6243021" cy="2233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081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5627-10E7-7438-776E-A0360EAD0761}"/>
              </a:ext>
            </a:extLst>
          </p:cNvPr>
          <p:cNvSpPr>
            <a:spLocks noGrp="1"/>
          </p:cNvSpPr>
          <p:nvPr>
            <p:ph type="title"/>
          </p:nvPr>
        </p:nvSpPr>
        <p:spPr/>
        <p:txBody>
          <a:bodyPr>
            <a:normAutofit/>
          </a:bodyPr>
          <a:lstStyle/>
          <a:p>
            <a:r>
              <a:rPr lang="en-US" altLang="zh-CN" sz="3200" dirty="0">
                <a:latin typeface="Arial" panose="020B0604020202020204" pitchFamily="34" charset="0"/>
                <a:cs typeface="Arial" panose="020B0604020202020204" pitchFamily="34" charset="0"/>
              </a:rPr>
              <a:t>Deep learning in drug synergy prediction</a:t>
            </a:r>
            <a:endParaRPr lang="zh-CN" altLang="en-US"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ED6D722-EA2E-23FC-79C7-8135A37C3389}"/>
              </a:ext>
            </a:extLst>
          </p:cNvPr>
          <p:cNvSpPr>
            <a:spLocks noGrp="1"/>
          </p:cNvSpPr>
          <p:nvPr>
            <p:ph idx="1"/>
          </p:nvPr>
        </p:nvSpPr>
        <p:spPr/>
        <p:txBody>
          <a:bodyPr>
            <a:normAutofit/>
          </a:bodyPr>
          <a:lstStyle/>
          <a:p>
            <a:r>
              <a:rPr lang="en-US" altLang="zh-CN" sz="2400" dirty="0">
                <a:latin typeface="Arial" panose="020B0604020202020204" pitchFamily="34" charset="0"/>
                <a:cs typeface="Arial" panose="020B0604020202020204" pitchFamily="34" charset="0"/>
              </a:rPr>
              <a:t>Some previous works use machine learning models to predict synergy. However, with limited data and features, the performance of rare cancers is poor.</a:t>
            </a:r>
          </a:p>
          <a:p>
            <a:endParaRPr lang="en-US" altLang="zh-CN" sz="2400" dirty="0">
              <a:latin typeface="Arial" panose="020B0604020202020204" pitchFamily="34" charset="0"/>
              <a:cs typeface="Arial" panose="020B0604020202020204" pitchFamily="34" charset="0"/>
            </a:endParaRPr>
          </a:p>
          <a:p>
            <a:r>
              <a:rPr lang="en-US" altLang="zh-CN" sz="2400" dirty="0">
                <a:latin typeface="Arial" panose="020B0604020202020204" pitchFamily="34" charset="0"/>
                <a:cs typeface="Arial" panose="020B0604020202020204" pitchFamily="34" charset="0"/>
              </a:rPr>
              <a:t>Leveraging prior knowledge in scientific literature encoded in LLMs is a new way to predict drug synergy for cancers.</a:t>
            </a:r>
          </a:p>
        </p:txBody>
      </p:sp>
      <p:sp>
        <p:nvSpPr>
          <p:cNvPr id="4" name="TextBox 3">
            <a:extLst>
              <a:ext uri="{FF2B5EF4-FFF2-40B4-BE49-F238E27FC236}">
                <a16:creationId xmlns:a16="http://schemas.microsoft.com/office/drawing/2014/main" id="{E76038BB-1D58-576D-D860-34CF25686447}"/>
              </a:ext>
            </a:extLst>
          </p:cNvPr>
          <p:cNvSpPr txBox="1"/>
          <p:nvPr/>
        </p:nvSpPr>
        <p:spPr>
          <a:xfrm>
            <a:off x="838200" y="6581001"/>
            <a:ext cx="5669652"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https://academic.oup.com/bioinformatics/article/34/9/1538/4747884</a:t>
            </a:r>
            <a:endParaRPr lang="zh-CN" altLang="en-US" sz="1200" dirty="0">
              <a:latin typeface="Times New Roman" panose="02020603050405020304" pitchFamily="18" charset="0"/>
              <a:cs typeface="Times New Roman" panose="02020603050405020304" pitchFamily="18" charset="0"/>
            </a:endParaRPr>
          </a:p>
        </p:txBody>
      </p:sp>
      <p:pic>
        <p:nvPicPr>
          <p:cNvPr id="3074" name="Picture 2" descr="Schematic illustration of our Deep Learning approach. The input consists of three parts: the chemical descriptors for drug A and drug B, and the genomic information of the cell line. The inputs are propagated through the network to the linear output unit. The thereby obtained result is the predicted synergy value. The best performing architecture was determined via exploration of different hyperparameters which are listed in Table 1">
            <a:extLst>
              <a:ext uri="{FF2B5EF4-FFF2-40B4-BE49-F238E27FC236}">
                <a16:creationId xmlns:a16="http://schemas.microsoft.com/office/drawing/2014/main" id="{15C6D0B8-D6B8-4080-8A6E-8397ACE8A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5661" y="4490361"/>
            <a:ext cx="2214730" cy="168660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C7E8851-A5D7-D1A0-CCBF-B33EBF61BEE7}"/>
              </a:ext>
            </a:extLst>
          </p:cNvPr>
          <p:cNvPicPr>
            <a:picLocks noChangeAspect="1"/>
          </p:cNvPicPr>
          <p:nvPr/>
        </p:nvPicPr>
        <p:blipFill>
          <a:blip r:embed="rId4"/>
          <a:stretch>
            <a:fillRect/>
          </a:stretch>
        </p:blipFill>
        <p:spPr>
          <a:xfrm>
            <a:off x="5689452" y="4487794"/>
            <a:ext cx="4797910" cy="1684035"/>
          </a:xfrm>
          <a:prstGeom prst="rect">
            <a:avLst/>
          </a:prstGeom>
        </p:spPr>
      </p:pic>
    </p:spTree>
    <p:extLst>
      <p:ext uri="{BB962C8B-B14F-4D97-AF65-F5344CB8AC3E}">
        <p14:creationId xmlns:p14="http://schemas.microsoft.com/office/powerpoint/2010/main" val="275844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5627-10E7-7438-776E-A0360EAD0761}"/>
              </a:ext>
            </a:extLst>
          </p:cNvPr>
          <p:cNvSpPr>
            <a:spLocks noGrp="1"/>
          </p:cNvSpPr>
          <p:nvPr>
            <p:ph type="title"/>
          </p:nvPr>
        </p:nvSpPr>
        <p:spPr/>
        <p:txBody>
          <a:bodyPr>
            <a:normAutofit/>
          </a:bodyPr>
          <a:lstStyle/>
          <a:p>
            <a:r>
              <a:rPr lang="en-US" altLang="zh-CN" sz="3200" dirty="0">
                <a:latin typeface="Arial" panose="020B0604020202020204" pitchFamily="34" charset="0"/>
                <a:cs typeface="Arial" panose="020B0604020202020204" pitchFamily="34" charset="0"/>
              </a:rPr>
              <a:t>Drug synergy prediction using LLM</a:t>
            </a:r>
            <a:endParaRPr lang="zh-CN" altLang="en-US"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ED6D722-EA2E-23FC-79C7-8135A37C3389}"/>
              </a:ext>
            </a:extLst>
          </p:cNvPr>
          <p:cNvSpPr>
            <a:spLocks noGrp="1"/>
          </p:cNvSpPr>
          <p:nvPr>
            <p:ph idx="1"/>
          </p:nvPr>
        </p:nvSpPr>
        <p:spPr/>
        <p:txBody>
          <a:bodyPr>
            <a:normAutofit/>
          </a:bodyPr>
          <a:lstStyle/>
          <a:p>
            <a:r>
              <a:rPr lang="en-US" altLang="zh-CN" sz="2400" dirty="0">
                <a:latin typeface="Arial" panose="020B0604020202020204" pitchFamily="34" charset="0"/>
                <a:cs typeface="Arial" panose="020B0604020202020204" pitchFamily="34" charset="0"/>
              </a:rPr>
              <a:t>Task: Given two drugs and a cell line, determine whether the drugs have synergistic effect on the cell line, based on each drug’s sensitivity to the cell line</a:t>
            </a:r>
          </a:p>
          <a:p>
            <a:endParaRPr lang="en-US" altLang="zh-CN" sz="2400" dirty="0">
              <a:latin typeface="Arial" panose="020B0604020202020204" pitchFamily="34" charset="0"/>
              <a:cs typeface="Arial" panose="020B0604020202020204" pitchFamily="34" charset="0"/>
            </a:endParaRPr>
          </a:p>
          <a:p>
            <a:r>
              <a:rPr lang="en-US" altLang="zh-CN" sz="2400" dirty="0">
                <a:latin typeface="Arial" panose="020B0604020202020204" pitchFamily="34" charset="0"/>
                <a:cs typeface="Arial" panose="020B0604020202020204" pitchFamily="34" charset="0"/>
              </a:rPr>
              <a:t>Data: </a:t>
            </a:r>
            <a:r>
              <a:rPr lang="en-US" altLang="zh-CN" sz="2400" dirty="0" err="1">
                <a:latin typeface="Arial" panose="020B0604020202020204" pitchFamily="34" charset="0"/>
                <a:cs typeface="Arial" panose="020B0604020202020204" pitchFamily="34" charset="0"/>
              </a:rPr>
              <a:t>DrugComb</a:t>
            </a:r>
            <a:r>
              <a:rPr lang="en-US" altLang="zh-CN" sz="2400" dirty="0">
                <a:latin typeface="Arial" panose="020B0604020202020204" pitchFamily="34" charset="0"/>
                <a:cs typeface="Arial" panose="020B0604020202020204" pitchFamily="34" charset="0"/>
              </a:rPr>
              <a:t> dataset</a:t>
            </a:r>
          </a:p>
        </p:txBody>
      </p:sp>
      <p:sp>
        <p:nvSpPr>
          <p:cNvPr id="4" name="TextBox 3">
            <a:extLst>
              <a:ext uri="{FF2B5EF4-FFF2-40B4-BE49-F238E27FC236}">
                <a16:creationId xmlns:a16="http://schemas.microsoft.com/office/drawing/2014/main" id="{E76038BB-1D58-576D-D860-34CF25686447}"/>
              </a:ext>
            </a:extLst>
          </p:cNvPr>
          <p:cNvSpPr txBox="1"/>
          <p:nvPr/>
        </p:nvSpPr>
        <p:spPr>
          <a:xfrm>
            <a:off x="838200" y="6581001"/>
            <a:ext cx="5669652"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https://drugcomb.fimm.fi/</a:t>
            </a:r>
            <a:endParaRPr lang="zh-CN" altLang="en-US" sz="1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BAA5D2B-35F7-B090-D8F7-E72ECCBD59B6}"/>
              </a:ext>
            </a:extLst>
          </p:cNvPr>
          <p:cNvPicPr>
            <a:picLocks noChangeAspect="1"/>
          </p:cNvPicPr>
          <p:nvPr/>
        </p:nvPicPr>
        <p:blipFill>
          <a:blip r:embed="rId3"/>
          <a:stretch>
            <a:fillRect/>
          </a:stretch>
        </p:blipFill>
        <p:spPr>
          <a:xfrm>
            <a:off x="2560320" y="4148328"/>
            <a:ext cx="7071360" cy="2028635"/>
          </a:xfrm>
          <a:prstGeom prst="rect">
            <a:avLst/>
          </a:prstGeom>
        </p:spPr>
      </p:pic>
    </p:spTree>
    <p:extLst>
      <p:ext uri="{BB962C8B-B14F-4D97-AF65-F5344CB8AC3E}">
        <p14:creationId xmlns:p14="http://schemas.microsoft.com/office/powerpoint/2010/main" val="1503854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5627-10E7-7438-776E-A0360EAD0761}"/>
              </a:ext>
            </a:extLst>
          </p:cNvPr>
          <p:cNvSpPr>
            <a:spLocks noGrp="1"/>
          </p:cNvSpPr>
          <p:nvPr>
            <p:ph type="title"/>
          </p:nvPr>
        </p:nvSpPr>
        <p:spPr/>
        <p:txBody>
          <a:bodyPr>
            <a:normAutofit/>
          </a:bodyPr>
          <a:lstStyle/>
          <a:p>
            <a:r>
              <a:rPr lang="en-US" altLang="zh-CN" sz="3200" dirty="0">
                <a:latin typeface="Arial" panose="020B0604020202020204" pitchFamily="34" charset="0"/>
                <a:cs typeface="Arial" panose="020B0604020202020204" pitchFamily="34" charset="0"/>
              </a:rPr>
              <a:t>Zero shot learning by ChatGPT</a:t>
            </a:r>
            <a:endParaRPr lang="zh-CN" altLang="en-US"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ED6D722-EA2E-23FC-79C7-8135A37C3389}"/>
              </a:ext>
            </a:extLst>
          </p:cNvPr>
          <p:cNvSpPr>
            <a:spLocks noGrp="1"/>
          </p:cNvSpPr>
          <p:nvPr>
            <p:ph idx="1"/>
          </p:nvPr>
        </p:nvSpPr>
        <p:spPr/>
        <p:txBody>
          <a:bodyPr>
            <a:normAutofit/>
          </a:bodyPr>
          <a:lstStyle/>
          <a:p>
            <a:r>
              <a:rPr lang="en-US" altLang="zh-CN" sz="2400" dirty="0">
                <a:latin typeface="Arial" panose="020B0604020202020204" pitchFamily="34" charset="0"/>
                <a:cs typeface="Arial" panose="020B0604020202020204" pitchFamily="34" charset="0"/>
              </a:rPr>
              <a:t>Send a request to ChatGPT API using prompt and get response from it</a:t>
            </a:r>
          </a:p>
          <a:p>
            <a:endParaRPr lang="en-US" altLang="zh-CN" sz="2400" dirty="0">
              <a:latin typeface="Arial" panose="020B0604020202020204" pitchFamily="34" charset="0"/>
              <a:cs typeface="Arial" panose="020B0604020202020204" pitchFamily="34" charset="0"/>
            </a:endParaRPr>
          </a:p>
          <a:p>
            <a:r>
              <a:rPr lang="en-US" altLang="zh-CN" sz="2400" dirty="0">
                <a:latin typeface="Arial" panose="020B0604020202020204" pitchFamily="34" charset="0"/>
                <a:cs typeface="Arial" panose="020B0604020202020204" pitchFamily="34" charset="0"/>
              </a:rPr>
              <a:t>See Google </a:t>
            </a:r>
            <a:r>
              <a:rPr lang="en-US" altLang="zh-CN" sz="2400" dirty="0" err="1">
                <a:latin typeface="Arial" panose="020B0604020202020204" pitchFamily="34" charset="0"/>
                <a:cs typeface="Arial" panose="020B0604020202020204" pitchFamily="34" charset="0"/>
              </a:rPr>
              <a:t>Colab</a:t>
            </a:r>
            <a:r>
              <a:rPr lang="en-US" altLang="zh-CN" sz="2400" dirty="0">
                <a:latin typeface="Arial" panose="020B0604020202020204" pitchFamily="34" charset="0"/>
                <a:cs typeface="Arial" panose="020B0604020202020204" pitchFamily="34" charset="0"/>
              </a:rPr>
              <a:t> Demo </a:t>
            </a:r>
          </a:p>
        </p:txBody>
      </p:sp>
    </p:spTree>
    <p:extLst>
      <p:ext uri="{BB962C8B-B14F-4D97-AF65-F5344CB8AC3E}">
        <p14:creationId xmlns:p14="http://schemas.microsoft.com/office/powerpoint/2010/main" val="1118114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5627-10E7-7438-776E-A0360EAD0761}"/>
              </a:ext>
            </a:extLst>
          </p:cNvPr>
          <p:cNvSpPr>
            <a:spLocks noGrp="1"/>
          </p:cNvSpPr>
          <p:nvPr>
            <p:ph type="title"/>
          </p:nvPr>
        </p:nvSpPr>
        <p:spPr/>
        <p:txBody>
          <a:bodyPr>
            <a:normAutofit/>
          </a:bodyPr>
          <a:lstStyle/>
          <a:p>
            <a:r>
              <a:rPr lang="en-US" altLang="zh-CN" sz="3200" dirty="0">
                <a:latin typeface="Arial" panose="020B0604020202020204" pitchFamily="34" charset="0"/>
                <a:cs typeface="Arial" panose="020B0604020202020204" pitchFamily="34" charset="0"/>
              </a:rPr>
              <a:t>Prompt: Add a role</a:t>
            </a:r>
            <a:endParaRPr lang="zh-CN" altLang="en-US"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ED6D722-EA2E-23FC-79C7-8135A37C3389}"/>
              </a:ext>
            </a:extLst>
          </p:cNvPr>
          <p:cNvSpPr>
            <a:spLocks noGrp="1"/>
          </p:cNvSpPr>
          <p:nvPr>
            <p:ph idx="1"/>
          </p:nvPr>
        </p:nvSpPr>
        <p:spPr/>
        <p:txBody>
          <a:bodyPr>
            <a:normAutofit/>
          </a:bodyPr>
          <a:lstStyle/>
          <a:p>
            <a:r>
              <a:rPr lang="en-US" altLang="zh-CN" sz="2400" dirty="0">
                <a:latin typeface="Arial" panose="020B0604020202020204" pitchFamily="34" charset="0"/>
                <a:cs typeface="Arial" panose="020B0604020202020204" pitchFamily="34" charset="0"/>
              </a:rPr>
              <a:t>Adding a role boosts ChatGPT performance</a:t>
            </a:r>
          </a:p>
          <a:p>
            <a:endParaRPr lang="en-US" altLang="zh-CN" sz="2400" dirty="0">
              <a:latin typeface="Arial" panose="020B0604020202020204" pitchFamily="34" charset="0"/>
              <a:cs typeface="Arial" panose="020B0604020202020204" pitchFamily="34" charset="0"/>
            </a:endParaRPr>
          </a:p>
          <a:p>
            <a:r>
              <a:rPr lang="en-US" altLang="zh-CN" sz="2400" dirty="0">
                <a:latin typeface="Arial" panose="020B0604020202020204" pitchFamily="34" charset="0"/>
                <a:cs typeface="Arial" panose="020B0604020202020204" pitchFamily="34" charset="0"/>
              </a:rPr>
              <a:t>See Google </a:t>
            </a:r>
            <a:r>
              <a:rPr lang="en-US" altLang="zh-CN" sz="2400" dirty="0" err="1">
                <a:latin typeface="Arial" panose="020B0604020202020204" pitchFamily="34" charset="0"/>
                <a:cs typeface="Arial" panose="020B0604020202020204" pitchFamily="34" charset="0"/>
              </a:rPr>
              <a:t>Colab</a:t>
            </a:r>
            <a:r>
              <a:rPr lang="en-US" altLang="zh-CN" sz="2400" dirty="0">
                <a:latin typeface="Arial" panose="020B0604020202020204" pitchFamily="34" charset="0"/>
                <a:cs typeface="Arial" panose="020B0604020202020204" pitchFamily="34" charset="0"/>
              </a:rPr>
              <a:t> Demo </a:t>
            </a:r>
          </a:p>
          <a:p>
            <a:endParaRPr lang="en-US" altLang="zh-CN" sz="24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76038BB-1D58-576D-D860-34CF25686447}"/>
              </a:ext>
            </a:extLst>
          </p:cNvPr>
          <p:cNvSpPr txBox="1"/>
          <p:nvPr/>
        </p:nvSpPr>
        <p:spPr>
          <a:xfrm>
            <a:off x="838200" y="6581001"/>
            <a:ext cx="5669652"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https://promptengineering.org/role-playing-in-large-language-models-like-chatgpt/</a:t>
            </a:r>
            <a:endParaRPr lang="zh-CN"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1417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5627-10E7-7438-776E-A0360EAD0761}"/>
              </a:ext>
            </a:extLst>
          </p:cNvPr>
          <p:cNvSpPr>
            <a:spLocks noGrp="1"/>
          </p:cNvSpPr>
          <p:nvPr>
            <p:ph type="title"/>
          </p:nvPr>
        </p:nvSpPr>
        <p:spPr/>
        <p:txBody>
          <a:bodyPr>
            <a:normAutofit/>
          </a:bodyPr>
          <a:lstStyle/>
          <a:p>
            <a:r>
              <a:rPr lang="en-US" altLang="zh-CN" sz="3200" dirty="0">
                <a:latin typeface="Arial" panose="020B0604020202020204" pitchFamily="34" charset="0"/>
                <a:cs typeface="Arial" panose="020B0604020202020204" pitchFamily="34" charset="0"/>
              </a:rPr>
              <a:t>Explanation: Continue a conversation</a:t>
            </a:r>
            <a:endParaRPr lang="zh-CN" altLang="en-US"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ED6D722-EA2E-23FC-79C7-8135A37C3389}"/>
              </a:ext>
            </a:extLst>
          </p:cNvPr>
          <p:cNvSpPr>
            <a:spLocks noGrp="1"/>
          </p:cNvSpPr>
          <p:nvPr>
            <p:ph idx="1"/>
          </p:nvPr>
        </p:nvSpPr>
        <p:spPr/>
        <p:txBody>
          <a:bodyPr>
            <a:normAutofit/>
          </a:bodyPr>
          <a:lstStyle/>
          <a:p>
            <a:r>
              <a:rPr lang="en-US" altLang="zh-CN" sz="2400" dirty="0">
                <a:latin typeface="Arial" panose="020B0604020202020204" pitchFamily="34" charset="0"/>
                <a:cs typeface="Arial" panose="020B0604020202020204" pitchFamily="34" charset="0"/>
              </a:rPr>
              <a:t>Explore why ChatGPT gives the answer by asking following questions</a:t>
            </a:r>
          </a:p>
          <a:p>
            <a:endParaRPr lang="en-US" altLang="zh-CN" sz="2400" dirty="0">
              <a:latin typeface="Arial" panose="020B0604020202020204" pitchFamily="34" charset="0"/>
              <a:cs typeface="Arial" panose="020B0604020202020204" pitchFamily="34" charset="0"/>
            </a:endParaRPr>
          </a:p>
          <a:p>
            <a:r>
              <a:rPr lang="en-US" altLang="zh-CN" sz="2400" dirty="0">
                <a:latin typeface="Arial" panose="020B0604020202020204" pitchFamily="34" charset="0"/>
                <a:cs typeface="Arial" panose="020B0604020202020204" pitchFamily="34" charset="0"/>
              </a:rPr>
              <a:t>See Google </a:t>
            </a:r>
            <a:r>
              <a:rPr lang="en-US" altLang="zh-CN" sz="2400" dirty="0" err="1">
                <a:latin typeface="Arial" panose="020B0604020202020204" pitchFamily="34" charset="0"/>
                <a:cs typeface="Arial" panose="020B0604020202020204" pitchFamily="34" charset="0"/>
              </a:rPr>
              <a:t>Colab</a:t>
            </a:r>
            <a:r>
              <a:rPr lang="en-US" altLang="zh-CN" sz="2400" dirty="0">
                <a:latin typeface="Arial" panose="020B0604020202020204" pitchFamily="34" charset="0"/>
                <a:cs typeface="Arial" panose="020B0604020202020204" pitchFamily="34" charset="0"/>
              </a:rPr>
              <a:t> Demo </a:t>
            </a:r>
          </a:p>
          <a:p>
            <a:endParaRPr lang="en-US" altLang="zh-C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4565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1065</TotalTime>
  <Words>747</Words>
  <Application>Microsoft Office PowerPoint</Application>
  <PresentationFormat>Widescreen</PresentationFormat>
  <Paragraphs>97</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等线</vt:lpstr>
      <vt:lpstr>等线 Light</vt:lpstr>
      <vt:lpstr>Söhne</vt:lpstr>
      <vt:lpstr>Arial</vt:lpstr>
      <vt:lpstr>Times New Roman</vt:lpstr>
      <vt:lpstr>Office Theme</vt:lpstr>
      <vt:lpstr>Use ChatGPT API for healthcare:  An example in drug synergy prediction</vt:lpstr>
      <vt:lpstr>ChatGPT API</vt:lpstr>
      <vt:lpstr>Advantages using ChatGPT API</vt:lpstr>
      <vt:lpstr>An example in healthcare: Drug synergy prediction</vt:lpstr>
      <vt:lpstr>Deep learning in drug synergy prediction</vt:lpstr>
      <vt:lpstr>Drug synergy prediction using LLM</vt:lpstr>
      <vt:lpstr>Zero shot learning by ChatGPT</vt:lpstr>
      <vt:lpstr>Prompt: Add a role</vt:lpstr>
      <vt:lpstr>Explanation: Continue a conversation</vt:lpstr>
      <vt:lpstr>For better performance</vt:lpstr>
      <vt:lpstr>Get embeddings from ChatGPT</vt:lpstr>
      <vt:lpstr>Use the embeddings to do classification</vt:lpstr>
      <vt:lpstr>Compare with model trained on common cancer data</vt:lpstr>
      <vt:lpstr>Comparison of different models</vt:lpstr>
      <vt:lpstr>Model performance patterns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ChatGPT API for healthcare:  An example in drug synergy prediction</dc:title>
  <dc:creator>skysky1997</dc:creator>
  <cp:lastModifiedBy>Ding, Ying</cp:lastModifiedBy>
  <cp:revision>5</cp:revision>
  <dcterms:created xsi:type="dcterms:W3CDTF">2023-10-30T01:04:49Z</dcterms:created>
  <dcterms:modified xsi:type="dcterms:W3CDTF">2023-11-10T02:29:28Z</dcterms:modified>
</cp:coreProperties>
</file>