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UT-Austin-MSAI-Program/ai-in-healthcare-ai395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Mimic Visualizations…"/>
          <p:cNvSpPr txBox="1"/>
          <p:nvPr>
            <p:ph type="ctrTitle"/>
          </p:nvPr>
        </p:nvSpPr>
        <p:spPr>
          <a:prstGeom prst="rect">
            <a:avLst/>
          </a:prstGeom>
        </p:spPr>
        <p:txBody>
          <a:bodyPr/>
          <a:lstStyle/>
          <a:p>
            <a:pPr/>
            <a:r>
              <a:t>Mimic Visualizations</a:t>
            </a:r>
          </a:p>
          <a:p>
            <a:pPr>
              <a:spcBef>
                <a:spcPts val="700"/>
              </a:spcBef>
              <a:defRPr sz="3200">
                <a:solidFill>
                  <a:srgbClr val="888888"/>
                </a:solidFill>
              </a:defRPr>
            </a:pPr>
            <a:r>
              <a:t>AI in Healthcare </a:t>
            </a:r>
          </a:p>
        </p:txBody>
      </p:sp>
      <p:sp>
        <p:nvSpPr>
          <p:cNvPr id="95" name="Jef DeWitt…"/>
          <p:cNvSpPr txBox="1"/>
          <p:nvPr>
            <p:ph type="subTitle" sz="quarter" idx="1"/>
          </p:nvPr>
        </p:nvSpPr>
        <p:spPr>
          <a:prstGeom prst="rect">
            <a:avLst/>
          </a:prstGeom>
        </p:spPr>
        <p:txBody>
          <a:bodyPr/>
          <a:lstStyle/>
          <a:p>
            <a:pPr/>
            <a:r>
              <a:t>Jef DeWitt</a:t>
            </a:r>
          </a:p>
          <a:p>
            <a:pPr/>
            <a:r>
              <a:t>January 30, 2025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prstGeom prst="rect">
            <a:avLst/>
          </a:prstGeom>
        </p:spPr>
        <p:txBody>
          <a:bodyPr/>
          <a:lstStyle/>
          <a:p>
            <a:pPr/>
            <a:r>
              <a:t>Organism Resistance to Antibiotics</a:t>
            </a:r>
          </a:p>
        </p:txBody>
      </p:sp>
      <p:sp>
        <p:nvSpPr>
          <p:cNvPr id="131" name="TextBox 2"/>
          <p:cNvSpPr txBox="1"/>
          <p:nvPr/>
        </p:nvSpPr>
        <p:spPr>
          <a:xfrm>
            <a:off x="150346" y="2678256"/>
            <a:ext cx="3451744" cy="150148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This heatmap shows microorganism resistance to various antibiotics. Color coding reveals resistance (yellow), intermediate responses (green), and susceptibility (blue).</a:t>
            </a:r>
          </a:p>
        </p:txBody>
      </p:sp>
      <p:pic>
        <p:nvPicPr>
          <p:cNvPr id="132" name="organism-antibiotic-resistence.png" descr="organism-antibiotic-resistence.png"/>
          <p:cNvPicPr>
            <a:picLocks noChangeAspect="1"/>
          </p:cNvPicPr>
          <p:nvPr/>
        </p:nvPicPr>
        <p:blipFill>
          <a:blip r:embed="rId2">
            <a:extLst/>
          </a:blip>
          <a:stretch>
            <a:fillRect/>
          </a:stretch>
        </p:blipFill>
        <p:spPr>
          <a:xfrm>
            <a:off x="3636605" y="2460613"/>
            <a:ext cx="5452627" cy="236027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organism-antibiotic-resistence-code.png" descr="organism-antibiotic-resistence-code.png"/>
          <p:cNvPicPr>
            <a:picLocks noChangeAspect="1"/>
          </p:cNvPicPr>
          <p:nvPr/>
        </p:nvPicPr>
        <p:blipFill>
          <a:blip r:embed="rId2">
            <a:extLst/>
          </a:blip>
          <a:stretch>
            <a:fillRect/>
          </a:stretch>
        </p:blipFill>
        <p:spPr>
          <a:xfrm>
            <a:off x="4549724" y="1897463"/>
            <a:ext cx="4294714" cy="3063074"/>
          </a:xfrm>
          <a:prstGeom prst="rect">
            <a:avLst/>
          </a:prstGeom>
          <a:ln w="12700">
            <a:miter lim="400000"/>
          </a:ln>
        </p:spPr>
      </p:pic>
      <p:sp>
        <p:nvSpPr>
          <p:cNvPr id="135" name="Code from the previous visualization."/>
          <p:cNvSpPr txBox="1"/>
          <p:nvPr/>
        </p:nvSpPr>
        <p:spPr>
          <a:xfrm>
            <a:off x="2800686" y="277956"/>
            <a:ext cx="354262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Code from the previous visualization.</a:t>
            </a:r>
          </a:p>
        </p:txBody>
      </p:sp>
      <p:sp>
        <p:nvSpPr>
          <p:cNvPr id="136" name="I structured the dataset to create a table where rows represented bacterial organisms and columns represented antibiotics. Each cell contains the interpretation of susceptibility. The heatmap was generated with Seaborn, utilizing a categorical color map "/>
          <p:cNvSpPr txBox="1"/>
          <p:nvPr/>
        </p:nvSpPr>
        <p:spPr>
          <a:xfrm>
            <a:off x="282390" y="2240106"/>
            <a:ext cx="3921694" cy="23777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I structured the dataset to create a table where rows represented bacterial organisms and columns represented antibiotics. Each cell contains the interpretation of susceptibility. The heatmap was generated with Seaborn, utilizing a categorical color map to differentiate resistance levels.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lvl1pPr defTabSz="393192">
              <a:defRPr sz="3784"/>
            </a:lvl1pPr>
          </a:lstStyle>
          <a:p>
            <a:pPr/>
            <a:r>
              <a:t>Bonus Graphic: Proportion of Most Widely Used Antibiotics using Squarify</a:t>
            </a:r>
          </a:p>
        </p:txBody>
      </p:sp>
      <p:sp>
        <p:nvSpPr>
          <p:cNvPr id="139" name="TextBox 2"/>
          <p:cNvSpPr txBox="1"/>
          <p:nvPr/>
        </p:nvSpPr>
        <p:spPr>
          <a:xfrm>
            <a:off x="121920" y="2566112"/>
            <a:ext cx="3645270" cy="208568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This treemap is a snapshot of the most frequently prescribed antibiotics. Each block represents an antibiotic and its usage volume. This breakdown provides insight into antibiotic reliance and prescribing patterns in healthcare.</a:t>
            </a:r>
          </a:p>
        </p:txBody>
      </p:sp>
      <p:pic>
        <p:nvPicPr>
          <p:cNvPr id="140" name="proportion-of-widely-used-antibiotics.png" descr="proportion-of-widely-used-antibiotics.png"/>
          <p:cNvPicPr>
            <a:picLocks noChangeAspect="1"/>
          </p:cNvPicPr>
          <p:nvPr/>
        </p:nvPicPr>
        <p:blipFill>
          <a:blip r:embed="rId2">
            <a:extLst/>
          </a:blip>
          <a:stretch>
            <a:fillRect/>
          </a:stretch>
        </p:blipFill>
        <p:spPr>
          <a:xfrm>
            <a:off x="3864489" y="2239199"/>
            <a:ext cx="5174637" cy="273951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proportion-of-widely-used-antibiotics-code.png" descr="proportion-of-widely-used-antibiotics-code.png"/>
          <p:cNvPicPr>
            <a:picLocks noChangeAspect="1"/>
          </p:cNvPicPr>
          <p:nvPr/>
        </p:nvPicPr>
        <p:blipFill>
          <a:blip r:embed="rId2">
            <a:extLst/>
          </a:blip>
          <a:stretch>
            <a:fillRect/>
          </a:stretch>
        </p:blipFill>
        <p:spPr>
          <a:xfrm>
            <a:off x="4665850" y="2231100"/>
            <a:ext cx="4147950" cy="2395800"/>
          </a:xfrm>
          <a:prstGeom prst="rect">
            <a:avLst/>
          </a:prstGeom>
          <a:ln w="12700">
            <a:miter lim="400000"/>
          </a:ln>
        </p:spPr>
      </p:pic>
      <p:sp>
        <p:nvSpPr>
          <p:cNvPr id="143" name="Code from the previous visualization."/>
          <p:cNvSpPr txBox="1"/>
          <p:nvPr/>
        </p:nvSpPr>
        <p:spPr>
          <a:xfrm>
            <a:off x="2800686" y="316056"/>
            <a:ext cx="354262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Code from the previous visualization.</a:t>
            </a:r>
          </a:p>
        </p:txBody>
      </p:sp>
      <p:sp>
        <p:nvSpPr>
          <p:cNvPr id="144" name="I aggregated the antibiotic prescription counts from the dataset using pandas, ranking the most commonly used medications. The treemap was generated using Squarify to proportionally size each antibiotic based on its usage frequency."/>
          <p:cNvSpPr txBox="1"/>
          <p:nvPr/>
        </p:nvSpPr>
        <p:spPr>
          <a:xfrm>
            <a:off x="315752" y="2532206"/>
            <a:ext cx="4147951" cy="17935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I aggregated the antibiotic prescription counts from the dataset using pandas, ranking the most commonly used medications. The treemap was generated using Squarify to proportionally size each antibiotic based on its usage frequency.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hanks for your time!"/>
          <p:cNvSpPr txBox="1"/>
          <p:nvPr>
            <p:ph type="ctrTitle"/>
          </p:nvPr>
        </p:nvSpPr>
        <p:spPr>
          <a:prstGeom prst="rect">
            <a:avLst/>
          </a:prstGeom>
        </p:spPr>
        <p:txBody>
          <a:bodyPr/>
          <a:lstStyle/>
          <a:p>
            <a:pPr/>
            <a:r>
              <a:t>Thanks for your time!</a:t>
            </a:r>
          </a:p>
        </p:txBody>
      </p:sp>
      <p:sp>
        <p:nvSpPr>
          <p:cNvPr id="147" name="GitHub link:…"/>
          <p:cNvSpPr txBox="1"/>
          <p:nvPr>
            <p:ph type="subTitle" sz="quarter" idx="1"/>
          </p:nvPr>
        </p:nvSpPr>
        <p:spPr>
          <a:prstGeom prst="rect">
            <a:avLst/>
          </a:prstGeom>
        </p:spPr>
        <p:txBody>
          <a:bodyPr/>
          <a:lstStyle/>
          <a:p>
            <a:pPr defTabSz="301752">
              <a:spcBef>
                <a:spcPts val="500"/>
              </a:spcBef>
              <a:defRPr sz="2112"/>
            </a:pPr>
            <a:r>
              <a:t>GitHub link: </a:t>
            </a:r>
          </a:p>
          <a:p>
            <a:pPr defTabSz="301752">
              <a:spcBef>
                <a:spcPts val="500"/>
              </a:spcBef>
              <a:defRPr sz="2112"/>
            </a:pPr>
            <a:r>
              <a:rPr u="sng">
                <a:solidFill>
                  <a:srgbClr val="0000FF"/>
                </a:solidFill>
                <a:uFill>
                  <a:solidFill>
                    <a:srgbClr val="0000FF"/>
                  </a:solidFill>
                </a:uFill>
                <a:hlinkClick r:id="rId2" invalidUrl="" action="" tgtFrame="" tooltip="" history="1" highlightClick="0" endSnd="0"/>
              </a:rPr>
              <a:t>https://github.com/UT-Austin-MSAI-Program/ai-in-healthcare-ai395t</a:t>
            </a:r>
          </a:p>
          <a:p>
            <a:pPr defTabSz="301752">
              <a:spcBef>
                <a:spcPts val="500"/>
              </a:spcBef>
              <a:defRPr sz="2112"/>
            </a:pPr>
            <a:r>
              <a:t>Filename for this presentation: mimic-visualizations.ipynb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prstGeom prst="rect">
            <a:avLst/>
          </a:prstGeom>
        </p:spPr>
        <p:txBody>
          <a:bodyPr/>
          <a:lstStyle/>
          <a:p>
            <a:pPr/>
            <a:r>
              <a:t>Drug Prescriptions in ICU</a:t>
            </a:r>
          </a:p>
        </p:txBody>
      </p:sp>
      <p:sp>
        <p:nvSpPr>
          <p:cNvPr id="98" name="TextBox 2"/>
          <p:cNvSpPr txBox="1"/>
          <p:nvPr/>
        </p:nvSpPr>
        <p:spPr>
          <a:xfrm>
            <a:off x="134619" y="2386156"/>
            <a:ext cx="3645271" cy="208568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This visualization captures the most commonly prescribed drugs in the ICU; Insulin, Potassium Chloride, and D5W. Essential components of ICU treatment protocols for glucose management, electrolyte balance, and fluid resuscitation</a:t>
            </a:r>
          </a:p>
        </p:txBody>
      </p:sp>
      <p:pic>
        <p:nvPicPr>
          <p:cNvPr id="99" name="drug-prescriptions-icu.png" descr="drug-prescriptions-icu.png"/>
          <p:cNvPicPr>
            <a:picLocks noChangeAspect="1"/>
          </p:cNvPicPr>
          <p:nvPr/>
        </p:nvPicPr>
        <p:blipFill>
          <a:blip r:embed="rId2">
            <a:extLst/>
          </a:blip>
          <a:stretch>
            <a:fillRect/>
          </a:stretch>
        </p:blipFill>
        <p:spPr>
          <a:xfrm>
            <a:off x="3835613" y="1696186"/>
            <a:ext cx="5251682" cy="410062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1" name="drug-prescriptions-icu.png" descr="drug-prescriptions-icu.png"/>
          <p:cNvPicPr>
            <a:picLocks noChangeAspect="1"/>
          </p:cNvPicPr>
          <p:nvPr/>
        </p:nvPicPr>
        <p:blipFill>
          <a:blip r:embed="rId2">
            <a:extLst/>
          </a:blip>
          <a:stretch>
            <a:fillRect/>
          </a:stretch>
        </p:blipFill>
        <p:spPr>
          <a:xfrm>
            <a:off x="4405364" y="1577331"/>
            <a:ext cx="4435392" cy="3703338"/>
          </a:xfrm>
          <a:prstGeom prst="rect">
            <a:avLst/>
          </a:prstGeom>
          <a:ln w="12700">
            <a:miter lim="400000"/>
          </a:ln>
        </p:spPr>
      </p:pic>
      <p:sp>
        <p:nvSpPr>
          <p:cNvPr id="102" name="Code from the previous visualization."/>
          <p:cNvSpPr txBox="1"/>
          <p:nvPr/>
        </p:nvSpPr>
        <p:spPr>
          <a:xfrm>
            <a:off x="2800686" y="290656"/>
            <a:ext cx="354262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Code from the previous visualization.</a:t>
            </a:r>
          </a:p>
        </p:txBody>
      </p:sp>
      <p:sp>
        <p:nvSpPr>
          <p:cNvPr id="103" name="The dataset filtered prescriptions to include only ICU patients. The number of times each drug was prescribed was counted and ranked, with only the top 20 included. The chart was plotted using Matplotlib, with rotated x-axis labels for readability and di"/>
          <p:cNvSpPr txBox="1"/>
          <p:nvPr/>
        </p:nvSpPr>
        <p:spPr>
          <a:xfrm>
            <a:off x="281931" y="2240106"/>
            <a:ext cx="3827535" cy="23777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The dataset filtered prescriptions to include only ICU patients. The number of times each drug was prescribed was counted and ranked, with only the top 20 included. The chart was plotted using Matplotlib, with rotated x-axis labels for readability and distinct color variations to differentiate medications.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prstGeom prst="rect">
            <a:avLst/>
          </a:prstGeom>
        </p:spPr>
        <p:txBody>
          <a:bodyPr/>
          <a:lstStyle>
            <a:lvl1pPr defTabSz="411479">
              <a:defRPr sz="3959"/>
            </a:lvl1pPr>
          </a:lstStyle>
          <a:p>
            <a:pPr/>
            <a:r>
              <a:t>Most Common Diagnoses by Age (Men)</a:t>
            </a:r>
          </a:p>
        </p:txBody>
      </p:sp>
      <p:sp>
        <p:nvSpPr>
          <p:cNvPr id="106" name="TextBox 2"/>
          <p:cNvSpPr txBox="1"/>
          <p:nvPr/>
        </p:nvSpPr>
        <p:spPr>
          <a:xfrm>
            <a:off x="147320" y="2633806"/>
            <a:ext cx="3645270" cy="179358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This visualization maps the most frequent diagnoses across age groups for men. Early diagnoses are diverse, but as age increases, conditions like Atrial Fibrillation and CHF (Congestive Heart Failure) become chronic.</a:t>
            </a:r>
          </a:p>
        </p:txBody>
      </p:sp>
      <p:pic>
        <p:nvPicPr>
          <p:cNvPr id="107" name="common-diagnoses-age-men.png" descr="common-diagnoses-age-men.png"/>
          <p:cNvPicPr>
            <a:picLocks noChangeAspect="1"/>
          </p:cNvPicPr>
          <p:nvPr/>
        </p:nvPicPr>
        <p:blipFill>
          <a:blip r:embed="rId2">
            <a:extLst/>
          </a:blip>
          <a:stretch>
            <a:fillRect/>
          </a:stretch>
        </p:blipFill>
        <p:spPr>
          <a:xfrm>
            <a:off x="3892319" y="2116121"/>
            <a:ext cx="5251681" cy="282895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9" name="common-diagnoses-age-men-1.png" descr="common-diagnoses-age-men-1.png"/>
          <p:cNvPicPr>
            <a:picLocks noChangeAspect="1"/>
          </p:cNvPicPr>
          <p:nvPr/>
        </p:nvPicPr>
        <p:blipFill>
          <a:blip r:embed="rId2">
            <a:extLst/>
          </a:blip>
          <a:stretch>
            <a:fillRect/>
          </a:stretch>
        </p:blipFill>
        <p:spPr>
          <a:xfrm>
            <a:off x="4739198" y="843678"/>
            <a:ext cx="4031436" cy="3017978"/>
          </a:xfrm>
          <a:prstGeom prst="rect">
            <a:avLst/>
          </a:prstGeom>
          <a:ln w="12700">
            <a:miter lim="400000"/>
          </a:ln>
        </p:spPr>
      </p:pic>
      <p:sp>
        <p:nvSpPr>
          <p:cNvPr id="110" name="Code from the previous visualization."/>
          <p:cNvSpPr txBox="1"/>
          <p:nvPr/>
        </p:nvSpPr>
        <p:spPr>
          <a:xfrm>
            <a:off x="2800686" y="290656"/>
            <a:ext cx="354262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Code from the previous visualization.</a:t>
            </a:r>
          </a:p>
        </p:txBody>
      </p:sp>
      <p:sp>
        <p:nvSpPr>
          <p:cNvPr id="111" name="Data was grouped by age and diagnosis, summing up the occurrence of each condition. The bubble size reflects the frequency of each diagnosis. The text was adjusted dynamically based on bubble size to highlight key patterns."/>
          <p:cNvSpPr txBox="1"/>
          <p:nvPr/>
        </p:nvSpPr>
        <p:spPr>
          <a:xfrm>
            <a:off x="323330" y="2532206"/>
            <a:ext cx="3907791" cy="17935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Data was grouped by age and diagnosis, summing up the occurrence of each condition. The bubble size reflects the frequency of each diagnosis. The text was adjusted dynamically based on bubble size to highlight key patterns.</a:t>
            </a:r>
          </a:p>
        </p:txBody>
      </p:sp>
      <p:pic>
        <p:nvPicPr>
          <p:cNvPr id="112" name="common-diagnoses-age-men-2.png" descr="common-diagnoses-age-men-2.png"/>
          <p:cNvPicPr>
            <a:picLocks noChangeAspect="1"/>
          </p:cNvPicPr>
          <p:nvPr/>
        </p:nvPicPr>
        <p:blipFill>
          <a:blip r:embed="rId3">
            <a:extLst/>
          </a:blip>
          <a:stretch>
            <a:fillRect/>
          </a:stretch>
        </p:blipFill>
        <p:spPr>
          <a:xfrm>
            <a:off x="4739114" y="3852990"/>
            <a:ext cx="4031604" cy="255477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prstGeom prst="rect">
            <a:avLst/>
          </a:prstGeom>
        </p:spPr>
        <p:txBody>
          <a:bodyPr/>
          <a:lstStyle>
            <a:lvl1pPr defTabSz="393192">
              <a:defRPr sz="3784"/>
            </a:lvl1pPr>
          </a:lstStyle>
          <a:p>
            <a:pPr/>
            <a:r>
              <a:t>Frequent Medical Admission Types (Women)</a:t>
            </a:r>
          </a:p>
        </p:txBody>
      </p:sp>
      <p:sp>
        <p:nvSpPr>
          <p:cNvPr id="115" name="TextBox 2"/>
          <p:cNvSpPr txBox="1"/>
          <p:nvPr/>
        </p:nvSpPr>
        <p:spPr>
          <a:xfrm>
            <a:off x="160020" y="2677503"/>
            <a:ext cx="3645270" cy="208568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This donut chart breaks down the most common types of hospital admissions for women. Emergency admissions make up over 70% of cases. This highlights the significant role of emergency care in women’s health.</a:t>
            </a:r>
          </a:p>
        </p:txBody>
      </p:sp>
      <p:pic>
        <p:nvPicPr>
          <p:cNvPr id="116" name="medical-admission-type-women.png" descr="medical-admission-type-women.png"/>
          <p:cNvPicPr>
            <a:picLocks noChangeAspect="1"/>
          </p:cNvPicPr>
          <p:nvPr/>
        </p:nvPicPr>
        <p:blipFill>
          <a:blip r:embed="rId2">
            <a:extLst/>
          </a:blip>
          <a:stretch>
            <a:fillRect/>
          </a:stretch>
        </p:blipFill>
        <p:spPr>
          <a:xfrm>
            <a:off x="3822865" y="2459163"/>
            <a:ext cx="5302578" cy="252236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medical-admission-type-women.png" descr="medical-admission-type-women.png"/>
          <p:cNvPicPr>
            <a:picLocks noChangeAspect="1"/>
          </p:cNvPicPr>
          <p:nvPr/>
        </p:nvPicPr>
        <p:blipFill>
          <a:blip r:embed="rId2">
            <a:extLst/>
          </a:blip>
          <a:stretch>
            <a:fillRect/>
          </a:stretch>
        </p:blipFill>
        <p:spPr>
          <a:xfrm>
            <a:off x="4601544" y="2382344"/>
            <a:ext cx="4193206" cy="2093312"/>
          </a:xfrm>
          <a:prstGeom prst="rect">
            <a:avLst/>
          </a:prstGeom>
          <a:ln w="12700">
            <a:miter lim="400000"/>
          </a:ln>
        </p:spPr>
      </p:pic>
      <p:sp>
        <p:nvSpPr>
          <p:cNvPr id="119" name="Code from the previous visualization."/>
          <p:cNvSpPr txBox="1"/>
          <p:nvPr/>
        </p:nvSpPr>
        <p:spPr>
          <a:xfrm>
            <a:off x="2800686" y="404956"/>
            <a:ext cx="354262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Code from the previous visualization.</a:t>
            </a:r>
          </a:p>
        </p:txBody>
      </p:sp>
      <p:sp>
        <p:nvSpPr>
          <p:cNvPr id="120" name="Using pandas, I aggregated admission types and calculated the percentage share for each category. The visualization was created via Plotly. Labels and colors were adjusted to enhance clarity, and the legend provides an easy reference for the different ad"/>
          <p:cNvSpPr txBox="1"/>
          <p:nvPr/>
        </p:nvSpPr>
        <p:spPr>
          <a:xfrm>
            <a:off x="236216" y="2386156"/>
            <a:ext cx="4072606" cy="2085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Using pandas, I aggregated admission types and calculated the percentage share for each category. The visualization was created via Plotly. Labels and colors were adjusted to enhance clarity, and the legend provides an easy reference for the different admission types.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prstGeom prst="rect">
            <a:avLst/>
          </a:prstGeom>
        </p:spPr>
        <p:txBody>
          <a:bodyPr/>
          <a:lstStyle/>
          <a:p>
            <a:pPr/>
            <a:r>
              <a:t>Organism Sensitivity Breakdown</a:t>
            </a:r>
          </a:p>
        </p:txBody>
      </p:sp>
      <p:sp>
        <p:nvSpPr>
          <p:cNvPr id="123" name="TextBox 2"/>
          <p:cNvSpPr txBox="1"/>
          <p:nvPr/>
        </p:nvSpPr>
        <p:spPr>
          <a:xfrm>
            <a:off x="160020" y="2525856"/>
            <a:ext cx="3645270" cy="208568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This visualization presents the sensitivity patterns of various microorganisms. Organisms are categorized by their response to treatment—Sensitive (S), Resistant (R), Intermediate (I), or results are still Pending (P).</a:t>
            </a:r>
          </a:p>
        </p:txBody>
      </p:sp>
      <p:pic>
        <p:nvPicPr>
          <p:cNvPr id="124" name="organism-sensitivity-breakdown.png" descr="organism-sensitivity-breakdown.png"/>
          <p:cNvPicPr>
            <a:picLocks noChangeAspect="1"/>
          </p:cNvPicPr>
          <p:nvPr/>
        </p:nvPicPr>
        <p:blipFill>
          <a:blip r:embed="rId2">
            <a:extLst/>
          </a:blip>
          <a:stretch>
            <a:fillRect/>
          </a:stretch>
        </p:blipFill>
        <p:spPr>
          <a:xfrm>
            <a:off x="3892682" y="2421030"/>
            <a:ext cx="5162945" cy="256841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organism-sensitivity-breakdown.png" descr="organism-sensitivity-breakdown.png"/>
          <p:cNvPicPr>
            <a:picLocks noChangeAspect="1"/>
          </p:cNvPicPr>
          <p:nvPr/>
        </p:nvPicPr>
        <p:blipFill>
          <a:blip r:embed="rId2">
            <a:extLst/>
          </a:blip>
          <a:stretch>
            <a:fillRect/>
          </a:stretch>
        </p:blipFill>
        <p:spPr>
          <a:xfrm>
            <a:off x="4725715" y="2247747"/>
            <a:ext cx="4093696" cy="2362506"/>
          </a:xfrm>
          <a:prstGeom prst="rect">
            <a:avLst/>
          </a:prstGeom>
          <a:ln w="12700">
            <a:miter lim="400000"/>
          </a:ln>
        </p:spPr>
      </p:pic>
      <p:sp>
        <p:nvSpPr>
          <p:cNvPr id="127" name="Code from the previous visualization."/>
          <p:cNvSpPr txBox="1"/>
          <p:nvPr/>
        </p:nvSpPr>
        <p:spPr>
          <a:xfrm>
            <a:off x="2800686" y="379556"/>
            <a:ext cx="354262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Code from the previous visualization.</a:t>
            </a:r>
          </a:p>
        </p:txBody>
      </p:sp>
      <p:sp>
        <p:nvSpPr>
          <p:cNvPr id="128" name="I grouped the dataset by bacterial organism and antibiotic interpretation, counting occurrences for each category. The stacked bar chart was created with Matplotlib, showing color-coded segments. Organisms with the highest sample counts were prioritized "/>
          <p:cNvSpPr txBox="1"/>
          <p:nvPr/>
        </p:nvSpPr>
        <p:spPr>
          <a:xfrm>
            <a:off x="275953" y="2386156"/>
            <a:ext cx="4226258" cy="2085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a:r>
              <a:t>I grouped the dataset by bacterial organism and antibiotic interpretation, counting occurrences for each category. The stacked bar chart was created with Matplotlib, showing color-coded segments. Organisms with the highest sample counts were prioritized for clarity.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