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882103a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882103a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a882103a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a882103a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a882103a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a882103a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a882103a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a882103a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a882103a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a882103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882103a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882103a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Quantum_st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UjaAxUO6-Uw" TargetMode="External"/><Relationship Id="rId4" Type="http://schemas.openxmlformats.org/officeDocument/2006/relationships/image" Target="../media/image7.jp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JhHMJCUmq28"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0" l="0" r="0" t="21850"/>
          <a:stretch/>
        </p:blipFill>
        <p:spPr>
          <a:xfrm>
            <a:off x="931700" y="2407225"/>
            <a:ext cx="7159275" cy="2459175"/>
          </a:xfrm>
          <a:prstGeom prst="rect">
            <a:avLst/>
          </a:prstGeom>
          <a:noFill/>
          <a:ln>
            <a:noFill/>
          </a:ln>
        </p:spPr>
      </p:pic>
      <p:sp>
        <p:nvSpPr>
          <p:cNvPr id="86" name="Google Shape;86;p13"/>
          <p:cNvSpPr txBox="1"/>
          <p:nvPr/>
        </p:nvSpPr>
        <p:spPr>
          <a:xfrm>
            <a:off x="1039100" y="1342150"/>
            <a:ext cx="70518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200">
                <a:solidFill>
                  <a:schemeClr val="lt1"/>
                </a:solidFill>
                <a:latin typeface="Impact"/>
                <a:ea typeface="Impact"/>
                <a:cs typeface="Impact"/>
                <a:sym typeface="Impact"/>
              </a:rPr>
              <a:t>Superposition</a:t>
            </a:r>
            <a:endParaRPr sz="5200">
              <a:solidFill>
                <a:schemeClr val="lt1"/>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Definitions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SzPts val="1250"/>
              <a:buFont typeface="Arial"/>
              <a:buChar char="-"/>
            </a:pPr>
            <a:r>
              <a:rPr lang="en" sz="1250">
                <a:solidFill>
                  <a:srgbClr val="202122"/>
                </a:solidFill>
                <a:highlight>
                  <a:srgbClr val="FFFFFF"/>
                </a:highlight>
                <a:latin typeface="Arial"/>
                <a:ea typeface="Arial"/>
                <a:cs typeface="Arial"/>
                <a:sym typeface="Arial"/>
              </a:rPr>
              <a:t>two (or more) </a:t>
            </a:r>
            <a:r>
              <a:rPr lang="en" sz="125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quantum states</a:t>
            </a:r>
            <a:r>
              <a:rPr lang="en" sz="1250">
                <a:solidFill>
                  <a:srgbClr val="202122"/>
                </a:solidFill>
                <a:highlight>
                  <a:srgbClr val="FFFFFF"/>
                </a:highlight>
                <a:latin typeface="Arial"/>
                <a:ea typeface="Arial"/>
                <a:cs typeface="Arial"/>
                <a:sym typeface="Arial"/>
              </a:rPr>
              <a:t> can be added together ("superposed") and the result will be another valid quantum state; and conversely, that every quantum state can be represented as a sum of two or more other distinct states.</a:t>
            </a:r>
            <a:endParaRPr sz="1250">
              <a:solidFill>
                <a:srgbClr val="202122"/>
              </a:solidFill>
              <a:highlight>
                <a:srgbClr val="FFFFFF"/>
              </a:highlight>
              <a:latin typeface="Arial"/>
              <a:ea typeface="Arial"/>
              <a:cs typeface="Arial"/>
              <a:sym typeface="Arial"/>
            </a:endParaRPr>
          </a:p>
          <a:p>
            <a:pPr indent="-333375" lvl="0" marL="457200" rtl="0" algn="l">
              <a:spcBef>
                <a:spcPts val="0"/>
              </a:spcBef>
              <a:spcAft>
                <a:spcPts val="0"/>
              </a:spcAft>
              <a:buClr>
                <a:srgbClr val="202122"/>
              </a:buClr>
              <a:buSzPts val="1650"/>
              <a:buFont typeface="Arial"/>
              <a:buChar char="-"/>
            </a:pPr>
            <a:r>
              <a:rPr lang="en" sz="1250">
                <a:solidFill>
                  <a:srgbClr val="202122"/>
                </a:solidFill>
                <a:highlight>
                  <a:srgbClr val="FFFFFF"/>
                </a:highlight>
                <a:latin typeface="Arial"/>
                <a:ea typeface="Arial"/>
                <a:cs typeface="Arial"/>
                <a:sym typeface="Arial"/>
              </a:rPr>
              <a:t>The general principle of superposition of quantum mechanics applies to the states [that are theoretically possible without mutual interference or contradiction] ... of any one dynamical system. It requires us to assume that between these states there exist peculiar relationships such that whenever the system is definitely in one state we can consider it as being partly in each of two or more other states. The original state must be regarded as the result of a kind of superposition of the two or more new states, in a way that cannot be conceived on classical ideas. Any state may be considered as the result of a superposition of two or more other states, and indeed in an infinite number of ways. Conversely, any two or more states may be superposed to give a new state...</a:t>
            </a:r>
            <a:endParaRPr sz="1650">
              <a:solidFill>
                <a:srgbClr val="2021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650">
              <a:solidFill>
                <a:srgbClr val="2021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View full lesson: http://ed.ted.com/lessons/schrodinger-s-cat-a-thought-experiment-in-quantum-mechanics-chad-orzel&#10;&#10;Austrian physicist Erwin Schrödinger, one of the founders of quantum mechanics, posed this famous question: If you put a cat in a sealed box with a device that has a 50% chance of killing the cat in the next hour, what will be the state of the cat when that time is up? Chad Orzel investigates this thought experiment. &#10;&#10;Lesson by Chad Orzel, animation by Agota Vegso." id="97" name="Google Shape;97;p15" title="Schrödinger's cat: A thought experiment in quantum mechanics - Chad Orzel">
            <a:hlinkClick r:id="rId3"/>
          </p:cNvPr>
          <p:cNvPicPr preferRelativeResize="0"/>
          <p:nvPr/>
        </p:nvPicPr>
        <p:blipFill>
          <a:blip r:embed="rId4">
            <a:alphaModFix/>
          </a:blip>
          <a:stretch>
            <a:fillRect/>
          </a:stretch>
        </p:blipFill>
        <p:spPr>
          <a:xfrm>
            <a:off x="580175" y="294388"/>
            <a:ext cx="5541826" cy="4156375"/>
          </a:xfrm>
          <a:prstGeom prst="rect">
            <a:avLst/>
          </a:prstGeom>
          <a:noFill/>
          <a:ln>
            <a:noFill/>
          </a:ln>
        </p:spPr>
      </p:pic>
      <p:pic>
        <p:nvPicPr>
          <p:cNvPr id="98" name="Google Shape;98;p15"/>
          <p:cNvPicPr preferRelativeResize="0"/>
          <p:nvPr/>
        </p:nvPicPr>
        <p:blipFill>
          <a:blip r:embed="rId5">
            <a:alphaModFix/>
          </a:blip>
          <a:stretch>
            <a:fillRect/>
          </a:stretch>
        </p:blipFill>
        <p:spPr>
          <a:xfrm>
            <a:off x="6300401" y="1226125"/>
            <a:ext cx="2717200" cy="15216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Concepts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Quantum states can be added together in superposition</a:t>
            </a:r>
            <a:endParaRPr/>
          </a:p>
          <a:p>
            <a:pPr indent="-342900" lvl="0" marL="457200" rtl="0" algn="l">
              <a:spcBef>
                <a:spcPts val="0"/>
              </a:spcBef>
              <a:spcAft>
                <a:spcPts val="0"/>
              </a:spcAft>
              <a:buSzPts val="1800"/>
              <a:buChar char="●"/>
            </a:pPr>
            <a:r>
              <a:rPr lang="en"/>
              <a:t>These states act as wave functions</a:t>
            </a:r>
            <a:endParaRPr/>
          </a:p>
          <a:p>
            <a:pPr indent="-342900" lvl="0" marL="457200" rtl="0" algn="l">
              <a:spcBef>
                <a:spcPts val="0"/>
              </a:spcBef>
              <a:spcAft>
                <a:spcPts val="0"/>
              </a:spcAft>
              <a:buSzPts val="1800"/>
              <a:buChar char="●"/>
            </a:pPr>
            <a:r>
              <a:rPr lang="en"/>
              <a:t>This phenomenon allows us to </a:t>
            </a:r>
            <a:r>
              <a:rPr lang="en"/>
              <a:t>perform</a:t>
            </a:r>
            <a:r>
              <a:rPr lang="en"/>
              <a:t> unique computation</a:t>
            </a:r>
            <a:endParaRPr/>
          </a:p>
        </p:txBody>
      </p:sp>
      <p:pic>
        <p:nvPicPr>
          <p:cNvPr id="105" name="Google Shape;105;p16"/>
          <p:cNvPicPr preferRelativeResize="0"/>
          <p:nvPr/>
        </p:nvPicPr>
        <p:blipFill>
          <a:blip r:embed="rId3">
            <a:alphaModFix/>
          </a:blip>
          <a:stretch>
            <a:fillRect/>
          </a:stretch>
        </p:blipFill>
        <p:spPr>
          <a:xfrm>
            <a:off x="1853003" y="2466500"/>
            <a:ext cx="3642425" cy="1995525"/>
          </a:xfrm>
          <a:prstGeom prst="rect">
            <a:avLst/>
          </a:prstGeom>
          <a:noFill/>
          <a:ln>
            <a:noFill/>
          </a:ln>
        </p:spPr>
      </p:pic>
      <p:pic>
        <p:nvPicPr>
          <p:cNvPr id="106" name="Google Shape;106;p16"/>
          <p:cNvPicPr preferRelativeResize="0"/>
          <p:nvPr/>
        </p:nvPicPr>
        <p:blipFill rotWithShape="1">
          <a:blip r:embed="rId4">
            <a:alphaModFix/>
          </a:blip>
          <a:srcRect b="0" l="14245" r="14238" t="0"/>
          <a:stretch/>
        </p:blipFill>
        <p:spPr>
          <a:xfrm>
            <a:off x="6875375" y="937400"/>
            <a:ext cx="20435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to Quantum Computing</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Rather than having bits be in a discrete, binary positions, bits can be represented as wave functions</a:t>
            </a:r>
            <a:endParaRPr/>
          </a:p>
          <a:p>
            <a:pPr indent="-342900" lvl="0" marL="457200" rtl="0" algn="l">
              <a:spcBef>
                <a:spcPts val="0"/>
              </a:spcBef>
              <a:spcAft>
                <a:spcPts val="0"/>
              </a:spcAft>
              <a:buSzPts val="1800"/>
              <a:buChar char="●"/>
            </a:pPr>
            <a:r>
              <a:rPr lang="en"/>
              <a:t>1s and 0s turn into |0&gt; and |1&gt;</a:t>
            </a:r>
            <a:endParaRPr/>
          </a:p>
          <a:p>
            <a:pPr indent="-342900" lvl="0" marL="457200" rtl="0" algn="l">
              <a:spcBef>
                <a:spcPts val="0"/>
              </a:spcBef>
              <a:spcAft>
                <a:spcPts val="0"/>
              </a:spcAft>
              <a:buSzPts val="1800"/>
              <a:buChar char="●"/>
            </a:pPr>
            <a:r>
              <a:rPr lang="en"/>
              <a:t>Discrete math turns into linear </a:t>
            </a:r>
            <a:r>
              <a:rPr lang="en"/>
              <a:t>algebra</a:t>
            </a:r>
            <a:endParaRPr/>
          </a:p>
          <a:p>
            <a:pPr indent="-342900" lvl="0" marL="457200" rtl="0" algn="l">
              <a:spcBef>
                <a:spcPts val="0"/>
              </a:spcBef>
              <a:spcAft>
                <a:spcPts val="0"/>
              </a:spcAft>
              <a:buSzPts val="1800"/>
              <a:buChar char="●"/>
            </a:pPr>
            <a:r>
              <a:rPr lang="en"/>
              <a:t>Using superposition, we can </a:t>
            </a:r>
            <a:r>
              <a:rPr lang="en"/>
              <a:t>perform</a:t>
            </a:r>
            <a:r>
              <a:rPr lang="en"/>
              <a:t> computation on a superposition of bits all at once to quickly calculate the answer to some of the most challenging problems in computer science (Traveling salesman, Prime Factorization)</a:t>
            </a:r>
            <a:endParaRPr/>
          </a:p>
        </p:txBody>
      </p:sp>
      <p:pic>
        <p:nvPicPr>
          <p:cNvPr id="113" name="Google Shape;113;p17"/>
          <p:cNvPicPr preferRelativeResize="0"/>
          <p:nvPr/>
        </p:nvPicPr>
        <p:blipFill>
          <a:blip r:embed="rId3">
            <a:alphaModFix/>
          </a:blip>
          <a:stretch>
            <a:fillRect/>
          </a:stretch>
        </p:blipFill>
        <p:spPr>
          <a:xfrm>
            <a:off x="1344700" y="3563538"/>
            <a:ext cx="4324350" cy="1057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06950" y="366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Density Function</a:t>
            </a:r>
            <a:endParaRPr/>
          </a:p>
        </p:txBody>
      </p:sp>
      <p:sp>
        <p:nvSpPr>
          <p:cNvPr id="119" name="Google Shape;119;p18"/>
          <p:cNvSpPr txBox="1"/>
          <p:nvPr>
            <p:ph idx="1" type="body"/>
          </p:nvPr>
        </p:nvSpPr>
        <p:spPr>
          <a:xfrm>
            <a:off x="268400" y="909500"/>
            <a:ext cx="5602500" cy="231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Superposition can be thought of a probability graph of bits collapsing to a certain state.</a:t>
            </a:r>
            <a:endParaRPr/>
          </a:p>
          <a:p>
            <a:pPr indent="-342900" lvl="0" marL="457200" rtl="0" algn="l">
              <a:spcBef>
                <a:spcPts val="0"/>
              </a:spcBef>
              <a:spcAft>
                <a:spcPts val="0"/>
              </a:spcAft>
              <a:buSzPts val="1800"/>
              <a:buChar char="●"/>
            </a:pPr>
            <a:r>
              <a:rPr lang="en"/>
              <a:t>Once you measure a quantum state it collapses to a single possibility</a:t>
            </a:r>
            <a:endParaRPr/>
          </a:p>
          <a:p>
            <a:pPr indent="-342900" lvl="0" marL="457200" rtl="0" algn="l">
              <a:spcBef>
                <a:spcPts val="0"/>
              </a:spcBef>
              <a:spcAft>
                <a:spcPts val="0"/>
              </a:spcAft>
              <a:buSzPts val="1800"/>
              <a:buChar char="●"/>
            </a:pPr>
            <a:r>
              <a:rPr lang="en"/>
              <a:t>There is a certain probability that the quantum state will collapse to a possible outcome. </a:t>
            </a:r>
            <a:endParaRPr/>
          </a:p>
        </p:txBody>
      </p:sp>
      <p:sp>
        <p:nvSpPr>
          <p:cNvPr id="120" name="Google Shape;120;p18"/>
          <p:cNvSpPr txBox="1"/>
          <p:nvPr/>
        </p:nvSpPr>
        <p:spPr>
          <a:xfrm>
            <a:off x="1044225" y="2925825"/>
            <a:ext cx="10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Qubits</a:t>
            </a:r>
            <a:endParaRPr>
              <a:latin typeface="Roboto"/>
              <a:ea typeface="Roboto"/>
              <a:cs typeface="Roboto"/>
              <a:sym typeface="Roboto"/>
            </a:endParaRPr>
          </a:p>
        </p:txBody>
      </p:sp>
      <p:pic>
        <p:nvPicPr>
          <p:cNvPr id="121" name="Google Shape;121;p18"/>
          <p:cNvPicPr preferRelativeResize="0"/>
          <p:nvPr/>
        </p:nvPicPr>
        <p:blipFill>
          <a:blip r:embed="rId3">
            <a:alphaModFix/>
          </a:blip>
          <a:stretch>
            <a:fillRect/>
          </a:stretch>
        </p:blipFill>
        <p:spPr>
          <a:xfrm flipH="1" rot="10800000">
            <a:off x="311700" y="3326025"/>
            <a:ext cx="2178651" cy="507100"/>
          </a:xfrm>
          <a:prstGeom prst="rect">
            <a:avLst/>
          </a:prstGeom>
          <a:noFill/>
          <a:ln>
            <a:noFill/>
          </a:ln>
        </p:spPr>
      </p:pic>
      <p:cxnSp>
        <p:nvCxnSpPr>
          <p:cNvPr id="122" name="Google Shape;122;p18"/>
          <p:cNvCxnSpPr/>
          <p:nvPr/>
        </p:nvCxnSpPr>
        <p:spPr>
          <a:xfrm>
            <a:off x="2672175" y="3532900"/>
            <a:ext cx="1021800" cy="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8"/>
          <p:cNvSpPr txBox="1"/>
          <p:nvPr/>
        </p:nvSpPr>
        <p:spPr>
          <a:xfrm>
            <a:off x="3875800" y="3332800"/>
            <a:ext cx="13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Superposition</a:t>
            </a:r>
            <a:endParaRPr>
              <a:latin typeface="Roboto"/>
              <a:ea typeface="Roboto"/>
              <a:cs typeface="Roboto"/>
              <a:sym typeface="Roboto"/>
            </a:endParaRPr>
          </a:p>
        </p:txBody>
      </p:sp>
      <p:cxnSp>
        <p:nvCxnSpPr>
          <p:cNvPr id="124" name="Google Shape;124;p18"/>
          <p:cNvCxnSpPr/>
          <p:nvPr/>
        </p:nvCxnSpPr>
        <p:spPr>
          <a:xfrm flipH="1" rot="10800000">
            <a:off x="5382450" y="3515550"/>
            <a:ext cx="1272900" cy="87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8"/>
          <p:cNvSpPr txBox="1"/>
          <p:nvPr/>
        </p:nvSpPr>
        <p:spPr>
          <a:xfrm>
            <a:off x="6733275" y="3332800"/>
            <a:ext cx="13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Computation</a:t>
            </a:r>
            <a:endParaRPr>
              <a:latin typeface="Roboto"/>
              <a:ea typeface="Roboto"/>
              <a:cs typeface="Roboto"/>
              <a:sym typeface="Roboto"/>
            </a:endParaRPr>
          </a:p>
        </p:txBody>
      </p:sp>
      <p:cxnSp>
        <p:nvCxnSpPr>
          <p:cNvPr id="126" name="Google Shape;126;p18"/>
          <p:cNvCxnSpPr/>
          <p:nvPr/>
        </p:nvCxnSpPr>
        <p:spPr>
          <a:xfrm flipH="1">
            <a:off x="5287275" y="3853300"/>
            <a:ext cx="1446000" cy="5802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8"/>
          <p:cNvSpPr txBox="1"/>
          <p:nvPr/>
        </p:nvSpPr>
        <p:spPr>
          <a:xfrm>
            <a:off x="3811725" y="4290500"/>
            <a:ext cx="13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Measurement</a:t>
            </a:r>
            <a:endParaRPr>
              <a:latin typeface="Roboto"/>
              <a:ea typeface="Roboto"/>
              <a:cs typeface="Roboto"/>
              <a:sym typeface="Roboto"/>
            </a:endParaRPr>
          </a:p>
        </p:txBody>
      </p:sp>
      <p:cxnSp>
        <p:nvCxnSpPr>
          <p:cNvPr id="128" name="Google Shape;128;p18"/>
          <p:cNvCxnSpPr/>
          <p:nvPr/>
        </p:nvCxnSpPr>
        <p:spPr>
          <a:xfrm flipH="1">
            <a:off x="2672025" y="4490600"/>
            <a:ext cx="1139700" cy="33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8"/>
          <p:cNvSpPr txBox="1"/>
          <p:nvPr/>
        </p:nvSpPr>
        <p:spPr>
          <a:xfrm>
            <a:off x="351525" y="4208300"/>
            <a:ext cx="217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0           1           0          0</a:t>
            </a:r>
            <a:endParaRPr>
              <a:latin typeface="Roboto"/>
              <a:ea typeface="Roboto"/>
              <a:cs typeface="Roboto"/>
              <a:sym typeface="Roboto"/>
            </a:endParaRPr>
          </a:p>
        </p:txBody>
      </p:sp>
      <p:sp>
        <p:nvSpPr>
          <p:cNvPr id="130" name="Google Shape;130;p18"/>
          <p:cNvSpPr txBox="1"/>
          <p:nvPr/>
        </p:nvSpPr>
        <p:spPr>
          <a:xfrm>
            <a:off x="1044225" y="3853300"/>
            <a:ext cx="103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Bits</a:t>
            </a:r>
            <a:endParaRPr>
              <a:latin typeface="Roboto"/>
              <a:ea typeface="Roboto"/>
              <a:cs typeface="Roboto"/>
              <a:sym typeface="Roboto"/>
            </a:endParaRPr>
          </a:p>
        </p:txBody>
      </p:sp>
      <p:pic>
        <p:nvPicPr>
          <p:cNvPr id="131" name="Google Shape;131;p18"/>
          <p:cNvPicPr preferRelativeResize="0"/>
          <p:nvPr/>
        </p:nvPicPr>
        <p:blipFill>
          <a:blip r:embed="rId4">
            <a:alphaModFix/>
          </a:blip>
          <a:stretch>
            <a:fillRect/>
          </a:stretch>
        </p:blipFill>
        <p:spPr>
          <a:xfrm>
            <a:off x="5989088" y="1083625"/>
            <a:ext cx="2847975"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Where are the limits of human technology? And can we somehow avoid them? This is where quantum computers become very interesting. &#10;&#10;Check out THE NOVA PROJECT to learn more about dark energy: www.nova.org.au &#10;&#10;&#10;OUR CHANNELS&#10;▀▀▀▀▀▀▀▀▀▀▀▀▀▀▀▀▀▀▀▀▀▀▀▀▀▀&#10;German Channel: https://kgs.link/youtubeDE &#10;Spanish Channel: https://kgs.link/youtubeES &#10;&#10;&#10;HOW CAN YOU SUPPORT US?&#10;▀▀▀▀▀▀▀▀▀▀▀▀▀▀▀▀▀▀▀▀▀▀▀▀▀▀&#10;This is how we make our living and it would be a pleasure if you support us!&#10;&#10;Get Merch designed with ❤ from https://kgs.link/shop  &#10;Join the Patreon Bird Army 🐧 https://kgs.link/patreon  &#10;&#10;&#10;DISCUSSIONS &amp; SOCIAL MEDIA&#10;▀▀▀▀▀▀▀▀▀▀▀▀▀▀▀▀▀▀▀▀▀▀▀▀▀▀&#10;Reddit:            https://kgs.link/reddit&#10;Instagram:     https://kgs.link/instagram&#10;Twitter:           https://kgs.link/twitter&#10;Facebook:      https://kgs.link/facebook&#10;Discord:          https://kgs.link/discord&#10;Newsletter:    https://kgs.link/newsletter&#10;&#10;&#10;OUR VOICE&#10;▀▀▀▀▀▀▀▀▀▀▀▀▀▀▀▀▀▀▀▀▀▀▀▀▀▀&#10;The Kurzgesagt voice is from &#10;Steve Taylor:  https://kgs.link/youtube-voice&#10;&#10;&#10;OUR MUSIC ♬♪&#10;▀▀▀▀▀▀▀▀▀▀▀▀▀▀▀▀▀▀▀▀▀▀▀▀▀▀&#10;700+ minutes of Kurzgesagt Soundtracks by Epic Mountain:&#10;&#10;Spotify:            https://kgs.link/music-spotify&#10;Soundcloud:   https://kgs.link/music-soundcloud&#10;Bandcamp:     https://kgs.link/music-bandcamp&#10;Youtube:          https://kgs.link/music-youtube&#10;Facebook:       https://kgs.link/music-facebook&#10;&#10;The Soundtrack of this video:&#10;&#10;https://soundcloud.com/epicmountain/quantum-computers&#10;https://epicmountainmusic.bandcamp.com/track/quantum-computers&#10;http://epic-mountain.com&#10;&#10;&#10;🐦🐧🐤 PATREON BIRD ARMY 🐤🐧🐦&#10;▀▀▀▀▀▀▀▀▀▀▀▀▀▀▀▀▀▀▀▀▀▀▀▀▀▀&#10;Many Thanks to our wonderful Patreons from http://kgs.link/patreon who support us every month and made this video possible:&#10;&#10;Tamago231, H.H. Lewis, Kirin Tantinon, David, Max Lesterhuis, Marek Belski, Gisle, Colin Millions, Gregory Wolfe II, Lenoir Preminger, Abel X, Matt Knights, Amjad Al Taleb, Ian Bruce, Kris Wolfgramm, 麒麟 于, Christopher Shaw, 靖羊, Tomas Grolmus, Essena O’Neill, Kyle Messner, Pedro Devoto, Mark Radford, Ann-Marie Denham, Davide Pluda, Rik Vermeer, Justin Ritchie, Nicole White, Whireds, Claus Vallø, Jason Talley, Andrew Wu, Christian Dechery, Michael Howell, Michal Hanus, Cavit, Amary Wenger, JDKBot, Jason Eads, FreedomEagleAmerica, Roberto Maddaloni, TiagoF11, Harsha CS, Abhimanyu Yadav, Tracy Tobkin, Mike Fuchs, Elizabeth Mart, Jacob Wenger, Jeff Udall, Ricardo Affonso, Mauro Boffardi, Audrin Navarro, Troy Ross, Keith Tims, Santiago Perez, James, Jack Devlin, Chris Peters, Kenny Martin, Frederick Pickering, Lena Savelyeva, Ian Seale, Charles Ju, Brett Haugen, David Ramsey, Benjamin Dittes, Michelle Schoen, Albert Harguindey Sanchez, Michael King, Alex Kyriacou Alla Khvatova Thomas Rowan, Siim Sillamaa, David Bennell, Janzen,Bryn Farnsworth, Adam Recvlohe, Manuel Arredondo, Fred McIntyre, Maldock Manrique, Дмитрий, Ishita Bisht, Jake Ludwig, Zach Seggie, Casey Sloan, Myndert Papenhuyzen, rheingold3, AncientCulture, Orion Mondragon, Jan, Michael Kuperman, Alexander Argyropoulos&#10;Quantum Computers Explained – Limits of Human Technology&#10;&#10;Help us caption &amp; translate this video!&#10;&#10;http://www.youtube.com/timedtext_cs_panel?c=UCsXVk37bltHxD1rDPwtNM8Q&amp;tab=2" id="136" name="Google Shape;136;p19" title="Quantum Computers Explained – Limits of Human Technology">
            <a:hlinkClick r:id="rId3"/>
          </p:cNvPr>
          <p:cNvPicPr preferRelativeResize="0"/>
          <p:nvPr/>
        </p:nvPicPr>
        <p:blipFill>
          <a:blip r:embed="rId4">
            <a:alphaModFix/>
          </a:blip>
          <a:stretch>
            <a:fillRect/>
          </a:stretch>
        </p:blipFill>
        <p:spPr>
          <a:xfrm>
            <a:off x="398325" y="337700"/>
            <a:ext cx="5738100" cy="4303575"/>
          </a:xfrm>
          <a:prstGeom prst="rect">
            <a:avLst/>
          </a:prstGeom>
          <a:noFill/>
          <a:ln>
            <a:noFill/>
          </a:ln>
        </p:spPr>
      </p:pic>
      <p:sp>
        <p:nvSpPr>
          <p:cNvPr id="137" name="Google Shape;137;p19"/>
          <p:cNvSpPr txBox="1"/>
          <p:nvPr/>
        </p:nvSpPr>
        <p:spPr>
          <a:xfrm>
            <a:off x="6762750" y="1108375"/>
            <a:ext cx="183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400">
                <a:latin typeface="Roboto"/>
                <a:ea typeface="Roboto"/>
                <a:cs typeface="Roboto"/>
                <a:sym typeface="Roboto"/>
              </a:rPr>
              <a:t>FIN</a:t>
            </a:r>
            <a:endParaRPr sz="8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