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731"/>
  </p:normalViewPr>
  <p:slideViewPr>
    <p:cSldViewPr snapToGrid="0" snapToObjects="1">
      <p:cViewPr varScale="1">
        <p:scale>
          <a:sx n="191" d="100"/>
          <a:sy n="191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573187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573187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57aedd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57aedd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573187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573187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5731879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5731879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50363b13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50363b13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50363b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50363b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5828a4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5828a4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0363b1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0363b1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0363b1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50363b1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5828a4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5828a4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50363b1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50363b1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50363b1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50363b1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50363b1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50363b1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111397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0352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312D7-EF36-E04D-B8E5-81C886F60AE6}"/>
              </a:ext>
            </a:extLst>
          </p:cNvPr>
          <p:cNvSpPr/>
          <p:nvPr userDrawn="1"/>
        </p:nvSpPr>
        <p:spPr>
          <a:xfrm>
            <a:off x="0" y="0"/>
            <a:ext cx="9144000" cy="556260"/>
          </a:xfrm>
          <a:prstGeom prst="rect">
            <a:avLst/>
          </a:prstGeom>
          <a:solidFill>
            <a:srgbClr val="BF5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57D114-3E87-4343-85AF-5E20BB19E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3961" y="85848"/>
            <a:ext cx="1648139" cy="384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A44762-B609-5446-A3BD-BE21D5A2AC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620" y="86106"/>
            <a:ext cx="2286000" cy="384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Google Shape;7;p1">
            <a:extLst>
              <a:ext uri="{FF2B5EF4-FFF2-40B4-BE49-F238E27FC236}">
                <a16:creationId xmlns:a16="http://schemas.microsoft.com/office/drawing/2014/main" id="{B67F9ACC-D9F3-5E4E-AFF8-FC95799826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85151"/>
            <a:ext cx="85206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Google Shape;8;p1">
            <a:extLst>
              <a:ext uri="{FF2B5EF4-FFF2-40B4-BE49-F238E27FC236}">
                <a16:creationId xmlns:a16="http://schemas.microsoft.com/office/drawing/2014/main" id="{A1E79E83-3ED3-5E48-8AAF-2B8109B4D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Google Shape;7;p1">
            <a:extLst>
              <a:ext uri="{FF2B5EF4-FFF2-40B4-BE49-F238E27FC236}">
                <a16:creationId xmlns:a16="http://schemas.microsoft.com/office/drawing/2014/main" id="{B12479EA-5A42-1848-895E-9759E78A9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85151"/>
            <a:ext cx="85206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6B3E30-2414-9C46-A30F-A260E40A9AF8}"/>
              </a:ext>
            </a:extLst>
          </p:cNvPr>
          <p:cNvSpPr/>
          <p:nvPr userDrawn="1"/>
        </p:nvSpPr>
        <p:spPr>
          <a:xfrm>
            <a:off x="0" y="4844398"/>
            <a:ext cx="9144000" cy="299102"/>
          </a:xfrm>
          <a:prstGeom prst="rect">
            <a:avLst/>
          </a:prstGeom>
          <a:solidFill>
            <a:srgbClr val="BF5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285151"/>
            <a:ext cx="85206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976EC-E863-7843-A787-9F205F0854EF}"/>
              </a:ext>
            </a:extLst>
          </p:cNvPr>
          <p:cNvSpPr txBox="1"/>
          <p:nvPr userDrawn="1"/>
        </p:nvSpPr>
        <p:spPr>
          <a:xfrm>
            <a:off x="0" y="4870839"/>
            <a:ext cx="2254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CS391R:</a:t>
            </a:r>
            <a:r>
              <a:rPr lang="zh-CN" altLang="en-US" sz="1000" dirty="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Robot</a:t>
            </a:r>
            <a:r>
              <a:rPr lang="zh-CN" altLang="en-US" sz="1000" dirty="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</a:t>
            </a:r>
            <a:r>
              <a:rPr lang="zh-CN" altLang="en-US" sz="1000" dirty="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(Fall</a:t>
            </a:r>
            <a:r>
              <a:rPr lang="zh-CN" altLang="en-US" sz="1000" dirty="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2020)</a:t>
            </a:r>
            <a:endParaRPr lang="en-US" sz="1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469744"/>
            <a:ext cx="8520600" cy="874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[Title of paper] </a:t>
            </a:r>
            <a:endParaRPr sz="36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2799493"/>
            <a:ext cx="85206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595959"/>
                </a:solidFill>
              </a:rPr>
              <a:t>Presenter: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" sz="2000" dirty="0">
                <a:solidFill>
                  <a:srgbClr val="595959"/>
                </a:solidFill>
              </a:rPr>
              <a:t>[Name]</a:t>
            </a:r>
            <a:endParaRPr sz="2000" dirty="0">
              <a:solidFill>
                <a:srgbClr val="59595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348459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595959"/>
                </a:solidFill>
              </a:rPr>
              <a:t>[Date]</a:t>
            </a:r>
            <a:endParaRPr sz="2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of </a:t>
            </a:r>
            <a:r>
              <a:rPr lang="en-US" altLang="zh-CN" dirty="0"/>
              <a:t>R</a:t>
            </a:r>
            <a:r>
              <a:rPr lang="en" dirty="0" err="1"/>
              <a:t>esults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5C5D70-715F-8745-A4C6-A28CAF398988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400" b="1" dirty="0"/>
              <a:t>1-2 slides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What conclusions are drawn from the results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authors?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insights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gained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experiments?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strengths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weaknesses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proposed</a:t>
            </a:r>
            <a:r>
              <a:rPr lang="zh-CN" altLang="en-US" sz="1400" dirty="0"/>
              <a:t> </a:t>
            </a:r>
            <a:r>
              <a:rPr lang="en-US" altLang="zh-CN" sz="1400" dirty="0"/>
              <a:t>method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illustrated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results?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Are the stated conclusions fully backed by the results and references?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If so, why? (Recap the relevant supporting evidences from the given results + refs)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not,</a:t>
            </a:r>
            <a:r>
              <a:rPr lang="zh-CN" altLang="en-US" sz="1400" dirty="0"/>
              <a:t> </a:t>
            </a:r>
            <a:r>
              <a:rPr lang="en-US" altLang="zh-CN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additional</a:t>
            </a:r>
            <a:r>
              <a:rPr lang="zh-CN" altLang="en-US" sz="1400" dirty="0"/>
              <a:t> </a:t>
            </a:r>
            <a:r>
              <a:rPr lang="en-US" altLang="zh-CN" sz="1400" dirty="0"/>
              <a:t>experiments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comparisons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can</a:t>
            </a:r>
            <a:r>
              <a:rPr lang="zh-CN" altLang="en-US" sz="1400" dirty="0"/>
              <a:t> </a:t>
            </a:r>
            <a:r>
              <a:rPr lang="en-US" altLang="zh-CN" sz="1400" dirty="0"/>
              <a:t>further</a:t>
            </a:r>
            <a:r>
              <a:rPr lang="zh-CN" altLang="en-US" sz="1400" dirty="0"/>
              <a:t> </a:t>
            </a:r>
            <a:r>
              <a:rPr lang="en-US" altLang="zh-CN" sz="1400" dirty="0"/>
              <a:t>support/repudiate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conclusions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paper?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Critique / Limitations / Open Issues 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6731CD-A53F-3940-A531-144BF988EF7E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400" b="1" dirty="0"/>
              <a:t>1-2 slides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What are the key limitations of the proposed approach / ideas? (e.g. does it require strong assumptions that are unlikely to be practical? Computationally expensive? Require a lot of data?)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any</a:t>
            </a:r>
            <a:r>
              <a:rPr lang="zh-CN" altLang="en-US" sz="1400" dirty="0"/>
              <a:t> </a:t>
            </a:r>
            <a:r>
              <a:rPr lang="en-US" altLang="zh-CN" sz="1400" dirty="0"/>
              <a:t>practical</a:t>
            </a:r>
            <a:r>
              <a:rPr lang="zh-CN" altLang="en-US" sz="1400" dirty="0"/>
              <a:t> </a:t>
            </a:r>
            <a:r>
              <a:rPr lang="en-US" altLang="zh-CN" sz="1400" dirty="0"/>
              <a:t>challenges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deploying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approach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physical</a:t>
            </a:r>
            <a:r>
              <a:rPr lang="zh-CN" altLang="en-US" sz="1400" dirty="0"/>
              <a:t> </a:t>
            </a:r>
            <a:r>
              <a:rPr lang="en-US" altLang="zh-CN" sz="1400" dirty="0"/>
              <a:t>robots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real</a:t>
            </a:r>
            <a:r>
              <a:rPr lang="zh-CN" altLang="en-US" sz="1400" dirty="0"/>
              <a:t> </a:t>
            </a:r>
            <a:r>
              <a:rPr lang="en-US" altLang="zh-CN" sz="1400" dirty="0"/>
              <a:t>world?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any</a:t>
            </a:r>
            <a:r>
              <a:rPr lang="zh-CN" altLang="en-US" sz="1400" dirty="0"/>
              <a:t> </a:t>
            </a:r>
            <a:r>
              <a:rPr lang="en-US" altLang="zh-CN" sz="1400" dirty="0"/>
              <a:t>safety</a:t>
            </a:r>
            <a:r>
              <a:rPr lang="zh-CN" altLang="en-US" sz="1400" dirty="0"/>
              <a:t> </a:t>
            </a:r>
            <a:r>
              <a:rPr lang="en-US" altLang="zh-CN" sz="1400" dirty="0"/>
              <a:t>or</a:t>
            </a:r>
            <a:r>
              <a:rPr lang="zh-CN" altLang="en-US" sz="1400" dirty="0"/>
              <a:t> </a:t>
            </a:r>
            <a:r>
              <a:rPr lang="en-US" altLang="zh-CN" sz="1400" dirty="0"/>
              <a:t>ethical</a:t>
            </a:r>
            <a:r>
              <a:rPr lang="zh-CN" altLang="en-US" sz="1400" dirty="0"/>
              <a:t> </a:t>
            </a:r>
            <a:r>
              <a:rPr lang="en-US" altLang="zh-CN" sz="1400" dirty="0"/>
              <a:t>concerns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using</a:t>
            </a:r>
            <a:r>
              <a:rPr lang="zh-CN" altLang="en-US" sz="1400" dirty="0"/>
              <a:t> </a:t>
            </a:r>
            <a:r>
              <a:rPr lang="en-US" altLang="zh-CN" sz="1400" dirty="0"/>
              <a:t>such</a:t>
            </a:r>
            <a:r>
              <a:rPr lang="zh-CN" altLang="en-US" sz="1400" dirty="0"/>
              <a:t> </a:t>
            </a:r>
            <a:r>
              <a:rPr lang="en-US" altLang="zh-CN" sz="1400" dirty="0"/>
              <a:t>approach?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If follow-up work has addressed some of these limitations, include pointers to that. But don’t limit your discussion only to the problems / limitations that have already been addressed.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for Paper</a:t>
            </a:r>
            <a:r>
              <a:rPr lang="zh-CN" altLang="en-US" dirty="0"/>
              <a:t> </a:t>
            </a:r>
            <a:r>
              <a:rPr lang="en" dirty="0"/>
              <a:t>/</a:t>
            </a:r>
            <a:r>
              <a:rPr lang="zh-CN" altLang="en-US" dirty="0"/>
              <a:t> </a:t>
            </a:r>
            <a:r>
              <a:rPr lang="en" dirty="0"/>
              <a:t>Reading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3598B3-575A-E340-B3BA-84FDB74CF2DC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400" b="1" dirty="0"/>
              <a:t>1-2 slides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What interesting questions does it raise for future work?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Your own</a:t>
            </a:r>
            <a:r>
              <a:rPr lang="zh-CN" altLang="en-US" sz="1400" dirty="0"/>
              <a:t> </a:t>
            </a:r>
            <a:r>
              <a:rPr lang="en-US" altLang="zh-CN" sz="1400" dirty="0"/>
              <a:t>ideas for future 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Others’ ideas (if others have already built on this idea)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Extended</a:t>
            </a:r>
            <a:r>
              <a:rPr lang="zh-CN" altLang="en-US" dirty="0"/>
              <a:t> </a:t>
            </a:r>
            <a:r>
              <a:rPr lang="en-US" altLang="zh-CN" dirty="0"/>
              <a:t>Readings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41BC29-4F5F-9D44-A6EA-5F0A16320FFD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400" b="1" dirty="0"/>
              <a:t>1-2 slides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Pointers to papers that use this paper as a reference and/or other very related papers that others may want to read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Point classmates to where they can go for further reading on this paper/reading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Summary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1DC575-223A-C94A-A001-89220D6317E7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400" b="1" dirty="0"/>
              <a:t>1 slide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Approximately one bullet for each of the following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Problem the reading is discussing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Why is it important and hard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What is the key limitation of prior 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What is the key insight(s) (try to do in 1-3) of the proposed 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What did they demonstrate by this insight? (tighter theoretical bounds, state of the art performance on X,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endParaRPr lang="en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Motivation and Main Problem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9257080-E8C5-2341-8377-21ECCCB7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1</a:t>
            </a:r>
            <a:r>
              <a:rPr lang="en-US" altLang="zh-CN" sz="1400" b="1" dirty="0"/>
              <a:t>-5</a:t>
            </a:r>
            <a:r>
              <a:rPr lang="zh-CN" altLang="en-US" sz="1400" b="1" dirty="0"/>
              <a:t> </a:t>
            </a:r>
            <a:r>
              <a:rPr lang="en-US" sz="1400" b="1" dirty="0"/>
              <a:t>slides</a:t>
            </a:r>
            <a:endParaRPr lang="en-US" altLang="zh-CN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High-level description of problem being solved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Why is the problem important?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its significance towards general-purpose robot autonomy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its potential application and societal impact of the problem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Technical challenges arising from the problem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the role of the AI and machine learning in tackling this problem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High-level idea of why prior approaches didn’t already solve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Key insight(s) (try to do in 1-3) of the proposed work </a:t>
            </a:r>
          </a:p>
          <a:p>
            <a:pPr marL="114300" indent="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Setting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E02FBF-BC47-5444-BE27-115F754B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1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more</a:t>
            </a:r>
            <a:r>
              <a:rPr lang="en-US" sz="1400" b="1" dirty="0"/>
              <a:t> slides</a:t>
            </a:r>
            <a:endParaRPr lang="en-US" altLang="zh-CN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Problem</a:t>
            </a:r>
            <a:r>
              <a:rPr lang="zh-CN" altLang="en-US" sz="1400" dirty="0"/>
              <a:t> </a:t>
            </a:r>
            <a:r>
              <a:rPr lang="en-US" altLang="zh-CN" sz="1400" dirty="0"/>
              <a:t>formulation,</a:t>
            </a:r>
            <a:r>
              <a:rPr lang="zh-CN" altLang="en-US" sz="1400" dirty="0"/>
              <a:t> </a:t>
            </a:r>
            <a:r>
              <a:rPr lang="en-US" altLang="zh-CN" sz="1400" dirty="0"/>
              <a:t>key</a:t>
            </a:r>
            <a:r>
              <a:rPr lang="zh-CN" altLang="en-US" sz="1400" dirty="0"/>
              <a:t> </a:t>
            </a:r>
            <a:r>
              <a:rPr lang="en-US" altLang="zh-CN" sz="1400" dirty="0"/>
              <a:t>definitions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notations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Be precise -- should be as formal as in the pape</a:t>
            </a:r>
            <a:r>
              <a:rPr lang="en-US" altLang="zh-CN" sz="1400" dirty="0"/>
              <a:t>r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/ Related Work / Limitations of Prior Work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4E5E-7F6A-5E4D-858F-0952A102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1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more</a:t>
            </a:r>
            <a:r>
              <a:rPr lang="en-US" sz="1400" b="1" dirty="0"/>
              <a:t> slides</a:t>
            </a: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Which other papers have tried to tackle this problem or a related problem?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The paper’s related work is a good start, but there may be others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What is the key limitations of prior work(s)?</a:t>
            </a:r>
          </a:p>
          <a:p>
            <a:pPr marL="114300" indent="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" dirty="0"/>
              <a:t>Approach / Algorithm / Method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96F101-D241-5546-87B0-30681D7CC8EB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1</a:t>
            </a:r>
            <a:r>
              <a:rPr lang="en-US" altLang="zh-CN" sz="1400" b="1" dirty="0"/>
              <a:t>-5</a:t>
            </a:r>
            <a:r>
              <a:rPr lang="en-US" sz="1400" b="1" dirty="0"/>
              <a:t> slide</a:t>
            </a:r>
            <a:r>
              <a:rPr lang="en-US" altLang="zh-CN" sz="1400" b="1" dirty="0"/>
              <a:t>s</a:t>
            </a:r>
            <a:endParaRPr lang="en-US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Describe algorithm or framework (pseudocode and flowcharts can help)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What is the optimization objective?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 </a:t>
            </a:r>
            <a:r>
              <a:rPr lang="en-US" altLang="zh-CN" sz="1400" dirty="0"/>
              <a:t>technical</a:t>
            </a:r>
            <a:r>
              <a:rPr lang="zh-CN" altLang="en-US" sz="1400" dirty="0"/>
              <a:t> </a:t>
            </a:r>
            <a:r>
              <a:rPr lang="en-US" altLang="zh-CN" sz="1400" dirty="0"/>
              <a:t>innovations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algorithm/framework?</a:t>
            </a: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Implementation details should be left out here, but may be discussed later if its relevant for limitations / experiments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(if relevant)</a:t>
            </a:r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4177A5-915D-7A4F-8AEE-DDAB992469E6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What are the assumptions made for the theory? Are these reasonable? Realistic?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If the theory build strongly on other prior theory / results, reference those and state them here.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 (if </a:t>
            </a:r>
            <a:r>
              <a:rPr lang="en-US" dirty="0"/>
              <a:t>relevant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continued</a:t>
            </a:r>
            <a:r>
              <a:rPr lang="en" dirty="0"/>
              <a:t>)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58ADA4-391B-9142-9871-AA680EBDE1A3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State main results formally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Give proof sketches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Refer students to the full proofs in paper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</a:t>
            </a:r>
            <a:r>
              <a:rPr lang="en-US" altLang="zh-CN" dirty="0"/>
              <a:t>al</a:t>
            </a:r>
            <a:r>
              <a:rPr lang="en" dirty="0"/>
              <a:t> Setup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A4E33F-2379-9C45-9CA9-2D395F5558AE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1</a:t>
            </a:r>
            <a:r>
              <a:rPr lang="en-US" altLang="zh-CN" sz="1400" b="1" dirty="0"/>
              <a:t>-3</a:t>
            </a:r>
            <a:r>
              <a:rPr lang="en-US" sz="1400" b="1" dirty="0"/>
              <a:t> slide</a:t>
            </a:r>
            <a:r>
              <a:rPr lang="en-US" altLang="zh-CN" sz="1400" b="1" dirty="0"/>
              <a:t>s</a:t>
            </a: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Description of the experimental evaluation setting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What is the domain(s)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e.g.,</a:t>
            </a:r>
            <a:r>
              <a:rPr lang="zh-CN" altLang="en-US" sz="1400" dirty="0"/>
              <a:t> </a:t>
            </a:r>
            <a:r>
              <a:rPr lang="en-US" altLang="zh-CN" sz="1400" dirty="0"/>
              <a:t>datasets,</a:t>
            </a:r>
            <a:r>
              <a:rPr lang="zh-CN" altLang="en-US" sz="1400" dirty="0"/>
              <a:t> </a:t>
            </a:r>
            <a:r>
              <a:rPr lang="en-US" altLang="zh-CN" sz="1400" dirty="0"/>
              <a:t>tasks,</a:t>
            </a:r>
            <a:r>
              <a:rPr lang="zh-CN" altLang="en-US" sz="1400" dirty="0"/>
              <a:t> </a:t>
            </a:r>
            <a:r>
              <a:rPr lang="en-US" altLang="zh-CN" sz="1400" dirty="0"/>
              <a:t>robot</a:t>
            </a:r>
            <a:r>
              <a:rPr lang="zh-CN" altLang="en-US" sz="1400" dirty="0"/>
              <a:t> </a:t>
            </a:r>
            <a:r>
              <a:rPr lang="en-US" altLang="zh-CN" sz="1400" dirty="0"/>
              <a:t>hardware</a:t>
            </a:r>
            <a:r>
              <a:rPr lang="zh-CN" altLang="en-US" sz="1400" dirty="0"/>
              <a:t> </a:t>
            </a:r>
            <a:r>
              <a:rPr lang="en-US" altLang="zh-CN" sz="1400" dirty="0"/>
              <a:t>setups</a:t>
            </a:r>
            <a:r>
              <a:rPr lang="en-US" sz="1400" dirty="0"/>
              <a:t>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What are the baseline(s)?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1400" dirty="0"/>
              <a:t>What</a:t>
            </a:r>
            <a:r>
              <a:rPr lang="zh-CN" altLang="en-US" sz="1400" dirty="0"/>
              <a:t> </a:t>
            </a:r>
            <a:r>
              <a:rPr lang="en-US" altLang="zh-CN" sz="1400" dirty="0"/>
              <a:t>scientific</a:t>
            </a:r>
            <a:r>
              <a:rPr lang="zh-CN" altLang="en-US" sz="1400" dirty="0"/>
              <a:t> </a:t>
            </a:r>
            <a:r>
              <a:rPr lang="en-US" altLang="zh-CN" sz="1400" dirty="0"/>
              <a:t>hypotheses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tested?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How did the authors evaluate the success of their approach?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/>
              <a:t>Clear description of the metrics that will be used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E6768E-DC93-6246-9B12-047177037760}"/>
              </a:ext>
            </a:extLst>
          </p:cNvPr>
          <p:cNvSpPr txBox="1">
            <a:spLocks/>
          </p:cNvSpPr>
          <p:nvPr/>
        </p:nvSpPr>
        <p:spPr>
          <a:xfrm>
            <a:off x="311700" y="1130850"/>
            <a:ext cx="8520600" cy="3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400" b="1" dirty="0"/>
              <a:t>&gt;1</a:t>
            </a:r>
            <a:r>
              <a:rPr lang="en-US" sz="1400" b="1" dirty="0"/>
              <a:t> slide</a:t>
            </a: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Present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quantitative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qualitative</a:t>
            </a:r>
            <a:r>
              <a:rPr lang="zh-CN" altLang="en-US" sz="1400" dirty="0"/>
              <a:t> </a:t>
            </a:r>
            <a:r>
              <a:rPr lang="en-US" sz="1400" dirty="0"/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Show figures / tables / plots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robot</a:t>
            </a:r>
            <a:r>
              <a:rPr lang="zh-CN" altLang="en-US" sz="1400" dirty="0"/>
              <a:t> </a:t>
            </a:r>
            <a:r>
              <a:rPr lang="en-US" altLang="zh-CN" sz="1400" dirty="0"/>
              <a:t>demos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Pinpoint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most</a:t>
            </a:r>
            <a:r>
              <a:rPr lang="zh-CN" altLang="en-US" sz="1400" dirty="0"/>
              <a:t> </a:t>
            </a:r>
            <a:r>
              <a:rPr lang="en-US" altLang="zh-CN" sz="1400" dirty="0"/>
              <a:t>interesting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significant</a:t>
            </a:r>
            <a:r>
              <a:rPr lang="zh-CN" altLang="en-US" sz="1400" dirty="0"/>
              <a:t> </a:t>
            </a:r>
            <a:r>
              <a:rPr lang="en-US" altLang="zh-CN" sz="1400" dirty="0"/>
              <a:t>results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736</Words>
  <Application>Microsoft Macintosh PowerPoint</Application>
  <PresentationFormat>On-screen Show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 Neue</vt:lpstr>
      <vt:lpstr>Wingdings</vt:lpstr>
      <vt:lpstr>Simple Light</vt:lpstr>
      <vt:lpstr>[Title of paper] </vt:lpstr>
      <vt:lpstr>Motivation and Main Problem</vt:lpstr>
      <vt:lpstr>Problem Setting</vt:lpstr>
      <vt:lpstr>Context / Related Work / Limitations of Prior Work</vt:lpstr>
      <vt:lpstr>Proposed Approach / Algorithm / Method</vt:lpstr>
      <vt:lpstr>Theory (if relevant)</vt:lpstr>
      <vt:lpstr>Theory (if relevant, continued)</vt:lpstr>
      <vt:lpstr>Experimental Setup</vt:lpstr>
      <vt:lpstr>Experimental Results</vt:lpstr>
      <vt:lpstr>Discussion of Results</vt:lpstr>
      <vt:lpstr>Critique / Limitations / Open Issues </vt:lpstr>
      <vt:lpstr>Future Work for Paper / Reading</vt:lpstr>
      <vt:lpstr>Extended Readings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paper] </dc:title>
  <cp:lastModifiedBy>Yuke Zhu</cp:lastModifiedBy>
  <cp:revision>198</cp:revision>
  <dcterms:modified xsi:type="dcterms:W3CDTF">2020-03-11T00:40:47Z</dcterms:modified>
</cp:coreProperties>
</file>