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18"/>
  </p:notesMasterIdLst>
  <p:sldIdLst>
    <p:sldId id="714" r:id="rId4"/>
    <p:sldId id="730" r:id="rId5"/>
    <p:sldId id="709" r:id="rId6"/>
    <p:sldId id="715" r:id="rId7"/>
    <p:sldId id="732" r:id="rId8"/>
    <p:sldId id="724" r:id="rId9"/>
    <p:sldId id="719" r:id="rId10"/>
    <p:sldId id="720" r:id="rId11"/>
    <p:sldId id="728" r:id="rId12"/>
    <p:sldId id="727" r:id="rId13"/>
    <p:sldId id="725" r:id="rId14"/>
    <p:sldId id="734" r:id="rId15"/>
    <p:sldId id="723" r:id="rId16"/>
    <p:sldId id="733" r:id="rId17"/>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4"/>
            <p14:sldId id="730"/>
            <p14:sldId id="709"/>
            <p14:sldId id="715"/>
            <p14:sldId id="732"/>
            <p14:sldId id="724"/>
            <p14:sldId id="719"/>
            <p14:sldId id="720"/>
            <p14:sldId id="728"/>
            <p14:sldId id="727"/>
            <p14:sldId id="725"/>
            <p14:sldId id="734"/>
            <p14:sldId id="723"/>
            <p14:sldId id="7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79C82A"/>
    <a:srgbClr val="BF5600"/>
    <a:srgbClr val="F8981F"/>
    <a:srgbClr val="0058B3"/>
    <a:srgbClr val="BF5700"/>
    <a:srgbClr val="C6531F"/>
    <a:srgbClr val="C01338"/>
    <a:srgbClr val="C00000"/>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25" autoAdjust="0"/>
    <p:restoredTop sz="79238" autoAdjust="0"/>
  </p:normalViewPr>
  <p:slideViewPr>
    <p:cSldViewPr>
      <p:cViewPr varScale="1">
        <p:scale>
          <a:sx n="142" d="100"/>
          <a:sy n="142" d="100"/>
        </p:scale>
        <p:origin x="176" y="4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1-C1F6-D447-A25A-DF8A0D799D6B}"/>
              </c:ext>
            </c:extLst>
          </c:dPt>
          <c:dPt>
            <c:idx val="1"/>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3-C1F6-D447-A25A-DF8A0D799D6B}"/>
              </c:ext>
            </c:extLst>
          </c:dPt>
          <c:cat>
            <c:strRef>
              <c:f>Sheet1!$A$2:$A$3</c:f>
              <c:strCache>
                <c:ptCount val="2"/>
                <c:pt idx="0">
                  <c:v>1st Qtr</c:v>
                </c:pt>
                <c:pt idx="1">
                  <c:v>2nd Qtr</c:v>
                </c:pt>
              </c:strCache>
            </c:strRef>
          </c:cat>
          <c:val>
            <c:numRef>
              <c:f>Sheet1!$B$2:$B$3</c:f>
              <c:numCache>
                <c:formatCode>General</c:formatCode>
                <c:ptCount val="2"/>
                <c:pt idx="0">
                  <c:v>5</c:v>
                </c:pt>
                <c:pt idx="1">
                  <c:v>95</c:v>
                </c:pt>
              </c:numCache>
            </c:numRef>
          </c:val>
          <c:extLst>
            <c:ext xmlns:c16="http://schemas.microsoft.com/office/drawing/2014/chart" uri="{C3380CC4-5D6E-409C-BE32-E72D297353CC}">
              <c16:uniqueId val="{00000000-6B96-2D47-9975-885D0C26689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11/9/19</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I’m sangsu Lee and I’ll talk about our dataset titled ~</a:t>
            </a:r>
          </a:p>
          <a:p>
            <a:r>
              <a:rPr lang="en-US" sz="1200" kern="1200">
                <a:solidFill>
                  <a:schemeClr val="tx1"/>
                </a:solidFill>
                <a:effectLst/>
                <a:latin typeface="Calibri" pitchFamily="34" charset="0"/>
                <a:ea typeface="+mn-ea"/>
                <a:cs typeface="+mn-cs"/>
              </a:rPr>
              <a:t>This is a joint work with … who’s from university of texas</a:t>
            </a:r>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045511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24 more IoT kits were used as backups for replacing static beacons time to time. 7 Android devices and IoT kits were carried by human participants and 3 android tablets were used for check ins.</a:t>
            </a: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10</a:t>
            </a:fld>
            <a:endParaRPr lang="en-US"/>
          </a:p>
        </p:txBody>
      </p:sp>
    </p:spTree>
    <p:extLst>
      <p:ext uri="{BB962C8B-B14F-4D97-AF65-F5344CB8AC3E}">
        <p14:creationId xmlns:p14="http://schemas.microsoft.com/office/powerpoint/2010/main" val="1398213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Now let’s see how our data looks like. Each row represents sensor data from one beacon for one user. So from here HostId is the id of a human participant, and Bluetooth address is the beacon that was near the participant in some timestamp to provide sensor data. The columns represent sensor data including received signal strength indicator, and various sensor data gathered from the static beacon. For the main table we have merged local databases of each participants for the ease of use, but I’d like to emphasize that before the user voluntarily hand the data to third party, it belongs to them.</a:t>
            </a:r>
            <a:r>
              <a:rPr lang="en-US">
                <a:effectLst/>
              </a:rPr>
              <a:t> </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11</a:t>
            </a:fld>
            <a:endParaRPr lang="en-US"/>
          </a:p>
        </p:txBody>
      </p:sp>
    </p:spTree>
    <p:extLst>
      <p:ext uri="{BB962C8B-B14F-4D97-AF65-F5344CB8AC3E}">
        <p14:creationId xmlns:p14="http://schemas.microsoft.com/office/powerpoint/2010/main" val="355914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We believe that our approach will greatly facilitate people-centric sensing,</a:t>
            </a:r>
            <a:r>
              <a:rPr lang="ko-KR" altLang="en-US" sz="1200" kern="1200">
                <a:solidFill>
                  <a:schemeClr val="tx1"/>
                </a:solidFill>
                <a:effectLst/>
                <a:latin typeface="Calibri" pitchFamily="34" charset="0"/>
                <a:ea typeface="+mn-ea"/>
                <a:cs typeface="+mn-cs"/>
              </a:rPr>
              <a:t> </a:t>
            </a:r>
            <a:r>
              <a:rPr lang="en-US" altLang="ko-KR" sz="1200" kern="1200">
                <a:solidFill>
                  <a:schemeClr val="tx1"/>
                </a:solidFill>
                <a:effectLst/>
                <a:latin typeface="Calibri" pitchFamily="34" charset="0"/>
                <a:ea typeface="+mn-ea"/>
                <a:cs typeface="+mn-cs"/>
              </a:rPr>
              <a:t>a paradigm where people become a true custodian of the sensors and data collected from them, in terms of providing services associated with them.</a:t>
            </a:r>
          </a:p>
          <a:p>
            <a:r>
              <a:rPr lang="en-US" altLang="ko-KR" sz="1200" kern="1200">
                <a:solidFill>
                  <a:schemeClr val="tx1"/>
                </a:solidFill>
                <a:effectLst/>
                <a:latin typeface="Calibri" pitchFamily="34" charset="0"/>
                <a:ea typeface="+mn-ea"/>
                <a:cs typeface="+mn-cs"/>
              </a:rPr>
              <a:t>First of all our dataset can be used for these stuff. On top of that,</a:t>
            </a:r>
          </a:p>
          <a:p>
            <a:r>
              <a:rPr lang="en-US"/>
              <a:t>We believe our dataset can be a starting point for people to build a decentralized sensor system and also it can be a good example identify characteristics of decentralized sensor system, for people who wants to utilize dataset that is harvested in decentralized way.</a:t>
            </a: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12</a:t>
            </a:fld>
            <a:endParaRPr lang="en-US"/>
          </a:p>
        </p:txBody>
      </p:sp>
    </p:spTree>
    <p:extLst>
      <p:ext uri="{BB962C8B-B14F-4D97-AF65-F5344CB8AC3E}">
        <p14:creationId xmlns:p14="http://schemas.microsoft.com/office/powerpoint/2010/main" val="348731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Calibri" pitchFamily="34" charset="0"/>
                <a:ea typeface="+mn-ea"/>
                <a:cs typeface="+mn-cs"/>
              </a:rPr>
              <a:t>Check out our paper for details and here are some useful links. Thank you for listening.</a:t>
            </a:r>
          </a:p>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13</a:t>
            </a:fld>
            <a:endParaRPr lang="en-US"/>
          </a:p>
        </p:txBody>
      </p:sp>
    </p:spTree>
    <p:extLst>
      <p:ext uri="{BB962C8B-B14F-4D97-AF65-F5344CB8AC3E}">
        <p14:creationId xmlns:p14="http://schemas.microsoft.com/office/powerpoint/2010/main" val="149147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14</a:t>
            </a:fld>
            <a:endParaRPr lang="en-US"/>
          </a:p>
        </p:txBody>
      </p:sp>
    </p:spTree>
    <p:extLst>
      <p:ext uri="{BB962C8B-B14F-4D97-AF65-F5344CB8AC3E}">
        <p14:creationId xmlns:p14="http://schemas.microsoft.com/office/powerpoint/2010/main" val="421982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kern="1200">
                <a:solidFill>
                  <a:schemeClr val="tx1"/>
                </a:solidFill>
                <a:effectLst/>
                <a:latin typeface="Calibri" pitchFamily="34" charset="0"/>
                <a:ea typeface="+mn-ea"/>
                <a:cs typeface="+mn-cs"/>
              </a:rPr>
              <a:t>The number of sensors carried by people are growing and the quantity and diverseness of sensor</a:t>
            </a:r>
            <a:r>
              <a:rPr lang="en-US" sz="1200" kern="1200">
                <a:solidFill>
                  <a:schemeClr val="tx1"/>
                </a:solidFill>
                <a:effectLst/>
                <a:latin typeface="Calibri" pitchFamily="34" charset="0"/>
                <a:ea typeface="+mn-ea"/>
                <a:cs typeface="+mn-cs"/>
              </a:rPr>
              <a:t> data are also improving. Now, what are the services that can be provided or things that we can do with these?</a:t>
            </a:r>
          </a:p>
          <a:p>
            <a:endParaRPr lang="en-US" sz="1200" kern="1200">
              <a:solidFill>
                <a:schemeClr val="tx1"/>
              </a:solidFill>
              <a:effectLst/>
              <a:latin typeface="Calibri" pitchFamily="34" charset="0"/>
              <a:ea typeface="+mn-ea"/>
              <a:cs typeface="+mn-cs"/>
            </a:endParaRPr>
          </a:p>
          <a:p>
            <a:r>
              <a:rPr lang="en-US" sz="1200" kern="1200">
                <a:solidFill>
                  <a:schemeClr val="tx1"/>
                </a:solidFill>
                <a:effectLst/>
                <a:latin typeface="Calibri" pitchFamily="34" charset="0"/>
                <a:ea typeface="+mn-ea"/>
                <a:cs typeface="+mn-cs"/>
              </a:rPr>
              <a:t>from smartphones to IoT devices,</a:t>
            </a:r>
            <a:r>
              <a:rPr lang="ko-KR" altLang="en-US" sz="1200" kern="1200">
                <a:solidFill>
                  <a:schemeClr val="tx1"/>
                </a:solidFill>
                <a:effectLst/>
                <a:latin typeface="Calibri" pitchFamily="34" charset="0"/>
                <a:ea typeface="+mn-ea"/>
                <a:cs typeface="+mn-cs"/>
              </a:rPr>
              <a:t> </a:t>
            </a:r>
            <a:r>
              <a:rPr lang="en-US" sz="1200" kern="1200">
                <a:solidFill>
                  <a:schemeClr val="tx1"/>
                </a:solidFill>
                <a:effectLst/>
                <a:latin typeface="Calibri" pitchFamily="34" charset="0"/>
                <a:ea typeface="+mn-ea"/>
                <a:cs typeface="+mn-cs"/>
              </a:rPr>
              <a:t> especially applications that involves human activity, or we can use data from individuals </a:t>
            </a:r>
          </a:p>
          <a:p>
            <a:r>
              <a:rPr lang="en-US" sz="1200" kern="1200">
                <a:solidFill>
                  <a:schemeClr val="tx1"/>
                </a:solidFill>
                <a:effectLst/>
                <a:latin typeface="Calibri" pitchFamily="34" charset="0"/>
                <a:ea typeface="+mn-ea"/>
                <a:cs typeface="+mn-cs"/>
              </a:rPr>
              <a:t>Human activity prediction</a:t>
            </a:r>
          </a:p>
          <a:p>
            <a:r>
              <a:rPr lang="en-US" sz="1200" b="0" i="0" kern="1200">
                <a:solidFill>
                  <a:schemeClr val="tx1"/>
                </a:solidFill>
                <a:effectLst/>
                <a:latin typeface="Calibri" pitchFamily="34" charset="0"/>
                <a:ea typeface="+mn-ea"/>
                <a:cs typeface="+mn-cs"/>
              </a:rPr>
              <a:t>Urban Applications: air pollution monitoring, assistive living, disaster management systems, and intelligent transportation</a:t>
            </a:r>
          </a:p>
          <a:p>
            <a:r>
              <a:rPr lang="en-US" sz="1200" b="0" i="0" kern="1200">
                <a:solidFill>
                  <a:schemeClr val="tx1"/>
                </a:solidFill>
                <a:effectLst/>
                <a:latin typeface="Calibri" pitchFamily="34" charset="0"/>
                <a:ea typeface="+mn-ea"/>
                <a:cs typeface="+mn-cs"/>
              </a:rPr>
              <a:t>[1:00]</a:t>
            </a:r>
            <a:endParaRPr lang="en-US" sz="1200" kern="1200">
              <a:solidFill>
                <a:schemeClr val="tx1"/>
              </a:solidFill>
              <a:effectLst/>
              <a:latin typeface="Calibri" pitchFamily="34" charset="0"/>
              <a:ea typeface="+mn-ea"/>
              <a:cs typeface="+mn-cs"/>
            </a:endParaRPr>
          </a:p>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2</a:t>
            </a:fld>
            <a:endParaRPr lang="en-US"/>
          </a:p>
        </p:txBody>
      </p:sp>
    </p:spTree>
    <p:extLst>
      <p:ext uri="{BB962C8B-B14F-4D97-AF65-F5344CB8AC3E}">
        <p14:creationId xmlns:p14="http://schemas.microsoft.com/office/powerpoint/2010/main" val="108949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But how does all the data acquired? In conventional crowdsourcing settings, the data collected is sent to a central server and in order to do that, they go through an infrastructure, here we have cell towers. ?? A number of issues arise with this approach.</a:t>
            </a:r>
          </a:p>
          <a:p>
            <a:r>
              <a:rPr lang="en-US" sz="1200" kern="1200">
                <a:solidFill>
                  <a:schemeClr val="tx1"/>
                </a:solidFill>
                <a:effectLst/>
                <a:latin typeface="Calibri" pitchFamily="34" charset="0"/>
                <a:ea typeface="+mn-ea"/>
                <a:cs typeface="+mn-cs"/>
              </a:rPr>
              <a:t>Privacy: potentially sensitive data will be sent to a third party</a:t>
            </a:r>
          </a:p>
          <a:p>
            <a:r>
              <a:rPr lang="en-US" sz="1200" kern="1200">
                <a:solidFill>
                  <a:schemeClr val="tx1"/>
                </a:solidFill>
                <a:effectLst/>
                <a:latin typeface="Calibri" pitchFamily="34" charset="0"/>
                <a:ea typeface="+mn-ea"/>
                <a:cs typeface="+mn-cs"/>
              </a:rPr>
              <a:t>Ownership: The data that belongs to the user and sometimes collected using their own device is being used by someone else</a:t>
            </a:r>
          </a:p>
          <a:p>
            <a:r>
              <a:rPr lang="en-US" sz="1200" kern="1200">
                <a:solidFill>
                  <a:schemeClr val="tx1"/>
                </a:solidFill>
                <a:effectLst/>
                <a:latin typeface="Calibri" pitchFamily="34" charset="0"/>
                <a:ea typeface="+mn-ea"/>
                <a:cs typeface="+mn-cs"/>
              </a:rPr>
              <a:t>Security: Someone might be overhearing the communication</a:t>
            </a:r>
          </a:p>
          <a:p>
            <a:r>
              <a:rPr lang="en-US" sz="1200" kern="1200">
                <a:solidFill>
                  <a:schemeClr val="tx1"/>
                </a:solidFill>
                <a:effectLst/>
                <a:latin typeface="Calibri" pitchFamily="34" charset="0"/>
                <a:ea typeface="+mn-ea"/>
                <a:cs typeface="+mn-cs"/>
              </a:rPr>
              <a:t>Above three problem: especially a problem in people-centric sensing</a:t>
            </a:r>
          </a:p>
          <a:p>
            <a:r>
              <a:rPr lang="en-US" sz="1200" kern="1200">
                <a:solidFill>
                  <a:schemeClr val="tx1"/>
                </a:solidFill>
                <a:effectLst/>
                <a:latin typeface="Calibri" pitchFamily="34" charset="0"/>
                <a:ea typeface="+mn-ea"/>
                <a:cs typeface="+mn-cs"/>
              </a:rPr>
              <a:t>Costly: not only the cost for the infrastructure(?)</a:t>
            </a:r>
          </a:p>
          <a:p>
            <a:r>
              <a:rPr lang="en-US" sz="1200" kern="1200">
                <a:solidFill>
                  <a:schemeClr val="tx1"/>
                </a:solidFill>
                <a:effectLst/>
                <a:latin typeface="Calibri" pitchFamily="34" charset="0"/>
                <a:ea typeface="+mn-ea"/>
                <a:cs typeface="+mn-cs"/>
              </a:rPr>
              <a:t>Dependency: Infra dependent</a:t>
            </a:r>
          </a:p>
          <a:p>
            <a:r>
              <a:rPr lang="en-US" sz="1200" kern="1200">
                <a:solidFill>
                  <a:schemeClr val="tx1"/>
                </a:solidFill>
                <a:effectLst/>
                <a:latin typeface="Calibri" pitchFamily="34" charset="0"/>
                <a:ea typeface="+mn-ea"/>
                <a:cs typeface="+mn-cs"/>
              </a:rPr>
              <a:t>[2:00]</a:t>
            </a:r>
          </a:p>
          <a:p>
            <a:endParaRPr lang="en-US"/>
          </a:p>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3</a:t>
            </a:fld>
            <a:endParaRPr lang="en-US"/>
          </a:p>
        </p:txBody>
      </p:sp>
    </p:spTree>
    <p:extLst>
      <p:ext uri="{BB962C8B-B14F-4D97-AF65-F5344CB8AC3E}">
        <p14:creationId xmlns:p14="http://schemas.microsoft.com/office/powerpoint/2010/main" val="103893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investigated how to allow users to fully control their data. In our approach, which is called the user-side acquisition, is a decentralized approach where data which are harvested on device stays on device. And we believe that this approach especially fits into the applications I mentioned in the first slide as they will be built using private user data  As opposed to a model where all the data are gathered in one space, devices can share their data opportunistically to others when they want.</a:t>
            </a:r>
          </a:p>
          <a:p>
            <a:r>
              <a:rPr lang="en-US" sz="1200" kern="1200">
                <a:solidFill>
                  <a:schemeClr val="tx1"/>
                </a:solidFill>
                <a:effectLst/>
                <a:latin typeface="Calibri" pitchFamily="34" charset="0"/>
                <a:ea typeface="+mn-ea"/>
                <a:cs typeface="+mn-cs"/>
              </a:rPr>
              <a:t>[4:00]</a:t>
            </a:r>
          </a:p>
          <a:p>
            <a:pPr marL="228600" indent="-228600">
              <a:buAutoNum type="arabicPeriod"/>
            </a:pP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4</a:t>
            </a:fld>
            <a:endParaRPr lang="en-US"/>
          </a:p>
        </p:txBody>
      </p:sp>
    </p:spTree>
    <p:extLst>
      <p:ext uri="{BB962C8B-B14F-4D97-AF65-F5344CB8AC3E}">
        <p14:creationId xmlns:p14="http://schemas.microsoft.com/office/powerpoint/2010/main" val="127717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Real life scenario where the user collects data. The user who also has sensors on them walks into the building and receives data from the sensors of the building which we’ll call static beacons. </a:t>
            </a:r>
            <a:r>
              <a:rPr lang="en-US" sz="1200" b="0" i="0" kern="1200">
                <a:solidFill>
                  <a:schemeClr val="tx1"/>
                </a:solidFill>
                <a:effectLst/>
                <a:latin typeface="Calibri" pitchFamily="34" charset="0"/>
                <a:ea typeface="+mn-ea"/>
                <a:cs typeface="+mn-cs"/>
              </a:rPr>
              <a:t>Receiver now has data o</a:t>
            </a:r>
            <a:r>
              <a:rPr lang="en-US" sz="1200" kern="1200">
                <a:solidFill>
                  <a:schemeClr val="tx1"/>
                </a:solidFill>
                <a:effectLst/>
                <a:latin typeface="Calibri" pitchFamily="34" charset="0"/>
                <a:ea typeface="+mn-ea"/>
                <a:cs typeface="+mn-cs"/>
              </a:rPr>
              <a:t>f ambient context data and received signal strength indicator. When they meet other user, they exchange data as well. I’d like to point out that there is no assumption of centralized server. The data stays on user side and users themselves can decide share or not to share their data.</a:t>
            </a:r>
          </a:p>
          <a:p>
            <a:r>
              <a:rPr lang="en-US" sz="1200" kern="1200">
                <a:solidFill>
                  <a:schemeClr val="tx1"/>
                </a:solidFill>
                <a:effectLst/>
                <a:latin typeface="Calibri" pitchFamily="34" charset="0"/>
                <a:ea typeface="+mn-ea"/>
                <a:cs typeface="+mn-cs"/>
              </a:rPr>
              <a:t>[5:00]</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5</a:t>
            </a:fld>
            <a:endParaRPr lang="en-US"/>
          </a:p>
        </p:txBody>
      </p:sp>
    </p:spTree>
    <p:extLst>
      <p:ext uri="{BB962C8B-B14F-4D97-AF65-F5344CB8AC3E}">
        <p14:creationId xmlns:p14="http://schemas.microsoft.com/office/powerpoint/2010/main" val="161297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In the testbed we set up to gather the data, we asked human participants to carry Android devices as well which stored the data to the local database. The static beacons installed on the wall of the building were set up to continuously look for devices near it to send the sensor data. We used a our approach for energy-efficient, completely decentralized neighbor discovery protocol called BLEnd, which has 95% probability of discovering others in 2 seconds. The advantage of this approach is that only people who knows that they are connected are just those two people, ensuring privacy and security. We also installed Android tablets to collect participants’ “check-in”s to a particular space in the building which provides some ground truth data for indoor location of participants.</a:t>
            </a:r>
          </a:p>
          <a:p>
            <a:r>
              <a:rPr lang="en-US" sz="1200" kern="1200">
                <a:solidFill>
                  <a:schemeClr val="tx1"/>
                </a:solidFill>
                <a:effectLst/>
                <a:latin typeface="Calibri" pitchFamily="34" charset="0"/>
                <a:ea typeface="+mn-ea"/>
                <a:cs typeface="+mn-cs"/>
              </a:rPr>
              <a:t>[6:00]</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6</a:t>
            </a:fld>
            <a:endParaRPr lang="en-US"/>
          </a:p>
        </p:txBody>
      </p:sp>
    </p:spTree>
    <p:extLst>
      <p:ext uri="{BB962C8B-B14F-4D97-AF65-F5344CB8AC3E}">
        <p14:creationId xmlns:p14="http://schemas.microsoft.com/office/powerpoint/2010/main" val="301238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We have programmed IoT sensor kits. They have sensors which collect ambient context information and equipped with Bluetooth technology, which is a nice tool for device interaction and can be potentially used for various applications such as indoor localization. </a:t>
            </a: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7</a:t>
            </a:fld>
            <a:endParaRPr lang="en-US"/>
          </a:p>
        </p:txBody>
      </p:sp>
    </p:spTree>
    <p:extLst>
      <p:ext uri="{BB962C8B-B14F-4D97-AF65-F5344CB8AC3E}">
        <p14:creationId xmlns:p14="http://schemas.microsoft.com/office/powerpoint/2010/main" val="31257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Calibri" pitchFamily="34" charset="0"/>
                <a:ea typeface="+mn-ea"/>
                <a:cs typeface="+mn-cs"/>
              </a:rPr>
              <a:t>24 of them are deployed as static beacons, which means they were placed as anchor nodes in the building. </a:t>
            </a: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8</a:t>
            </a:fld>
            <a:endParaRPr lang="en-US"/>
          </a:p>
        </p:txBody>
      </p:sp>
    </p:spTree>
    <p:extLst>
      <p:ext uri="{BB962C8B-B14F-4D97-AF65-F5344CB8AC3E}">
        <p14:creationId xmlns:p14="http://schemas.microsoft.com/office/powerpoint/2010/main" val="422673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Calibri" pitchFamily="34" charset="0"/>
                <a:ea typeface="+mn-ea"/>
                <a:cs typeface="+mn-cs"/>
              </a:rPr>
              <a:t>They are placed in 24 different locations in an academic building which was our testbed, continuously looking for others to broadcast context information.</a:t>
            </a:r>
          </a:p>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9</a:t>
            </a:fld>
            <a:endParaRPr lang="en-US"/>
          </a:p>
        </p:txBody>
      </p:sp>
    </p:spTree>
    <p:extLst>
      <p:ext uri="{BB962C8B-B14F-4D97-AF65-F5344CB8AC3E}">
        <p14:creationId xmlns:p14="http://schemas.microsoft.com/office/powerpoint/2010/main" val="275320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77478"/>
            <a:ext cx="8229600" cy="857250"/>
          </a:xfrm>
        </p:spPr>
        <p:txBody>
          <a:bodyPr/>
          <a:lstStyle/>
          <a:p>
            <a:r>
              <a:rPr lang="en-US"/>
              <a:t>Click to edit Master title style</a:t>
            </a:r>
          </a:p>
        </p:txBody>
      </p:sp>
      <p:sp>
        <p:nvSpPr>
          <p:cNvPr id="3" name="Content Placeholder 2"/>
          <p:cNvSpPr>
            <a:spLocks noGrp="1"/>
          </p:cNvSpPr>
          <p:nvPr>
            <p:ph idx="1"/>
          </p:nvPr>
        </p:nvSpPr>
        <p:spPr>
          <a:xfrm>
            <a:off x="457200" y="1771650"/>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hf hdr="0" dt="0"/>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hf hdr="0" dt="0"/>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27.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mpc.ece.utexas.edu/media/uploads/publishing/blend_ipsn17.pdf"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mpc.ece.utexas.edu/media/uploads/publishing/kalbarczyk_2019_mass.pdf" TargetMode="External"/><Relationship Id="rId5" Type="http://schemas.openxmlformats.org/officeDocument/2006/relationships/hyperlink" Target="https://zenodo.org/record/3450691" TargetMode="External"/><Relationship Id="rId4" Type="http://schemas.openxmlformats.org/officeDocument/2006/relationships/hyperlink" Target="http://bit.ly/BLEndTest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7.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13.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3319C48-FF4F-3941-BCE9-5865B1EF00C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934546" y="967654"/>
            <a:ext cx="5056632" cy="3684592"/>
          </a:xfrm>
          <a:prstGeom prst="rect">
            <a:avLst/>
          </a:prstGeom>
        </p:spPr>
      </p:pic>
      <p:cxnSp>
        <p:nvCxnSpPr>
          <p:cNvPr id="10" name="Straight Connector 9"/>
          <p:cNvCxnSpPr/>
          <p:nvPr/>
        </p:nvCxnSpPr>
        <p:spPr>
          <a:xfrm>
            <a:off x="628650" y="3105150"/>
            <a:ext cx="5619750" cy="0"/>
          </a:xfrm>
          <a:prstGeom prst="line">
            <a:avLst/>
          </a:prstGeom>
          <a:ln w="19050">
            <a:solidFill>
              <a:srgbClr val="BF5700"/>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548640" y="422909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cap="all" dirty="0">
                <a:solidFill>
                  <a:srgbClr val="BF5700"/>
                </a:solidFill>
                <a:latin typeface="Arial Black" charset="0"/>
              </a:rPr>
              <a:t>Sangsu Lee</a:t>
            </a:r>
          </a:p>
          <a:p>
            <a:pPr fontAlgn="auto">
              <a:lnSpc>
                <a:spcPct val="50000"/>
              </a:lnSpc>
              <a:spcAft>
                <a:spcPts val="0"/>
              </a:spcAft>
            </a:pPr>
            <a:r>
              <a:rPr lang="en-US" sz="1050" baseline="0" dirty="0">
                <a:solidFill>
                  <a:srgbClr val="BF5700"/>
                </a:solidFill>
              </a:rPr>
              <a:t>The University of Texas at Austin</a:t>
            </a:r>
          </a:p>
          <a:p>
            <a:pPr fontAlgn="auto">
              <a:lnSpc>
                <a:spcPct val="50000"/>
              </a:lnSpc>
              <a:spcAft>
                <a:spcPts val="0"/>
              </a:spcAft>
            </a:pPr>
            <a:r>
              <a:rPr lang="en-US" sz="1050" dirty="0">
                <a:solidFill>
                  <a:srgbClr val="BF5700"/>
                </a:solidFill>
              </a:rPr>
              <a:t>SenSys DATA’ 19</a:t>
            </a:r>
          </a:p>
        </p:txBody>
      </p: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solidFill>
                  <a:srgbClr val="BF5700"/>
                </a:solidFill>
                <a:latin typeface="Arial Black" charset="0"/>
              </a:rPr>
              <a:t>Nov 2019</a:t>
            </a:r>
            <a:endParaRPr lang="en-US" sz="1200" b="0" dirty="0">
              <a:solidFill>
                <a:srgbClr val="BF5700"/>
              </a:solidFill>
            </a:endParaRPr>
          </a:p>
        </p:txBody>
      </p:sp>
      <p:sp>
        <p:nvSpPr>
          <p:cNvPr id="15" name="Text Placeholder 9"/>
          <p:cNvSpPr txBox="1">
            <a:spLocks/>
          </p:cNvSpPr>
          <p:nvPr/>
        </p:nvSpPr>
        <p:spPr>
          <a:xfrm>
            <a:off x="548640" y="3333749"/>
            <a:ext cx="7886700" cy="4572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dirty="0">
                <a:solidFill>
                  <a:srgbClr val="BF5700"/>
                </a:solidFill>
              </a:rPr>
              <a:t>Chenguang Liu, Jie Hua, Tomasz Kalbarczyk, Sangsu Lee, and Christine Julien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699" y="320040"/>
            <a:ext cx="1877397" cy="914399"/>
          </a:xfrm>
          <a:prstGeom prst="rect">
            <a:avLst/>
          </a:prstGeom>
        </p:spPr>
      </p:pic>
      <p:sp>
        <p:nvSpPr>
          <p:cNvPr id="3" name="TextBox 2">
            <a:extLst>
              <a:ext uri="{FF2B5EF4-FFF2-40B4-BE49-F238E27FC236}">
                <a16:creationId xmlns:a16="http://schemas.microsoft.com/office/drawing/2014/main" id="{A0135C04-D2E6-4C43-8C2B-F4373A79D460}"/>
              </a:ext>
            </a:extLst>
          </p:cNvPr>
          <p:cNvSpPr txBox="1"/>
          <p:nvPr/>
        </p:nvSpPr>
        <p:spPr>
          <a:xfrm>
            <a:off x="548640" y="1273239"/>
            <a:ext cx="6705600" cy="2308324"/>
          </a:xfrm>
          <a:prstGeom prst="rect">
            <a:avLst/>
          </a:prstGeom>
          <a:noFill/>
        </p:spPr>
        <p:txBody>
          <a:bodyPr wrap="square" rtlCol="0">
            <a:spAutoFit/>
          </a:bodyPr>
          <a:lstStyle/>
          <a:p>
            <a:pPr fontAlgn="auto">
              <a:spcAft>
                <a:spcPts val="0"/>
              </a:spcAft>
            </a:pPr>
            <a:r>
              <a:rPr lang="en-US" sz="3600" b="1" dirty="0">
                <a:solidFill>
                  <a:srgbClr val="BF5700"/>
                </a:solidFill>
                <a:latin typeface="Arial" panose="020B0604020202020204" pitchFamily="34" charset="0"/>
                <a:ea typeface="Arimo" panose="020B0604020202020204" pitchFamily="34" charset="0"/>
                <a:cs typeface="Arial" panose="020B0604020202020204" pitchFamily="34" charset="0"/>
              </a:rPr>
              <a:t>User-side Acquisition of </a:t>
            </a:r>
          </a:p>
          <a:p>
            <a:pPr fontAlgn="auto">
              <a:spcAft>
                <a:spcPts val="0"/>
              </a:spcAft>
            </a:pPr>
            <a:r>
              <a:rPr lang="en-US" sz="3600" b="1" dirty="0">
                <a:solidFill>
                  <a:srgbClr val="BF5700"/>
                </a:solidFill>
                <a:latin typeface="Arial" panose="020B0604020202020204" pitchFamily="34" charset="0"/>
                <a:ea typeface="Arimo" panose="020B0604020202020204" pitchFamily="34" charset="0"/>
                <a:cs typeface="Arial" panose="020B0604020202020204" pitchFamily="34" charset="0"/>
              </a:rPr>
              <a:t>People-Centric Sensing in the</a:t>
            </a:r>
          </a:p>
          <a:p>
            <a:pPr fontAlgn="auto">
              <a:spcAft>
                <a:spcPts val="0"/>
              </a:spcAft>
            </a:pPr>
            <a:r>
              <a:rPr lang="en-US" sz="3600" b="1" dirty="0">
                <a:solidFill>
                  <a:srgbClr val="BF5700"/>
                </a:solidFill>
                <a:latin typeface="Arial" panose="020B0604020202020204" pitchFamily="34" charset="0"/>
                <a:ea typeface="Arimo" panose="020B0604020202020204" pitchFamily="34" charset="0"/>
                <a:cs typeface="Arial" panose="020B0604020202020204" pitchFamily="34" charset="0"/>
              </a:rPr>
              <a:t>Internet-of-Things</a:t>
            </a:r>
          </a:p>
          <a:p>
            <a:endParaRPr lang="en-US" sz="3600" b="1">
              <a:latin typeface="Arial" panose="020B0604020202020204" pitchFamily="34" charset="0"/>
              <a:ea typeface="Arimo"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1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38297ED7-F9F7-4E4C-932A-97C39130864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685292" y="1123950"/>
            <a:ext cx="5056632" cy="3684592"/>
          </a:xfrm>
          <a:prstGeom prst="rect">
            <a:avLst/>
          </a:prstGeom>
        </p:spPr>
      </p:pic>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Deployment</a:t>
            </a:r>
          </a:p>
        </p:txBody>
      </p:sp>
      <p:pic>
        <p:nvPicPr>
          <p:cNvPr id="6" name="Picture 5">
            <a:extLst>
              <a:ext uri="{FF2B5EF4-FFF2-40B4-BE49-F238E27FC236}">
                <a16:creationId xmlns:a16="http://schemas.microsoft.com/office/drawing/2014/main" id="{CF27D498-4EF8-8142-A53E-09647D5BF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96" y="1225296"/>
            <a:ext cx="812800" cy="812800"/>
          </a:xfrm>
          <a:prstGeom prst="rect">
            <a:avLst/>
          </a:prstGeom>
        </p:spPr>
      </p:pic>
      <p:pic>
        <p:nvPicPr>
          <p:cNvPr id="7" name="Picture 6">
            <a:extLst>
              <a:ext uri="{FF2B5EF4-FFF2-40B4-BE49-F238E27FC236}">
                <a16:creationId xmlns:a16="http://schemas.microsoft.com/office/drawing/2014/main" id="{D0D0EF48-1487-124C-957D-09FD7A7E7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1225550"/>
            <a:ext cx="812800" cy="812800"/>
          </a:xfrm>
          <a:prstGeom prst="rect">
            <a:avLst/>
          </a:prstGeom>
        </p:spPr>
      </p:pic>
      <p:pic>
        <p:nvPicPr>
          <p:cNvPr id="8" name="Picture 7">
            <a:extLst>
              <a:ext uri="{FF2B5EF4-FFF2-40B4-BE49-F238E27FC236}">
                <a16:creationId xmlns:a16="http://schemas.microsoft.com/office/drawing/2014/main" id="{91EED116-32C0-F04A-AEF6-D78C6E99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3704" y="1225296"/>
            <a:ext cx="812800" cy="812800"/>
          </a:xfrm>
          <a:prstGeom prst="rect">
            <a:avLst/>
          </a:prstGeom>
        </p:spPr>
      </p:pic>
      <p:pic>
        <p:nvPicPr>
          <p:cNvPr id="9" name="Picture 8">
            <a:extLst>
              <a:ext uri="{FF2B5EF4-FFF2-40B4-BE49-F238E27FC236}">
                <a16:creationId xmlns:a16="http://schemas.microsoft.com/office/drawing/2014/main" id="{7FDA0B00-50C4-DF4E-A4BC-6FF0C7B45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208" y="1225296"/>
            <a:ext cx="812800" cy="812800"/>
          </a:xfrm>
          <a:prstGeom prst="rect">
            <a:avLst/>
          </a:prstGeom>
        </p:spPr>
      </p:pic>
      <p:pic>
        <p:nvPicPr>
          <p:cNvPr id="10" name="Picture 9">
            <a:extLst>
              <a:ext uri="{FF2B5EF4-FFF2-40B4-BE49-F238E27FC236}">
                <a16:creationId xmlns:a16="http://schemas.microsoft.com/office/drawing/2014/main" id="{48FABF5A-3712-C245-8643-5CC27E3D8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712" y="1225296"/>
            <a:ext cx="812800" cy="812800"/>
          </a:xfrm>
          <a:prstGeom prst="rect">
            <a:avLst/>
          </a:prstGeom>
        </p:spPr>
      </p:pic>
      <p:pic>
        <p:nvPicPr>
          <p:cNvPr id="11" name="Picture 10">
            <a:extLst>
              <a:ext uri="{FF2B5EF4-FFF2-40B4-BE49-F238E27FC236}">
                <a16:creationId xmlns:a16="http://schemas.microsoft.com/office/drawing/2014/main" id="{445882DA-08E8-A344-8692-57173DC6A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1237381"/>
            <a:ext cx="724769" cy="724769"/>
          </a:xfrm>
          <a:prstGeom prst="rect">
            <a:avLst/>
          </a:prstGeom>
        </p:spPr>
      </p:pic>
      <p:pic>
        <p:nvPicPr>
          <p:cNvPr id="13" name="Picture 12">
            <a:extLst>
              <a:ext uri="{FF2B5EF4-FFF2-40B4-BE49-F238E27FC236}">
                <a16:creationId xmlns:a16="http://schemas.microsoft.com/office/drawing/2014/main" id="{25E97121-8B7A-D849-A50F-C10570023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96" y="2000504"/>
            <a:ext cx="812800" cy="812800"/>
          </a:xfrm>
          <a:prstGeom prst="rect">
            <a:avLst/>
          </a:prstGeom>
        </p:spPr>
      </p:pic>
      <p:pic>
        <p:nvPicPr>
          <p:cNvPr id="14" name="Picture 13">
            <a:extLst>
              <a:ext uri="{FF2B5EF4-FFF2-40B4-BE49-F238E27FC236}">
                <a16:creationId xmlns:a16="http://schemas.microsoft.com/office/drawing/2014/main" id="{4D784BDA-DC9A-4041-8402-23A9D3B92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000758"/>
            <a:ext cx="812800" cy="812800"/>
          </a:xfrm>
          <a:prstGeom prst="rect">
            <a:avLst/>
          </a:prstGeom>
        </p:spPr>
      </p:pic>
      <p:pic>
        <p:nvPicPr>
          <p:cNvPr id="15" name="Picture 14">
            <a:extLst>
              <a:ext uri="{FF2B5EF4-FFF2-40B4-BE49-F238E27FC236}">
                <a16:creationId xmlns:a16="http://schemas.microsoft.com/office/drawing/2014/main" id="{B815B351-27A3-A840-A171-1191D9B78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3704" y="2000504"/>
            <a:ext cx="812800" cy="812800"/>
          </a:xfrm>
          <a:prstGeom prst="rect">
            <a:avLst/>
          </a:prstGeom>
        </p:spPr>
      </p:pic>
      <p:pic>
        <p:nvPicPr>
          <p:cNvPr id="16" name="Picture 15">
            <a:extLst>
              <a:ext uri="{FF2B5EF4-FFF2-40B4-BE49-F238E27FC236}">
                <a16:creationId xmlns:a16="http://schemas.microsoft.com/office/drawing/2014/main" id="{E87B8D60-DF28-1244-8D7F-9FC129262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208" y="2000504"/>
            <a:ext cx="812800" cy="812800"/>
          </a:xfrm>
          <a:prstGeom prst="rect">
            <a:avLst/>
          </a:prstGeom>
        </p:spPr>
      </p:pic>
      <p:pic>
        <p:nvPicPr>
          <p:cNvPr id="17" name="Picture 16">
            <a:extLst>
              <a:ext uri="{FF2B5EF4-FFF2-40B4-BE49-F238E27FC236}">
                <a16:creationId xmlns:a16="http://schemas.microsoft.com/office/drawing/2014/main" id="{E8193751-EDBA-1143-9E11-F75DCB5DB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712" y="2000504"/>
            <a:ext cx="812800" cy="812800"/>
          </a:xfrm>
          <a:prstGeom prst="rect">
            <a:avLst/>
          </a:prstGeom>
        </p:spPr>
      </p:pic>
      <p:pic>
        <p:nvPicPr>
          <p:cNvPr id="18" name="Picture 17">
            <a:extLst>
              <a:ext uri="{FF2B5EF4-FFF2-40B4-BE49-F238E27FC236}">
                <a16:creationId xmlns:a16="http://schemas.microsoft.com/office/drawing/2014/main" id="{D37DC9C1-A2C4-CC40-A63C-CBED517681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2012589"/>
            <a:ext cx="724769" cy="724769"/>
          </a:xfrm>
          <a:prstGeom prst="rect">
            <a:avLst/>
          </a:prstGeom>
        </p:spPr>
      </p:pic>
      <p:sp>
        <p:nvSpPr>
          <p:cNvPr id="25" name="TextBox 24">
            <a:extLst>
              <a:ext uri="{FF2B5EF4-FFF2-40B4-BE49-F238E27FC236}">
                <a16:creationId xmlns:a16="http://schemas.microsoft.com/office/drawing/2014/main" id="{8D96C84B-F0A3-AA4D-A3B4-C935A2D0C769}"/>
              </a:ext>
            </a:extLst>
          </p:cNvPr>
          <p:cNvSpPr txBox="1"/>
          <p:nvPr/>
        </p:nvSpPr>
        <p:spPr>
          <a:xfrm>
            <a:off x="5791200" y="2123943"/>
            <a:ext cx="3276600" cy="461665"/>
          </a:xfrm>
          <a:prstGeom prst="rect">
            <a:avLst/>
          </a:prstGeom>
          <a:noFill/>
        </p:spPr>
        <p:txBody>
          <a:bodyPr wrap="square" rtlCol="0">
            <a:spAutoFit/>
          </a:bodyPr>
          <a:lstStyle/>
          <a:p>
            <a:r>
              <a:rPr lang="en-US">
                <a:solidFill>
                  <a:schemeClr val="tx1">
                    <a:lumMod val="75000"/>
                    <a:lumOff val="25000"/>
                  </a:schemeClr>
                </a:solidFill>
              </a:rPr>
              <a:t>24 backups</a:t>
            </a:r>
          </a:p>
        </p:txBody>
      </p:sp>
      <p:pic>
        <p:nvPicPr>
          <p:cNvPr id="26" name="Picture 25">
            <a:extLst>
              <a:ext uri="{FF2B5EF4-FFF2-40B4-BE49-F238E27FC236}">
                <a16:creationId xmlns:a16="http://schemas.microsoft.com/office/drawing/2014/main" id="{1508AD99-146F-614E-88B7-45374C15F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680" y="3160776"/>
            <a:ext cx="457200" cy="457200"/>
          </a:xfrm>
          <a:prstGeom prst="rect">
            <a:avLst/>
          </a:prstGeom>
        </p:spPr>
      </p:pic>
      <p:pic>
        <p:nvPicPr>
          <p:cNvPr id="33" name="Picture 32">
            <a:extLst>
              <a:ext uri="{FF2B5EF4-FFF2-40B4-BE49-F238E27FC236}">
                <a16:creationId xmlns:a16="http://schemas.microsoft.com/office/drawing/2014/main" id="{5B03A5F5-DC72-8441-8FA9-D25AFBCEF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64" y="3160522"/>
            <a:ext cx="457200" cy="457200"/>
          </a:xfrm>
          <a:prstGeom prst="rect">
            <a:avLst/>
          </a:prstGeom>
        </p:spPr>
      </p:pic>
      <p:pic>
        <p:nvPicPr>
          <p:cNvPr id="34" name="Picture 33">
            <a:extLst>
              <a:ext uri="{FF2B5EF4-FFF2-40B4-BE49-F238E27FC236}">
                <a16:creationId xmlns:a16="http://schemas.microsoft.com/office/drawing/2014/main" id="{B47B2D45-548D-C043-9187-8130CB504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4584" y="2737104"/>
            <a:ext cx="977392" cy="977392"/>
          </a:xfrm>
          <a:prstGeom prst="rect">
            <a:avLst/>
          </a:prstGeom>
        </p:spPr>
      </p:pic>
      <p:pic>
        <p:nvPicPr>
          <p:cNvPr id="35" name="Picture 34">
            <a:extLst>
              <a:ext uri="{FF2B5EF4-FFF2-40B4-BE49-F238E27FC236}">
                <a16:creationId xmlns:a16="http://schemas.microsoft.com/office/drawing/2014/main" id="{DE5EC6AE-DFFE-9E4E-87DE-1A5FD9308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160649"/>
            <a:ext cx="457200" cy="457200"/>
          </a:xfrm>
          <a:prstGeom prst="rect">
            <a:avLst/>
          </a:prstGeom>
        </p:spPr>
      </p:pic>
      <p:pic>
        <p:nvPicPr>
          <p:cNvPr id="36" name="Picture 35">
            <a:extLst>
              <a:ext uri="{FF2B5EF4-FFF2-40B4-BE49-F238E27FC236}">
                <a16:creationId xmlns:a16="http://schemas.microsoft.com/office/drawing/2014/main" id="{6B3C4798-ACC3-4346-8D3F-F9C0FD1581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320" y="2737231"/>
            <a:ext cx="977392" cy="977392"/>
          </a:xfrm>
          <a:prstGeom prst="rect">
            <a:avLst/>
          </a:prstGeom>
        </p:spPr>
      </p:pic>
      <p:pic>
        <p:nvPicPr>
          <p:cNvPr id="37" name="Picture 36">
            <a:extLst>
              <a:ext uri="{FF2B5EF4-FFF2-40B4-BE49-F238E27FC236}">
                <a16:creationId xmlns:a16="http://schemas.microsoft.com/office/drawing/2014/main" id="{273CE3DC-5B9D-204B-BBEF-33B96F0CF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528" y="3160522"/>
            <a:ext cx="457200" cy="457200"/>
          </a:xfrm>
          <a:prstGeom prst="rect">
            <a:avLst/>
          </a:prstGeom>
        </p:spPr>
      </p:pic>
      <p:pic>
        <p:nvPicPr>
          <p:cNvPr id="38" name="Picture 37">
            <a:extLst>
              <a:ext uri="{FF2B5EF4-FFF2-40B4-BE49-F238E27FC236}">
                <a16:creationId xmlns:a16="http://schemas.microsoft.com/office/drawing/2014/main" id="{FB09FEBB-C14A-174C-A584-5BF33B446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0248" y="2737104"/>
            <a:ext cx="977392" cy="977392"/>
          </a:xfrm>
          <a:prstGeom prst="rect">
            <a:avLst/>
          </a:prstGeom>
        </p:spPr>
      </p:pic>
      <p:pic>
        <p:nvPicPr>
          <p:cNvPr id="41" name="Picture 40">
            <a:extLst>
              <a:ext uri="{FF2B5EF4-FFF2-40B4-BE49-F238E27FC236}">
                <a16:creationId xmlns:a16="http://schemas.microsoft.com/office/drawing/2014/main" id="{5D80A336-860F-4044-8640-783D3565C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4368" y="2851658"/>
            <a:ext cx="724769" cy="724769"/>
          </a:xfrm>
          <a:prstGeom prst="rect">
            <a:avLst/>
          </a:prstGeom>
        </p:spPr>
      </p:pic>
      <p:sp>
        <p:nvSpPr>
          <p:cNvPr id="42" name="TextBox 41">
            <a:extLst>
              <a:ext uri="{FF2B5EF4-FFF2-40B4-BE49-F238E27FC236}">
                <a16:creationId xmlns:a16="http://schemas.microsoft.com/office/drawing/2014/main" id="{EB979D43-95A9-124F-AD71-3E98A7695BC7}"/>
              </a:ext>
            </a:extLst>
          </p:cNvPr>
          <p:cNvSpPr txBox="1"/>
          <p:nvPr/>
        </p:nvSpPr>
        <p:spPr>
          <a:xfrm>
            <a:off x="5562600" y="2947464"/>
            <a:ext cx="3602736" cy="646331"/>
          </a:xfrm>
          <a:prstGeom prst="rect">
            <a:avLst/>
          </a:prstGeom>
          <a:noFill/>
        </p:spPr>
        <p:txBody>
          <a:bodyPr wrap="square" rtlCol="0">
            <a:spAutoFit/>
          </a:bodyPr>
          <a:lstStyle/>
          <a:p>
            <a:r>
              <a:rPr lang="en-US" sz="1800">
                <a:solidFill>
                  <a:schemeClr val="tx1">
                    <a:lumMod val="75000"/>
                    <a:lumOff val="25000"/>
                  </a:schemeClr>
                </a:solidFill>
              </a:rPr>
              <a:t>7 Beacons &amp; Android Devices carried by the human participants</a:t>
            </a:r>
          </a:p>
        </p:txBody>
      </p:sp>
      <p:grpSp>
        <p:nvGrpSpPr>
          <p:cNvPr id="47" name="Group 46">
            <a:extLst>
              <a:ext uri="{FF2B5EF4-FFF2-40B4-BE49-F238E27FC236}">
                <a16:creationId xmlns:a16="http://schemas.microsoft.com/office/drawing/2014/main" id="{8252D1B7-42A0-A64C-8472-FC4DD90E5824}"/>
              </a:ext>
            </a:extLst>
          </p:cNvPr>
          <p:cNvGrpSpPr/>
          <p:nvPr/>
        </p:nvGrpSpPr>
        <p:grpSpPr>
          <a:xfrm>
            <a:off x="899243" y="3517900"/>
            <a:ext cx="1227219" cy="1227219"/>
            <a:chOff x="901194" y="3512058"/>
            <a:chExt cx="1227219" cy="1227219"/>
          </a:xfrm>
        </p:grpSpPr>
        <p:pic>
          <p:nvPicPr>
            <p:cNvPr id="43" name="Picture 42">
              <a:extLst>
                <a:ext uri="{FF2B5EF4-FFF2-40B4-BE49-F238E27FC236}">
                  <a16:creationId xmlns:a16="http://schemas.microsoft.com/office/drawing/2014/main" id="{0D234AE2-CCAB-0148-A058-D4878EB010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501" y="3741365"/>
              <a:ext cx="768604" cy="768604"/>
            </a:xfrm>
            <a:prstGeom prst="rect">
              <a:avLst/>
            </a:prstGeom>
          </p:spPr>
        </p:pic>
        <p:pic>
          <p:nvPicPr>
            <p:cNvPr id="45" name="Picture 44">
              <a:extLst>
                <a:ext uri="{FF2B5EF4-FFF2-40B4-BE49-F238E27FC236}">
                  <a16:creationId xmlns:a16="http://schemas.microsoft.com/office/drawing/2014/main" id="{E78E1600-D6FE-0741-93A3-1C390DF1EF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1194" y="3512058"/>
              <a:ext cx="1227219" cy="1227219"/>
            </a:xfrm>
            <a:prstGeom prst="rect">
              <a:avLst/>
            </a:prstGeom>
          </p:spPr>
        </p:pic>
      </p:grpSp>
      <p:grpSp>
        <p:nvGrpSpPr>
          <p:cNvPr id="48" name="Group 47">
            <a:extLst>
              <a:ext uri="{FF2B5EF4-FFF2-40B4-BE49-F238E27FC236}">
                <a16:creationId xmlns:a16="http://schemas.microsoft.com/office/drawing/2014/main" id="{D62D1A66-4D7F-C949-BFBA-3FDBE5E65A72}"/>
              </a:ext>
            </a:extLst>
          </p:cNvPr>
          <p:cNvGrpSpPr/>
          <p:nvPr/>
        </p:nvGrpSpPr>
        <p:grpSpPr>
          <a:xfrm>
            <a:off x="1589360" y="3517646"/>
            <a:ext cx="1227219" cy="1227219"/>
            <a:chOff x="901194" y="3512058"/>
            <a:chExt cx="1227219" cy="1227219"/>
          </a:xfrm>
        </p:grpSpPr>
        <p:pic>
          <p:nvPicPr>
            <p:cNvPr id="49" name="Picture 48">
              <a:extLst>
                <a:ext uri="{FF2B5EF4-FFF2-40B4-BE49-F238E27FC236}">
                  <a16:creationId xmlns:a16="http://schemas.microsoft.com/office/drawing/2014/main" id="{A97AB1C4-65DD-B64D-BFA6-724F42DC90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501" y="3741365"/>
              <a:ext cx="768604" cy="768604"/>
            </a:xfrm>
            <a:prstGeom prst="rect">
              <a:avLst/>
            </a:prstGeom>
          </p:spPr>
        </p:pic>
        <p:pic>
          <p:nvPicPr>
            <p:cNvPr id="50" name="Picture 49">
              <a:extLst>
                <a:ext uri="{FF2B5EF4-FFF2-40B4-BE49-F238E27FC236}">
                  <a16:creationId xmlns:a16="http://schemas.microsoft.com/office/drawing/2014/main" id="{E6570BD2-A9C2-FE4A-810B-2429789EE5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1194" y="3512058"/>
              <a:ext cx="1227219" cy="1227219"/>
            </a:xfrm>
            <a:prstGeom prst="rect">
              <a:avLst/>
            </a:prstGeom>
          </p:spPr>
        </p:pic>
      </p:grpSp>
      <p:grpSp>
        <p:nvGrpSpPr>
          <p:cNvPr id="51" name="Group 50">
            <a:extLst>
              <a:ext uri="{FF2B5EF4-FFF2-40B4-BE49-F238E27FC236}">
                <a16:creationId xmlns:a16="http://schemas.microsoft.com/office/drawing/2014/main" id="{2852BADC-352A-8A40-BC83-741E7A063ED1}"/>
              </a:ext>
            </a:extLst>
          </p:cNvPr>
          <p:cNvGrpSpPr/>
          <p:nvPr/>
        </p:nvGrpSpPr>
        <p:grpSpPr>
          <a:xfrm>
            <a:off x="2248543" y="3517392"/>
            <a:ext cx="1227219" cy="1227219"/>
            <a:chOff x="901194" y="3512058"/>
            <a:chExt cx="1227219" cy="1227219"/>
          </a:xfrm>
        </p:grpSpPr>
        <p:pic>
          <p:nvPicPr>
            <p:cNvPr id="52" name="Picture 51">
              <a:extLst>
                <a:ext uri="{FF2B5EF4-FFF2-40B4-BE49-F238E27FC236}">
                  <a16:creationId xmlns:a16="http://schemas.microsoft.com/office/drawing/2014/main" id="{6CFB299A-6DC3-2C48-B163-1996BD52A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501" y="3741365"/>
              <a:ext cx="768604" cy="768604"/>
            </a:xfrm>
            <a:prstGeom prst="rect">
              <a:avLst/>
            </a:prstGeom>
          </p:spPr>
        </p:pic>
        <p:pic>
          <p:nvPicPr>
            <p:cNvPr id="53" name="Picture 52">
              <a:extLst>
                <a:ext uri="{FF2B5EF4-FFF2-40B4-BE49-F238E27FC236}">
                  <a16:creationId xmlns:a16="http://schemas.microsoft.com/office/drawing/2014/main" id="{6E6CBBC0-EF2D-414F-862C-F647888C76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1194" y="3512058"/>
              <a:ext cx="1227219" cy="1227219"/>
            </a:xfrm>
            <a:prstGeom prst="rect">
              <a:avLst/>
            </a:prstGeom>
          </p:spPr>
        </p:pic>
      </p:grpSp>
      <p:sp>
        <p:nvSpPr>
          <p:cNvPr id="54" name="TextBox 53">
            <a:extLst>
              <a:ext uri="{FF2B5EF4-FFF2-40B4-BE49-F238E27FC236}">
                <a16:creationId xmlns:a16="http://schemas.microsoft.com/office/drawing/2014/main" id="{07995D74-3634-3C40-BB7D-4EB22FA666B0}"/>
              </a:ext>
            </a:extLst>
          </p:cNvPr>
          <p:cNvSpPr txBox="1"/>
          <p:nvPr/>
        </p:nvSpPr>
        <p:spPr>
          <a:xfrm>
            <a:off x="5692140" y="3909596"/>
            <a:ext cx="3276600" cy="338554"/>
          </a:xfrm>
          <a:prstGeom prst="rect">
            <a:avLst/>
          </a:prstGeom>
          <a:noFill/>
        </p:spPr>
        <p:txBody>
          <a:bodyPr wrap="square" rtlCol="0">
            <a:spAutoFit/>
          </a:bodyPr>
          <a:lstStyle/>
          <a:p>
            <a:r>
              <a:rPr lang="en-US" sz="1600">
                <a:solidFill>
                  <a:schemeClr val="tx1">
                    <a:lumMod val="75000"/>
                    <a:lumOff val="25000"/>
                  </a:schemeClr>
                </a:solidFill>
              </a:rPr>
              <a:t>3 Android Tablets for “check-ins”</a:t>
            </a:r>
          </a:p>
        </p:txBody>
      </p:sp>
      <p:pic>
        <p:nvPicPr>
          <p:cNvPr id="40" name="Picture 39">
            <a:extLst>
              <a:ext uri="{FF2B5EF4-FFF2-40B4-BE49-F238E27FC236}">
                <a16:creationId xmlns:a16="http://schemas.microsoft.com/office/drawing/2014/main" id="{B6668412-1603-894D-BD3C-9D633DF1A8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737358"/>
            <a:ext cx="977392" cy="977392"/>
          </a:xfrm>
          <a:prstGeom prst="rect">
            <a:avLst/>
          </a:prstGeom>
        </p:spPr>
      </p:pic>
      <p:grpSp>
        <p:nvGrpSpPr>
          <p:cNvPr id="44" name="Group 43">
            <a:extLst>
              <a:ext uri="{FF2B5EF4-FFF2-40B4-BE49-F238E27FC236}">
                <a16:creationId xmlns:a16="http://schemas.microsoft.com/office/drawing/2014/main" id="{ECE6200A-D5B4-0440-A6FA-E3643469AD42}"/>
              </a:ext>
            </a:extLst>
          </p:cNvPr>
          <p:cNvGrpSpPr/>
          <p:nvPr/>
        </p:nvGrpSpPr>
        <p:grpSpPr>
          <a:xfrm>
            <a:off x="-68" y="4933950"/>
            <a:ext cx="9144068" cy="209550"/>
            <a:chOff x="-68" y="4933950"/>
            <a:chExt cx="9144068" cy="209550"/>
          </a:xfrm>
        </p:grpSpPr>
        <p:sp>
          <p:nvSpPr>
            <p:cNvPr id="46" name="Rectangle 45">
              <a:extLst>
                <a:ext uri="{FF2B5EF4-FFF2-40B4-BE49-F238E27FC236}">
                  <a16:creationId xmlns:a16="http://schemas.microsoft.com/office/drawing/2014/main" id="{F35232E8-D7BA-2B4E-B857-F3B7A1058130}"/>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55" name="Rectangle 54">
              <a:extLst>
                <a:ext uri="{FF2B5EF4-FFF2-40B4-BE49-F238E27FC236}">
                  <a16:creationId xmlns:a16="http://schemas.microsoft.com/office/drawing/2014/main" id="{BC7161ED-619A-D54E-AB77-1EED49BF6BEC}"/>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56" name="TextBox 55">
            <a:extLst>
              <a:ext uri="{FF2B5EF4-FFF2-40B4-BE49-F238E27FC236}">
                <a16:creationId xmlns:a16="http://schemas.microsoft.com/office/drawing/2014/main" id="{941B25F0-1C87-524E-B334-DB6ACE8F3094}"/>
              </a:ext>
            </a:extLst>
          </p:cNvPr>
          <p:cNvSpPr txBox="1"/>
          <p:nvPr/>
        </p:nvSpPr>
        <p:spPr>
          <a:xfrm>
            <a:off x="5836920" y="1352550"/>
            <a:ext cx="2860788" cy="461665"/>
          </a:xfrm>
          <a:prstGeom prst="rect">
            <a:avLst/>
          </a:prstGeom>
          <a:noFill/>
        </p:spPr>
        <p:txBody>
          <a:bodyPr wrap="square" rtlCol="0">
            <a:spAutoFit/>
          </a:bodyPr>
          <a:lstStyle/>
          <a:p>
            <a:r>
              <a:rPr lang="en-US">
                <a:solidFill>
                  <a:schemeClr val="tx1">
                    <a:lumMod val="75000"/>
                    <a:lumOff val="25000"/>
                  </a:schemeClr>
                </a:solidFill>
              </a:rPr>
              <a:t>24 Static beacons</a:t>
            </a:r>
          </a:p>
        </p:txBody>
      </p:sp>
      <p:sp>
        <p:nvSpPr>
          <p:cNvPr id="57" name="Rectangle 56">
            <a:extLst>
              <a:ext uri="{FF2B5EF4-FFF2-40B4-BE49-F238E27FC236}">
                <a16:creationId xmlns:a16="http://schemas.microsoft.com/office/drawing/2014/main" id="{02A3C643-5E7D-9D49-981D-F1821BA8ADD9}"/>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7</a:t>
            </a:r>
            <a:endParaRPr lang="en-US" sz="600"/>
          </a:p>
        </p:txBody>
      </p:sp>
    </p:spTree>
    <p:extLst>
      <p:ext uri="{BB962C8B-B14F-4D97-AF65-F5344CB8AC3E}">
        <p14:creationId xmlns:p14="http://schemas.microsoft.com/office/powerpoint/2010/main" val="15517369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80D4-C09E-8646-84DB-F48F9586F3E4}"/>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Example Data</a:t>
            </a:r>
          </a:p>
        </p:txBody>
      </p:sp>
      <p:graphicFrame>
        <p:nvGraphicFramePr>
          <p:cNvPr id="23" name="Table 22">
            <a:extLst>
              <a:ext uri="{FF2B5EF4-FFF2-40B4-BE49-F238E27FC236}">
                <a16:creationId xmlns:a16="http://schemas.microsoft.com/office/drawing/2014/main" id="{4391F7B6-A15C-A148-9B50-DC53E3F2753E}"/>
              </a:ext>
            </a:extLst>
          </p:cNvPr>
          <p:cNvGraphicFramePr>
            <a:graphicFrameLocks noGrp="1"/>
          </p:cNvGraphicFramePr>
          <p:nvPr>
            <p:extLst>
              <p:ext uri="{D42A27DB-BD31-4B8C-83A1-F6EECF244321}">
                <p14:modId xmlns:p14="http://schemas.microsoft.com/office/powerpoint/2010/main" val="3914106985"/>
              </p:ext>
            </p:extLst>
          </p:nvPr>
        </p:nvGraphicFramePr>
        <p:xfrm>
          <a:off x="457200" y="1813560"/>
          <a:ext cx="8382001" cy="2503170"/>
        </p:xfrm>
        <a:graphic>
          <a:graphicData uri="http://schemas.openxmlformats.org/drawingml/2006/table">
            <a:tbl>
              <a:tblPr firstRow="1" bandRow="1">
                <a:tableStyleId>{46F890A9-2807-4EBB-B81D-B2AA78EC7F39}</a:tableStyleId>
              </a:tblPr>
              <a:tblGrid>
                <a:gridCol w="1047750">
                  <a:extLst>
                    <a:ext uri="{9D8B030D-6E8A-4147-A177-3AD203B41FA5}">
                      <a16:colId xmlns:a16="http://schemas.microsoft.com/office/drawing/2014/main" val="2002868443"/>
                    </a:ext>
                  </a:extLst>
                </a:gridCol>
                <a:gridCol w="781050">
                  <a:extLst>
                    <a:ext uri="{9D8B030D-6E8A-4147-A177-3AD203B41FA5}">
                      <a16:colId xmlns:a16="http://schemas.microsoft.com/office/drawing/2014/main" val="682191957"/>
                    </a:ext>
                  </a:extLst>
                </a:gridCol>
                <a:gridCol w="1295400">
                  <a:extLst>
                    <a:ext uri="{9D8B030D-6E8A-4147-A177-3AD203B41FA5}">
                      <a16:colId xmlns:a16="http://schemas.microsoft.com/office/drawing/2014/main" val="1911655472"/>
                    </a:ext>
                  </a:extLst>
                </a:gridCol>
                <a:gridCol w="1066800">
                  <a:extLst>
                    <a:ext uri="{9D8B030D-6E8A-4147-A177-3AD203B41FA5}">
                      <a16:colId xmlns:a16="http://schemas.microsoft.com/office/drawing/2014/main" val="3125751736"/>
                    </a:ext>
                  </a:extLst>
                </a:gridCol>
                <a:gridCol w="609600">
                  <a:extLst>
                    <a:ext uri="{9D8B030D-6E8A-4147-A177-3AD203B41FA5}">
                      <a16:colId xmlns:a16="http://schemas.microsoft.com/office/drawing/2014/main" val="455440865"/>
                    </a:ext>
                  </a:extLst>
                </a:gridCol>
                <a:gridCol w="1033930">
                  <a:extLst>
                    <a:ext uri="{9D8B030D-6E8A-4147-A177-3AD203B41FA5}">
                      <a16:colId xmlns:a16="http://schemas.microsoft.com/office/drawing/2014/main" val="3878160054"/>
                    </a:ext>
                  </a:extLst>
                </a:gridCol>
                <a:gridCol w="1232647">
                  <a:extLst>
                    <a:ext uri="{9D8B030D-6E8A-4147-A177-3AD203B41FA5}">
                      <a16:colId xmlns:a16="http://schemas.microsoft.com/office/drawing/2014/main" val="1488694306"/>
                    </a:ext>
                  </a:extLst>
                </a:gridCol>
                <a:gridCol w="1314824">
                  <a:extLst>
                    <a:ext uri="{9D8B030D-6E8A-4147-A177-3AD203B41FA5}">
                      <a16:colId xmlns:a16="http://schemas.microsoft.com/office/drawing/2014/main" val="3989463012"/>
                    </a:ext>
                  </a:extLst>
                </a:gridCol>
              </a:tblGrid>
              <a:tr h="285750">
                <a:tc>
                  <a:txBody>
                    <a:bodyPr/>
                    <a:lstStyle/>
                    <a:p>
                      <a:pPr algn="ctr"/>
                      <a:r>
                        <a:rPr lang="en-US"/>
                        <a:t>Host ID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Time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      Address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RSSI</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Temp.</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400"/>
                        <a:t>Air Pressure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t>eCO</a:t>
                      </a:r>
                      <a:r>
                        <a:rPr lang="en-US" baseline="30000"/>
                        <a:t>2</a:t>
                      </a:r>
                      <a:r>
                        <a:rPr lang="en-US" sz="1100" baseline="0"/>
                        <a:t>(ppm)</a:t>
                      </a:r>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882260057"/>
                  </a:ext>
                </a:extLst>
              </a:tr>
              <a:tr h="590550">
                <a:tc>
                  <a:txBody>
                    <a:bodyPr/>
                    <a:lstStyle/>
                    <a:p>
                      <a:pPr algn="ctr"/>
                      <a:r>
                        <a:rPr lang="en-US">
                          <a:solidFill>
                            <a:schemeClr val="tx1">
                              <a:lumMod val="75000"/>
                              <a:lumOff val="25000"/>
                            </a:schemeClr>
                          </a:solidFill>
                        </a:rPr>
                        <a:t>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75000"/>
                              <a:lumOff val="25000"/>
                            </a:prstClr>
                          </a:solidFill>
                          <a:effectLst/>
                          <a:uLnTx/>
                          <a:uFillTx/>
                          <a:latin typeface="+mn-lt"/>
                          <a:ea typeface="+mn-ea"/>
                          <a:cs typeface="+mn-cs"/>
                        </a:rPr>
                        <a:t>…</a:t>
                      </a:r>
                      <a:endParaRPr lang="en-US" sz="500">
                        <a:solidFill>
                          <a:schemeClr val="tx1">
                            <a:lumMod val="75000"/>
                            <a:lumOff val="25000"/>
                          </a:schemeClr>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solidFill>
                            <a:schemeClr val="tx1">
                              <a:lumMod val="75000"/>
                              <a:lumOff val="25000"/>
                            </a:schemeClr>
                          </a:solidFill>
                        </a:rPr>
                        <a:t>C1:DA:6A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-67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22.96</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994.88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427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38221223"/>
                  </a:ext>
                </a:extLst>
              </a:tr>
              <a:tr h="590550">
                <a:tc>
                  <a:txBody>
                    <a:bodyPr/>
                    <a:lstStyle/>
                    <a:p>
                      <a:pPr algn="ctr"/>
                      <a:r>
                        <a:rPr lang="en-US">
                          <a:solidFill>
                            <a:schemeClr val="tx1">
                              <a:lumMod val="75000"/>
                              <a:lumOff val="25000"/>
                            </a:schemeClr>
                          </a:solidFill>
                        </a:rPr>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solidFill>
                            <a:schemeClr val="tx1">
                              <a:lumMod val="75000"/>
                              <a:lumOff val="25000"/>
                            </a:schemeClr>
                          </a:solidFill>
                        </a:rPr>
                        <a:t>D1:DE:6B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-99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27.70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996.43</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400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612871336"/>
                  </a:ext>
                </a:extLst>
              </a:tr>
              <a:tr h="590550">
                <a:tc>
                  <a:txBody>
                    <a:bodyPr/>
                    <a:lstStyle/>
                    <a:p>
                      <a:pPr algn="ctr"/>
                      <a:r>
                        <a:rPr lang="en-US">
                          <a:solidFill>
                            <a:schemeClr val="tx1">
                              <a:lumMod val="75000"/>
                              <a:lumOff val="25000"/>
                            </a:schemeClr>
                          </a:solidFill>
                        </a:rPr>
                        <a:t>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solidFill>
                            <a:schemeClr val="tx1">
                              <a:lumMod val="75000"/>
                              <a:lumOff val="25000"/>
                            </a:schemeClr>
                          </a:solidFill>
                        </a:rPr>
                        <a:t>C1:DB:1B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-98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23.29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993.97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408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154838720"/>
                  </a:ext>
                </a:extLst>
              </a:tr>
              <a:tr h="300990">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solidFill>
                            <a:schemeClr val="tx1">
                              <a:lumMod val="75000"/>
                              <a:lumOff val="25000"/>
                            </a:schemeClr>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986837018"/>
                  </a:ext>
                </a:extLst>
              </a:tr>
            </a:tbl>
          </a:graphicData>
        </a:graphic>
      </p:graphicFrame>
      <p:pic>
        <p:nvPicPr>
          <p:cNvPr id="4" name="Picture 3">
            <a:extLst>
              <a:ext uri="{FF2B5EF4-FFF2-40B4-BE49-F238E27FC236}">
                <a16:creationId xmlns:a16="http://schemas.microsoft.com/office/drawing/2014/main" id="{58AACA71-C6AF-BE43-AB08-B9319A909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36" y="1682496"/>
            <a:ext cx="609600" cy="609600"/>
          </a:xfrm>
          <a:prstGeom prst="rect">
            <a:avLst/>
          </a:prstGeom>
        </p:spPr>
      </p:pic>
      <p:grpSp>
        <p:nvGrpSpPr>
          <p:cNvPr id="24" name="Group 23">
            <a:extLst>
              <a:ext uri="{FF2B5EF4-FFF2-40B4-BE49-F238E27FC236}">
                <a16:creationId xmlns:a16="http://schemas.microsoft.com/office/drawing/2014/main" id="{6096D202-00A7-C241-A6A4-D7FA4388A39D}"/>
              </a:ext>
            </a:extLst>
          </p:cNvPr>
          <p:cNvGrpSpPr/>
          <p:nvPr/>
        </p:nvGrpSpPr>
        <p:grpSpPr>
          <a:xfrm>
            <a:off x="-68" y="4933950"/>
            <a:ext cx="9144068" cy="209550"/>
            <a:chOff x="-68" y="4933950"/>
            <a:chExt cx="9144068" cy="209550"/>
          </a:xfrm>
        </p:grpSpPr>
        <p:sp>
          <p:nvSpPr>
            <p:cNvPr id="26" name="Rectangle 25">
              <a:extLst>
                <a:ext uri="{FF2B5EF4-FFF2-40B4-BE49-F238E27FC236}">
                  <a16:creationId xmlns:a16="http://schemas.microsoft.com/office/drawing/2014/main" id="{62B776B7-AC01-144A-A01D-D996955DA187}"/>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32" name="Rectangle 31">
              <a:extLst>
                <a:ext uri="{FF2B5EF4-FFF2-40B4-BE49-F238E27FC236}">
                  <a16:creationId xmlns:a16="http://schemas.microsoft.com/office/drawing/2014/main" id="{66A35107-A9E1-E641-9EB9-00F94752100E}"/>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pic>
        <p:nvPicPr>
          <p:cNvPr id="33" name="Picture 32">
            <a:extLst>
              <a:ext uri="{FF2B5EF4-FFF2-40B4-BE49-F238E27FC236}">
                <a16:creationId xmlns:a16="http://schemas.microsoft.com/office/drawing/2014/main" id="{98FDBFC3-9951-9D47-BC4B-E60311B77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40" y="1151636"/>
            <a:ext cx="706628" cy="706628"/>
          </a:xfrm>
          <a:prstGeom prst="rect">
            <a:avLst/>
          </a:prstGeom>
        </p:spPr>
      </p:pic>
      <p:pic>
        <p:nvPicPr>
          <p:cNvPr id="34" name="Picture 33">
            <a:extLst>
              <a:ext uri="{FF2B5EF4-FFF2-40B4-BE49-F238E27FC236}">
                <a16:creationId xmlns:a16="http://schemas.microsoft.com/office/drawing/2014/main" id="{8EBD08CF-83ED-7D4B-BF60-A4A07133C0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1207273"/>
            <a:ext cx="595354" cy="595354"/>
          </a:xfrm>
          <a:prstGeom prst="rect">
            <a:avLst/>
          </a:prstGeom>
        </p:spPr>
      </p:pic>
      <p:sp>
        <p:nvSpPr>
          <p:cNvPr id="10" name="Rectangle 9">
            <a:extLst>
              <a:ext uri="{FF2B5EF4-FFF2-40B4-BE49-F238E27FC236}">
                <a16:creationId xmlns:a16="http://schemas.microsoft.com/office/drawing/2014/main" id="{9AD4CB6D-F63F-CA49-BB36-9D629902162E}"/>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8</a:t>
            </a:r>
            <a:endParaRPr lang="en-US" sz="1100"/>
          </a:p>
        </p:txBody>
      </p:sp>
    </p:spTree>
    <p:extLst>
      <p:ext uri="{BB962C8B-B14F-4D97-AF65-F5344CB8AC3E}">
        <p14:creationId xmlns:p14="http://schemas.microsoft.com/office/powerpoint/2010/main" val="15770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Uses of the Dataset</a:t>
            </a:r>
          </a:p>
        </p:txBody>
      </p:sp>
      <p:sp>
        <p:nvSpPr>
          <p:cNvPr id="63" name="Rectangle 62">
            <a:extLst>
              <a:ext uri="{FF2B5EF4-FFF2-40B4-BE49-F238E27FC236}">
                <a16:creationId xmlns:a16="http://schemas.microsoft.com/office/drawing/2014/main" id="{533A016B-0215-FA49-A2F8-496DAE5C03B1}"/>
              </a:ext>
            </a:extLst>
          </p:cNvPr>
          <p:cNvSpPr/>
          <p:nvPr/>
        </p:nvSpPr>
        <p:spPr>
          <a:xfrm>
            <a:off x="0" y="4451420"/>
            <a:ext cx="9144000" cy="69917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61BB1E8-BD50-764B-ABAF-AA7A705DE0D2}"/>
              </a:ext>
            </a:extLst>
          </p:cNvPr>
          <p:cNvGrpSpPr/>
          <p:nvPr/>
        </p:nvGrpSpPr>
        <p:grpSpPr>
          <a:xfrm>
            <a:off x="987903" y="3014509"/>
            <a:ext cx="1186486" cy="1095669"/>
            <a:chOff x="1328114" y="1857081"/>
            <a:chExt cx="2107418" cy="1967855"/>
          </a:xfrm>
        </p:grpSpPr>
        <p:pic>
          <p:nvPicPr>
            <p:cNvPr id="3" name="Picture 2">
              <a:extLst>
                <a:ext uri="{FF2B5EF4-FFF2-40B4-BE49-F238E27FC236}">
                  <a16:creationId xmlns:a16="http://schemas.microsoft.com/office/drawing/2014/main" id="{F54F7032-281E-164D-950A-150FB8DE6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385" y="2283918"/>
              <a:ext cx="1541018" cy="1541018"/>
            </a:xfrm>
            <a:prstGeom prst="rect">
              <a:avLst/>
            </a:prstGeom>
          </p:spPr>
        </p:pic>
        <p:pic>
          <p:nvPicPr>
            <p:cNvPr id="33" name="Picture 32">
              <a:extLst>
                <a:ext uri="{FF2B5EF4-FFF2-40B4-BE49-F238E27FC236}">
                  <a16:creationId xmlns:a16="http://schemas.microsoft.com/office/drawing/2014/main" id="{A95416C6-D0F5-E444-9232-A63EFD86C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64" y="2428351"/>
              <a:ext cx="554258" cy="554258"/>
            </a:xfrm>
            <a:prstGeom prst="rect">
              <a:avLst/>
            </a:prstGeom>
          </p:spPr>
        </p:pic>
        <p:pic>
          <p:nvPicPr>
            <p:cNvPr id="34" name="Picture 33">
              <a:extLst>
                <a:ext uri="{FF2B5EF4-FFF2-40B4-BE49-F238E27FC236}">
                  <a16:creationId xmlns:a16="http://schemas.microsoft.com/office/drawing/2014/main" id="{21273CBE-0537-6141-A764-9EB295A492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7965" y="1857081"/>
              <a:ext cx="554258" cy="554258"/>
            </a:xfrm>
            <a:prstGeom prst="rect">
              <a:avLst/>
            </a:prstGeom>
          </p:spPr>
        </p:pic>
        <p:pic>
          <p:nvPicPr>
            <p:cNvPr id="35" name="Picture 34">
              <a:extLst>
                <a:ext uri="{FF2B5EF4-FFF2-40B4-BE49-F238E27FC236}">
                  <a16:creationId xmlns:a16="http://schemas.microsoft.com/office/drawing/2014/main" id="{94B90C13-8A9B-9645-9B6B-B6A007E32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8625" y="1857081"/>
              <a:ext cx="554258" cy="554258"/>
            </a:xfrm>
            <a:prstGeom prst="rect">
              <a:avLst/>
            </a:prstGeom>
          </p:spPr>
        </p:pic>
        <p:pic>
          <p:nvPicPr>
            <p:cNvPr id="36" name="Picture 35">
              <a:extLst>
                <a:ext uri="{FF2B5EF4-FFF2-40B4-BE49-F238E27FC236}">
                  <a16:creationId xmlns:a16="http://schemas.microsoft.com/office/drawing/2014/main" id="{2CB3ED97-2170-D84C-98CC-3683A416C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6483" y="2428351"/>
              <a:ext cx="554258" cy="554258"/>
            </a:xfrm>
            <a:prstGeom prst="rect">
              <a:avLst/>
            </a:prstGeom>
          </p:spPr>
        </p:pic>
        <p:pic>
          <p:nvPicPr>
            <p:cNvPr id="37" name="Picture 36">
              <a:extLst>
                <a:ext uri="{FF2B5EF4-FFF2-40B4-BE49-F238E27FC236}">
                  <a16:creationId xmlns:a16="http://schemas.microsoft.com/office/drawing/2014/main" id="{2654B4F9-C6A4-0546-A918-9B7984F9E1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1274" y="3054872"/>
              <a:ext cx="554258" cy="554258"/>
            </a:xfrm>
            <a:prstGeom prst="rect">
              <a:avLst/>
            </a:prstGeom>
          </p:spPr>
        </p:pic>
        <p:pic>
          <p:nvPicPr>
            <p:cNvPr id="38" name="Picture 37">
              <a:extLst>
                <a:ext uri="{FF2B5EF4-FFF2-40B4-BE49-F238E27FC236}">
                  <a16:creationId xmlns:a16="http://schemas.microsoft.com/office/drawing/2014/main" id="{A409A08D-0882-8441-9A73-C53F7C4969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8114" y="3054872"/>
              <a:ext cx="554258" cy="554258"/>
            </a:xfrm>
            <a:prstGeom prst="rect">
              <a:avLst/>
            </a:prstGeom>
          </p:spPr>
        </p:pic>
      </p:grpSp>
      <p:sp>
        <p:nvSpPr>
          <p:cNvPr id="40" name="TextBox 39">
            <a:extLst>
              <a:ext uri="{FF2B5EF4-FFF2-40B4-BE49-F238E27FC236}">
                <a16:creationId xmlns:a16="http://schemas.microsoft.com/office/drawing/2014/main" id="{C301D876-D67F-564A-922A-C497207812AD}"/>
              </a:ext>
            </a:extLst>
          </p:cNvPr>
          <p:cNvSpPr txBox="1"/>
          <p:nvPr/>
        </p:nvSpPr>
        <p:spPr>
          <a:xfrm>
            <a:off x="4521255" y="1308140"/>
            <a:ext cx="4087979" cy="234359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000">
                <a:solidFill>
                  <a:schemeClr val="tx1">
                    <a:lumMod val="75000"/>
                    <a:lumOff val="25000"/>
                  </a:schemeClr>
                </a:solidFill>
              </a:rPr>
              <a:t>People-Centric Sensing</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Personalized services</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Data for common good</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Social network applications</a:t>
            </a:r>
          </a:p>
          <a:p>
            <a:pPr marL="342900" indent="-342900">
              <a:lnSpc>
                <a:spcPct val="150000"/>
              </a:lnSpc>
              <a:buFont typeface="Arial" panose="020B0604020202020204" pitchFamily="34" charset="0"/>
              <a:buChar char="•"/>
            </a:pPr>
            <a:r>
              <a:rPr lang="en-US" sz="2000">
                <a:solidFill>
                  <a:schemeClr val="tx1">
                    <a:lumMod val="75000"/>
                    <a:lumOff val="25000"/>
                  </a:schemeClr>
                </a:solidFill>
              </a:rPr>
              <a:t>Building a Sensor System</a:t>
            </a:r>
          </a:p>
        </p:txBody>
      </p:sp>
      <p:grpSp>
        <p:nvGrpSpPr>
          <p:cNvPr id="41" name="Group 40">
            <a:extLst>
              <a:ext uri="{FF2B5EF4-FFF2-40B4-BE49-F238E27FC236}">
                <a16:creationId xmlns:a16="http://schemas.microsoft.com/office/drawing/2014/main" id="{FBD3F8DB-DB60-E34A-BA49-49C82B0D9843}"/>
              </a:ext>
            </a:extLst>
          </p:cNvPr>
          <p:cNvGrpSpPr/>
          <p:nvPr/>
        </p:nvGrpSpPr>
        <p:grpSpPr>
          <a:xfrm>
            <a:off x="-68" y="4933950"/>
            <a:ext cx="9144068" cy="209550"/>
            <a:chOff x="-68" y="4933950"/>
            <a:chExt cx="9144068" cy="209550"/>
          </a:xfrm>
        </p:grpSpPr>
        <p:sp>
          <p:nvSpPr>
            <p:cNvPr id="42" name="Rectangle 41">
              <a:extLst>
                <a:ext uri="{FF2B5EF4-FFF2-40B4-BE49-F238E27FC236}">
                  <a16:creationId xmlns:a16="http://schemas.microsoft.com/office/drawing/2014/main" id="{D64A39C0-38EE-A544-90D6-386DCB40DB97}"/>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43" name="Rectangle 42">
              <a:extLst>
                <a:ext uri="{FF2B5EF4-FFF2-40B4-BE49-F238E27FC236}">
                  <a16:creationId xmlns:a16="http://schemas.microsoft.com/office/drawing/2014/main" id="{42DAD4D1-3749-D443-8C8C-14FAF8295572}"/>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grpSp>
        <p:nvGrpSpPr>
          <p:cNvPr id="16" name="Group 15">
            <a:extLst>
              <a:ext uri="{FF2B5EF4-FFF2-40B4-BE49-F238E27FC236}">
                <a16:creationId xmlns:a16="http://schemas.microsoft.com/office/drawing/2014/main" id="{9C5AD975-010E-5743-912A-4FFDACE340DE}"/>
              </a:ext>
            </a:extLst>
          </p:cNvPr>
          <p:cNvGrpSpPr/>
          <p:nvPr/>
        </p:nvGrpSpPr>
        <p:grpSpPr>
          <a:xfrm>
            <a:off x="2736775" y="2696435"/>
            <a:ext cx="1186486" cy="995604"/>
            <a:chOff x="1328114" y="1857081"/>
            <a:chExt cx="2107418" cy="1788135"/>
          </a:xfrm>
        </p:grpSpPr>
        <p:pic>
          <p:nvPicPr>
            <p:cNvPr id="17" name="Picture 16">
              <a:extLst>
                <a:ext uri="{FF2B5EF4-FFF2-40B4-BE49-F238E27FC236}">
                  <a16:creationId xmlns:a16="http://schemas.microsoft.com/office/drawing/2014/main" id="{372CFDFE-1BBF-934B-AB04-CA8F6E5FA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728819" y="2320004"/>
              <a:ext cx="1325211" cy="1325212"/>
            </a:xfrm>
            <a:prstGeom prst="rect">
              <a:avLst/>
            </a:prstGeom>
          </p:spPr>
        </p:pic>
        <p:pic>
          <p:nvPicPr>
            <p:cNvPr id="18" name="Picture 17">
              <a:extLst>
                <a:ext uri="{FF2B5EF4-FFF2-40B4-BE49-F238E27FC236}">
                  <a16:creationId xmlns:a16="http://schemas.microsoft.com/office/drawing/2014/main" id="{01ECDFB8-3DC3-5049-971A-AD681D01F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64" y="2428351"/>
              <a:ext cx="554258" cy="554258"/>
            </a:xfrm>
            <a:prstGeom prst="rect">
              <a:avLst/>
            </a:prstGeom>
          </p:spPr>
        </p:pic>
        <p:pic>
          <p:nvPicPr>
            <p:cNvPr id="19" name="Picture 18">
              <a:extLst>
                <a:ext uri="{FF2B5EF4-FFF2-40B4-BE49-F238E27FC236}">
                  <a16:creationId xmlns:a16="http://schemas.microsoft.com/office/drawing/2014/main" id="{D76393C1-62A4-2D4F-9FF5-8843372AD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7965" y="1857081"/>
              <a:ext cx="554258" cy="554258"/>
            </a:xfrm>
            <a:prstGeom prst="rect">
              <a:avLst/>
            </a:prstGeom>
          </p:spPr>
        </p:pic>
        <p:pic>
          <p:nvPicPr>
            <p:cNvPr id="20" name="Picture 19">
              <a:extLst>
                <a:ext uri="{FF2B5EF4-FFF2-40B4-BE49-F238E27FC236}">
                  <a16:creationId xmlns:a16="http://schemas.microsoft.com/office/drawing/2014/main" id="{5856333F-302A-4946-A513-70E0D01021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8625" y="1857081"/>
              <a:ext cx="554258" cy="554258"/>
            </a:xfrm>
            <a:prstGeom prst="rect">
              <a:avLst/>
            </a:prstGeom>
          </p:spPr>
        </p:pic>
        <p:pic>
          <p:nvPicPr>
            <p:cNvPr id="21" name="Picture 20">
              <a:extLst>
                <a:ext uri="{FF2B5EF4-FFF2-40B4-BE49-F238E27FC236}">
                  <a16:creationId xmlns:a16="http://schemas.microsoft.com/office/drawing/2014/main" id="{4DC36599-EB10-7144-A1E6-9EF5D68E99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6483" y="2428351"/>
              <a:ext cx="554258" cy="554258"/>
            </a:xfrm>
            <a:prstGeom prst="rect">
              <a:avLst/>
            </a:prstGeom>
          </p:spPr>
        </p:pic>
        <p:pic>
          <p:nvPicPr>
            <p:cNvPr id="22" name="Picture 21">
              <a:extLst>
                <a:ext uri="{FF2B5EF4-FFF2-40B4-BE49-F238E27FC236}">
                  <a16:creationId xmlns:a16="http://schemas.microsoft.com/office/drawing/2014/main" id="{794AFF65-94FB-6C41-AF17-0FB983D9EF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1274" y="3054872"/>
              <a:ext cx="554258" cy="554258"/>
            </a:xfrm>
            <a:prstGeom prst="rect">
              <a:avLst/>
            </a:prstGeom>
          </p:spPr>
        </p:pic>
        <p:pic>
          <p:nvPicPr>
            <p:cNvPr id="23" name="Picture 22">
              <a:extLst>
                <a:ext uri="{FF2B5EF4-FFF2-40B4-BE49-F238E27FC236}">
                  <a16:creationId xmlns:a16="http://schemas.microsoft.com/office/drawing/2014/main" id="{277A2728-89A6-004F-A233-6FAF5338F4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8114" y="3054872"/>
              <a:ext cx="554258" cy="554258"/>
            </a:xfrm>
            <a:prstGeom prst="rect">
              <a:avLst/>
            </a:prstGeom>
          </p:spPr>
        </p:pic>
      </p:grpSp>
      <p:pic>
        <p:nvPicPr>
          <p:cNvPr id="24" name="Picture 23">
            <a:extLst>
              <a:ext uri="{FF2B5EF4-FFF2-40B4-BE49-F238E27FC236}">
                <a16:creationId xmlns:a16="http://schemas.microsoft.com/office/drawing/2014/main" id="{9EE451FF-42BB-0346-B097-70A0D16BCC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5719" y="1084906"/>
            <a:ext cx="1673745" cy="1673745"/>
          </a:xfrm>
          <a:prstGeom prst="rect">
            <a:avLst/>
          </a:prstGeom>
        </p:spPr>
      </p:pic>
      <p:cxnSp>
        <p:nvCxnSpPr>
          <p:cNvPr id="6" name="Straight Arrow Connector 5">
            <a:extLst>
              <a:ext uri="{FF2B5EF4-FFF2-40B4-BE49-F238E27FC236}">
                <a16:creationId xmlns:a16="http://schemas.microsoft.com/office/drawing/2014/main" id="{8BB048CE-B14F-6542-B987-B010D7CCC246}"/>
              </a:ext>
            </a:extLst>
          </p:cNvPr>
          <p:cNvCxnSpPr/>
          <p:nvPr/>
        </p:nvCxnSpPr>
        <p:spPr>
          <a:xfrm>
            <a:off x="2788149" y="2295773"/>
            <a:ext cx="201248" cy="349808"/>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37A7BF5-3301-7145-8F23-95BF8AA6532E}"/>
              </a:ext>
            </a:extLst>
          </p:cNvPr>
          <p:cNvCxnSpPr>
            <a:cxnSpLocks/>
          </p:cNvCxnSpPr>
          <p:nvPr/>
        </p:nvCxnSpPr>
        <p:spPr>
          <a:xfrm flipH="1" flipV="1">
            <a:off x="2702478" y="2343150"/>
            <a:ext cx="193122" cy="328298"/>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1275673-7A67-164D-9E24-64D848CB26E9}"/>
              </a:ext>
            </a:extLst>
          </p:cNvPr>
          <p:cNvCxnSpPr>
            <a:cxnSpLocks/>
          </p:cNvCxnSpPr>
          <p:nvPr/>
        </p:nvCxnSpPr>
        <p:spPr>
          <a:xfrm flipH="1">
            <a:off x="1732142" y="2299214"/>
            <a:ext cx="133252" cy="571499"/>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CD0C31F-8FE0-9D47-8D14-71C20A8C56B4}"/>
              </a:ext>
            </a:extLst>
          </p:cNvPr>
          <p:cNvCxnSpPr>
            <a:cxnSpLocks/>
          </p:cNvCxnSpPr>
          <p:nvPr/>
        </p:nvCxnSpPr>
        <p:spPr>
          <a:xfrm flipV="1">
            <a:off x="1829557" y="2296067"/>
            <a:ext cx="130182" cy="567523"/>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80A91D-E2D2-ED48-B00E-279E96510086}"/>
              </a:ext>
            </a:extLst>
          </p:cNvPr>
          <p:cNvCxnSpPr>
            <a:cxnSpLocks/>
          </p:cNvCxnSpPr>
          <p:nvPr/>
        </p:nvCxnSpPr>
        <p:spPr>
          <a:xfrm flipV="1">
            <a:off x="2215344" y="3168810"/>
            <a:ext cx="438035" cy="69135"/>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4BF11FA-D6EA-C846-AE3F-5D8AD777E31A}"/>
              </a:ext>
            </a:extLst>
          </p:cNvPr>
          <p:cNvCxnSpPr>
            <a:cxnSpLocks/>
          </p:cNvCxnSpPr>
          <p:nvPr/>
        </p:nvCxnSpPr>
        <p:spPr>
          <a:xfrm flipH="1">
            <a:off x="2210667" y="3249061"/>
            <a:ext cx="420748" cy="70225"/>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56B640C1-87CA-B94D-967E-CCD074CEA70C}"/>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9</a:t>
            </a:r>
            <a:endParaRPr lang="en-US" sz="600"/>
          </a:p>
        </p:txBody>
      </p:sp>
    </p:spTree>
    <p:extLst>
      <p:ext uri="{BB962C8B-B14F-4D97-AF65-F5344CB8AC3E}">
        <p14:creationId xmlns:p14="http://schemas.microsoft.com/office/powerpoint/2010/main" val="26988227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8AECFB4-DA69-BC40-9AB1-28D1BE05623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874520" y="1084981"/>
            <a:ext cx="5056632" cy="3684592"/>
          </a:xfrm>
          <a:prstGeom prst="rect">
            <a:avLst/>
          </a:prstGeom>
        </p:spPr>
      </p:pic>
      <p:sp>
        <p:nvSpPr>
          <p:cNvPr id="5" name="TextBox 4">
            <a:extLst>
              <a:ext uri="{FF2B5EF4-FFF2-40B4-BE49-F238E27FC236}">
                <a16:creationId xmlns:a16="http://schemas.microsoft.com/office/drawing/2014/main" id="{4E0D80D4-C09E-8646-84DB-F48F9586F3E4}"/>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Useful Links</a:t>
            </a:r>
          </a:p>
        </p:txBody>
      </p:sp>
      <p:sp>
        <p:nvSpPr>
          <p:cNvPr id="15" name="Rectangle 14">
            <a:extLst>
              <a:ext uri="{FF2B5EF4-FFF2-40B4-BE49-F238E27FC236}">
                <a16:creationId xmlns:a16="http://schemas.microsoft.com/office/drawing/2014/main" id="{42639D23-840E-094F-B59F-90E04DE08299}"/>
              </a:ext>
            </a:extLst>
          </p:cNvPr>
          <p:cNvSpPr/>
          <p:nvPr/>
        </p:nvSpPr>
        <p:spPr>
          <a:xfrm>
            <a:off x="1426363" y="1343685"/>
            <a:ext cx="5791200" cy="615553"/>
          </a:xfrm>
          <a:prstGeom prst="rect">
            <a:avLst/>
          </a:prstGeom>
        </p:spPr>
        <p:txBody>
          <a:bodyPr wrap="square">
            <a:spAutoFit/>
          </a:bodyPr>
          <a:lstStyle/>
          <a:p>
            <a:r>
              <a:rPr lang="en-US" sz="1700"/>
              <a:t>BLEnd Code for Testbed: </a:t>
            </a:r>
            <a:r>
              <a:rPr lang="en-US" sz="1700" u="sng">
                <a:solidFill>
                  <a:schemeClr val="accent1">
                    <a:lumMod val="75000"/>
                  </a:schemeClr>
                </a:solidFill>
                <a:hlinkClick r:id="rId4">
                  <a:extLst>
                    <a:ext uri="{A12FA001-AC4F-418D-AE19-62706E023703}">
                      <ahyp:hlinkClr xmlns:ahyp="http://schemas.microsoft.com/office/drawing/2018/hyperlinkcolor" val="tx"/>
                    </a:ext>
                  </a:extLst>
                </a:hlinkClick>
              </a:rPr>
              <a:t>http://bit.ly/BLEndTestbed</a:t>
            </a:r>
            <a:endParaRPr lang="en-US" sz="1700" u="sng">
              <a:solidFill>
                <a:schemeClr val="accent1">
                  <a:lumMod val="75000"/>
                </a:schemeClr>
              </a:solidFill>
            </a:endParaRPr>
          </a:p>
          <a:p>
            <a:r>
              <a:rPr lang="en-US" sz="1700"/>
              <a:t>Dataset:  </a:t>
            </a:r>
            <a:r>
              <a:rPr lang="en-US" sz="1700">
                <a:solidFill>
                  <a:schemeClr val="accent1">
                    <a:lumMod val="75000"/>
                  </a:schemeClr>
                </a:solidFill>
                <a:hlinkClick r:id="rId5">
                  <a:extLst>
                    <a:ext uri="{A12FA001-AC4F-418D-AE19-62706E023703}">
                      <ahyp:hlinkClr xmlns:ahyp="http://schemas.microsoft.com/office/drawing/2018/hyperlinkcolor" val="tx"/>
                    </a:ext>
                  </a:extLst>
                </a:hlinkClick>
              </a:rPr>
              <a:t>https://zenodo.org/record/3450691</a:t>
            </a:r>
            <a:r>
              <a:rPr lang="en-US" sz="1700">
                <a:solidFill>
                  <a:schemeClr val="accent1">
                    <a:lumMod val="75000"/>
                  </a:schemeClr>
                </a:solidFill>
              </a:rPr>
              <a:t>  </a:t>
            </a:r>
          </a:p>
        </p:txBody>
      </p:sp>
      <p:grpSp>
        <p:nvGrpSpPr>
          <p:cNvPr id="19" name="Group 18">
            <a:extLst>
              <a:ext uri="{FF2B5EF4-FFF2-40B4-BE49-F238E27FC236}">
                <a16:creationId xmlns:a16="http://schemas.microsoft.com/office/drawing/2014/main" id="{6A6C241F-AF2F-124D-8729-4A0F3086F705}"/>
              </a:ext>
            </a:extLst>
          </p:cNvPr>
          <p:cNvGrpSpPr/>
          <p:nvPr/>
        </p:nvGrpSpPr>
        <p:grpSpPr>
          <a:xfrm>
            <a:off x="-68" y="4933950"/>
            <a:ext cx="9144068" cy="209550"/>
            <a:chOff x="-68" y="4933950"/>
            <a:chExt cx="9144068" cy="209550"/>
          </a:xfrm>
        </p:grpSpPr>
        <p:sp>
          <p:nvSpPr>
            <p:cNvPr id="20" name="Rectangle 19">
              <a:extLst>
                <a:ext uri="{FF2B5EF4-FFF2-40B4-BE49-F238E27FC236}">
                  <a16:creationId xmlns:a16="http://schemas.microsoft.com/office/drawing/2014/main" id="{8E2FE5AD-8D3E-9A4C-89A8-5469C7A283A6}"/>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21" name="Rectangle 20">
              <a:extLst>
                <a:ext uri="{FF2B5EF4-FFF2-40B4-BE49-F238E27FC236}">
                  <a16:creationId xmlns:a16="http://schemas.microsoft.com/office/drawing/2014/main" id="{0240D0A4-E194-5B4D-99D9-A1930991A4B6}"/>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22" name="Rectangle 21">
            <a:extLst>
              <a:ext uri="{FF2B5EF4-FFF2-40B4-BE49-F238E27FC236}">
                <a16:creationId xmlns:a16="http://schemas.microsoft.com/office/drawing/2014/main" id="{5522C8ED-B07C-F345-8A52-68265108404F}"/>
              </a:ext>
            </a:extLst>
          </p:cNvPr>
          <p:cNvSpPr/>
          <p:nvPr/>
        </p:nvSpPr>
        <p:spPr>
          <a:xfrm>
            <a:off x="1426363" y="3677918"/>
            <a:ext cx="6903720" cy="646331"/>
          </a:xfrm>
          <a:prstGeom prst="rect">
            <a:avLst/>
          </a:prstGeom>
        </p:spPr>
        <p:txBody>
          <a:bodyPr wrap="square">
            <a:spAutoFit/>
          </a:bodyPr>
          <a:lstStyle/>
          <a:p>
            <a:r>
              <a:rPr lang="en-US" sz="1200"/>
              <a:t>Tomasz Kalbarczyk, Chenguang Liu, Jie Hua, Christine Julien. "</a:t>
            </a:r>
            <a:r>
              <a:rPr lang="en-US" sz="1200">
                <a:solidFill>
                  <a:schemeClr val="accent1">
                    <a:lumMod val="75000"/>
                  </a:schemeClr>
                </a:solidFill>
                <a:hlinkClick r:id="rId6">
                  <a:extLst>
                    <a:ext uri="{A12FA001-AC4F-418D-AE19-62706E023703}">
                      <ahyp:hlinkClr xmlns:ahyp="http://schemas.microsoft.com/office/drawing/2018/hyperlinkcolor" val="tx"/>
                    </a:ext>
                  </a:extLst>
                </a:hlinkClick>
              </a:rPr>
              <a:t>LAD: Learning Access Control Polices and Detecting Access Anomalies in Smart Environments</a:t>
            </a:r>
            <a:r>
              <a:rPr lang="en-US" sz="1200"/>
              <a:t>," Proceedings of the 16th IEEE International Conference on Mobile Ad-Hoc and Smart Systems (MASS). 2019.</a:t>
            </a:r>
            <a:endParaRPr lang="en-US" sz="1050">
              <a:solidFill>
                <a:schemeClr val="accent1">
                  <a:lumMod val="75000"/>
                </a:schemeClr>
              </a:solidFill>
            </a:endParaRPr>
          </a:p>
        </p:txBody>
      </p:sp>
      <p:sp>
        <p:nvSpPr>
          <p:cNvPr id="10" name="Rectangle 9">
            <a:extLst>
              <a:ext uri="{FF2B5EF4-FFF2-40B4-BE49-F238E27FC236}">
                <a16:creationId xmlns:a16="http://schemas.microsoft.com/office/drawing/2014/main" id="{8484C2C2-8091-1042-85E9-24C15495E712}"/>
              </a:ext>
            </a:extLst>
          </p:cNvPr>
          <p:cNvSpPr/>
          <p:nvPr/>
        </p:nvSpPr>
        <p:spPr>
          <a:xfrm>
            <a:off x="1426363" y="3339364"/>
            <a:ext cx="5791200" cy="338554"/>
          </a:xfrm>
          <a:prstGeom prst="rect">
            <a:avLst/>
          </a:prstGeom>
        </p:spPr>
        <p:txBody>
          <a:bodyPr wrap="square">
            <a:spAutoFit/>
          </a:bodyPr>
          <a:lstStyle/>
          <a:p>
            <a:r>
              <a:rPr lang="en-US" sz="1600" b="1"/>
              <a:t>Context Authorization </a:t>
            </a:r>
            <a:endParaRPr lang="en-US" sz="1200" b="1">
              <a:solidFill>
                <a:schemeClr val="accent1">
                  <a:lumMod val="75000"/>
                </a:schemeClr>
              </a:solidFill>
            </a:endParaRPr>
          </a:p>
        </p:txBody>
      </p:sp>
      <p:sp>
        <p:nvSpPr>
          <p:cNvPr id="11" name="Rectangle 10">
            <a:extLst>
              <a:ext uri="{FF2B5EF4-FFF2-40B4-BE49-F238E27FC236}">
                <a16:creationId xmlns:a16="http://schemas.microsoft.com/office/drawing/2014/main" id="{B7B2B490-AC77-BE42-844D-ECBE91DBE56E}"/>
              </a:ext>
            </a:extLst>
          </p:cNvPr>
          <p:cNvSpPr/>
          <p:nvPr/>
        </p:nvSpPr>
        <p:spPr>
          <a:xfrm>
            <a:off x="1440954" y="2604111"/>
            <a:ext cx="6903720" cy="646331"/>
          </a:xfrm>
          <a:prstGeom prst="rect">
            <a:avLst/>
          </a:prstGeom>
        </p:spPr>
        <p:txBody>
          <a:bodyPr wrap="square">
            <a:spAutoFit/>
          </a:bodyPr>
          <a:lstStyle/>
          <a:p>
            <a:r>
              <a:rPr lang="en-US" sz="1200">
                <a:latin typeface="Helvetica Neue" panose="02000503000000020004" pitchFamily="2" charset="0"/>
              </a:rPr>
              <a:t>Christine Julien, Chenguang Liu, Amy L. Murphy, Gian Pietro Picco. "</a:t>
            </a:r>
            <a:r>
              <a:rPr lang="en-US" sz="1200">
                <a:solidFill>
                  <a:schemeClr val="accent1">
                    <a:lumMod val="75000"/>
                  </a:schemeClr>
                </a:solidFill>
                <a:latin typeface="Helvetica Neue" panose="02000503000000020004" pitchFamily="2" charset="0"/>
                <a:hlinkClick r:id="rId7">
                  <a:extLst>
                    <a:ext uri="{A12FA001-AC4F-418D-AE19-62706E023703}">
                      <ahyp:hlinkClr xmlns:ahyp="http://schemas.microsoft.com/office/drawing/2018/hyperlinkcolor" val="tx"/>
                    </a:ext>
                  </a:extLst>
                </a:hlinkClick>
              </a:rPr>
              <a:t>Blend: Practical continuous neighbor discovery for bluetooth low energy</a:t>
            </a:r>
            <a:r>
              <a:rPr lang="en-US" sz="1200">
                <a:latin typeface="Helvetica Neue" panose="02000503000000020004" pitchFamily="2" charset="0"/>
              </a:rPr>
              <a:t>," Proceedings of the 16th ACM/IEEE International Conference on Information Processing in Sensor Networks. 2017.</a:t>
            </a:r>
            <a:endParaRPr lang="en-US" sz="1050"/>
          </a:p>
        </p:txBody>
      </p:sp>
      <p:sp>
        <p:nvSpPr>
          <p:cNvPr id="12" name="Rectangle 11">
            <a:extLst>
              <a:ext uri="{FF2B5EF4-FFF2-40B4-BE49-F238E27FC236}">
                <a16:creationId xmlns:a16="http://schemas.microsoft.com/office/drawing/2014/main" id="{1976C071-6300-D54F-9B81-7CE83E913077}"/>
              </a:ext>
            </a:extLst>
          </p:cNvPr>
          <p:cNvSpPr/>
          <p:nvPr/>
        </p:nvSpPr>
        <p:spPr>
          <a:xfrm>
            <a:off x="1440954" y="2233818"/>
            <a:ext cx="5791200" cy="338554"/>
          </a:xfrm>
          <a:prstGeom prst="rect">
            <a:avLst/>
          </a:prstGeom>
        </p:spPr>
        <p:txBody>
          <a:bodyPr wrap="square">
            <a:spAutoFit/>
          </a:bodyPr>
          <a:lstStyle/>
          <a:p>
            <a:r>
              <a:rPr lang="en-US" sz="1600" b="1"/>
              <a:t>BLEnd Protocol</a:t>
            </a:r>
            <a:endParaRPr lang="en-US" sz="1200" b="1">
              <a:solidFill>
                <a:schemeClr val="accent1">
                  <a:lumMod val="75000"/>
                </a:schemeClr>
              </a:solidFill>
            </a:endParaRPr>
          </a:p>
        </p:txBody>
      </p:sp>
      <p:sp>
        <p:nvSpPr>
          <p:cNvPr id="14" name="Rectangle 13">
            <a:extLst>
              <a:ext uri="{FF2B5EF4-FFF2-40B4-BE49-F238E27FC236}">
                <a16:creationId xmlns:a16="http://schemas.microsoft.com/office/drawing/2014/main" id="{21799570-0072-AF4C-90ED-AC399C3FFD3C}"/>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t>9</a:t>
            </a:r>
            <a:endParaRPr lang="en-US" sz="600"/>
          </a:p>
        </p:txBody>
      </p:sp>
    </p:spTree>
    <p:extLst>
      <p:ext uri="{BB962C8B-B14F-4D97-AF65-F5344CB8AC3E}">
        <p14:creationId xmlns:p14="http://schemas.microsoft.com/office/powerpoint/2010/main" val="3095071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8AECFB4-DA69-BC40-9AB1-28D1BE05623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874520" y="1084981"/>
            <a:ext cx="5056632" cy="3684592"/>
          </a:xfrm>
          <a:prstGeom prst="rect">
            <a:avLst/>
          </a:prstGeom>
        </p:spPr>
      </p:pic>
      <p:sp>
        <p:nvSpPr>
          <p:cNvPr id="5" name="TextBox 4">
            <a:extLst>
              <a:ext uri="{FF2B5EF4-FFF2-40B4-BE49-F238E27FC236}">
                <a16:creationId xmlns:a16="http://schemas.microsoft.com/office/drawing/2014/main" id="{4E0D80D4-C09E-8646-84DB-F48F9586F3E4}"/>
              </a:ext>
            </a:extLst>
          </p:cNvPr>
          <p:cNvSpPr txBox="1"/>
          <p:nvPr/>
        </p:nvSpPr>
        <p:spPr>
          <a:xfrm>
            <a:off x="3695700" y="2404057"/>
            <a:ext cx="1752600" cy="646331"/>
          </a:xfrm>
          <a:prstGeom prst="rect">
            <a:avLst/>
          </a:prstGeom>
          <a:noFill/>
        </p:spPr>
        <p:txBody>
          <a:bodyPr wrap="square" rtlCol="0">
            <a:spAutoFit/>
          </a:bodyPr>
          <a:lstStyle/>
          <a:p>
            <a:pPr algn="ctr" fontAlgn="auto">
              <a:spcAft>
                <a:spcPts val="0"/>
              </a:spcAft>
            </a:pPr>
            <a:r>
              <a:rPr lang="en-US" sz="3600" b="1" dirty="0">
                <a:solidFill>
                  <a:srgbClr val="BF5700"/>
                </a:solidFill>
                <a:latin typeface="Arial" panose="020B0604020202020204" pitchFamily="34" charset="0"/>
                <a:ea typeface="Arimo" panose="020B0604020202020204" pitchFamily="34" charset="0"/>
                <a:cs typeface="Arial" panose="020B0604020202020204" pitchFamily="34" charset="0"/>
              </a:rPr>
              <a:t>Q &amp; A</a:t>
            </a:r>
          </a:p>
        </p:txBody>
      </p:sp>
      <p:grpSp>
        <p:nvGrpSpPr>
          <p:cNvPr id="19" name="Group 18">
            <a:extLst>
              <a:ext uri="{FF2B5EF4-FFF2-40B4-BE49-F238E27FC236}">
                <a16:creationId xmlns:a16="http://schemas.microsoft.com/office/drawing/2014/main" id="{6A6C241F-AF2F-124D-8729-4A0F3086F705}"/>
              </a:ext>
            </a:extLst>
          </p:cNvPr>
          <p:cNvGrpSpPr/>
          <p:nvPr/>
        </p:nvGrpSpPr>
        <p:grpSpPr>
          <a:xfrm>
            <a:off x="-68" y="4933950"/>
            <a:ext cx="9144068" cy="209550"/>
            <a:chOff x="-68" y="4933950"/>
            <a:chExt cx="9144068" cy="209550"/>
          </a:xfrm>
        </p:grpSpPr>
        <p:sp>
          <p:nvSpPr>
            <p:cNvPr id="20" name="Rectangle 19">
              <a:extLst>
                <a:ext uri="{FF2B5EF4-FFF2-40B4-BE49-F238E27FC236}">
                  <a16:creationId xmlns:a16="http://schemas.microsoft.com/office/drawing/2014/main" id="{8E2FE5AD-8D3E-9A4C-89A8-5469C7A283A6}"/>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21" name="Rectangle 20">
              <a:extLst>
                <a:ext uri="{FF2B5EF4-FFF2-40B4-BE49-F238E27FC236}">
                  <a16:creationId xmlns:a16="http://schemas.microsoft.com/office/drawing/2014/main" id="{0240D0A4-E194-5B4D-99D9-A1930991A4B6}"/>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Tree>
    <p:extLst>
      <p:ext uri="{BB962C8B-B14F-4D97-AF65-F5344CB8AC3E}">
        <p14:creationId xmlns:p14="http://schemas.microsoft.com/office/powerpoint/2010/main" val="6225118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Sensor Data from Individuals</a:t>
            </a:r>
          </a:p>
        </p:txBody>
      </p:sp>
      <p:pic>
        <p:nvPicPr>
          <p:cNvPr id="3" name="Picture 2">
            <a:extLst>
              <a:ext uri="{FF2B5EF4-FFF2-40B4-BE49-F238E27FC236}">
                <a16:creationId xmlns:a16="http://schemas.microsoft.com/office/drawing/2014/main" id="{F54F7032-281E-164D-950A-150FB8DE6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385" y="2283918"/>
            <a:ext cx="1541018" cy="1541018"/>
          </a:xfrm>
          <a:prstGeom prst="rect">
            <a:avLst/>
          </a:prstGeom>
        </p:spPr>
      </p:pic>
      <p:sp>
        <p:nvSpPr>
          <p:cNvPr id="63" name="Rectangle 62">
            <a:extLst>
              <a:ext uri="{FF2B5EF4-FFF2-40B4-BE49-F238E27FC236}">
                <a16:creationId xmlns:a16="http://schemas.microsoft.com/office/drawing/2014/main" id="{533A016B-0215-FA49-A2F8-496DAE5C03B1}"/>
              </a:ext>
            </a:extLst>
          </p:cNvPr>
          <p:cNvSpPr/>
          <p:nvPr/>
        </p:nvSpPr>
        <p:spPr>
          <a:xfrm>
            <a:off x="0" y="4451420"/>
            <a:ext cx="9144000" cy="69917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95416C6-D0F5-E444-9232-A63EFD86C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64" y="2428351"/>
            <a:ext cx="554258" cy="554258"/>
          </a:xfrm>
          <a:prstGeom prst="rect">
            <a:avLst/>
          </a:prstGeom>
        </p:spPr>
      </p:pic>
      <p:pic>
        <p:nvPicPr>
          <p:cNvPr id="34" name="Picture 33">
            <a:extLst>
              <a:ext uri="{FF2B5EF4-FFF2-40B4-BE49-F238E27FC236}">
                <a16:creationId xmlns:a16="http://schemas.microsoft.com/office/drawing/2014/main" id="{21273CBE-0537-6141-A764-9EB295A492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7965" y="1857081"/>
            <a:ext cx="554258" cy="554258"/>
          </a:xfrm>
          <a:prstGeom prst="rect">
            <a:avLst/>
          </a:prstGeom>
        </p:spPr>
      </p:pic>
      <p:pic>
        <p:nvPicPr>
          <p:cNvPr id="35" name="Picture 34">
            <a:extLst>
              <a:ext uri="{FF2B5EF4-FFF2-40B4-BE49-F238E27FC236}">
                <a16:creationId xmlns:a16="http://schemas.microsoft.com/office/drawing/2014/main" id="{94B90C13-8A9B-9645-9B6B-B6A007E32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8625" y="1857081"/>
            <a:ext cx="554258" cy="554258"/>
          </a:xfrm>
          <a:prstGeom prst="rect">
            <a:avLst/>
          </a:prstGeom>
        </p:spPr>
      </p:pic>
      <p:pic>
        <p:nvPicPr>
          <p:cNvPr id="36" name="Picture 35">
            <a:extLst>
              <a:ext uri="{FF2B5EF4-FFF2-40B4-BE49-F238E27FC236}">
                <a16:creationId xmlns:a16="http://schemas.microsoft.com/office/drawing/2014/main" id="{2CB3ED97-2170-D84C-98CC-3683A416C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6483" y="2428351"/>
            <a:ext cx="554258" cy="554258"/>
          </a:xfrm>
          <a:prstGeom prst="rect">
            <a:avLst/>
          </a:prstGeom>
        </p:spPr>
      </p:pic>
      <p:pic>
        <p:nvPicPr>
          <p:cNvPr id="37" name="Picture 36">
            <a:extLst>
              <a:ext uri="{FF2B5EF4-FFF2-40B4-BE49-F238E27FC236}">
                <a16:creationId xmlns:a16="http://schemas.microsoft.com/office/drawing/2014/main" id="{2654B4F9-C6A4-0546-A918-9B7984F9E1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1274" y="3054872"/>
            <a:ext cx="554258" cy="554258"/>
          </a:xfrm>
          <a:prstGeom prst="rect">
            <a:avLst/>
          </a:prstGeom>
        </p:spPr>
      </p:pic>
      <p:pic>
        <p:nvPicPr>
          <p:cNvPr id="38" name="Picture 37">
            <a:extLst>
              <a:ext uri="{FF2B5EF4-FFF2-40B4-BE49-F238E27FC236}">
                <a16:creationId xmlns:a16="http://schemas.microsoft.com/office/drawing/2014/main" id="{A409A08D-0882-8441-9A73-C53F7C4969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8114" y="3054872"/>
            <a:ext cx="554258" cy="554258"/>
          </a:xfrm>
          <a:prstGeom prst="rect">
            <a:avLst/>
          </a:prstGeom>
        </p:spPr>
      </p:pic>
      <p:sp>
        <p:nvSpPr>
          <p:cNvPr id="40" name="TextBox 39">
            <a:extLst>
              <a:ext uri="{FF2B5EF4-FFF2-40B4-BE49-F238E27FC236}">
                <a16:creationId xmlns:a16="http://schemas.microsoft.com/office/drawing/2014/main" id="{C301D876-D67F-564A-922A-C497207812AD}"/>
              </a:ext>
            </a:extLst>
          </p:cNvPr>
          <p:cNvSpPr txBox="1"/>
          <p:nvPr/>
        </p:nvSpPr>
        <p:spPr>
          <a:xfrm>
            <a:off x="4375016" y="1907028"/>
            <a:ext cx="3733800" cy="18819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solidFill>
                  <a:schemeClr val="tx1">
                    <a:lumMod val="75000"/>
                    <a:lumOff val="25000"/>
                  </a:schemeClr>
                </a:solidFill>
              </a:rPr>
              <a:t>Human activity prediction</a:t>
            </a:r>
          </a:p>
          <a:p>
            <a:pPr marL="342900" indent="-342900">
              <a:lnSpc>
                <a:spcPct val="150000"/>
              </a:lnSpc>
              <a:buFont typeface="Arial" panose="020B0604020202020204" pitchFamily="34" charset="0"/>
              <a:buChar char="•"/>
            </a:pPr>
            <a:r>
              <a:rPr lang="en-US" sz="2000">
                <a:solidFill>
                  <a:schemeClr val="tx1">
                    <a:lumMod val="75000"/>
                    <a:lumOff val="25000"/>
                  </a:schemeClr>
                </a:solidFill>
              </a:rPr>
              <a:t>Urban problem solving</a:t>
            </a:r>
          </a:p>
          <a:p>
            <a:pPr marL="342900" indent="-342900">
              <a:lnSpc>
                <a:spcPct val="150000"/>
              </a:lnSpc>
              <a:buFont typeface="Arial" panose="020B0604020202020204" pitchFamily="34" charset="0"/>
              <a:buChar char="•"/>
            </a:pPr>
            <a:r>
              <a:rPr lang="en-US" sz="2000">
                <a:solidFill>
                  <a:schemeClr val="tx1">
                    <a:lumMod val="75000"/>
                    <a:lumOff val="25000"/>
                  </a:schemeClr>
                </a:solidFill>
              </a:rPr>
              <a:t>Social interaction analysis</a:t>
            </a:r>
          </a:p>
          <a:p>
            <a:pPr marL="342900" indent="-342900">
              <a:lnSpc>
                <a:spcPct val="150000"/>
              </a:lnSpc>
              <a:buFont typeface="Arial" panose="020B0604020202020204" pitchFamily="34" charset="0"/>
              <a:buChar char="•"/>
            </a:pPr>
            <a:endParaRPr lang="en-US" sz="2000">
              <a:solidFill>
                <a:schemeClr val="tx1">
                  <a:lumMod val="75000"/>
                  <a:lumOff val="25000"/>
                </a:schemeClr>
              </a:solidFill>
            </a:endParaRPr>
          </a:p>
        </p:txBody>
      </p:sp>
      <p:grpSp>
        <p:nvGrpSpPr>
          <p:cNvPr id="41" name="Group 40">
            <a:extLst>
              <a:ext uri="{FF2B5EF4-FFF2-40B4-BE49-F238E27FC236}">
                <a16:creationId xmlns:a16="http://schemas.microsoft.com/office/drawing/2014/main" id="{FBD3F8DB-DB60-E34A-BA49-49C82B0D9843}"/>
              </a:ext>
            </a:extLst>
          </p:cNvPr>
          <p:cNvGrpSpPr/>
          <p:nvPr/>
        </p:nvGrpSpPr>
        <p:grpSpPr>
          <a:xfrm>
            <a:off x="-68" y="4933950"/>
            <a:ext cx="9144068" cy="209550"/>
            <a:chOff x="-68" y="4933950"/>
            <a:chExt cx="9144068" cy="209550"/>
          </a:xfrm>
        </p:grpSpPr>
        <p:sp>
          <p:nvSpPr>
            <p:cNvPr id="42" name="Rectangle 41">
              <a:extLst>
                <a:ext uri="{FF2B5EF4-FFF2-40B4-BE49-F238E27FC236}">
                  <a16:creationId xmlns:a16="http://schemas.microsoft.com/office/drawing/2014/main" id="{D64A39C0-38EE-A544-90D6-386DCB40DB97}"/>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43" name="Rectangle 42">
              <a:extLst>
                <a:ext uri="{FF2B5EF4-FFF2-40B4-BE49-F238E27FC236}">
                  <a16:creationId xmlns:a16="http://schemas.microsoft.com/office/drawing/2014/main" id="{42DAD4D1-3749-D443-8C8C-14FAF8295572}"/>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19" name="Rectangle 18">
            <a:extLst>
              <a:ext uri="{FF2B5EF4-FFF2-40B4-BE49-F238E27FC236}">
                <a16:creationId xmlns:a16="http://schemas.microsoft.com/office/drawing/2014/main" id="{A4913C0D-D24A-B14E-919D-1BF77A32FA80}"/>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t>1</a:t>
            </a:r>
            <a:endParaRPr lang="en-US" sz="600"/>
          </a:p>
        </p:txBody>
      </p:sp>
    </p:spTree>
    <p:extLst>
      <p:ext uri="{BB962C8B-B14F-4D97-AF65-F5344CB8AC3E}">
        <p14:creationId xmlns:p14="http://schemas.microsoft.com/office/powerpoint/2010/main" val="35820904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80D4-C09E-8646-84DB-F48F9586F3E4}"/>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Conventional Approach for Acquiring Data</a:t>
            </a:r>
          </a:p>
        </p:txBody>
      </p:sp>
      <p:grpSp>
        <p:nvGrpSpPr>
          <p:cNvPr id="20" name="Group 19">
            <a:extLst>
              <a:ext uri="{FF2B5EF4-FFF2-40B4-BE49-F238E27FC236}">
                <a16:creationId xmlns:a16="http://schemas.microsoft.com/office/drawing/2014/main" id="{E0181DE5-1003-934C-915D-1EC73467B5BD}"/>
              </a:ext>
            </a:extLst>
          </p:cNvPr>
          <p:cNvGrpSpPr/>
          <p:nvPr/>
        </p:nvGrpSpPr>
        <p:grpSpPr>
          <a:xfrm>
            <a:off x="381000" y="2154623"/>
            <a:ext cx="4767134" cy="1371600"/>
            <a:chOff x="2014666" y="3181350"/>
            <a:chExt cx="4767134" cy="1371600"/>
          </a:xfrm>
        </p:grpSpPr>
        <p:pic>
          <p:nvPicPr>
            <p:cNvPr id="7" name="Picture 6">
              <a:extLst>
                <a:ext uri="{FF2B5EF4-FFF2-40B4-BE49-F238E27FC236}">
                  <a16:creationId xmlns:a16="http://schemas.microsoft.com/office/drawing/2014/main" id="{89BA5289-19BB-B24C-B23C-CF338CABE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666" y="3184954"/>
              <a:ext cx="1367996" cy="1367996"/>
            </a:xfrm>
            <a:prstGeom prst="rect">
              <a:avLst/>
            </a:prstGeom>
          </p:spPr>
        </p:pic>
        <p:pic>
          <p:nvPicPr>
            <p:cNvPr id="8" name="Picture 7">
              <a:extLst>
                <a:ext uri="{FF2B5EF4-FFF2-40B4-BE49-F238E27FC236}">
                  <a16:creationId xmlns:a16="http://schemas.microsoft.com/office/drawing/2014/main" id="{07F9341A-5BFA-384C-948A-F8177C59B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542" y="3181350"/>
              <a:ext cx="1367996" cy="1367996"/>
            </a:xfrm>
            <a:prstGeom prst="rect">
              <a:avLst/>
            </a:prstGeom>
          </p:spPr>
        </p:pic>
        <p:pic>
          <p:nvPicPr>
            <p:cNvPr id="9" name="Picture 8">
              <a:extLst>
                <a:ext uri="{FF2B5EF4-FFF2-40B4-BE49-F238E27FC236}">
                  <a16:creationId xmlns:a16="http://schemas.microsoft.com/office/drawing/2014/main" id="{D525F476-81F5-094A-ADC7-46117F638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673" y="3181350"/>
              <a:ext cx="1367996" cy="1367996"/>
            </a:xfrm>
            <a:prstGeom prst="rect">
              <a:avLst/>
            </a:prstGeom>
          </p:spPr>
        </p:pic>
        <p:pic>
          <p:nvPicPr>
            <p:cNvPr id="10" name="Picture 9">
              <a:extLst>
                <a:ext uri="{FF2B5EF4-FFF2-40B4-BE49-F238E27FC236}">
                  <a16:creationId xmlns:a16="http://schemas.microsoft.com/office/drawing/2014/main" id="{3F7DD44F-5EC3-8E41-97C1-8EF7D8BF7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804" y="3181350"/>
              <a:ext cx="1367996" cy="1367996"/>
            </a:xfrm>
            <a:prstGeom prst="rect">
              <a:avLst/>
            </a:prstGeom>
          </p:spPr>
        </p:pic>
      </p:grpSp>
      <p:grpSp>
        <p:nvGrpSpPr>
          <p:cNvPr id="21" name="Group 20">
            <a:extLst>
              <a:ext uri="{FF2B5EF4-FFF2-40B4-BE49-F238E27FC236}">
                <a16:creationId xmlns:a16="http://schemas.microsoft.com/office/drawing/2014/main" id="{B0EDDC01-1380-9941-861C-F92C41163D70}"/>
              </a:ext>
            </a:extLst>
          </p:cNvPr>
          <p:cNvGrpSpPr/>
          <p:nvPr/>
        </p:nvGrpSpPr>
        <p:grpSpPr>
          <a:xfrm>
            <a:off x="798298" y="2535623"/>
            <a:ext cx="3932538" cy="533400"/>
            <a:chOff x="2431964" y="3562350"/>
            <a:chExt cx="3932538" cy="533400"/>
          </a:xfrm>
        </p:grpSpPr>
        <p:pic>
          <p:nvPicPr>
            <p:cNvPr id="16" name="Picture 15">
              <a:extLst>
                <a:ext uri="{FF2B5EF4-FFF2-40B4-BE49-F238E27FC236}">
                  <a16:creationId xmlns:a16="http://schemas.microsoft.com/office/drawing/2014/main" id="{330EDD0A-30B8-3C42-B680-5D9F5B365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964" y="3562350"/>
              <a:ext cx="533400" cy="533400"/>
            </a:xfrm>
            <a:prstGeom prst="rect">
              <a:avLst/>
            </a:prstGeom>
          </p:spPr>
        </p:pic>
        <p:pic>
          <p:nvPicPr>
            <p:cNvPr id="17" name="Picture 16">
              <a:extLst>
                <a:ext uri="{FF2B5EF4-FFF2-40B4-BE49-F238E27FC236}">
                  <a16:creationId xmlns:a16="http://schemas.microsoft.com/office/drawing/2014/main" id="{D289076F-BAB2-6D49-A234-D44713137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840" y="3562350"/>
              <a:ext cx="533400" cy="533400"/>
            </a:xfrm>
            <a:prstGeom prst="rect">
              <a:avLst/>
            </a:prstGeom>
          </p:spPr>
        </p:pic>
        <p:pic>
          <p:nvPicPr>
            <p:cNvPr id="18" name="Picture 17">
              <a:extLst>
                <a:ext uri="{FF2B5EF4-FFF2-40B4-BE49-F238E27FC236}">
                  <a16:creationId xmlns:a16="http://schemas.microsoft.com/office/drawing/2014/main" id="{462820A3-CA51-C94A-8A44-F961B5334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971" y="3562350"/>
              <a:ext cx="533400" cy="533400"/>
            </a:xfrm>
            <a:prstGeom prst="rect">
              <a:avLst/>
            </a:prstGeom>
          </p:spPr>
        </p:pic>
        <p:pic>
          <p:nvPicPr>
            <p:cNvPr id="19" name="Picture 18">
              <a:extLst>
                <a:ext uri="{FF2B5EF4-FFF2-40B4-BE49-F238E27FC236}">
                  <a16:creationId xmlns:a16="http://schemas.microsoft.com/office/drawing/2014/main" id="{28AB21CD-1C50-084D-B251-E8F8E27C7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102" y="3562350"/>
              <a:ext cx="533400" cy="533400"/>
            </a:xfrm>
            <a:prstGeom prst="rect">
              <a:avLst/>
            </a:prstGeom>
          </p:spPr>
        </p:pic>
      </p:grpSp>
      <p:pic>
        <p:nvPicPr>
          <p:cNvPr id="31" name="Picture 30">
            <a:extLst>
              <a:ext uri="{FF2B5EF4-FFF2-40B4-BE49-F238E27FC236}">
                <a16:creationId xmlns:a16="http://schemas.microsoft.com/office/drawing/2014/main" id="{052564D4-A707-9746-83AE-32409F3FB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6989" y="2738823"/>
            <a:ext cx="939800" cy="939800"/>
          </a:xfrm>
          <a:prstGeom prst="rect">
            <a:avLst/>
          </a:prstGeom>
        </p:spPr>
      </p:pic>
      <p:pic>
        <p:nvPicPr>
          <p:cNvPr id="32" name="Picture 31">
            <a:extLst>
              <a:ext uri="{FF2B5EF4-FFF2-40B4-BE49-F238E27FC236}">
                <a16:creationId xmlns:a16="http://schemas.microsoft.com/office/drawing/2014/main" id="{967AA47C-F7B9-1A4E-88AF-67C04BBBD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823" y="2089365"/>
            <a:ext cx="939800" cy="939800"/>
          </a:xfrm>
          <a:prstGeom prst="rect">
            <a:avLst/>
          </a:prstGeom>
        </p:spPr>
      </p:pic>
      <p:pic>
        <p:nvPicPr>
          <p:cNvPr id="33" name="Picture 32">
            <a:extLst>
              <a:ext uri="{FF2B5EF4-FFF2-40B4-BE49-F238E27FC236}">
                <a16:creationId xmlns:a16="http://schemas.microsoft.com/office/drawing/2014/main" id="{D046F79C-283A-DA4A-A6C6-C63E04CC12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3689" y="1198347"/>
            <a:ext cx="1184876" cy="1184876"/>
          </a:xfrm>
          <a:prstGeom prst="rect">
            <a:avLst/>
          </a:prstGeom>
        </p:spPr>
      </p:pic>
      <p:cxnSp>
        <p:nvCxnSpPr>
          <p:cNvPr id="34" name="Straight Arrow Connector 33">
            <a:extLst>
              <a:ext uri="{FF2B5EF4-FFF2-40B4-BE49-F238E27FC236}">
                <a16:creationId xmlns:a16="http://schemas.microsoft.com/office/drawing/2014/main" id="{9AF09670-1A91-7744-8897-BC02074F3619}"/>
              </a:ext>
            </a:extLst>
          </p:cNvPr>
          <p:cNvCxnSpPr>
            <a:cxnSpLocks/>
          </p:cNvCxnSpPr>
          <p:nvPr/>
        </p:nvCxnSpPr>
        <p:spPr>
          <a:xfrm flipV="1">
            <a:off x="1327369" y="3450023"/>
            <a:ext cx="501431" cy="2667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6ADF442-6501-3343-AFF6-93DEA31E0B58}"/>
              </a:ext>
            </a:extLst>
          </p:cNvPr>
          <p:cNvCxnSpPr>
            <a:cxnSpLocks/>
          </p:cNvCxnSpPr>
          <p:nvPr/>
        </p:nvCxnSpPr>
        <p:spPr>
          <a:xfrm flipH="1" flipV="1">
            <a:off x="2201829" y="3520817"/>
            <a:ext cx="7971" cy="205002"/>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70BC057-98CE-5849-A409-8E62E6E49133}"/>
              </a:ext>
            </a:extLst>
          </p:cNvPr>
          <p:cNvCxnSpPr>
            <a:cxnSpLocks/>
          </p:cNvCxnSpPr>
          <p:nvPr/>
        </p:nvCxnSpPr>
        <p:spPr>
          <a:xfrm flipV="1">
            <a:off x="2517336" y="2582819"/>
            <a:ext cx="1099159" cy="445929"/>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F64C5DB4-A602-F142-B92A-303EC10A7E9C}"/>
              </a:ext>
            </a:extLst>
          </p:cNvPr>
          <p:cNvCxnSpPr>
            <a:cxnSpLocks/>
          </p:cNvCxnSpPr>
          <p:nvPr/>
        </p:nvCxnSpPr>
        <p:spPr>
          <a:xfrm flipV="1">
            <a:off x="3304390" y="3005380"/>
            <a:ext cx="549579" cy="669639"/>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7E73D93-0124-3646-BFE0-A905B65F633E}"/>
              </a:ext>
            </a:extLst>
          </p:cNvPr>
          <p:cNvCxnSpPr>
            <a:cxnSpLocks/>
          </p:cNvCxnSpPr>
          <p:nvPr/>
        </p:nvCxnSpPr>
        <p:spPr>
          <a:xfrm flipH="1" flipV="1">
            <a:off x="4196674" y="3028749"/>
            <a:ext cx="214847" cy="64627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E79DF47-BF35-AC41-9E5C-28B67E2F1453}"/>
              </a:ext>
            </a:extLst>
          </p:cNvPr>
          <p:cNvCxnSpPr>
            <a:cxnSpLocks/>
          </p:cNvCxnSpPr>
          <p:nvPr/>
        </p:nvCxnSpPr>
        <p:spPr>
          <a:xfrm flipH="1" flipV="1">
            <a:off x="3350657" y="2059198"/>
            <a:ext cx="329993" cy="19085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76D13BF8-F419-094A-9CB1-A6948DDDD2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3171" y="2998693"/>
            <a:ext cx="565857" cy="565857"/>
          </a:xfrm>
          <a:prstGeom prst="rect">
            <a:avLst/>
          </a:prstGeom>
        </p:spPr>
      </p:pic>
      <p:pic>
        <p:nvPicPr>
          <p:cNvPr id="49" name="Picture 48">
            <a:extLst>
              <a:ext uri="{FF2B5EF4-FFF2-40B4-BE49-F238E27FC236}">
                <a16:creationId xmlns:a16="http://schemas.microsoft.com/office/drawing/2014/main" id="{A4DE561F-EBAF-9F4C-841D-881A60554D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1364" y="3157817"/>
            <a:ext cx="565857" cy="565857"/>
          </a:xfrm>
          <a:prstGeom prst="rect">
            <a:avLst/>
          </a:prstGeom>
        </p:spPr>
      </p:pic>
      <p:pic>
        <p:nvPicPr>
          <p:cNvPr id="50" name="Picture 49">
            <a:extLst>
              <a:ext uri="{FF2B5EF4-FFF2-40B4-BE49-F238E27FC236}">
                <a16:creationId xmlns:a16="http://schemas.microsoft.com/office/drawing/2014/main" id="{003B56C2-F3DD-C94B-A00D-42671BEDAC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6957" y="3127236"/>
            <a:ext cx="565857" cy="565857"/>
          </a:xfrm>
          <a:prstGeom prst="rect">
            <a:avLst/>
          </a:prstGeom>
        </p:spPr>
      </p:pic>
      <p:pic>
        <p:nvPicPr>
          <p:cNvPr id="51" name="Picture 50">
            <a:extLst>
              <a:ext uri="{FF2B5EF4-FFF2-40B4-BE49-F238E27FC236}">
                <a16:creationId xmlns:a16="http://schemas.microsoft.com/office/drawing/2014/main" id="{9FB240CB-9EFB-B34B-9CC2-478FC4E2E6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6062" y="2276336"/>
            <a:ext cx="565857" cy="565857"/>
          </a:xfrm>
          <a:prstGeom prst="rect">
            <a:avLst/>
          </a:prstGeom>
        </p:spPr>
      </p:pic>
      <p:pic>
        <p:nvPicPr>
          <p:cNvPr id="52" name="Picture 51">
            <a:extLst>
              <a:ext uri="{FF2B5EF4-FFF2-40B4-BE49-F238E27FC236}">
                <a16:creationId xmlns:a16="http://schemas.microsoft.com/office/drawing/2014/main" id="{06697C36-34DC-9F42-9A2A-26D10A7861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4108" y="1666216"/>
            <a:ext cx="565857" cy="565857"/>
          </a:xfrm>
          <a:prstGeom prst="rect">
            <a:avLst/>
          </a:prstGeom>
        </p:spPr>
      </p:pic>
      <p:sp>
        <p:nvSpPr>
          <p:cNvPr id="54" name="TextBox 53">
            <a:extLst>
              <a:ext uri="{FF2B5EF4-FFF2-40B4-BE49-F238E27FC236}">
                <a16:creationId xmlns:a16="http://schemas.microsoft.com/office/drawing/2014/main" id="{5DF4CD0A-A740-C740-9335-8910DCCE8E61}"/>
              </a:ext>
            </a:extLst>
          </p:cNvPr>
          <p:cNvSpPr txBox="1"/>
          <p:nvPr/>
        </p:nvSpPr>
        <p:spPr>
          <a:xfrm>
            <a:off x="5695437" y="1052215"/>
            <a:ext cx="2703345" cy="367100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t>Privacy</a:t>
            </a:r>
          </a:p>
          <a:p>
            <a:pPr marL="342900" indent="-342900">
              <a:lnSpc>
                <a:spcPct val="200000"/>
              </a:lnSpc>
              <a:buFont typeface="Arial" panose="020B0604020202020204" pitchFamily="34" charset="0"/>
              <a:buChar char="•"/>
            </a:pPr>
            <a:r>
              <a:rPr lang="en-US"/>
              <a:t>Ownership</a:t>
            </a:r>
          </a:p>
          <a:p>
            <a:pPr marL="342900" indent="-342900">
              <a:lnSpc>
                <a:spcPct val="200000"/>
              </a:lnSpc>
              <a:buFont typeface="Arial" panose="020B0604020202020204" pitchFamily="34" charset="0"/>
              <a:buChar char="•"/>
            </a:pPr>
            <a:r>
              <a:rPr lang="en-US"/>
              <a:t>Security</a:t>
            </a:r>
          </a:p>
          <a:p>
            <a:pPr marL="342900" indent="-342900">
              <a:lnSpc>
                <a:spcPct val="200000"/>
              </a:lnSpc>
              <a:buFont typeface="Arial" panose="020B0604020202020204" pitchFamily="34" charset="0"/>
              <a:buChar char="•"/>
            </a:pPr>
            <a:r>
              <a:rPr lang="en-US"/>
              <a:t>Cost</a:t>
            </a:r>
          </a:p>
          <a:p>
            <a:pPr marL="342900" indent="-342900">
              <a:lnSpc>
                <a:spcPct val="200000"/>
              </a:lnSpc>
              <a:buFont typeface="Arial" panose="020B0604020202020204" pitchFamily="34" charset="0"/>
              <a:buChar char="•"/>
            </a:pPr>
            <a:r>
              <a:rPr lang="en-US"/>
              <a:t>Dependency</a:t>
            </a:r>
          </a:p>
        </p:txBody>
      </p:sp>
      <p:grpSp>
        <p:nvGrpSpPr>
          <p:cNvPr id="57" name="Group 56">
            <a:extLst>
              <a:ext uri="{FF2B5EF4-FFF2-40B4-BE49-F238E27FC236}">
                <a16:creationId xmlns:a16="http://schemas.microsoft.com/office/drawing/2014/main" id="{DFAC6145-CE13-BD44-9608-0B8411B8BEB6}"/>
              </a:ext>
            </a:extLst>
          </p:cNvPr>
          <p:cNvGrpSpPr/>
          <p:nvPr/>
        </p:nvGrpSpPr>
        <p:grpSpPr>
          <a:xfrm>
            <a:off x="-68" y="4933950"/>
            <a:ext cx="9144068" cy="209550"/>
            <a:chOff x="-68" y="4933950"/>
            <a:chExt cx="9144068" cy="209550"/>
          </a:xfrm>
        </p:grpSpPr>
        <p:sp>
          <p:nvSpPr>
            <p:cNvPr id="55" name="Rectangle 54">
              <a:extLst>
                <a:ext uri="{FF2B5EF4-FFF2-40B4-BE49-F238E27FC236}">
                  <a16:creationId xmlns:a16="http://schemas.microsoft.com/office/drawing/2014/main" id="{9F6D0814-090E-0E4C-A333-6CAA7EEAD6F6}"/>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56" name="Rectangle 55">
              <a:extLst>
                <a:ext uri="{FF2B5EF4-FFF2-40B4-BE49-F238E27FC236}">
                  <a16:creationId xmlns:a16="http://schemas.microsoft.com/office/drawing/2014/main" id="{9F436395-A31B-AC46-8908-5ED412CD8CE5}"/>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36" name="Rectangle 35">
            <a:extLst>
              <a:ext uri="{FF2B5EF4-FFF2-40B4-BE49-F238E27FC236}">
                <a16:creationId xmlns:a16="http://schemas.microsoft.com/office/drawing/2014/main" id="{E3D5FB34-8E30-3947-88FB-CA8830F4CCA1}"/>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t>2</a:t>
            </a:r>
            <a:endParaRPr lang="en-US" sz="600"/>
          </a:p>
        </p:txBody>
      </p:sp>
    </p:spTree>
    <p:extLst>
      <p:ext uri="{BB962C8B-B14F-4D97-AF65-F5344CB8AC3E}">
        <p14:creationId xmlns:p14="http://schemas.microsoft.com/office/powerpoint/2010/main" val="8670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05556E-6 -4.93827E-7 L 3.05556E-6 0.28148 " pathEditMode="relative" rAng="0" ptsTypes="AA">
                                      <p:cBhvr>
                                        <p:cTn id="6" dur="1000" fill="hold"/>
                                        <p:tgtEl>
                                          <p:spTgt spid="20"/>
                                        </p:tgtEl>
                                        <p:attrNameLst>
                                          <p:attrName>ppt_x</p:attrName>
                                          <p:attrName>ppt_y</p:attrName>
                                        </p:attrNameLst>
                                      </p:cBhvr>
                                      <p:rCtr x="0" y="14074"/>
                                    </p:animMotion>
                                  </p:childTnLst>
                                </p:cTn>
                              </p:par>
                              <p:par>
                                <p:cTn id="7" presetID="0" presetClass="path" presetSubtype="0" accel="50000" decel="50000" fill="hold" nodeType="withEffect">
                                  <p:stCondLst>
                                    <p:cond delay="0"/>
                                  </p:stCondLst>
                                  <p:childTnLst>
                                    <p:animMotion origin="layout" path="M 3.05556E-6 -3.08642E-6 L 3.05556E-6 0.28148 " pathEditMode="relative" rAng="0" ptsTypes="AA">
                                      <p:cBhvr>
                                        <p:cTn id="8" dur="1000" fill="hold"/>
                                        <p:tgtEl>
                                          <p:spTgt spid="21"/>
                                        </p:tgtEl>
                                        <p:attrNameLst>
                                          <p:attrName>ppt_x</p:attrName>
                                          <p:attrName>ppt_y</p:attrName>
                                        </p:attrNameLst>
                                      </p:cBhvr>
                                      <p:rCtr x="0" y="14074"/>
                                    </p:animMotion>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down)">
                                      <p:cBhvr>
                                        <p:cTn id="18" dur="500"/>
                                        <p:tgtEl>
                                          <p:spTgt spid="40"/>
                                        </p:tgtEl>
                                      </p:cBhvr>
                                    </p:animEffect>
                                  </p:childTnLst>
                                </p:cTn>
                              </p:par>
                              <p:par>
                                <p:cTn id="19" presetID="22" presetClass="entr" presetSubtype="4"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down)">
                                      <p:cBhvr>
                                        <p:cTn id="21" dur="500"/>
                                        <p:tgtEl>
                                          <p:spTgt spid="42"/>
                                        </p:tgtEl>
                                      </p:cBhvr>
                                    </p:animEffect>
                                  </p:childTnLst>
                                </p:cTn>
                              </p:par>
                              <p:par>
                                <p:cTn id="22" presetID="22" presetClass="entr" presetSubtype="4"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down)">
                                      <p:cBhvr>
                                        <p:cTn id="24" dur="500"/>
                                        <p:tgtEl>
                                          <p:spTgt spid="44"/>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22" presetClass="entr" presetSubtype="4"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par>
                                <p:cTn id="37" presetID="10"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80D4-C09E-8646-84DB-F48F9586F3E4}"/>
              </a:ext>
            </a:extLst>
          </p:cNvPr>
          <p:cNvSpPr txBox="1"/>
          <p:nvPr/>
        </p:nvSpPr>
        <p:spPr>
          <a:xfrm>
            <a:off x="228600" y="590550"/>
            <a:ext cx="5550905"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Our Approach: User-side Acquisition</a:t>
            </a:r>
          </a:p>
        </p:txBody>
      </p:sp>
      <p:pic>
        <p:nvPicPr>
          <p:cNvPr id="32" name="Picture 31">
            <a:extLst>
              <a:ext uri="{FF2B5EF4-FFF2-40B4-BE49-F238E27FC236}">
                <a16:creationId xmlns:a16="http://schemas.microsoft.com/office/drawing/2014/main" id="{C97FB591-F4DF-E24C-96DF-09937A9B9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729" y="1933762"/>
            <a:ext cx="1907074" cy="1907074"/>
          </a:xfrm>
          <a:prstGeom prst="rect">
            <a:avLst/>
          </a:prstGeom>
        </p:spPr>
      </p:pic>
      <p:pic>
        <p:nvPicPr>
          <p:cNvPr id="63" name="Picture 62">
            <a:extLst>
              <a:ext uri="{FF2B5EF4-FFF2-40B4-BE49-F238E27FC236}">
                <a16:creationId xmlns:a16="http://schemas.microsoft.com/office/drawing/2014/main" id="{E0FAAB95-733F-F242-A925-DBC7944A41BF}"/>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99779" y="2440000"/>
            <a:ext cx="808877" cy="808877"/>
          </a:xfrm>
          <a:prstGeom prst="rect">
            <a:avLst/>
          </a:prstGeom>
        </p:spPr>
      </p:pic>
      <p:grpSp>
        <p:nvGrpSpPr>
          <p:cNvPr id="84" name="Group 83">
            <a:extLst>
              <a:ext uri="{FF2B5EF4-FFF2-40B4-BE49-F238E27FC236}">
                <a16:creationId xmlns:a16="http://schemas.microsoft.com/office/drawing/2014/main" id="{6AAEFADA-0564-1349-A474-F1C0E58C204C}"/>
              </a:ext>
            </a:extLst>
          </p:cNvPr>
          <p:cNvGrpSpPr/>
          <p:nvPr/>
        </p:nvGrpSpPr>
        <p:grpSpPr>
          <a:xfrm>
            <a:off x="4653208" y="982125"/>
            <a:ext cx="4719392" cy="4133181"/>
            <a:chOff x="4419600" y="982125"/>
            <a:chExt cx="4719392" cy="4133181"/>
          </a:xfrm>
        </p:grpSpPr>
        <p:sp>
          <p:nvSpPr>
            <p:cNvPr id="50" name="Arc 49">
              <a:extLst>
                <a:ext uri="{FF2B5EF4-FFF2-40B4-BE49-F238E27FC236}">
                  <a16:creationId xmlns:a16="http://schemas.microsoft.com/office/drawing/2014/main" id="{38F5E435-1AFF-8847-86DC-E1182C5719C9}"/>
                </a:ext>
              </a:extLst>
            </p:cNvPr>
            <p:cNvSpPr/>
            <p:nvPr/>
          </p:nvSpPr>
          <p:spPr>
            <a:xfrm rot="5635693">
              <a:off x="6292748" y="2574673"/>
              <a:ext cx="1835459" cy="1806715"/>
            </a:xfrm>
            <a:prstGeom prst="arc">
              <a:avLst>
                <a:gd name="adj1" fmla="val 16165946"/>
                <a:gd name="adj2" fmla="val 21378038"/>
              </a:avLst>
            </a:prstGeom>
            <a:ln w="38100">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3" name="Group 82">
              <a:extLst>
                <a:ext uri="{FF2B5EF4-FFF2-40B4-BE49-F238E27FC236}">
                  <a16:creationId xmlns:a16="http://schemas.microsoft.com/office/drawing/2014/main" id="{606CE672-8471-1847-98EE-D2B90213D79E}"/>
                </a:ext>
              </a:extLst>
            </p:cNvPr>
            <p:cNvGrpSpPr/>
            <p:nvPr/>
          </p:nvGrpSpPr>
          <p:grpSpPr>
            <a:xfrm>
              <a:off x="4419600" y="982125"/>
              <a:ext cx="4719392" cy="4133181"/>
              <a:chOff x="4419600" y="982125"/>
              <a:chExt cx="4719392" cy="4133181"/>
            </a:xfrm>
          </p:grpSpPr>
          <p:sp>
            <p:nvSpPr>
              <p:cNvPr id="51" name="Arc 50">
                <a:extLst>
                  <a:ext uri="{FF2B5EF4-FFF2-40B4-BE49-F238E27FC236}">
                    <a16:creationId xmlns:a16="http://schemas.microsoft.com/office/drawing/2014/main" id="{A280BC78-59A1-8E4A-A2BF-F668EC321438}"/>
                  </a:ext>
                </a:extLst>
              </p:cNvPr>
              <p:cNvSpPr/>
              <p:nvPr/>
            </p:nvSpPr>
            <p:spPr>
              <a:xfrm rot="16200000">
                <a:off x="5726624" y="599234"/>
                <a:ext cx="1434659" cy="3754985"/>
              </a:xfrm>
              <a:prstGeom prst="arc">
                <a:avLst>
                  <a:gd name="adj1" fmla="val 16432563"/>
                  <a:gd name="adj2" fmla="val 21378038"/>
                </a:avLst>
              </a:prstGeom>
              <a:ln w="3810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2" name="Group 81">
                <a:extLst>
                  <a:ext uri="{FF2B5EF4-FFF2-40B4-BE49-F238E27FC236}">
                    <a16:creationId xmlns:a16="http://schemas.microsoft.com/office/drawing/2014/main" id="{9F3E0E16-04F2-4942-AEA9-5E20B0284879}"/>
                  </a:ext>
                </a:extLst>
              </p:cNvPr>
              <p:cNvGrpSpPr/>
              <p:nvPr/>
            </p:nvGrpSpPr>
            <p:grpSpPr>
              <a:xfrm>
                <a:off x="4419600" y="982125"/>
                <a:ext cx="4719392" cy="4133181"/>
                <a:chOff x="4419600" y="982125"/>
                <a:chExt cx="4719392" cy="4133181"/>
              </a:xfrm>
            </p:grpSpPr>
            <p:pic>
              <p:nvPicPr>
                <p:cNvPr id="33" name="Picture 32">
                  <a:extLst>
                    <a:ext uri="{FF2B5EF4-FFF2-40B4-BE49-F238E27FC236}">
                      <a16:creationId xmlns:a16="http://schemas.microsoft.com/office/drawing/2014/main" id="{9B5A9135-5D8F-D440-B3E2-8F038CF76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859" y="3747310"/>
                  <a:ext cx="1367996" cy="1367996"/>
                </a:xfrm>
                <a:prstGeom prst="rect">
                  <a:avLst/>
                </a:prstGeom>
              </p:spPr>
            </p:pic>
            <p:pic>
              <p:nvPicPr>
                <p:cNvPr id="35" name="Picture 34">
                  <a:extLst>
                    <a:ext uri="{FF2B5EF4-FFF2-40B4-BE49-F238E27FC236}">
                      <a16:creationId xmlns:a16="http://schemas.microsoft.com/office/drawing/2014/main" id="{861E122C-FC3B-A241-A12F-141D09014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2330367"/>
                  <a:ext cx="1367996" cy="1367996"/>
                </a:xfrm>
                <a:prstGeom prst="rect">
                  <a:avLst/>
                </a:prstGeom>
              </p:spPr>
            </p:pic>
            <p:pic>
              <p:nvPicPr>
                <p:cNvPr id="47" name="Picture 46">
                  <a:extLst>
                    <a:ext uri="{FF2B5EF4-FFF2-40B4-BE49-F238E27FC236}">
                      <a16:creationId xmlns:a16="http://schemas.microsoft.com/office/drawing/2014/main" id="{15F736CA-2FD7-4349-995A-A307C4113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318" y="982125"/>
                  <a:ext cx="1367996" cy="1367996"/>
                </a:xfrm>
                <a:prstGeom prst="rect">
                  <a:avLst/>
                </a:prstGeom>
              </p:spPr>
            </p:pic>
            <p:sp>
              <p:nvSpPr>
                <p:cNvPr id="45" name="Arc 44">
                  <a:extLst>
                    <a:ext uri="{FF2B5EF4-FFF2-40B4-BE49-F238E27FC236}">
                      <a16:creationId xmlns:a16="http://schemas.microsoft.com/office/drawing/2014/main" id="{86B1AA4A-5EE0-134A-B3A7-ADEA55FDF957}"/>
                    </a:ext>
                  </a:extLst>
                </p:cNvPr>
                <p:cNvSpPr/>
                <p:nvPr/>
              </p:nvSpPr>
              <p:spPr>
                <a:xfrm rot="16200000">
                  <a:off x="5474132" y="550704"/>
                  <a:ext cx="1645920" cy="3754984"/>
                </a:xfrm>
                <a:prstGeom prst="arc">
                  <a:avLst>
                    <a:gd name="adj1" fmla="val 16606023"/>
                    <a:gd name="adj2" fmla="val 615714"/>
                  </a:avLst>
                </a:prstGeom>
                <a:ln w="38100">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478B0396-ADF1-B54F-A012-917DAE8D0A72}"/>
                    </a:ext>
                  </a:extLst>
                </p:cNvPr>
                <p:cNvSpPr/>
                <p:nvPr/>
              </p:nvSpPr>
              <p:spPr>
                <a:xfrm>
                  <a:off x="6454815" y="1620767"/>
                  <a:ext cx="1645920" cy="1907074"/>
                </a:xfrm>
                <a:prstGeom prst="arc">
                  <a:avLst>
                    <a:gd name="adj1" fmla="val 16200000"/>
                    <a:gd name="adj2" fmla="val 21378038"/>
                  </a:avLst>
                </a:prstGeom>
                <a:ln w="38100">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25E4110A-4675-8F4C-BABD-8C3633E97B47}"/>
                    </a:ext>
                  </a:extLst>
                </p:cNvPr>
                <p:cNvSpPr/>
                <p:nvPr/>
              </p:nvSpPr>
              <p:spPr>
                <a:xfrm rot="231822">
                  <a:off x="6493146" y="1746343"/>
                  <a:ext cx="1434659" cy="1508454"/>
                </a:xfrm>
                <a:prstGeom prst="arc">
                  <a:avLst>
                    <a:gd name="adj1" fmla="val 16200000"/>
                    <a:gd name="adj2" fmla="val 21378038"/>
                  </a:avLst>
                </a:prstGeom>
                <a:ln w="3810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E672CF3D-369B-8645-B73A-A5F0B61FA3B2}"/>
                    </a:ext>
                  </a:extLst>
                </p:cNvPr>
                <p:cNvSpPr/>
                <p:nvPr/>
              </p:nvSpPr>
              <p:spPr>
                <a:xfrm rot="5597011">
                  <a:off x="6493146" y="2754028"/>
                  <a:ext cx="1434659" cy="1508454"/>
                </a:xfrm>
                <a:prstGeom prst="arc">
                  <a:avLst>
                    <a:gd name="adj1" fmla="val 16200000"/>
                    <a:gd name="adj2" fmla="val 21378038"/>
                  </a:avLst>
                </a:prstGeom>
                <a:ln w="3810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4" name="Picture 63">
                  <a:extLst>
                    <a:ext uri="{FF2B5EF4-FFF2-40B4-BE49-F238E27FC236}">
                      <a16:creationId xmlns:a16="http://schemas.microsoft.com/office/drawing/2014/main" id="{F8391E4F-3FB6-A24D-80E2-BDCB90C675B5}"/>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40387" y="1378605"/>
                  <a:ext cx="565857" cy="565857"/>
                </a:xfrm>
                <a:prstGeom prst="rect">
                  <a:avLst/>
                </a:prstGeom>
              </p:spPr>
            </p:pic>
            <p:pic>
              <p:nvPicPr>
                <p:cNvPr id="65" name="Picture 64">
                  <a:extLst>
                    <a:ext uri="{FF2B5EF4-FFF2-40B4-BE49-F238E27FC236}">
                      <a16:creationId xmlns:a16="http://schemas.microsoft.com/office/drawing/2014/main" id="{04A3E6A3-96D5-754E-B005-81950F078E1C}"/>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11476" y="2722929"/>
                  <a:ext cx="565857" cy="565857"/>
                </a:xfrm>
                <a:prstGeom prst="rect">
                  <a:avLst/>
                </a:prstGeom>
              </p:spPr>
            </p:pic>
            <p:pic>
              <p:nvPicPr>
                <p:cNvPr id="66" name="Picture 65">
                  <a:extLst>
                    <a:ext uri="{FF2B5EF4-FFF2-40B4-BE49-F238E27FC236}">
                      <a16:creationId xmlns:a16="http://schemas.microsoft.com/office/drawing/2014/main" id="{4DCD7259-5FF2-3C47-80FF-3CEABEDBBFE4}"/>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22481" y="4149899"/>
                  <a:ext cx="565857" cy="565857"/>
                </a:xfrm>
                <a:prstGeom prst="rect">
                  <a:avLst/>
                </a:prstGeom>
              </p:spPr>
            </p:pic>
            <p:sp>
              <p:nvSpPr>
                <p:cNvPr id="68" name="Arc 67">
                  <a:extLst>
                    <a:ext uri="{FF2B5EF4-FFF2-40B4-BE49-F238E27FC236}">
                      <a16:creationId xmlns:a16="http://schemas.microsoft.com/office/drawing/2014/main" id="{E7916480-525A-BC41-B357-62FAE7CFF39C}"/>
                    </a:ext>
                  </a:extLst>
                </p:cNvPr>
                <p:cNvSpPr/>
                <p:nvPr/>
              </p:nvSpPr>
              <p:spPr>
                <a:xfrm rot="16200000" flipH="1">
                  <a:off x="5903401" y="1219899"/>
                  <a:ext cx="1751790" cy="4719392"/>
                </a:xfrm>
                <a:prstGeom prst="arc">
                  <a:avLst>
                    <a:gd name="adj1" fmla="val 16212861"/>
                    <a:gd name="adj2" fmla="val 20599540"/>
                  </a:avLst>
                </a:prstGeom>
                <a:ln w="38100">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51AD5C25-C5BF-C840-97E2-B6742C905626}"/>
                    </a:ext>
                  </a:extLst>
                </p:cNvPr>
                <p:cNvSpPr/>
                <p:nvPr/>
              </p:nvSpPr>
              <p:spPr>
                <a:xfrm rot="16200000" flipH="1">
                  <a:off x="5774973" y="1399036"/>
                  <a:ext cx="1666315" cy="4150131"/>
                </a:xfrm>
                <a:prstGeom prst="arc">
                  <a:avLst>
                    <a:gd name="adj1" fmla="val 16271551"/>
                    <a:gd name="adj2" fmla="val 21063434"/>
                  </a:avLst>
                </a:prstGeom>
                <a:ln w="3810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grpSp>
        <p:nvGrpSpPr>
          <p:cNvPr id="81" name="Group 80">
            <a:extLst>
              <a:ext uri="{FF2B5EF4-FFF2-40B4-BE49-F238E27FC236}">
                <a16:creationId xmlns:a16="http://schemas.microsoft.com/office/drawing/2014/main" id="{7D1D91ED-C458-7646-92C9-8EAAEA33ACD2}"/>
              </a:ext>
            </a:extLst>
          </p:cNvPr>
          <p:cNvGrpSpPr/>
          <p:nvPr/>
        </p:nvGrpSpPr>
        <p:grpSpPr>
          <a:xfrm>
            <a:off x="1695325" y="1246926"/>
            <a:ext cx="874880" cy="3415279"/>
            <a:chOff x="1461717" y="1246926"/>
            <a:chExt cx="874880" cy="3415279"/>
          </a:xfrm>
        </p:grpSpPr>
        <p:pic>
          <p:nvPicPr>
            <p:cNvPr id="70" name="Picture 69">
              <a:extLst>
                <a:ext uri="{FF2B5EF4-FFF2-40B4-BE49-F238E27FC236}">
                  <a16:creationId xmlns:a16="http://schemas.microsoft.com/office/drawing/2014/main" id="{C912D413-476D-024C-9B61-AAAA3A352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967" y="1893052"/>
              <a:ext cx="874630" cy="874630"/>
            </a:xfrm>
            <a:prstGeom prst="rect">
              <a:avLst/>
            </a:prstGeom>
          </p:spPr>
        </p:pic>
        <p:pic>
          <p:nvPicPr>
            <p:cNvPr id="74" name="Picture 73">
              <a:extLst>
                <a:ext uri="{FF2B5EF4-FFF2-40B4-BE49-F238E27FC236}">
                  <a16:creationId xmlns:a16="http://schemas.microsoft.com/office/drawing/2014/main" id="{90D270AC-F6D5-F643-A539-961B929239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3795" y="1246926"/>
              <a:ext cx="741644" cy="741644"/>
            </a:xfrm>
            <a:prstGeom prst="rect">
              <a:avLst/>
            </a:prstGeom>
          </p:spPr>
        </p:pic>
        <p:pic>
          <p:nvPicPr>
            <p:cNvPr id="76" name="Picture 75">
              <a:extLst>
                <a:ext uri="{FF2B5EF4-FFF2-40B4-BE49-F238E27FC236}">
                  <a16:creationId xmlns:a16="http://schemas.microsoft.com/office/drawing/2014/main" id="{F8539269-C295-FA4B-9655-52F1430858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460" y="2599758"/>
              <a:ext cx="741644" cy="741644"/>
            </a:xfrm>
            <a:prstGeom prst="rect">
              <a:avLst/>
            </a:prstGeom>
          </p:spPr>
        </p:pic>
        <p:pic>
          <p:nvPicPr>
            <p:cNvPr id="77" name="Picture 76">
              <a:extLst>
                <a:ext uri="{FF2B5EF4-FFF2-40B4-BE49-F238E27FC236}">
                  <a16:creationId xmlns:a16="http://schemas.microsoft.com/office/drawing/2014/main" id="{E2227B4C-2604-4F4B-BD7C-DF111F391C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1717" y="3166247"/>
              <a:ext cx="874630" cy="874630"/>
            </a:xfrm>
            <a:prstGeom prst="rect">
              <a:avLst/>
            </a:prstGeom>
          </p:spPr>
        </p:pic>
        <p:pic>
          <p:nvPicPr>
            <p:cNvPr id="79" name="Picture 78">
              <a:extLst>
                <a:ext uri="{FF2B5EF4-FFF2-40B4-BE49-F238E27FC236}">
                  <a16:creationId xmlns:a16="http://schemas.microsoft.com/office/drawing/2014/main" id="{A1854C87-14EE-A644-8FC0-523606E993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8460" y="3920561"/>
              <a:ext cx="741644" cy="741644"/>
            </a:xfrm>
            <a:prstGeom prst="rect">
              <a:avLst/>
            </a:prstGeom>
          </p:spPr>
        </p:pic>
      </p:grpSp>
      <p:sp>
        <p:nvSpPr>
          <p:cNvPr id="80" name="Striped Right Arrow 79">
            <a:extLst>
              <a:ext uri="{FF2B5EF4-FFF2-40B4-BE49-F238E27FC236}">
                <a16:creationId xmlns:a16="http://schemas.microsoft.com/office/drawing/2014/main" id="{B143BC1C-6B69-A741-B413-A9872E8EA017}"/>
              </a:ext>
            </a:extLst>
          </p:cNvPr>
          <p:cNvSpPr/>
          <p:nvPr/>
        </p:nvSpPr>
        <p:spPr>
          <a:xfrm>
            <a:off x="2881603" y="2170587"/>
            <a:ext cx="769519" cy="1456597"/>
          </a:xfrm>
          <a:prstGeom prst="stripedRightArrow">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B860903-DC2E-DE41-9204-566D0260A446}"/>
              </a:ext>
            </a:extLst>
          </p:cNvPr>
          <p:cNvGrpSpPr/>
          <p:nvPr/>
        </p:nvGrpSpPr>
        <p:grpSpPr>
          <a:xfrm>
            <a:off x="-68" y="4933950"/>
            <a:ext cx="9144068" cy="209550"/>
            <a:chOff x="-68" y="4933950"/>
            <a:chExt cx="9144068" cy="209550"/>
          </a:xfrm>
        </p:grpSpPr>
        <p:sp>
          <p:nvSpPr>
            <p:cNvPr id="86" name="Rectangle 85">
              <a:extLst>
                <a:ext uri="{FF2B5EF4-FFF2-40B4-BE49-F238E27FC236}">
                  <a16:creationId xmlns:a16="http://schemas.microsoft.com/office/drawing/2014/main" id="{43D8F0AB-534B-3343-BC6F-E60EC8D9A8B4}"/>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87" name="Rectangle 86">
              <a:extLst>
                <a:ext uri="{FF2B5EF4-FFF2-40B4-BE49-F238E27FC236}">
                  <a16:creationId xmlns:a16="http://schemas.microsoft.com/office/drawing/2014/main" id="{54BDAA0F-4D61-2643-96A9-7A06EA2D3B66}"/>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89" name="Striped Right Arrow 88">
            <a:extLst>
              <a:ext uri="{FF2B5EF4-FFF2-40B4-BE49-F238E27FC236}">
                <a16:creationId xmlns:a16="http://schemas.microsoft.com/office/drawing/2014/main" id="{4E7D25CA-BD6A-0A42-BAD7-9EF0A9AE496D}"/>
              </a:ext>
            </a:extLst>
          </p:cNvPr>
          <p:cNvSpPr/>
          <p:nvPr/>
        </p:nvSpPr>
        <p:spPr>
          <a:xfrm>
            <a:off x="5201040" y="2222001"/>
            <a:ext cx="769519" cy="1456597"/>
          </a:xfrm>
          <a:prstGeom prst="stripedRightArrow">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1" name="Picture 90">
            <a:extLst>
              <a:ext uri="{FF2B5EF4-FFF2-40B4-BE49-F238E27FC236}">
                <a16:creationId xmlns:a16="http://schemas.microsoft.com/office/drawing/2014/main" id="{8618DAB4-4397-3345-8327-C475CDE0E6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89997" y="2188073"/>
            <a:ext cx="1367996" cy="1367996"/>
          </a:xfrm>
          <a:prstGeom prst="rect">
            <a:avLst/>
          </a:prstGeom>
        </p:spPr>
      </p:pic>
      <p:sp>
        <p:nvSpPr>
          <p:cNvPr id="37" name="Rectangle 36">
            <a:extLst>
              <a:ext uri="{FF2B5EF4-FFF2-40B4-BE49-F238E27FC236}">
                <a16:creationId xmlns:a16="http://schemas.microsoft.com/office/drawing/2014/main" id="{667D23B5-A57E-5545-B0F0-E8505C2C7492}"/>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t>3</a:t>
            </a:r>
            <a:endParaRPr lang="en-US" sz="600"/>
          </a:p>
        </p:txBody>
      </p:sp>
    </p:spTree>
    <p:extLst>
      <p:ext uri="{BB962C8B-B14F-4D97-AF65-F5344CB8AC3E}">
        <p14:creationId xmlns:p14="http://schemas.microsoft.com/office/powerpoint/2010/main" val="2126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10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left)">
                                      <p:cBhvr>
                                        <p:cTn id="19" dur="500"/>
                                        <p:tgtEl>
                                          <p:spTgt spid="8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left)">
                                      <p:cBhvr>
                                        <p:cTn id="24" dur="500"/>
                                        <p:tgtEl>
                                          <p:spTgt spid="89"/>
                                        </p:tgtEl>
                                      </p:cBhvr>
                                    </p:animEffect>
                                  </p:childTnLst>
                                </p:cTn>
                              </p:par>
                              <p:par>
                                <p:cTn id="25" presetID="22" presetClass="entr" presetSubtype="8"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8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1"/>
                                        </p:tgtEl>
                                        <p:attrNameLst>
                                          <p:attrName>style.visibility</p:attrName>
                                        </p:attrNameLst>
                                      </p:cBhvr>
                                      <p:to>
                                        <p:strVal val="hidden"/>
                                      </p:to>
                                    </p:set>
                                  </p:childTnLst>
                                </p:cTn>
                              </p:par>
                            </p:childTnLst>
                          </p:cTn>
                        </p:par>
                        <p:par>
                          <p:cTn id="34" fill="hold">
                            <p:stCondLst>
                              <p:cond delay="0"/>
                            </p:stCondLst>
                            <p:childTnLst>
                              <p:par>
                                <p:cTn id="35" presetID="10" presetClass="entr" presetSubtype="0" fill="hold" nodeType="after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9" grpId="0" animBg="1"/>
      <p:bldP spid="8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BB985DC-088F-3D4D-A1D1-D06A6B6EA731}"/>
              </a:ext>
            </a:extLst>
          </p:cNvPr>
          <p:cNvSpPr/>
          <p:nvPr/>
        </p:nvSpPr>
        <p:spPr>
          <a:xfrm>
            <a:off x="1338243" y="1147060"/>
            <a:ext cx="7805757" cy="340589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Example Scenario</a:t>
            </a:r>
          </a:p>
        </p:txBody>
      </p:sp>
      <p:pic>
        <p:nvPicPr>
          <p:cNvPr id="8" name="Picture 7">
            <a:extLst>
              <a:ext uri="{FF2B5EF4-FFF2-40B4-BE49-F238E27FC236}">
                <a16:creationId xmlns:a16="http://schemas.microsoft.com/office/drawing/2014/main" id="{91EED116-32C0-F04A-AEF6-D78C6E99D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893" y="1222387"/>
            <a:ext cx="812800" cy="812800"/>
          </a:xfrm>
          <a:prstGeom prst="rect">
            <a:avLst/>
          </a:prstGeom>
        </p:spPr>
      </p:pic>
      <p:pic>
        <p:nvPicPr>
          <p:cNvPr id="10" name="Picture 9">
            <a:extLst>
              <a:ext uri="{FF2B5EF4-FFF2-40B4-BE49-F238E27FC236}">
                <a16:creationId xmlns:a16="http://schemas.microsoft.com/office/drawing/2014/main" id="{48FABF5A-3712-C245-8643-5CC27E3D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402" y="1225296"/>
            <a:ext cx="812800" cy="812800"/>
          </a:xfrm>
          <a:prstGeom prst="rect">
            <a:avLst/>
          </a:prstGeom>
        </p:spPr>
      </p:pic>
      <p:pic>
        <p:nvPicPr>
          <p:cNvPr id="19" name="Picture 18">
            <a:extLst>
              <a:ext uri="{FF2B5EF4-FFF2-40B4-BE49-F238E27FC236}">
                <a16:creationId xmlns:a16="http://schemas.microsoft.com/office/drawing/2014/main" id="{37D4D981-5FB6-D747-B3AE-396BEFA35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815686" y="1669270"/>
            <a:ext cx="1011213" cy="1011213"/>
          </a:xfrm>
          <a:prstGeom prst="rect">
            <a:avLst/>
          </a:prstGeom>
        </p:spPr>
      </p:pic>
      <p:pic>
        <p:nvPicPr>
          <p:cNvPr id="39" name="Picture 38">
            <a:extLst>
              <a:ext uri="{FF2B5EF4-FFF2-40B4-BE49-F238E27FC236}">
                <a16:creationId xmlns:a16="http://schemas.microsoft.com/office/drawing/2014/main" id="{C0527F53-F8E2-C545-A9AC-796F92DE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058432">
            <a:off x="7518739" y="1608400"/>
            <a:ext cx="1011213" cy="1011213"/>
          </a:xfrm>
          <a:prstGeom prst="rect">
            <a:avLst/>
          </a:prstGeom>
        </p:spPr>
      </p:pic>
      <p:grpSp>
        <p:nvGrpSpPr>
          <p:cNvPr id="7" name="Group 6">
            <a:extLst>
              <a:ext uri="{FF2B5EF4-FFF2-40B4-BE49-F238E27FC236}">
                <a16:creationId xmlns:a16="http://schemas.microsoft.com/office/drawing/2014/main" id="{7FD6C7D9-B955-9E4A-8FE3-0EA0D48EAE97}"/>
              </a:ext>
            </a:extLst>
          </p:cNvPr>
          <p:cNvGrpSpPr/>
          <p:nvPr/>
        </p:nvGrpSpPr>
        <p:grpSpPr>
          <a:xfrm>
            <a:off x="-165977" y="3151667"/>
            <a:ext cx="1541018" cy="1541018"/>
            <a:chOff x="942378" y="3011932"/>
            <a:chExt cx="1541018" cy="1541018"/>
          </a:xfrm>
        </p:grpSpPr>
        <p:pic>
          <p:nvPicPr>
            <p:cNvPr id="3" name="Picture 2">
              <a:extLst>
                <a:ext uri="{FF2B5EF4-FFF2-40B4-BE49-F238E27FC236}">
                  <a16:creationId xmlns:a16="http://schemas.microsoft.com/office/drawing/2014/main" id="{F54F7032-281E-164D-950A-150FB8DE6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378" y="3011932"/>
              <a:ext cx="1541018" cy="1541018"/>
            </a:xfrm>
            <a:prstGeom prst="rect">
              <a:avLst/>
            </a:prstGeom>
          </p:spPr>
        </p:pic>
        <p:pic>
          <p:nvPicPr>
            <p:cNvPr id="44" name="Picture 43">
              <a:extLst>
                <a:ext uri="{FF2B5EF4-FFF2-40B4-BE49-F238E27FC236}">
                  <a16:creationId xmlns:a16="http://schemas.microsoft.com/office/drawing/2014/main" id="{D1A8C2F7-FE38-5B46-9DDC-A91416F6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57" y="3181350"/>
              <a:ext cx="550809" cy="550809"/>
            </a:xfrm>
            <a:prstGeom prst="rect">
              <a:avLst/>
            </a:prstGeom>
          </p:spPr>
        </p:pic>
      </p:grpSp>
      <p:sp>
        <p:nvSpPr>
          <p:cNvPr id="63" name="Rectangle 62">
            <a:extLst>
              <a:ext uri="{FF2B5EF4-FFF2-40B4-BE49-F238E27FC236}">
                <a16:creationId xmlns:a16="http://schemas.microsoft.com/office/drawing/2014/main" id="{533A016B-0215-FA49-A2F8-496DAE5C03B1}"/>
              </a:ext>
            </a:extLst>
          </p:cNvPr>
          <p:cNvSpPr/>
          <p:nvPr/>
        </p:nvSpPr>
        <p:spPr>
          <a:xfrm>
            <a:off x="0" y="4451420"/>
            <a:ext cx="9144000" cy="69917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9C5A2135-83D5-C24E-BD95-6FD12435F26B}"/>
              </a:ext>
            </a:extLst>
          </p:cNvPr>
          <p:cNvGrpSpPr/>
          <p:nvPr/>
        </p:nvGrpSpPr>
        <p:grpSpPr>
          <a:xfrm>
            <a:off x="-68" y="4933950"/>
            <a:ext cx="9144068" cy="209550"/>
            <a:chOff x="-68" y="4933950"/>
            <a:chExt cx="9144068" cy="209550"/>
          </a:xfrm>
        </p:grpSpPr>
        <p:sp>
          <p:nvSpPr>
            <p:cNvPr id="76" name="Rectangle 75">
              <a:extLst>
                <a:ext uri="{FF2B5EF4-FFF2-40B4-BE49-F238E27FC236}">
                  <a16:creationId xmlns:a16="http://schemas.microsoft.com/office/drawing/2014/main" id="{04E86868-CA89-FC47-A91D-92E0F7E88C9F}"/>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77" name="Rectangle 76">
              <a:extLst>
                <a:ext uri="{FF2B5EF4-FFF2-40B4-BE49-F238E27FC236}">
                  <a16:creationId xmlns:a16="http://schemas.microsoft.com/office/drawing/2014/main" id="{5776596D-372B-894E-8D1B-39B59EF34B0F}"/>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pic>
        <p:nvPicPr>
          <p:cNvPr id="5" name="Picture 4" descr="A close up of a logo&#10;&#10;Description automatically generated">
            <a:extLst>
              <a:ext uri="{FF2B5EF4-FFF2-40B4-BE49-F238E27FC236}">
                <a16:creationId xmlns:a16="http://schemas.microsoft.com/office/drawing/2014/main" id="{3B74EBA9-196F-8B42-926F-9D3240FBC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24" y="2922939"/>
            <a:ext cx="1505446" cy="1994664"/>
          </a:xfrm>
          <a:prstGeom prst="rect">
            <a:avLst/>
          </a:prstGeom>
        </p:spPr>
      </p:pic>
      <p:grpSp>
        <p:nvGrpSpPr>
          <p:cNvPr id="40" name="Group 39">
            <a:extLst>
              <a:ext uri="{FF2B5EF4-FFF2-40B4-BE49-F238E27FC236}">
                <a16:creationId xmlns:a16="http://schemas.microsoft.com/office/drawing/2014/main" id="{8F68A520-3479-F54F-AA46-15E5F6A2721E}"/>
              </a:ext>
            </a:extLst>
          </p:cNvPr>
          <p:cNvGrpSpPr/>
          <p:nvPr/>
        </p:nvGrpSpPr>
        <p:grpSpPr>
          <a:xfrm flipH="1">
            <a:off x="9067800" y="3299466"/>
            <a:ext cx="1456456" cy="1498033"/>
            <a:chOff x="942378" y="3011932"/>
            <a:chExt cx="1541018" cy="1541018"/>
          </a:xfrm>
        </p:grpSpPr>
        <p:pic>
          <p:nvPicPr>
            <p:cNvPr id="41" name="Picture 40">
              <a:extLst>
                <a:ext uri="{FF2B5EF4-FFF2-40B4-BE49-F238E27FC236}">
                  <a16:creationId xmlns:a16="http://schemas.microsoft.com/office/drawing/2014/main" id="{F36DA151-2C99-AA4B-9215-170AF6562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378" y="3011932"/>
              <a:ext cx="1541018" cy="1541018"/>
            </a:xfrm>
            <a:prstGeom prst="rect">
              <a:avLst/>
            </a:prstGeom>
          </p:spPr>
        </p:pic>
        <p:pic>
          <p:nvPicPr>
            <p:cNvPr id="42" name="Picture 41">
              <a:extLst>
                <a:ext uri="{FF2B5EF4-FFF2-40B4-BE49-F238E27FC236}">
                  <a16:creationId xmlns:a16="http://schemas.microsoft.com/office/drawing/2014/main" id="{91468D14-15F8-3345-81B7-A39744AA9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57" y="3181350"/>
              <a:ext cx="550809" cy="550809"/>
            </a:xfrm>
            <a:prstGeom prst="rect">
              <a:avLst/>
            </a:prstGeom>
          </p:spPr>
        </p:pic>
      </p:grpSp>
      <p:cxnSp>
        <p:nvCxnSpPr>
          <p:cNvPr id="11" name="Straight Arrow Connector 10">
            <a:extLst>
              <a:ext uri="{FF2B5EF4-FFF2-40B4-BE49-F238E27FC236}">
                <a16:creationId xmlns:a16="http://schemas.microsoft.com/office/drawing/2014/main" id="{9D3D3C71-C490-FD4E-8571-4960ACC4968C}"/>
              </a:ext>
            </a:extLst>
          </p:cNvPr>
          <p:cNvCxnSpPr>
            <a:cxnSpLocks/>
          </p:cNvCxnSpPr>
          <p:nvPr/>
        </p:nvCxnSpPr>
        <p:spPr>
          <a:xfrm>
            <a:off x="3321292" y="2451755"/>
            <a:ext cx="0" cy="699912"/>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5D2BF01D-CF67-794F-B845-79B35D302D29}"/>
              </a:ext>
            </a:extLst>
          </p:cNvPr>
          <p:cNvCxnSpPr>
            <a:cxnSpLocks/>
          </p:cNvCxnSpPr>
          <p:nvPr/>
        </p:nvCxnSpPr>
        <p:spPr>
          <a:xfrm flipH="1">
            <a:off x="3657600" y="2266950"/>
            <a:ext cx="3886200" cy="1092235"/>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2B7160B9-5EAF-7A46-B537-B681813B82D0}"/>
              </a:ext>
            </a:extLst>
          </p:cNvPr>
          <p:cNvCxnSpPr>
            <a:cxnSpLocks/>
          </p:cNvCxnSpPr>
          <p:nvPr/>
        </p:nvCxnSpPr>
        <p:spPr>
          <a:xfrm>
            <a:off x="3826899" y="3560994"/>
            <a:ext cx="3335901" cy="0"/>
          </a:xfrm>
          <a:prstGeom prst="straightConnector1">
            <a:avLst/>
          </a:prstGeom>
          <a:ln>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F3139205-F9F1-B448-9AF1-9628A9664EE1}"/>
              </a:ext>
            </a:extLst>
          </p:cNvPr>
          <p:cNvCxnSpPr>
            <a:cxnSpLocks/>
          </p:cNvCxnSpPr>
          <p:nvPr/>
        </p:nvCxnSpPr>
        <p:spPr>
          <a:xfrm>
            <a:off x="3826899" y="3638550"/>
            <a:ext cx="3335901" cy="0"/>
          </a:xfrm>
          <a:prstGeom prst="straightConnector1">
            <a:avLst/>
          </a:prstGeom>
          <a:ln>
            <a:solidFill>
              <a:schemeClr val="accent5">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978C038F-608B-1940-8B17-B73806CFEE6F}"/>
              </a:ext>
            </a:extLst>
          </p:cNvPr>
          <p:cNvGrpSpPr/>
          <p:nvPr/>
        </p:nvGrpSpPr>
        <p:grpSpPr>
          <a:xfrm>
            <a:off x="5152322" y="736013"/>
            <a:ext cx="1184876" cy="1184876"/>
            <a:chOff x="5152322" y="736013"/>
            <a:chExt cx="1184876" cy="1184876"/>
          </a:xfrm>
        </p:grpSpPr>
        <p:sp>
          <p:nvSpPr>
            <p:cNvPr id="21" name="Rounded Rectangle 20">
              <a:extLst>
                <a:ext uri="{FF2B5EF4-FFF2-40B4-BE49-F238E27FC236}">
                  <a16:creationId xmlns:a16="http://schemas.microsoft.com/office/drawing/2014/main" id="{F6CC4F44-13EF-2445-AD43-00213BFD3B22}"/>
                </a:ext>
              </a:extLst>
            </p:cNvPr>
            <p:cNvSpPr/>
            <p:nvPr/>
          </p:nvSpPr>
          <p:spPr>
            <a:xfrm>
              <a:off x="5241121" y="789044"/>
              <a:ext cx="1007279" cy="1113253"/>
            </a:xfrm>
            <a:prstGeom prst="roundRect">
              <a:avLst/>
            </a:pr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1C64315-46AD-5E4A-A721-0E7F5D096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2322" y="736013"/>
              <a:ext cx="1184876" cy="1184876"/>
            </a:xfrm>
            <a:prstGeom prst="rect">
              <a:avLst/>
            </a:prstGeom>
          </p:spPr>
        </p:pic>
      </p:grpSp>
      <p:cxnSp>
        <p:nvCxnSpPr>
          <p:cNvPr id="68" name="Straight Arrow Connector 67">
            <a:extLst>
              <a:ext uri="{FF2B5EF4-FFF2-40B4-BE49-F238E27FC236}">
                <a16:creationId xmlns:a16="http://schemas.microsoft.com/office/drawing/2014/main" id="{3B4DE513-61AF-4445-83A1-3A9C42A5C7EA}"/>
              </a:ext>
            </a:extLst>
          </p:cNvPr>
          <p:cNvCxnSpPr>
            <a:cxnSpLocks/>
          </p:cNvCxnSpPr>
          <p:nvPr/>
        </p:nvCxnSpPr>
        <p:spPr>
          <a:xfrm flipV="1">
            <a:off x="3414935" y="1628788"/>
            <a:ext cx="1690465" cy="1730397"/>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39FC16E8-6483-5E44-AF56-2BFC03CCCF81}"/>
              </a:ext>
            </a:extLst>
          </p:cNvPr>
          <p:cNvCxnSpPr>
            <a:cxnSpLocks/>
          </p:cNvCxnSpPr>
          <p:nvPr/>
        </p:nvCxnSpPr>
        <p:spPr>
          <a:xfrm flipH="1" flipV="1">
            <a:off x="6384120" y="1628787"/>
            <a:ext cx="1157652" cy="1765214"/>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1" name="Picture 80">
            <a:extLst>
              <a:ext uri="{FF2B5EF4-FFF2-40B4-BE49-F238E27FC236}">
                <a16:creationId xmlns:a16="http://schemas.microsoft.com/office/drawing/2014/main" id="{F4272C73-11F0-804B-8C3D-12C976316F9F}"/>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80041" y="2974243"/>
            <a:ext cx="572221" cy="572221"/>
          </a:xfrm>
          <a:prstGeom prst="rect">
            <a:avLst/>
          </a:prstGeom>
        </p:spPr>
      </p:pic>
      <p:pic>
        <p:nvPicPr>
          <p:cNvPr id="82" name="Picture 81">
            <a:extLst>
              <a:ext uri="{FF2B5EF4-FFF2-40B4-BE49-F238E27FC236}">
                <a16:creationId xmlns:a16="http://schemas.microsoft.com/office/drawing/2014/main" id="{44F1CDCD-BE43-0D41-936F-A5EA27BB197F}"/>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47779" y="3028950"/>
            <a:ext cx="572221" cy="572221"/>
          </a:xfrm>
          <a:prstGeom prst="rect">
            <a:avLst/>
          </a:prstGeom>
        </p:spPr>
      </p:pic>
      <p:sp>
        <p:nvSpPr>
          <p:cNvPr id="83" name="Rectangle 82">
            <a:extLst>
              <a:ext uri="{FF2B5EF4-FFF2-40B4-BE49-F238E27FC236}">
                <a16:creationId xmlns:a16="http://schemas.microsoft.com/office/drawing/2014/main" id="{0E562804-4991-E94A-BC8B-94CF25B30CE0}"/>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t>4</a:t>
            </a:r>
            <a:endParaRPr lang="en-US" sz="600"/>
          </a:p>
        </p:txBody>
      </p:sp>
    </p:spTree>
    <p:extLst>
      <p:ext uri="{BB962C8B-B14F-4D97-AF65-F5344CB8AC3E}">
        <p14:creationId xmlns:p14="http://schemas.microsoft.com/office/powerpoint/2010/main" val="7260789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0309 L 0.25278 -0.00309 " pathEditMode="relative" ptsTypes="AA">
                                      <p:cBhvr>
                                        <p:cTn id="6" dur="2000" fill="hold"/>
                                        <p:tgtEl>
                                          <p:spTgt spid="7"/>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6"/>
                                        </p:tgtEl>
                                      </p:cBhvr>
                                    </p:animEffect>
                                    <p:set>
                                      <p:cBhvr>
                                        <p:cTn id="19" dur="1" fill="hold">
                                          <p:stCondLst>
                                            <p:cond delay="499"/>
                                          </p:stCondLst>
                                        </p:cTn>
                                        <p:tgtEl>
                                          <p:spTgt spid="46"/>
                                        </p:tgtEl>
                                        <p:attrNameLst>
                                          <p:attrName>style.visibility</p:attrName>
                                        </p:attrNameLst>
                                      </p:cBhvr>
                                      <p:to>
                                        <p:strVal val="hidden"/>
                                      </p:to>
                                    </p:set>
                                  </p:childTnLst>
                                </p:cTn>
                              </p:par>
                              <p:par>
                                <p:cTn id="20" presetID="0" presetClass="path" presetSubtype="0" accel="50000" decel="50000" fill="hold" nodeType="withEffect">
                                  <p:stCondLst>
                                    <p:cond delay="0"/>
                                  </p:stCondLst>
                                  <p:childTnLst>
                                    <p:animMotion origin="layout" path="M 0.00382 -0.01019 L -0.20451 -0.0142 " pathEditMode="relative" rAng="0" ptsTypes="AA">
                                      <p:cBhvr>
                                        <p:cTn id="21" dur="2000" fill="hold"/>
                                        <p:tgtEl>
                                          <p:spTgt spid="40"/>
                                        </p:tgtEl>
                                        <p:attrNameLst>
                                          <p:attrName>ppt_x</p:attrName>
                                          <p:attrName>ppt_y</p:attrName>
                                        </p:attrNameLst>
                                      </p:cBhvr>
                                      <p:rCtr x="-10417" y="-216"/>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4"/>
                                        </p:tgtEl>
                                      </p:cBhvr>
                                    </p:animEffect>
                                    <p:set>
                                      <p:cBhvr>
                                        <p:cTn id="31" dur="1" fill="hold">
                                          <p:stCondLst>
                                            <p:cond delay="499"/>
                                          </p:stCondLst>
                                        </p:cTn>
                                        <p:tgtEl>
                                          <p:spTgt spid="5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blinds(horizontal)">
                                      <p:cBhvr>
                                        <p:cTn id="38" dur="500"/>
                                        <p:tgtEl>
                                          <p:spTgt spid="69"/>
                                        </p:tgtEl>
                                      </p:cBhvr>
                                    </p:animEffect>
                                  </p:childTnLst>
                                </p:cTn>
                              </p:par>
                              <p:par>
                                <p:cTn id="39" presetID="3" presetClass="entr" presetSubtype="1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blinds(horizontal)">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xit" presetSubtype="10" fill="hold" nodeType="clickEffect">
                                  <p:stCondLst>
                                    <p:cond delay="0"/>
                                  </p:stCondLst>
                                  <p:childTnLst>
                                    <p:animEffect transition="out" filter="checkerboard(across)">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5" presetClass="exit" presetSubtype="10" fill="hold" nodeType="withEffect">
                                  <p:stCondLst>
                                    <p:cond delay="0"/>
                                  </p:stCondLst>
                                  <p:childTnLst>
                                    <p:animEffect transition="out" filter="checkerboard(across)">
                                      <p:cBhvr>
                                        <p:cTn id="51" dur="500"/>
                                        <p:tgtEl>
                                          <p:spTgt spid="68"/>
                                        </p:tgtEl>
                                      </p:cBhvr>
                                    </p:animEffect>
                                    <p:set>
                                      <p:cBhvr>
                                        <p:cTn id="52" dur="1" fill="hold">
                                          <p:stCondLst>
                                            <p:cond delay="499"/>
                                          </p:stCondLst>
                                        </p:cTn>
                                        <p:tgtEl>
                                          <p:spTgt spid="68"/>
                                        </p:tgtEl>
                                        <p:attrNameLst>
                                          <p:attrName>style.visibility</p:attrName>
                                        </p:attrNameLst>
                                      </p:cBhvr>
                                      <p:to>
                                        <p:strVal val="hidden"/>
                                      </p:to>
                                    </p:set>
                                  </p:childTnLst>
                                </p:cTn>
                              </p:par>
                              <p:par>
                                <p:cTn id="53" presetID="5" presetClass="exit" presetSubtype="10" fill="hold" nodeType="withEffect">
                                  <p:stCondLst>
                                    <p:cond delay="0"/>
                                  </p:stCondLst>
                                  <p:childTnLst>
                                    <p:animEffect transition="out" filter="checkerboard(across)">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fade">
                                      <p:cBhvr>
                                        <p:cTn id="59" dur="500"/>
                                        <p:tgtEl>
                                          <p:spTgt spid="82"/>
                                        </p:tgtEl>
                                      </p:cBhvr>
                                    </p:animEffect>
                                  </p:childTnLst>
                                </p:cTn>
                              </p:par>
                              <p:par>
                                <p:cTn id="60" presetID="10" presetClass="entr" presetSubtype="0"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7F1D6F1-88A5-0B44-BBA4-31832183BBAB}"/>
              </a:ext>
            </a:extLst>
          </p:cNvPr>
          <p:cNvSpPr/>
          <p:nvPr/>
        </p:nvSpPr>
        <p:spPr>
          <a:xfrm>
            <a:off x="5355836" y="1219200"/>
            <a:ext cx="1722636" cy="33337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27654B2-9749-8947-8095-930FDCDC2C09}"/>
              </a:ext>
            </a:extLst>
          </p:cNvPr>
          <p:cNvSpPr/>
          <p:nvPr/>
        </p:nvSpPr>
        <p:spPr>
          <a:xfrm>
            <a:off x="0" y="1147060"/>
            <a:ext cx="9144000" cy="96345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Testbed Setup</a:t>
            </a:r>
          </a:p>
        </p:txBody>
      </p:sp>
      <p:pic>
        <p:nvPicPr>
          <p:cNvPr id="6" name="Picture 5">
            <a:extLst>
              <a:ext uri="{FF2B5EF4-FFF2-40B4-BE49-F238E27FC236}">
                <a16:creationId xmlns:a16="http://schemas.microsoft.com/office/drawing/2014/main" id="{CF27D498-4EF8-8142-A53E-09647D5BF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6" y="1225296"/>
            <a:ext cx="812800" cy="812800"/>
          </a:xfrm>
          <a:prstGeom prst="rect">
            <a:avLst/>
          </a:prstGeom>
        </p:spPr>
      </p:pic>
      <p:pic>
        <p:nvPicPr>
          <p:cNvPr id="8" name="Picture 7">
            <a:extLst>
              <a:ext uri="{FF2B5EF4-FFF2-40B4-BE49-F238E27FC236}">
                <a16:creationId xmlns:a16="http://schemas.microsoft.com/office/drawing/2014/main" id="{91EED116-32C0-F04A-AEF6-D78C6E99D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584" y="1219200"/>
            <a:ext cx="812800" cy="812800"/>
          </a:xfrm>
          <a:prstGeom prst="rect">
            <a:avLst/>
          </a:prstGeom>
        </p:spPr>
      </p:pic>
      <p:pic>
        <p:nvPicPr>
          <p:cNvPr id="10" name="Picture 9">
            <a:extLst>
              <a:ext uri="{FF2B5EF4-FFF2-40B4-BE49-F238E27FC236}">
                <a16:creationId xmlns:a16="http://schemas.microsoft.com/office/drawing/2014/main" id="{48FABF5A-3712-C245-8643-5CC27E3D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816" y="1225296"/>
            <a:ext cx="812800" cy="812800"/>
          </a:xfrm>
          <a:prstGeom prst="rect">
            <a:avLst/>
          </a:prstGeom>
        </p:spPr>
      </p:pic>
      <p:pic>
        <p:nvPicPr>
          <p:cNvPr id="19" name="Picture 18">
            <a:extLst>
              <a:ext uri="{FF2B5EF4-FFF2-40B4-BE49-F238E27FC236}">
                <a16:creationId xmlns:a16="http://schemas.microsoft.com/office/drawing/2014/main" id="{37D4D981-5FB6-D747-B3AE-396BEFA35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028626">
            <a:off x="3495535" y="1635312"/>
            <a:ext cx="1011213" cy="1011213"/>
          </a:xfrm>
          <a:prstGeom prst="rect">
            <a:avLst/>
          </a:prstGeom>
        </p:spPr>
      </p:pic>
      <p:pic>
        <p:nvPicPr>
          <p:cNvPr id="32" name="Picture 31">
            <a:extLst>
              <a:ext uri="{FF2B5EF4-FFF2-40B4-BE49-F238E27FC236}">
                <a16:creationId xmlns:a16="http://schemas.microsoft.com/office/drawing/2014/main" id="{36F03C23-4D18-A445-B98C-795957C92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649492">
            <a:off x="1315918" y="1678519"/>
            <a:ext cx="1011213" cy="1011213"/>
          </a:xfrm>
          <a:prstGeom prst="rect">
            <a:avLst/>
          </a:prstGeom>
        </p:spPr>
      </p:pic>
      <p:pic>
        <p:nvPicPr>
          <p:cNvPr id="39" name="Picture 38">
            <a:extLst>
              <a:ext uri="{FF2B5EF4-FFF2-40B4-BE49-F238E27FC236}">
                <a16:creationId xmlns:a16="http://schemas.microsoft.com/office/drawing/2014/main" id="{C0527F53-F8E2-C545-A9AC-796F92DE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058432">
            <a:off x="6380153" y="1608400"/>
            <a:ext cx="1011213" cy="1011213"/>
          </a:xfrm>
          <a:prstGeom prst="rect">
            <a:avLst/>
          </a:prstGeom>
        </p:spPr>
      </p:pic>
      <p:grpSp>
        <p:nvGrpSpPr>
          <p:cNvPr id="60" name="Group 59">
            <a:extLst>
              <a:ext uri="{FF2B5EF4-FFF2-40B4-BE49-F238E27FC236}">
                <a16:creationId xmlns:a16="http://schemas.microsoft.com/office/drawing/2014/main" id="{17AE7E2E-2E40-D845-A564-EC267E98FB7B}"/>
              </a:ext>
            </a:extLst>
          </p:cNvPr>
          <p:cNvGrpSpPr/>
          <p:nvPr/>
        </p:nvGrpSpPr>
        <p:grpSpPr>
          <a:xfrm>
            <a:off x="785240" y="2643219"/>
            <a:ext cx="2575199" cy="1972142"/>
            <a:chOff x="785240" y="2643219"/>
            <a:chExt cx="2575199" cy="1972142"/>
          </a:xfrm>
        </p:grpSpPr>
        <p:pic>
          <p:nvPicPr>
            <p:cNvPr id="31" name="Picture 30">
              <a:extLst>
                <a:ext uri="{FF2B5EF4-FFF2-40B4-BE49-F238E27FC236}">
                  <a16:creationId xmlns:a16="http://schemas.microsoft.com/office/drawing/2014/main" id="{EC4CA528-6C23-7548-BFF6-03FE5DEB54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466" y="3044625"/>
              <a:ext cx="977392" cy="977392"/>
            </a:xfrm>
            <a:prstGeom prst="rect">
              <a:avLst/>
            </a:prstGeom>
          </p:spPr>
        </p:pic>
        <p:pic>
          <p:nvPicPr>
            <p:cNvPr id="3" name="Picture 2">
              <a:extLst>
                <a:ext uri="{FF2B5EF4-FFF2-40B4-BE49-F238E27FC236}">
                  <a16:creationId xmlns:a16="http://schemas.microsoft.com/office/drawing/2014/main" id="{F54F7032-281E-164D-950A-150FB8DE63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240" y="3074343"/>
              <a:ext cx="1541018" cy="1541018"/>
            </a:xfrm>
            <a:prstGeom prst="rect">
              <a:avLst/>
            </a:prstGeom>
          </p:spPr>
        </p:pic>
        <p:pic>
          <p:nvPicPr>
            <p:cNvPr id="44" name="Picture 43">
              <a:extLst>
                <a:ext uri="{FF2B5EF4-FFF2-40B4-BE49-F238E27FC236}">
                  <a16:creationId xmlns:a16="http://schemas.microsoft.com/office/drawing/2014/main" id="{D1A8C2F7-FE38-5B46-9DDC-A91416F6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040" y="3163941"/>
              <a:ext cx="812800" cy="812800"/>
            </a:xfrm>
            <a:prstGeom prst="rect">
              <a:avLst/>
            </a:prstGeom>
          </p:spPr>
        </p:pic>
        <p:pic>
          <p:nvPicPr>
            <p:cNvPr id="45" name="Picture 44">
              <a:extLst>
                <a:ext uri="{FF2B5EF4-FFF2-40B4-BE49-F238E27FC236}">
                  <a16:creationId xmlns:a16="http://schemas.microsoft.com/office/drawing/2014/main" id="{21B2E710-502A-0F4F-9537-BA71C1B30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1198">
              <a:off x="2349226" y="2643219"/>
              <a:ext cx="1011213" cy="1011213"/>
            </a:xfrm>
            <a:prstGeom prst="rect">
              <a:avLst/>
            </a:prstGeom>
          </p:spPr>
        </p:pic>
      </p:grpSp>
      <p:grpSp>
        <p:nvGrpSpPr>
          <p:cNvPr id="78" name="Group 77">
            <a:extLst>
              <a:ext uri="{FF2B5EF4-FFF2-40B4-BE49-F238E27FC236}">
                <a16:creationId xmlns:a16="http://schemas.microsoft.com/office/drawing/2014/main" id="{4B702A8F-4D94-B244-97B7-2CF1601B3A23}"/>
              </a:ext>
            </a:extLst>
          </p:cNvPr>
          <p:cNvGrpSpPr/>
          <p:nvPr/>
        </p:nvGrpSpPr>
        <p:grpSpPr>
          <a:xfrm>
            <a:off x="3292817" y="1908517"/>
            <a:ext cx="4174783" cy="1136108"/>
            <a:chOff x="3292817" y="1908517"/>
            <a:chExt cx="4174783" cy="1136108"/>
          </a:xfrm>
        </p:grpSpPr>
        <p:sp>
          <p:nvSpPr>
            <p:cNvPr id="20" name="Rounded Rectangle 19">
              <a:extLst>
                <a:ext uri="{FF2B5EF4-FFF2-40B4-BE49-F238E27FC236}">
                  <a16:creationId xmlns:a16="http://schemas.microsoft.com/office/drawing/2014/main" id="{BD07F609-821C-3F4D-80B5-E5A6DDFDF25E}"/>
                </a:ext>
              </a:extLst>
            </p:cNvPr>
            <p:cNvSpPr/>
            <p:nvPr/>
          </p:nvSpPr>
          <p:spPr>
            <a:xfrm>
              <a:off x="5002784" y="2190750"/>
              <a:ext cx="2464816" cy="604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BLEnd Protocol</a:t>
              </a:r>
            </a:p>
          </p:txBody>
        </p:sp>
        <p:cxnSp>
          <p:nvCxnSpPr>
            <p:cNvPr id="22" name="Straight Connector 21">
              <a:extLst>
                <a:ext uri="{FF2B5EF4-FFF2-40B4-BE49-F238E27FC236}">
                  <a16:creationId xmlns:a16="http://schemas.microsoft.com/office/drawing/2014/main" id="{0F6143ED-CFA5-D74F-A8CB-0D2892AE6462}"/>
                </a:ext>
              </a:extLst>
            </p:cNvPr>
            <p:cNvCxnSpPr>
              <a:cxnSpLocks/>
            </p:cNvCxnSpPr>
            <p:nvPr/>
          </p:nvCxnSpPr>
          <p:spPr>
            <a:xfrm>
              <a:off x="4775490" y="1908517"/>
              <a:ext cx="259893" cy="302660"/>
            </a:xfrm>
            <a:prstGeom prst="line">
              <a:avLst/>
            </a:prstGeom>
            <a:ln>
              <a:head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BBD463C-4242-3A42-9768-D4D723267FBA}"/>
                </a:ext>
              </a:extLst>
            </p:cNvPr>
            <p:cNvCxnSpPr>
              <a:cxnSpLocks/>
            </p:cNvCxnSpPr>
            <p:nvPr/>
          </p:nvCxnSpPr>
          <p:spPr>
            <a:xfrm flipV="1">
              <a:off x="3292817" y="2653388"/>
              <a:ext cx="1726393" cy="391237"/>
            </a:xfrm>
            <a:prstGeom prst="line">
              <a:avLst/>
            </a:prstGeom>
            <a:ln>
              <a:headEnd type="triangle"/>
            </a:ln>
            <a:effectLst/>
          </p:spPr>
          <p:style>
            <a:lnRef idx="2">
              <a:schemeClr val="accent1"/>
            </a:lnRef>
            <a:fillRef idx="0">
              <a:schemeClr val="accent1"/>
            </a:fillRef>
            <a:effectRef idx="1">
              <a:schemeClr val="accent1"/>
            </a:effectRef>
            <a:fontRef idx="minor">
              <a:schemeClr val="tx1"/>
            </a:fontRef>
          </p:style>
        </p:cxnSp>
      </p:grpSp>
      <p:grpSp>
        <p:nvGrpSpPr>
          <p:cNvPr id="59" name="Group 58">
            <a:extLst>
              <a:ext uri="{FF2B5EF4-FFF2-40B4-BE49-F238E27FC236}">
                <a16:creationId xmlns:a16="http://schemas.microsoft.com/office/drawing/2014/main" id="{9D6473B2-F6C0-E547-ABEC-48BF0E50E365}"/>
              </a:ext>
            </a:extLst>
          </p:cNvPr>
          <p:cNvGrpSpPr/>
          <p:nvPr/>
        </p:nvGrpSpPr>
        <p:grpSpPr>
          <a:xfrm>
            <a:off x="5773690" y="2704321"/>
            <a:ext cx="1227219" cy="1227219"/>
            <a:chOff x="4899890" y="2823152"/>
            <a:chExt cx="1227219" cy="1227219"/>
          </a:xfrm>
        </p:grpSpPr>
        <p:pic>
          <p:nvPicPr>
            <p:cNvPr id="56" name="Picture 55">
              <a:extLst>
                <a:ext uri="{FF2B5EF4-FFF2-40B4-BE49-F238E27FC236}">
                  <a16:creationId xmlns:a16="http://schemas.microsoft.com/office/drawing/2014/main" id="{6D317DEB-44DA-5646-9C7E-241254D15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9890" y="2823152"/>
              <a:ext cx="1227219" cy="1227219"/>
            </a:xfrm>
            <a:prstGeom prst="rect">
              <a:avLst/>
            </a:prstGeom>
          </p:spPr>
        </p:pic>
        <p:pic>
          <p:nvPicPr>
            <p:cNvPr id="58" name="Picture 57">
              <a:extLst>
                <a:ext uri="{FF2B5EF4-FFF2-40B4-BE49-F238E27FC236}">
                  <a16:creationId xmlns:a16="http://schemas.microsoft.com/office/drawing/2014/main" id="{658B6B52-1E3A-FF4E-818B-24F3CCBA8D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8490" y="3028950"/>
              <a:ext cx="768604" cy="768604"/>
            </a:xfrm>
            <a:prstGeom prst="rect">
              <a:avLst/>
            </a:prstGeom>
          </p:spPr>
        </p:pic>
      </p:grpSp>
      <p:sp>
        <p:nvSpPr>
          <p:cNvPr id="63" name="Rectangle 62">
            <a:extLst>
              <a:ext uri="{FF2B5EF4-FFF2-40B4-BE49-F238E27FC236}">
                <a16:creationId xmlns:a16="http://schemas.microsoft.com/office/drawing/2014/main" id="{533A016B-0215-FA49-A2F8-496DAE5C03B1}"/>
              </a:ext>
            </a:extLst>
          </p:cNvPr>
          <p:cNvSpPr/>
          <p:nvPr/>
        </p:nvSpPr>
        <p:spPr>
          <a:xfrm>
            <a:off x="0" y="4451420"/>
            <a:ext cx="9144000" cy="69917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87F4B4F1-B31A-DC4E-B492-5D0AEE81F359}"/>
              </a:ext>
            </a:extLst>
          </p:cNvPr>
          <p:cNvGrpSpPr/>
          <p:nvPr/>
        </p:nvGrpSpPr>
        <p:grpSpPr>
          <a:xfrm>
            <a:off x="6426157" y="3818296"/>
            <a:ext cx="2464816" cy="876937"/>
            <a:chOff x="6131155" y="3808008"/>
            <a:chExt cx="2464816" cy="876937"/>
          </a:xfrm>
        </p:grpSpPr>
        <p:sp>
          <p:nvSpPr>
            <p:cNvPr id="64" name="Rounded Rectangle 63">
              <a:extLst>
                <a:ext uri="{FF2B5EF4-FFF2-40B4-BE49-F238E27FC236}">
                  <a16:creationId xmlns:a16="http://schemas.microsoft.com/office/drawing/2014/main" id="{5F2467C8-6165-EE49-987B-8A71ED4A4C35}"/>
                </a:ext>
              </a:extLst>
            </p:cNvPr>
            <p:cNvSpPr/>
            <p:nvPr/>
          </p:nvSpPr>
          <p:spPr>
            <a:xfrm>
              <a:off x="6131155" y="4080897"/>
              <a:ext cx="2464816" cy="604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“check-ins”</a:t>
              </a:r>
            </a:p>
          </p:txBody>
        </p:sp>
        <p:cxnSp>
          <p:nvCxnSpPr>
            <p:cNvPr id="65" name="Straight Connector 64">
              <a:extLst>
                <a:ext uri="{FF2B5EF4-FFF2-40B4-BE49-F238E27FC236}">
                  <a16:creationId xmlns:a16="http://schemas.microsoft.com/office/drawing/2014/main" id="{227689D3-B10E-504B-94C8-18429FCBA1B9}"/>
                </a:ext>
              </a:extLst>
            </p:cNvPr>
            <p:cNvCxnSpPr>
              <a:cxnSpLocks/>
            </p:cNvCxnSpPr>
            <p:nvPr/>
          </p:nvCxnSpPr>
          <p:spPr>
            <a:xfrm>
              <a:off x="6231796" y="3808008"/>
              <a:ext cx="74764" cy="282809"/>
            </a:xfrm>
            <a:prstGeom prst="line">
              <a:avLst/>
            </a:prstGeom>
            <a:ln>
              <a:headEnd type="triangle"/>
            </a:ln>
            <a:effectLst/>
          </p:spPr>
          <p:style>
            <a:lnRef idx="2">
              <a:schemeClr val="accent1"/>
            </a:lnRef>
            <a:fillRef idx="0">
              <a:schemeClr val="accent1"/>
            </a:fillRef>
            <a:effectRef idx="1">
              <a:schemeClr val="accent1"/>
            </a:effectRef>
            <a:fontRef idx="minor">
              <a:schemeClr val="tx1"/>
            </a:fontRef>
          </p:style>
        </p:cxnSp>
      </p:grpSp>
      <p:grpSp>
        <p:nvGrpSpPr>
          <p:cNvPr id="79" name="Group 78">
            <a:extLst>
              <a:ext uri="{FF2B5EF4-FFF2-40B4-BE49-F238E27FC236}">
                <a16:creationId xmlns:a16="http://schemas.microsoft.com/office/drawing/2014/main" id="{4D7ADCE7-B3F0-4645-9177-5C70A0A7575A}"/>
              </a:ext>
            </a:extLst>
          </p:cNvPr>
          <p:cNvGrpSpPr/>
          <p:nvPr/>
        </p:nvGrpSpPr>
        <p:grpSpPr>
          <a:xfrm>
            <a:off x="2082063" y="3913918"/>
            <a:ext cx="2651787" cy="937558"/>
            <a:chOff x="2082063" y="3913918"/>
            <a:chExt cx="2651787" cy="937558"/>
          </a:xfrm>
        </p:grpSpPr>
        <p:sp>
          <p:nvSpPr>
            <p:cNvPr id="66" name="Rounded Rectangle 65">
              <a:extLst>
                <a:ext uri="{FF2B5EF4-FFF2-40B4-BE49-F238E27FC236}">
                  <a16:creationId xmlns:a16="http://schemas.microsoft.com/office/drawing/2014/main" id="{41DC196C-680E-624D-8CE9-24CE78A636B6}"/>
                </a:ext>
              </a:extLst>
            </p:cNvPr>
            <p:cNvSpPr/>
            <p:nvPr/>
          </p:nvSpPr>
          <p:spPr>
            <a:xfrm>
              <a:off x="2269034" y="4247428"/>
              <a:ext cx="2464816" cy="604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Database</a:t>
              </a:r>
            </a:p>
          </p:txBody>
        </p:sp>
        <p:cxnSp>
          <p:nvCxnSpPr>
            <p:cNvPr id="67" name="Straight Connector 66">
              <a:extLst>
                <a:ext uri="{FF2B5EF4-FFF2-40B4-BE49-F238E27FC236}">
                  <a16:creationId xmlns:a16="http://schemas.microsoft.com/office/drawing/2014/main" id="{AD510103-E6B2-9D42-B724-52B769CF069E}"/>
                </a:ext>
              </a:extLst>
            </p:cNvPr>
            <p:cNvCxnSpPr>
              <a:cxnSpLocks/>
            </p:cNvCxnSpPr>
            <p:nvPr/>
          </p:nvCxnSpPr>
          <p:spPr>
            <a:xfrm>
              <a:off x="2082063" y="3913918"/>
              <a:ext cx="244195" cy="349623"/>
            </a:xfrm>
            <a:prstGeom prst="line">
              <a:avLst/>
            </a:prstGeom>
            <a:ln>
              <a:headEnd type="triangle"/>
            </a:ln>
            <a:effectLst/>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74DF53AB-465D-1F49-A113-FC5D46D1A387}"/>
              </a:ext>
            </a:extLst>
          </p:cNvPr>
          <p:cNvGrpSpPr/>
          <p:nvPr/>
        </p:nvGrpSpPr>
        <p:grpSpPr>
          <a:xfrm>
            <a:off x="7106745" y="2284160"/>
            <a:ext cx="866307" cy="871241"/>
            <a:chOff x="7106745" y="2284160"/>
            <a:chExt cx="866307" cy="871241"/>
          </a:xfrm>
        </p:grpSpPr>
        <p:graphicFrame>
          <p:nvGraphicFramePr>
            <p:cNvPr id="72" name="Chart 71">
              <a:extLst>
                <a:ext uri="{FF2B5EF4-FFF2-40B4-BE49-F238E27FC236}">
                  <a16:creationId xmlns:a16="http://schemas.microsoft.com/office/drawing/2014/main" id="{F68FB9D4-F643-6241-A993-178EFD08381B}"/>
                </a:ext>
              </a:extLst>
            </p:cNvPr>
            <p:cNvGraphicFramePr/>
            <p:nvPr>
              <p:extLst>
                <p:ext uri="{D42A27DB-BD31-4B8C-83A1-F6EECF244321}">
                  <p14:modId xmlns:p14="http://schemas.microsoft.com/office/powerpoint/2010/main" val="4266247752"/>
                </p:ext>
              </p:extLst>
            </p:nvPr>
          </p:nvGraphicFramePr>
          <p:xfrm>
            <a:off x="7106745" y="2284160"/>
            <a:ext cx="866307" cy="871241"/>
          </p:xfrm>
          <a:graphic>
            <a:graphicData uri="http://schemas.openxmlformats.org/drawingml/2006/chart">
              <c:chart xmlns:c="http://schemas.openxmlformats.org/drawingml/2006/chart" xmlns:r="http://schemas.openxmlformats.org/officeDocument/2006/relationships" r:id="rId9"/>
            </a:graphicData>
          </a:graphic>
        </p:graphicFrame>
        <p:sp>
          <p:nvSpPr>
            <p:cNvPr id="73" name="TextBox 72">
              <a:extLst>
                <a:ext uri="{FF2B5EF4-FFF2-40B4-BE49-F238E27FC236}">
                  <a16:creationId xmlns:a16="http://schemas.microsoft.com/office/drawing/2014/main" id="{3AD80256-2E02-7347-B0DB-E681D3F35B49}"/>
                </a:ext>
              </a:extLst>
            </p:cNvPr>
            <p:cNvSpPr txBox="1"/>
            <p:nvPr/>
          </p:nvSpPr>
          <p:spPr>
            <a:xfrm>
              <a:off x="7239000" y="2690396"/>
              <a:ext cx="609925" cy="338554"/>
            </a:xfrm>
            <a:prstGeom prst="rect">
              <a:avLst/>
            </a:prstGeom>
            <a:noFill/>
          </p:spPr>
          <p:txBody>
            <a:bodyPr wrap="square" rtlCol="0">
              <a:spAutoFit/>
            </a:bodyPr>
            <a:lstStyle/>
            <a:p>
              <a:r>
                <a:rPr lang="en-US" sz="1600">
                  <a:solidFill>
                    <a:schemeClr val="bg1"/>
                  </a:solidFill>
                  <a:latin typeface="Lalezar" pitchFamily="2" charset="-78"/>
                  <a:cs typeface="Lalezar" pitchFamily="2" charset="-78"/>
                </a:rPr>
                <a:t>95%</a:t>
              </a:r>
            </a:p>
          </p:txBody>
        </p:sp>
      </p:grpSp>
      <p:grpSp>
        <p:nvGrpSpPr>
          <p:cNvPr id="75" name="Group 74">
            <a:extLst>
              <a:ext uri="{FF2B5EF4-FFF2-40B4-BE49-F238E27FC236}">
                <a16:creationId xmlns:a16="http://schemas.microsoft.com/office/drawing/2014/main" id="{9C5A2135-83D5-C24E-BD95-6FD12435F26B}"/>
              </a:ext>
            </a:extLst>
          </p:cNvPr>
          <p:cNvGrpSpPr/>
          <p:nvPr/>
        </p:nvGrpSpPr>
        <p:grpSpPr>
          <a:xfrm>
            <a:off x="-68" y="4933950"/>
            <a:ext cx="9144068" cy="209550"/>
            <a:chOff x="-68" y="4933950"/>
            <a:chExt cx="9144068" cy="209550"/>
          </a:xfrm>
        </p:grpSpPr>
        <p:sp>
          <p:nvSpPr>
            <p:cNvPr id="76" name="Rectangle 75">
              <a:extLst>
                <a:ext uri="{FF2B5EF4-FFF2-40B4-BE49-F238E27FC236}">
                  <a16:creationId xmlns:a16="http://schemas.microsoft.com/office/drawing/2014/main" id="{04E86868-CA89-FC47-A91D-92E0F7E88C9F}"/>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77" name="Rectangle 76">
              <a:extLst>
                <a:ext uri="{FF2B5EF4-FFF2-40B4-BE49-F238E27FC236}">
                  <a16:creationId xmlns:a16="http://schemas.microsoft.com/office/drawing/2014/main" id="{5776596D-372B-894E-8D1B-39B59EF34B0F}"/>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pic>
        <p:nvPicPr>
          <p:cNvPr id="36" name="Picture 35" descr="A close up of a logo&#10;&#10;Description automatically generated">
            <a:extLst>
              <a:ext uri="{FF2B5EF4-FFF2-40B4-BE49-F238E27FC236}">
                <a16:creationId xmlns:a16="http://schemas.microsoft.com/office/drawing/2014/main" id="{FA4F1852-01F7-204A-B609-7C966BB5EA3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7601" y="2915032"/>
            <a:ext cx="1505446" cy="1994664"/>
          </a:xfrm>
          <a:prstGeom prst="rect">
            <a:avLst/>
          </a:prstGeom>
        </p:spPr>
      </p:pic>
      <p:sp>
        <p:nvSpPr>
          <p:cNvPr id="40" name="Rectangle 39">
            <a:extLst>
              <a:ext uri="{FF2B5EF4-FFF2-40B4-BE49-F238E27FC236}">
                <a16:creationId xmlns:a16="http://schemas.microsoft.com/office/drawing/2014/main" id="{F3D0602E-7C49-F74C-9B43-00691EB11B26}"/>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5</a:t>
            </a:r>
            <a:endParaRPr lang="en-US" sz="600"/>
          </a:p>
        </p:txBody>
      </p:sp>
    </p:spTree>
    <p:extLst>
      <p:ext uri="{BB962C8B-B14F-4D97-AF65-F5344CB8AC3E}">
        <p14:creationId xmlns:p14="http://schemas.microsoft.com/office/powerpoint/2010/main" val="23147927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80D4-C09E-8646-84DB-F48F9586F3E4}"/>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Deployment</a:t>
            </a:r>
          </a:p>
        </p:txBody>
      </p:sp>
      <p:pic>
        <p:nvPicPr>
          <p:cNvPr id="4" name="Picture 3">
            <a:extLst>
              <a:ext uri="{FF2B5EF4-FFF2-40B4-BE49-F238E27FC236}">
                <a16:creationId xmlns:a16="http://schemas.microsoft.com/office/drawing/2014/main" id="{546CCF35-6A03-2B41-B043-5D9653DAA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343150"/>
            <a:ext cx="1625600" cy="1625600"/>
          </a:xfrm>
          <a:prstGeom prst="rect">
            <a:avLst/>
          </a:prstGeom>
        </p:spPr>
      </p:pic>
      <p:sp>
        <p:nvSpPr>
          <p:cNvPr id="6" name="TextBox 5">
            <a:extLst>
              <a:ext uri="{FF2B5EF4-FFF2-40B4-BE49-F238E27FC236}">
                <a16:creationId xmlns:a16="http://schemas.microsoft.com/office/drawing/2014/main" id="{1D2F1255-B2D0-264C-A728-CA1777E79981}"/>
              </a:ext>
            </a:extLst>
          </p:cNvPr>
          <p:cNvSpPr txBox="1"/>
          <p:nvPr/>
        </p:nvSpPr>
        <p:spPr>
          <a:xfrm>
            <a:off x="5956300" y="3707140"/>
            <a:ext cx="1752600" cy="523220"/>
          </a:xfrm>
          <a:prstGeom prst="rect">
            <a:avLst/>
          </a:prstGeom>
          <a:noFill/>
        </p:spPr>
        <p:txBody>
          <a:bodyPr wrap="square" rtlCol="0">
            <a:spAutoFit/>
          </a:bodyPr>
          <a:lstStyle/>
          <a:p>
            <a:pPr algn="ctr"/>
            <a:r>
              <a:rPr lang="en-US" sz="1400"/>
              <a:t>Nordic Thingy52</a:t>
            </a:r>
            <a:r>
              <a:rPr lang="en-US" sz="1400">
                <a:solidFill>
                  <a:schemeClr val="tx1">
                    <a:lumMod val="75000"/>
                    <a:lumOff val="25000"/>
                  </a:schemeClr>
                </a:solidFill>
              </a:rPr>
              <a:t>™</a:t>
            </a:r>
            <a:endParaRPr lang="en-US" sz="1400"/>
          </a:p>
          <a:p>
            <a:pPr algn="ctr"/>
            <a:r>
              <a:rPr lang="en-US" sz="1400"/>
              <a:t>IoT Sensor Kit</a:t>
            </a:r>
          </a:p>
        </p:txBody>
      </p:sp>
      <p:grpSp>
        <p:nvGrpSpPr>
          <p:cNvPr id="23" name="Group 22">
            <a:extLst>
              <a:ext uri="{FF2B5EF4-FFF2-40B4-BE49-F238E27FC236}">
                <a16:creationId xmlns:a16="http://schemas.microsoft.com/office/drawing/2014/main" id="{4848ACBE-D8E2-A643-9C97-AB36873757C3}"/>
              </a:ext>
            </a:extLst>
          </p:cNvPr>
          <p:cNvGrpSpPr/>
          <p:nvPr/>
        </p:nvGrpSpPr>
        <p:grpSpPr>
          <a:xfrm>
            <a:off x="4767256" y="1290975"/>
            <a:ext cx="4022160" cy="2875452"/>
            <a:chOff x="2252656" y="1185065"/>
            <a:chExt cx="4022160" cy="2875452"/>
          </a:xfrm>
        </p:grpSpPr>
        <p:pic>
          <p:nvPicPr>
            <p:cNvPr id="8" name="Picture 7">
              <a:extLst>
                <a:ext uri="{FF2B5EF4-FFF2-40B4-BE49-F238E27FC236}">
                  <a16:creationId xmlns:a16="http://schemas.microsoft.com/office/drawing/2014/main" id="{635EB0A2-4DE7-1442-8FC0-3F1C3ACD1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656" y="3185887"/>
              <a:ext cx="874630" cy="874630"/>
            </a:xfrm>
            <a:prstGeom prst="rect">
              <a:avLst/>
            </a:prstGeom>
          </p:spPr>
        </p:pic>
        <p:pic>
          <p:nvPicPr>
            <p:cNvPr id="10" name="Picture 9">
              <a:extLst>
                <a:ext uri="{FF2B5EF4-FFF2-40B4-BE49-F238E27FC236}">
                  <a16:creationId xmlns:a16="http://schemas.microsoft.com/office/drawing/2014/main" id="{BCF086DA-DA34-0049-83E2-E1E9C74E0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184" y="2175176"/>
              <a:ext cx="874630" cy="874630"/>
            </a:xfrm>
            <a:prstGeom prst="rect">
              <a:avLst/>
            </a:prstGeom>
          </p:spPr>
        </p:pic>
        <p:pic>
          <p:nvPicPr>
            <p:cNvPr id="12" name="Picture 11">
              <a:extLst>
                <a:ext uri="{FF2B5EF4-FFF2-40B4-BE49-F238E27FC236}">
                  <a16:creationId xmlns:a16="http://schemas.microsoft.com/office/drawing/2014/main" id="{3D1A5292-9C45-C349-9C71-76233445B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286" y="1185065"/>
              <a:ext cx="874630" cy="874630"/>
            </a:xfrm>
            <a:prstGeom prst="rect">
              <a:avLst/>
            </a:prstGeom>
          </p:spPr>
        </p:pic>
        <p:pic>
          <p:nvPicPr>
            <p:cNvPr id="14" name="Picture 13">
              <a:extLst>
                <a:ext uri="{FF2B5EF4-FFF2-40B4-BE49-F238E27FC236}">
                  <a16:creationId xmlns:a16="http://schemas.microsoft.com/office/drawing/2014/main" id="{B5B94F2D-371F-D04F-9AAC-5FB350C2FE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8604" y="1185065"/>
              <a:ext cx="874630" cy="874630"/>
            </a:xfrm>
            <a:prstGeom prst="rect">
              <a:avLst/>
            </a:prstGeom>
          </p:spPr>
        </p:pic>
        <p:pic>
          <p:nvPicPr>
            <p:cNvPr id="16" name="Picture 15">
              <a:extLst>
                <a:ext uri="{FF2B5EF4-FFF2-40B4-BE49-F238E27FC236}">
                  <a16:creationId xmlns:a16="http://schemas.microsoft.com/office/drawing/2014/main" id="{DC8D0671-BD81-894F-8002-FFC12E669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7800" y="2178812"/>
              <a:ext cx="874630" cy="874630"/>
            </a:xfrm>
            <a:prstGeom prst="rect">
              <a:avLst/>
            </a:prstGeom>
          </p:spPr>
        </p:pic>
        <p:pic>
          <p:nvPicPr>
            <p:cNvPr id="18" name="Picture 17">
              <a:extLst>
                <a:ext uri="{FF2B5EF4-FFF2-40B4-BE49-F238E27FC236}">
                  <a16:creationId xmlns:a16="http://schemas.microsoft.com/office/drawing/2014/main" id="{EEB8152D-A8BE-254E-8E04-689F492975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00186" y="3163915"/>
              <a:ext cx="874630" cy="874630"/>
            </a:xfrm>
            <a:prstGeom prst="rect">
              <a:avLst/>
            </a:prstGeom>
          </p:spPr>
        </p:pic>
      </p:grpSp>
      <p:sp>
        <p:nvSpPr>
          <p:cNvPr id="24" name="TextBox 23">
            <a:extLst>
              <a:ext uri="{FF2B5EF4-FFF2-40B4-BE49-F238E27FC236}">
                <a16:creationId xmlns:a16="http://schemas.microsoft.com/office/drawing/2014/main" id="{61FAF1FF-5FE0-844A-B852-D78FB84E6236}"/>
              </a:ext>
            </a:extLst>
          </p:cNvPr>
          <p:cNvSpPr txBox="1"/>
          <p:nvPr/>
        </p:nvSpPr>
        <p:spPr>
          <a:xfrm>
            <a:off x="579342" y="1584621"/>
            <a:ext cx="3810000" cy="19742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solidFill>
                  <a:schemeClr val="tx1">
                    <a:lumMod val="75000"/>
                    <a:lumOff val="25000"/>
                  </a:schemeClr>
                </a:solidFill>
              </a:rPr>
              <a:t>Nordic Thingy:52™</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8 on-board sensors</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Bluetooth Low Energy </a:t>
            </a:r>
          </a:p>
          <a:p>
            <a:pPr marL="800100" lvl="1" indent="-342900">
              <a:lnSpc>
                <a:spcPct val="150000"/>
              </a:lnSpc>
              <a:buFont typeface="Arial" panose="020B0604020202020204" pitchFamily="34" charset="0"/>
              <a:buChar char="•"/>
            </a:pPr>
            <a:r>
              <a:rPr lang="en-US" sz="2000">
                <a:solidFill>
                  <a:schemeClr val="tx1">
                    <a:lumMod val="75000"/>
                    <a:lumOff val="25000"/>
                  </a:schemeClr>
                </a:solidFill>
              </a:rPr>
              <a:t>Lithium Polymer Battery</a:t>
            </a:r>
          </a:p>
        </p:txBody>
      </p:sp>
      <p:grpSp>
        <p:nvGrpSpPr>
          <p:cNvPr id="25" name="Group 24">
            <a:extLst>
              <a:ext uri="{FF2B5EF4-FFF2-40B4-BE49-F238E27FC236}">
                <a16:creationId xmlns:a16="http://schemas.microsoft.com/office/drawing/2014/main" id="{A2316576-1AA7-E149-A62B-39405353485E}"/>
              </a:ext>
            </a:extLst>
          </p:cNvPr>
          <p:cNvGrpSpPr/>
          <p:nvPr/>
        </p:nvGrpSpPr>
        <p:grpSpPr>
          <a:xfrm>
            <a:off x="-68" y="4933950"/>
            <a:ext cx="9144068" cy="209550"/>
            <a:chOff x="-68" y="4933950"/>
            <a:chExt cx="9144068" cy="209550"/>
          </a:xfrm>
        </p:grpSpPr>
        <p:sp>
          <p:nvSpPr>
            <p:cNvPr id="26" name="Rectangle 25">
              <a:extLst>
                <a:ext uri="{FF2B5EF4-FFF2-40B4-BE49-F238E27FC236}">
                  <a16:creationId xmlns:a16="http://schemas.microsoft.com/office/drawing/2014/main" id="{09AFE2C3-3FF2-D04B-9988-F772D22FB7C9}"/>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27" name="Rectangle 26">
              <a:extLst>
                <a:ext uri="{FF2B5EF4-FFF2-40B4-BE49-F238E27FC236}">
                  <a16:creationId xmlns:a16="http://schemas.microsoft.com/office/drawing/2014/main" id="{47098573-80FF-464D-B872-5346D0FEBCB8}"/>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19" name="Rectangle 18">
            <a:extLst>
              <a:ext uri="{FF2B5EF4-FFF2-40B4-BE49-F238E27FC236}">
                <a16:creationId xmlns:a16="http://schemas.microsoft.com/office/drawing/2014/main" id="{40B14EBE-4C23-B84C-989A-72D3ABEFD6DF}"/>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6</a:t>
            </a:r>
            <a:endParaRPr lang="en-US" sz="600"/>
          </a:p>
        </p:txBody>
      </p:sp>
    </p:spTree>
    <p:extLst>
      <p:ext uri="{BB962C8B-B14F-4D97-AF65-F5344CB8AC3E}">
        <p14:creationId xmlns:p14="http://schemas.microsoft.com/office/powerpoint/2010/main" val="353976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78 -2.46914E-7 L -0.59722 -0.29136 " pathEditMode="relative" rAng="0" ptsTypes="AA">
                                      <p:cBhvr>
                                        <p:cTn id="12" dur="2000" fill="hold"/>
                                        <p:tgtEl>
                                          <p:spTgt spid="4"/>
                                        </p:tgtEl>
                                        <p:attrNameLst>
                                          <p:attrName>ppt_x</p:attrName>
                                          <p:attrName>ppt_y</p:attrName>
                                        </p:attrNameLst>
                                      </p:cBhvr>
                                      <p:rCtr x="-30000" y="-14568"/>
                                    </p:animMotion>
                                  </p:childTnLst>
                                </p:cTn>
                              </p:par>
                              <p:par>
                                <p:cTn id="13" presetID="6" presetClass="emph" presetSubtype="0" fill="hold" nodeType="withEffect">
                                  <p:stCondLst>
                                    <p:cond delay="0"/>
                                  </p:stCondLst>
                                  <p:childTnLst>
                                    <p:animScale>
                                      <p:cBhvr>
                                        <p:cTn id="14" dur="2000" fill="hold"/>
                                        <p:tgtEl>
                                          <p:spTgt spid="4"/>
                                        </p:tgtEl>
                                      </p:cBhvr>
                                      <p:by x="50000" y="50000"/>
                                    </p:animScale>
                                  </p:childTnLst>
                                </p:cTn>
                              </p:par>
                              <p:par>
                                <p:cTn id="15" presetID="10" presetClass="exit" presetSubtype="0" fill="hold" grpId="0" nodeType="with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B7777623-0FAF-5B49-B1E5-22FBD652AC36}"/>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685292" y="1123950"/>
            <a:ext cx="5056632" cy="3684592"/>
          </a:xfrm>
          <a:prstGeom prst="rect">
            <a:avLst/>
          </a:prstGeom>
        </p:spPr>
      </p:pic>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Deployment</a:t>
            </a:r>
          </a:p>
        </p:txBody>
      </p:sp>
      <p:pic>
        <p:nvPicPr>
          <p:cNvPr id="6" name="Picture 5">
            <a:extLst>
              <a:ext uri="{FF2B5EF4-FFF2-40B4-BE49-F238E27FC236}">
                <a16:creationId xmlns:a16="http://schemas.microsoft.com/office/drawing/2014/main" id="{CF27D498-4EF8-8142-A53E-09647D5BF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96" y="1225296"/>
            <a:ext cx="812800" cy="812800"/>
          </a:xfrm>
          <a:prstGeom prst="rect">
            <a:avLst/>
          </a:prstGeom>
        </p:spPr>
      </p:pic>
      <p:pic>
        <p:nvPicPr>
          <p:cNvPr id="7" name="Picture 6">
            <a:extLst>
              <a:ext uri="{FF2B5EF4-FFF2-40B4-BE49-F238E27FC236}">
                <a16:creationId xmlns:a16="http://schemas.microsoft.com/office/drawing/2014/main" id="{D0D0EF48-1487-124C-957D-09FD7A7E7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1225550"/>
            <a:ext cx="812800" cy="812800"/>
          </a:xfrm>
          <a:prstGeom prst="rect">
            <a:avLst/>
          </a:prstGeom>
        </p:spPr>
      </p:pic>
      <p:pic>
        <p:nvPicPr>
          <p:cNvPr id="8" name="Picture 7">
            <a:extLst>
              <a:ext uri="{FF2B5EF4-FFF2-40B4-BE49-F238E27FC236}">
                <a16:creationId xmlns:a16="http://schemas.microsoft.com/office/drawing/2014/main" id="{91EED116-32C0-F04A-AEF6-D78C6E99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3704" y="1225296"/>
            <a:ext cx="812800" cy="812800"/>
          </a:xfrm>
          <a:prstGeom prst="rect">
            <a:avLst/>
          </a:prstGeom>
        </p:spPr>
      </p:pic>
      <p:pic>
        <p:nvPicPr>
          <p:cNvPr id="9" name="Picture 8">
            <a:extLst>
              <a:ext uri="{FF2B5EF4-FFF2-40B4-BE49-F238E27FC236}">
                <a16:creationId xmlns:a16="http://schemas.microsoft.com/office/drawing/2014/main" id="{7FDA0B00-50C4-DF4E-A4BC-6FF0C7B45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208" y="1225296"/>
            <a:ext cx="812800" cy="812800"/>
          </a:xfrm>
          <a:prstGeom prst="rect">
            <a:avLst/>
          </a:prstGeom>
        </p:spPr>
      </p:pic>
      <p:pic>
        <p:nvPicPr>
          <p:cNvPr id="10" name="Picture 9">
            <a:extLst>
              <a:ext uri="{FF2B5EF4-FFF2-40B4-BE49-F238E27FC236}">
                <a16:creationId xmlns:a16="http://schemas.microsoft.com/office/drawing/2014/main" id="{48FABF5A-3712-C245-8643-5CC27E3D8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712" y="1225296"/>
            <a:ext cx="812800" cy="812800"/>
          </a:xfrm>
          <a:prstGeom prst="rect">
            <a:avLst/>
          </a:prstGeom>
        </p:spPr>
      </p:pic>
      <p:pic>
        <p:nvPicPr>
          <p:cNvPr id="11" name="Picture 10">
            <a:extLst>
              <a:ext uri="{FF2B5EF4-FFF2-40B4-BE49-F238E27FC236}">
                <a16:creationId xmlns:a16="http://schemas.microsoft.com/office/drawing/2014/main" id="{445882DA-08E8-A344-8692-57173DC6A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1237381"/>
            <a:ext cx="724769" cy="724769"/>
          </a:xfrm>
          <a:prstGeom prst="rect">
            <a:avLst/>
          </a:prstGeom>
        </p:spPr>
      </p:pic>
      <p:sp>
        <p:nvSpPr>
          <p:cNvPr id="12" name="TextBox 11">
            <a:extLst>
              <a:ext uri="{FF2B5EF4-FFF2-40B4-BE49-F238E27FC236}">
                <a16:creationId xmlns:a16="http://schemas.microsoft.com/office/drawing/2014/main" id="{D2EF1679-4519-8B41-9443-899FBF71203D}"/>
              </a:ext>
            </a:extLst>
          </p:cNvPr>
          <p:cNvSpPr txBox="1"/>
          <p:nvPr/>
        </p:nvSpPr>
        <p:spPr>
          <a:xfrm>
            <a:off x="5836920" y="1352550"/>
            <a:ext cx="2860788" cy="461665"/>
          </a:xfrm>
          <a:prstGeom prst="rect">
            <a:avLst/>
          </a:prstGeom>
          <a:noFill/>
        </p:spPr>
        <p:txBody>
          <a:bodyPr wrap="square" rtlCol="0">
            <a:spAutoFit/>
          </a:bodyPr>
          <a:lstStyle/>
          <a:p>
            <a:r>
              <a:rPr lang="en-US">
                <a:solidFill>
                  <a:schemeClr val="tx1">
                    <a:lumMod val="75000"/>
                    <a:lumOff val="25000"/>
                  </a:schemeClr>
                </a:solidFill>
              </a:rPr>
              <a:t>24 Static beacons</a:t>
            </a:r>
          </a:p>
        </p:txBody>
      </p:sp>
      <p:grpSp>
        <p:nvGrpSpPr>
          <p:cNvPr id="56" name="Group 55">
            <a:extLst>
              <a:ext uri="{FF2B5EF4-FFF2-40B4-BE49-F238E27FC236}">
                <a16:creationId xmlns:a16="http://schemas.microsoft.com/office/drawing/2014/main" id="{9650E5C8-D145-1742-B61B-5AE0E03B8DA2}"/>
              </a:ext>
            </a:extLst>
          </p:cNvPr>
          <p:cNvGrpSpPr/>
          <p:nvPr/>
        </p:nvGrpSpPr>
        <p:grpSpPr>
          <a:xfrm>
            <a:off x="-68" y="4933950"/>
            <a:ext cx="9144068" cy="209550"/>
            <a:chOff x="-68" y="4933950"/>
            <a:chExt cx="9144068" cy="209550"/>
          </a:xfrm>
        </p:grpSpPr>
        <p:sp>
          <p:nvSpPr>
            <p:cNvPr id="57" name="Rectangle 56">
              <a:extLst>
                <a:ext uri="{FF2B5EF4-FFF2-40B4-BE49-F238E27FC236}">
                  <a16:creationId xmlns:a16="http://schemas.microsoft.com/office/drawing/2014/main" id="{8433DA55-6044-3A41-B04F-07AD0AF8026D}"/>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58" name="Rectangle 57">
              <a:extLst>
                <a:ext uri="{FF2B5EF4-FFF2-40B4-BE49-F238E27FC236}">
                  <a16:creationId xmlns:a16="http://schemas.microsoft.com/office/drawing/2014/main" id="{DA1A2D96-52A5-1641-8E2C-BCB51988320F}"/>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14" name="Rectangle 13">
            <a:extLst>
              <a:ext uri="{FF2B5EF4-FFF2-40B4-BE49-F238E27FC236}">
                <a16:creationId xmlns:a16="http://schemas.microsoft.com/office/drawing/2014/main" id="{55396EF8-6943-0846-80ED-B92702B689FC}"/>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7</a:t>
            </a:r>
          </a:p>
        </p:txBody>
      </p:sp>
    </p:spTree>
    <p:extLst>
      <p:ext uri="{BB962C8B-B14F-4D97-AF65-F5344CB8AC3E}">
        <p14:creationId xmlns:p14="http://schemas.microsoft.com/office/powerpoint/2010/main" val="42351196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25BF0-B175-5847-9A0B-1E4149EB7F10}"/>
              </a:ext>
            </a:extLst>
          </p:cNvPr>
          <p:cNvSpPr txBox="1"/>
          <p:nvPr/>
        </p:nvSpPr>
        <p:spPr>
          <a:xfrm>
            <a:off x="228600" y="590550"/>
            <a:ext cx="7315200" cy="461665"/>
          </a:xfrm>
          <a:prstGeom prst="rect">
            <a:avLst/>
          </a:prstGeom>
          <a:noFill/>
        </p:spPr>
        <p:txBody>
          <a:bodyPr wrap="square" rtlCol="0">
            <a:spAutoFit/>
          </a:bodyPr>
          <a:lstStyle/>
          <a:p>
            <a:pPr fontAlgn="auto">
              <a:spcAft>
                <a:spcPts val="0"/>
              </a:spcAft>
            </a:pPr>
            <a:r>
              <a:rPr lang="en-US" b="1" dirty="0">
                <a:solidFill>
                  <a:srgbClr val="BF5700"/>
                </a:solidFill>
                <a:latin typeface="Arial" panose="020B0604020202020204" pitchFamily="34" charset="0"/>
                <a:ea typeface="Arimo" panose="020B0604020202020204" pitchFamily="34" charset="0"/>
                <a:cs typeface="Arial" panose="020B0604020202020204" pitchFamily="34" charset="0"/>
              </a:rPr>
              <a:t>Deployment</a:t>
            </a:r>
          </a:p>
        </p:txBody>
      </p:sp>
      <p:pic>
        <p:nvPicPr>
          <p:cNvPr id="17" name="Picture 16">
            <a:extLst>
              <a:ext uri="{FF2B5EF4-FFF2-40B4-BE49-F238E27FC236}">
                <a16:creationId xmlns:a16="http://schemas.microsoft.com/office/drawing/2014/main" id="{0238B100-76A8-F343-86D2-E773CDA99B6E}"/>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685292" y="1123950"/>
            <a:ext cx="5056632" cy="3684592"/>
          </a:xfrm>
          <a:prstGeom prst="rect">
            <a:avLst/>
          </a:prstGeom>
        </p:spPr>
      </p:pic>
      <p:pic>
        <p:nvPicPr>
          <p:cNvPr id="3" name="Picture 2">
            <a:extLst>
              <a:ext uri="{FF2B5EF4-FFF2-40B4-BE49-F238E27FC236}">
                <a16:creationId xmlns:a16="http://schemas.microsoft.com/office/drawing/2014/main" id="{B697B854-D7AE-1543-B69B-DE1BD43E0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37" y="1285439"/>
            <a:ext cx="628650" cy="628650"/>
          </a:xfrm>
          <a:prstGeom prst="rect">
            <a:avLst/>
          </a:prstGeom>
        </p:spPr>
      </p:pic>
      <p:pic>
        <p:nvPicPr>
          <p:cNvPr id="13" name="Picture 12">
            <a:extLst>
              <a:ext uri="{FF2B5EF4-FFF2-40B4-BE49-F238E27FC236}">
                <a16:creationId xmlns:a16="http://schemas.microsoft.com/office/drawing/2014/main" id="{3BA9DCE5-F9C6-504D-9BAD-E78FD15B6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876" y="1303628"/>
            <a:ext cx="628650" cy="628650"/>
          </a:xfrm>
          <a:prstGeom prst="rect">
            <a:avLst/>
          </a:prstGeom>
        </p:spPr>
      </p:pic>
      <p:pic>
        <p:nvPicPr>
          <p:cNvPr id="14" name="Picture 13">
            <a:extLst>
              <a:ext uri="{FF2B5EF4-FFF2-40B4-BE49-F238E27FC236}">
                <a16:creationId xmlns:a16="http://schemas.microsoft.com/office/drawing/2014/main" id="{EB2D9A13-B5DE-0F47-8393-DEFE3FDB3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303628"/>
            <a:ext cx="628650" cy="628650"/>
          </a:xfrm>
          <a:prstGeom prst="rect">
            <a:avLst/>
          </a:prstGeom>
        </p:spPr>
      </p:pic>
      <p:pic>
        <p:nvPicPr>
          <p:cNvPr id="15" name="Picture 14">
            <a:extLst>
              <a:ext uri="{FF2B5EF4-FFF2-40B4-BE49-F238E27FC236}">
                <a16:creationId xmlns:a16="http://schemas.microsoft.com/office/drawing/2014/main" id="{3B972728-EA4B-FE4B-BEC8-AF0501075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157" y="1294048"/>
            <a:ext cx="628650" cy="628650"/>
          </a:xfrm>
          <a:prstGeom prst="rect">
            <a:avLst/>
          </a:prstGeom>
        </p:spPr>
      </p:pic>
      <p:pic>
        <p:nvPicPr>
          <p:cNvPr id="16" name="Picture 15">
            <a:extLst>
              <a:ext uri="{FF2B5EF4-FFF2-40B4-BE49-F238E27FC236}">
                <a16:creationId xmlns:a16="http://schemas.microsoft.com/office/drawing/2014/main" id="{C766E97B-831E-C542-90F8-4421ADC50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807" y="1303628"/>
            <a:ext cx="628650" cy="628650"/>
          </a:xfrm>
          <a:prstGeom prst="rect">
            <a:avLst/>
          </a:prstGeom>
        </p:spPr>
      </p:pic>
      <p:sp>
        <p:nvSpPr>
          <p:cNvPr id="19" name="Rectangle 18">
            <a:extLst>
              <a:ext uri="{FF2B5EF4-FFF2-40B4-BE49-F238E27FC236}">
                <a16:creationId xmlns:a16="http://schemas.microsoft.com/office/drawing/2014/main" id="{CAA0F679-4DC8-A647-9124-744B5FDC3C2C}"/>
              </a:ext>
            </a:extLst>
          </p:cNvPr>
          <p:cNvSpPr/>
          <p:nvPr/>
        </p:nvSpPr>
        <p:spPr>
          <a:xfrm>
            <a:off x="4267200" y="4670042"/>
            <a:ext cx="4572000" cy="276999"/>
          </a:xfrm>
          <a:prstGeom prst="rect">
            <a:avLst/>
          </a:prstGeom>
        </p:spPr>
        <p:txBody>
          <a:bodyPr>
            <a:spAutoFit/>
          </a:bodyPr>
          <a:lstStyle/>
          <a:p>
            <a:pPr algn="r"/>
            <a:r>
              <a:rPr lang="en-US" sz="1200">
                <a:solidFill>
                  <a:schemeClr val="bg1">
                    <a:lumMod val="65000"/>
                  </a:schemeClr>
                </a:solidFill>
              </a:rPr>
              <a:t>http://www.ece.utexas.edu/about/facilities/eerc</a:t>
            </a:r>
          </a:p>
        </p:txBody>
      </p:sp>
      <p:sp>
        <p:nvSpPr>
          <p:cNvPr id="21" name="TextBox 20">
            <a:extLst>
              <a:ext uri="{FF2B5EF4-FFF2-40B4-BE49-F238E27FC236}">
                <a16:creationId xmlns:a16="http://schemas.microsoft.com/office/drawing/2014/main" id="{F3FC5467-A7C9-1F47-8A90-8577944421B9}"/>
              </a:ext>
            </a:extLst>
          </p:cNvPr>
          <p:cNvSpPr txBox="1"/>
          <p:nvPr/>
        </p:nvSpPr>
        <p:spPr>
          <a:xfrm>
            <a:off x="5836920" y="1352550"/>
            <a:ext cx="2860788" cy="461665"/>
          </a:xfrm>
          <a:prstGeom prst="rect">
            <a:avLst/>
          </a:prstGeom>
          <a:noFill/>
        </p:spPr>
        <p:txBody>
          <a:bodyPr wrap="square" rtlCol="0">
            <a:spAutoFit/>
          </a:bodyPr>
          <a:lstStyle/>
          <a:p>
            <a:r>
              <a:rPr lang="en-US">
                <a:solidFill>
                  <a:schemeClr val="tx1">
                    <a:lumMod val="75000"/>
                    <a:lumOff val="25000"/>
                  </a:schemeClr>
                </a:solidFill>
              </a:rPr>
              <a:t>24 Static beacons</a:t>
            </a:r>
          </a:p>
        </p:txBody>
      </p:sp>
      <p:grpSp>
        <p:nvGrpSpPr>
          <p:cNvPr id="11" name="Group 10">
            <a:extLst>
              <a:ext uri="{FF2B5EF4-FFF2-40B4-BE49-F238E27FC236}">
                <a16:creationId xmlns:a16="http://schemas.microsoft.com/office/drawing/2014/main" id="{AB1F244C-ACDE-8846-9232-D8481B894781}"/>
              </a:ext>
            </a:extLst>
          </p:cNvPr>
          <p:cNvGrpSpPr/>
          <p:nvPr/>
        </p:nvGrpSpPr>
        <p:grpSpPr>
          <a:xfrm>
            <a:off x="-68" y="4933950"/>
            <a:ext cx="9144068" cy="209550"/>
            <a:chOff x="-68" y="4933950"/>
            <a:chExt cx="9144068" cy="209550"/>
          </a:xfrm>
        </p:grpSpPr>
        <p:sp>
          <p:nvSpPr>
            <p:cNvPr id="12" name="Rectangle 11">
              <a:extLst>
                <a:ext uri="{FF2B5EF4-FFF2-40B4-BE49-F238E27FC236}">
                  <a16:creationId xmlns:a16="http://schemas.microsoft.com/office/drawing/2014/main" id="{ACC39B8B-F910-5F49-889B-7BD3D4558E52}"/>
                </a:ext>
              </a:extLst>
            </p:cNvPr>
            <p:cNvSpPr/>
            <p:nvPr/>
          </p:nvSpPr>
          <p:spPr>
            <a:xfrm>
              <a:off x="4892814" y="4933950"/>
              <a:ext cx="4251186"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a:t>User-side Acquisition of People-Centric Sensing in the Internet-of-Things </a:t>
              </a:r>
            </a:p>
          </p:txBody>
        </p:sp>
        <p:sp>
          <p:nvSpPr>
            <p:cNvPr id="18" name="Rectangle 17">
              <a:extLst>
                <a:ext uri="{FF2B5EF4-FFF2-40B4-BE49-F238E27FC236}">
                  <a16:creationId xmlns:a16="http://schemas.microsoft.com/office/drawing/2014/main" id="{1CCBA320-3883-F941-B4B8-F562CB960157}"/>
                </a:ext>
              </a:extLst>
            </p:cNvPr>
            <p:cNvSpPr/>
            <p:nvPr/>
          </p:nvSpPr>
          <p:spPr>
            <a:xfrm>
              <a:off x="-68" y="4933950"/>
              <a:ext cx="4892882" cy="20955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b="1"/>
                <a:t>Sensys DATA’ 19</a:t>
              </a:r>
            </a:p>
          </p:txBody>
        </p:sp>
      </p:grpSp>
      <p:sp>
        <p:nvSpPr>
          <p:cNvPr id="20" name="Rectangle 19">
            <a:extLst>
              <a:ext uri="{FF2B5EF4-FFF2-40B4-BE49-F238E27FC236}">
                <a16:creationId xmlns:a16="http://schemas.microsoft.com/office/drawing/2014/main" id="{9DFEF53D-62CD-FD4A-B8C5-EC67DD6A2AA9}"/>
              </a:ext>
            </a:extLst>
          </p:cNvPr>
          <p:cNvSpPr/>
          <p:nvPr/>
        </p:nvSpPr>
        <p:spPr>
          <a:xfrm>
            <a:off x="8831785" y="4608920"/>
            <a:ext cx="228600" cy="228600"/>
          </a:xfrm>
          <a:prstGeom prst="rect">
            <a:avLst/>
          </a:prstGeom>
          <a:solidFill>
            <a:srgbClr val="BF5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a:t>7</a:t>
            </a:r>
            <a:endParaRPr lang="en-US" sz="600"/>
          </a:p>
        </p:txBody>
      </p:sp>
    </p:spTree>
    <p:extLst>
      <p:ext uri="{BB962C8B-B14F-4D97-AF65-F5344CB8AC3E}">
        <p14:creationId xmlns:p14="http://schemas.microsoft.com/office/powerpoint/2010/main" val="38156686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035 0.00617 L 0.07743 0.29259 " pathEditMode="relative" ptsTypes="AA">
                                      <p:cBhvr>
                                        <p:cTn id="6" dur="800" fill="hold"/>
                                        <p:tgtEl>
                                          <p:spTgt spid="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278 3.82716E-6 L 0.10052 0.36327 " pathEditMode="relative" rAng="0" ptsTypes="AA">
                                      <p:cBhvr>
                                        <p:cTn id="8" dur="800" fill="hold"/>
                                        <p:tgtEl>
                                          <p:spTgt spid="13"/>
                                        </p:tgtEl>
                                        <p:attrNameLst>
                                          <p:attrName>ppt_x</p:attrName>
                                          <p:attrName>ppt_y</p:attrName>
                                        </p:attrNameLst>
                                      </p:cBhvr>
                                      <p:rCtr x="4878" y="18148"/>
                                    </p:animMotion>
                                  </p:childTnLst>
                                </p:cTn>
                              </p:par>
                              <p:par>
                                <p:cTn id="9" presetID="0" presetClass="path" presetSubtype="0" accel="50000" decel="50000" fill="hold" nodeType="withEffect">
                                  <p:stCondLst>
                                    <p:cond delay="0"/>
                                  </p:stCondLst>
                                  <p:childTnLst>
                                    <p:animMotion origin="layout" path="M 0.00105 0.00277 L 0.1323 0.37808 " pathEditMode="relative" rAng="0" ptsTypes="AA">
                                      <p:cBhvr>
                                        <p:cTn id="10" dur="800" fill="hold"/>
                                        <p:tgtEl>
                                          <p:spTgt spid="14"/>
                                        </p:tgtEl>
                                        <p:attrNameLst>
                                          <p:attrName>ppt_x</p:attrName>
                                          <p:attrName>ppt_y</p:attrName>
                                        </p:attrNameLst>
                                      </p:cBhvr>
                                      <p:rCtr x="6562" y="18765"/>
                                    </p:animMotion>
                                  </p:childTnLst>
                                </p:cTn>
                              </p:par>
                              <p:par>
                                <p:cTn id="11" presetID="0" presetClass="path" presetSubtype="0" accel="50000" decel="50000" fill="hold" nodeType="withEffect">
                                  <p:stCondLst>
                                    <p:cond delay="0"/>
                                  </p:stCondLst>
                                  <p:childTnLst>
                                    <p:animMotion origin="layout" path="M 0.00278 0.00186 L 0.05972 0.18735 " pathEditMode="relative" rAng="0" ptsTypes="AA">
                                      <p:cBhvr>
                                        <p:cTn id="12" dur="800" fill="hold"/>
                                        <p:tgtEl>
                                          <p:spTgt spid="15"/>
                                        </p:tgtEl>
                                        <p:attrNameLst>
                                          <p:attrName>ppt_x</p:attrName>
                                          <p:attrName>ppt_y</p:attrName>
                                        </p:attrNameLst>
                                      </p:cBhvr>
                                      <p:rCtr x="2847" y="9259"/>
                                    </p:animMotion>
                                  </p:childTnLst>
                                </p:cTn>
                              </p:par>
                              <p:par>
                                <p:cTn id="13" presetID="0" presetClass="path" presetSubtype="0" accel="50000" decel="50000" fill="hold" nodeType="withEffect">
                                  <p:stCondLst>
                                    <p:cond delay="0"/>
                                  </p:stCondLst>
                                  <p:childTnLst>
                                    <p:animMotion origin="layout" path="M 0.0059 -0.00402 L 0.08854 0.08117 " pathEditMode="relative" rAng="0" ptsTypes="AA">
                                      <p:cBhvr>
                                        <p:cTn id="14" dur="800" fill="hold"/>
                                        <p:tgtEl>
                                          <p:spTgt spid="16"/>
                                        </p:tgtEl>
                                        <p:attrNameLst>
                                          <p:attrName>ppt_x</p:attrName>
                                          <p:attrName>ppt_y</p:attrName>
                                        </p:attrNameLst>
                                      </p:cBhvr>
                                      <p:rCtr x="4132" y="4259"/>
                                    </p:animMotion>
                                  </p:childTnLst>
                                </p:cTn>
                              </p:par>
                              <p:par>
                                <p:cTn id="15" presetID="6" presetClass="emph" presetSubtype="0" fill="hold" nodeType="withEffect">
                                  <p:stCondLst>
                                    <p:cond delay="0"/>
                                  </p:stCondLst>
                                  <p:childTnLst>
                                    <p:animScale>
                                      <p:cBhvr>
                                        <p:cTn id="16" dur="500" fill="hold"/>
                                        <p:tgtEl>
                                          <p:spTgt spid="16"/>
                                        </p:tgtEl>
                                      </p:cBhvr>
                                      <p:by x="25000" y="25000"/>
                                    </p:animScale>
                                  </p:childTnLst>
                                </p:cTn>
                              </p:par>
                              <p:par>
                                <p:cTn id="17" presetID="6" presetClass="emph" presetSubtype="0" fill="hold" nodeType="withEffect">
                                  <p:stCondLst>
                                    <p:cond delay="0"/>
                                  </p:stCondLst>
                                  <p:childTnLst>
                                    <p:animScale>
                                      <p:cBhvr>
                                        <p:cTn id="18" dur="500" fill="hold"/>
                                        <p:tgtEl>
                                          <p:spTgt spid="15"/>
                                        </p:tgtEl>
                                      </p:cBhvr>
                                      <p:by x="25000" y="25000"/>
                                    </p:animScale>
                                  </p:childTnLst>
                                </p:cTn>
                              </p:par>
                              <p:par>
                                <p:cTn id="19" presetID="6" presetClass="emph" presetSubtype="0" fill="hold" nodeType="withEffect">
                                  <p:stCondLst>
                                    <p:cond delay="0"/>
                                  </p:stCondLst>
                                  <p:childTnLst>
                                    <p:animScale>
                                      <p:cBhvr>
                                        <p:cTn id="20" dur="500" fill="hold"/>
                                        <p:tgtEl>
                                          <p:spTgt spid="14"/>
                                        </p:tgtEl>
                                      </p:cBhvr>
                                      <p:by x="25000" y="25000"/>
                                    </p:animScale>
                                  </p:childTnLst>
                                </p:cTn>
                              </p:par>
                              <p:par>
                                <p:cTn id="21" presetID="6" presetClass="emph" presetSubtype="0" fill="hold" nodeType="withEffect">
                                  <p:stCondLst>
                                    <p:cond delay="0"/>
                                  </p:stCondLst>
                                  <p:childTnLst>
                                    <p:animScale>
                                      <p:cBhvr>
                                        <p:cTn id="22" dur="500" fill="hold"/>
                                        <p:tgtEl>
                                          <p:spTgt spid="13"/>
                                        </p:tgtEl>
                                      </p:cBhvr>
                                      <p:by x="25000" y="25000"/>
                                    </p:animScale>
                                  </p:childTnLst>
                                </p:cTn>
                              </p:par>
                              <p:par>
                                <p:cTn id="23" presetID="6" presetClass="emph" presetSubtype="0" fill="hold" nodeType="withEffect">
                                  <p:stCondLst>
                                    <p:cond delay="0"/>
                                  </p:stCondLst>
                                  <p:childTnLst>
                                    <p:animScale>
                                      <p:cBhvr>
                                        <p:cTn id="24" dur="500" fill="hold"/>
                                        <p:tgtEl>
                                          <p:spTgt spid="3"/>
                                        </p:tgtEl>
                                      </p:cBhvr>
                                      <p:by x="25000" y="25000"/>
                                    </p:animScale>
                                  </p:childTnLst>
                                </p:cTn>
                              </p:par>
                              <p:par>
                                <p:cTn id="25" presetID="10" presetClass="exit" presetSubtype="0" fill="hold" nodeType="withEffect">
                                  <p:stCondLst>
                                    <p:cond delay="0"/>
                                  </p:stCondLst>
                                  <p:childTnLst>
                                    <p:animEffect transition="out" filter="fade">
                                      <p:cBhvr>
                                        <p:cTn id="26" dur="1000"/>
                                        <p:tgtEl>
                                          <p:spTgt spid="16"/>
                                        </p:tgtEl>
                                      </p:cBhvr>
                                    </p:animEffect>
                                    <p:set>
                                      <p:cBhvr>
                                        <p:cTn id="27" dur="1" fill="hold">
                                          <p:stCondLst>
                                            <p:cond delay="999"/>
                                          </p:stCondLst>
                                        </p:cTn>
                                        <p:tgtEl>
                                          <p:spTgt spid="16"/>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15"/>
                                        </p:tgtEl>
                                      </p:cBhvr>
                                    </p:animEffect>
                                    <p:set>
                                      <p:cBhvr>
                                        <p:cTn id="30" dur="1" fill="hold">
                                          <p:stCondLst>
                                            <p:cond delay="999"/>
                                          </p:stCondLst>
                                        </p:cTn>
                                        <p:tgtEl>
                                          <p:spTgt spid="1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14"/>
                                        </p:tgtEl>
                                      </p:cBhvr>
                                    </p:animEffect>
                                    <p:set>
                                      <p:cBhvr>
                                        <p:cTn id="33" dur="1" fill="hold">
                                          <p:stCondLst>
                                            <p:cond delay="9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13"/>
                                        </p:tgtEl>
                                      </p:cBhvr>
                                    </p:animEffect>
                                    <p:set>
                                      <p:cBhvr>
                                        <p:cTn id="36" dur="1" fill="hold">
                                          <p:stCondLst>
                                            <p:cond delay="999"/>
                                          </p:stCondLst>
                                        </p:cTn>
                                        <p:tgtEl>
                                          <p:spTgt spid="13"/>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11275</TotalTime>
  <Words>1452</Words>
  <Application>Microsoft Macintosh PowerPoint</Application>
  <PresentationFormat>On-screen Show (16:9)</PresentationFormat>
  <Paragraphs>180</Paragraphs>
  <Slides>14</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Arial Black</vt:lpstr>
      <vt:lpstr>Calibri</vt:lpstr>
      <vt:lpstr>Helvetica Neue</vt:lpstr>
      <vt:lpstr>Lalezar</vt:lpstr>
      <vt:lpstr>16-9 Cover</vt:lpstr>
      <vt:lpstr>16-9 Light Background</vt:lpstr>
      <vt:lpstr>16-9 White Backgroud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Lee, Sang Su</cp:lastModifiedBy>
  <cp:revision>480</cp:revision>
  <cp:lastPrinted>2011-01-24T02:49:42Z</cp:lastPrinted>
  <dcterms:created xsi:type="dcterms:W3CDTF">2011-06-30T15:04:08Z</dcterms:created>
  <dcterms:modified xsi:type="dcterms:W3CDTF">2019-11-10T12:29:11Z</dcterms:modified>
  <cp:category/>
</cp:coreProperties>
</file>