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76" r:id="rId3"/>
    <p:sldId id="281" r:id="rId4"/>
    <p:sldId id="282" r:id="rId5"/>
    <p:sldId id="275" r:id="rId6"/>
    <p:sldId id="27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8" r:id="rId17"/>
    <p:sldId id="266" r:id="rId18"/>
    <p:sldId id="279" r:id="rId19"/>
    <p:sldId id="280" r:id="rId20"/>
    <p:sldId id="267" r:id="rId21"/>
    <p:sldId id="268" r:id="rId22"/>
    <p:sldId id="269" r:id="rId23"/>
    <p:sldId id="272" r:id="rId24"/>
    <p:sldId id="271" r:id="rId25"/>
    <p:sldId id="270" r:id="rId26"/>
    <p:sldId id="27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FF0ABF-A36A-8647-99A2-B4440D7C6AD8}">
          <p14:sldIdLst>
            <p14:sldId id="256"/>
            <p14:sldId id="276"/>
            <p14:sldId id="281"/>
            <p14:sldId id="282"/>
            <p14:sldId id="275"/>
            <p14:sldId id="27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8"/>
            <p14:sldId id="266"/>
            <p14:sldId id="279"/>
            <p14:sldId id="280"/>
          </p14:sldIdLst>
        </p14:section>
        <p14:section name="distillation" id="{C8A9AD82-3C69-7344-8801-FF3721120125}">
          <p14:sldIdLst>
            <p14:sldId id="267"/>
            <p14:sldId id="268"/>
            <p14:sldId id="269"/>
            <p14:sldId id="272"/>
            <p14:sldId id="271"/>
            <p14:sldId id="270"/>
            <p14:sldId id="273"/>
          </p14:sldIdLst>
        </p14:section>
        <p14:section name="conclusion" id="{98CC2CB1-A82F-304A-984F-40C20FC40125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830"/>
  </p:normalViewPr>
  <p:slideViewPr>
    <p:cSldViewPr snapToGrid="0" snapToObjects="1">
      <p:cViewPr varScale="1">
        <p:scale>
          <a:sx n="100" d="100"/>
          <a:sy n="100" d="100"/>
        </p:scale>
        <p:origin x="2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03C84-9352-1D46-9888-D77479E5147A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66892-C2EA-E745-957C-499D3FEB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Well-Read Students Learn Better: On the Importance of Pre-training Compact Models (</a:t>
            </a:r>
            <a:r>
              <a:rPr lang="en-US" dirty="0" err="1"/>
              <a:t>Turc</a:t>
            </a:r>
            <a:r>
              <a:rPr lang="en-US" dirty="0"/>
              <a:t> et al, 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6892-C2EA-E745-957C-499D3FEBF5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AF9524-AEB3-B744-86E6-82500FE9A8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2" name="Picture 2" descr="University of Tehran - Wikipedia">
            <a:extLst>
              <a:ext uri="{FF2B5EF4-FFF2-40B4-BE49-F238E27FC236}">
                <a16:creationId xmlns:a16="http://schemas.microsoft.com/office/drawing/2014/main" id="{2D34036B-10CA-F449-B970-2B224A72D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1553" y="359568"/>
            <a:ext cx="905184" cy="9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21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524-AEB3-B744-86E6-82500FE9A8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2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524-AEB3-B744-86E6-82500FE9A8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2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524-AEB3-B744-86E6-82500FE9A8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F9524-AEB3-B744-86E6-82500FE9A8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601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524-AEB3-B744-86E6-82500FE9A8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9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524-AEB3-B744-86E6-82500FE9A8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9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524-AEB3-B744-86E6-82500FE9A8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524-AEB3-B744-86E6-82500FE9A8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F9524-AEB3-B744-86E6-82500FE9A8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9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F9524-AEB3-B744-86E6-82500FE9A8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148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AF9524-AEB3-B744-86E6-82500FE9A8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University of Tehran - Wikipedia">
            <a:extLst>
              <a:ext uri="{FF2B5EF4-FFF2-40B4-BE49-F238E27FC236}">
                <a16:creationId xmlns:a16="http://schemas.microsoft.com/office/drawing/2014/main" id="{C8EE21CB-1DC5-684B-B65D-2ABEBFA4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1553" y="359568"/>
            <a:ext cx="905184" cy="9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6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abs/2003.1055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realisai.com/en/blog/understanding-xl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0EA7-231A-FE49-A358-71850DD32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Post-BERT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A33A7-0FE7-A94B-884E-F935F6B64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ROBERTA, XLNET, ALBERT, T5, ELECTRA, DISTILLATION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FMNLP, Fall 1401</a:t>
            </a:r>
          </a:p>
          <a:p>
            <a:r>
              <a:rPr lang="en-US" dirty="0">
                <a:solidFill>
                  <a:schemeClr val="tx1"/>
                </a:solidFill>
              </a:rPr>
              <a:t>Yadollah Yaghoobzadeh</a:t>
            </a:r>
          </a:p>
        </p:txBody>
      </p:sp>
    </p:spTree>
    <p:extLst>
      <p:ext uri="{BB962C8B-B14F-4D97-AF65-F5344CB8AC3E}">
        <p14:creationId xmlns:p14="http://schemas.microsoft.com/office/powerpoint/2010/main" val="404608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6A50-5C9C-0F4F-9DD1-9CD9A2BB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XLNET: Some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97B8-5567-1349-89E9-C887BBB0C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uses masking for all tokens not in the context of prediction</a:t>
            </a:r>
          </a:p>
          <a:p>
            <a:r>
              <a:rPr lang="en-US" dirty="0"/>
              <a:t>It uses the position of the prediction token but not the content by using Two-stream self-attention</a:t>
            </a:r>
          </a:p>
        </p:txBody>
      </p:sp>
    </p:spTree>
    <p:extLst>
      <p:ext uri="{BB962C8B-B14F-4D97-AF65-F5344CB8AC3E}">
        <p14:creationId xmlns:p14="http://schemas.microsoft.com/office/powerpoint/2010/main" val="102940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78E5-6141-274C-B72F-B025540B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XLNET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842E-40BF-7A45-B5B5-073C24BDB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used more data and bigger models, but showed that innovations improved on BERT even with same data and model size.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DAF7F-A43E-CC4B-AE91-87711B91C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06" y="3429000"/>
            <a:ext cx="9559636" cy="181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0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2A60-BD5B-4C45-9511-3A8D0F3C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5BC5-59BB-9240-934F-F4FEB97E4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ALBERT: A Lite BERT for Self-supervised Learning of Language Representations (Lan et al, Google and TTI Chicago, 2019)</a:t>
            </a:r>
          </a:p>
          <a:p>
            <a:r>
              <a:rPr lang="en-US" dirty="0"/>
              <a:t>Innovation #1: Factorized embedding parameterization</a:t>
            </a:r>
          </a:p>
          <a:p>
            <a:pPr lvl="1"/>
            <a:r>
              <a:rPr lang="en-US" dirty="0"/>
              <a:t>Use small embedding size (e.g., 128) and then project it to Transformer hidden size (e.g., 1024) with parameter matrix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8D19C-F969-0A47-9FAF-403C0FBAA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30" y="3965575"/>
            <a:ext cx="91948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7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E0E5-043D-A54E-B0AC-4860E5A5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B0B1-1C61-804C-9D1A-27A07515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Innovation #2: Cross-layer parameter sharing</a:t>
            </a:r>
          </a:p>
          <a:p>
            <a:pPr lvl="1"/>
            <a:r>
              <a:rPr lang="en-US" dirty="0"/>
              <a:t>Share all parameters between Transformer layers</a:t>
            </a:r>
          </a:p>
          <a:p>
            <a:r>
              <a:rPr lang="en-US" dirty="0"/>
              <a:t>Results: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1F164BD-3939-E442-AFC1-728B491C2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5057"/>
            <a:ext cx="99060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7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175D-C217-EB43-8447-D1F2EC42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56BA5-C3FC-AE40-8BD6-85CBA99CAB4B}"/>
              </a:ext>
            </a:extLst>
          </p:cNvPr>
          <p:cNvSpPr txBox="1"/>
          <p:nvPr/>
        </p:nvSpPr>
        <p:spPr>
          <a:xfrm>
            <a:off x="1413163" y="2093000"/>
            <a:ext cx="631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ALBERT is light in terms of parameters, not speed</a:t>
            </a:r>
          </a:p>
        </p:txBody>
      </p:sp>
    </p:spTree>
    <p:extLst>
      <p:ext uri="{BB962C8B-B14F-4D97-AF65-F5344CB8AC3E}">
        <p14:creationId xmlns:p14="http://schemas.microsoft.com/office/powerpoint/2010/main" val="1132732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A252-C6B3-B14C-AB3A-3FB4F88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T5</a:t>
            </a:r>
            <a:r>
              <a:rPr lang="fa-IR" sz="3200" dirty="0"/>
              <a:t> </a:t>
            </a:r>
            <a:r>
              <a:rPr lang="en-US" sz="3200" dirty="0"/>
              <a:t>(</a:t>
            </a:r>
            <a:r>
              <a:rPr lang="en-US" sz="3200" i="0" dirty="0">
                <a:solidFill>
                  <a:srgbClr val="222222"/>
                </a:solidFill>
                <a:effectLst/>
              </a:rPr>
              <a:t>Text-to-Text Transfer Transformer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9F01-960E-0E4E-8B94-9C90477B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Exploring the Limits of Transfer Learning with a Unified Text-to-Text Transformer (</a:t>
            </a:r>
            <a:r>
              <a:rPr lang="en-US" dirty="0" err="1"/>
              <a:t>Raffel</a:t>
            </a:r>
            <a:r>
              <a:rPr lang="en-US" dirty="0"/>
              <a:t> et al, Google, 2019)</a:t>
            </a:r>
          </a:p>
          <a:p>
            <a:r>
              <a:rPr lang="en-US" dirty="0"/>
              <a:t>Ablated many aspects of pre-training: </a:t>
            </a:r>
          </a:p>
          <a:p>
            <a:pPr lvl="1"/>
            <a:r>
              <a:rPr lang="en-US" dirty="0"/>
              <a:t>Model size</a:t>
            </a:r>
          </a:p>
          <a:p>
            <a:pPr lvl="1"/>
            <a:r>
              <a:rPr lang="en-US" dirty="0"/>
              <a:t>Amount of training data</a:t>
            </a:r>
          </a:p>
          <a:p>
            <a:pPr lvl="1"/>
            <a:r>
              <a:rPr lang="en-US" dirty="0"/>
              <a:t>Domain/cleanness of training data</a:t>
            </a:r>
          </a:p>
          <a:p>
            <a:pPr lvl="1"/>
            <a:r>
              <a:rPr lang="en-US" dirty="0"/>
              <a:t>Pre-training objective details (e.g., span length of masked text)</a:t>
            </a:r>
          </a:p>
          <a:p>
            <a:pPr lvl="1"/>
            <a:r>
              <a:rPr lang="en-US" dirty="0" err="1"/>
              <a:t>Ensembling</a:t>
            </a:r>
            <a:endParaRPr lang="en-US" dirty="0"/>
          </a:p>
          <a:p>
            <a:pPr lvl="1"/>
            <a:r>
              <a:rPr lang="en-US" dirty="0"/>
              <a:t>Finetuning recipe (e.g., only allowing certain layers to finetune)</a:t>
            </a:r>
          </a:p>
          <a:p>
            <a:pPr lvl="1"/>
            <a:r>
              <a:rPr lang="en-US" dirty="0"/>
              <a:t>Multi-task training</a:t>
            </a:r>
          </a:p>
        </p:txBody>
      </p:sp>
    </p:spTree>
    <p:extLst>
      <p:ext uri="{BB962C8B-B14F-4D97-AF65-F5344CB8AC3E}">
        <p14:creationId xmlns:p14="http://schemas.microsoft.com/office/powerpoint/2010/main" val="289980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8564-69BC-3642-A473-2F036C27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60DEE-1471-B34C-BA17-5A08C33E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96" y="2253713"/>
            <a:ext cx="9905331" cy="34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27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203F-8826-5C42-83CA-A1F5DA6C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472C-0583-D348-A180-43C99CF4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Scaling up model size and amount of training data helps a lot</a:t>
            </a:r>
          </a:p>
          <a:p>
            <a:pPr lvl="1"/>
            <a:r>
              <a:rPr lang="en-US" dirty="0"/>
              <a:t>Best model is 11B parameters (BERT-Large is 330M), trained on 120B words of cleaned common crawl text</a:t>
            </a:r>
          </a:p>
          <a:p>
            <a:pPr lvl="1"/>
            <a:r>
              <a:rPr lang="en-US" dirty="0"/>
              <a:t>Exact masking/corruptions strategy doesn’t matter that much</a:t>
            </a:r>
          </a:p>
          <a:p>
            <a:pPr lvl="1"/>
            <a:r>
              <a:rPr lang="en-US" dirty="0"/>
              <a:t>Mostly negative results for better finetuning and multi-task strategies</a:t>
            </a:r>
          </a:p>
        </p:txBody>
      </p:sp>
    </p:spTree>
    <p:extLst>
      <p:ext uri="{BB962C8B-B14F-4D97-AF65-F5344CB8AC3E}">
        <p14:creationId xmlns:p14="http://schemas.microsoft.com/office/powerpoint/2010/main" val="1153210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DEE7-DEA6-604E-B322-9E132AEE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568A-330A-1A45-9638-E1C01EA87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Raleway" panose="020F0502020204030204" pitchFamily="34" charset="0"/>
                <a:hlinkClick r:id="rId2"/>
              </a:rPr>
              <a:t>ELECTRA: Pre-training Text Encoders as Discriminators Rather Than Generators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Raleway" panose="020F0502020204030204" pitchFamily="34" charset="0"/>
              </a:rPr>
              <a:t>, </a:t>
            </a:r>
            <a:r>
              <a:rPr lang="en-US" b="0" i="0" dirty="0">
                <a:solidFill>
                  <a:srgbClr val="222222"/>
                </a:solidFill>
                <a:effectLst/>
                <a:latin typeface="Raleway" pitchFamily="2" charset="77"/>
              </a:rPr>
              <a:t>Kevin Clark, Minh-Thang Luong, Quoc V. Le, Christopher D. Manning</a:t>
            </a:r>
          </a:p>
          <a:p>
            <a:endParaRPr lang="en-US" dirty="0">
              <a:solidFill>
                <a:srgbClr val="222222"/>
              </a:solidFill>
              <a:latin typeface="Raleway" pitchFamily="2" charset="77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aleway" pitchFamily="2" charset="77"/>
              </a:rPr>
              <a:t>Alternative pre-training objective: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replaced token detection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Raleway" pitchFamily="2" charset="77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Raleway" pitchFamily="2" charset="77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Raleway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229AF-E5B6-3645-AC0A-7C346814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26" y="4585550"/>
            <a:ext cx="6714404" cy="190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2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4D8F-04AC-454F-B256-BE4B2E16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084B-BEBE-3C48-933F-62692E46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efficient pretraining</a:t>
            </a:r>
          </a:p>
          <a:p>
            <a:pPr lvl="1"/>
            <a:r>
              <a:rPr lang="en-US" dirty="0"/>
              <a:t>An ELECTRA model that performs comparably to </a:t>
            </a:r>
            <a:r>
              <a:rPr lang="en-US" dirty="0" err="1"/>
              <a:t>XLNet</a:t>
            </a:r>
            <a:r>
              <a:rPr lang="en-US" dirty="0"/>
              <a:t> and </a:t>
            </a:r>
            <a:r>
              <a:rPr lang="en-US" dirty="0" err="1"/>
              <a:t>RoBERTa</a:t>
            </a:r>
            <a:r>
              <a:rPr lang="en-US" dirty="0"/>
              <a:t> uses only 25% of their pre-training compute.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26A35-8E25-BD4A-A98B-762B46B2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32" y="3721011"/>
            <a:ext cx="8069569" cy="27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3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A4C-2BAE-B441-ADAD-A1945D30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BERT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883D93-752D-4C45-BBB0-18A7C0863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050" y="2609850"/>
            <a:ext cx="6718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53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0C4E-12B8-CF42-9D1E-D2DB0AB9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88B38-EEB8-5A45-8D10-BDD60545C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FBD4-827D-2946-92D6-673197CE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Models to Production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D220-53B4-8445-ADCA-D76815CB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and other pre-trained language models are extremely large and expensive</a:t>
            </a:r>
          </a:p>
          <a:p>
            <a:r>
              <a:rPr lang="en-US" dirty="0"/>
              <a:t>How are companies applying them to low-latency production services?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5ACDF-4B01-6246-9F53-96143B61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32" y="3357838"/>
            <a:ext cx="7539594" cy="35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86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AEC2-2156-7C46-A342-53615544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46A0-E31D-894E-A521-50D58BA6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Answer: Distillation (a.k.a., model compression)</a:t>
            </a:r>
          </a:p>
          <a:p>
            <a:endParaRPr lang="en-US" dirty="0"/>
          </a:p>
          <a:p>
            <a:r>
              <a:rPr lang="en-US" dirty="0"/>
              <a:t>Idea has been around for a long time: </a:t>
            </a:r>
          </a:p>
          <a:p>
            <a:pPr lvl="1"/>
            <a:r>
              <a:rPr lang="en-US" dirty="0"/>
              <a:t>Model Compression (</a:t>
            </a:r>
            <a:r>
              <a:rPr lang="en-US" dirty="0" err="1"/>
              <a:t>Bucila</a:t>
            </a:r>
            <a:r>
              <a:rPr lang="en-US" dirty="0"/>
              <a:t> et al, 2006)</a:t>
            </a:r>
          </a:p>
          <a:p>
            <a:pPr lvl="1"/>
            <a:r>
              <a:rPr lang="en-US" dirty="0"/>
              <a:t>Distilling the Knowledge in a Neural Network (Hinton et al, 2015)</a:t>
            </a:r>
          </a:p>
          <a:p>
            <a:r>
              <a:rPr lang="en-US" dirty="0"/>
              <a:t>Simple technique: </a:t>
            </a:r>
          </a:p>
          <a:p>
            <a:pPr lvl="1"/>
            <a:r>
              <a:rPr lang="en-US" dirty="0"/>
              <a:t>Train “Teacher”: Use SOTA pre-training + fine-tuning technique to train model with maximum accuracy</a:t>
            </a:r>
          </a:p>
          <a:p>
            <a:pPr lvl="1"/>
            <a:r>
              <a:rPr lang="en-US" dirty="0"/>
              <a:t>Label a large amount of unlabeled input examples with Teacher</a:t>
            </a:r>
          </a:p>
          <a:p>
            <a:pPr lvl="1"/>
            <a:r>
              <a:rPr lang="en-US" dirty="0"/>
              <a:t>Train “Student”: Much smaller model (e.g., 50x smaller) which is trained to mimic Teacher output</a:t>
            </a:r>
          </a:p>
          <a:p>
            <a:pPr lvl="1"/>
            <a:r>
              <a:rPr lang="en-US" dirty="0"/>
              <a:t>Student objective is typically Mean Square Error or Cross Entropy</a:t>
            </a:r>
          </a:p>
        </p:txBody>
      </p:sp>
    </p:spTree>
    <p:extLst>
      <p:ext uri="{BB962C8B-B14F-4D97-AF65-F5344CB8AC3E}">
        <p14:creationId xmlns:p14="http://schemas.microsoft.com/office/powerpoint/2010/main" val="302137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B96D-8F93-2B4F-A125-2ECF9C88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6C7FCC-4BE1-0E47-BC49-38107317E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915" y="3276600"/>
            <a:ext cx="905488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17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657C-0EB9-6F42-BEBF-A973591E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The pretrained Distillation technique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D020A2-FF75-FB47-8463-A0D84D3EC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3101" y="2628900"/>
            <a:ext cx="3201699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81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E470-F7BB-9043-9ACB-9CD1D4C0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distillation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7F5F-7909-E143-8445-C8C97D55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50k labeled examples, 8M unlabeled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Distillation works much better than pre-training + fine-tuning with smaller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A414F-D32A-CE47-A3E1-2B56473A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147" y="2292912"/>
            <a:ext cx="7389515" cy="29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8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1079-5C3F-464F-85EF-19791DE2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38C7-B210-8C44-B0EA-57019D46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does distillation work so well? A hypothesis:</a:t>
            </a:r>
          </a:p>
          <a:p>
            <a:pPr lvl="1"/>
            <a:r>
              <a:rPr lang="en-US" dirty="0"/>
              <a:t>Language modeling is the “ultimate” NLP task in many ways</a:t>
            </a:r>
          </a:p>
          <a:p>
            <a:pPr lvl="2"/>
            <a:r>
              <a:rPr lang="en-US" dirty="0"/>
              <a:t>I.e., a perfect language model is also a perfect question answering/entailment/sentiment analysis model</a:t>
            </a:r>
          </a:p>
          <a:p>
            <a:pPr lvl="1"/>
            <a:r>
              <a:rPr lang="en-US" dirty="0"/>
              <a:t>Training a massive language model learns millions of latent features which are useful for these other NLP tasks</a:t>
            </a:r>
          </a:p>
          <a:p>
            <a:pPr lvl="1"/>
            <a:r>
              <a:rPr lang="en-US" dirty="0"/>
              <a:t>Finetuning mostly just picks up and tweaks these existing latent features</a:t>
            </a:r>
          </a:p>
          <a:p>
            <a:pPr lvl="1"/>
            <a:r>
              <a:rPr lang="en-US" dirty="0"/>
              <a:t>This requires an oversized model, because only a subset of the features are useful for any given task</a:t>
            </a:r>
          </a:p>
          <a:p>
            <a:pPr lvl="1"/>
            <a:r>
              <a:rPr lang="en-US" dirty="0"/>
              <a:t>Distillation allows the model to only focus on those features</a:t>
            </a:r>
          </a:p>
          <a:p>
            <a:pPr lvl="1"/>
            <a:r>
              <a:rPr lang="en-US" dirty="0"/>
              <a:t>Supporting evidence: Simple self-distillation (distilling a smaller BERT model) doesn’t work so well</a:t>
            </a:r>
          </a:p>
        </p:txBody>
      </p:sp>
    </p:spTree>
    <p:extLst>
      <p:ext uri="{BB962C8B-B14F-4D97-AF65-F5344CB8AC3E}">
        <p14:creationId xmlns:p14="http://schemas.microsoft.com/office/powerpoint/2010/main" val="1914853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D49B-5895-4240-AD6C-3A7B85E8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5CDB-A9F4-404F-8C06-6E022AE5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Pre-trained bidirectional language models work incredibly well</a:t>
            </a:r>
          </a:p>
          <a:p>
            <a:r>
              <a:rPr lang="en-US" dirty="0"/>
              <a:t>However, the models are extremely expensive</a:t>
            </a:r>
          </a:p>
          <a:p>
            <a:r>
              <a:rPr lang="en-US" dirty="0"/>
              <a:t>Improvements (unfortunately) seem to mostly come from even more expensive models and more data</a:t>
            </a:r>
          </a:p>
          <a:p>
            <a:r>
              <a:rPr lang="en-US" dirty="0"/>
              <a:t>The inference/serving problem is mostly “solved” through distillation</a:t>
            </a:r>
          </a:p>
        </p:txBody>
      </p:sp>
    </p:spTree>
    <p:extLst>
      <p:ext uri="{BB962C8B-B14F-4D97-AF65-F5344CB8AC3E}">
        <p14:creationId xmlns:p14="http://schemas.microsoft.com/office/powerpoint/2010/main" val="205299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D260-8B39-AB4B-8DD2-953C4B96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Post-BERT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4B5C19-6A4B-A645-8B68-0F5C8827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Better models like </a:t>
            </a:r>
            <a:r>
              <a:rPr lang="en-US" dirty="0" err="1"/>
              <a:t>RoBERTa</a:t>
            </a:r>
            <a:r>
              <a:rPr lang="en-US" dirty="0"/>
              <a:t>, </a:t>
            </a:r>
            <a:r>
              <a:rPr lang="en-US" dirty="0" err="1"/>
              <a:t>XLNet</a:t>
            </a:r>
            <a:r>
              <a:rPr lang="en-US" dirty="0"/>
              <a:t>, ALBERTA, ELECTRA, T5, ... </a:t>
            </a:r>
          </a:p>
          <a:p>
            <a:pPr lvl="1"/>
            <a:r>
              <a:rPr lang="en-US" dirty="0"/>
              <a:t>Better pretraining objectives and / or more data and / or more parameters</a:t>
            </a:r>
          </a:p>
          <a:p>
            <a:r>
              <a:rPr lang="en-US" dirty="0"/>
              <a:t>Multilingual models like MBERT, XLM-</a:t>
            </a:r>
            <a:r>
              <a:rPr lang="en-US" dirty="0" err="1"/>
              <a:t>RoBERTa</a:t>
            </a:r>
            <a:r>
              <a:rPr lang="en-US" dirty="0"/>
              <a:t>, MBART and MT5.</a:t>
            </a:r>
          </a:p>
          <a:p>
            <a:pPr lvl="1"/>
            <a:r>
              <a:rPr lang="en-US" dirty="0"/>
              <a:t>Pretraining on multilingual data</a:t>
            </a:r>
          </a:p>
          <a:p>
            <a:r>
              <a:rPr lang="en-US" dirty="0"/>
              <a:t>Domain-specific models like </a:t>
            </a:r>
            <a:r>
              <a:rPr lang="en-US" dirty="0" err="1"/>
              <a:t>BioBERT</a:t>
            </a:r>
            <a:r>
              <a:rPr lang="en-US" dirty="0"/>
              <a:t>, </a:t>
            </a:r>
            <a:r>
              <a:rPr lang="en-US" dirty="0" err="1"/>
              <a:t>LegalBERT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Adapting general-purpose models to specific domains.</a:t>
            </a:r>
          </a:p>
          <a:p>
            <a:r>
              <a:rPr lang="en-US" dirty="0"/>
              <a:t>Knowledge distillation</a:t>
            </a:r>
          </a:p>
          <a:p>
            <a:pPr lvl="1"/>
            <a:r>
              <a:rPr lang="en-US" dirty="0"/>
              <a:t>Distilling the knowledge in big models into smaller ones. </a:t>
            </a:r>
          </a:p>
          <a:p>
            <a:r>
              <a:rPr lang="en-US" dirty="0"/>
              <a:t>Zero and few shot learning</a:t>
            </a:r>
          </a:p>
          <a:p>
            <a:pPr lvl="1"/>
            <a:r>
              <a:rPr lang="en-US" dirty="0"/>
              <a:t>Given no or few examples, large models can still perform quite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8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D260-8B39-AB4B-8DD2-953C4B96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Post-BERT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4B5C19-6A4B-A645-8B68-0F5C8827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Better models like </a:t>
            </a:r>
            <a:r>
              <a:rPr lang="en-US" b="1" dirty="0" err="1"/>
              <a:t>RoBERTa</a:t>
            </a:r>
            <a:r>
              <a:rPr lang="en-US" b="1" dirty="0"/>
              <a:t>, </a:t>
            </a:r>
            <a:r>
              <a:rPr lang="en-US" b="1" dirty="0" err="1"/>
              <a:t>XLNet</a:t>
            </a:r>
            <a:r>
              <a:rPr lang="en-US" b="1" dirty="0"/>
              <a:t>, ALBERTA, ELECTRA, T5, ... </a:t>
            </a:r>
          </a:p>
          <a:p>
            <a:pPr lvl="1"/>
            <a:r>
              <a:rPr lang="en-US" dirty="0"/>
              <a:t>Better pretraining objectives and / or more data and / or more parameters</a:t>
            </a:r>
          </a:p>
          <a:p>
            <a:r>
              <a:rPr lang="en-US" dirty="0"/>
              <a:t>Multilingual models like MBERT, XLM-</a:t>
            </a:r>
            <a:r>
              <a:rPr lang="en-US" dirty="0" err="1"/>
              <a:t>RoBERTa</a:t>
            </a:r>
            <a:r>
              <a:rPr lang="en-US" dirty="0"/>
              <a:t>, MBART and MT5.</a:t>
            </a:r>
          </a:p>
          <a:p>
            <a:pPr lvl="1"/>
            <a:r>
              <a:rPr lang="en-US" dirty="0"/>
              <a:t>Pretraining on multilingual data</a:t>
            </a:r>
          </a:p>
          <a:p>
            <a:r>
              <a:rPr lang="en-US" dirty="0"/>
              <a:t>Domain-specific models like </a:t>
            </a:r>
            <a:r>
              <a:rPr lang="en-US" dirty="0" err="1"/>
              <a:t>BioBERT</a:t>
            </a:r>
            <a:r>
              <a:rPr lang="en-US" dirty="0"/>
              <a:t>, </a:t>
            </a:r>
            <a:r>
              <a:rPr lang="en-US" dirty="0" err="1"/>
              <a:t>LegalBERT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Adapting general-purpose models to specific domains.</a:t>
            </a:r>
          </a:p>
          <a:p>
            <a:r>
              <a:rPr lang="en-US" b="1" dirty="0"/>
              <a:t>Knowledge distillation</a:t>
            </a:r>
          </a:p>
          <a:p>
            <a:pPr lvl="1"/>
            <a:r>
              <a:rPr lang="en-US" dirty="0"/>
              <a:t>Distilling the knowledge in big models into smaller ones. </a:t>
            </a:r>
          </a:p>
          <a:p>
            <a:r>
              <a:rPr lang="en-US" dirty="0"/>
              <a:t>Zero and few shot learning</a:t>
            </a:r>
          </a:p>
          <a:p>
            <a:pPr lvl="1"/>
            <a:r>
              <a:rPr lang="en-US" dirty="0"/>
              <a:t>Given no or few examples, large models can still perform quite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EF07-89FE-D74A-80AE-BA144EBE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RoBERTa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EBA1-8D14-304E-8B2D-269D510D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RoBERTa</a:t>
            </a:r>
            <a:r>
              <a:rPr lang="en-US" dirty="0"/>
              <a:t>: A Robustly Optimized BERT Pretraining Approach (Liu et al, University of Washington and Facebook, 2019)</a:t>
            </a:r>
          </a:p>
          <a:p>
            <a:r>
              <a:rPr lang="en-US" dirty="0"/>
              <a:t>Trained BERT for more epochs and/or on more data</a:t>
            </a:r>
          </a:p>
          <a:p>
            <a:pPr lvl="1"/>
            <a:r>
              <a:rPr lang="en-US" dirty="0"/>
              <a:t>Showed that more epochs alone helps, even on same data </a:t>
            </a:r>
          </a:p>
          <a:p>
            <a:pPr lvl="1"/>
            <a:r>
              <a:rPr lang="en-US" dirty="0"/>
              <a:t>More data and larger batches also help</a:t>
            </a:r>
          </a:p>
          <a:p>
            <a:r>
              <a:rPr lang="en-US" dirty="0"/>
              <a:t>Improved masking and pre-training data slightly</a:t>
            </a:r>
          </a:p>
          <a:p>
            <a:pPr lvl="1"/>
            <a:r>
              <a:rPr lang="en-US" dirty="0"/>
              <a:t>dynamic masking</a:t>
            </a:r>
          </a:p>
          <a:p>
            <a:pPr lvl="1"/>
            <a:r>
              <a:rPr lang="en-US" dirty="0"/>
              <a:t>no NSP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8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7F0-C9A6-6440-BE2F-8DC30033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RoBERTa</a:t>
            </a:r>
            <a:r>
              <a:rPr lang="en-US" dirty="0"/>
              <a:t>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2FD17E-BD81-E247-A8F3-4E068E5EB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990" y="3000778"/>
            <a:ext cx="8866454" cy="16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267-F746-4B42-8235-7F0FC8AB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A4C9-4859-0F40-BD11-3EF4571A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+mj-lt"/>
              </a:rPr>
              <a:t>There are two main limitations of BERT algorithm. </a:t>
            </a:r>
          </a:p>
          <a:p>
            <a:pPr lvl="1"/>
            <a:r>
              <a:rPr lang="en-US" sz="2800" dirty="0">
                <a:latin typeface="+mj-lt"/>
              </a:rPr>
              <a:t>BERT corrupts the input with masks and suffers from pretrain-finetune discrepancy. </a:t>
            </a:r>
          </a:p>
          <a:p>
            <a:pPr lvl="1"/>
            <a:r>
              <a:rPr lang="en-US" sz="2800" dirty="0">
                <a:latin typeface="+mj-lt"/>
              </a:rPr>
              <a:t>BERT neglects the dependency between masked positions. </a:t>
            </a:r>
          </a:p>
          <a:p>
            <a:pPr lvl="2"/>
            <a:r>
              <a:rPr lang="en-US" sz="2400" dirty="0">
                <a:latin typeface="+mj-lt"/>
              </a:rPr>
              <a:t>Consider the sentence “New York is a city” and input to BERT to be “[MASK] [MASK] is a city”. </a:t>
            </a:r>
          </a:p>
          <a:p>
            <a:pPr lvl="2"/>
            <a:r>
              <a:rPr lang="en-US" sz="2400" dirty="0">
                <a:latin typeface="+mj-lt"/>
              </a:rPr>
              <a:t>The objective of BERT would be: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log p(New | is a city) + log p(York | is a city)</a:t>
            </a:r>
            <a:endParaRPr lang="en-US" sz="2400" i="1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724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D7F9-66CD-1941-9888-66FFCA8D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XLNET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5A00-9517-FC4B-AC36-DD1647F5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all permutations of a sequence: permutation language modeling</a:t>
            </a:r>
          </a:p>
          <a:p>
            <a:r>
              <a:rPr lang="en-US" dirty="0"/>
              <a:t>Integrates the idea of auto-regressive models and bi-directional context modeling</a:t>
            </a:r>
          </a:p>
          <a:p>
            <a:endParaRPr lang="en-US" dirty="0"/>
          </a:p>
          <a:p>
            <a:r>
              <a:rPr lang="en-US" dirty="0"/>
              <a:t>Read:</a:t>
            </a:r>
          </a:p>
          <a:p>
            <a:pPr lvl="1"/>
            <a:r>
              <a:rPr lang="en-US" dirty="0">
                <a:hlinkClick r:id="rId2"/>
              </a:rPr>
              <a:t>https://arxiv.org/abs/1906.08237</a:t>
            </a:r>
          </a:p>
          <a:p>
            <a:pPr lvl="1"/>
            <a:r>
              <a:rPr lang="en-US" dirty="0">
                <a:hlinkClick r:id="rId2"/>
              </a:rPr>
              <a:t>https://www.borealisai.com/en/blog/understanding-xlnet/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/xlnet-explained-in-simple-terms-255b9fb2c97c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9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917E-ED30-A84F-8525-89DF920C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language modeling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6D0942-0B4A-A046-A201-F1D16B16B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964258"/>
            <a:ext cx="10515600" cy="3773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DFF2EC-3C02-0849-A32B-540EDDE354EA}"/>
              </a:ext>
            </a:extLst>
          </p:cNvPr>
          <p:cNvSpPr txBox="1"/>
          <p:nvPr/>
        </p:nvSpPr>
        <p:spPr>
          <a:xfrm>
            <a:off x="1051956" y="1690688"/>
            <a:ext cx="1087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all permutations of a sequence indices, e.g., for a sequence of length 4 it generates 4! Permutations like:</a:t>
            </a:r>
            <a:br>
              <a:rPr lang="en-US" dirty="0"/>
            </a:br>
            <a:r>
              <a:rPr lang="en-US" dirty="0"/>
              <a:t>[1,2,3,4], [2,4,3,1], [1,4,2,3], …</a:t>
            </a:r>
          </a:p>
          <a:p>
            <a:r>
              <a:rPr lang="en-US" dirty="0"/>
              <a:t>Then, it does auto-regressive language modeling on these permutations.</a:t>
            </a:r>
          </a:p>
        </p:txBody>
      </p:sp>
    </p:spTree>
    <p:extLst>
      <p:ext uri="{BB962C8B-B14F-4D97-AF65-F5344CB8AC3E}">
        <p14:creationId xmlns:p14="http://schemas.microsoft.com/office/powerpoint/2010/main" val="3398184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193DA2F-ABF1-EE46-B93A-8138CE30D4B0}" vid="{A9322BE1-0066-E641-8B2F-9B2BDE4804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2864</TotalTime>
  <Words>1115</Words>
  <Application>Microsoft Macintosh PowerPoint</Application>
  <PresentationFormat>Widescreen</PresentationFormat>
  <Paragraphs>138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Franklin Gothic Book</vt:lpstr>
      <vt:lpstr>Raleway</vt:lpstr>
      <vt:lpstr>Roboto</vt:lpstr>
      <vt:lpstr>Theme1</vt:lpstr>
      <vt:lpstr>Post-BERT</vt:lpstr>
      <vt:lpstr>Background - BERT</vt:lpstr>
      <vt:lpstr>Post-BERT</vt:lpstr>
      <vt:lpstr>Post-BERT</vt:lpstr>
      <vt:lpstr>RoBERTa</vt:lpstr>
      <vt:lpstr>RoBERTa results</vt:lpstr>
      <vt:lpstr>XLNET</vt:lpstr>
      <vt:lpstr>XLNET</vt:lpstr>
      <vt:lpstr>Permutation language modeling</vt:lpstr>
      <vt:lpstr>XLNET: Some implementation details</vt:lpstr>
      <vt:lpstr>XLNET - results</vt:lpstr>
      <vt:lpstr>ALBERT</vt:lpstr>
      <vt:lpstr>ALBERT</vt:lpstr>
      <vt:lpstr>ALBERT</vt:lpstr>
      <vt:lpstr>T5 (Text-to-Text Transfer Transformer)</vt:lpstr>
      <vt:lpstr>PowerPoint Presentation</vt:lpstr>
      <vt:lpstr>T5</vt:lpstr>
      <vt:lpstr>ELECTRA </vt:lpstr>
      <vt:lpstr>ELECTRA</vt:lpstr>
      <vt:lpstr>Distillation</vt:lpstr>
      <vt:lpstr>Applying Models to Production Services</vt:lpstr>
      <vt:lpstr>Distillation</vt:lpstr>
      <vt:lpstr>PowerPoint Presentation</vt:lpstr>
      <vt:lpstr>The pretrained Distillation technique</vt:lpstr>
      <vt:lpstr>Example distillation results</vt:lpstr>
      <vt:lpstr>Distillation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Post-BERT</dc:title>
  <dc:creator>Yadollah Yaghoobzadeh</dc:creator>
  <cp:lastModifiedBy>Yadollah Yaghoobzadeh</cp:lastModifiedBy>
  <cp:revision>48</cp:revision>
  <dcterms:created xsi:type="dcterms:W3CDTF">2021-05-02T17:27:33Z</dcterms:created>
  <dcterms:modified xsi:type="dcterms:W3CDTF">2022-10-17T15:17:06Z</dcterms:modified>
</cp:coreProperties>
</file>