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303" r:id="rId3"/>
    <p:sldId id="304" r:id="rId4"/>
    <p:sldId id="306" r:id="rId5"/>
    <p:sldId id="308" r:id="rId6"/>
    <p:sldId id="305" r:id="rId7"/>
    <p:sldId id="309" r:id="rId8"/>
    <p:sldId id="258" r:id="rId9"/>
    <p:sldId id="310" r:id="rId10"/>
    <p:sldId id="257" r:id="rId11"/>
    <p:sldId id="292" r:id="rId12"/>
    <p:sldId id="294" r:id="rId13"/>
    <p:sldId id="295" r:id="rId14"/>
    <p:sldId id="293" r:id="rId15"/>
    <p:sldId id="261" r:id="rId16"/>
    <p:sldId id="311" r:id="rId17"/>
    <p:sldId id="296" r:id="rId18"/>
    <p:sldId id="297" r:id="rId19"/>
    <p:sldId id="259" r:id="rId20"/>
    <p:sldId id="298" r:id="rId21"/>
    <p:sldId id="260" r:id="rId22"/>
    <p:sldId id="262" r:id="rId23"/>
    <p:sldId id="263" r:id="rId24"/>
    <p:sldId id="300" r:id="rId25"/>
    <p:sldId id="299" r:id="rId26"/>
    <p:sldId id="268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73854"/>
  </p:normalViewPr>
  <p:slideViewPr>
    <p:cSldViewPr snapToGrid="0">
      <p:cViewPr varScale="1">
        <p:scale>
          <a:sx n="86" d="100"/>
          <a:sy n="86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7EDD-F740-4FE8-8605-BEF2DCB043C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9CA1-B658-4086-8393-ECC0BF3F6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fa-IR" dirty="0"/>
              <a:t>کدام مورد از مزایای شبکه </a:t>
            </a:r>
            <a:r>
              <a:rPr lang="en-US" dirty="0"/>
              <a:t>RNN</a:t>
            </a:r>
            <a:r>
              <a:rPr lang="fa-IR" dirty="0"/>
              <a:t> نیست؟</a:t>
            </a:r>
          </a:p>
          <a:p>
            <a:pPr marL="0" algn="r" defTabSz="914400" rtl="1" eaLnBrk="1" latinLnBrk="0" hangingPunct="1"/>
            <a:r>
              <a:rPr lang="fa-IR" dirty="0"/>
              <a:t>۱) پردازش ورودی با طول زیاد</a:t>
            </a:r>
          </a:p>
          <a:p>
            <a:pPr marL="0" algn="r" defTabSz="914400" rtl="1" eaLnBrk="1" latinLnBrk="0" hangingPunct="1"/>
            <a:r>
              <a:rPr lang="fa-IR" dirty="0"/>
              <a:t>۲)‌ تعداد پارامتر یکسان برای هر اندازه ورودی</a:t>
            </a:r>
          </a:p>
          <a:p>
            <a:pPr marL="0" algn="r" defTabSz="914400" rtl="1" eaLnBrk="1" latinLnBrk="0" hangingPunct="1"/>
            <a:r>
              <a:rPr lang="fa-IR" dirty="0"/>
              <a:t>۳) یادگیری ارتباطات بین کلمات با هر </a:t>
            </a:r>
            <a:r>
              <a:rPr lang="fa-IR" dirty="0" err="1"/>
              <a:t>فاصله‌ای</a:t>
            </a:r>
            <a:r>
              <a:rPr lang="fa-IR" dirty="0"/>
              <a:t> از یکدیگر در </a:t>
            </a:r>
            <a:r>
              <a:rPr lang="fa-IR" dirty="0" err="1"/>
              <a:t>وردی</a:t>
            </a:r>
            <a:r>
              <a:rPr lang="fa-IR" dirty="0"/>
              <a:t>. </a:t>
            </a:r>
          </a:p>
          <a:p>
            <a:pPr marL="0" algn="r" defTabSz="914400" rtl="1" eaLnBrk="1" latinLnBrk="0" hangingPunct="1"/>
            <a:r>
              <a:rPr lang="fa-IR" dirty="0"/>
              <a:t>۴) در نظر گرفتن تاریخچه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9CA1-B658-4086-8393-ECC0BF3F6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A80B6-04C7-5143-B496-469F49A01139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6288-758B-B94B-B1B6-FCCCD49D8DB9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E03-0956-CF43-8B6A-A7E8DE276B7B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EA32-5432-EB40-AFA4-C4C97E65CB4F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AF1672-2610-654A-A811-33DAC338632C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26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2758-5157-8544-B977-CBBC4948C480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214-5AE1-5644-ACC0-F104BAF0FD47}" type="datetime1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D0DD-5DBB-6142-BA40-983BB22BAA56}" type="datetime1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0042-0026-AD41-BE29-2184958E4FC5}" type="datetime1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2638D-FA37-3A46-ABDD-AD6D6279AE6D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1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1072A4-BB1B-1D47-BEF7-40025CBC8276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8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F7216E-83C6-714B-8B38-DBD7AFCD53AF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alammar.github.io/illustrated-transform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CF9-5E0D-4042-AAD1-B5B4D0AE8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RNNs, Attention,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07C0-0095-486C-BDBA-DB1531315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280" y="4724351"/>
            <a:ext cx="8263629" cy="60767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Attention is all you need; Vaswani et al., 2017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Alammar</a:t>
            </a:r>
            <a:r>
              <a:rPr lang="en-US" sz="1600" dirty="0">
                <a:solidFill>
                  <a:schemeClr val="tx2"/>
                </a:solidFill>
              </a:rPr>
              <a:t>, Jay. “The Illustrated Transformer.”,  </a:t>
            </a:r>
            <a:r>
              <a:rPr lang="en-US" sz="1600" dirty="0">
                <a:solidFill>
                  <a:schemeClr val="tx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jalammar.github.io/illustrated-transformer/</a:t>
            </a:r>
            <a:endParaRPr lang="fa-IR" sz="16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80C4F-2738-7B45-A75F-46CC7058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8"/>
    </mc:Choice>
    <mc:Fallback xmlns="">
      <p:transition spd="slow" advTm="160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7E3B-CE46-4578-A9E9-D324DBFA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828800"/>
            <a:ext cx="6613524" cy="4114800"/>
          </a:xfrm>
        </p:spPr>
        <p:txBody>
          <a:bodyPr/>
          <a:lstStyle/>
          <a:p>
            <a:r>
              <a:rPr lang="en-US" dirty="0"/>
              <a:t>Encoder-decoder networks</a:t>
            </a:r>
          </a:p>
          <a:p>
            <a:endParaRPr lang="en-US" dirty="0"/>
          </a:p>
          <a:p>
            <a:pPr lvl="1"/>
            <a:r>
              <a:rPr lang="en-US" dirty="0"/>
              <a:t>Used in a wide range of applications including machine translation, summarization, question answering, and dialogue modeling.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RNNs were the most widely-used and successful architecture for both the encoder and decoder.</a:t>
            </a:r>
            <a:endParaRPr lang="fa-I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03E3F4-2B15-4D6C-A658-C890D316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334298"/>
            <a:ext cx="3324225" cy="218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9BB468-729C-0742-B443-C1BD5F15151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dirty="0"/>
              <a:t>Encoder-decoder with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A7B1E-4253-DB43-B891-907CC2D7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44"/>
    </mc:Choice>
    <mc:Fallback xmlns="">
      <p:transition spd="slow" advTm="1613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336-3D12-184A-9665-0E3256DB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95C0-B269-ED48-8DF0-9E1851B9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weighted average of (sequence) elements with the weights depending on an input query. </a:t>
            </a:r>
          </a:p>
          <a:p>
            <a:r>
              <a:rPr lang="en-US" dirty="0"/>
              <a:t>The idea and the name taken from the intuition that humans attend to certain things at each time.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3FF86-D6C1-AE45-A436-D3894FCC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19500"/>
            <a:ext cx="7772400" cy="232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05208-ED19-AC4D-B1BB-80153C27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9D0-F10B-E346-8DEB-681AA6F6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6820"/>
            <a:ext cx="9601200" cy="1485900"/>
          </a:xfrm>
        </p:spPr>
        <p:txBody>
          <a:bodyPr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DA709-5C27-2C44-B462-49970A7EF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77544"/>
            <a:ext cx="9601200" cy="25983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64A53-3265-564D-A29B-15A1978A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2B6-E220-694C-97DE-DFF0BA84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6B698-B7CB-4841-8120-95442AFC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61239"/>
            <a:ext cx="5048015" cy="40109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B3E46F-D3F7-DA48-ACA9-874F974E3BFC}"/>
              </a:ext>
            </a:extLst>
          </p:cNvPr>
          <p:cNvSpPr txBox="1">
            <a:spLocks/>
          </p:cNvSpPr>
          <p:nvPr/>
        </p:nvSpPr>
        <p:spPr bwMode="auto">
          <a:xfrm>
            <a:off x="1159061" y="2277866"/>
            <a:ext cx="4470400" cy="458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i="0" dirty="0"/>
              <a:t>Input: two sentences or sequences </a:t>
            </a:r>
          </a:p>
          <a:p>
            <a:r>
              <a:rPr lang="en-US" i="0" dirty="0"/>
              <a:t>Task: reason/compare those sentences </a:t>
            </a:r>
          </a:p>
          <a:p>
            <a:r>
              <a:rPr lang="en-US" i="0" dirty="0"/>
              <a:t>Attention: queries for each word from one sentences, key and value for each word from second sentence </a:t>
            </a:r>
          </a:p>
          <a:p>
            <a:r>
              <a:rPr lang="en-US" i="0" dirty="0"/>
              <a:t>Applications: paraphrasing, natural language inference, question answering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F4CE2-8BCC-3547-93FA-93F76B6D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663AA5D9-3114-214C-ADEC-F6C3AE9D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85" y="1820094"/>
            <a:ext cx="9143999" cy="41148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6F80B1-21E9-9F4C-B0E0-376F4BF2A73A}"/>
              </a:ext>
            </a:extLst>
          </p:cNvPr>
          <p:cNvSpPr/>
          <p:nvPr/>
        </p:nvSpPr>
        <p:spPr>
          <a:xfrm>
            <a:off x="2438400" y="6098910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buomsoo-kim.github.io</a:t>
            </a:r>
            <a:r>
              <a:rPr lang="en-US" sz="1100" dirty="0"/>
              <a:t>/attention/2020/01/01/Attention-mechanism-1.md/#:~:text=Attention%20Mechanism%20in%20Neural%20Networks,a%20large%20amount%20of%20information.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F1576C-DDC6-374D-A5F7-00B68397D82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Attention: history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BCA6B-8474-BC44-B07C-43932539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22E6-5BC8-4830-B955-E57677DE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8055-4B14-4D0A-8AAE-5B86C487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word, self-attention allows the model to look at other positions in the input for a better encoding for this word.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B264E-8D8E-4C9D-951A-A77AA3B9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61" y="2981325"/>
            <a:ext cx="669637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DF9E8-B670-844F-AA72-D12E27CE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63"/>
    </mc:Choice>
    <mc:Fallback xmlns="">
      <p:transition spd="slow" advTm="71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E1B0-8619-0448-804B-0BB10565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D157-EBD6-1046-9AEB-F5020D16E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EDA33-46CD-3D49-A8E6-9A409CA8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73B0-3620-C545-B14F-21A39245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9B358-15D6-4849-A382-B134B446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577" y="2025699"/>
            <a:ext cx="5747911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B266DA-CA6E-1B46-8B1A-1355E585D297}"/>
              </a:ext>
            </a:extLst>
          </p:cNvPr>
          <p:cNvSpPr/>
          <p:nvPr/>
        </p:nvSpPr>
        <p:spPr>
          <a:xfrm>
            <a:off x="4133091" y="6489797"/>
            <a:ext cx="3925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/>
              <a:t>http://</a:t>
            </a:r>
            <a:r>
              <a:rPr lang="en-US" sz="1400" i="0" dirty="0" err="1"/>
              <a:t>jalammar.github.io</a:t>
            </a:r>
            <a:r>
              <a:rPr lang="en-US" sz="1400" i="0" dirty="0"/>
              <a:t>/illustrated-transformer/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80959-5757-C043-A259-318C1491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A4E2-5A35-C441-95C2-9E92A718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B9F8E-4626-444B-AF03-C9A51D878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540000"/>
            <a:ext cx="9029700" cy="3073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8EAC61-0FA3-5B47-A6E1-2CD6F29C6C21}"/>
              </a:ext>
            </a:extLst>
          </p:cNvPr>
          <p:cNvSpPr/>
          <p:nvPr/>
        </p:nvSpPr>
        <p:spPr>
          <a:xfrm>
            <a:off x="4133091" y="5422900"/>
            <a:ext cx="3925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/>
              <a:t>http://</a:t>
            </a:r>
            <a:r>
              <a:rPr lang="en-US" sz="1400" i="0" dirty="0" err="1"/>
              <a:t>jalammar.github.io</a:t>
            </a:r>
            <a:r>
              <a:rPr lang="en-US" sz="1400" i="0" dirty="0"/>
              <a:t>/illustrated-transformer/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CD5F6-4241-7C48-A1E0-F090A599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4F21-538E-4F5C-BA1B-F16EDA7E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CE0B-7D38-463D-B7AC-6CA2B3D6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7484837" cy="4114800"/>
          </a:xfrm>
        </p:spPr>
        <p:txBody>
          <a:bodyPr/>
          <a:lstStyle/>
          <a:p>
            <a:r>
              <a:rPr lang="en-US" sz="2000" dirty="0"/>
              <a:t>Non-recurrent sequence to sequence encoder-decoder model</a:t>
            </a:r>
          </a:p>
          <a:p>
            <a:pPr lvl="1"/>
            <a:r>
              <a:rPr lang="en-US" sz="1600" dirty="0"/>
              <a:t>Eliminate recurrence, allows for significantly more parallelization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Three kinds of attentions: </a:t>
            </a:r>
          </a:p>
          <a:p>
            <a:pPr lvl="1"/>
            <a:r>
              <a:rPr lang="en-US" sz="1600" dirty="0"/>
              <a:t>The input and output tokens (solved by traditional attention mechanism)</a:t>
            </a:r>
          </a:p>
          <a:p>
            <a:pPr lvl="1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input tokens themselves</a:t>
            </a:r>
          </a:p>
          <a:p>
            <a:pPr lvl="1" algn="just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output tokens themselves</a:t>
            </a:r>
          </a:p>
          <a:p>
            <a:pPr lvl="1" algn="just"/>
            <a:endParaRPr lang="en-US" sz="1800" dirty="0"/>
          </a:p>
          <a:p>
            <a:pPr algn="just"/>
            <a:r>
              <a:rPr lang="en-US" sz="2000" dirty="0"/>
              <a:t>Extend the (self-)attention mechanism to processing input and output sentences as well.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5386E-40EE-400A-BC08-DAD15D1C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1947863"/>
            <a:ext cx="3131097" cy="4529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BC47-53B4-8D43-B4E5-68AEDDE1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16"/>
    </mc:Choice>
    <mc:Fallback xmlns="">
      <p:transition spd="slow" advTm="223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6BD6-C05F-C748-A9B0-1F334DB8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7BE9-6C77-044B-8CC7-A2C275E2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problems require previous history/context in order to be able to give proper output (speech recognition, stock forecasting, target tracking, etc.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One way to do that is to just provide all the necessary context in one "snap-shot" and use standard learning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 big should the snap-shot be?  Varies for different instances of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5A0F-D607-3243-8EA8-EBB81CED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7A19-0DDB-2240-98B1-B5DAD2B5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D5941-6707-F943-989E-057CDE63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284" y="2286000"/>
            <a:ext cx="5563831" cy="3581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3C451-91DB-F54D-98ED-B9A3A7B8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C0B-C9CD-44D6-B491-174F2154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8E90-CA1E-4E6F-8B11-29420BB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4" y="1828800"/>
            <a:ext cx="6409439" cy="4114800"/>
          </a:xfrm>
        </p:spPr>
        <p:txBody>
          <a:bodyPr/>
          <a:lstStyle/>
          <a:p>
            <a:endParaRPr lang="fa-IR" dirty="0"/>
          </a:p>
          <a:p>
            <a:r>
              <a:rPr lang="en-US" dirty="0"/>
              <a:t>The encoder composed of N blocks (N = 6)</a:t>
            </a:r>
          </a:p>
          <a:p>
            <a:endParaRPr lang="en-US" dirty="0"/>
          </a:p>
          <a:p>
            <a:r>
              <a:rPr lang="en-US" dirty="0"/>
              <a:t>Each block composed of two sub-layers</a:t>
            </a:r>
          </a:p>
          <a:p>
            <a:pPr lvl="1"/>
            <a:r>
              <a:rPr lang="en-US" sz="1800" dirty="0"/>
              <a:t>1. Multi-head self-attention layer</a:t>
            </a:r>
          </a:p>
          <a:p>
            <a:pPr lvl="1"/>
            <a:r>
              <a:rPr lang="en-US" sz="1800" dirty="0"/>
              <a:t>2. fully connected feed-forward network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Residual connection followed by a layer normalization between each sub-layer</a:t>
            </a:r>
          </a:p>
          <a:p>
            <a:pPr lvl="2"/>
            <a:r>
              <a:rPr lang="en-US" sz="1600" dirty="0" err="1"/>
              <a:t>LayerNorm</a:t>
            </a:r>
            <a:r>
              <a:rPr lang="en-US" sz="1600" dirty="0"/>
              <a:t>(x + Sublayer(x))</a:t>
            </a:r>
          </a:p>
          <a:p>
            <a:pPr lvl="2"/>
            <a:r>
              <a:rPr lang="en-US" sz="1600" dirty="0"/>
              <a:t>Faster training and regularization 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D1517-0273-4B43-AA5E-9CDF5C42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349" y="812582"/>
            <a:ext cx="1879304" cy="577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A005E-AF19-4F1E-93FC-2A6A2C58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14" y="2394389"/>
            <a:ext cx="1838325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5C70-09DE-2C40-B795-A540D29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331"/>
    </mc:Choice>
    <mc:Fallback xmlns="">
      <p:transition spd="slow" advTm="322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664B-2801-4044-A8D4-8E8E5EB6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B995-D4E1-481C-90AF-92DC287E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828800"/>
            <a:ext cx="7156450" cy="4114800"/>
          </a:xfrm>
        </p:spPr>
        <p:txBody>
          <a:bodyPr/>
          <a:lstStyle/>
          <a:p>
            <a:r>
              <a:rPr lang="en-US" dirty="0"/>
              <a:t>Three vectors for each of the input vectors </a:t>
            </a:r>
          </a:p>
          <a:p>
            <a:pPr lvl="1"/>
            <a:r>
              <a:rPr lang="en-US" dirty="0"/>
              <a:t>A Query vector</a:t>
            </a:r>
          </a:p>
          <a:p>
            <a:pPr lvl="1"/>
            <a:r>
              <a:rPr lang="en-US" dirty="0"/>
              <a:t>A Key vector</a:t>
            </a:r>
          </a:p>
          <a:p>
            <a:pPr lvl="1"/>
            <a:r>
              <a:rPr lang="en-US" dirty="0"/>
              <a:t>A Value vector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/>
              <p:nvPr/>
            </p:nvSpPr>
            <p:spPr>
              <a:xfrm>
                <a:off x="6882343" y="2317637"/>
                <a:ext cx="148579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43" y="2317637"/>
                <a:ext cx="1485791" cy="381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/>
              <p:nvPr/>
            </p:nvSpPr>
            <p:spPr>
              <a:xfrm>
                <a:off x="6870352" y="2823026"/>
                <a:ext cx="14977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52" y="2823026"/>
                <a:ext cx="1497782" cy="381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/>
              <p:nvPr/>
            </p:nvSpPr>
            <p:spPr>
              <a:xfrm>
                <a:off x="6870352" y="3272459"/>
                <a:ext cx="148707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52" y="3272459"/>
                <a:ext cx="1487074" cy="381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>
            <a:extLst>
              <a:ext uri="{FF2B5EF4-FFF2-40B4-BE49-F238E27FC236}">
                <a16:creationId xmlns:a16="http://schemas.microsoft.com/office/drawing/2014/main" id="{27DB4EB0-B058-4866-A0BC-DD41DD29E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975" y="4102648"/>
            <a:ext cx="6962775" cy="2331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D94F2-BC02-3241-AF3E-13C89595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51"/>
    </mc:Choice>
    <mc:Fallback xmlns="">
      <p:transition spd="slow" advTm="27175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C00B-8A00-419E-9789-893CFDF8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4866215" cy="1462087"/>
          </a:xfrm>
        </p:spPr>
        <p:txBody>
          <a:bodyPr/>
          <a:lstStyle/>
          <a:p>
            <a:r>
              <a:rPr lang="en-US" dirty="0"/>
              <a:t>Self-Attention in Transformers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D5E316-FF62-4620-A6DB-32A3E791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5" y="2046405"/>
            <a:ext cx="3867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12EF3-13EF-4ED7-B5DB-1D0127B5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3128962"/>
            <a:ext cx="5214937" cy="3610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EF928-7614-4F29-A836-DA04D23A8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0" y="1565202"/>
            <a:ext cx="2085975" cy="483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0A1CF-953D-4B98-A72C-57597DCD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103" y="2033173"/>
            <a:ext cx="3100855" cy="508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EBE93-B018-4142-BEA7-A35BC786A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6489" y="2522663"/>
            <a:ext cx="1449428" cy="634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C6805-2397-2E4A-A42C-01190ECF2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883" y="4607504"/>
            <a:ext cx="3100388" cy="20361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CFA151-86CA-7C4F-AAAA-C27B79CB6A7C}"/>
              </a:ext>
            </a:extLst>
          </p:cNvPr>
          <p:cNvSpPr/>
          <p:nvPr/>
        </p:nvSpPr>
        <p:spPr>
          <a:xfrm>
            <a:off x="919692" y="28401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large values of 𝑑</a:t>
            </a:r>
            <a:r>
              <a:rPr lang="en-US" baseline="-25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, the dot products grow into huge values, pushing the 𝑠𝑜𝑓𝑡𝑚𝑎𝑥 function into regions where it has extremely small gradients, so the dot-product is scaled by 𝑑</a:t>
            </a:r>
            <a:r>
              <a:rPr lang="en-US" baseline="-25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(length of query/key vectors).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989B9-4442-B14F-B000-724F6A7C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88"/>
    </mc:Choice>
    <mc:Fallback xmlns="">
      <p:transition spd="slow" advTm="7288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A4C-8B82-0F45-AF7F-9D70B06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1D7C-7963-0946-AEF3-9778C88D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88" y="2245895"/>
            <a:ext cx="7283116" cy="4114800"/>
          </a:xfrm>
        </p:spPr>
        <p:txBody>
          <a:bodyPr/>
          <a:lstStyle/>
          <a:p>
            <a:r>
              <a:rPr lang="en-US" sz="2000" dirty="0"/>
              <a:t>Single head offers only one perspective on the data ⇒ Often not enough</a:t>
            </a:r>
          </a:p>
          <a:p>
            <a:r>
              <a:rPr lang="en-US" sz="2000" dirty="0"/>
              <a:t>Performing several self-attentions in parallel increases flexibility and non-linearity/complexity </a:t>
            </a:r>
          </a:p>
          <a:p>
            <a:r>
              <a:rPr lang="en-US" sz="2000" dirty="0"/>
              <a:t>Output projection to scale down the concatenation if necessary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54F0A-62F6-F448-AAB0-A50905B0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03" y="1943434"/>
            <a:ext cx="3111500" cy="3644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B63D6-E2EB-D049-A2B4-86A62FC4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58471-1EE6-0342-B94C-0AB45EAFC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733" y="466096"/>
            <a:ext cx="6347306" cy="5925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0F76E-8DBA-0147-99BA-E520C9E1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3" y="2827867"/>
            <a:ext cx="2974163" cy="3365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D846B-313C-9042-83A2-C16441D9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F5C6-36BD-4287-885C-0C9E3A96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E8B0-1B3F-44E3-B209-8B42666D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4" y="1828800"/>
            <a:ext cx="6496051" cy="4114800"/>
          </a:xfrm>
        </p:spPr>
        <p:txBody>
          <a:bodyPr>
            <a:noAutofit/>
          </a:bodyPr>
          <a:lstStyle/>
          <a:p>
            <a:r>
              <a:rPr lang="en-US" sz="1800" dirty="0"/>
              <a:t>Composed of 3 sub-layers</a:t>
            </a:r>
          </a:p>
          <a:p>
            <a:pPr lvl="1"/>
            <a:r>
              <a:rPr lang="en-US" sz="1600" dirty="0"/>
              <a:t>1. Masked Multi-head attention</a:t>
            </a:r>
          </a:p>
          <a:p>
            <a:pPr lvl="1"/>
            <a:r>
              <a:rPr lang="en-US" sz="1600" dirty="0"/>
              <a:t>2. Encoder-Decoder Attention </a:t>
            </a:r>
          </a:p>
          <a:p>
            <a:pPr lvl="1"/>
            <a:r>
              <a:rPr lang="en-US" sz="1600" dirty="0"/>
              <a:t>3. Fully connected feed-forward network</a:t>
            </a:r>
          </a:p>
          <a:p>
            <a:endParaRPr lang="en-US" sz="1800" dirty="0"/>
          </a:p>
          <a:p>
            <a:r>
              <a:rPr lang="en-US" sz="1800" dirty="0"/>
              <a:t>Masked Multi-head attention:</a:t>
            </a:r>
          </a:p>
          <a:p>
            <a:pPr lvl="1"/>
            <a:r>
              <a:rPr lang="en-US" sz="1600" dirty="0"/>
              <a:t>The self-attention layer is only allowed to attend to earlier positions in the output sequence</a:t>
            </a:r>
          </a:p>
          <a:p>
            <a:pPr lvl="1"/>
            <a:r>
              <a:rPr lang="en-US" sz="1600" dirty="0"/>
              <a:t>Masks the “future” tokens when decoding a certain word (setting them to -inf)</a:t>
            </a:r>
          </a:p>
          <a:p>
            <a:pPr lvl="1"/>
            <a:endParaRPr lang="en-US" sz="1600" dirty="0"/>
          </a:p>
          <a:p>
            <a:r>
              <a:rPr lang="en-US" sz="1800" dirty="0"/>
              <a:t>Encoder-Decoder Attention layer: </a:t>
            </a:r>
          </a:p>
          <a:p>
            <a:pPr lvl="1"/>
            <a:r>
              <a:rPr lang="en-US" sz="1600" dirty="0"/>
              <a:t>Queries come from the layer below it</a:t>
            </a:r>
          </a:p>
          <a:p>
            <a:pPr lvl="1"/>
            <a:r>
              <a:rPr lang="en-US" sz="1600" dirty="0"/>
              <a:t>Keys and Values come from the output of the encoder stack</a:t>
            </a:r>
            <a:endParaRPr lang="fa-IR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18848-B260-9E48-99C8-8092541A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34" y="2095500"/>
            <a:ext cx="3670300" cy="384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F7778-2FF8-7D42-A1D3-4E8B6D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052"/>
    </mc:Choice>
    <mc:Fallback xmlns="">
      <p:transition spd="slow" advTm="264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2B46-5B8F-214B-9943-67B5C9C0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Transformer: Performance in MT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422DB-335E-A04C-B0C7-7D2C5FC2A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27" y="2234153"/>
            <a:ext cx="8530165" cy="44095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14AA2-CEF2-AF45-A92A-DFED9C4E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E156D7-D9DD-488E-BEB9-D4E967642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716922"/>
            <a:ext cx="4447786" cy="3581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+ State-of-the-art on most benchmarks </a:t>
            </a:r>
          </a:p>
          <a:p>
            <a:pPr marL="0" indent="0">
              <a:buNone/>
            </a:pPr>
            <a:r>
              <a:rPr lang="en-US" sz="1800" dirty="0"/>
              <a:t>+ Scalable to billions of parameters (GPT3 – XX billion params) </a:t>
            </a:r>
          </a:p>
          <a:p>
            <a:pPr marL="0" indent="0">
              <a:buNone/>
            </a:pPr>
            <a:r>
              <a:rPr lang="en-US" sz="1800" dirty="0"/>
              <a:t>+ Computation in parallel (feedforward network)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 Recurrence needs to be learned</a:t>
            </a:r>
            <a:br>
              <a:rPr lang="en-US" sz="1800" dirty="0"/>
            </a:br>
            <a:r>
              <a:rPr lang="en-US" sz="1800" dirty="0"/>
              <a:t>⇒ lots of data required or autoregressive task </a:t>
            </a:r>
          </a:p>
          <a:p>
            <a:pPr marL="0" indent="0">
              <a:buNone/>
            </a:pPr>
            <a:r>
              <a:rPr lang="en-US" sz="1800" dirty="0"/>
              <a:t>-  Many parameters for suitable model necessary ⇒ can easily overfit </a:t>
            </a:r>
          </a:p>
          <a:p>
            <a:pPr marL="0" indent="0">
              <a:buNone/>
            </a:pPr>
            <a:r>
              <a:rPr lang="en-US" sz="1800" dirty="0"/>
              <a:t>-  Memory scales quadratically with seq length </a:t>
            </a: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ACE991-27C0-4401-AA06-B6FF72D4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716922"/>
            <a:ext cx="4447786" cy="3581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+ Language is naturally recurrent </a:t>
            </a:r>
          </a:p>
          <a:p>
            <a:pPr marL="0" indent="0">
              <a:buNone/>
            </a:pPr>
            <a:r>
              <a:rPr lang="en-US" sz="1800" dirty="0"/>
              <a:t>+ Higher non-linearity and more complex composition</a:t>
            </a:r>
            <a:br>
              <a:rPr lang="en-US" sz="1800" dirty="0"/>
            </a:br>
            <a:r>
              <a:rPr lang="en-US" sz="1800" dirty="0"/>
              <a:t>⇒ Single-layer RNN outperforms single-layer transformer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Does not scale well beyond 5 layers - Slower to run for long sequences</a:t>
            </a:r>
            <a:br>
              <a:rPr lang="en-US" sz="1800" dirty="0"/>
            </a:br>
            <a:r>
              <a:rPr lang="en-US" sz="1800" dirty="0"/>
              <a:t>- Long-term dependencies problematic 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D2BED7-4E6B-674D-BE10-E7C40E68C080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Transformers vs RNNs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44CD91-ADFD-2944-A56A-5B64947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9A9-2E78-E344-BDC7-56313971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F62E-7EF4-9C4C-BE72-C1B35470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all problems can be converted into one with fixed length inputs and outputs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Problems such as Speech Recognition or Time-series Prediction require a system to store and use context information</a:t>
            </a:r>
          </a:p>
          <a:p>
            <a:pPr lvl="1"/>
            <a:r>
              <a:rPr lang="en-US" altLang="en-US" dirty="0"/>
              <a:t>Simple case: Output YES if the number of 1s is even, else NO</a:t>
            </a:r>
            <a:br>
              <a:rPr lang="en-US" altLang="en-US" dirty="0"/>
            </a:br>
            <a:r>
              <a:rPr lang="en-US" altLang="en-US" dirty="0"/>
              <a:t>1000010101 – YES, 100011 – NO, …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Hard/Impossible to choose a fixed context window</a:t>
            </a:r>
          </a:p>
          <a:p>
            <a:pPr lvl="1"/>
            <a:r>
              <a:rPr lang="en-US" altLang="en-US" dirty="0"/>
              <a:t>There can always be a new sample longer than anything seen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BB35-E8DE-8049-B22B-2A4942E0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50A2-7775-6047-887D-15367052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Neural Networks (RNNs)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BE51-28D3-E342-BD4D-98399FFD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CCCE69-EB53-2D48-BE4D-3F3ACA8FA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4873"/>
            <a:ext cx="30591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F5A7A1-9B79-6249-B2C3-85288BAE5457}"/>
              </a:ext>
            </a:extLst>
          </p:cNvPr>
          <p:cNvSpPr txBox="1">
            <a:spLocks/>
          </p:cNvSpPr>
          <p:nvPr/>
        </p:nvSpPr>
        <p:spPr>
          <a:xfrm>
            <a:off x="5100145" y="2334873"/>
            <a:ext cx="5029200" cy="370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RNNs </a:t>
            </a:r>
            <a:r>
              <a:rPr lang="en-US" dirty="0"/>
              <a:t>take the previous output or</a:t>
            </a:r>
            <a:br>
              <a:rPr lang="en-US" dirty="0"/>
            </a:br>
            <a:r>
              <a:rPr lang="en-US" dirty="0"/>
              <a:t>hidden states as inputs!</a:t>
            </a:r>
            <a:br>
              <a:rPr lang="en-US" dirty="0"/>
            </a:br>
            <a:r>
              <a:rPr lang="en-US" dirty="0"/>
              <a:t>The composite input at time </a:t>
            </a:r>
            <a:r>
              <a:rPr lang="en-US" i="1" dirty="0"/>
              <a:t>t </a:t>
            </a:r>
            <a:r>
              <a:rPr lang="en-US" dirty="0"/>
              <a:t>has some historical</a:t>
            </a:r>
            <a:br>
              <a:rPr lang="en-US" dirty="0"/>
            </a:br>
            <a:r>
              <a:rPr lang="en-US" dirty="0"/>
              <a:t>information about the happenings at time T &lt; </a:t>
            </a:r>
            <a:r>
              <a:rPr lang="en-US" i="1" dirty="0"/>
              <a:t>t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RNNs are useful as their intermediate values (state) can store information about past inputs for a time that is not</a:t>
            </a:r>
            <a:br>
              <a:rPr lang="en-US" dirty="0"/>
            </a:br>
            <a:r>
              <a:rPr lang="en-US" dirty="0"/>
              <a:t>fixed a priori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284-A287-2643-8D7C-2BDC27E8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Recurrent Neural Networks (RNNs)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694D-D05A-234E-B09F-84DFE17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7FF62-69D6-E64A-870F-D5AC9144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7955"/>
            <a:ext cx="1016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7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E1C4-9381-EF42-959D-D8E0DDB0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in Simple RNNs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B85D3-E59E-D44E-BF62-BBF9852E8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B85D3-E59E-D44E-BF62-BBF9852E8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72128-555B-AC45-A272-E8BB03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6C934B7-5924-4C43-96A5-4B6D0FE2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18" y="1749732"/>
            <a:ext cx="6040174" cy="201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7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24A-C143-6440-A82E-60F67F6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F927D-682D-7648-92E1-D11E7E88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A9A1F6F-D065-6946-8182-83C0CAB36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2" y="2006580"/>
            <a:ext cx="6514013" cy="426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0B17-0EA7-42F6-B7FF-6FB1E81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ED2E-3E44-49BA-9703-260A047B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i="0" dirty="0"/>
              <a:t>Possibility of processing input of any length</a:t>
            </a:r>
          </a:p>
          <a:p>
            <a:pPr lvl="1"/>
            <a:r>
              <a:rPr lang="en-US" i="0" dirty="0"/>
              <a:t>Model size not increasing with size of input</a:t>
            </a:r>
          </a:p>
          <a:p>
            <a:pPr lvl="1"/>
            <a:r>
              <a:rPr lang="en-US" i="0" dirty="0"/>
              <a:t>Computation takes into account historical information</a:t>
            </a:r>
          </a:p>
          <a:p>
            <a:pPr lvl="1"/>
            <a:r>
              <a:rPr lang="en-US" i="0" dirty="0"/>
              <a:t>Weights are shared across 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Shortcomings:</a:t>
            </a:r>
          </a:p>
          <a:p>
            <a:pPr lvl="1"/>
            <a:r>
              <a:rPr lang="en-US" dirty="0"/>
              <a:t>Hard to parallelize because of the sequential nature of RNNs</a:t>
            </a:r>
          </a:p>
          <a:p>
            <a:pPr lvl="1"/>
            <a:r>
              <a:rPr lang="en-US" dirty="0"/>
              <a:t>Difficulty of learning long-range dependencies</a:t>
            </a:r>
          </a:p>
          <a:p>
            <a:pPr lvl="1"/>
            <a:r>
              <a:rPr lang="en-US" dirty="0"/>
              <a:t>Cannot consider any future input for the current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5756D-AFA0-0645-81BD-BCACB18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402F-4833-1342-A8DB-90FAAB905D51}"/>
              </a:ext>
            </a:extLst>
          </p:cNvPr>
          <p:cNvSpPr txBox="1"/>
          <p:nvPr/>
        </p:nvSpPr>
        <p:spPr>
          <a:xfrm>
            <a:off x="2090058" y="6268720"/>
            <a:ext cx="591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stanford.edu</a:t>
            </a:r>
            <a:r>
              <a:rPr lang="en-US" sz="1200" dirty="0"/>
              <a:t>/~</a:t>
            </a:r>
            <a:r>
              <a:rPr lang="en-US" sz="1200" dirty="0" err="1"/>
              <a:t>shervine</a:t>
            </a:r>
            <a:r>
              <a:rPr lang="en-US" sz="1200" dirty="0"/>
              <a:t>/teaching/cs-230/</a:t>
            </a:r>
            <a:r>
              <a:rPr lang="en-US" sz="1200" dirty="0" err="1"/>
              <a:t>cheatsheet</a:t>
            </a:r>
            <a:r>
              <a:rPr lang="en-US" sz="1200" dirty="0"/>
              <a:t>-recurrent-neural-networks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41631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9"/>
    </mc:Choice>
    <mc:Fallback xmlns="">
      <p:transition spd="slow" advTm="11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7C7C-25A5-FA4D-948F-AA7B7AE0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6823-ECE8-D049-A776-545ADFDB1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C3B3-C527-3F4E-B9B1-EF3A3814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E35F-1D62-4A68-BD9D-5B27D60AE5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37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8534</TotalTime>
  <Words>1038</Words>
  <Application>Microsoft Macintosh PowerPoint</Application>
  <PresentationFormat>Widescreen</PresentationFormat>
  <Paragraphs>165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Wingdings</vt:lpstr>
      <vt:lpstr>Theme1</vt:lpstr>
      <vt:lpstr>RNNs, Attention, and Transformers</vt:lpstr>
      <vt:lpstr>Recurrent Networks</vt:lpstr>
      <vt:lpstr>Motivation</vt:lpstr>
      <vt:lpstr>Recurrent Neural Networks (RNNs) </vt:lpstr>
      <vt:lpstr>Recurrent Neural Networks (RNNs) </vt:lpstr>
      <vt:lpstr>Inference in Simple RNNs</vt:lpstr>
      <vt:lpstr>RNNs applications</vt:lpstr>
      <vt:lpstr>RNN</vt:lpstr>
      <vt:lpstr>Attention</vt:lpstr>
      <vt:lpstr>PowerPoint Presentation</vt:lpstr>
      <vt:lpstr>Attention</vt:lpstr>
      <vt:lpstr>MT</vt:lpstr>
      <vt:lpstr>Cross-Attention</vt:lpstr>
      <vt:lpstr>PowerPoint Presentation</vt:lpstr>
      <vt:lpstr>Self-Attention</vt:lpstr>
      <vt:lpstr>Transformer</vt:lpstr>
      <vt:lpstr>Transformer Model</vt:lpstr>
      <vt:lpstr>Transformer Model</vt:lpstr>
      <vt:lpstr>Transformer Model</vt:lpstr>
      <vt:lpstr>Encoder</vt:lpstr>
      <vt:lpstr>Encoder</vt:lpstr>
      <vt:lpstr>Self-Attention in Transformers</vt:lpstr>
      <vt:lpstr>Self-Attention in Transformers</vt:lpstr>
      <vt:lpstr>Multi-Head Self-Attention</vt:lpstr>
      <vt:lpstr>PowerPoint Presentation</vt:lpstr>
      <vt:lpstr>Decoder</vt:lpstr>
      <vt:lpstr>Transformer: Performance in MT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Cross-Attention, Self-Attention and Transformers</dc:title>
  <dc:creator>Yadollah Yaghoobzadeh</dc:creator>
  <cp:lastModifiedBy>Yadollah Yaghoobzadeh</cp:lastModifiedBy>
  <cp:revision>34</cp:revision>
  <dcterms:created xsi:type="dcterms:W3CDTF">2021-04-24T15:45:59Z</dcterms:created>
  <dcterms:modified xsi:type="dcterms:W3CDTF">2022-09-02T13:41:26Z</dcterms:modified>
</cp:coreProperties>
</file>