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1" r:id="rId1"/>
  </p:sldMasterIdLst>
  <p:notesMasterIdLst>
    <p:notesMasterId r:id="rId29"/>
  </p:notesMasterIdLst>
  <p:sldIdLst>
    <p:sldId id="256" r:id="rId2"/>
    <p:sldId id="257" r:id="rId3"/>
    <p:sldId id="265" r:id="rId4"/>
    <p:sldId id="285" r:id="rId5"/>
    <p:sldId id="267" r:id="rId6"/>
    <p:sldId id="268" r:id="rId7"/>
    <p:sldId id="272" r:id="rId8"/>
    <p:sldId id="273" r:id="rId9"/>
    <p:sldId id="266" r:id="rId10"/>
    <p:sldId id="269" r:id="rId11"/>
    <p:sldId id="259" r:id="rId12"/>
    <p:sldId id="270" r:id="rId13"/>
    <p:sldId id="271" r:id="rId14"/>
    <p:sldId id="260" r:id="rId15"/>
    <p:sldId id="278" r:id="rId16"/>
    <p:sldId id="277" r:id="rId17"/>
    <p:sldId id="276" r:id="rId18"/>
    <p:sldId id="284" r:id="rId19"/>
    <p:sldId id="263" r:id="rId20"/>
    <p:sldId id="264" r:id="rId21"/>
    <p:sldId id="279" r:id="rId22"/>
    <p:sldId id="281" r:id="rId23"/>
    <p:sldId id="282" r:id="rId24"/>
    <p:sldId id="283" r:id="rId25"/>
    <p:sldId id="274" r:id="rId26"/>
    <p:sldId id="275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FF0ABF-A36A-8647-99A2-B4440D7C6AD8}">
          <p14:sldIdLst>
            <p14:sldId id="256"/>
            <p14:sldId id="257"/>
            <p14:sldId id="265"/>
            <p14:sldId id="285"/>
            <p14:sldId id="267"/>
            <p14:sldId id="268"/>
            <p14:sldId id="272"/>
            <p14:sldId id="273"/>
            <p14:sldId id="266"/>
            <p14:sldId id="269"/>
            <p14:sldId id="259"/>
            <p14:sldId id="270"/>
            <p14:sldId id="271"/>
            <p14:sldId id="260"/>
            <p14:sldId id="278"/>
            <p14:sldId id="277"/>
            <p14:sldId id="276"/>
            <p14:sldId id="284"/>
            <p14:sldId id="263"/>
            <p14:sldId id="264"/>
            <p14:sldId id="279"/>
            <p14:sldId id="281"/>
            <p14:sldId id="282"/>
            <p14:sldId id="283"/>
            <p14:sldId id="274"/>
            <p14:sldId id="275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8"/>
    <p:restoredTop sz="76599"/>
  </p:normalViewPr>
  <p:slideViewPr>
    <p:cSldViewPr snapToGrid="0" snapToObjects="1">
      <p:cViewPr varScale="1">
        <p:scale>
          <a:sx n="96" d="100"/>
          <a:sy n="96" d="100"/>
        </p:scale>
        <p:origin x="1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03C84-9352-1D46-9888-D77479E5147A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66892-C2EA-E745-957C-499D3FEBF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3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RR(R, q) = 1/ </a:t>
            </a:r>
            <a:r>
              <a:rPr lang="en-US" dirty="0" err="1"/>
              <a:t>rank_i</a:t>
            </a:r>
            <a:r>
              <a:rPr lang="en-US" dirty="0"/>
              <a:t> where </a:t>
            </a:r>
            <a:r>
              <a:rPr lang="en-US" dirty="0" err="1"/>
              <a:t>ranki</a:t>
            </a:r>
            <a:r>
              <a:rPr lang="en-US" dirty="0"/>
              <a:t> is the smallest rank number of a relevant document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intuitive way to understand average precision is that it is the average of precision scores at cutoffs corresponding to the appearance of every relevant document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nDCG</a:t>
            </a:r>
            <a:r>
              <a:rPr lang="en-US" dirty="0"/>
              <a:t>) is a metric that is most frequently used to measure the quality of web search results</a:t>
            </a:r>
          </a:p>
          <a:p>
            <a:r>
              <a:rPr lang="en-US" dirty="0"/>
              <a:t>Unlike the other metrics above, </a:t>
            </a:r>
            <a:r>
              <a:rPr lang="en-US" dirty="0" err="1"/>
              <a:t>nDCG</a:t>
            </a:r>
            <a:r>
              <a:rPr lang="en-US" dirty="0"/>
              <a:t> was specifically designed for graded relevance judgments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6892-C2EA-E745-957C-499D3FEBF5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74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In the candidate generation stage (also called initial retrieval or first-stage retrieval), candidate texts are retrieved from the corpus, typically with bag-of-words queries against inverted indexes. These candidates are then reranked with a transformer-based model such as </a:t>
            </a:r>
            <a:r>
              <a:rPr lang="en-US" sz="1200" dirty="0" err="1"/>
              <a:t>monoBERT</a:t>
            </a:r>
            <a:r>
              <a:rPr lang="en-US" sz="120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6892-C2EA-E745-957C-499D3FEBF5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49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monoBERT</a:t>
            </a:r>
            <a:r>
              <a:rPr lang="en-US" dirty="0"/>
              <a:t> ranking model adapts BERT for relevance classification by taking as input the query and a candidate text to be scored (surrounded by appropriate special tokens). The input vector representations comprise the element-wise summation of token embeddings, segment embeddings, and position embeddings. The output of the BERT model is a contextual embedding for each input token. The final representation of the [CLS] token is fed to a fully-connected layer that produces the relevance score s of the text with respect to the query.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6892-C2EA-E745-957C-499D3FEBF5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01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AF5E30-CA31-1D44-ADE2-036C76C7BD2B}" type="datetime1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BED7782-9F9A-CC48-B932-F296E0704DD4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2" name="Picture 2" descr="University of Tehran - Wikipedia">
            <a:extLst>
              <a:ext uri="{FF2B5EF4-FFF2-40B4-BE49-F238E27FC236}">
                <a16:creationId xmlns:a16="http://schemas.microsoft.com/office/drawing/2014/main" id="{2D34036B-10CA-F449-B970-2B224A72D5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091553" y="359568"/>
            <a:ext cx="905184" cy="90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72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FEF09-6983-F84C-9B8F-F95357F39E8F}" type="datetime1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3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3F34-EBB0-3F49-B49E-2FB56F342B67}" type="datetime1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8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7322-D3DA-5D4F-951B-BC67444A1258}" type="datetime1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9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BF4835-1D93-1648-9CDF-92B50DB11D37}" type="datetime1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ED7782-9F9A-CC48-B932-F296E0704D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5139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968B-356F-D848-9CE9-B4A0571DD5D6}" type="datetime1">
              <a:rPr lang="en-US" smtClean="0"/>
              <a:t>10/29/22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5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4C4D-3F37-154F-878F-6F97EE35AA68}" type="datetime1">
              <a:rPr lang="en-US" smtClean="0"/>
              <a:t>10/29/22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1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E946-159D-5D4E-851C-F2DB17C3BDBD}" type="datetime1">
              <a:rPr lang="en-US" smtClean="0"/>
              <a:t>10/29/22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4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7E59F-6FB5-ED47-940C-40A13F445B0F}" type="datetime1">
              <a:rPr lang="en-US" smtClean="0"/>
              <a:t>10/29/22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5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C2D890-7188-B748-9941-78E5D158377B}" type="datetime1">
              <a:rPr lang="en-US" smtClean="0"/>
              <a:t>10/29/22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ED7782-9F9A-CC48-B932-F296E0704DD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022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1372B3-8C84-5F49-88A5-51AC17217B0F}" type="datetime1">
              <a:rPr lang="en-US" smtClean="0"/>
              <a:t>10/29/22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ED7782-9F9A-CC48-B932-F296E0704DD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66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9081943-3DE7-234D-A282-B8B81EA49CAF}" type="datetime1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BED7782-9F9A-CC48-B932-F296E0704DD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2" descr="University of Tehran - Wikipedia">
            <a:extLst>
              <a:ext uri="{FF2B5EF4-FFF2-40B4-BE49-F238E27FC236}">
                <a16:creationId xmlns:a16="http://schemas.microsoft.com/office/drawing/2014/main" id="{C8EE21CB-1DC5-684B-B65D-2ABEBFA43E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091553" y="359568"/>
            <a:ext cx="905184" cy="90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23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10.06467.pdf" TargetMode="External"/><Relationship Id="rId2" Type="http://schemas.openxmlformats.org/officeDocument/2006/relationships/hyperlink" Target="https://www.microsoft.com/en-us/research/uploads/prod/2017/06/fntir2018-neuralir-mitra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0EA7-231A-FE49-A358-71850DD32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Applications: ranking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A33A7-0FE7-A94B-884E-F935F6B64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4909" y="4300664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FMNLP, Fall 1401</a:t>
            </a:r>
            <a:endParaRPr lang="fa-IR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Yadollah Yaghoobzadeh</a:t>
            </a:r>
          </a:p>
          <a:p>
            <a:r>
              <a:rPr lang="en-US" dirty="0">
                <a:solidFill>
                  <a:schemeClr val="tx1"/>
                </a:solidFill>
              </a:rPr>
              <a:t>University of Tehran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CC7DA-0ABE-3749-81F5-949B360F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85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D3D4-FD6D-4B4B-8433-AA0909ED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IR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F72A-0A82-3740-892D-0FE10F75A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TF-IDF</a:t>
            </a:r>
          </a:p>
          <a:p>
            <a:r>
              <a:rPr lang="en-US" dirty="0"/>
              <a:t>BM25</a:t>
            </a:r>
          </a:p>
          <a:p>
            <a:r>
              <a:rPr lang="en-US" dirty="0"/>
              <a:t>Language modeling</a:t>
            </a:r>
          </a:p>
          <a:p>
            <a:r>
              <a:rPr lang="en-US" dirty="0"/>
              <a:t>Translation models</a:t>
            </a:r>
          </a:p>
          <a:p>
            <a:r>
              <a:rPr lang="en-US" dirty="0"/>
              <a:t>Pseudo relevance feedback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51EAF-982D-F14C-AF58-13234421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48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4085-BD01-7F40-9226-C13179CB9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information retrieval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3C3AD0-F165-7D4C-9CCA-220A76B79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3288" y="1281681"/>
            <a:ext cx="7024023" cy="51278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FF31A-5F8F-CF46-A0D0-8F5FAD61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34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4AA15E-5E94-EC49-9143-FA99621DA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308" y="1322532"/>
            <a:ext cx="4690692" cy="42129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A99F7-E5A7-CD4C-AA00-3812E56A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6E3A57-7A7D-7C4B-B54D-8BAAB4F88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286" y="331656"/>
            <a:ext cx="4287154" cy="559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5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F1F99-5550-A346-BC2D-BE984CE4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21D07-AAD2-E540-97DF-618A83A23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086" y="836138"/>
            <a:ext cx="9692942" cy="518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24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A84D-9000-6C4E-8E94-DB5A06F2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is using BERT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117397-BE67-904C-AD79-8C1E9DCA1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1702" y="1983179"/>
            <a:ext cx="8016330" cy="40494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78B685-F74E-4D45-9809-1E11EE4E4A41}"/>
              </a:ext>
            </a:extLst>
          </p:cNvPr>
          <p:cNvSpPr txBox="1"/>
          <p:nvPr/>
        </p:nvSpPr>
        <p:spPr>
          <a:xfrm>
            <a:off x="4243507" y="6172200"/>
            <a:ext cx="5878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400" dirty="0"/>
              <a:t>https://</a:t>
            </a:r>
            <a:r>
              <a:rPr lang="en-US" sz="1400" dirty="0" err="1"/>
              <a:t>blog.google</a:t>
            </a:r>
            <a:r>
              <a:rPr lang="en-US" sz="1400" dirty="0"/>
              <a:t>/products/search/search-language-understanding-</a:t>
            </a:r>
            <a:r>
              <a:rPr lang="en-US" sz="1400" dirty="0" err="1"/>
              <a:t>bert</a:t>
            </a:r>
            <a:r>
              <a:rPr lang="en-US" sz="1400" dirty="0"/>
              <a:t>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5B9D1-C1E0-C64F-A999-2B4BD07D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04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1F8A-FB44-EE41-B00A-2F6BA090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E4C03-6CF5-6449-918D-394887EC0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Pre-BERT neural ranking models are generally classified into two classes: </a:t>
            </a:r>
            <a:r>
              <a:rPr lang="en-US" dirty="0">
                <a:solidFill>
                  <a:schemeClr val="accent1"/>
                </a:solidFill>
              </a:rPr>
              <a:t>representation-based</a:t>
            </a:r>
            <a:r>
              <a:rPr lang="en-US" dirty="0"/>
              <a:t> models and </a:t>
            </a:r>
            <a:r>
              <a:rPr lang="en-US" dirty="0">
                <a:solidFill>
                  <a:schemeClr val="accent1"/>
                </a:solidFill>
              </a:rPr>
              <a:t>interaction-based</a:t>
            </a:r>
            <a:r>
              <a:rPr lang="en-US" dirty="0"/>
              <a:t> models.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28D7B-10BE-A54F-A25F-18C7C39A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367FC-EBF6-A644-AA7E-8006C708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F777C3-02A2-ED4B-B963-20D0A3CE5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734" y="1377537"/>
            <a:ext cx="5088555" cy="461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41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A5477-BC18-614C-B327-86615F3F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574C94-CB69-E64A-AC4E-2017D63AD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7817" y="2376287"/>
            <a:ext cx="5808766" cy="38725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02F26-1F01-004D-8C75-4DADC350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84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A3AB-6167-2346-A14D-7927C6014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828" y="2686050"/>
            <a:ext cx="9601200" cy="1485900"/>
          </a:xfrm>
        </p:spPr>
        <p:txBody>
          <a:bodyPr/>
          <a:lstStyle/>
          <a:p>
            <a:r>
              <a:rPr lang="en-US" dirty="0"/>
              <a:t>BERT in IR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C531B-372F-FC4A-8E53-DA677951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72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E2828-A026-0A48-AE8A-4FCBAC20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independent query and document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104F7-E35E-ED4B-BC29-6FC2B4D5D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Siamese</a:t>
            </a:r>
            <a:r>
              <a:rPr lang="en-US" dirty="0"/>
              <a:t> network architecture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Compute </a:t>
            </a:r>
            <a:r>
              <a:rPr lang="en-US" dirty="0">
                <a:solidFill>
                  <a:schemeClr val="accent1"/>
                </a:solidFill>
              </a:rPr>
              <a:t>document representations offline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query representation </a:t>
            </a:r>
            <a:r>
              <a:rPr lang="en-US" dirty="0"/>
              <a:t>at </a:t>
            </a:r>
            <a:r>
              <a:rPr lang="en-US" dirty="0">
                <a:solidFill>
                  <a:schemeClr val="accent1"/>
                </a:solidFill>
              </a:rPr>
              <a:t>inference</a:t>
            </a:r>
            <a:r>
              <a:rPr lang="en-US" dirty="0"/>
              <a:t> time</a:t>
            </a:r>
          </a:p>
          <a:p>
            <a:r>
              <a:rPr lang="en-US" dirty="0">
                <a:solidFill>
                  <a:schemeClr val="accent1"/>
                </a:solidFill>
              </a:rPr>
              <a:t>Efficient at inference</a:t>
            </a:r>
          </a:p>
          <a:p>
            <a:r>
              <a:rPr lang="en-US" dirty="0">
                <a:solidFill>
                  <a:srgbClr val="C00000"/>
                </a:solidFill>
              </a:rPr>
              <a:t>No interaction </a:t>
            </a:r>
            <a:r>
              <a:rPr lang="en-US" dirty="0"/>
              <a:t>between query and documents </a:t>
            </a:r>
            <a:r>
              <a:rPr lang="en-US" dirty="0">
                <a:sym typeface="Wingdings" pitchFamily="2" charset="2"/>
              </a:rPr>
              <a:t> suboptimal performance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5EB1B-01CC-634F-9AA3-A086D21B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19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7C35CC-04F0-0C43-8C34-D582423808EC}"/>
              </a:ext>
            </a:extLst>
          </p:cNvPr>
          <p:cNvGrpSpPr/>
          <p:nvPr/>
        </p:nvGrpSpPr>
        <p:grpSpPr>
          <a:xfrm>
            <a:off x="3272445" y="2806215"/>
            <a:ext cx="5725085" cy="1694534"/>
            <a:chOff x="1459470" y="3045864"/>
            <a:chExt cx="7952651" cy="23909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602310-FA1F-1240-864C-22C1CF36352D}"/>
                </a:ext>
              </a:extLst>
            </p:cNvPr>
            <p:cNvSpPr/>
            <p:nvPr/>
          </p:nvSpPr>
          <p:spPr>
            <a:xfrm>
              <a:off x="5059838" y="3045864"/>
              <a:ext cx="1401289" cy="9500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457200" rtl="0" eaLnBrk="1" latinLnBrk="0" hangingPunct="1"/>
              <a:r>
                <a:rPr lang="en-US" dirty="0"/>
                <a:t>BERT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1224CF5-79F2-6940-818E-03BD37E4D715}"/>
                </a:ext>
              </a:extLst>
            </p:cNvPr>
            <p:cNvSpPr txBox="1"/>
            <p:nvPr/>
          </p:nvSpPr>
          <p:spPr>
            <a:xfrm>
              <a:off x="1911158" y="3244334"/>
              <a:ext cx="1045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457200" rtl="0" eaLnBrk="1" latinLnBrk="0" hangingPunct="1"/>
              <a:r>
                <a:rPr lang="en-US" dirty="0"/>
                <a:t>query (q)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794184-51B2-7D4D-9C1A-0830499DF655}"/>
                </a:ext>
              </a:extLst>
            </p:cNvPr>
            <p:cNvSpPr txBox="1"/>
            <p:nvPr/>
          </p:nvSpPr>
          <p:spPr>
            <a:xfrm>
              <a:off x="1459470" y="4813204"/>
              <a:ext cx="1483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document (d)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A646933-C50C-2C4D-8463-42C5C8AFAC65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3535652" y="3520913"/>
              <a:ext cx="1524186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8AAD5BB-3EF7-7547-B579-CB46B5AA0328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3535652" y="4961803"/>
              <a:ext cx="1524186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AC9778A-7203-3045-A105-EA4050523409}"/>
                </a:ext>
              </a:extLst>
            </p:cNvPr>
            <p:cNvSpPr/>
            <p:nvPr/>
          </p:nvSpPr>
          <p:spPr>
            <a:xfrm>
              <a:off x="8010832" y="3770819"/>
              <a:ext cx="1401289" cy="78908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score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7CD241A-4B0F-F64F-B23D-ED80DFDB706B}"/>
                </a:ext>
              </a:extLst>
            </p:cNvPr>
            <p:cNvCxnSpPr>
              <a:cxnSpLocks/>
              <a:stCxn id="5" idx="3"/>
              <a:endCxn id="10" idx="2"/>
            </p:cNvCxnSpPr>
            <p:nvPr/>
          </p:nvCxnSpPr>
          <p:spPr>
            <a:xfrm>
              <a:off x="6461127" y="3520913"/>
              <a:ext cx="1549705" cy="6444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291EBF-93FA-9440-A9EF-85A8BAC5BC38}"/>
                </a:ext>
              </a:extLst>
            </p:cNvPr>
            <p:cNvSpPr txBox="1"/>
            <p:nvPr/>
          </p:nvSpPr>
          <p:spPr>
            <a:xfrm>
              <a:off x="8208387" y="4597644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ɸ</a:t>
              </a:r>
              <a:r>
                <a:rPr lang="en-US" dirty="0"/>
                <a:t>(</a:t>
              </a:r>
              <a:r>
                <a:rPr lang="en-US" dirty="0" err="1"/>
                <a:t>q,d</a:t>
              </a:r>
              <a:r>
                <a:rPr lang="en-US" dirty="0"/>
                <a:t>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0934F16-096D-CD42-9FD5-56C270F7792F}"/>
                </a:ext>
              </a:extLst>
            </p:cNvPr>
            <p:cNvSpPr/>
            <p:nvPr/>
          </p:nvSpPr>
          <p:spPr>
            <a:xfrm>
              <a:off x="5059839" y="4486755"/>
              <a:ext cx="1401289" cy="9500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457200" rtl="0" eaLnBrk="1" latinLnBrk="0" hangingPunct="1"/>
              <a:r>
                <a:rPr lang="en-US" dirty="0"/>
                <a:t>BERT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30F4A88-7BF6-3346-9860-AFC84FFF1B96}"/>
                </a:ext>
              </a:extLst>
            </p:cNvPr>
            <p:cNvCxnSpPr>
              <a:cxnSpLocks/>
              <a:stCxn id="23" idx="3"/>
              <a:endCxn id="10" idx="2"/>
            </p:cNvCxnSpPr>
            <p:nvPr/>
          </p:nvCxnSpPr>
          <p:spPr>
            <a:xfrm flipV="1">
              <a:off x="6461128" y="4165362"/>
              <a:ext cx="1549703" cy="7964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7253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60B9-C9C6-D446-8199-84974335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ranking?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3A630-C2E3-D546-82CD-E3468B7EA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9447" cy="4351338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In search, we need to </a:t>
            </a:r>
            <a:r>
              <a:rPr lang="en-US" sz="2400" dirty="0">
                <a:solidFill>
                  <a:schemeClr val="accent1"/>
                </a:solidFill>
              </a:rPr>
              <a:t>retrieve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1"/>
                </a:solidFill>
              </a:rPr>
              <a:t>rank</a:t>
            </a:r>
            <a:r>
              <a:rPr lang="en-US" sz="2400" dirty="0"/>
              <a:t> the </a:t>
            </a:r>
            <a:r>
              <a:rPr lang="en-US" sz="2400" dirty="0">
                <a:solidFill>
                  <a:schemeClr val="accent1"/>
                </a:solidFill>
              </a:rPr>
              <a:t>relevant</a:t>
            </a:r>
            <a:r>
              <a:rPr lang="en-US" sz="2400" dirty="0"/>
              <a:t> items for a give query.</a:t>
            </a:r>
          </a:p>
          <a:p>
            <a:r>
              <a:rPr lang="en-US" sz="2400" dirty="0"/>
              <a:t>Ranking is done according to some </a:t>
            </a:r>
            <a:r>
              <a:rPr lang="en-US" sz="2400" dirty="0">
                <a:solidFill>
                  <a:schemeClr val="accent1"/>
                </a:solidFill>
              </a:rPr>
              <a:t>criteria</a:t>
            </a:r>
            <a:r>
              <a:rPr lang="en-US" sz="2400" dirty="0"/>
              <a:t> 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4EAA47-4B93-194A-8E32-81CEC251C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906" y="2275938"/>
            <a:ext cx="5973479" cy="396289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84389-B84B-FD4F-8632-7FAE0970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98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21FB-39B4-7348-BEC5-7848A9F41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joint representation of query and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359F7-8A90-564B-BE42-BCEA5C32B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is done online</a:t>
            </a:r>
          </a:p>
          <a:p>
            <a:r>
              <a:rPr lang="en-US" dirty="0"/>
              <a:t>Not efficient for ranking </a:t>
            </a:r>
            <a:r>
              <a:rPr lang="en-US" dirty="0">
                <a:sym typeface="Wingdings" pitchFamily="2" charset="2"/>
              </a:rPr>
              <a:t> only used in re-ranking top-K results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3A864-0A8A-D848-B0F1-00A70FAB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5CAD62-F125-844C-ADE7-3E044FC8E056}"/>
              </a:ext>
            </a:extLst>
          </p:cNvPr>
          <p:cNvSpPr/>
          <p:nvPr/>
        </p:nvSpPr>
        <p:spPr>
          <a:xfrm>
            <a:off x="4631377" y="3814705"/>
            <a:ext cx="1745673" cy="13567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r>
              <a:rPr lang="en-US" dirty="0"/>
              <a:t>BERT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3DEB5E-5275-104E-AB02-59EF49B9D2C3}"/>
              </a:ext>
            </a:extLst>
          </p:cNvPr>
          <p:cNvSpPr txBox="1"/>
          <p:nvPr/>
        </p:nvSpPr>
        <p:spPr>
          <a:xfrm>
            <a:off x="2171660" y="3742256"/>
            <a:ext cx="104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457200" rtl="0" eaLnBrk="1" latinLnBrk="0" hangingPunct="1"/>
            <a:r>
              <a:rPr lang="en-US" dirty="0"/>
              <a:t>query (q)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9E848-9C29-064C-A2CF-BB2FF6D70186}"/>
              </a:ext>
            </a:extLst>
          </p:cNvPr>
          <p:cNvSpPr txBox="1"/>
          <p:nvPr/>
        </p:nvSpPr>
        <p:spPr>
          <a:xfrm>
            <a:off x="2078312" y="5166733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 (d)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1CEA29-06EF-5045-9965-5921BCB589C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30088" y="4021650"/>
            <a:ext cx="1401289" cy="4714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9A2343-FC57-0A44-98A5-B9BB5B052A7E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230088" y="4493083"/>
            <a:ext cx="1401289" cy="66264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6C03944-0DC7-2347-9DBD-D21FD03B0835}"/>
              </a:ext>
            </a:extLst>
          </p:cNvPr>
          <p:cNvSpPr/>
          <p:nvPr/>
        </p:nvSpPr>
        <p:spPr>
          <a:xfrm>
            <a:off x="8107272" y="4156725"/>
            <a:ext cx="1076881" cy="6528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score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A0E0E0-D7C7-424C-B90A-93D6E43562EE}"/>
              </a:ext>
            </a:extLst>
          </p:cNvPr>
          <p:cNvCxnSpPr>
            <a:stCxn id="5" idx="3"/>
            <a:endCxn id="10" idx="2"/>
          </p:cNvCxnSpPr>
          <p:nvPr/>
        </p:nvCxnSpPr>
        <p:spPr>
          <a:xfrm flipV="1">
            <a:off x="6377050" y="4483144"/>
            <a:ext cx="1730222" cy="9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BCB1D5-4C87-FC4D-A360-79D501CEF993}"/>
              </a:ext>
            </a:extLst>
          </p:cNvPr>
          <p:cNvSpPr txBox="1"/>
          <p:nvPr/>
        </p:nvSpPr>
        <p:spPr>
          <a:xfrm>
            <a:off x="5329560" y="53507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ɸ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911D5D-70E3-0B4F-93CB-929D9CC54EF6}"/>
              </a:ext>
            </a:extLst>
          </p:cNvPr>
          <p:cNvSpPr txBox="1"/>
          <p:nvPr/>
        </p:nvSpPr>
        <p:spPr>
          <a:xfrm>
            <a:off x="8300852" y="498145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ɸ</a:t>
            </a:r>
            <a:r>
              <a:rPr lang="en-US" dirty="0"/>
              <a:t>(</a:t>
            </a:r>
            <a:r>
              <a:rPr lang="en-US" dirty="0" err="1"/>
              <a:t>q,d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7677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BC09-B18B-D74D-A26E-B0E90BBF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revolution in IR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C53FC6-BB42-5244-9F7C-B88FAFC91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900" y="2791884"/>
            <a:ext cx="7086600" cy="2095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3E597-76A9-E045-9EF9-3E57E6A8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09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9B78D2-3FAD-1443-B695-5E1D4844E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Retrieve-and-</a:t>
            </a:r>
            <a:r>
              <a:rPr lang="en-US" sz="4000" dirty="0" err="1"/>
              <a:t>rerank</a:t>
            </a:r>
            <a:r>
              <a:rPr lang="en-US" sz="4000" dirty="0"/>
              <a:t>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047C2B-457F-D14F-9996-2F5F50699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8998" y="2416795"/>
            <a:ext cx="9470030" cy="226950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54F9A-8133-B140-A1F7-8341411F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44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5AB2-0529-3747-BDF7-4DA75A04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Reranker</a:t>
            </a:r>
            <a:r>
              <a:rPr lang="en-US" dirty="0"/>
              <a:t>: </a:t>
            </a:r>
            <a:r>
              <a:rPr lang="en-US" dirty="0" err="1"/>
              <a:t>MonoBERT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7F75C3-99EE-1849-8A35-3D8A9B819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70316" y="2171700"/>
            <a:ext cx="5715000" cy="3581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266C2-0A8E-414E-95E5-FE8BD81F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05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973B-D99A-0D45-9A5B-CBFFEB68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02DBB9-BEAF-1540-A61E-55964408A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6700" y="2692400"/>
            <a:ext cx="6731000" cy="2768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4B468-3AC3-3D47-A54D-49CD7843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2894C-CF39-F64F-96CD-781800E6891F}"/>
              </a:ext>
            </a:extLst>
          </p:cNvPr>
          <p:cNvSpPr txBox="1"/>
          <p:nvPr/>
        </p:nvSpPr>
        <p:spPr>
          <a:xfrm>
            <a:off x="4465122" y="5987534"/>
            <a:ext cx="3892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/pdf/2010.06467.pdf</a:t>
            </a:r>
          </a:p>
        </p:txBody>
      </p:sp>
    </p:spTree>
    <p:extLst>
      <p:ext uri="{BB962C8B-B14F-4D97-AF65-F5344CB8AC3E}">
        <p14:creationId xmlns:p14="http://schemas.microsoft.com/office/powerpoint/2010/main" val="3300055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ED102-AF03-4C41-9E93-716AF8C8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F1598-32EE-374E-A1CE-B9A39F2FF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straightforward application of transformers to text ranking is to convert the task into a</a:t>
            </a:r>
            <a:r>
              <a:rPr lang="en-US" dirty="0">
                <a:solidFill>
                  <a:schemeClr val="accent1"/>
                </a:solidFill>
              </a:rPr>
              <a:t> text classification problem</a:t>
            </a:r>
            <a:r>
              <a:rPr lang="en-US" dirty="0"/>
              <a:t>, and then sort the texts to be ranked based on the probability that each item belongs to the relevant class.</a:t>
            </a:r>
          </a:p>
          <a:p>
            <a:r>
              <a:rPr lang="en-US" dirty="0"/>
              <a:t>This relevance classification approach is usually deployed in a module that </a:t>
            </a:r>
            <a:r>
              <a:rPr lang="en-US" dirty="0" err="1">
                <a:solidFill>
                  <a:schemeClr val="accent1"/>
                </a:solidFill>
              </a:rPr>
              <a:t>reranks</a:t>
            </a:r>
            <a:r>
              <a:rPr lang="en-US" dirty="0"/>
              <a:t> candidate texts from an initial </a:t>
            </a:r>
            <a:r>
              <a:rPr lang="en-US" dirty="0">
                <a:solidFill>
                  <a:schemeClr val="accent1"/>
                </a:solidFill>
              </a:rPr>
              <a:t>keyword search engine</a:t>
            </a:r>
            <a:r>
              <a:rPr lang="en-US" dirty="0"/>
              <a:t>.</a:t>
            </a:r>
          </a:p>
          <a:p>
            <a:r>
              <a:rPr lang="en-US" dirty="0"/>
              <a:t>Researchers have proposed additional innovations, including query expansion (Zheng et al., 2020), document expansion (Nogueira et al., 2019b; Nogueira and Lin, 2019) and term importance prediction (Dai and Callan, 2019a, 2020).</a:t>
            </a:r>
          </a:p>
          <a:p>
            <a:r>
              <a:rPr lang="en-US" dirty="0">
                <a:solidFill>
                  <a:schemeClr val="accent1"/>
                </a:solidFill>
              </a:rPr>
              <a:t>Distillation</a:t>
            </a:r>
            <a:r>
              <a:rPr lang="en-US" dirty="0"/>
              <a:t> of large models for efficiency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14130-00B4-354A-B07C-B02F725C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14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8FB7-C310-AE40-B8C3-FDAE1084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7A61D-A2FA-B349-A8E0-49C5A725E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Arguably, the single biggest benefit brought about by modern deep learning techniques to text ranking is the </a:t>
            </a:r>
            <a:r>
              <a:rPr lang="en-US" dirty="0">
                <a:solidFill>
                  <a:schemeClr val="accent1"/>
                </a:solidFill>
              </a:rPr>
              <a:t>move away from sparse signals</a:t>
            </a:r>
            <a:r>
              <a:rPr lang="en-US" dirty="0"/>
              <a:t>, mostly limited to exact matches, to </a:t>
            </a:r>
            <a:r>
              <a:rPr lang="en-US" dirty="0">
                <a:solidFill>
                  <a:schemeClr val="accent1"/>
                </a:solidFill>
              </a:rPr>
              <a:t>dense representations </a:t>
            </a:r>
            <a:r>
              <a:rPr lang="en-US" dirty="0"/>
              <a:t>that are able to capture semantic matches to better model relevance.</a:t>
            </a:r>
          </a:p>
          <a:p>
            <a:r>
              <a:rPr lang="en-US" dirty="0"/>
              <a:t>In the simplest approach, ranking becomes the problem of </a:t>
            </a:r>
            <a:r>
              <a:rPr lang="en-US" dirty="0">
                <a:solidFill>
                  <a:schemeClr val="accent1"/>
                </a:solidFill>
              </a:rPr>
              <a:t>approximate nearest neighbor (ANN) search</a:t>
            </a:r>
            <a:r>
              <a:rPr lang="en-US" dirty="0"/>
              <a:t> based on some simple metric such as cosine similarity</a:t>
            </a:r>
          </a:p>
          <a:p>
            <a:r>
              <a:rPr lang="en-US" dirty="0">
                <a:solidFill>
                  <a:schemeClr val="accent1"/>
                </a:solidFill>
              </a:rPr>
              <a:t>limitations on text length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effectiveness–efficiency </a:t>
            </a:r>
            <a:r>
              <a:rPr lang="en-US" dirty="0"/>
              <a:t>tradeoffs are important considerations</a:t>
            </a:r>
          </a:p>
          <a:p>
            <a:r>
              <a:rPr lang="en-US" dirty="0"/>
              <a:t>It becomes increasingly </a:t>
            </a:r>
            <a:r>
              <a:rPr lang="en-US" dirty="0">
                <a:solidFill>
                  <a:srgbClr val="C00000"/>
                </a:solidFill>
              </a:rPr>
              <a:t>difficult</a:t>
            </a:r>
            <a:r>
              <a:rPr lang="en-US" dirty="0"/>
              <a:t> to accurately capture the semantics of </a:t>
            </a:r>
            <a:r>
              <a:rPr lang="en-US" dirty="0">
                <a:solidFill>
                  <a:schemeClr val="accent1"/>
                </a:solidFill>
              </a:rPr>
              <a:t>longer texts with fixed-sized representations</a:t>
            </a:r>
            <a:r>
              <a:rPr lang="en-US" dirty="0"/>
              <a:t>, and increasingly complex comparison architectures increase latency and may necessitate reranking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435C8-821A-2F4C-83FF-6F4503DE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64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FCB3-3D43-4048-BF22-F2846F97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93F1F-E719-8946-825E-6CBE0F3F9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https://www.microsoft.com/en-us/research/uploads/prod/2017/06/fntir2018-neuralir-mitra.pdf</a:t>
            </a:r>
            <a:endParaRPr lang="fa-IR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arxiv.org</a:t>
            </a:r>
            <a:r>
              <a:rPr lang="en-US" dirty="0">
                <a:hlinkClick r:id="rId3"/>
              </a:rPr>
              <a:t>/pdf/2010.06467.pdf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AFD21-3E48-9549-8FF3-435408AF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FD8BA-3978-9447-B55A-C3E3DA61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A8EF-F996-D64E-99D8-D8002147A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Ad-hoc retrieval</a:t>
            </a:r>
          </a:p>
          <a:p>
            <a:pPr lvl="1"/>
            <a:r>
              <a:rPr lang="en-US" dirty="0"/>
              <a:t>ranking documents given a query</a:t>
            </a:r>
          </a:p>
          <a:p>
            <a:pPr lvl="1"/>
            <a:r>
              <a:rPr lang="en-US" dirty="0"/>
              <a:t>what google, Bing and other search engines are doing most of the time.</a:t>
            </a:r>
          </a:p>
          <a:p>
            <a:r>
              <a:rPr lang="en-US" dirty="0"/>
              <a:t>Question answering</a:t>
            </a:r>
          </a:p>
          <a:p>
            <a:pPr lvl="1"/>
            <a:r>
              <a:rPr lang="en-US" dirty="0"/>
              <a:t>returning spans of text for a given query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EF834-3C94-044C-AC5F-6879C751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4DC20-C9B5-A048-8D1F-CC908C0F2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49" y="1678186"/>
            <a:ext cx="8023901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5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7913-4929-C346-9401-38950372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ranking example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CE3D-1609-CF4C-895E-FF6AF015E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Question Answering (QA)</a:t>
            </a:r>
          </a:p>
          <a:p>
            <a:pPr lvl="1"/>
            <a:r>
              <a:rPr lang="en-US" dirty="0"/>
              <a:t>extractive</a:t>
            </a:r>
          </a:p>
          <a:p>
            <a:pPr lvl="1"/>
            <a:r>
              <a:rPr lang="en-US" dirty="0"/>
              <a:t>factoid</a:t>
            </a:r>
          </a:p>
          <a:p>
            <a:r>
              <a:rPr lang="en-US" dirty="0"/>
              <a:t>Community Question Answering (CQA)</a:t>
            </a:r>
          </a:p>
          <a:p>
            <a:pPr lvl="1"/>
            <a:r>
              <a:rPr lang="en-US" dirty="0"/>
              <a:t>like Quora, </a:t>
            </a:r>
            <a:r>
              <a:rPr lang="en-US" dirty="0" err="1"/>
              <a:t>StackExchange</a:t>
            </a:r>
            <a:endParaRPr lang="en-US" dirty="0"/>
          </a:p>
          <a:p>
            <a:pPr lvl="1"/>
            <a:r>
              <a:rPr lang="en-US" dirty="0"/>
              <a:t>Question | answer matching</a:t>
            </a:r>
          </a:p>
          <a:p>
            <a:r>
              <a:rPr lang="en-US" dirty="0"/>
              <a:t>Information Filtering (IF)</a:t>
            </a:r>
          </a:p>
          <a:p>
            <a:pPr lvl="1"/>
            <a:r>
              <a:rPr lang="en-US" dirty="0"/>
              <a:t>Opposite of search: in IF, query is fixed but documents change</a:t>
            </a:r>
          </a:p>
          <a:p>
            <a:r>
              <a:rPr lang="en-US" dirty="0"/>
              <a:t>Text Recommendation</a:t>
            </a:r>
          </a:p>
          <a:p>
            <a:pPr lvl="1"/>
            <a:r>
              <a:rPr lang="en-US" dirty="0"/>
              <a:t>showing other related search results</a:t>
            </a:r>
          </a:p>
          <a:p>
            <a:r>
              <a:rPr lang="en-US" dirty="0"/>
              <a:t>Text Ranking as Input to </a:t>
            </a:r>
            <a:r>
              <a:rPr lang="en-US"/>
              <a:t>Downstream Modules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857DC-5819-CD4F-B9AE-31063829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7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8413-D9AC-F44B-883C-F635803D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Desiderata of an IR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340B2-D87D-1A40-959B-CE7B49B42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 understanding</a:t>
            </a:r>
          </a:p>
          <a:p>
            <a:r>
              <a:rPr lang="en-US" dirty="0"/>
              <a:t>Robustness to rare inputs</a:t>
            </a:r>
          </a:p>
          <a:p>
            <a:r>
              <a:rPr lang="en-US" dirty="0"/>
              <a:t>Robustness to corpus variance</a:t>
            </a:r>
          </a:p>
          <a:p>
            <a:r>
              <a:rPr lang="en-US" dirty="0"/>
              <a:t>Robustness to variable length inputs</a:t>
            </a:r>
          </a:p>
          <a:p>
            <a:r>
              <a:rPr lang="en-US" dirty="0"/>
              <a:t>Robustness to errors in input </a:t>
            </a:r>
          </a:p>
          <a:p>
            <a:r>
              <a:rPr lang="en-US" dirty="0"/>
              <a:t>Sensitivity to context </a:t>
            </a:r>
          </a:p>
          <a:p>
            <a:r>
              <a:rPr lang="en-US" dirty="0"/>
              <a:t>Efficiency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82659-AE82-534A-8049-457EFC0B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1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A48D-F0C2-6B42-9472-51951255F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1B5DA-02D0-084A-A386-5FAE53195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 metrics focus on rank-based evaluation of retrieved results using ground truth information, as determined by manual judgments or implicit feedback from user </a:t>
            </a:r>
            <a:r>
              <a:rPr lang="en-US" dirty="0" err="1"/>
              <a:t>behaviour</a:t>
            </a:r>
            <a:r>
              <a:rPr lang="en-US" dirty="0"/>
              <a:t> data.</a:t>
            </a:r>
          </a:p>
          <a:p>
            <a:r>
              <a:rPr lang="en-US" dirty="0"/>
              <a:t>Metrics include:</a:t>
            </a:r>
          </a:p>
          <a:p>
            <a:pPr lvl="1"/>
            <a:r>
              <a:rPr lang="en-US" dirty="0"/>
              <a:t>Precision and recall</a:t>
            </a:r>
          </a:p>
          <a:p>
            <a:pPr lvl="1"/>
            <a:r>
              <a:rPr lang="en-US" dirty="0"/>
              <a:t>Reciprocal rank (MRR)</a:t>
            </a:r>
          </a:p>
          <a:p>
            <a:pPr lvl="1"/>
            <a:r>
              <a:rPr lang="en-US" dirty="0"/>
              <a:t>Average precision (MAP) </a:t>
            </a:r>
          </a:p>
          <a:p>
            <a:pPr lvl="1"/>
            <a:r>
              <a:rPr lang="en-US" dirty="0"/>
              <a:t>Normalized discounted cumulative gain (NDCG)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05C6C-334A-FD49-9681-CC1BC756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1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346047-6860-6345-BDE0-514EFAE1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 rank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C365B-E501-5943-BD9C-802607873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to rank (LTR) for IR uses training data, such as human relevance labels and click data, to train towards an IR objective.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1A4A3D-2589-C84F-8E80-BAECA45B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4DB4-93B6-1B49-8119-E9FD2228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loss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79B9C-08D9-C14C-BBC9-7B02AE24F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loss</a:t>
            </a:r>
          </a:p>
          <a:p>
            <a:r>
              <a:rPr lang="en-US" dirty="0"/>
              <a:t>Classification loss</a:t>
            </a:r>
          </a:p>
          <a:p>
            <a:r>
              <a:rPr lang="en-US" dirty="0"/>
              <a:t>Contrastive loss</a:t>
            </a:r>
          </a:p>
          <a:p>
            <a:pPr lvl="1"/>
            <a:r>
              <a:rPr lang="en-US" dirty="0"/>
              <a:t>minimizing the distance between a relevant pair, while increasing the distance between irrelevant items</a:t>
            </a:r>
          </a:p>
          <a:p>
            <a:r>
              <a:rPr lang="en-US" dirty="0"/>
              <a:t>Cross-Entropy loss over document</a:t>
            </a:r>
          </a:p>
          <a:p>
            <a:pPr lvl="1"/>
            <a:r>
              <a:rPr lang="en-US" dirty="0"/>
              <a:t>maximizing the difference between scores generated by the model for relevant and less relevant document</a:t>
            </a:r>
            <a:endParaRPr lang="fa-IR" dirty="0"/>
          </a:p>
          <a:p>
            <a:r>
              <a:rPr lang="en-US" dirty="0"/>
              <a:t>Negative sampling (NEG)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66EE6-D971-6F4F-9894-35D98CA1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3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0F3B-5DDE-7141-9F7D-1E4CBE7C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8EDF7-D470-4C48-B1CA-AC7B5D11C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689761"/>
          </a:xfrm>
        </p:spPr>
        <p:txBody>
          <a:bodyPr>
            <a:normAutofit/>
          </a:bodyPr>
          <a:lstStyle/>
          <a:p>
            <a:r>
              <a:rPr lang="en-US" dirty="0"/>
              <a:t>How suitable a document </a:t>
            </a:r>
            <a:r>
              <a:rPr lang="en-US" i="1" dirty="0"/>
              <a:t>d</a:t>
            </a:r>
            <a:r>
              <a:rPr lang="en-US" dirty="0"/>
              <a:t> is for a query </a:t>
            </a:r>
            <a:r>
              <a:rPr lang="en-US" i="1" dirty="0"/>
              <a:t>q</a:t>
            </a:r>
            <a:endParaRPr lang="en-US" dirty="0"/>
          </a:p>
          <a:p>
            <a:r>
              <a:rPr lang="en-US" dirty="0"/>
              <a:t>In traditional Ad-</a:t>
            </a:r>
            <a:r>
              <a:rPr lang="en-US" dirty="0" err="1"/>
              <a:t>hod</a:t>
            </a:r>
            <a:r>
              <a:rPr lang="en-US" dirty="0"/>
              <a:t> retrieval:</a:t>
            </a:r>
          </a:p>
          <a:p>
            <a:pPr lvl="1"/>
            <a:r>
              <a:rPr lang="en-US" dirty="0"/>
              <a:t>exact term matching methods like BM25</a:t>
            </a:r>
          </a:p>
          <a:p>
            <a:pPr lvl="1"/>
            <a:r>
              <a:rPr lang="en-US" dirty="0"/>
              <a:t>some semantic features like word embeddings</a:t>
            </a:r>
          </a:p>
          <a:p>
            <a:r>
              <a:rPr lang="en-US" dirty="0"/>
              <a:t>Neural IR:</a:t>
            </a:r>
          </a:p>
          <a:p>
            <a:pPr lvl="1"/>
            <a:r>
              <a:rPr lang="en-US" dirty="0"/>
              <a:t>matching the representations of q and d</a:t>
            </a:r>
          </a:p>
          <a:p>
            <a:pPr lvl="1"/>
            <a:endParaRPr lang="en-US" dirty="0"/>
          </a:p>
          <a:p>
            <a:pPr marL="530352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67407-5324-6146-A597-CB34DE59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7782-9F9A-CC48-B932-F296E0704DD4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EE56CF-7664-0249-878C-5EB2E258480E}"/>
              </a:ext>
            </a:extLst>
          </p:cNvPr>
          <p:cNvSpPr/>
          <p:nvPr/>
        </p:nvSpPr>
        <p:spPr>
          <a:xfrm>
            <a:off x="3515096" y="5090061"/>
            <a:ext cx="4524499" cy="1196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IR models that use exact matching tend to perform well on different queries than models that employ inexact matching. Models that combine both performs best.</a:t>
            </a:r>
          </a:p>
        </p:txBody>
      </p:sp>
    </p:spTree>
    <p:extLst>
      <p:ext uri="{BB962C8B-B14F-4D97-AF65-F5344CB8AC3E}">
        <p14:creationId xmlns:p14="http://schemas.microsoft.com/office/powerpoint/2010/main" val="134469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theme/theme1.xml><?xml version="1.0" encoding="utf-8"?>
<a:theme xmlns:a="http://schemas.openxmlformats.org/drawingml/2006/main" name="Cro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{1756AEFA-A412-5643-BDCC-303489907666}tf10001072</Template>
  <TotalTime>9617</TotalTime>
  <Words>1024</Words>
  <Application>Microsoft Macintosh PowerPoint</Application>
  <PresentationFormat>Widescreen</PresentationFormat>
  <Paragraphs>148</Paragraphs>
  <Slides>27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Calibri</vt:lpstr>
      <vt:lpstr>Franklin Gothic Book</vt:lpstr>
      <vt:lpstr>Crop</vt:lpstr>
      <vt:lpstr>Applications: ranking</vt:lpstr>
      <vt:lpstr>What is ranking?</vt:lpstr>
      <vt:lpstr>IR tasks</vt:lpstr>
      <vt:lpstr>Text ranking example problems</vt:lpstr>
      <vt:lpstr>Desiderata of an IR system</vt:lpstr>
      <vt:lpstr>Evaluation</vt:lpstr>
      <vt:lpstr>Learning to rank</vt:lpstr>
      <vt:lpstr>Different loss functions</vt:lpstr>
      <vt:lpstr>Semantic matching</vt:lpstr>
      <vt:lpstr>Traditional IR models</vt:lpstr>
      <vt:lpstr>Neural information retrieval</vt:lpstr>
      <vt:lpstr>PowerPoint Presentation</vt:lpstr>
      <vt:lpstr>PowerPoint Presentation</vt:lpstr>
      <vt:lpstr>Google is using BERT</vt:lpstr>
      <vt:lpstr>PowerPoint Presentation</vt:lpstr>
      <vt:lpstr>PowerPoint Presentation</vt:lpstr>
      <vt:lpstr>PowerPoint Presentation</vt:lpstr>
      <vt:lpstr>BERT in IR</vt:lpstr>
      <vt:lpstr>Option 1: independent query and document representations</vt:lpstr>
      <vt:lpstr>Option 2: joint representation of query and document</vt:lpstr>
      <vt:lpstr>BERT revolution in IR</vt:lpstr>
      <vt:lpstr>Retrieve-and-rerank architecture</vt:lpstr>
      <vt:lpstr>Reranker: MonoBERT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Applications: Classification</dc:title>
  <dc:creator>Yadollah Yaghoobzadeh</dc:creator>
  <cp:lastModifiedBy>Yadollah Yaghoobzadeh</cp:lastModifiedBy>
  <cp:revision>120</cp:revision>
  <dcterms:created xsi:type="dcterms:W3CDTF">2021-10-28T05:03:12Z</dcterms:created>
  <dcterms:modified xsi:type="dcterms:W3CDTF">2022-10-29T07:42:23Z</dcterms:modified>
</cp:coreProperties>
</file>