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4" r:id="rId10"/>
    <p:sldId id="265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6" r:id="rId19"/>
    <p:sldId id="279" r:id="rId20"/>
    <p:sldId id="274" r:id="rId21"/>
    <p:sldId id="281" r:id="rId22"/>
    <p:sldId id="275" r:id="rId23"/>
    <p:sldId id="272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71"/>
    <p:restoredTop sz="93793"/>
  </p:normalViewPr>
  <p:slideViewPr>
    <p:cSldViewPr snapToGrid="0" snapToObjects="1">
      <p:cViewPr varScale="1">
        <p:scale>
          <a:sx n="21" d="100"/>
          <a:sy n="21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6DBDD-FFE3-FD4A-AC9D-336F40EF691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461AA-4902-E04C-A09A-D18B2FB5B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461AA-4902-E04C-A09A-D18B2FB5B1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/>
              <a:t>TRANSLATE</a:t>
            </a:r>
            <a:r>
              <a:rPr lang="fa-IR" dirty="0"/>
              <a:t>-</a:t>
            </a:r>
            <a:r>
              <a:rPr lang="en-US" dirty="0"/>
              <a:t>TRAIN, where the English </a:t>
            </a:r>
            <a:r>
              <a:rPr lang="en-US" dirty="0" err="1"/>
              <a:t>MultiNLI</a:t>
            </a:r>
            <a:r>
              <a:rPr lang="en-US" dirty="0"/>
              <a:t> training set is machine translated into each XNLI language, and TRANSLATE-TEST where every dev and test set of XNLI is translated to English.</a:t>
            </a:r>
            <a:endParaRPr lang="fa-IR" dirty="0"/>
          </a:p>
          <a:p>
            <a:pPr marL="0" algn="l" defTabSz="914400" rtl="0" eaLnBrk="1" latinLnBrk="0" hangingPunct="1"/>
            <a:r>
              <a:rPr lang="en-US" dirty="0"/>
              <a:t>Training data only exists in English.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461AA-4902-E04C-A09A-D18B2FB5B1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530B52-23D6-F549-966C-133B2178B03D}" type="datetime1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2" name="Picture 2" descr="University of Tehran - Wikipedia">
            <a:extLst>
              <a:ext uri="{FF2B5EF4-FFF2-40B4-BE49-F238E27FC236}">
                <a16:creationId xmlns:a16="http://schemas.microsoft.com/office/drawing/2014/main" id="{2D34036B-10CA-F449-B970-2B224A72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ED1F-A0C1-2044-8652-CDC3D00E020F}" type="datetime1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B5-5400-4140-9DBD-231457F7213E}" type="datetime1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E09D-148E-5141-AFE8-BE1BAC7D8545}" type="datetime1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33CC4-0A04-BC41-BB16-BD5611E69F6F}" type="datetime1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149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FC63-E450-A041-801E-424742925AB2}" type="datetime1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FADF-610F-744F-86BC-47BCD0892447}" type="datetime1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851-BF89-CD4F-BDA2-DB287C7AB4A6}" type="datetime1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A10E-531F-9149-B15B-9A51F9B3AAC2}" type="datetime1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E432F-C060-4E40-BF40-65410553AD77}" type="datetime1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61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E5934-3C2D-7E47-8916-FF3951162ECD}" type="datetime1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9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35A928-14D9-094E-BEE7-A7D3D9F549D4}" type="datetime1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73C706-3535-C740-ADCB-8AC187A67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University of Tehran - Wikipedia">
            <a:extLst>
              <a:ext uri="{FF2B5EF4-FFF2-40B4-BE49-F238E27FC236}">
                <a16:creationId xmlns:a16="http://schemas.microsoft.com/office/drawing/2014/main" id="{C8EE21CB-1DC5-684B-B65D-2ABEBFA4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104.07412.pdf" TargetMode="External"/><Relationship Id="rId3" Type="http://schemas.openxmlformats.org/officeDocument/2006/relationships/hyperlink" Target="https://arxiv.org/abs/1901.07291" TargetMode="External"/><Relationship Id="rId7" Type="http://schemas.openxmlformats.org/officeDocument/2006/relationships/hyperlink" Target="https://arxiv.org/pdf/2003.11080.pdf" TargetMode="External"/><Relationship Id="rId2" Type="http://schemas.openxmlformats.org/officeDocument/2006/relationships/hyperlink" Target="https://aclanthology.org/2020.acl-main.7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4.01401.pdf" TargetMode="External"/><Relationship Id="rId11" Type="http://schemas.openxmlformats.org/officeDocument/2006/relationships/hyperlink" Target="https://arxiv.org/pdf/1811.04154.pdf" TargetMode="External"/><Relationship Id="rId5" Type="http://schemas.openxmlformats.org/officeDocument/2006/relationships/hyperlink" Target="https://arxiv.org/abs/1903.00089" TargetMode="External"/><Relationship Id="rId10" Type="http://schemas.openxmlformats.org/officeDocument/2006/relationships/hyperlink" Target="https://www.aclweb.org/anthology/P19-1301.pdf" TargetMode="External"/><Relationship Id="rId4" Type="http://schemas.openxmlformats.org/officeDocument/2006/relationships/hyperlink" Target="https://arxiv.org/pdf/1611.04558.pdf" TargetMode="External"/><Relationship Id="rId9" Type="http://schemas.openxmlformats.org/officeDocument/2006/relationships/hyperlink" Target="https://arxiv.org/pdf/1906.01502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2554-E0D9-B740-ACF1-6A4650F6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Multi-lingual and cross-lingual models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0DF1DA4-B9E6-D54C-AAE8-7FD9CBA386B7}"/>
              </a:ext>
            </a:extLst>
          </p:cNvPr>
          <p:cNvSpPr txBox="1">
            <a:spLocks/>
          </p:cNvSpPr>
          <p:nvPr/>
        </p:nvSpPr>
        <p:spPr>
          <a:xfrm>
            <a:off x="2774909" y="4300664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FMNLP, Fall 1401</a:t>
            </a:r>
            <a:endParaRPr lang="fa-I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Yadollah Yaghoobzadeh</a:t>
            </a:r>
          </a:p>
          <a:p>
            <a:r>
              <a:rPr lang="en-US" dirty="0">
                <a:solidFill>
                  <a:schemeClr val="tx1"/>
                </a:solidFill>
              </a:rPr>
              <a:t>University of Tehran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7F149-0793-4149-AB14-BEBF4C5B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C8AA3-89C3-A04D-91D3-54078FE1A48E}"/>
              </a:ext>
            </a:extLst>
          </p:cNvPr>
          <p:cNvSpPr txBox="1"/>
          <p:nvPr/>
        </p:nvSpPr>
        <p:spPr>
          <a:xfrm>
            <a:off x="1915128" y="6268720"/>
            <a:ext cx="790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adapted from CMU, CS11-747 Neural Networks for NLP, Graham </a:t>
            </a:r>
            <a:r>
              <a:rPr lang="en-US" dirty="0" err="1"/>
              <a:t>Neubig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9340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B907-649E-1740-8042-59C165D3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Multilingual Masked Language Modeling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CF50-9447-5141-92D8-8C519AB2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Translation language modeling (TLM) (</a:t>
            </a:r>
            <a:r>
              <a:rPr lang="en-US" dirty="0" err="1"/>
              <a:t>Lample</a:t>
            </a:r>
            <a:r>
              <a:rPr lang="en-US" dirty="0"/>
              <a:t> and </a:t>
            </a:r>
            <a:r>
              <a:rPr lang="en-US" dirty="0" err="1"/>
              <a:t>Conneau</a:t>
            </a:r>
            <a:r>
              <a:rPr lang="en-US" dirty="0"/>
              <a:t> 2019)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36F6-01D1-C54A-BAF1-89C92612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0E8CC-B8BD-A745-B9EC-A7CCB6E7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68" y="3572421"/>
            <a:ext cx="8496300" cy="24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2C85-F6E5-714D-80F0-9F155DFB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Multilingual Representation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D591-2DF4-7B4E-82C1-8A8B4E69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Large-scale benchmarks that cover many tasks </a:t>
            </a:r>
          </a:p>
          <a:p>
            <a:r>
              <a:rPr lang="en-US" b="1" dirty="0"/>
              <a:t>XTREME: </a:t>
            </a:r>
            <a:r>
              <a:rPr lang="en-US" dirty="0"/>
              <a:t>40 languages, 9 tasks (Hu et al. 2020)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XGLUE: </a:t>
            </a:r>
            <a:r>
              <a:rPr lang="en-US" dirty="0"/>
              <a:t>less typologically diverse but contains generation (Liang et al. 2020) </a:t>
            </a:r>
          </a:p>
          <a:p>
            <a:r>
              <a:rPr lang="en-US" b="1" dirty="0"/>
              <a:t>XTREME-R </a:t>
            </a:r>
            <a:r>
              <a:rPr lang="en-US" dirty="0"/>
              <a:t>harder version based on XTREME (Ruder et al. 2021)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D683-812F-0B45-A091-BB48C2B6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54DB8-FA40-3C4A-BACE-33C5843F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429000"/>
            <a:ext cx="3340100" cy="14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13A5-0628-EC42-8BFB-E0D52A7C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mC4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D9F0D-2922-824E-AE54-657CC5D8F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4567" y="2995301"/>
            <a:ext cx="8315266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E959-E3AD-3E41-B353-FE2CD8D5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9A061-1D13-2F45-A732-F3EC502C1C3D}"/>
              </a:ext>
            </a:extLst>
          </p:cNvPr>
          <p:cNvSpPr txBox="1"/>
          <p:nvPr/>
        </p:nvSpPr>
        <p:spPr>
          <a:xfrm>
            <a:off x="1495514" y="2214168"/>
            <a:ext cx="983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HelveticaNeue" panose="02000503000000020004" pitchFamily="2" charset="0"/>
              </a:rPr>
              <a:t>107 languages, lower-resource languages </a:t>
            </a:r>
            <a:r>
              <a:rPr lang="en-US" sz="1800" dirty="0" err="1">
                <a:effectLst/>
                <a:latin typeface="HelveticaNeue" panose="02000503000000020004" pitchFamily="2" charset="0"/>
              </a:rPr>
              <a:t>upsampled</a:t>
            </a:r>
            <a:r>
              <a:rPr lang="en-US" sz="1800" dirty="0">
                <a:effectLst/>
                <a:latin typeface="HelveticaNeue" panose="02000503000000020004" pitchFamily="2" charset="0"/>
              </a:rPr>
              <a:t> based on their frequency in the dataset 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C4F5F-3270-8049-8072-81CFFD9BFB41}"/>
              </a:ext>
            </a:extLst>
          </p:cNvPr>
          <p:cNvSpPr txBox="1"/>
          <p:nvPr/>
        </p:nvSpPr>
        <p:spPr>
          <a:xfrm>
            <a:off x="7569651" y="66191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effectLst/>
                <a:latin typeface="HelveticaNeue" panose="02000503000000020004" pitchFamily="2" charset="0"/>
              </a:rPr>
              <a:t>mT5 paper, Sue et al., ACL 2021 </a:t>
            </a:r>
            <a:endParaRPr lang="en-US" sz="900" dirty="0">
              <a:effectLst/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7527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D9D0-7690-BB40-9461-366AB5DE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Cross-lingual Transfer Learning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8EF19-2A92-584F-A63E-C40D424EC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1B538-43EA-0741-8C28-7DEA6DF4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FDC69-EB0E-264C-8B6C-D5514C1A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Cross-lingual Transfer Learning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36432-913A-E044-80C4-A52EB9C0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Leverages data from one or more high-resource languages to do better on a target language</a:t>
            </a:r>
          </a:p>
          <a:p>
            <a:r>
              <a:rPr lang="en-US" b="1" dirty="0"/>
              <a:t>Popular strategies: </a:t>
            </a:r>
            <a:endParaRPr lang="en-US" dirty="0"/>
          </a:p>
          <a:p>
            <a:pPr lvl="1"/>
            <a:r>
              <a:rPr lang="en-US" dirty="0"/>
              <a:t>Multilingual learning (above) </a:t>
            </a:r>
          </a:p>
          <a:p>
            <a:pPr lvl="1"/>
            <a:r>
              <a:rPr lang="en-US" dirty="0"/>
              <a:t>Pre-train and fine-tune </a:t>
            </a:r>
          </a:p>
          <a:p>
            <a:pPr lvl="1"/>
            <a:r>
              <a:rPr lang="en-US" dirty="0"/>
              <a:t>Zero-shot transfer </a:t>
            </a:r>
          </a:p>
          <a:p>
            <a:pPr lvl="1"/>
            <a:r>
              <a:rPr lang="en-US" dirty="0"/>
              <a:t>Annotation projection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7BE61-29F0-164C-8F29-C800767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2E38-CAC8-D146-8E60-B33F6DF1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 and Fine-tune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8A8C-818D-7149-B5D2-9671F2D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4600"/>
            <a:ext cx="9601200" cy="81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First, do multilingual training on many languages (</a:t>
            </a:r>
            <a:r>
              <a:rPr lang="en-US" dirty="0" err="1"/>
              <a:t>eg.</a:t>
            </a:r>
            <a:r>
              <a:rPr lang="en-US" dirty="0"/>
              <a:t> 58 languages)</a:t>
            </a:r>
          </a:p>
          <a:p>
            <a:r>
              <a:rPr lang="en-US" dirty="0"/>
              <a:t>Next fine-tune the model on a new low-resource language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2EE84-EC8D-7C46-9DEF-C8B3D7CE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15959-D08B-8648-A27A-8A36F1A5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2171700"/>
            <a:ext cx="8826500" cy="22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3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9B1E-DD56-E34A-8237-5AA30121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Language Regularization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558F8-0F41-1940-B826-C931B214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545998-CC96-0143-A74A-C2D9378F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67300"/>
            <a:ext cx="9601200" cy="800100"/>
          </a:xfrm>
        </p:spPr>
        <p:txBody>
          <a:bodyPr/>
          <a:lstStyle/>
          <a:p>
            <a:r>
              <a:rPr lang="en-US" dirty="0"/>
              <a:t>Regularized fine-tuning: fine-tune on low-resource language and its related high-resource language to avoid overfitting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50F76E-E00D-BE47-BC9E-E48A2852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71700"/>
            <a:ext cx="7924800" cy="22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05B7-C843-9247-94F5-CD6F7DC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Zero-shot transfer for pretrained representations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610D-700D-6A4E-982F-A69F0A06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Pretrain: large language model using </a:t>
            </a:r>
            <a:r>
              <a:rPr lang="en-US" b="1" dirty="0"/>
              <a:t>monolingual data </a:t>
            </a:r>
            <a:r>
              <a:rPr lang="en-US" dirty="0"/>
              <a:t>from many different languages </a:t>
            </a:r>
          </a:p>
          <a:p>
            <a:r>
              <a:rPr lang="en-US" dirty="0"/>
              <a:t>Fine-tune: using </a:t>
            </a:r>
            <a:r>
              <a:rPr lang="en-US" b="1" dirty="0"/>
              <a:t>annotated data </a:t>
            </a:r>
            <a:r>
              <a:rPr lang="en-US" dirty="0"/>
              <a:t>in a given language (</a:t>
            </a:r>
            <a:r>
              <a:rPr lang="en-US" dirty="0" err="1"/>
              <a:t>eg.</a:t>
            </a:r>
            <a:r>
              <a:rPr lang="en-US" dirty="0"/>
              <a:t> English) </a:t>
            </a:r>
          </a:p>
          <a:p>
            <a:r>
              <a:rPr lang="en-US" dirty="0"/>
              <a:t>Test: test the fine-tuned model on a </a:t>
            </a:r>
            <a:r>
              <a:rPr lang="en-US" b="1" dirty="0"/>
              <a:t>different </a:t>
            </a:r>
            <a:r>
              <a:rPr lang="en-US" dirty="0"/>
              <a:t>language from the fine-tuned language (</a:t>
            </a:r>
            <a:r>
              <a:rPr lang="en-US" dirty="0" err="1"/>
              <a:t>eg.</a:t>
            </a:r>
            <a:r>
              <a:rPr lang="en-US" dirty="0"/>
              <a:t> French) </a:t>
            </a:r>
          </a:p>
          <a:p>
            <a:r>
              <a:rPr lang="en-US" b="1" dirty="0"/>
              <a:t>Multilingual pretraining </a:t>
            </a:r>
            <a:r>
              <a:rPr lang="en-US" dirty="0"/>
              <a:t>learns a universal representation.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FD2E3-7E5B-9A40-AAE4-6D174566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EA5D-210F-BB4E-AE48-25BD2A04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XLM-R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F77F-6998-ED49-A0EC-7D95A4E0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Transformer model on 100 languages</a:t>
            </a:r>
          </a:p>
          <a:p>
            <a:r>
              <a:rPr lang="en-US" dirty="0"/>
              <a:t>Increases pretraining corpus size by using Wikipedia and </a:t>
            </a:r>
            <a:r>
              <a:rPr lang="en-US" dirty="0" err="1"/>
              <a:t>CommonCrawl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FFEE1-4084-E345-A820-949BC4A1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EB20-C019-D74E-A1A5-B0F56BD6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XLM-R results (XNLI evaluation)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92618-7E72-1749-B12A-E1D7C138D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662" y="2286000"/>
            <a:ext cx="6919075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AA97-3098-8548-9F77-EB1A5E0F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F90E-11DC-7F46-AD9C-9DAF6765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Multilingual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D90A-B139-074A-B810-3EA26FCB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would like to learn models that process </a:t>
            </a:r>
            <a:r>
              <a:rPr lang="en-US" sz="2400" b="1" dirty="0"/>
              <a:t>multiple languages </a:t>
            </a:r>
          </a:p>
          <a:p>
            <a:r>
              <a:rPr lang="en-US" sz="2400" dirty="0"/>
              <a:t>Why? </a:t>
            </a:r>
          </a:p>
          <a:p>
            <a:pPr lvl="1"/>
            <a:r>
              <a:rPr lang="en-US" sz="2400" b="1" dirty="0"/>
              <a:t>Transfer Learning: </a:t>
            </a:r>
            <a:r>
              <a:rPr lang="en-US" sz="2400" dirty="0"/>
              <a:t>Improve accuracy on lower- resource languages by transferring knowledge from higher-resource languages </a:t>
            </a:r>
          </a:p>
          <a:p>
            <a:pPr lvl="1"/>
            <a:r>
              <a:rPr lang="en-US" sz="2400" b="1" dirty="0"/>
              <a:t>Memory Savings: </a:t>
            </a:r>
            <a:r>
              <a:rPr lang="en-US" sz="2400" dirty="0"/>
              <a:t>Use one model for all languages, instead of one for each </a:t>
            </a:r>
          </a:p>
          <a:p>
            <a:pPr lvl="1"/>
            <a:endParaRPr lang="en-US" sz="2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07F6-E841-834C-8BB4-3C18ECE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85C2-C3D0-644A-B08D-B4D659DE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800"/>
          </a:xfrm>
        </p:spPr>
        <p:txBody>
          <a:bodyPr/>
          <a:lstStyle/>
          <a:p>
            <a:r>
              <a:rPr lang="en-US" dirty="0"/>
              <a:t>XLM-R results (XNLI evaluation)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A8C51-6ED5-2241-AC83-32C749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789" y="1860418"/>
            <a:ext cx="9383239" cy="4120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228B9-28A6-944F-A425-E9AC501D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07F5-C54C-B048-AF19-B8797E8A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5F93C-A070-AE48-947B-979ADF99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879" y="2286000"/>
            <a:ext cx="3574642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ACDC2-E61A-494F-A876-614EB5AE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CFB3-27BF-A142-86B8-F930A007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XLM-R vs Monolingual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2F998-BEBA-0348-9403-5DD09213D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550" y="3346450"/>
            <a:ext cx="6083300" cy="1460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C680-8270-D546-A231-60A38B59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92BB6-65C5-384D-B180-5A16F15053B9}"/>
              </a:ext>
            </a:extLst>
          </p:cNvPr>
          <p:cNvSpPr txBox="1"/>
          <p:nvPr/>
        </p:nvSpPr>
        <p:spPr>
          <a:xfrm>
            <a:off x="5194300" y="5283200"/>
            <a:ext cx="177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Glue Dev results</a:t>
            </a:r>
          </a:p>
        </p:txBody>
      </p:sp>
    </p:spTree>
    <p:extLst>
      <p:ext uri="{BB962C8B-B14F-4D97-AF65-F5344CB8AC3E}">
        <p14:creationId xmlns:p14="http://schemas.microsoft.com/office/powerpoint/2010/main" val="11143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71AD-F516-BD40-90AC-4C250BBB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Language to Use?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BBE0-89A2-DF46-BF2D-7184C68A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transferring from another language, it is ideal that it is </a:t>
            </a:r>
          </a:p>
          <a:p>
            <a:pPr lvl="1"/>
            <a:r>
              <a:rPr lang="en-US" sz="2400" b="1" dirty="0"/>
              <a:t>similar </a:t>
            </a:r>
            <a:r>
              <a:rPr lang="en-US" sz="2400" dirty="0"/>
              <a:t>to the target language </a:t>
            </a:r>
          </a:p>
          <a:p>
            <a:pPr lvl="1"/>
            <a:r>
              <a:rPr lang="en-US" sz="2400" b="1" dirty="0"/>
              <a:t>data-rich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F920-9855-AC42-91FD-C2C697DB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A589-0D23-004D-867A-35788C4A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languages don’t share the same script?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80A1-7321-A84A-8BC7-3BC13871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48164"/>
            <a:ext cx="9049642" cy="3219236"/>
          </a:xfrm>
        </p:spPr>
        <p:txBody>
          <a:bodyPr/>
          <a:lstStyle/>
          <a:p>
            <a:r>
              <a:rPr lang="en-US" dirty="0"/>
              <a:t>Use phonological representations to make the similarity between languages apparent. </a:t>
            </a:r>
          </a:p>
          <a:p>
            <a:r>
              <a:rPr lang="en-US" dirty="0"/>
              <a:t>e.g.: </a:t>
            </a:r>
            <a:r>
              <a:rPr lang="en-US" dirty="0" err="1"/>
              <a:t>Rijhwani</a:t>
            </a:r>
            <a:r>
              <a:rPr lang="en-US" dirty="0"/>
              <a:t> et al (2019) use a pivot-based entity linking system for low- resource languages.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7AB6-2B48-424D-88FC-BD613CE2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24</a:t>
            </a:fld>
            <a:endParaRPr lang="en-US"/>
          </a:p>
        </p:txBody>
      </p:sp>
      <p:pic>
        <p:nvPicPr>
          <p:cNvPr id="2049" name="Picture 1" descr="page27image1792640">
            <a:extLst>
              <a:ext uri="{FF2B5EF4-FFF2-40B4-BE49-F238E27FC236}">
                <a16:creationId xmlns:a16="http://schemas.microsoft.com/office/drawing/2014/main" id="{585DD744-9FA5-3E4C-9E08-C7C8988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87" y="3860800"/>
            <a:ext cx="3735226" cy="282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8EA1-8924-C144-A2D2-8C7ABBEF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966D-9E33-1B45-846E-1FB20381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Unsupervised Cross-lingual Representation Learning at Scale </a:t>
            </a:r>
            <a:r>
              <a:rPr lang="en-US" dirty="0"/>
              <a:t>(</a:t>
            </a:r>
            <a:r>
              <a:rPr lang="en-US" dirty="0" err="1"/>
              <a:t>Conneau</a:t>
            </a:r>
            <a:r>
              <a:rPr lang="en-US" dirty="0"/>
              <a:t> et al. 2019)</a:t>
            </a:r>
          </a:p>
          <a:p>
            <a:r>
              <a:rPr lang="en-US" u="sng" dirty="0">
                <a:hlinkClick r:id="rId3"/>
              </a:rPr>
              <a:t>Cross-lingual Language Model Pretraining</a:t>
            </a:r>
            <a:r>
              <a:rPr lang="en-US" dirty="0"/>
              <a:t> (</a:t>
            </a:r>
            <a:r>
              <a:rPr lang="en-US" dirty="0" err="1"/>
              <a:t>Lample</a:t>
            </a:r>
            <a:r>
              <a:rPr lang="en-US" dirty="0"/>
              <a:t> and </a:t>
            </a:r>
            <a:r>
              <a:rPr lang="en-US" dirty="0" err="1"/>
              <a:t>Conneau</a:t>
            </a:r>
            <a:r>
              <a:rPr lang="en-US" dirty="0"/>
              <a:t> 2019)</a:t>
            </a:r>
          </a:p>
          <a:p>
            <a:r>
              <a:rPr lang="en-US" u="sng" dirty="0">
                <a:hlinkClick r:id="rId4"/>
              </a:rPr>
              <a:t>Google's Multilingual Translation System</a:t>
            </a:r>
            <a:r>
              <a:rPr lang="en-US" dirty="0"/>
              <a:t> (Johnson et al. 2016)</a:t>
            </a:r>
          </a:p>
          <a:p>
            <a:r>
              <a:rPr lang="en-US" dirty="0">
                <a:hlinkClick r:id="rId5"/>
              </a:rPr>
              <a:t>Massively Multilingual NMT</a:t>
            </a:r>
            <a:r>
              <a:rPr lang="en-US" dirty="0"/>
              <a:t> (</a:t>
            </a:r>
            <a:r>
              <a:rPr lang="en-US" dirty="0" err="1"/>
              <a:t>Aharoni</a:t>
            </a:r>
            <a:r>
              <a:rPr lang="en-US" dirty="0"/>
              <a:t> et al. 2019)</a:t>
            </a:r>
          </a:p>
          <a:p>
            <a:r>
              <a:rPr lang="en-US" dirty="0">
                <a:hlinkClick r:id="rId6"/>
              </a:rPr>
              <a:t>XGLUE</a:t>
            </a:r>
            <a:r>
              <a:rPr lang="en-US" dirty="0"/>
              <a:t> (Liang et al. 2020)</a:t>
            </a:r>
          </a:p>
          <a:p>
            <a:r>
              <a:rPr lang="en-US" u="sng" dirty="0">
                <a:hlinkClick r:id="rId7"/>
              </a:rPr>
              <a:t>XTREME</a:t>
            </a:r>
            <a:r>
              <a:rPr lang="en-US" dirty="0"/>
              <a:t> (Hu et al. 2020)</a:t>
            </a:r>
          </a:p>
          <a:p>
            <a:r>
              <a:rPr lang="en-US" dirty="0">
                <a:hlinkClick r:id="rId8"/>
              </a:rPr>
              <a:t>XTREME-R</a:t>
            </a:r>
            <a:r>
              <a:rPr lang="en-US" dirty="0"/>
              <a:t> (Ruder et al. 2021)</a:t>
            </a:r>
          </a:p>
          <a:p>
            <a:r>
              <a:rPr lang="en-US" u="sng" dirty="0">
                <a:hlinkClick r:id="rId9"/>
              </a:rPr>
              <a:t>How multilingual is Multilingual BERT?</a:t>
            </a:r>
            <a:r>
              <a:rPr lang="en-US" dirty="0"/>
              <a:t> (Pires et al. 2019)</a:t>
            </a:r>
          </a:p>
          <a:p>
            <a:r>
              <a:rPr lang="en-US" u="sng" dirty="0">
                <a:hlinkClick r:id="rId10"/>
              </a:rPr>
              <a:t>Choosing Transfer Languages for Cross-Lingual Learning</a:t>
            </a:r>
            <a:r>
              <a:rPr lang="en-US" dirty="0"/>
              <a:t> (Lin et al. 2019)</a:t>
            </a:r>
          </a:p>
          <a:p>
            <a:r>
              <a:rPr lang="en-US" u="sng" dirty="0">
                <a:hlinkClick r:id="rId11"/>
              </a:rPr>
              <a:t>Phonological Transfer for Entity Linking</a:t>
            </a:r>
            <a:r>
              <a:rPr lang="en-US" dirty="0"/>
              <a:t> (</a:t>
            </a:r>
            <a:r>
              <a:rPr lang="en-US" dirty="0" err="1"/>
              <a:t>Rijhwani</a:t>
            </a:r>
            <a:r>
              <a:rPr lang="en-US" dirty="0"/>
              <a:t> et al.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B8B0E-4B05-8E4D-A6ED-EB13D0F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0932-36C0-8E49-95B7-60D5EA11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Multilingual Learning Flowchart 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E64EA-51F5-FE4E-8C3C-D64A1E07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40B47-CF5D-5042-9117-8E8487A3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49" y="2277214"/>
            <a:ext cx="6208901" cy="428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8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9C64-15D0-F244-A9EF-009DF90B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Multi-lingual Sequence-to- </a:t>
            </a:r>
            <a:br>
              <a:rPr lang="en-US" dirty="0"/>
            </a:br>
            <a:r>
              <a:rPr lang="en-US" dirty="0"/>
              <a:t>sequence Models 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2C21-9E14-FD4A-9387-733E4FCA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learn a single model that handles several languages </a:t>
            </a:r>
          </a:p>
          <a:p>
            <a:r>
              <a:rPr lang="en-US" dirty="0"/>
              <a:t>Even as simple as adding a tag about the target language for generation (Johnson et al. 2016) 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fr</a:t>
            </a:r>
            <a:r>
              <a:rPr lang="en-US" b="1" dirty="0"/>
              <a:t>&gt; </a:t>
            </a:r>
            <a:r>
              <a:rPr lang="en-US" dirty="0"/>
              <a:t>this is an example → </a:t>
            </a:r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exemple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&lt;ja&gt; </a:t>
            </a:r>
            <a:r>
              <a:rPr lang="en-US" dirty="0"/>
              <a:t>this is an example → </a:t>
            </a:r>
            <a:r>
              <a:rPr lang="ja-JP" altLang="en-US"/>
              <a:t>これは例です </a:t>
            </a:r>
            <a:br>
              <a:rPr lang="ja-JP" altLang="en-US"/>
            </a:br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102E-B4D7-8F41-BCE3-C1BBE4CE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7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A784-5295-274C-82BC-B63FBF28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 in Fully Multi-lingual</a:t>
            </a:r>
            <a:r>
              <a:rPr lang="fa-IR" dirty="0"/>
              <a:t>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98D7-8D02-DC42-BA44-138A8AB5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fixed sized model, the per-language capacity decreases as we increase the number of languages. (</a:t>
            </a:r>
            <a:r>
              <a:rPr lang="en-US" dirty="0" err="1"/>
              <a:t>Conneau</a:t>
            </a:r>
            <a:r>
              <a:rPr lang="en-US" dirty="0"/>
              <a:t> et al, 2019) </a:t>
            </a:r>
          </a:p>
          <a:p>
            <a:r>
              <a:rPr lang="en-US" dirty="0"/>
              <a:t>Increasing the number of low-resource languages</a:t>
            </a:r>
            <a:br>
              <a:rPr lang="en-US" dirty="0"/>
            </a:br>
            <a:r>
              <a:rPr lang="en-US" dirty="0"/>
              <a:t>—&gt; decrease in the quality of high-resource language translations (</a:t>
            </a:r>
            <a:r>
              <a:rPr lang="en-US" dirty="0" err="1"/>
              <a:t>Aharoni</a:t>
            </a:r>
            <a:r>
              <a:rPr lang="en-US" dirty="0"/>
              <a:t> et al, 2019) </a:t>
            </a:r>
          </a:p>
          <a:p>
            <a:r>
              <a:rPr lang="en-US" dirty="0"/>
              <a:t>How to mitigate? </a:t>
            </a:r>
            <a:r>
              <a:rPr lang="en-US" b="1" dirty="0"/>
              <a:t>Better data balancing, better parameter sharing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8165-6B90-5047-BE86-244EE9DA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FCE0-57EE-6C43-9608-25AEB83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Sampling of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537E8-85D6-5A40-9031-86CD03E56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150" y="4064000"/>
            <a:ext cx="38100" cy="25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0C2CA-60F6-4F4A-B168-D8C30F54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6</a:t>
            </a:fld>
            <a:endParaRPr lang="en-US"/>
          </a:p>
        </p:txBody>
      </p:sp>
      <p:pic>
        <p:nvPicPr>
          <p:cNvPr id="1025" name="Picture 1" descr="page8image1753216">
            <a:extLst>
              <a:ext uri="{FF2B5EF4-FFF2-40B4-BE49-F238E27FC236}">
                <a16:creationId xmlns:a16="http://schemas.microsoft.com/office/drawing/2014/main" id="{CD5E79A0-2FCA-0544-AB44-7715A9A6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790700"/>
            <a:ext cx="606715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655F1F-1694-1045-AFBC-639B970A5585}"/>
              </a:ext>
            </a:extLst>
          </p:cNvPr>
          <p:cNvSpPr txBox="1"/>
          <p:nvPr/>
        </p:nvSpPr>
        <p:spPr>
          <a:xfrm>
            <a:off x="1968500" y="5638800"/>
            <a:ext cx="9062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Sample data based on dataset size scaled by a temperature term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control of how much to </a:t>
            </a:r>
            <a:r>
              <a:rPr lang="en-US" sz="2400" dirty="0" err="1"/>
              <a:t>upsample</a:t>
            </a:r>
            <a:r>
              <a:rPr lang="en-US" sz="2400" dirty="0"/>
              <a:t> low-resource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08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6976-88F6-9E4C-9325-26339697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Multilingual Pre-trained Models 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5E62-B41D-9E40-BBB9-747BFE0CE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C61D5-3BCE-2D40-BBDA-D6F1D58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4889-651D-D445-9135-85B1E17B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B74B-A7F4-9A4B-969F-32D16D7F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English-only models like BERT, T5, </a:t>
            </a:r>
            <a:r>
              <a:rPr lang="en-US" dirty="0" err="1"/>
              <a:t>RoBERTa</a:t>
            </a:r>
            <a:r>
              <a:rPr lang="en-US" dirty="0"/>
              <a:t>, </a:t>
            </a:r>
            <a:r>
              <a:rPr lang="en-US" dirty="0" err="1"/>
              <a:t>XLNet</a:t>
            </a:r>
            <a:r>
              <a:rPr lang="en-US" dirty="0"/>
              <a:t>, etc. </a:t>
            </a:r>
          </a:p>
          <a:p>
            <a:r>
              <a:rPr lang="en-US" dirty="0"/>
              <a:t>We can pretrain similar models for different languages using monolingual data: </a:t>
            </a:r>
            <a:r>
              <a:rPr lang="en-US" dirty="0" err="1"/>
              <a:t>ParsBERT</a:t>
            </a:r>
            <a:r>
              <a:rPr lang="en-US" dirty="0"/>
              <a:t> (Persian), </a:t>
            </a:r>
            <a:r>
              <a:rPr lang="en-US" dirty="0" err="1"/>
              <a:t>FlauBERT</a:t>
            </a:r>
            <a:r>
              <a:rPr lang="en-US" dirty="0"/>
              <a:t> (French), </a:t>
            </a:r>
            <a:r>
              <a:rPr lang="en-US" dirty="0" err="1"/>
              <a:t>PhoBERT</a:t>
            </a:r>
            <a:r>
              <a:rPr lang="en-US" dirty="0"/>
              <a:t> (Vietnamese).</a:t>
            </a:r>
          </a:p>
          <a:p>
            <a:r>
              <a:rPr lang="en-US" dirty="0"/>
              <a:t>But we can also pretrain a single multilingual model using multilingual data: </a:t>
            </a:r>
            <a:r>
              <a:rPr lang="en-US" dirty="0" err="1"/>
              <a:t>mBERT</a:t>
            </a:r>
            <a:r>
              <a:rPr lang="en-US" dirty="0"/>
              <a:t>, XLM-R, </a:t>
            </a:r>
            <a:r>
              <a:rPr lang="en-US" dirty="0" err="1"/>
              <a:t>mBART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0CB6-CAF6-8242-83B1-063B50BE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2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D106-9080-3A46-B0DA-EBF5FAAF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Multi-lingual Pre-training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14726-4365-7B40-82A9-1D9967132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390" y="2108200"/>
            <a:ext cx="7018915" cy="4064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A13A-2B95-5040-A508-FA1F2CAD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C706-3535-C740-ADCB-8AC187A67F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45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193DA2F-ABF1-EE46-B93A-8138CE30D4B0}" vid="{A9322BE1-0066-E641-8B2F-9B2BDE480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2870</TotalTime>
  <Words>805</Words>
  <Application>Microsoft Macintosh PowerPoint</Application>
  <PresentationFormat>Widescreen</PresentationFormat>
  <Paragraphs>115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Franklin Gothic Book</vt:lpstr>
      <vt:lpstr>HelveticaNeue</vt:lpstr>
      <vt:lpstr>Theme1</vt:lpstr>
      <vt:lpstr>Multi-lingual and cross-lingual models</vt:lpstr>
      <vt:lpstr>Multilingual Learning</vt:lpstr>
      <vt:lpstr>High-level Multilingual Learning Flowchart </vt:lpstr>
      <vt:lpstr>Multi-lingual Sequence-to-  sequence Models </vt:lpstr>
      <vt:lpstr>Difficulties in Fully Multi-lingual Learning</vt:lpstr>
      <vt:lpstr>Heuristic Sampling of Data</vt:lpstr>
      <vt:lpstr>Multilingual Pre-trained Models </vt:lpstr>
      <vt:lpstr>So far,</vt:lpstr>
      <vt:lpstr>Multi-lingual Pre-training </vt:lpstr>
      <vt:lpstr>Multilingual Masked Language Modeling  </vt:lpstr>
      <vt:lpstr>Multilingual Representation Evaluation </vt:lpstr>
      <vt:lpstr>mC4 dataset</vt:lpstr>
      <vt:lpstr>Cross-lingual Transfer Learning  </vt:lpstr>
      <vt:lpstr>Cross-lingual Transfer Learning  </vt:lpstr>
      <vt:lpstr>Pre-train and Fine-tune </vt:lpstr>
      <vt:lpstr>Similar Language Regularization </vt:lpstr>
      <vt:lpstr>Zero-shot transfer for pretrained representations </vt:lpstr>
      <vt:lpstr>XLM-R</vt:lpstr>
      <vt:lpstr>XLM-R results (XNLI evaluation)</vt:lpstr>
      <vt:lpstr>XLM-R results (XNLI evaluation)</vt:lpstr>
      <vt:lpstr>Other results</vt:lpstr>
      <vt:lpstr>XLM-R vs Monolingual Models</vt:lpstr>
      <vt:lpstr>Which Language to Use?  </vt:lpstr>
      <vt:lpstr>What if languages don’t share the same script?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and memorization</dc:title>
  <dc:creator>Yadollah Yaghoobzadeh</dc:creator>
  <cp:lastModifiedBy>Yadollah Yaghoobzadeh</cp:lastModifiedBy>
  <cp:revision>46</cp:revision>
  <dcterms:created xsi:type="dcterms:W3CDTF">2021-11-07T12:34:33Z</dcterms:created>
  <dcterms:modified xsi:type="dcterms:W3CDTF">2022-11-13T05:11:38Z</dcterms:modified>
</cp:coreProperties>
</file>