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737a15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737a15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737a15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737a15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737a15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737a15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737a15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737a15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737a15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737a15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737a15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737a15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eaa5875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eaa587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Context2Query: for each context word, we learn attention weights over question words (most relevant question words)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Query2Context: for each question word, we learn a vector determining which context words are most relevant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737a15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737a15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737a15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737a15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737a15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737a15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9a4f2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9a4f2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737a15b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737a15b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prior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Answer-inpendent context representations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737a15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737a15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Zero-shot generalization to other QA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Leave-one-out ablation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737a15b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737a15b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737a15b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737a15b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737a15b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737a15b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back-translation taken from Unsupervised MT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737a15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6737a15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6737a15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6737a15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737a15b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737a15b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737a15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6737a15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6737a15b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6737a15b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25e06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25e06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6737a15b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6737a15b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737a15b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737a15b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737a15b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737a15b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737a15b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737a15b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737a15b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737a15b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737a15b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737a15b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737a15b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737a15b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737a15b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6737a15b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737a15b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737a15b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6737a15b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6737a15b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0b9542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0b9542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6737a15b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6737a15b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6737a15b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6737a15b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61904f2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61904f2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6edd641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6edd641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7eaa5875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7eaa5875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0b9542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0b9542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0b954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0b954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1904f2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1904f2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737a15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737a15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1904f2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1904f2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clanthology.org/D16-1264/" TargetMode="External"/><Relationship Id="rId4" Type="http://schemas.openxmlformats.org/officeDocument/2006/relationships/hyperlink" Target="https://aclanthology.org/P18-2124/" TargetMode="External"/><Relationship Id="rId5" Type="http://schemas.openxmlformats.org/officeDocument/2006/relationships/hyperlink" Target="https://aclanthology.org/P17-1147/" TargetMode="External"/><Relationship Id="rId6" Type="http://schemas.openxmlformats.org/officeDocument/2006/relationships/hyperlink" Target="https://aclanthology.org/Q19-1026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lanthology.org/D13-1020/" TargetMode="External"/><Relationship Id="rId4" Type="http://schemas.openxmlformats.org/officeDocument/2006/relationships/hyperlink" Target="https://aclanthology.org/D17-1082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arxiv.org/abs/1506.03340" TargetMode="External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611.01603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clanthology.org/D17-1215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.stanford.edu/class/cs224n/" TargetMode="External"/><Relationship Id="rId4" Type="http://schemas.openxmlformats.org/officeDocument/2006/relationships/hyperlink" Target="http://www.phontron.com/class/anlp2021/schedule/text-based-qa.html" TargetMode="External"/><Relationship Id="rId5" Type="http://schemas.openxmlformats.org/officeDocument/2006/relationships/hyperlink" Target="https://web.stanford.edu/~jurafsky/slp3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penreview.net/forum?id=Bkx0RjA9tX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clanthology.org/2020.findings-emnlp.171/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clanthology.org/K17-1034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806.08730" TargetMode="External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clanthology.org/P19-1484/" TargetMode="External"/><Relationship Id="rId4" Type="http://schemas.openxmlformats.org/officeDocument/2006/relationships/hyperlink" Target="https://aclanthology.org/D18-1549/" TargetMode="External"/><Relationship Id="rId9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clanthology.org/N19-1246/" TargetMode="External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clanthology.org/D19-1606/" TargetMode="External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clanthology.org/D19-5808/" TargetMode="External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clanthology.org/P19-134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clanthology.org/P17-1171/" TargetMode="External"/><Relationship Id="rId4" Type="http://schemas.openxmlformats.org/officeDocument/2006/relationships/hyperlink" Target="https://aclanthology.org/N19-4013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hyperlink" Target="https://arxiv.org/abs/2002.03932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rxiv.org/abs/2002.08909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clanthology.org/P19-1612/" TargetMode="External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clanthology.org/P19-1612/" TargetMode="External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clanthology.org/P19-1612/" TargetMode="External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clanthology.org/P19-1612/" TargetMode="External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clanthology.org/P19-1612/" TargetMode="External"/><Relationship Id="rId4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lilianweng.github.io/lil-log/2021/05/31/contrastive-representation-learning.html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hyperlink" Target="https://aclanthology.org/2020.emnlp-main.437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apers.nips.cc/paper/2020/hash/1457c0d6bfcb4967418bfb8ac142f64a-Abstract.html" TargetMode="External"/><Relationship Id="rId4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ytimes.com/2011/02/17/science/17jeopardy-watson.html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 Kamalloo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Ph.D. Candidate, University of Alberta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RC: Span-selection</a:t>
            </a:r>
            <a:endParaRPr sz="26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SQuAD </a:t>
            </a:r>
            <a:r>
              <a:rPr lang="en" u="sng">
                <a:solidFill>
                  <a:schemeClr val="hlink"/>
                </a:solidFill>
                <a:hlinkClick r:id="rId3"/>
              </a:rPr>
              <a:t>(Rajpurkar et al., 2016)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100K crowd-sourced questions written for 500 passages drawn from Wikipedia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answer is annotated as a short span in the passage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SQuAD v2 </a:t>
            </a:r>
            <a:r>
              <a:rPr lang="en" u="sng">
                <a:solidFill>
                  <a:schemeClr val="hlink"/>
                </a:solidFill>
                <a:hlinkClick r:id="rId4"/>
              </a:rPr>
              <a:t>(Rajpurkar et al., 2018)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Added questions that cannot be answered given a passage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TriviaQA </a:t>
            </a:r>
            <a:r>
              <a:rPr lang="en" u="sng">
                <a:solidFill>
                  <a:schemeClr val="hlink"/>
                </a:solidFill>
                <a:hlinkClick r:id="rId5"/>
              </a:rPr>
              <a:t>(Joshi et al., 2017)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95K trivia questions crawled from the Web and coupled with 650K evidence documents using distant supervision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Natural Questions </a:t>
            </a:r>
            <a:r>
              <a:rPr lang="en" u="sng">
                <a:solidFill>
                  <a:schemeClr val="hlink"/>
                </a:solidFill>
                <a:hlinkClick r:id="rId6"/>
              </a:rPr>
              <a:t>(Kwiatkowski et al., 2019)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300K questions derived from Google search queries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answer is annotated with a short answer as well as a long answer in Wikipedia articles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Evaluation metrics for</a:t>
            </a:r>
            <a:r>
              <a:rPr lang="en" sz="2620"/>
              <a:t> span-selection QA</a:t>
            </a:r>
            <a:endParaRPr sz="262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Exact Match (EM)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F1 (partial match): Based on word o</a:t>
            </a:r>
            <a:r>
              <a:rPr lang="en">
                <a:solidFill>
                  <a:schemeClr val="dk1"/>
                </a:solidFill>
              </a:rPr>
              <a:t>verlap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SQuAD, three answers are collected to cover multiple plausible answers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compute metrics between a prediction and each gold-annotated answer (excluding punctuations and articles) and take max score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take average over all examples for EM and F1 (macro-EM and macro-F1)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</a:rPr>
              <a:t>Q: </a:t>
            </a:r>
            <a:r>
              <a:rPr lang="en" sz="1600">
                <a:solidFill>
                  <a:srgbClr val="0000FF"/>
                </a:solidFill>
              </a:rPr>
              <a:t>What did Tesla do in December 1878?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A: </a:t>
            </a:r>
            <a:r>
              <a:rPr lang="en" sz="1600">
                <a:solidFill>
                  <a:schemeClr val="accent5"/>
                </a:solidFill>
              </a:rPr>
              <a:t>left Graz and severed all relations with his family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Prediction: </a:t>
            </a:r>
            <a:r>
              <a:rPr lang="en" sz="1600">
                <a:solidFill>
                  <a:srgbClr val="9900FF"/>
                </a:solidFill>
              </a:rPr>
              <a:t>left Graz and severed</a:t>
            </a:r>
            <a:r>
              <a:rPr lang="en" sz="1600">
                <a:solidFill>
                  <a:schemeClr val="dk1"/>
                </a:solidFill>
              </a:rPr>
              <a:t>			</a:t>
            </a:r>
            <a:r>
              <a:rPr b="1" lang="en" sz="1600">
                <a:solidFill>
                  <a:schemeClr val="dk1"/>
                </a:solidFill>
              </a:rPr>
              <a:t>EM = 0</a:t>
            </a:r>
            <a:r>
              <a:rPr lang="en" sz="1600">
                <a:solidFill>
                  <a:schemeClr val="dk1"/>
                </a:solidFill>
              </a:rPr>
              <a:t>	P=4/4, R=4/9, </a:t>
            </a:r>
            <a:r>
              <a:rPr b="1" lang="en" sz="1600">
                <a:solidFill>
                  <a:schemeClr val="dk1"/>
                </a:solidFill>
              </a:rPr>
              <a:t>F1=0.61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RC: Multi-Choice</a:t>
            </a:r>
            <a:endParaRPr sz="262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MCTest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(Richardson et al., 2013)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2K questions associated with 500 passages about stories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RACE </a:t>
            </a:r>
            <a:r>
              <a:rPr lang="en" u="sng">
                <a:solidFill>
                  <a:schemeClr val="hlink"/>
                </a:solidFill>
                <a:hlinkClick r:id="rId4"/>
              </a:rPr>
              <a:t>(Lai et al., 2017)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28K passages and 100K questions from English comprehension tests</a:t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13" y="3215088"/>
            <a:ext cx="40290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900" y="3215088"/>
            <a:ext cx="37719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310150" y="3088675"/>
            <a:ext cx="8581200" cy="157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000" y="2478038"/>
            <a:ext cx="37528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311700" y="2261600"/>
            <a:ext cx="8579700" cy="240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RC: Cloze</a:t>
            </a:r>
            <a:endParaRPr sz="262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CNN/DailyMail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(Hermann et al., 2015)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Created from summary bullet points of news stories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Entities anonymized to prevent entity co-occurrence clues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2439675"/>
            <a:ext cx="4561775" cy="2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RC in the Deep Learning Era</a:t>
            </a:r>
            <a:endParaRPr sz="262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Attention-based models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need to model which words in the passage are most relevant to question words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Simultaneously encode a question and a passage with attention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Objective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Span-selection: Predict start and end of answer span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Multiple choice: Predict correct choice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BiDAF: Bidirectional Attention Flow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(Seo et al., 2017)</a:t>
            </a:r>
            <a:endParaRPr sz="220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25211" t="0"/>
          <a:stretch/>
        </p:blipFill>
        <p:spPr>
          <a:xfrm>
            <a:off x="2104638" y="1225425"/>
            <a:ext cx="49347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1866200" y="3683175"/>
            <a:ext cx="142200" cy="109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805625" y="4031775"/>
            <a:ext cx="1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BiDAF: Attention layer</a:t>
            </a:r>
            <a:endParaRPr sz="22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Context-to-query: For each context word, choose most relevant words from query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Query-to-context: Choose context words that are most relevant to each query word</a:t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663" y="1824875"/>
            <a:ext cx="2808673" cy="11547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059" y="3880050"/>
            <a:ext cx="4405930" cy="11547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Fine-tune Pre-trained LMs</a:t>
            </a:r>
            <a:endParaRPr sz="2620"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Standard approach since emergence of BERT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862" y="1641350"/>
            <a:ext cx="4342276" cy="350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Fine-tune BERT for RC</a:t>
            </a:r>
            <a:endParaRPr sz="2620"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897" y="1126625"/>
            <a:ext cx="3339876" cy="2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50" y="1680288"/>
            <a:ext cx="4554725" cy="15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50" y="4059175"/>
            <a:ext cx="7126124" cy="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Adversarial Examples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(Jia &amp; Liang, 2017)</a:t>
            </a:r>
            <a:endParaRPr sz="2200"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26625"/>
            <a:ext cx="3279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Models often fail to find a correct answer when sentences have common words with questions (</a:t>
            </a:r>
            <a:r>
              <a:rPr lang="en" sz="2200">
                <a:solidFill>
                  <a:schemeClr val="accent1"/>
                </a:solidFill>
              </a:rPr>
              <a:t>overstability</a:t>
            </a:r>
            <a:r>
              <a:rPr lang="en" sz="2200">
                <a:solidFill>
                  <a:schemeClr val="dk1"/>
                </a:solidFill>
              </a:rPr>
              <a:t>)</a:t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350" y="1126625"/>
            <a:ext cx="5455200" cy="33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Resources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These slides are made from the following resources: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2000">
                <a:solidFill>
                  <a:schemeClr val="dk1"/>
                </a:solidFill>
              </a:rPr>
              <a:t>Question Answering by Danqi Chen, </a:t>
            </a:r>
            <a:r>
              <a:rPr lang="en" sz="2000">
                <a:solidFill>
                  <a:schemeClr val="dk1"/>
                </a:solidFill>
              </a:rPr>
              <a:t>Stanford CS224n Winter 2021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http://web.stanford.edu/class/cs224n/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2000">
                <a:solidFill>
                  <a:schemeClr val="dk1"/>
                </a:solidFill>
              </a:rPr>
              <a:t>Text-based QA by Graham Neubig, </a:t>
            </a:r>
            <a:r>
              <a:rPr lang="en" sz="2000">
                <a:solidFill>
                  <a:schemeClr val="dk1"/>
                </a:solidFill>
              </a:rPr>
              <a:t>CMU Advanced NLP Fall 2021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http://www.phontron.com/class/anlp2021/schedule/text-based-qa.html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2000">
                <a:solidFill>
                  <a:schemeClr val="dk1"/>
                </a:solidFill>
              </a:rPr>
              <a:t>Chapter 23, Speech and Language Processing, 3rd edition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https://web.stanford.edu/~jurafsky/slp3/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Generative QA</a:t>
            </a:r>
            <a:endParaRPr sz="262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Instead of predicting an answer, given a question and a context, use a decoder to generate answer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(Lewis &amp; Fan, 2019)</a:t>
            </a:r>
            <a:r>
              <a:rPr lang="en" sz="2200">
                <a:solidFill>
                  <a:schemeClr val="dk1"/>
                </a:solidFill>
              </a:rPr>
              <a:t>	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Discriminative loss saturates when a model can answer a question confidently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Avoids overfitting to biases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443" y="3991700"/>
            <a:ext cx="666512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UnifiedQA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(Khashabi et al., 2020)</a:t>
            </a:r>
            <a:endParaRPr sz="262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Builds a format-agnostic QA model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Captures underlying linguistic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u</a:t>
            </a:r>
            <a:r>
              <a:rPr lang="en" sz="2200">
                <a:solidFill>
                  <a:schemeClr val="dk1"/>
                </a:solidFill>
              </a:rPr>
              <a:t>nderstanding and reasoning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abilities across QA tasks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Base model: T5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750" y="1454300"/>
            <a:ext cx="3787699" cy="3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Solve Other Tasks via QA</a:t>
            </a:r>
            <a:endParaRPr sz="2600"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Information Extraction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(Levy et al., 2017)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Reduce           to     whose answer is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162" y="2105875"/>
            <a:ext cx="4177675" cy="20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2518" y="1671050"/>
            <a:ext cx="713257" cy="2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3200" y="1689800"/>
            <a:ext cx="246888" cy="20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5425" y="1679513"/>
            <a:ext cx="164592" cy="230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665350" y="4266025"/>
            <a:ext cx="80550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r>
              <a:rPr lang="en" sz="1600"/>
              <a:t>Steve Jobs was an American businessman, inventor, and industrial designer.</a:t>
            </a:r>
            <a:br>
              <a:rPr lang="en" sz="1600"/>
            </a:br>
            <a:r>
              <a:rPr b="1" i="1" lang="en" sz="1600">
                <a:solidFill>
                  <a:srgbClr val="741B47"/>
                </a:solidFill>
              </a:rPr>
              <a:t>Given e=Steve Jobs, R=occupation =&gt; R(e, ?)</a:t>
            </a:r>
            <a:endParaRPr b="1" i="1" sz="16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Solve Other Tasks via QA</a:t>
            </a:r>
            <a:endParaRPr sz="2600"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decaNLP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(McCann et al., 2018)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 multi-task benchmark consisting of ten tasks that are mapped to QA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13" y="2459750"/>
            <a:ext cx="7934576" cy="24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Unsupervised</a:t>
            </a:r>
            <a:r>
              <a:rPr lang="en" sz="2600"/>
              <a:t> 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(Lewis et al., 2018)</a:t>
            </a:r>
            <a:endParaRPr sz="2620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Answer Extraction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Noun phrases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and named entities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Question Generation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Cloze Generation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Cloze Translation: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Iterative back-translation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 u="sng">
                <a:solidFill>
                  <a:schemeClr val="hlink"/>
                </a:solidFill>
                <a:hlinkClick r:id="rId4"/>
              </a:rPr>
              <a:t>(Lample et al., 2018)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703" y="1192700"/>
            <a:ext cx="4406900" cy="37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3346" y="1242000"/>
            <a:ext cx="691204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6725" y="2389075"/>
            <a:ext cx="9504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6725" y="2804975"/>
            <a:ext cx="1415450" cy="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4408" y="3177874"/>
            <a:ext cx="717717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More Complicated Questions</a:t>
            </a:r>
            <a:endParaRPr sz="2620"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Symbolic Reasoning: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DROP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(Dua et al., 2019)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Addition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Subtraction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Comparison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Count and sort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…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 rotWithShape="1">
          <a:blip r:embed="rId4">
            <a:alphaModFix/>
          </a:blip>
          <a:srcRect b="1787" l="0" r="0" t="0"/>
          <a:stretch/>
        </p:blipFill>
        <p:spPr>
          <a:xfrm>
            <a:off x="4919875" y="773100"/>
            <a:ext cx="4125224" cy="43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More Complicated Questions</a:t>
            </a:r>
            <a:endParaRPr sz="2620"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Discourse Analysis</a:t>
            </a:r>
            <a:r>
              <a:rPr lang="en" sz="2200">
                <a:solidFill>
                  <a:schemeClr val="dk1"/>
                </a:solidFill>
              </a:rPr>
              <a:t>: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Quoref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(Dasigi et al., 2019)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Pronominal resolution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Nominal resolution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Multiple resolutions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Commonsense reasoning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(similar to Winograd schema)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576" y="898787"/>
            <a:ext cx="4003274" cy="41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More Complicated Questions</a:t>
            </a:r>
            <a:endParaRPr sz="262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2662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Implicative</a:t>
            </a:r>
            <a:r>
              <a:rPr lang="en" sz="2200">
                <a:solidFill>
                  <a:schemeClr val="dk1"/>
                </a:solidFill>
              </a:rPr>
              <a:t> Reasoning: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ROPES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(Lin et al., 2019)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Understanding cause and effect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4">
            <a:alphaModFix/>
          </a:blip>
          <a:srcRect b="2515" l="0" r="0" t="0"/>
          <a:stretch/>
        </p:blipFill>
        <p:spPr>
          <a:xfrm>
            <a:off x="5817450" y="99375"/>
            <a:ext cx="3174350" cy="50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Open-domain QA (OQA)</a:t>
            </a:r>
            <a:endParaRPr sz="2620"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Instead of a </a:t>
            </a:r>
            <a:r>
              <a:rPr lang="en" sz="2200">
                <a:solidFill>
                  <a:schemeClr val="dk1"/>
                </a:solidFill>
              </a:rPr>
              <a:t>passage</a:t>
            </a:r>
            <a:r>
              <a:rPr lang="en" sz="2200">
                <a:solidFill>
                  <a:schemeClr val="dk1"/>
                </a:solidFill>
              </a:rPr>
              <a:t> in RC, we are a given a large collection of documents (e.g., Wikipedia) as information source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Closer to a real-world setting, but more challenging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13" y="2614150"/>
            <a:ext cx="6297975" cy="23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Open-domain QA (OQA)</a:t>
            </a:r>
            <a:endParaRPr sz="262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Our focus is mostly on factoid questions as opposed to long-form questions (or non-factoid)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Long-form QA: ELI5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(Fan et al., 2019)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1378650" y="2706475"/>
            <a:ext cx="57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Q: </a:t>
            </a:r>
            <a:r>
              <a:rPr b="1" lang="en">
                <a:solidFill>
                  <a:schemeClr val="accent1"/>
                </a:solidFill>
              </a:rPr>
              <a:t>How do Jellyfish function without brains or nervous systems?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1378650" y="3106675"/>
            <a:ext cx="6386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A: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chemeClr val="dk1"/>
                </a:solidFill>
              </a:rPr>
              <a:t>Jellyfish may not have a brain, but they have a rough nervous system and innate behaviours. However, they are very simple creatures. They’re invertebrate: creatures without a backbone. Most jellyfish have really short life spans. Sometimes just a couple of hours. [...] As their name implies, they are largely composed of basically jelly inside a thin membrane. They’re over 95% water.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What is QA?</a:t>
            </a:r>
            <a:endParaRPr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Goal: </a:t>
            </a:r>
            <a:r>
              <a:rPr lang="en" sz="2000">
                <a:solidFill>
                  <a:schemeClr val="dk1"/>
                </a:solidFill>
              </a:rPr>
              <a:t>Build systems that </a:t>
            </a:r>
            <a:r>
              <a:rPr lang="en" sz="2000">
                <a:solidFill>
                  <a:schemeClr val="accent5"/>
                </a:solidFill>
              </a:rPr>
              <a:t>automatically</a:t>
            </a:r>
            <a:r>
              <a:rPr lang="en" sz="2000">
                <a:solidFill>
                  <a:schemeClr val="dk1"/>
                </a:solidFill>
              </a:rPr>
              <a:t> answer questions written in a </a:t>
            </a:r>
            <a:r>
              <a:rPr lang="en" sz="2000">
                <a:solidFill>
                  <a:schemeClr val="accent1"/>
                </a:solidFill>
              </a:rPr>
              <a:t>natural language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29225" y="2756388"/>
            <a:ext cx="326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Who has scored most goals in soccer for a national team?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97450" y="2985900"/>
            <a:ext cx="237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Cristiano Ronaldo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5"/>
          <p:cNvCxnSpPr>
            <a:stCxn id="68" idx="3"/>
            <a:endCxn id="71" idx="1"/>
          </p:cNvCxnSpPr>
          <p:nvPr/>
        </p:nvCxnSpPr>
        <p:spPr>
          <a:xfrm>
            <a:off x="3398925" y="3218088"/>
            <a:ext cx="5010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71" idx="3"/>
            <a:endCxn id="69" idx="1"/>
          </p:cNvCxnSpPr>
          <p:nvPr/>
        </p:nvCxnSpPr>
        <p:spPr>
          <a:xfrm flipH="1" rot="10800000">
            <a:off x="5379650" y="3201450"/>
            <a:ext cx="8178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600" y="2442999"/>
            <a:ext cx="984374" cy="1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RC models are prohibitively expensive</a:t>
            </a:r>
            <a:endParaRPr sz="2620"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During inference, it is not practical to concatenate an incoming question with all passages in the information source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897" y="2220425"/>
            <a:ext cx="3339876" cy="2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Retrieval-reader Pipeline</a:t>
            </a:r>
            <a:endParaRPr sz="2620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8" y="1367275"/>
            <a:ext cx="7681625" cy="3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(Chen et al., 2017)</a:t>
            </a:r>
            <a:endParaRPr sz="2200"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Retriever =</a:t>
            </a:r>
            <a:r>
              <a:rPr lang="en" sz="2200">
                <a:solidFill>
                  <a:schemeClr val="dk1"/>
                </a:solidFill>
              </a:rPr>
              <a:t> TF-IDF retrieval return a list of relevant documents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TF-IDF treats documents as bag-of-words and is based on term frequency.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Reader =</a:t>
            </a:r>
            <a:r>
              <a:rPr lang="en" sz="2200">
                <a:solidFill>
                  <a:schemeClr val="dk1"/>
                </a:solidFill>
              </a:rPr>
              <a:t> An LSTM-based RC model with some manually crafted features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BERTserini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(Yang et al., 2019)</a:t>
            </a:r>
            <a:r>
              <a:rPr lang="en" sz="2200">
                <a:solidFill>
                  <a:schemeClr val="dk1"/>
                </a:solidFill>
              </a:rPr>
              <a:t> used BM25 as retriever and BERT as reader.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Challenges of Retriever-reader Models</a:t>
            </a:r>
            <a:endParaRPr sz="2620"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TF-IDF retrieval suffers from the </a:t>
            </a:r>
            <a:r>
              <a:rPr lang="en" sz="2200">
                <a:solidFill>
                  <a:srgbClr val="980000"/>
                </a:solidFill>
              </a:rPr>
              <a:t>vocabulary mismatch</a:t>
            </a:r>
            <a:r>
              <a:rPr lang="en" sz="2200">
                <a:solidFill>
                  <a:schemeClr val="dk1"/>
                </a:solidFill>
              </a:rPr>
              <a:t> bottleneck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When question is a paraphrase of what appears in documents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This reduces recall in retrieved documents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Turns out these readers are easily distracted by documents that have word overlap with questions but do not contain an answer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Retriever can be trained</a:t>
            </a:r>
            <a:endParaRPr sz="2620"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Via a dual encoder or bi-encoder strategy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75" y="1606825"/>
            <a:ext cx="7264449" cy="33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235500" y="4819500"/>
            <a:ext cx="7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(Chang et al., 2020)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Why Training </a:t>
            </a:r>
            <a:r>
              <a:rPr lang="en" sz="2620"/>
              <a:t>Retriever Is Challenging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(Guu et al., 2020)</a:t>
            </a:r>
            <a:endParaRPr sz="2200"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Suppose    = output answer,    = input question,    = relevant documents from a knowledge source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109" y="2158812"/>
            <a:ext cx="4303504" cy="8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575" y="1309625"/>
            <a:ext cx="18887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850" y="1351725"/>
            <a:ext cx="192024" cy="18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0350" y="1341413"/>
            <a:ext cx="192024" cy="20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8175" y="1657600"/>
            <a:ext cx="256032" cy="2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/>
          <p:nvPr/>
        </p:nvSpPr>
        <p:spPr>
          <a:xfrm rot="-5400000">
            <a:off x="6086475" y="2247625"/>
            <a:ext cx="189000" cy="112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2450" y="3774875"/>
            <a:ext cx="4303526" cy="9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/>
        </p:nvSpPr>
        <p:spPr>
          <a:xfrm>
            <a:off x="5374725" y="2906425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Retriever probability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3750200" y="4179900"/>
            <a:ext cx="2942700" cy="80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258750" y="3224100"/>
            <a:ext cx="86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Navigating entire knowledge source is computationally expensive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(Lee et al., 2019)</a:t>
            </a:r>
            <a:endParaRPr sz="2200"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Scoring function can be decomposed as follows: b = text block, s = a span of text within b, q = question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950" y="2239325"/>
            <a:ext cx="6142101" cy="4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9686" y="3502446"/>
            <a:ext cx="4852161" cy="4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 txBox="1"/>
          <p:nvPr/>
        </p:nvSpPr>
        <p:spPr>
          <a:xfrm>
            <a:off x="992850" y="3432600"/>
            <a:ext cx="150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</a:rPr>
              <a:t>Inference:</a:t>
            </a:r>
            <a:endParaRPr sz="2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(Lee et al., 2019)</a:t>
            </a:r>
            <a:r>
              <a:rPr lang="en" sz="2600"/>
              <a:t>: Retriever</a:t>
            </a:r>
            <a:endParaRPr sz="2600"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24" y="1017725"/>
            <a:ext cx="6365950" cy="3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(Lee et al., 2019)</a:t>
            </a:r>
            <a:r>
              <a:rPr lang="en" sz="2600"/>
              <a:t>: Reader</a:t>
            </a:r>
            <a:endParaRPr sz="2600"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675" y="1085500"/>
            <a:ext cx="6314650" cy="39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(Lee et al., 2019)</a:t>
            </a:r>
            <a:r>
              <a:rPr lang="en" sz="2000"/>
              <a:t>: How the retrieval training barrier resolved?</a:t>
            </a:r>
            <a:endParaRPr sz="2000"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Only update retriever for a larger set of blocks 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600" y="1273713"/>
            <a:ext cx="42291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1"/>
          <p:cNvSpPr txBox="1"/>
          <p:nvPr/>
        </p:nvSpPr>
        <p:spPr>
          <a:xfrm>
            <a:off x="1796000" y="2356200"/>
            <a:ext cx="579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k</a:t>
            </a:r>
            <a:r>
              <a:rPr lang="en" sz="1600"/>
              <a:t>=5, but </a:t>
            </a:r>
            <a:r>
              <a:rPr lang="en" sz="1600">
                <a:solidFill>
                  <a:srgbClr val="980000"/>
                </a:solidFill>
              </a:rPr>
              <a:t>what if top-</a:t>
            </a:r>
            <a:r>
              <a:rPr i="1" lang="en" sz="1600">
                <a:solidFill>
                  <a:srgbClr val="980000"/>
                </a:solidFill>
              </a:rPr>
              <a:t>k</a:t>
            </a:r>
            <a:r>
              <a:rPr lang="en" sz="1600">
                <a:solidFill>
                  <a:srgbClr val="980000"/>
                </a:solidFill>
              </a:rPr>
              <a:t> blocks do not contain the answer at all</a:t>
            </a:r>
            <a:endParaRPr sz="1600">
              <a:solidFill>
                <a:srgbClr val="980000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500" y="3621949"/>
            <a:ext cx="4229100" cy="11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1187000" y="3778000"/>
            <a:ext cx="90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</a:t>
            </a:r>
            <a:r>
              <a:rPr lang="en" sz="1600"/>
              <a:t>=5000</a:t>
            </a:r>
            <a:endParaRPr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Search engines can answer some questions</a:t>
            </a:r>
            <a:endParaRPr sz="262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219775"/>
            <a:ext cx="66579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686075"/>
            <a:ext cx="53061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Results are biased though because the question doesn’t indicate “men” or “women”!</a:t>
            </a:r>
            <a:endParaRPr sz="11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ORQA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(Lee et al., 2019)</a:t>
            </a:r>
            <a:r>
              <a:rPr lang="en" sz="2600"/>
              <a:t>: Inverse Cloze Task</a:t>
            </a:r>
            <a:endParaRPr sz="2600"/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300" y="2345363"/>
            <a:ext cx="73152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980000"/>
                </a:solidFill>
              </a:rPr>
              <a:t>Cold-start problem:</a:t>
            </a:r>
            <a:r>
              <a:rPr lang="en" sz="2200">
                <a:solidFill>
                  <a:schemeClr val="dk1"/>
                </a:solidFill>
              </a:rPr>
              <a:t> Retriever does not retrieve meaningful results to pass to reader in early stages of training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accent1"/>
                </a:solidFill>
              </a:rPr>
              <a:t>Pre-training</a:t>
            </a:r>
            <a:r>
              <a:rPr lang="en" sz="2200">
                <a:solidFill>
                  <a:schemeClr val="dk1"/>
                </a:solidFill>
              </a:rPr>
              <a:t> as a remedy: </a:t>
            </a:r>
            <a:r>
              <a:rPr lang="en" sz="2200">
                <a:solidFill>
                  <a:schemeClr val="dk1"/>
                </a:solidFill>
              </a:rPr>
              <a:t>For a random sentence, select true context among candidates in the batch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Dense Passage Retriever (DPR; Karpukhin et al., 2020) </a:t>
            </a:r>
            <a:endParaRPr sz="2620"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</a:t>
            </a:r>
            <a:r>
              <a:rPr lang="en" sz="2200">
                <a:solidFill>
                  <a:schemeClr val="dk1"/>
                </a:solidFill>
              </a:rPr>
              <a:t>nlike ORQA, d</a:t>
            </a:r>
            <a:r>
              <a:rPr lang="en" sz="2200">
                <a:solidFill>
                  <a:schemeClr val="dk1"/>
                </a:solidFill>
              </a:rPr>
              <a:t>oesn’t require pre-training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Based on contrastive learning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InfoNCE</a:t>
            </a:r>
            <a:r>
              <a:rPr lang="en" sz="2200">
                <a:solidFill>
                  <a:schemeClr val="dk1"/>
                </a:solidFill>
              </a:rPr>
              <a:t> loss)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963" y="1624238"/>
            <a:ext cx="40481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375" y="2790596"/>
            <a:ext cx="3680625" cy="3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38" y="3755675"/>
            <a:ext cx="4019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/>
        </p:nvSpPr>
        <p:spPr>
          <a:xfrm>
            <a:off x="2388350" y="330917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74EA7"/>
                </a:solidFill>
              </a:rPr>
              <a:t>negative passages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263150" y="3324625"/>
            <a:ext cx="21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AA84F"/>
                </a:solidFill>
              </a:rPr>
              <a:t>Question &amp; positive passage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370" name="Google Shape;370;p53"/>
          <p:cNvSpPr/>
          <p:nvPr/>
        </p:nvSpPr>
        <p:spPr>
          <a:xfrm rot="-5400000">
            <a:off x="2944225" y="2540825"/>
            <a:ext cx="189000" cy="144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3"/>
          <p:cNvSpPr/>
          <p:nvPr/>
        </p:nvSpPr>
        <p:spPr>
          <a:xfrm rot="-5400000">
            <a:off x="1834075" y="2952125"/>
            <a:ext cx="189000" cy="62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in OQA</a:t>
            </a:r>
            <a:endParaRPr/>
          </a:p>
        </p:txBody>
      </p:sp>
      <p:pic>
        <p:nvPicPr>
          <p:cNvPr descr="Figure 1: T5 is pre-trained to fill in dropped-out spans of text (denoted by &lt;M&gt;) from documents in a large, unstructured text corpus. We fine-tune T5 to answer questions without inputting any additional information or context. This forces T5 to answer questions based on “knowledge” that it internalized during pre-training."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958875"/>
            <a:ext cx="6877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Fine-tune T5 on a QA dataset with </a:t>
            </a:r>
            <a:r>
              <a:rPr b="1" lang="en" sz="2200">
                <a:solidFill>
                  <a:schemeClr val="dk1"/>
                </a:solidFill>
              </a:rPr>
              <a:t>no retrieval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(Roberts et al., 2020)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descr="Figure 1: T5 is pre-trained to fill in dropped-out spans of text (denoted by &lt;M&gt;) from documents in a large, unstructured text corpus. We fine-tune T5 to answer questions without inputting any additional information or context. This forces T5 to answer questions based on “knowledge” that it internalized during pre-training."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958875"/>
            <a:ext cx="68770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in OQA</a:t>
            </a:r>
            <a:endParaRPr/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Few-shot QA using GPT-3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(Brown et al., 2020)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86" name="Google Shape;3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12" y="1780850"/>
            <a:ext cx="5019776" cy="3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311700" y="1843200"/>
            <a:ext cx="85206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Thank you!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Feel free to contact me if you have any questions: </a:t>
            </a:r>
            <a:r>
              <a:rPr i="1" lang="en">
                <a:solidFill>
                  <a:schemeClr val="dk1"/>
                </a:solidFill>
              </a:rPr>
              <a:t>kamalloo@ualberta.ca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Not always accurate though!</a:t>
            </a:r>
            <a:endParaRPr sz="262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071425"/>
            <a:ext cx="76771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705325"/>
            <a:ext cx="53061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Results are biased here too!</a:t>
            </a:r>
            <a:endParaRPr sz="11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A Milestone in ML:</a:t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IBM Watson DeepQA</a:t>
            </a:r>
            <a:endParaRPr sz="26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55200" y="4647525"/>
            <a:ext cx="47931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https://www.nytimes.com/2011/02/17/science/17jeopardy-watson.html</a:t>
            </a:r>
            <a:endParaRPr sz="11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301" y="393325"/>
            <a:ext cx="3961525" cy="45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00" y="1764488"/>
            <a:ext cx="4643501" cy="213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QA </a:t>
            </a:r>
            <a:r>
              <a:rPr lang="en" sz="2620"/>
              <a:t>Tasks</a:t>
            </a:r>
            <a:endParaRPr sz="26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Unstructured: Web documents</a:t>
            </a:r>
            <a:r>
              <a:rPr lang="en" sz="2200">
                <a:solidFill>
                  <a:schemeClr val="dk1"/>
                </a:solidFill>
              </a:rPr>
              <a:t> (Open-domain)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We’ll talk about this later in the lecture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Structured: Knowledge-based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Semi-structured: Tabular data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Multi-modal: Images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311700" y="2261600"/>
            <a:ext cx="8579700" cy="277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Reading Comprehension (RC)</a:t>
            </a:r>
            <a:endParaRPr sz="26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Read a passage and answer questions about its content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(P, Q) → A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2339150"/>
            <a:ext cx="4260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</a:rPr>
              <a:t>Cristiano Ronaldo</a:t>
            </a:r>
            <a:r>
              <a:rPr i="1" lang="en" sz="1600">
                <a:solidFill>
                  <a:schemeClr val="dk1"/>
                </a:solidFill>
              </a:rPr>
              <a:t> of Portugal is the only other player apart from 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</a:rPr>
              <a:t>Daei</a:t>
            </a:r>
            <a:r>
              <a:rPr i="1" lang="en" sz="1600">
                <a:solidFill>
                  <a:schemeClr val="dk1"/>
                </a:solidFill>
              </a:rPr>
              <a:t> to score 100 international goals, as well as the first European to achieve the feat. He reached the milestone after scoring a brace against Sweden in the 2020–21 UEFA Nations League on 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</a:rPr>
              <a:t>8 September 2020</a:t>
            </a:r>
            <a:r>
              <a:rPr i="1" lang="en" sz="1600">
                <a:solidFill>
                  <a:schemeClr val="dk1"/>
                </a:solidFill>
              </a:rPr>
              <a:t>. Pelé of Brazil was the first player from South America to score at least 50 international goals.</a:t>
            </a:r>
            <a:endParaRPr i="1" sz="1600"/>
          </a:p>
        </p:txBody>
      </p:sp>
      <p:sp>
        <p:nvSpPr>
          <p:cNvPr id="110" name="Google Shape;110;p20"/>
          <p:cNvSpPr txBox="1"/>
          <p:nvPr/>
        </p:nvSpPr>
        <p:spPr>
          <a:xfrm>
            <a:off x="4742875" y="2339150"/>
            <a:ext cx="42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Q:</a:t>
            </a:r>
            <a:r>
              <a:rPr lang="en"/>
              <a:t> </a:t>
            </a:r>
            <a:r>
              <a:rPr b="1" lang="en"/>
              <a:t>W</a:t>
            </a:r>
            <a:r>
              <a:rPr b="1" lang="en"/>
              <a:t>ho has scored most goals in soccer for a national team?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A:</a:t>
            </a:r>
            <a:r>
              <a:rPr lang="en"/>
              <a:t> </a:t>
            </a:r>
            <a:r>
              <a:rPr lang="en">
                <a:solidFill>
                  <a:srgbClr val="980000"/>
                </a:solidFill>
              </a:rPr>
              <a:t>Can’t answer!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42875" y="3271850"/>
            <a:ext cx="42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Q:</a:t>
            </a:r>
            <a:r>
              <a:rPr lang="en"/>
              <a:t> </a:t>
            </a:r>
            <a:r>
              <a:rPr b="1" lang="en"/>
              <a:t>Which soccer players scored more than 100 goals for their national team?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A: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Cristiano Ronaldo and Daei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742875" y="4204550"/>
            <a:ext cx="42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Q:</a:t>
            </a:r>
            <a:r>
              <a:rPr lang="en"/>
              <a:t> </a:t>
            </a:r>
            <a:r>
              <a:rPr b="1" lang="en"/>
              <a:t>When did</a:t>
            </a:r>
            <a:r>
              <a:rPr b="1" lang="en"/>
              <a:t> Ronaldo score his 100th goal for his national team?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A: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8 September 2020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</a:t>
            </a:r>
            <a:r>
              <a:rPr lang="en" sz="2620"/>
              <a:t>axonomy of </a:t>
            </a:r>
            <a:r>
              <a:rPr lang="en" sz="2620"/>
              <a:t>Tasks</a:t>
            </a:r>
            <a:endParaRPr sz="262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Based on answer type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Span selection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Yes/no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Multiple choice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Fill-in-the-blank (Cloze)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Base on question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Factoid vs Non-factoid (Long-form)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Simple vs. Compositional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