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7" r:id="rId3"/>
    <p:sldId id="298" r:id="rId4"/>
    <p:sldId id="260" r:id="rId5"/>
    <p:sldId id="257" r:id="rId6"/>
    <p:sldId id="259" r:id="rId7"/>
    <p:sldId id="261" r:id="rId8"/>
    <p:sldId id="280" r:id="rId9"/>
    <p:sldId id="309" r:id="rId10"/>
    <p:sldId id="287" r:id="rId11"/>
    <p:sldId id="281" r:id="rId12"/>
    <p:sldId id="274" r:id="rId13"/>
    <p:sldId id="299" r:id="rId14"/>
    <p:sldId id="262" r:id="rId15"/>
    <p:sldId id="264" r:id="rId16"/>
    <p:sldId id="265" r:id="rId17"/>
    <p:sldId id="289" r:id="rId18"/>
    <p:sldId id="277" r:id="rId19"/>
    <p:sldId id="278" r:id="rId20"/>
    <p:sldId id="307" r:id="rId21"/>
    <p:sldId id="266" r:id="rId22"/>
    <p:sldId id="285" r:id="rId23"/>
    <p:sldId id="268" r:id="rId24"/>
    <p:sldId id="301" r:id="rId25"/>
    <p:sldId id="302" r:id="rId26"/>
    <p:sldId id="308" r:id="rId27"/>
    <p:sldId id="303" r:id="rId28"/>
    <p:sldId id="306" r:id="rId29"/>
    <p:sldId id="304" r:id="rId30"/>
    <p:sldId id="305" r:id="rId31"/>
    <p:sldId id="310" r:id="rId32"/>
    <p:sldId id="311" r:id="rId33"/>
    <p:sldId id="313" r:id="rId34"/>
    <p:sldId id="312" r:id="rId35"/>
    <p:sldId id="315" r:id="rId36"/>
    <p:sldId id="31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3741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4DB32-21DF-44DE-9DD5-F46D4289EA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F4846-9ED8-4172-83F7-26D9ED0BB8F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/>
            <a:t>Minority examples are training examples that violate the heuristics</a:t>
          </a:r>
        </a:p>
      </dgm:t>
    </dgm:pt>
    <dgm:pt modelId="{020ACC4B-2003-463E-B8EC-10370EBFDCDF}" type="parTrans" cxnId="{8E9CB57C-0990-45BB-82B3-5763D1F58FAF}">
      <dgm:prSet/>
      <dgm:spPr/>
      <dgm:t>
        <a:bodyPr/>
        <a:lstStyle/>
        <a:p>
          <a:endParaRPr lang="en-US" sz="1050"/>
        </a:p>
      </dgm:t>
    </dgm:pt>
    <dgm:pt modelId="{D017CA91-38F1-465F-BCDD-4E64646780A6}" type="sibTrans" cxnId="{8E9CB57C-0990-45BB-82B3-5763D1F58FAF}">
      <dgm:prSet/>
      <dgm:spPr/>
      <dgm:t>
        <a:bodyPr/>
        <a:lstStyle/>
        <a:p>
          <a:endParaRPr lang="en-US" sz="1050"/>
        </a:p>
      </dgm:t>
    </dgm:pt>
    <dgm:pt modelId="{51A2BE98-8932-4AB2-8A45-9D19E0372E85}">
      <dgm:prSet custT="1"/>
      <dgm:spPr/>
      <dgm:t>
        <a:bodyPr/>
        <a:lstStyle/>
        <a:p>
          <a:pPr>
            <a:buNone/>
          </a:pPr>
          <a:r>
            <a:rPr lang="en-US" sz="2800" dirty="0"/>
            <a:t>E.g., </a:t>
          </a:r>
        </a:p>
      </dgm:t>
    </dgm:pt>
    <dgm:pt modelId="{F7A8803C-B97D-4866-88E7-917FD07E554A}" type="parTrans" cxnId="{BDB793EA-339E-4348-A027-60660997B942}">
      <dgm:prSet/>
      <dgm:spPr/>
      <dgm:t>
        <a:bodyPr/>
        <a:lstStyle/>
        <a:p>
          <a:endParaRPr lang="en-US" sz="1050"/>
        </a:p>
      </dgm:t>
    </dgm:pt>
    <dgm:pt modelId="{2FCC29BD-BA39-4879-B60D-9849032A60F0}" type="sibTrans" cxnId="{BDB793EA-339E-4348-A027-60660997B942}">
      <dgm:prSet/>
      <dgm:spPr/>
      <dgm:t>
        <a:bodyPr/>
        <a:lstStyle/>
        <a:p>
          <a:endParaRPr lang="en-US" sz="1050"/>
        </a:p>
      </dgm:t>
    </dgm:pt>
    <dgm:pt modelId="{8254313F-7821-0844-9237-EFB9E4D5875E}">
      <dgm:prSet custT="1"/>
      <dgm:spPr/>
      <dgm:t>
        <a:bodyPr/>
        <a:lstStyle/>
        <a:p>
          <a:pPr rtl="0">
            <a:buNone/>
          </a:pPr>
          <a:r>
            <a:rPr lang="en-US" sz="2800" dirty="0"/>
            <a:t>or</a:t>
          </a:r>
        </a:p>
      </dgm:t>
    </dgm:pt>
    <dgm:pt modelId="{34AD6326-F423-9048-921B-B316193905CA}" type="parTrans" cxnId="{A124922E-17A9-E74E-A376-1BCA96224D99}">
      <dgm:prSet/>
      <dgm:spPr/>
      <dgm:t>
        <a:bodyPr/>
        <a:lstStyle/>
        <a:p>
          <a:endParaRPr lang="en-US" sz="1200"/>
        </a:p>
      </dgm:t>
    </dgm:pt>
    <dgm:pt modelId="{3815C653-1FEB-1E40-AE53-59D6443441F2}" type="sibTrans" cxnId="{A124922E-17A9-E74E-A376-1BCA96224D99}">
      <dgm:prSet/>
      <dgm:spPr/>
      <dgm:t>
        <a:bodyPr/>
        <a:lstStyle/>
        <a:p>
          <a:endParaRPr lang="en-US" sz="1200"/>
        </a:p>
      </dgm:t>
    </dgm:pt>
    <dgm:pt modelId="{9695EDCE-A3BE-2E41-A8AB-9AEBAAE83AE4}">
      <dgm:prSet custT="1"/>
      <dgm:spPr/>
      <dgm:t>
        <a:bodyPr/>
        <a:lstStyle/>
        <a:p>
          <a:pPr rtl="0">
            <a:buNone/>
          </a:pPr>
          <a:endParaRPr lang="en-US" sz="2800" dirty="0"/>
        </a:p>
      </dgm:t>
    </dgm:pt>
    <dgm:pt modelId="{594F6AFD-E42C-8342-9873-09AD6F7E51C1}" type="parTrans" cxnId="{80B81780-099C-4E40-8F42-2994847BE0B6}">
      <dgm:prSet/>
      <dgm:spPr/>
      <dgm:t>
        <a:bodyPr/>
        <a:lstStyle/>
        <a:p>
          <a:endParaRPr lang="en-US" sz="1200"/>
        </a:p>
      </dgm:t>
    </dgm:pt>
    <dgm:pt modelId="{78A4533A-131F-9845-9F33-2482A968877B}" type="sibTrans" cxnId="{80B81780-099C-4E40-8F42-2994847BE0B6}">
      <dgm:prSet/>
      <dgm:spPr/>
      <dgm:t>
        <a:bodyPr/>
        <a:lstStyle/>
        <a:p>
          <a:endParaRPr lang="en-US" sz="1200"/>
        </a:p>
      </dgm:t>
    </dgm:pt>
    <dgm:pt modelId="{CFCC8705-37A5-2F41-8EEF-FEF2D51C986F}">
      <dgm:prSet custT="1"/>
      <dgm:spPr/>
      <dgm:t>
        <a:bodyPr/>
        <a:lstStyle/>
        <a:p>
          <a:pPr>
            <a:buNone/>
          </a:pPr>
          <a:r>
            <a:rPr lang="en-US" sz="2800" dirty="0"/>
            <a:t>examples with high </a:t>
          </a:r>
          <a:r>
            <a:rPr lang="en-US" sz="2800" dirty="0">
              <a:solidFill>
                <a:schemeClr val="bg2">
                  <a:lumMod val="75000"/>
                </a:schemeClr>
              </a:solidFill>
            </a:rPr>
            <a:t>word-overlap</a:t>
          </a:r>
          <a:r>
            <a:rPr lang="en-US" sz="2800" dirty="0"/>
            <a:t> labeled as non-entailment.</a:t>
          </a:r>
        </a:p>
      </dgm:t>
    </dgm:pt>
    <dgm:pt modelId="{4FF9DE28-ACA1-A74A-8441-2928D8773B89}" type="parTrans" cxnId="{E68307AA-7A0D-E84E-9106-E5AE262D43E8}">
      <dgm:prSet/>
      <dgm:spPr/>
      <dgm:t>
        <a:bodyPr/>
        <a:lstStyle/>
        <a:p>
          <a:endParaRPr lang="en-US" sz="1200"/>
        </a:p>
      </dgm:t>
    </dgm:pt>
    <dgm:pt modelId="{71853323-5B68-2F4C-ACE7-1AF710844379}" type="sibTrans" cxnId="{E68307AA-7A0D-E84E-9106-E5AE262D43E8}">
      <dgm:prSet/>
      <dgm:spPr/>
      <dgm:t>
        <a:bodyPr/>
        <a:lstStyle/>
        <a:p>
          <a:endParaRPr lang="en-US" sz="1200"/>
        </a:p>
      </dgm:t>
    </dgm:pt>
    <dgm:pt modelId="{F8980C22-82AF-954E-840E-2407E64628F5}">
      <dgm:prSet custT="1"/>
      <dgm:spPr/>
      <dgm:t>
        <a:bodyPr/>
        <a:lstStyle/>
        <a:p>
          <a:pPr rtl="0">
            <a:buNone/>
          </a:pPr>
          <a:r>
            <a:rPr lang="en-US" sz="2800" dirty="0"/>
            <a:t>examples with negation in premise but labeled as entailment</a:t>
          </a:r>
        </a:p>
      </dgm:t>
    </dgm:pt>
    <dgm:pt modelId="{7CF03EC8-7F86-5949-B8AE-E95A9BD3E707}" type="parTrans" cxnId="{5016E606-AB2C-7840-9176-52678A8881E4}">
      <dgm:prSet/>
      <dgm:spPr/>
      <dgm:t>
        <a:bodyPr/>
        <a:lstStyle/>
        <a:p>
          <a:endParaRPr lang="en-US" sz="1200"/>
        </a:p>
      </dgm:t>
    </dgm:pt>
    <dgm:pt modelId="{6B094681-7660-1741-9E1F-EC0866F29702}" type="sibTrans" cxnId="{5016E606-AB2C-7840-9176-52678A8881E4}">
      <dgm:prSet/>
      <dgm:spPr/>
      <dgm:t>
        <a:bodyPr/>
        <a:lstStyle/>
        <a:p>
          <a:endParaRPr lang="en-US" sz="1200"/>
        </a:p>
      </dgm:t>
    </dgm:pt>
    <dgm:pt modelId="{FE5B0777-4290-4299-9955-6AEE3A4F90AD}" type="pres">
      <dgm:prSet presAssocID="{C8B4DB32-21DF-44DE-9DD5-F46D4289EA8F}" presName="linear" presStyleCnt="0">
        <dgm:presLayoutVars>
          <dgm:animLvl val="lvl"/>
          <dgm:resizeHandles val="exact"/>
        </dgm:presLayoutVars>
      </dgm:prSet>
      <dgm:spPr/>
    </dgm:pt>
    <dgm:pt modelId="{814EFF20-EC07-4854-8DB2-EDB79B2B5B18}" type="pres">
      <dgm:prSet presAssocID="{CA2F4846-9ED8-4172-83F7-26D9ED0BB8F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E34C9F-5018-46FE-9285-C2A62BBAB40E}" type="pres">
      <dgm:prSet presAssocID="{CA2F4846-9ED8-4172-83F7-26D9ED0BB8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16E606-AB2C-7840-9176-52678A8881E4}" srcId="{CA2F4846-9ED8-4172-83F7-26D9ED0BB8F2}" destId="{F8980C22-82AF-954E-840E-2407E64628F5}" srcOrd="3" destOrd="0" parTransId="{7CF03EC8-7F86-5949-B8AE-E95A9BD3E707}" sibTransId="{6B094681-7660-1741-9E1F-EC0866F29702}"/>
    <dgm:cxn modelId="{A124922E-17A9-E74E-A376-1BCA96224D99}" srcId="{CA2F4846-9ED8-4172-83F7-26D9ED0BB8F2}" destId="{8254313F-7821-0844-9237-EFB9E4D5875E}" srcOrd="2" destOrd="0" parTransId="{34AD6326-F423-9048-921B-B316193905CA}" sibTransId="{3815C653-1FEB-1E40-AE53-59D6443441F2}"/>
    <dgm:cxn modelId="{BD588932-0AB4-416E-8833-69A286826324}" type="presOf" srcId="{C8B4DB32-21DF-44DE-9DD5-F46D4289EA8F}" destId="{FE5B0777-4290-4299-9955-6AEE3A4F90AD}" srcOrd="0" destOrd="0" presId="urn:microsoft.com/office/officeart/2005/8/layout/vList2"/>
    <dgm:cxn modelId="{8E9CB57C-0990-45BB-82B3-5763D1F58FAF}" srcId="{C8B4DB32-21DF-44DE-9DD5-F46D4289EA8F}" destId="{CA2F4846-9ED8-4172-83F7-26D9ED0BB8F2}" srcOrd="0" destOrd="0" parTransId="{020ACC4B-2003-463E-B8EC-10370EBFDCDF}" sibTransId="{D017CA91-38F1-465F-BCDD-4E64646780A6}"/>
    <dgm:cxn modelId="{80B81780-099C-4E40-8F42-2994847BE0B6}" srcId="{CA2F4846-9ED8-4172-83F7-26D9ED0BB8F2}" destId="{9695EDCE-A3BE-2E41-A8AB-9AEBAAE83AE4}" srcOrd="4" destOrd="0" parTransId="{594F6AFD-E42C-8342-9873-09AD6F7E51C1}" sibTransId="{78A4533A-131F-9845-9F33-2482A968877B}"/>
    <dgm:cxn modelId="{E68307AA-7A0D-E84E-9106-E5AE262D43E8}" srcId="{CA2F4846-9ED8-4172-83F7-26D9ED0BB8F2}" destId="{CFCC8705-37A5-2F41-8EEF-FEF2D51C986F}" srcOrd="1" destOrd="0" parTransId="{4FF9DE28-ACA1-A74A-8441-2928D8773B89}" sibTransId="{71853323-5B68-2F4C-ACE7-1AF710844379}"/>
    <dgm:cxn modelId="{185BACB8-9B6E-F34F-851A-CFCAB8129171}" type="presOf" srcId="{F8980C22-82AF-954E-840E-2407E64628F5}" destId="{E0E34C9F-5018-46FE-9285-C2A62BBAB40E}" srcOrd="0" destOrd="3" presId="urn:microsoft.com/office/officeart/2005/8/layout/vList2"/>
    <dgm:cxn modelId="{37240BC7-5AED-FC45-935C-E0035C7AD077}" type="presOf" srcId="{CFCC8705-37A5-2F41-8EEF-FEF2D51C986F}" destId="{E0E34C9F-5018-46FE-9285-C2A62BBAB40E}" srcOrd="0" destOrd="1" presId="urn:microsoft.com/office/officeart/2005/8/layout/vList2"/>
    <dgm:cxn modelId="{B2E338CE-EB59-EB40-B16C-D38E37C44169}" type="presOf" srcId="{9695EDCE-A3BE-2E41-A8AB-9AEBAAE83AE4}" destId="{E0E34C9F-5018-46FE-9285-C2A62BBAB40E}" srcOrd="0" destOrd="4" presId="urn:microsoft.com/office/officeart/2005/8/layout/vList2"/>
    <dgm:cxn modelId="{10B6DED2-DB00-4D3B-B44A-C2572CE6B627}" type="presOf" srcId="{51A2BE98-8932-4AB2-8A45-9D19E0372E85}" destId="{E0E34C9F-5018-46FE-9285-C2A62BBAB40E}" srcOrd="0" destOrd="0" presId="urn:microsoft.com/office/officeart/2005/8/layout/vList2"/>
    <dgm:cxn modelId="{3EC811D6-8A84-F84F-8046-6543C04165CB}" type="presOf" srcId="{8254313F-7821-0844-9237-EFB9E4D5875E}" destId="{E0E34C9F-5018-46FE-9285-C2A62BBAB40E}" srcOrd="0" destOrd="2" presId="urn:microsoft.com/office/officeart/2005/8/layout/vList2"/>
    <dgm:cxn modelId="{AB40CDE1-A2C3-4F41-A90E-6BAF6E445F3F}" type="presOf" srcId="{CA2F4846-9ED8-4172-83F7-26D9ED0BB8F2}" destId="{814EFF20-EC07-4854-8DB2-EDB79B2B5B18}" srcOrd="0" destOrd="0" presId="urn:microsoft.com/office/officeart/2005/8/layout/vList2"/>
    <dgm:cxn modelId="{BDB793EA-339E-4348-A027-60660997B942}" srcId="{CA2F4846-9ED8-4172-83F7-26D9ED0BB8F2}" destId="{51A2BE98-8932-4AB2-8A45-9D19E0372E85}" srcOrd="0" destOrd="0" parTransId="{F7A8803C-B97D-4866-88E7-917FD07E554A}" sibTransId="{2FCC29BD-BA39-4879-B60D-9849032A60F0}"/>
    <dgm:cxn modelId="{2F3995C4-5DC2-4774-AEC4-7F9F005A980D}" type="presParOf" srcId="{FE5B0777-4290-4299-9955-6AEE3A4F90AD}" destId="{814EFF20-EC07-4854-8DB2-EDB79B2B5B18}" srcOrd="0" destOrd="0" presId="urn:microsoft.com/office/officeart/2005/8/layout/vList2"/>
    <dgm:cxn modelId="{A1444D25-1709-4591-8A02-93B20597A55C}" type="presParOf" srcId="{FE5B0777-4290-4299-9955-6AEE3A4F90AD}" destId="{E0E34C9F-5018-46FE-9285-C2A62BBAB40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EFF20-EC07-4854-8DB2-EDB79B2B5B18}">
      <dsp:nvSpPr>
        <dsp:cNvPr id="0" name=""/>
        <dsp:cNvSpPr/>
      </dsp:nvSpPr>
      <dsp:spPr>
        <a:xfrm>
          <a:off x="0" y="2124"/>
          <a:ext cx="8741735" cy="1116213"/>
        </a:xfrm>
        <a:prstGeom prst="roundRect">
          <a:avLst/>
        </a:prstGeom>
        <a:solidFill>
          <a:schemeClr val="dk1"/>
        </a:solidFill>
        <a:ln w="34925" cap="flat" cmpd="sng" algn="in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Minority examples are training examples that violate the heuristics</a:t>
          </a:r>
        </a:p>
      </dsp:txBody>
      <dsp:txXfrm>
        <a:off x="54489" y="56613"/>
        <a:ext cx="8632757" cy="1007235"/>
      </dsp:txXfrm>
    </dsp:sp>
    <dsp:sp modelId="{E0E34C9F-5018-46FE-9285-C2A62BBAB40E}">
      <dsp:nvSpPr>
        <dsp:cNvPr id="0" name=""/>
        <dsp:cNvSpPr/>
      </dsp:nvSpPr>
      <dsp:spPr>
        <a:xfrm>
          <a:off x="0" y="1118337"/>
          <a:ext cx="8741735" cy="245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55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E.g.,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examples with high </a:t>
          </a:r>
          <a:r>
            <a:rPr lang="en-US" sz="2800" kern="1200" dirty="0">
              <a:solidFill>
                <a:schemeClr val="bg2">
                  <a:lumMod val="75000"/>
                </a:schemeClr>
              </a:solidFill>
            </a:rPr>
            <a:t>word-overlap</a:t>
          </a:r>
          <a:r>
            <a:rPr lang="en-US" sz="2800" kern="1200" dirty="0"/>
            <a:t> labeled as non-entailment.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or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examples with negation in premise but labeled as entailment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2800" kern="1200" dirty="0"/>
        </a:p>
      </dsp:txBody>
      <dsp:txXfrm>
        <a:off x="0" y="1118337"/>
        <a:ext cx="8741735" cy="245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DBDD-FFE3-FD4A-AC9D-336F40EF6910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461AA-4902-E04C-A09A-D18B2FB5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4228F-A0A4-4504-9C2D-0384BD0A8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30B52-23D6-F549-966C-133B2178B03D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D1F-A0C1-2044-8652-CDC3D00E020F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B5-5400-4140-9DBD-231457F7213E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E09D-148E-5141-AFE8-BE1BAC7D8545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33CC4-0A04-BC41-BB16-BD5611E69F6F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14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FC63-E450-A041-801E-424742925AB2}" type="datetime1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FADF-610F-744F-86BC-47BCD0892447}" type="datetime1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851-BF89-CD4F-BDA2-DB287C7AB4A6}" type="datetime1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A10E-531F-9149-B15B-9A51F9B3AAC2}" type="datetime1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E432F-C060-4E40-BF40-65410553AD77}" type="datetime1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E5934-3C2D-7E47-8916-FF3951162ECD}" type="datetime1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35A928-14D9-094E-BEE7-A7D3D9F549D4}" type="datetime1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3050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3050.pdf" TargetMode="External"/><Relationship Id="rId2" Type="http://schemas.openxmlformats.org/officeDocument/2006/relationships/hyperlink" Target="https://arxiv.org/abs/2208.1185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anthology.org/P19-1334.pdf" TargetMode="External"/><Relationship Id="rId4" Type="http://schemas.openxmlformats.org/officeDocument/2006/relationships/hyperlink" Target="https://aclanthology.org/2021.eacl-main.29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2554-E0D9-B740-ACF1-6A4650F6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HelveticaNeue" panose="02000503000000020004" pitchFamily="2" charset="0"/>
              </a:rPr>
              <a:t>generalization And robustness</a:t>
            </a:r>
            <a:endParaRPr lang="en-US" sz="6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0DF1DA4-B9E6-D54C-AAE8-7FD9CBA386B7}"/>
              </a:ext>
            </a:extLst>
          </p:cNvPr>
          <p:cNvSpPr txBox="1">
            <a:spLocks/>
          </p:cNvSpPr>
          <p:nvPr/>
        </p:nvSpPr>
        <p:spPr>
          <a:xfrm>
            <a:off x="2774909" y="4300664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FMNLP, Fall 1401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Yadollah Yaghoobzadeh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Tehran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F149-0793-4149-AB14-BEBF4C5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D435-9675-4573-8018-35B53F3B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the accuracy on HANS?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E1BD-36AB-4CDC-BF5B-52E82ACE7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34A9-08E8-4ACB-BA1E-68DD0031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E81F-25A6-4E8D-AF12-BD010C6F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27A1D-3A8F-4FD7-8496-FD5A8436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579-CC34-45BE-A7B3-221CAE079435}"/>
              </a:ext>
            </a:extLst>
          </p:cNvPr>
          <p:cNvSpPr txBox="1"/>
          <p:nvPr/>
        </p:nvSpPr>
        <p:spPr>
          <a:xfrm>
            <a:off x="2626388" y="5376573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Tu et al. (2020)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C2116-3F10-40A0-BDFF-D18AC1A0F689}"/>
              </a:ext>
            </a:extLst>
          </p:cNvPr>
          <p:cNvSpPr txBox="1"/>
          <p:nvPr/>
        </p:nvSpPr>
        <p:spPr>
          <a:xfrm>
            <a:off x="6096000" y="2867857"/>
            <a:ext cx="4841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Longer training = better learning from </a:t>
            </a:r>
            <a:r>
              <a:rPr lang="en-US" sz="1800" b="1" dirty="0"/>
              <a:t>minority examples</a:t>
            </a:r>
            <a:r>
              <a:rPr lang="en-US" sz="1800" dirty="0"/>
              <a:t> = better performance on HANS (Tu et al., 2020).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034A6-6A94-4EB4-9591-9603D083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98" y="2190987"/>
            <a:ext cx="4219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79276C-5231-43E4-BD8F-BDA1DD5FC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32870"/>
              </p:ext>
            </p:extLst>
          </p:nvPr>
        </p:nvGraphicFramePr>
        <p:xfrm>
          <a:off x="1582479" y="1733107"/>
          <a:ext cx="8741735" cy="357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E127-D35E-40E6-B8CA-6AEE553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3F71-442A-9D4C-935A-776846B8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minority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91BF-91D4-EC42-9543-82A91A62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heuristic-based model</a:t>
            </a:r>
          </a:p>
          <a:p>
            <a:pPr lvl="1"/>
            <a:r>
              <a:rPr lang="en-US" dirty="0"/>
              <a:t>e.g., a logistic regression classifier with word-overlap value as its only feature</a:t>
            </a:r>
          </a:p>
          <a:p>
            <a:pPr lvl="1"/>
            <a:r>
              <a:rPr lang="en-US" dirty="0"/>
              <a:t>Examples that this model gets wrong during training violate the heuristic</a:t>
            </a:r>
          </a:p>
          <a:p>
            <a:r>
              <a:rPr lang="en-US" dirty="0"/>
              <a:t>Automatic methods of ranking training examples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4942-568E-4946-B8D4-26D3D8A9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D609-EAE4-4F86-9E62-6FEFAD7B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87" y="630396"/>
            <a:ext cx="6484918" cy="1450757"/>
          </a:xfrm>
        </p:spPr>
        <p:txBody>
          <a:bodyPr>
            <a:normAutofit/>
          </a:bodyPr>
          <a:lstStyle/>
          <a:p>
            <a:r>
              <a:rPr lang="en-US" dirty="0"/>
              <a:t>Forgettable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F348-BBE3-4EFC-8B75-9D1B18BC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86" y="2081153"/>
            <a:ext cx="6484919" cy="3670180"/>
          </a:xfrm>
        </p:spPr>
        <p:txBody>
          <a:bodyPr>
            <a:normAutofit/>
          </a:bodyPr>
          <a:lstStyle/>
          <a:p>
            <a:r>
              <a:rPr lang="en-US" dirty="0"/>
              <a:t>Examples learned and then forgotten during training, or never learned.</a:t>
            </a:r>
          </a:p>
          <a:p>
            <a:r>
              <a:rPr lang="en-US" dirty="0"/>
              <a:t>Originally explored for image classification (</a:t>
            </a:r>
            <a:r>
              <a:rPr lang="en-US" dirty="0" err="1"/>
              <a:t>Toneva</a:t>
            </a:r>
            <a:r>
              <a:rPr lang="en-US" dirty="0"/>
              <a:t> et al., 2019) to find salient examples in training set.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4A59-25A4-4CA5-8D71-33759AA1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D6209B-7F25-4374-B517-70136BC1B7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9BED8449-C774-45A6-9733-B3D61480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82" y="1395396"/>
            <a:ext cx="4189682" cy="41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42A-2EEE-4BFE-9D0E-BBAC801B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forgettable examples in MNLI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6FE5-518B-4340-9BF7-86A9CEF9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F025AD-CF83-48C5-8FE3-B59777273D84}"/>
              </a:ext>
            </a:extLst>
          </p:cNvPr>
          <p:cNvGraphicFramePr>
            <a:graphicFrameLocks noGrp="1"/>
          </p:cNvGraphicFramePr>
          <p:nvPr/>
        </p:nvGraphicFramePr>
        <p:xfrm>
          <a:off x="3119183" y="2918129"/>
          <a:ext cx="5181978" cy="2613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5290">
                  <a:extLst>
                    <a:ext uri="{9D8B030D-6E8A-4147-A177-3AD203B41FA5}">
                      <a16:colId xmlns:a16="http://schemas.microsoft.com/office/drawing/2014/main" val="1019946594"/>
                    </a:ext>
                  </a:extLst>
                </a:gridCol>
                <a:gridCol w="3256688">
                  <a:extLst>
                    <a:ext uri="{9D8B030D-6E8A-4147-A177-3AD203B41FA5}">
                      <a16:colId xmlns:a16="http://schemas.microsoft.com/office/drawing/2014/main" val="1414238666"/>
                    </a:ext>
                  </a:extLst>
                </a:gridCol>
              </a:tblGrid>
              <a:tr h="653452">
                <a:tc>
                  <a:txBody>
                    <a:bodyPr/>
                    <a:lstStyle/>
                    <a:p>
                      <a:r>
                        <a:rPr lang="en-US" sz="20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MNLI (393k)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80843"/>
                  </a:ext>
                </a:extLst>
              </a:tr>
              <a:tr h="653452">
                <a:tc>
                  <a:txBody>
                    <a:bodyPr/>
                    <a:lstStyle/>
                    <a:p>
                      <a:r>
                        <a:rPr lang="en-US" sz="200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2848"/>
                  </a:ext>
                </a:extLst>
              </a:tr>
              <a:tr h="653452">
                <a:tc>
                  <a:txBody>
                    <a:bodyPr/>
                    <a:lstStyle/>
                    <a:p>
                      <a:r>
                        <a:rPr lang="en-US" sz="2000"/>
                        <a:t>BiLSTM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4733"/>
                  </a:ext>
                </a:extLst>
              </a:tr>
              <a:tr h="653452">
                <a:tc>
                  <a:txBody>
                    <a:bodyPr/>
                    <a:lstStyle/>
                    <a:p>
                      <a:r>
                        <a:rPr lang="en-US" sz="200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8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D042-2C50-44B6-A717-B4994A7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Forgettable examples and minorities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79493-C98B-453A-AE92-DFB459BB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F2F695-B6ED-48F8-8ADD-4F8574182967}"/>
              </a:ext>
            </a:extLst>
          </p:cNvPr>
          <p:cNvGraphicFramePr>
            <a:graphicFrameLocks noGrp="1"/>
          </p:cNvGraphicFramePr>
          <p:nvPr/>
        </p:nvGraphicFramePr>
        <p:xfrm>
          <a:off x="2233881" y="2453464"/>
          <a:ext cx="8127999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29722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61919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687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Entailment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Non-entailment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3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BOW forgettables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86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AC4B7B-0788-4F37-9314-13D11BCD769B}"/>
              </a:ext>
            </a:extLst>
          </p:cNvPr>
          <p:cNvSpPr txBox="1"/>
          <p:nvPr/>
        </p:nvSpPr>
        <p:spPr>
          <a:xfrm>
            <a:off x="4055165" y="4654436"/>
            <a:ext cx="45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Word-overlap between premise &amp; hypothesis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0D1ED-68A9-43E9-ABC2-950505DE29B4}"/>
              </a:ext>
            </a:extLst>
          </p:cNvPr>
          <p:cNvGraphicFramePr/>
          <p:nvPr/>
        </p:nvGraphicFramePr>
        <p:xfrm>
          <a:off x="2233881" y="3662892"/>
          <a:ext cx="8127999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77460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3405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463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BiLSTM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forgettables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.25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.28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2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BERT forgettables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.26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.26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1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BC78-267C-4331-BA48-CF4EAD99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exploit minority examples to increase robustness?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DF4E-9882-42D2-9123-257DFBA14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7679-5249-4939-B64B-B31A12C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A10-1F51-488F-B2FD-1DACA8F5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proposed framework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EBE2EF-8D19-4467-B853-5899AB57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BC19D-49F6-4E70-81FD-DC8DA20D7AD1}"/>
              </a:ext>
            </a:extLst>
          </p:cNvPr>
          <p:cNvSpPr/>
          <p:nvPr/>
        </p:nvSpPr>
        <p:spPr>
          <a:xfrm>
            <a:off x="2705808" y="4153394"/>
            <a:ext cx="1622067" cy="9751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BERT MNLI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76509-13E6-4A03-A95D-C0D4F0018820}"/>
              </a:ext>
            </a:extLst>
          </p:cNvPr>
          <p:cNvSpPr/>
          <p:nvPr/>
        </p:nvSpPr>
        <p:spPr>
          <a:xfrm>
            <a:off x="7450665" y="4153394"/>
            <a:ext cx="1717192" cy="9751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Robust BERT MNLI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1A66424-8F93-40D6-8F13-40114BECD24B}"/>
              </a:ext>
            </a:extLst>
          </p:cNvPr>
          <p:cNvSpPr/>
          <p:nvPr/>
        </p:nvSpPr>
        <p:spPr>
          <a:xfrm>
            <a:off x="5110041" y="4280180"/>
            <a:ext cx="1717192" cy="70567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Fine-tune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FCF83-1A48-4F1F-B407-C0905A20DB09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4327875" y="4633019"/>
            <a:ext cx="782166" cy="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9624E3-EF13-4C80-A3FB-D6D6A40A59FD}"/>
              </a:ext>
            </a:extLst>
          </p:cNvPr>
          <p:cNvCxnSpPr>
            <a:cxnSpLocks/>
            <a:stCxn id="15" idx="6"/>
            <a:endCxn id="14" idx="1"/>
          </p:cNvCxnSpPr>
          <p:nvPr/>
        </p:nvCxnSpPr>
        <p:spPr>
          <a:xfrm>
            <a:off x="6827233" y="4633019"/>
            <a:ext cx="623432" cy="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3243FF-94A1-4B35-80E9-80F8F818EF7A}"/>
              </a:ext>
            </a:extLst>
          </p:cNvPr>
          <p:cNvSpPr/>
          <p:nvPr/>
        </p:nvSpPr>
        <p:spPr>
          <a:xfrm>
            <a:off x="4890464" y="2692489"/>
            <a:ext cx="2156346" cy="1100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Forgettable examples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0C8870-5613-47AE-BA4D-F15EF2043545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>
            <a:off x="5968637" y="3792582"/>
            <a:ext cx="0" cy="487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11B8-DC87-4D16-B737-AFFE190B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HANS and MNLI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323E-75C4-4ECF-9C22-AC193CD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D2013E4-05CB-43C1-A0DE-31BBC5984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98101"/>
              </p:ext>
            </p:extLst>
          </p:nvPr>
        </p:nvGraphicFramePr>
        <p:xfrm>
          <a:off x="2603007" y="2211032"/>
          <a:ext cx="6007593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7128">
                  <a:extLst>
                    <a:ext uri="{9D8B030D-6E8A-4147-A177-3AD203B41FA5}">
                      <a16:colId xmlns:a16="http://schemas.microsoft.com/office/drawing/2014/main" val="1868638012"/>
                    </a:ext>
                  </a:extLst>
                </a:gridCol>
                <a:gridCol w="1923803">
                  <a:extLst>
                    <a:ext uri="{9D8B030D-6E8A-4147-A177-3AD203B41FA5}">
                      <a16:colId xmlns:a16="http://schemas.microsoft.com/office/drawing/2014/main" val="1036377719"/>
                    </a:ext>
                  </a:extLst>
                </a:gridCol>
                <a:gridCol w="1746662">
                  <a:extLst>
                    <a:ext uri="{9D8B030D-6E8A-4147-A177-3AD203B41FA5}">
                      <a16:colId xmlns:a16="http://schemas.microsoft.com/office/drawing/2014/main" val="2357395348"/>
                    </a:ext>
                  </a:extLst>
                </a:gridCol>
              </a:tblGrid>
              <a:tr h="3522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88000"/>
                  </a:ext>
                </a:extLst>
              </a:tr>
              <a:tr h="352244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036450"/>
                  </a:ext>
                </a:extLst>
              </a:tr>
              <a:tr h="352244">
                <a:tc>
                  <a:txBody>
                    <a:bodyPr/>
                    <a:lstStyle/>
                    <a:p>
                      <a:r>
                        <a:rPr lang="en-US" dirty="0"/>
                        <a:t>BERT + 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forgettables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35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0381B5-D44F-4EED-964D-AD3F6650F24F}"/>
              </a:ext>
            </a:extLst>
          </p:cNvPr>
          <p:cNvGraphicFramePr/>
          <p:nvPr/>
        </p:nvGraphicFramePr>
        <p:xfrm>
          <a:off x="2603499" y="5085430"/>
          <a:ext cx="6007101" cy="12801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01010">
                  <a:extLst>
                    <a:ext uri="{9D8B030D-6E8A-4147-A177-3AD203B41FA5}">
                      <a16:colId xmlns:a16="http://schemas.microsoft.com/office/drawing/2014/main" val="128050537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77863785"/>
                    </a:ext>
                  </a:extLst>
                </a:gridCol>
                <a:gridCol w="1770413">
                  <a:extLst>
                    <a:ext uri="{9D8B030D-6E8A-4147-A177-3AD203B41FA5}">
                      <a16:colId xmlns:a16="http://schemas.microsoft.com/office/drawing/2014/main" val="2829655727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Clark et al. (2019)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Reweight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83.5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69.2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460764"/>
                  </a:ext>
                </a:extLst>
              </a:tr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Utama et al. (2020)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Reg-</a:t>
                      </a:r>
                      <a:r>
                        <a:rPr lang="en-US" dirty="0" err="1"/>
                        <a:t>conf</a:t>
                      </a:r>
                      <a:r>
                        <a:rPr lang="en-US" baseline="-25000" dirty="0" err="1"/>
                        <a:t>hans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84.3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69.1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658833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94BF58E1-483E-4E26-A71C-FAC4E050B794}"/>
              </a:ext>
            </a:extLst>
          </p:cNvPr>
          <p:cNvSpPr/>
          <p:nvPr/>
        </p:nvSpPr>
        <p:spPr>
          <a:xfrm>
            <a:off x="8884525" y="5302380"/>
            <a:ext cx="437605" cy="8283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C039-69F1-4CF3-BBC5-1565F8F791D1}"/>
              </a:ext>
            </a:extLst>
          </p:cNvPr>
          <p:cNvSpPr txBox="1"/>
          <p:nvPr/>
        </p:nvSpPr>
        <p:spPr>
          <a:xfrm>
            <a:off x="9588501" y="5475236"/>
            <a:ext cx="2446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Baselines use bias-only models based on HANS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92EF26-8684-452A-850D-2E181EC46A42}"/>
              </a:ext>
            </a:extLst>
          </p:cNvPr>
          <p:cNvGraphicFramePr/>
          <p:nvPr/>
        </p:nvGraphicFramePr>
        <p:xfrm>
          <a:off x="2603007" y="3657101"/>
          <a:ext cx="6007099" cy="640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34332">
                  <a:extLst>
                    <a:ext uri="{9D8B030D-6E8A-4147-A177-3AD203B41FA5}">
                      <a16:colId xmlns:a16="http://schemas.microsoft.com/office/drawing/2014/main" val="4192246172"/>
                    </a:ext>
                  </a:extLst>
                </a:gridCol>
                <a:gridCol w="1922018">
                  <a:extLst>
                    <a:ext uri="{9D8B030D-6E8A-4147-A177-3AD203B41FA5}">
                      <a16:colId xmlns:a16="http://schemas.microsoft.com/office/drawing/2014/main" val="2869733674"/>
                    </a:ext>
                  </a:extLst>
                </a:gridCol>
                <a:gridCol w="1750749">
                  <a:extLst>
                    <a:ext uri="{9D8B030D-6E8A-4147-A177-3AD203B41FA5}">
                      <a16:colId xmlns:a16="http://schemas.microsoft.com/office/drawing/2014/main" val="4059152080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BERT + Random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(same size as above)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84.3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63.6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4448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19D2A5-B822-48A7-BFA1-AFBE1280CD47}"/>
              </a:ext>
            </a:extLst>
          </p:cNvPr>
          <p:cNvGraphicFramePr/>
          <p:nvPr/>
        </p:nvGraphicFramePr>
        <p:xfrm>
          <a:off x="2603006" y="4370881"/>
          <a:ext cx="6007099" cy="640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34332">
                  <a:extLst>
                    <a:ext uri="{9D8B030D-6E8A-4147-A177-3AD203B41FA5}">
                      <a16:colId xmlns:a16="http://schemas.microsoft.com/office/drawing/2014/main" val="3493085988"/>
                    </a:ext>
                  </a:extLst>
                </a:gridCol>
                <a:gridCol w="1922018">
                  <a:extLst>
                    <a:ext uri="{9D8B030D-6E8A-4147-A177-3AD203B41FA5}">
                      <a16:colId xmlns:a16="http://schemas.microsoft.com/office/drawing/2014/main" val="2301768275"/>
                    </a:ext>
                  </a:extLst>
                </a:gridCol>
                <a:gridCol w="1750749">
                  <a:extLst>
                    <a:ext uri="{9D8B030D-6E8A-4147-A177-3AD203B41FA5}">
                      <a16:colId xmlns:a16="http://schemas.microsoft.com/office/drawing/2014/main" val="436743091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BERT + </a:t>
                      </a:r>
                      <a:r>
                        <a:rPr lang="en-US" sz="1800" u="none" strike="noStrike" dirty="0" err="1">
                          <a:effectLst/>
                        </a:rPr>
                        <a:t>BiLSTM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forgettables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82.9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70.4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68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9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BDA3-F9E1-0349-AACB-C9070D5A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256C-7E7B-BF40-ABFB-4663BF6B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make IID assumption for train and evaluation sets</a:t>
            </a:r>
          </a:p>
          <a:p>
            <a:r>
              <a:rPr lang="en-US" dirty="0"/>
              <a:t>A model must generalize from data in train set to unseen data in evaluation set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setup is called in-distribution generalization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if a heuristic holds for many examples in train set, model learns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03F14-D53F-DE4B-A310-2A78904F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11B8-DC87-4D16-B737-AFFE190B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HANS and MNLI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323E-75C4-4ECF-9C22-AC193CD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D2013E4-05CB-43C1-A0DE-31BBC5984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27084"/>
              </p:ext>
            </p:extLst>
          </p:nvPr>
        </p:nvGraphicFramePr>
        <p:xfrm>
          <a:off x="2603007" y="2211032"/>
          <a:ext cx="6007593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7128">
                  <a:extLst>
                    <a:ext uri="{9D8B030D-6E8A-4147-A177-3AD203B41FA5}">
                      <a16:colId xmlns:a16="http://schemas.microsoft.com/office/drawing/2014/main" val="1868638012"/>
                    </a:ext>
                  </a:extLst>
                </a:gridCol>
                <a:gridCol w="1923803">
                  <a:extLst>
                    <a:ext uri="{9D8B030D-6E8A-4147-A177-3AD203B41FA5}">
                      <a16:colId xmlns:a16="http://schemas.microsoft.com/office/drawing/2014/main" val="1036377719"/>
                    </a:ext>
                  </a:extLst>
                </a:gridCol>
                <a:gridCol w="1746662">
                  <a:extLst>
                    <a:ext uri="{9D8B030D-6E8A-4147-A177-3AD203B41FA5}">
                      <a16:colId xmlns:a16="http://schemas.microsoft.com/office/drawing/2014/main" val="2357395348"/>
                    </a:ext>
                  </a:extLst>
                </a:gridCol>
              </a:tblGrid>
              <a:tr h="3522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88000"/>
                  </a:ext>
                </a:extLst>
              </a:tr>
              <a:tr h="352244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036450"/>
                  </a:ext>
                </a:extLst>
              </a:tr>
              <a:tr h="352244">
                <a:tc>
                  <a:txBody>
                    <a:bodyPr/>
                    <a:lstStyle/>
                    <a:p>
                      <a:r>
                        <a:rPr lang="en-US" dirty="0"/>
                        <a:t>BERT + 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forgettables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35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0381B5-D44F-4EED-964D-AD3F6650F24F}"/>
              </a:ext>
            </a:extLst>
          </p:cNvPr>
          <p:cNvGraphicFramePr/>
          <p:nvPr/>
        </p:nvGraphicFramePr>
        <p:xfrm>
          <a:off x="2603499" y="5085430"/>
          <a:ext cx="6007101" cy="12801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01010">
                  <a:extLst>
                    <a:ext uri="{9D8B030D-6E8A-4147-A177-3AD203B41FA5}">
                      <a16:colId xmlns:a16="http://schemas.microsoft.com/office/drawing/2014/main" val="128050537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77863785"/>
                    </a:ext>
                  </a:extLst>
                </a:gridCol>
                <a:gridCol w="1770413">
                  <a:extLst>
                    <a:ext uri="{9D8B030D-6E8A-4147-A177-3AD203B41FA5}">
                      <a16:colId xmlns:a16="http://schemas.microsoft.com/office/drawing/2014/main" val="2829655727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Clark et al. (2019)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Reweight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83.5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69.2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460764"/>
                  </a:ext>
                </a:extLst>
              </a:tr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Utama et al. (2020)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Reg-</a:t>
                      </a:r>
                      <a:r>
                        <a:rPr lang="en-US" dirty="0" err="1"/>
                        <a:t>conf</a:t>
                      </a:r>
                      <a:r>
                        <a:rPr lang="en-US" baseline="-25000" dirty="0" err="1"/>
                        <a:t>hans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84.3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69.1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658833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94BF58E1-483E-4E26-A71C-FAC4E050B794}"/>
              </a:ext>
            </a:extLst>
          </p:cNvPr>
          <p:cNvSpPr/>
          <p:nvPr/>
        </p:nvSpPr>
        <p:spPr>
          <a:xfrm>
            <a:off x="8884525" y="5302380"/>
            <a:ext cx="437605" cy="8283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C039-69F1-4CF3-BBC5-1565F8F791D1}"/>
              </a:ext>
            </a:extLst>
          </p:cNvPr>
          <p:cNvSpPr txBox="1"/>
          <p:nvPr/>
        </p:nvSpPr>
        <p:spPr>
          <a:xfrm>
            <a:off x="9588501" y="5475236"/>
            <a:ext cx="2446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Baselines use bias-only models based on HANS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92EF26-8684-452A-850D-2E181EC46A42}"/>
              </a:ext>
            </a:extLst>
          </p:cNvPr>
          <p:cNvGraphicFramePr/>
          <p:nvPr/>
        </p:nvGraphicFramePr>
        <p:xfrm>
          <a:off x="2603007" y="3657101"/>
          <a:ext cx="6007099" cy="640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34332">
                  <a:extLst>
                    <a:ext uri="{9D8B030D-6E8A-4147-A177-3AD203B41FA5}">
                      <a16:colId xmlns:a16="http://schemas.microsoft.com/office/drawing/2014/main" val="4192246172"/>
                    </a:ext>
                  </a:extLst>
                </a:gridCol>
                <a:gridCol w="1922018">
                  <a:extLst>
                    <a:ext uri="{9D8B030D-6E8A-4147-A177-3AD203B41FA5}">
                      <a16:colId xmlns:a16="http://schemas.microsoft.com/office/drawing/2014/main" val="2869733674"/>
                    </a:ext>
                  </a:extLst>
                </a:gridCol>
                <a:gridCol w="1750749">
                  <a:extLst>
                    <a:ext uri="{9D8B030D-6E8A-4147-A177-3AD203B41FA5}">
                      <a16:colId xmlns:a16="http://schemas.microsoft.com/office/drawing/2014/main" val="4059152080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BERT + Random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(same size as above)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84.3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63.6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4448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19D2A5-B822-48A7-BFA1-AFBE1280CD47}"/>
              </a:ext>
            </a:extLst>
          </p:cNvPr>
          <p:cNvGraphicFramePr/>
          <p:nvPr/>
        </p:nvGraphicFramePr>
        <p:xfrm>
          <a:off x="2603006" y="4370881"/>
          <a:ext cx="6007099" cy="640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334332">
                  <a:extLst>
                    <a:ext uri="{9D8B030D-6E8A-4147-A177-3AD203B41FA5}">
                      <a16:colId xmlns:a16="http://schemas.microsoft.com/office/drawing/2014/main" val="3493085988"/>
                    </a:ext>
                  </a:extLst>
                </a:gridCol>
                <a:gridCol w="1922018">
                  <a:extLst>
                    <a:ext uri="{9D8B030D-6E8A-4147-A177-3AD203B41FA5}">
                      <a16:colId xmlns:a16="http://schemas.microsoft.com/office/drawing/2014/main" val="2301768275"/>
                    </a:ext>
                  </a:extLst>
                </a:gridCol>
                <a:gridCol w="1750749">
                  <a:extLst>
                    <a:ext uri="{9D8B030D-6E8A-4147-A177-3AD203B41FA5}">
                      <a16:colId xmlns:a16="http://schemas.microsoft.com/office/drawing/2014/main" val="436743091"/>
                    </a:ext>
                  </a:extLst>
                </a:gridCol>
              </a:tblGrid>
              <a:tr h="35229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BERT + </a:t>
                      </a:r>
                      <a:r>
                        <a:rPr lang="en-US" sz="1800" u="none" strike="noStrike" dirty="0" err="1">
                          <a:effectLst/>
                        </a:rPr>
                        <a:t>BiLSTM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forgettables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82.9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70.4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68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3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5665-A1B1-4324-A3E2-E278069E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datasets: QQP and PAWS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1C3AA5-91DB-40DA-ACBE-86937853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719" y="2124017"/>
            <a:ext cx="4921576" cy="2920258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9F437F-D924-4A46-878E-3E23C44D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EE51-6D1E-499F-82D8-33BB052E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datasets: FEVER and FEVER-</a:t>
            </a:r>
            <a:r>
              <a:rPr lang="en-US" dirty="0" err="1"/>
              <a:t>Symm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69F6-C8D8-466F-8E71-4D794149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7E145-2CCF-4625-A3FA-0B0BEF74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799" y="2496129"/>
            <a:ext cx="4723407" cy="30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EF3D-D592-4644-B557-84165F04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 of in-domain vs out-of-domain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B510-8698-4071-B6C7-89E6129B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200" dirty="0"/>
          </a:p>
          <a:p>
            <a:r>
              <a:rPr lang="en-US" sz="3200" dirty="0"/>
              <a:t>HANS is improved but MNLI is worse</a:t>
            </a:r>
          </a:p>
          <a:p>
            <a:r>
              <a:rPr lang="en-US" sz="3200" dirty="0"/>
              <a:t>It is important to balance performance of majorities and minorities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24D9-851F-4584-B499-B3A630F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AE2E-DC8D-BB40-8FD9-7AE9BE2B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Spurious Features in Natural Language Alike?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9706DC-C9B8-9D41-BA2F-19DA7CED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195" y="2385156"/>
            <a:ext cx="5250712" cy="3416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9065-96D6-A44F-BD2F-64AE3F0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6B30D-4227-A844-9242-C480C62DA02A}"/>
              </a:ext>
            </a:extLst>
          </p:cNvPr>
          <p:cNvSpPr txBox="1"/>
          <p:nvPr/>
        </p:nvSpPr>
        <p:spPr>
          <a:xfrm>
            <a:off x="1488559" y="6014942"/>
            <a:ext cx="908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Spurious Features in Natural Language Alike? An Analysis through a Causal Lens, EMNLP 2022</a:t>
            </a:r>
          </a:p>
        </p:txBody>
      </p:sp>
    </p:spTree>
    <p:extLst>
      <p:ext uri="{BB962C8B-B14F-4D97-AF65-F5344CB8AC3E}">
        <p14:creationId xmlns:p14="http://schemas.microsoft.com/office/powerpoint/2010/main" val="455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AE2E-DC8D-BB40-8FD9-7AE9BE2B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and sufficiency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9065-96D6-A44F-BD2F-64AE3F0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6B30D-4227-A844-9242-C480C62DA02A}"/>
              </a:ext>
            </a:extLst>
          </p:cNvPr>
          <p:cNvSpPr txBox="1"/>
          <p:nvPr/>
        </p:nvSpPr>
        <p:spPr>
          <a:xfrm>
            <a:off x="1488559" y="6014942"/>
            <a:ext cx="908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Spurious Features in Natural Language Alike? An Analysis through a Causal Lens, EMNLP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28EA8-B89F-584B-ABA3-C871924E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07" y="1600954"/>
            <a:ext cx="4594151" cy="4413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5155C-C452-4241-9DC7-1A9C34015601}"/>
              </a:ext>
            </a:extLst>
          </p:cNvPr>
          <p:cNvSpPr txBox="1"/>
          <p:nvPr/>
        </p:nvSpPr>
        <p:spPr>
          <a:xfrm>
            <a:off x="1488559" y="2562446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PS: probability of sufficiency</a:t>
            </a:r>
          </a:p>
          <a:p>
            <a:r>
              <a:rPr lang="en-US" sz="1400" dirty="0"/>
              <a:t>PN: probability of necessity</a:t>
            </a:r>
          </a:p>
        </p:txBody>
      </p:sp>
    </p:spTree>
    <p:extLst>
      <p:ext uri="{BB962C8B-B14F-4D97-AF65-F5344CB8AC3E}">
        <p14:creationId xmlns:p14="http://schemas.microsoft.com/office/powerpoint/2010/main" val="285066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A301E-70CB-2A4E-9872-3C09672A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DD080-504E-7B4B-8874-C3ABB34C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66ECE-BC22-3E4F-996E-737EE581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86" y="2369719"/>
            <a:ext cx="10153934" cy="29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15EC-E66F-8D4F-BE61-0C54D336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spurious features in NLI?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76C4-9CD9-BF40-95DE-B7629EAB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Word-overlap and negation both have</a:t>
            </a:r>
          </a:p>
          <a:p>
            <a:pPr lvl="1"/>
            <a:r>
              <a:rPr lang="en-US" dirty="0"/>
              <a:t>high PN </a:t>
            </a:r>
          </a:p>
          <a:p>
            <a:pPr lvl="1"/>
            <a:r>
              <a:rPr lang="en-US" dirty="0"/>
              <a:t>low PS</a:t>
            </a:r>
          </a:p>
          <a:p>
            <a:r>
              <a:rPr lang="en-US" dirty="0"/>
              <a:t>Debiasing methods try to remove them by balancing </a:t>
            </a:r>
            <a:r>
              <a:rPr lang="en-US" dirty="0" err="1"/>
              <a:t>wrt</a:t>
            </a:r>
            <a:r>
              <a:rPr lang="en-US" dirty="0"/>
              <a:t> these features:</a:t>
            </a:r>
          </a:p>
          <a:p>
            <a:pPr lvl="1"/>
            <a:r>
              <a:rPr lang="en-US" dirty="0"/>
              <a:t>having the same number of negation in each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48B46-7998-2247-9472-F70D70F4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43B9F-5F97-6D47-BF72-9461263DE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888" y="923340"/>
            <a:ext cx="5080728" cy="50113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18E1B-FEED-D94D-A40D-C35DFCA9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02FFB-C1E1-8D48-878E-E0410B0B3092}"/>
              </a:ext>
            </a:extLst>
          </p:cNvPr>
          <p:cNvSpPr txBox="1"/>
          <p:nvPr/>
        </p:nvSpPr>
        <p:spPr>
          <a:xfrm>
            <a:off x="1364776" y="1801504"/>
            <a:ext cx="311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high PN features </a:t>
            </a:r>
          </a:p>
          <a:p>
            <a:r>
              <a:rPr lang="en-US" dirty="0"/>
              <a:t>from the representation hurt </a:t>
            </a:r>
          </a:p>
          <a:p>
            <a:r>
              <a:rPr lang="en-US" dirty="0"/>
              <a:t>performance!</a:t>
            </a:r>
          </a:p>
        </p:txBody>
      </p:sp>
    </p:spTree>
    <p:extLst>
      <p:ext uri="{BB962C8B-B14F-4D97-AF65-F5344CB8AC3E}">
        <p14:creationId xmlns:p14="http://schemas.microsoft.com/office/powerpoint/2010/main" val="194304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9544-4166-8E4F-B899-13D565B9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F88B-3D78-7547-A5B9-8836D013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Debiasing models do use the high PN features but they ignore low PN ones</a:t>
            </a:r>
          </a:p>
          <a:p>
            <a:r>
              <a:rPr lang="en-US" dirty="0"/>
              <a:t>In general, models must learn high PS features</a:t>
            </a:r>
          </a:p>
          <a:p>
            <a:r>
              <a:rPr lang="en-US" dirty="0"/>
              <a:t>High PS features are usually more complicated and composite features </a:t>
            </a:r>
          </a:p>
          <a:p>
            <a:pPr lvl="1"/>
            <a:r>
              <a:rPr lang="en-US" dirty="0"/>
              <a:t>perhaps the very large language models actually learn the semantics because they perform very well on 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7C9B4-F928-8F42-868B-2C2BE743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6DF1-DEE8-45D4-8FF2-604347DF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4642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Pre-trained language models (PLMs) </a:t>
            </a:r>
            <a:br>
              <a:rPr lang="en-US" dirty="0"/>
            </a:br>
            <a:r>
              <a:rPr lang="en-US" dirty="0"/>
              <a:t>are great statistical learners!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7BD8D-F3C6-4B33-B25E-A4C0F928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CC6-0A7B-7A4D-B6A4-22F219D84AF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73A50-8253-409D-8F66-842DF4A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78" y="1261564"/>
            <a:ext cx="2305050" cy="227647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8643CDD-AE06-4287-AB85-1F206B82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92" y="1856178"/>
            <a:ext cx="6954097" cy="41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B7CA-CA0F-BA4E-A90C-A509409A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69B4-F7EF-854D-AC8F-2DD394B4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high PN features, models must learn composite features for minority examples</a:t>
            </a:r>
          </a:p>
          <a:p>
            <a:pPr lvl="1"/>
            <a:r>
              <a:rPr lang="en-US" dirty="0"/>
              <a:t>e.g., double negation for positive labels</a:t>
            </a:r>
          </a:p>
          <a:p>
            <a:pPr lvl="1"/>
            <a:r>
              <a:rPr lang="en-US" dirty="0"/>
              <a:t>e.g., full word-overlap but different subject for non-entailment</a:t>
            </a:r>
          </a:p>
          <a:p>
            <a:r>
              <a:rPr lang="en-US" dirty="0"/>
              <a:t>These composite features could be different for different examples even in the same class </a:t>
            </a:r>
          </a:p>
          <a:p>
            <a:r>
              <a:rPr lang="en-US" dirty="0"/>
              <a:t>What about majority examples? what does the model learn there?</a:t>
            </a:r>
          </a:p>
          <a:p>
            <a:pPr lvl="1"/>
            <a:r>
              <a:rPr lang="en-US" dirty="0"/>
              <a:t>e.g., negation and negative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B6DBA-E4AF-E84E-8296-067C0F5E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ECA-76C4-D14D-871A-F2D5225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get biased towards entailment even after few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BB4D-7A7F-C74B-91C3-D1A80071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11B50-92DA-6B4B-B48F-F9BDB268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3" y="2013548"/>
            <a:ext cx="8393374" cy="4642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E0E4A-31F5-9F40-B65E-5506F0C060CA}"/>
              </a:ext>
            </a:extLst>
          </p:cNvPr>
          <p:cNvSpPr txBox="1"/>
          <p:nvPr/>
        </p:nvSpPr>
        <p:spPr>
          <a:xfrm>
            <a:off x="4367284" y="6623983"/>
            <a:ext cx="612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effectLst/>
              </a:rPr>
              <a:t>Looking at the Overlooked: An Analysis on the Word-Overlap Bias in Natural Language Inference, EMNLP 2022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522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ECA-76C4-D14D-871A-F2D5225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composite features in majority class are easier to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BB4D-7A7F-C74B-91C3-D1A80071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11B50-92DA-6B4B-B48F-F9BDB268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3" y="2013548"/>
            <a:ext cx="8393374" cy="46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6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3815-3C4D-4449-B1FB-05F220AA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shortcuts in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9C96-CB4F-3A4D-A3F9-77604AF6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</a:t>
            </a:r>
          </a:p>
          <a:p>
            <a:r>
              <a:rPr lang="en-US" dirty="0"/>
              <a:t>overlap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Style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8B86-F9FB-1B46-A8AD-66CF4AF0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E866A-85E9-8142-8411-BD05DC32BCF3}"/>
              </a:ext>
            </a:extLst>
          </p:cNvPr>
          <p:cNvSpPr txBox="1"/>
          <p:nvPr/>
        </p:nvSpPr>
        <p:spPr>
          <a:xfrm>
            <a:off x="1122972" y="6427113"/>
            <a:ext cx="6317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Shortcut Learning of Large Language Models in Natural Language Understanding: A Survey, </a:t>
            </a:r>
            <a:r>
              <a:rPr lang="en-US" sz="1100" dirty="0" err="1"/>
              <a:t>arXiv</a:t>
            </a:r>
            <a:r>
              <a:rPr lang="en-US" sz="1100" dirty="0"/>
              <a:t> 2022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0749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ACD-D96A-5A44-8C2F-F22D38E2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3EA0-9788-1F43-9D41-C11AC083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attacks</a:t>
            </a:r>
          </a:p>
          <a:p>
            <a:pPr lvl="1"/>
            <a:r>
              <a:rPr lang="en-US" dirty="0"/>
              <a:t>in inference, small but careful perturbation results in label change</a:t>
            </a:r>
          </a:p>
          <a:p>
            <a:r>
              <a:rPr lang="en-US" dirty="0"/>
              <a:t>Backdoor attacks</a:t>
            </a:r>
          </a:p>
          <a:p>
            <a:pPr lvl="1"/>
            <a:r>
              <a:rPr lang="en-US" dirty="0"/>
              <a:t>during training, adds a feature that attacks the model by changing its label whenever that feature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0612C-E6EA-954C-B176-945BE395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0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BF73C2-05E9-BC48-A300-DDC3E25C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988"/>
          </a:xfrm>
        </p:spPr>
        <p:txBody>
          <a:bodyPr/>
          <a:lstStyle/>
          <a:p>
            <a:r>
              <a:rPr lang="en-US" dirty="0"/>
              <a:t>Generalization taxonomy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C2C81-4E65-054F-8CD2-6380FC10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8EBF5-6F1A-E44C-AA74-A2E9963D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98" y="1678675"/>
            <a:ext cx="9411647" cy="4705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FAFF0-E642-3741-9865-1138ED3ED850}"/>
              </a:ext>
            </a:extLst>
          </p:cNvPr>
          <p:cNvSpPr txBox="1"/>
          <p:nvPr/>
        </p:nvSpPr>
        <p:spPr>
          <a:xfrm>
            <a:off x="2119258" y="6384499"/>
            <a:ext cx="268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https://arxiv.org/pdf/2210.03050.pdf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273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B08D-7AB7-7140-A4D5-E3325B8F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EA09-AD27-4C4C-94F8-6D6F812E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https://arxiv.org/abs/2208.11857</a:t>
            </a:r>
            <a:endParaRPr lang="en-US" dirty="0"/>
          </a:p>
          <a:p>
            <a:pPr lvl="1"/>
            <a:r>
              <a:rPr lang="en-US" dirty="0"/>
              <a:t>Shortcut Learning of Large Language Models in Natural Language Understanding: A Survey</a:t>
            </a:r>
          </a:p>
          <a:p>
            <a:r>
              <a:rPr lang="en-US" dirty="0">
                <a:hlinkClick r:id="rId3"/>
              </a:rPr>
              <a:t>https://arxiv.org/pdf/2210.03050.pdf</a:t>
            </a:r>
            <a:endParaRPr lang="en-US" dirty="0"/>
          </a:p>
          <a:p>
            <a:pPr lvl="1"/>
            <a:r>
              <a:rPr lang="en-US" dirty="0"/>
              <a:t>State-of-the-art </a:t>
            </a:r>
            <a:r>
              <a:rPr lang="en-US" dirty="0" err="1"/>
              <a:t>generalisation</a:t>
            </a:r>
            <a:r>
              <a:rPr lang="en-US" dirty="0"/>
              <a:t> research in NLP: a taxonomy and review</a:t>
            </a:r>
          </a:p>
          <a:p>
            <a:r>
              <a:rPr lang="en-US" b="0" i="0" u="none" strike="noStrike" dirty="0">
                <a:solidFill>
                  <a:srgbClr val="446E9B"/>
                </a:solidFill>
                <a:effectLst/>
                <a:latin typeface="-apple-system"/>
                <a:hlinkClick r:id="rId4"/>
              </a:rPr>
              <a:t>https://aclanthology.org/2021.eacl-main.291.pdf</a:t>
            </a:r>
            <a:endParaRPr lang="en-US" b="0" i="0" u="none" strike="noStrike" dirty="0">
              <a:solidFill>
                <a:srgbClr val="446E9B"/>
              </a:solidFill>
              <a:effectLst/>
              <a:latin typeface="-apple-system"/>
            </a:endParaRPr>
          </a:p>
          <a:p>
            <a:pPr lvl="1"/>
            <a:r>
              <a:rPr lang="en-US" i="1" dirty="0"/>
              <a:t>Increasing Robustness to Spurious Correlations using Forgettable Examples</a:t>
            </a:r>
          </a:p>
          <a:p>
            <a:r>
              <a:rPr lang="en-US" i="1" dirty="0">
                <a:hlinkClick r:id="rId5"/>
              </a:rPr>
              <a:t>https://aclanthology.org/P19-1334.pdf</a:t>
            </a:r>
            <a:endParaRPr lang="en-US" i="1" dirty="0"/>
          </a:p>
          <a:p>
            <a:pPr lvl="1"/>
            <a:r>
              <a:rPr lang="en-US" dirty="0"/>
              <a:t>Right for the Wrong Reasons: Diagnosing Syntactic Heuristics in Natural Language Inference</a:t>
            </a:r>
            <a:endParaRPr lang="en-US" i="1" dirty="0"/>
          </a:p>
          <a:p>
            <a:pPr lvl="1"/>
            <a:endParaRPr lang="en-US" i="1" dirty="0">
              <a:solidFill>
                <a:srgbClr val="446E9B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0E30A-C867-AC4B-9EC4-5755EA48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C83A-AFA1-47E3-B02A-A690098C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inference (NLI)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00E7-7376-4D15-8078-DA18A216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premise and a hypothesis, specify the relation between them.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9AEB-9F94-4C64-B162-116ECA6D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502E19-8229-4E39-87CE-68DAAAD24B8A}"/>
              </a:ext>
            </a:extLst>
          </p:cNvPr>
          <p:cNvGraphicFramePr>
            <a:graphicFrameLocks noGrp="1"/>
          </p:cNvGraphicFramePr>
          <p:nvPr/>
        </p:nvGraphicFramePr>
        <p:xfrm>
          <a:off x="1854201" y="3277272"/>
          <a:ext cx="8127999" cy="2291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033631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098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2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66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Four women are sitting outside eating lunch.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women are eating outside.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Entailment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92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women are watching their kids.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984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women are having dinner.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Contradiction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1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303-CB86-FD4B-8212-701F6955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correlations or Heuristics or Dataset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A8ED-4948-6A48-A0F0-D133EE8E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“Spurious correlations or </a:t>
            </a:r>
            <a:r>
              <a:rPr lang="en-US" b="1" dirty="0"/>
              <a:t>heuristics</a:t>
            </a:r>
            <a:r>
              <a:rPr lang="en-US" dirty="0"/>
              <a:t> are predictive rules that </a:t>
            </a:r>
            <a:r>
              <a:rPr lang="en-US" b="1" dirty="0"/>
              <a:t>work for majority of examples </a:t>
            </a:r>
            <a:r>
              <a:rPr lang="en-US" dirty="0"/>
              <a:t>in the dataset but do </a:t>
            </a:r>
            <a:r>
              <a:rPr lang="en-US" b="1" dirty="0"/>
              <a:t>not hold in general</a:t>
            </a:r>
            <a:r>
              <a:rPr lang="en-US" dirty="0"/>
              <a:t>”.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“not” in hypothesis is correlated with “contradiction”.</a:t>
            </a:r>
          </a:p>
          <a:p>
            <a:pPr lvl="1"/>
            <a:r>
              <a:rPr lang="en-US" dirty="0"/>
              <a:t>high “world-overlap” between hypothesis and premise is correlated with “entailment”.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88383-5C26-6048-B85B-BB867BA3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84DA-FFEE-4749-BEE0-6BC9867E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PLMs rely on spurious correlations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DC37E-8FE6-4B71-80B2-D5BC71C8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E4A7-D2C2-4AB0-B195-65A79B4D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HANS dataset (McCoy et al.,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FA89-9261-4CC8-A2C9-A825A5B0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tests if models rely 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word-overlap</a:t>
            </a:r>
            <a:r>
              <a:rPr lang="en-US" dirty="0"/>
              <a:t> heuristic.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E1C5-3920-4969-A147-6DACCA51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B11FB79-2156-4267-8085-6F67E42F5BC1}"/>
              </a:ext>
            </a:extLst>
          </p:cNvPr>
          <p:cNvGraphicFramePr>
            <a:graphicFrameLocks noGrp="1"/>
          </p:cNvGraphicFramePr>
          <p:nvPr/>
        </p:nvGraphicFramePr>
        <p:xfrm>
          <a:off x="1534603" y="3553407"/>
          <a:ext cx="9533613" cy="19727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77871">
                  <a:extLst>
                    <a:ext uri="{9D8B030D-6E8A-4147-A177-3AD203B41FA5}">
                      <a16:colId xmlns:a16="http://schemas.microsoft.com/office/drawing/2014/main" val="2187513585"/>
                    </a:ext>
                  </a:extLst>
                </a:gridCol>
                <a:gridCol w="3177871">
                  <a:extLst>
                    <a:ext uri="{9D8B030D-6E8A-4147-A177-3AD203B41FA5}">
                      <a16:colId xmlns:a16="http://schemas.microsoft.com/office/drawing/2014/main" val="2838166745"/>
                    </a:ext>
                  </a:extLst>
                </a:gridCol>
                <a:gridCol w="3177871">
                  <a:extLst>
                    <a:ext uri="{9D8B030D-6E8A-4147-A177-3AD203B41FA5}">
                      <a16:colId xmlns:a16="http://schemas.microsoft.com/office/drawing/2014/main" val="1892666940"/>
                    </a:ext>
                  </a:extLst>
                </a:gridCol>
              </a:tblGrid>
              <a:tr h="443110">
                <a:tc>
                  <a:txBody>
                    <a:bodyPr/>
                    <a:lstStyle/>
                    <a:p>
                      <a:r>
                        <a:rPr lang="en-US" sz="2000" dirty="0"/>
                        <a:t>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65421"/>
                  </a:ext>
                </a:extLst>
              </a:tr>
              <a:tr h="76482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The doctor was visited by the judge.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judge visited the 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Entailment</a:t>
                      </a:r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26466"/>
                  </a:ext>
                </a:extLst>
              </a:tr>
              <a:tr h="7648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doctor visited the judge.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Non-entailment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1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DA9E-67C4-426C-8388-4B839B54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accuracy on MNLI and HANS when trained on MNLI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98D075F-1439-4BEA-BBA6-711E0F8DE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012472"/>
              </p:ext>
            </p:extLst>
          </p:nvPr>
        </p:nvGraphicFramePr>
        <p:xfrm>
          <a:off x="2306003" y="2821622"/>
          <a:ext cx="7234236" cy="1269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1412">
                  <a:extLst>
                    <a:ext uri="{9D8B030D-6E8A-4147-A177-3AD203B41FA5}">
                      <a16:colId xmlns:a16="http://schemas.microsoft.com/office/drawing/2014/main" val="1262692348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3591408286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3691335817"/>
                    </a:ext>
                  </a:extLst>
                </a:gridCol>
              </a:tblGrid>
              <a:tr h="423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31577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17315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4402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2823-BBE7-4BC5-A0C5-2184702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09B-7F25-4374-B517-70136BC1B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C6BF-A92E-5047-BDF9-4BD5CC0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315D-B467-2E46-AD68-0948AAB5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90466"/>
          </a:xfrm>
        </p:spPr>
        <p:txBody>
          <a:bodyPr/>
          <a:lstStyle/>
          <a:p>
            <a:r>
              <a:rPr lang="en-US" dirty="0"/>
              <a:t>HANS is a challenging set</a:t>
            </a:r>
          </a:p>
          <a:p>
            <a:pPr lvl="1"/>
            <a:r>
              <a:rPr lang="en-US" dirty="0"/>
              <a:t>Or an Out-of-distribution (OOD) set because the distribution is different from training sets of MNLI.</a:t>
            </a:r>
          </a:p>
          <a:p>
            <a:pPr lvl="1"/>
            <a:r>
              <a:rPr lang="en-US" dirty="0"/>
              <a:t>In MNLI, majority of high word-overlap examples are entailment, but in HANS there is no majority.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9BDF4-3F2F-F049-9E37-4DB9C35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565A-60D7-AB4C-8460-ABD7F0BF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26" y="4575926"/>
            <a:ext cx="4381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11248</TotalTime>
  <Words>1115</Words>
  <Application>Microsoft Macintosh PowerPoint</Application>
  <PresentationFormat>Widescreen</PresentationFormat>
  <Paragraphs>244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Franklin Gothic Book</vt:lpstr>
      <vt:lpstr>HelveticaNeue</vt:lpstr>
      <vt:lpstr>Wingdings</vt:lpstr>
      <vt:lpstr>Theme1</vt:lpstr>
      <vt:lpstr>generalization And robustness</vt:lpstr>
      <vt:lpstr>Generalization</vt:lpstr>
      <vt:lpstr>Pre-trained language models (PLMs)  are great statistical learners!</vt:lpstr>
      <vt:lpstr>Natural language inference (NLI)</vt:lpstr>
      <vt:lpstr>Spurious correlations or Heuristics or Dataset biases</vt:lpstr>
      <vt:lpstr>PLMs rely on spurious correlations </vt:lpstr>
      <vt:lpstr>HANS dataset (McCoy et al., 2019)</vt:lpstr>
      <vt:lpstr>BERT accuracy on MNLI and HANS when trained on MNLI</vt:lpstr>
      <vt:lpstr>PowerPoint Presentation</vt:lpstr>
      <vt:lpstr>How to improve the accuracy on HANS?</vt:lpstr>
      <vt:lpstr>Training log</vt:lpstr>
      <vt:lpstr>PowerPoint Presentation</vt:lpstr>
      <vt:lpstr>Finding minority examples</vt:lpstr>
      <vt:lpstr>Forgettable examples</vt:lpstr>
      <vt:lpstr>Number of forgettable examples in MNLI</vt:lpstr>
      <vt:lpstr>Forgettable examples and minorities</vt:lpstr>
      <vt:lpstr>How to exploit minority examples to increase robustness?</vt:lpstr>
      <vt:lpstr>Our proposed framework</vt:lpstr>
      <vt:lpstr>Accuracy on HANS and MNLI</vt:lpstr>
      <vt:lpstr>Accuracy on HANS and MNLI</vt:lpstr>
      <vt:lpstr>Other datasets: QQP and PAWS</vt:lpstr>
      <vt:lpstr>Other datasets: FEVER and FEVER-Symm</vt:lpstr>
      <vt:lpstr>Tradeoff of in-domain vs out-of-domain generalization</vt:lpstr>
      <vt:lpstr>Are All Spurious Features in Natural Language Alike?</vt:lpstr>
      <vt:lpstr>Necessity and sufficiency</vt:lpstr>
      <vt:lpstr>Another perspective</vt:lpstr>
      <vt:lpstr>What about spurious features in NLI?</vt:lpstr>
      <vt:lpstr>PowerPoint Presentation</vt:lpstr>
      <vt:lpstr>PowerPoint Presentation</vt:lpstr>
      <vt:lpstr>PowerPoint Presentation</vt:lpstr>
      <vt:lpstr>Models get biased towards entailment even after few examples</vt:lpstr>
      <vt:lpstr>The composite features in majority class are easier to learn</vt:lpstr>
      <vt:lpstr>General shortcuts in NLP tasks</vt:lpstr>
      <vt:lpstr>Other types of robustness</vt:lpstr>
      <vt:lpstr>Generalization taxonomy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and memorization</dc:title>
  <dc:creator>Yadollah Yaghoobzadeh</dc:creator>
  <cp:lastModifiedBy>Yadollah Yaghoobzadeh</cp:lastModifiedBy>
  <cp:revision>118</cp:revision>
  <dcterms:created xsi:type="dcterms:W3CDTF">2021-11-07T12:34:33Z</dcterms:created>
  <dcterms:modified xsi:type="dcterms:W3CDTF">2022-12-24T07:59:01Z</dcterms:modified>
</cp:coreProperties>
</file>