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58" r:id="rId3"/>
    <p:sldId id="286" r:id="rId4"/>
    <p:sldId id="257" r:id="rId5"/>
    <p:sldId id="287" r:id="rId6"/>
    <p:sldId id="288" r:id="rId7"/>
    <p:sldId id="289" r:id="rId8"/>
    <p:sldId id="290" r:id="rId9"/>
    <p:sldId id="291" r:id="rId10"/>
    <p:sldId id="292" r:id="rId11"/>
    <p:sldId id="293" r:id="rId12"/>
    <p:sldId id="294" r:id="rId13"/>
    <p:sldId id="259" r:id="rId14"/>
    <p:sldId id="295" r:id="rId15"/>
    <p:sldId id="296" r:id="rId16"/>
    <p:sldId id="297" r:id="rId17"/>
    <p:sldId id="298" r:id="rId18"/>
    <p:sldId id="310" r:id="rId19"/>
    <p:sldId id="314" r:id="rId20"/>
    <p:sldId id="270" r:id="rId21"/>
    <p:sldId id="260" r:id="rId22"/>
    <p:sldId id="261" r:id="rId23"/>
    <p:sldId id="262" r:id="rId24"/>
    <p:sldId id="263" r:id="rId25"/>
    <p:sldId id="264" r:id="rId26"/>
    <p:sldId id="315" r:id="rId27"/>
    <p:sldId id="316" r:id="rId28"/>
    <p:sldId id="265" r:id="rId29"/>
    <p:sldId id="266" r:id="rId30"/>
    <p:sldId id="267" r:id="rId31"/>
    <p:sldId id="268" r:id="rId32"/>
    <p:sldId id="269" r:id="rId33"/>
    <p:sldId id="271" r:id="rId34"/>
    <p:sldId id="272" r:id="rId35"/>
    <p:sldId id="273" r:id="rId36"/>
    <p:sldId id="280" r:id="rId37"/>
    <p:sldId id="281" r:id="rId38"/>
    <p:sldId id="282" r:id="rId39"/>
    <p:sldId id="283" r:id="rId40"/>
    <p:sldId id="284" r:id="rId41"/>
    <p:sldId id="285" r:id="rId42"/>
    <p:sldId id="274" r:id="rId43"/>
    <p:sldId id="275" r:id="rId44"/>
    <p:sldId id="276" r:id="rId45"/>
    <p:sldId id="277" r:id="rId46"/>
    <p:sldId id="278" r:id="rId47"/>
    <p:sldId id="27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216"/>
    <p:restoredTop sz="93443"/>
  </p:normalViewPr>
  <p:slideViewPr>
    <p:cSldViewPr snapToGrid="0" snapToObjects="1">
      <p:cViewPr varScale="1">
        <p:scale>
          <a:sx n="76" d="100"/>
          <a:sy n="76"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6DBDD-FFE3-FD4A-AC9D-336F40EF6910}" type="datetimeFigureOut">
              <a:rPr lang="en-US" smtClean="0"/>
              <a:t>1/10/23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461AA-4902-E04C-A09A-D18B2FB5B12F}" type="slidenum">
              <a:rPr lang="en-US" smtClean="0"/>
              <a:t>‹#›</a:t>
            </a:fld>
            <a:endParaRPr lang="en-US"/>
          </a:p>
        </p:txBody>
      </p:sp>
    </p:spTree>
    <p:extLst>
      <p:ext uri="{BB962C8B-B14F-4D97-AF65-F5344CB8AC3E}">
        <p14:creationId xmlns:p14="http://schemas.microsoft.com/office/powerpoint/2010/main" val="429220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B530B52-23D6-F549-966C-133B2178B03D}" type="datetime1">
              <a:rPr lang="en-US" smtClean="0"/>
              <a:t>1/10/23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E73C706-3535-C740-ADCB-8AC187A67FA9}"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2" name="Picture 2" descr="University of Tehran - Wikipedia">
            <a:extLst>
              <a:ext uri="{FF2B5EF4-FFF2-40B4-BE49-F238E27FC236}">
                <a16:creationId xmlns:a16="http://schemas.microsoft.com/office/drawing/2014/main" id="{2D34036B-10CA-F449-B970-2B224A72D5E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flipH="1">
            <a:off x="11091553" y="359568"/>
            <a:ext cx="905184" cy="90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9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5ED1F-A0C1-2044-8652-CDC3D00E020F}" type="datetime1">
              <a:rPr lang="en-US" smtClean="0"/>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C706-3535-C740-ADCB-8AC187A67FA9}" type="slidenum">
              <a:rPr lang="en-US" smtClean="0"/>
              <a:t>‹#›</a:t>
            </a:fld>
            <a:endParaRPr lang="en-US"/>
          </a:p>
        </p:txBody>
      </p:sp>
    </p:spTree>
    <p:extLst>
      <p:ext uri="{BB962C8B-B14F-4D97-AF65-F5344CB8AC3E}">
        <p14:creationId xmlns:p14="http://schemas.microsoft.com/office/powerpoint/2010/main" val="87749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B1AFB5-5400-4140-9DBD-231457F7213E}" type="datetime1">
              <a:rPr lang="en-US" smtClean="0"/>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C706-3535-C740-ADCB-8AC187A67FA9}" type="slidenum">
              <a:rPr lang="en-US" smtClean="0"/>
              <a:t>‹#›</a:t>
            </a:fld>
            <a:endParaRPr lang="en-US"/>
          </a:p>
        </p:txBody>
      </p:sp>
    </p:spTree>
    <p:extLst>
      <p:ext uri="{BB962C8B-B14F-4D97-AF65-F5344CB8AC3E}">
        <p14:creationId xmlns:p14="http://schemas.microsoft.com/office/powerpoint/2010/main" val="238408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0E09D-148E-5141-AFE8-BE1BAC7D8545}" type="datetime1">
              <a:rPr lang="en-US" smtClean="0"/>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C706-3535-C740-ADCB-8AC187A67FA9}" type="slidenum">
              <a:rPr lang="en-US" smtClean="0"/>
              <a:t>‹#›</a:t>
            </a:fld>
            <a:endParaRPr lang="en-US"/>
          </a:p>
        </p:txBody>
      </p:sp>
    </p:spTree>
    <p:extLst>
      <p:ext uri="{BB962C8B-B14F-4D97-AF65-F5344CB8AC3E}">
        <p14:creationId xmlns:p14="http://schemas.microsoft.com/office/powerpoint/2010/main" val="317112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533CC4-0A04-BC41-BB16-BD5611E69F6F}" type="datetime1">
              <a:rPr lang="en-US" smtClean="0"/>
              <a:t>1/10/23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E73C706-3535-C740-ADCB-8AC187A67FA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08149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CFC63-E450-A041-801E-424742925AB2}" type="datetime1">
              <a:rPr lang="en-US" smtClean="0"/>
              <a:t>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C706-3535-C740-ADCB-8AC187A67FA9}" type="slidenum">
              <a:rPr lang="en-US" smtClean="0"/>
              <a:t>‹#›</a:t>
            </a:fld>
            <a:endParaRPr lang="en-US"/>
          </a:p>
        </p:txBody>
      </p:sp>
    </p:spTree>
    <p:extLst>
      <p:ext uri="{BB962C8B-B14F-4D97-AF65-F5344CB8AC3E}">
        <p14:creationId xmlns:p14="http://schemas.microsoft.com/office/powerpoint/2010/main" val="194780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1FADF-610F-744F-86BC-47BCD0892447}" type="datetime1">
              <a:rPr lang="en-US" smtClean="0"/>
              <a:t>1/10/23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73C706-3535-C740-ADCB-8AC187A67FA9}" type="slidenum">
              <a:rPr lang="en-US" smtClean="0"/>
              <a:t>‹#›</a:t>
            </a:fld>
            <a:endParaRPr lang="en-US"/>
          </a:p>
        </p:txBody>
      </p:sp>
    </p:spTree>
    <p:extLst>
      <p:ext uri="{BB962C8B-B14F-4D97-AF65-F5344CB8AC3E}">
        <p14:creationId xmlns:p14="http://schemas.microsoft.com/office/powerpoint/2010/main" val="286486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B85851-BF89-CD4F-BDA2-DB287C7AB4A6}" type="datetime1">
              <a:rPr lang="en-US" smtClean="0"/>
              <a:t>1/10/23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73C706-3535-C740-ADCB-8AC187A67FA9}" type="slidenum">
              <a:rPr lang="en-US" smtClean="0"/>
              <a:t>‹#›</a:t>
            </a:fld>
            <a:endParaRPr lang="en-US"/>
          </a:p>
        </p:txBody>
      </p:sp>
    </p:spTree>
    <p:extLst>
      <p:ext uri="{BB962C8B-B14F-4D97-AF65-F5344CB8AC3E}">
        <p14:creationId xmlns:p14="http://schemas.microsoft.com/office/powerpoint/2010/main" val="220927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3A10E-531F-9149-B15B-9A51F9B3AAC2}" type="datetime1">
              <a:rPr lang="en-US" smtClean="0"/>
              <a:t>1/10/23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3C706-3535-C740-ADCB-8AC187A67FA9}" type="slidenum">
              <a:rPr lang="en-US" smtClean="0"/>
              <a:t>‹#›</a:t>
            </a:fld>
            <a:endParaRPr lang="en-US"/>
          </a:p>
        </p:txBody>
      </p:sp>
    </p:spTree>
    <p:extLst>
      <p:ext uri="{BB962C8B-B14F-4D97-AF65-F5344CB8AC3E}">
        <p14:creationId xmlns:p14="http://schemas.microsoft.com/office/powerpoint/2010/main" val="177053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A1E432F-C060-4E40-BF40-65410553AD77}" type="datetime1">
              <a:rPr lang="en-US" smtClean="0"/>
              <a:t>1/10/23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E73C706-3535-C740-ADCB-8AC187A67FA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061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E5934-3C2D-7E47-8916-FF3951162ECD}" type="datetime1">
              <a:rPr lang="en-US" smtClean="0"/>
              <a:t>1/10/23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E73C706-3535-C740-ADCB-8AC187A67FA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699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35A928-14D9-094E-BEE7-A7D3D9F549D4}" type="datetime1">
              <a:rPr lang="en-US" smtClean="0"/>
              <a:t>1/10/23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E73C706-3535-C740-ADCB-8AC187A67FA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2" descr="University of Tehran - Wikipedia">
            <a:extLst>
              <a:ext uri="{FF2B5EF4-FFF2-40B4-BE49-F238E27FC236}">
                <a16:creationId xmlns:a16="http://schemas.microsoft.com/office/drawing/2014/main" id="{C8EE21CB-1DC5-684B-B65D-2ABEBFA43E7A}"/>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flipH="1">
            <a:off x="11091553" y="359568"/>
            <a:ext cx="905184" cy="90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1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bg2">
              <a:lumMod val="25000"/>
            </a:schemeClr>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org/doi/abs/10.1126/science.aap8062" TargetMode="External"/><Relationship Id="rId7" Type="http://schemas.openxmlformats.org/officeDocument/2006/relationships/hyperlink" Target="https://openai.com/blog/openai-codex/" TargetMode="External"/><Relationship Id="rId2" Type="http://schemas.openxmlformats.org/officeDocument/2006/relationships/hyperlink" Target="https://hbr.org/2019/07/what-ai-driven-decision-making-looks-like" TargetMode="External"/><Relationship Id="rId1" Type="http://schemas.openxmlformats.org/officeDocument/2006/relationships/slideLayout" Target="../slideLayouts/slideLayout2.xml"/><Relationship Id="rId6" Type="http://schemas.openxmlformats.org/officeDocument/2006/relationships/hyperlink" Target="https://hbr.org/2017/07/why-ai-cant-write-this-article-yet?ab=seriesnav-bigidea" TargetMode="External"/><Relationship Id="rId5" Type="http://schemas.openxmlformats.org/officeDocument/2006/relationships/hyperlink" Target="https://www.technologyreview.com/2020/08/14/1006780/ai-gpt-3-fake-blog-reached-top-of-hacker-news/" TargetMode="External"/><Relationship Id="rId4" Type="http://schemas.openxmlformats.org/officeDocument/2006/relationships/hyperlink" Target="https://www.theguardian.com/commentisfree/2020/sep/08/robot-wrote-this-article-gpt-3"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hbr.org/2020/09/the-next-big-breakthrough-in-ai-will-be-around-language" TargetMode="External"/><Relationship Id="rId2" Type="http://schemas.openxmlformats.org/officeDocument/2006/relationships/hyperlink" Target="https://openai.com/blog/grade-school-mat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ai.com/blog/deep-reinforcement-learning-from-human-preferences/" TargetMode="External"/><Relationship Id="rId2" Type="http://schemas.openxmlformats.org/officeDocument/2006/relationships/hyperlink" Target="https://openai.com/blog/instruction-following/#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i.googleblog.com/2022/04/pathways-language-model-palm-scaling-t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ytimes.com/2021/09/09/technology/codex-artificial-intelligence-coding.html" TargetMode="External"/><Relationship Id="rId2" Type="http://schemas.openxmlformats.org/officeDocument/2006/relationships/hyperlink" Target="https://www.youtube.com/watch?v=SGUCcjHTmGY" TargetMode="External"/><Relationship Id="rId1" Type="http://schemas.openxmlformats.org/officeDocument/2006/relationships/slideLayout" Target="../slideLayouts/slideLayout2.xml"/><Relationship Id="rId4" Type="http://schemas.openxmlformats.org/officeDocument/2006/relationships/hyperlink" Target="https://deepmind.com/blog/article/Competitive-programming-with-AlphaCod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crunch.com/2022/04/10/deep-science-combining-vision-and-language-could-be-the-key-to-more-capable-ai/" TargetMode="External"/><Relationship Id="rId2" Type="http://schemas.openxmlformats.org/officeDocument/2006/relationships/hyperlink" Target="https://openai.com/dall-e-2/" TargetMode="External"/><Relationship Id="rId1" Type="http://schemas.openxmlformats.org/officeDocument/2006/relationships/slideLayout" Target="../slideLayouts/slideLayout2.xml"/><Relationship Id="rId4" Type="http://schemas.openxmlformats.org/officeDocument/2006/relationships/hyperlink" Target="https://www.instagram.com/p/CeoI1ecrJwQ/"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www.forbes.com/sites/forbestechcouncil/2021/11/08/the-growing-importance-of-text-analytics-and-nlp-for-customer-experience-success/?sh=3a2c4b82212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uggingface.co/autonlp" TargetMode="External"/><Relationship Id="rId2" Type="http://schemas.openxmlformats.org/officeDocument/2006/relationships/hyperlink" Target="https://huggingface.c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ov.uk/government/publications/national-ai-strategy/national-ai-strategy-html-version" TargetMode="External"/><Relationship Id="rId2" Type="http://schemas.openxmlformats.org/officeDocument/2006/relationships/hyperlink" Target="https://www.theatlantic.com/technology/archive/2021/09/eric-schmidt-artificial-intelligence-misinformation/620218/"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coauthor.stanford.edu/" TargetMode="External"/><Relationship Id="rId13" Type="http://schemas.openxmlformats.org/officeDocument/2006/relationships/hyperlink" Target="https://www.nature.com/articles/s42256-021-00359-2.pdf?proof=t" TargetMode="External"/><Relationship Id="rId18" Type="http://schemas.openxmlformats.org/officeDocument/2006/relationships/hyperlink" Target="https://bigscience.huggingface.co/blog/the-bigscience-rail-license" TargetMode="External"/><Relationship Id="rId3" Type="http://schemas.openxmlformats.org/officeDocument/2006/relationships/hyperlink" Target="https://github.com/features/copilot" TargetMode="External"/><Relationship Id="rId7" Type="http://schemas.openxmlformats.org/officeDocument/2006/relationships/hyperlink" Target="https://www.inflection.ai/" TargetMode="External"/><Relationship Id="rId12" Type="http://schemas.openxmlformats.org/officeDocument/2006/relationships/hyperlink" Target="https://www.commerce.senate.gov/services/files/F7BFA181-1B1B-4933-A815-70043413A7FF" TargetMode="External"/><Relationship Id="rId17" Type="http://schemas.openxmlformats.org/officeDocument/2006/relationships/hyperlink" Target="https://openai.com/blog/best-practices-for-deploying-language-models/" TargetMode="External"/><Relationship Id="rId2" Type="http://schemas.openxmlformats.org/officeDocument/2006/relationships/hyperlink" Target="https://blog.google/products/search/search-language-understanding-bert/" TargetMode="External"/><Relationship Id="rId16" Type="http://schemas.openxmlformats.org/officeDocument/2006/relationships/hyperlink" Target="https://dl.acm.org/doi/abs/10.1145/3531146.3534637" TargetMode="External"/><Relationship Id="rId1" Type="http://schemas.openxmlformats.org/officeDocument/2006/relationships/slideLayout" Target="../slideLayouts/slideLayout2.xml"/><Relationship Id="rId6" Type="http://schemas.openxmlformats.org/officeDocument/2006/relationships/hyperlink" Target="https://beta.character.ai/" TargetMode="External"/><Relationship Id="rId11" Type="http://schemas.openxmlformats.org/officeDocument/2006/relationships/hyperlink" Target="https://www.deepmind.com/publications/co-writing-screenplays-and-theatre-scripts-with-language-models-an-evaluation-by-industry-professionals" TargetMode="External"/><Relationship Id="rId5" Type="http://schemas.openxmlformats.org/officeDocument/2006/relationships/hyperlink" Target="https://www.adept.ai/" TargetMode="External"/><Relationship Id="rId15" Type="http://schemas.openxmlformats.org/officeDocument/2006/relationships/hyperlink" Target="https://cset.georgetown.edu/publication/truth-lies-and-automation/" TargetMode="External"/><Relationship Id="rId10" Type="http://schemas.openxmlformats.org/officeDocument/2006/relationships/hyperlink" Target="https://culture.org/ghosts/" TargetMode="External"/><Relationship Id="rId4" Type="http://schemas.openxmlformats.org/officeDocument/2006/relationships/hyperlink" Target="https://www.scalevp.com/blog/introducing-the-scale-generative-ai-index" TargetMode="External"/><Relationship Id="rId9" Type="http://schemas.openxmlformats.org/officeDocument/2006/relationships/hyperlink" Target="https://www.economist.com/interactive/briefing/2022/06/11/huge-foundation-models-are-turbo-charging-ai-progress" TargetMode="External"/><Relationship Id="rId14" Type="http://schemas.openxmlformats.org/officeDocument/2006/relationships/hyperlink" Target="https://arxiv.org/abs/2109.0795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theverge.com/2019/2/25/18229714/cognizant-facebook-content-moderator-interviews-trauma-working-conditions-arizona" TargetMode="External"/><Relationship Id="rId2" Type="http://schemas.openxmlformats.org/officeDocument/2006/relationships/hyperlink" Target="https://transparency.fb.com/policies/community-standard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Deep_web" TargetMode="External"/><Relationship Id="rId2" Type="http://schemas.openxmlformats.org/officeDocument/2006/relationships/hyperlink" Target="https://www.google.com/search/howsearchworks/how-search-works/organizing-information/" TargetMode="External"/><Relationship Id="rId1" Type="http://schemas.openxmlformats.org/officeDocument/2006/relationships/slideLayout" Target="../slideLayouts/slideLayout2.xml"/><Relationship Id="rId5" Type="http://schemas.openxmlformats.org/officeDocument/2006/relationships/hyperlink" Target="https://en.wikipedia.org/wiki/Common_Crawl" TargetMode="External"/><Relationship Id="rId4" Type="http://schemas.openxmlformats.org/officeDocument/2006/relationships/hyperlink" Target="https://www.forbes.com/sites/bernardmarr/2017/01/23/really-big-data-at-walmart-real-time-insights-from-their-40-petabyte-data-cloud"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dl.acm.org/doi/pdf/10.1145/3442188.3445922"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2554-E0D9-B740-ACF1-6A4650F684FD}"/>
              </a:ext>
            </a:extLst>
          </p:cNvPr>
          <p:cNvSpPr>
            <a:spLocks noGrp="1"/>
          </p:cNvSpPr>
          <p:nvPr>
            <p:ph type="ctrTitle"/>
          </p:nvPr>
        </p:nvSpPr>
        <p:spPr/>
        <p:txBody>
          <a:bodyPr/>
          <a:lstStyle/>
          <a:p>
            <a:r>
              <a:rPr lang="en-US" sz="4400" dirty="0"/>
              <a:t>Recent Advances in NLP and its consequences</a:t>
            </a:r>
          </a:p>
        </p:txBody>
      </p:sp>
      <p:sp>
        <p:nvSpPr>
          <p:cNvPr id="6" name="Subtitle 2">
            <a:extLst>
              <a:ext uri="{FF2B5EF4-FFF2-40B4-BE49-F238E27FC236}">
                <a16:creationId xmlns:a16="http://schemas.microsoft.com/office/drawing/2014/main" id="{A0DF1DA4-B9E6-D54C-AAE8-7FD9CBA386B7}"/>
              </a:ext>
            </a:extLst>
          </p:cNvPr>
          <p:cNvSpPr txBox="1">
            <a:spLocks/>
          </p:cNvSpPr>
          <p:nvPr/>
        </p:nvSpPr>
        <p:spPr>
          <a:xfrm>
            <a:off x="2774909" y="4300664"/>
            <a:ext cx="6831673" cy="10862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bg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a:solidFill>
                  <a:schemeClr val="tx1"/>
                </a:solidFill>
              </a:rPr>
              <a:t>FMNLP, Fall 1401</a:t>
            </a:r>
            <a:endParaRPr lang="fa-IR" dirty="0">
              <a:solidFill>
                <a:schemeClr val="tx1"/>
              </a:solidFill>
            </a:endParaRPr>
          </a:p>
          <a:p>
            <a:r>
              <a:rPr lang="en-US" dirty="0">
                <a:solidFill>
                  <a:schemeClr val="tx1"/>
                </a:solidFill>
              </a:rPr>
              <a:t>Yadollah Yaghoobzadeh</a:t>
            </a:r>
          </a:p>
          <a:p>
            <a:r>
              <a:rPr lang="en-US" dirty="0">
                <a:solidFill>
                  <a:schemeClr val="tx1"/>
                </a:solidFill>
              </a:rPr>
              <a:t>University of Tehran</a:t>
            </a:r>
          </a:p>
        </p:txBody>
      </p:sp>
      <p:sp>
        <p:nvSpPr>
          <p:cNvPr id="7" name="Slide Number Placeholder 6">
            <a:extLst>
              <a:ext uri="{FF2B5EF4-FFF2-40B4-BE49-F238E27FC236}">
                <a16:creationId xmlns:a16="http://schemas.microsoft.com/office/drawing/2014/main" id="{3AF7F149-0793-4149-AB14-BEBF4C5B5F57}"/>
              </a:ext>
            </a:extLst>
          </p:cNvPr>
          <p:cNvSpPr>
            <a:spLocks noGrp="1"/>
          </p:cNvSpPr>
          <p:nvPr>
            <p:ph type="sldNum" sz="quarter" idx="12"/>
          </p:nvPr>
        </p:nvSpPr>
        <p:spPr/>
        <p:txBody>
          <a:bodyPr/>
          <a:lstStyle/>
          <a:p>
            <a:fld id="{6E73C706-3535-C740-ADCB-8AC187A67FA9}" type="slidenum">
              <a:rPr lang="en-US" smtClean="0"/>
              <a:t>1</a:t>
            </a:fld>
            <a:endParaRPr lang="en-US"/>
          </a:p>
        </p:txBody>
      </p:sp>
    </p:spTree>
    <p:extLst>
      <p:ext uri="{BB962C8B-B14F-4D97-AF65-F5344CB8AC3E}">
        <p14:creationId xmlns:p14="http://schemas.microsoft.com/office/powerpoint/2010/main" val="3693402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FFDD-6D59-46D8-843B-C05EC130350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Voice assistants</a:t>
            </a:r>
          </a:p>
        </p:txBody>
      </p:sp>
      <p:pic>
        <p:nvPicPr>
          <p:cNvPr id="4098" name="Picture 2" descr="natural language processing applications voice assistants">
            <a:extLst>
              <a:ext uri="{FF2B5EF4-FFF2-40B4-BE49-F238E27FC236}">
                <a16:creationId xmlns:a16="http://schemas.microsoft.com/office/drawing/2014/main" id="{978C5124-1A5D-47D2-BF82-4F581784E19A}"/>
              </a:ext>
            </a:extLst>
          </p:cNvPr>
          <p:cNvPicPr>
            <a:picLocks noGrp="1" noChangeAspect="1" noChangeArrowheads="1"/>
          </p:cNvPicPr>
          <p:nvPr>
            <p:ph idx="1"/>
          </p:nvPr>
        </p:nvPicPr>
        <p:blipFill rotWithShape="1">
          <a:blip>
            <a:extLst>
              <a:ext uri="{28A0092B-C50C-407E-A947-70E740481C1C}">
                <a14:useLocalDpi xmlns:a14="http://schemas.microsoft.com/office/drawing/2010/main" val="0"/>
              </a:ext>
            </a:extLst>
          </a:blip>
          <a:srcRect t="2561" b="16074"/>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32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994C-F239-4ADC-99A3-015964F3CBC2}"/>
              </a:ext>
            </a:extLst>
          </p:cNvPr>
          <p:cNvSpPr>
            <a:spLocks noGrp="1"/>
          </p:cNvSpPr>
          <p:nvPr>
            <p:ph type="title"/>
          </p:nvPr>
        </p:nvSpPr>
        <p:spPr/>
        <p:txBody>
          <a:bodyPr/>
          <a:lstStyle/>
          <a:p>
            <a:r>
              <a:rPr lang="en-US" dirty="0"/>
              <a:t>Grammar Checkers</a:t>
            </a:r>
          </a:p>
        </p:txBody>
      </p:sp>
      <p:pic>
        <p:nvPicPr>
          <p:cNvPr id="5122" name="Picture 2" descr="grammer checker top nlp applications">
            <a:extLst>
              <a:ext uri="{FF2B5EF4-FFF2-40B4-BE49-F238E27FC236}">
                <a16:creationId xmlns:a16="http://schemas.microsoft.com/office/drawing/2014/main" id="{CAE00ABC-DF48-4A82-99C2-EB1CF1B16EF2}"/>
              </a:ext>
            </a:extLst>
          </p:cNvPr>
          <p:cNvPicPr>
            <a:picLocks noGrp="1" noChangeAspect="1" noChangeArrowheads="1"/>
          </p:cNvPicPr>
          <p:nvPr>
            <p:ph idx="1"/>
          </p:nvPr>
        </p:nvPicPr>
        <p:blipFill>
          <a:blip>
            <a:extLst>
              <a:ext uri="{28A0092B-C50C-407E-A947-70E740481C1C}">
                <a14:useLocalDpi xmlns:a14="http://schemas.microsoft.com/office/drawing/2010/main" val="0"/>
              </a:ext>
            </a:extLst>
          </a:blip>
          <a:srcRect/>
          <a:stretch>
            <a:fillRect/>
          </a:stretch>
        </p:blipFill>
        <p:spPr bwMode="auto">
          <a:xfrm>
            <a:off x="2586037" y="2820194"/>
            <a:ext cx="70199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1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5C47-5B81-4E68-BF18-269C3398B152}"/>
              </a:ext>
            </a:extLst>
          </p:cNvPr>
          <p:cNvSpPr>
            <a:spLocks noGrp="1"/>
          </p:cNvSpPr>
          <p:nvPr>
            <p:ph type="title"/>
          </p:nvPr>
        </p:nvSpPr>
        <p:spPr/>
        <p:txBody>
          <a:bodyPr/>
          <a:lstStyle/>
          <a:p>
            <a:r>
              <a:rPr lang="en-US"/>
              <a:t>Email classification</a:t>
            </a:r>
            <a:endParaRPr lang="en-US" dirty="0"/>
          </a:p>
        </p:txBody>
      </p:sp>
      <p:pic>
        <p:nvPicPr>
          <p:cNvPr id="5" name="Content Placeholder 4">
            <a:extLst>
              <a:ext uri="{FF2B5EF4-FFF2-40B4-BE49-F238E27FC236}">
                <a16:creationId xmlns:a16="http://schemas.microsoft.com/office/drawing/2014/main" id="{41028646-D971-42EC-9230-473C0925D421}"/>
              </a:ext>
            </a:extLst>
          </p:cNvPr>
          <p:cNvPicPr>
            <a:picLocks noGrp="1" noChangeAspect="1"/>
          </p:cNvPicPr>
          <p:nvPr>
            <p:ph idx="1"/>
          </p:nvPr>
        </p:nvPicPr>
        <p:blipFill>
          <a:blip/>
          <a:stretch>
            <a:fillRect/>
          </a:stretch>
        </p:blipFill>
        <p:spPr>
          <a:xfrm>
            <a:off x="838200" y="2507291"/>
            <a:ext cx="10515600" cy="1209540"/>
          </a:xfrm>
        </p:spPr>
      </p:pic>
    </p:spTree>
    <p:extLst>
      <p:ext uri="{BB962C8B-B14F-4D97-AF65-F5344CB8AC3E}">
        <p14:creationId xmlns:p14="http://schemas.microsoft.com/office/powerpoint/2010/main" val="313283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8C9C-00CE-6C42-91D1-C6F5FB3ABD0A}"/>
              </a:ext>
            </a:extLst>
          </p:cNvPr>
          <p:cNvSpPr>
            <a:spLocks noGrp="1"/>
          </p:cNvSpPr>
          <p:nvPr>
            <p:ph type="title"/>
          </p:nvPr>
        </p:nvSpPr>
        <p:spPr/>
        <p:txBody>
          <a:bodyPr/>
          <a:lstStyle/>
          <a:p>
            <a:r>
              <a:rPr lang="en-US" dirty="0"/>
              <a:t>What is language modeling?</a:t>
            </a:r>
          </a:p>
        </p:txBody>
      </p:sp>
      <p:sp>
        <p:nvSpPr>
          <p:cNvPr id="4" name="Slide Number Placeholder 3">
            <a:extLst>
              <a:ext uri="{FF2B5EF4-FFF2-40B4-BE49-F238E27FC236}">
                <a16:creationId xmlns:a16="http://schemas.microsoft.com/office/drawing/2014/main" id="{2423E022-79E1-8B4D-A228-E60AF3BEEEE5}"/>
              </a:ext>
            </a:extLst>
          </p:cNvPr>
          <p:cNvSpPr>
            <a:spLocks noGrp="1"/>
          </p:cNvSpPr>
          <p:nvPr>
            <p:ph type="sldNum" sz="quarter" idx="12"/>
          </p:nvPr>
        </p:nvSpPr>
        <p:spPr/>
        <p:txBody>
          <a:bodyPr/>
          <a:lstStyle/>
          <a:p>
            <a:fld id="{6E73C706-3535-C740-ADCB-8AC187A67FA9}" type="slidenum">
              <a:rPr lang="en-US" smtClean="0"/>
              <a:t>13</a:t>
            </a:fld>
            <a:endParaRPr lang="en-US"/>
          </a:p>
        </p:txBody>
      </p:sp>
      <p:pic>
        <p:nvPicPr>
          <p:cNvPr id="5" name="Content Placeholder 4">
            <a:extLst>
              <a:ext uri="{FF2B5EF4-FFF2-40B4-BE49-F238E27FC236}">
                <a16:creationId xmlns:a16="http://schemas.microsoft.com/office/drawing/2014/main" id="{04CF8C9C-3536-FE47-A697-BEB12B33BFA6}"/>
              </a:ext>
            </a:extLst>
          </p:cNvPr>
          <p:cNvPicPr>
            <a:picLocks noGrp="1" noChangeAspect="1"/>
          </p:cNvPicPr>
          <p:nvPr>
            <p:ph idx="1"/>
          </p:nvPr>
        </p:nvPicPr>
        <p:blipFill>
          <a:blip/>
          <a:stretch>
            <a:fillRect/>
          </a:stretch>
        </p:blipFill>
        <p:spPr>
          <a:xfrm>
            <a:off x="832093" y="2171700"/>
            <a:ext cx="5909475" cy="4056093"/>
          </a:xfrm>
          <a:prstGeom prst="rect">
            <a:avLst/>
          </a:prstGeom>
        </p:spPr>
      </p:pic>
      <p:pic>
        <p:nvPicPr>
          <p:cNvPr id="6" name="Picture 5">
            <a:extLst>
              <a:ext uri="{FF2B5EF4-FFF2-40B4-BE49-F238E27FC236}">
                <a16:creationId xmlns:a16="http://schemas.microsoft.com/office/drawing/2014/main" id="{E0DA4917-D61C-8343-986A-18355FE02DA9}"/>
              </a:ext>
            </a:extLst>
          </p:cNvPr>
          <p:cNvPicPr>
            <a:picLocks noChangeAspect="1"/>
          </p:cNvPicPr>
          <p:nvPr/>
        </p:nvPicPr>
        <p:blipFill>
          <a:blip/>
          <a:stretch>
            <a:fillRect/>
          </a:stretch>
        </p:blipFill>
        <p:spPr>
          <a:xfrm>
            <a:off x="6741568" y="2264746"/>
            <a:ext cx="5182763" cy="3869999"/>
          </a:xfrm>
          <a:prstGeom prst="rect">
            <a:avLst/>
          </a:prstGeom>
        </p:spPr>
      </p:pic>
    </p:spTree>
    <p:extLst>
      <p:ext uri="{BB962C8B-B14F-4D97-AF65-F5344CB8AC3E}">
        <p14:creationId xmlns:p14="http://schemas.microsoft.com/office/powerpoint/2010/main" val="83050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00EE-A59E-6144-A3E6-25DF5E677E57}"/>
              </a:ext>
            </a:extLst>
          </p:cNvPr>
          <p:cNvSpPr>
            <a:spLocks noGrp="1"/>
          </p:cNvSpPr>
          <p:nvPr>
            <p:ph type="title"/>
          </p:nvPr>
        </p:nvSpPr>
        <p:spPr/>
        <p:txBody>
          <a:bodyPr/>
          <a:lstStyle/>
          <a:p>
            <a:r>
              <a:rPr lang="en-US" dirty="0"/>
              <a:t>LM</a:t>
            </a:r>
          </a:p>
        </p:txBody>
      </p:sp>
      <p:sp>
        <p:nvSpPr>
          <p:cNvPr id="3" name="Content Placeholder 2">
            <a:extLst>
              <a:ext uri="{FF2B5EF4-FFF2-40B4-BE49-F238E27FC236}">
                <a16:creationId xmlns:a16="http://schemas.microsoft.com/office/drawing/2014/main" id="{A5CA046F-AC8C-3A40-ACA0-D0364D990988}"/>
              </a:ext>
            </a:extLst>
          </p:cNvPr>
          <p:cNvSpPr>
            <a:spLocks noGrp="1"/>
          </p:cNvSpPr>
          <p:nvPr>
            <p:ph idx="1"/>
          </p:nvPr>
        </p:nvSpPr>
        <p:spPr/>
        <p:txBody>
          <a:bodyPr/>
          <a:lstStyle/>
          <a:p>
            <a:r>
              <a:rPr lang="en-US" sz="2000" dirty="0">
                <a:effectLst/>
                <a:latin typeface="TrebuchetMS" panose="020B0603020202020204" pitchFamily="34" charset="0"/>
              </a:rPr>
              <a:t>Computes the probability of a sentence or any sequence</a:t>
            </a:r>
          </a:p>
          <a:p>
            <a:pPr marL="530352" lvl="1" indent="0">
              <a:buNone/>
            </a:pPr>
            <a:r>
              <a:rPr lang="en-US" dirty="0">
                <a:effectLst/>
                <a:latin typeface="TrebuchetMS" panose="020B0603020202020204" pitchFamily="34" charset="0"/>
              </a:rPr>
              <a:t>P(W) = P(w</a:t>
            </a:r>
            <a:r>
              <a:rPr lang="en-US" baseline="-25000" dirty="0">
                <a:effectLst/>
                <a:latin typeface="TrebuchetMS" panose="020B0603020202020204" pitchFamily="34" charset="0"/>
              </a:rPr>
              <a:t>1</a:t>
            </a:r>
            <a:r>
              <a:rPr lang="en-US" dirty="0">
                <a:effectLst/>
                <a:latin typeface="TrebuchetMS" panose="020B0603020202020204" pitchFamily="34" charset="0"/>
              </a:rPr>
              <a:t>,w</a:t>
            </a:r>
            <a:r>
              <a:rPr lang="en-US" baseline="-25000" dirty="0">
                <a:effectLst/>
                <a:latin typeface="TrebuchetMS" panose="020B0603020202020204" pitchFamily="34" charset="0"/>
              </a:rPr>
              <a:t>2</a:t>
            </a:r>
            <a:r>
              <a:rPr lang="en-US" dirty="0">
                <a:effectLst/>
                <a:latin typeface="TrebuchetMS" panose="020B0603020202020204" pitchFamily="34" charset="0"/>
              </a:rPr>
              <a:t>,w</a:t>
            </a:r>
            <a:r>
              <a:rPr lang="en-US" baseline="-25000" dirty="0">
                <a:effectLst/>
                <a:latin typeface="TrebuchetMS" panose="020B0603020202020204" pitchFamily="34" charset="0"/>
              </a:rPr>
              <a:t>3</a:t>
            </a:r>
            <a:r>
              <a:rPr lang="en-US" dirty="0">
                <a:effectLst/>
                <a:latin typeface="TrebuchetMS" panose="020B0603020202020204" pitchFamily="34" charset="0"/>
              </a:rPr>
              <a:t>,w</a:t>
            </a:r>
            <a:r>
              <a:rPr lang="en-US" baseline="-25000" dirty="0">
                <a:effectLst/>
                <a:latin typeface="TrebuchetMS" panose="020B0603020202020204" pitchFamily="34" charset="0"/>
              </a:rPr>
              <a:t>4</a:t>
            </a:r>
            <a:r>
              <a:rPr lang="en-US" dirty="0">
                <a:effectLst/>
                <a:latin typeface="TrebuchetMS" panose="020B0603020202020204" pitchFamily="34" charset="0"/>
              </a:rPr>
              <a:t>,w</a:t>
            </a:r>
            <a:r>
              <a:rPr lang="en-US" baseline="-25000" dirty="0">
                <a:effectLst/>
                <a:latin typeface="TrebuchetMS" panose="020B0603020202020204" pitchFamily="34" charset="0"/>
              </a:rPr>
              <a:t>5</a:t>
            </a:r>
            <a:r>
              <a:rPr lang="en-US" dirty="0">
                <a:effectLst/>
                <a:latin typeface="TrebuchetMS" panose="020B0603020202020204" pitchFamily="34" charset="0"/>
              </a:rPr>
              <a:t>...</a:t>
            </a:r>
            <a:r>
              <a:rPr lang="en-US" dirty="0" err="1">
                <a:effectLst/>
                <a:latin typeface="TrebuchetMS" panose="020B0603020202020204" pitchFamily="34" charset="0"/>
              </a:rPr>
              <a:t>w</a:t>
            </a:r>
            <a:r>
              <a:rPr lang="en-US" baseline="-25000" dirty="0" err="1">
                <a:effectLst/>
                <a:latin typeface="TrebuchetMS" panose="020B0603020202020204" pitchFamily="34" charset="0"/>
              </a:rPr>
              <a:t>n</a:t>
            </a:r>
            <a:r>
              <a:rPr lang="en-US" dirty="0">
                <a:effectLst/>
                <a:latin typeface="TrebuchetMS" panose="020B0603020202020204" pitchFamily="34" charset="0"/>
              </a:rPr>
              <a:t>) </a:t>
            </a:r>
          </a:p>
          <a:p>
            <a:endParaRPr lang="en-US" dirty="0"/>
          </a:p>
        </p:txBody>
      </p:sp>
      <p:sp>
        <p:nvSpPr>
          <p:cNvPr id="4" name="Slide Number Placeholder 3">
            <a:extLst>
              <a:ext uri="{FF2B5EF4-FFF2-40B4-BE49-F238E27FC236}">
                <a16:creationId xmlns:a16="http://schemas.microsoft.com/office/drawing/2014/main" id="{FCB2F2C7-019A-F144-A5F4-EE453E3440AF}"/>
              </a:ext>
            </a:extLst>
          </p:cNvPr>
          <p:cNvSpPr>
            <a:spLocks noGrp="1"/>
          </p:cNvSpPr>
          <p:nvPr>
            <p:ph type="sldNum" sz="quarter" idx="12"/>
          </p:nvPr>
        </p:nvSpPr>
        <p:spPr/>
        <p:txBody>
          <a:bodyPr/>
          <a:lstStyle/>
          <a:p>
            <a:fld id="{6E73C706-3535-C740-ADCB-8AC187A67FA9}" type="slidenum">
              <a:rPr lang="en-US" smtClean="0"/>
              <a:t>14</a:t>
            </a:fld>
            <a:endParaRPr lang="en-US"/>
          </a:p>
        </p:txBody>
      </p:sp>
      <p:pic>
        <p:nvPicPr>
          <p:cNvPr id="5" name="Picture 4">
            <a:extLst>
              <a:ext uri="{FF2B5EF4-FFF2-40B4-BE49-F238E27FC236}">
                <a16:creationId xmlns:a16="http://schemas.microsoft.com/office/drawing/2014/main" id="{9882482F-1EC7-5240-8AA7-2E09FFA4E837}"/>
              </a:ext>
            </a:extLst>
          </p:cNvPr>
          <p:cNvPicPr>
            <a:picLocks noChangeAspect="1"/>
          </p:cNvPicPr>
          <p:nvPr/>
        </p:nvPicPr>
        <p:blipFill>
          <a:blip/>
          <a:stretch>
            <a:fillRect/>
          </a:stretch>
        </p:blipFill>
        <p:spPr>
          <a:xfrm>
            <a:off x="2565400" y="3607693"/>
            <a:ext cx="7061200" cy="3048000"/>
          </a:xfrm>
          <a:prstGeom prst="rect">
            <a:avLst/>
          </a:prstGeom>
        </p:spPr>
      </p:pic>
    </p:spTree>
    <p:extLst>
      <p:ext uri="{BB962C8B-B14F-4D97-AF65-F5344CB8AC3E}">
        <p14:creationId xmlns:p14="http://schemas.microsoft.com/office/powerpoint/2010/main" val="348520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461F-FE10-C545-B072-2D0722241060}"/>
              </a:ext>
            </a:extLst>
          </p:cNvPr>
          <p:cNvSpPr>
            <a:spLocks noGrp="1"/>
          </p:cNvSpPr>
          <p:nvPr>
            <p:ph type="title"/>
          </p:nvPr>
        </p:nvSpPr>
        <p:spPr/>
        <p:txBody>
          <a:bodyPr/>
          <a:lstStyle/>
          <a:p>
            <a:r>
              <a:rPr lang="en-US" dirty="0"/>
              <a:t>Foundation Models</a:t>
            </a:r>
          </a:p>
        </p:txBody>
      </p:sp>
      <p:pic>
        <p:nvPicPr>
          <p:cNvPr id="4" name="Content Placeholder 3">
            <a:extLst>
              <a:ext uri="{FF2B5EF4-FFF2-40B4-BE49-F238E27FC236}">
                <a16:creationId xmlns:a16="http://schemas.microsoft.com/office/drawing/2014/main" id="{1254FB97-EB53-1442-82F8-8DF6B436835D}"/>
              </a:ext>
            </a:extLst>
          </p:cNvPr>
          <p:cNvPicPr>
            <a:picLocks noGrp="1" noChangeAspect="1"/>
          </p:cNvPicPr>
          <p:nvPr>
            <p:ph idx="1"/>
          </p:nvPr>
        </p:nvPicPr>
        <p:blipFill>
          <a:blip/>
          <a:stretch>
            <a:fillRect/>
          </a:stretch>
        </p:blipFill>
        <p:spPr>
          <a:xfrm>
            <a:off x="959477" y="2055813"/>
            <a:ext cx="10579051" cy="3196431"/>
          </a:xfrm>
          <a:prstGeom prst="rect">
            <a:avLst/>
          </a:prstGeom>
        </p:spPr>
      </p:pic>
    </p:spTree>
    <p:extLst>
      <p:ext uri="{BB962C8B-B14F-4D97-AF65-F5344CB8AC3E}">
        <p14:creationId xmlns:p14="http://schemas.microsoft.com/office/powerpoint/2010/main" val="303565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5946-5E08-704D-BF77-84AB93CCF02D}"/>
              </a:ext>
            </a:extLst>
          </p:cNvPr>
          <p:cNvSpPr>
            <a:spLocks noGrp="1"/>
          </p:cNvSpPr>
          <p:nvPr>
            <p:ph type="title"/>
          </p:nvPr>
        </p:nvSpPr>
        <p:spPr/>
        <p:txBody>
          <a:bodyPr/>
          <a:lstStyle/>
          <a:p>
            <a:r>
              <a:rPr lang="en-US" dirty="0"/>
              <a:t>Emergence (</a:t>
            </a:r>
            <a:r>
              <a:rPr lang="fa-IR" dirty="0"/>
              <a:t>ظهور</a:t>
            </a:r>
            <a:r>
              <a:rPr lang="en-US" dirty="0"/>
              <a:t>)</a:t>
            </a:r>
          </a:p>
        </p:txBody>
      </p:sp>
      <p:pic>
        <p:nvPicPr>
          <p:cNvPr id="4" name="Content Placeholder 3">
            <a:extLst>
              <a:ext uri="{FF2B5EF4-FFF2-40B4-BE49-F238E27FC236}">
                <a16:creationId xmlns:a16="http://schemas.microsoft.com/office/drawing/2014/main" id="{AFB978A6-4DAE-4F4F-B8C4-716286CB1789}"/>
              </a:ext>
            </a:extLst>
          </p:cNvPr>
          <p:cNvPicPr>
            <a:picLocks noGrp="1" noChangeAspect="1"/>
          </p:cNvPicPr>
          <p:nvPr>
            <p:ph idx="1"/>
          </p:nvPr>
        </p:nvPicPr>
        <p:blipFill>
          <a:blip/>
          <a:stretch>
            <a:fillRect/>
          </a:stretch>
        </p:blipFill>
        <p:spPr>
          <a:xfrm>
            <a:off x="1912496" y="2396836"/>
            <a:ext cx="8367008" cy="3895034"/>
          </a:xfrm>
          <a:prstGeom prst="rect">
            <a:avLst/>
          </a:prstGeom>
        </p:spPr>
      </p:pic>
    </p:spTree>
    <p:extLst>
      <p:ext uri="{BB962C8B-B14F-4D97-AF65-F5344CB8AC3E}">
        <p14:creationId xmlns:p14="http://schemas.microsoft.com/office/powerpoint/2010/main" val="284954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5628-29DC-F249-A097-380498C3141B}"/>
              </a:ext>
            </a:extLst>
          </p:cNvPr>
          <p:cNvSpPr>
            <a:spLocks noGrp="1"/>
          </p:cNvSpPr>
          <p:nvPr>
            <p:ph type="title"/>
          </p:nvPr>
        </p:nvSpPr>
        <p:spPr/>
        <p:txBody>
          <a:bodyPr/>
          <a:lstStyle/>
          <a:p>
            <a:r>
              <a:rPr lang="en-US" dirty="0"/>
              <a:t>Homogenization (</a:t>
            </a:r>
            <a:r>
              <a:rPr lang="fa-IR" dirty="0" err="1"/>
              <a:t>یکسان‌سازی</a:t>
            </a:r>
            <a:r>
              <a:rPr lang="en-US" dirty="0"/>
              <a:t>)</a:t>
            </a:r>
          </a:p>
        </p:txBody>
      </p:sp>
      <p:pic>
        <p:nvPicPr>
          <p:cNvPr id="4" name="Content Placeholder 3">
            <a:extLst>
              <a:ext uri="{FF2B5EF4-FFF2-40B4-BE49-F238E27FC236}">
                <a16:creationId xmlns:a16="http://schemas.microsoft.com/office/drawing/2014/main" id="{22467435-2E48-B342-B8A1-992401557205}"/>
              </a:ext>
            </a:extLst>
          </p:cNvPr>
          <p:cNvPicPr>
            <a:picLocks noGrp="1" noChangeAspect="1"/>
          </p:cNvPicPr>
          <p:nvPr>
            <p:ph idx="1"/>
          </p:nvPr>
        </p:nvPicPr>
        <p:blipFill>
          <a:blip/>
          <a:stretch>
            <a:fillRect/>
          </a:stretch>
        </p:blipFill>
        <p:spPr>
          <a:xfrm>
            <a:off x="981626" y="2064364"/>
            <a:ext cx="10372174" cy="2983562"/>
          </a:xfrm>
          <a:prstGeom prst="rect">
            <a:avLst/>
          </a:prstGeom>
        </p:spPr>
      </p:pic>
    </p:spTree>
    <p:extLst>
      <p:ext uri="{BB962C8B-B14F-4D97-AF65-F5344CB8AC3E}">
        <p14:creationId xmlns:p14="http://schemas.microsoft.com/office/powerpoint/2010/main" val="20669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7062-FABE-9047-9AA4-8B2EAEEFF94F}"/>
              </a:ext>
            </a:extLst>
          </p:cNvPr>
          <p:cNvSpPr>
            <a:spLocks noGrp="1"/>
          </p:cNvSpPr>
          <p:nvPr>
            <p:ph type="title"/>
          </p:nvPr>
        </p:nvSpPr>
        <p:spPr/>
        <p:txBody>
          <a:bodyPr/>
          <a:lstStyle/>
          <a:p>
            <a:r>
              <a:rPr lang="en-US" dirty="0"/>
              <a:t>Most common way of using FMs</a:t>
            </a:r>
          </a:p>
        </p:txBody>
      </p:sp>
      <p:pic>
        <p:nvPicPr>
          <p:cNvPr id="4" name="Content Placeholder 3">
            <a:extLst>
              <a:ext uri="{FF2B5EF4-FFF2-40B4-BE49-F238E27FC236}">
                <a16:creationId xmlns:a16="http://schemas.microsoft.com/office/drawing/2014/main" id="{DB83C243-CF57-0F4E-B362-C3C0D8E4C9E4}"/>
              </a:ext>
            </a:extLst>
          </p:cNvPr>
          <p:cNvPicPr>
            <a:picLocks noGrp="1" noChangeAspect="1"/>
          </p:cNvPicPr>
          <p:nvPr>
            <p:ph idx="1"/>
          </p:nvPr>
        </p:nvPicPr>
        <p:blipFill>
          <a:blip/>
          <a:stretch>
            <a:fillRect/>
          </a:stretch>
        </p:blipFill>
        <p:spPr>
          <a:xfrm>
            <a:off x="1144553" y="1918733"/>
            <a:ext cx="9902894" cy="4324326"/>
          </a:xfrm>
          <a:prstGeom prst="rect">
            <a:avLst/>
          </a:prstGeom>
        </p:spPr>
      </p:pic>
    </p:spTree>
    <p:extLst>
      <p:ext uri="{BB962C8B-B14F-4D97-AF65-F5344CB8AC3E}">
        <p14:creationId xmlns:p14="http://schemas.microsoft.com/office/powerpoint/2010/main" val="226866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B51B-D183-6248-B6B1-0103F48ECE32}"/>
              </a:ext>
            </a:extLst>
          </p:cNvPr>
          <p:cNvSpPr>
            <a:spLocks noGrp="1"/>
          </p:cNvSpPr>
          <p:nvPr>
            <p:ph type="title"/>
          </p:nvPr>
        </p:nvSpPr>
        <p:spPr/>
        <p:txBody>
          <a:bodyPr/>
          <a:lstStyle/>
          <a:p>
            <a:r>
              <a:rPr lang="en-US" dirty="0"/>
              <a:t>Overview of the course</a:t>
            </a:r>
          </a:p>
        </p:txBody>
      </p:sp>
      <p:sp>
        <p:nvSpPr>
          <p:cNvPr id="3" name="Content Placeholder 2">
            <a:extLst>
              <a:ext uri="{FF2B5EF4-FFF2-40B4-BE49-F238E27FC236}">
                <a16:creationId xmlns:a16="http://schemas.microsoft.com/office/drawing/2014/main" id="{5A384AF2-E9D3-DF43-9B8A-E064705B5418}"/>
              </a:ext>
            </a:extLst>
          </p:cNvPr>
          <p:cNvSpPr>
            <a:spLocks noGrp="1"/>
          </p:cNvSpPr>
          <p:nvPr>
            <p:ph idx="1"/>
          </p:nvPr>
        </p:nvSpPr>
        <p:spPr>
          <a:xfrm>
            <a:off x="1371600" y="2105526"/>
            <a:ext cx="9986211" cy="4271211"/>
          </a:xfrm>
        </p:spPr>
        <p:txBody>
          <a:bodyPr>
            <a:normAutofit fontScale="92500" lnSpcReduction="10000"/>
          </a:bodyPr>
          <a:lstStyle/>
          <a:p>
            <a:r>
              <a:rPr lang="en-US" dirty="0"/>
              <a:t>Introduction to foundation models, word representations</a:t>
            </a:r>
          </a:p>
          <a:p>
            <a:r>
              <a:rPr lang="en-US" dirty="0"/>
              <a:t>Types of FM applications</a:t>
            </a:r>
          </a:p>
          <a:p>
            <a:r>
              <a:rPr lang="en-US" dirty="0"/>
              <a:t>Different aspects related to FMs:</a:t>
            </a:r>
          </a:p>
          <a:p>
            <a:pPr lvl="1"/>
            <a:r>
              <a:rPr lang="en-US" dirty="0"/>
              <a:t>multi-</a:t>
            </a:r>
            <a:r>
              <a:rPr lang="en-US" dirty="0" err="1"/>
              <a:t>linguality</a:t>
            </a:r>
            <a:endParaRPr lang="en-US" dirty="0"/>
          </a:p>
          <a:p>
            <a:pPr lvl="1"/>
            <a:r>
              <a:rPr lang="en-US" dirty="0"/>
              <a:t>compression</a:t>
            </a:r>
          </a:p>
          <a:p>
            <a:pPr lvl="1"/>
            <a:r>
              <a:rPr lang="en-US" dirty="0"/>
              <a:t>memory-augmentation</a:t>
            </a:r>
          </a:p>
          <a:p>
            <a:pPr lvl="1"/>
            <a:r>
              <a:rPr lang="en-US" dirty="0"/>
              <a:t>knowledge + text</a:t>
            </a:r>
          </a:p>
          <a:p>
            <a:pPr lvl="1"/>
            <a:r>
              <a:rPr lang="en-US" dirty="0"/>
              <a:t>prompting</a:t>
            </a:r>
          </a:p>
          <a:p>
            <a:pPr lvl="1"/>
            <a:r>
              <a:rPr lang="en-US" dirty="0"/>
              <a:t>probing, analysis</a:t>
            </a:r>
          </a:p>
          <a:p>
            <a:pPr lvl="1"/>
            <a:r>
              <a:rPr lang="en-US" dirty="0"/>
              <a:t>long-range models</a:t>
            </a:r>
          </a:p>
          <a:p>
            <a:pPr lvl="1"/>
            <a:r>
              <a:rPr lang="en-US" dirty="0"/>
              <a:t>robustness</a:t>
            </a:r>
          </a:p>
          <a:p>
            <a:pPr lvl="1"/>
            <a:r>
              <a:rPr lang="en-US" dirty="0"/>
              <a:t>ethics</a:t>
            </a:r>
          </a:p>
        </p:txBody>
      </p:sp>
    </p:spTree>
    <p:extLst>
      <p:ext uri="{BB962C8B-B14F-4D97-AF65-F5344CB8AC3E}">
        <p14:creationId xmlns:p14="http://schemas.microsoft.com/office/powerpoint/2010/main" val="157923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FA10-DB33-CF40-BD8A-8089E699650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E996F27-7EB7-3C4C-B268-5EC7BECFEA18}"/>
              </a:ext>
            </a:extLst>
          </p:cNvPr>
          <p:cNvSpPr>
            <a:spLocks noGrp="1"/>
          </p:cNvSpPr>
          <p:nvPr>
            <p:ph idx="1"/>
          </p:nvPr>
        </p:nvSpPr>
        <p:spPr/>
        <p:txBody>
          <a:bodyPr/>
          <a:lstStyle/>
          <a:p>
            <a:r>
              <a:rPr lang="en-US" dirty="0"/>
              <a:t>What’s NLP?</a:t>
            </a:r>
          </a:p>
          <a:p>
            <a:r>
              <a:rPr lang="en-US" dirty="0"/>
              <a:t>What’s language modeling?</a:t>
            </a:r>
          </a:p>
          <a:p>
            <a:r>
              <a:rPr lang="en-US" dirty="0"/>
              <a:t>LM applications: today</a:t>
            </a:r>
          </a:p>
          <a:p>
            <a:r>
              <a:rPr lang="en-US" dirty="0"/>
              <a:t>LM applications: future</a:t>
            </a:r>
          </a:p>
          <a:p>
            <a:r>
              <a:rPr lang="en-US" dirty="0"/>
              <a:t>Risks and harms of LMs</a:t>
            </a:r>
          </a:p>
        </p:txBody>
      </p:sp>
      <p:sp>
        <p:nvSpPr>
          <p:cNvPr id="4" name="Slide Number Placeholder 3">
            <a:extLst>
              <a:ext uri="{FF2B5EF4-FFF2-40B4-BE49-F238E27FC236}">
                <a16:creationId xmlns:a16="http://schemas.microsoft.com/office/drawing/2014/main" id="{2EEC9D35-1AA9-504C-B1D2-EBF23C5A59C2}"/>
              </a:ext>
            </a:extLst>
          </p:cNvPr>
          <p:cNvSpPr>
            <a:spLocks noGrp="1"/>
          </p:cNvSpPr>
          <p:nvPr>
            <p:ph type="sldNum" sz="quarter" idx="12"/>
          </p:nvPr>
        </p:nvSpPr>
        <p:spPr/>
        <p:txBody>
          <a:bodyPr/>
          <a:lstStyle/>
          <a:p>
            <a:fld id="{6E73C706-3535-C740-ADCB-8AC187A67FA9}" type="slidenum">
              <a:rPr lang="en-US" smtClean="0"/>
              <a:t>2</a:t>
            </a:fld>
            <a:endParaRPr lang="en-US"/>
          </a:p>
        </p:txBody>
      </p:sp>
    </p:spTree>
    <p:extLst>
      <p:ext uri="{BB962C8B-B14F-4D97-AF65-F5344CB8AC3E}">
        <p14:creationId xmlns:p14="http://schemas.microsoft.com/office/powerpoint/2010/main" val="229654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5EDC-23A2-DB4C-B2C9-94ECE443219E}"/>
              </a:ext>
            </a:extLst>
          </p:cNvPr>
          <p:cNvSpPr>
            <a:spLocks noGrp="1"/>
          </p:cNvSpPr>
          <p:nvPr>
            <p:ph type="title"/>
          </p:nvPr>
        </p:nvSpPr>
        <p:spPr/>
        <p:txBody>
          <a:bodyPr>
            <a:normAutofit fontScale="90000"/>
          </a:bodyPr>
          <a:lstStyle/>
          <a:p>
            <a:r>
              <a:rPr lang="en-US" dirty="0"/>
              <a:t>The Power of Natural Language Processing</a:t>
            </a:r>
            <a:br>
              <a:rPr lang="en-US" dirty="0"/>
            </a:br>
            <a:br>
              <a:rPr lang="en-US" dirty="0"/>
            </a:br>
            <a:endParaRPr lang="en-US" dirty="0"/>
          </a:p>
        </p:txBody>
      </p:sp>
      <p:sp>
        <p:nvSpPr>
          <p:cNvPr id="3" name="Content Placeholder 2">
            <a:extLst>
              <a:ext uri="{FF2B5EF4-FFF2-40B4-BE49-F238E27FC236}">
                <a16:creationId xmlns:a16="http://schemas.microsoft.com/office/drawing/2014/main" id="{F10BA925-82FC-1047-BA0A-1F32F727C84A}"/>
              </a:ext>
            </a:extLst>
          </p:cNvPr>
          <p:cNvSpPr>
            <a:spLocks noGrp="1"/>
          </p:cNvSpPr>
          <p:nvPr>
            <p:ph idx="1"/>
          </p:nvPr>
        </p:nvSpPr>
        <p:spPr/>
        <p:txBody>
          <a:bodyPr/>
          <a:lstStyle/>
          <a:p>
            <a:r>
              <a:rPr lang="en-US" dirty="0"/>
              <a:t>https://</a:t>
            </a:r>
            <a:r>
              <a:rPr lang="en-US" dirty="0" err="1"/>
              <a:t>hbr.org</a:t>
            </a:r>
            <a:r>
              <a:rPr lang="en-US" dirty="0"/>
              <a:t>/2022/04/the-power-of-natural-language-processing</a:t>
            </a:r>
          </a:p>
        </p:txBody>
      </p:sp>
      <p:sp>
        <p:nvSpPr>
          <p:cNvPr id="4" name="Slide Number Placeholder 3">
            <a:extLst>
              <a:ext uri="{FF2B5EF4-FFF2-40B4-BE49-F238E27FC236}">
                <a16:creationId xmlns:a16="http://schemas.microsoft.com/office/drawing/2014/main" id="{B4C94563-3F77-EA41-8849-77F50136E7C1}"/>
              </a:ext>
            </a:extLst>
          </p:cNvPr>
          <p:cNvSpPr>
            <a:spLocks noGrp="1"/>
          </p:cNvSpPr>
          <p:nvPr>
            <p:ph type="sldNum" sz="quarter" idx="12"/>
          </p:nvPr>
        </p:nvSpPr>
        <p:spPr/>
        <p:txBody>
          <a:bodyPr/>
          <a:lstStyle/>
          <a:p>
            <a:fld id="{6E73C706-3535-C740-ADCB-8AC187A67FA9}" type="slidenum">
              <a:rPr lang="en-US" smtClean="0"/>
              <a:t>20</a:t>
            </a:fld>
            <a:endParaRPr lang="en-US"/>
          </a:p>
        </p:txBody>
      </p:sp>
    </p:spTree>
    <p:extLst>
      <p:ext uri="{BB962C8B-B14F-4D97-AF65-F5344CB8AC3E}">
        <p14:creationId xmlns:p14="http://schemas.microsoft.com/office/powerpoint/2010/main" val="2926089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FCF1-0628-4F4C-ADAA-B917EFF323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206A1F-B34D-A24C-B21C-B219515B3CF3}"/>
              </a:ext>
            </a:extLst>
          </p:cNvPr>
          <p:cNvSpPr>
            <a:spLocks noGrp="1"/>
          </p:cNvSpPr>
          <p:nvPr>
            <p:ph idx="1"/>
          </p:nvPr>
        </p:nvSpPr>
        <p:spPr/>
        <p:txBody>
          <a:bodyPr/>
          <a:lstStyle/>
          <a:p>
            <a:pPr algn="l"/>
            <a:r>
              <a:rPr lang="en-US" b="0" i="0" dirty="0">
                <a:solidFill>
                  <a:srgbClr val="282828"/>
                </a:solidFill>
                <a:effectLst/>
                <a:latin typeface="Tiempos Text"/>
              </a:rPr>
              <a:t>Until recently, the conventional wisdom was that while AI was better than humans at </a:t>
            </a:r>
            <a:r>
              <a:rPr lang="en-US" b="0" i="0" u="none" strike="noStrike" dirty="0">
                <a:solidFill>
                  <a:srgbClr val="282828"/>
                </a:solidFill>
                <a:effectLst/>
                <a:latin typeface="Tiempos Text"/>
                <a:hlinkClick r:id="rId2"/>
              </a:rPr>
              <a:t>data-driven decision making tasks</a:t>
            </a:r>
            <a:r>
              <a:rPr lang="en-US" b="0" i="0" dirty="0">
                <a:solidFill>
                  <a:srgbClr val="282828"/>
                </a:solidFill>
                <a:effectLst/>
                <a:latin typeface="Tiempos Text"/>
              </a:rPr>
              <a:t>, it was still inferior to humans for </a:t>
            </a:r>
            <a:r>
              <a:rPr lang="en-US" b="0" i="0" u="none" strike="noStrike" dirty="0">
                <a:solidFill>
                  <a:srgbClr val="282828"/>
                </a:solidFill>
                <a:effectLst/>
                <a:latin typeface="Tiempos Text"/>
                <a:hlinkClick r:id="rId3"/>
              </a:rPr>
              <a:t>cognitive and creative ones</a:t>
            </a:r>
            <a:r>
              <a:rPr lang="en-US" b="0" i="0" dirty="0">
                <a:solidFill>
                  <a:srgbClr val="282828"/>
                </a:solidFill>
                <a:effectLst/>
                <a:latin typeface="Tiempos Text"/>
              </a:rPr>
              <a:t>. But in the past two years language-based AI has advanced by leaps and bounds, changing common notions of what this technology can do.</a:t>
            </a:r>
          </a:p>
          <a:p>
            <a:r>
              <a:rPr lang="en-US" b="0" i="0" dirty="0">
                <a:solidFill>
                  <a:srgbClr val="282828"/>
                </a:solidFill>
                <a:effectLst/>
                <a:latin typeface="Tiempos Text"/>
              </a:rPr>
              <a:t>It has been used to write an article for </a:t>
            </a:r>
            <a:r>
              <a:rPr lang="en-US" b="0" i="0" u="none" strike="noStrike" dirty="0">
                <a:solidFill>
                  <a:srgbClr val="282828"/>
                </a:solidFill>
                <a:effectLst/>
                <a:latin typeface="Tiempos Text"/>
                <a:hlinkClick r:id="rId4"/>
              </a:rPr>
              <a:t>The Guardian</a:t>
            </a:r>
            <a:r>
              <a:rPr lang="en-US" b="0" i="0" dirty="0">
                <a:solidFill>
                  <a:srgbClr val="282828"/>
                </a:solidFill>
                <a:effectLst/>
                <a:latin typeface="Tiempos Text"/>
              </a:rPr>
              <a:t>, and </a:t>
            </a:r>
            <a:r>
              <a:rPr lang="en-US" b="0" i="0" u="none" strike="noStrike" dirty="0">
                <a:solidFill>
                  <a:srgbClr val="282828"/>
                </a:solidFill>
                <a:effectLst/>
                <a:latin typeface="Tiempos Text"/>
                <a:hlinkClick r:id="rId5"/>
              </a:rPr>
              <a:t>AI-authored blog posts</a:t>
            </a:r>
            <a:r>
              <a:rPr lang="en-US" b="0" i="0" dirty="0">
                <a:solidFill>
                  <a:srgbClr val="282828"/>
                </a:solidFill>
                <a:effectLst/>
                <a:latin typeface="Tiempos Text"/>
              </a:rPr>
              <a:t> have gone viral — </a:t>
            </a:r>
            <a:r>
              <a:rPr lang="en-US" b="0" i="0" u="none" strike="noStrike" dirty="0">
                <a:solidFill>
                  <a:srgbClr val="282828"/>
                </a:solidFill>
                <a:effectLst/>
                <a:latin typeface="Tiempos Text"/>
                <a:hlinkClick r:id="rId6"/>
              </a:rPr>
              <a:t>feats that weren’t possible a few years ago</a:t>
            </a:r>
            <a:r>
              <a:rPr lang="en-US" b="0" i="0" dirty="0">
                <a:solidFill>
                  <a:srgbClr val="282828"/>
                </a:solidFill>
                <a:effectLst/>
                <a:latin typeface="Tiempos Text"/>
              </a:rPr>
              <a:t>. AI even excels at cognitive tasks like programming where </a:t>
            </a:r>
            <a:r>
              <a:rPr lang="en-US" b="0" i="0" u="none" strike="noStrike" dirty="0">
                <a:solidFill>
                  <a:srgbClr val="282828"/>
                </a:solidFill>
                <a:effectLst/>
                <a:latin typeface="Tiempos Text"/>
                <a:hlinkClick r:id="rId7"/>
              </a:rPr>
              <a:t>it is able to generate programs for simple video games from human instructions</a:t>
            </a:r>
            <a:r>
              <a:rPr lang="en-US" b="0" i="0" dirty="0">
                <a:solidFill>
                  <a:srgbClr val="282828"/>
                </a:solidFill>
                <a:effectLst/>
                <a:latin typeface="Tiempos Text"/>
              </a:rPr>
              <a:t>.</a:t>
            </a:r>
            <a:endParaRPr lang="en-US" dirty="0"/>
          </a:p>
        </p:txBody>
      </p:sp>
      <p:sp>
        <p:nvSpPr>
          <p:cNvPr id="4" name="Slide Number Placeholder 3">
            <a:extLst>
              <a:ext uri="{FF2B5EF4-FFF2-40B4-BE49-F238E27FC236}">
                <a16:creationId xmlns:a16="http://schemas.microsoft.com/office/drawing/2014/main" id="{26400547-C234-9E4E-97FA-40BD7A3701A4}"/>
              </a:ext>
            </a:extLst>
          </p:cNvPr>
          <p:cNvSpPr>
            <a:spLocks noGrp="1"/>
          </p:cNvSpPr>
          <p:nvPr>
            <p:ph type="sldNum" sz="quarter" idx="12"/>
          </p:nvPr>
        </p:nvSpPr>
        <p:spPr/>
        <p:txBody>
          <a:bodyPr/>
          <a:lstStyle/>
          <a:p>
            <a:fld id="{6E73C706-3535-C740-ADCB-8AC187A67FA9}" type="slidenum">
              <a:rPr lang="en-US" smtClean="0"/>
              <a:t>21</a:t>
            </a:fld>
            <a:endParaRPr lang="en-US"/>
          </a:p>
        </p:txBody>
      </p:sp>
    </p:spTree>
    <p:extLst>
      <p:ext uri="{BB962C8B-B14F-4D97-AF65-F5344CB8AC3E}">
        <p14:creationId xmlns:p14="http://schemas.microsoft.com/office/powerpoint/2010/main" val="275358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B210-CEDD-B342-884E-8167C16C78C3}"/>
              </a:ext>
            </a:extLst>
          </p:cNvPr>
          <p:cNvSpPr>
            <a:spLocks noGrp="1"/>
          </p:cNvSpPr>
          <p:nvPr>
            <p:ph type="title"/>
          </p:nvPr>
        </p:nvSpPr>
        <p:spPr/>
        <p:txBody>
          <a:bodyPr/>
          <a:lstStyle/>
          <a:p>
            <a:r>
              <a:rPr lang="en-US" dirty="0"/>
              <a:t>GPT3</a:t>
            </a:r>
          </a:p>
        </p:txBody>
      </p:sp>
      <p:sp>
        <p:nvSpPr>
          <p:cNvPr id="3" name="Content Placeholder 2">
            <a:extLst>
              <a:ext uri="{FF2B5EF4-FFF2-40B4-BE49-F238E27FC236}">
                <a16:creationId xmlns:a16="http://schemas.microsoft.com/office/drawing/2014/main" id="{F8BF0E64-342F-7D4B-86A9-3E70B01F7ED7}"/>
              </a:ext>
            </a:extLst>
          </p:cNvPr>
          <p:cNvSpPr>
            <a:spLocks noGrp="1"/>
          </p:cNvSpPr>
          <p:nvPr>
            <p:ph idx="1"/>
          </p:nvPr>
        </p:nvSpPr>
        <p:spPr/>
        <p:txBody>
          <a:bodyPr/>
          <a:lstStyle/>
          <a:p>
            <a:r>
              <a:rPr lang="en-US" b="0" i="0" dirty="0">
                <a:solidFill>
                  <a:srgbClr val="282828"/>
                </a:solidFill>
                <a:effectLst/>
                <a:latin typeface="Tiempos Text"/>
              </a:rPr>
              <a:t> </a:t>
            </a:r>
            <a:r>
              <a:rPr lang="en-US" b="0" i="0" u="none" strike="noStrike" dirty="0">
                <a:solidFill>
                  <a:srgbClr val="282828"/>
                </a:solidFill>
                <a:effectLst/>
                <a:latin typeface="Tiempos Text"/>
                <a:hlinkClick r:id="rId2"/>
              </a:rPr>
              <a:t>solving high school–level math problems</a:t>
            </a:r>
            <a:endParaRPr lang="en-US" b="0" i="0" u="none" strike="noStrike" dirty="0">
              <a:solidFill>
                <a:srgbClr val="282828"/>
              </a:solidFill>
              <a:effectLst/>
              <a:latin typeface="Tiempos Text"/>
            </a:endParaRPr>
          </a:p>
          <a:p>
            <a:endParaRPr lang="en-US" dirty="0">
              <a:solidFill>
                <a:srgbClr val="282828"/>
              </a:solidFill>
              <a:latin typeface="Tiempos Text"/>
            </a:endParaRPr>
          </a:p>
          <a:p>
            <a:r>
              <a:rPr lang="en-US" b="0" i="0" dirty="0">
                <a:solidFill>
                  <a:srgbClr val="282828"/>
                </a:solidFill>
                <a:effectLst/>
                <a:latin typeface="Tiempos Text"/>
              </a:rPr>
              <a:t>For businesses, the three areas where </a:t>
            </a:r>
            <a:r>
              <a:rPr lang="en-US" b="0" i="0" u="none" strike="noStrike" dirty="0">
                <a:solidFill>
                  <a:srgbClr val="282828"/>
                </a:solidFill>
                <a:effectLst/>
                <a:latin typeface="Tiempos Text"/>
                <a:hlinkClick r:id="rId3"/>
              </a:rPr>
              <a:t>GPT-3 has appeared most promising</a:t>
            </a:r>
            <a:r>
              <a:rPr lang="en-US" b="0" i="0" dirty="0">
                <a:solidFill>
                  <a:srgbClr val="282828"/>
                </a:solidFill>
                <a:effectLst/>
                <a:latin typeface="Tiempos Text"/>
              </a:rPr>
              <a:t> are writing, coding, and discipline-specific reasoning.</a:t>
            </a:r>
            <a:endParaRPr lang="en-US" dirty="0"/>
          </a:p>
        </p:txBody>
      </p:sp>
      <p:sp>
        <p:nvSpPr>
          <p:cNvPr id="4" name="Slide Number Placeholder 3">
            <a:extLst>
              <a:ext uri="{FF2B5EF4-FFF2-40B4-BE49-F238E27FC236}">
                <a16:creationId xmlns:a16="http://schemas.microsoft.com/office/drawing/2014/main" id="{137D450E-E283-BC4C-88C0-E397CE7A26D4}"/>
              </a:ext>
            </a:extLst>
          </p:cNvPr>
          <p:cNvSpPr>
            <a:spLocks noGrp="1"/>
          </p:cNvSpPr>
          <p:nvPr>
            <p:ph type="sldNum" sz="quarter" idx="12"/>
          </p:nvPr>
        </p:nvSpPr>
        <p:spPr/>
        <p:txBody>
          <a:bodyPr/>
          <a:lstStyle/>
          <a:p>
            <a:fld id="{6E73C706-3535-C740-ADCB-8AC187A67FA9}" type="slidenum">
              <a:rPr lang="en-US" smtClean="0"/>
              <a:t>22</a:t>
            </a:fld>
            <a:endParaRPr lang="en-US"/>
          </a:p>
        </p:txBody>
      </p:sp>
    </p:spTree>
    <p:extLst>
      <p:ext uri="{BB962C8B-B14F-4D97-AF65-F5344CB8AC3E}">
        <p14:creationId xmlns:p14="http://schemas.microsoft.com/office/powerpoint/2010/main" val="3528464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01C5-DB76-3A4D-BE5C-E29C777553D0}"/>
              </a:ext>
            </a:extLst>
          </p:cNvPr>
          <p:cNvSpPr>
            <a:spLocks noGrp="1"/>
          </p:cNvSpPr>
          <p:nvPr>
            <p:ph type="title"/>
          </p:nvPr>
        </p:nvSpPr>
        <p:spPr/>
        <p:txBody>
          <a:bodyPr/>
          <a:lstStyle/>
          <a:p>
            <a:r>
              <a:rPr lang="en-US" dirty="0" err="1"/>
              <a:t>InstructGPT</a:t>
            </a:r>
            <a:endParaRPr lang="en-US" dirty="0"/>
          </a:p>
        </p:txBody>
      </p:sp>
      <p:sp>
        <p:nvSpPr>
          <p:cNvPr id="3" name="Content Placeholder 2">
            <a:extLst>
              <a:ext uri="{FF2B5EF4-FFF2-40B4-BE49-F238E27FC236}">
                <a16:creationId xmlns:a16="http://schemas.microsoft.com/office/drawing/2014/main" id="{48D25131-126D-D84E-A4A9-7170F8AD6BBC}"/>
              </a:ext>
            </a:extLst>
          </p:cNvPr>
          <p:cNvSpPr>
            <a:spLocks noGrp="1"/>
          </p:cNvSpPr>
          <p:nvPr>
            <p:ph idx="1"/>
          </p:nvPr>
        </p:nvSpPr>
        <p:spPr/>
        <p:txBody>
          <a:bodyPr/>
          <a:lstStyle/>
          <a:p>
            <a:r>
              <a:rPr lang="en-US" b="0" i="0" u="none" strike="noStrike" dirty="0">
                <a:solidFill>
                  <a:srgbClr val="282828"/>
                </a:solidFill>
                <a:effectLst/>
                <a:latin typeface="Tiempos Text"/>
                <a:hlinkClick r:id="rId2"/>
              </a:rPr>
              <a:t>InstructGPT</a:t>
            </a:r>
            <a:r>
              <a:rPr lang="en-US" b="0" i="0" dirty="0">
                <a:solidFill>
                  <a:srgbClr val="282828"/>
                </a:solidFill>
                <a:effectLst/>
                <a:latin typeface="Tiempos Text"/>
              </a:rPr>
              <a:t>, has been fine-tuned by humans to generate responses that are much better aligned with human values and user intentions.</a:t>
            </a:r>
          </a:p>
          <a:p>
            <a:r>
              <a:rPr lang="en-US" dirty="0">
                <a:solidFill>
                  <a:srgbClr val="282828"/>
                </a:solidFill>
                <a:latin typeface="Tiempos Text"/>
              </a:rPr>
              <a:t>They use an existing technique called </a:t>
            </a:r>
            <a:r>
              <a:rPr lang="en-US" b="0" i="0" dirty="0">
                <a:effectLst/>
                <a:latin typeface="Charter" panose="02040503050506020203" pitchFamily="18" charset="0"/>
                <a:hlinkClick r:id="rId3"/>
              </a:rPr>
              <a:t>reinforcement learning from human feedback (RLHF)</a:t>
            </a:r>
            <a:endParaRPr lang="en-US" b="0" i="0" dirty="0">
              <a:solidFill>
                <a:srgbClr val="282828"/>
              </a:solidFill>
              <a:effectLst/>
              <a:latin typeface="Tiempos Text"/>
            </a:endParaRPr>
          </a:p>
        </p:txBody>
      </p:sp>
      <p:sp>
        <p:nvSpPr>
          <p:cNvPr id="4" name="Slide Number Placeholder 3">
            <a:extLst>
              <a:ext uri="{FF2B5EF4-FFF2-40B4-BE49-F238E27FC236}">
                <a16:creationId xmlns:a16="http://schemas.microsoft.com/office/drawing/2014/main" id="{50D1B2F9-E761-6246-A46D-9899B4F41400}"/>
              </a:ext>
            </a:extLst>
          </p:cNvPr>
          <p:cNvSpPr>
            <a:spLocks noGrp="1"/>
          </p:cNvSpPr>
          <p:nvPr>
            <p:ph type="sldNum" sz="quarter" idx="12"/>
          </p:nvPr>
        </p:nvSpPr>
        <p:spPr/>
        <p:txBody>
          <a:bodyPr/>
          <a:lstStyle/>
          <a:p>
            <a:fld id="{6E73C706-3535-C740-ADCB-8AC187A67FA9}" type="slidenum">
              <a:rPr lang="en-US" smtClean="0"/>
              <a:t>23</a:t>
            </a:fld>
            <a:endParaRPr lang="en-US"/>
          </a:p>
        </p:txBody>
      </p:sp>
    </p:spTree>
    <p:extLst>
      <p:ext uri="{BB962C8B-B14F-4D97-AF65-F5344CB8AC3E}">
        <p14:creationId xmlns:p14="http://schemas.microsoft.com/office/powerpoint/2010/main" val="191861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00BD-412C-4B4E-ADDB-16CD832D2ADD}"/>
              </a:ext>
            </a:extLst>
          </p:cNvPr>
          <p:cNvSpPr>
            <a:spLocks noGrp="1"/>
          </p:cNvSpPr>
          <p:nvPr>
            <p:ph type="title"/>
          </p:nvPr>
        </p:nvSpPr>
        <p:spPr/>
        <p:txBody>
          <a:bodyPr/>
          <a:lstStyle/>
          <a:p>
            <a:r>
              <a:rPr lang="en-US" dirty="0"/>
              <a:t>PALMs</a:t>
            </a:r>
          </a:p>
        </p:txBody>
      </p:sp>
      <p:sp>
        <p:nvSpPr>
          <p:cNvPr id="3" name="Content Placeholder 2">
            <a:extLst>
              <a:ext uri="{FF2B5EF4-FFF2-40B4-BE49-F238E27FC236}">
                <a16:creationId xmlns:a16="http://schemas.microsoft.com/office/drawing/2014/main" id="{E4B440DE-5C54-FE4D-9F78-950966E691EC}"/>
              </a:ext>
            </a:extLst>
          </p:cNvPr>
          <p:cNvSpPr>
            <a:spLocks noGrp="1"/>
          </p:cNvSpPr>
          <p:nvPr>
            <p:ph idx="1"/>
          </p:nvPr>
        </p:nvSpPr>
        <p:spPr/>
        <p:txBody>
          <a:bodyPr/>
          <a:lstStyle/>
          <a:p>
            <a:r>
              <a:rPr lang="en-US" b="0" i="0" dirty="0">
                <a:solidFill>
                  <a:srgbClr val="282828"/>
                </a:solidFill>
                <a:effectLst/>
                <a:latin typeface="Tiempos Text"/>
              </a:rPr>
              <a:t>Google’s latest model </a:t>
            </a:r>
            <a:r>
              <a:rPr lang="en-US" b="0" i="0" u="none" strike="noStrike" dirty="0">
                <a:effectLst/>
                <a:latin typeface="Tiempos Text"/>
                <a:hlinkClick r:id="rId2"/>
              </a:rPr>
              <a:t>shows further impressive breakthroughs on language and reasoning</a:t>
            </a:r>
            <a:endParaRPr lang="en-US" b="0" i="0" u="none" strike="noStrike" dirty="0">
              <a:effectLst/>
              <a:latin typeface="Tiempos Text"/>
            </a:endParaRPr>
          </a:p>
          <a:p>
            <a:r>
              <a:rPr lang="en-US" dirty="0">
                <a:latin typeface="Tiempos Text"/>
              </a:rPr>
              <a:t>It has 540 billion parameters</a:t>
            </a:r>
            <a:endParaRPr lang="en-US" dirty="0"/>
          </a:p>
        </p:txBody>
      </p:sp>
      <p:sp>
        <p:nvSpPr>
          <p:cNvPr id="4" name="Slide Number Placeholder 3">
            <a:extLst>
              <a:ext uri="{FF2B5EF4-FFF2-40B4-BE49-F238E27FC236}">
                <a16:creationId xmlns:a16="http://schemas.microsoft.com/office/drawing/2014/main" id="{3D53F5B3-3089-244A-A73A-5B15C61D415C}"/>
              </a:ext>
            </a:extLst>
          </p:cNvPr>
          <p:cNvSpPr>
            <a:spLocks noGrp="1"/>
          </p:cNvSpPr>
          <p:nvPr>
            <p:ph type="sldNum" sz="quarter" idx="12"/>
          </p:nvPr>
        </p:nvSpPr>
        <p:spPr/>
        <p:txBody>
          <a:bodyPr/>
          <a:lstStyle/>
          <a:p>
            <a:fld id="{6E73C706-3535-C740-ADCB-8AC187A67FA9}" type="slidenum">
              <a:rPr lang="en-US" smtClean="0"/>
              <a:t>24</a:t>
            </a:fld>
            <a:endParaRPr lang="en-US"/>
          </a:p>
        </p:txBody>
      </p:sp>
    </p:spTree>
    <p:extLst>
      <p:ext uri="{BB962C8B-B14F-4D97-AF65-F5344CB8AC3E}">
        <p14:creationId xmlns:p14="http://schemas.microsoft.com/office/powerpoint/2010/main" val="3116638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FD87-281E-CB4D-B2DC-5D2FC68B6296}"/>
              </a:ext>
            </a:extLst>
          </p:cNvPr>
          <p:cNvSpPr>
            <a:spLocks noGrp="1"/>
          </p:cNvSpPr>
          <p:nvPr>
            <p:ph type="title"/>
          </p:nvPr>
        </p:nvSpPr>
        <p:spPr/>
        <p:txBody>
          <a:bodyPr/>
          <a:lstStyle/>
          <a:p>
            <a:r>
              <a:rPr lang="en-US" dirty="0"/>
              <a:t>Codex (copilot)</a:t>
            </a:r>
          </a:p>
        </p:txBody>
      </p:sp>
      <p:sp>
        <p:nvSpPr>
          <p:cNvPr id="3" name="Content Placeholder 2">
            <a:extLst>
              <a:ext uri="{FF2B5EF4-FFF2-40B4-BE49-F238E27FC236}">
                <a16:creationId xmlns:a16="http://schemas.microsoft.com/office/drawing/2014/main" id="{00F957C6-1F61-1A4A-AA61-F2940207CB6C}"/>
              </a:ext>
            </a:extLst>
          </p:cNvPr>
          <p:cNvSpPr>
            <a:spLocks noGrp="1"/>
          </p:cNvSpPr>
          <p:nvPr>
            <p:ph idx="1"/>
          </p:nvPr>
        </p:nvSpPr>
        <p:spPr/>
        <p:txBody>
          <a:bodyPr/>
          <a:lstStyle/>
          <a:p>
            <a:r>
              <a:rPr lang="en-US" b="0" i="0" dirty="0">
                <a:solidFill>
                  <a:srgbClr val="282828"/>
                </a:solidFill>
                <a:effectLst/>
                <a:latin typeface="Tiempos Text"/>
              </a:rPr>
              <a:t>Codex, is already powering products like Copilot for Microsoft’s subsidiary GitHub and is capable of creating a basic video game</a:t>
            </a:r>
            <a:r>
              <a:rPr lang="en-US" b="0" i="0" u="none" strike="noStrike" dirty="0">
                <a:solidFill>
                  <a:srgbClr val="282828"/>
                </a:solidFill>
                <a:effectLst/>
                <a:latin typeface="Tiempos Text"/>
                <a:hlinkClick r:id="rId2"/>
              </a:rPr>
              <a:t> simply by typing instructions</a:t>
            </a:r>
            <a:endParaRPr lang="en-US" b="0" i="0" u="none" strike="noStrike" dirty="0">
              <a:solidFill>
                <a:srgbClr val="282828"/>
              </a:solidFill>
              <a:effectLst/>
              <a:latin typeface="Tiempos Text"/>
            </a:endParaRPr>
          </a:p>
          <a:p>
            <a:endParaRPr lang="en-US" dirty="0">
              <a:solidFill>
                <a:srgbClr val="282828"/>
              </a:solidFill>
              <a:latin typeface="Tiempos Text"/>
            </a:endParaRPr>
          </a:p>
          <a:p>
            <a:r>
              <a:rPr lang="en-US" b="0" i="0" dirty="0">
                <a:solidFill>
                  <a:srgbClr val="282828"/>
                </a:solidFill>
                <a:effectLst/>
                <a:latin typeface="Tiempos Text"/>
              </a:rPr>
              <a:t>This transformative capability was already expected to </a:t>
            </a:r>
            <a:r>
              <a:rPr lang="en-US" b="0" i="0" u="none" strike="noStrike" dirty="0">
                <a:solidFill>
                  <a:srgbClr val="282828"/>
                </a:solidFill>
                <a:effectLst/>
                <a:latin typeface="Tiempos Text"/>
                <a:hlinkClick r:id="rId3"/>
              </a:rPr>
              <a:t>change the nature of how programmers do their jobs</a:t>
            </a:r>
            <a:r>
              <a:rPr lang="en-US" b="0" i="0" dirty="0">
                <a:solidFill>
                  <a:srgbClr val="282828"/>
                </a:solidFill>
                <a:effectLst/>
                <a:latin typeface="Tiempos Text"/>
              </a:rPr>
              <a:t>, but </a:t>
            </a:r>
            <a:r>
              <a:rPr lang="en-US" b="0" i="0" u="none" strike="noStrike" dirty="0">
                <a:solidFill>
                  <a:srgbClr val="282828"/>
                </a:solidFill>
                <a:effectLst/>
                <a:latin typeface="Tiempos Text"/>
                <a:hlinkClick r:id="rId4"/>
              </a:rPr>
              <a:t>models continue to improve</a:t>
            </a:r>
            <a:r>
              <a:rPr lang="en-US" b="0" i="0" dirty="0">
                <a:solidFill>
                  <a:srgbClr val="282828"/>
                </a:solidFill>
                <a:effectLst/>
                <a:latin typeface="Tiempos Text"/>
              </a:rPr>
              <a:t> — the latest from Google’s DeepMind AI lab (</a:t>
            </a:r>
            <a:r>
              <a:rPr lang="en-US" b="0" i="0" dirty="0" err="1">
                <a:solidFill>
                  <a:srgbClr val="282828"/>
                </a:solidFill>
                <a:effectLst/>
                <a:latin typeface="Tiempos Text"/>
              </a:rPr>
              <a:t>AlphaCode</a:t>
            </a:r>
            <a:r>
              <a:rPr lang="en-US" b="0" i="0" dirty="0">
                <a:solidFill>
                  <a:srgbClr val="282828"/>
                </a:solidFill>
                <a:effectLst/>
                <a:latin typeface="Tiempos Text"/>
              </a:rPr>
              <a:t>), for example, demonstrates the critical thinking and logic skills necessary to outperform most humans in programming competitions.</a:t>
            </a:r>
            <a:endParaRPr lang="en-US" dirty="0"/>
          </a:p>
        </p:txBody>
      </p:sp>
      <p:sp>
        <p:nvSpPr>
          <p:cNvPr id="4" name="Slide Number Placeholder 3">
            <a:extLst>
              <a:ext uri="{FF2B5EF4-FFF2-40B4-BE49-F238E27FC236}">
                <a16:creationId xmlns:a16="http://schemas.microsoft.com/office/drawing/2014/main" id="{6C6AAFA3-EE60-BD4B-A2F9-1A5872F3B9A6}"/>
              </a:ext>
            </a:extLst>
          </p:cNvPr>
          <p:cNvSpPr>
            <a:spLocks noGrp="1"/>
          </p:cNvSpPr>
          <p:nvPr>
            <p:ph type="sldNum" sz="quarter" idx="12"/>
          </p:nvPr>
        </p:nvSpPr>
        <p:spPr/>
        <p:txBody>
          <a:bodyPr/>
          <a:lstStyle/>
          <a:p>
            <a:fld id="{6E73C706-3535-C740-ADCB-8AC187A67FA9}" type="slidenum">
              <a:rPr lang="en-US" smtClean="0"/>
              <a:t>25</a:t>
            </a:fld>
            <a:endParaRPr lang="en-US"/>
          </a:p>
        </p:txBody>
      </p:sp>
      <p:sp>
        <p:nvSpPr>
          <p:cNvPr id="5" name="TextBox 4">
            <a:extLst>
              <a:ext uri="{FF2B5EF4-FFF2-40B4-BE49-F238E27FC236}">
                <a16:creationId xmlns:a16="http://schemas.microsoft.com/office/drawing/2014/main" id="{B54EBC35-AA4C-9F4F-A97C-C4D13DB437B0}"/>
              </a:ext>
            </a:extLst>
          </p:cNvPr>
          <p:cNvSpPr txBox="1"/>
          <p:nvPr/>
        </p:nvSpPr>
        <p:spPr>
          <a:xfrm>
            <a:off x="1507067" y="6146800"/>
            <a:ext cx="7287957" cy="369332"/>
          </a:xfrm>
          <a:prstGeom prst="rect">
            <a:avLst/>
          </a:prstGeom>
          <a:noFill/>
        </p:spPr>
        <p:txBody>
          <a:bodyPr wrap="none" rtlCol="0">
            <a:spAutoFit/>
          </a:bodyPr>
          <a:lstStyle/>
          <a:p>
            <a:r>
              <a:rPr lang="en-US" dirty="0"/>
              <a:t>https://</a:t>
            </a:r>
            <a:r>
              <a:rPr lang="en-US" dirty="0" err="1"/>
              <a:t>www.youtube.com</a:t>
            </a:r>
            <a:r>
              <a:rPr lang="en-US" dirty="0"/>
              <a:t>/</a:t>
            </a:r>
            <a:r>
              <a:rPr lang="en-US" dirty="0" err="1"/>
              <a:t>watch?v</a:t>
            </a:r>
            <a:r>
              <a:rPr lang="en-US" dirty="0"/>
              <a:t>=</a:t>
            </a:r>
            <a:r>
              <a:rPr lang="en-US" dirty="0" err="1"/>
              <a:t>SGUCcjHTmGY&amp;ab_channel</a:t>
            </a:r>
            <a:r>
              <a:rPr lang="en-US" dirty="0"/>
              <a:t>=</a:t>
            </a:r>
            <a:r>
              <a:rPr lang="en-US"/>
              <a:t>OpenAI</a:t>
            </a:r>
          </a:p>
        </p:txBody>
      </p:sp>
    </p:spTree>
    <p:extLst>
      <p:ext uri="{BB962C8B-B14F-4D97-AF65-F5344CB8AC3E}">
        <p14:creationId xmlns:p14="http://schemas.microsoft.com/office/powerpoint/2010/main" val="364456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3AD9-B5FE-5544-A4A5-6CDB2493780A}"/>
              </a:ext>
            </a:extLst>
          </p:cNvPr>
          <p:cNvSpPr>
            <a:spLocks noGrp="1"/>
          </p:cNvSpPr>
          <p:nvPr>
            <p:ph type="title"/>
          </p:nvPr>
        </p:nvSpPr>
        <p:spPr/>
        <p:txBody>
          <a:bodyPr/>
          <a:lstStyle/>
          <a:p>
            <a:r>
              <a:rPr lang="en-US" dirty="0" err="1"/>
              <a:t>ChatGPT</a:t>
            </a:r>
            <a:r>
              <a:rPr lang="en-US" dirty="0"/>
              <a:t> (https://</a:t>
            </a:r>
            <a:r>
              <a:rPr lang="en-US" dirty="0" err="1"/>
              <a:t>openai.com</a:t>
            </a:r>
            <a:r>
              <a:rPr lang="en-US" dirty="0"/>
              <a:t>/blog/</a:t>
            </a:r>
            <a:r>
              <a:rPr lang="en-US" dirty="0" err="1"/>
              <a:t>chatgpt</a:t>
            </a:r>
            <a:r>
              <a:rPr lang="en-US" dirty="0"/>
              <a:t>/)</a:t>
            </a:r>
          </a:p>
        </p:txBody>
      </p:sp>
      <p:sp>
        <p:nvSpPr>
          <p:cNvPr id="3" name="Content Placeholder 2">
            <a:extLst>
              <a:ext uri="{FF2B5EF4-FFF2-40B4-BE49-F238E27FC236}">
                <a16:creationId xmlns:a16="http://schemas.microsoft.com/office/drawing/2014/main" id="{766F814B-C975-CC4F-A3FD-B85FCE673B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3AC8E44-643E-A24C-BBB5-022E5958CA5C}"/>
              </a:ext>
            </a:extLst>
          </p:cNvPr>
          <p:cNvSpPr>
            <a:spLocks noGrp="1"/>
          </p:cNvSpPr>
          <p:nvPr>
            <p:ph type="sldNum" sz="quarter" idx="12"/>
          </p:nvPr>
        </p:nvSpPr>
        <p:spPr/>
        <p:txBody>
          <a:bodyPr/>
          <a:lstStyle/>
          <a:p>
            <a:fld id="{6E73C706-3535-C740-ADCB-8AC187A67FA9}" type="slidenum">
              <a:rPr lang="en-US" smtClean="0"/>
              <a:t>26</a:t>
            </a:fld>
            <a:endParaRPr lang="en-US"/>
          </a:p>
        </p:txBody>
      </p:sp>
      <p:pic>
        <p:nvPicPr>
          <p:cNvPr id="7" name="Picture 6">
            <a:extLst>
              <a:ext uri="{FF2B5EF4-FFF2-40B4-BE49-F238E27FC236}">
                <a16:creationId xmlns:a16="http://schemas.microsoft.com/office/drawing/2014/main" id="{272278F7-CD17-9543-B977-3D360A7B5487}"/>
              </a:ext>
            </a:extLst>
          </p:cNvPr>
          <p:cNvPicPr>
            <a:picLocks noChangeAspect="1"/>
          </p:cNvPicPr>
          <p:nvPr/>
        </p:nvPicPr>
        <p:blipFill>
          <a:blip/>
          <a:stretch>
            <a:fillRect/>
          </a:stretch>
        </p:blipFill>
        <p:spPr>
          <a:xfrm>
            <a:off x="3752850" y="2374900"/>
            <a:ext cx="4686300" cy="3606800"/>
          </a:xfrm>
          <a:prstGeom prst="rect">
            <a:avLst/>
          </a:prstGeom>
        </p:spPr>
      </p:pic>
    </p:spTree>
    <p:extLst>
      <p:ext uri="{BB962C8B-B14F-4D97-AF65-F5344CB8AC3E}">
        <p14:creationId xmlns:p14="http://schemas.microsoft.com/office/powerpoint/2010/main" val="58661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3C1E-D3AB-1A42-A7E3-E1319352DB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56CDD2-F90E-264C-A93E-DCEDBFB7FC1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8457A8D-8685-5F48-A5DF-25ECD13633EF}"/>
              </a:ext>
            </a:extLst>
          </p:cNvPr>
          <p:cNvSpPr>
            <a:spLocks noGrp="1"/>
          </p:cNvSpPr>
          <p:nvPr>
            <p:ph type="sldNum" sz="quarter" idx="12"/>
          </p:nvPr>
        </p:nvSpPr>
        <p:spPr/>
        <p:txBody>
          <a:bodyPr/>
          <a:lstStyle/>
          <a:p>
            <a:fld id="{6E73C706-3535-C740-ADCB-8AC187A67FA9}" type="slidenum">
              <a:rPr lang="en-US" smtClean="0"/>
              <a:t>27</a:t>
            </a:fld>
            <a:endParaRPr lang="en-US"/>
          </a:p>
        </p:txBody>
      </p:sp>
      <p:pic>
        <p:nvPicPr>
          <p:cNvPr id="5" name="Picture 4">
            <a:extLst>
              <a:ext uri="{FF2B5EF4-FFF2-40B4-BE49-F238E27FC236}">
                <a16:creationId xmlns:a16="http://schemas.microsoft.com/office/drawing/2014/main" id="{3D8878B6-B898-5740-90CC-E5B1DE163B89}"/>
              </a:ext>
            </a:extLst>
          </p:cNvPr>
          <p:cNvPicPr>
            <a:picLocks noChangeAspect="1"/>
          </p:cNvPicPr>
          <p:nvPr/>
        </p:nvPicPr>
        <p:blipFill>
          <a:blip/>
          <a:stretch>
            <a:fillRect/>
          </a:stretch>
        </p:blipFill>
        <p:spPr>
          <a:xfrm>
            <a:off x="1690103" y="3251200"/>
            <a:ext cx="4889500" cy="3098800"/>
          </a:xfrm>
          <a:prstGeom prst="rect">
            <a:avLst/>
          </a:prstGeom>
        </p:spPr>
      </p:pic>
      <p:pic>
        <p:nvPicPr>
          <p:cNvPr id="6" name="Picture 5">
            <a:extLst>
              <a:ext uri="{FF2B5EF4-FFF2-40B4-BE49-F238E27FC236}">
                <a16:creationId xmlns:a16="http://schemas.microsoft.com/office/drawing/2014/main" id="{046D7988-CFFE-3D4A-8505-06E86AB2D858}"/>
              </a:ext>
            </a:extLst>
          </p:cNvPr>
          <p:cNvPicPr>
            <a:picLocks noChangeAspect="1"/>
          </p:cNvPicPr>
          <p:nvPr/>
        </p:nvPicPr>
        <p:blipFill>
          <a:blip/>
          <a:stretch>
            <a:fillRect/>
          </a:stretch>
        </p:blipFill>
        <p:spPr>
          <a:xfrm>
            <a:off x="6681563" y="2171700"/>
            <a:ext cx="3820334" cy="4561833"/>
          </a:xfrm>
          <a:prstGeom prst="rect">
            <a:avLst/>
          </a:prstGeom>
        </p:spPr>
      </p:pic>
    </p:spTree>
    <p:extLst>
      <p:ext uri="{BB962C8B-B14F-4D97-AF65-F5344CB8AC3E}">
        <p14:creationId xmlns:p14="http://schemas.microsoft.com/office/powerpoint/2010/main" val="84893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414F-40BC-FD41-B8C1-9FA7537763A5}"/>
              </a:ext>
            </a:extLst>
          </p:cNvPr>
          <p:cNvSpPr>
            <a:spLocks noGrp="1"/>
          </p:cNvSpPr>
          <p:nvPr>
            <p:ph type="title"/>
          </p:nvPr>
        </p:nvSpPr>
        <p:spPr/>
        <p:txBody>
          <a:bodyPr/>
          <a:lstStyle/>
          <a:p>
            <a:r>
              <a:rPr lang="en-US" dirty="0"/>
              <a:t>Multi-modal models</a:t>
            </a:r>
          </a:p>
        </p:txBody>
      </p:sp>
      <p:sp>
        <p:nvSpPr>
          <p:cNvPr id="3" name="Content Placeholder 2">
            <a:extLst>
              <a:ext uri="{FF2B5EF4-FFF2-40B4-BE49-F238E27FC236}">
                <a16:creationId xmlns:a16="http://schemas.microsoft.com/office/drawing/2014/main" id="{53F771A0-7551-5646-85C0-29AAA9A7C4C9}"/>
              </a:ext>
            </a:extLst>
          </p:cNvPr>
          <p:cNvSpPr>
            <a:spLocks noGrp="1"/>
          </p:cNvSpPr>
          <p:nvPr>
            <p:ph idx="1"/>
          </p:nvPr>
        </p:nvSpPr>
        <p:spPr/>
        <p:txBody>
          <a:bodyPr/>
          <a:lstStyle/>
          <a:p>
            <a:r>
              <a:rPr lang="en-US" b="0" i="0" dirty="0" err="1">
                <a:solidFill>
                  <a:srgbClr val="282828"/>
                </a:solidFill>
                <a:effectLst/>
                <a:latin typeface="Tiempos Text"/>
              </a:rPr>
              <a:t>OpenAI’s</a:t>
            </a:r>
            <a:r>
              <a:rPr lang="en-US" b="0" i="0" dirty="0">
                <a:solidFill>
                  <a:srgbClr val="282828"/>
                </a:solidFill>
                <a:effectLst/>
                <a:latin typeface="Tiempos Text"/>
              </a:rPr>
              <a:t> </a:t>
            </a:r>
            <a:r>
              <a:rPr lang="en-US" b="0" i="0" u="none" strike="noStrike" dirty="0">
                <a:solidFill>
                  <a:srgbClr val="282828"/>
                </a:solidFill>
                <a:effectLst/>
                <a:latin typeface="Tiempos Text"/>
                <a:hlinkClick r:id="rId2"/>
              </a:rPr>
              <a:t>DALL·E 2</a:t>
            </a:r>
            <a:r>
              <a:rPr lang="en-US" b="0" i="0" dirty="0">
                <a:solidFill>
                  <a:srgbClr val="282828"/>
                </a:solidFill>
                <a:effectLst/>
                <a:latin typeface="Tiempos Text"/>
              </a:rPr>
              <a:t>, which is </a:t>
            </a:r>
            <a:r>
              <a:rPr lang="en-US" b="0" i="0" u="none" strike="noStrike" dirty="0">
                <a:solidFill>
                  <a:srgbClr val="282828"/>
                </a:solidFill>
                <a:effectLst/>
                <a:latin typeface="Tiempos Text"/>
                <a:hlinkClick r:id="rId3"/>
              </a:rPr>
              <a:t>trained on language and images</a:t>
            </a:r>
            <a:r>
              <a:rPr lang="en-US" b="0" i="0" dirty="0">
                <a:solidFill>
                  <a:srgbClr val="282828"/>
                </a:solidFill>
                <a:effectLst/>
                <a:latin typeface="Tiempos Text"/>
              </a:rPr>
              <a:t> to generate high-resolution renderings of imaginary scenes or objects simply from text prompts.</a:t>
            </a:r>
          </a:p>
          <a:p>
            <a:endParaRPr lang="en-US" dirty="0">
              <a:solidFill>
                <a:srgbClr val="282828"/>
              </a:solidFill>
              <a:latin typeface="Tiempos Text"/>
            </a:endParaRPr>
          </a:p>
          <a:p>
            <a:endParaRPr lang="en-US" dirty="0">
              <a:solidFill>
                <a:srgbClr val="282828"/>
              </a:solidFill>
              <a:latin typeface="Tiempos Text"/>
            </a:endParaRPr>
          </a:p>
          <a:p>
            <a:pPr algn="l"/>
            <a:r>
              <a:rPr lang="en-US" b="0" i="0" dirty="0">
                <a:solidFill>
                  <a:srgbClr val="464645"/>
                </a:solidFill>
                <a:effectLst/>
                <a:latin typeface="Georgia" panose="02040502050405020303" pitchFamily="18" charset="0"/>
              </a:rPr>
              <a:t>prompt: “An ancient Egyptian mural of an Egyptian animal god using a computer”</a:t>
            </a:r>
          </a:p>
          <a:p>
            <a:pPr algn="l"/>
            <a:r>
              <a:rPr lang="en-US" dirty="0">
                <a:solidFill>
                  <a:srgbClr val="464645"/>
                </a:solidFill>
                <a:latin typeface="Georgia" panose="02040502050405020303" pitchFamily="18" charset="0"/>
              </a:rPr>
              <a:t>Output:</a:t>
            </a:r>
            <a:endParaRPr lang="en-US" b="0" i="0" dirty="0">
              <a:solidFill>
                <a:srgbClr val="464645"/>
              </a:solidFill>
              <a:effectLst/>
              <a:latin typeface="Georgia" panose="02040502050405020303" pitchFamily="18" charset="0"/>
            </a:endParaRPr>
          </a:p>
          <a:p>
            <a:pPr marL="0" indent="0" algn="l">
              <a:buNone/>
            </a:pPr>
            <a:br>
              <a:rPr lang="en-US" b="0" i="0" dirty="0">
                <a:solidFill>
                  <a:srgbClr val="464645"/>
                </a:solidFill>
                <a:effectLst/>
                <a:latin typeface="Georgia" panose="02040502050405020303" pitchFamily="18" charset="0"/>
                <a:hlinkClick r:id="rId4"/>
              </a:rPr>
            </a:br>
            <a:endParaRPr lang="en-US" b="0" i="0" dirty="0">
              <a:solidFill>
                <a:srgbClr val="000000"/>
              </a:solidFill>
              <a:effectLst/>
              <a:latin typeface="Georgia" panose="02040502050405020303" pitchFamily="18" charset="0"/>
            </a:endParaRPr>
          </a:p>
          <a:p>
            <a:endParaRPr lang="en-US" dirty="0"/>
          </a:p>
        </p:txBody>
      </p:sp>
      <p:sp>
        <p:nvSpPr>
          <p:cNvPr id="4" name="Slide Number Placeholder 3">
            <a:extLst>
              <a:ext uri="{FF2B5EF4-FFF2-40B4-BE49-F238E27FC236}">
                <a16:creationId xmlns:a16="http://schemas.microsoft.com/office/drawing/2014/main" id="{C663B392-2EBC-1D4E-A666-2DE916DCB4AA}"/>
              </a:ext>
            </a:extLst>
          </p:cNvPr>
          <p:cNvSpPr>
            <a:spLocks noGrp="1"/>
          </p:cNvSpPr>
          <p:nvPr>
            <p:ph type="sldNum" sz="quarter" idx="12"/>
          </p:nvPr>
        </p:nvSpPr>
        <p:spPr/>
        <p:txBody>
          <a:bodyPr/>
          <a:lstStyle/>
          <a:p>
            <a:fld id="{6E73C706-3535-C740-ADCB-8AC187A67FA9}" type="slidenum">
              <a:rPr lang="en-US" smtClean="0"/>
              <a:t>28</a:t>
            </a:fld>
            <a:endParaRPr lang="en-US"/>
          </a:p>
        </p:txBody>
      </p:sp>
      <p:pic>
        <p:nvPicPr>
          <p:cNvPr id="7" name="Picture 6">
            <a:extLst>
              <a:ext uri="{FF2B5EF4-FFF2-40B4-BE49-F238E27FC236}">
                <a16:creationId xmlns:a16="http://schemas.microsoft.com/office/drawing/2014/main" id="{882EB9D5-15A2-F24D-93D2-47285349B4AE}"/>
              </a:ext>
            </a:extLst>
          </p:cNvPr>
          <p:cNvPicPr>
            <a:picLocks noChangeAspect="1"/>
          </p:cNvPicPr>
          <p:nvPr/>
        </p:nvPicPr>
        <p:blipFill>
          <a:blip/>
          <a:stretch>
            <a:fillRect/>
          </a:stretch>
        </p:blipFill>
        <p:spPr>
          <a:xfrm>
            <a:off x="5337735" y="4284008"/>
            <a:ext cx="2786775" cy="2573992"/>
          </a:xfrm>
          <a:prstGeom prst="rect">
            <a:avLst/>
          </a:prstGeom>
        </p:spPr>
      </p:pic>
      <p:sp>
        <p:nvSpPr>
          <p:cNvPr id="8" name="TextBox 7">
            <a:extLst>
              <a:ext uri="{FF2B5EF4-FFF2-40B4-BE49-F238E27FC236}">
                <a16:creationId xmlns:a16="http://schemas.microsoft.com/office/drawing/2014/main" id="{BF80052A-CF2D-8946-9EAF-C0C666BAE355}"/>
              </a:ext>
            </a:extLst>
          </p:cNvPr>
          <p:cNvSpPr txBox="1"/>
          <p:nvPr/>
        </p:nvSpPr>
        <p:spPr>
          <a:xfrm>
            <a:off x="1371600" y="5463282"/>
            <a:ext cx="3501280" cy="215444"/>
          </a:xfrm>
          <a:prstGeom prst="rect">
            <a:avLst/>
          </a:prstGeom>
          <a:noFill/>
        </p:spPr>
        <p:txBody>
          <a:bodyPr wrap="none" rtlCol="0">
            <a:spAutoFit/>
          </a:bodyPr>
          <a:lstStyle/>
          <a:p>
            <a:r>
              <a:rPr lang="en-US" sz="800" dirty="0"/>
              <a:t>https://</a:t>
            </a:r>
            <a:r>
              <a:rPr lang="en-US" sz="800" dirty="0" err="1"/>
              <a:t>www.pocket-lint.com</a:t>
            </a:r>
            <a:r>
              <a:rPr lang="en-US" sz="800" dirty="0"/>
              <a:t>/apps/news/161649-incredible-dall-e-2-images</a:t>
            </a:r>
          </a:p>
        </p:txBody>
      </p:sp>
    </p:spTree>
    <p:extLst>
      <p:ext uri="{BB962C8B-B14F-4D97-AF65-F5344CB8AC3E}">
        <p14:creationId xmlns:p14="http://schemas.microsoft.com/office/powerpoint/2010/main" val="2725580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6ED9-58B3-584E-93B3-603229FD5030}"/>
              </a:ext>
            </a:extLst>
          </p:cNvPr>
          <p:cNvSpPr>
            <a:spLocks noGrp="1"/>
          </p:cNvSpPr>
          <p:nvPr>
            <p:ph type="title"/>
          </p:nvPr>
        </p:nvSpPr>
        <p:spPr/>
        <p:txBody>
          <a:bodyPr/>
          <a:lstStyle/>
          <a:p>
            <a:r>
              <a:rPr lang="en-US" dirty="0"/>
              <a:t>Organizations and text-data</a:t>
            </a:r>
          </a:p>
        </p:txBody>
      </p:sp>
      <p:sp>
        <p:nvSpPr>
          <p:cNvPr id="3" name="Content Placeholder 2">
            <a:extLst>
              <a:ext uri="{FF2B5EF4-FFF2-40B4-BE49-F238E27FC236}">
                <a16:creationId xmlns:a16="http://schemas.microsoft.com/office/drawing/2014/main" id="{4E344DBA-39CC-A143-A552-51F35D6C9ED6}"/>
              </a:ext>
            </a:extLst>
          </p:cNvPr>
          <p:cNvSpPr>
            <a:spLocks noGrp="1"/>
          </p:cNvSpPr>
          <p:nvPr>
            <p:ph idx="1"/>
          </p:nvPr>
        </p:nvSpPr>
        <p:spPr/>
        <p:txBody>
          <a:bodyPr/>
          <a:lstStyle/>
          <a:p>
            <a:r>
              <a:rPr lang="en-US" dirty="0"/>
              <a:t>How Can Organizations Prepare for the Future?</a:t>
            </a:r>
          </a:p>
          <a:p>
            <a:r>
              <a:rPr lang="en-US" dirty="0"/>
              <a:t>Identify your text data assets and determine how the latest techniques can be leveraged to add value for your firm.</a:t>
            </a:r>
          </a:p>
          <a:p>
            <a:pPr algn="l"/>
            <a:r>
              <a:rPr lang="en-US" b="0" i="0" dirty="0">
                <a:solidFill>
                  <a:srgbClr val="282828"/>
                </a:solidFill>
                <a:effectLst/>
                <a:latin typeface="Tiempos Text"/>
              </a:rPr>
              <a:t>Text data is certainly valuable for </a:t>
            </a:r>
            <a:r>
              <a:rPr lang="en-US" b="0" i="0" u="none" strike="noStrike" dirty="0">
                <a:solidFill>
                  <a:srgbClr val="282828"/>
                </a:solidFill>
                <a:effectLst/>
                <a:latin typeface="Tiempos Text"/>
                <a:hlinkClick r:id="rId2"/>
              </a:rPr>
              <a:t>customer experience management and understanding the voice of the customer</a:t>
            </a:r>
            <a:r>
              <a:rPr lang="en-US" b="0" i="0" dirty="0">
                <a:solidFill>
                  <a:srgbClr val="282828"/>
                </a:solidFill>
                <a:effectLst/>
                <a:latin typeface="Tiempos Text"/>
              </a:rPr>
              <a:t>, but think about other text data assets in your organization: emails, analysts’ reports, contracts, press releases, archives — even meetings and phone calls can be transcribed.</a:t>
            </a:r>
            <a:br>
              <a:rPr lang="en-US" dirty="0"/>
            </a:br>
            <a:endParaRPr lang="en-US" dirty="0"/>
          </a:p>
        </p:txBody>
      </p:sp>
      <p:sp>
        <p:nvSpPr>
          <p:cNvPr id="4" name="Slide Number Placeholder 3">
            <a:extLst>
              <a:ext uri="{FF2B5EF4-FFF2-40B4-BE49-F238E27FC236}">
                <a16:creationId xmlns:a16="http://schemas.microsoft.com/office/drawing/2014/main" id="{BA45EC98-D317-2141-BBDE-91F186C4A675}"/>
              </a:ext>
            </a:extLst>
          </p:cNvPr>
          <p:cNvSpPr>
            <a:spLocks noGrp="1"/>
          </p:cNvSpPr>
          <p:nvPr>
            <p:ph type="sldNum" sz="quarter" idx="12"/>
          </p:nvPr>
        </p:nvSpPr>
        <p:spPr/>
        <p:txBody>
          <a:bodyPr/>
          <a:lstStyle/>
          <a:p>
            <a:fld id="{6E73C706-3535-C740-ADCB-8AC187A67FA9}" type="slidenum">
              <a:rPr lang="en-US" smtClean="0"/>
              <a:t>29</a:t>
            </a:fld>
            <a:endParaRPr lang="en-US"/>
          </a:p>
        </p:txBody>
      </p:sp>
    </p:spTree>
    <p:extLst>
      <p:ext uri="{BB962C8B-B14F-4D97-AF65-F5344CB8AC3E}">
        <p14:creationId xmlns:p14="http://schemas.microsoft.com/office/powerpoint/2010/main" val="330509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2314-0F2C-2C41-AB52-793A3FDDDC75}"/>
              </a:ext>
            </a:extLst>
          </p:cNvPr>
          <p:cNvSpPr>
            <a:spLocks noGrp="1"/>
          </p:cNvSpPr>
          <p:nvPr>
            <p:ph type="title"/>
          </p:nvPr>
        </p:nvSpPr>
        <p:spPr/>
        <p:txBody>
          <a:bodyPr/>
          <a:lstStyle/>
          <a:p>
            <a:r>
              <a:rPr lang="en-US"/>
              <a:t>Natural Language Processing</a:t>
            </a:r>
            <a:endParaRPr lang="en-US" dirty="0"/>
          </a:p>
        </p:txBody>
      </p:sp>
      <p:sp>
        <p:nvSpPr>
          <p:cNvPr id="3" name="Content Placeholder 2">
            <a:extLst>
              <a:ext uri="{FF2B5EF4-FFF2-40B4-BE49-F238E27FC236}">
                <a16:creationId xmlns:a16="http://schemas.microsoft.com/office/drawing/2014/main" id="{F33FD3F0-903D-5746-B6BE-8905962BB8DF}"/>
              </a:ext>
            </a:extLst>
          </p:cNvPr>
          <p:cNvSpPr>
            <a:spLocks noGrp="1"/>
          </p:cNvSpPr>
          <p:nvPr>
            <p:ph idx="1"/>
          </p:nvPr>
        </p:nvSpPr>
        <p:spPr/>
        <p:txBody>
          <a:bodyPr/>
          <a:lstStyle/>
          <a:p>
            <a:r>
              <a:rPr lang="en-US" dirty="0"/>
              <a:t>Goal: comprehension and generation of </a:t>
            </a:r>
            <a:r>
              <a:rPr lang="en-US" b="1" dirty="0"/>
              <a:t>natural language</a:t>
            </a:r>
          </a:p>
        </p:txBody>
      </p:sp>
    </p:spTree>
    <p:extLst>
      <p:ext uri="{BB962C8B-B14F-4D97-AF65-F5344CB8AC3E}">
        <p14:creationId xmlns:p14="http://schemas.microsoft.com/office/powerpoint/2010/main" val="99198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6B3F-3871-584D-A599-6A316EDDB22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2A62D4-6CB7-444F-9A6F-FAE0ADFCD6C5}"/>
              </a:ext>
            </a:extLst>
          </p:cNvPr>
          <p:cNvSpPr>
            <a:spLocks noGrp="1"/>
          </p:cNvSpPr>
          <p:nvPr>
            <p:ph idx="1"/>
          </p:nvPr>
        </p:nvSpPr>
        <p:spPr/>
        <p:txBody>
          <a:bodyPr/>
          <a:lstStyle/>
          <a:p>
            <a:r>
              <a:rPr lang="en-US" b="0" i="0" u="none" strike="noStrike" dirty="0">
                <a:solidFill>
                  <a:srgbClr val="282828"/>
                </a:solidFill>
                <a:effectLst/>
                <a:latin typeface="Tiempos Text"/>
                <a:hlinkClick r:id="rId2"/>
              </a:rPr>
              <a:t>Hugging Face</a:t>
            </a:r>
            <a:r>
              <a:rPr lang="en-US" b="0" i="0" dirty="0">
                <a:solidFill>
                  <a:srgbClr val="282828"/>
                </a:solidFill>
                <a:effectLst/>
                <a:latin typeface="Tiempos Text"/>
              </a:rPr>
              <a:t>, an NLP startup, recently released </a:t>
            </a:r>
            <a:r>
              <a:rPr lang="en-US" b="0" i="0" u="none" strike="noStrike" dirty="0">
                <a:solidFill>
                  <a:srgbClr val="282828"/>
                </a:solidFill>
                <a:effectLst/>
                <a:latin typeface="Tiempos Text"/>
                <a:hlinkClick r:id="rId3"/>
              </a:rPr>
              <a:t>AutoNLP</a:t>
            </a:r>
            <a:r>
              <a:rPr lang="en-US" b="0" i="0" dirty="0">
                <a:solidFill>
                  <a:srgbClr val="282828"/>
                </a:solidFill>
                <a:effectLst/>
                <a:latin typeface="Tiempos Text"/>
              </a:rPr>
              <a:t>, a new tool that automates training models for standard text analytics tasks by simply uploading your data to the platform</a:t>
            </a:r>
            <a:endParaRPr lang="en-US" dirty="0"/>
          </a:p>
        </p:txBody>
      </p:sp>
      <p:sp>
        <p:nvSpPr>
          <p:cNvPr id="4" name="Slide Number Placeholder 3">
            <a:extLst>
              <a:ext uri="{FF2B5EF4-FFF2-40B4-BE49-F238E27FC236}">
                <a16:creationId xmlns:a16="http://schemas.microsoft.com/office/drawing/2014/main" id="{E7045FDD-744C-7147-ABA8-36F0CDEC84F4}"/>
              </a:ext>
            </a:extLst>
          </p:cNvPr>
          <p:cNvSpPr>
            <a:spLocks noGrp="1"/>
          </p:cNvSpPr>
          <p:nvPr>
            <p:ph type="sldNum" sz="quarter" idx="12"/>
          </p:nvPr>
        </p:nvSpPr>
        <p:spPr/>
        <p:txBody>
          <a:bodyPr/>
          <a:lstStyle/>
          <a:p>
            <a:fld id="{6E73C706-3535-C740-ADCB-8AC187A67FA9}" type="slidenum">
              <a:rPr lang="en-US" smtClean="0"/>
              <a:t>30</a:t>
            </a:fld>
            <a:endParaRPr lang="en-US"/>
          </a:p>
        </p:txBody>
      </p:sp>
    </p:spTree>
    <p:extLst>
      <p:ext uri="{BB962C8B-B14F-4D97-AF65-F5344CB8AC3E}">
        <p14:creationId xmlns:p14="http://schemas.microsoft.com/office/powerpoint/2010/main" val="371209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534A-5470-E749-917E-38F8ECFD9E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3EDEC3-37B7-C149-95B3-071FB8292C63}"/>
              </a:ext>
            </a:extLst>
          </p:cNvPr>
          <p:cNvSpPr>
            <a:spLocks noGrp="1"/>
          </p:cNvSpPr>
          <p:nvPr>
            <p:ph idx="1"/>
          </p:nvPr>
        </p:nvSpPr>
        <p:spPr/>
        <p:txBody>
          <a:bodyPr/>
          <a:lstStyle/>
          <a:p>
            <a:r>
              <a:rPr lang="en-US" b="0" i="0" dirty="0">
                <a:solidFill>
                  <a:srgbClr val="282828"/>
                </a:solidFill>
                <a:effectLst/>
                <a:latin typeface="Tiempos Text"/>
              </a:rPr>
              <a:t>Language-based AI won’t replace jobs, but it will automate many tasks, even for decision makers. </a:t>
            </a:r>
          </a:p>
          <a:p>
            <a:r>
              <a:rPr lang="en-US" dirty="0">
                <a:solidFill>
                  <a:schemeClr val="tx1"/>
                </a:solidFill>
              </a:rPr>
              <a:t>Begin incorporating new language-based AI tools for a variety of tasks to better understand their capabilities.</a:t>
            </a:r>
          </a:p>
          <a:p>
            <a:r>
              <a:rPr lang="en-US" b="0" i="0" dirty="0">
                <a:solidFill>
                  <a:srgbClr val="282828"/>
                </a:solidFill>
                <a:effectLst/>
                <a:latin typeface="Tiempos Text"/>
              </a:rPr>
              <a:t>Remember that while current AI might not be poised to replace managers, managers who understand AI are poised to replace managers who don’t.</a:t>
            </a:r>
            <a:endParaRPr lang="en-US" dirty="0"/>
          </a:p>
        </p:txBody>
      </p:sp>
      <p:sp>
        <p:nvSpPr>
          <p:cNvPr id="4" name="Slide Number Placeholder 3">
            <a:extLst>
              <a:ext uri="{FF2B5EF4-FFF2-40B4-BE49-F238E27FC236}">
                <a16:creationId xmlns:a16="http://schemas.microsoft.com/office/drawing/2014/main" id="{E2376E80-5384-B04C-A539-7819037F6C7F}"/>
              </a:ext>
            </a:extLst>
          </p:cNvPr>
          <p:cNvSpPr>
            <a:spLocks noGrp="1"/>
          </p:cNvSpPr>
          <p:nvPr>
            <p:ph type="sldNum" sz="quarter" idx="12"/>
          </p:nvPr>
        </p:nvSpPr>
        <p:spPr/>
        <p:txBody>
          <a:bodyPr/>
          <a:lstStyle/>
          <a:p>
            <a:fld id="{6E73C706-3535-C740-ADCB-8AC187A67FA9}" type="slidenum">
              <a:rPr lang="en-US" smtClean="0"/>
              <a:t>31</a:t>
            </a:fld>
            <a:endParaRPr lang="en-US"/>
          </a:p>
        </p:txBody>
      </p:sp>
    </p:spTree>
    <p:extLst>
      <p:ext uri="{BB962C8B-B14F-4D97-AF65-F5344CB8AC3E}">
        <p14:creationId xmlns:p14="http://schemas.microsoft.com/office/powerpoint/2010/main" val="75602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B57-398D-4D4C-AA0B-225ED7CDC047}"/>
              </a:ext>
            </a:extLst>
          </p:cNvPr>
          <p:cNvSpPr>
            <a:spLocks noGrp="1"/>
          </p:cNvSpPr>
          <p:nvPr>
            <p:ph type="title"/>
          </p:nvPr>
        </p:nvSpPr>
        <p:spPr/>
        <p:txBody>
          <a:bodyPr>
            <a:normAutofit fontScale="90000"/>
          </a:bodyPr>
          <a:lstStyle/>
          <a:p>
            <a:r>
              <a:rPr lang="en-US" dirty="0"/>
              <a:t>Do not underestimate the transformative potential of AI</a:t>
            </a:r>
            <a:br>
              <a:rPr lang="en-US" dirty="0"/>
            </a:br>
            <a:br>
              <a:rPr lang="en-US" dirty="0"/>
            </a:br>
            <a:endParaRPr lang="en-US" dirty="0"/>
          </a:p>
        </p:txBody>
      </p:sp>
      <p:sp>
        <p:nvSpPr>
          <p:cNvPr id="3" name="Content Placeholder 2">
            <a:extLst>
              <a:ext uri="{FF2B5EF4-FFF2-40B4-BE49-F238E27FC236}">
                <a16:creationId xmlns:a16="http://schemas.microsoft.com/office/drawing/2014/main" id="{149DE4DE-6B34-9D44-BE43-78353B45CF0D}"/>
              </a:ext>
            </a:extLst>
          </p:cNvPr>
          <p:cNvSpPr>
            <a:spLocks noGrp="1"/>
          </p:cNvSpPr>
          <p:nvPr>
            <p:ph idx="1"/>
          </p:nvPr>
        </p:nvSpPr>
        <p:spPr/>
        <p:txBody>
          <a:bodyPr/>
          <a:lstStyle/>
          <a:p>
            <a:r>
              <a:rPr lang="en-US" b="0" i="0" dirty="0">
                <a:solidFill>
                  <a:srgbClr val="282828"/>
                </a:solidFill>
                <a:effectLst/>
                <a:latin typeface="Tiempos Text"/>
              </a:rPr>
              <a:t>Consider that former Google chief Eric Schmidt </a:t>
            </a:r>
            <a:r>
              <a:rPr lang="en-US" b="0" i="0" u="none" strike="noStrike" dirty="0">
                <a:solidFill>
                  <a:srgbClr val="282828"/>
                </a:solidFill>
                <a:effectLst/>
                <a:latin typeface="Tiempos Text"/>
                <a:hlinkClick r:id="rId2"/>
              </a:rPr>
              <a:t>expects general artificial intelligence in 10–20 years</a:t>
            </a:r>
            <a:r>
              <a:rPr lang="en-US" b="0" i="0" dirty="0">
                <a:solidFill>
                  <a:srgbClr val="282828"/>
                </a:solidFill>
                <a:effectLst/>
                <a:latin typeface="Tiempos Text"/>
              </a:rPr>
              <a:t> and that the UK recently took </a:t>
            </a:r>
            <a:r>
              <a:rPr lang="en-US" b="0" i="0" u="none" strike="noStrike" dirty="0">
                <a:solidFill>
                  <a:srgbClr val="282828"/>
                </a:solidFill>
                <a:effectLst/>
                <a:latin typeface="Tiempos Text"/>
                <a:hlinkClick r:id="rId3"/>
              </a:rPr>
              <a:t>an official position on risks from artificial general intelligence</a:t>
            </a:r>
            <a:r>
              <a:rPr lang="en-US" b="0" i="0" dirty="0">
                <a:solidFill>
                  <a:srgbClr val="282828"/>
                </a:solidFill>
                <a:effectLst/>
                <a:latin typeface="Tiempos Text"/>
              </a:rPr>
              <a:t>.</a:t>
            </a:r>
          </a:p>
          <a:p>
            <a:r>
              <a:rPr lang="en-US" b="0" i="0" dirty="0">
                <a:solidFill>
                  <a:srgbClr val="282828"/>
                </a:solidFill>
                <a:effectLst/>
                <a:latin typeface="Tiempos Text"/>
              </a:rPr>
              <a:t>Organizations should begin preparing now not only to capitalize on transformative AI, but to do their part to avoid undesirable futures and ensure that advanced AI is used to equitably benefit society.</a:t>
            </a:r>
            <a:endParaRPr lang="en-US" dirty="0"/>
          </a:p>
        </p:txBody>
      </p:sp>
      <p:sp>
        <p:nvSpPr>
          <p:cNvPr id="4" name="Slide Number Placeholder 3">
            <a:extLst>
              <a:ext uri="{FF2B5EF4-FFF2-40B4-BE49-F238E27FC236}">
                <a16:creationId xmlns:a16="http://schemas.microsoft.com/office/drawing/2014/main" id="{599EF70A-5FC2-FA4E-A029-01AD1D0149D3}"/>
              </a:ext>
            </a:extLst>
          </p:cNvPr>
          <p:cNvSpPr>
            <a:spLocks noGrp="1"/>
          </p:cNvSpPr>
          <p:nvPr>
            <p:ph type="sldNum" sz="quarter" idx="12"/>
          </p:nvPr>
        </p:nvSpPr>
        <p:spPr/>
        <p:txBody>
          <a:bodyPr/>
          <a:lstStyle/>
          <a:p>
            <a:fld id="{6E73C706-3535-C740-ADCB-8AC187A67FA9}" type="slidenum">
              <a:rPr lang="en-US" smtClean="0"/>
              <a:t>32</a:t>
            </a:fld>
            <a:endParaRPr lang="en-US"/>
          </a:p>
        </p:txBody>
      </p:sp>
    </p:spTree>
    <p:extLst>
      <p:ext uri="{BB962C8B-B14F-4D97-AF65-F5344CB8AC3E}">
        <p14:creationId xmlns:p14="http://schemas.microsoft.com/office/powerpoint/2010/main" val="1024240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BB11-21BE-E649-98B4-26C557490765}"/>
              </a:ext>
            </a:extLst>
          </p:cNvPr>
          <p:cNvSpPr>
            <a:spLocks noGrp="1"/>
          </p:cNvSpPr>
          <p:nvPr>
            <p:ph type="title"/>
          </p:nvPr>
        </p:nvSpPr>
        <p:spPr/>
        <p:txBody>
          <a:bodyPr>
            <a:noAutofit/>
          </a:bodyPr>
          <a:lstStyle/>
          <a:p>
            <a:r>
              <a:rPr lang="en-US" sz="3200" dirty="0"/>
              <a:t>https://</a:t>
            </a:r>
            <a:r>
              <a:rPr lang="en-US" sz="3200" dirty="0" err="1"/>
              <a:t>hai.stanford.edu</a:t>
            </a:r>
            <a:r>
              <a:rPr lang="en-US" sz="3200" dirty="0"/>
              <a:t>/news/language-models-are-changing-ai-we-need-understand-them</a:t>
            </a:r>
          </a:p>
        </p:txBody>
      </p:sp>
      <p:sp>
        <p:nvSpPr>
          <p:cNvPr id="3" name="Content Placeholder 2">
            <a:extLst>
              <a:ext uri="{FF2B5EF4-FFF2-40B4-BE49-F238E27FC236}">
                <a16:creationId xmlns:a16="http://schemas.microsoft.com/office/drawing/2014/main" id="{C8FA57AF-8273-A845-A886-847E1CEAE9C7}"/>
              </a:ext>
            </a:extLst>
          </p:cNvPr>
          <p:cNvSpPr>
            <a:spLocks noGrp="1"/>
          </p:cNvSpPr>
          <p:nvPr>
            <p:ph idx="1"/>
          </p:nvPr>
        </p:nvSpPr>
        <p:spPr/>
        <p:txBody>
          <a:bodyPr/>
          <a:lstStyle/>
          <a:p>
            <a:r>
              <a:rPr lang="en-US" b="0" i="0" dirty="0">
                <a:solidFill>
                  <a:srgbClr val="2E2D29"/>
                </a:solidFill>
                <a:effectLst/>
                <a:latin typeface="Source Sans Pro" panose="020B0503030403020204" pitchFamily="34" charset="0"/>
              </a:rPr>
              <a:t>These models are at the center of the emerging ecosystem of established products like </a:t>
            </a:r>
            <a:r>
              <a:rPr lang="en-US" b="1" i="0" u="none" strike="noStrike" dirty="0">
                <a:solidFill>
                  <a:srgbClr val="2371A6"/>
                </a:solidFill>
                <a:effectLst/>
                <a:latin typeface="Source Sans Pro" panose="020B0503030403020204" pitchFamily="34" charset="0"/>
                <a:hlinkClick r:id="rId2"/>
              </a:rPr>
              <a:t>Google Search</a:t>
            </a:r>
            <a:r>
              <a:rPr lang="en-US" b="0" i="0" dirty="0">
                <a:solidFill>
                  <a:srgbClr val="2E2D29"/>
                </a:solidFill>
                <a:effectLst/>
                <a:latin typeface="Source Sans Pro" panose="020B0503030403020204" pitchFamily="34" charset="0"/>
              </a:rPr>
              <a:t>, new experiences like </a:t>
            </a:r>
            <a:r>
              <a:rPr lang="en-US" b="1" i="0" u="none" strike="noStrike" dirty="0">
                <a:solidFill>
                  <a:srgbClr val="2371A6"/>
                </a:solidFill>
                <a:effectLst/>
                <a:latin typeface="Source Sans Pro" panose="020B0503030403020204" pitchFamily="34" charset="0"/>
                <a:hlinkClick r:id="rId3"/>
              </a:rPr>
              <a:t>GitHub CoPilot</a:t>
            </a:r>
            <a:r>
              <a:rPr lang="en-US" b="0" i="0" dirty="0">
                <a:solidFill>
                  <a:srgbClr val="2E2D29"/>
                </a:solidFill>
                <a:effectLst/>
                <a:latin typeface="Source Sans Pro" panose="020B0503030403020204" pitchFamily="34" charset="0"/>
              </a:rPr>
              <a:t>, and the </a:t>
            </a:r>
            <a:r>
              <a:rPr lang="en-US" b="1" i="0" u="none" strike="noStrike" dirty="0">
                <a:solidFill>
                  <a:srgbClr val="2371A6"/>
                </a:solidFill>
                <a:effectLst/>
                <a:latin typeface="Source Sans Pro" panose="020B0503030403020204" pitchFamily="34" charset="0"/>
                <a:hlinkClick r:id="rId4"/>
              </a:rPr>
              <a:t>next generation of startups</a:t>
            </a:r>
            <a:r>
              <a:rPr lang="en-US" b="0" i="0" dirty="0">
                <a:solidFill>
                  <a:srgbClr val="2E2D29"/>
                </a:solidFill>
                <a:effectLst/>
                <a:latin typeface="Source Sans Pro" panose="020B0503030403020204" pitchFamily="34" charset="0"/>
              </a:rPr>
              <a:t> like </a:t>
            </a:r>
            <a:r>
              <a:rPr lang="en-US" b="1" i="0" u="none" strike="noStrike" dirty="0">
                <a:solidFill>
                  <a:srgbClr val="2371A6"/>
                </a:solidFill>
                <a:effectLst/>
                <a:latin typeface="Source Sans Pro" panose="020B0503030403020204" pitchFamily="34" charset="0"/>
                <a:hlinkClick r:id="rId5"/>
              </a:rPr>
              <a:t>Adept</a:t>
            </a:r>
            <a:r>
              <a:rPr lang="en-US" b="0" i="0" dirty="0">
                <a:solidFill>
                  <a:srgbClr val="2E2D29"/>
                </a:solidFill>
                <a:effectLst/>
                <a:latin typeface="Source Sans Pro" panose="020B0503030403020204" pitchFamily="34" charset="0"/>
              </a:rPr>
              <a:t>, </a:t>
            </a:r>
            <a:r>
              <a:rPr lang="en-US" b="1" i="0" u="none" strike="noStrike" dirty="0">
                <a:solidFill>
                  <a:srgbClr val="2371A6"/>
                </a:solidFill>
                <a:effectLst/>
                <a:latin typeface="Source Sans Pro" panose="020B0503030403020204" pitchFamily="34" charset="0"/>
                <a:hlinkClick r:id="rId6"/>
              </a:rPr>
              <a:t>Character</a:t>
            </a:r>
            <a:r>
              <a:rPr lang="en-US" b="0" i="0" dirty="0">
                <a:solidFill>
                  <a:srgbClr val="2E2D29"/>
                </a:solidFill>
                <a:effectLst/>
                <a:latin typeface="Source Sans Pro" panose="020B0503030403020204" pitchFamily="34" charset="0"/>
              </a:rPr>
              <a:t>, and </a:t>
            </a:r>
            <a:r>
              <a:rPr lang="en-US" b="1" i="0" u="none" strike="noStrike" dirty="0">
                <a:solidFill>
                  <a:srgbClr val="2371A6"/>
                </a:solidFill>
                <a:effectLst/>
                <a:latin typeface="Source Sans Pro" panose="020B0503030403020204" pitchFamily="34" charset="0"/>
                <a:hlinkClick r:id="rId7"/>
              </a:rPr>
              <a:t>Inflection</a:t>
            </a:r>
            <a:r>
              <a:rPr lang="en-US" b="0" i="0" dirty="0">
                <a:solidFill>
                  <a:srgbClr val="2E2D29"/>
                </a:solidFill>
                <a:effectLst/>
                <a:latin typeface="Source Sans Pro" panose="020B0503030403020204" pitchFamily="34" charset="0"/>
              </a:rPr>
              <a:t>. </a:t>
            </a:r>
          </a:p>
          <a:p>
            <a:endParaRPr lang="en-US" dirty="0">
              <a:solidFill>
                <a:srgbClr val="2E2D29"/>
              </a:solidFill>
              <a:latin typeface="Source Sans Pro" panose="020B0503030403020204" pitchFamily="34" charset="0"/>
            </a:endParaRPr>
          </a:p>
          <a:p>
            <a:r>
              <a:rPr lang="en-US" b="0" i="0" dirty="0">
                <a:solidFill>
                  <a:srgbClr val="2E2D29"/>
                </a:solidFill>
                <a:effectLst/>
                <a:latin typeface="Source Sans Pro" panose="020B0503030403020204" pitchFamily="34" charset="0"/>
              </a:rPr>
              <a:t>These models have already been used to </a:t>
            </a:r>
            <a:r>
              <a:rPr lang="en-US" b="1" i="0" u="none" strike="noStrike" dirty="0">
                <a:solidFill>
                  <a:srgbClr val="2371A6"/>
                </a:solidFill>
                <a:effectLst/>
                <a:latin typeface="Source Sans Pro" panose="020B0503030403020204" pitchFamily="34" charset="0"/>
                <a:hlinkClick r:id="rId8"/>
              </a:rPr>
              <a:t>co-author</a:t>
            </a:r>
            <a:r>
              <a:rPr lang="en-US" b="0" i="0" dirty="0">
                <a:solidFill>
                  <a:srgbClr val="2E2D29"/>
                </a:solidFill>
                <a:effectLst/>
                <a:latin typeface="Source Sans Pro" panose="020B0503030403020204" pitchFamily="34" charset="0"/>
              </a:rPr>
              <a:t> </a:t>
            </a:r>
            <a:r>
              <a:rPr lang="en-US" b="1" i="0" u="none" strike="noStrike" dirty="0">
                <a:solidFill>
                  <a:srgbClr val="2371A6"/>
                </a:solidFill>
                <a:effectLst/>
                <a:latin typeface="Source Sans Pro" panose="020B0503030403020204" pitchFamily="34" charset="0"/>
                <a:hlinkClick r:id="rId9"/>
              </a:rPr>
              <a:t>Economist articles</a:t>
            </a:r>
            <a:r>
              <a:rPr lang="en-US" b="0" i="0" dirty="0">
                <a:solidFill>
                  <a:srgbClr val="2E2D29"/>
                </a:solidFill>
                <a:effectLst/>
                <a:latin typeface="Source Sans Pro" panose="020B0503030403020204" pitchFamily="34" charset="0"/>
              </a:rPr>
              <a:t> and </a:t>
            </a:r>
            <a:r>
              <a:rPr lang="en-US" b="1" i="0" u="none" strike="noStrike" dirty="0">
                <a:solidFill>
                  <a:srgbClr val="2371A6"/>
                </a:solidFill>
                <a:effectLst/>
                <a:latin typeface="Source Sans Pro" panose="020B0503030403020204" pitchFamily="34" charset="0"/>
                <a:hlinkClick r:id="rId10"/>
              </a:rPr>
              <a:t>award-winning essays</a:t>
            </a:r>
            <a:r>
              <a:rPr lang="en-US" b="0" i="0" dirty="0">
                <a:solidFill>
                  <a:srgbClr val="2E2D29"/>
                </a:solidFill>
                <a:effectLst/>
                <a:latin typeface="Source Sans Pro" panose="020B0503030403020204" pitchFamily="34" charset="0"/>
              </a:rPr>
              <a:t>, </a:t>
            </a:r>
            <a:r>
              <a:rPr lang="en-US" b="1" i="0" u="none" strike="noStrike" dirty="0">
                <a:solidFill>
                  <a:srgbClr val="2371A6"/>
                </a:solidFill>
                <a:effectLst/>
                <a:latin typeface="Source Sans Pro" panose="020B0503030403020204" pitchFamily="34" charset="0"/>
                <a:hlinkClick r:id="rId11"/>
              </a:rPr>
              <a:t>co-create screenplays</a:t>
            </a:r>
            <a:r>
              <a:rPr lang="en-US" b="0" i="0" dirty="0">
                <a:solidFill>
                  <a:srgbClr val="2E2D29"/>
                </a:solidFill>
                <a:effectLst/>
                <a:latin typeface="Source Sans Pro" panose="020B0503030403020204" pitchFamily="34" charset="0"/>
              </a:rPr>
              <a:t>, and </a:t>
            </a:r>
            <a:r>
              <a:rPr lang="en-US" b="1" i="0" u="none" strike="noStrike" dirty="0">
                <a:solidFill>
                  <a:srgbClr val="2371A6"/>
                </a:solidFill>
                <a:effectLst/>
                <a:latin typeface="Source Sans Pro" panose="020B0503030403020204" pitchFamily="34" charset="0"/>
                <a:hlinkClick r:id="rId12"/>
              </a:rPr>
              <a:t>co-construct testimonies</a:t>
            </a:r>
            <a:r>
              <a:rPr lang="en-US" b="0" i="0" dirty="0">
                <a:solidFill>
                  <a:srgbClr val="2E2D29"/>
                </a:solidFill>
                <a:effectLst/>
                <a:latin typeface="Source Sans Pro" panose="020B0503030403020204" pitchFamily="34" charset="0"/>
              </a:rPr>
              <a:t> </a:t>
            </a:r>
          </a:p>
          <a:p>
            <a:endParaRPr lang="en-US" dirty="0">
              <a:solidFill>
                <a:srgbClr val="2E2D29"/>
              </a:solidFill>
              <a:latin typeface="Source Sans Pro" panose="020B0503030403020204" pitchFamily="34" charset="0"/>
            </a:endParaRPr>
          </a:p>
          <a:p>
            <a:r>
              <a:rPr lang="en-US" dirty="0">
                <a:solidFill>
                  <a:srgbClr val="2E2D29"/>
                </a:solidFill>
                <a:latin typeface="Source Sans Pro" panose="020B0503030403020204" pitchFamily="34" charset="0"/>
              </a:rPr>
              <a:t>risks: </a:t>
            </a:r>
            <a:r>
              <a:rPr lang="en-US" b="0" i="0" dirty="0">
                <a:solidFill>
                  <a:srgbClr val="2E2D29"/>
                </a:solidFill>
                <a:effectLst/>
                <a:latin typeface="Source Sans Pro" panose="020B0503030403020204" pitchFamily="34" charset="0"/>
              </a:rPr>
              <a:t>: They can be </a:t>
            </a:r>
            <a:r>
              <a:rPr lang="en-US" b="1" i="0" u="none" strike="noStrike" dirty="0">
                <a:solidFill>
                  <a:srgbClr val="2371A6"/>
                </a:solidFill>
                <a:effectLst/>
                <a:latin typeface="Source Sans Pro" panose="020B0503030403020204" pitchFamily="34" charset="0"/>
                <a:hlinkClick r:id="rId13"/>
              </a:rPr>
              <a:t>toxic</a:t>
            </a:r>
            <a:r>
              <a:rPr lang="en-US" b="0" i="0" dirty="0">
                <a:solidFill>
                  <a:srgbClr val="2E2D29"/>
                </a:solidFill>
                <a:effectLst/>
                <a:latin typeface="Source Sans Pro" panose="020B0503030403020204" pitchFamily="34" charset="0"/>
              </a:rPr>
              <a:t>, </a:t>
            </a:r>
            <a:r>
              <a:rPr lang="en-US" b="1" i="0" u="none" strike="noStrike" dirty="0">
                <a:solidFill>
                  <a:srgbClr val="2371A6"/>
                </a:solidFill>
                <a:effectLst/>
                <a:latin typeface="Source Sans Pro" panose="020B0503030403020204" pitchFamily="34" charset="0"/>
                <a:hlinkClick r:id="rId14"/>
              </a:rPr>
              <a:t>dishonest</a:t>
            </a:r>
            <a:r>
              <a:rPr lang="en-US" b="0" i="0" dirty="0">
                <a:solidFill>
                  <a:srgbClr val="2E2D29"/>
                </a:solidFill>
                <a:effectLst/>
                <a:latin typeface="Source Sans Pro" panose="020B0503030403020204" pitchFamily="34" charset="0"/>
              </a:rPr>
              <a:t>, possibly used to </a:t>
            </a:r>
            <a:r>
              <a:rPr lang="en-US" b="1" i="0" u="none" strike="noStrike" dirty="0">
                <a:solidFill>
                  <a:srgbClr val="2371A6"/>
                </a:solidFill>
                <a:effectLst/>
                <a:latin typeface="Source Sans Pro" panose="020B0503030403020204" pitchFamily="34" charset="0"/>
                <a:hlinkClick r:id="rId15"/>
              </a:rPr>
              <a:t>spread disinformation</a:t>
            </a:r>
            <a:r>
              <a:rPr lang="en-US" b="0" i="0" dirty="0">
                <a:solidFill>
                  <a:srgbClr val="2E2D29"/>
                </a:solidFill>
                <a:effectLst/>
                <a:latin typeface="Source Sans Pro" panose="020B0503030403020204" pitchFamily="34" charset="0"/>
              </a:rPr>
              <a:t>, and the practices surrounding </a:t>
            </a:r>
            <a:r>
              <a:rPr lang="en-US" b="1" i="0" u="none" strike="noStrike" dirty="0">
                <a:solidFill>
                  <a:srgbClr val="2371A6"/>
                </a:solidFill>
                <a:effectLst/>
                <a:latin typeface="Source Sans Pro" panose="020B0503030403020204" pitchFamily="34" charset="0"/>
                <a:hlinkClick r:id="rId16"/>
              </a:rPr>
              <a:t>their data</a:t>
            </a:r>
            <a:r>
              <a:rPr lang="en-US" b="0" i="0" dirty="0">
                <a:solidFill>
                  <a:srgbClr val="2E2D29"/>
                </a:solidFill>
                <a:effectLst/>
                <a:latin typeface="Source Sans Pro" panose="020B0503030403020204" pitchFamily="34" charset="0"/>
              </a:rPr>
              <a:t> and </a:t>
            </a:r>
            <a:r>
              <a:rPr lang="en-US" b="1" i="0" u="none" strike="noStrike" dirty="0">
                <a:solidFill>
                  <a:srgbClr val="2371A6"/>
                </a:solidFill>
                <a:effectLst/>
                <a:latin typeface="Source Sans Pro" panose="020B0503030403020204" pitchFamily="34" charset="0"/>
                <a:hlinkClick r:id="rId17"/>
              </a:rPr>
              <a:t>their deployment</a:t>
            </a:r>
            <a:r>
              <a:rPr lang="en-US" b="0" i="0" dirty="0">
                <a:solidFill>
                  <a:srgbClr val="2E2D29"/>
                </a:solidFill>
                <a:effectLst/>
                <a:latin typeface="Source Sans Pro" panose="020B0503030403020204" pitchFamily="34" charset="0"/>
              </a:rPr>
              <a:t> raise serious </a:t>
            </a:r>
            <a:r>
              <a:rPr lang="en-US" b="1" i="0" u="none" strike="noStrike" dirty="0">
                <a:solidFill>
                  <a:srgbClr val="2371A6"/>
                </a:solidFill>
                <a:effectLst/>
                <a:latin typeface="Source Sans Pro" panose="020B0503030403020204" pitchFamily="34" charset="0"/>
                <a:hlinkClick r:id="rId18"/>
              </a:rPr>
              <a:t>legal and ethical issues</a:t>
            </a:r>
            <a:r>
              <a:rPr lang="en-US" b="0" i="0" dirty="0">
                <a:solidFill>
                  <a:srgbClr val="2E2D29"/>
                </a:solidFill>
                <a:effectLst/>
                <a:latin typeface="Source Sans Pro" panose="020B0503030403020204" pitchFamily="34" charset="0"/>
              </a:rPr>
              <a:t>.</a:t>
            </a:r>
            <a:endParaRPr lang="en-US" dirty="0"/>
          </a:p>
        </p:txBody>
      </p:sp>
      <p:sp>
        <p:nvSpPr>
          <p:cNvPr id="4" name="Slide Number Placeholder 3">
            <a:extLst>
              <a:ext uri="{FF2B5EF4-FFF2-40B4-BE49-F238E27FC236}">
                <a16:creationId xmlns:a16="http://schemas.microsoft.com/office/drawing/2014/main" id="{5F526308-012B-EB4E-9770-425D11D64312}"/>
              </a:ext>
            </a:extLst>
          </p:cNvPr>
          <p:cNvSpPr>
            <a:spLocks noGrp="1"/>
          </p:cNvSpPr>
          <p:nvPr>
            <p:ph type="sldNum" sz="quarter" idx="12"/>
          </p:nvPr>
        </p:nvSpPr>
        <p:spPr/>
        <p:txBody>
          <a:bodyPr/>
          <a:lstStyle/>
          <a:p>
            <a:fld id="{6E73C706-3535-C740-ADCB-8AC187A67FA9}" type="slidenum">
              <a:rPr lang="en-US" smtClean="0"/>
              <a:t>33</a:t>
            </a:fld>
            <a:endParaRPr lang="en-US"/>
          </a:p>
        </p:txBody>
      </p:sp>
    </p:spTree>
    <p:extLst>
      <p:ext uri="{BB962C8B-B14F-4D97-AF65-F5344CB8AC3E}">
        <p14:creationId xmlns:p14="http://schemas.microsoft.com/office/powerpoint/2010/main" val="3124406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0A9D-5780-2F41-8E7C-6107A9F51BB9}"/>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6BDC7D89-D529-DD42-919C-B8ACC4B74AA7}"/>
              </a:ext>
            </a:extLst>
          </p:cNvPr>
          <p:cNvSpPr>
            <a:spLocks noGrp="1"/>
          </p:cNvSpPr>
          <p:nvPr>
            <p:ph type="sldNum" sz="quarter" idx="12"/>
          </p:nvPr>
        </p:nvSpPr>
        <p:spPr/>
        <p:txBody>
          <a:bodyPr/>
          <a:lstStyle/>
          <a:p>
            <a:fld id="{6E73C706-3535-C740-ADCB-8AC187A67FA9}" type="slidenum">
              <a:rPr lang="en-US" smtClean="0"/>
              <a:t>34</a:t>
            </a:fld>
            <a:endParaRPr lang="en-US"/>
          </a:p>
        </p:txBody>
      </p:sp>
      <p:pic>
        <p:nvPicPr>
          <p:cNvPr id="5" name="Picture 4">
            <a:extLst>
              <a:ext uri="{FF2B5EF4-FFF2-40B4-BE49-F238E27FC236}">
                <a16:creationId xmlns:a16="http://schemas.microsoft.com/office/drawing/2014/main" id="{68776C0A-7414-6841-AD34-2881C9639F58}"/>
              </a:ext>
            </a:extLst>
          </p:cNvPr>
          <p:cNvPicPr>
            <a:picLocks noChangeAspect="1"/>
          </p:cNvPicPr>
          <p:nvPr/>
        </p:nvPicPr>
        <p:blipFill>
          <a:blip/>
          <a:stretch>
            <a:fillRect/>
          </a:stretch>
        </p:blipFill>
        <p:spPr>
          <a:xfrm>
            <a:off x="1566333" y="2452649"/>
            <a:ext cx="9059333" cy="3975337"/>
          </a:xfrm>
          <a:prstGeom prst="rect">
            <a:avLst/>
          </a:prstGeom>
        </p:spPr>
      </p:pic>
      <p:sp>
        <p:nvSpPr>
          <p:cNvPr id="6" name="TextBox 5">
            <a:extLst>
              <a:ext uri="{FF2B5EF4-FFF2-40B4-BE49-F238E27FC236}">
                <a16:creationId xmlns:a16="http://schemas.microsoft.com/office/drawing/2014/main" id="{63981B26-77CE-C448-BF6F-D6BAEAC813DA}"/>
              </a:ext>
            </a:extLst>
          </p:cNvPr>
          <p:cNvSpPr txBox="1"/>
          <p:nvPr/>
        </p:nvSpPr>
        <p:spPr>
          <a:xfrm>
            <a:off x="1566333" y="6439788"/>
            <a:ext cx="3900107" cy="369332"/>
          </a:xfrm>
          <a:prstGeom prst="rect">
            <a:avLst/>
          </a:prstGeom>
          <a:noFill/>
        </p:spPr>
        <p:txBody>
          <a:bodyPr wrap="none" rtlCol="0">
            <a:spAutoFit/>
          </a:bodyPr>
          <a:lstStyle/>
          <a:p>
            <a:r>
              <a:rPr lang="en-US" dirty="0"/>
              <a:t>https://</a:t>
            </a:r>
            <a:r>
              <a:rPr lang="en-US" dirty="0" err="1"/>
              <a:t>arxiv.org</a:t>
            </a:r>
            <a:r>
              <a:rPr lang="en-US" dirty="0"/>
              <a:t>/pdf/2212.13138.pdf</a:t>
            </a:r>
          </a:p>
        </p:txBody>
      </p:sp>
    </p:spTree>
    <p:extLst>
      <p:ext uri="{BB962C8B-B14F-4D97-AF65-F5344CB8AC3E}">
        <p14:creationId xmlns:p14="http://schemas.microsoft.com/office/powerpoint/2010/main" val="3408424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2E1C-DF15-5942-9D0A-7020CA1B74DC}"/>
              </a:ext>
            </a:extLst>
          </p:cNvPr>
          <p:cNvSpPr>
            <a:spLocks noGrp="1"/>
          </p:cNvSpPr>
          <p:nvPr>
            <p:ph type="title"/>
          </p:nvPr>
        </p:nvSpPr>
        <p:spPr/>
        <p:txBody>
          <a:bodyPr/>
          <a:lstStyle/>
          <a:p>
            <a:r>
              <a:rPr lang="en-US" dirty="0"/>
              <a:t>Harms</a:t>
            </a:r>
          </a:p>
        </p:txBody>
      </p:sp>
      <p:sp>
        <p:nvSpPr>
          <p:cNvPr id="3" name="Content Placeholder 2">
            <a:extLst>
              <a:ext uri="{FF2B5EF4-FFF2-40B4-BE49-F238E27FC236}">
                <a16:creationId xmlns:a16="http://schemas.microsoft.com/office/drawing/2014/main" id="{8D4BF377-0A82-664E-868E-A26DD27EA859}"/>
              </a:ext>
            </a:extLst>
          </p:cNvPr>
          <p:cNvSpPr>
            <a:spLocks noGrp="1"/>
          </p:cNvSpPr>
          <p:nvPr>
            <p:ph idx="1"/>
          </p:nvPr>
        </p:nvSpPr>
        <p:spPr/>
        <p:txBody>
          <a:bodyPr/>
          <a:lstStyle/>
          <a:p>
            <a:pPr algn="l">
              <a:buFont typeface="Arial" panose="020B0604020202020204" pitchFamily="34" charset="0"/>
              <a:buChar char="•"/>
            </a:pPr>
            <a:r>
              <a:rPr lang="en-US" b="0" i="0" dirty="0">
                <a:solidFill>
                  <a:srgbClr val="5C5962"/>
                </a:solidFill>
                <a:effectLst/>
                <a:latin typeface="system-ui"/>
              </a:rPr>
              <a:t>performance </a:t>
            </a:r>
            <a:r>
              <a:rPr lang="en-US" b="0" i="0" dirty="0" err="1">
                <a:solidFill>
                  <a:srgbClr val="5C5962"/>
                </a:solidFill>
                <a:effectLst/>
                <a:latin typeface="system-ui"/>
              </a:rPr>
              <a:t>disparties</a:t>
            </a:r>
            <a:r>
              <a:rPr lang="en-US" b="0" i="0" dirty="0">
                <a:solidFill>
                  <a:srgbClr val="5C5962"/>
                </a:solidFill>
                <a:effectLst/>
                <a:latin typeface="system-ui"/>
              </a:rPr>
              <a:t> </a:t>
            </a:r>
          </a:p>
          <a:p>
            <a:pPr algn="l">
              <a:buFont typeface="Arial" panose="020B0604020202020204" pitchFamily="34" charset="0"/>
              <a:buChar char="•"/>
            </a:pPr>
            <a:r>
              <a:rPr lang="en-US" b="0" i="0" dirty="0">
                <a:solidFill>
                  <a:srgbClr val="5C5962"/>
                </a:solidFill>
                <a:effectLst/>
                <a:latin typeface="system-ui"/>
              </a:rPr>
              <a:t>social biases and stereotypes </a:t>
            </a:r>
          </a:p>
          <a:p>
            <a:pPr algn="l">
              <a:buFont typeface="Arial" panose="020B0604020202020204" pitchFamily="34" charset="0"/>
              <a:buChar char="•"/>
            </a:pPr>
            <a:r>
              <a:rPr lang="en-US" b="0" i="0" dirty="0">
                <a:solidFill>
                  <a:srgbClr val="5C5962"/>
                </a:solidFill>
                <a:effectLst/>
                <a:latin typeface="system-ui"/>
              </a:rPr>
              <a:t>toxicity</a:t>
            </a:r>
          </a:p>
          <a:p>
            <a:pPr algn="l">
              <a:buFont typeface="Arial" panose="020B0604020202020204" pitchFamily="34" charset="0"/>
              <a:buChar char="•"/>
            </a:pPr>
            <a:r>
              <a:rPr lang="en-US" b="0" i="0" dirty="0">
                <a:solidFill>
                  <a:srgbClr val="5C5962"/>
                </a:solidFill>
                <a:effectLst/>
                <a:latin typeface="system-ui"/>
              </a:rPr>
              <a:t>misinformation</a:t>
            </a:r>
          </a:p>
          <a:p>
            <a:pPr algn="l">
              <a:buFont typeface="Arial" panose="020B0604020202020204" pitchFamily="34" charset="0"/>
              <a:buChar char="•"/>
            </a:pPr>
            <a:r>
              <a:rPr lang="en-US" b="0" i="0" dirty="0">
                <a:solidFill>
                  <a:srgbClr val="5C5962"/>
                </a:solidFill>
                <a:effectLst/>
                <a:latin typeface="system-ui"/>
              </a:rPr>
              <a:t>security and privacy risks</a:t>
            </a:r>
          </a:p>
          <a:p>
            <a:pPr algn="l">
              <a:buFont typeface="Arial" panose="020B0604020202020204" pitchFamily="34" charset="0"/>
              <a:buChar char="•"/>
            </a:pPr>
            <a:r>
              <a:rPr lang="en-US" b="0" i="0" dirty="0">
                <a:solidFill>
                  <a:srgbClr val="5C5962"/>
                </a:solidFill>
                <a:effectLst/>
                <a:latin typeface="system-ui"/>
              </a:rPr>
              <a:t>copyright and legal protections</a:t>
            </a:r>
          </a:p>
          <a:p>
            <a:pPr algn="l">
              <a:buFont typeface="Arial" panose="020B0604020202020204" pitchFamily="34" charset="0"/>
              <a:buChar char="•"/>
            </a:pPr>
            <a:r>
              <a:rPr lang="en-US" b="0" i="0" dirty="0">
                <a:solidFill>
                  <a:srgbClr val="5C5962"/>
                </a:solidFill>
                <a:effectLst/>
                <a:latin typeface="system-ui"/>
              </a:rPr>
              <a:t>environmental impact</a:t>
            </a:r>
          </a:p>
          <a:p>
            <a:pPr algn="l">
              <a:buFont typeface="Arial" panose="020B0604020202020204" pitchFamily="34" charset="0"/>
              <a:buChar char="•"/>
            </a:pPr>
            <a:r>
              <a:rPr lang="en-US" b="0" i="0" dirty="0">
                <a:solidFill>
                  <a:srgbClr val="5C5962"/>
                </a:solidFill>
                <a:effectLst/>
                <a:latin typeface="system-ui"/>
              </a:rPr>
              <a:t>centralization of power </a:t>
            </a:r>
          </a:p>
          <a:p>
            <a:endParaRPr lang="en-US" dirty="0"/>
          </a:p>
        </p:txBody>
      </p:sp>
      <p:sp>
        <p:nvSpPr>
          <p:cNvPr id="4" name="Slide Number Placeholder 3">
            <a:extLst>
              <a:ext uri="{FF2B5EF4-FFF2-40B4-BE49-F238E27FC236}">
                <a16:creationId xmlns:a16="http://schemas.microsoft.com/office/drawing/2014/main" id="{653E569F-0822-754E-AF7A-C5617CC6EB54}"/>
              </a:ext>
            </a:extLst>
          </p:cNvPr>
          <p:cNvSpPr>
            <a:spLocks noGrp="1"/>
          </p:cNvSpPr>
          <p:nvPr>
            <p:ph type="sldNum" sz="quarter" idx="12"/>
          </p:nvPr>
        </p:nvSpPr>
        <p:spPr/>
        <p:txBody>
          <a:bodyPr/>
          <a:lstStyle/>
          <a:p>
            <a:fld id="{6E73C706-3535-C740-ADCB-8AC187A67FA9}" type="slidenum">
              <a:rPr lang="en-US" smtClean="0"/>
              <a:t>35</a:t>
            </a:fld>
            <a:endParaRPr lang="en-US"/>
          </a:p>
        </p:txBody>
      </p:sp>
      <p:sp>
        <p:nvSpPr>
          <p:cNvPr id="5" name="TextBox 4">
            <a:extLst>
              <a:ext uri="{FF2B5EF4-FFF2-40B4-BE49-F238E27FC236}">
                <a16:creationId xmlns:a16="http://schemas.microsoft.com/office/drawing/2014/main" id="{64189D89-C5DC-7444-8960-8A62E9498E9E}"/>
              </a:ext>
            </a:extLst>
          </p:cNvPr>
          <p:cNvSpPr txBox="1"/>
          <p:nvPr/>
        </p:nvSpPr>
        <p:spPr>
          <a:xfrm>
            <a:off x="1371600" y="6286361"/>
            <a:ext cx="5542799" cy="369332"/>
          </a:xfrm>
          <a:prstGeom prst="rect">
            <a:avLst/>
          </a:prstGeom>
          <a:noFill/>
        </p:spPr>
        <p:txBody>
          <a:bodyPr wrap="none" rtlCol="0">
            <a:spAutoFit/>
          </a:bodyPr>
          <a:lstStyle/>
          <a:p>
            <a:r>
              <a:rPr lang="en-US" dirty="0"/>
              <a:t>https://stanford-cs324.github.io/winter2022/lectures/</a:t>
            </a:r>
          </a:p>
        </p:txBody>
      </p:sp>
    </p:spTree>
    <p:extLst>
      <p:ext uri="{BB962C8B-B14F-4D97-AF65-F5344CB8AC3E}">
        <p14:creationId xmlns:p14="http://schemas.microsoft.com/office/powerpoint/2010/main" val="3235963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D2E3-B8C2-D046-8AC5-97C33E6B5123}"/>
              </a:ext>
            </a:extLst>
          </p:cNvPr>
          <p:cNvSpPr>
            <a:spLocks noGrp="1"/>
          </p:cNvSpPr>
          <p:nvPr>
            <p:ph type="title"/>
          </p:nvPr>
        </p:nvSpPr>
        <p:spPr/>
        <p:txBody>
          <a:bodyPr>
            <a:normAutofit/>
          </a:bodyPr>
          <a:lstStyle/>
          <a:p>
            <a:r>
              <a:rPr lang="en-US" sz="3200" dirty="0"/>
              <a:t>Risks (</a:t>
            </a:r>
            <a:r>
              <a:rPr lang="en-US" sz="3200" dirty="0" err="1"/>
              <a:t>Deepmind</a:t>
            </a:r>
            <a:r>
              <a:rPr lang="en-US" sz="3200" dirty="0"/>
              <a:t> paper: https://</a:t>
            </a:r>
            <a:r>
              <a:rPr lang="en-US" sz="3200" dirty="0" err="1"/>
              <a:t>arxiv.org</a:t>
            </a:r>
            <a:r>
              <a:rPr lang="en-US" sz="3200" dirty="0"/>
              <a:t>/pdf/2112.04359.pdf)</a:t>
            </a:r>
          </a:p>
        </p:txBody>
      </p:sp>
      <p:sp>
        <p:nvSpPr>
          <p:cNvPr id="3" name="Content Placeholder 2">
            <a:extLst>
              <a:ext uri="{FF2B5EF4-FFF2-40B4-BE49-F238E27FC236}">
                <a16:creationId xmlns:a16="http://schemas.microsoft.com/office/drawing/2014/main" id="{86B368D7-56B1-6C4F-88A1-19ADA5B6EB8A}"/>
              </a:ext>
            </a:extLst>
          </p:cNvPr>
          <p:cNvSpPr>
            <a:spLocks noGrp="1"/>
          </p:cNvSpPr>
          <p:nvPr>
            <p:ph idx="1"/>
          </p:nvPr>
        </p:nvSpPr>
        <p:spPr/>
        <p:txBody>
          <a:bodyPr/>
          <a:lstStyle/>
          <a:p>
            <a:r>
              <a:rPr lang="en-US" dirty="0"/>
              <a:t>Discrimination, Exclusion and Toxicity </a:t>
            </a:r>
          </a:p>
          <a:p>
            <a:pPr lvl="1"/>
            <a:r>
              <a:rPr lang="en-US" b="1" dirty="0"/>
              <a:t>Mechanism</a:t>
            </a:r>
            <a:r>
              <a:rPr lang="en-US" dirty="0"/>
              <a:t>: These risks arise from the LM accurately reflecting natural speech, including unjust, toxic, and oppressive tendencies present in the training data. </a:t>
            </a:r>
            <a:br>
              <a:rPr lang="en-US" dirty="0"/>
            </a:br>
            <a:r>
              <a:rPr lang="en-US" b="1" dirty="0"/>
              <a:t>Types of Harm</a:t>
            </a:r>
            <a:r>
              <a:rPr lang="en-US" dirty="0"/>
              <a:t>:</a:t>
            </a:r>
          </a:p>
          <a:p>
            <a:pPr lvl="2"/>
            <a:r>
              <a:rPr lang="en-US" dirty="0"/>
              <a:t>Social stereotypes and unfair discrimination</a:t>
            </a:r>
          </a:p>
          <a:p>
            <a:pPr lvl="2"/>
            <a:r>
              <a:rPr lang="en-US" dirty="0"/>
              <a:t>Exclusionary norms</a:t>
            </a:r>
          </a:p>
          <a:p>
            <a:pPr lvl="2"/>
            <a:r>
              <a:rPr lang="en-US" dirty="0"/>
              <a:t>Toxic language</a:t>
            </a:r>
          </a:p>
          <a:p>
            <a:pPr lvl="2"/>
            <a:r>
              <a:rPr lang="en-US" dirty="0"/>
              <a:t>Lower performance by social group</a:t>
            </a:r>
          </a:p>
        </p:txBody>
      </p:sp>
      <p:sp>
        <p:nvSpPr>
          <p:cNvPr id="4" name="Slide Number Placeholder 3">
            <a:extLst>
              <a:ext uri="{FF2B5EF4-FFF2-40B4-BE49-F238E27FC236}">
                <a16:creationId xmlns:a16="http://schemas.microsoft.com/office/drawing/2014/main" id="{46AC5E0C-6F10-6340-9C3A-6B4E92465790}"/>
              </a:ext>
            </a:extLst>
          </p:cNvPr>
          <p:cNvSpPr>
            <a:spLocks noGrp="1"/>
          </p:cNvSpPr>
          <p:nvPr>
            <p:ph type="sldNum" sz="quarter" idx="12"/>
          </p:nvPr>
        </p:nvSpPr>
        <p:spPr/>
        <p:txBody>
          <a:bodyPr/>
          <a:lstStyle/>
          <a:p>
            <a:fld id="{6E73C706-3535-C740-ADCB-8AC187A67FA9}" type="slidenum">
              <a:rPr lang="en-US" smtClean="0"/>
              <a:t>36</a:t>
            </a:fld>
            <a:endParaRPr lang="en-US"/>
          </a:p>
        </p:txBody>
      </p:sp>
    </p:spTree>
    <p:extLst>
      <p:ext uri="{BB962C8B-B14F-4D97-AF65-F5344CB8AC3E}">
        <p14:creationId xmlns:p14="http://schemas.microsoft.com/office/powerpoint/2010/main" val="2653876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EACA-75C0-3949-B214-C0668EEAD4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BE549D-1584-BE49-A686-8FA19F5B7988}"/>
              </a:ext>
            </a:extLst>
          </p:cNvPr>
          <p:cNvSpPr>
            <a:spLocks noGrp="1"/>
          </p:cNvSpPr>
          <p:nvPr>
            <p:ph idx="1"/>
          </p:nvPr>
        </p:nvSpPr>
        <p:spPr/>
        <p:txBody>
          <a:bodyPr/>
          <a:lstStyle/>
          <a:p>
            <a:r>
              <a:rPr lang="en-US" dirty="0"/>
              <a:t>Information Hazards </a:t>
            </a:r>
          </a:p>
          <a:p>
            <a:pPr lvl="1"/>
            <a:r>
              <a:rPr lang="en-US" dirty="0"/>
              <a:t>Mechanism: These risks arise from the LM predicting utterances which constitute private or safety-critical information which are present in, or can be inferred from, training data. </a:t>
            </a:r>
          </a:p>
          <a:p>
            <a:pPr lvl="1"/>
            <a:r>
              <a:rPr lang="en-US" dirty="0"/>
              <a:t>Types of Harm: Potential harms include privacy violations and safety risks.</a:t>
            </a:r>
          </a:p>
          <a:p>
            <a:pPr lvl="2"/>
            <a:r>
              <a:rPr lang="en-US" dirty="0"/>
              <a:t>Compromise privacy by leaking private information</a:t>
            </a:r>
          </a:p>
          <a:p>
            <a:pPr lvl="2"/>
            <a:r>
              <a:rPr lang="en-US" dirty="0"/>
              <a:t>Compromise privacy by correctly inferring private information</a:t>
            </a:r>
          </a:p>
          <a:p>
            <a:pPr lvl="2"/>
            <a:r>
              <a:rPr lang="en-US" dirty="0"/>
              <a:t>Risks from leaking or correctly inferring sensitive information</a:t>
            </a:r>
          </a:p>
        </p:txBody>
      </p:sp>
      <p:sp>
        <p:nvSpPr>
          <p:cNvPr id="4" name="Slide Number Placeholder 3">
            <a:extLst>
              <a:ext uri="{FF2B5EF4-FFF2-40B4-BE49-F238E27FC236}">
                <a16:creationId xmlns:a16="http://schemas.microsoft.com/office/drawing/2014/main" id="{D0034F89-D497-CA4B-9B5B-A9D558CDDCE4}"/>
              </a:ext>
            </a:extLst>
          </p:cNvPr>
          <p:cNvSpPr>
            <a:spLocks noGrp="1"/>
          </p:cNvSpPr>
          <p:nvPr>
            <p:ph type="sldNum" sz="quarter" idx="12"/>
          </p:nvPr>
        </p:nvSpPr>
        <p:spPr/>
        <p:txBody>
          <a:bodyPr/>
          <a:lstStyle/>
          <a:p>
            <a:fld id="{6E73C706-3535-C740-ADCB-8AC187A67FA9}" type="slidenum">
              <a:rPr lang="en-US" smtClean="0"/>
              <a:t>37</a:t>
            </a:fld>
            <a:endParaRPr lang="en-US"/>
          </a:p>
        </p:txBody>
      </p:sp>
    </p:spTree>
    <p:extLst>
      <p:ext uri="{BB962C8B-B14F-4D97-AF65-F5344CB8AC3E}">
        <p14:creationId xmlns:p14="http://schemas.microsoft.com/office/powerpoint/2010/main" val="2222621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5EF-FAB9-5045-BF65-3092C349E0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6A894E-18AA-6D4C-8652-60AD55F7451F}"/>
              </a:ext>
            </a:extLst>
          </p:cNvPr>
          <p:cNvSpPr>
            <a:spLocks noGrp="1"/>
          </p:cNvSpPr>
          <p:nvPr>
            <p:ph idx="1"/>
          </p:nvPr>
        </p:nvSpPr>
        <p:spPr/>
        <p:txBody>
          <a:bodyPr/>
          <a:lstStyle/>
          <a:p>
            <a:r>
              <a:rPr lang="en-US" dirty="0"/>
              <a:t>Misinformation Harms </a:t>
            </a:r>
          </a:p>
          <a:p>
            <a:pPr lvl="1"/>
            <a:r>
              <a:rPr lang="en-US" dirty="0"/>
              <a:t>Mechanism: These risks arise from the LM assigning high probabilities to false, misleading, nonsensical or poor quality information. </a:t>
            </a:r>
          </a:p>
          <a:p>
            <a:pPr lvl="1"/>
            <a:r>
              <a:rPr lang="en-US" dirty="0"/>
              <a:t>Types of Harm: Potential harms include deception, material harm, or unethical actions by humans who take the LM prediction to be factually correct, as well as wider societal distrust in shared information. </a:t>
            </a:r>
          </a:p>
          <a:p>
            <a:pPr lvl="2"/>
            <a:r>
              <a:rPr lang="en-US" dirty="0"/>
              <a:t>Disseminating false or misleading information</a:t>
            </a:r>
          </a:p>
          <a:p>
            <a:pPr lvl="2"/>
            <a:r>
              <a:rPr lang="en-US" dirty="0"/>
              <a:t>Causing material harm by disseminating misinformation e.g. in medicine or law</a:t>
            </a:r>
          </a:p>
          <a:p>
            <a:pPr lvl="2"/>
            <a:r>
              <a:rPr lang="en-US" dirty="0"/>
              <a:t>Nudging or advising users to perform unethical or illegal actions</a:t>
            </a:r>
          </a:p>
        </p:txBody>
      </p:sp>
      <p:sp>
        <p:nvSpPr>
          <p:cNvPr id="4" name="Slide Number Placeholder 3">
            <a:extLst>
              <a:ext uri="{FF2B5EF4-FFF2-40B4-BE49-F238E27FC236}">
                <a16:creationId xmlns:a16="http://schemas.microsoft.com/office/drawing/2014/main" id="{F27E1887-8568-C248-A1EE-F6391AB18EC6}"/>
              </a:ext>
            </a:extLst>
          </p:cNvPr>
          <p:cNvSpPr>
            <a:spLocks noGrp="1"/>
          </p:cNvSpPr>
          <p:nvPr>
            <p:ph type="sldNum" sz="quarter" idx="12"/>
          </p:nvPr>
        </p:nvSpPr>
        <p:spPr/>
        <p:txBody>
          <a:bodyPr/>
          <a:lstStyle/>
          <a:p>
            <a:fld id="{6E73C706-3535-C740-ADCB-8AC187A67FA9}" type="slidenum">
              <a:rPr lang="en-US" smtClean="0"/>
              <a:t>38</a:t>
            </a:fld>
            <a:endParaRPr lang="en-US"/>
          </a:p>
        </p:txBody>
      </p:sp>
    </p:spTree>
    <p:extLst>
      <p:ext uri="{BB962C8B-B14F-4D97-AF65-F5344CB8AC3E}">
        <p14:creationId xmlns:p14="http://schemas.microsoft.com/office/powerpoint/2010/main" val="3035199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7A08-4DFE-804C-A270-2062AFB04E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6D8220-7A70-A149-925B-4D26F62800AB}"/>
              </a:ext>
            </a:extLst>
          </p:cNvPr>
          <p:cNvSpPr>
            <a:spLocks noGrp="1"/>
          </p:cNvSpPr>
          <p:nvPr>
            <p:ph idx="1"/>
          </p:nvPr>
        </p:nvSpPr>
        <p:spPr/>
        <p:txBody>
          <a:bodyPr/>
          <a:lstStyle/>
          <a:p>
            <a:r>
              <a:rPr lang="en-US" dirty="0"/>
              <a:t>Malicious Uses </a:t>
            </a:r>
          </a:p>
          <a:p>
            <a:pPr lvl="1"/>
            <a:r>
              <a:rPr lang="en-US" dirty="0"/>
              <a:t>Mechanism: These risks arise from humans intentionally using the LM to cause harm. </a:t>
            </a:r>
          </a:p>
          <a:p>
            <a:pPr lvl="1"/>
            <a:r>
              <a:rPr lang="en-US" dirty="0"/>
              <a:t>Types of Harm: Potential harms include undermining public discourse, crimes such as fraud, </a:t>
            </a:r>
            <a:r>
              <a:rPr lang="en-US" dirty="0" err="1"/>
              <a:t>personalised</a:t>
            </a:r>
            <a:r>
              <a:rPr lang="en-US" dirty="0"/>
              <a:t> disinformation campaigns, and the </a:t>
            </a:r>
            <a:r>
              <a:rPr lang="en-US" dirty="0" err="1"/>
              <a:t>weaponisation</a:t>
            </a:r>
            <a:r>
              <a:rPr lang="en-US" dirty="0"/>
              <a:t> or production of malicious code.</a:t>
            </a:r>
          </a:p>
          <a:p>
            <a:pPr lvl="2"/>
            <a:r>
              <a:rPr lang="en-US" dirty="0"/>
              <a:t>Reducing the cost of disinformation campaigns</a:t>
            </a:r>
          </a:p>
          <a:p>
            <a:pPr lvl="2"/>
            <a:r>
              <a:rPr lang="en-US" dirty="0"/>
              <a:t>Facilitating fraud and impersonation scams</a:t>
            </a:r>
          </a:p>
          <a:p>
            <a:pPr lvl="2"/>
            <a:r>
              <a:rPr lang="en-US" dirty="0"/>
              <a:t>Assisting code generation for cyber attacks, weapons, or malicious use</a:t>
            </a:r>
          </a:p>
          <a:p>
            <a:pPr lvl="2"/>
            <a:r>
              <a:rPr lang="en-US" dirty="0"/>
              <a:t>Illegitimate surveillance and censorship</a:t>
            </a:r>
          </a:p>
        </p:txBody>
      </p:sp>
      <p:sp>
        <p:nvSpPr>
          <p:cNvPr id="4" name="Slide Number Placeholder 3">
            <a:extLst>
              <a:ext uri="{FF2B5EF4-FFF2-40B4-BE49-F238E27FC236}">
                <a16:creationId xmlns:a16="http://schemas.microsoft.com/office/drawing/2014/main" id="{D48A6861-48F1-594D-8A82-31747F054B79}"/>
              </a:ext>
            </a:extLst>
          </p:cNvPr>
          <p:cNvSpPr>
            <a:spLocks noGrp="1"/>
          </p:cNvSpPr>
          <p:nvPr>
            <p:ph type="sldNum" sz="quarter" idx="12"/>
          </p:nvPr>
        </p:nvSpPr>
        <p:spPr/>
        <p:txBody>
          <a:bodyPr/>
          <a:lstStyle/>
          <a:p>
            <a:fld id="{6E73C706-3535-C740-ADCB-8AC187A67FA9}" type="slidenum">
              <a:rPr lang="en-US" smtClean="0"/>
              <a:t>39</a:t>
            </a:fld>
            <a:endParaRPr lang="en-US"/>
          </a:p>
        </p:txBody>
      </p:sp>
    </p:spTree>
    <p:extLst>
      <p:ext uri="{BB962C8B-B14F-4D97-AF65-F5344CB8AC3E}">
        <p14:creationId xmlns:p14="http://schemas.microsoft.com/office/powerpoint/2010/main" val="280086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ECF2-9D92-45BA-92DB-B9A7DA13604D}"/>
              </a:ext>
            </a:extLst>
          </p:cNvPr>
          <p:cNvSpPr>
            <a:spLocks noGrp="1"/>
          </p:cNvSpPr>
          <p:nvPr>
            <p:ph type="title"/>
          </p:nvPr>
        </p:nvSpPr>
        <p:spPr/>
        <p:txBody>
          <a:bodyPr/>
          <a:lstStyle/>
          <a:p>
            <a:r>
              <a:rPr lang="en-US" dirty="0"/>
              <a:t>Machine translation</a:t>
            </a:r>
          </a:p>
        </p:txBody>
      </p:sp>
      <p:sp>
        <p:nvSpPr>
          <p:cNvPr id="3" name="Content Placeholder 2">
            <a:extLst>
              <a:ext uri="{FF2B5EF4-FFF2-40B4-BE49-F238E27FC236}">
                <a16:creationId xmlns:a16="http://schemas.microsoft.com/office/drawing/2014/main" id="{84AAE1D2-66DE-4776-B6D6-2CD5AAAA5401}"/>
              </a:ext>
            </a:extLst>
          </p:cNvPr>
          <p:cNvSpPr>
            <a:spLocks noGrp="1"/>
          </p:cNvSpPr>
          <p:nvPr>
            <p:ph idx="1"/>
          </p:nvPr>
        </p:nvSpPr>
        <p:spPr/>
        <p:txBody>
          <a:bodyPr/>
          <a:lstStyle/>
          <a:p>
            <a:endParaRPr lang="en-US" dirty="0"/>
          </a:p>
        </p:txBody>
      </p:sp>
      <p:pic>
        <p:nvPicPr>
          <p:cNvPr id="4" name="Content Placeholder 6">
            <a:extLst>
              <a:ext uri="{FF2B5EF4-FFF2-40B4-BE49-F238E27FC236}">
                <a16:creationId xmlns:a16="http://schemas.microsoft.com/office/drawing/2014/main" id="{FD56E98E-F61A-448D-BE82-E9A7D05435F6}"/>
              </a:ext>
            </a:extLst>
          </p:cNvPr>
          <p:cNvPicPr>
            <a:picLocks noChangeAspect="1"/>
          </p:cNvPicPr>
          <p:nvPr/>
        </p:nvPicPr>
        <p:blipFill>
          <a:blip/>
          <a:stretch>
            <a:fillRect/>
          </a:stretch>
        </p:blipFill>
        <p:spPr>
          <a:xfrm>
            <a:off x="980813" y="2206305"/>
            <a:ext cx="10084650" cy="2590046"/>
          </a:xfrm>
          <a:prstGeom prst="rect">
            <a:avLst/>
          </a:prstGeom>
        </p:spPr>
      </p:pic>
    </p:spTree>
    <p:extLst>
      <p:ext uri="{BB962C8B-B14F-4D97-AF65-F5344CB8AC3E}">
        <p14:creationId xmlns:p14="http://schemas.microsoft.com/office/powerpoint/2010/main" val="34663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B8E8-2081-9442-9407-103AC83A02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93B7AF-B7C5-9449-B420-5994C2C8D9AB}"/>
              </a:ext>
            </a:extLst>
          </p:cNvPr>
          <p:cNvSpPr>
            <a:spLocks noGrp="1"/>
          </p:cNvSpPr>
          <p:nvPr>
            <p:ph idx="1"/>
          </p:nvPr>
        </p:nvSpPr>
        <p:spPr/>
        <p:txBody>
          <a:bodyPr>
            <a:normAutofit lnSpcReduction="10000"/>
          </a:bodyPr>
          <a:lstStyle/>
          <a:p>
            <a:r>
              <a:rPr lang="en-US" dirty="0"/>
              <a:t>Human-Computer Interaction Harms </a:t>
            </a:r>
          </a:p>
          <a:p>
            <a:pPr lvl="1"/>
            <a:r>
              <a:rPr lang="en-US" dirty="0"/>
              <a:t>Mechanism: These risks arise from LM applications, such as Conversational Agents, that directly engage a user via the mode of conversation. </a:t>
            </a:r>
          </a:p>
          <a:p>
            <a:pPr lvl="1"/>
            <a:r>
              <a:rPr lang="en-US" dirty="0"/>
              <a:t>Types of Harm: Potential harms include unsafe use due to users misjudging or mistakenly trusting the model, psychological vulnerabilities and privacy violations of the user, and social harm from perpetuating discriminatory associations via product design (e.g. making “assistant” tools by default “female.”) </a:t>
            </a:r>
          </a:p>
          <a:p>
            <a:pPr lvl="2"/>
            <a:r>
              <a:rPr lang="en-US" dirty="0" err="1"/>
              <a:t>Anthropomorphising</a:t>
            </a:r>
            <a:r>
              <a:rPr lang="en-US" dirty="0"/>
              <a:t> systems can lead to overreliance or unsafe use</a:t>
            </a:r>
          </a:p>
          <a:p>
            <a:pPr lvl="2"/>
            <a:r>
              <a:rPr lang="en-US" dirty="0"/>
              <a:t>Create avenues for exploiting user trust to obtain private information</a:t>
            </a:r>
          </a:p>
          <a:p>
            <a:pPr lvl="2"/>
            <a:r>
              <a:rPr lang="en-US" dirty="0"/>
              <a:t>Promoting harmful stereotypes by implying gender or ethnic identity</a:t>
            </a:r>
          </a:p>
        </p:txBody>
      </p:sp>
      <p:sp>
        <p:nvSpPr>
          <p:cNvPr id="4" name="Slide Number Placeholder 3">
            <a:extLst>
              <a:ext uri="{FF2B5EF4-FFF2-40B4-BE49-F238E27FC236}">
                <a16:creationId xmlns:a16="http://schemas.microsoft.com/office/drawing/2014/main" id="{00260B01-78F3-2A46-BCDD-C99B50BE6B6C}"/>
              </a:ext>
            </a:extLst>
          </p:cNvPr>
          <p:cNvSpPr>
            <a:spLocks noGrp="1"/>
          </p:cNvSpPr>
          <p:nvPr>
            <p:ph type="sldNum" sz="quarter" idx="12"/>
          </p:nvPr>
        </p:nvSpPr>
        <p:spPr/>
        <p:txBody>
          <a:bodyPr/>
          <a:lstStyle/>
          <a:p>
            <a:fld id="{6E73C706-3535-C740-ADCB-8AC187A67FA9}" type="slidenum">
              <a:rPr lang="en-US" smtClean="0"/>
              <a:t>40</a:t>
            </a:fld>
            <a:endParaRPr lang="en-US"/>
          </a:p>
        </p:txBody>
      </p:sp>
    </p:spTree>
    <p:extLst>
      <p:ext uri="{BB962C8B-B14F-4D97-AF65-F5344CB8AC3E}">
        <p14:creationId xmlns:p14="http://schemas.microsoft.com/office/powerpoint/2010/main" val="492916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B04D-594F-A44F-8652-3E2A39AE83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FF1C2C-1A2F-644E-A4BB-40FAF6D9B15A}"/>
              </a:ext>
            </a:extLst>
          </p:cNvPr>
          <p:cNvSpPr>
            <a:spLocks noGrp="1"/>
          </p:cNvSpPr>
          <p:nvPr>
            <p:ph idx="1"/>
          </p:nvPr>
        </p:nvSpPr>
        <p:spPr/>
        <p:txBody>
          <a:bodyPr>
            <a:normAutofit lnSpcReduction="10000"/>
          </a:bodyPr>
          <a:lstStyle/>
          <a:p>
            <a:r>
              <a:rPr lang="en-US" dirty="0"/>
              <a:t>Automation, access, and environmental harms </a:t>
            </a:r>
          </a:p>
          <a:p>
            <a:pPr lvl="1"/>
            <a:r>
              <a:rPr lang="en-US" dirty="0"/>
              <a:t>Mechanism: These risks arise where LMs are used to underpin widely used downstream applications that disproportionately benefit some groups rather than others. </a:t>
            </a:r>
          </a:p>
          <a:p>
            <a:pPr lvl="1"/>
            <a:r>
              <a:rPr lang="en-US" dirty="0"/>
              <a:t>Types of Harm: Potential harms include increasing social inequalities from uneven distribution of risk and benefits, loss of high-quality and safe employment, and environmental harm. </a:t>
            </a:r>
          </a:p>
          <a:p>
            <a:pPr lvl="2"/>
            <a:r>
              <a:rPr lang="en-US" dirty="0"/>
              <a:t>Environmental harms from operating LMs</a:t>
            </a:r>
          </a:p>
          <a:p>
            <a:pPr lvl="2"/>
            <a:r>
              <a:rPr lang="en-US" dirty="0"/>
              <a:t>Increasing inequality and negative effects on job quality</a:t>
            </a:r>
          </a:p>
          <a:p>
            <a:pPr lvl="2"/>
            <a:r>
              <a:rPr lang="en-US" dirty="0"/>
              <a:t>Undermining creative economies</a:t>
            </a:r>
          </a:p>
          <a:p>
            <a:pPr lvl="2"/>
            <a:r>
              <a:rPr lang="en-US" dirty="0"/>
              <a:t>Disparate access to benefits due to hardware, software, skill constraints</a:t>
            </a:r>
          </a:p>
        </p:txBody>
      </p:sp>
      <p:sp>
        <p:nvSpPr>
          <p:cNvPr id="4" name="Slide Number Placeholder 3">
            <a:extLst>
              <a:ext uri="{FF2B5EF4-FFF2-40B4-BE49-F238E27FC236}">
                <a16:creationId xmlns:a16="http://schemas.microsoft.com/office/drawing/2014/main" id="{3CEF0D34-6FDD-6345-915B-B5D9CF18231B}"/>
              </a:ext>
            </a:extLst>
          </p:cNvPr>
          <p:cNvSpPr>
            <a:spLocks noGrp="1"/>
          </p:cNvSpPr>
          <p:nvPr>
            <p:ph type="sldNum" sz="quarter" idx="12"/>
          </p:nvPr>
        </p:nvSpPr>
        <p:spPr/>
        <p:txBody>
          <a:bodyPr/>
          <a:lstStyle/>
          <a:p>
            <a:fld id="{6E73C706-3535-C740-ADCB-8AC187A67FA9}" type="slidenum">
              <a:rPr lang="en-US" smtClean="0"/>
              <a:t>41</a:t>
            </a:fld>
            <a:endParaRPr lang="en-US"/>
          </a:p>
        </p:txBody>
      </p:sp>
    </p:spTree>
    <p:extLst>
      <p:ext uri="{BB962C8B-B14F-4D97-AF65-F5344CB8AC3E}">
        <p14:creationId xmlns:p14="http://schemas.microsoft.com/office/powerpoint/2010/main" val="2350425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D791-3972-6544-9F3A-06260CB8AE7F}"/>
              </a:ext>
            </a:extLst>
          </p:cNvPr>
          <p:cNvSpPr>
            <a:spLocks noGrp="1"/>
          </p:cNvSpPr>
          <p:nvPr>
            <p:ph type="title"/>
          </p:nvPr>
        </p:nvSpPr>
        <p:spPr/>
        <p:txBody>
          <a:bodyPr/>
          <a:lstStyle/>
          <a:p>
            <a:r>
              <a:rPr lang="en-US" dirty="0"/>
              <a:t>Toxicity and disinformation</a:t>
            </a:r>
          </a:p>
        </p:txBody>
      </p:sp>
      <p:sp>
        <p:nvSpPr>
          <p:cNvPr id="3" name="Content Placeholder 2">
            <a:extLst>
              <a:ext uri="{FF2B5EF4-FFF2-40B4-BE49-F238E27FC236}">
                <a16:creationId xmlns:a16="http://schemas.microsoft.com/office/drawing/2014/main" id="{26997AC6-B51D-154C-8B82-DA82EDB9057B}"/>
              </a:ext>
            </a:extLst>
          </p:cNvPr>
          <p:cNvSpPr>
            <a:spLocks noGrp="1"/>
          </p:cNvSpPr>
          <p:nvPr>
            <p:ph idx="1"/>
          </p:nvPr>
        </p:nvSpPr>
        <p:spPr/>
        <p:txBody>
          <a:bodyPr>
            <a:normAutofit lnSpcReduction="10000"/>
          </a:bodyPr>
          <a:lstStyle/>
          <a:p>
            <a:r>
              <a:rPr lang="en-US" dirty="0">
                <a:solidFill>
                  <a:srgbClr val="5C5962"/>
                </a:solidFill>
                <a:latin typeface="system-ui"/>
              </a:rPr>
              <a:t>L</a:t>
            </a:r>
            <a:r>
              <a:rPr lang="en-US" b="0" i="0" dirty="0">
                <a:solidFill>
                  <a:srgbClr val="5C5962"/>
                </a:solidFill>
                <a:effectLst/>
                <a:latin typeface="system-ui"/>
              </a:rPr>
              <a:t>arge language models generating offensive, harmful and misleading content</a:t>
            </a:r>
          </a:p>
          <a:p>
            <a:pPr algn="l">
              <a:buFont typeface="Arial" panose="020B0604020202020204" pitchFamily="34" charset="0"/>
              <a:buChar char="•"/>
            </a:pPr>
            <a:r>
              <a:rPr lang="en-US" b="0" i="0" dirty="0">
                <a:solidFill>
                  <a:srgbClr val="5C5962"/>
                </a:solidFill>
                <a:effectLst/>
                <a:latin typeface="system-ui"/>
              </a:rPr>
              <a:t>Sites such as Facebook, Twitter, YouTube are constantly waging a war against people who post or upload harmful content (hate speech, harassment, pornography, violence, fraud, disinformation, copyright infringement). For example, </a:t>
            </a:r>
            <a:r>
              <a:rPr lang="en-US" b="0" i="0" u="none" strike="noStrike" dirty="0">
                <a:solidFill>
                  <a:srgbClr val="7253ED"/>
                </a:solidFill>
                <a:effectLst/>
                <a:latin typeface="system-ui"/>
                <a:hlinkClick r:id="rId2"/>
              </a:rPr>
              <a:t>Facebook’s Community Standards</a:t>
            </a:r>
            <a:r>
              <a:rPr lang="en-US" b="0" i="0" dirty="0">
                <a:solidFill>
                  <a:srgbClr val="5C5962"/>
                </a:solidFill>
                <a:effectLst/>
                <a:latin typeface="system-ui"/>
              </a:rPr>
              <a:t> provides a broad list of things that are prohibited from the platform.</a:t>
            </a:r>
          </a:p>
          <a:p>
            <a:pPr algn="l">
              <a:buFont typeface="Arial" panose="020B0604020202020204" pitchFamily="34" charset="0"/>
              <a:buChar char="•"/>
            </a:pPr>
            <a:r>
              <a:rPr lang="en-US" b="0" i="0" dirty="0">
                <a:solidFill>
                  <a:srgbClr val="5C5962"/>
                </a:solidFill>
                <a:effectLst/>
                <a:latin typeface="system-ui"/>
              </a:rPr>
              <a:t>Companies are under increasing pressure from government to keep online spaces safe for people.</a:t>
            </a:r>
          </a:p>
          <a:p>
            <a:pPr algn="l">
              <a:buFont typeface="Arial" panose="020B0604020202020204" pitchFamily="34" charset="0"/>
              <a:buChar char="•"/>
            </a:pPr>
            <a:r>
              <a:rPr lang="en-US" b="0" i="0" dirty="0">
                <a:solidFill>
                  <a:srgbClr val="5C5962"/>
                </a:solidFill>
                <a:effectLst/>
                <a:latin typeface="system-ui"/>
              </a:rPr>
              <a:t>Given the scale of these companies, it is infeasible (and also </a:t>
            </a:r>
            <a:r>
              <a:rPr lang="en-US" b="0" i="0" u="none" strike="noStrike" dirty="0">
                <a:solidFill>
                  <a:srgbClr val="7253ED"/>
                </a:solidFill>
                <a:effectLst/>
                <a:latin typeface="system-ui"/>
                <a:hlinkClick r:id="rId3"/>
              </a:rPr>
              <a:t>inhumane</a:t>
            </a:r>
            <a:r>
              <a:rPr lang="en-US" b="0" i="0" dirty="0">
                <a:solidFill>
                  <a:srgbClr val="5C5962"/>
                </a:solidFill>
                <a:effectLst/>
                <a:latin typeface="system-ui"/>
              </a:rPr>
              <a:t>) to perform content moderation manually, and gradually, companies have turned to AI to automate the process.</a:t>
            </a:r>
          </a:p>
          <a:p>
            <a:pPr algn="l">
              <a:buFont typeface="Arial" panose="020B0604020202020204" pitchFamily="34" charset="0"/>
              <a:buChar char="•"/>
            </a:pPr>
            <a:r>
              <a:rPr lang="en-US" b="0" i="0" dirty="0">
                <a:solidFill>
                  <a:srgbClr val="5C5962"/>
                </a:solidFill>
                <a:effectLst/>
                <a:latin typeface="system-ui"/>
              </a:rPr>
              <a:t>The result of moderation could be hard (blocking, deletion) or soft (flagging, hiding).</a:t>
            </a:r>
          </a:p>
          <a:p>
            <a:endParaRPr lang="en-US" dirty="0"/>
          </a:p>
        </p:txBody>
      </p:sp>
      <p:sp>
        <p:nvSpPr>
          <p:cNvPr id="4" name="Slide Number Placeholder 3">
            <a:extLst>
              <a:ext uri="{FF2B5EF4-FFF2-40B4-BE49-F238E27FC236}">
                <a16:creationId xmlns:a16="http://schemas.microsoft.com/office/drawing/2014/main" id="{357491EF-ECD2-3B41-9875-198A68C4C876}"/>
              </a:ext>
            </a:extLst>
          </p:cNvPr>
          <p:cNvSpPr>
            <a:spLocks noGrp="1"/>
          </p:cNvSpPr>
          <p:nvPr>
            <p:ph type="sldNum" sz="quarter" idx="12"/>
          </p:nvPr>
        </p:nvSpPr>
        <p:spPr/>
        <p:txBody>
          <a:bodyPr/>
          <a:lstStyle/>
          <a:p>
            <a:fld id="{6E73C706-3535-C740-ADCB-8AC187A67FA9}" type="slidenum">
              <a:rPr lang="en-US" smtClean="0"/>
              <a:t>42</a:t>
            </a:fld>
            <a:endParaRPr lang="en-US"/>
          </a:p>
        </p:txBody>
      </p:sp>
      <p:sp>
        <p:nvSpPr>
          <p:cNvPr id="5" name="TextBox 4">
            <a:extLst>
              <a:ext uri="{FF2B5EF4-FFF2-40B4-BE49-F238E27FC236}">
                <a16:creationId xmlns:a16="http://schemas.microsoft.com/office/drawing/2014/main" id="{2F1B06AA-05FB-EC40-927D-1918B5FAAB17}"/>
              </a:ext>
            </a:extLst>
          </p:cNvPr>
          <p:cNvSpPr txBox="1"/>
          <p:nvPr/>
        </p:nvSpPr>
        <p:spPr>
          <a:xfrm>
            <a:off x="2277035" y="1524000"/>
            <a:ext cx="5542799" cy="646331"/>
          </a:xfrm>
          <a:prstGeom prst="rect">
            <a:avLst/>
          </a:prstGeom>
          <a:noFill/>
        </p:spPr>
        <p:txBody>
          <a:bodyPr wrap="none" rtlCol="0">
            <a:spAutoFit/>
          </a:bodyPr>
          <a:lstStyle/>
          <a:p>
            <a:r>
              <a:rPr lang="en-US" dirty="0"/>
              <a:t>https://stanford-cs324.github.io/winter2022/lectures/</a:t>
            </a:r>
          </a:p>
          <a:p>
            <a:endParaRPr lang="en-US" dirty="0"/>
          </a:p>
        </p:txBody>
      </p:sp>
    </p:spTree>
    <p:extLst>
      <p:ext uri="{BB962C8B-B14F-4D97-AF65-F5344CB8AC3E}">
        <p14:creationId xmlns:p14="http://schemas.microsoft.com/office/powerpoint/2010/main" val="2990291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B8B7-664B-6949-ADDE-73F58BD0B0F8}"/>
              </a:ext>
            </a:extLst>
          </p:cNvPr>
          <p:cNvSpPr>
            <a:spLocks noGrp="1"/>
          </p:cNvSpPr>
          <p:nvPr>
            <p:ph type="title"/>
          </p:nvPr>
        </p:nvSpPr>
        <p:spPr/>
        <p:txBody>
          <a:bodyPr/>
          <a:lstStyle/>
          <a:p>
            <a:r>
              <a:rPr lang="en-US" dirty="0"/>
              <a:t>LM training Data </a:t>
            </a:r>
          </a:p>
        </p:txBody>
      </p:sp>
      <p:sp>
        <p:nvSpPr>
          <p:cNvPr id="3" name="Content Placeholder 2">
            <a:extLst>
              <a:ext uri="{FF2B5EF4-FFF2-40B4-BE49-F238E27FC236}">
                <a16:creationId xmlns:a16="http://schemas.microsoft.com/office/drawing/2014/main" id="{CDB2830F-96E3-0145-9E7B-67D82C4C62B1}"/>
              </a:ext>
            </a:extLst>
          </p:cNvPr>
          <p:cNvSpPr>
            <a:spLocks noGrp="1"/>
          </p:cNvSpPr>
          <p:nvPr>
            <p:ph idx="1"/>
          </p:nvPr>
        </p:nvSpPr>
        <p:spPr/>
        <p:txBody>
          <a:bodyPr/>
          <a:lstStyle/>
          <a:p>
            <a:pPr algn="l"/>
            <a:r>
              <a:rPr lang="en-US" dirty="0">
                <a:solidFill>
                  <a:srgbClr val="5C5962"/>
                </a:solidFill>
                <a:latin typeface="system-ui"/>
              </a:rPr>
              <a:t>Raw text is used for training LM</a:t>
            </a:r>
            <a:endParaRPr lang="en-US" b="0" i="0" dirty="0">
              <a:solidFill>
                <a:srgbClr val="5C5962"/>
              </a:solidFill>
              <a:effectLst/>
              <a:latin typeface="system-ui"/>
            </a:endParaRPr>
          </a:p>
          <a:p>
            <a:pPr algn="l"/>
            <a:r>
              <a:rPr lang="en-US" b="0" i="0" dirty="0">
                <a:solidFill>
                  <a:srgbClr val="5C5962"/>
                </a:solidFill>
                <a:effectLst/>
                <a:latin typeface="system-ui"/>
              </a:rPr>
              <a:t>Google search index is 100 petabytes (</a:t>
            </a:r>
            <a:r>
              <a:rPr lang="en-US" b="0" i="0" u="none" strike="noStrike" dirty="0">
                <a:solidFill>
                  <a:srgbClr val="7253ED"/>
                </a:solidFill>
                <a:effectLst/>
                <a:latin typeface="system-ui"/>
                <a:hlinkClick r:id="rId2"/>
              </a:rPr>
              <a:t>reference</a:t>
            </a:r>
            <a:r>
              <a:rPr lang="en-US" b="0" i="0" dirty="0">
                <a:solidFill>
                  <a:srgbClr val="5C5962"/>
                </a:solidFill>
                <a:effectLst/>
                <a:latin typeface="system-ui"/>
              </a:rPr>
              <a:t>). The actual web is likely even larger, and the </a:t>
            </a:r>
            <a:r>
              <a:rPr lang="en-US" b="0" i="0" u="none" strike="noStrike" dirty="0">
                <a:solidFill>
                  <a:srgbClr val="7253ED"/>
                </a:solidFill>
                <a:effectLst/>
                <a:latin typeface="system-ui"/>
                <a:hlinkClick r:id="rId3"/>
              </a:rPr>
              <a:t>Deep Web</a:t>
            </a:r>
            <a:r>
              <a:rPr lang="en-US" b="0" i="0" dirty="0">
                <a:solidFill>
                  <a:srgbClr val="5C5962"/>
                </a:solidFill>
                <a:effectLst/>
                <a:latin typeface="system-ui"/>
              </a:rPr>
              <a:t> is even larger than that.</a:t>
            </a:r>
          </a:p>
          <a:p>
            <a:r>
              <a:rPr lang="en-US" b="1" i="0" dirty="0">
                <a:solidFill>
                  <a:srgbClr val="5C5962"/>
                </a:solidFill>
                <a:effectLst/>
                <a:latin typeface="system-ui"/>
              </a:rPr>
              <a:t>private datasets</a:t>
            </a:r>
            <a:r>
              <a:rPr lang="en-US" b="0" i="0" dirty="0">
                <a:solidFill>
                  <a:srgbClr val="5C5962"/>
                </a:solidFill>
                <a:effectLst/>
                <a:latin typeface="system-ui"/>
              </a:rPr>
              <a:t> that reside in big companies are even larger than what’s available publicly. For example, </a:t>
            </a:r>
            <a:r>
              <a:rPr lang="en-US" b="0" i="0" u="none" strike="noStrike" dirty="0">
                <a:solidFill>
                  <a:srgbClr val="7253ED"/>
                </a:solidFill>
                <a:effectLst/>
                <a:latin typeface="system-ui"/>
                <a:hlinkClick r:id="rId4"/>
              </a:rPr>
              <a:t>WalMart</a:t>
            </a:r>
            <a:r>
              <a:rPr lang="en-US" b="0" i="0" dirty="0">
                <a:solidFill>
                  <a:srgbClr val="5C5962"/>
                </a:solidFill>
                <a:effectLst/>
                <a:latin typeface="system-ui"/>
              </a:rPr>
              <a:t> generates 2.5 petabytes of data each hour!</a:t>
            </a:r>
          </a:p>
          <a:p>
            <a:r>
              <a:rPr lang="en-US" b="1" i="0" dirty="0">
                <a:solidFill>
                  <a:srgbClr val="5C5962"/>
                </a:solidFill>
                <a:effectLst/>
                <a:latin typeface="system-ui"/>
              </a:rPr>
              <a:t>Common Crawl: </a:t>
            </a:r>
            <a:r>
              <a:rPr lang="en-US" i="0" dirty="0">
                <a:solidFill>
                  <a:srgbClr val="5C5962"/>
                </a:solidFill>
                <a:effectLst/>
                <a:latin typeface="system-ui"/>
              </a:rPr>
              <a:t>publishes free snapshots of the crawled web. </a:t>
            </a:r>
            <a:r>
              <a:rPr lang="en-US" b="0" i="0" dirty="0">
                <a:solidFill>
                  <a:srgbClr val="5C5962"/>
                </a:solidFill>
                <a:effectLst/>
                <a:latin typeface="system-ui"/>
              </a:rPr>
              <a:t>it has been a standard source of data to train many models such as T5, GPT-3, and Gopher. The April 2021 snapshot of </a:t>
            </a:r>
            <a:r>
              <a:rPr lang="en-US" b="0" i="0" u="none" strike="noStrike" dirty="0">
                <a:solidFill>
                  <a:srgbClr val="7253ED"/>
                </a:solidFill>
                <a:effectLst/>
                <a:latin typeface="system-ui"/>
                <a:hlinkClick r:id="rId5"/>
              </a:rPr>
              <a:t>Common Crawl</a:t>
            </a:r>
            <a:r>
              <a:rPr lang="en-US" b="0" i="0" dirty="0">
                <a:solidFill>
                  <a:srgbClr val="5C5962"/>
                </a:solidFill>
                <a:effectLst/>
                <a:latin typeface="system-ui"/>
              </a:rPr>
              <a:t> has 320 terabytes of data</a:t>
            </a:r>
            <a:br>
              <a:rPr lang="en-US" dirty="0"/>
            </a:br>
            <a:endParaRPr lang="en-US" dirty="0"/>
          </a:p>
        </p:txBody>
      </p:sp>
      <p:sp>
        <p:nvSpPr>
          <p:cNvPr id="4" name="Slide Number Placeholder 3">
            <a:extLst>
              <a:ext uri="{FF2B5EF4-FFF2-40B4-BE49-F238E27FC236}">
                <a16:creationId xmlns:a16="http://schemas.microsoft.com/office/drawing/2014/main" id="{6577711C-742B-C542-9BB8-35283ED77A16}"/>
              </a:ext>
            </a:extLst>
          </p:cNvPr>
          <p:cNvSpPr>
            <a:spLocks noGrp="1"/>
          </p:cNvSpPr>
          <p:nvPr>
            <p:ph type="sldNum" sz="quarter" idx="12"/>
          </p:nvPr>
        </p:nvSpPr>
        <p:spPr/>
        <p:txBody>
          <a:bodyPr/>
          <a:lstStyle/>
          <a:p>
            <a:fld id="{6E73C706-3535-C740-ADCB-8AC187A67FA9}" type="slidenum">
              <a:rPr lang="en-US" smtClean="0"/>
              <a:t>43</a:t>
            </a:fld>
            <a:endParaRPr lang="en-US"/>
          </a:p>
        </p:txBody>
      </p:sp>
      <p:sp>
        <p:nvSpPr>
          <p:cNvPr id="5" name="TextBox 4">
            <a:extLst>
              <a:ext uri="{FF2B5EF4-FFF2-40B4-BE49-F238E27FC236}">
                <a16:creationId xmlns:a16="http://schemas.microsoft.com/office/drawing/2014/main" id="{64EC342B-CFC1-2544-8A65-C20B8416193D}"/>
              </a:ext>
            </a:extLst>
          </p:cNvPr>
          <p:cNvSpPr txBox="1"/>
          <p:nvPr/>
        </p:nvSpPr>
        <p:spPr>
          <a:xfrm>
            <a:off x="1102659" y="1700014"/>
            <a:ext cx="5542799" cy="646331"/>
          </a:xfrm>
          <a:prstGeom prst="rect">
            <a:avLst/>
          </a:prstGeom>
          <a:noFill/>
        </p:spPr>
        <p:txBody>
          <a:bodyPr wrap="none" rtlCol="0">
            <a:spAutoFit/>
          </a:bodyPr>
          <a:lstStyle/>
          <a:p>
            <a:r>
              <a:rPr lang="en-US" dirty="0"/>
              <a:t>https://stanford-cs324.github.io/winter2022/lectures/</a:t>
            </a:r>
          </a:p>
          <a:p>
            <a:endParaRPr lang="en-US" dirty="0"/>
          </a:p>
        </p:txBody>
      </p:sp>
    </p:spTree>
    <p:extLst>
      <p:ext uri="{BB962C8B-B14F-4D97-AF65-F5344CB8AC3E}">
        <p14:creationId xmlns:p14="http://schemas.microsoft.com/office/powerpoint/2010/main" val="2321373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0830-E46E-0841-909E-8DA76760A711}"/>
              </a:ext>
            </a:extLst>
          </p:cNvPr>
          <p:cNvSpPr>
            <a:spLocks noGrp="1"/>
          </p:cNvSpPr>
          <p:nvPr>
            <p:ph type="title"/>
          </p:nvPr>
        </p:nvSpPr>
        <p:spPr/>
        <p:txBody>
          <a:bodyPr>
            <a:normAutofit fontScale="90000"/>
          </a:bodyPr>
          <a:lstStyle/>
          <a:p>
            <a:r>
              <a:rPr lang="en-US" dirty="0"/>
              <a:t>Data representation issue </a:t>
            </a:r>
            <a:r>
              <a:rPr lang="en-US" b="0" i="0" dirty="0">
                <a:solidFill>
                  <a:srgbClr val="5C5962"/>
                </a:solidFill>
                <a:effectLst/>
                <a:latin typeface="system-ui"/>
              </a:rPr>
              <a:t> </a:t>
            </a:r>
            <a:r>
              <a:rPr lang="en-US" b="0" i="0" u="none" strike="noStrike" dirty="0">
                <a:solidFill>
                  <a:srgbClr val="7253ED"/>
                </a:solidFill>
                <a:effectLst/>
                <a:latin typeface="system-ui"/>
                <a:hlinkClick r:id="rId2"/>
              </a:rPr>
              <a:t>Bender et al, 2021</a:t>
            </a:r>
            <a:r>
              <a:rPr lang="en-US" b="0" i="0" dirty="0">
                <a:solidFill>
                  <a:srgbClr val="5C5962"/>
                </a:solidFill>
                <a:effectLst/>
                <a:latin typeface="system-ui"/>
              </a:rPr>
              <a:t> </a:t>
            </a:r>
            <a:br>
              <a:rPr lang="en-US" b="0" i="0" dirty="0">
                <a:solidFill>
                  <a:srgbClr val="5C5962"/>
                </a:solidFill>
                <a:effectLst/>
                <a:latin typeface="system-ui"/>
              </a:rPr>
            </a:br>
            <a:endParaRPr lang="en-US" dirty="0"/>
          </a:p>
        </p:txBody>
      </p:sp>
      <p:sp>
        <p:nvSpPr>
          <p:cNvPr id="3" name="Content Placeholder 2">
            <a:extLst>
              <a:ext uri="{FF2B5EF4-FFF2-40B4-BE49-F238E27FC236}">
                <a16:creationId xmlns:a16="http://schemas.microsoft.com/office/drawing/2014/main" id="{9A812942-6D86-B440-AF2A-06DCA27C03D7}"/>
              </a:ext>
            </a:extLst>
          </p:cNvPr>
          <p:cNvSpPr>
            <a:spLocks noGrp="1"/>
          </p:cNvSpPr>
          <p:nvPr>
            <p:ph idx="1"/>
          </p:nvPr>
        </p:nvSpPr>
        <p:spPr/>
        <p:txBody>
          <a:bodyPr>
            <a:normAutofit lnSpcReduction="10000"/>
          </a:bodyPr>
          <a:lstStyle/>
          <a:p>
            <a:r>
              <a:rPr lang="en-US" b="0" i="0" dirty="0">
                <a:solidFill>
                  <a:srgbClr val="5C5962"/>
                </a:solidFill>
                <a:effectLst/>
                <a:latin typeface="system-ui"/>
              </a:rPr>
              <a:t>Despite the size, large-scale data still has </a:t>
            </a:r>
            <a:r>
              <a:rPr lang="en-US" b="1" i="0" dirty="0">
                <a:solidFill>
                  <a:srgbClr val="5C5962"/>
                </a:solidFill>
                <a:effectLst/>
                <a:latin typeface="system-ui"/>
              </a:rPr>
              <a:t>uneven representation</a:t>
            </a:r>
            <a:r>
              <a:rPr lang="en-US" b="0" i="0" dirty="0">
                <a:solidFill>
                  <a:srgbClr val="5C5962"/>
                </a:solidFill>
                <a:effectLst/>
                <a:latin typeface="system-ui"/>
              </a:rPr>
              <a:t> over the population.</a:t>
            </a:r>
          </a:p>
          <a:p>
            <a:r>
              <a:rPr lang="en-US" b="0" i="0" dirty="0">
                <a:solidFill>
                  <a:srgbClr val="5C5962"/>
                </a:solidFill>
                <a:effectLst/>
                <a:latin typeface="system-ui"/>
              </a:rPr>
              <a:t>Internet data overrepresents younger users from developed countries.</a:t>
            </a:r>
          </a:p>
          <a:p>
            <a:r>
              <a:rPr lang="en-US" b="0" i="0" dirty="0">
                <a:solidFill>
                  <a:srgbClr val="5C5962"/>
                </a:solidFill>
                <a:effectLst/>
                <a:latin typeface="system-ui"/>
              </a:rPr>
              <a:t>GPT-2’s training data is based on Reddit, which according to Pew Internet Research’s 2016 survey, 67% of Reddit users in the US are men, 64% between ages 18 and 29.</a:t>
            </a:r>
          </a:p>
          <a:p>
            <a:r>
              <a:rPr lang="en-US" b="0" i="0" dirty="0">
                <a:solidFill>
                  <a:srgbClr val="5C5962"/>
                </a:solidFill>
                <a:effectLst/>
                <a:latin typeface="system-ui"/>
              </a:rPr>
              <a:t>8.8-15% of </a:t>
            </a:r>
            <a:r>
              <a:rPr lang="en-US" b="0" i="0" dirty="0" err="1">
                <a:solidFill>
                  <a:srgbClr val="5C5962"/>
                </a:solidFill>
                <a:effectLst/>
                <a:latin typeface="system-ui"/>
              </a:rPr>
              <a:t>Wikipedians</a:t>
            </a:r>
            <a:r>
              <a:rPr lang="en-US" b="0" i="0" dirty="0">
                <a:solidFill>
                  <a:srgbClr val="5C5962"/>
                </a:solidFill>
                <a:effectLst/>
                <a:latin typeface="system-ui"/>
              </a:rPr>
              <a:t> are female.</a:t>
            </a:r>
          </a:p>
          <a:p>
            <a:pPr algn="l"/>
            <a:r>
              <a:rPr lang="en-US" b="0" i="0" dirty="0">
                <a:solidFill>
                  <a:srgbClr val="5C5962"/>
                </a:solidFill>
                <a:effectLst/>
                <a:latin typeface="system-ui"/>
              </a:rPr>
              <a:t>Takeaway: it is crucial to understand and document the composition of the datasets used to train large language models.</a:t>
            </a:r>
            <a:br>
              <a:rPr lang="en-US" dirty="0"/>
            </a:br>
            <a:endParaRPr lang="en-US" b="0" i="0" dirty="0">
              <a:solidFill>
                <a:srgbClr val="5C5962"/>
              </a:solidFill>
              <a:effectLst/>
              <a:latin typeface="system-ui"/>
            </a:endParaRPr>
          </a:p>
          <a:p>
            <a:pPr marL="0" indent="0" algn="l">
              <a:buNone/>
            </a:pPr>
            <a:br>
              <a:rPr lang="en-US" dirty="0"/>
            </a:br>
            <a:endParaRPr lang="en-US" dirty="0"/>
          </a:p>
        </p:txBody>
      </p:sp>
      <p:sp>
        <p:nvSpPr>
          <p:cNvPr id="4" name="Slide Number Placeholder 3">
            <a:extLst>
              <a:ext uri="{FF2B5EF4-FFF2-40B4-BE49-F238E27FC236}">
                <a16:creationId xmlns:a16="http://schemas.microsoft.com/office/drawing/2014/main" id="{DA10DAB1-A71F-3747-A42E-316712151BAD}"/>
              </a:ext>
            </a:extLst>
          </p:cNvPr>
          <p:cNvSpPr>
            <a:spLocks noGrp="1"/>
          </p:cNvSpPr>
          <p:nvPr>
            <p:ph type="sldNum" sz="quarter" idx="12"/>
          </p:nvPr>
        </p:nvSpPr>
        <p:spPr/>
        <p:txBody>
          <a:bodyPr/>
          <a:lstStyle/>
          <a:p>
            <a:fld id="{6E73C706-3535-C740-ADCB-8AC187A67FA9}" type="slidenum">
              <a:rPr lang="en-US" smtClean="0"/>
              <a:t>44</a:t>
            </a:fld>
            <a:endParaRPr lang="en-US"/>
          </a:p>
        </p:txBody>
      </p:sp>
    </p:spTree>
    <p:extLst>
      <p:ext uri="{BB962C8B-B14F-4D97-AF65-F5344CB8AC3E}">
        <p14:creationId xmlns:p14="http://schemas.microsoft.com/office/powerpoint/2010/main" val="165047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A970-DF68-6C49-9557-711A12A86675}"/>
              </a:ext>
            </a:extLst>
          </p:cNvPr>
          <p:cNvSpPr>
            <a:spLocks noGrp="1"/>
          </p:cNvSpPr>
          <p:nvPr>
            <p:ph type="title"/>
          </p:nvPr>
        </p:nvSpPr>
        <p:spPr/>
        <p:txBody>
          <a:bodyPr/>
          <a:lstStyle/>
          <a:p>
            <a:r>
              <a:rPr lang="en-US" dirty="0"/>
              <a:t>GPT3 training data</a:t>
            </a:r>
          </a:p>
        </p:txBody>
      </p:sp>
      <p:pic>
        <p:nvPicPr>
          <p:cNvPr id="5" name="Content Placeholder 4">
            <a:extLst>
              <a:ext uri="{FF2B5EF4-FFF2-40B4-BE49-F238E27FC236}">
                <a16:creationId xmlns:a16="http://schemas.microsoft.com/office/drawing/2014/main" id="{A86A913D-6B14-A946-AC54-3C1D15CA8547}"/>
              </a:ext>
            </a:extLst>
          </p:cNvPr>
          <p:cNvPicPr>
            <a:picLocks noGrp="1" noChangeAspect="1"/>
          </p:cNvPicPr>
          <p:nvPr>
            <p:ph idx="1"/>
          </p:nvPr>
        </p:nvPicPr>
        <p:blipFill>
          <a:blip/>
          <a:stretch>
            <a:fillRect/>
          </a:stretch>
        </p:blipFill>
        <p:spPr>
          <a:xfrm>
            <a:off x="1792101" y="2986617"/>
            <a:ext cx="8285349" cy="2279650"/>
          </a:xfrm>
          <a:prstGeom prst="rect">
            <a:avLst/>
          </a:prstGeom>
        </p:spPr>
      </p:pic>
      <p:sp>
        <p:nvSpPr>
          <p:cNvPr id="4" name="Slide Number Placeholder 3">
            <a:extLst>
              <a:ext uri="{FF2B5EF4-FFF2-40B4-BE49-F238E27FC236}">
                <a16:creationId xmlns:a16="http://schemas.microsoft.com/office/drawing/2014/main" id="{543C863D-C153-FA4F-82CD-6DE46316D65D}"/>
              </a:ext>
            </a:extLst>
          </p:cNvPr>
          <p:cNvSpPr>
            <a:spLocks noGrp="1"/>
          </p:cNvSpPr>
          <p:nvPr>
            <p:ph type="sldNum" sz="quarter" idx="12"/>
          </p:nvPr>
        </p:nvSpPr>
        <p:spPr/>
        <p:txBody>
          <a:bodyPr/>
          <a:lstStyle/>
          <a:p>
            <a:fld id="{6E73C706-3535-C740-ADCB-8AC187A67FA9}" type="slidenum">
              <a:rPr lang="en-US" smtClean="0"/>
              <a:t>45</a:t>
            </a:fld>
            <a:endParaRPr lang="en-US"/>
          </a:p>
        </p:txBody>
      </p:sp>
    </p:spTree>
    <p:extLst>
      <p:ext uri="{BB962C8B-B14F-4D97-AF65-F5344CB8AC3E}">
        <p14:creationId xmlns:p14="http://schemas.microsoft.com/office/powerpoint/2010/main" val="3800250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A7A3-3CF8-3640-9375-D6FCC0A9478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79D12CB-8EFB-374C-B8E2-B29DF70F4CDA}"/>
              </a:ext>
            </a:extLst>
          </p:cNvPr>
          <p:cNvPicPr>
            <a:picLocks noGrp="1" noChangeAspect="1"/>
          </p:cNvPicPr>
          <p:nvPr>
            <p:ph idx="1"/>
          </p:nvPr>
        </p:nvPicPr>
        <p:blipFill>
          <a:blip/>
          <a:stretch>
            <a:fillRect/>
          </a:stretch>
        </p:blipFill>
        <p:spPr>
          <a:xfrm>
            <a:off x="1490133" y="2418419"/>
            <a:ext cx="1259291" cy="1010581"/>
          </a:xfrm>
          <a:prstGeom prst="rect">
            <a:avLst/>
          </a:prstGeom>
        </p:spPr>
      </p:pic>
      <p:sp>
        <p:nvSpPr>
          <p:cNvPr id="4" name="Slide Number Placeholder 3">
            <a:extLst>
              <a:ext uri="{FF2B5EF4-FFF2-40B4-BE49-F238E27FC236}">
                <a16:creationId xmlns:a16="http://schemas.microsoft.com/office/drawing/2014/main" id="{C226A168-1BBB-F84A-9184-2FCAFEAAC623}"/>
              </a:ext>
            </a:extLst>
          </p:cNvPr>
          <p:cNvSpPr>
            <a:spLocks noGrp="1"/>
          </p:cNvSpPr>
          <p:nvPr>
            <p:ph type="sldNum" sz="quarter" idx="12"/>
          </p:nvPr>
        </p:nvSpPr>
        <p:spPr/>
        <p:txBody>
          <a:bodyPr/>
          <a:lstStyle/>
          <a:p>
            <a:fld id="{6E73C706-3535-C740-ADCB-8AC187A67FA9}" type="slidenum">
              <a:rPr lang="en-US" smtClean="0"/>
              <a:t>46</a:t>
            </a:fld>
            <a:endParaRPr lang="en-US"/>
          </a:p>
        </p:txBody>
      </p:sp>
      <p:sp>
        <p:nvSpPr>
          <p:cNvPr id="6" name="TextBox 5">
            <a:extLst>
              <a:ext uri="{FF2B5EF4-FFF2-40B4-BE49-F238E27FC236}">
                <a16:creationId xmlns:a16="http://schemas.microsoft.com/office/drawing/2014/main" id="{8ECF38DA-92EC-F84E-8CCA-3ED347E2375E}"/>
              </a:ext>
            </a:extLst>
          </p:cNvPr>
          <p:cNvSpPr txBox="1"/>
          <p:nvPr/>
        </p:nvSpPr>
        <p:spPr>
          <a:xfrm>
            <a:off x="1490133" y="3429000"/>
            <a:ext cx="2692400" cy="3139321"/>
          </a:xfrm>
          <a:prstGeom prst="rect">
            <a:avLst/>
          </a:prstGeom>
          <a:noFill/>
        </p:spPr>
        <p:txBody>
          <a:bodyPr wrap="square" rtlCol="0">
            <a:spAutoFit/>
          </a:bodyPr>
          <a:lstStyle/>
          <a:p>
            <a:r>
              <a:rPr lang="en-US" b="0" i="0" dirty="0">
                <a:solidFill>
                  <a:srgbClr val="222222"/>
                </a:solidFill>
                <a:effectLst/>
                <a:latin typeface="Harding"/>
              </a:rPr>
              <a:t>“It shows both the new capabilities we can get by purely going for an extreme scale, and also the new insights on the limitations of such brute-force scale,”</a:t>
            </a:r>
          </a:p>
          <a:p>
            <a:endParaRPr lang="en-US" dirty="0">
              <a:solidFill>
                <a:srgbClr val="222222"/>
              </a:solidFill>
              <a:latin typeface="Harding"/>
            </a:endParaRPr>
          </a:p>
          <a:p>
            <a:r>
              <a:rPr lang="en-US" b="0" i="0" dirty="0">
                <a:solidFill>
                  <a:srgbClr val="222222"/>
                </a:solidFill>
                <a:effectLst/>
                <a:latin typeface="Harding"/>
              </a:rPr>
              <a:t>“What we have today”, Choi says, “is essentially a mouth without a brain.”</a:t>
            </a:r>
            <a:endParaRPr lang="en-US" dirty="0"/>
          </a:p>
        </p:txBody>
      </p:sp>
      <p:sp>
        <p:nvSpPr>
          <p:cNvPr id="7" name="TextBox 6">
            <a:extLst>
              <a:ext uri="{FF2B5EF4-FFF2-40B4-BE49-F238E27FC236}">
                <a16:creationId xmlns:a16="http://schemas.microsoft.com/office/drawing/2014/main" id="{110811C8-A02F-7745-8606-C10A2690251E}"/>
              </a:ext>
            </a:extLst>
          </p:cNvPr>
          <p:cNvSpPr txBox="1"/>
          <p:nvPr/>
        </p:nvSpPr>
        <p:spPr>
          <a:xfrm>
            <a:off x="5452534" y="3152001"/>
            <a:ext cx="3708399" cy="3416320"/>
          </a:xfrm>
          <a:prstGeom prst="rect">
            <a:avLst/>
          </a:prstGeom>
          <a:noFill/>
        </p:spPr>
        <p:txBody>
          <a:bodyPr wrap="square" rtlCol="0">
            <a:spAutoFit/>
          </a:bodyPr>
          <a:lstStyle/>
          <a:p>
            <a:r>
              <a:rPr lang="en-US" b="0" i="0" dirty="0">
                <a:solidFill>
                  <a:srgbClr val="222222"/>
                </a:solidFill>
                <a:effectLst/>
                <a:latin typeface="Harding"/>
              </a:rPr>
              <a:t>Some researchers — including Bender — think that language models might never achieve human-level common sense as long as they remain solely in the realm of language. Children learn by seeing, experiencing and acting. Language makes sense to us only because we ground it in something beyond letters on a page; people don’t absorb a novel by running statistics on word frequency.</a:t>
            </a:r>
            <a:endParaRPr lang="en-US" dirty="0"/>
          </a:p>
        </p:txBody>
      </p:sp>
    </p:spTree>
    <p:extLst>
      <p:ext uri="{BB962C8B-B14F-4D97-AF65-F5344CB8AC3E}">
        <p14:creationId xmlns:p14="http://schemas.microsoft.com/office/powerpoint/2010/main" val="3603709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6CC2-8F8C-8147-BFD7-FB9160871B72}"/>
              </a:ext>
            </a:extLst>
          </p:cNvPr>
          <p:cNvSpPr>
            <a:spLocks noGrp="1"/>
          </p:cNvSpPr>
          <p:nvPr>
            <p:ph type="title"/>
          </p:nvPr>
        </p:nvSpPr>
        <p:spPr/>
        <p:txBody>
          <a:bodyPr/>
          <a:lstStyle/>
          <a:p>
            <a:r>
              <a:rPr lang="en-US" dirty="0"/>
              <a:t>What NLP technologies we will see more?</a:t>
            </a:r>
          </a:p>
        </p:txBody>
      </p:sp>
      <p:sp>
        <p:nvSpPr>
          <p:cNvPr id="3" name="Content Placeholder 2">
            <a:extLst>
              <a:ext uri="{FF2B5EF4-FFF2-40B4-BE49-F238E27FC236}">
                <a16:creationId xmlns:a16="http://schemas.microsoft.com/office/drawing/2014/main" id="{2C945D10-816C-E44A-AAEA-D1168BFDFB4E}"/>
              </a:ext>
            </a:extLst>
          </p:cNvPr>
          <p:cNvSpPr>
            <a:spLocks noGrp="1"/>
          </p:cNvSpPr>
          <p:nvPr>
            <p:ph idx="1"/>
          </p:nvPr>
        </p:nvSpPr>
        <p:spPr/>
        <p:txBody>
          <a:bodyPr>
            <a:normAutofit fontScale="92500" lnSpcReduction="10000"/>
          </a:bodyPr>
          <a:lstStyle/>
          <a:p>
            <a:r>
              <a:rPr lang="en-US" dirty="0"/>
              <a:t>Chatbots (task-oriented, open-domain, chit-chats)</a:t>
            </a:r>
          </a:p>
          <a:p>
            <a:r>
              <a:rPr lang="en-US" dirty="0"/>
              <a:t>QA</a:t>
            </a:r>
          </a:p>
          <a:p>
            <a:r>
              <a:rPr lang="en-US" dirty="0"/>
              <a:t>Translation</a:t>
            </a:r>
          </a:p>
          <a:p>
            <a:r>
              <a:rPr lang="en-US" dirty="0"/>
              <a:t>Summarization</a:t>
            </a:r>
          </a:p>
          <a:p>
            <a:r>
              <a:rPr lang="en-US" dirty="0"/>
              <a:t>News generation</a:t>
            </a:r>
          </a:p>
          <a:p>
            <a:r>
              <a:rPr lang="en-US" dirty="0"/>
              <a:t>Assistant for many jobs</a:t>
            </a:r>
          </a:p>
          <a:p>
            <a:r>
              <a:rPr lang="en-US" dirty="0"/>
              <a:t>Personal consultant</a:t>
            </a:r>
          </a:p>
          <a:p>
            <a:r>
              <a:rPr lang="en-US" dirty="0"/>
              <a:t>Science advisor, finding gaps in research, proposing new ideas</a:t>
            </a:r>
          </a:p>
          <a:p>
            <a:r>
              <a:rPr lang="en-US" dirty="0"/>
              <a:t>creative writing / visual story</a:t>
            </a:r>
          </a:p>
          <a:p>
            <a:endParaRPr lang="en-US" dirty="0"/>
          </a:p>
        </p:txBody>
      </p:sp>
      <p:sp>
        <p:nvSpPr>
          <p:cNvPr id="4" name="Slide Number Placeholder 3">
            <a:extLst>
              <a:ext uri="{FF2B5EF4-FFF2-40B4-BE49-F238E27FC236}">
                <a16:creationId xmlns:a16="http://schemas.microsoft.com/office/drawing/2014/main" id="{3C581005-0945-7543-A249-9E6140F539F4}"/>
              </a:ext>
            </a:extLst>
          </p:cNvPr>
          <p:cNvSpPr>
            <a:spLocks noGrp="1"/>
          </p:cNvSpPr>
          <p:nvPr>
            <p:ph type="sldNum" sz="quarter" idx="12"/>
          </p:nvPr>
        </p:nvSpPr>
        <p:spPr/>
        <p:txBody>
          <a:bodyPr/>
          <a:lstStyle/>
          <a:p>
            <a:fld id="{6E73C706-3535-C740-ADCB-8AC187A67FA9}" type="slidenum">
              <a:rPr lang="en-US" smtClean="0"/>
              <a:t>47</a:t>
            </a:fld>
            <a:endParaRPr lang="en-US"/>
          </a:p>
        </p:txBody>
      </p:sp>
    </p:spTree>
    <p:extLst>
      <p:ext uri="{BB962C8B-B14F-4D97-AF65-F5344CB8AC3E}">
        <p14:creationId xmlns:p14="http://schemas.microsoft.com/office/powerpoint/2010/main" val="109654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ECF6-ADBF-480D-A8FA-C47DF21699A7}"/>
              </a:ext>
            </a:extLst>
          </p:cNvPr>
          <p:cNvSpPr>
            <a:spLocks noGrp="1"/>
          </p:cNvSpPr>
          <p:nvPr>
            <p:ph type="title"/>
          </p:nvPr>
        </p:nvSpPr>
        <p:spPr/>
        <p:txBody>
          <a:bodyPr/>
          <a:lstStyle/>
          <a:p>
            <a:r>
              <a:rPr lang="en-US" dirty="0"/>
              <a:t>Search QA</a:t>
            </a:r>
          </a:p>
        </p:txBody>
      </p:sp>
      <p:pic>
        <p:nvPicPr>
          <p:cNvPr id="8" name="Picture 7">
            <a:extLst>
              <a:ext uri="{FF2B5EF4-FFF2-40B4-BE49-F238E27FC236}">
                <a16:creationId xmlns:a16="http://schemas.microsoft.com/office/drawing/2014/main" id="{C5528C44-5189-4A06-BE6A-2C9BE78D5353}"/>
              </a:ext>
            </a:extLst>
          </p:cNvPr>
          <p:cNvPicPr>
            <a:picLocks noChangeAspect="1"/>
          </p:cNvPicPr>
          <p:nvPr/>
        </p:nvPicPr>
        <p:blipFill>
          <a:blip/>
          <a:stretch>
            <a:fillRect/>
          </a:stretch>
        </p:blipFill>
        <p:spPr>
          <a:xfrm>
            <a:off x="3229038" y="1389081"/>
            <a:ext cx="6275690" cy="4964051"/>
          </a:xfrm>
          <a:prstGeom prst="rect">
            <a:avLst/>
          </a:prstGeom>
        </p:spPr>
      </p:pic>
    </p:spTree>
    <p:extLst>
      <p:ext uri="{BB962C8B-B14F-4D97-AF65-F5344CB8AC3E}">
        <p14:creationId xmlns:p14="http://schemas.microsoft.com/office/powerpoint/2010/main" val="387858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B084-A94C-4A60-AAB2-0BF2B2EF7E60}"/>
              </a:ext>
            </a:extLst>
          </p:cNvPr>
          <p:cNvSpPr>
            <a:spLocks noGrp="1"/>
          </p:cNvSpPr>
          <p:nvPr>
            <p:ph type="title"/>
          </p:nvPr>
        </p:nvSpPr>
        <p:spPr/>
        <p:txBody>
          <a:bodyPr/>
          <a:lstStyle/>
          <a:p>
            <a:r>
              <a:rPr lang="en-US" dirty="0"/>
              <a:t>Search autocorrect and autocomplete</a:t>
            </a:r>
          </a:p>
        </p:txBody>
      </p:sp>
      <p:pic>
        <p:nvPicPr>
          <p:cNvPr id="1026" name="Picture 2" descr="google search autocorrect autocomplete">
            <a:extLst>
              <a:ext uri="{FF2B5EF4-FFF2-40B4-BE49-F238E27FC236}">
                <a16:creationId xmlns:a16="http://schemas.microsoft.com/office/drawing/2014/main" id="{98508A74-982B-4B5C-B340-3021FD712158}"/>
              </a:ext>
            </a:extLst>
          </p:cNvPr>
          <p:cNvPicPr>
            <a:picLocks noGrp="1" noChangeAspect="1" noChangeArrowheads="1"/>
          </p:cNvPicPr>
          <p:nvPr>
            <p:ph idx="1"/>
          </p:nvPr>
        </p:nvPicPr>
        <p:blipFill>
          <a:blip>
            <a:extLst>
              <a:ext uri="{28A0092B-C50C-407E-A947-70E740481C1C}">
                <a14:useLocalDpi xmlns:a14="http://schemas.microsoft.com/office/drawing/2010/main" val="0"/>
              </a:ext>
            </a:extLst>
          </a:blip>
          <a:srcRect/>
          <a:stretch>
            <a:fillRect/>
          </a:stretch>
        </p:blipFill>
        <p:spPr bwMode="auto">
          <a:xfrm>
            <a:off x="3357890" y="1825625"/>
            <a:ext cx="547621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56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5C21-CDE2-46A1-A05D-1259C9FA8D71}"/>
              </a:ext>
            </a:extLst>
          </p:cNvPr>
          <p:cNvSpPr>
            <a:spLocks noGrp="1"/>
          </p:cNvSpPr>
          <p:nvPr>
            <p:ph type="title"/>
          </p:nvPr>
        </p:nvSpPr>
        <p:spPr>
          <a:xfrm>
            <a:off x="838200" y="557189"/>
            <a:ext cx="3966463" cy="5571900"/>
          </a:xfrm>
        </p:spPr>
        <p:txBody>
          <a:bodyPr vert="horz" lIns="91440" tIns="45720" rIns="91440" bIns="45720" rtlCol="0" anchor="ctr">
            <a:normAutofit/>
          </a:bodyPr>
          <a:lstStyle/>
          <a:p>
            <a:r>
              <a:rPr lang="en-US" sz="5200"/>
              <a:t>Social media analysis</a:t>
            </a:r>
          </a:p>
        </p:txBody>
      </p:sp>
      <p:pic>
        <p:nvPicPr>
          <p:cNvPr id="7" name="Picture 2" descr="Image result for Hate speech twitter">
            <a:extLst>
              <a:ext uri="{FF2B5EF4-FFF2-40B4-BE49-F238E27FC236}">
                <a16:creationId xmlns:a16="http://schemas.microsoft.com/office/drawing/2014/main" id="{9B836F3D-0310-456A-AB54-9D4012870ACE}"/>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l="10748" r="7874" b="1"/>
          <a:stretch/>
        </p:blipFill>
        <p:spPr bwMode="auto">
          <a:xfrm>
            <a:off x="5176911" y="720190"/>
            <a:ext cx="6833848" cy="5584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39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atbot nlp application">
            <a:extLst>
              <a:ext uri="{FF2B5EF4-FFF2-40B4-BE49-F238E27FC236}">
                <a16:creationId xmlns:a16="http://schemas.microsoft.com/office/drawing/2014/main" id="{5CB02018-6F44-46D2-9AF3-865CCAB0F278}"/>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t="32279" b="33830"/>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74AA17-BB00-4566-AB91-EDAF328F9780}"/>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Chatbots</a:t>
            </a:r>
          </a:p>
        </p:txBody>
      </p:sp>
    </p:spTree>
    <p:extLst>
      <p:ext uri="{BB962C8B-B14F-4D97-AF65-F5344CB8AC3E}">
        <p14:creationId xmlns:p14="http://schemas.microsoft.com/office/powerpoint/2010/main" val="369887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lp applications hiring">
            <a:extLst>
              <a:ext uri="{FF2B5EF4-FFF2-40B4-BE49-F238E27FC236}">
                <a16:creationId xmlns:a16="http://schemas.microsoft.com/office/drawing/2014/main" id="{AD487DFA-080D-480A-A608-0F2E8BC15B4D}"/>
              </a:ext>
            </a:extLst>
          </p:cNvPr>
          <p:cNvPicPr>
            <a:picLocks noGrp="1" noChangeAspect="1" noChangeArrowheads="1"/>
          </p:cNvPicPr>
          <p:nvPr>
            <p:ph idx="1"/>
          </p:nvPr>
        </p:nvPicPr>
        <p:blipFill rotWithShape="1">
          <a:blip>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1CC960-1CCE-4C5F-B2D3-C4C4AFC4DF0B}"/>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Hiring and recuiretment</a:t>
            </a:r>
          </a:p>
        </p:txBody>
      </p:sp>
    </p:spTree>
    <p:extLst>
      <p:ext uri="{BB962C8B-B14F-4D97-AF65-F5344CB8AC3E}">
        <p14:creationId xmlns:p14="http://schemas.microsoft.com/office/powerpoint/2010/main" val="2322647104"/>
      </p:ext>
    </p:extLst>
  </p:cSld>
  <p:clrMapOvr>
    <a:masterClrMapping/>
  </p:clrMapOvr>
</p:sld>
</file>

<file path=ppt/theme/theme1.xml><?xml version="1.0" encoding="utf-8"?>
<a:theme xmlns:a="http://schemas.openxmlformats.org/drawingml/2006/main" name="Theme1">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193DA2F-ABF1-EE46-B93A-8138CE30D4B0}" vid="{A9322BE1-0066-E641-8B2F-9B2BDE4804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8748</TotalTime>
  <Words>1987</Words>
  <Application>Microsoft Macintosh PowerPoint</Application>
  <PresentationFormat>Widescreen</PresentationFormat>
  <Paragraphs>204</Paragraphs>
  <Slides>47</Slides>
  <Notes>0</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Charter</vt:lpstr>
      <vt:lpstr>Franklin Gothic Book</vt:lpstr>
      <vt:lpstr>Georgia</vt:lpstr>
      <vt:lpstr>Harding</vt:lpstr>
      <vt:lpstr>Source Sans Pro</vt:lpstr>
      <vt:lpstr>system-ui</vt:lpstr>
      <vt:lpstr>Tiempos Text</vt:lpstr>
      <vt:lpstr>TrebuchetMS</vt:lpstr>
      <vt:lpstr>Theme1</vt:lpstr>
      <vt:lpstr>Recent Advances in NLP and its consequences</vt:lpstr>
      <vt:lpstr>Outline</vt:lpstr>
      <vt:lpstr>Natural Language Processing</vt:lpstr>
      <vt:lpstr>Machine translation</vt:lpstr>
      <vt:lpstr>Search QA</vt:lpstr>
      <vt:lpstr>Search autocorrect and autocomplete</vt:lpstr>
      <vt:lpstr>Social media analysis</vt:lpstr>
      <vt:lpstr>Chatbots</vt:lpstr>
      <vt:lpstr>Hiring and recuiretment</vt:lpstr>
      <vt:lpstr>Voice assistants</vt:lpstr>
      <vt:lpstr>Grammar Checkers</vt:lpstr>
      <vt:lpstr>Email classification</vt:lpstr>
      <vt:lpstr>What is language modeling?</vt:lpstr>
      <vt:lpstr>LM</vt:lpstr>
      <vt:lpstr>Foundation Models</vt:lpstr>
      <vt:lpstr>Emergence (ظهور)</vt:lpstr>
      <vt:lpstr>Homogenization (یکسان‌سازی)</vt:lpstr>
      <vt:lpstr>Most common way of using FMs</vt:lpstr>
      <vt:lpstr>Overview of the course</vt:lpstr>
      <vt:lpstr>The Power of Natural Language Processing  </vt:lpstr>
      <vt:lpstr>PowerPoint Presentation</vt:lpstr>
      <vt:lpstr>GPT3</vt:lpstr>
      <vt:lpstr>InstructGPT</vt:lpstr>
      <vt:lpstr>PALMs</vt:lpstr>
      <vt:lpstr>Codex (copilot)</vt:lpstr>
      <vt:lpstr>ChatGPT (https://openai.com/blog/chatgpt/)</vt:lpstr>
      <vt:lpstr>PowerPoint Presentation</vt:lpstr>
      <vt:lpstr>Multi-modal models</vt:lpstr>
      <vt:lpstr>Organizations and text-data</vt:lpstr>
      <vt:lpstr>PowerPoint Presentation</vt:lpstr>
      <vt:lpstr>PowerPoint Presentation</vt:lpstr>
      <vt:lpstr>Do not underestimate the transformative potential of AI  </vt:lpstr>
      <vt:lpstr>https://hai.stanford.edu/news/language-models-are-changing-ai-we-need-understand-them</vt:lpstr>
      <vt:lpstr>PowerPoint Presentation</vt:lpstr>
      <vt:lpstr>Harms</vt:lpstr>
      <vt:lpstr>Risks (Deepmind paper: https://arxiv.org/pdf/2112.04359.pdf)</vt:lpstr>
      <vt:lpstr>PowerPoint Presentation</vt:lpstr>
      <vt:lpstr>PowerPoint Presentation</vt:lpstr>
      <vt:lpstr>PowerPoint Presentation</vt:lpstr>
      <vt:lpstr>PowerPoint Presentation</vt:lpstr>
      <vt:lpstr>PowerPoint Presentation</vt:lpstr>
      <vt:lpstr>Toxicity and disinformation</vt:lpstr>
      <vt:lpstr>LM training Data </vt:lpstr>
      <vt:lpstr>Data representation issue  Bender et al, 2021  </vt:lpstr>
      <vt:lpstr>GPT3 training data</vt:lpstr>
      <vt:lpstr>PowerPoint Presentation</vt:lpstr>
      <vt:lpstr>What NLP technologies we will see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Generalization and memorization</dc:title>
  <dc:creator>Yadollah Yaghoobzadeh</dc:creator>
  <cp:lastModifiedBy>Yadollah Yaghoobzadeh</cp:lastModifiedBy>
  <cp:revision>100</cp:revision>
  <dcterms:created xsi:type="dcterms:W3CDTF">2021-11-07T12:34:33Z</dcterms:created>
  <dcterms:modified xsi:type="dcterms:W3CDTF">2023-01-10T19:30:09Z</dcterms:modified>
</cp:coreProperties>
</file>