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  <p:sldMasterId id="2147483674" r:id="rId3"/>
    <p:sldMasterId id="2147483676" r:id="rId4"/>
    <p:sldMasterId id="2147483678" r:id="rId5"/>
    <p:sldMasterId id="2147483680" r:id="rId6"/>
  </p:sldMasterIdLst>
  <p:notesMasterIdLst>
    <p:notesMasterId r:id="rId27"/>
  </p:notesMasterIdLst>
  <p:handoutMasterIdLst>
    <p:handoutMasterId r:id="rId28"/>
  </p:handoutMasterIdLst>
  <p:sldIdLst>
    <p:sldId id="264" r:id="rId7"/>
    <p:sldId id="265" r:id="rId8"/>
    <p:sldId id="284" r:id="rId9"/>
    <p:sldId id="291" r:id="rId10"/>
    <p:sldId id="269" r:id="rId11"/>
    <p:sldId id="292" r:id="rId12"/>
    <p:sldId id="285" r:id="rId13"/>
    <p:sldId id="297" r:id="rId14"/>
    <p:sldId id="298" r:id="rId15"/>
    <p:sldId id="299" r:id="rId16"/>
    <p:sldId id="286" r:id="rId17"/>
    <p:sldId id="272" r:id="rId18"/>
    <p:sldId id="300" r:id="rId19"/>
    <p:sldId id="273" r:id="rId20"/>
    <p:sldId id="274" r:id="rId21"/>
    <p:sldId id="290" r:id="rId22"/>
    <p:sldId id="288" r:id="rId23"/>
    <p:sldId id="303" r:id="rId24"/>
    <p:sldId id="287" r:id="rId25"/>
    <p:sldId id="304" r:id="rId26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72" autoAdjust="0"/>
  </p:normalViewPr>
  <p:slideViewPr>
    <p:cSldViewPr>
      <p:cViewPr varScale="1">
        <p:scale>
          <a:sx n="89" d="100"/>
          <a:sy n="89" d="100"/>
        </p:scale>
        <p:origin x="1826" y="103"/>
      </p:cViewPr>
      <p:guideLst>
        <p:guide orient="horz" pos="1933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2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470A388-8461-45BD-9690-750F190D79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6BE8893D-5A2D-4BC9-98D0-D1D61976A701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2019/10/09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5.0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85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109"/>
            <a:ext cx="5438775" cy="44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CD4E5F7-E3D8-4164-9060-E4F241C067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751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77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54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76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61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328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91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2961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A913DC4-70C7-4FAE-8551-4EAC4CCFF426}" type="slidenum">
              <a:rPr lang="en-US" altLang="zh-TW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9297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921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708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010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596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96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35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50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2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48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5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35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75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44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882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566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3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0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6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19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6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921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png"/><Relationship Id="rId5" Type="http://schemas.openxmlformats.org/officeDocument/2006/relationships/image" Target="../media/image15.wmf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2.jp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5" Type="http://schemas.openxmlformats.org/officeDocument/2006/relationships/image" Target="../media/image8.png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3.jp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10" Type="http://schemas.openxmlformats.org/officeDocument/2006/relationships/image" Target="../media/image14.jp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2575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smtClean="0">
                <a:latin typeface="Benguiat Bk BT" pitchFamily="18" charset="0"/>
              </a:rPr>
              <a:t>5.0 Acoustic Modeling</a:t>
            </a:r>
            <a:endParaRPr lang="en-US" altLang="zh-TW" sz="3000" smtClean="0">
              <a:latin typeface="Benguiat Bk BT" pitchFamily="18" charset="0"/>
              <a:ea typeface="全真魏碑體" pitchFamily="49" charset="-12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87450" y="43656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References</a:t>
            </a:r>
            <a:r>
              <a:rPr lang="en-US" altLang="zh-TW" sz="2000">
                <a:latin typeface="Times New Roman" pitchFamily="18" charset="0"/>
              </a:rPr>
              <a:t>: 1.  2.2, 3.4.1, 4.5, 9.1~ 9.4 of Huang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2.  “ Predicting Unseen Triphones with Senones”,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     IEEE Trans. on Speech &amp; Audio Processing, Nov 1996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文字方塊 2"/>
          <p:cNvSpPr txBox="1">
            <a:spLocks noChangeArrowheads="1"/>
          </p:cNvSpPr>
          <p:nvPr/>
        </p:nvSpPr>
        <p:spPr bwMode="auto">
          <a:xfrm>
            <a:off x="5796295" y="3195446"/>
            <a:ext cx="295241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530" name="文字方塊 2"/>
          <p:cNvSpPr txBox="1">
            <a:spLocks noChangeArrowheads="1"/>
          </p:cNvSpPr>
          <p:nvPr/>
        </p:nvSpPr>
        <p:spPr bwMode="auto">
          <a:xfrm>
            <a:off x="360363" y="360363"/>
            <a:ext cx="6343650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 dirty="0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3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上-下雙向箭號 2"/>
          <p:cNvSpPr/>
          <p:nvPr/>
        </p:nvSpPr>
        <p:spPr>
          <a:xfrm>
            <a:off x="3491880" y="2636912"/>
            <a:ext cx="431951" cy="288032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707904" y="1124744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所帶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Information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量最大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亂度最大，最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random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不確定性最大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83968" y="451086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一個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distribution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集中或分散的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程度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4859" y="52919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H(S)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Entropy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07904" y="580526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確定性最大，最不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random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純度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最高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851920" y="3009131"/>
            <a:ext cx="5328592" cy="1499989"/>
            <a:chOff x="338138" y="4643438"/>
            <a:chExt cx="5328592" cy="1499989"/>
          </a:xfrm>
        </p:grpSpPr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154390"/>
                </p:ext>
              </p:extLst>
            </p:nvPr>
          </p:nvGraphicFramePr>
          <p:xfrm>
            <a:off x="625698" y="4690989"/>
            <a:ext cx="194468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2" name="方程式" r:id="rId4" imgW="1041120" imgH="177480" progId="Equation.3">
                    <p:embed/>
                  </p:oleObj>
                </mc:Choice>
                <mc:Fallback>
                  <p:oleObj name="方程式" r:id="rId4" imgW="1041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98" y="4690989"/>
                          <a:ext cx="1944688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38138" y="5219502"/>
              <a:ext cx="172720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equality when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P(</a:t>
              </a:r>
              <a:r>
                <a:rPr lang="en-US" altLang="zh-TW" sz="1600" dirty="0" err="1">
                  <a:latin typeface="Times New Roman" pitchFamily="18" charset="0"/>
                </a:rPr>
                <a:t>x</a:t>
              </a:r>
              <a:r>
                <a:rPr lang="en-US" altLang="zh-TW" sz="1600" baseline="-25000" dirty="0" err="1">
                  <a:latin typeface="Times New Roman" pitchFamily="18" charset="0"/>
                </a:rPr>
                <a:t>j</a:t>
              </a:r>
              <a:r>
                <a:rPr lang="en-US" altLang="zh-TW" sz="1600" dirty="0">
                  <a:latin typeface="Times New Roman" pitchFamily="18" charset="0"/>
                </a:rPr>
                <a:t>)= 1, some j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   P(</a:t>
              </a:r>
              <a:r>
                <a:rPr lang="en-US" altLang="zh-TW" sz="1600" dirty="0" err="1">
                  <a:latin typeface="Times New Roman" pitchFamily="18" charset="0"/>
                </a:rPr>
                <a:t>x</a:t>
              </a:r>
              <a:r>
                <a:rPr lang="en-US" altLang="zh-TW" sz="1600" baseline="-25000" dirty="0" err="1">
                  <a:latin typeface="Times New Roman" pitchFamily="18" charset="0"/>
                </a:rPr>
                <a:t>k</a:t>
              </a:r>
              <a:r>
                <a:rPr lang="en-US" altLang="zh-TW" sz="1600" dirty="0">
                  <a:latin typeface="Times New Roman" pitchFamily="18" charset="0"/>
                </a:rPr>
                <a:t>)=0, k</a:t>
              </a:r>
              <a:r>
                <a:rPr lang="en-US" altLang="zh-TW" sz="1600" dirty="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zh-TW" sz="1600" dirty="0"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426370" y="5392738"/>
              <a:ext cx="1727200" cy="70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equality when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P(x</a:t>
              </a:r>
              <a:r>
                <a:rPr lang="en-US" altLang="zh-TW" sz="1600" baseline="-25000" dirty="0">
                  <a:latin typeface="Times New Roman" pitchFamily="18" charset="0"/>
                </a:rPr>
                <a:t>i</a:t>
              </a:r>
              <a:r>
                <a:rPr lang="en-US" altLang="zh-TW" sz="1600" dirty="0">
                  <a:latin typeface="Times New Roman" pitchFamily="18" charset="0"/>
                </a:rPr>
                <a:t>)=     , all </a:t>
              </a:r>
              <a:r>
                <a:rPr lang="en-US" altLang="zh-TW" sz="1600" dirty="0" err="1">
                  <a:latin typeface="Times New Roman" pitchFamily="18" charset="0"/>
                </a:rPr>
                <a:t>i</a:t>
              </a:r>
              <a:endParaRPr lang="en-US" altLang="zh-TW" sz="1600" dirty="0">
                <a:latin typeface="Times New Roman" pitchFamily="18" charset="0"/>
              </a:endParaRPr>
            </a:p>
          </p:txBody>
        </p:sp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808921"/>
                </p:ext>
              </p:extLst>
            </p:nvPr>
          </p:nvGraphicFramePr>
          <p:xfrm>
            <a:off x="3204295" y="5724525"/>
            <a:ext cx="2301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3" name="方程式" r:id="rId6" imgW="228501" imgH="393529" progId="Equation.3">
                    <p:embed/>
                  </p:oleObj>
                </mc:Choice>
                <mc:Fallback>
                  <p:oleObj name="方程式" r:id="rId6" imgW="22850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295" y="5724525"/>
                          <a:ext cx="230187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942777" y="49314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778298" y="49314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778298" y="522039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073698" y="522039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425055" y="4643438"/>
              <a:ext cx="32416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dirty="0">
                  <a:latin typeface="Times New Roman" pitchFamily="18" charset="0"/>
                </a:rPr>
                <a:t>, M: number of different symbols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0" y="1268760"/>
            <a:ext cx="2294184" cy="4906122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4139294" y="2561129"/>
            <a:ext cx="1656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It can be shown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51520" y="108409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  <a:ea typeface="新細明體" pitchFamily="18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新細明體" pitchFamily="18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84094"/>
                <a:ext cx="720080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339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1560" y="141277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新細明體" pitchFamily="18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新細明體" pitchFamily="18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3600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695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627784" y="145433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新細明體" pitchFamily="18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新細明體" pitchFamily="18" charset="-12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454334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124000" y="98072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𝐻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𝑆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980728"/>
                <a:ext cx="7200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124000" y="198884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𝐻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𝑆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988840"/>
                <a:ext cx="7200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124000" y="522920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𝐻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𝑆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5229200"/>
                <a:ext cx="72008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124000" y="404480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𝐻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𝑆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4044800"/>
                <a:ext cx="72008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124000" y="288429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𝐻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𝑆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2884294"/>
                <a:ext cx="7200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103188"/>
            <a:ext cx="8897938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Some Fundamentals in Information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7150" y="923925"/>
            <a:ext cx="9086850" cy="581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Jensen’s Inequality</a:t>
            </a:r>
            <a:r>
              <a:rPr lang="en-US" altLang="zh-TW" sz="2400" dirty="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Times New Roman" pitchFamily="18" charset="0"/>
              </a:rPr>
              <a:t>   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</a:rPr>
              <a:t>q(x</a:t>
            </a:r>
            <a:r>
              <a:rPr lang="en-US" altLang="zh-TW" baseline="-25000" dirty="0" smtClean="0">
                <a:latin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</a:rPr>
              <a:t>): another probability distribution, q(x</a:t>
            </a:r>
            <a:r>
              <a:rPr lang="en-US" altLang="zh-TW" baseline="-25000" dirty="0" smtClean="0">
                <a:latin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</a:rPr>
              <a:t>)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TW" dirty="0" smtClean="0">
                <a:latin typeface="Times New Roman" pitchFamily="18" charset="0"/>
              </a:rPr>
              <a:t> 0,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   equality when p(x</a:t>
            </a:r>
            <a:r>
              <a:rPr lang="en-US" altLang="zh-TW" sz="2000" baseline="-25000" dirty="0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)= q(x</a:t>
            </a:r>
            <a:r>
              <a:rPr lang="en-US" altLang="zh-TW" sz="2000" baseline="-25000" dirty="0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), all </a:t>
            </a:r>
            <a:r>
              <a:rPr lang="en-US" altLang="zh-TW" sz="2000" dirty="0" err="1" smtClean="0">
                <a:latin typeface="Times New Roman" pitchFamily="18" charset="0"/>
              </a:rPr>
              <a:t>i</a:t>
            </a:r>
            <a:endParaRPr lang="en-US" altLang="zh-TW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TW" sz="2200" dirty="0" smtClean="0">
                <a:latin typeface="Times New Roman" pitchFamily="18" charset="0"/>
              </a:rPr>
              <a:t>proof: log x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200" dirty="0" smtClean="0">
                <a:latin typeface="Times New Roman" pitchFamily="18" charset="0"/>
              </a:rPr>
              <a:t> x-1, equality when x=1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2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replacing p(x</a:t>
            </a:r>
            <a:r>
              <a:rPr lang="en-US" altLang="zh-TW" sz="2200" baseline="-25000" dirty="0" smtClean="0">
                <a:latin typeface="Times New Roman" pitchFamily="18" charset="0"/>
              </a:rPr>
              <a:t>i</a:t>
            </a:r>
            <a:r>
              <a:rPr lang="en-US" altLang="zh-TW" sz="2200" dirty="0" smtClean="0">
                <a:latin typeface="Times New Roman" pitchFamily="18" charset="0"/>
              </a:rPr>
              <a:t>) by q(x</a:t>
            </a:r>
            <a:r>
              <a:rPr lang="en-US" altLang="zh-TW" sz="2200" baseline="-25000" dirty="0" smtClean="0">
                <a:latin typeface="Times New Roman" pitchFamily="18" charset="0"/>
              </a:rPr>
              <a:t>i</a:t>
            </a:r>
            <a:r>
              <a:rPr lang="en-US" altLang="zh-TW" sz="2200" dirty="0" smtClean="0">
                <a:latin typeface="Times New Roman" pitchFamily="18" charset="0"/>
              </a:rPr>
              <a:t>), the entropy is increased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latin typeface="Times New Roman" pitchFamily="18" charset="0"/>
              </a:rPr>
              <a:t>	using an incorrectly estimated distribution giving higher degree of uncertainty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TW" sz="2400" b="1" dirty="0" err="1" smtClean="0">
                <a:latin typeface="Times New Roman" pitchFamily="18" charset="0"/>
              </a:rPr>
              <a:t>Kullback-Leibler</a:t>
            </a:r>
            <a:r>
              <a:rPr lang="en-US" altLang="zh-TW" sz="2400" b="1" dirty="0" smtClean="0">
                <a:latin typeface="Times New Roman" pitchFamily="18" charset="0"/>
              </a:rPr>
              <a:t>(KL</a:t>
            </a:r>
            <a:r>
              <a:rPr lang="en-US" altLang="zh-TW" sz="2400" b="1" dirty="0">
                <a:latin typeface="Times New Roman" pitchFamily="18" charset="0"/>
              </a:rPr>
              <a:t>) </a:t>
            </a:r>
            <a:r>
              <a:rPr lang="en-US" altLang="zh-TW" sz="2400" b="1" dirty="0" smtClean="0">
                <a:latin typeface="Times New Roman" pitchFamily="18" charset="0"/>
              </a:rPr>
              <a:t>Distance </a:t>
            </a:r>
            <a:r>
              <a:rPr lang="en-US" altLang="zh-TW" sz="2400" b="1" dirty="0">
                <a:latin typeface="Times New Roman" pitchFamily="18" charset="0"/>
              </a:rPr>
              <a:t>(KL </a:t>
            </a:r>
            <a:r>
              <a:rPr lang="en-US" altLang="zh-TW" sz="2400" b="1" dirty="0" smtClean="0">
                <a:latin typeface="Times New Roman" pitchFamily="18" charset="0"/>
              </a:rPr>
              <a:t>Divergence) </a:t>
            </a:r>
            <a:endParaRPr lang="en-US" altLang="zh-TW" sz="24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b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difference in quantity of information (or extra degree of uncertainty) when p(x) replaced by q(x), a measure of distance between two probability distributions, asymmetric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Cross-Entropy </a:t>
            </a:r>
            <a:r>
              <a:rPr lang="en-US" altLang="zh-TW" sz="2200" dirty="0">
                <a:latin typeface="Times New Roman" pitchFamily="18" charset="0"/>
              </a:rPr>
              <a:t>(Relative Entropy)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Continuous Distribution Versions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808038" y="1268413"/>
          <a:ext cx="41449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" name="方程式" r:id="rId4" imgW="2578100" imgH="406400" progId="Equation.3">
                  <p:embed/>
                </p:oleObj>
              </mc:Choice>
              <mc:Fallback>
                <p:oleObj name="方程式" r:id="rId4" imgW="25781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268413"/>
                        <a:ext cx="41449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592263" y="2625725"/>
          <a:ext cx="37449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4" name="方程式" r:id="rId6" imgW="2794000" imgH="482600" progId="Equation.3">
                  <p:embed/>
                </p:oleObj>
              </mc:Choice>
              <mc:Fallback>
                <p:oleObj name="方程式" r:id="rId6" imgW="2794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625725"/>
                        <a:ext cx="37449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881063" y="4475163"/>
          <a:ext cx="3978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5" name="方程式" r:id="rId8" imgW="2425700" imgH="482600" progId="Equation.3">
                  <p:embed/>
                </p:oleObj>
              </mc:Choice>
              <mc:Fallback>
                <p:oleObj name="方程式" r:id="rId8" imgW="24257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475163"/>
                        <a:ext cx="39782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6944812" y="1988840"/>
            <a:ext cx="1964560" cy="1572101"/>
            <a:chOff x="6944812" y="2121406"/>
            <a:chExt cx="1964560" cy="157210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812" y="2204864"/>
              <a:ext cx="1659636" cy="14886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8244408" y="2771636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TW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2771636"/>
                  <a:ext cx="57606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05" r="-6316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8189292" y="2121406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9292" y="2121406"/>
                  <a:ext cx="72008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7509470" y="2130698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470" y="2130698"/>
                  <a:ext cx="7200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1864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356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635750" y="1601788"/>
          <a:ext cx="1076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6" name="方程式" r:id="rId15" imgW="736280" imgH="406224" progId="Equation.3">
                  <p:embed/>
                </p:oleObj>
              </mc:Choice>
              <mc:Fallback>
                <p:oleObj name="方程式" r:id="rId15" imgW="736280" imgH="406224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1601788"/>
                        <a:ext cx="1076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788" y="93663"/>
            <a:ext cx="8229600" cy="646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Classification and Regression Trees (CART)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42975"/>
            <a:ext cx="9043988" cy="293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of Representing/Predicting the Structure of A Set of Data </a:t>
            </a:r>
            <a:r>
              <a:rPr lang="en-US" altLang="zh-TW" sz="2400" b="1" smtClean="0"/>
              <a:t>— </a:t>
            </a:r>
            <a:r>
              <a:rPr lang="en-US" altLang="zh-TW" sz="2400" b="1" smtClean="0">
                <a:latin typeface="Times New Roman" pitchFamily="18" charset="0"/>
              </a:rPr>
              <a:t>trained by a set of training data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 Simple Example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dividing a group of people into 5 height classes without knowing the heights: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			</a:t>
            </a:r>
            <a:r>
              <a:rPr lang="en-US" altLang="zh-TW" sz="2000" smtClean="0">
                <a:latin typeface="Times New Roman" pitchFamily="18" charset="0"/>
              </a:rPr>
              <a:t>Tall(T), Medium-tall(t), Medium(M), Medium-short(s),Short(S)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several observable data available for each person: age, gender, occupation....(but not the height)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based on a set of questions about the available data</a:t>
            </a:r>
          </a:p>
        </p:txBody>
      </p:sp>
      <p:grpSp>
        <p:nvGrpSpPr>
          <p:cNvPr id="24580" name="Group 34"/>
          <p:cNvGrpSpPr>
            <a:grpSpLocks/>
          </p:cNvGrpSpPr>
          <p:nvPr/>
        </p:nvGrpSpPr>
        <p:grpSpPr bwMode="auto">
          <a:xfrm>
            <a:off x="323850" y="3795713"/>
            <a:ext cx="8743950" cy="3027362"/>
            <a:chOff x="204" y="2391"/>
            <a:chExt cx="5508" cy="1907"/>
          </a:xfrm>
        </p:grpSpPr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3195" y="2807"/>
              <a:ext cx="2517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1600">
                  <a:latin typeface="Times New Roman" pitchFamily="18" charset="0"/>
                </a:rPr>
                <a:t>Age &gt; 12 ?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1600">
                  <a:latin typeface="Times New Roman" pitchFamily="18" charset="0"/>
                </a:rPr>
                <a:t>Occupation= professional basketball player ?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1600">
                  <a:latin typeface="Times New Roman" pitchFamily="18" charset="0"/>
                </a:rPr>
                <a:t>Milk Consumption &gt; 5 quarts per week ?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1600">
                  <a:latin typeface="Times New Roman" pitchFamily="18" charset="0"/>
                </a:rPr>
                <a:t>gender = male ?</a:t>
              </a:r>
            </a:p>
          </p:txBody>
        </p:sp>
        <p:grpSp>
          <p:nvGrpSpPr>
            <p:cNvPr id="24582" name="Group 32"/>
            <p:cNvGrpSpPr>
              <a:grpSpLocks/>
            </p:cNvGrpSpPr>
            <p:nvPr/>
          </p:nvGrpSpPr>
          <p:grpSpPr bwMode="auto">
            <a:xfrm>
              <a:off x="1192" y="2391"/>
              <a:ext cx="1461" cy="1583"/>
              <a:chOff x="1192" y="2391"/>
              <a:chExt cx="1643" cy="1765"/>
            </a:xfrm>
          </p:grpSpPr>
          <p:sp>
            <p:nvSpPr>
              <p:cNvPr id="24584" name="Oval 5"/>
              <p:cNvSpPr>
                <a:spLocks noChangeArrowheads="1"/>
              </p:cNvSpPr>
              <p:nvPr/>
            </p:nvSpPr>
            <p:spPr bwMode="auto">
              <a:xfrm>
                <a:off x="2018" y="2391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24585" name="Oval 6"/>
              <p:cNvSpPr>
                <a:spLocks noChangeArrowheads="1"/>
              </p:cNvSpPr>
              <p:nvPr/>
            </p:nvSpPr>
            <p:spPr bwMode="auto">
              <a:xfrm>
                <a:off x="1582" y="2741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24586" name="Line 7"/>
              <p:cNvSpPr>
                <a:spLocks noChangeShapeType="1"/>
              </p:cNvSpPr>
              <p:nvPr/>
            </p:nvSpPr>
            <p:spPr bwMode="auto">
              <a:xfrm flipH="1">
                <a:off x="1770" y="2569"/>
                <a:ext cx="248" cy="1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7" name="Rectangle 8"/>
              <p:cNvSpPr>
                <a:spLocks noChangeArrowheads="1"/>
              </p:cNvSpPr>
              <p:nvPr/>
            </p:nvSpPr>
            <p:spPr bwMode="auto">
              <a:xfrm>
                <a:off x="2320" y="2783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S</a:t>
                </a:r>
              </a:p>
            </p:txBody>
          </p:sp>
          <p:sp>
            <p:nvSpPr>
              <p:cNvPr id="24588" name="Line 9"/>
              <p:cNvSpPr>
                <a:spLocks noChangeShapeType="1"/>
              </p:cNvSpPr>
              <p:nvPr/>
            </p:nvSpPr>
            <p:spPr bwMode="auto">
              <a:xfrm>
                <a:off x="2242" y="2557"/>
                <a:ext cx="221" cy="21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9" name="Rectangle 10"/>
              <p:cNvSpPr>
                <a:spLocks noChangeArrowheads="1"/>
              </p:cNvSpPr>
              <p:nvPr/>
            </p:nvSpPr>
            <p:spPr bwMode="auto">
              <a:xfrm>
                <a:off x="1192" y="3155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T</a:t>
                </a:r>
              </a:p>
            </p:txBody>
          </p:sp>
          <p:sp>
            <p:nvSpPr>
              <p:cNvPr id="24590" name="Line 11"/>
              <p:cNvSpPr>
                <a:spLocks noChangeShapeType="1"/>
              </p:cNvSpPr>
              <p:nvPr/>
            </p:nvSpPr>
            <p:spPr bwMode="auto">
              <a:xfrm flipH="1">
                <a:off x="1374" y="2959"/>
                <a:ext cx="248" cy="1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1" name="Oval 12"/>
              <p:cNvSpPr>
                <a:spLocks noChangeArrowheads="1"/>
              </p:cNvSpPr>
              <p:nvPr/>
            </p:nvSpPr>
            <p:spPr bwMode="auto">
              <a:xfrm>
                <a:off x="1940" y="3158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24592" name="Line 13"/>
              <p:cNvSpPr>
                <a:spLocks noChangeShapeType="1"/>
              </p:cNvSpPr>
              <p:nvPr/>
            </p:nvSpPr>
            <p:spPr bwMode="auto">
              <a:xfrm>
                <a:off x="1788" y="2946"/>
                <a:ext cx="209" cy="21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3" name="Rectangle 14"/>
              <p:cNvSpPr>
                <a:spLocks noChangeArrowheads="1"/>
              </p:cNvSpPr>
              <p:nvPr/>
            </p:nvSpPr>
            <p:spPr bwMode="auto">
              <a:xfrm>
                <a:off x="1582" y="3566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t</a:t>
                </a:r>
              </a:p>
            </p:txBody>
          </p:sp>
          <p:sp>
            <p:nvSpPr>
              <p:cNvPr id="24594" name="Oval 15"/>
              <p:cNvSpPr>
                <a:spLocks noChangeArrowheads="1"/>
              </p:cNvSpPr>
              <p:nvPr/>
            </p:nvSpPr>
            <p:spPr bwMode="auto">
              <a:xfrm>
                <a:off x="2305" y="3551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24595" name="Line 16"/>
              <p:cNvSpPr>
                <a:spLocks noChangeShapeType="1"/>
              </p:cNvSpPr>
              <p:nvPr/>
            </p:nvSpPr>
            <p:spPr bwMode="auto">
              <a:xfrm flipH="1">
                <a:off x="1733" y="3381"/>
                <a:ext cx="248" cy="1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6" name="Line 17"/>
              <p:cNvSpPr>
                <a:spLocks noChangeShapeType="1"/>
              </p:cNvSpPr>
              <p:nvPr/>
            </p:nvSpPr>
            <p:spPr bwMode="auto">
              <a:xfrm>
                <a:off x="2151" y="3352"/>
                <a:ext cx="209" cy="20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7" name="Rectangle 18"/>
              <p:cNvSpPr>
                <a:spLocks noChangeArrowheads="1"/>
              </p:cNvSpPr>
              <p:nvPr/>
            </p:nvSpPr>
            <p:spPr bwMode="auto">
              <a:xfrm>
                <a:off x="1972" y="3929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M</a:t>
                </a:r>
              </a:p>
            </p:txBody>
          </p:sp>
          <p:sp>
            <p:nvSpPr>
              <p:cNvPr id="24598" name="Rectangle 19"/>
              <p:cNvSpPr>
                <a:spLocks noChangeArrowheads="1"/>
              </p:cNvSpPr>
              <p:nvPr/>
            </p:nvSpPr>
            <p:spPr bwMode="auto">
              <a:xfrm>
                <a:off x="2517" y="3929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s</a:t>
                </a:r>
              </a:p>
            </p:txBody>
          </p:sp>
          <p:sp>
            <p:nvSpPr>
              <p:cNvPr id="24599" name="Line 20"/>
              <p:cNvSpPr>
                <a:spLocks noChangeShapeType="1"/>
              </p:cNvSpPr>
              <p:nvPr/>
            </p:nvSpPr>
            <p:spPr bwMode="auto">
              <a:xfrm flipH="1">
                <a:off x="2127" y="3766"/>
                <a:ext cx="218" cy="1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0" name="Line 21"/>
              <p:cNvSpPr>
                <a:spLocks noChangeShapeType="1"/>
              </p:cNvSpPr>
              <p:nvPr/>
            </p:nvSpPr>
            <p:spPr bwMode="auto">
              <a:xfrm>
                <a:off x="2520" y="3747"/>
                <a:ext cx="173" cy="17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1" name="Rectangle 22"/>
              <p:cNvSpPr>
                <a:spLocks noChangeArrowheads="1"/>
              </p:cNvSpPr>
              <p:nvPr/>
            </p:nvSpPr>
            <p:spPr bwMode="auto">
              <a:xfrm>
                <a:off x="1719" y="2478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2" name="Rectangle 23"/>
              <p:cNvSpPr>
                <a:spLocks noChangeArrowheads="1"/>
              </p:cNvSpPr>
              <p:nvPr/>
            </p:nvSpPr>
            <p:spPr bwMode="auto">
              <a:xfrm>
                <a:off x="1338" y="2841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3" name="Rectangle 24"/>
              <p:cNvSpPr>
                <a:spLocks noChangeArrowheads="1"/>
              </p:cNvSpPr>
              <p:nvPr/>
            </p:nvSpPr>
            <p:spPr bwMode="auto">
              <a:xfrm>
                <a:off x="1706" y="3267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4" name="Rectangle 25"/>
              <p:cNvSpPr>
                <a:spLocks noChangeArrowheads="1"/>
              </p:cNvSpPr>
              <p:nvPr/>
            </p:nvSpPr>
            <p:spPr bwMode="auto">
              <a:xfrm>
                <a:off x="2069" y="3657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5" name="Rectangle 26"/>
              <p:cNvSpPr>
                <a:spLocks noChangeArrowheads="1"/>
              </p:cNvSpPr>
              <p:nvPr/>
            </p:nvSpPr>
            <p:spPr bwMode="auto">
              <a:xfrm>
                <a:off x="2233" y="2451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  <p:sp>
            <p:nvSpPr>
              <p:cNvPr id="24606" name="Rectangle 27"/>
              <p:cNvSpPr>
                <a:spLocks noChangeArrowheads="1"/>
              </p:cNvSpPr>
              <p:nvPr/>
            </p:nvSpPr>
            <p:spPr bwMode="auto">
              <a:xfrm>
                <a:off x="1783" y="2853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  <p:sp>
            <p:nvSpPr>
              <p:cNvPr id="24607" name="Rectangle 28"/>
              <p:cNvSpPr>
                <a:spLocks noChangeArrowheads="1"/>
              </p:cNvSpPr>
              <p:nvPr/>
            </p:nvSpPr>
            <p:spPr bwMode="auto">
              <a:xfrm>
                <a:off x="2136" y="3255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  <p:sp>
            <p:nvSpPr>
              <p:cNvPr id="24608" name="Rectangle 29"/>
              <p:cNvSpPr>
                <a:spLocks noChangeArrowheads="1"/>
              </p:cNvSpPr>
              <p:nvPr/>
            </p:nvSpPr>
            <p:spPr bwMode="auto">
              <a:xfrm>
                <a:off x="2499" y="3651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</p:grpSp>
        <p:sp>
          <p:nvSpPr>
            <p:cNvPr id="24583" name="Text Box 33"/>
            <p:cNvSpPr txBox="1">
              <a:spLocks noChangeArrowheads="1"/>
            </p:cNvSpPr>
            <p:nvPr/>
          </p:nvSpPr>
          <p:spPr bwMode="auto">
            <a:xfrm>
              <a:off x="204" y="4029"/>
              <a:ext cx="526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47675" indent="-2667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</a:rPr>
                <a:t>question: how to design the tree to make it most efficient?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群組 2"/>
          <p:cNvGrpSpPr>
            <a:grpSpLocks/>
          </p:cNvGrpSpPr>
          <p:nvPr/>
        </p:nvGrpSpPr>
        <p:grpSpPr bwMode="auto">
          <a:xfrm>
            <a:off x="107950" y="784225"/>
            <a:ext cx="8920163" cy="5868988"/>
            <a:chOff x="107950" y="784225"/>
            <a:chExt cx="8920163" cy="5868988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784225"/>
              <a:ext cx="8920163" cy="5868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29" name="矩形 1"/>
            <p:cNvSpPr>
              <a:spLocks noChangeArrowheads="1"/>
            </p:cNvSpPr>
            <p:nvPr/>
          </p:nvSpPr>
          <p:spPr bwMode="auto">
            <a:xfrm>
              <a:off x="5522619" y="5153417"/>
              <a:ext cx="1569660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純度變高最多</a:t>
              </a:r>
              <a:endParaRPr lang="en-US" altLang="zh-TW" sz="180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26626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2546350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 dirty="0">
                <a:latin typeface="Times New Roman" pitchFamily="18" charset="0"/>
                <a:cs typeface="Times New Roman" pitchFamily="18" charset="0"/>
              </a:rPr>
              <a:t>Node Splitting</a:t>
            </a:r>
            <a:endParaRPr lang="zh-TW" altLang="en-US" sz="3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9772" y="701998"/>
            <a:ext cx="754236" cy="422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Goal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20" y="701998"/>
            <a:ext cx="754236" cy="422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Goal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87824" y="2132856"/>
                <a:ext cx="1152128" cy="422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(1−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132856"/>
                <a:ext cx="1152128" cy="422746"/>
              </a:xfrm>
              <a:prstGeom prst="rect">
                <a:avLst/>
              </a:prstGeom>
              <a:blipFill rotWithShape="1">
                <a:blip r:embed="rId4"/>
                <a:stretch>
                  <a:fillRect l="-3175" b="-188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203848" y="1700808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 </a:t>
            </a:r>
            <a:r>
              <a:rPr lang="en-US" altLang="zh-TW" dirty="0" err="1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 M t  </a:t>
            </a:r>
            <a:r>
              <a:rPr lang="en-US" altLang="zh-TW" dirty="0" err="1" smtClean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69779" y="3292525"/>
                <a:ext cx="1837669" cy="422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)(1−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79" y="3292525"/>
                <a:ext cx="1837669" cy="422746"/>
              </a:xfrm>
              <a:prstGeom prst="rect">
                <a:avLst/>
              </a:prstGeom>
              <a:blipFill rotWithShape="1">
                <a:blip r:embed="rId5"/>
                <a:stretch>
                  <a:fillRect b="-188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4016" y="3366294"/>
                <a:ext cx="1043608" cy="422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)⋅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6" y="3366294"/>
                <a:ext cx="1043608" cy="422746"/>
              </a:xfrm>
              <a:prstGeom prst="rect">
                <a:avLst/>
              </a:prstGeom>
              <a:blipFill rotWithShape="1">
                <a:blip r:embed="rId6"/>
                <a:stretch>
                  <a:fillRect l="-9357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375" y="219075"/>
            <a:ext cx="8229600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Splitting Criteria for the Decision Tree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Rectangle 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5613" name="Group 55"/>
          <p:cNvGrpSpPr>
            <a:grpSpLocks/>
          </p:cNvGrpSpPr>
          <p:nvPr/>
        </p:nvGrpSpPr>
        <p:grpSpPr bwMode="auto">
          <a:xfrm>
            <a:off x="0" y="884238"/>
            <a:ext cx="8782050" cy="6029325"/>
            <a:chOff x="0" y="557"/>
            <a:chExt cx="5532" cy="3798"/>
          </a:xfrm>
        </p:grpSpPr>
        <p:sp>
          <p:nvSpPr>
            <p:cNvPr id="25614" name="Rectangle 3"/>
            <p:cNvSpPr>
              <a:spLocks noChangeArrowheads="1"/>
            </p:cNvSpPr>
            <p:nvPr/>
          </p:nvSpPr>
          <p:spPr bwMode="auto">
            <a:xfrm>
              <a:off x="0" y="557"/>
              <a:ext cx="5532" cy="3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7800" indent="-1778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625475" indent="-2682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50938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70000"/>
                </a:lnSpc>
                <a:buFontTx/>
                <a:buChar char="•"/>
              </a:pPr>
              <a:r>
                <a:rPr lang="en-US" altLang="zh-TW" sz="2000" b="1" dirty="0">
                  <a:latin typeface="Times New Roman" pitchFamily="18" charset="0"/>
                </a:rPr>
                <a:t>Assume a Node n is to be split into nodes a and b</a:t>
              </a:r>
            </a:p>
            <a:p>
              <a:pPr lvl="1" eaLnBrk="1" hangingPunct="1">
                <a:lnSpc>
                  <a:spcPct val="70000"/>
                </a:lnSpc>
                <a:spcBef>
                  <a:spcPct val="20000"/>
                </a:spcBef>
                <a:spcAft>
                  <a:spcPct val="20000"/>
                </a:spcAft>
                <a:buFontTx/>
                <a:buChar char="–"/>
              </a:pPr>
              <a:r>
                <a:rPr lang="en-US" altLang="zh-TW" dirty="0">
                  <a:latin typeface="Times New Roman" pitchFamily="18" charset="0"/>
                </a:rPr>
                <a:t>weighted entropy</a:t>
              </a:r>
            </a:p>
            <a:p>
              <a:pPr lvl="2" eaLnBrk="1" hangingPunct="1">
                <a:lnSpc>
                  <a:spcPct val="70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     </a:t>
              </a:r>
              <a:r>
                <a:rPr lang="en-US" altLang="zh-TW" sz="1600" baseline="-25000" dirty="0">
                  <a:latin typeface="Times New Roman" pitchFamily="18" charset="0"/>
                </a:rPr>
                <a:t>=</a:t>
              </a:r>
            </a:p>
            <a:p>
              <a:pPr lvl="2" eaLnBrk="1" hangingPunct="1">
                <a:lnSpc>
                  <a:spcPct val="70000"/>
                </a:lnSpc>
                <a:spcBef>
                  <a:spcPct val="100000"/>
                </a:spcBef>
              </a:pPr>
              <a:r>
                <a:rPr lang="en-US" altLang="zh-TW" sz="1600" dirty="0">
                  <a:latin typeface="Times New Roman" pitchFamily="18" charset="0"/>
                </a:rPr>
                <a:t>	                   </a:t>
              </a:r>
              <a:r>
                <a:rPr lang="en-US" altLang="zh-TW" dirty="0">
                  <a:latin typeface="Times New Roman" pitchFamily="18" charset="0"/>
                </a:rPr>
                <a:t>: percentage of data samples for class </a:t>
              </a:r>
              <a:r>
                <a:rPr lang="en-US" altLang="zh-TW" dirty="0" err="1">
                  <a:latin typeface="Times New Roman" pitchFamily="18" charset="0"/>
                </a:rPr>
                <a:t>i</a:t>
              </a:r>
              <a:r>
                <a:rPr lang="en-US" altLang="zh-TW" dirty="0">
                  <a:latin typeface="Times New Roman" pitchFamily="18" charset="0"/>
                </a:rPr>
                <a:t> at node n</a:t>
              </a: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zh-TW" dirty="0">
                  <a:latin typeface="Times New Roman" pitchFamily="18" charset="0"/>
                </a:rPr>
                <a:t>              p(n):  prior probability of n, percentage of samples at node n out of total   	           number of samples</a:t>
              </a:r>
            </a:p>
            <a:p>
              <a:pPr lvl="1" eaLnBrk="1" hangingPunct="1">
                <a:lnSpc>
                  <a:spcPct val="70000"/>
                </a:lnSpc>
                <a:spcAft>
                  <a:spcPct val="50000"/>
                </a:spcAft>
                <a:buFontTx/>
                <a:buChar char="–"/>
              </a:pPr>
              <a:r>
                <a:rPr lang="en-US" altLang="zh-TW" dirty="0">
                  <a:latin typeface="Times New Roman" pitchFamily="18" charset="0"/>
                </a:rPr>
                <a:t>entropy reduction for the split for a question q</a:t>
              </a:r>
            </a:p>
            <a:p>
              <a:pPr lvl="2" eaLnBrk="1" hangingPunct="1">
                <a:lnSpc>
                  <a:spcPct val="70000"/>
                </a:lnSpc>
                <a:spcBef>
                  <a:spcPct val="25000"/>
                </a:spcBef>
                <a:spcAft>
                  <a:spcPct val="25000"/>
                </a:spcAft>
              </a:pPr>
              <a:endParaRPr lang="en-US" altLang="zh-TW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spcAft>
                  <a:spcPct val="50000"/>
                </a:spcAft>
                <a:buFontTx/>
                <a:buChar char="–"/>
              </a:pPr>
              <a:r>
                <a:rPr lang="en-US" altLang="zh-TW" dirty="0">
                  <a:latin typeface="Times New Roman" pitchFamily="18" charset="0"/>
                </a:rPr>
                <a:t>choosing the best question for the split at each node</a:t>
              </a: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r>
                <a:rPr lang="en-US" altLang="zh-TW" dirty="0">
                  <a:latin typeface="Times New Roman" pitchFamily="18" charset="0"/>
                </a:rPr>
                <a:t>q</a:t>
              </a:r>
              <a:r>
                <a:rPr lang="en-US" altLang="zh-TW" baseline="30000" dirty="0">
                  <a:latin typeface="Times New Roman" pitchFamily="18" charset="0"/>
                </a:rPr>
                <a:t>* </a:t>
              </a:r>
              <a:r>
                <a:rPr lang="en-US" altLang="zh-TW" dirty="0">
                  <a:latin typeface="Times New Roman" pitchFamily="18" charset="0"/>
                </a:rPr>
                <a:t>=</a:t>
              </a:r>
            </a:p>
            <a:p>
              <a:pPr eaLnBrk="1" hangingPunct="1">
                <a:lnSpc>
                  <a:spcPct val="70000"/>
                </a:lnSpc>
                <a:buFontTx/>
                <a:buChar char="•"/>
              </a:pPr>
              <a:r>
                <a:rPr lang="en-US" altLang="zh-TW" sz="2000" b="1" dirty="0">
                  <a:latin typeface="Times New Roman" pitchFamily="18" charset="0"/>
                </a:rPr>
                <a:t>It can be shown</a:t>
              </a: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endParaRPr lang="en-US" altLang="zh-TW" sz="1600" dirty="0">
                <a:latin typeface="Times New Roman" pitchFamily="18" charset="0"/>
              </a:endParaRP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endParaRPr lang="en-US" altLang="zh-TW" sz="1600" dirty="0">
                <a:latin typeface="Times New Roman" pitchFamily="18" charset="0"/>
              </a:endParaRP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endParaRPr lang="en-US" altLang="zh-TW" sz="16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spcBef>
                  <a:spcPct val="80000"/>
                </a:spcBef>
                <a:buFontTx/>
                <a:buChar char="–"/>
              </a:pPr>
              <a:r>
                <a:rPr lang="en-US" altLang="zh-TW" dirty="0">
                  <a:latin typeface="Times New Roman" pitchFamily="18" charset="0"/>
                </a:rPr>
                <a:t>weighting by number of samples also taking into  considerations the reliability of the statistics</a:t>
              </a:r>
            </a:p>
            <a:p>
              <a:pPr eaLnBrk="1" hangingPunct="1">
                <a:lnSpc>
                  <a:spcPct val="7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zh-TW" sz="2000" b="1" dirty="0">
                  <a:latin typeface="Times New Roman" pitchFamily="18" charset="0"/>
                </a:rPr>
                <a:t>Entropy of the Tree T</a:t>
              </a: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endParaRPr lang="en-US" altLang="zh-TW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endParaRPr lang="en-US" altLang="zh-TW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endParaRPr lang="en-US" altLang="zh-TW" sz="16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r>
                <a:rPr lang="en-US" altLang="zh-TW" dirty="0">
                  <a:latin typeface="Times New Roman" pitchFamily="18" charset="0"/>
                </a:rPr>
                <a:t>the tree-growing (splitting) process repeatedly reduces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  <p:graphicFrame>
          <p:nvGraphicFramePr>
            <p:cNvPr id="25615" name="Object 4"/>
            <p:cNvGraphicFramePr>
              <a:graphicFrameLocks noChangeAspect="1"/>
            </p:cNvGraphicFramePr>
            <p:nvPr/>
          </p:nvGraphicFramePr>
          <p:xfrm>
            <a:off x="601" y="899"/>
            <a:ext cx="18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5" name="方程式" r:id="rId4" imgW="203024" imgH="203024" progId="Equation.3">
                    <p:embed/>
                  </p:oleObj>
                </mc:Choice>
                <mc:Fallback>
                  <p:oleObj name="方程式" r:id="rId4" imgW="203024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899"/>
                          <a:ext cx="18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6"/>
            <p:cNvGraphicFramePr>
              <a:graphicFrameLocks noChangeAspect="1"/>
            </p:cNvGraphicFramePr>
            <p:nvPr/>
          </p:nvGraphicFramePr>
          <p:xfrm>
            <a:off x="1004" y="915"/>
            <a:ext cx="161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方程式" r:id="rId6" imgW="1675673" imgH="266584" progId="Equation.3">
                    <p:embed/>
                  </p:oleObj>
                </mc:Choice>
                <mc:Fallback>
                  <p:oleObj name="方程式" r:id="rId6" imgW="1675673" imgH="26658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915"/>
                          <a:ext cx="161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10"/>
            <p:cNvGraphicFramePr>
              <a:graphicFrameLocks noChangeAspect="1"/>
            </p:cNvGraphicFramePr>
            <p:nvPr/>
          </p:nvGraphicFramePr>
          <p:xfrm>
            <a:off x="948" y="1129"/>
            <a:ext cx="43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7" name="方程式" r:id="rId8" imgW="482391" imgH="253890" progId="Equation.3">
                    <p:embed/>
                  </p:oleObj>
                </mc:Choice>
                <mc:Fallback>
                  <p:oleObj name="方程式" r:id="rId8" imgW="482391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129"/>
                          <a:ext cx="43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14"/>
            <p:cNvGraphicFramePr>
              <a:graphicFrameLocks noChangeAspect="1"/>
            </p:cNvGraphicFramePr>
            <p:nvPr/>
          </p:nvGraphicFramePr>
          <p:xfrm>
            <a:off x="586" y="1766"/>
            <a:ext cx="16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" name="方程式" r:id="rId10" imgW="1600200" imgH="241300" progId="Equation.3">
                    <p:embed/>
                  </p:oleObj>
                </mc:Choice>
                <mc:Fallback>
                  <p:oleObj name="方程式" r:id="rId10" imgW="16002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1766"/>
                          <a:ext cx="16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790" y="2139"/>
              <a:ext cx="54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</a:rPr>
                <a:t>arg max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</a:rPr>
                <a:t>q</a:t>
              </a:r>
            </a:p>
          </p:txBody>
        </p:sp>
        <p:graphicFrame>
          <p:nvGraphicFramePr>
            <p:cNvPr id="25620" name="Object 22"/>
            <p:cNvGraphicFramePr>
              <a:graphicFrameLocks noChangeAspect="1"/>
            </p:cNvGraphicFramePr>
            <p:nvPr/>
          </p:nvGraphicFramePr>
          <p:xfrm>
            <a:off x="1270" y="2197"/>
            <a:ext cx="4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" name="方程式" r:id="rId12" imgW="571252" imgH="241195" progId="Equation.3">
                    <p:embed/>
                  </p:oleObj>
                </mc:Choice>
                <mc:Fallback>
                  <p:oleObj name="方程式" r:id="rId12" imgW="571252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2197"/>
                          <a:ext cx="48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29"/>
            <p:cNvGraphicFramePr>
              <a:graphicFrameLocks noChangeAspect="1"/>
            </p:cNvGraphicFramePr>
            <p:nvPr/>
          </p:nvGraphicFramePr>
          <p:xfrm>
            <a:off x="678" y="2581"/>
            <a:ext cx="118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name="方程式" r:id="rId14" imgW="1333500" imgH="241300" progId="Equation.3">
                    <p:embed/>
                  </p:oleObj>
                </mc:Choice>
                <mc:Fallback>
                  <p:oleObj name="方程式" r:id="rId14" imgW="1333500" imgH="241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2581"/>
                          <a:ext cx="118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32"/>
            <p:cNvGraphicFramePr>
              <a:graphicFrameLocks noChangeAspect="1"/>
            </p:cNvGraphicFramePr>
            <p:nvPr/>
          </p:nvGraphicFramePr>
          <p:xfrm>
            <a:off x="947" y="2808"/>
            <a:ext cx="21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1" name="方程式" r:id="rId16" imgW="2527300" imgH="254000" progId="Equation.3">
                    <p:embed/>
                  </p:oleObj>
                </mc:Choice>
                <mc:Fallback>
                  <p:oleObj name="方程式" r:id="rId16" imgW="2527300" imgH="2540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2808"/>
                          <a:ext cx="21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Text Box 34"/>
            <p:cNvSpPr txBox="1">
              <a:spLocks noChangeArrowheads="1"/>
            </p:cNvSpPr>
            <p:nvPr/>
          </p:nvSpPr>
          <p:spPr bwMode="auto">
            <a:xfrm>
              <a:off x="703" y="2956"/>
              <a:ext cx="3628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>
                  <a:latin typeface="Times New Roman" pitchFamily="18" charset="0"/>
                </a:rPr>
                <a:t>a(x): distribution in node a,  b(x) distribution in node b</a:t>
              </a:r>
            </a:p>
            <a:p>
              <a:pPr eaLnBrk="1" hangingPunct="1"/>
              <a:r>
                <a:rPr lang="en-US" altLang="zh-TW" sz="1600" dirty="0">
                  <a:latin typeface="Times New Roman" pitchFamily="18" charset="0"/>
                </a:rPr>
                <a:t>n(x): distribution in node n   ,                     : </a:t>
              </a:r>
              <a:r>
                <a:rPr lang="en-US" altLang="zh-TW" sz="1600" dirty="0" smtClean="0">
                  <a:latin typeface="Times New Roman" pitchFamily="18" charset="0"/>
                </a:rPr>
                <a:t>KL divergence </a:t>
              </a:r>
              <a:endParaRPr lang="en-US" altLang="zh-TW" dirty="0"/>
            </a:p>
          </p:txBody>
        </p:sp>
        <p:graphicFrame>
          <p:nvGraphicFramePr>
            <p:cNvPr id="25624" name="Object 35"/>
            <p:cNvGraphicFramePr>
              <a:graphicFrameLocks noChangeAspect="1"/>
            </p:cNvGraphicFramePr>
            <p:nvPr/>
          </p:nvGraphicFramePr>
          <p:xfrm>
            <a:off x="2414" y="3139"/>
            <a:ext cx="45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2" name="方程式" r:id="rId18" imgW="507780" imgH="253890" progId="Equation.3">
                    <p:embed/>
                  </p:oleObj>
                </mc:Choice>
                <mc:Fallback>
                  <p:oleObj name="方程式" r:id="rId18" imgW="507780" imgH="25389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" y="3139"/>
                          <a:ext cx="45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12"/>
            <p:cNvGraphicFramePr>
              <a:graphicFrameLocks noChangeAspect="1"/>
            </p:cNvGraphicFramePr>
            <p:nvPr/>
          </p:nvGraphicFramePr>
          <p:xfrm>
            <a:off x="3651" y="4047"/>
            <a:ext cx="36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3" name="方程式" r:id="rId20" imgW="368300" imgH="241300" progId="Equation.3">
                    <p:embed/>
                  </p:oleObj>
                </mc:Choice>
                <mc:Fallback>
                  <p:oleObj name="方程式" r:id="rId20" imgW="3683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4047"/>
                          <a:ext cx="36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37"/>
            <p:cNvGraphicFramePr>
              <a:graphicFrameLocks noChangeAspect="1"/>
            </p:cNvGraphicFramePr>
            <p:nvPr/>
          </p:nvGraphicFramePr>
          <p:xfrm>
            <a:off x="458" y="3802"/>
            <a:ext cx="86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4" name="方程式" r:id="rId22" imgW="939392" imgH="291973" progId="Equation.3">
                    <p:embed/>
                  </p:oleObj>
                </mc:Choice>
                <mc:Fallback>
                  <p:oleObj name="方程式" r:id="rId22" imgW="939392" imgH="29197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3802"/>
                          <a:ext cx="86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Text Box 39"/>
            <p:cNvSpPr txBox="1">
              <a:spLocks noChangeArrowheads="1"/>
            </p:cNvSpPr>
            <p:nvPr/>
          </p:nvSpPr>
          <p:spPr bwMode="auto">
            <a:xfrm>
              <a:off x="771" y="3943"/>
              <a:ext cx="42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terminal n</a:t>
              </a:r>
              <a:endParaRPr lang="en-US" altLang="zh-TW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1178" y="3896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663" y="996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754" y="1855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1241" y="1854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1583" y="1854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900" y="1859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b</a:t>
              </a:r>
              <a:endParaRPr lang="en-US" altLang="zh-TW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1444" y="2278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5" name="Text Box 50"/>
            <p:cNvSpPr txBox="1">
              <a:spLocks noChangeArrowheads="1"/>
            </p:cNvSpPr>
            <p:nvPr/>
          </p:nvSpPr>
          <p:spPr bwMode="auto">
            <a:xfrm>
              <a:off x="833" y="2679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6" name="Text Box 51"/>
            <p:cNvSpPr txBox="1">
              <a:spLocks noChangeArrowheads="1"/>
            </p:cNvSpPr>
            <p:nvPr/>
          </p:nvSpPr>
          <p:spPr bwMode="auto">
            <a:xfrm>
              <a:off x="1105" y="267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7" name="Text Box 52"/>
            <p:cNvSpPr txBox="1">
              <a:spLocks noChangeArrowheads="1"/>
            </p:cNvSpPr>
            <p:nvPr/>
          </p:nvSpPr>
          <p:spPr bwMode="auto">
            <a:xfrm>
              <a:off x="1411" y="2678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25638" name="Text Box 53"/>
            <p:cNvSpPr txBox="1">
              <a:spLocks noChangeArrowheads="1"/>
            </p:cNvSpPr>
            <p:nvPr/>
          </p:nvSpPr>
          <p:spPr bwMode="auto">
            <a:xfrm>
              <a:off x="1689" y="2689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800">
                  <a:latin typeface="Times New Roman" pitchFamily="18" charset="0"/>
                </a:rPr>
                <a:t>b</a:t>
              </a:r>
              <a:endParaRPr lang="en-US" altLang="zh-TW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41300"/>
            <a:ext cx="9067800" cy="5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Training Triphone Models with Decision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39238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Construct a tree for each state of each base phoneme (including all possible context dependency)</a:t>
            </a:r>
            <a:r>
              <a:rPr lang="en-US" altLang="zh-TW" sz="2000" b="1" dirty="0" smtClean="0">
                <a:latin typeface="Times New Roman" pitchFamily="18" charset="0"/>
              </a:rPr>
              <a:t> 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</a:rPr>
              <a:t>e.g. 50 phonemes, 5 states each HMM</a:t>
            </a:r>
          </a:p>
          <a:p>
            <a:pPr marL="1227138" lvl="2" indent="-153988" eaLnBrk="1" hangingPunct="1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Tx/>
              <a:buNone/>
            </a:pPr>
            <a:r>
              <a:rPr lang="en-US" altLang="zh-TW" sz="1800" dirty="0" smtClean="0">
                <a:solidFill>
                  <a:schemeClr val="tx2"/>
                </a:solidFill>
                <a:latin typeface="Times New Roman" pitchFamily="18" charset="0"/>
              </a:rPr>
              <a:t>5*50=250 trees</a:t>
            </a:r>
            <a:r>
              <a:rPr lang="en-US" altLang="zh-TW" sz="18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zh-TW" sz="1800" dirty="0" smtClean="0">
                <a:latin typeface="Times New Roman" pitchFamily="18" charset="0"/>
              </a:rPr>
              <a:t> 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Develop a set of questions from phonetic knowledge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Grow the tree starting from the root node with all available training data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Some stop criteria determine the final structure of the trees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  <a:cs typeface="Arial" charset="0"/>
              </a:rPr>
              <a:t>e.g. minimum entropy reduction, minimum number of samples in each leaf node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For any unseen </a:t>
            </a:r>
            <a:r>
              <a:rPr lang="en-US" altLang="zh-TW" sz="2400" b="1" dirty="0" err="1" smtClean="0">
                <a:latin typeface="Times New Roman" pitchFamily="18" charset="0"/>
                <a:cs typeface="Arial" charset="0"/>
              </a:rPr>
              <a:t>triphone</a:t>
            </a: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, traversal across the tree by answering the questions leading to the most appropriate state distribution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  <a:cs typeface="Arial" charset="0"/>
              </a:rPr>
              <a:t>The Gaussian </a:t>
            </a: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mixture distribution for each state of a phoneme model for contexts with similar linguistic properties are “tied” together, sharing the same training data and parameters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The classification is both data-driven and linguistic-knowledge-driven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Further approaches such as tree pruning and composite questions 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latin typeface="Times New Roman" pitchFamily="18" charset="0"/>
                <a:cs typeface="Arial" charset="0"/>
              </a:rPr>
              <a:t>	(e.g.                    )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5219700" y="5492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sp>
        <p:nvSpPr>
          <p:cNvPr id="2765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54" name="Object 40"/>
          <p:cNvGraphicFramePr>
            <a:graphicFrameLocks noChangeAspect="1"/>
          </p:cNvGraphicFramePr>
          <p:nvPr/>
        </p:nvGraphicFramePr>
        <p:xfrm>
          <a:off x="919163" y="6156325"/>
          <a:ext cx="1285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方程式" r:id="rId4" imgW="533169" imgH="253890" progId="Equation.3">
                  <p:embed/>
                </p:oleObj>
              </mc:Choice>
              <mc:Fallback>
                <p:oleObj name="方程式" r:id="rId4" imgW="533169" imgH="25389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6156325"/>
                        <a:ext cx="1285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Training Tri-phone Models with Decision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095875" y="5141913"/>
            <a:ext cx="4048125" cy="1600200"/>
          </a:xfrm>
          <a:prstGeom prst="rect">
            <a:avLst/>
          </a:prstGeom>
          <a:solidFill>
            <a:srgbClr val="CCECFF">
              <a:alpha val="50195"/>
            </a:srgbClr>
          </a:solidFill>
          <a:ln w="19050">
            <a:solidFill>
              <a:srgbClr val="0099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Times New Roman" pitchFamily="18" charset="0"/>
              </a:rPr>
              <a:t>Example Questions: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Times New Roman" pitchFamily="18" charset="0"/>
              </a:rPr>
              <a:t>12: Is left context a vowel?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Times New Roman" pitchFamily="18" charset="0"/>
              </a:rPr>
              <a:t>24: Is left context a back-vowel?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Times New Roman" pitchFamily="18" charset="0"/>
              </a:rPr>
              <a:t>30: Is left context a low-vowel?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Times New Roman" pitchFamily="18" charset="0"/>
              </a:rPr>
              <a:t>32: Is left context a rounded-vowel?</a:t>
            </a:r>
          </a:p>
        </p:txBody>
      </p:sp>
      <p:grpSp>
        <p:nvGrpSpPr>
          <p:cNvPr id="28676" name="群組 1"/>
          <p:cNvGrpSpPr>
            <a:grpSpLocks/>
          </p:cNvGrpSpPr>
          <p:nvPr/>
        </p:nvGrpSpPr>
        <p:grpSpPr bwMode="auto">
          <a:xfrm>
            <a:off x="1138238" y="2798763"/>
            <a:ext cx="3743325" cy="3821112"/>
            <a:chOff x="1111250" y="1482725"/>
            <a:chExt cx="3743325" cy="3821113"/>
          </a:xfrm>
        </p:grpSpPr>
        <p:sp>
          <p:nvSpPr>
            <p:cNvPr id="28730" name="Oval 4"/>
            <p:cNvSpPr>
              <a:spLocks noChangeArrowheads="1"/>
            </p:cNvSpPr>
            <p:nvPr/>
          </p:nvSpPr>
          <p:spPr bwMode="auto">
            <a:xfrm>
              <a:off x="2436813" y="1482725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12</a:t>
              </a:r>
            </a:p>
          </p:txBody>
        </p:sp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1844675" y="2006600"/>
              <a:ext cx="746125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30</a:t>
              </a:r>
            </a:p>
          </p:txBody>
        </p:sp>
        <p:sp>
          <p:nvSpPr>
            <p:cNvPr id="28732" name="Rectangle 6"/>
            <p:cNvSpPr>
              <a:spLocks noChangeArrowheads="1"/>
            </p:cNvSpPr>
            <p:nvPr/>
          </p:nvSpPr>
          <p:spPr bwMode="auto">
            <a:xfrm>
              <a:off x="3140075" y="2006600"/>
              <a:ext cx="669925" cy="304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sil-b+u</a:t>
              </a: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1185863" y="2540000"/>
              <a:ext cx="633412" cy="6619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a-b+u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o-b+u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y-b+u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Y-b+u</a:t>
              </a:r>
            </a:p>
          </p:txBody>
        </p:sp>
        <p:sp>
          <p:nvSpPr>
            <p:cNvPr id="28734" name="Oval 8"/>
            <p:cNvSpPr>
              <a:spLocks noChangeArrowheads="1"/>
            </p:cNvSpPr>
            <p:nvPr/>
          </p:nvSpPr>
          <p:spPr bwMode="auto">
            <a:xfrm>
              <a:off x="2514600" y="2540000"/>
              <a:ext cx="719138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32</a:t>
              </a:r>
            </a:p>
          </p:txBody>
        </p:sp>
        <p:sp>
          <p:nvSpPr>
            <p:cNvPr id="28735" name="Oval 9"/>
            <p:cNvSpPr>
              <a:spLocks noChangeArrowheads="1"/>
            </p:cNvSpPr>
            <p:nvPr/>
          </p:nvSpPr>
          <p:spPr bwMode="auto">
            <a:xfrm>
              <a:off x="1905000" y="3225800"/>
              <a:ext cx="744538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46</a:t>
              </a:r>
            </a:p>
          </p:txBody>
        </p:sp>
        <p:sp>
          <p:nvSpPr>
            <p:cNvPr id="28736" name="Oval 10"/>
            <p:cNvSpPr>
              <a:spLocks noChangeArrowheads="1"/>
            </p:cNvSpPr>
            <p:nvPr/>
          </p:nvSpPr>
          <p:spPr bwMode="auto">
            <a:xfrm>
              <a:off x="3444875" y="3225800"/>
              <a:ext cx="746125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42</a:t>
              </a:r>
            </a:p>
          </p:txBody>
        </p:sp>
        <p:sp>
          <p:nvSpPr>
            <p:cNvPr id="28737" name="Rectangle 11"/>
            <p:cNvSpPr>
              <a:spLocks noChangeArrowheads="1"/>
            </p:cNvSpPr>
            <p:nvPr/>
          </p:nvSpPr>
          <p:spPr bwMode="auto">
            <a:xfrm>
              <a:off x="1111250" y="3863975"/>
              <a:ext cx="744538" cy="27622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U-b+u</a:t>
              </a:r>
            </a:p>
          </p:txBody>
        </p:sp>
        <p:sp>
          <p:nvSpPr>
            <p:cNvPr id="28738" name="Rectangle 12"/>
            <p:cNvSpPr>
              <a:spLocks noChangeArrowheads="1"/>
            </p:cNvSpPr>
            <p:nvPr/>
          </p:nvSpPr>
          <p:spPr bwMode="auto">
            <a:xfrm>
              <a:off x="2074863" y="3863975"/>
              <a:ext cx="744537" cy="27622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u-b+u</a:t>
              </a:r>
            </a:p>
          </p:txBody>
        </p:sp>
        <p:sp>
          <p:nvSpPr>
            <p:cNvPr id="28739" name="Rectangle 13"/>
            <p:cNvSpPr>
              <a:spLocks noChangeArrowheads="1"/>
            </p:cNvSpPr>
            <p:nvPr/>
          </p:nvSpPr>
          <p:spPr bwMode="auto">
            <a:xfrm>
              <a:off x="4059238" y="3857625"/>
              <a:ext cx="795337" cy="26352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i-b+u</a:t>
              </a:r>
            </a:p>
          </p:txBody>
        </p:sp>
        <p:sp>
          <p:nvSpPr>
            <p:cNvPr id="28740" name="Oval 14"/>
            <p:cNvSpPr>
              <a:spLocks noChangeArrowheads="1"/>
            </p:cNvSpPr>
            <p:nvPr/>
          </p:nvSpPr>
          <p:spPr bwMode="auto">
            <a:xfrm>
              <a:off x="3014663" y="3835400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24</a:t>
              </a:r>
            </a:p>
          </p:txBody>
        </p:sp>
        <p:sp>
          <p:nvSpPr>
            <p:cNvPr id="28741" name="Rectangle 15"/>
            <p:cNvSpPr>
              <a:spLocks noChangeArrowheads="1"/>
            </p:cNvSpPr>
            <p:nvPr/>
          </p:nvSpPr>
          <p:spPr bwMode="auto">
            <a:xfrm>
              <a:off x="2328863" y="4346575"/>
              <a:ext cx="793750" cy="304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e-b+u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r-b+u</a:t>
              </a:r>
            </a:p>
          </p:txBody>
        </p:sp>
        <p:sp>
          <p:nvSpPr>
            <p:cNvPr id="28742" name="Oval 16"/>
            <p:cNvSpPr>
              <a:spLocks noChangeArrowheads="1"/>
            </p:cNvSpPr>
            <p:nvPr/>
          </p:nvSpPr>
          <p:spPr bwMode="auto">
            <a:xfrm>
              <a:off x="3567113" y="4346575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50</a:t>
              </a:r>
            </a:p>
          </p:txBody>
        </p:sp>
        <p:sp>
          <p:nvSpPr>
            <p:cNvPr id="28743" name="Rectangle 17"/>
            <p:cNvSpPr>
              <a:spLocks noChangeArrowheads="1"/>
            </p:cNvSpPr>
            <p:nvPr/>
          </p:nvSpPr>
          <p:spPr bwMode="auto">
            <a:xfrm>
              <a:off x="3057525" y="4973638"/>
              <a:ext cx="757238" cy="330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N-b+u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M-b+u</a:t>
              </a:r>
            </a:p>
          </p:txBody>
        </p:sp>
        <p:sp>
          <p:nvSpPr>
            <p:cNvPr id="28744" name="Rectangle 18"/>
            <p:cNvSpPr>
              <a:spLocks noChangeArrowheads="1"/>
            </p:cNvSpPr>
            <p:nvPr/>
          </p:nvSpPr>
          <p:spPr bwMode="auto">
            <a:xfrm>
              <a:off x="4054475" y="4973638"/>
              <a:ext cx="746125" cy="32385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E-b+u</a:t>
              </a:r>
            </a:p>
          </p:txBody>
        </p:sp>
        <p:sp>
          <p:nvSpPr>
            <p:cNvPr id="28745" name="Line 19"/>
            <p:cNvSpPr>
              <a:spLocks noChangeShapeType="1"/>
            </p:cNvSpPr>
            <p:nvPr/>
          </p:nvSpPr>
          <p:spPr bwMode="auto">
            <a:xfrm flipH="1">
              <a:off x="2209800" y="1817688"/>
              <a:ext cx="581025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6" name="Line 20"/>
            <p:cNvSpPr>
              <a:spLocks noChangeShapeType="1"/>
            </p:cNvSpPr>
            <p:nvPr/>
          </p:nvSpPr>
          <p:spPr bwMode="auto">
            <a:xfrm>
              <a:off x="2790825" y="1808163"/>
              <a:ext cx="623888" cy="204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Line 21"/>
            <p:cNvSpPr>
              <a:spLocks noChangeShapeType="1"/>
            </p:cNvSpPr>
            <p:nvPr/>
          </p:nvSpPr>
          <p:spPr bwMode="auto">
            <a:xfrm flipH="1">
              <a:off x="1524000" y="2332038"/>
              <a:ext cx="685800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8" name="Line 22"/>
            <p:cNvSpPr>
              <a:spLocks noChangeShapeType="1"/>
            </p:cNvSpPr>
            <p:nvPr/>
          </p:nvSpPr>
          <p:spPr bwMode="auto">
            <a:xfrm>
              <a:off x="2209800" y="2332038"/>
              <a:ext cx="68580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9" name="Line 23"/>
            <p:cNvSpPr>
              <a:spLocks noChangeShapeType="1"/>
            </p:cNvSpPr>
            <p:nvPr/>
          </p:nvSpPr>
          <p:spPr bwMode="auto">
            <a:xfrm flipH="1">
              <a:off x="2244725" y="2865438"/>
              <a:ext cx="650875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0" name="Line 24"/>
            <p:cNvSpPr>
              <a:spLocks noChangeShapeType="1"/>
            </p:cNvSpPr>
            <p:nvPr/>
          </p:nvSpPr>
          <p:spPr bwMode="auto">
            <a:xfrm>
              <a:off x="2895600" y="2865438"/>
              <a:ext cx="83820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1" name="Line 25"/>
            <p:cNvSpPr>
              <a:spLocks noChangeShapeType="1"/>
            </p:cNvSpPr>
            <p:nvPr/>
          </p:nvSpPr>
          <p:spPr bwMode="auto">
            <a:xfrm flipH="1">
              <a:off x="1487488" y="3541713"/>
              <a:ext cx="639762" cy="328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2" name="Line 26"/>
            <p:cNvSpPr>
              <a:spLocks noChangeShapeType="1"/>
            </p:cNvSpPr>
            <p:nvPr/>
          </p:nvSpPr>
          <p:spPr bwMode="auto">
            <a:xfrm>
              <a:off x="2149475" y="3543300"/>
              <a:ext cx="411163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3" name="Line 27"/>
            <p:cNvSpPr>
              <a:spLocks noChangeShapeType="1"/>
            </p:cNvSpPr>
            <p:nvPr/>
          </p:nvSpPr>
          <p:spPr bwMode="auto">
            <a:xfrm flipH="1">
              <a:off x="3387725" y="3551238"/>
              <a:ext cx="4222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4" name="Line 28"/>
            <p:cNvSpPr>
              <a:spLocks noChangeShapeType="1"/>
            </p:cNvSpPr>
            <p:nvPr/>
          </p:nvSpPr>
          <p:spPr bwMode="auto">
            <a:xfrm>
              <a:off x="3810000" y="3551238"/>
              <a:ext cx="457200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5" name="Line 29"/>
            <p:cNvSpPr>
              <a:spLocks noChangeShapeType="1"/>
            </p:cNvSpPr>
            <p:nvPr/>
          </p:nvSpPr>
          <p:spPr bwMode="auto">
            <a:xfrm flipH="1">
              <a:off x="2921000" y="4162425"/>
              <a:ext cx="446088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6" name="Line 30"/>
            <p:cNvSpPr>
              <a:spLocks noChangeShapeType="1"/>
            </p:cNvSpPr>
            <p:nvPr/>
          </p:nvSpPr>
          <p:spPr bwMode="auto">
            <a:xfrm>
              <a:off x="3389313" y="4162425"/>
              <a:ext cx="427037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7" name="Line 31"/>
            <p:cNvSpPr>
              <a:spLocks noChangeShapeType="1"/>
            </p:cNvSpPr>
            <p:nvPr/>
          </p:nvSpPr>
          <p:spPr bwMode="auto">
            <a:xfrm flipH="1">
              <a:off x="3505200" y="4673600"/>
              <a:ext cx="4508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8" name="Line 32"/>
            <p:cNvSpPr>
              <a:spLocks noChangeShapeType="1"/>
            </p:cNvSpPr>
            <p:nvPr/>
          </p:nvSpPr>
          <p:spPr bwMode="auto">
            <a:xfrm>
              <a:off x="3962400" y="46736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9" name="Text Box 34"/>
            <p:cNvSpPr txBox="1">
              <a:spLocks noChangeArrowheads="1"/>
            </p:cNvSpPr>
            <p:nvPr/>
          </p:nvSpPr>
          <p:spPr bwMode="auto">
            <a:xfrm>
              <a:off x="1981200" y="1630363"/>
              <a:ext cx="6858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 b="1">
                  <a:solidFill>
                    <a:schemeClr val="accent2"/>
                  </a:solidFill>
                  <a:latin typeface="Times New Roman" pitchFamily="18" charset="0"/>
                  <a:ea typeface="全真魏碑體" pitchFamily="49" charset="-120"/>
                </a:rPr>
                <a:t>yes</a:t>
              </a:r>
            </a:p>
          </p:txBody>
        </p:sp>
        <p:sp>
          <p:nvSpPr>
            <p:cNvPr id="28760" name="Text Box 35"/>
            <p:cNvSpPr txBox="1">
              <a:spLocks noChangeArrowheads="1"/>
            </p:cNvSpPr>
            <p:nvPr/>
          </p:nvSpPr>
          <p:spPr bwMode="auto">
            <a:xfrm>
              <a:off x="3276600" y="1630363"/>
              <a:ext cx="6858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 b="1">
                  <a:solidFill>
                    <a:schemeClr val="accent2"/>
                  </a:solidFill>
                  <a:latin typeface="Times New Roman" pitchFamily="18" charset="0"/>
                  <a:ea typeface="全真魏碑體" pitchFamily="49" charset="-120"/>
                </a:rPr>
                <a:t>no</a:t>
              </a:r>
              <a:endParaRPr lang="en-US" altLang="zh-TW" sz="1500" b="1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422805"/>
            <a:ext cx="1440160" cy="120032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1663700" y="1449388"/>
            <a:ext cx="288925" cy="9398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098675" y="1739900"/>
            <a:ext cx="431800" cy="360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00338" y="1592263"/>
            <a:ext cx="395287" cy="395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311525" y="1592263"/>
            <a:ext cx="396875" cy="395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533900" y="1590675"/>
            <a:ext cx="396875" cy="395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924300" y="1590675"/>
            <a:ext cx="395288" cy="396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42" idx="2"/>
          </p:cNvCxnSpPr>
          <p:nvPr/>
        </p:nvCxnSpPr>
        <p:spPr>
          <a:xfrm>
            <a:off x="3095625" y="1790700"/>
            <a:ext cx="215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3708400" y="1789113"/>
            <a:ext cx="215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335463" y="1797050"/>
            <a:ext cx="215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27313" y="1520825"/>
            <a:ext cx="0" cy="90011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201988" y="1520825"/>
            <a:ext cx="0" cy="90011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101850" y="2417763"/>
            <a:ext cx="533400" cy="55086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endCxn id="28760" idx="0"/>
          </p:cNvCxnSpPr>
          <p:nvPr/>
        </p:nvCxnSpPr>
        <p:spPr>
          <a:xfrm>
            <a:off x="3187700" y="2406650"/>
            <a:ext cx="458788" cy="5397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427538" y="1506538"/>
            <a:ext cx="0" cy="90011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076825" y="1508125"/>
            <a:ext cx="0" cy="90011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4427538" y="2405063"/>
            <a:ext cx="249237" cy="26670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97375" y="2671763"/>
            <a:ext cx="288925" cy="2762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695" name="群組 57"/>
          <p:cNvGrpSpPr>
            <a:grpSpLocks/>
          </p:cNvGrpSpPr>
          <p:nvPr/>
        </p:nvGrpSpPr>
        <p:grpSpPr bwMode="auto">
          <a:xfrm>
            <a:off x="4140200" y="2760663"/>
            <a:ext cx="3019425" cy="2181225"/>
            <a:chOff x="4343611" y="2616515"/>
            <a:chExt cx="3018993" cy="2181454"/>
          </a:xfrm>
        </p:grpSpPr>
        <p:sp>
          <p:nvSpPr>
            <p:cNvPr id="79" name="橢圓 78"/>
            <p:cNvSpPr/>
            <p:nvPr/>
          </p:nvSpPr>
          <p:spPr>
            <a:xfrm>
              <a:off x="5135661" y="2616515"/>
              <a:ext cx="288884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4703922" y="2997555"/>
              <a:ext cx="287296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5711840" y="2999142"/>
              <a:ext cx="287297" cy="28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4343611" y="3359543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5064233" y="3359543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5424544" y="3359543"/>
              <a:ext cx="287296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6111833" y="3348429"/>
              <a:ext cx="287297" cy="28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5651524" y="3716767"/>
              <a:ext cx="288884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6673728" y="3723118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5254706" y="4091457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6011835" y="4077168"/>
              <a:ext cx="288884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6372146" y="4077168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7075308" y="4077168"/>
              <a:ext cx="287296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8709" name="直線接點 28708"/>
            <p:cNvCxnSpPr>
              <a:stCxn id="79" idx="3"/>
              <a:endCxn id="80" idx="7"/>
            </p:cNvCxnSpPr>
            <p:nvPr/>
          </p:nvCxnSpPr>
          <p:spPr>
            <a:xfrm flipH="1">
              <a:off x="4949949" y="2862603"/>
              <a:ext cx="228567" cy="1762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14" name="直線接點 28713"/>
            <p:cNvCxnSpPr>
              <a:stCxn id="79" idx="5"/>
              <a:endCxn id="81" idx="1"/>
            </p:cNvCxnSpPr>
            <p:nvPr/>
          </p:nvCxnSpPr>
          <p:spPr>
            <a:xfrm>
              <a:off x="5381687" y="2862603"/>
              <a:ext cx="373010" cy="1778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2" name="直線接點 28721"/>
            <p:cNvCxnSpPr>
              <a:stCxn id="80" idx="3"/>
              <a:endCxn id="82" idx="7"/>
            </p:cNvCxnSpPr>
            <p:nvPr/>
          </p:nvCxnSpPr>
          <p:spPr>
            <a:xfrm flipH="1">
              <a:off x="4589639" y="3243643"/>
              <a:ext cx="155553" cy="157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4" name="直線接點 28723"/>
            <p:cNvCxnSpPr>
              <a:stCxn id="80" idx="5"/>
              <a:endCxn id="83" idx="1"/>
            </p:cNvCxnSpPr>
            <p:nvPr/>
          </p:nvCxnSpPr>
          <p:spPr>
            <a:xfrm>
              <a:off x="4949949" y="3243643"/>
              <a:ext cx="155553" cy="157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6" name="直線接點 28725"/>
            <p:cNvCxnSpPr>
              <a:stCxn id="81" idx="3"/>
              <a:endCxn id="84" idx="7"/>
            </p:cNvCxnSpPr>
            <p:nvPr/>
          </p:nvCxnSpPr>
          <p:spPr>
            <a:xfrm flipH="1">
              <a:off x="5668984" y="3245231"/>
              <a:ext cx="85713" cy="1555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9" name="直線接點 28728"/>
            <p:cNvCxnSpPr>
              <a:stCxn id="81" idx="5"/>
              <a:endCxn id="87" idx="1"/>
            </p:cNvCxnSpPr>
            <p:nvPr/>
          </p:nvCxnSpPr>
          <p:spPr>
            <a:xfrm>
              <a:off x="5956280" y="3243643"/>
              <a:ext cx="196822" cy="1476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31" name="直線接點 28730"/>
            <p:cNvCxnSpPr>
              <a:stCxn id="87" idx="3"/>
              <a:endCxn id="89" idx="7"/>
            </p:cNvCxnSpPr>
            <p:nvPr/>
          </p:nvCxnSpPr>
          <p:spPr>
            <a:xfrm flipH="1">
              <a:off x="5899138" y="3594518"/>
              <a:ext cx="253964" cy="1635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33" name="直線接點 28732"/>
            <p:cNvCxnSpPr>
              <a:stCxn id="87" idx="5"/>
            </p:cNvCxnSpPr>
            <p:nvPr/>
          </p:nvCxnSpPr>
          <p:spPr>
            <a:xfrm>
              <a:off x="6357861" y="3594518"/>
              <a:ext cx="360310" cy="1540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89" idx="3"/>
            </p:cNvCxnSpPr>
            <p:nvPr/>
          </p:nvCxnSpPr>
          <p:spPr>
            <a:xfrm flipH="1">
              <a:off x="5464226" y="3962856"/>
              <a:ext cx="230155" cy="1571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89" idx="5"/>
              <a:endCxn id="92" idx="1"/>
            </p:cNvCxnSpPr>
            <p:nvPr/>
          </p:nvCxnSpPr>
          <p:spPr>
            <a:xfrm>
              <a:off x="5899138" y="3962856"/>
              <a:ext cx="155553" cy="1555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90" idx="3"/>
            </p:cNvCxnSpPr>
            <p:nvPr/>
          </p:nvCxnSpPr>
          <p:spPr>
            <a:xfrm flipH="1">
              <a:off x="6581666" y="3969207"/>
              <a:ext cx="133331" cy="1143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90" idx="5"/>
              <a:endCxn id="94" idx="1"/>
            </p:cNvCxnSpPr>
            <p:nvPr/>
          </p:nvCxnSpPr>
          <p:spPr>
            <a:xfrm>
              <a:off x="6919755" y="3969207"/>
              <a:ext cx="198409" cy="149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橢圓 136"/>
            <p:cNvSpPr/>
            <p:nvPr/>
          </p:nvSpPr>
          <p:spPr>
            <a:xfrm>
              <a:off x="6080088" y="4509014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6841978" y="4509014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52" name="直線接點 51"/>
            <p:cNvCxnSpPr>
              <a:stCxn id="93" idx="3"/>
              <a:endCxn id="137" idx="0"/>
            </p:cNvCxnSpPr>
            <p:nvPr/>
          </p:nvCxnSpPr>
          <p:spPr>
            <a:xfrm flipH="1">
              <a:off x="6222942" y="4323256"/>
              <a:ext cx="190473" cy="185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93" idx="5"/>
              <a:endCxn id="138" idx="0"/>
            </p:cNvCxnSpPr>
            <p:nvPr/>
          </p:nvCxnSpPr>
          <p:spPr>
            <a:xfrm>
              <a:off x="6616586" y="4323256"/>
              <a:ext cx="369835" cy="185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橢圓 142"/>
          <p:cNvSpPr/>
          <p:nvPr/>
        </p:nvSpPr>
        <p:spPr>
          <a:xfrm>
            <a:off x="5148263" y="1589088"/>
            <a:ext cx="395287" cy="396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44" name="直線接點 143"/>
          <p:cNvCxnSpPr/>
          <p:nvPr/>
        </p:nvCxnSpPr>
        <p:spPr>
          <a:xfrm>
            <a:off x="4943475" y="1797050"/>
            <a:ext cx="215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5076825" y="2406650"/>
            <a:ext cx="298450" cy="2873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99" name="Rectangle 3"/>
          <p:cNvSpPr>
            <a:spLocks noChangeArrowheads="1"/>
          </p:cNvSpPr>
          <p:nvPr/>
        </p:nvSpPr>
        <p:spPr bwMode="auto">
          <a:xfrm>
            <a:off x="0" y="906463"/>
            <a:ext cx="914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2575" indent="-2825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8825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sz="2400" b="1">
                <a:latin typeface="Times New Roman" pitchFamily="18" charset="0"/>
              </a:rPr>
              <a:t>An Example: </a:t>
            </a:r>
            <a:r>
              <a:rPr lang="en-US" altLang="zh-TW" sz="2400" b="1">
                <a:latin typeface="Times New Roman" pitchFamily="18" charset="0"/>
                <a:ea typeface="全真魏碑體" pitchFamily="49" charset="-120"/>
              </a:rPr>
              <a:t>“( _ </a:t>
            </a:r>
            <a:r>
              <a:rPr lang="en-US" altLang="zh-TW" sz="2400" b="1">
                <a:latin typeface="Times New Roman" pitchFamily="18" charset="0"/>
                <a:ea typeface="全真魏碑體" pitchFamily="49" charset="-120"/>
                <a:cs typeface="Times New Roman" pitchFamily="18" charset="0"/>
              </a:rPr>
              <a:t>‒</a:t>
            </a:r>
            <a:r>
              <a:rPr lang="en-US" altLang="zh-TW" sz="2400" b="1">
                <a:latin typeface="Times New Roman" pitchFamily="18" charset="0"/>
                <a:ea typeface="全真魏碑體" pitchFamily="49" charset="-120"/>
              </a:rPr>
              <a:t> ) b ( +_ )”</a:t>
            </a:r>
            <a:endParaRPr lang="en-US" altLang="zh-TW" sz="2400">
              <a:latin typeface="Times New Roman" pitchFamily="18" charset="0"/>
            </a:endParaRPr>
          </a:p>
        </p:txBody>
      </p:sp>
      <p:cxnSp>
        <p:nvCxnSpPr>
          <p:cNvPr id="11" name="直線單箭頭接點 10"/>
          <p:cNvCxnSpPr>
            <a:endCxn id="28730" idx="0"/>
          </p:cNvCxnSpPr>
          <p:nvPr/>
        </p:nvCxnSpPr>
        <p:spPr>
          <a:xfrm flipH="1">
            <a:off x="2836863" y="2538413"/>
            <a:ext cx="204787" cy="26035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p:transition advTm="249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6200" y="285750"/>
            <a:ext cx="859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Phonetic Structure of Mandarin Syllables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8600" y="10668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TW" sz="3200"/>
              <a:t> </a:t>
            </a:r>
          </a:p>
        </p:txBody>
      </p:sp>
      <p:graphicFrame>
        <p:nvGraphicFramePr>
          <p:cNvPr id="2970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521075"/>
              </p:ext>
            </p:extLst>
          </p:nvPr>
        </p:nvGraphicFramePr>
        <p:xfrm>
          <a:off x="1143000" y="1600200"/>
          <a:ext cx="69469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Document" r:id="rId3" imgW="7058519" imgH="4699794" progId="Word.Document.8">
                  <p:embed/>
                </p:oleObj>
              </mc:Choice>
              <mc:Fallback>
                <p:oleObj name="Document" r:id="rId3" imgW="7058519" imgH="469979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9469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2"/>
          <p:cNvSpPr>
            <a:spLocks noGrp="1"/>
          </p:cNvSpPr>
          <p:nvPr>
            <p:ph idx="1"/>
          </p:nvPr>
        </p:nvSpPr>
        <p:spPr bwMode="auto">
          <a:xfrm>
            <a:off x="323850" y="1600200"/>
            <a:ext cx="705643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zh-TW" altLang="en-US" sz="2400" b="1" dirty="0" smtClean="0">
                <a:latin typeface="Times New Roman" pitchFamily="18" charset="0"/>
              </a:rPr>
              <a:t>巴 拔 把 霸 吧：</a:t>
            </a:r>
            <a:r>
              <a:rPr lang="en-US" altLang="zh-TW" sz="2400" b="1" dirty="0" smtClean="0">
                <a:latin typeface="Times New Roman" pitchFamily="18" charset="0"/>
              </a:rPr>
              <a:t>5</a:t>
            </a:r>
            <a:r>
              <a:rPr lang="zh-TW" altLang="en-US" sz="2400" b="1" dirty="0" smtClean="0">
                <a:latin typeface="Times New Roman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</a:rPr>
              <a:t>syllables, 1 base-syllable</a:t>
            </a:r>
          </a:p>
          <a:p>
            <a:pPr marL="0" indent="0">
              <a:buFontTx/>
              <a:buNone/>
            </a:pP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400" b="1" dirty="0" smtClean="0">
                <a:latin typeface="Times New Roman" pitchFamily="18" charset="0"/>
              </a:rPr>
              <a:t>ㄕ ㄐ ㄇ  ㄒ ㄐ ㄉ    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聲母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</a:rPr>
              <a:t>(INITIAL’s)</a:t>
            </a:r>
            <a:r>
              <a:rPr lang="zh-TW" altLang="en-US" sz="2400" b="1" dirty="0" smtClean="0">
                <a:latin typeface="Times New Roman" pitchFamily="18" charset="0"/>
              </a:rPr>
              <a:t>         空聲母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400" b="1" dirty="0" smtClean="0">
                <a:latin typeface="Times New Roman" pitchFamily="18" charset="0"/>
              </a:rPr>
              <a:t>ㄨ ㄧ ㄚ  ㄧ ㄩ ㄨ    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韻母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</a:rPr>
              <a:t>(FINAL’s)</a:t>
            </a:r>
            <a:r>
              <a:rPr lang="zh-TW" altLang="en-US" sz="2400" b="1" dirty="0" smtClean="0">
                <a:latin typeface="Times New Roman" pitchFamily="18" charset="0"/>
              </a:rPr>
              <a:t>            空韻母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400" b="1" dirty="0" smtClean="0">
                <a:latin typeface="Times New Roman" pitchFamily="18" charset="0"/>
              </a:rPr>
              <a:t>                ㄢ ㄝ ㄢ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400" b="1" dirty="0" smtClean="0">
                <a:latin typeface="Times New Roman" pitchFamily="18" charset="0"/>
              </a:rPr>
              <a:t> 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-n </a:t>
            </a:r>
            <a:r>
              <a:rPr lang="zh-TW" altLang="en-US" sz="2400" b="1" dirty="0" smtClean="0">
                <a:latin typeface="Times New Roman" pitchFamily="18" charset="0"/>
              </a:rPr>
              <a:t> ：ㄣ  ㄢ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-ng</a:t>
            </a:r>
            <a:r>
              <a:rPr lang="zh-TW" altLang="en-US" sz="2400" b="1" dirty="0" smtClean="0">
                <a:latin typeface="Times New Roman" pitchFamily="18" charset="0"/>
              </a:rPr>
              <a:t>：ㄥ  ㄤ</a:t>
            </a:r>
            <a:endParaRPr lang="en-US" altLang="zh-TW" sz="2400" b="1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400" b="1" dirty="0" smtClean="0">
              <a:latin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611188" y="2924175"/>
            <a:ext cx="511333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547813" y="2997200"/>
            <a:ext cx="1295400" cy="36036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單箭頭接點 10"/>
          <p:cNvCxnSpPr>
            <a:endCxn id="7" idx="5"/>
          </p:cNvCxnSpPr>
          <p:nvPr/>
        </p:nvCxnSpPr>
        <p:spPr>
          <a:xfrm flipH="1" flipV="1">
            <a:off x="2654300" y="3303588"/>
            <a:ext cx="836613" cy="485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文字方塊 13"/>
          <p:cNvSpPr txBox="1">
            <a:spLocks noChangeArrowheads="1"/>
          </p:cNvSpPr>
          <p:nvPr/>
        </p:nvSpPr>
        <p:spPr bwMode="auto">
          <a:xfrm>
            <a:off x="3635375" y="3644900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Medials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95288" y="4221163"/>
            <a:ext cx="504825" cy="10795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971550" y="5157788"/>
            <a:ext cx="419100" cy="24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文字方塊 16"/>
          <p:cNvSpPr txBox="1">
            <a:spLocks noChangeArrowheads="1"/>
          </p:cNvSpPr>
          <p:nvPr/>
        </p:nvSpPr>
        <p:spPr bwMode="auto">
          <a:xfrm>
            <a:off x="1331913" y="522922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Nasal ending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0730" name="文字方塊 18"/>
          <p:cNvSpPr txBox="1">
            <a:spLocks noChangeArrowheads="1"/>
          </p:cNvSpPr>
          <p:nvPr/>
        </p:nvSpPr>
        <p:spPr bwMode="auto">
          <a:xfrm>
            <a:off x="3924300" y="4351338"/>
            <a:ext cx="38163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b="1" dirty="0">
                <a:latin typeface="Times New Roman" pitchFamily="18" charset="0"/>
                <a:ea typeface="+mn-ea"/>
              </a:rPr>
              <a:t>Tone</a:t>
            </a:r>
            <a:r>
              <a:rPr lang="zh-TW" altLang="en-US" sz="2400" b="1" dirty="0">
                <a:latin typeface="Times New Roman" pitchFamily="18" charset="0"/>
                <a:ea typeface="+mn-ea"/>
              </a:rPr>
              <a:t>：聲調</a:t>
            </a:r>
            <a:endParaRPr lang="en-US" altLang="zh-TW" sz="2400" b="1" dirty="0">
              <a:latin typeface="Times New Roman" pitchFamily="18" charset="0"/>
              <a:ea typeface="+mn-ea"/>
            </a:endParaRPr>
          </a:p>
          <a:p>
            <a:pPr eaLnBrk="1" hangingPunct="1">
              <a:defRPr/>
            </a:pPr>
            <a:r>
              <a:rPr lang="zh-TW" altLang="en-US" dirty="0" smtClean="0"/>
              <a:t>     </a:t>
            </a:r>
            <a:r>
              <a:rPr lang="en-US" altLang="zh-TW" sz="2400" b="1" dirty="0" smtClean="0">
                <a:latin typeface="Times New Roman" pitchFamily="18" charset="0"/>
                <a:ea typeface="+mn-ea"/>
              </a:rPr>
              <a:t>4</a:t>
            </a:r>
            <a:r>
              <a:rPr lang="zh-TW" altLang="en-US" sz="2400" b="1" dirty="0" smtClean="0">
                <a:latin typeface="Times New Roman" pitchFamily="18" charset="0"/>
                <a:ea typeface="+mn-ea"/>
              </a:rPr>
              <a:t>    </a:t>
            </a:r>
            <a:r>
              <a:rPr lang="en-US" altLang="zh-TW" sz="2400" b="1" dirty="0" smtClean="0">
                <a:latin typeface="Times New Roman" pitchFamily="18" charset="0"/>
                <a:ea typeface="+mn-ea"/>
              </a:rPr>
              <a:t>Lexical tones </a:t>
            </a:r>
            <a:r>
              <a:rPr lang="zh-TW" altLang="en-US" sz="2400" b="1" dirty="0" smtClean="0">
                <a:latin typeface="Times New Roman" pitchFamily="18" charset="0"/>
                <a:ea typeface="+mn-ea"/>
              </a:rPr>
              <a:t>  字調</a:t>
            </a:r>
            <a:endParaRPr lang="en-US" altLang="zh-TW" sz="2400" b="1" dirty="0" smtClean="0">
              <a:latin typeface="Times New Roman" pitchFamily="18" charset="0"/>
              <a:ea typeface="+mn-ea"/>
            </a:endParaRPr>
          </a:p>
          <a:p>
            <a:pPr eaLnBrk="1" hangingPunct="1">
              <a:defRPr/>
            </a:pPr>
            <a:r>
              <a:rPr lang="zh-TW" altLang="en-US" sz="2400" b="1" dirty="0" smtClean="0">
                <a:latin typeface="Times New Roman" pitchFamily="18" charset="0"/>
                <a:ea typeface="+mn-ea"/>
              </a:rPr>
              <a:t>    </a:t>
            </a:r>
            <a:r>
              <a:rPr lang="en-US" altLang="zh-TW" sz="2400" b="1" dirty="0" smtClean="0">
                <a:latin typeface="Times New Roman" pitchFamily="18" charset="0"/>
                <a:ea typeface="+mn-ea"/>
              </a:rPr>
              <a:t>1</a:t>
            </a:r>
            <a:r>
              <a:rPr lang="zh-TW" altLang="en-US" sz="2400" b="1" dirty="0" smtClean="0">
                <a:latin typeface="Times New Roman" pitchFamily="18" charset="0"/>
                <a:ea typeface="+mn-ea"/>
              </a:rPr>
              <a:t>    </a:t>
            </a:r>
            <a:r>
              <a:rPr lang="en-US" altLang="zh-TW" sz="2400" b="1" dirty="0" smtClean="0">
                <a:latin typeface="Times New Roman" pitchFamily="18" charset="0"/>
                <a:ea typeface="+mn-ea"/>
              </a:rPr>
              <a:t>Neutral tone    </a:t>
            </a:r>
            <a:r>
              <a:rPr lang="zh-TW" altLang="en-US" sz="2400" b="1" dirty="0" smtClean="0">
                <a:latin typeface="Times New Roman" pitchFamily="18" charset="0"/>
                <a:ea typeface="+mn-ea"/>
              </a:rPr>
              <a:t>輕聲</a:t>
            </a:r>
            <a:endParaRPr lang="en-US" altLang="zh-TW" sz="2400" b="1" dirty="0" smtClean="0">
              <a:latin typeface="Times New Roman" pitchFamily="18" charset="0"/>
              <a:ea typeface="+mn-ea"/>
            </a:endParaRPr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zh-TW" altLang="en-US" dirty="0" smtClean="0"/>
          </a:p>
        </p:txBody>
      </p:sp>
      <p:sp>
        <p:nvSpPr>
          <p:cNvPr id="30731" name="Rectangle 2"/>
          <p:cNvSpPr>
            <a:spLocks noChangeArrowheads="1"/>
          </p:cNvSpPr>
          <p:nvPr/>
        </p:nvSpPr>
        <p:spPr bwMode="auto">
          <a:xfrm>
            <a:off x="76200" y="285750"/>
            <a:ext cx="859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Phonetic Structure of Mandarin Syllables</a:t>
            </a:r>
          </a:p>
        </p:txBody>
      </p:sp>
      <p:sp>
        <p:nvSpPr>
          <p:cNvPr id="30732" name="內容版面配置區 2"/>
          <p:cNvSpPr txBox="1">
            <a:spLocks/>
          </p:cNvSpPr>
          <p:nvPr/>
        </p:nvSpPr>
        <p:spPr bwMode="auto">
          <a:xfrm>
            <a:off x="6875463" y="1628775"/>
            <a:ext cx="22685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Same  RCD  INITIAL’S</a:t>
            </a:r>
          </a:p>
          <a:p>
            <a:pPr>
              <a:spcBef>
                <a:spcPct val="20000"/>
              </a:spcBef>
            </a:pPr>
            <a:endParaRPr lang="en-US" altLang="zh-TW" sz="1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 sz="1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1400" b="1" dirty="0">
                <a:solidFill>
                  <a:srgbClr val="FF0000"/>
                </a:solidFill>
                <a:latin typeface="Times New Roman" pitchFamily="18" charset="0"/>
              </a:rPr>
              <a:t>             </a:t>
            </a:r>
            <a:r>
              <a:rPr lang="zh-TW" altLang="en-US" sz="2000" b="1" dirty="0">
                <a:latin typeface="Times New Roman" pitchFamily="18" charset="0"/>
              </a:rPr>
              <a:t>ㄅ  ㄅ  ㄅ  ㄅ</a:t>
            </a:r>
            <a:endParaRPr lang="en-US" altLang="zh-TW" sz="2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2000" b="1" dirty="0">
                <a:latin typeface="Times New Roman" pitchFamily="18" charset="0"/>
              </a:rPr>
              <a:t>         ㄚ  ㄢ  ㄠ  ㄤ</a:t>
            </a:r>
            <a:endParaRPr lang="en-US" altLang="zh-TW" sz="2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8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            </a:t>
            </a:r>
            <a:endParaRPr lang="en-US" altLang="zh-TW" sz="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2000" b="1" dirty="0">
                <a:latin typeface="Times New Roman" pitchFamily="18" charset="0"/>
              </a:rPr>
              <a:t>               ㄚ  ㄚ  ㄚ</a:t>
            </a:r>
            <a:endParaRPr lang="en-US" altLang="zh-TW" sz="2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2000" b="1" dirty="0">
                <a:latin typeface="Times New Roman" pitchFamily="18" charset="0"/>
              </a:rPr>
              <a:t>               ㄣ  ㄨ  ㄥ</a:t>
            </a:r>
            <a:endParaRPr lang="en-US" altLang="zh-TW" sz="2000" b="1" dirty="0">
              <a:latin typeface="Times New Roman" pitchFamily="18" charset="0"/>
            </a:endParaRPr>
          </a:p>
        </p:txBody>
      </p:sp>
      <p:sp>
        <p:nvSpPr>
          <p:cNvPr id="10" name="弧形 9"/>
          <p:cNvSpPr/>
          <p:nvPr/>
        </p:nvSpPr>
        <p:spPr>
          <a:xfrm>
            <a:off x="7918450" y="3232150"/>
            <a:ext cx="268288" cy="295275"/>
          </a:xfrm>
          <a:prstGeom prst="arc">
            <a:avLst>
              <a:gd name="adj1" fmla="val 12434422"/>
              <a:gd name="adj2" fmla="val 203033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8316913" y="3224213"/>
            <a:ext cx="268287" cy="295275"/>
          </a:xfrm>
          <a:prstGeom prst="arc">
            <a:avLst>
              <a:gd name="adj1" fmla="val 12333431"/>
              <a:gd name="adj2" fmla="val 204427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8675688" y="3221038"/>
            <a:ext cx="269875" cy="296862"/>
          </a:xfrm>
          <a:prstGeom prst="arc">
            <a:avLst>
              <a:gd name="adj1" fmla="val 12166142"/>
              <a:gd name="adj2" fmla="val 206526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918450" y="3900488"/>
            <a:ext cx="268288" cy="295275"/>
          </a:xfrm>
          <a:prstGeom prst="arc">
            <a:avLst>
              <a:gd name="adj1" fmla="val 1185852"/>
              <a:gd name="adj2" fmla="val 95620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8316913" y="3924300"/>
            <a:ext cx="268287" cy="295275"/>
          </a:xfrm>
          <a:prstGeom prst="arc">
            <a:avLst>
              <a:gd name="adj1" fmla="val 1172409"/>
              <a:gd name="adj2" fmla="val 96375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>
            <a:off x="8675688" y="3924300"/>
            <a:ext cx="269875" cy="295275"/>
          </a:xfrm>
          <a:prstGeom prst="arc">
            <a:avLst>
              <a:gd name="adj1" fmla="val 1268956"/>
              <a:gd name="adj2" fmla="val 962369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918450" y="1989138"/>
            <a:ext cx="268288" cy="360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308850" y="2420938"/>
            <a:ext cx="1800225" cy="431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928413" y="210323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艾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宜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于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08104" y="3246075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制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尺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時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,</a:t>
            </a:r>
          </a:p>
          <a:p>
            <a:r>
              <a:rPr lang="en-US" altLang="zh-TW" sz="2400" dirty="0" smtClean="0"/>
              <a:t>   </a:t>
            </a:r>
            <a:r>
              <a:rPr lang="zh-TW" altLang="en-US" sz="2400" dirty="0" smtClean="0"/>
              <a:t>紫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次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思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6200" y="85725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900" b="1">
                <a:solidFill>
                  <a:schemeClr val="tx2"/>
                </a:solidFill>
                <a:latin typeface="Times New Roman" pitchFamily="18" charset="0"/>
              </a:rPr>
              <a:t>Subsyllabic Units Considering</a:t>
            </a: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</a:rPr>
              <a:t> Mandarin Syllable Structures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6200" y="1000125"/>
            <a:ext cx="9067800" cy="578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2575" indent="-2825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8825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sz="2400" b="1" dirty="0">
                <a:latin typeface="Times New Roman" pitchFamily="18" charset="0"/>
              </a:rPr>
              <a:t>Considering Phonetic Structure of Mandarin Syllables</a:t>
            </a:r>
            <a:endParaRPr lang="en-US" altLang="zh-TW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INITIAL / FINAL’s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 smtClean="0">
                <a:latin typeface="Times New Roman" pitchFamily="18" charset="0"/>
              </a:rPr>
              <a:t>Phone(me)-like-units </a:t>
            </a:r>
            <a:r>
              <a:rPr lang="en-US" altLang="zh-TW" sz="2100" dirty="0">
                <a:latin typeface="Times New Roman" pitchFamily="18" charset="0"/>
              </a:rPr>
              <a:t>/ </a:t>
            </a:r>
            <a:r>
              <a:rPr lang="en-US" altLang="zh-TW" sz="2100" dirty="0" smtClean="0">
                <a:latin typeface="Times New Roman" pitchFamily="18" charset="0"/>
              </a:rPr>
              <a:t>phonemes</a:t>
            </a:r>
            <a:endParaRPr lang="en-US" altLang="zh-TW" sz="21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sz="2400" b="1" dirty="0">
                <a:latin typeface="Times New Roman" pitchFamily="18" charset="0"/>
              </a:rPr>
              <a:t>Different Degrees of Context Dependency</a:t>
            </a:r>
            <a:endParaRPr lang="en-US" altLang="zh-TW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intra-syllable only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intra-syllable plus inter-syllable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right context dependent only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both right and left context dependent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sz="2400" b="1" dirty="0">
                <a:latin typeface="Times New Roman" pitchFamily="18" charset="0"/>
              </a:rPr>
              <a:t>Examples 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113 right-context-dependent (RCD)</a:t>
            </a:r>
            <a:r>
              <a:rPr lang="zh-TW" altLang="en-US" sz="2100" dirty="0">
                <a:latin typeface="Times New Roman" pitchFamily="18" charset="0"/>
              </a:rPr>
              <a:t> </a:t>
            </a:r>
            <a:r>
              <a:rPr lang="en-US" altLang="zh-TW" sz="2100" dirty="0">
                <a:latin typeface="Times New Roman" pitchFamily="18" charset="0"/>
              </a:rPr>
              <a:t>INITIAL’s</a:t>
            </a:r>
            <a:r>
              <a:rPr lang="zh-TW" altLang="en-US" sz="2100" dirty="0">
                <a:latin typeface="Times New Roman" pitchFamily="18" charset="0"/>
              </a:rPr>
              <a:t> </a:t>
            </a:r>
            <a:r>
              <a:rPr lang="en-US" altLang="zh-TW" sz="2100" dirty="0">
                <a:latin typeface="Times New Roman" pitchFamily="18" charset="0"/>
              </a:rPr>
              <a:t>extended from 22 INITIAL’s plus 37 context independent FINAL’s: 150 </a:t>
            </a:r>
            <a:r>
              <a:rPr lang="en-US" altLang="zh-TW" sz="2100" dirty="0" err="1">
                <a:latin typeface="Times New Roman" pitchFamily="18" charset="0"/>
              </a:rPr>
              <a:t>intrasyllable</a:t>
            </a:r>
            <a:r>
              <a:rPr lang="en-US" altLang="zh-TW" sz="2100" dirty="0">
                <a:latin typeface="Times New Roman" pitchFamily="18" charset="0"/>
              </a:rPr>
              <a:t> RCD INITIAL/FINAL’s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33 </a:t>
            </a:r>
            <a:r>
              <a:rPr lang="en-US" altLang="zh-TW" sz="2100" dirty="0" smtClean="0">
                <a:latin typeface="Times New Roman" pitchFamily="18" charset="0"/>
              </a:rPr>
              <a:t>phone(me)-like-units </a:t>
            </a:r>
            <a:r>
              <a:rPr lang="en-US" altLang="zh-TW" sz="2100" dirty="0">
                <a:latin typeface="Times New Roman" pitchFamily="18" charset="0"/>
              </a:rPr>
              <a:t>extended to 145 intra-syllable </a:t>
            </a:r>
            <a:r>
              <a:rPr lang="en-US" altLang="zh-TW" sz="2100">
                <a:latin typeface="Times New Roman" pitchFamily="18" charset="0"/>
              </a:rPr>
              <a:t>right-context-dependent </a:t>
            </a:r>
            <a:r>
              <a:rPr lang="en-US" altLang="zh-TW" sz="2100" smtClean="0">
                <a:latin typeface="Times New Roman" pitchFamily="18" charset="0"/>
              </a:rPr>
              <a:t>phone(me</a:t>
            </a:r>
            <a:r>
              <a:rPr lang="en-US" altLang="zh-TW" sz="2100" dirty="0" smtClean="0">
                <a:latin typeface="Times New Roman" pitchFamily="18" charset="0"/>
              </a:rPr>
              <a:t>)-like-units</a:t>
            </a:r>
            <a:r>
              <a:rPr lang="en-US" altLang="zh-TW" sz="2100" dirty="0">
                <a:latin typeface="Times New Roman" pitchFamily="18" charset="0"/>
              </a:rPr>
              <a:t>, or 481 with both intra/inter-syllable context dependency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sz="2100" dirty="0">
                <a:latin typeface="Times New Roman" pitchFamily="18" charset="0"/>
              </a:rPr>
              <a:t>At least 4,600 </a:t>
            </a:r>
            <a:r>
              <a:rPr lang="en-US" altLang="zh-TW" sz="2100" dirty="0" err="1">
                <a:latin typeface="Times New Roman" pitchFamily="18" charset="0"/>
              </a:rPr>
              <a:t>triphones</a:t>
            </a:r>
            <a:r>
              <a:rPr lang="en-US" altLang="zh-TW" sz="2100" dirty="0">
                <a:latin typeface="Times New Roman" pitchFamily="18" charset="0"/>
              </a:rPr>
              <a:t> with intra/inter-syllable context dependency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3500" y="266700"/>
            <a:ext cx="91106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Unit Selection for HMMs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3500" y="908050"/>
            <a:ext cx="89725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Possible Candidates</a:t>
            </a:r>
            <a:endParaRPr lang="en-US" altLang="zh-TW" sz="24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phrases, words, syllables, phonemes.....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Phoneme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the minimum units of speech sound in a language which can serve to distinguish one word from the other</a:t>
            </a:r>
          </a:p>
          <a:p>
            <a:pPr lvl="2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e.g.  </a:t>
            </a:r>
            <a:r>
              <a:rPr lang="en-US" altLang="zh-TW" sz="2000" u="sng" dirty="0">
                <a:latin typeface="Times New Roman" pitchFamily="18" charset="0"/>
                <a:ea typeface="華康魏碑體" pitchFamily="65" charset="-120"/>
              </a:rPr>
              <a:t>b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at / </a:t>
            </a:r>
            <a:r>
              <a:rPr lang="en-US" altLang="zh-TW" sz="2000" u="sng" dirty="0">
                <a:latin typeface="Times New Roman" pitchFamily="18" charset="0"/>
                <a:ea typeface="華康魏碑體" pitchFamily="65" charset="-120"/>
              </a:rPr>
              <a:t>p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at , b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u="sng" dirty="0">
                <a:latin typeface="Times New Roman" pitchFamily="18" charset="0"/>
                <a:ea typeface="華康魏碑體" pitchFamily="65" charset="-120"/>
              </a:rPr>
              <a:t>a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d / b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u="sng" dirty="0">
                <a:latin typeface="Times New Roman" pitchFamily="18" charset="0"/>
                <a:ea typeface="華康魏碑體" pitchFamily="65" charset="-120"/>
              </a:rPr>
              <a:t>e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d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phone : a phoneme’s acoustic realization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    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the same phoneme may have many different realizations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        e.g. </a:t>
            </a: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sa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t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/ me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t</a:t>
            </a:r>
            <a:r>
              <a:rPr lang="en-US" altLang="zh-TW" sz="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er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sz="2400" b="1" dirty="0" err="1">
                <a:latin typeface="Times New Roman" pitchFamily="18" charset="0"/>
                <a:ea typeface="華康魏碑體" pitchFamily="65" charset="-120"/>
              </a:rPr>
              <a:t>Coarticulation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 and Context Dependency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context: right/left neighboring units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coarticulation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: sound production changed because of the neighboring units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right-context-dependent (RCD)/left-context-dependent (LCD)/ both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intraword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/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interword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context dependency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For Mandarin Chinese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character/syllable mapping relation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syllable: Initial (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聲母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 / Final (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韻母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 / tone (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聲調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804248" y="5300663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u="sng" dirty="0" smtClean="0"/>
              <a:t>t</a:t>
            </a:r>
            <a:r>
              <a:rPr lang="en-US" altLang="zh-TW" sz="2200" dirty="0" smtClean="0"/>
              <a:t>ea       i</a:t>
            </a:r>
            <a:r>
              <a:rPr lang="en-US" altLang="zh-TW" sz="2200" u="sng" dirty="0" smtClean="0"/>
              <a:t>t</a:t>
            </a:r>
            <a:r>
              <a:rPr lang="en-US" altLang="zh-TW" sz="2200" dirty="0" smtClean="0"/>
              <a:t>    </a:t>
            </a:r>
            <a:r>
              <a:rPr lang="zh-TW" altLang="en-US" sz="2200" u="sng" dirty="0" smtClean="0"/>
              <a:t>ㄅ</a:t>
            </a:r>
            <a:r>
              <a:rPr lang="zh-TW" altLang="en-US" sz="2200" dirty="0" smtClean="0"/>
              <a:t>ㄢ</a:t>
            </a:r>
            <a:endParaRPr lang="en-US" altLang="zh-TW" sz="2200" dirty="0" smtClean="0"/>
          </a:p>
          <a:p>
            <a:r>
              <a:rPr lang="en-US" altLang="zh-TW" sz="2200" u="sng" dirty="0" smtClean="0"/>
              <a:t>t</a:t>
            </a:r>
            <a:r>
              <a:rPr lang="en-US" altLang="zh-TW" sz="2200" dirty="0" smtClean="0"/>
              <a:t>wo     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</a:t>
            </a:r>
            <a:r>
              <a:rPr lang="en-US" altLang="zh-TW" sz="2200" u="sng" dirty="0" smtClean="0"/>
              <a:t>t</a:t>
            </a:r>
            <a:r>
              <a:rPr lang="en-US" altLang="zh-TW" sz="2200" dirty="0" smtClean="0"/>
              <a:t>   </a:t>
            </a:r>
            <a:r>
              <a:rPr lang="zh-TW" altLang="en-US" sz="2200" u="sng" dirty="0" smtClean="0"/>
              <a:t>ㄅ</a:t>
            </a:r>
            <a:r>
              <a:rPr lang="zh-TW" altLang="en-US" sz="2200" dirty="0" smtClean="0"/>
              <a:t>ㄨ</a:t>
            </a:r>
            <a:endParaRPr lang="en-US" altLang="zh-TW" sz="2200" dirty="0" smtClean="0"/>
          </a:p>
          <a:p>
            <a:r>
              <a:rPr lang="en-US" altLang="zh-TW" sz="2200" u="sng" dirty="0" smtClean="0"/>
              <a:t>t</a:t>
            </a:r>
            <a:r>
              <a:rPr lang="en-US" altLang="zh-TW" sz="2200" dirty="0" smtClean="0"/>
              <a:t>arget</a:t>
            </a:r>
            <a:r>
              <a:rPr lang="zh-TW" altLang="en-US" sz="2200" dirty="0" smtClean="0"/>
              <a:t>         </a:t>
            </a:r>
            <a:r>
              <a:rPr lang="zh-TW" altLang="en-US" sz="2200" u="sng" dirty="0" smtClean="0"/>
              <a:t>ㄅ</a:t>
            </a:r>
            <a:r>
              <a:rPr lang="zh-TW" altLang="en-US" sz="2200" dirty="0" smtClean="0"/>
              <a:t>ㄧ</a:t>
            </a:r>
            <a:endParaRPr lang="zh-TW" altLang="en-US" sz="2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000" b="1" smtClean="0">
                <a:latin typeface="Times New Roman" pitchFamily="18" charset="0"/>
              </a:rPr>
              <a:t>Comparison of Acoustic Models Based on Different Sets of Units</a:t>
            </a:r>
            <a:endParaRPr lang="en-US" altLang="zh-TW" sz="3000" smtClean="0">
              <a:latin typeface="Times New Roman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163" y="1020763"/>
            <a:ext cx="34369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8925" indent="-288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全真魏碑體" pitchFamily="49" charset="-120"/>
              </a:rPr>
              <a:t>Typical Example Results</a:t>
            </a:r>
            <a:endParaRPr lang="en-US" altLang="zh-TW" sz="2400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4572000"/>
            <a:ext cx="868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INITIAL/FIANL (IF) better than phone for small training set </a:t>
            </a:r>
          </a:p>
          <a:p>
            <a:pPr eaLnBrk="1" hangingPunct="1"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Context Dependent (CD) better than Context Independent (CI)</a:t>
            </a:r>
          </a:p>
          <a:p>
            <a:pPr eaLnBrk="1" hangingPunct="1"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Right CD (RCD) better than Left CD (LCD)</a:t>
            </a:r>
          </a:p>
          <a:p>
            <a:pPr eaLnBrk="1" hangingPunct="1"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Inter-syllable Modeling is Better</a:t>
            </a:r>
          </a:p>
          <a:p>
            <a:pPr eaLnBrk="1" hangingPunct="1">
              <a:buFontTx/>
              <a:buChar char="•"/>
            </a:pPr>
            <a:r>
              <a:rPr lang="en-US" altLang="zh-TW" sz="2000" b="1" dirty="0" err="1">
                <a:latin typeface="Times New Roman" pitchFamily="18" charset="0"/>
                <a:ea typeface="全真魏碑體" pitchFamily="49" charset="-120"/>
              </a:rPr>
              <a:t>Triphone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 is better</a:t>
            </a:r>
          </a:p>
          <a:p>
            <a:pPr eaLnBrk="1" hangingPunct="1"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Approaches in Training </a:t>
            </a:r>
            <a:r>
              <a:rPr lang="en-US" altLang="zh-TW" sz="2000" b="1" dirty="0" err="1">
                <a:latin typeface="Times New Roman" pitchFamily="18" charset="0"/>
                <a:ea typeface="全真魏碑體" pitchFamily="49" charset="-120"/>
              </a:rPr>
              <a:t>Triphone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 Models are </a:t>
            </a:r>
            <a:r>
              <a:rPr lang="en-US" altLang="zh-TW" sz="2000" b="1" dirty="0" smtClean="0">
                <a:latin typeface="Times New Roman" pitchFamily="18" charset="0"/>
                <a:ea typeface="全真魏碑體" pitchFamily="49" charset="-120"/>
              </a:rPr>
              <a:t>Important</a:t>
            </a:r>
          </a:p>
          <a:p>
            <a:pPr eaLnBrk="1" hangingPunct="1">
              <a:buFontTx/>
              <a:buChar char="•"/>
            </a:pPr>
            <a:r>
              <a:rPr lang="en-US" altLang="zh-TW" sz="2000" b="1" dirty="0" err="1" smtClean="0">
                <a:latin typeface="Times New Roman" pitchFamily="18" charset="0"/>
                <a:ea typeface="全真魏碑體" pitchFamily="49" charset="-120"/>
              </a:rPr>
              <a:t>Quinphone</a:t>
            </a:r>
            <a:r>
              <a:rPr lang="en-US" altLang="zh-TW" sz="2000" b="1" dirty="0" smtClean="0">
                <a:latin typeface="Times New Roman" pitchFamily="18" charset="0"/>
                <a:ea typeface="全真魏碑體" pitchFamily="49" charset="-120"/>
              </a:rPr>
              <a:t> (2 context units on both sides considered) are even better</a:t>
            </a:r>
            <a:endParaRPr lang="en-US" altLang="zh-TW" sz="2000" b="1" dirty="0">
              <a:latin typeface="Times New Roman" pitchFamily="18" charset="0"/>
              <a:ea typeface="全真魏碑體" pitchFamily="49" charset="-120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0" y="1371600"/>
          <a:ext cx="9020175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工作表" r:id="rId4" imgW="11155626" imgH="3337668" progId="Excel.Sheet.8">
                  <p:embed/>
                </p:oleObj>
              </mc:Choice>
              <mc:Fallback>
                <p:oleObj name="工作表" r:id="rId4" imgW="11155626" imgH="333766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7"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020175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65125" y="4038600"/>
            <a:ext cx="62865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p:transition advTm="121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3500" y="266700"/>
            <a:ext cx="91106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Unit Selection Principles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3500" y="908050"/>
            <a:ext cx="8972550" cy="596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Primary Considerations</a:t>
            </a:r>
            <a:endParaRPr lang="en-US" altLang="zh-TW" sz="24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accuracy: accurately representing the acoustic realizations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trainability: feasible to obtain enough data to estimate the model      		                 parameters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generalizability: any new word can be derived from a predefined unit 	 	           inventory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Examples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words: accurate if enough data available, trainable for small vocabulary, 	         NOT generalizable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phoneme 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: trainable, generalizable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		          difficult to be accurate due to context dependency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syllable: 50 in Japanese, 1300 in Mandarin Chinese, over 30000 in 	            English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   </a:t>
            </a:r>
            <a:endParaRPr lang="en-US" altLang="zh-TW" sz="2200" dirty="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sz="2400" b="1" dirty="0" err="1">
                <a:latin typeface="Times New Roman" pitchFamily="18" charset="0"/>
                <a:ea typeface="華康魏碑體" pitchFamily="65" charset="-120"/>
              </a:rPr>
              <a:t>Triphone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a 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phoneme 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model taking into consideration both left and right neighboring 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phonemes</a:t>
            </a:r>
            <a:endParaRPr lang="en-US" altLang="zh-TW" sz="22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(60)</a:t>
            </a:r>
            <a:r>
              <a:rPr lang="en-US" altLang="zh-TW" sz="2000" baseline="30000" dirty="0">
                <a:latin typeface="Times New Roman" pitchFamily="18" charset="0"/>
                <a:ea typeface="華康魏碑體" pitchFamily="65" charset="-120"/>
              </a:rPr>
              <a:t>3</a:t>
            </a:r>
            <a:r>
              <a:rPr lang="en-US" altLang="zh-TW" sz="2000" dirty="0">
                <a:latin typeface="Times New Roman" pitchFamily="18" charset="0"/>
              </a:rPr>
              <a:t>→ 216,000</a:t>
            </a:r>
            <a:endParaRPr lang="en-US" altLang="zh-TW" sz="20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very good generalizability, balance between accuracy/ trainability by parameter-sharing techniques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" y="142875"/>
            <a:ext cx="9064625" cy="60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smtClean="0">
                <a:solidFill>
                  <a:schemeClr val="tx1"/>
                </a:solidFill>
                <a:latin typeface="Times New Roman" pitchFamily="18" charset="0"/>
              </a:rPr>
              <a:t>Sharing of Parameters and Training Data for Triphones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87363" y="1474788"/>
            <a:ext cx="8405812" cy="2808287"/>
            <a:chOff x="287" y="929"/>
            <a:chExt cx="5295" cy="1769"/>
          </a:xfrm>
        </p:grpSpPr>
        <p:grpSp>
          <p:nvGrpSpPr>
            <p:cNvPr id="13318" name="Group 4"/>
            <p:cNvGrpSpPr>
              <a:grpSpLocks/>
            </p:cNvGrpSpPr>
            <p:nvPr/>
          </p:nvGrpSpPr>
          <p:grpSpPr bwMode="auto">
            <a:xfrm>
              <a:off x="407" y="1456"/>
              <a:ext cx="5175" cy="1242"/>
              <a:chOff x="407" y="1456"/>
              <a:chExt cx="5175" cy="1242"/>
            </a:xfrm>
          </p:grpSpPr>
          <p:pic>
            <p:nvPicPr>
              <p:cNvPr id="13321" name="Picture 5" descr="Gener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456"/>
                <a:ext cx="1896" cy="928"/>
              </a:xfrm>
              <a:prstGeom prst="rect">
                <a:avLst/>
              </a:prstGeom>
              <a:noFill/>
              <a:ln w="38100">
                <a:solidFill>
                  <a:srgbClr val="FFCC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206" name="Text Box 6"/>
              <p:cNvSpPr txBox="1">
                <a:spLocks noChangeArrowheads="1"/>
              </p:cNvSpPr>
              <p:nvPr/>
            </p:nvSpPr>
            <p:spPr bwMode="auto">
              <a:xfrm>
                <a:off x="407" y="2410"/>
                <a:ext cx="18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24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Generalized Triphone</a:t>
                </a:r>
                <a:endParaRPr lang="en-US" altLang="zh-TW" sz="24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man Old Style" pitchFamily="18" charset="0"/>
                  <a:ea typeface="新細明體" pitchFamily="18" charset="-120"/>
                </a:endParaRPr>
              </a:p>
            </p:txBody>
          </p:sp>
          <p:pic>
            <p:nvPicPr>
              <p:cNvPr id="13323" name="Picture 7" descr="SD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4" y="1456"/>
                <a:ext cx="1120" cy="912"/>
              </a:xfrm>
              <a:prstGeom prst="rect">
                <a:avLst/>
              </a:prstGeom>
              <a:noFill/>
              <a:ln w="38100">
                <a:solidFill>
                  <a:srgbClr val="FFCC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208" name="Text Box 8"/>
              <p:cNvSpPr txBox="1">
                <a:spLocks noChangeArrowheads="1"/>
              </p:cNvSpPr>
              <p:nvPr/>
            </p:nvSpPr>
            <p:spPr bwMode="auto">
              <a:xfrm>
                <a:off x="2750" y="2392"/>
                <a:ext cx="28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24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Shared Distribution Model (SDM)</a:t>
                </a:r>
                <a:endParaRPr lang="en-US" altLang="zh-TW" sz="24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man Old Style" pitchFamily="18" charset="0"/>
                  <a:ea typeface="新細明體" pitchFamily="18" charset="-120"/>
                </a:endParaRPr>
              </a:p>
            </p:txBody>
          </p:sp>
        </p:grp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287" y="929"/>
              <a:ext cx="2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2400" b="1">
                  <a:latin typeface="Times New Roman" pitchFamily="18" charset="0"/>
                </a:rPr>
                <a:t>Sharing at Model Level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151" y="932"/>
              <a:ext cx="2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2400" b="1">
                  <a:latin typeface="Times New Roman" pitchFamily="18" charset="0"/>
                </a:rPr>
                <a:t>Sharing at State Level</a:t>
              </a:r>
            </a:p>
          </p:txBody>
        </p:sp>
      </p:grp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539750" y="4868863"/>
            <a:ext cx="3960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clustering similar triphones and merging them together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4932363" y="4868863"/>
            <a:ext cx="40322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those states with quite different distributions do not have to be merged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96850"/>
            <a:ext cx="9037638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Some Fundamentals in Information Theory</a:t>
            </a:r>
          </a:p>
        </p:txBody>
      </p:sp>
      <p:graphicFrame>
        <p:nvGraphicFramePr>
          <p:cNvPr id="143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24350" y="2478088"/>
          <a:ext cx="736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5" name="方程式" r:id="rId4" imgW="761669" imgH="406224" progId="Equation.3">
                  <p:embed/>
                </p:oleObj>
              </mc:Choice>
              <mc:Fallback>
                <p:oleObj name="方程式" r:id="rId4" imgW="761669" imgH="406224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478088"/>
                        <a:ext cx="736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1042988" y="1916113"/>
            <a:ext cx="1527175" cy="504825"/>
            <a:chOff x="657" y="1388"/>
            <a:chExt cx="962" cy="318"/>
          </a:xfrm>
        </p:grpSpPr>
        <p:sp>
          <p:nvSpPr>
            <p:cNvPr id="14353" name="Rectangle 4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401888" y="1724025"/>
            <a:ext cx="612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U = m</a:t>
            </a:r>
            <a:r>
              <a:rPr lang="en-US" altLang="zh-TW" sz="1600" baseline="-25000">
                <a:latin typeface="Times New Roman" pitchFamily="18" charset="0"/>
              </a:rPr>
              <a:t>1</a:t>
            </a:r>
            <a:r>
              <a:rPr lang="en-US" altLang="zh-TW" sz="1600">
                <a:latin typeface="Times New Roman" pitchFamily="18" charset="0"/>
              </a:rPr>
              <a:t>m</a:t>
            </a:r>
            <a:r>
              <a:rPr lang="en-US" altLang="zh-TW" sz="1600" baseline="-25000">
                <a:latin typeface="Times New Roman" pitchFamily="18" charset="0"/>
              </a:rPr>
              <a:t>2</a:t>
            </a:r>
            <a:r>
              <a:rPr lang="en-US" altLang="zh-TW" sz="1600">
                <a:latin typeface="Times New Roman" pitchFamily="18" charset="0"/>
              </a:rPr>
              <a:t>m</a:t>
            </a:r>
            <a:r>
              <a:rPr lang="en-US" altLang="zh-TW" sz="1600" baseline="-25000">
                <a:latin typeface="Times New Roman" pitchFamily="18" charset="0"/>
              </a:rPr>
              <a:t>3</a:t>
            </a:r>
            <a:r>
              <a:rPr lang="en-US" altLang="zh-TW" sz="1600">
                <a:latin typeface="Times New Roman" pitchFamily="18" charset="0"/>
              </a:rPr>
              <a:t>m</a:t>
            </a:r>
            <a:r>
              <a:rPr lang="en-US" altLang="zh-TW" sz="1600" baseline="-25000">
                <a:latin typeface="Times New Roman" pitchFamily="18" charset="0"/>
              </a:rPr>
              <a:t>4.....,</a:t>
            </a:r>
            <a:r>
              <a:rPr lang="en-US" altLang="zh-TW" sz="1600">
                <a:latin typeface="Times New Roman" pitchFamily="18" charset="0"/>
              </a:rPr>
              <a:t>m</a:t>
            </a:r>
            <a:r>
              <a:rPr lang="en-US" altLang="zh-TW" sz="1600" baseline="-25000">
                <a:latin typeface="Times New Roman" pitchFamily="18" charset="0"/>
              </a:rPr>
              <a:t>j</a:t>
            </a:r>
            <a:r>
              <a:rPr lang="en-US" altLang="zh-TW" sz="1600">
                <a:latin typeface="Times New Roman" pitchFamily="18" charset="0"/>
              </a:rPr>
              <a:t>: the j</a:t>
            </a:r>
            <a:r>
              <a:rPr lang="en-US" altLang="zh-TW" sz="1600" baseline="30000">
                <a:latin typeface="Times New Roman" pitchFamily="18" charset="0"/>
              </a:rPr>
              <a:t>-th</a:t>
            </a:r>
            <a:r>
              <a:rPr lang="en-US" altLang="zh-TW" sz="1600">
                <a:latin typeface="Times New Roman" pitchFamily="18" charset="0"/>
              </a:rPr>
              <a:t> event, a random variable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411413" y="2146300"/>
            <a:ext cx="6264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m</a:t>
            </a:r>
            <a:r>
              <a:rPr lang="en-US" altLang="zh-TW" sz="1600" baseline="-25000">
                <a:latin typeface="Times New Roman" pitchFamily="18" charset="0"/>
              </a:rPr>
              <a:t>j</a:t>
            </a:r>
            <a:r>
              <a:rPr lang="en-US" altLang="zh-TW" sz="1600">
                <a:latin typeface="Times New Roman" pitchFamily="18" charset="0"/>
              </a:rPr>
              <a:t> </a:t>
            </a:r>
            <a:r>
              <a:rPr lang="en-US" altLang="zh-TW">
                <a:sym typeface="Symbol" pitchFamily="18" charset="2"/>
              </a:rPr>
              <a:t></a:t>
            </a:r>
            <a:r>
              <a:rPr lang="zh-TW" altLang="en-US" sz="1600">
                <a:latin typeface="Times New Roman" pitchFamily="18" charset="0"/>
              </a:rPr>
              <a:t>｛</a:t>
            </a:r>
            <a:r>
              <a:rPr lang="en-US" altLang="zh-TW" sz="1600">
                <a:latin typeface="Times New Roman" pitchFamily="18" charset="0"/>
              </a:rPr>
              <a:t>x</a:t>
            </a:r>
            <a:r>
              <a:rPr lang="en-US" altLang="zh-TW" sz="1600" baseline="-25000">
                <a:latin typeface="Times New Roman" pitchFamily="18" charset="0"/>
              </a:rPr>
              <a:t>1</a:t>
            </a:r>
            <a:r>
              <a:rPr lang="en-US" altLang="zh-TW" sz="1600">
                <a:latin typeface="Times New Roman" pitchFamily="18" charset="0"/>
              </a:rPr>
              <a:t>,x</a:t>
            </a:r>
            <a:r>
              <a:rPr lang="en-US" altLang="zh-TW" sz="1600" baseline="-25000">
                <a:latin typeface="Times New Roman" pitchFamily="18" charset="0"/>
              </a:rPr>
              <a:t>2</a:t>
            </a:r>
            <a:r>
              <a:rPr lang="en-US" altLang="zh-TW" sz="1600">
                <a:latin typeface="Times New Roman" pitchFamily="18" charset="0"/>
              </a:rPr>
              <a:t>,...x</a:t>
            </a:r>
            <a:r>
              <a:rPr lang="en-US" altLang="zh-TW" sz="1600" baseline="-25000">
                <a:latin typeface="Times New Roman" pitchFamily="18" charset="0"/>
              </a:rPr>
              <a:t>M</a:t>
            </a:r>
            <a:r>
              <a:rPr lang="zh-TW" altLang="en-US" sz="1600">
                <a:latin typeface="Times New Roman" pitchFamily="18" charset="0"/>
              </a:rPr>
              <a:t>｝</a:t>
            </a:r>
            <a:r>
              <a:rPr lang="en-US" altLang="zh-TW" sz="1600">
                <a:latin typeface="Times New Roman" pitchFamily="18" charset="0"/>
              </a:rPr>
              <a:t>,  M different possible kinds of outcomes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P(x</a:t>
            </a:r>
            <a:r>
              <a:rPr lang="en-US" altLang="zh-TW" sz="1600" baseline="-25000">
                <a:latin typeface="Times New Roman" pitchFamily="18" charset="0"/>
              </a:rPr>
              <a:t>i</a:t>
            </a:r>
            <a:r>
              <a:rPr lang="en-US" altLang="zh-TW" sz="1600">
                <a:latin typeface="Times New Roman" pitchFamily="18" charset="0"/>
              </a:rPr>
              <a:t>)= Prob [m</a:t>
            </a:r>
            <a:r>
              <a:rPr lang="en-US" altLang="zh-TW" sz="1600" baseline="-25000">
                <a:latin typeface="Times New Roman" pitchFamily="18" charset="0"/>
              </a:rPr>
              <a:t>j</a:t>
            </a:r>
            <a:r>
              <a:rPr lang="en-US" altLang="zh-TW" sz="1600">
                <a:latin typeface="Times New Roman" pitchFamily="18" charset="0"/>
              </a:rPr>
              <a:t>=x</a:t>
            </a:r>
            <a:r>
              <a:rPr lang="en-US" altLang="zh-TW" sz="1600" baseline="-25000">
                <a:latin typeface="Times New Roman" pitchFamily="18" charset="0"/>
              </a:rPr>
              <a:t>i</a:t>
            </a:r>
            <a:r>
              <a:rPr lang="en-US" altLang="zh-TW" sz="1600">
                <a:latin typeface="Times New Roman" pitchFamily="18" charset="0"/>
              </a:rPr>
              <a:t>]  ,                  , P(x</a:t>
            </a:r>
            <a:r>
              <a:rPr lang="en-US" altLang="zh-TW" sz="1600" baseline="-25000">
                <a:latin typeface="Times New Roman" pitchFamily="18" charset="0"/>
              </a:rPr>
              <a:t>i</a:t>
            </a:r>
            <a:r>
              <a:rPr lang="en-US" altLang="zh-TW" sz="1600">
                <a:latin typeface="Times New Roman" pitchFamily="18" charset="0"/>
              </a:rPr>
              <a:t>)     0, i= 1,2,.....M</a:t>
            </a:r>
          </a:p>
        </p:txBody>
      </p:sp>
      <p:graphicFrame>
        <p:nvGraphicFramePr>
          <p:cNvPr id="1434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2450" y="2589213"/>
          <a:ext cx="2317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" name="方程式" r:id="rId6" imgW="126835" imgH="152202" progId="Equation.3">
                  <p:embed/>
                </p:oleObj>
              </mc:Choice>
              <mc:Fallback>
                <p:oleObj name="方程式" r:id="rId6" imgW="126835" imgH="152202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589213"/>
                        <a:ext cx="23177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3"/>
          <p:cNvGraphicFramePr>
            <a:graphicFrameLocks noChangeAspect="1"/>
          </p:cNvGraphicFramePr>
          <p:nvPr/>
        </p:nvGraphicFramePr>
        <p:xfrm>
          <a:off x="1766888" y="3689350"/>
          <a:ext cx="2032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7" name="方程式" r:id="rId8" imgW="126835" imgH="152202" progId="Equation.3">
                  <p:embed/>
                </p:oleObj>
              </mc:Choice>
              <mc:Fallback>
                <p:oleObj name="方程式" r:id="rId8" imgW="126835" imgH="1522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689350"/>
                        <a:ext cx="2032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48" name="Object 16"/>
          <p:cNvGraphicFramePr>
            <a:graphicFrameLocks noChangeAspect="1"/>
          </p:cNvGraphicFramePr>
          <p:nvPr/>
        </p:nvGraphicFramePr>
        <p:xfrm>
          <a:off x="1320800" y="3927475"/>
          <a:ext cx="434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8" name="方程式" r:id="rId9" imgW="431613" imgH="330057" progId="Equation.3">
                  <p:embed/>
                </p:oleObj>
              </mc:Choice>
              <mc:Fallback>
                <p:oleObj name="方程式" r:id="rId9" imgW="431613" imgH="3300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927475"/>
                        <a:ext cx="434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50" name="Object 18"/>
          <p:cNvGraphicFramePr>
            <a:graphicFrameLocks noChangeAspect="1"/>
          </p:cNvGraphicFramePr>
          <p:nvPr/>
        </p:nvGraphicFramePr>
        <p:xfrm>
          <a:off x="1358900" y="4851400"/>
          <a:ext cx="3400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9" name="方程式" r:id="rId11" imgW="2527300" imgH="482600" progId="Equation.3">
                  <p:embed/>
                </p:oleObj>
              </mc:Choice>
              <mc:Fallback>
                <p:oleObj name="方程式" r:id="rId11" imgW="25273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851400"/>
                        <a:ext cx="34004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52" name="Object 20"/>
          <p:cNvGraphicFramePr>
            <a:graphicFrameLocks noChangeAspect="1"/>
          </p:cNvGraphicFramePr>
          <p:nvPr/>
        </p:nvGraphicFramePr>
        <p:xfrm>
          <a:off x="1439863" y="5970588"/>
          <a:ext cx="48704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0" name="方程式" r:id="rId13" imgW="3098800" imgH="406400" progId="Equation.3">
                  <p:embed/>
                </p:oleObj>
              </mc:Choice>
              <mc:Fallback>
                <p:oleObj name="方程式" r:id="rId13" imgW="30988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970588"/>
                        <a:ext cx="48704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975" y="850900"/>
            <a:ext cx="8982075" cy="600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defTabSz="895350" eaLnBrk="1" hangingPunct="1">
              <a:lnSpc>
                <a:spcPct val="80000"/>
              </a:lnSpc>
            </a:pPr>
            <a:r>
              <a:rPr lang="en-US" altLang="zh-TW" sz="2400" b="1" dirty="0" smtClean="0">
                <a:latin typeface="Times New Roman" pitchFamily="18" charset="0"/>
              </a:rPr>
              <a:t>Quantity of Information Carried by an Event (or a Random Variable)</a:t>
            </a:r>
            <a:endParaRPr lang="en-US" altLang="zh-TW" sz="2400" b="1" i="1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Assume an information source: output a random variable </a:t>
            </a:r>
            <a:r>
              <a:rPr lang="en-US" altLang="zh-TW" sz="1900" dirty="0" err="1" smtClean="0">
                <a:latin typeface="Times New Roman" pitchFamily="18" charset="0"/>
              </a:rPr>
              <a:t>m</a:t>
            </a:r>
            <a:r>
              <a:rPr lang="en-US" altLang="zh-TW" sz="1900" baseline="-25000" dirty="0" err="1" smtClean="0">
                <a:latin typeface="Times New Roman" pitchFamily="18" charset="0"/>
              </a:rPr>
              <a:t>j</a:t>
            </a:r>
            <a:r>
              <a:rPr lang="en-US" altLang="zh-TW" sz="1900" baseline="-25000" dirty="0" smtClean="0">
                <a:latin typeface="Times New Roman" pitchFamily="18" charset="0"/>
              </a:rPr>
              <a:t> </a:t>
            </a:r>
            <a:r>
              <a:rPr lang="en-US" altLang="zh-TW" sz="1900" dirty="0" smtClean="0">
                <a:latin typeface="Times New Roman" pitchFamily="18" charset="0"/>
              </a:rPr>
              <a:t>at time j</a:t>
            </a: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endParaRPr lang="en-US" altLang="zh-TW" sz="2200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endParaRPr lang="en-US" altLang="zh-TW" sz="2200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endParaRPr lang="en-US" altLang="zh-TW" sz="2400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  <a:buFont typeface="Times New Roman" pitchFamily="18" charset="0"/>
              <a:buChar char="–"/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</a:pPr>
            <a:r>
              <a:rPr lang="en-US" altLang="zh-TW" sz="1900" dirty="0" smtClean="0">
                <a:latin typeface="Times New Roman" pitchFamily="18" charset="0"/>
              </a:rPr>
              <a:t>Define I(x</a:t>
            </a:r>
            <a:r>
              <a:rPr lang="en-US" altLang="zh-TW" sz="1900" baseline="-25000" dirty="0" smtClean="0">
                <a:latin typeface="Times New Roman" pitchFamily="18" charset="0"/>
              </a:rPr>
              <a:t>i</a:t>
            </a:r>
            <a:r>
              <a:rPr lang="en-US" altLang="zh-TW" sz="1900" dirty="0" smtClean="0">
                <a:latin typeface="Times New Roman" pitchFamily="18" charset="0"/>
              </a:rPr>
              <a:t>)= quantity of information carried by the event </a:t>
            </a:r>
            <a:r>
              <a:rPr lang="en-US" altLang="zh-TW" sz="1900" dirty="0" err="1" smtClean="0">
                <a:latin typeface="Times New Roman" pitchFamily="18" charset="0"/>
              </a:rPr>
              <a:t>m</a:t>
            </a:r>
            <a:r>
              <a:rPr lang="en-US" altLang="zh-TW" sz="1900" baseline="-25000" dirty="0" err="1" smtClean="0">
                <a:latin typeface="Times New Roman" pitchFamily="18" charset="0"/>
              </a:rPr>
              <a:t>j</a:t>
            </a:r>
            <a:r>
              <a:rPr lang="en-US" altLang="zh-TW" sz="1900" dirty="0" smtClean="0">
                <a:latin typeface="Times New Roman" pitchFamily="18" charset="0"/>
              </a:rPr>
              <a:t>= x</a:t>
            </a:r>
            <a:r>
              <a:rPr lang="en-US" altLang="zh-TW" sz="1900" baseline="-25000" dirty="0" smtClean="0">
                <a:latin typeface="Times New Roman" pitchFamily="18" charset="0"/>
              </a:rPr>
              <a:t>i</a:t>
            </a:r>
            <a:endParaRPr lang="en-US" altLang="zh-TW" sz="1900" dirty="0" smtClean="0">
              <a:latin typeface="Times New Roman" pitchFamily="18" charset="0"/>
            </a:endParaRPr>
          </a:p>
          <a:p>
            <a:pPr marL="177800" indent="-177800" defTabSz="895350" eaLnBrk="1" hangingPunct="1">
              <a:lnSpc>
                <a:spcPct val="80000"/>
              </a:lnSpc>
              <a:buFontTx/>
              <a:buNone/>
            </a:pPr>
            <a:r>
              <a:rPr lang="en-US" altLang="zh-TW" sz="1900" b="1" dirty="0" smtClean="0">
                <a:latin typeface="Times New Roman" pitchFamily="18" charset="0"/>
              </a:rPr>
              <a:t>         </a:t>
            </a:r>
            <a:r>
              <a:rPr lang="en-US" altLang="zh-TW" sz="1900" dirty="0" smtClean="0">
                <a:latin typeface="Times New Roman" pitchFamily="18" charset="0"/>
              </a:rPr>
              <a:t>Desired properties: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          1. I(x</a:t>
            </a:r>
            <a:r>
              <a:rPr lang="en-US" altLang="zh-TW" sz="1800" baseline="-25000" dirty="0" smtClean="0">
                <a:latin typeface="Times New Roman" pitchFamily="18" charset="0"/>
              </a:rPr>
              <a:t>i</a:t>
            </a:r>
            <a:r>
              <a:rPr lang="en-US" altLang="zh-TW" sz="1800" dirty="0" smtClean="0">
                <a:latin typeface="Times New Roman" pitchFamily="18" charset="0"/>
              </a:rPr>
              <a:t>)   0</a:t>
            </a: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    	  2.       I(x</a:t>
            </a:r>
            <a:r>
              <a:rPr lang="en-US" altLang="zh-TW" sz="1800" baseline="-25000" dirty="0" smtClean="0">
                <a:latin typeface="Times New Roman" pitchFamily="18" charset="0"/>
              </a:rPr>
              <a:t>i</a:t>
            </a:r>
            <a:r>
              <a:rPr lang="en-US" altLang="zh-TW" sz="1800" dirty="0" smtClean="0">
                <a:latin typeface="Times New Roman" pitchFamily="18" charset="0"/>
              </a:rPr>
              <a:t>) = 0 </a:t>
            </a:r>
          </a:p>
          <a:p>
            <a:pPr marL="541338" lvl="1" indent="-184150" defTabSz="895350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	  3. I(x</a:t>
            </a:r>
            <a:r>
              <a:rPr lang="en-US" altLang="zh-TW" sz="1800" baseline="-25000" dirty="0" smtClean="0">
                <a:latin typeface="Times New Roman" pitchFamily="18" charset="0"/>
              </a:rPr>
              <a:t>i</a:t>
            </a:r>
            <a:r>
              <a:rPr lang="en-US" altLang="zh-TW" sz="1800" dirty="0" smtClean="0">
                <a:latin typeface="Times New Roman" pitchFamily="18" charset="0"/>
              </a:rPr>
              <a:t>) &gt; I(</a:t>
            </a:r>
            <a:r>
              <a:rPr lang="en-US" altLang="zh-TW" sz="1800" dirty="0" err="1" smtClean="0">
                <a:latin typeface="Times New Roman" pitchFamily="18" charset="0"/>
              </a:rPr>
              <a:t>x</a:t>
            </a:r>
            <a:r>
              <a:rPr lang="en-US" altLang="zh-TW" sz="1800" baseline="-25000" dirty="0" err="1" smtClean="0">
                <a:latin typeface="Times New Roman" pitchFamily="18" charset="0"/>
              </a:rPr>
              <a:t>j</a:t>
            </a:r>
            <a:r>
              <a:rPr lang="en-US" altLang="zh-TW" sz="1800" dirty="0" smtClean="0">
                <a:latin typeface="Times New Roman" pitchFamily="18" charset="0"/>
              </a:rPr>
              <a:t>) , if  P(x</a:t>
            </a:r>
            <a:r>
              <a:rPr lang="en-US" altLang="zh-TW" sz="1800" baseline="-25000" dirty="0" smtClean="0">
                <a:latin typeface="Times New Roman" pitchFamily="18" charset="0"/>
              </a:rPr>
              <a:t>i</a:t>
            </a:r>
            <a:r>
              <a:rPr lang="en-US" altLang="zh-TW" sz="1800" dirty="0" smtClean="0">
                <a:latin typeface="Times New Roman" pitchFamily="18" charset="0"/>
              </a:rPr>
              <a:t>) &lt; P(</a:t>
            </a:r>
            <a:r>
              <a:rPr lang="en-US" altLang="zh-TW" sz="1800" dirty="0" err="1" smtClean="0">
                <a:latin typeface="Times New Roman" pitchFamily="18" charset="0"/>
              </a:rPr>
              <a:t>x</a:t>
            </a:r>
            <a:r>
              <a:rPr lang="en-US" altLang="zh-TW" sz="1800" baseline="-25000" dirty="0" err="1" smtClean="0">
                <a:latin typeface="Times New Roman" pitchFamily="18" charset="0"/>
              </a:rPr>
              <a:t>j</a:t>
            </a:r>
            <a:r>
              <a:rPr lang="en-US" altLang="zh-TW" sz="1800" dirty="0" smtClean="0">
                <a:latin typeface="Times New Roman" pitchFamily="18" charset="0"/>
              </a:rPr>
              <a:t>) </a:t>
            </a: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	  4.Information quantities are additive</a:t>
            </a:r>
          </a:p>
          <a:p>
            <a:pPr marL="541338" lvl="1" indent="-184150" defTabSz="89535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I(x</a:t>
            </a:r>
            <a:r>
              <a:rPr lang="en-US" altLang="zh-TW" sz="1900" baseline="-25000" dirty="0" smtClean="0">
                <a:latin typeface="Times New Roman" pitchFamily="18" charset="0"/>
              </a:rPr>
              <a:t>i</a:t>
            </a:r>
            <a:r>
              <a:rPr lang="en-US" altLang="zh-TW" sz="1900" dirty="0" smtClean="0">
                <a:latin typeface="Times New Roman" pitchFamily="18" charset="0"/>
              </a:rPr>
              <a:t>)  =                                                          bits (of information)</a:t>
            </a: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endParaRPr lang="en-US" altLang="zh-TW" sz="1900" dirty="0" smtClean="0">
              <a:latin typeface="Times New Roman" pitchFamily="18" charset="0"/>
            </a:endParaRPr>
          </a:p>
          <a:p>
            <a:pPr marL="541338" lvl="1" indent="-184150" defTabSz="89535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1900" dirty="0" smtClean="0">
                <a:latin typeface="Times New Roman" pitchFamily="18" charset="0"/>
              </a:rPr>
              <a:t>H(S) = entropy of the source = average quantity of information out of the source 	      each time</a:t>
            </a:r>
          </a:p>
          <a:p>
            <a:pPr marL="541338" lvl="1" indent="-184150" defTabSz="895350" eaLnBrk="1" hangingPunct="1">
              <a:lnSpc>
                <a:spcPct val="80000"/>
              </a:lnSpc>
              <a:buFontTx/>
              <a:buNone/>
            </a:pPr>
            <a:r>
              <a:rPr lang="en-US" altLang="zh-TW" sz="1900" dirty="0" smtClean="0">
                <a:latin typeface="Times New Roman" pitchFamily="18" charset="0"/>
              </a:rPr>
              <a:t>            =  </a:t>
            </a:r>
          </a:p>
          <a:p>
            <a:pPr marL="541338" lvl="1" indent="-184150" defTabSz="89535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</a:rPr>
              <a:t>		   = the average quantity of information carried by each random variable</a:t>
            </a:r>
          </a:p>
        </p:txBody>
      </p:sp>
      <p:grpSp>
        <p:nvGrpSpPr>
          <p:cNvPr id="19" name="群組 9"/>
          <p:cNvGrpSpPr>
            <a:grpSpLocks noChangeAspect="1"/>
          </p:cNvGrpSpPr>
          <p:nvPr/>
        </p:nvGrpSpPr>
        <p:grpSpPr bwMode="auto">
          <a:xfrm>
            <a:off x="6804248" y="3374657"/>
            <a:ext cx="2304256" cy="1854543"/>
            <a:chOff x="1024391" y="1196975"/>
            <a:chExt cx="7111187" cy="572389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675" y="1196975"/>
              <a:ext cx="6602413" cy="540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文字方塊 4"/>
            <p:cNvSpPr txBox="1">
              <a:spLocks noChangeArrowheads="1"/>
            </p:cNvSpPr>
            <p:nvPr/>
          </p:nvSpPr>
          <p:spPr bwMode="auto">
            <a:xfrm>
              <a:off x="6923552" y="5419666"/>
              <a:ext cx="1212026" cy="1044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P(x</a:t>
              </a:r>
              <a:r>
                <a:rPr lang="en-US" altLang="zh-TW" sz="16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1"/>
            <p:cNvSpPr txBox="1">
              <a:spLocks noChangeArrowheads="1"/>
            </p:cNvSpPr>
            <p:nvPr/>
          </p:nvSpPr>
          <p:spPr bwMode="auto">
            <a:xfrm>
              <a:off x="1024391" y="2819018"/>
              <a:ext cx="1287917" cy="1044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I(x</a:t>
              </a:r>
              <a:r>
                <a:rPr lang="en-US" altLang="zh-TW" sz="16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8"/>
            <p:cNvSpPr txBox="1">
              <a:spLocks noChangeArrowheads="1"/>
            </p:cNvSpPr>
            <p:nvPr/>
          </p:nvSpPr>
          <p:spPr bwMode="auto">
            <a:xfrm>
              <a:off x="2062808" y="6021530"/>
              <a:ext cx="718073" cy="846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11"/>
            <p:cNvSpPr txBox="1">
              <a:spLocks noChangeArrowheads="1"/>
            </p:cNvSpPr>
            <p:nvPr/>
          </p:nvSpPr>
          <p:spPr bwMode="auto">
            <a:xfrm>
              <a:off x="5468883" y="6074487"/>
              <a:ext cx="1102753" cy="846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727500" y="2212040"/>
                <a:ext cx="180000" cy="216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00" y="2212040"/>
                <a:ext cx="180000" cy="216000"/>
              </a:xfrm>
              <a:prstGeom prst="rect">
                <a:avLst/>
              </a:prstGeom>
              <a:blipFill rotWithShape="1">
                <a:blip r:embed="rId16"/>
                <a:stretch>
                  <a:fillRect l="-16667" r="-20000"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3436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3000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11188" y="1196975"/>
            <a:ext cx="7273925" cy="9239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TW" spc="300" dirty="0">
              <a:ea typeface="新細明體" pitchFamily="18" charset="-120"/>
            </a:endParaRPr>
          </a:p>
          <a:p>
            <a:pPr>
              <a:defRPr/>
            </a:pPr>
            <a:endParaRPr lang="en-US" altLang="zh-TW" spc="300" dirty="0">
              <a:ea typeface="新細明體" pitchFamily="18" charset="-120"/>
            </a:endParaRPr>
          </a:p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grpSp>
        <p:nvGrpSpPr>
          <p:cNvPr id="15364" name="群組 6"/>
          <p:cNvGrpSpPr>
            <a:grpSpLocks noChangeAspect="1"/>
          </p:cNvGrpSpPr>
          <p:nvPr/>
        </p:nvGrpSpPr>
        <p:grpSpPr bwMode="auto">
          <a:xfrm>
            <a:off x="611188" y="1125538"/>
            <a:ext cx="7417196" cy="3970318"/>
            <a:chOff x="611634" y="1124744"/>
            <a:chExt cx="7632774" cy="4963636"/>
          </a:xfrm>
        </p:grpSpPr>
        <p:sp>
          <p:nvSpPr>
            <p:cNvPr id="4" name="文字方塊 3"/>
            <p:cNvSpPr txBox="1"/>
            <p:nvPr/>
          </p:nvSpPr>
          <p:spPr>
            <a:xfrm>
              <a:off x="611634" y="1124744"/>
              <a:ext cx="7632774" cy="4963636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pc="300" dirty="0" smtClean="0">
                  <a:ea typeface="新細明體" pitchFamily="18" charset="-120"/>
                </a:rPr>
                <a:t>M=2</a:t>
              </a:r>
              <a:r>
                <a:rPr lang="en-US" altLang="zh-TW" spc="300" dirty="0">
                  <a:ea typeface="新細明體" pitchFamily="18" charset="-120"/>
                </a:rPr>
                <a:t>,     {x</a:t>
              </a:r>
              <a:r>
                <a:rPr lang="en-US" altLang="zh-TW" spc="300" baseline="-25000" dirty="0">
                  <a:ea typeface="新細明體" pitchFamily="18" charset="-120"/>
                </a:rPr>
                <a:t>1</a:t>
              </a:r>
              <a:r>
                <a:rPr lang="en-US" altLang="zh-TW" spc="300" dirty="0">
                  <a:ea typeface="新細明體" pitchFamily="18" charset="-120"/>
                </a:rPr>
                <a:t>, x</a:t>
              </a:r>
              <a:r>
                <a:rPr lang="en-US" altLang="zh-TW" spc="300" baseline="-25000" dirty="0">
                  <a:ea typeface="新細明體" pitchFamily="18" charset="-120"/>
                </a:rPr>
                <a:t>2</a:t>
              </a:r>
              <a:r>
                <a:rPr lang="en-US" altLang="zh-TW" spc="300" dirty="0">
                  <a:ea typeface="新細明體" pitchFamily="18" charset="-120"/>
                </a:rPr>
                <a:t>} = {0, 1}</a:t>
              </a:r>
            </a:p>
            <a:p>
              <a:pPr>
                <a:defRPr/>
              </a:pPr>
              <a:endParaRPr lang="en-US" altLang="zh-TW" spc="3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zh-TW" altLang="en-US" spc="600" dirty="0">
                  <a:ea typeface="新細明體" pitchFamily="18" charset="-120"/>
                </a:rPr>
                <a:t>   →</a:t>
              </a:r>
              <a:r>
                <a:rPr lang="en-US" altLang="zh-TW" spc="600" dirty="0">
                  <a:ea typeface="新細明體" pitchFamily="18" charset="-120"/>
                </a:rPr>
                <a:t>U = 110100101011001……</a:t>
              </a: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                P(0)=P(1)=½</a:t>
              </a: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    </a:t>
              </a:r>
              <a:r>
                <a:rPr lang="zh-TW" altLang="en-US" spc="600" dirty="0">
                  <a:ea typeface="新細明體" pitchFamily="18" charset="-120"/>
                </a:rPr>
                <a:t>  </a:t>
              </a:r>
              <a:r>
                <a:rPr lang="en-US" altLang="zh-TW" spc="600" dirty="0">
                  <a:ea typeface="新細明體" pitchFamily="18" charset="-120"/>
                </a:rPr>
                <a:t>U = 111111111……</a:t>
              </a: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                P(1)=1, P(0)=0</a:t>
              </a: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    </a:t>
              </a:r>
              <a:r>
                <a:rPr lang="zh-TW" altLang="en-US" spc="600" dirty="0">
                  <a:ea typeface="新細明體" pitchFamily="18" charset="-120"/>
                </a:rPr>
                <a:t>  </a:t>
              </a:r>
              <a:r>
                <a:rPr lang="en-US" altLang="zh-TW" spc="600" dirty="0">
                  <a:ea typeface="新細明體" pitchFamily="18" charset="-120"/>
                </a:rPr>
                <a:t>U = 10111111111011111111……</a:t>
              </a: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                P(1)</a:t>
              </a:r>
              <a:r>
                <a:rPr lang="zh-TW" altLang="en-US" dirty="0">
                  <a:ea typeface="新細明體" pitchFamily="18" charset="-120"/>
                </a:rPr>
                <a:t> ≈ </a:t>
              </a:r>
              <a:r>
                <a:rPr lang="en-US" altLang="zh-TW" spc="600" dirty="0">
                  <a:ea typeface="新細明體" pitchFamily="18" charset="-120"/>
                </a:rPr>
                <a:t>1, P(0)</a:t>
              </a:r>
              <a:r>
                <a:rPr lang="zh-TW" altLang="en-US" dirty="0">
                  <a:ea typeface="新細明體" pitchFamily="18" charset="-120"/>
                </a:rPr>
                <a:t> ≈ </a:t>
              </a:r>
              <a:r>
                <a:rPr lang="en-US" altLang="zh-TW" spc="600" dirty="0" smtClean="0">
                  <a:ea typeface="新細明體" pitchFamily="18" charset="-120"/>
                </a:rPr>
                <a:t>0</a:t>
              </a:r>
              <a:endParaRPr lang="zh-TW" altLang="en-US" spc="600" dirty="0">
                <a:ea typeface="新細明體" pitchFamily="18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9734" y="2204032"/>
              <a:ext cx="446091" cy="4318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7"/>
          <p:cNvGrpSpPr>
            <a:grpSpLocks/>
          </p:cNvGrpSpPr>
          <p:nvPr/>
        </p:nvGrpSpPr>
        <p:grpSpPr bwMode="auto">
          <a:xfrm>
            <a:off x="611188" y="5529998"/>
            <a:ext cx="5905029" cy="923327"/>
            <a:chOff x="755200" y="1903765"/>
            <a:chExt cx="5905648" cy="923264"/>
          </a:xfrm>
        </p:grpSpPr>
        <p:sp>
          <p:nvSpPr>
            <p:cNvPr id="8" name="矩形 7"/>
            <p:cNvSpPr/>
            <p:nvPr/>
          </p:nvSpPr>
          <p:spPr>
            <a:xfrm>
              <a:off x="755200" y="1903765"/>
              <a:ext cx="5905648" cy="9232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pc="300" dirty="0">
                  <a:ea typeface="新細明體" pitchFamily="18" charset="-120"/>
                </a:rPr>
                <a:t>M=4,     {x</a:t>
              </a:r>
              <a:r>
                <a:rPr lang="en-US" altLang="zh-TW" spc="300" baseline="-25000" dirty="0">
                  <a:ea typeface="新細明體" pitchFamily="18" charset="-120"/>
                </a:rPr>
                <a:t>1</a:t>
              </a:r>
              <a:r>
                <a:rPr lang="en-US" altLang="zh-TW" spc="300" dirty="0">
                  <a:ea typeface="新細明體" pitchFamily="18" charset="-120"/>
                </a:rPr>
                <a:t>, x</a:t>
              </a:r>
              <a:r>
                <a:rPr lang="en-US" altLang="zh-TW" spc="300" baseline="-25000" dirty="0">
                  <a:ea typeface="新細明體" pitchFamily="18" charset="-120"/>
                </a:rPr>
                <a:t>2,</a:t>
              </a:r>
              <a:r>
                <a:rPr lang="en-US" altLang="zh-TW" spc="300" dirty="0">
                  <a:ea typeface="新細明體" pitchFamily="18" charset="-120"/>
                </a:rPr>
                <a:t> x</a:t>
              </a:r>
              <a:r>
                <a:rPr lang="en-US" altLang="zh-TW" spc="300" baseline="-25000" dirty="0">
                  <a:ea typeface="新細明體" pitchFamily="18" charset="-120"/>
                </a:rPr>
                <a:t>3</a:t>
              </a:r>
              <a:r>
                <a:rPr lang="en-US" altLang="zh-TW" spc="300" dirty="0">
                  <a:ea typeface="新細明體" pitchFamily="18" charset="-120"/>
                </a:rPr>
                <a:t>, x</a:t>
              </a:r>
              <a:r>
                <a:rPr lang="en-US" altLang="zh-TW" spc="300" baseline="-25000" dirty="0">
                  <a:ea typeface="新細明體" pitchFamily="18" charset="-120"/>
                </a:rPr>
                <a:t>4</a:t>
              </a:r>
              <a:r>
                <a:rPr lang="en-US" altLang="zh-TW" spc="300" dirty="0">
                  <a:ea typeface="新細明體" pitchFamily="18" charset="-120"/>
                </a:rPr>
                <a:t>} = {00, 01, 10, 11}</a:t>
              </a:r>
            </a:p>
            <a:p>
              <a:pPr>
                <a:defRPr/>
              </a:pPr>
              <a:endParaRPr lang="en-US" altLang="zh-TW" spc="3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zh-TW" altLang="en-US" spc="600" dirty="0">
                  <a:ea typeface="新細明體" pitchFamily="18" charset="-120"/>
                </a:rPr>
                <a:t>   →</a:t>
              </a:r>
              <a:r>
                <a:rPr lang="en-US" altLang="zh-TW" spc="600" dirty="0">
                  <a:ea typeface="新細明體" pitchFamily="18" charset="-120"/>
                </a:rPr>
                <a:t>U = </a:t>
              </a:r>
              <a:r>
                <a:rPr lang="en-US" altLang="zh-TW" u="sng" spc="600" dirty="0">
                  <a:ea typeface="新細明體" pitchFamily="18" charset="-120"/>
                </a:rPr>
                <a:t>01</a:t>
              </a:r>
              <a:r>
                <a:rPr lang="en-US" altLang="zh-TW" spc="600" dirty="0">
                  <a:ea typeface="新細明體" pitchFamily="18" charset="-120"/>
                </a:rPr>
                <a:t> </a:t>
              </a:r>
              <a:r>
                <a:rPr lang="en-US" altLang="zh-TW" u="sng" spc="600" dirty="0">
                  <a:ea typeface="新細明體" pitchFamily="18" charset="-120"/>
                </a:rPr>
                <a:t>00</a:t>
              </a:r>
              <a:r>
                <a:rPr lang="en-US" altLang="zh-TW" spc="600" dirty="0">
                  <a:ea typeface="新細明體" pitchFamily="18" charset="-120"/>
                </a:rPr>
                <a:t> </a:t>
              </a:r>
              <a:r>
                <a:rPr lang="en-US" altLang="zh-TW" u="sng" spc="600" dirty="0">
                  <a:ea typeface="新細明體" pitchFamily="18" charset="-120"/>
                </a:rPr>
                <a:t>10</a:t>
              </a:r>
              <a:r>
                <a:rPr lang="en-US" altLang="zh-TW" spc="600" dirty="0">
                  <a:ea typeface="新細明體" pitchFamily="18" charset="-120"/>
                </a:rPr>
                <a:t> </a:t>
              </a:r>
              <a:r>
                <a:rPr lang="en-US" altLang="zh-TW" u="sng" spc="600" dirty="0">
                  <a:ea typeface="新細明體" pitchFamily="18" charset="-120"/>
                </a:rPr>
                <a:t>11</a:t>
              </a:r>
              <a:r>
                <a:rPr lang="en-US" altLang="zh-TW" spc="600" dirty="0">
                  <a:ea typeface="新細明體" pitchFamily="18" charset="-120"/>
                </a:rPr>
                <a:t> </a:t>
              </a:r>
              <a:r>
                <a:rPr lang="en-US" altLang="zh-TW" u="sng" spc="600" dirty="0">
                  <a:ea typeface="新細明體" pitchFamily="18" charset="-120"/>
                </a:rPr>
                <a:t>01</a:t>
              </a:r>
              <a:r>
                <a:rPr lang="en-US" altLang="zh-TW" spc="600" dirty="0" smtClean="0">
                  <a:ea typeface="新細明體" pitchFamily="18" charset="-120"/>
                </a:rPr>
                <a:t>……   </a:t>
              </a:r>
              <a:endParaRPr lang="en-US" altLang="zh-TW" spc="300" dirty="0">
                <a:ea typeface="新細明體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2961" y="2462021"/>
              <a:ext cx="432045" cy="3455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188913"/>
            <a:ext cx="8229600" cy="52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Some Fundamentals in Information Theory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58877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Examples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M = 2, {x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, x</a:t>
            </a:r>
            <a:r>
              <a:rPr lang="en-US" altLang="zh-TW" sz="1800" baseline="-25000" dirty="0" smtClean="0">
                <a:latin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</a:rPr>
              <a:t>}= {0,1}, P(0)= P(1)=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   I(0) = I(1) = 1  bit (of information),     H(S)= 1  bit (of information)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1800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U=01</a:t>
            </a:r>
            <a:r>
              <a:rPr lang="en-US" altLang="zh-TW" sz="1800" u="sng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1800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01101001010110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sz="1800" spc="600" dirty="0">
                <a:ea typeface="新細明體" pitchFamily="18" charset="-120"/>
              </a:rPr>
              <a:t>        </a:t>
            </a:r>
            <a:r>
              <a:rPr lang="en-US" altLang="zh-TW" sz="1800" spc="600" dirty="0" smtClean="0">
                <a:ea typeface="新細明體" pitchFamily="18" charset="-120"/>
              </a:rPr>
              <a:t>    </a:t>
            </a:r>
            <a:r>
              <a:rPr lang="zh-TW" altLang="en-US" sz="1800" dirty="0" smtClean="0">
                <a:ea typeface="新細明體" pitchFamily="18" charset="-120"/>
              </a:rPr>
              <a:t>↑</a:t>
            </a:r>
            <a:endParaRPr lang="en-US" altLang="zh-TW" sz="1800" spc="600" dirty="0"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                </a:t>
            </a:r>
            <a:r>
              <a:rPr lang="en-US" altLang="zh-TW" sz="1800" dirty="0" smtClean="0">
                <a:ea typeface="新細明體" pitchFamily="18" charset="-120"/>
              </a:rPr>
              <a:t>         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This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carries exactly 1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information</a:t>
            </a:r>
            <a:r>
              <a:rPr lang="en-US" altLang="zh-TW" sz="1800" spc="600" dirty="0">
                <a:ea typeface="新細明體" pitchFamily="18" charset="-120"/>
              </a:rPr>
              <a:t>  </a:t>
            </a:r>
            <a:endParaRPr lang="en-US" altLang="zh-TW" sz="1800" spc="300" dirty="0">
              <a:ea typeface="新細明體" pitchFamily="18" charset="-120"/>
            </a:endParaRPr>
          </a:p>
          <a:p>
            <a:pPr lvl="1" eaLnBrk="1" hangingPunct="1">
              <a:spcBef>
                <a:spcPts val="1000"/>
              </a:spcBef>
            </a:pPr>
            <a:r>
              <a:rPr lang="en-US" altLang="zh-TW" sz="1800" dirty="0" smtClean="0">
                <a:latin typeface="Times New Roman" pitchFamily="18" charset="0"/>
              </a:rPr>
              <a:t>M =4, {x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, x</a:t>
            </a:r>
            <a:r>
              <a:rPr lang="en-US" altLang="zh-TW" sz="1800" baseline="-25000" dirty="0" smtClean="0">
                <a:latin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</a:rPr>
              <a:t>, x</a:t>
            </a:r>
            <a:r>
              <a:rPr lang="en-US" altLang="zh-TW" sz="1800" baseline="-25000" dirty="0" smtClean="0">
                <a:latin typeface="Times New Roman" pitchFamily="18" charset="0"/>
              </a:rPr>
              <a:t>3</a:t>
            </a:r>
            <a:r>
              <a:rPr lang="en-US" altLang="zh-TW" sz="1800" dirty="0" smtClean="0">
                <a:latin typeface="Times New Roman" pitchFamily="18" charset="0"/>
              </a:rPr>
              <a:t>, x</a:t>
            </a:r>
            <a:r>
              <a:rPr lang="en-US" altLang="zh-TW" sz="1800" baseline="-25000" dirty="0" smtClean="0">
                <a:latin typeface="Times New Roman" pitchFamily="18" charset="0"/>
              </a:rPr>
              <a:t>4</a:t>
            </a:r>
            <a:r>
              <a:rPr lang="en-US" altLang="zh-TW" sz="1800" dirty="0" smtClean="0">
                <a:latin typeface="Times New Roman" pitchFamily="18" charset="0"/>
              </a:rPr>
              <a:t>}={00, 01, 10, 11}, P(x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)= P(x</a:t>
            </a:r>
            <a:r>
              <a:rPr lang="en-US" altLang="zh-TW" sz="1800" baseline="-25000" dirty="0" smtClean="0">
                <a:latin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</a:rPr>
              <a:t>)= P(x</a:t>
            </a:r>
            <a:r>
              <a:rPr lang="en-US" altLang="zh-TW" sz="1800" baseline="-25000" dirty="0" smtClean="0">
                <a:latin typeface="Times New Roman" pitchFamily="18" charset="0"/>
              </a:rPr>
              <a:t>3</a:t>
            </a:r>
            <a:r>
              <a:rPr lang="en-US" altLang="zh-TW" sz="1800" dirty="0" smtClean="0">
                <a:latin typeface="Times New Roman" pitchFamily="18" charset="0"/>
              </a:rPr>
              <a:t>)= P(x</a:t>
            </a:r>
            <a:r>
              <a:rPr lang="en-US" altLang="zh-TW" sz="1800" baseline="-25000" dirty="0" smtClean="0">
                <a:latin typeface="Times New Roman" pitchFamily="18" charset="0"/>
              </a:rPr>
              <a:t>4</a:t>
            </a:r>
            <a:r>
              <a:rPr lang="en-US" altLang="zh-TW" sz="1800" dirty="0" smtClean="0">
                <a:latin typeface="Times New Roman" pitchFamily="18" charset="0"/>
              </a:rPr>
              <a:t>)=</a:t>
            </a:r>
          </a:p>
          <a:p>
            <a:pPr marL="1044000"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I(x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)= I(x</a:t>
            </a:r>
            <a:r>
              <a:rPr lang="en-US" altLang="zh-TW" sz="1800" baseline="-25000" dirty="0" smtClean="0">
                <a:latin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</a:rPr>
              <a:t>)= I(x</a:t>
            </a:r>
            <a:r>
              <a:rPr lang="en-US" altLang="zh-TW" sz="1800" baseline="-25000" dirty="0" smtClean="0">
                <a:latin typeface="Times New Roman" pitchFamily="18" charset="0"/>
              </a:rPr>
              <a:t>3</a:t>
            </a:r>
            <a:r>
              <a:rPr lang="en-US" altLang="zh-TW" sz="1800" dirty="0" smtClean="0">
                <a:latin typeface="Times New Roman" pitchFamily="18" charset="0"/>
              </a:rPr>
              <a:t>)= I(x</a:t>
            </a:r>
            <a:r>
              <a:rPr lang="en-US" altLang="zh-TW" sz="1800" baseline="-25000" dirty="0" smtClean="0">
                <a:latin typeface="Times New Roman" pitchFamily="18" charset="0"/>
              </a:rPr>
              <a:t>4</a:t>
            </a:r>
            <a:r>
              <a:rPr lang="en-US" altLang="zh-TW" sz="1800" dirty="0" smtClean="0">
                <a:latin typeface="Times New Roman" pitchFamily="18" charset="0"/>
              </a:rPr>
              <a:t>)= 2  bits (of information),                        </a:t>
            </a:r>
          </a:p>
          <a:p>
            <a:pPr marL="1044000"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H(S)= 2  bits (of information)</a:t>
            </a:r>
          </a:p>
          <a:p>
            <a:pPr marL="1044000" indent="-284400">
              <a:buNone/>
              <a:defRPr/>
            </a:pPr>
            <a:r>
              <a:rPr lang="en-US" altLang="zh-TW" sz="1800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U=</a:t>
            </a:r>
            <a:r>
              <a:rPr lang="en-US" altLang="zh-TW" sz="1800" u="sng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</a:t>
            </a:r>
            <a:r>
              <a:rPr lang="en-US" altLang="zh-TW" sz="1800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00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1800" u="sng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zh-TW" altLang="en-US" sz="1800" dirty="0" smtClean="0">
                <a:ea typeface="新細明體" pitchFamily="18" charset="-120"/>
              </a:rPr>
              <a:t>                           ↑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This  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symbol (represented by two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its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 carries exactly 2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bits </a:t>
            </a:r>
            <a:r>
              <a:rPr lang="en-US" altLang="zh-TW" sz="1800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 information</a:t>
            </a:r>
            <a:endParaRPr lang="zh-TW" altLang="en-US" sz="18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000"/>
              </a:spcBef>
            </a:pPr>
            <a:r>
              <a:rPr lang="en-US" altLang="zh-TW" sz="1800" dirty="0" smtClean="0">
                <a:latin typeface="Times New Roman" pitchFamily="18" charset="0"/>
              </a:rPr>
              <a:t>M = 2, {x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, x</a:t>
            </a:r>
            <a:r>
              <a:rPr lang="en-US" altLang="zh-TW" sz="1800" baseline="-25000" dirty="0" smtClean="0">
                <a:latin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</a:rPr>
              <a:t>}= {0,1}, P(0)=      , P(1)=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   I(0)= 2 bits (of information), I(1)= 0.42 bits (of information)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   H(S)= 0.81 bits (of information)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1800" spc="600" dirty="0" smtClean="0">
                <a:ea typeface="新細明體" pitchFamily="18" charset="-120"/>
              </a:rPr>
              <a:t>     </a:t>
            </a:r>
            <a:r>
              <a:rPr lang="en-US" altLang="zh-TW" sz="1800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U=11</a:t>
            </a:r>
            <a:r>
              <a:rPr lang="en-US" altLang="zh-TW" sz="1800" u="sng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1800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0111110011111</a:t>
            </a:r>
            <a:r>
              <a:rPr lang="en-US" altLang="zh-TW" sz="1800" u="sng" spc="6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1800" spc="6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↑                                             ↑</a:t>
            </a:r>
            <a:endParaRPr lang="en-US" altLang="zh-TW" sz="1800" spc="6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This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carries      This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carries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0.42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information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2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bits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information</a:t>
            </a:r>
            <a:endParaRPr lang="en-US" altLang="zh-TW" sz="1800" dirty="0" smtClean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45763100"/>
              </p:ext>
            </p:extLst>
          </p:nvPr>
        </p:nvGraphicFramePr>
        <p:xfrm>
          <a:off x="4283968" y="1185704"/>
          <a:ext cx="234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9" name="方程式" r:id="rId4" imgW="152280" imgH="342720" progId="Equation.3">
                  <p:embed/>
                </p:oleObj>
              </mc:Choice>
              <mc:Fallback>
                <p:oleObj name="方程式" r:id="rId4" imgW="152280" imgH="3427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185704"/>
                        <a:ext cx="2349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06610371"/>
              </p:ext>
            </p:extLst>
          </p:nvPr>
        </p:nvGraphicFramePr>
        <p:xfrm>
          <a:off x="7092280" y="2708920"/>
          <a:ext cx="195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0" name="方程式" r:id="rId6" imgW="152334" imgH="393529" progId="Equation.3">
                  <p:embed/>
                </p:oleObj>
              </mc:Choice>
              <mc:Fallback>
                <p:oleObj name="方程式" r:id="rId6" imgW="152334" imgH="393529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708920"/>
                        <a:ext cx="1952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621248"/>
              </p:ext>
            </p:extLst>
          </p:nvPr>
        </p:nvGraphicFramePr>
        <p:xfrm>
          <a:off x="3563888" y="4529316"/>
          <a:ext cx="195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1" name="方程式" r:id="rId8" imgW="152334" imgH="393529" progId="Equation.3">
                  <p:embed/>
                </p:oleObj>
              </mc:Choice>
              <mc:Fallback>
                <p:oleObj name="方程式" r:id="rId8" imgW="15233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529316"/>
                        <a:ext cx="1952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73769"/>
              </p:ext>
            </p:extLst>
          </p:nvPr>
        </p:nvGraphicFramePr>
        <p:xfrm>
          <a:off x="4545712" y="4525124"/>
          <a:ext cx="1952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2" name="方程式" r:id="rId9" imgW="152334" imgH="393529" progId="Equation.3">
                  <p:embed/>
                </p:oleObj>
              </mc:Choice>
              <mc:Fallback>
                <p:oleObj name="方程式" r:id="rId9" imgW="15233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712" y="4525124"/>
                        <a:ext cx="1952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4763567" cy="40274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971550" y="849858"/>
            <a:ext cx="7200900" cy="13684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TW" spc="3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300" dirty="0">
                <a:ea typeface="新細明體" pitchFamily="18" charset="-120"/>
              </a:rPr>
              <a:t>M=2,   {</a:t>
            </a:r>
            <a:r>
              <a:rPr lang="zh-TW" altLang="en-US" spc="300" dirty="0">
                <a:ea typeface="新細明體" pitchFamily="18" charset="-120"/>
              </a:rPr>
              <a:t> </a:t>
            </a:r>
            <a:r>
              <a:rPr lang="en-US" altLang="zh-TW" spc="300" dirty="0">
                <a:ea typeface="新細明體" pitchFamily="18" charset="-120"/>
              </a:rPr>
              <a:t>x</a:t>
            </a:r>
            <a:r>
              <a:rPr lang="en-US" altLang="zh-TW" spc="300" baseline="-25000" dirty="0">
                <a:ea typeface="新細明體" pitchFamily="18" charset="-120"/>
              </a:rPr>
              <a:t>1</a:t>
            </a:r>
            <a:r>
              <a:rPr lang="en-US" altLang="zh-TW" spc="300" dirty="0">
                <a:ea typeface="新細明體" pitchFamily="18" charset="-120"/>
              </a:rPr>
              <a:t>, x</a:t>
            </a:r>
            <a:r>
              <a:rPr lang="en-US" altLang="zh-TW" spc="300" baseline="-25000" dirty="0">
                <a:ea typeface="新細明體" pitchFamily="18" charset="-120"/>
              </a:rPr>
              <a:t>2</a:t>
            </a:r>
            <a:r>
              <a:rPr lang="zh-TW" altLang="en-US" spc="300" baseline="-25000" dirty="0">
                <a:ea typeface="新細明體" pitchFamily="18" charset="-120"/>
              </a:rPr>
              <a:t> </a:t>
            </a:r>
            <a:r>
              <a:rPr lang="en-US" altLang="zh-TW" spc="300" dirty="0">
                <a:ea typeface="新細明體" pitchFamily="18" charset="-120"/>
              </a:rPr>
              <a:t>} = {</a:t>
            </a:r>
            <a:r>
              <a:rPr lang="zh-TW" altLang="en-US" spc="300" dirty="0">
                <a:ea typeface="新細明體" pitchFamily="18" charset="-120"/>
              </a:rPr>
              <a:t> </a:t>
            </a:r>
            <a:r>
              <a:rPr lang="en-US" altLang="zh-TW" spc="300" dirty="0">
                <a:ea typeface="新細明體" pitchFamily="18" charset="-120"/>
              </a:rPr>
              <a:t>0, 1</a:t>
            </a:r>
            <a:r>
              <a:rPr lang="zh-TW" altLang="en-US" spc="300" dirty="0">
                <a:ea typeface="新細明體" pitchFamily="18" charset="-120"/>
              </a:rPr>
              <a:t> </a:t>
            </a:r>
            <a:r>
              <a:rPr lang="en-US" altLang="zh-TW" spc="300" dirty="0">
                <a:ea typeface="新細明體" pitchFamily="18" charset="-120"/>
              </a:rPr>
              <a:t>},  </a:t>
            </a:r>
            <a:r>
              <a:rPr lang="en-US" altLang="zh-TW" spc="600" dirty="0">
                <a:ea typeface="新細明體" pitchFamily="18" charset="-120"/>
              </a:rPr>
              <a:t>P(1)=p, P(0)=1-p</a:t>
            </a:r>
          </a:p>
          <a:p>
            <a:pPr>
              <a:defRPr/>
            </a:pPr>
            <a:endParaRPr lang="en-US" altLang="zh-TW" spc="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H(S</a:t>
            </a:r>
            <a:r>
              <a:rPr lang="en-US" altLang="zh-TW" spc="600" dirty="0" smtClean="0">
                <a:ea typeface="新細明體" pitchFamily="18" charset="-120"/>
              </a:rPr>
              <a:t>)=-</a:t>
            </a:r>
            <a:r>
              <a:rPr lang="en-US" altLang="zh-TW" dirty="0" smtClean="0">
                <a:ea typeface="新細明體" pitchFamily="18" charset="-120"/>
              </a:rPr>
              <a:t>[ p log </a:t>
            </a:r>
            <a:r>
              <a:rPr lang="en-US" altLang="zh-TW" dirty="0">
                <a:ea typeface="新細明體" pitchFamily="18" charset="-120"/>
              </a:rPr>
              <a:t>p + (1-p)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log (1-p)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]</a:t>
            </a:r>
          </a:p>
          <a:p>
            <a:pPr>
              <a:defRPr/>
            </a:pPr>
            <a:endParaRPr lang="en-US" altLang="zh-TW" sz="1100" spc="300" dirty="0">
              <a:ea typeface="新細明體" pitchFamily="18" charset="-120"/>
            </a:endParaRPr>
          </a:p>
        </p:txBody>
      </p:sp>
      <p:sp>
        <p:nvSpPr>
          <p:cNvPr id="20489" name="矩形 2"/>
          <p:cNvSpPr>
            <a:spLocks noChangeArrowheads="1"/>
          </p:cNvSpPr>
          <p:nvPr/>
        </p:nvSpPr>
        <p:spPr bwMode="auto">
          <a:xfrm>
            <a:off x="2051721" y="6093296"/>
            <a:ext cx="403244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Arial" charset="0"/>
              </a:rPr>
              <a:t>           </a:t>
            </a:r>
            <a:r>
              <a:rPr lang="en-US" altLang="zh-TW" sz="2000" u="sng" dirty="0">
                <a:latin typeface="Arial" charset="0"/>
              </a:rPr>
              <a:t>Binary Entropy </a:t>
            </a:r>
            <a:r>
              <a:rPr lang="en-US" altLang="zh-TW" sz="2000" u="sng" dirty="0" smtClean="0">
                <a:latin typeface="Arial" charset="0"/>
              </a:rPr>
              <a:t>Function</a:t>
            </a:r>
            <a:endParaRPr lang="zh-TW" altLang="en-US" sz="2000" u="sng" dirty="0"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3" y="3717032"/>
            <a:ext cx="1215397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spc="600" dirty="0">
                <a:ea typeface="新細明體" pitchFamily="18" charset="-120"/>
              </a:rPr>
              <a:t>H(S)</a:t>
            </a:r>
          </a:p>
          <a:p>
            <a:pPr>
              <a:defRPr/>
            </a:pPr>
            <a:r>
              <a:rPr lang="en-US" altLang="zh-TW" sz="2000" spc="600" dirty="0">
                <a:ea typeface="新細明體" pitchFamily="18" charset="-120"/>
              </a:rPr>
              <a:t>(bits)</a:t>
            </a:r>
            <a:endParaRPr lang="zh-TW" altLang="en-US" sz="2000" dirty="0"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63688" y="292494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0.81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763688" y="22124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1.0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60232" y="52292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40152" y="552026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1.0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04048" y="5518800"/>
            <a:ext cx="71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0.75</a:t>
            </a:r>
            <a:endParaRPr lang="zh-TW" altLang="en-US" sz="2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52086" y="5518800"/>
            <a:ext cx="53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0.5</a:t>
            </a:r>
            <a:endParaRPr lang="zh-TW" altLang="en-US" sz="2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131840" y="55188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0.25</a:t>
            </a:r>
            <a:endParaRPr lang="zh-TW" altLang="en-US" sz="2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55776" y="551880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83668" y="51571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5893271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=0000000⋯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93271"/>
                <a:ext cx="201622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588224" y="4685074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=1111111⋯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685074"/>
                <a:ext cx="201622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21838" y="2772796"/>
                <a:ext cx="2808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=111011110111⋯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38" y="2772796"/>
                <a:ext cx="280831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148460" y="2076420"/>
                <a:ext cx="3672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=101100101001010011⋯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60" y="2076420"/>
                <a:ext cx="367201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2" name="文字方塊 2"/>
          <p:cNvSpPr txBox="1">
            <a:spLocks noChangeArrowheads="1"/>
          </p:cNvSpPr>
          <p:nvPr/>
        </p:nvSpPr>
        <p:spPr bwMode="auto">
          <a:xfrm>
            <a:off x="360363" y="360363"/>
            <a:ext cx="6342890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 dirty="0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3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24742"/>
            <a:ext cx="3339389" cy="2856586"/>
          </a:xfrm>
          <a:prstGeom prst="rect">
            <a:avLst/>
          </a:prstGeom>
        </p:spPr>
      </p:pic>
      <p:sp>
        <p:nvSpPr>
          <p:cNvPr id="21506" name="文字方塊 3"/>
          <p:cNvSpPr txBox="1">
            <a:spLocks noChangeArrowheads="1"/>
          </p:cNvSpPr>
          <p:nvPr/>
        </p:nvSpPr>
        <p:spPr bwMode="auto">
          <a:xfrm>
            <a:off x="360363" y="360363"/>
            <a:ext cx="6343650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3000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24" y="39330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H(S)</a:t>
            </a:r>
          </a:p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(bits</a:t>
            </a:r>
            <a:r>
              <a:rPr lang="en-US" altLang="zh-TW" spc="600" dirty="0" smtClean="0">
                <a:ea typeface="新細明體" pitchFamily="18" charset="-120"/>
              </a:rPr>
              <a:t>)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95936" y="59492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43608" y="62373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95736" y="6237312"/>
                <a:ext cx="504056" cy="45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237312"/>
                <a:ext cx="504056" cy="451534"/>
              </a:xfrm>
              <a:prstGeom prst="rect">
                <a:avLst/>
              </a:prstGeom>
              <a:blipFill rotWithShape="1">
                <a:blip r:embed="rId4"/>
                <a:stretch>
                  <a:fillRect r="-4819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275856" y="6228020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1−</m:t>
                      </m:r>
                      <m:r>
                        <a:rPr lang="en-US" altLang="zh-TW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6228020"/>
                <a:ext cx="7920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915816" y="37797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pc="600" dirty="0" smtClean="0">
                <a:ea typeface="新細明體" pitchFamily="18" charset="-120"/>
              </a:rPr>
              <a:t>p fixed</a:t>
            </a:r>
            <a:endParaRPr lang="zh-TW" altLang="en-US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-36512" y="493187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,0, 1−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931876"/>
                <a:ext cx="144016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71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19872" y="471585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,1−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,0]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715852"/>
                <a:ext cx="144016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71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55776" y="3140968"/>
                <a:ext cx="1296144" cy="45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box>
                        <m:boxPr>
                          <m:ctrl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40968"/>
                <a:ext cx="1296144" cy="452368"/>
              </a:xfrm>
              <a:prstGeom prst="rect">
                <a:avLst/>
              </a:prstGeom>
              <a:blipFill rotWithShape="1">
                <a:blip r:embed="rId8"/>
                <a:stretch>
                  <a:fillRect r="-469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790746" y="4355812"/>
                <a:ext cx="317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746" y="4355812"/>
                <a:ext cx="31775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4974322" y="2060848"/>
            <a:ext cx="3922776" cy="4617720"/>
            <a:chOff x="4788024" y="1988840"/>
            <a:chExt cx="3922776" cy="461772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988840"/>
              <a:ext cx="3922776" cy="4617720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5295508" y="5229200"/>
              <a:ext cx="144016" cy="14401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854642" y="4005064"/>
                <a:ext cx="756084" cy="417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[ 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 0 ]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42" y="4005064"/>
                <a:ext cx="756084" cy="417037"/>
              </a:xfrm>
              <a:prstGeom prst="rect">
                <a:avLst/>
              </a:prstGeom>
              <a:blipFill rotWithShape="1">
                <a:blip r:embed="rId11"/>
                <a:stretch>
                  <a:fillRect l="-2400" r="-25600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998658" y="3140968"/>
                <a:ext cx="869620" cy="417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[ 0,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 ]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658" y="3140968"/>
                <a:ext cx="869620" cy="417037"/>
              </a:xfrm>
              <a:prstGeom prst="rect">
                <a:avLst/>
              </a:prstGeom>
              <a:blipFill rotWithShape="1">
                <a:blip r:embed="rId12"/>
                <a:stretch>
                  <a:fillRect l="-2098" r="-9790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30306" y="6372036"/>
                <a:ext cx="317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06" y="6372036"/>
                <a:ext cx="317758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11188" y="981075"/>
            <a:ext cx="6769100" cy="21542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TW" sz="800" spc="3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300" dirty="0">
                <a:ea typeface="新細明體" pitchFamily="18" charset="-120"/>
              </a:rPr>
              <a:t>M=3,     {x</a:t>
            </a:r>
            <a:r>
              <a:rPr lang="en-US" altLang="zh-TW" spc="300" baseline="-25000" dirty="0">
                <a:ea typeface="新細明體" pitchFamily="18" charset="-120"/>
              </a:rPr>
              <a:t>1</a:t>
            </a:r>
            <a:r>
              <a:rPr lang="en-US" altLang="zh-TW" spc="300" dirty="0">
                <a:ea typeface="新細明體" pitchFamily="18" charset="-120"/>
              </a:rPr>
              <a:t>, x</a:t>
            </a:r>
            <a:r>
              <a:rPr lang="en-US" altLang="zh-TW" spc="300" baseline="-25000" dirty="0">
                <a:ea typeface="新細明體" pitchFamily="18" charset="-120"/>
              </a:rPr>
              <a:t>2,</a:t>
            </a:r>
            <a:r>
              <a:rPr lang="en-US" altLang="zh-TW" spc="300" dirty="0">
                <a:ea typeface="新細明體" pitchFamily="18" charset="-120"/>
              </a:rPr>
              <a:t> x</a:t>
            </a:r>
            <a:r>
              <a:rPr lang="en-US" altLang="zh-TW" spc="300" baseline="-25000" dirty="0">
                <a:ea typeface="新細明體" pitchFamily="18" charset="-120"/>
              </a:rPr>
              <a:t>3</a:t>
            </a:r>
            <a:r>
              <a:rPr lang="en-US" altLang="zh-TW" spc="300" dirty="0">
                <a:ea typeface="新細明體" pitchFamily="18" charset="-120"/>
              </a:rPr>
              <a:t>} = {0, 1, 2}</a:t>
            </a:r>
          </a:p>
          <a:p>
            <a:pPr>
              <a:defRPr/>
            </a:pPr>
            <a:endParaRPr lang="en-US" altLang="zh-TW" spc="3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300" dirty="0">
                <a:ea typeface="新細明體" pitchFamily="18" charset="-120"/>
              </a:rPr>
              <a:t>P(0) = p, P(1) = q, P(2) = 1-p-q</a:t>
            </a:r>
          </a:p>
          <a:p>
            <a:pPr>
              <a:defRPr/>
            </a:pPr>
            <a:endParaRPr lang="en-US" altLang="zh-TW" spc="3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300" dirty="0">
                <a:ea typeface="新細明體" pitchFamily="18" charset="-120"/>
              </a:rPr>
              <a:t>                [p, q, 1-p-q]</a:t>
            </a:r>
          </a:p>
          <a:p>
            <a:pPr>
              <a:defRPr/>
            </a:pPr>
            <a:endParaRPr lang="en-US" altLang="zh-TW" spc="3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H(S</a:t>
            </a:r>
            <a:r>
              <a:rPr lang="en-US" altLang="zh-TW" spc="600" dirty="0" smtClean="0">
                <a:ea typeface="新細明體" pitchFamily="18" charset="-120"/>
              </a:rPr>
              <a:t>)=-</a:t>
            </a:r>
            <a:r>
              <a:rPr lang="en-US" altLang="zh-TW" dirty="0" smtClean="0">
                <a:ea typeface="新細明體" pitchFamily="18" charset="-120"/>
              </a:rPr>
              <a:t>[ p log </a:t>
            </a:r>
            <a:r>
              <a:rPr lang="en-US" altLang="zh-TW" dirty="0">
                <a:ea typeface="新細明體" pitchFamily="18" charset="-120"/>
              </a:rPr>
              <a:t>p + (1-p-q)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log (1-p-q) + </a:t>
            </a:r>
            <a:r>
              <a:rPr lang="en-US" altLang="zh-TW" dirty="0" smtClean="0">
                <a:ea typeface="新細明體" pitchFamily="18" charset="-120"/>
              </a:rPr>
              <a:t>q log </a:t>
            </a:r>
            <a:r>
              <a:rPr lang="en-US" altLang="zh-TW" dirty="0">
                <a:ea typeface="新細明體" pitchFamily="18" charset="-120"/>
              </a:rPr>
              <a:t>q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]</a:t>
            </a:r>
            <a:endParaRPr lang="en-US" altLang="zh-TW" sz="1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414482" y="2780928"/>
                <a:ext cx="869620" cy="43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[ 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 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82" y="2780928"/>
                <a:ext cx="869620" cy="430567"/>
              </a:xfrm>
              <a:prstGeom prst="rect">
                <a:avLst/>
              </a:prstGeom>
              <a:blipFill rotWithShape="1">
                <a:blip r:embed="rId14"/>
                <a:stretch>
                  <a:fillRect l="-2098" r="-6294" b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50586" y="2854417"/>
                <a:ext cx="869620" cy="43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[ 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 ]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86" y="2854417"/>
                <a:ext cx="869620" cy="430567"/>
              </a:xfrm>
              <a:prstGeom prst="rect">
                <a:avLst/>
              </a:prstGeom>
              <a:blipFill rotWithShape="1">
                <a:blip r:embed="rId15"/>
                <a:stretch>
                  <a:fillRect l="-2817" r="-6338" b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8358698" y="431458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1.0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85324" y="4249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968798" y="3502489"/>
                <a:ext cx="869620" cy="43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[ 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,0,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pitchFamily="18" charset="-12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新細明體" pitchFamily="18" charset="-120"/>
                        </a:rPr>
                        <m:t> 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98" y="3502489"/>
                <a:ext cx="869620" cy="430567"/>
              </a:xfrm>
              <a:prstGeom prst="rect">
                <a:avLst/>
              </a:prstGeom>
              <a:blipFill rotWithShape="1">
                <a:blip r:embed="rId16"/>
                <a:stretch>
                  <a:fillRect l="-2098" r="-9790"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995936" y="5025876"/>
                <a:ext cx="119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  <a:ea typeface="新細明體" pitchFamily="18" charset="-120"/>
                        </a:rPr>
                        <m:t>[ 0.8,0,0.2 ]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025876"/>
                <a:ext cx="11921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2051" r="-871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5148064" y="5272494"/>
            <a:ext cx="333742" cy="10072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823956" y="603007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1.0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1627</Words>
  <Application>Microsoft Office PowerPoint</Application>
  <PresentationFormat>如螢幕大小 (4:3)</PresentationFormat>
  <Paragraphs>406</Paragraphs>
  <Slides>20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6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41" baseType="lpstr">
      <vt:lpstr>華康魏碑體</vt:lpstr>
      <vt:lpstr>新細明體</vt:lpstr>
      <vt:lpstr>標楷體</vt:lpstr>
      <vt:lpstr>Arial</vt:lpstr>
      <vt:lpstr>Benguiat Bk BT</vt:lpstr>
      <vt:lpstr>Bookman Old Style</vt:lpstr>
      <vt:lpstr>Calibri</vt:lpstr>
      <vt:lpstr>Cambria Math</vt:lpstr>
      <vt:lpstr>Symbol</vt:lpstr>
      <vt:lpstr>Times New Roman</vt:lpstr>
      <vt:lpstr>Wingdings</vt:lpstr>
      <vt:lpstr>全真魏碑體</vt:lpstr>
      <vt:lpstr>1_預設簡報設計</vt:lpstr>
      <vt:lpstr>Office 佈景主題</vt:lpstr>
      <vt:lpstr>5_Office 佈景主題</vt:lpstr>
      <vt:lpstr>6_Office 佈景主題</vt:lpstr>
      <vt:lpstr>7_Office 佈景主題</vt:lpstr>
      <vt:lpstr>8_Office 佈景主題</vt:lpstr>
      <vt:lpstr>工作表</vt:lpstr>
      <vt:lpstr>方程式</vt:lpstr>
      <vt:lpstr>Document</vt:lpstr>
      <vt:lpstr>PowerPoint 簡報</vt:lpstr>
      <vt:lpstr>PowerPoint 簡報</vt:lpstr>
      <vt:lpstr>PowerPoint 簡報</vt:lpstr>
      <vt:lpstr>Sharing of Parameters and Training Data for Triphones</vt:lpstr>
      <vt:lpstr>Some Fundamentals in Information Theory</vt:lpstr>
      <vt:lpstr>PowerPoint 簡報</vt:lpstr>
      <vt:lpstr>Some Fundamentals in Information Theory</vt:lpstr>
      <vt:lpstr>PowerPoint 簡報</vt:lpstr>
      <vt:lpstr>PowerPoint 簡報</vt:lpstr>
      <vt:lpstr>PowerPoint 簡報</vt:lpstr>
      <vt:lpstr>Some Fundamentals in Information Theory</vt:lpstr>
      <vt:lpstr>Classification and Regression Trees (CART) </vt:lpstr>
      <vt:lpstr>PowerPoint 簡報</vt:lpstr>
      <vt:lpstr>Splitting Criteria for the Decision Tree</vt:lpstr>
      <vt:lpstr>Training Triphone Models with Decision Trees</vt:lpstr>
      <vt:lpstr>Training Tri-phone Models with Decision Trees</vt:lpstr>
      <vt:lpstr>PowerPoint 簡報</vt:lpstr>
      <vt:lpstr>PowerPoint 簡報</vt:lpstr>
      <vt:lpstr>PowerPoint 簡報</vt:lpstr>
      <vt:lpstr>Comparison of Acoustic Models Based on Different Sets of Units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481</cp:revision>
  <cp:lastPrinted>2016-02-16T02:59:47Z</cp:lastPrinted>
  <dcterms:created xsi:type="dcterms:W3CDTF">2002-02-22T11:13:19Z</dcterms:created>
  <dcterms:modified xsi:type="dcterms:W3CDTF">2019-10-09T01:35:20Z</dcterms:modified>
</cp:coreProperties>
</file>