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84"/>
  </p:notesMasterIdLst>
  <p:handoutMasterIdLst>
    <p:handoutMasterId r:id="rId85"/>
  </p:handoutMasterIdLst>
  <p:sldIdLst>
    <p:sldId id="259" r:id="rId2"/>
    <p:sldId id="332" r:id="rId3"/>
    <p:sldId id="333" r:id="rId4"/>
    <p:sldId id="334" r:id="rId5"/>
    <p:sldId id="335" r:id="rId6"/>
    <p:sldId id="407" r:id="rId7"/>
    <p:sldId id="336" r:id="rId8"/>
    <p:sldId id="337" r:id="rId9"/>
    <p:sldId id="338" r:id="rId10"/>
    <p:sldId id="339" r:id="rId11"/>
    <p:sldId id="340" r:id="rId12"/>
    <p:sldId id="341" r:id="rId13"/>
    <p:sldId id="410" r:id="rId14"/>
    <p:sldId id="343" r:id="rId15"/>
    <p:sldId id="344" r:id="rId16"/>
    <p:sldId id="345" r:id="rId17"/>
    <p:sldId id="346" r:id="rId18"/>
    <p:sldId id="411" r:id="rId19"/>
    <p:sldId id="347" r:id="rId20"/>
    <p:sldId id="412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487" r:id="rId40"/>
    <p:sldId id="488" r:id="rId41"/>
    <p:sldId id="367" r:id="rId42"/>
    <p:sldId id="368" r:id="rId43"/>
    <p:sldId id="415" r:id="rId44"/>
    <p:sldId id="370" r:id="rId45"/>
    <p:sldId id="371" r:id="rId46"/>
    <p:sldId id="372" r:id="rId47"/>
    <p:sldId id="373" r:id="rId48"/>
    <p:sldId id="416" r:id="rId49"/>
    <p:sldId id="417" r:id="rId50"/>
    <p:sldId id="376" r:id="rId51"/>
    <p:sldId id="418" r:id="rId52"/>
    <p:sldId id="419" r:id="rId53"/>
    <p:sldId id="420" r:id="rId54"/>
    <p:sldId id="489" r:id="rId55"/>
    <p:sldId id="378" r:id="rId56"/>
    <p:sldId id="380" r:id="rId57"/>
    <p:sldId id="381" r:id="rId58"/>
    <p:sldId id="382" r:id="rId59"/>
    <p:sldId id="491" r:id="rId60"/>
    <p:sldId id="383" r:id="rId61"/>
    <p:sldId id="385" r:id="rId62"/>
    <p:sldId id="384" r:id="rId63"/>
    <p:sldId id="495" r:id="rId64"/>
    <p:sldId id="492" r:id="rId65"/>
    <p:sldId id="392" r:id="rId66"/>
    <p:sldId id="393" r:id="rId67"/>
    <p:sldId id="394" r:id="rId68"/>
    <p:sldId id="395" r:id="rId69"/>
    <p:sldId id="396" r:id="rId70"/>
    <p:sldId id="408" r:id="rId71"/>
    <p:sldId id="397" r:id="rId72"/>
    <p:sldId id="493" r:id="rId73"/>
    <p:sldId id="398" r:id="rId74"/>
    <p:sldId id="399" r:id="rId75"/>
    <p:sldId id="400" r:id="rId76"/>
    <p:sldId id="401" r:id="rId77"/>
    <p:sldId id="402" r:id="rId78"/>
    <p:sldId id="403" r:id="rId79"/>
    <p:sldId id="497" r:id="rId80"/>
    <p:sldId id="404" r:id="rId81"/>
    <p:sldId id="405" r:id="rId82"/>
    <p:sldId id="406" r:id="rId83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972" autoAdjust="0"/>
  </p:normalViewPr>
  <p:slideViewPr>
    <p:cSldViewPr>
      <p:cViewPr varScale="1">
        <p:scale>
          <a:sx n="99" d="100"/>
          <a:sy n="99" d="100"/>
        </p:scale>
        <p:origin x="114" y="72"/>
      </p:cViewPr>
      <p:guideLst>
        <p:guide orient="horz" pos="2160"/>
        <p:guide pos="292"/>
      </p:guideLst>
    </p:cSldViewPr>
  </p:slideViewPr>
  <p:outlineViewPr>
    <p:cViewPr>
      <p:scale>
        <a:sx n="33" d="100"/>
        <a:sy n="33" d="100"/>
      </p:scale>
      <p:origin x="0" y="-261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38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4167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EE992A3-26D2-44B8-92BB-28FFF646A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55654F-329B-48DD-8FA1-1D00BD4AA2CD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C5E8084-CD27-45F0-948B-527CF3E8C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1C2F6CE-343E-4E7D-B50B-7FBBE87E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0BFD4EBE-353D-4C31-99D7-B7C3FEC6C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B80A18-0C17-4A8A-A28E-1B3AD0E8B888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A02C982-0312-4EC7-A741-67B0BEDA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1F7861C-35C5-4B12-8A55-F7A16557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E2EC3CC7-E29A-4D50-9A98-532553638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6C72E5-BDBA-4628-BBAF-85FBB5CCE3B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01CE6FA-B36D-49C3-8371-51A4E9764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8274DE9-BC41-40F6-83AC-5A3D3773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A015233-DFC5-4181-9DBD-191581D3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AA9686-8C45-4B6B-B192-53184893EC9B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606F670-2456-4E74-98E3-6F8992538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1CE9A51-74EA-466B-956F-199FC346E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itchFamily="18" charset="2"/>
              </a:rPr>
              <a:t> abort, segmentation 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ym typeface="Symbol" pitchFamily="18" charset="2"/>
              </a:rPr>
              <a:t>Major/Minor Hard/Soft</a:t>
            </a:r>
            <a:r>
              <a:rPr lang="en-US" altLang="zh-TW" dirty="0">
                <a:sym typeface="Symbol" pitchFamily="18" charset="2"/>
              </a:rPr>
              <a:t>(windows)</a:t>
            </a:r>
            <a:r>
              <a:rPr lang="en-US" altLang="en-US" dirty="0">
                <a:sym typeface="Symbol" pitchFamily="18" charset="2"/>
              </a:rPr>
              <a:t> page fault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551FA5F-3DAF-4F79-96DF-B76D1641D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4D4E91-7487-49F0-9D91-43B839F06F41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67C6B9E-26B1-4F34-923D-B2966B89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351E2D8-3E9B-4911-A879-EA20F380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A8A00347-BFEB-47CE-B8F7-F4A3E8EC8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B8A3B8-FFC6-4EAE-BC20-3413272D7E2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9DEC50F-F8EB-47B2-9592-C432BA44F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B4D387E-81FF-4C55-AE2B-EDD0B9D58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More other problems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BB9D8362-CFFE-4239-A0CE-16166762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4A397-8FAE-4C30-A05F-CF91331CD81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0D4DD15-6D6E-4697-8517-23E5CECAC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3F296D03-4616-4EA3-8B0A-A93A46673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BE82472-66AF-4BF7-A2A7-57FD11ECB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009F0B-5F82-4126-923B-E013C3AAF972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3C9793E-0DAB-48C2-A22A-A9ACDD882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7AC332B0-F66D-4C3F-8DDB-E1E0D7FC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6F09507-C2E2-47B2-82A8-B5E3C87D7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B546AF-CFB6-4A26-A155-B7AC52B1171E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84A5CD44-BF84-48EC-B0BC-E076CADF8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26D7BA3-2768-4887-B710-E8BBC3F5A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3ABA041F-CBD6-47AF-B833-FA2229A9B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18407F-AAA5-4963-A6A5-D6FE6F7F8BA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6824097-C234-4268-8A44-3B4C9960D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27E9339F-4D5C-4423-AB79-A4E63110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71C26FC-F52D-411F-A4CB-DE8513A2B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C0BC62-2152-49E6-8AF5-50FF44F1E1D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2389DE3-D492-4B0A-B0C5-CFC9B6B6F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3180D19-5B10-4758-A8C9-92667670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6C1E9B0-A878-46DB-8C55-CED0E9E89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802788-C8C7-415D-889B-42AFD28A494F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0E474D5-321A-4ED0-BC07-F4E9910B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C002F093-C941-47F5-A1B8-8DC559F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9CBD93AF-1180-4ACB-9B95-D6F986AB4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B255F6-0496-42D9-A50C-21BEA778293C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6DBED89-49D3-4018-980D-509023030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1938EE8-081A-42B2-B3E3-2DCAF241F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DC1615E-A180-4CE3-9A53-8271AC49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8C993A-8BC4-4561-A588-A2EFC571D9A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A66C066-A5EF-433F-84A3-1071B0062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6C147CD-5F3C-4F88-8F21-4753C14C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19767D9D-50C3-4A1C-92C8-AA3F55604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6695E-9013-4825-AE74-B375198EC2BE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A1EB2ED-6056-4EC3-8117-D8088A5E3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1C9E284-09E4-4F27-8106-417FB840C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A49125B-F571-4E5D-9BAD-1D212CCFB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A2C5A-08D3-4CEE-94AC-EFFD301638E0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AD870FB1-A095-437C-B6D2-2B1B4AAB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501E773-1178-4204-823A-15B92DFA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2E873C4-C9CD-4CD4-BAA9-E38AC88B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70FF08-90E6-43CF-AED6-E70CDB6B1112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F1D349B-2E24-48E3-8375-7C2C1F69B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E228C2F-8790-4E86-8B66-4D3492B2E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E6F61F9-6FB5-4918-9153-29413636A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2A2CBD-2239-4BE7-9133-34E34F8619C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4C82101A-24CB-4B36-B9D2-613DABCA4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04C5FBE-F01E-4B1E-BA23-180B64B1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3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35D95203-074A-4EA2-A43A-43C79DFAF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4756FE-28C0-4689-86B3-AA8D861AF58F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BD125F85-1222-4EE5-8421-F621F6A6C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3A3A95C-A148-408D-A44E-6944866E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5DA9622-ECD4-4E4D-A9C5-B037F3BF2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872443-CB56-4F1E-A9D0-0CA6A3CCD69F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A18C2702-4265-41C0-BAB1-23B3407FB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639B9B21-AD3F-4EC3-88E5-425A7776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73C5A7B-AD1F-42C6-ACEC-C22E37F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E28EDC-8892-4BD4-9B03-820979DFF076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57D674F-0290-48DC-AE81-36542FB4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3DD1A532-1569-4A5E-88FC-8C5BA0E7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D517E168-3094-4E5B-84D7-5C0153B13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0E586-48D7-4940-A2DF-E461BD85B025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319D073-D867-48CB-B66A-DADB82FB0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57FA871D-7C7C-49FB-B8AC-D03BA6E06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805B1C17-66FA-4D85-BCF6-7A91DE02F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5281E3-0C39-498B-AF39-48565B4544FA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F9038FE-BD6E-44F1-ACE4-DD73792DB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6096AB29-C31A-45C0-B5E1-9D36AC040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08E7E262-8EBF-413C-9234-CC065C7AF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FFE3F1-2A37-4DDB-9015-6B1A489622A6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1CA3503E-2100-4841-8172-91A48E629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22017BA5-0BDF-40DF-95A5-92B8BA34E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4F2D9B1C-DEA5-4665-B47D-209786DA8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877D31-AB4E-4210-B2DB-080238C5EE9B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4FEDE9AA-CD44-4982-B7AE-FB416BFCB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49FDFE4F-372F-44B2-A051-88D045B25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4C151E44-C6F0-41B5-B34F-C628B106D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B98D01-049E-4171-943F-B5ABC66237D0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82A76F2-128F-483D-9772-9EC72CDD5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42C6AA12-EFFD-48F7-8712-4AAE83A1B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52A60322-55A6-48F1-BDAD-4359650DA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D7419C-205B-4822-9762-6573B1EDC7C6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12F1FD45-5D18-421B-B1DB-64EA20059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D6A9EE16-EFCB-4E01-84DE-734D0AA18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BE2D0BFB-ECA4-4C07-8994-8A88F29AA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C82682-D545-467D-8124-18513B1E9CEB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5A43AED6-E6E9-43A7-AC93-64E1E9990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772FBEB7-042D-4152-8A9C-1370E47C7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280E73A-3A4D-4752-BAA4-1A310FEAB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676500-2F49-4FEE-A5A8-EF61C8B87081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A701F2A2-FCDE-49FF-B7E2-98FCCB5C7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974233A-95CA-4EDD-A652-9932AF03D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99445CA8-5C0C-4299-8325-D07E0D5C0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81BFE0-00FB-494F-8EAE-0AA4F1450B8A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8DC24D7-B195-4DB9-B58D-A05EAF17D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50F5443B-D336-4868-B2F6-610239DE8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EA78C8BE-AB62-4F13-B00E-23C8DED2C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6397F0-D1D0-4685-84E3-808C672B4567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69050607-AE8D-4105-AE83-64E736433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66ED02AB-6AB5-46AA-944A-EA7BCF376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15C5E4C-7431-45EA-8BB3-5BD8E06B6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AEF08-9DD4-482D-90BC-07DC57F8A327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558B275E-9CF5-48D4-A5BD-19F5360CA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A74547C7-FBD4-4B6C-85C6-85B97262E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6F0924F5-C8A0-4A82-B2C8-3A8764D33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3A684B-4A3B-43F3-9569-2AE451F94590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6272F2C8-C727-4B13-8012-44109A319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BA7C6D9-345E-49A5-81CA-E9E72D3B9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278167FF-68E7-4609-AA07-581132200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62007A9-F825-4249-B71C-96CE76C93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E5CE511C-DD44-4CC6-9CBE-9703CA8C2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DACEB9-9E2C-4066-B0B4-6F4B7E0755DC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597FC37B-8921-4AC3-B9D3-A6A50323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CF833D2F-50D5-4C3B-8971-F677EE358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WSS vs. PFF why? AI?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C0BEDB21-9A7F-45C8-BE9F-43E404991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3CA6C3-4E4A-4280-9B61-3AC42C0B926C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E5E2401C-DC3B-4423-9600-C48ABE98C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A230136D-417F-43C6-B047-6351301C5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For mobile multicore system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7EC77DD2-9B86-424C-BB4C-63BF79E10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8AE1AD-3F56-4889-BDA2-43C04193A71C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ACCB673-3231-4E3A-8A17-1FEB8B70B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CA63D3B0-42BE-44B8-A3E2-964AF3140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BEEDF24-5968-420B-81A6-9FE8EB234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7D0B8B-BAFD-4A3D-B391-FA971194D587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7AFA0411-D5C7-44F5-92FB-4A81DF3D6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E683C887-9813-4BAE-8C1E-9184E7ADE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A2EE2621-441A-47D4-B399-3CB877370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0A1341-C92E-4F22-99B6-43D85D252F2A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943D789C-96B6-4CD8-BF4B-586C6695E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AE772594-B020-4887-B006-EBA746493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DCE7D996-9F9E-4347-BCF2-24A8BF9B6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D20E2-6F0E-4310-B85C-56C40751DFA6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006B23E7-D1B0-4608-9D99-3972F8CE9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D0CECFB1-4291-4316-886C-C03A78143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492DF3B2-6C49-4F9C-A110-A17406352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346C7A-1455-4A31-B80D-17977E7A4EF8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6CCEDD2E-339A-4418-835D-64B58B723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C57B1906-6C47-46E2-BDAD-997A0BD23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Slab coloring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BD92895B-4956-49C8-82F0-80BD7C3FB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514684-2866-4F4C-BBA1-FDD60510CA6C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908E9BE6-BEEA-4EFA-87DA-D8D4D67D2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F1113B83-162C-4998-89A0-8B8A49BA0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A7204802-73F0-4EFE-80F8-B5F8745CB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7FEAF7-4BEB-42B5-B76A-25A683C8B678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EF8D3C4-8F2E-438D-BB36-43E69FF1D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C4C68196-D54E-4148-B032-CB54D71F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EC2E17CB-4D30-407C-BFB4-332CEFB71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E10020-71C2-454F-B242-56666943DF34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F12DF0AA-3AA1-48FF-AE11-5633BA136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5CCB7352-60B6-4ACB-9204-DD7FB14CB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2796DFB2-176E-4C36-8157-233A38262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19EF8C-4231-4782-B39A-7B2E0F77F2B4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6BA96F8A-0303-451B-8FF0-F0231FFBE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C2E866F9-9F63-4267-AE12-FD26BF4B9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F465EF95-595A-4F41-97F1-F2BBA1F41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CCE5AD-C314-4DFB-97F8-C64B9C4C8E4F}" type="slidenum">
              <a:rPr lang="en-US" altLang="en-US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BE3F616-377A-4393-9F02-287285E02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C682FE68-026E-4D64-ACA9-90978CF2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56B4D174-7712-4CB1-A41E-3E47996C6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090860-9AF5-424D-A333-7DC8522BDD90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D34CB649-2117-4081-91C0-CE968BFCF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1E59B376-3E44-42AB-A505-B2EEEB36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C5866CDD-4811-42A2-B280-A13D1C6C0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5CAD1E-1E22-4637-B2E6-50F21264D3FA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C26A336E-B0A4-4355-9177-376B28113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A2DC4382-E997-4207-A545-B2CB280F0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93E4F0CE-D923-4137-8356-335CED0DA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658769-8F6C-489F-90D1-9CC8B1660090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0738C59-F0E4-448F-A9D3-AD8236E6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976268BD-A21D-4A9C-83D9-F6E58693A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412E0F5-3DB3-4276-9E28-E97E37598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7D0DB0-2893-40A2-A92B-B204CAA7AA0A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6849717-E504-4367-AE73-45E192484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07A02F3-4A7A-4C49-8E28-03B3960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swaper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590FCDA9-D6D2-4A25-9451-9A1C9532C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BE8513-7EE7-473B-AF73-11B00E2FA16E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907C65B-75F9-4EFC-95B6-AD05FDE78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54E0E54F-40AD-446E-881F-0326A4A4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1837ECB5-7162-4CEC-A47D-E4BE9B6BE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9FEF30-9510-4C58-8BDC-945E5163F88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07995171-3EE2-4E73-8490-2043FAF0F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8C7CE5D7-69FE-4842-BF55-75D2A5D5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kswapd</a:t>
            </a:r>
            <a:r>
              <a:rPr lang="en-US" altLang="en-US" dirty="0">
                <a:latin typeface="Times New Roman" panose="02020603050405020304" pitchFamily="18" charset="0"/>
              </a:rPr>
              <a:t> check to reclaim free pages periodically.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1837ECB5-7162-4CEC-A47D-E4BE9B6BE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9FEF30-9510-4C58-8BDC-945E5163F881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07995171-3EE2-4E73-8490-2043FAF0F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8C7CE5D7-69FE-4842-BF55-75D2A5D5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891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9D6C97B1-3832-4F66-B910-70D74BAE3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3FEAB0-D0B8-4413-8091-47B30D592B6D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0CEA0066-5027-4471-91EA-9985ABD18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47BEC658-299A-49A8-97E6-0EB7A45AE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5D1975B-F866-4C46-9280-F72E2CB24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A1AAD5-B1CB-4150-8FBD-59C5EEEBE590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CD0501A9-BE48-4120-9C77-F88180A38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7DD218C6-639C-4E06-B2EF-B8F6E1A0A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45A9722-F4BC-45A6-9014-F76DB9CBC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FA84A1-1FEE-4467-9D36-F04EF63A92D2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1B7CE1BA-7068-4A1D-A07E-04E7B13B5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34D636C2-C7FC-470A-9494-50E3661E3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ABBBA32-327C-4520-BB88-E93BCE413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553D4C-F3A2-40EC-A353-CAF60F6FAB16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77ED832-6662-429B-8811-E6909535F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1340DBE-8380-4A63-8CC7-AB75088D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3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10:  Virtual Memory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69F4A5-E6CB-4B0B-8299-F4A8C1CE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D2BC1A3-DFC6-4D60-B5FB-EA52511A2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724" y="1268760"/>
            <a:ext cx="7692516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Similar to paging system with swapping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(diagram on right)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Page is needed </a:t>
            </a:r>
            <a:r>
              <a:rPr lang="en-US" altLang="en-US" sz="2400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invalid reference </a:t>
            </a:r>
            <a:r>
              <a:rPr lang="en-US" altLang="en-US" sz="2000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Lazy swapper </a:t>
            </a:r>
            <a:r>
              <a:rPr lang="en-US" altLang="en-US" sz="2400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6699"/>
              </a:solidFill>
              <a:latin typeface="+mj-lt"/>
              <a:sym typeface="Symbol" panose="05050102010706020507" pitchFamily="18" charset="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11F82BF-83C3-4016-A00E-E57FC48A85B7}"/>
              </a:ext>
            </a:extLst>
          </p:cNvPr>
          <p:cNvGrpSpPr/>
          <p:nvPr/>
        </p:nvGrpSpPr>
        <p:grpSpPr>
          <a:xfrm>
            <a:off x="7824192" y="2624575"/>
            <a:ext cx="4104456" cy="3744416"/>
            <a:chOff x="7968208" y="2060848"/>
            <a:chExt cx="4104456" cy="374441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BFEBEC-6EDF-4FEB-A9A8-0E5F4E6F9494}"/>
                </a:ext>
              </a:extLst>
            </p:cNvPr>
            <p:cNvSpPr/>
            <p:nvPr/>
          </p:nvSpPr>
          <p:spPr bwMode="auto">
            <a:xfrm>
              <a:off x="7968208" y="2060848"/>
              <a:ext cx="4104456" cy="3744416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5" name="Picture 4" descr="9">
              <a:extLst>
                <a:ext uri="{FF2B5EF4-FFF2-40B4-BE49-F238E27FC236}">
                  <a16:creationId xmlns:a16="http://schemas.microsoft.com/office/drawing/2014/main" id="{28426BF2-E26F-47DC-B865-1B673B6F1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1838" y="2174465"/>
              <a:ext cx="3878263" cy="355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264511C-9394-4FB0-8A88-DD12566F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F816111-C06D-4FA2-86A2-9368F11D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196752"/>
            <a:ext cx="9505056" cy="5262092"/>
          </a:xfrm>
        </p:spPr>
        <p:txBody>
          <a:bodyPr/>
          <a:lstStyle/>
          <a:p>
            <a:r>
              <a:rPr lang="en-US" altLang="en-US" dirty="0"/>
              <a:t>With swapping, pager guesses which pages will be used before swapping out again</a:t>
            </a:r>
          </a:p>
          <a:p>
            <a:r>
              <a:rPr lang="en-US" altLang="en-US" dirty="0"/>
              <a:t>Instead, pager brings in only those pages into memory</a:t>
            </a:r>
          </a:p>
          <a:p>
            <a:r>
              <a:rPr lang="en-US" altLang="en-US" dirty="0"/>
              <a:t>How to determine that set of pages?</a:t>
            </a:r>
          </a:p>
          <a:p>
            <a:pPr lvl="1"/>
            <a:r>
              <a:rPr lang="en-US" altLang="en-US" dirty="0"/>
              <a:t>Need new MMU functionality to implement demand paging</a:t>
            </a:r>
          </a:p>
          <a:p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resident</a:t>
            </a:r>
          </a:p>
          <a:p>
            <a:pPr lvl="1"/>
            <a:r>
              <a:rPr lang="en-US" altLang="en-US" dirty="0"/>
              <a:t>No difference from non demand-paging</a:t>
            </a:r>
          </a:p>
          <a:p>
            <a:r>
              <a:rPr lang="en-US" altLang="en-US" dirty="0"/>
              <a:t>If page needed and not memory resident</a:t>
            </a:r>
          </a:p>
          <a:p>
            <a:pPr lvl="1"/>
            <a:r>
              <a:rPr lang="en-US" altLang="en-US" dirty="0"/>
              <a:t>Need to detect and load the page into memory from storage</a:t>
            </a:r>
          </a:p>
          <a:p>
            <a:pPr lvl="2"/>
            <a:r>
              <a:rPr lang="en-US" altLang="en-US" dirty="0"/>
              <a:t>Without changing program behavior</a:t>
            </a:r>
          </a:p>
          <a:p>
            <a:pPr lvl="2"/>
            <a:r>
              <a:rPr lang="en-US" altLang="en-US" dirty="0"/>
              <a:t>Without programmer needing to change code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871474-8C29-4C4D-A06C-A16B6A83D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Valid-Invalid Bit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2DE0254-5503-4CC6-82D6-9AD27FDC1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052736"/>
            <a:ext cx="11017224" cy="5472112"/>
          </a:xfrm>
        </p:spPr>
        <p:txBody>
          <a:bodyPr/>
          <a:lstStyle/>
          <a:p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6076F79C-4BBB-4218-90FB-18A6D83B8B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204864"/>
            <a:ext cx="2880320" cy="332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B154921-491D-443E-816A-3E1D64E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44979"/>
            <a:ext cx="12192000" cy="50165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Page Table When Some Pages Are Not</a:t>
            </a:r>
            <a:br>
              <a:rPr lang="en-US" altLang="en-US" sz="3600" dirty="0"/>
            </a:br>
            <a:r>
              <a:rPr lang="en-US" altLang="en-US" sz="3600" dirty="0"/>
              <a:t>in Main Memory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C19CA04-A0FC-4739-96C5-D8259DD12F20}"/>
              </a:ext>
            </a:extLst>
          </p:cNvPr>
          <p:cNvGrpSpPr/>
          <p:nvPr/>
        </p:nvGrpSpPr>
        <p:grpSpPr>
          <a:xfrm>
            <a:off x="3431705" y="1484784"/>
            <a:ext cx="5040559" cy="4896544"/>
            <a:chOff x="3431705" y="1484784"/>
            <a:chExt cx="5040559" cy="48965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FA6C20-D7A7-4C06-8985-94BD4F4D7364}"/>
                </a:ext>
              </a:extLst>
            </p:cNvPr>
            <p:cNvSpPr/>
            <p:nvPr/>
          </p:nvSpPr>
          <p:spPr bwMode="auto">
            <a:xfrm>
              <a:off x="3431705" y="1484784"/>
              <a:ext cx="5040559" cy="489654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7411" name="Picture 2" descr="B:\os-book\os10-dir\Slides-WORK-area\Figures-dir\ch10\JPG-dir\10_04.jpg">
              <a:extLst>
                <a:ext uri="{FF2B5EF4-FFF2-40B4-BE49-F238E27FC236}">
                  <a16:creationId xmlns:a16="http://schemas.microsoft.com/office/drawing/2014/main" id="{EE8B21A0-27D4-48EC-AA1E-673C6BCAF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720" y="1628800"/>
              <a:ext cx="4805362" cy="465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14AF0F-0564-40AA-8F76-6152AC6E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Page Fault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63B1E5A-B195-422A-B1B4-080156B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390260"/>
            <a:ext cx="11233248" cy="4919059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If there is a reference to a page, first reference to that page will trap to operating system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Just not in memory (Major/Minor Hard/Soft page fault)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Reset tables to indicate page now in memory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Restart the instruction that caused the page fault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5744E8-6995-495D-B4E9-CB815555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276" y="243853"/>
            <a:ext cx="987144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a Page Fault (Cont.)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F27299E-D575-41D5-A7F8-BEED0081CB42}"/>
              </a:ext>
            </a:extLst>
          </p:cNvPr>
          <p:cNvGrpSpPr/>
          <p:nvPr/>
        </p:nvGrpSpPr>
        <p:grpSpPr>
          <a:xfrm>
            <a:off x="2711624" y="1196752"/>
            <a:ext cx="6768752" cy="5328592"/>
            <a:chOff x="4007768" y="1052736"/>
            <a:chExt cx="6048672" cy="49685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744B1D-D676-476E-A694-5A9E8425377E}"/>
                </a:ext>
              </a:extLst>
            </p:cNvPr>
            <p:cNvSpPr/>
            <p:nvPr/>
          </p:nvSpPr>
          <p:spPr bwMode="auto">
            <a:xfrm>
              <a:off x="4007768" y="1052736"/>
              <a:ext cx="6048672" cy="4968552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9459" name="Picture 4" descr="9">
              <a:extLst>
                <a:ext uri="{FF2B5EF4-FFF2-40B4-BE49-F238E27FC236}">
                  <a16:creationId xmlns:a16="http://schemas.microsoft.com/office/drawing/2014/main" id="{4C87B603-A2E7-4FAE-A0CB-D034C6085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84" y="1124744"/>
              <a:ext cx="5800725" cy="484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455FCDC-9CE5-4011-94EB-7612858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Aspects of Demand Paging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AD11580-A239-44B3-BA48-43549630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96752"/>
            <a:ext cx="11377264" cy="4887912"/>
          </a:xfrm>
        </p:spPr>
        <p:txBody>
          <a:bodyPr/>
          <a:lstStyle/>
          <a:p>
            <a:r>
              <a:rPr lang="en-US" altLang="en-US" sz="2400" dirty="0"/>
              <a:t>Extreme case – start process with </a:t>
            </a:r>
            <a:r>
              <a:rPr lang="en-US" altLang="en-US" sz="2400" i="1" dirty="0"/>
              <a:t>no</a:t>
            </a:r>
            <a:r>
              <a:rPr lang="en-US" altLang="en-US" sz="2400" dirty="0"/>
              <a:t> pages in memory</a:t>
            </a:r>
          </a:p>
          <a:p>
            <a:pPr lvl="1"/>
            <a:r>
              <a:rPr lang="en-US" altLang="en-US" sz="2000" dirty="0"/>
              <a:t>OS sets instruction pointer to first instruction of process, non-memory-resident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page fault</a:t>
            </a:r>
          </a:p>
          <a:p>
            <a:pPr lvl="1"/>
            <a:r>
              <a:rPr lang="en-US" altLang="en-US" sz="2000" dirty="0"/>
              <a:t>And for every other process pages on first access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Pure demand paging</a:t>
            </a:r>
          </a:p>
          <a:p>
            <a:r>
              <a:rPr lang="en-US" altLang="en-US" sz="2400" dirty="0"/>
              <a:t>Actually, a given instruction could access multiple pages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multiple page faults</a:t>
            </a:r>
          </a:p>
          <a:p>
            <a:pPr lvl="1"/>
            <a:r>
              <a:rPr lang="en-US" altLang="en-US" sz="2000" dirty="0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 sz="2000" dirty="0"/>
              <a:t>Pain decreased because of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locality of reference</a:t>
            </a:r>
          </a:p>
          <a:p>
            <a:r>
              <a:rPr lang="en-US" altLang="en-US" sz="2400" dirty="0"/>
              <a:t>Hardware support needed for demand paging</a:t>
            </a:r>
          </a:p>
          <a:p>
            <a:pPr lvl="1"/>
            <a:r>
              <a:rPr lang="en-US" altLang="en-US" sz="2000" dirty="0"/>
              <a:t>Page table with valid / invalid bit</a:t>
            </a:r>
          </a:p>
          <a:p>
            <a:pPr lvl="1"/>
            <a:r>
              <a:rPr lang="en-US" altLang="en-US" sz="2000" dirty="0"/>
              <a:t>Secondary memory (swap device with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swap space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Instruction restart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DBC94B-798D-408F-B016-8235AA92A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Restart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09283A3-41F7-4BC9-BF2A-D4DB982A5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2418" y="1399890"/>
            <a:ext cx="7432708" cy="4549389"/>
          </a:xfrm>
        </p:spPr>
        <p:txBody>
          <a:bodyPr/>
          <a:lstStyle/>
          <a:p>
            <a:r>
              <a:rPr lang="en-US" altLang="en-US" dirty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Block move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What if source and destination overlap?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8E395989-C37C-4C8C-8157-9861CCB8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608262"/>
            <a:ext cx="15636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1A455AE-86AA-4EA2-9575-6B5ABC99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89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Free-Frame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D3A033-F636-4DD5-B0D9-B3C0BC32B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3412" y="1257698"/>
            <a:ext cx="10585176" cy="5275160"/>
          </a:xfrm>
        </p:spPr>
        <p:txBody>
          <a:bodyPr/>
          <a:lstStyle/>
          <a:p>
            <a:r>
              <a:rPr lang="en-US" altLang="en-US" dirty="0"/>
              <a:t>When a page fault occurs, the operating system must bring the desired page from secondary storage into main memory. </a:t>
            </a:r>
          </a:p>
          <a:p>
            <a:r>
              <a:rPr lang="en-US" altLang="en-US" dirty="0"/>
              <a:t>Most operating systems maintain a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free-frame list </a:t>
            </a:r>
            <a:r>
              <a:rPr lang="en-US" altLang="en-US" dirty="0"/>
              <a:t>-- a pool of free frames for satisfying such requests.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Operating system typically allocate free frames using a technique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dirty="0"/>
              <a:t> --  the content of the frames zeroed-out before being allocated.</a:t>
            </a:r>
          </a:p>
          <a:p>
            <a:r>
              <a:rPr lang="en-US" altLang="en-US" dirty="0"/>
              <a:t>When a system starts up, all available memory is placed on the free-frame list.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2532" name="Picture 2" descr="B:\os-book\os10-dir\Slides-WORK-area\Figures-dir\ch10\JPG-dir\10_06.jpg">
            <a:extLst>
              <a:ext uri="{FF2B5EF4-FFF2-40B4-BE49-F238E27FC236}">
                <a16:creationId xmlns:a16="http://schemas.microsoft.com/office/drawing/2014/main" id="{74C1D426-4DEE-495E-BFD2-9DDD43D1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429000"/>
            <a:ext cx="6578435" cy="46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3106162-FA5D-4204-BC6B-FC492CAB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408" y="143145"/>
            <a:ext cx="10244531" cy="1081543"/>
          </a:xfrm>
        </p:spPr>
        <p:txBody>
          <a:bodyPr/>
          <a:lstStyle/>
          <a:p>
            <a:pPr eaLnBrk="1" hangingPunct="1"/>
            <a:r>
              <a:rPr lang="en-US" altLang="en-US" dirty="0"/>
              <a:t>Stages in Demand Paging – Worse Case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59FD618-6420-46F8-ADA3-3B84918F6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12192000" cy="4849812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Issue a read from the disk to a free frame:</a:t>
            </a:r>
          </a:p>
          <a:p>
            <a:pPr marL="800100" lvl="1" indent="-342900">
              <a:buFont typeface="+mj-lt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Begin the transfer of the page to a free frame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B1EC99-547A-4C3C-A7EB-2C649B5A3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232587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10:  Virtual Memory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23357C-07C3-4F42-A857-16101A8B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5748" y="1124744"/>
            <a:ext cx="5245967" cy="5257377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Demand Paging</a:t>
            </a:r>
          </a:p>
          <a:p>
            <a:r>
              <a:rPr lang="en-US" altLang="en-US" dirty="0"/>
              <a:t>Copy-on-Write</a:t>
            </a:r>
          </a:p>
          <a:p>
            <a:r>
              <a:rPr lang="en-US" altLang="en-US" dirty="0"/>
              <a:t>Page Replacement</a:t>
            </a:r>
          </a:p>
          <a:p>
            <a:r>
              <a:rPr lang="en-US" altLang="en-US" dirty="0"/>
              <a:t>Allocation of Frames </a:t>
            </a:r>
          </a:p>
          <a:p>
            <a:r>
              <a:rPr lang="en-US" altLang="en-US" dirty="0"/>
              <a:t>Thrashing</a:t>
            </a:r>
          </a:p>
          <a:p>
            <a:r>
              <a:rPr lang="en-US" altLang="en-US" dirty="0"/>
              <a:t>Memory-Mapped Files</a:t>
            </a:r>
          </a:p>
          <a:p>
            <a:r>
              <a:rPr lang="en-US" altLang="en-US" dirty="0"/>
              <a:t>Allocating Kernel Memory</a:t>
            </a:r>
          </a:p>
          <a:p>
            <a:r>
              <a:rPr lang="en-US" altLang="en-US" dirty="0"/>
              <a:t>Other Considerations</a:t>
            </a:r>
          </a:p>
          <a:p>
            <a:r>
              <a:rPr lang="en-US" altLang="en-US" dirty="0"/>
              <a:t>Operating-System Examples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F1F3F51-F06E-4908-B338-588E54F1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8" y="346184"/>
            <a:ext cx="8629689" cy="569912"/>
          </a:xfrm>
        </p:spPr>
        <p:txBody>
          <a:bodyPr/>
          <a:lstStyle/>
          <a:p>
            <a:pPr eaLnBrk="1" hangingPunct="1"/>
            <a:r>
              <a:rPr lang="en-US" altLang="en-US" dirty="0"/>
              <a:t>Stages in Demand Paging 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04CF6A9-3B99-4D5B-BF8C-4531B0913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96688" y="1377047"/>
            <a:ext cx="12288688" cy="4849813"/>
          </a:xfrm>
        </p:spPr>
        <p:txBody>
          <a:bodyPr/>
          <a:lstStyle/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While waiting, allocate the CPU to some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Receive an interrupt from the disk I/O subsystem (I/O   completed)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Save the registers and process state for the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Determine that the interrupt was from the disk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Correct the page table and other tables to show page is now in memory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Wait for the CPU to be allocated to this process again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Restore the user registers, process state, and new page table, and then  </a:t>
            </a:r>
          </a:p>
          <a:p>
            <a:pPr marL="0" indent="0">
              <a:spcBef>
                <a:spcPts val="0"/>
              </a:spcBef>
              <a:buNone/>
              <a:tabLst>
                <a:tab pos="2163763" algn="l"/>
                <a:tab pos="2855913" algn="l"/>
              </a:tabLst>
            </a:pPr>
            <a:r>
              <a:rPr lang="en-US" altLang="en-US" dirty="0"/>
              <a:t>       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9FB98C-679E-4682-BAE7-A7064CAB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6" y="202036"/>
            <a:ext cx="8100862" cy="611188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of Demand Paging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03B7D4-70F1-48B6-8A00-4D9695B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9188"/>
            <a:ext cx="12192000" cy="5046116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z="2400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z="2400" dirty="0"/>
              <a:t>Page Fault Rate 0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EAT = (1 –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) x memory access</a:t>
            </a:r>
          </a:p>
          <a:p>
            <a:pPr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                       +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(page fault overhead</a:t>
            </a:r>
          </a:p>
          <a:p>
            <a:pPr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           + swap page out</a:t>
            </a:r>
          </a:p>
          <a:p>
            <a:pPr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           + swap page in )</a:t>
            </a:r>
          </a:p>
          <a:p>
            <a:pPr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E62A0B-D955-48F0-A13C-C90B2C14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1085" y="223644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756104-BFEE-4B66-8D8E-DC274456D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410" y="1124744"/>
            <a:ext cx="10009112" cy="55096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EAT = (1 – p) x 200 + p (8 milliseconds) </a:t>
            </a:r>
          </a:p>
          <a:p>
            <a:pPr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	        = (1 – p) x 200 + p x 8,000,000 </a:t>
            </a:r>
          </a:p>
          <a:p>
            <a:pPr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If one access out of 1,000 causes a page fault, then</a:t>
            </a:r>
          </a:p>
          <a:p>
            <a:pPr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   EAT = 8.2 microseconds. </a:t>
            </a:r>
          </a:p>
          <a:p>
            <a:pPr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000" dirty="0"/>
              <a:t>220 &gt; 200 + 7,999,800 x p</a:t>
            </a:r>
            <a:br>
              <a:rPr lang="en-US" altLang="en-US" sz="2000" dirty="0"/>
            </a:br>
            <a:r>
              <a:rPr lang="en-US" altLang="en-US" sz="2000" dirty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000" dirty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000" dirty="0"/>
              <a:t>&lt; one page fault in every 400,000 memory accesses</a:t>
            </a:r>
          </a:p>
          <a:p>
            <a:pPr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	</a:t>
            </a: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B22C3E1-32B8-4B21-A8D6-B3248418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005" y="238159"/>
            <a:ext cx="8229600" cy="576262"/>
          </a:xfrm>
        </p:spPr>
        <p:txBody>
          <a:bodyPr/>
          <a:lstStyle/>
          <a:p>
            <a:r>
              <a:rPr lang="en-US" altLang="en-US" dirty="0"/>
              <a:t>Demand Paging Optimizations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BEE743C-DD76-4F41-B07D-C4DE4208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2"/>
            <a:ext cx="11856640" cy="5232400"/>
          </a:xfrm>
        </p:spPr>
        <p:txBody>
          <a:bodyPr/>
          <a:lstStyle/>
          <a:p>
            <a:r>
              <a:rPr lang="en-US" altLang="en-US" sz="2000" dirty="0"/>
              <a:t>Swap space I/O faster than file system I/O even if on the same device</a:t>
            </a:r>
          </a:p>
          <a:p>
            <a:pPr lvl="1"/>
            <a:r>
              <a:rPr lang="en-US" altLang="en-US" sz="2000" dirty="0"/>
              <a:t>Swap allocated in larger chunks, less management needed than file system</a:t>
            </a:r>
          </a:p>
          <a:p>
            <a:r>
              <a:rPr lang="en-US" altLang="en-US" sz="2000" dirty="0"/>
              <a:t>Copy entire process image to swap space at process load time</a:t>
            </a:r>
          </a:p>
          <a:p>
            <a:pPr lvl="1"/>
            <a:r>
              <a:rPr lang="en-US" altLang="en-US" sz="2000" dirty="0"/>
              <a:t>Then page in and out of swap space</a:t>
            </a:r>
          </a:p>
          <a:p>
            <a:pPr lvl="1"/>
            <a:r>
              <a:rPr lang="en-US" altLang="en-US" sz="2000" dirty="0"/>
              <a:t>Used in older BSD Unix</a:t>
            </a:r>
          </a:p>
          <a:p>
            <a:r>
              <a:rPr lang="en-US" altLang="en-US" sz="2000" dirty="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2000" dirty="0"/>
              <a:t>Used in Solaris and current BSD</a:t>
            </a:r>
          </a:p>
          <a:p>
            <a:pPr lvl="1"/>
            <a:r>
              <a:rPr lang="en-US" altLang="en-US" sz="2000" dirty="0"/>
              <a:t>Still need to write to swap space</a:t>
            </a:r>
          </a:p>
          <a:p>
            <a:pPr lvl="2"/>
            <a:r>
              <a:rPr lang="en-US" altLang="en-US" dirty="0"/>
              <a:t>Pages not associated with a file (like stack and heap)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dirty="0"/>
              <a:t>Pages modified in memory but not yet written back to the file system</a:t>
            </a:r>
          </a:p>
          <a:p>
            <a:r>
              <a:rPr lang="en-US" altLang="en-US" sz="2000" dirty="0"/>
              <a:t>Mobile systems</a:t>
            </a:r>
          </a:p>
          <a:p>
            <a:pPr lvl="1"/>
            <a:r>
              <a:rPr lang="en-US" altLang="en-US" sz="2000" dirty="0"/>
              <a:t>Typically don’t support swapping</a:t>
            </a:r>
          </a:p>
          <a:p>
            <a:pPr lvl="1"/>
            <a:r>
              <a:rPr lang="en-US" altLang="en-US" sz="2000" dirty="0"/>
              <a:t>Instead, demand page from file system and reclaim read-only pages (such as code)</a:t>
            </a: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51B988-8DE7-4632-AA41-76D04EF9A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9901" y="23738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Copy-on-Write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A58894-B517-4286-8DD6-C84ED96ED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12192000" cy="5184576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Copy-on-Write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(COW) allows both parent and child processes to initially </a:t>
            </a:r>
            <a:r>
              <a:rPr lang="en-US" altLang="en-US" sz="2400" b="1" i="1" dirty="0"/>
              <a:t>share</a:t>
            </a:r>
            <a:r>
              <a:rPr lang="en-US" altLang="en-US" sz="2400" dirty="0"/>
              <a:t> the same pages in memory</a:t>
            </a:r>
          </a:p>
          <a:p>
            <a:pPr lvl="1"/>
            <a:r>
              <a:rPr lang="en-US" altLang="en-US" dirty="0"/>
              <a:t>If either process modifies a shared page, only then is the page copied</a:t>
            </a:r>
          </a:p>
          <a:p>
            <a:r>
              <a:rPr lang="en-US" altLang="en-US" sz="2400" dirty="0"/>
              <a:t>COW allows more efficient process creation as only modified pages are copied</a:t>
            </a:r>
          </a:p>
          <a:p>
            <a:r>
              <a:rPr lang="en-US" altLang="en-US" sz="2400" dirty="0"/>
              <a:t>In general, free pages are allocated from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pool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of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pages</a:t>
            </a:r>
          </a:p>
          <a:p>
            <a:pPr lvl="1"/>
            <a:r>
              <a:rPr lang="en-US" altLang="en-US" dirty="0"/>
              <a:t>Pool should always have free frames for fast demand page execution</a:t>
            </a:r>
          </a:p>
          <a:p>
            <a:pPr lvl="2"/>
            <a:r>
              <a:rPr lang="en-US" altLang="en-US" sz="2400" dirty="0"/>
              <a:t>Don’t want to have to free a frame as well as other processing on page fault</a:t>
            </a:r>
          </a:p>
          <a:p>
            <a:pPr lvl="1"/>
            <a:r>
              <a:rPr lang="en-US" altLang="en-US" dirty="0"/>
              <a:t>Why zero-out a page before allocating it?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vfork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en-US" sz="2400" dirty="0"/>
              <a:t> variation 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sz="2400" dirty="0"/>
              <a:t>system call has parent suspend and child using copy-on-write address space of parent</a:t>
            </a:r>
          </a:p>
          <a:p>
            <a:pPr lvl="1"/>
            <a:r>
              <a:rPr lang="en-US" altLang="en-US" dirty="0"/>
              <a:t>Designed to have child call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pPr lvl="1"/>
            <a:r>
              <a:rPr lang="en-US" altLang="en-US" dirty="0"/>
              <a:t>Very efficient</a:t>
            </a: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8ABE1A7-0079-4C5D-AA2D-D1C316571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6" y="260648"/>
            <a:ext cx="885095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Before Process 1 Modifies Page 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25CBF7-8389-4C1C-A568-EF3C8DDA2C79}"/>
              </a:ext>
            </a:extLst>
          </p:cNvPr>
          <p:cNvSpPr/>
          <p:nvPr/>
        </p:nvSpPr>
        <p:spPr bwMode="auto">
          <a:xfrm>
            <a:off x="2567608" y="2060848"/>
            <a:ext cx="7560840" cy="324036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29699" name="Picture 4" descr="9">
            <a:extLst>
              <a:ext uri="{FF2B5EF4-FFF2-40B4-BE49-F238E27FC236}">
                <a16:creationId xmlns:a16="http://schemas.microsoft.com/office/drawing/2014/main" id="{BC34FA32-F8B2-44C4-BE2E-AA1E0821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504" y="2204864"/>
            <a:ext cx="73390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63B4BF-36A7-4A02-8DD4-DE6998EE7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3979" y="260648"/>
            <a:ext cx="862404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After Process 1 Modifies Page 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7FCB4B-C24C-48EE-A56F-004973C6BBC0}"/>
              </a:ext>
            </a:extLst>
          </p:cNvPr>
          <p:cNvSpPr/>
          <p:nvPr/>
        </p:nvSpPr>
        <p:spPr bwMode="auto">
          <a:xfrm>
            <a:off x="2567608" y="2060848"/>
            <a:ext cx="7560840" cy="3672408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7EF48119-A995-41F4-83FE-3329C9AA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18" y="2204864"/>
            <a:ext cx="73390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C488EA0-8C3D-457E-9DD0-39B97907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260648"/>
            <a:ext cx="10441147" cy="767457"/>
          </a:xfrm>
        </p:spPr>
        <p:txBody>
          <a:bodyPr/>
          <a:lstStyle/>
          <a:p>
            <a:pPr eaLnBrk="1" hangingPunct="1"/>
            <a:r>
              <a:rPr lang="en-US" altLang="en-US" dirty="0"/>
              <a:t>What Happens if There is no Free Frame?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C4E993E-0F50-409F-A8A7-195A5B940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484784"/>
            <a:ext cx="9361040" cy="4511675"/>
          </a:xfrm>
        </p:spPr>
        <p:txBody>
          <a:bodyPr/>
          <a:lstStyle/>
          <a:p>
            <a:r>
              <a:rPr lang="en-US" altLang="en-US" dirty="0"/>
              <a:t>Used up by process pages</a:t>
            </a:r>
          </a:p>
          <a:p>
            <a:r>
              <a:rPr lang="en-US" altLang="en-US" dirty="0"/>
              <a:t>Also in demand from the kernel, I/O buffers,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</a:p>
          <a:p>
            <a:r>
              <a:rPr lang="en-US" altLang="en-US" dirty="0"/>
              <a:t>Page replacement – find some page in memory, but not really in use, page it out</a:t>
            </a:r>
          </a:p>
          <a:p>
            <a:pPr lvl="1"/>
            <a:r>
              <a:rPr lang="en-US" altLang="en-US" dirty="0"/>
              <a:t>Algorithm – terminate? swap out? replace the page?</a:t>
            </a:r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</a:p>
          <a:p>
            <a:r>
              <a:rPr lang="en-US" altLang="en-US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5395" y="23556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5125108-1B16-48F4-B19C-7A4934EC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9476" y="1484784"/>
            <a:ext cx="9433048" cy="4530725"/>
          </a:xfrm>
        </p:spPr>
        <p:txBody>
          <a:bodyPr/>
          <a:lstStyle/>
          <a:p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over-allocation</a:t>
            </a:r>
            <a:r>
              <a:rPr lang="en-US" altLang="en-US" dirty="0"/>
              <a:t> of memory by modifying page-fault service routine to include page replacement</a:t>
            </a:r>
          </a:p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modify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r>
              <a:rPr lang="en-US" altLang="en-US" dirty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7776" y="235568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:a16="http://schemas.microsoft.com/office/drawing/2014/main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07" y="1340768"/>
            <a:ext cx="785630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FEDD64-E96D-422A-9610-4377FD8A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3593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D0ECAB6-8759-48BC-9C7C-1E9AB985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04764"/>
            <a:ext cx="12288688" cy="5004556"/>
          </a:xfrm>
        </p:spPr>
        <p:txBody>
          <a:bodyPr/>
          <a:lstStyle/>
          <a:p>
            <a:r>
              <a:rPr lang="en-US" altLang="en-US" sz="2400" dirty="0"/>
              <a:t>Define virtual memory and describe its benefits.</a:t>
            </a:r>
          </a:p>
          <a:p>
            <a:r>
              <a:rPr lang="en-US" altLang="en-US" sz="2400" dirty="0"/>
              <a:t>Illustrate how pages are loaded into memory using demand paging.</a:t>
            </a:r>
          </a:p>
          <a:p>
            <a:r>
              <a:rPr lang="en-US" altLang="en-US" sz="2400" dirty="0"/>
              <a:t>Apply the FIFO, optimal, and  LRU page-replacement algorithms.</a:t>
            </a:r>
          </a:p>
          <a:p>
            <a:r>
              <a:rPr lang="en-US" altLang="en-US" sz="2400" dirty="0"/>
              <a:t>Describe the working set of a process, and explain how it is related to program locality.</a:t>
            </a:r>
          </a:p>
          <a:p>
            <a:r>
              <a:rPr lang="en-US" altLang="en-US" sz="2400" dirty="0"/>
              <a:t>Describe how Linux, Windows 10, and Solaris manage virtual memory.</a:t>
            </a:r>
          </a:p>
          <a:p>
            <a:r>
              <a:rPr lang="en-US" altLang="en-US" sz="2400" dirty="0"/>
              <a:t>Design a virtual memory manager simulation in the C programming language?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0860" y="238161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D9B5FA-26B2-48A5-8A7B-413D7414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0992544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Find a free frame:</a:t>
            </a:r>
            <a:br>
              <a:rPr lang="en-US" altLang="en-US" sz="2400" dirty="0"/>
            </a:br>
            <a:r>
              <a:rPr lang="en-US" altLang="en-US" sz="2400" dirty="0"/>
              <a:t>   -  If there is a free frame, use it</a:t>
            </a:r>
            <a:br>
              <a:rPr lang="en-US" altLang="en-US" sz="2400" dirty="0"/>
            </a:br>
            <a:r>
              <a:rPr lang="en-US" altLang="en-US" sz="2400" dirty="0"/>
              <a:t>   -  If there is no free frame, use a page replacement algorithm to select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victim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frame</a:t>
            </a:r>
            <a:br>
              <a:rPr lang="en-US" altLang="en-US" sz="2400" b="1" dirty="0">
                <a:solidFill>
                  <a:srgbClr val="3366FF"/>
                </a:solidFill>
              </a:rPr>
            </a:br>
            <a:r>
              <a:rPr lang="en-US" altLang="en-US" sz="2400" b="1" dirty="0">
                <a:solidFill>
                  <a:srgbClr val="3366FF"/>
                </a:solidFill>
              </a:rPr>
              <a:t>   </a:t>
            </a:r>
            <a:r>
              <a:rPr lang="en-US" altLang="en-US" sz="2400" dirty="0"/>
              <a:t>-</a:t>
            </a:r>
            <a:r>
              <a:rPr lang="en-US" altLang="en-US" sz="2400" b="1" dirty="0"/>
              <a:t>  </a:t>
            </a:r>
            <a:r>
              <a:rPr lang="en-US" altLang="en-US" sz="2400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Continue the process by restarting the instruction that caused the trap</a:t>
            </a:r>
          </a:p>
          <a:p>
            <a:pPr marL="379413" indent="-379413">
              <a:buNone/>
            </a:pPr>
            <a:r>
              <a:rPr lang="en-US" altLang="en-US" sz="2400" dirty="0"/>
              <a:t> </a:t>
            </a:r>
          </a:p>
          <a:p>
            <a:pPr marL="379413" indent="-379413">
              <a:buNone/>
            </a:pPr>
            <a:r>
              <a:rPr lang="en-US" altLang="en-US" sz="2400" dirty="0"/>
              <a:t>Note now potentially 2 page transfers for page fault – increasing EAT</a:t>
            </a: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389" y="222868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A7F395-C73C-472C-ABA6-8B40A6D03DC5}"/>
              </a:ext>
            </a:extLst>
          </p:cNvPr>
          <p:cNvSpPr/>
          <p:nvPr/>
        </p:nvSpPr>
        <p:spPr bwMode="auto">
          <a:xfrm>
            <a:off x="3215680" y="1124744"/>
            <a:ext cx="6552728" cy="489654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35843" name="Picture 4" descr="9">
            <a:extLst>
              <a:ext uri="{FF2B5EF4-FFF2-40B4-BE49-F238E27FC236}">
                <a16:creationId xmlns:a16="http://schemas.microsoft.com/office/drawing/2014/main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223964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682" y="188640"/>
            <a:ext cx="1033663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C092E50-7A55-4657-89B6-77C0309E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0945216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Frame-allocation algorithm </a:t>
            </a:r>
            <a:r>
              <a:rPr lang="en-US" altLang="en-US" sz="2400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sz="2000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sz="2000" dirty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sz="2000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sz="2400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sz="2000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sz="2000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sz="2000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sz="2400" dirty="0"/>
              <a:t>In all our examples, the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reference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string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of referenced page numbers is </a:t>
            </a:r>
          </a:p>
          <a:p>
            <a:pPr>
              <a:buNone/>
              <a:tabLst>
                <a:tab pos="3144838" algn="ctr"/>
              </a:tabLst>
            </a:pPr>
            <a:r>
              <a:rPr lang="en-US" altLang="en-US" sz="2400" dirty="0"/>
              <a:t>	               </a:t>
            </a:r>
            <a:r>
              <a:rPr lang="en-US" altLang="en-US" sz="2400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152"/>
            <a:ext cx="12192000" cy="92057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Graph of Page Faults Versus the Number of Frames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4771879-CA80-454B-A63F-E45A7F057869}"/>
              </a:ext>
            </a:extLst>
          </p:cNvPr>
          <p:cNvGrpSpPr/>
          <p:nvPr/>
        </p:nvGrpSpPr>
        <p:grpSpPr>
          <a:xfrm>
            <a:off x="2279576" y="1484784"/>
            <a:ext cx="7632848" cy="4824536"/>
            <a:chOff x="2927648" y="1844824"/>
            <a:chExt cx="6336704" cy="38164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4357D8-CEB5-42D1-A60A-F23C5D90B012}"/>
                </a:ext>
              </a:extLst>
            </p:cNvPr>
            <p:cNvSpPr/>
            <p:nvPr/>
          </p:nvSpPr>
          <p:spPr bwMode="auto">
            <a:xfrm>
              <a:off x="2927648" y="1844824"/>
              <a:ext cx="6336704" cy="381642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37891" name="Picture 5">
              <a:extLst>
                <a:ext uri="{FF2B5EF4-FFF2-40B4-BE49-F238E27FC236}">
                  <a16:creationId xmlns:a16="http://schemas.microsoft.com/office/drawing/2014/main" id="{6305A72B-A5ED-415A-9B8C-D45FEB5F4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400" y="1988840"/>
              <a:ext cx="6045200" cy="355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1558" y="319089"/>
            <a:ext cx="896888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052515"/>
            <a:ext cx="11305256" cy="5256806"/>
          </a:xfrm>
        </p:spPr>
        <p:txBody>
          <a:bodyPr/>
          <a:lstStyle/>
          <a:p>
            <a:r>
              <a:rPr lang="en-US" altLang="en-US" sz="2400" dirty="0"/>
              <a:t>Reference string: </a:t>
            </a:r>
            <a:r>
              <a:rPr lang="en-US" altLang="en-US" sz="2400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sz="2400" dirty="0"/>
          </a:p>
          <a:p>
            <a:r>
              <a:rPr lang="en-US" altLang="en-US" sz="2400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pPr>
              <a:buFont typeface="Monotype Sorts" pitchFamily="-84" charset="2"/>
              <a:buNone/>
            </a:pPr>
            <a:br>
              <a:rPr lang="en-US" altLang="en-US" sz="2400" dirty="0"/>
            </a:br>
            <a:endParaRPr lang="en-US" altLang="en-US" sz="2400" dirty="0"/>
          </a:p>
          <a:p>
            <a:pPr>
              <a:buFont typeface="Monotype Sorts" pitchFamily="-84" charset="2"/>
              <a:buNone/>
            </a:pPr>
            <a:endParaRPr lang="en-US" altLang="en-US" sz="700" dirty="0"/>
          </a:p>
          <a:p>
            <a:pPr>
              <a:buFont typeface="Monotype Sorts" pitchFamily="-84" charset="2"/>
              <a:buNone/>
            </a:pPr>
            <a:endParaRPr lang="en-US" altLang="en-US" sz="700" dirty="0"/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Can vary by reference string: consider 1,2,3,4,1,2,5,1,2,3,4,5</a:t>
            </a:r>
          </a:p>
          <a:p>
            <a:pPr lvl="1"/>
            <a:r>
              <a:rPr lang="en-US" altLang="en-US" sz="2000" dirty="0"/>
              <a:t>Adding more frames can cause more page faults!</a:t>
            </a:r>
          </a:p>
          <a:p>
            <a:pPr lvl="2"/>
            <a:r>
              <a:rPr lang="en-US" altLang="en-US" sz="1800" b="1" dirty="0" err="1">
                <a:solidFill>
                  <a:srgbClr val="006699"/>
                </a:solidFill>
                <a:latin typeface="+mj-lt"/>
              </a:rPr>
              <a:t>Belady</a:t>
            </a:r>
            <a:r>
              <a:rPr lang="en-US" altLang="ja-JP" sz="1800" b="1" dirty="0" err="1">
                <a:solidFill>
                  <a:srgbClr val="006699"/>
                </a:solidFill>
                <a:latin typeface="+mj-lt"/>
              </a:rPr>
              <a:t>’s</a:t>
            </a:r>
            <a:r>
              <a:rPr lang="en-US" altLang="ja-JP" sz="1800" b="1" dirty="0">
                <a:solidFill>
                  <a:srgbClr val="006699"/>
                </a:solidFill>
                <a:latin typeface="+mj-lt"/>
              </a:rPr>
              <a:t> Anomaly</a:t>
            </a:r>
            <a:endParaRPr lang="en-US" altLang="en-US" sz="1800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sz="2400" dirty="0"/>
              <a:t>How to track ages of pages? </a:t>
            </a:r>
          </a:p>
          <a:p>
            <a:pPr lvl="1"/>
            <a:r>
              <a:rPr lang="en-US" altLang="en-US" sz="2000" dirty="0"/>
              <a:t>Just use a FIFO queue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59FC962-65C5-4A41-830B-384137204209}"/>
              </a:ext>
            </a:extLst>
          </p:cNvPr>
          <p:cNvGrpSpPr/>
          <p:nvPr/>
        </p:nvGrpSpPr>
        <p:grpSpPr>
          <a:xfrm>
            <a:off x="1127448" y="2132856"/>
            <a:ext cx="5400600" cy="2066926"/>
            <a:chOff x="1625568" y="1784466"/>
            <a:chExt cx="5327650" cy="2066926"/>
          </a:xfrm>
        </p:grpSpPr>
        <p:sp>
          <p:nvSpPr>
            <p:cNvPr id="38916" name="Text Box 16">
              <a:extLst>
                <a:ext uri="{FF2B5EF4-FFF2-40B4-BE49-F238E27FC236}">
                  <a16:creationId xmlns:a16="http://schemas.microsoft.com/office/drawing/2014/main" id="{70D1F977-A605-4231-817D-50B414BD8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64" y="3481504"/>
              <a:ext cx="16970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15 page faults</a:t>
              </a:r>
            </a:p>
          </p:txBody>
        </p:sp>
        <p:pic>
          <p:nvPicPr>
            <p:cNvPr id="38917" name="Picture 1">
              <a:extLst>
                <a:ext uri="{FF2B5EF4-FFF2-40B4-BE49-F238E27FC236}">
                  <a16:creationId xmlns:a16="http://schemas.microsoft.com/office/drawing/2014/main" id="{308629FE-BC55-408D-8CD8-72B5F698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568" y="1784466"/>
              <a:ext cx="5327650" cy="169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D6B9E3A-361D-4D6C-9A7F-B0347118A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85" y="332656"/>
            <a:ext cx="924062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FIFO Illustrating </a:t>
            </a:r>
            <a:r>
              <a:rPr lang="en-US" altLang="en-US" dirty="0" err="1"/>
              <a:t>Belady</a:t>
            </a:r>
            <a:r>
              <a:rPr lang="en-US" altLang="ja-JP" dirty="0" err="1"/>
              <a:t>’s</a:t>
            </a:r>
            <a:r>
              <a:rPr lang="en-US" altLang="ja-JP" dirty="0"/>
              <a:t> Anomaly</a:t>
            </a:r>
            <a:endParaRPr lang="en-US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A232D3-AF98-4FDE-814D-8EB1799D0575}"/>
              </a:ext>
            </a:extLst>
          </p:cNvPr>
          <p:cNvSpPr/>
          <p:nvPr/>
        </p:nvSpPr>
        <p:spPr bwMode="auto">
          <a:xfrm>
            <a:off x="2567608" y="1412776"/>
            <a:ext cx="6768752" cy="489654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39939" name="Picture 1" descr="9_13.pdf">
            <a:extLst>
              <a:ext uri="{FF2B5EF4-FFF2-40B4-BE49-F238E27FC236}">
                <a16:creationId xmlns:a16="http://schemas.microsoft.com/office/drawing/2014/main" id="{EE4A1B7A-865F-4B41-AE5D-E878A1F8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844824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31422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Algorithm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D0553F-9E25-4083-8F1B-77A52F7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9" y="1119189"/>
            <a:ext cx="10153128" cy="4974107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en-US" altLang="ja-JP" dirty="0"/>
              <a:t>’t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789040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1399" y="291304"/>
            <a:ext cx="963134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396" y="1314942"/>
            <a:ext cx="10873208" cy="519237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924944"/>
            <a:ext cx="61706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0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9072" y="980728"/>
            <a:ext cx="9333856" cy="5544616"/>
          </a:xfrm>
        </p:spPr>
        <p:txBody>
          <a:bodyPr/>
          <a:lstStyle/>
          <a:p>
            <a:r>
              <a:rPr lang="en-US" altLang="en-US" dirty="0"/>
              <a:t>Counter implementation</a:t>
            </a:r>
          </a:p>
          <a:p>
            <a:pPr lvl="1"/>
            <a:r>
              <a:rPr lang="en-US" altLang="en-US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dirty="0"/>
              <a:t>When a page needs to be changed, look at the counters to find smallest value</a:t>
            </a:r>
          </a:p>
          <a:p>
            <a:pPr lvl="2"/>
            <a:r>
              <a:rPr lang="en-US" altLang="en-US" dirty="0"/>
              <a:t>Search through table needed</a:t>
            </a:r>
          </a:p>
          <a:p>
            <a:r>
              <a:rPr lang="en-US" altLang="en-US" dirty="0"/>
              <a:t>Stack implementation</a:t>
            </a:r>
          </a:p>
          <a:p>
            <a:pPr lvl="1"/>
            <a:r>
              <a:rPr lang="en-US" altLang="en-US" dirty="0"/>
              <a:t>Keep a stack of page numbers in a double link form:</a:t>
            </a:r>
          </a:p>
          <a:p>
            <a:pPr lvl="1"/>
            <a:r>
              <a:rPr lang="en-US" altLang="en-US" dirty="0"/>
              <a:t>Page referenced:</a:t>
            </a:r>
          </a:p>
          <a:p>
            <a:pPr lvl="2"/>
            <a:r>
              <a:rPr lang="en-US" altLang="en-US" dirty="0"/>
              <a:t>move it to the top</a:t>
            </a:r>
          </a:p>
          <a:p>
            <a:pPr lvl="2"/>
            <a:r>
              <a:rPr lang="en-US" altLang="en-US" dirty="0"/>
              <a:t>requires 6 pointers to be changed</a:t>
            </a:r>
          </a:p>
          <a:p>
            <a:pPr lvl="1"/>
            <a:r>
              <a:rPr lang="en-US" altLang="en-US" dirty="0"/>
              <a:t>But each update more expensive</a:t>
            </a:r>
          </a:p>
          <a:p>
            <a:pPr lvl="1"/>
            <a:r>
              <a:rPr lang="en-US" altLang="en-US" dirty="0"/>
              <a:t>No search for replacement</a:t>
            </a:r>
          </a:p>
        </p:txBody>
      </p:sp>
    </p:spTree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0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9" y="1196752"/>
            <a:ext cx="9649072" cy="5429049"/>
          </a:xfrm>
        </p:spPr>
        <p:txBody>
          <a:bodyPr/>
          <a:lstStyle/>
          <a:p>
            <a:r>
              <a:rPr lang="en-US" altLang="en-US" dirty="0"/>
              <a:t>LRU and OPT are cases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 algorithms </a:t>
            </a:r>
            <a:r>
              <a:rPr lang="en-US" altLang="en-US" dirty="0"/>
              <a:t>that don</a:t>
            </a:r>
            <a:r>
              <a:rPr lang="en-US" altLang="ja-JP" dirty="0"/>
              <a:t>’t have </a:t>
            </a:r>
            <a:r>
              <a:rPr lang="en-US" altLang="ja-JP" dirty="0" err="1"/>
              <a:t>Belady’s</a:t>
            </a:r>
            <a:r>
              <a:rPr lang="en-US" altLang="ja-JP" dirty="0"/>
              <a:t> Anomaly</a:t>
            </a:r>
          </a:p>
          <a:p>
            <a:r>
              <a:rPr lang="en-US" altLang="en-US" dirty="0"/>
              <a:t>Use of a stack to record most recent page references</a:t>
            </a:r>
            <a:endParaRPr lang="en-US" dirty="0"/>
          </a:p>
          <a:p>
            <a:endParaRPr lang="en-US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CDB35A3-E797-46F8-AAE8-E73885385117}"/>
              </a:ext>
            </a:extLst>
          </p:cNvPr>
          <p:cNvGrpSpPr/>
          <p:nvPr/>
        </p:nvGrpSpPr>
        <p:grpSpPr>
          <a:xfrm>
            <a:off x="3549047" y="2819274"/>
            <a:ext cx="5112568" cy="3806527"/>
            <a:chOff x="3431704" y="2655820"/>
            <a:chExt cx="5112568" cy="380652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4B9B5-9EB5-4934-8336-D9A7BE39668F}"/>
                </a:ext>
              </a:extLst>
            </p:cNvPr>
            <p:cNvSpPr/>
            <p:nvPr/>
          </p:nvSpPr>
          <p:spPr bwMode="auto">
            <a:xfrm>
              <a:off x="3431704" y="2655820"/>
              <a:ext cx="5112568" cy="3806527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4" name="Picture 1" descr="9_16.pdf">
              <a:extLst>
                <a:ext uri="{FF2B5EF4-FFF2-40B4-BE49-F238E27FC236}">
                  <a16:creationId xmlns:a16="http://schemas.microsoft.com/office/drawing/2014/main" id="{650D8023-264A-4AC3-B430-E0C59C95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720" y="2780928"/>
              <a:ext cx="4824536" cy="368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74997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BAF45D-7AF6-46D9-974E-C552BF29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724" y="1340768"/>
            <a:ext cx="11064552" cy="4968552"/>
          </a:xfrm>
        </p:spPr>
        <p:txBody>
          <a:bodyPr/>
          <a:lstStyle/>
          <a:p>
            <a:r>
              <a:rPr lang="en-US" altLang="en-US" sz="2400" dirty="0"/>
              <a:t>Code needs to be in memory to execute, but entire program rarely used</a:t>
            </a:r>
          </a:p>
          <a:p>
            <a:pPr lvl="1"/>
            <a:r>
              <a:rPr lang="en-US" altLang="en-US" sz="2000" dirty="0"/>
              <a:t>Error code, unusual routines, large data structures</a:t>
            </a:r>
          </a:p>
          <a:p>
            <a:r>
              <a:rPr lang="en-US" altLang="en-US" sz="2400" dirty="0"/>
              <a:t>Entire program code not needed at same time</a:t>
            </a:r>
          </a:p>
          <a:p>
            <a:r>
              <a:rPr lang="en-US" altLang="en-US" sz="2400" dirty="0"/>
              <a:t>Consider ability to execute partially-loaded program</a:t>
            </a:r>
          </a:p>
          <a:p>
            <a:pPr lvl="1"/>
            <a:r>
              <a:rPr lang="en-US" altLang="en-US" sz="2000" dirty="0"/>
              <a:t>Program no longer constrained by limits of physical memory</a:t>
            </a:r>
          </a:p>
          <a:p>
            <a:pPr lvl="1"/>
            <a:r>
              <a:rPr lang="en-US" altLang="en-US" sz="2000" dirty="0"/>
              <a:t>Each program takes less memory while running -&gt; more programs run at the same time</a:t>
            </a:r>
          </a:p>
          <a:p>
            <a:pPr lvl="2"/>
            <a:r>
              <a:rPr lang="en-US" altLang="en-US" sz="1800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sz="2000" dirty="0"/>
              <a:t>Less I/O needed to load or swap programs into memory -&gt; each user program runs faster</a:t>
            </a:r>
          </a:p>
          <a:p>
            <a:pPr lvl="1"/>
            <a:endParaRPr lang="en-US" altLang="en-US" sz="2000" dirty="0"/>
          </a:p>
        </p:txBody>
      </p:sp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656" y="332656"/>
            <a:ext cx="879268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3755" y="1484785"/>
            <a:ext cx="7664484" cy="4680520"/>
          </a:xfrm>
        </p:spPr>
        <p:txBody>
          <a:bodyPr/>
          <a:lstStyle/>
          <a:p>
            <a:r>
              <a:rPr lang="en-US" altLang="en-US" dirty="0"/>
              <a:t>LRU needs special hardware and still slow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 bit</a:t>
            </a:r>
          </a:p>
          <a:p>
            <a:pPr lvl="1"/>
            <a:r>
              <a:rPr lang="en-US" altLang="en-US" dirty="0"/>
              <a:t>With each page associate a bit, initially = 0</a:t>
            </a:r>
          </a:p>
          <a:p>
            <a:pPr lvl="1"/>
            <a:r>
              <a:rPr lang="en-US" altLang="en-US" dirty="0"/>
              <a:t>When page is referenced bit set to 1</a:t>
            </a:r>
          </a:p>
          <a:p>
            <a:pPr lvl="1"/>
            <a:r>
              <a:rPr lang="en-US" altLang="en-US" dirty="0"/>
              <a:t>Replace any with reference bit = 0 (if one exists)</a:t>
            </a:r>
          </a:p>
          <a:p>
            <a:pPr lvl="2"/>
            <a:r>
              <a:rPr lang="en-US" altLang="en-US" dirty="0"/>
              <a:t>We do not know the order, however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092" y="263244"/>
            <a:ext cx="990980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528" y="1340768"/>
            <a:ext cx="8252719" cy="51466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Clock </a:t>
            </a:r>
            <a:r>
              <a:rPr lang="en-US" altLang="en-US" dirty="0"/>
              <a:t>replacement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dirty="0"/>
              <a:t>reference bit = 0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replace it</a:t>
            </a:r>
          </a:p>
          <a:p>
            <a:pPr lvl="2"/>
            <a:r>
              <a:rPr lang="en-US" altLang="en-US" dirty="0"/>
              <a:t>reference bit = 1 then:</a:t>
            </a:r>
          </a:p>
          <a:p>
            <a:pPr lvl="3"/>
            <a:r>
              <a:rPr lang="en-US" altLang="en-US" dirty="0"/>
              <a:t>set reference bit 0, leave page in memory</a:t>
            </a:r>
          </a:p>
          <a:p>
            <a:pPr lvl="3"/>
            <a:r>
              <a:rPr lang="en-US" altLang="en-US" dirty="0"/>
              <a:t>replace next page, subject to same rules</a:t>
            </a:r>
          </a:p>
        </p:txBody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2AF32FC-4A14-4E1E-8D4F-440BF4A3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6" y="181317"/>
            <a:ext cx="8010525" cy="903561"/>
          </a:xfrm>
        </p:spPr>
        <p:txBody>
          <a:bodyPr/>
          <a:lstStyle/>
          <a:p>
            <a:pPr eaLnBrk="1" hangingPunct="1"/>
            <a:r>
              <a:rPr lang="en-US" altLang="en-US" dirty="0"/>
              <a:t>Second-chance Algorithm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5E30685-EB6D-4941-A3B5-10A6B4907B01}"/>
              </a:ext>
            </a:extLst>
          </p:cNvPr>
          <p:cNvGrpSpPr/>
          <p:nvPr/>
        </p:nvGrpSpPr>
        <p:grpSpPr>
          <a:xfrm>
            <a:off x="3431704" y="1196752"/>
            <a:ext cx="5832648" cy="5384251"/>
            <a:chOff x="3431704" y="1069085"/>
            <a:chExt cx="5832648" cy="53842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01DEE0-9419-4290-B25E-DEE62710E832}"/>
                </a:ext>
              </a:extLst>
            </p:cNvPr>
            <p:cNvSpPr/>
            <p:nvPr/>
          </p:nvSpPr>
          <p:spPr bwMode="auto">
            <a:xfrm>
              <a:off x="3431704" y="1069085"/>
              <a:ext cx="5832648" cy="538425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46083" name="Picture 1" descr="9_17.pdf">
              <a:extLst>
                <a:ext uri="{FF2B5EF4-FFF2-40B4-BE49-F238E27FC236}">
                  <a16:creationId xmlns:a16="http://schemas.microsoft.com/office/drawing/2014/main" id="{5B0ED9B7-9A22-4A06-8760-CF9EC5AFD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744" y="1180958"/>
              <a:ext cx="5112568" cy="516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6CF5A4B-5B56-4850-890B-CBC91DFC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1285" y="260648"/>
            <a:ext cx="9110854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Enhanced Second-Chance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9C55B83-EA3F-497C-A3D1-F3E32BFF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6" y="1340768"/>
            <a:ext cx="11352584" cy="4896544"/>
          </a:xfrm>
        </p:spPr>
        <p:txBody>
          <a:bodyPr/>
          <a:lstStyle/>
          <a:p>
            <a:r>
              <a:rPr lang="en-US" altLang="en-US" sz="2400" dirty="0"/>
              <a:t>Improve algorithm by using reference bit and modify bit (if available) in concert</a:t>
            </a:r>
          </a:p>
          <a:p>
            <a:r>
              <a:rPr lang="en-US" altLang="en-US" sz="2400" dirty="0"/>
              <a:t>Take ordered pair (reference, modify):</a:t>
            </a:r>
          </a:p>
          <a:p>
            <a:pPr lvl="1"/>
            <a:r>
              <a:rPr lang="en-US" altLang="en-US" sz="2000" dirty="0"/>
              <a:t>(0, 0) neither recently used not modified – best page to replace</a:t>
            </a:r>
          </a:p>
          <a:p>
            <a:pPr lvl="1"/>
            <a:r>
              <a:rPr lang="en-US" altLang="en-US" sz="2000" dirty="0"/>
              <a:t>(0, 1) not recently used but modified – not quite as good, must write out before replacement</a:t>
            </a:r>
          </a:p>
          <a:p>
            <a:pPr lvl="1"/>
            <a:r>
              <a:rPr lang="en-US" altLang="en-US" sz="2000" dirty="0"/>
              <a:t>(1, 0) recently used but clean – probably will be used again soon</a:t>
            </a:r>
          </a:p>
          <a:p>
            <a:pPr lvl="1"/>
            <a:r>
              <a:rPr lang="en-US" altLang="en-US" sz="2000" dirty="0"/>
              <a:t>(1, 1) recently used and modified – probably will be used again soon and need to write out before replacement</a:t>
            </a:r>
          </a:p>
          <a:p>
            <a:r>
              <a:rPr lang="en-US" altLang="en-US" sz="2400" dirty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sz="2000" dirty="0"/>
              <a:t>Might need to search circular queue several times</a:t>
            </a:r>
          </a:p>
        </p:txBody>
      </p:sp>
    </p:spTree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C6E0A3-953D-4211-ACA7-F7B6931B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81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Counting Algorithms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52D61FC-D241-4C09-9149-F4748258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2336" y="1484784"/>
            <a:ext cx="8867328" cy="4556841"/>
          </a:xfrm>
        </p:spPr>
        <p:txBody>
          <a:bodyPr/>
          <a:lstStyle/>
          <a:p>
            <a:r>
              <a:rPr lang="en-US" altLang="en-US" dirty="0"/>
              <a:t>Keep a counter of the number of references that have been made to each page</a:t>
            </a:r>
          </a:p>
          <a:p>
            <a:pPr lvl="1"/>
            <a:r>
              <a:rPr lang="en-US" altLang="en-US" dirty="0"/>
              <a:t>Not common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Lease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 Replaces page with smallest count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Most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Based on the argument that the page with the smallest count was probably just brought in and has yet to be used</a:t>
            </a:r>
          </a:p>
        </p:txBody>
      </p:sp>
    </p:spTree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0DEB88A-1CE8-4A57-9FC0-D217E20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Page-Buffering Algorithms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5119F1C-1453-4532-9802-57285EC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824536"/>
          </a:xfrm>
        </p:spPr>
        <p:txBody>
          <a:bodyPr/>
          <a:lstStyle/>
          <a:p>
            <a:r>
              <a:rPr lang="en-US" altLang="en-US" dirty="0"/>
              <a:t>Keep a pool of free frames, always</a:t>
            </a:r>
          </a:p>
          <a:p>
            <a:pPr lvl="1"/>
            <a:r>
              <a:rPr lang="en-US" altLang="en-US" dirty="0"/>
              <a:t>Then frame available when needed, not found at fault time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r>
              <a:rPr lang="en-US" altLang="en-US" dirty="0"/>
              <a:t>Possibly,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</a:t>
            </a:r>
          </a:p>
          <a:p>
            <a:r>
              <a:rPr lang="en-US" altLang="en-US" dirty="0"/>
              <a:t>Possibly, keep free frame contents intact and note what is in them</a:t>
            </a:r>
          </a:p>
          <a:p>
            <a:pPr lvl="1"/>
            <a:r>
              <a:rPr lang="en-US" altLang="en-US" dirty="0"/>
              <a:t>If referenced again before reused, no need to load contents again from disk</a:t>
            </a:r>
          </a:p>
          <a:p>
            <a:pPr lvl="1"/>
            <a:r>
              <a:rPr lang="en-US" altLang="en-US" dirty="0"/>
              <a:t>Generally useful to reduce penalty if wrong victim frame selected  </a:t>
            </a:r>
          </a:p>
        </p:txBody>
      </p:sp>
    </p:spTree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6C864EC-8C8E-4994-BD1B-89C51B4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010" y="260648"/>
            <a:ext cx="8808020" cy="576262"/>
          </a:xfrm>
        </p:spPr>
        <p:txBody>
          <a:bodyPr/>
          <a:lstStyle/>
          <a:p>
            <a:r>
              <a:rPr lang="en-US" altLang="en-US" dirty="0"/>
              <a:t>Applications and Page Replacement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F0654BE-5D3B-4F4B-9378-AD0158AA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340768"/>
            <a:ext cx="11161240" cy="4530725"/>
          </a:xfrm>
        </p:spPr>
        <p:txBody>
          <a:bodyPr/>
          <a:lstStyle/>
          <a:p>
            <a:r>
              <a:rPr lang="en-US" altLang="en-US" dirty="0"/>
              <a:t>All of these algorithms have OS guessing about future page access</a:t>
            </a:r>
          </a:p>
          <a:p>
            <a:r>
              <a:rPr lang="en-US" altLang="en-US" dirty="0"/>
              <a:t>Some applications have better knowledge – i.e. databases</a:t>
            </a:r>
          </a:p>
          <a:p>
            <a:r>
              <a:rPr lang="en-US" altLang="en-US" dirty="0"/>
              <a:t>Memory intensive applications can cause double buffering</a:t>
            </a:r>
          </a:p>
          <a:p>
            <a:pPr lvl="1"/>
            <a:r>
              <a:rPr lang="en-US" altLang="en-US" dirty="0"/>
              <a:t>OS keeps copy of page in memory as I/O buffer</a:t>
            </a:r>
          </a:p>
          <a:p>
            <a:pPr lvl="1"/>
            <a:r>
              <a:rPr lang="en-US" altLang="en-US" dirty="0"/>
              <a:t>Application keeps page in memory for its own work</a:t>
            </a:r>
          </a:p>
          <a:p>
            <a:r>
              <a:rPr lang="en-US" altLang="en-US" dirty="0"/>
              <a:t>Operating system can given direct access to the disk, getting out of the way of the applications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</a:t>
            </a:r>
            <a:r>
              <a:rPr lang="en-US" altLang="en-US" b="1" dirty="0"/>
              <a:t> </a:t>
            </a:r>
            <a:r>
              <a:rPr lang="en-US" altLang="en-US" dirty="0"/>
              <a:t>mode</a:t>
            </a:r>
          </a:p>
          <a:p>
            <a:r>
              <a:rPr lang="en-US" altLang="en-US" dirty="0"/>
              <a:t>Bypasses buffering, locking, etc.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62AB2CE-BAAA-4052-BCA8-703C3DC6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2038" y="238158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of Frames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00FB4A8-565F-4B3F-9EE9-D1D1028D4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196752"/>
            <a:ext cx="10441160" cy="4972521"/>
          </a:xfrm>
        </p:spPr>
        <p:txBody>
          <a:bodyPr/>
          <a:lstStyle/>
          <a:p>
            <a:r>
              <a:rPr lang="en-US" altLang="en-US" dirty="0"/>
              <a:t>Each process needs </a:t>
            </a:r>
            <a:r>
              <a:rPr lang="en-US" altLang="en-US" b="1" i="1" dirty="0"/>
              <a:t>minimum</a:t>
            </a:r>
            <a:r>
              <a:rPr lang="en-US" altLang="en-US" dirty="0"/>
              <a:t> number of frames</a:t>
            </a:r>
          </a:p>
          <a:p>
            <a:r>
              <a:rPr lang="en-US" altLang="en-US" dirty="0"/>
              <a:t>Example:  IBM 370 – 6 pages to handle SS MOVE instruction:</a:t>
            </a:r>
          </a:p>
          <a:p>
            <a:pPr lvl="1"/>
            <a:r>
              <a:rPr lang="en-US" altLang="en-US" dirty="0"/>
              <a:t>instruction is 6 bytes, might span 2 pages</a:t>
            </a:r>
          </a:p>
          <a:p>
            <a:pPr lvl="1"/>
            <a:r>
              <a:rPr lang="en-US" altLang="en-US" dirty="0"/>
              <a:t>2 pages to handle </a:t>
            </a:r>
            <a:r>
              <a:rPr lang="en-US" altLang="en-US" i="1" dirty="0"/>
              <a:t>from</a:t>
            </a:r>
          </a:p>
          <a:p>
            <a:pPr lvl="1"/>
            <a:r>
              <a:rPr lang="en-US" altLang="en-US" dirty="0"/>
              <a:t>2 pages to handle </a:t>
            </a:r>
            <a:r>
              <a:rPr lang="en-US" altLang="en-US" i="1" dirty="0"/>
              <a:t>to</a:t>
            </a:r>
          </a:p>
          <a:p>
            <a:r>
              <a:rPr lang="en-US" altLang="en-US" b="1" i="1" dirty="0"/>
              <a:t>Maximum</a:t>
            </a:r>
            <a:r>
              <a:rPr lang="en-US" altLang="en-US" i="1" dirty="0"/>
              <a:t> </a:t>
            </a:r>
            <a:r>
              <a:rPr lang="en-US" altLang="en-US" dirty="0"/>
              <a:t>of course is total frames in the system</a:t>
            </a:r>
          </a:p>
          <a:p>
            <a:r>
              <a:rPr lang="en-US" altLang="en-US" dirty="0"/>
              <a:t>Two major allocation schemes</a:t>
            </a:r>
          </a:p>
          <a:p>
            <a:pPr lvl="1"/>
            <a:r>
              <a:rPr lang="en-US" altLang="en-US" dirty="0"/>
              <a:t>fixed allocation</a:t>
            </a:r>
          </a:p>
          <a:p>
            <a:pPr lvl="1"/>
            <a:r>
              <a:rPr lang="en-US" altLang="en-US" dirty="0"/>
              <a:t>priority allocation</a:t>
            </a:r>
          </a:p>
          <a:p>
            <a:r>
              <a:rPr lang="en-US" altLang="en-US" dirty="0"/>
              <a:t>Many variations</a:t>
            </a:r>
          </a:p>
        </p:txBody>
      </p:sp>
    </p:spTree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70E5B077-B145-42CF-B6DE-2F59CC899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235568"/>
            <a:ext cx="7948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Fixed Allocation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0FF48B9C-0D56-4D18-919D-070428F3B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80" y="1124744"/>
            <a:ext cx="11856640" cy="5261328"/>
          </a:xfrm>
        </p:spPr>
        <p:txBody>
          <a:bodyPr/>
          <a:lstStyle/>
          <a:p>
            <a:r>
              <a:rPr lang="en-US" altLang="en-US" dirty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 dirty="0"/>
              <a:t>Keep some as free frame buffer pool</a:t>
            </a:r>
          </a:p>
          <a:p>
            <a:endParaRPr lang="en-US" altLang="en-US" sz="800" dirty="0"/>
          </a:p>
          <a:p>
            <a:r>
              <a:rPr lang="en-US" altLang="en-US" dirty="0"/>
              <a:t>Proportional allocation – Allocate according to the size of process</a:t>
            </a:r>
          </a:p>
          <a:p>
            <a:pPr lvl="1"/>
            <a:r>
              <a:rPr lang="en-US" altLang="en-US" dirty="0"/>
              <a:t>Dynamic as degree of multiprogramming, process sizes change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60101F45-DE12-4B60-9040-E3AC5E8C5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13023"/>
              </p:ext>
            </p:extLst>
          </p:nvPr>
        </p:nvGraphicFramePr>
        <p:xfrm>
          <a:off x="1762148" y="4312940"/>
          <a:ext cx="28575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4" imgW="2857500" imgH="1612900" progId="Equation.3">
                  <p:embed/>
                </p:oleObj>
              </mc:Choice>
              <mc:Fallback>
                <p:oleObj name="Equation" r:id="rId4" imgW="2857500" imgH="16129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60101F45-DE12-4B60-9040-E3AC5E8C5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48" y="4312940"/>
                        <a:ext cx="28575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>
            <a:extLst>
              <a:ext uri="{FF2B5EF4-FFF2-40B4-BE49-F238E27FC236}">
                <a16:creationId xmlns:a16="http://schemas.microsoft.com/office/drawing/2014/main" id="{8888DB1A-25C9-4D76-AE59-B4B5C1E6F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845" y="445502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 sz="4400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ECC2003F-96B6-47ED-AF4F-07170847D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845" y="479157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 sz="4400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5847D2CD-ECAD-4BC8-86B1-C8CE5E343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845" y="565199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 sz="4400"/>
          </a:p>
        </p:txBody>
      </p:sp>
      <p:sp>
        <p:nvSpPr>
          <p:cNvPr id="1033" name="Line 8">
            <a:extLst>
              <a:ext uri="{FF2B5EF4-FFF2-40B4-BE49-F238E27FC236}">
                <a16:creationId xmlns:a16="http://schemas.microsoft.com/office/drawing/2014/main" id="{B1B7ADDF-04E5-45DA-B979-4FC4DE3E1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495" y="511859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 sz="4400"/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5598D165-43F5-47B6-A2A0-4E723009E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29163"/>
              </p:ext>
            </p:extLst>
          </p:nvPr>
        </p:nvGraphicFramePr>
        <p:xfrm>
          <a:off x="5744271" y="4088308"/>
          <a:ext cx="15065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6" imgW="1143000" imgH="1460500" progId="Equation.3">
                  <p:embed/>
                </p:oleObj>
              </mc:Choice>
              <mc:Fallback>
                <p:oleObj name="Equation" r:id="rId6" imgW="1143000" imgH="1460500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5598D165-43F5-47B6-A2A0-4E723009E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271" y="4088308"/>
                        <a:ext cx="15065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5965791-E5BF-4778-8388-5E29F702D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2153" y="248268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Allocation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5D0864F-AA9C-4768-9C9F-9BA80EBE4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4886" y="1412776"/>
            <a:ext cx="8021594" cy="4394200"/>
          </a:xfrm>
        </p:spPr>
        <p:txBody>
          <a:bodyPr/>
          <a:lstStyle/>
          <a:p>
            <a:r>
              <a:rPr lang="en-US" altLang="en-US" dirty="0"/>
              <a:t>Use a proportional allocation scheme using priorities rather than size</a:t>
            </a:r>
          </a:p>
          <a:p>
            <a:r>
              <a:rPr lang="en-US" altLang="en-US" dirty="0"/>
              <a:t>If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generates a page fault,</a:t>
            </a:r>
          </a:p>
          <a:p>
            <a:pPr lvl="1"/>
            <a:r>
              <a:rPr lang="en-US" altLang="en-US" dirty="0"/>
              <a:t>select for replacement one of its frames</a:t>
            </a:r>
          </a:p>
          <a:p>
            <a:pPr lvl="1"/>
            <a:r>
              <a:rPr lang="en-US" altLang="en-US" dirty="0"/>
              <a:t>select for replacement a frame from a process with lower priority number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1340768"/>
            <a:ext cx="9505056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/>
            <a:r>
              <a:rPr lang="en-US" altLang="en-US" dirty="0"/>
              <a:t>Only part of the program needs to be in memory for execution</a:t>
            </a:r>
          </a:p>
          <a:p>
            <a:pPr lvl="1"/>
            <a:r>
              <a:rPr lang="en-US" altLang="en-US" dirty="0"/>
              <a:t>Logical address space can therefore be much larger than physical address space</a:t>
            </a:r>
          </a:p>
          <a:p>
            <a:pPr lvl="1"/>
            <a:r>
              <a:rPr lang="en-US" altLang="en-US" dirty="0"/>
              <a:t>Allows address spaces to be shared by several processes</a:t>
            </a:r>
          </a:p>
          <a:p>
            <a:pPr lvl="1"/>
            <a:r>
              <a:rPr lang="en-US" altLang="en-US" dirty="0"/>
              <a:t>Allows for more efficient process creation</a:t>
            </a:r>
          </a:p>
          <a:p>
            <a:pPr lvl="1"/>
            <a:r>
              <a:rPr lang="en-US" altLang="en-US" dirty="0"/>
              <a:t>More programs running concurrently</a:t>
            </a:r>
          </a:p>
          <a:p>
            <a:pPr lvl="1"/>
            <a:r>
              <a:rPr lang="en-US" altLang="en-US" dirty="0"/>
              <a:t>Less I/O needed to load or swap processes</a:t>
            </a:r>
          </a:p>
          <a:p>
            <a:endParaRPr lang="en-US" altLang="en-US" sz="1600" dirty="0"/>
          </a:p>
        </p:txBody>
      </p:sp>
    </p:spTree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01C6E52-51B6-4080-B3CB-DA269501C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4288" y="23556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Global vs. Local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BDEEC50-DE5B-4191-A4E4-940F9E965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1089232" cy="44704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Global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 dirty="0"/>
              <a:t>But then process execution time can vary greatly</a:t>
            </a:r>
          </a:p>
          <a:p>
            <a:pPr lvl="1"/>
            <a:r>
              <a:rPr lang="en-US" altLang="en-US" dirty="0"/>
              <a:t>But greater throughput so more common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replacement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each process selects from only its own set of allocated frames</a:t>
            </a:r>
          </a:p>
          <a:p>
            <a:pPr lvl="1"/>
            <a:r>
              <a:rPr lang="en-US" altLang="en-US" dirty="0"/>
              <a:t>More consistent per-process performance</a:t>
            </a:r>
          </a:p>
          <a:p>
            <a:pPr lvl="1"/>
            <a:r>
              <a:rPr lang="en-US" altLang="en-US" dirty="0"/>
              <a:t>But possibly underutilized memory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8F89ABC5-C6DD-4713-ABCC-DF2FB1DB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962" y="1484784"/>
            <a:ext cx="9505056" cy="4470400"/>
          </a:xfrm>
        </p:spPr>
        <p:txBody>
          <a:bodyPr/>
          <a:lstStyle/>
          <a:p>
            <a:r>
              <a:rPr lang="en-US" altLang="en-US" dirty="0"/>
              <a:t>A strategy to implement global page-replacement policy </a:t>
            </a:r>
          </a:p>
          <a:p>
            <a:r>
              <a:rPr lang="en-US" altLang="en-US" dirty="0"/>
              <a:t>All memory requests  are satisfied from the free-frame list,  rather than waiting for the list to drop to zero before we begin selecting pages for replacement, </a:t>
            </a:r>
          </a:p>
          <a:p>
            <a:r>
              <a:rPr lang="en-US" altLang="en-US" dirty="0"/>
              <a:t>Page replacement  is triggered when the list falls below a certain threshold</a:t>
            </a:r>
          </a:p>
          <a:p>
            <a:r>
              <a:rPr lang="en-US" altLang="en-US" dirty="0"/>
              <a:t>This strategy attempts to ensure there is always sufficient free memory to satisfy new requests</a:t>
            </a:r>
          </a:p>
          <a:p>
            <a:pPr lvl="1"/>
            <a:endParaRPr lang="en-US" altLang="en-US" dirty="0"/>
          </a:p>
        </p:txBody>
      </p:sp>
      <p:sp>
        <p:nvSpPr>
          <p:cNvPr id="53251" name="Title 4">
            <a:extLst>
              <a:ext uri="{FF2B5EF4-FFF2-40B4-BE49-F238E27FC236}">
                <a16:creationId xmlns:a16="http://schemas.microsoft.com/office/drawing/2014/main" id="{19A04316-FDA7-4603-B74E-219CB62A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890" y="233205"/>
            <a:ext cx="7315200" cy="576263"/>
          </a:xfrm>
        </p:spPr>
        <p:txBody>
          <a:bodyPr/>
          <a:lstStyle/>
          <a:p>
            <a:r>
              <a:rPr lang="en-US" altLang="en-US" dirty="0"/>
              <a:t>Reclaiming Pages</a:t>
            </a:r>
          </a:p>
        </p:txBody>
      </p:sp>
    </p:spTree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00A8FF6-4218-4A3C-97F8-029AF1E78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7674" y="23556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Reclaiming Pages Example 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9C71E73-9FA0-4E3E-8ABF-FB42AF94230D}"/>
              </a:ext>
            </a:extLst>
          </p:cNvPr>
          <p:cNvGrpSpPr/>
          <p:nvPr/>
        </p:nvGrpSpPr>
        <p:grpSpPr>
          <a:xfrm>
            <a:off x="3323692" y="980728"/>
            <a:ext cx="5544616" cy="5641704"/>
            <a:chOff x="3359696" y="980728"/>
            <a:chExt cx="5544616" cy="56417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41A234F-0B67-47C0-8B79-61A01FCFB4F6}"/>
                </a:ext>
              </a:extLst>
            </p:cNvPr>
            <p:cNvSpPr/>
            <p:nvPr/>
          </p:nvSpPr>
          <p:spPr bwMode="auto">
            <a:xfrm>
              <a:off x="3359696" y="980728"/>
              <a:ext cx="5544616" cy="564170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54275" name="Picture 2" descr="B:\os-book\os10-dir\Slides-WORK-area\Figures-dir\ch10\JPG-dir\10_18.jpg">
              <a:extLst>
                <a:ext uri="{FF2B5EF4-FFF2-40B4-BE49-F238E27FC236}">
                  <a16:creationId xmlns:a16="http://schemas.microsoft.com/office/drawing/2014/main" id="{1CBDD818-7B1C-4DDD-AAB3-4D84028FE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720" y="1124744"/>
              <a:ext cx="5184576" cy="54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9F6A49F-25D8-4FD7-9583-FB679D0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93" y="238937"/>
            <a:ext cx="7632441" cy="576262"/>
          </a:xfrm>
        </p:spPr>
        <p:txBody>
          <a:bodyPr/>
          <a:lstStyle/>
          <a:p>
            <a:r>
              <a:rPr lang="en-US" altLang="en-US" dirty="0"/>
              <a:t>Non-Uniform Memory Access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DF2C4F7F-CB17-4666-828B-D606BF41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081088"/>
            <a:ext cx="10585176" cy="2347912"/>
          </a:xfrm>
        </p:spPr>
        <p:txBody>
          <a:bodyPr/>
          <a:lstStyle/>
          <a:p>
            <a:r>
              <a:rPr lang="en-US" altLang="en-US" dirty="0"/>
              <a:t>So far, we assumed that all memory accessed equally</a:t>
            </a:r>
          </a:p>
          <a:p>
            <a:r>
              <a:rPr lang="en-US" altLang="en-US" dirty="0"/>
              <a:t>Many systems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NUMA</a:t>
            </a:r>
            <a:r>
              <a:rPr lang="en-US" altLang="en-US" dirty="0"/>
              <a:t> – speed of access to memory varies</a:t>
            </a:r>
          </a:p>
          <a:p>
            <a:pPr lvl="1"/>
            <a:r>
              <a:rPr lang="en-US" altLang="en-US" dirty="0"/>
              <a:t>Consider system boards containing CPUs and memory, interconnected over a system bus</a:t>
            </a:r>
          </a:p>
          <a:p>
            <a:r>
              <a:rPr lang="en-US" altLang="en-US" dirty="0"/>
              <a:t>NUMA multiprocessing architecture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587AAE4-77C1-4D48-BEAE-6757D5E0199A}"/>
              </a:ext>
            </a:extLst>
          </p:cNvPr>
          <p:cNvGrpSpPr/>
          <p:nvPr/>
        </p:nvGrpSpPr>
        <p:grpSpPr>
          <a:xfrm>
            <a:off x="8040216" y="3429000"/>
            <a:ext cx="3168352" cy="2952328"/>
            <a:chOff x="7680176" y="3212976"/>
            <a:chExt cx="3168352" cy="295232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9B0A4A1-76AC-4E1A-A64D-F8429DD951D5}"/>
                </a:ext>
              </a:extLst>
            </p:cNvPr>
            <p:cNvSpPr/>
            <p:nvPr/>
          </p:nvSpPr>
          <p:spPr bwMode="auto">
            <a:xfrm>
              <a:off x="7680176" y="3212976"/>
              <a:ext cx="3168352" cy="2952328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55300" name="Picture 2" descr="B:\os-book\os10-dir\Slides-WORK-area\Figures-dir\ch10\JPG-dir\10_19.jpg">
              <a:extLst>
                <a:ext uri="{FF2B5EF4-FFF2-40B4-BE49-F238E27FC236}">
                  <a16:creationId xmlns:a16="http://schemas.microsoft.com/office/drawing/2014/main" id="{DD1213BD-2F99-4C6A-82F6-7FDD33098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4192" y="3299987"/>
              <a:ext cx="2895600" cy="274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ACF6E52-DB8A-4979-975A-39B4DEC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38937"/>
            <a:ext cx="9577063" cy="576262"/>
          </a:xfrm>
        </p:spPr>
        <p:txBody>
          <a:bodyPr/>
          <a:lstStyle/>
          <a:p>
            <a:r>
              <a:rPr lang="en-US" altLang="en-US" dirty="0"/>
              <a:t>Non-Uniform Memory Access (Cont.)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7EC66A7-FFCE-4360-BFC4-3184B57E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39" y="1412776"/>
            <a:ext cx="9865096" cy="4530725"/>
          </a:xfrm>
        </p:spPr>
        <p:txBody>
          <a:bodyPr/>
          <a:lstStyle/>
          <a:p>
            <a:r>
              <a:rPr lang="en-US" altLang="en-US" dirty="0"/>
              <a:t>Optimal performance comes from allocating memory </a:t>
            </a:r>
            <a:r>
              <a:rPr lang="ja-JP" altLang="en-US" dirty="0"/>
              <a:t>“</a:t>
            </a:r>
            <a:r>
              <a:rPr lang="en-US" altLang="ja-JP" dirty="0"/>
              <a:t>close to</a:t>
            </a:r>
            <a:r>
              <a:rPr lang="ja-JP" altLang="en-US" dirty="0"/>
              <a:t>”</a:t>
            </a:r>
            <a:r>
              <a:rPr lang="en-US" altLang="ja-JP" dirty="0"/>
              <a:t> the CPU on which the thread is scheduled</a:t>
            </a:r>
          </a:p>
          <a:p>
            <a:pPr lvl="1"/>
            <a:r>
              <a:rPr lang="en-US" altLang="en-US" dirty="0"/>
              <a:t>And modifying the scheduler to schedule the thread on the same system board when possible</a:t>
            </a:r>
          </a:p>
          <a:p>
            <a:pPr lvl="1"/>
            <a:r>
              <a:rPr lang="en-US" altLang="en-US" dirty="0"/>
              <a:t>Solved by Solaris by creating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lgroups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altLang="en-US" dirty="0"/>
              <a:t>Structure to track CPU / Memory low latency groups</a:t>
            </a:r>
          </a:p>
          <a:p>
            <a:pPr lvl="2"/>
            <a:r>
              <a:rPr lang="en-US" altLang="en-US" dirty="0"/>
              <a:t>Used my schedule and pager</a:t>
            </a:r>
          </a:p>
          <a:p>
            <a:pPr lvl="2"/>
            <a:r>
              <a:rPr lang="en-US" altLang="en-US" dirty="0"/>
              <a:t>When possible schedule all threads of a process and allocate all memory for that process within the </a:t>
            </a:r>
            <a:r>
              <a:rPr lang="en-US" altLang="en-US" dirty="0" err="1"/>
              <a:t>lgroup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F731FD3-D4BB-4495-AA41-BEE2A772C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55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Thrashing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BFB067A-221A-4384-BE53-811322B7E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844824"/>
            <a:ext cx="6768752" cy="4248472"/>
          </a:xfrm>
        </p:spPr>
        <p:txBody>
          <a:bodyPr/>
          <a:lstStyle/>
          <a:p>
            <a:r>
              <a:rPr lang="en-US" altLang="en-US" dirty="0"/>
              <a:t>If a process does not have </a:t>
            </a:r>
            <a:r>
              <a:rPr lang="ja-JP" altLang="en-US" dirty="0"/>
              <a:t>“</a:t>
            </a:r>
            <a:r>
              <a:rPr lang="en-US" altLang="ja-JP" dirty="0"/>
              <a:t>enough</a:t>
            </a:r>
            <a:r>
              <a:rPr lang="ja-JP" altLang="en-US" dirty="0"/>
              <a:t>” </a:t>
            </a:r>
            <a:r>
              <a:rPr lang="en-US" altLang="ja-JP" dirty="0"/>
              <a:t>pages, the page-fault rate is very high</a:t>
            </a:r>
          </a:p>
          <a:p>
            <a:pPr lvl="1"/>
            <a:r>
              <a:rPr lang="en-US" altLang="en-US" dirty="0"/>
              <a:t>Page fault to get page</a:t>
            </a:r>
          </a:p>
          <a:p>
            <a:pPr lvl="1"/>
            <a:r>
              <a:rPr lang="en-US" altLang="en-US" dirty="0"/>
              <a:t>Replace existing frame</a:t>
            </a:r>
          </a:p>
          <a:p>
            <a:pPr lvl="1"/>
            <a:r>
              <a:rPr lang="en-US" altLang="en-US" dirty="0"/>
              <a:t>But quickly need replaced frame back</a:t>
            </a:r>
          </a:p>
          <a:p>
            <a:pPr lvl="1"/>
            <a:r>
              <a:rPr lang="en-US" altLang="en-US" dirty="0"/>
              <a:t>This leads to:</a:t>
            </a:r>
          </a:p>
          <a:p>
            <a:pPr lvl="2"/>
            <a:r>
              <a:rPr lang="en-US" altLang="en-US" dirty="0"/>
              <a:t>Low CPU utilization</a:t>
            </a:r>
          </a:p>
          <a:p>
            <a:pPr lvl="2"/>
            <a:r>
              <a:rPr lang="en-US" altLang="en-US" dirty="0"/>
              <a:t>Operating system thinking that it needs to increase the degree of multiprogramming</a:t>
            </a:r>
          </a:p>
          <a:p>
            <a:pPr lvl="2"/>
            <a:r>
              <a:rPr lang="en-US" altLang="en-US" dirty="0"/>
              <a:t>Another process added to the system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D3C3CD-E7FD-4266-B556-14C43F27AF86}"/>
              </a:ext>
            </a:extLst>
          </p:cNvPr>
          <p:cNvSpPr/>
          <p:nvPr/>
        </p:nvSpPr>
        <p:spPr>
          <a:xfrm>
            <a:off x="2711624" y="1138725"/>
            <a:ext cx="6599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ym typeface="Symbol" panose="05050102010706020507" pitchFamily="18" charset="2"/>
              </a:rPr>
              <a:t>A process is busy swapping pages in and out</a:t>
            </a:r>
            <a:endParaRPr lang="zh-TW" altLang="en-US" sz="28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E47C051-4FF0-4188-8741-A9E94DFC1575}"/>
              </a:ext>
            </a:extLst>
          </p:cNvPr>
          <p:cNvGrpSpPr/>
          <p:nvPr/>
        </p:nvGrpSpPr>
        <p:grpSpPr>
          <a:xfrm>
            <a:off x="6742756" y="2914788"/>
            <a:ext cx="5137248" cy="3178508"/>
            <a:chOff x="6863408" y="2540767"/>
            <a:chExt cx="5137248" cy="31785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450E540-1CD5-46F8-AC6A-9029AE7D2788}"/>
                </a:ext>
              </a:extLst>
            </p:cNvPr>
            <p:cNvSpPr/>
            <p:nvPr/>
          </p:nvSpPr>
          <p:spPr bwMode="auto">
            <a:xfrm>
              <a:off x="6863408" y="2540767"/>
              <a:ext cx="5137248" cy="3178508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5" name="Picture 4" descr="B:\os-book\os10-dir\Slides-WORK-area\Figures-dir\ch10\JPG-dir\10_20.jpg">
              <a:extLst>
                <a:ext uri="{FF2B5EF4-FFF2-40B4-BE49-F238E27FC236}">
                  <a16:creationId xmlns:a16="http://schemas.microsoft.com/office/drawing/2014/main" id="{BA6C5283-D92D-42D7-A0C4-23C062A9F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249" y="2694939"/>
              <a:ext cx="4888450" cy="287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9BDE40F-8BB8-4BDB-8637-B838D538B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9491" y="260648"/>
            <a:ext cx="809816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and Thrashing </a:t>
            </a:r>
            <a:endParaRPr lang="en-US" altLang="en-US" sz="2400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A781723-46DB-458A-85D2-73590F9B7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9496" y="1308200"/>
            <a:ext cx="9721080" cy="3921000"/>
          </a:xfrm>
        </p:spPr>
        <p:txBody>
          <a:bodyPr/>
          <a:lstStyle/>
          <a:p>
            <a:r>
              <a:rPr lang="en-US" altLang="en-US" dirty="0"/>
              <a:t>Why does demand paging work?</a:t>
            </a:r>
          </a:p>
          <a:p>
            <a:pPr marL="0" indent="0">
              <a:buNone/>
            </a:pPr>
            <a:r>
              <a:rPr lang="en-US" altLang="en-US" sz="600" dirty="0"/>
              <a:t>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model</a:t>
            </a:r>
          </a:p>
          <a:p>
            <a:pPr lvl="1"/>
            <a:r>
              <a:rPr lang="en-US" altLang="en-US" dirty="0"/>
              <a:t>Process migrates from one locality to another</a:t>
            </a:r>
          </a:p>
          <a:p>
            <a:pPr lvl="1"/>
            <a:r>
              <a:rPr lang="en-US" altLang="en-US" dirty="0"/>
              <a:t>Localities may overlap</a:t>
            </a:r>
          </a:p>
          <a:p>
            <a:r>
              <a:rPr lang="en-US" altLang="en-US" dirty="0"/>
              <a:t>Why does thrashing occur?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600" dirty="0"/>
              <a:t>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ym typeface="Symbol" panose="05050102010706020507" pitchFamily="18" charset="2"/>
              </a:rPr>
              <a:t> size of locality &gt; total memory size</a:t>
            </a:r>
          </a:p>
          <a:p>
            <a:pPr>
              <a:buFont typeface="Monotype Sorts" pitchFamily="-84" charset="2"/>
              <a:buNone/>
            </a:pPr>
            <a:endParaRPr lang="en-US" altLang="en-US" sz="6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Limit effects by using local or priority page replacement</a:t>
            </a: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684E479-EF67-475B-9AA9-12E0EAAD0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92" y="260648"/>
            <a:ext cx="1037745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Locality In A Memory-Reference Pattern</a:t>
            </a:r>
          </a:p>
        </p:txBody>
      </p:sp>
      <p:pic>
        <p:nvPicPr>
          <p:cNvPr id="60419" name="Picture 1">
            <a:extLst>
              <a:ext uri="{FF2B5EF4-FFF2-40B4-BE49-F238E27FC236}">
                <a16:creationId xmlns:a16="http://schemas.microsoft.com/office/drawing/2014/main" id="{7B3592D0-BC1D-4BDC-A24F-03A5C21C3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126" y="1000663"/>
            <a:ext cx="5256584" cy="58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0AFB90D-CA7A-485A-8060-843ED028D7C4}"/>
              </a:ext>
            </a:extLst>
          </p:cNvPr>
          <p:cNvCxnSpPr/>
          <p:nvPr/>
        </p:nvCxnSpPr>
        <p:spPr bwMode="auto">
          <a:xfrm>
            <a:off x="5591944" y="1268760"/>
            <a:ext cx="0" cy="5184576"/>
          </a:xfrm>
          <a:prstGeom prst="line">
            <a:avLst/>
          </a:prstGeom>
          <a:solidFill>
            <a:srgbClr val="B2B2B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2FC4E7E-A430-4AE3-8949-CE63085E72BE}"/>
              </a:ext>
            </a:extLst>
          </p:cNvPr>
          <p:cNvCxnSpPr/>
          <p:nvPr/>
        </p:nvCxnSpPr>
        <p:spPr bwMode="auto">
          <a:xfrm>
            <a:off x="8112224" y="1268760"/>
            <a:ext cx="0" cy="5184576"/>
          </a:xfrm>
          <a:prstGeom prst="line">
            <a:avLst/>
          </a:prstGeom>
          <a:solidFill>
            <a:srgbClr val="B2B2B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780AE2-D626-4212-B569-4A99150977B9}"/>
              </a:ext>
            </a:extLst>
          </p:cNvPr>
          <p:cNvSpPr txBox="1"/>
          <p:nvPr/>
        </p:nvSpPr>
        <p:spPr>
          <a:xfrm>
            <a:off x="5339916" y="64785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(a)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6F294A-0C36-4CDE-9B8B-9396C066B6E5}"/>
              </a:ext>
            </a:extLst>
          </p:cNvPr>
          <p:cNvSpPr txBox="1"/>
          <p:nvPr/>
        </p:nvSpPr>
        <p:spPr>
          <a:xfrm>
            <a:off x="7860196" y="645885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(b)</a:t>
            </a:r>
            <a:endParaRPr lang="zh-TW" altLang="en-US" sz="1200" dirty="0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1267AB0B-4105-4560-BCEA-62DD937A382F}"/>
              </a:ext>
            </a:extLst>
          </p:cNvPr>
          <p:cNvSpPr/>
          <p:nvPr/>
        </p:nvSpPr>
        <p:spPr bwMode="auto">
          <a:xfrm>
            <a:off x="5287144" y="1268761"/>
            <a:ext cx="252027" cy="1584176"/>
          </a:xfrm>
          <a:prstGeom prst="leftBrace">
            <a:avLst>
              <a:gd name="adj1" fmla="val 61801"/>
              <a:gd name="adj2" fmla="val 50482"/>
            </a:avLst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0591B27E-7E9D-444D-BA3E-133C57B96C83}"/>
              </a:ext>
            </a:extLst>
          </p:cNvPr>
          <p:cNvSpPr/>
          <p:nvPr/>
        </p:nvSpPr>
        <p:spPr bwMode="auto">
          <a:xfrm>
            <a:off x="5313530" y="4437386"/>
            <a:ext cx="252027" cy="1996289"/>
          </a:xfrm>
          <a:prstGeom prst="leftBrace">
            <a:avLst>
              <a:gd name="adj1" fmla="val 61801"/>
              <a:gd name="adj2" fmla="val 50482"/>
            </a:avLst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5BFAD538-B454-4341-AB5E-0D96C8BE5007}"/>
              </a:ext>
            </a:extLst>
          </p:cNvPr>
          <p:cNvSpPr/>
          <p:nvPr/>
        </p:nvSpPr>
        <p:spPr bwMode="auto">
          <a:xfrm rot="10800000">
            <a:off x="8138610" y="1259088"/>
            <a:ext cx="252027" cy="1305816"/>
          </a:xfrm>
          <a:prstGeom prst="leftBrace">
            <a:avLst>
              <a:gd name="adj1" fmla="val 61801"/>
              <a:gd name="adj2" fmla="val 50482"/>
            </a:avLst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8E9917D0-B06F-48CF-9B6F-612EAFC59592}"/>
              </a:ext>
            </a:extLst>
          </p:cNvPr>
          <p:cNvSpPr/>
          <p:nvPr/>
        </p:nvSpPr>
        <p:spPr bwMode="auto">
          <a:xfrm rot="10800000">
            <a:off x="8193110" y="5598912"/>
            <a:ext cx="252027" cy="854424"/>
          </a:xfrm>
          <a:prstGeom prst="leftBrace">
            <a:avLst>
              <a:gd name="adj1" fmla="val 61801"/>
              <a:gd name="adj2" fmla="val 50482"/>
            </a:avLst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9739E74E-AC28-4430-9AC0-39397B27841A}"/>
              </a:ext>
            </a:extLst>
          </p:cNvPr>
          <p:cNvSpPr/>
          <p:nvPr/>
        </p:nvSpPr>
        <p:spPr bwMode="auto">
          <a:xfrm rot="10800000">
            <a:off x="8140315" y="2734568"/>
            <a:ext cx="252027" cy="1702817"/>
          </a:xfrm>
          <a:prstGeom prst="leftBrace">
            <a:avLst>
              <a:gd name="adj1" fmla="val 61801"/>
              <a:gd name="adj2" fmla="val 50482"/>
            </a:avLst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E7B8486-A51C-4BCA-8A93-C6CAD6DC8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Working-Set Model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738730A-946A-429F-BAEB-E143C39BE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0" y="1340768"/>
            <a:ext cx="10297144" cy="488156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en-US" i="1" dirty="0" err="1"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(working set of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=  total number of pages referenced in the most recent  (varies in time)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=  </a:t>
            </a:r>
            <a:r>
              <a:rPr lang="en-US" altLang="en-US" i="1" dirty="0" err="1"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 total demand frames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Approximation of locality</a:t>
            </a:r>
          </a:p>
        </p:txBody>
      </p:sp>
    </p:spTree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50C8928-B255-4148-8CE5-E08C2A2F6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479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Working-Set Model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7706D0B-A6AA-455E-A13D-C7F917485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065215"/>
            <a:ext cx="10945216" cy="1283666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&gt;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 Thrashing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Policy if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&gt; m, then suspend or swap out one of the processes </a:t>
            </a:r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D78CC71D-4523-4A34-A452-9A1A6004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34" y="2852936"/>
            <a:ext cx="9906931" cy="264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0" y="1340768"/>
            <a:ext cx="10081120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Meanwhile, physical memory organized in page frames</a:t>
            </a:r>
          </a:p>
          <a:p>
            <a:pPr lvl="1"/>
            <a:r>
              <a:rPr lang="en-US" altLang="en-US" dirty="0"/>
              <a:t>MMU must map logical to physical</a:t>
            </a:r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dirty="0"/>
              <a:t>Demand paging </a:t>
            </a:r>
          </a:p>
          <a:p>
            <a:pPr lvl="1"/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C85D6D9-0BFB-4F79-84C7-A3D2AE8C3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0265" y="332656"/>
            <a:ext cx="910875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Keeping Track of the Working Set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BBF136A-DA53-4605-97A8-2C01EF4D2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341" y="1484784"/>
            <a:ext cx="11496600" cy="4530725"/>
          </a:xfrm>
        </p:spPr>
        <p:txBody>
          <a:bodyPr/>
          <a:lstStyle/>
          <a:p>
            <a:r>
              <a:rPr lang="en-US" altLang="en-US" dirty="0"/>
              <a:t>Approximate with interval timer + a reference bit</a:t>
            </a:r>
          </a:p>
          <a:p>
            <a:r>
              <a:rPr lang="en-US" altLang="en-US" dirty="0"/>
              <a:t>Example: </a:t>
            </a:r>
            <a:r>
              <a:rPr lang="en-US" altLang="en-US" dirty="0">
                <a:sym typeface="Symbol" panose="05050102010706020507" pitchFamily="18" charset="2"/>
              </a:rPr>
              <a:t> = 10,000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Timer interrupts after every 5000 time units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Keep in memory 2 bits for each page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one of the bits in memory = 1  page in working set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Why is this not completely accurate?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Improvement = 10 bits and interrupt every 1000 time units</a:t>
            </a:r>
          </a:p>
        </p:txBody>
      </p:sp>
    </p:spTree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32CF12F9-034E-460B-8BDF-E93A7F39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75" y="260648"/>
            <a:ext cx="942324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Working Sets and Page Fault Rates</a:t>
            </a:r>
          </a:p>
        </p:txBody>
      </p:sp>
      <p:pic>
        <p:nvPicPr>
          <p:cNvPr id="65539" name="Picture 4" descr="9">
            <a:extLst>
              <a:ext uri="{FF2B5EF4-FFF2-40B4-BE49-F238E27FC236}">
                <a16:creationId xmlns:a16="http://schemas.microsoft.com/office/drawing/2014/main" id="{3A803122-91F8-4F9C-A75C-06F0F91E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317976"/>
            <a:ext cx="7194550" cy="327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0C3821-2D01-463B-B43D-94D36245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042989"/>
            <a:ext cx="7194550" cy="2071687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0" hangingPunct="0">
              <a:spcBef>
                <a:spcPct val="20000"/>
              </a:spcBef>
              <a:buBlip>
                <a:blip r:embed="rId4"/>
              </a:buBlip>
              <a:defRPr sz="2800">
                <a:latin typeface="+mn-lt"/>
                <a:ea typeface="+mn-ea"/>
              </a:defRPr>
            </a:lvl1pPr>
            <a:lvl2pPr marL="742950" lvl="1" indent="-285750" algn="l" eaLnBrk="0" hangingPunct="0">
              <a:spcBef>
                <a:spcPct val="20000"/>
              </a:spcBef>
              <a:buSzPct val="80000"/>
              <a:buBlip>
                <a:blip r:embed="rId5"/>
              </a:buBlip>
              <a:defRPr sz="2400">
                <a:latin typeface="+mn-lt"/>
                <a:ea typeface="+mn-ea"/>
              </a:defRPr>
            </a:lvl2pPr>
            <a:lvl3pPr marL="1143000" indent="-228600" algn="l" eaLnBrk="0" hangingPunct="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latin typeface="+mn-lt"/>
                <a:ea typeface="+mn-ea"/>
              </a:defRPr>
            </a:lvl3pPr>
            <a:lvl4pPr marL="1600200" indent="-228600" algn="l" eaLnBrk="0" hangingPunct="0">
              <a:spcBef>
                <a:spcPct val="20000"/>
              </a:spcBef>
              <a:buSzPct val="70000"/>
              <a:buBlip>
                <a:blip r:embed="rId7"/>
              </a:buBlip>
              <a:defRPr sz="1800">
                <a:latin typeface="+mn-lt"/>
                <a:ea typeface="+mn-ea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ü"/>
              <a:defRPr sz="18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9pPr>
          </a:lstStyle>
          <a:p>
            <a:r>
              <a:rPr lang="en-US" dirty="0"/>
              <a:t>Direct relationship between working set of </a:t>
            </a:r>
            <a:r>
              <a:rPr lang="en-US" dirty="0">
                <a:solidFill>
                  <a:srgbClr val="FF0000"/>
                </a:solidFill>
              </a:rPr>
              <a:t>a process </a:t>
            </a:r>
            <a:r>
              <a:rPr lang="en-US" dirty="0"/>
              <a:t>and its page-fault rate</a:t>
            </a:r>
          </a:p>
          <a:p>
            <a:r>
              <a:rPr lang="en-US" dirty="0"/>
              <a:t>Working set changes over time</a:t>
            </a:r>
          </a:p>
          <a:p>
            <a:r>
              <a:rPr lang="en-US" dirty="0"/>
              <a:t>Peaks and valleys over time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29888C5-2B9B-4A77-BC8C-19DD0EC76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0926" y="247492"/>
            <a:ext cx="7889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Page-Fault Frequency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89687F2-3AE7-4450-84F0-336741568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056" y="1265955"/>
            <a:ext cx="10897888" cy="2374185"/>
          </a:xfrm>
        </p:spPr>
        <p:txBody>
          <a:bodyPr/>
          <a:lstStyle/>
          <a:p>
            <a:r>
              <a:rPr lang="en-US" altLang="en-US" dirty="0"/>
              <a:t>More direct approach than WSS</a:t>
            </a:r>
          </a:p>
          <a:p>
            <a:r>
              <a:rPr lang="en-US" altLang="en-US" dirty="0"/>
              <a:t>Establish </a:t>
            </a:r>
            <a:r>
              <a:rPr lang="ja-JP" altLang="en-US" dirty="0"/>
              <a:t>“</a:t>
            </a:r>
            <a:r>
              <a:rPr lang="en-US" altLang="ja-JP" dirty="0"/>
              <a:t>acceptable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page-fault frequency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PFF</a:t>
            </a:r>
            <a:r>
              <a:rPr lang="en-US" altLang="ja-JP" dirty="0"/>
              <a:t>)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rate and use local replacement policy</a:t>
            </a:r>
          </a:p>
          <a:p>
            <a:pPr lvl="1"/>
            <a:r>
              <a:rPr lang="en-US" altLang="en-US" dirty="0"/>
              <a:t>If actual rate too low, process loses frame</a:t>
            </a:r>
          </a:p>
          <a:p>
            <a:pPr lvl="1"/>
            <a:r>
              <a:rPr lang="en-US" altLang="en-US" dirty="0"/>
              <a:t>If actual rate too high, process gains frame</a:t>
            </a:r>
          </a:p>
        </p:txBody>
      </p:sp>
      <p:pic>
        <p:nvPicPr>
          <p:cNvPr id="64516" name="Picture 1" descr="9_21.pdf">
            <a:extLst>
              <a:ext uri="{FF2B5EF4-FFF2-40B4-BE49-F238E27FC236}">
                <a16:creationId xmlns:a16="http://schemas.microsoft.com/office/drawing/2014/main" id="{FA40E878-1621-4D69-A40B-3E5E659D8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656171"/>
            <a:ext cx="510381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BC5715A-B927-4EBF-A480-308710764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8283" y="238159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Compression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A8EC8F9-E77C-45B9-8E2B-6C2B67691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215" y="1163637"/>
            <a:ext cx="11685562" cy="4530725"/>
          </a:xfrm>
        </p:spPr>
        <p:txBody>
          <a:bodyPr/>
          <a:lstStyle/>
          <a:p>
            <a:r>
              <a:rPr lang="en-US" altLang="en-US" dirty="0"/>
              <a:t>An alternative to paging is </a:t>
            </a:r>
            <a:r>
              <a:rPr lang="en-US" altLang="en-US" b="1" dirty="0">
                <a:solidFill>
                  <a:srgbClr val="0070C0"/>
                </a:solidFill>
              </a:rPr>
              <a:t>memory compression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Rather than paging out modified frames to swap space, we compress several frames into a single frame, enabling the system to reduce memory usage without resorting to swapping pages.</a:t>
            </a:r>
          </a:p>
        </p:txBody>
      </p:sp>
      <p:pic>
        <p:nvPicPr>
          <p:cNvPr id="89092" name="Picture 2" descr="B:\os-book\os10-dir\Slides-WORK-area\Figures-dir\ch10\JPG-dir\10_25.jpg">
            <a:extLst>
              <a:ext uri="{FF2B5EF4-FFF2-40B4-BE49-F238E27FC236}">
                <a16:creationId xmlns:a16="http://schemas.microsoft.com/office/drawing/2014/main" id="{C6DF927E-FBE8-46C4-A428-2179BD17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45" y="3362934"/>
            <a:ext cx="6273032" cy="231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:\os-book\os10-dir\Slides-WORK-area\Figures-dir\ch10\JPG-dir\10_24.jpg">
            <a:extLst>
              <a:ext uri="{FF2B5EF4-FFF2-40B4-BE49-F238E27FC236}">
                <a16:creationId xmlns:a16="http://schemas.microsoft.com/office/drawing/2014/main" id="{0F4B8507-B196-40BF-8866-E282173B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5" y="3362934"/>
            <a:ext cx="5241851" cy="162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2F1A281-A3F7-478D-8F22-6700032B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614" y="238161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Allocating Kernel Memory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2CE61BF-9E24-439E-BBC6-87B0D25B1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738" y="1268760"/>
            <a:ext cx="8482524" cy="4530725"/>
          </a:xfrm>
        </p:spPr>
        <p:txBody>
          <a:bodyPr/>
          <a:lstStyle/>
          <a:p>
            <a:r>
              <a:rPr lang="en-US" altLang="en-US" dirty="0"/>
              <a:t>Treated differently from user memory</a:t>
            </a:r>
          </a:p>
          <a:p>
            <a:r>
              <a:rPr lang="en-US" altLang="en-US" dirty="0"/>
              <a:t>Often allocated from a free-memory pool</a:t>
            </a:r>
          </a:p>
          <a:p>
            <a:pPr lvl="1"/>
            <a:r>
              <a:rPr lang="en-US" altLang="en-US" dirty="0"/>
              <a:t>Kernel requests memory for structures of varying sizes</a:t>
            </a:r>
          </a:p>
          <a:p>
            <a:pPr lvl="1"/>
            <a:r>
              <a:rPr lang="en-US" altLang="en-US" dirty="0"/>
              <a:t>Some kernel memory needs to be contiguous</a:t>
            </a:r>
          </a:p>
          <a:p>
            <a:pPr lvl="2"/>
            <a:r>
              <a:rPr lang="en-US" altLang="en-US" dirty="0"/>
              <a:t>i.e., for device I/O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EDF62A2-64B7-43DA-94A9-5E4FB7691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924" y="2314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Buddy System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5CAAA64-09C4-4B7D-B67B-72A26393B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12192000" cy="5243512"/>
          </a:xfrm>
        </p:spPr>
        <p:txBody>
          <a:bodyPr/>
          <a:lstStyle/>
          <a:p>
            <a:r>
              <a:rPr lang="en-US" altLang="en-US" sz="2400" dirty="0"/>
              <a:t>Allocates memory from fixed-size segment consisting of physically-contiguous pages</a:t>
            </a:r>
          </a:p>
          <a:p>
            <a:r>
              <a:rPr lang="en-US" altLang="en-US" sz="2400" dirty="0"/>
              <a:t>Memory allocated using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power-of-2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allocator</a:t>
            </a:r>
          </a:p>
          <a:p>
            <a:pPr lvl="1"/>
            <a:r>
              <a:rPr lang="en-US" altLang="en-US" sz="2000" dirty="0"/>
              <a:t>Satisfies requests in units sized as power of 2</a:t>
            </a:r>
          </a:p>
          <a:p>
            <a:pPr lvl="1"/>
            <a:r>
              <a:rPr lang="en-US" altLang="en-US" sz="2000" dirty="0"/>
              <a:t>Request rounded up to next highest power of 2</a:t>
            </a:r>
          </a:p>
          <a:p>
            <a:pPr lvl="1"/>
            <a:r>
              <a:rPr lang="en-US" altLang="en-US" sz="2000" dirty="0"/>
              <a:t>When smaller allocation needed than is available, current chunk split into two buddies of next-lower power of 2</a:t>
            </a:r>
          </a:p>
          <a:p>
            <a:pPr lvl="2"/>
            <a:r>
              <a:rPr lang="en-US" altLang="en-US" sz="1800" dirty="0"/>
              <a:t>Continue until appropriate sized chunk available</a:t>
            </a:r>
          </a:p>
          <a:p>
            <a:r>
              <a:rPr lang="en-US" altLang="en-US" sz="2400" dirty="0"/>
              <a:t>For example, assume 256KB chunk available, kernel requests 21KB</a:t>
            </a:r>
          </a:p>
          <a:p>
            <a:pPr lvl="1"/>
            <a:r>
              <a:rPr lang="en-US" altLang="en-US" sz="2000" dirty="0"/>
              <a:t>Split into A</a:t>
            </a:r>
            <a:r>
              <a:rPr lang="en-US" altLang="en-US" sz="2000" baseline="-25000" dirty="0"/>
              <a:t>L</a:t>
            </a:r>
            <a:r>
              <a:rPr lang="en-US" altLang="en-US" sz="2000" dirty="0"/>
              <a:t> </a:t>
            </a:r>
            <a:r>
              <a:rPr lang="en-US" altLang="en-US" sz="2000" baseline="-25000" dirty="0"/>
              <a:t>and</a:t>
            </a:r>
            <a:r>
              <a:rPr lang="en-US" altLang="en-US" sz="2000" dirty="0"/>
              <a:t> A</a:t>
            </a:r>
            <a:r>
              <a:rPr lang="en-US" altLang="en-US" sz="2000" baseline="-25000" dirty="0"/>
              <a:t>R</a:t>
            </a:r>
            <a:r>
              <a:rPr lang="en-US" altLang="en-US" sz="2000" dirty="0"/>
              <a:t> of 128KB each</a:t>
            </a:r>
          </a:p>
          <a:p>
            <a:pPr lvl="2"/>
            <a:r>
              <a:rPr lang="en-US" altLang="en-US" sz="1800" dirty="0"/>
              <a:t>One further divided into B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 and B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 of 64KB</a:t>
            </a:r>
          </a:p>
          <a:p>
            <a:pPr lvl="3"/>
            <a:r>
              <a:rPr lang="en-US" altLang="en-US" sz="1600" dirty="0"/>
              <a:t>One further into C</a:t>
            </a:r>
            <a:r>
              <a:rPr lang="en-US" altLang="en-US" sz="1600" baseline="-25000" dirty="0"/>
              <a:t>L</a:t>
            </a:r>
            <a:r>
              <a:rPr lang="en-US" altLang="en-US" sz="1600" dirty="0"/>
              <a:t> and C</a:t>
            </a:r>
            <a:r>
              <a:rPr lang="en-US" altLang="en-US" sz="1600" baseline="-25000" dirty="0"/>
              <a:t>R</a:t>
            </a:r>
            <a:r>
              <a:rPr lang="en-US" altLang="en-US" sz="1600" dirty="0"/>
              <a:t> of 32KB each – one used to satisfy request</a:t>
            </a:r>
          </a:p>
          <a:p>
            <a:r>
              <a:rPr lang="en-US" altLang="en-US" sz="2400" dirty="0"/>
              <a:t>Advantage – quickly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coalesce</a:t>
            </a:r>
            <a:r>
              <a:rPr lang="en-US" altLang="en-US" sz="2400" dirty="0"/>
              <a:t> unused chunks into larger chunk</a:t>
            </a:r>
          </a:p>
          <a:p>
            <a:r>
              <a:rPr lang="en-US" altLang="en-US" sz="2400" dirty="0"/>
              <a:t>Disadvantage - fragmentation</a:t>
            </a:r>
          </a:p>
        </p:txBody>
      </p:sp>
    </p:spTree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D7F2BFD-A139-44E1-A8C4-15AD88D11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0329" y="24826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Buddy System Allocator</a:t>
            </a:r>
          </a:p>
        </p:txBody>
      </p:sp>
      <p:pic>
        <p:nvPicPr>
          <p:cNvPr id="68611" name="Picture 1" descr="9_26.pdf">
            <a:extLst>
              <a:ext uri="{FF2B5EF4-FFF2-40B4-BE49-F238E27FC236}">
                <a16:creationId xmlns:a16="http://schemas.microsoft.com/office/drawing/2014/main" id="{869C8A9C-EF25-4003-820B-18102B316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913546"/>
            <a:ext cx="5782443" cy="56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DA6288A-EB91-479B-96DE-A3D011B24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3828" y="244899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Slab Allocator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7A21D0E-511D-4C65-997E-BBF66953E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174398"/>
            <a:ext cx="11161240" cy="5046662"/>
          </a:xfrm>
        </p:spPr>
        <p:txBody>
          <a:bodyPr/>
          <a:lstStyle/>
          <a:p>
            <a:r>
              <a:rPr lang="en-US" altLang="en-US" dirty="0"/>
              <a:t>Alternate strategy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Slab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one or more physically contiguous pages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consists of one or more slabs</a:t>
            </a:r>
            <a:endParaRPr lang="en-US" altLang="en-US" sz="800" dirty="0"/>
          </a:p>
          <a:p>
            <a:r>
              <a:rPr lang="en-US" altLang="en-US" dirty="0"/>
              <a:t>Single cache for each unique kernel data structure</a:t>
            </a:r>
          </a:p>
          <a:p>
            <a:pPr lvl="1"/>
            <a:r>
              <a:rPr lang="en-US" altLang="en-US" dirty="0"/>
              <a:t>Each cache filled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objects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instantiations of the data structure</a:t>
            </a:r>
            <a:endParaRPr lang="en-US" altLang="en-US" sz="800" dirty="0"/>
          </a:p>
          <a:p>
            <a:r>
              <a:rPr lang="en-US" altLang="en-US" dirty="0"/>
              <a:t>When cache created, filled with objects marked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endParaRPr lang="en-US" altLang="en-US" sz="800" b="1" dirty="0"/>
          </a:p>
          <a:p>
            <a:r>
              <a:rPr lang="en-US" altLang="en-US" dirty="0"/>
              <a:t>When structures stored, objects marked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altLang="en-US" sz="800" b="1" dirty="0"/>
          </a:p>
          <a:p>
            <a:r>
              <a:rPr lang="en-US" altLang="en-US" dirty="0"/>
              <a:t>If slab is full of used objects, next object allocated from empty slab</a:t>
            </a:r>
          </a:p>
          <a:p>
            <a:pPr lvl="1"/>
            <a:r>
              <a:rPr lang="en-US" altLang="en-US" dirty="0"/>
              <a:t>If no empty slabs, new slab allocated</a:t>
            </a:r>
            <a:endParaRPr lang="en-US" altLang="en-US" sz="800" dirty="0"/>
          </a:p>
          <a:p>
            <a:r>
              <a:rPr lang="en-US" altLang="en-US" dirty="0"/>
              <a:t>Benefits include no fragmentation, fast memory request satisfaction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A40E11A-B2D5-4E29-BF39-6BA9D3D28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2997" y="238161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Slab Allocation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1FBEBF-5CCD-476F-ACC7-A6E43F393533}"/>
              </a:ext>
            </a:extLst>
          </p:cNvPr>
          <p:cNvSpPr/>
          <p:nvPr/>
        </p:nvSpPr>
        <p:spPr bwMode="auto">
          <a:xfrm>
            <a:off x="2567608" y="1196752"/>
            <a:ext cx="6984776" cy="5423087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70659" name="Picture 1" descr="9_27.pdf">
            <a:extLst>
              <a:ext uri="{FF2B5EF4-FFF2-40B4-BE49-F238E27FC236}">
                <a16:creationId xmlns:a16="http://schemas.microsoft.com/office/drawing/2014/main" id="{0BAC7363-1517-4813-8378-BDB9D65AA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340768"/>
            <a:ext cx="6470371" cy="512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3762B59-BFC2-467F-AE33-A4E58A10E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6506" y="23556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Slab Allocator in Linux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2327191-B344-4706-B7BA-4B24E2E93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1268761"/>
            <a:ext cx="9721080" cy="4968552"/>
          </a:xfrm>
        </p:spPr>
        <p:txBody>
          <a:bodyPr/>
          <a:lstStyle/>
          <a:p>
            <a:r>
              <a:rPr lang="en-US" altLang="en-US" sz="2400" dirty="0"/>
              <a:t>For example process descriptor is of type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Approx</a:t>
            </a:r>
            <a:r>
              <a:rPr lang="en-US" altLang="en-US" sz="2000" dirty="0"/>
              <a:t> 1.7KB of memory</a:t>
            </a:r>
          </a:p>
          <a:p>
            <a:r>
              <a:rPr lang="en-US" altLang="en-US" sz="2400" dirty="0"/>
              <a:t>New task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allocate new struct from cache</a:t>
            </a:r>
          </a:p>
          <a:p>
            <a:pPr lvl="1"/>
            <a:r>
              <a:rPr lang="en-US" altLang="en-US" sz="2000" dirty="0"/>
              <a:t>Will use existing free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sz="2000" dirty="0"/>
          </a:p>
          <a:p>
            <a:r>
              <a:rPr lang="en-US" altLang="en-US" sz="2400" dirty="0"/>
              <a:t>Slab can be in three possible states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Full – all used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Empty – all free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Partial – mix of free and used</a:t>
            </a:r>
          </a:p>
          <a:p>
            <a:r>
              <a:rPr lang="en-US" altLang="en-US" sz="2400" dirty="0"/>
              <a:t>Upon request, slab allocator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Uses free struct in partial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If none, takes one from empty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If no empty slab, create new empty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334937-C42E-4E7B-B0E3-358B7E80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96751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Virtual Memory That is Larger Than Physical Memory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2F7C7B-96D1-4921-AACB-BCDB22417963}"/>
              </a:ext>
            </a:extLst>
          </p:cNvPr>
          <p:cNvGrpSpPr/>
          <p:nvPr/>
        </p:nvGrpSpPr>
        <p:grpSpPr>
          <a:xfrm>
            <a:off x="3287688" y="1556792"/>
            <a:ext cx="5616624" cy="4464496"/>
            <a:chOff x="4295800" y="1268760"/>
            <a:chExt cx="5616624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4F088C4-7732-4B1B-831A-4CC79EED92AC}"/>
                </a:ext>
              </a:extLst>
            </p:cNvPr>
            <p:cNvSpPr/>
            <p:nvPr/>
          </p:nvSpPr>
          <p:spPr bwMode="auto">
            <a:xfrm>
              <a:off x="4295800" y="1268760"/>
              <a:ext cx="5616624" cy="4464496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0243" name="Picture 4" descr="B:\os-book\os10-dir\Slides-WORK-area\Figures-dir\ch10\JPG-dir\10_01.jpg">
              <a:extLst>
                <a:ext uri="{FF2B5EF4-FFF2-40B4-BE49-F238E27FC236}">
                  <a16:creationId xmlns:a16="http://schemas.microsoft.com/office/drawing/2014/main" id="{75959D58-FD0D-4362-987B-001456C2B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08" y="1340768"/>
              <a:ext cx="5459413" cy="432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750BB86-BC72-482A-B3BB-E6EF83BAB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2317" y="251618"/>
            <a:ext cx="852736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Slab Allocator in Linux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EE52FFE-7E13-4422-8E6C-50D405110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432" y="1268760"/>
            <a:ext cx="10729192" cy="5040560"/>
          </a:xfrm>
        </p:spPr>
        <p:txBody>
          <a:bodyPr/>
          <a:lstStyle/>
          <a:p>
            <a:r>
              <a:rPr lang="en-US" altLang="en-US" dirty="0"/>
              <a:t>Slab started in Solaris, now wide-spread for both kernel memory and user memory in various OSes</a:t>
            </a:r>
          </a:p>
          <a:p>
            <a:r>
              <a:rPr lang="en-US" altLang="en-US" dirty="0"/>
              <a:t>Linux  2.2 had SLAB, now has both SLOB and SLUB allocators</a:t>
            </a:r>
          </a:p>
          <a:p>
            <a:pPr lvl="1"/>
            <a:r>
              <a:rPr lang="en-US" altLang="en-US" dirty="0"/>
              <a:t>SLOB for systems with limited memory</a:t>
            </a:r>
          </a:p>
          <a:p>
            <a:pPr lvl="2"/>
            <a:r>
              <a:rPr lang="en-US" altLang="en-US" dirty="0"/>
              <a:t>Simple List of Blocks – maintains 3 list objects for small, medium, large objects</a:t>
            </a:r>
          </a:p>
          <a:p>
            <a:pPr lvl="1"/>
            <a:r>
              <a:rPr lang="en-US" altLang="en-US" dirty="0"/>
              <a:t>SLUB is performance-optimized SLAB removes per-CPU queues, metadata stored in page structure</a:t>
            </a:r>
          </a:p>
          <a:p>
            <a:pPr lvl="2"/>
            <a:r>
              <a:rPr lang="en-US" altLang="en-US" dirty="0"/>
              <a:t>Default in Linux</a:t>
            </a:r>
          </a:p>
        </p:txBody>
      </p:sp>
    </p:spTree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B76758C-1E6C-4B95-A8AA-7E0A28DAC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867" y="244899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Other Considerations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8081149-F761-4B98-AC52-65D65BDA9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7165" y="1340768"/>
            <a:ext cx="5857669" cy="49085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/>
              <a:t>Prepaging </a:t>
            </a:r>
          </a:p>
          <a:p>
            <a:pPr>
              <a:defRPr/>
            </a:pPr>
            <a:r>
              <a:rPr lang="en-US" altLang="en-US" dirty="0"/>
              <a:t>Page size</a:t>
            </a:r>
          </a:p>
          <a:p>
            <a:pPr>
              <a:defRPr/>
            </a:pPr>
            <a:r>
              <a:rPr lang="en-US" altLang="en-US" dirty="0"/>
              <a:t>TLB reach</a:t>
            </a:r>
          </a:p>
          <a:p>
            <a:pPr>
              <a:defRPr/>
            </a:pPr>
            <a:r>
              <a:rPr lang="en-US" altLang="en-US" dirty="0"/>
              <a:t>Inverted page table</a:t>
            </a:r>
          </a:p>
          <a:p>
            <a:pPr>
              <a:defRPr/>
            </a:pPr>
            <a:r>
              <a:rPr lang="en-US" altLang="en-US" dirty="0"/>
              <a:t>Program structure</a:t>
            </a:r>
          </a:p>
          <a:p>
            <a:pPr>
              <a:defRPr/>
            </a:pPr>
            <a:r>
              <a:rPr lang="en-US" altLang="en-US" dirty="0"/>
              <a:t>I/O interlock and page locking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lvl="8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CDB9EE0-6EEF-4CAE-AF4B-D8E6BB27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595" y="23556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Prepaging</a:t>
            </a:r>
            <a:endParaRPr lang="en-US" altLang="en-US" dirty="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BE17C3-5680-4983-895A-8012E260D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696" y="1340768"/>
            <a:ext cx="11568608" cy="4908550"/>
          </a:xfrm>
        </p:spPr>
        <p:txBody>
          <a:bodyPr/>
          <a:lstStyle/>
          <a:p>
            <a:r>
              <a:rPr lang="en-US" altLang="en-US" sz="2400" dirty="0"/>
              <a:t>To reduce the large number of page faults that occurs at process startup</a:t>
            </a:r>
          </a:p>
          <a:p>
            <a:r>
              <a:rPr lang="en-US" altLang="en-US" sz="2400" dirty="0" err="1"/>
              <a:t>Prepage</a:t>
            </a:r>
            <a:r>
              <a:rPr lang="en-US" altLang="en-US" sz="2400" dirty="0"/>
              <a:t> all or some of the pages a process will need, before they are referenced</a:t>
            </a:r>
          </a:p>
          <a:p>
            <a:r>
              <a:rPr lang="en-US" altLang="en-US" sz="2400" dirty="0"/>
              <a:t>But if </a:t>
            </a:r>
            <a:r>
              <a:rPr lang="en-US" altLang="en-US" sz="2400" dirty="0" err="1"/>
              <a:t>prepaged</a:t>
            </a:r>
            <a:r>
              <a:rPr lang="en-US" altLang="en-US" sz="2400" dirty="0"/>
              <a:t> pages are unused, I/O and memory was wasted</a:t>
            </a:r>
          </a:p>
          <a:p>
            <a:r>
              <a:rPr lang="en-US" altLang="en-US" sz="2400" dirty="0"/>
              <a:t>Assume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pages are </a:t>
            </a:r>
            <a:r>
              <a:rPr lang="en-US" altLang="en-US" sz="2400" dirty="0" err="1"/>
              <a:t>prepaged</a:t>
            </a:r>
            <a:r>
              <a:rPr lang="en-US" altLang="en-US" sz="2400" dirty="0"/>
              <a:t> and </a:t>
            </a:r>
            <a:r>
              <a:rPr lang="el-GR" altLang="en-US" sz="2400" i="1" dirty="0"/>
              <a:t>α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the pages is used</a:t>
            </a:r>
          </a:p>
          <a:p>
            <a:pPr lvl="1"/>
            <a:r>
              <a:rPr lang="en-US" altLang="en-US" sz="2000" dirty="0"/>
              <a:t>Is cost of </a:t>
            </a:r>
            <a:r>
              <a:rPr lang="en-US" altLang="en-US" sz="2000" b="1" i="1" dirty="0"/>
              <a:t>s * </a:t>
            </a:r>
            <a:r>
              <a:rPr lang="el-GR" altLang="en-US" sz="2000" b="1" i="1" dirty="0"/>
              <a:t>α</a:t>
            </a:r>
            <a:r>
              <a:rPr lang="en-US" altLang="en-US" sz="2000" b="1" i="1" dirty="0"/>
              <a:t>  </a:t>
            </a:r>
            <a:r>
              <a:rPr lang="en-US" altLang="en-US" sz="2000" dirty="0"/>
              <a:t>save pages faults &gt; or &lt; than the cost of </a:t>
            </a:r>
            <a:r>
              <a:rPr lang="en-US" altLang="en-US" sz="2000" dirty="0" err="1"/>
              <a:t>prepaging</a:t>
            </a:r>
            <a:r>
              <a:rPr lang="en-US" altLang="en-US" sz="2000" i="1" dirty="0"/>
              <a:t> </a:t>
            </a:r>
            <a:br>
              <a:rPr lang="en-US" altLang="en-US" sz="2000" i="1" dirty="0"/>
            </a:br>
            <a:r>
              <a:rPr lang="en-US" altLang="en-US" sz="2000" b="1" i="1" dirty="0"/>
              <a:t>s * (1- </a:t>
            </a:r>
            <a:r>
              <a:rPr lang="el-GR" altLang="en-US" sz="2000" b="1" i="1" dirty="0"/>
              <a:t>α</a:t>
            </a:r>
            <a:r>
              <a:rPr lang="en-US" altLang="en-US" sz="2000" b="1" i="1" dirty="0"/>
              <a:t>) </a:t>
            </a:r>
            <a:r>
              <a:rPr lang="en-US" altLang="en-US" sz="2000" dirty="0"/>
              <a:t>unnecessary pages</a:t>
            </a:r>
            <a:r>
              <a:rPr lang="en-US" altLang="en-US" sz="2000" i="1" dirty="0"/>
              <a:t>?  </a:t>
            </a:r>
          </a:p>
          <a:p>
            <a:pPr lvl="1"/>
            <a:r>
              <a:rPr lang="el-GR" altLang="en-US" sz="2000" b="1" i="1" dirty="0"/>
              <a:t>α</a:t>
            </a:r>
            <a:r>
              <a:rPr lang="en-US" altLang="en-US" sz="2000" i="1" dirty="0"/>
              <a:t> </a:t>
            </a:r>
            <a:r>
              <a:rPr lang="en-US" altLang="en-US" sz="2000" dirty="0"/>
              <a:t>near zero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 err="1">
                <a:sym typeface="Symbol" panose="05050102010706020507" pitchFamily="18" charset="2"/>
              </a:rPr>
              <a:t>prepaging</a:t>
            </a:r>
            <a:r>
              <a:rPr lang="en-US" altLang="en-US" sz="2000" dirty="0">
                <a:sym typeface="Symbol" panose="05050102010706020507" pitchFamily="18" charset="2"/>
              </a:rPr>
              <a:t> loses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AB72313-E0CB-45E4-B313-079673082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531" y="228830"/>
            <a:ext cx="7431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Size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DC9D45D-D520-4D10-ABA7-FAA4AD8B0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3"/>
            <a:ext cx="11521280" cy="5112568"/>
          </a:xfrm>
        </p:spPr>
        <p:txBody>
          <a:bodyPr/>
          <a:lstStyle/>
          <a:p>
            <a:r>
              <a:rPr lang="en-US" altLang="en-US" sz="2400" dirty="0"/>
              <a:t>Sometimes OS designers have a choice</a:t>
            </a:r>
          </a:p>
          <a:p>
            <a:pPr lvl="1"/>
            <a:r>
              <a:rPr lang="en-US" altLang="en-US" sz="2000" dirty="0"/>
              <a:t>Especially if running on custom-built CPU</a:t>
            </a:r>
          </a:p>
          <a:p>
            <a:r>
              <a:rPr lang="en-US" altLang="en-US" sz="2400" dirty="0"/>
              <a:t>Page size selection must take into consideration:</a:t>
            </a:r>
          </a:p>
          <a:p>
            <a:pPr lvl="1"/>
            <a:r>
              <a:rPr lang="en-US" altLang="en-US" sz="2000" dirty="0"/>
              <a:t>Fragmentation</a:t>
            </a:r>
          </a:p>
          <a:p>
            <a:pPr lvl="1"/>
            <a:r>
              <a:rPr lang="en-US" altLang="en-US" sz="2000" dirty="0"/>
              <a:t>Page table size 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Resolution</a:t>
            </a:r>
          </a:p>
          <a:p>
            <a:pPr lvl="1"/>
            <a:r>
              <a:rPr lang="en-US" altLang="en-US" sz="2000" dirty="0"/>
              <a:t>I/O overhead</a:t>
            </a:r>
          </a:p>
          <a:p>
            <a:pPr lvl="1"/>
            <a:r>
              <a:rPr lang="en-US" altLang="en-US" sz="2000" dirty="0"/>
              <a:t>Number of page faults</a:t>
            </a:r>
          </a:p>
          <a:p>
            <a:pPr lvl="1"/>
            <a:r>
              <a:rPr lang="en-US" altLang="en-US" sz="2000" dirty="0"/>
              <a:t>Locality</a:t>
            </a:r>
          </a:p>
          <a:p>
            <a:pPr lvl="1"/>
            <a:r>
              <a:rPr lang="en-US" altLang="en-US" sz="2000" dirty="0"/>
              <a:t>TLB size and effectiveness</a:t>
            </a:r>
          </a:p>
          <a:p>
            <a:r>
              <a:rPr lang="en-US" altLang="en-US" sz="2400" dirty="0"/>
              <a:t>Always power of 2, usually in the range 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(4,096 bytes) to 2</a:t>
            </a:r>
            <a:r>
              <a:rPr lang="en-US" altLang="en-US" sz="2400" baseline="30000" dirty="0"/>
              <a:t>22</a:t>
            </a:r>
            <a:r>
              <a:rPr lang="en-US" altLang="en-US" sz="2400" dirty="0"/>
              <a:t> (4,194,304 bytes)</a:t>
            </a:r>
          </a:p>
          <a:p>
            <a:r>
              <a:rPr lang="en-US" altLang="en-US" sz="2400" dirty="0"/>
              <a:t>On average, growing over time</a:t>
            </a:r>
          </a:p>
        </p:txBody>
      </p:sp>
    </p:spTree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FEBEE20-4A5C-413A-B000-3484CAD42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0532" y="232199"/>
            <a:ext cx="792169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TLB Reach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A8B1F0E-2841-4D45-8806-4D096851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340768"/>
            <a:ext cx="10729192" cy="4928070"/>
          </a:xfrm>
        </p:spPr>
        <p:txBody>
          <a:bodyPr/>
          <a:lstStyle/>
          <a:p>
            <a:r>
              <a:rPr lang="en-US" altLang="en-US" dirty="0"/>
              <a:t>TLB Reach - The amount of memory accessible from the TLB</a:t>
            </a:r>
            <a:endParaRPr lang="en-US" altLang="en-US" sz="800" dirty="0"/>
          </a:p>
          <a:p>
            <a:r>
              <a:rPr lang="en-US" altLang="en-US" dirty="0"/>
              <a:t>TLB Reach = (TLB Size) X (Page Size)</a:t>
            </a:r>
            <a:endParaRPr lang="en-US" altLang="en-US" sz="800" dirty="0"/>
          </a:p>
          <a:p>
            <a:r>
              <a:rPr lang="en-US" altLang="en-US" dirty="0"/>
              <a:t>Ideally, the working set of each process is stored in the TLB</a:t>
            </a:r>
          </a:p>
          <a:p>
            <a:pPr lvl="1"/>
            <a:r>
              <a:rPr lang="en-US" altLang="en-US" dirty="0"/>
              <a:t>Otherwise there is a high degree of page faults</a:t>
            </a:r>
            <a:endParaRPr lang="en-US" altLang="en-US" sz="800" dirty="0"/>
          </a:p>
          <a:p>
            <a:r>
              <a:rPr lang="en-US" altLang="en-US" dirty="0"/>
              <a:t>Increase the Page Size</a:t>
            </a:r>
          </a:p>
          <a:p>
            <a:pPr lvl="1"/>
            <a:r>
              <a:rPr lang="en-US" altLang="en-US" dirty="0"/>
              <a:t>This may lead to an increase in fragmentation as not all applications require a large page size</a:t>
            </a:r>
            <a:endParaRPr lang="en-US" altLang="en-US" sz="800" dirty="0"/>
          </a:p>
          <a:p>
            <a:r>
              <a:rPr lang="en-US" altLang="en-US" dirty="0"/>
              <a:t>Provide Multiple Page Sizes</a:t>
            </a:r>
          </a:p>
          <a:p>
            <a:pPr lvl="1"/>
            <a:r>
              <a:rPr lang="en-US" altLang="en-US" dirty="0"/>
              <a:t>This allows applications that require larger page sizes the opportunity to use them without an increase in fragmentation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5C91CD0-BB6D-4937-B73B-85F51EAE2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928" y="238161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Program Structure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9508830-6713-4F82-846C-6E4BBB6AC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9496" y="1196752"/>
            <a:ext cx="8784976" cy="525658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z="2400" dirty="0"/>
              <a:t>Program structure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z="2000" dirty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z="2000" dirty="0"/>
              <a:t>Program 1 	</a:t>
            </a:r>
          </a:p>
          <a:p>
            <a:pPr>
              <a:lnSpc>
                <a:spcPct val="90000"/>
              </a:lnSpc>
              <a:buNone/>
              <a:tabLst>
                <a:tab pos="3317875" algn="l"/>
                <a:tab pos="364966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               for (j = 0; j &lt;128; </a:t>
            </a:r>
            <a:r>
              <a:rPr lang="en-US" altLang="en-US" sz="2000" dirty="0" err="1">
                <a:latin typeface="Courier New" panose="02070309020205020404" pitchFamily="49" charset="0"/>
              </a:rPr>
              <a:t>j++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for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128;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      data[</a:t>
            </a:r>
            <a:r>
              <a:rPr lang="en-US" altLang="en-US" sz="2000" dirty="0" err="1">
                <a:latin typeface="Courier New" panose="02070309020205020404" pitchFamily="49" charset="0"/>
              </a:rPr>
              <a:t>i,j</a:t>
            </a:r>
            <a:r>
              <a:rPr lang="en-US" altLang="en-US" sz="2000" dirty="0">
                <a:latin typeface="Courier New" panose="02070309020205020404" pitchFamily="49" charset="0"/>
              </a:rPr>
              <a:t>] = 0;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  <a:tabLst>
                <a:tab pos="3317875" algn="l"/>
                <a:tab pos="3649663" algn="l"/>
              </a:tabLst>
            </a:pPr>
            <a:r>
              <a:rPr lang="en-US" altLang="en-US" sz="2000" dirty="0"/>
              <a:t>     128 x 128 = 16,384 page faults </a:t>
            </a:r>
            <a:br>
              <a:rPr lang="en-US" altLang="en-US" sz="2000" dirty="0"/>
            </a:b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z="2000" dirty="0"/>
              <a:t>Program 2 	</a:t>
            </a:r>
          </a:p>
          <a:p>
            <a:pPr lvl="1">
              <a:lnSpc>
                <a:spcPct val="90000"/>
              </a:lnSpc>
              <a:buNone/>
              <a:tabLst>
                <a:tab pos="3317875" algn="l"/>
                <a:tab pos="364966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            for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128;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for (j = 0; j &lt; 128; </a:t>
            </a:r>
            <a:r>
              <a:rPr lang="en-US" altLang="en-US" sz="2000" dirty="0" err="1">
                <a:latin typeface="Courier New" panose="02070309020205020404" pitchFamily="49" charset="0"/>
              </a:rPr>
              <a:t>j++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   data[</a:t>
            </a:r>
            <a:r>
              <a:rPr lang="en-US" altLang="en-US" sz="2000" dirty="0" err="1">
                <a:latin typeface="Courier New" panose="02070309020205020404" pitchFamily="49" charset="0"/>
              </a:rPr>
              <a:t>i,j</a:t>
            </a:r>
            <a:r>
              <a:rPr lang="en-US" altLang="en-US" sz="2000" dirty="0">
                <a:latin typeface="Courier New" panose="02070309020205020404" pitchFamily="49" charset="0"/>
              </a:rPr>
              <a:t>] = 0;</a:t>
            </a:r>
          </a:p>
          <a:p>
            <a:pPr lvl="1">
              <a:lnSpc>
                <a:spcPct val="90000"/>
              </a:lnSpc>
              <a:buNone/>
              <a:tabLst>
                <a:tab pos="3317875" algn="l"/>
                <a:tab pos="3649663" algn="l"/>
              </a:tabLst>
            </a:pPr>
            <a:br>
              <a:rPr lang="en-US" altLang="en-US" sz="2000" dirty="0"/>
            </a:br>
            <a:r>
              <a:rPr lang="en-US" altLang="en-US" sz="2000" dirty="0"/>
              <a:t>128 page faults</a:t>
            </a:r>
          </a:p>
        </p:txBody>
      </p:sp>
    </p:spTree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4F98523-3E2E-4E25-A9ED-1A78B98D4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1204" y="244123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interlock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E0BF8FC-FB9A-4B67-A07C-AD1B490A7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1772816"/>
            <a:ext cx="6624735" cy="3962102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I/O Interlock </a:t>
            </a:r>
            <a:r>
              <a:rPr lang="en-US" altLang="en-US" dirty="0"/>
              <a:t>– Pages must sometimes be locked into memory</a:t>
            </a:r>
          </a:p>
          <a:p>
            <a:r>
              <a:rPr lang="en-US" altLang="en-US" dirty="0"/>
              <a:t>Consider I/O - Pages that are used for copying a file from a device must be locked from being selected for eviction by a page replacement algorithm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Pinning</a:t>
            </a:r>
            <a:r>
              <a:rPr lang="en-US" altLang="en-US" dirty="0"/>
              <a:t> of pages to lock into memory</a:t>
            </a:r>
          </a:p>
        </p:txBody>
      </p:sp>
      <p:pic>
        <p:nvPicPr>
          <p:cNvPr id="78852" name="Picture 5">
            <a:extLst>
              <a:ext uri="{FF2B5EF4-FFF2-40B4-BE49-F238E27FC236}">
                <a16:creationId xmlns:a16="http://schemas.microsoft.com/office/drawing/2014/main" id="{FBB37575-E6A2-42DB-B423-BAB349CD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170336"/>
            <a:ext cx="273367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41B9075-5D3D-4C1F-BC2C-515609508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1009" y="241529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System Examples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623A637-B9A8-4EB5-9D3A-3D41FDDB2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1864" y="1772816"/>
            <a:ext cx="2662152" cy="3600400"/>
          </a:xfrm>
        </p:spPr>
        <p:txBody>
          <a:bodyPr/>
          <a:lstStyle/>
          <a:p>
            <a:r>
              <a:rPr lang="en-US" altLang="en-US" dirty="0"/>
              <a:t>Linux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Windows</a:t>
            </a:r>
          </a:p>
          <a:p>
            <a:endParaRPr lang="en-US" altLang="en-US" dirty="0"/>
          </a:p>
          <a:p>
            <a:r>
              <a:rPr lang="en-US" altLang="en-US" dirty="0"/>
              <a:t>Solaris </a:t>
            </a:r>
          </a:p>
        </p:txBody>
      </p:sp>
    </p:spTree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8E3548C-E30B-4E4A-B512-89B05FD39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9230" y="23479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Linux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7A5EE0C-B6B1-4A7D-8E79-BF30FDC85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3"/>
            <a:ext cx="11521280" cy="504055"/>
          </a:xfrm>
        </p:spPr>
        <p:txBody>
          <a:bodyPr/>
          <a:lstStyle/>
          <a:p>
            <a:r>
              <a:rPr lang="en-US" altLang="en-US" sz="2400" dirty="0"/>
              <a:t>LRU approximation clock algorithm</a:t>
            </a:r>
            <a:endParaRPr lang="en-US" altLang="en-US" sz="7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48C2F-09F0-4C60-8EE7-A4A8E5015204}"/>
              </a:ext>
            </a:extLst>
          </p:cNvPr>
          <p:cNvSpPr/>
          <p:nvPr/>
        </p:nvSpPr>
        <p:spPr bwMode="auto">
          <a:xfrm>
            <a:off x="2855640" y="2636912"/>
            <a:ext cx="6120680" cy="576262"/>
          </a:xfrm>
          <a:prstGeom prst="rect">
            <a:avLst/>
          </a:prstGeom>
          <a:solidFill>
            <a:srgbClr val="B2B2B2"/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933AC0-C4ED-4814-AEF6-CDB2DC2B3584}"/>
              </a:ext>
            </a:extLst>
          </p:cNvPr>
          <p:cNvSpPr txBox="1"/>
          <p:nvPr/>
        </p:nvSpPr>
        <p:spPr>
          <a:xfrm>
            <a:off x="2842940" y="27353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9DBE1D-9268-42CF-BDFE-C50BD8A1D0AF}"/>
              </a:ext>
            </a:extLst>
          </p:cNvPr>
          <p:cNvSpPr txBox="1"/>
          <p:nvPr/>
        </p:nvSpPr>
        <p:spPr>
          <a:xfrm>
            <a:off x="8052916" y="27353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0E0EE7-1652-4EBD-901E-2E5FC1E6F016}"/>
              </a:ext>
            </a:extLst>
          </p:cNvPr>
          <p:cNvSpPr txBox="1"/>
          <p:nvPr/>
        </p:nvSpPr>
        <p:spPr>
          <a:xfrm>
            <a:off x="1401178" y="260187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page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05E9FC-AD42-44B6-B9B9-6651144706ED}"/>
              </a:ext>
            </a:extLst>
          </p:cNvPr>
          <p:cNvCxnSpPr>
            <a:stCxn id="10" idx="3"/>
          </p:cNvCxnSpPr>
          <p:nvPr/>
        </p:nvCxnSpPr>
        <p:spPr bwMode="auto">
          <a:xfrm flipV="1">
            <a:off x="2337282" y="2925042"/>
            <a:ext cx="446350" cy="1"/>
          </a:xfrm>
          <a:prstGeom prst="straightConnector1">
            <a:avLst/>
          </a:prstGeom>
          <a:solidFill>
            <a:srgbClr val="B2B2B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25870FAA-78D6-4F12-B40E-A48747FCE53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482046" y="1442082"/>
            <a:ext cx="12700" cy="2376264"/>
          </a:xfrm>
          <a:prstGeom prst="bentConnector4">
            <a:avLst>
              <a:gd name="adj1" fmla="val 3581063"/>
              <a:gd name="adj2" fmla="val 100171"/>
            </a:avLst>
          </a:prstGeom>
          <a:solidFill>
            <a:srgbClr val="B2B2B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91EE50E-06D3-4A4F-A001-448BC62BA7DA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8976320" y="2925043"/>
            <a:ext cx="12700" cy="2088133"/>
          </a:xfrm>
          <a:prstGeom prst="bentConnector4">
            <a:avLst>
              <a:gd name="adj1" fmla="val 3277898"/>
              <a:gd name="adj2" fmla="val 99767"/>
            </a:avLst>
          </a:prstGeom>
          <a:solidFill>
            <a:srgbClr val="B2B2B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962873B-6EF9-476B-A8FD-736061DBE1BA}"/>
              </a:ext>
            </a:extLst>
          </p:cNvPr>
          <p:cNvSpPr/>
          <p:nvPr/>
        </p:nvSpPr>
        <p:spPr bwMode="auto">
          <a:xfrm>
            <a:off x="2861990" y="4700443"/>
            <a:ext cx="6120680" cy="576262"/>
          </a:xfrm>
          <a:prstGeom prst="rect">
            <a:avLst/>
          </a:prstGeom>
          <a:solidFill>
            <a:srgbClr val="B2B2B2"/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41D1D1-FA9F-45AE-9AD4-64A88B7FAC56}"/>
              </a:ext>
            </a:extLst>
          </p:cNvPr>
          <p:cNvSpPr txBox="1"/>
          <p:nvPr/>
        </p:nvSpPr>
        <p:spPr>
          <a:xfrm>
            <a:off x="2861990" y="48285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5414AF-9BEA-4572-A117-5170616B4F77}"/>
              </a:ext>
            </a:extLst>
          </p:cNvPr>
          <p:cNvSpPr txBox="1"/>
          <p:nvPr/>
        </p:nvSpPr>
        <p:spPr>
          <a:xfrm>
            <a:off x="8184232" y="48089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E477EE0-FB5B-4887-9D92-D1624F6A0AF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00264" y="3296543"/>
            <a:ext cx="2210425" cy="1325037"/>
          </a:xfrm>
          <a:prstGeom prst="straightConnector1">
            <a:avLst/>
          </a:prstGeom>
          <a:solidFill>
            <a:srgbClr val="B2B2B2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A08495E-F52B-4ADF-BF98-D9545871E1D7}"/>
              </a:ext>
            </a:extLst>
          </p:cNvPr>
          <p:cNvSpPr txBox="1"/>
          <p:nvPr/>
        </p:nvSpPr>
        <p:spPr>
          <a:xfrm>
            <a:off x="5303911" y="3337839"/>
            <a:ext cx="137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active_list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E47440B-89A7-4233-8E7E-01A7766C367B}"/>
              </a:ext>
            </a:extLst>
          </p:cNvPr>
          <p:cNvSpPr txBox="1"/>
          <p:nvPr/>
        </p:nvSpPr>
        <p:spPr>
          <a:xfrm>
            <a:off x="5303911" y="5355568"/>
            <a:ext cx="137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inactive_list</a:t>
            </a:r>
            <a:endParaRPr lang="zh-TW" altLang="en-US" dirty="0"/>
          </a:p>
        </p:txBody>
      </p:sp>
    </p:spTree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8E3548C-E30B-4E4A-B512-89B05FD39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9230" y="23479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Windows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7A5EE0C-B6B1-4A7D-8E79-BF30FDC85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3"/>
            <a:ext cx="11521280" cy="5184576"/>
          </a:xfrm>
        </p:spPr>
        <p:txBody>
          <a:bodyPr/>
          <a:lstStyle/>
          <a:p>
            <a:r>
              <a:rPr lang="en-US" altLang="en-US" sz="2400" dirty="0"/>
              <a:t>Uses demand paging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clustering</a:t>
            </a:r>
            <a:r>
              <a:rPr lang="en-US" altLang="en-US" sz="2400" dirty="0"/>
              <a:t>. Clustering brings in pages surrounding the faulting page</a:t>
            </a:r>
            <a:endParaRPr lang="en-US" altLang="en-US" sz="700" dirty="0"/>
          </a:p>
          <a:p>
            <a:r>
              <a:rPr lang="en-US" altLang="en-US" sz="2400" dirty="0"/>
              <a:t>Processes are assigned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working set minimum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working set maximum</a:t>
            </a:r>
          </a:p>
          <a:p>
            <a:r>
              <a:rPr lang="en-US" altLang="en-US" sz="2400" dirty="0"/>
              <a:t>Working set minimum is the minimum number of pages the process is guaranteed to have in memory</a:t>
            </a:r>
            <a:endParaRPr lang="en-US" altLang="en-US" sz="700" dirty="0"/>
          </a:p>
          <a:p>
            <a:r>
              <a:rPr lang="en-US" altLang="en-US" sz="2400" dirty="0"/>
              <a:t>A process may be assigned as many pages up to its working set maximum</a:t>
            </a:r>
            <a:endParaRPr lang="en-US" altLang="en-US" sz="700" dirty="0"/>
          </a:p>
          <a:p>
            <a:r>
              <a:rPr lang="en-US" altLang="en-US" sz="2400" dirty="0"/>
              <a:t>When the amount of free memory in the system falls below a threshold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, automatic working set trimming </a:t>
            </a:r>
            <a:r>
              <a:rPr lang="en-US" altLang="en-US" sz="2400" dirty="0"/>
              <a:t>is performed to restore the amount of free memory</a:t>
            </a:r>
            <a:endParaRPr lang="en-US" altLang="en-US" sz="700" dirty="0"/>
          </a:p>
          <a:p>
            <a:r>
              <a:rPr lang="en-US" altLang="en-US" sz="2400" dirty="0"/>
              <a:t>Working set trimming removes pages from processes that have pages in excess of their working set minimum</a:t>
            </a:r>
          </a:p>
        </p:txBody>
      </p:sp>
    </p:spTree>
    <p:extLst>
      <p:ext uri="{BB962C8B-B14F-4D97-AF65-F5344CB8AC3E}">
        <p14:creationId xmlns:p14="http://schemas.microsoft.com/office/powerpoint/2010/main" val="15991053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F0B8DB-E097-4BE3-81BB-00866E68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6976" y="232199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Virtual-address Space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B1431A7-1D96-4E21-A5C9-CBD5345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60" y="1340768"/>
            <a:ext cx="9048328" cy="500221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006699"/>
                </a:solidFill>
                <a:latin typeface="+mj-lt"/>
                <a:ea typeface="+mn-ea"/>
              </a:defRPr>
            </a:lvl1pPr>
            <a:lvl2pPr marL="742950" lvl="1" indent="-285750" algn="l" eaLnBrk="0" hangingPunct="0">
              <a:spcBef>
                <a:spcPct val="20000"/>
              </a:spcBef>
              <a:buSzPct val="80000"/>
              <a:buBlip>
                <a:blip r:embed="rId4"/>
              </a:buBlip>
              <a:defRPr sz="2400">
                <a:latin typeface="+mn-lt"/>
                <a:ea typeface="+mn-ea"/>
              </a:defRPr>
            </a:lvl2pPr>
            <a:lvl3pPr marL="1143000" indent="-228600" algn="l" eaLnBrk="0" hangingPunct="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latin typeface="+mn-lt"/>
                <a:ea typeface="+mn-ea"/>
              </a:defRPr>
            </a:lvl3pPr>
            <a:lvl4pPr marL="1600200" indent="-228600" algn="l" eaLnBrk="0" hangingPunct="0">
              <a:spcBef>
                <a:spcPct val="20000"/>
              </a:spcBef>
              <a:buSzPct val="70000"/>
              <a:buBlip>
                <a:blip r:embed="rId6"/>
              </a:buBlip>
              <a:defRPr sz="1800">
                <a:latin typeface="+mn-lt"/>
                <a:ea typeface="+mn-ea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ü"/>
              <a:defRPr sz="18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latin typeface="+mn-lt"/>
                <a:ea typeface="+mn-ea"/>
              </a:defRPr>
            </a:lvl9pPr>
          </a:lstStyle>
          <a:p>
            <a:r>
              <a:rPr lang="en-US" altLang="en-US" sz="2400" dirty="0"/>
              <a:t>Usually design logical address space for stack to start at Max logical address and grow “down” while heap grows “up”</a:t>
            </a:r>
          </a:p>
          <a:p>
            <a:pPr lvl="1"/>
            <a:r>
              <a:rPr lang="en-US" altLang="en-US" sz="2000" dirty="0"/>
              <a:t>Maximizes address space use</a:t>
            </a:r>
          </a:p>
          <a:p>
            <a:pPr lvl="1"/>
            <a:r>
              <a:rPr lang="en-US" altLang="en-US" sz="2000" dirty="0"/>
              <a:t>Unused address space between the two is hole</a:t>
            </a:r>
          </a:p>
          <a:p>
            <a:pPr lvl="2"/>
            <a:r>
              <a:rPr lang="en-US" altLang="en-US" sz="1800" dirty="0"/>
              <a:t>No physical memory needed until heap or stack grows to a given new page</a:t>
            </a:r>
          </a:p>
          <a:p>
            <a:r>
              <a:rPr lang="en-US" altLang="en-US" sz="2400" dirty="0"/>
              <a:t>Enables sparse address spaces with holes left for growth, dynamically linked libraries, etc.</a:t>
            </a:r>
          </a:p>
          <a:p>
            <a:r>
              <a:rPr lang="en-US" altLang="en-US" sz="2400" dirty="0"/>
              <a:t>System libraries shared via mapping into virtual address space</a:t>
            </a:r>
          </a:p>
          <a:p>
            <a:r>
              <a:rPr lang="en-US" altLang="en-US" sz="2400" dirty="0"/>
              <a:t>Shared memory by mapping pages read-write into virtual address space</a:t>
            </a:r>
          </a:p>
          <a:p>
            <a:r>
              <a:rPr lang="en-US" altLang="en-US" sz="2400" dirty="0"/>
              <a:t>Pages can be shared during fork(), speeding process creation</a:t>
            </a:r>
            <a:endParaRPr lang="en-US" altLang="en-US" sz="2000" dirty="0"/>
          </a:p>
          <a:p>
            <a:pPr marL="457200" lvl="1" indent="0">
              <a:buNone/>
            </a:pPr>
            <a:endParaRPr lang="en-US" altLang="en-US" sz="2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009D084-018B-4647-9D71-D894B7602FC7}"/>
              </a:ext>
            </a:extLst>
          </p:cNvPr>
          <p:cNvGrpSpPr/>
          <p:nvPr/>
        </p:nvGrpSpPr>
        <p:grpSpPr>
          <a:xfrm>
            <a:off x="9530088" y="1340768"/>
            <a:ext cx="2376264" cy="5002212"/>
            <a:chOff x="9192344" y="1340768"/>
            <a:chExt cx="2232248" cy="48245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EAF1F13-0E23-4BE1-BBF7-39E7E758EC38}"/>
                </a:ext>
              </a:extLst>
            </p:cNvPr>
            <p:cNvSpPr/>
            <p:nvPr/>
          </p:nvSpPr>
          <p:spPr bwMode="auto">
            <a:xfrm>
              <a:off x="9192344" y="1340768"/>
              <a:ext cx="2232248" cy="4824536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1267" name="Picture 5">
              <a:extLst>
                <a:ext uri="{FF2B5EF4-FFF2-40B4-BE49-F238E27FC236}">
                  <a16:creationId xmlns:a16="http://schemas.microsoft.com/office/drawing/2014/main" id="{E67654BE-83C9-4844-8B55-CE9FFDB0F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4352" y="1468623"/>
              <a:ext cx="2063750" cy="456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01AC173-6623-4D14-9B01-97F8273AE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334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Solaris 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76DC346-6E9C-4988-BE9D-C95801A48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688" y="1268760"/>
            <a:ext cx="11712624" cy="5009043"/>
          </a:xfrm>
        </p:spPr>
        <p:txBody>
          <a:bodyPr/>
          <a:lstStyle/>
          <a:p>
            <a:r>
              <a:rPr lang="en-US" altLang="en-US" sz="2400" dirty="0"/>
              <a:t>Maintains a list of free pages to assign faulting processes</a:t>
            </a:r>
            <a:endParaRPr lang="en-US" altLang="en-US" sz="700" dirty="0"/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Lotsfree</a:t>
            </a:r>
            <a:r>
              <a:rPr lang="en-US" altLang="en-US" sz="2400" dirty="0"/>
              <a:t> – threshold parameter (amount of free memory) to begin paging</a:t>
            </a:r>
            <a:endParaRPr lang="en-US" altLang="en-US" sz="700" dirty="0"/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Desfree</a:t>
            </a:r>
            <a:r>
              <a:rPr lang="en-US" altLang="en-US" sz="2400" dirty="0"/>
              <a:t> – threshold parameter to increasing paging</a:t>
            </a:r>
            <a:endParaRPr lang="en-US" altLang="en-US" sz="700" dirty="0"/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Minfree</a:t>
            </a:r>
            <a:r>
              <a:rPr lang="en-US" altLang="en-US" sz="2400" dirty="0"/>
              <a:t> – threshold parameter to being swapping</a:t>
            </a:r>
            <a:endParaRPr lang="en-US" altLang="en-US" sz="700" dirty="0"/>
          </a:p>
          <a:p>
            <a:r>
              <a:rPr lang="en-US" altLang="en-US" sz="2400" dirty="0"/>
              <a:t>Paging is performed by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en-US" sz="2400" dirty="0"/>
              <a:t> process</a:t>
            </a:r>
            <a:endParaRPr lang="en-US" altLang="en-US" sz="700" dirty="0"/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en-US" sz="2400" dirty="0"/>
              <a:t> scans pages using modified clock algorithm</a:t>
            </a:r>
            <a:endParaRPr lang="en-US" altLang="en-US" sz="700" dirty="0"/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Scanrate</a:t>
            </a:r>
            <a:r>
              <a:rPr lang="en-US" altLang="en-US" sz="2400" dirty="0"/>
              <a:t> is the rate at which pages are scanned. This ranges from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slowscan</a:t>
            </a:r>
            <a:r>
              <a:rPr lang="en-US" altLang="en-US" sz="2400" dirty="0"/>
              <a:t>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fastscan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Pageout</a:t>
            </a:r>
            <a:r>
              <a:rPr lang="en-US" altLang="en-US" sz="2400" dirty="0"/>
              <a:t> is called more frequently depending upon the amount of free memory available</a:t>
            </a:r>
          </a:p>
          <a:p>
            <a:r>
              <a:rPr lang="en-US" altLang="en-US" sz="2400" b="1" i="1" dirty="0">
                <a:solidFill>
                  <a:srgbClr val="006699"/>
                </a:solidFill>
                <a:latin typeface="+mj-lt"/>
              </a:rPr>
              <a:t>Priority paging </a:t>
            </a:r>
            <a:r>
              <a:rPr lang="en-US" altLang="en-US" sz="2400" dirty="0"/>
              <a:t>gives priority to process code pages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6B79336-F77F-4785-AFE7-92739DFC2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55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Solaris 2 Page Scanner</a:t>
            </a:r>
          </a:p>
        </p:txBody>
      </p:sp>
      <p:pic>
        <p:nvPicPr>
          <p:cNvPr id="82947" name="Picture 1" descr="9_29.pdf">
            <a:extLst>
              <a:ext uri="{FF2B5EF4-FFF2-40B4-BE49-F238E27FC236}">
                <a16:creationId xmlns:a16="http://schemas.microsoft.com/office/drawing/2014/main" id="{49CF2EFB-88B2-4276-AD30-C0B818F47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68760"/>
            <a:ext cx="6481266" cy="490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087A24C-814D-4E6C-B047-D9A2C00F07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235568"/>
            <a:ext cx="1058517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Library Using Virtual Memory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696520A-D0C1-4B7B-A046-5FBC42906EE2}"/>
              </a:ext>
            </a:extLst>
          </p:cNvPr>
          <p:cNvGrpSpPr/>
          <p:nvPr/>
        </p:nvGrpSpPr>
        <p:grpSpPr>
          <a:xfrm>
            <a:off x="2783632" y="1340768"/>
            <a:ext cx="6971233" cy="4824536"/>
            <a:chOff x="2797175" y="1340768"/>
            <a:chExt cx="6323161" cy="41764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98DD63-71B1-41A2-BE1A-01A8116E2EA8}"/>
                </a:ext>
              </a:extLst>
            </p:cNvPr>
            <p:cNvSpPr/>
            <p:nvPr/>
          </p:nvSpPr>
          <p:spPr bwMode="auto">
            <a:xfrm>
              <a:off x="2797175" y="1340768"/>
              <a:ext cx="6323161" cy="417646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ickley Script LET" pitchFamily="2" charset="0"/>
                <a:ea typeface="新細明體" pitchFamily="18" charset="-120"/>
              </a:endParaRPr>
            </a:p>
          </p:txBody>
        </p:sp>
        <p:pic>
          <p:nvPicPr>
            <p:cNvPr id="12291" name="Picture 6">
              <a:extLst>
                <a:ext uri="{FF2B5EF4-FFF2-40B4-BE49-F238E27FC236}">
                  <a16:creationId xmlns:a16="http://schemas.microsoft.com/office/drawing/2014/main" id="{C513F0E0-9020-4F02-8008-BA6516EC2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648" y="1424781"/>
              <a:ext cx="6070600" cy="400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15873</TotalTime>
  <Words>4782</Words>
  <Application>Microsoft Office PowerPoint</Application>
  <PresentationFormat>寬螢幕</PresentationFormat>
  <Paragraphs>654</Paragraphs>
  <Slides>82</Slides>
  <Notes>75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96" baseType="lpstr">
      <vt:lpstr>Bickley Script LET</vt:lpstr>
      <vt:lpstr>Monotype Sorts</vt:lpstr>
      <vt:lpstr>MS PGothic</vt:lpstr>
      <vt:lpstr>全真中隸書</vt:lpstr>
      <vt:lpstr>新細明體</vt:lpstr>
      <vt:lpstr>Arial</vt:lpstr>
      <vt:lpstr>Courier New</vt:lpstr>
      <vt:lpstr>Helvetica</vt:lpstr>
      <vt:lpstr>Symbol</vt:lpstr>
      <vt:lpstr>Times New Roman</vt:lpstr>
      <vt:lpstr>Verdana</vt:lpstr>
      <vt:lpstr>Wingdings</vt:lpstr>
      <vt:lpstr>1_Default Design</vt:lpstr>
      <vt:lpstr>Equation</vt:lpstr>
      <vt:lpstr>Chapter 10:  Virtual Memory</vt:lpstr>
      <vt:lpstr>Chapter 10:  Virtual Memory</vt:lpstr>
      <vt:lpstr>Objectives</vt:lpstr>
      <vt:lpstr>Background</vt:lpstr>
      <vt:lpstr>Virtual memory </vt:lpstr>
      <vt:lpstr>Virtual memory  (Cont.)</vt:lpstr>
      <vt:lpstr>Virtual Memory That is Larger Than Physical Memory</vt:lpstr>
      <vt:lpstr>Virtual-address Space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Steps in Handling Page Fault</vt:lpstr>
      <vt:lpstr>Steps in Handling a Page Fault (Cont.)</vt:lpstr>
      <vt:lpstr>Aspects of Demand Paging</vt:lpstr>
      <vt:lpstr>Instruction Restart</vt:lpstr>
      <vt:lpstr>Free-Frame List</vt:lpstr>
      <vt:lpstr>Stages in Demand Paging – Worse Case</vt:lpstr>
      <vt:lpstr>Stages in Demand Paging  (Cont.)</vt:lpstr>
      <vt:lpstr>Performance of Demand Paging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LRU Algorithm (Cont.)</vt:lpstr>
      <vt:lpstr>LRU Approximation Algorithms</vt:lpstr>
      <vt:lpstr>LRU Approximation Algorithms (cont.)</vt:lpstr>
      <vt:lpstr>Second-chance Algorithm</vt:lpstr>
      <vt:lpstr>Enhanced Second-Chance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Reclaiming Pages</vt:lpstr>
      <vt:lpstr>Reclaiming Pages Example </vt:lpstr>
      <vt:lpstr>Non-Uniform Memory Access</vt:lpstr>
      <vt:lpstr>Non-Uniform Memory Access (Cont.)</vt:lpstr>
      <vt:lpstr>Thrashing</vt:lpstr>
      <vt:lpstr>Demand Paging and Thrashing </vt:lpstr>
      <vt:lpstr>Locality In A Memory-Reference Pattern</vt:lpstr>
      <vt:lpstr>Working-Set Model</vt:lpstr>
      <vt:lpstr>Working-Set Model (Cont.)</vt:lpstr>
      <vt:lpstr>Keeping Track of the Working Set</vt:lpstr>
      <vt:lpstr>Working Sets and Page Fault Rates</vt:lpstr>
      <vt:lpstr>Page-Fault Frequency</vt:lpstr>
      <vt:lpstr>Memory Compression</vt:lpstr>
      <vt:lpstr>Allocating Kernel Memory</vt:lpstr>
      <vt:lpstr>Buddy System</vt:lpstr>
      <vt:lpstr>Buddy System Allocator</vt:lpstr>
      <vt:lpstr>Slab Allocator</vt:lpstr>
      <vt:lpstr>Slab Allocation</vt:lpstr>
      <vt:lpstr>Slab Allocator in Linux</vt:lpstr>
      <vt:lpstr>Slab Allocator in Linux (Cont.)</vt:lpstr>
      <vt:lpstr>Other Considerations</vt:lpstr>
      <vt:lpstr>Prepaging</vt:lpstr>
      <vt:lpstr>Page Size</vt:lpstr>
      <vt:lpstr>TLB Reach </vt:lpstr>
      <vt:lpstr>Program Structure</vt:lpstr>
      <vt:lpstr>I/O interlock</vt:lpstr>
      <vt:lpstr>Operating System Examples</vt:lpstr>
      <vt:lpstr>Linux</vt:lpstr>
      <vt:lpstr>Windows</vt:lpstr>
      <vt:lpstr>Solaris </vt:lpstr>
      <vt:lpstr>Solaris 2 Page Scanner</vt:lpstr>
      <vt:lpstr>End of Chapter 10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905</cp:revision>
  <cp:lastPrinted>2011-11-20T14:32:55Z</cp:lastPrinted>
  <dcterms:created xsi:type="dcterms:W3CDTF">2001-12-27T10:28:16Z</dcterms:created>
  <dcterms:modified xsi:type="dcterms:W3CDTF">2020-05-12T08:53:21Z</dcterms:modified>
</cp:coreProperties>
</file>