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47"/>
  </p:notesMasterIdLst>
  <p:handoutMasterIdLst>
    <p:handoutMasterId r:id="rId48"/>
  </p:handoutMasterIdLst>
  <p:sldIdLst>
    <p:sldId id="259" r:id="rId2"/>
    <p:sldId id="332" r:id="rId3"/>
    <p:sldId id="333" r:id="rId4"/>
    <p:sldId id="334" r:id="rId5"/>
    <p:sldId id="335" r:id="rId6"/>
    <p:sldId id="336" r:id="rId7"/>
    <p:sldId id="337" r:id="rId8"/>
    <p:sldId id="338" r:id="rId9"/>
    <p:sldId id="339" r:id="rId10"/>
    <p:sldId id="394" r:id="rId11"/>
    <p:sldId id="395" r:id="rId12"/>
    <p:sldId id="396" r:id="rId13"/>
    <p:sldId id="340" r:id="rId14"/>
    <p:sldId id="342" r:id="rId15"/>
    <p:sldId id="397" r:id="rId16"/>
    <p:sldId id="347" r:id="rId17"/>
    <p:sldId id="374" r:id="rId18"/>
    <p:sldId id="348" r:id="rId19"/>
    <p:sldId id="349" r:id="rId20"/>
    <p:sldId id="352" r:id="rId21"/>
    <p:sldId id="353" r:id="rId22"/>
    <p:sldId id="354" r:id="rId23"/>
    <p:sldId id="355" r:id="rId24"/>
    <p:sldId id="376" r:id="rId25"/>
    <p:sldId id="398" r:id="rId26"/>
    <p:sldId id="399" r:id="rId27"/>
    <p:sldId id="377" r:id="rId28"/>
    <p:sldId id="400" r:id="rId29"/>
    <p:sldId id="391" r:id="rId30"/>
    <p:sldId id="401" r:id="rId31"/>
    <p:sldId id="343" r:id="rId32"/>
    <p:sldId id="346" r:id="rId33"/>
    <p:sldId id="403" r:id="rId34"/>
    <p:sldId id="402" r:id="rId35"/>
    <p:sldId id="344" r:id="rId36"/>
    <p:sldId id="345" r:id="rId37"/>
    <p:sldId id="381" r:id="rId38"/>
    <p:sldId id="382" r:id="rId39"/>
    <p:sldId id="383" r:id="rId40"/>
    <p:sldId id="384" r:id="rId41"/>
    <p:sldId id="385" r:id="rId42"/>
    <p:sldId id="386" r:id="rId43"/>
    <p:sldId id="388" r:id="rId44"/>
    <p:sldId id="393" r:id="rId45"/>
    <p:sldId id="390" r:id="rId46"/>
  </p:sldIdLst>
  <p:sldSz cx="12192000" cy="6858000"/>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D2FD8D"/>
    <a:srgbClr val="A4FD03"/>
    <a:srgbClr val="3333FF"/>
    <a:srgbClr val="AFAFFF"/>
    <a:srgbClr val="0033CC"/>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6" autoAdjust="0"/>
    <p:restoredTop sz="86972" autoAdjust="0"/>
  </p:normalViewPr>
  <p:slideViewPr>
    <p:cSldViewPr>
      <p:cViewPr varScale="1">
        <p:scale>
          <a:sx n="114" d="100"/>
          <a:sy n="114" d="100"/>
        </p:scale>
        <p:origin x="414" y="84"/>
      </p:cViewPr>
      <p:guideLst>
        <p:guide orient="horz" pos="2160"/>
        <p:guide pos="292"/>
      </p:guideLst>
    </p:cSldViewPr>
  </p:slideViewPr>
  <p:outlineViewPr>
    <p:cViewPr>
      <p:scale>
        <a:sx n="33" d="100"/>
        <a:sy n="33" d="100"/>
      </p:scale>
      <p:origin x="0" y="-2616"/>
    </p:cViewPr>
  </p:outlineViewPr>
  <p:notesTextViewPr>
    <p:cViewPr>
      <p:scale>
        <a:sx n="3" d="2"/>
        <a:sy n="3" d="2"/>
      </p:scale>
      <p:origin x="0" y="0"/>
    </p:cViewPr>
  </p:notesTextViewPr>
  <p:sorterViewPr>
    <p:cViewPr varScale="1">
      <p:scale>
        <a:sx n="1" d="1"/>
        <a:sy n="1" d="1"/>
      </p:scale>
      <p:origin x="0" y="-7872"/>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F28F61-97FE-4B0B-9938-470E9E24C3A8}" type="slidenum">
              <a:rPr lang="en-US" altLang="zh-TW"/>
              <a:pPr>
                <a:defRPr/>
              </a:pPr>
              <a:t>‹#›</a:t>
            </a:fld>
            <a:endParaRPr lang="en-US" altLang="zh-TW"/>
          </a:p>
        </p:txBody>
      </p:sp>
    </p:spTree>
    <p:extLst>
      <p:ext uri="{BB962C8B-B14F-4D97-AF65-F5344CB8AC3E}">
        <p14:creationId xmlns:p14="http://schemas.microsoft.com/office/powerpoint/2010/main" val="3886065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Authorization"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en.wikipedia.org/wiki/Host_(network)" TargetMode="External"/><Relationship Id="rId4" Type="http://schemas.openxmlformats.org/officeDocument/2006/relationships/hyperlink" Target="https://en.wikipedia.org/wiki/Logical_Unit_Number"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6000" cy="3429000"/>
          </a:xfrm>
          <a:ln/>
        </p:spPr>
      </p:sp>
      <p:sp>
        <p:nvSpPr>
          <p:cNvPr id="737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dirty="0"/>
          </a:p>
        </p:txBody>
      </p:sp>
    </p:spTree>
    <p:extLst>
      <p:ext uri="{BB962C8B-B14F-4D97-AF65-F5344CB8AC3E}">
        <p14:creationId xmlns:p14="http://schemas.microsoft.com/office/powerpoint/2010/main" val="29416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04D1075B-D21B-45CE-A84C-DA2F4A3A7A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FE063B-491C-4469-86C9-23FF5A330F41}"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286269CD-2C40-4F26-BF67-2B4AA76F4411}"/>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768235C0-E9C2-4DFD-AF4F-FE29D61A08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6A33D548-DBCB-4050-8F24-799621983E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2CD9D6-ACA2-4B6E-9040-3CF1083AD728}"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29698" name="Rectangle 2">
            <a:extLst>
              <a:ext uri="{FF2B5EF4-FFF2-40B4-BE49-F238E27FC236}">
                <a16:creationId xmlns:a16="http://schemas.microsoft.com/office/drawing/2014/main" id="{095C961C-AE65-4244-B66E-9CD967E8B89F}"/>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64EAA157-34D6-4FF6-97DC-83FE952C8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806A5ED-C467-4AEA-9812-402467782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12A0E12-BA07-4AE4-BC56-89A634C74B5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7C93CCAD-CF77-4A0F-A4EA-2CCC4EE7858B}"/>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77CD460-D5C2-4C4A-8ED0-FAA858EE83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9985237-F29D-46F2-B7D1-52309BA77B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2CBF61-81F4-49C3-A8C5-806243625942}"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BC8A9037-6B05-4752-B700-A4D8A70ED392}"/>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E825B979-ACEC-4BAF-8188-ED4C7B16F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DA1E5212-2C8E-4836-A457-10554ABE49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216A99-73B8-44FB-ADBA-F740BED6F869}"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5842" name="Rectangle 2">
            <a:extLst>
              <a:ext uri="{FF2B5EF4-FFF2-40B4-BE49-F238E27FC236}">
                <a16:creationId xmlns:a16="http://schemas.microsoft.com/office/drawing/2014/main" id="{CDA202B7-C2BE-4AC5-8B15-3B77C2AB4AB6}"/>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D117D557-0992-411A-A367-6F9B6B806E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F43B272-059F-4616-A025-0693844117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DFB71D-5229-4BE0-8A74-727533DE33E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7890" name="Rectangle 2">
            <a:extLst>
              <a:ext uri="{FF2B5EF4-FFF2-40B4-BE49-F238E27FC236}">
                <a16:creationId xmlns:a16="http://schemas.microsoft.com/office/drawing/2014/main" id="{0C871141-38AD-4BC1-9F39-DB7439B14966}"/>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FC9158E-A5A1-437E-8004-3F620F6375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2FD5C3-3D84-457A-9D0A-CDED592065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659578-AC4A-42F7-8CE8-ACFC0A700707}"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9938" name="Rectangle 2">
            <a:extLst>
              <a:ext uri="{FF2B5EF4-FFF2-40B4-BE49-F238E27FC236}">
                <a16:creationId xmlns:a16="http://schemas.microsoft.com/office/drawing/2014/main" id="{BBD8DC37-BD5F-442A-BDC1-F64543BCBA03}"/>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C27FDDF1-95F7-4419-BE7E-C29E918249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DB6A3D4-3889-4A69-A689-E96944FEF1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1978F2-B24A-4A51-A36C-0B3BF47FB25A}"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1986" name="Rectangle 2">
            <a:extLst>
              <a:ext uri="{FF2B5EF4-FFF2-40B4-BE49-F238E27FC236}">
                <a16:creationId xmlns:a16="http://schemas.microsoft.com/office/drawing/2014/main" id="{C6B468B2-7056-4231-B4F2-365137221E3A}"/>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6278BD78-5D95-4FB1-A257-A5CEF6FCA8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6208221D-E6FE-479A-8AA8-4A0B71A34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5B3229-7CD9-4B81-8982-9CF4018EDF8B}"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4034" name="Rectangle 2">
            <a:extLst>
              <a:ext uri="{FF2B5EF4-FFF2-40B4-BE49-F238E27FC236}">
                <a16:creationId xmlns:a16="http://schemas.microsoft.com/office/drawing/2014/main" id="{87904D37-7E66-40DF-B1FB-33DCE3D0A78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5BEF5EFB-4531-4B50-BACE-45FB17D138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363129F5-4B01-4B96-A69B-DC5CB0F8C3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7A2662-353F-4B55-AE39-6AD6104F420C}"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6082" name="Rectangle 2">
            <a:extLst>
              <a:ext uri="{FF2B5EF4-FFF2-40B4-BE49-F238E27FC236}">
                <a16:creationId xmlns:a16="http://schemas.microsoft.com/office/drawing/2014/main" id="{E90F7486-AEEC-4799-B797-6D8631A823A3}"/>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5E53161B-06D3-434D-9AFA-630CAADA8C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F973F912-DCD2-41B5-84C7-CCBF5C39D6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7A908A-20EC-4453-9C91-E30F56672999}"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592B8439-5CA9-44BE-8575-F0D0E4B3F51C}"/>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08C33379-6FFC-4C37-B29F-C2E9572EA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EC46F89B-C57E-4055-9337-0C2A9AC4AB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66302B-C706-46B2-A5B3-A04DD41ACE3B}"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9BBF134E-570A-4705-B23D-32CE0E43D90E}"/>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8A097A4D-7574-437F-A094-5F13C9E278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Red Hat Enterprise Linux</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214D026-DD35-46E3-A19B-0426DA01A6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91CA0C-F74B-45B5-932B-613A2987E322}"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78C4505E-1BC1-4BB9-8D83-2812FC54FBE2}"/>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C276EDF9-BE61-48AE-A7D3-B544FB73CD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70D52BBB-F2A2-44C9-9350-AF8ABC7722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36B623-83A9-4F97-AFF5-2166C3138464}"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464FF12E-32F5-4271-99FA-E74593782DE6}"/>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4C95DFF-54AE-4BCB-839E-2221DC1CC0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347EBC14-D106-49E6-ADE8-1675547B6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80800A-4B65-4EA6-9B0B-BE58FA2CBB9D}"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7D372C95-7D85-4EAE-BA5D-AA6BD5478D44}"/>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F22515CE-59A3-4BCE-AB8D-FE24A0D42B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E2A89EDE-1E64-4CE4-86BC-C8297A3CA9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F1BE197-D0F6-49C6-847C-AF54BDBCB1D6}"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6013F7F1-2B8A-4565-9FA0-D04F1B637DFC}"/>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BDC857DF-5D7A-4A53-8165-572AC6D1E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130A0268-675F-402A-8131-275C3D23A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65BC79-78FD-4A24-9792-CB687F1E0A06}"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6CD9A851-5AF9-475C-B1E7-79BDB06EDB38}"/>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206FF186-492F-4D47-B91B-34D41F591A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6E8E0A5D-4662-42D9-90F6-11AA3898E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141524-2B32-42DE-9328-5207EFB372DA}"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CA3E6CE5-EF5E-4C4D-A588-2842FB1827D8}"/>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FAF3D078-D13B-43E1-B7AF-2D595EBBDF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1" i="0" kern="1200" dirty="0">
                <a:solidFill>
                  <a:schemeClr val="tx1"/>
                </a:solidFill>
                <a:effectLst/>
                <a:latin typeface="Arial" pitchFamily="34" charset="0"/>
                <a:ea typeface="新細明體" pitchFamily="18" charset="-120"/>
                <a:cs typeface="+mn-cs"/>
              </a:rPr>
              <a:t>Logical Unit Number Masking</a:t>
            </a:r>
            <a:r>
              <a:rPr kumimoji="1" lang="en-US" altLang="zh-TW" sz="1200" b="0" i="0" kern="1200" dirty="0">
                <a:solidFill>
                  <a:schemeClr val="tx1"/>
                </a:solidFill>
                <a:effectLst/>
                <a:latin typeface="Arial" pitchFamily="34" charset="0"/>
                <a:ea typeface="新細明體" pitchFamily="18" charset="-120"/>
                <a:cs typeface="+mn-cs"/>
              </a:rPr>
              <a:t> or </a:t>
            </a:r>
            <a:r>
              <a:rPr kumimoji="1" lang="en-US" altLang="zh-TW" sz="1200" b="1" i="0" kern="1200" dirty="0">
                <a:solidFill>
                  <a:schemeClr val="tx1"/>
                </a:solidFill>
                <a:effectLst/>
                <a:latin typeface="Arial" pitchFamily="34" charset="0"/>
                <a:ea typeface="新細明體" pitchFamily="18" charset="-120"/>
                <a:cs typeface="+mn-cs"/>
              </a:rPr>
              <a:t>LUN masking</a:t>
            </a:r>
            <a:r>
              <a:rPr kumimoji="1" lang="en-US" altLang="zh-TW" sz="1200" b="0" i="0" kern="1200" dirty="0">
                <a:solidFill>
                  <a:schemeClr val="tx1"/>
                </a:solidFill>
                <a:effectLst/>
                <a:latin typeface="Arial" pitchFamily="34" charset="0"/>
                <a:ea typeface="新細明體" pitchFamily="18" charset="-120"/>
                <a:cs typeface="+mn-cs"/>
              </a:rPr>
              <a:t> is an </a:t>
            </a:r>
            <a:r>
              <a:rPr kumimoji="1" lang="en-US" altLang="zh-TW" sz="1200" b="0" i="0" u="none" strike="noStrike" kern="1200" dirty="0">
                <a:solidFill>
                  <a:schemeClr val="tx1"/>
                </a:solidFill>
                <a:effectLst/>
                <a:latin typeface="Arial" pitchFamily="34" charset="0"/>
                <a:ea typeface="新細明體" pitchFamily="18" charset="-120"/>
                <a:cs typeface="+mn-cs"/>
                <a:hlinkClick r:id="rId3" tooltip="Authorization"/>
              </a:rPr>
              <a:t>authorization</a:t>
            </a:r>
            <a:r>
              <a:rPr kumimoji="1" lang="en-US" altLang="zh-TW" sz="1200" b="0" i="0" kern="1200" dirty="0">
                <a:solidFill>
                  <a:schemeClr val="tx1"/>
                </a:solidFill>
                <a:effectLst/>
                <a:latin typeface="Arial" pitchFamily="34" charset="0"/>
                <a:ea typeface="新細明體" pitchFamily="18" charset="-120"/>
                <a:cs typeface="+mn-cs"/>
              </a:rPr>
              <a:t> process that makes a </a:t>
            </a:r>
            <a:r>
              <a:rPr kumimoji="1" lang="en-US" altLang="zh-TW" sz="1200" b="0" i="0" u="none" strike="noStrike" kern="1200" dirty="0">
                <a:solidFill>
                  <a:schemeClr val="tx1"/>
                </a:solidFill>
                <a:effectLst/>
                <a:latin typeface="Arial" pitchFamily="34" charset="0"/>
                <a:ea typeface="新細明體" pitchFamily="18" charset="-120"/>
                <a:cs typeface="+mn-cs"/>
                <a:hlinkClick r:id="rId4" tooltip="Logical Unit Number"/>
              </a:rPr>
              <a:t>Logical Unit Number</a:t>
            </a:r>
            <a:r>
              <a:rPr kumimoji="1" lang="en-US" altLang="zh-TW" sz="1200" b="0" i="0" kern="1200" dirty="0">
                <a:solidFill>
                  <a:schemeClr val="tx1"/>
                </a:solidFill>
                <a:effectLst/>
                <a:latin typeface="Arial" pitchFamily="34" charset="0"/>
                <a:ea typeface="新細明體" pitchFamily="18" charset="-120"/>
                <a:cs typeface="+mn-cs"/>
              </a:rPr>
              <a:t> available to some </a:t>
            </a:r>
            <a:r>
              <a:rPr kumimoji="1" lang="en-US" altLang="zh-TW" sz="1200" b="0" i="0" u="none" strike="noStrike" kern="1200" dirty="0">
                <a:solidFill>
                  <a:schemeClr val="tx1"/>
                </a:solidFill>
                <a:effectLst/>
                <a:latin typeface="Arial" pitchFamily="34" charset="0"/>
                <a:ea typeface="新細明體" pitchFamily="18" charset="-120"/>
                <a:cs typeface="+mn-cs"/>
                <a:hlinkClick r:id="rId5" tooltip="Host (network)"/>
              </a:rPr>
              <a:t>hosts</a:t>
            </a:r>
            <a:r>
              <a:rPr kumimoji="1" lang="en-US" altLang="zh-TW" sz="1200" b="0" i="0" kern="1200" dirty="0">
                <a:solidFill>
                  <a:schemeClr val="tx1"/>
                </a:solidFill>
                <a:effectLst/>
                <a:latin typeface="Arial" pitchFamily="34" charset="0"/>
                <a:ea typeface="新細明體" pitchFamily="18" charset="-120"/>
                <a:cs typeface="+mn-cs"/>
              </a:rPr>
              <a:t> and unavailable to other hosts.</a:t>
            </a:r>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35</a:t>
            </a:fld>
            <a:endParaRPr lang="en-US" altLang="zh-TW"/>
          </a:p>
        </p:txBody>
      </p:sp>
    </p:spTree>
    <p:extLst>
      <p:ext uri="{BB962C8B-B14F-4D97-AF65-F5344CB8AC3E}">
        <p14:creationId xmlns:p14="http://schemas.microsoft.com/office/powerpoint/2010/main" val="1891721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6E462F-6EF3-4791-88CC-27A3E704EE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6F2FC7-CAD6-402D-8431-3BB0720F4AAA}"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30E0034A-80C7-4EAC-B38E-F8C50B8AA445}"/>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3DE7470-1412-440D-A92E-0088B33B07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50DF5E80-3BA1-4676-81EC-0335573ED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025A05-8378-40E3-A3AC-80EFADA9AA09}"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353D3095-805A-4968-9D3C-5E5A6C97129C}"/>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EA752530-DA91-47DA-BB30-95CEC6F5A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35532158-A921-4023-991D-4C3378C636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520B3C4-A46F-4EA5-B3D7-9A0A0ECD1465}"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026D09BC-649E-4140-9205-CBDF40A7182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BD9A4766-8F94-4054-99FE-0575DBD7B6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E0F95D2A-6B72-427F-9965-8A150A67B2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DD20D7-E692-4D7D-BC39-CE35900B7A78}"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C224FB4-0E64-44EB-B7FD-31CC2EF4C059}"/>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DAF0D22A-33A3-4089-8DFB-C5609A85B8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0D16582C-DDE6-439B-AE2D-3DD6133D7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EC1AA5-B412-44B3-90F7-E5343240CD81}"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A9B69F19-CDB8-450E-BA91-0FE139E40322}"/>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4536598A-52A3-447E-91A0-E875F1B50F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127B9F7-39B2-478F-9B5F-E5DE9B9C73FF}"/>
              </a:ext>
            </a:extLst>
          </p:cNvPr>
          <p:cNvSpPr>
            <a:spLocks noGrp="1" noRot="1" noChangeAspect="1" noChangeArrowheads="1" noTextEdit="1"/>
          </p:cNvSpPr>
          <p:nvPr>
            <p:ph type="sldImg"/>
          </p:nvPr>
        </p:nvSpPr>
        <p:spPr>
          <a:ln/>
        </p:spPr>
      </p:sp>
      <p:sp>
        <p:nvSpPr>
          <p:cNvPr id="76802" name="Rectangle 3">
            <a:extLst>
              <a:ext uri="{FF2B5EF4-FFF2-40B4-BE49-F238E27FC236}">
                <a16:creationId xmlns:a16="http://schemas.microsoft.com/office/drawing/2014/main" id="{86EC4164-C1A1-41DD-8FE8-1AFC29A315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34FB62CF-FB8D-4D6A-9082-FFCA7F657A3A}"/>
              </a:ext>
            </a:extLst>
          </p:cNvPr>
          <p:cNvSpPr>
            <a:spLocks noGrp="1" noRot="1" noChangeAspect="1" noChangeArrowheads="1" noTextEdit="1"/>
          </p:cNvSpPr>
          <p:nvPr>
            <p:ph type="sldImg"/>
          </p:nvPr>
        </p:nvSpPr>
        <p:spPr>
          <a:ln/>
        </p:spPr>
      </p:sp>
      <p:sp>
        <p:nvSpPr>
          <p:cNvPr id="78850" name="Rectangle 3">
            <a:extLst>
              <a:ext uri="{FF2B5EF4-FFF2-40B4-BE49-F238E27FC236}">
                <a16:creationId xmlns:a16="http://schemas.microsoft.com/office/drawing/2014/main" id="{6275740F-8B44-48C7-9517-AA74817D7E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A7DBDA83-C650-4B90-9E80-D34F62703CAE}"/>
              </a:ext>
            </a:extLst>
          </p:cNvPr>
          <p:cNvSpPr>
            <a:spLocks noGrp="1" noRot="1" noChangeAspect="1" noChangeArrowheads="1" noTextEdit="1"/>
          </p:cNvSpPr>
          <p:nvPr>
            <p:ph type="sldImg"/>
          </p:nvPr>
        </p:nvSpPr>
        <p:spPr>
          <a:ln/>
        </p:spPr>
      </p:sp>
      <p:sp>
        <p:nvSpPr>
          <p:cNvPr id="80898" name="Rectangle 3">
            <a:extLst>
              <a:ext uri="{FF2B5EF4-FFF2-40B4-BE49-F238E27FC236}">
                <a16:creationId xmlns:a16="http://schemas.microsoft.com/office/drawing/2014/main" id="{6E28BEB8-4B6B-432A-94C2-ED970BB7C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BC97566D-5BD0-442F-BE5D-DCA366002B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05D065-212C-491C-9F82-171CB7331276}"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82946" name="Rectangle 2">
            <a:extLst>
              <a:ext uri="{FF2B5EF4-FFF2-40B4-BE49-F238E27FC236}">
                <a16:creationId xmlns:a16="http://schemas.microsoft.com/office/drawing/2014/main" id="{9BA0D579-2F41-45CC-A4AF-F787E8E12550}"/>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B01A9E9E-3FE2-42A9-8FDB-710DD5ABB6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713703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EA77F785-F090-4692-8600-91A6087D72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484260-4C8C-470F-B15A-5C28602803B9}"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84994" name="Rectangle 2">
            <a:extLst>
              <a:ext uri="{FF2B5EF4-FFF2-40B4-BE49-F238E27FC236}">
                <a16:creationId xmlns:a16="http://schemas.microsoft.com/office/drawing/2014/main" id="{89FF30A9-CC1B-4637-BA92-618097176A8B}"/>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F6E26AC2-2BB2-476B-8048-EFE58BD58C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EAEAB4E-CBE0-421B-B226-4ED23E835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269533-10DE-4191-9B6F-E1C82BE3228E}"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39B3CCEA-B6D9-4A2C-A893-401E217E509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D04F1B6A-B38A-49F6-AA30-7675912A48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EC834F69-8EAC-459B-8ED1-D2141F3DEC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23A874-3E85-4A1A-86D1-8DDE5A0239A9}"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6708EC24-C86E-4048-A969-477B3C5BF8A8}"/>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EB91B93C-A92E-423B-A3C2-A259FD573A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Sector 512 B </a:t>
            </a:r>
            <a:r>
              <a:rPr lang="en-US" altLang="en-US" dirty="0">
                <a:latin typeface="Times New Roman" panose="02020603050405020304" pitchFamily="18" charset="0"/>
                <a:sym typeface="Wingdings" panose="05000000000000000000" pitchFamily="2" charset="2"/>
              </a:rPr>
              <a:t> 4KB</a:t>
            </a:r>
            <a:r>
              <a:rPr lang="zh-TW" altLang="en-US" dirty="0">
                <a:latin typeface="Times New Roman" panose="02020603050405020304" pitchFamily="18" charset="0"/>
                <a:sym typeface="Wingdings" panose="05000000000000000000" pitchFamily="2" charset="2"/>
              </a:rPr>
              <a:t> </a:t>
            </a:r>
            <a:r>
              <a:rPr lang="en-US" altLang="zh-TW">
                <a:latin typeface="Times New Roman" panose="02020603050405020304" pitchFamily="18" charset="0"/>
                <a:sym typeface="Wingdings" panose="05000000000000000000" pitchFamily="2" charset="2"/>
              </a:rPr>
              <a:t>before 2010</a:t>
            </a:r>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熱漲冷縮</a:t>
            </a:r>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a:t>
            </a:fld>
            <a:endParaRPr lang="en-US" altLang="zh-TW"/>
          </a:p>
        </p:txBody>
      </p:sp>
    </p:spTree>
    <p:extLst>
      <p:ext uri="{BB962C8B-B14F-4D97-AF65-F5344CB8AC3E}">
        <p14:creationId xmlns:p14="http://schemas.microsoft.com/office/powerpoint/2010/main" val="418845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10</a:t>
            </a:fld>
            <a:endParaRPr lang="en-US" altLang="zh-TW"/>
          </a:p>
        </p:txBody>
      </p:sp>
    </p:spTree>
    <p:extLst>
      <p:ext uri="{BB962C8B-B14F-4D97-AF65-F5344CB8AC3E}">
        <p14:creationId xmlns:p14="http://schemas.microsoft.com/office/powerpoint/2010/main" val="360451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04AB870-7E27-4D48-A235-AB8C084DBD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FDDD82F-B362-478A-8DD6-2522793FE0A7}"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1506" name="Rectangle 2">
            <a:extLst>
              <a:ext uri="{FF2B5EF4-FFF2-40B4-BE49-F238E27FC236}">
                <a16:creationId xmlns:a16="http://schemas.microsoft.com/office/drawing/2014/main" id="{C6816C06-3580-4693-B959-F556AD13BC28}"/>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073144F5-7C58-4261-85A5-8775D25869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537C3CB4-7F6F-45F9-870A-45531D4A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7F3D51-18AE-4A2F-8B62-9AFC49B2D4D7}"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3554" name="Rectangle 2">
            <a:extLst>
              <a:ext uri="{FF2B5EF4-FFF2-40B4-BE49-F238E27FC236}">
                <a16:creationId xmlns:a16="http://schemas.microsoft.com/office/drawing/2014/main" id="{7C279E95-8E29-410A-ADB9-85930575D47B}"/>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6988FA38-7436-49E5-B883-869C0E09D0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5520" y="6524725"/>
            <a:ext cx="88624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6"/>
            <a:ext cx="167851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10346459" y="6483350"/>
            <a:ext cx="2256367"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914400" y="2130428"/>
            <a:ext cx="10363200" cy="1470025"/>
          </a:xfrm>
        </p:spPr>
        <p:txBody>
          <a:bodyPr/>
          <a:lstStyle>
            <a:lvl1pPr>
              <a:defRPr/>
            </a:lvl1pPr>
          </a:lstStyle>
          <a:p>
            <a:pPr lvl="0"/>
            <a:r>
              <a:rPr lang="zh-TW" altLang="en-US" noProof="0"/>
              <a:t>按一下以編輯母片標題樣式</a:t>
            </a:r>
          </a:p>
        </p:txBody>
      </p:sp>
      <p:sp>
        <p:nvSpPr>
          <p:cNvPr id="125955" name="Rectangle 3"/>
          <p:cNvSpPr>
            <a:spLocks noGrp="1" noChangeArrowheads="1"/>
          </p:cNvSpPr>
          <p:nvPr>
            <p:ph type="subTitle" idx="1"/>
          </p:nvPr>
        </p:nvSpPr>
        <p:spPr>
          <a:xfrm>
            <a:off x="1828800" y="3886200"/>
            <a:ext cx="85344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a:t>按一下以編輯母片副標題樣式</a:t>
            </a:r>
          </a:p>
        </p:txBody>
      </p:sp>
      <p:sp>
        <p:nvSpPr>
          <p:cNvPr id="7" name="Rectangle 4"/>
          <p:cNvSpPr>
            <a:spLocks noGrp="1" noChangeArrowheads="1"/>
          </p:cNvSpPr>
          <p:nvPr>
            <p:ph type="dt" sz="half" idx="10"/>
          </p:nvPr>
        </p:nvSpPr>
        <p:spPr>
          <a:xfrm>
            <a:off x="609600" y="6245225"/>
            <a:ext cx="2844800" cy="476250"/>
          </a:xfrm>
        </p:spPr>
        <p:txBody>
          <a:bodyPr/>
          <a:lstStyle>
            <a:lvl1pPr>
              <a:defRPr>
                <a:solidFill>
                  <a:schemeClr val="tx1"/>
                </a:solidFill>
              </a:defRPr>
            </a:lvl1pPr>
          </a:lstStyle>
          <a:p>
            <a:pPr>
              <a:defRPr/>
            </a:pPr>
            <a:endParaRPr lang="en-US" altLang="zh-TW"/>
          </a:p>
        </p:txBody>
      </p:sp>
      <p:sp>
        <p:nvSpPr>
          <p:cNvPr id="8" name="Rectangle 5"/>
          <p:cNvSpPr>
            <a:spLocks noGrp="1" noChangeArrowheads="1"/>
          </p:cNvSpPr>
          <p:nvPr>
            <p:ph type="ftr" sz="quarter" idx="11"/>
          </p:nvPr>
        </p:nvSpPr>
        <p:spPr>
          <a:xfrm>
            <a:off x="4165600" y="6245225"/>
            <a:ext cx="3860800" cy="476250"/>
          </a:xfrm>
        </p:spPr>
        <p:txBody>
          <a:bodyPr/>
          <a:lstStyle>
            <a:lvl1pPr>
              <a:defRPr>
                <a:solidFill>
                  <a:schemeClr val="tx1"/>
                </a:solidFill>
              </a:defRPr>
            </a:lvl1pPr>
          </a:lstStyle>
          <a:p>
            <a:pPr>
              <a:defRPr/>
            </a:pPr>
            <a:r>
              <a:rPr lang="en-US" altLang="zh-TW"/>
              <a:t>/44</a:t>
            </a:r>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defRPr>
            </a:lvl1pPr>
          </a:lstStyle>
          <a:p>
            <a:pPr>
              <a:defRPr/>
            </a:pPr>
            <a:fld id="{89624DE5-1F45-4EFD-A402-47633E565A1B}" type="slidenum">
              <a:rPr lang="en-US" altLang="zh-TW"/>
              <a:pPr>
                <a:defRPr/>
              </a:pPr>
              <a:t>‹#›</a:t>
            </a:fld>
            <a:endParaRPr lang="en-US" altLang="zh-TW"/>
          </a:p>
        </p:txBody>
      </p:sp>
    </p:spTree>
    <p:extLst>
      <p:ext uri="{BB962C8B-B14F-4D97-AF65-F5344CB8AC3E}">
        <p14:creationId xmlns:p14="http://schemas.microsoft.com/office/powerpoint/2010/main" val="8214016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6" name="Rectangle 6"/>
          <p:cNvSpPr>
            <a:spLocks noGrp="1" noChangeArrowheads="1"/>
          </p:cNvSpPr>
          <p:nvPr>
            <p:ph type="sldNum" sz="quarter" idx="12"/>
          </p:nvPr>
        </p:nvSpPr>
        <p:spPr>
          <a:ln/>
        </p:spPr>
        <p:txBody>
          <a:bodyPr/>
          <a:lstStyle>
            <a:lvl1pPr>
              <a:defRPr/>
            </a:lvl1pPr>
          </a:lstStyle>
          <a:p>
            <a:pPr>
              <a:defRPr/>
            </a:pPr>
            <a:fld id="{1B7420C1-AED1-4BE4-B2EC-DD8A7B43BF06}" type="slidenum">
              <a:rPr lang="en-US" altLang="zh-TW"/>
              <a:pPr>
                <a:defRPr/>
              </a:pPr>
              <a:t>‹#›</a:t>
            </a:fld>
            <a:endParaRPr lang="en-US" altLang="zh-TW"/>
          </a:p>
        </p:txBody>
      </p:sp>
    </p:spTree>
    <p:extLst>
      <p:ext uri="{BB962C8B-B14F-4D97-AF65-F5344CB8AC3E}">
        <p14:creationId xmlns:p14="http://schemas.microsoft.com/office/powerpoint/2010/main" val="38190964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4017" y="3"/>
            <a:ext cx="2743200" cy="60102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4417" y="3"/>
            <a:ext cx="8026400" cy="60102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6" name="Rectangle 6"/>
          <p:cNvSpPr>
            <a:spLocks noGrp="1" noChangeArrowheads="1"/>
          </p:cNvSpPr>
          <p:nvPr>
            <p:ph type="sldNum" sz="quarter" idx="12"/>
          </p:nvPr>
        </p:nvSpPr>
        <p:spPr>
          <a:ln/>
        </p:spPr>
        <p:txBody>
          <a:bodyPr/>
          <a:lstStyle>
            <a:lvl1pPr>
              <a:defRPr/>
            </a:lvl1pPr>
          </a:lstStyle>
          <a:p>
            <a:pPr>
              <a:defRPr/>
            </a:pPr>
            <a:fld id="{6B46095A-61EB-4EA6-A17E-97FC3EA4004D}" type="slidenum">
              <a:rPr lang="en-US" altLang="zh-TW"/>
              <a:pPr>
                <a:defRPr/>
              </a:pPr>
              <a:t>‹#›</a:t>
            </a:fld>
            <a:endParaRPr lang="en-US" altLang="zh-TW"/>
          </a:p>
        </p:txBody>
      </p:sp>
    </p:spTree>
    <p:extLst>
      <p:ext uri="{BB962C8B-B14F-4D97-AF65-F5344CB8AC3E}">
        <p14:creationId xmlns:p14="http://schemas.microsoft.com/office/powerpoint/2010/main" val="375041233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A9B92152-9C19-4100-A6C1-9A38AF209809}"/>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B9E57EAF-4860-41F8-9EC6-A2A5F0DE3827}"/>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C8B0ED74-7EE2-47E5-9495-A0F678CCF5A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DBA218CB-1E22-4388-8F38-D0627FE65E19}"/>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942EEC6-6570-4D3F-9FE8-2CE13B00954F}"/>
              </a:ext>
            </a:extLst>
          </p:cNvPr>
          <p:cNvSpPr txBox="1">
            <a:spLocks noChangeArrowheads="1"/>
          </p:cNvSpPr>
          <p:nvPr/>
        </p:nvSpPr>
        <p:spPr bwMode="auto">
          <a:xfrm>
            <a:off x="8652933" y="6588126"/>
            <a:ext cx="3617384" cy="246063"/>
          </a:xfrm>
          <a:prstGeom prst="rect">
            <a:avLst/>
          </a:prstGeom>
          <a:noFill/>
          <a:ln>
            <a:noFill/>
          </a:ln>
        </p:spPr>
        <p:txBody>
          <a:bodyPr lIns="91435" tIns="45718" rIns="91435" bIns="45718">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CC8FC8D5-4FD0-4817-88AC-059118368619}"/>
              </a:ext>
            </a:extLst>
          </p:cNvPr>
          <p:cNvSpPr txBox="1">
            <a:spLocks noChangeArrowheads="1"/>
          </p:cNvSpPr>
          <p:nvPr/>
        </p:nvSpPr>
        <p:spPr bwMode="auto">
          <a:xfrm>
            <a:off x="491205" y="6613526"/>
            <a:ext cx="2730224" cy="246217"/>
          </a:xfrm>
          <a:prstGeom prst="rect">
            <a:avLst/>
          </a:prstGeom>
          <a:noFill/>
          <a:ln>
            <a:noFill/>
          </a:ln>
        </p:spPr>
        <p:txBody>
          <a:bodyPr wrap="none" lIns="91435" tIns="45718" rIns="91435" bIns="45718">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759BB3EB-4310-43F8-96CB-DE1924193E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EED5E69C-2C77-42B8-8233-DBD806735879}"/>
              </a:ext>
            </a:extLst>
          </p:cNvPr>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0976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5"/>
          <p:cNvSpPr>
            <a:spLocks noGrp="1" noChangeArrowheads="1"/>
          </p:cNvSpPr>
          <p:nvPr>
            <p:ph type="ftr" sz="quarter" idx="11"/>
          </p:nvPr>
        </p:nvSpPr>
        <p:spPr>
          <a:xfrm>
            <a:off x="8592417" y="6524625"/>
            <a:ext cx="3860800" cy="476250"/>
          </a:xfrm>
          <a:ln/>
        </p:spPr>
        <p:txBody>
          <a:bodyPr/>
          <a:lstStyle>
            <a:lvl1pPr>
              <a:defRPr/>
            </a:lvl1pPr>
          </a:lstStyle>
          <a:p>
            <a:pPr>
              <a:defRPr/>
            </a:pPr>
            <a:r>
              <a:rPr lang="en-US" altLang="zh-TW"/>
              <a:t>/44</a:t>
            </a:r>
            <a:endParaRPr lang="en-US" altLang="zh-TW" dirty="0"/>
          </a:p>
        </p:txBody>
      </p:sp>
      <p:sp>
        <p:nvSpPr>
          <p:cNvPr id="6" name="Rectangle 6"/>
          <p:cNvSpPr>
            <a:spLocks noGrp="1" noChangeArrowheads="1"/>
          </p:cNvSpPr>
          <p:nvPr>
            <p:ph type="sldNum" sz="quarter" idx="12"/>
          </p:nvPr>
        </p:nvSpPr>
        <p:spPr>
          <a:xfrm>
            <a:off x="7608168" y="6524625"/>
            <a:ext cx="2844800" cy="476250"/>
          </a:xfrm>
          <a:ln/>
        </p:spPr>
        <p:txBody>
          <a:bodyPr/>
          <a:lstStyle>
            <a:lvl1pPr>
              <a:defRPr/>
            </a:lvl1pPr>
          </a:lstStyle>
          <a:p>
            <a:pPr>
              <a:defRPr/>
            </a:pPr>
            <a:fld id="{8829B0A6-A5B9-4F19-A482-C4080EE7DAE7}" type="slidenum">
              <a:rPr lang="en-US" altLang="zh-TW"/>
              <a:pPr>
                <a:defRPr/>
              </a:pPr>
              <a:t>‹#›</a:t>
            </a:fld>
            <a:endParaRPr lang="en-US" altLang="zh-TW" dirty="0"/>
          </a:p>
        </p:txBody>
      </p:sp>
    </p:spTree>
    <p:extLst>
      <p:ext uri="{BB962C8B-B14F-4D97-AF65-F5344CB8AC3E}">
        <p14:creationId xmlns:p14="http://schemas.microsoft.com/office/powerpoint/2010/main" val="37334151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6" name="Rectangle 6"/>
          <p:cNvSpPr>
            <a:spLocks noGrp="1" noChangeArrowheads="1"/>
          </p:cNvSpPr>
          <p:nvPr>
            <p:ph type="sldNum" sz="quarter" idx="12"/>
          </p:nvPr>
        </p:nvSpPr>
        <p:spPr>
          <a:ln/>
        </p:spPr>
        <p:txBody>
          <a:bodyPr/>
          <a:lstStyle>
            <a:lvl1pPr>
              <a:defRPr/>
            </a:lvl1pPr>
          </a:lstStyle>
          <a:p>
            <a:pPr>
              <a:defRPr/>
            </a:pPr>
            <a:fld id="{D239FA5D-3C99-458A-B5CE-1A20B0004D88}" type="slidenum">
              <a:rPr lang="en-US" altLang="zh-TW"/>
              <a:pPr>
                <a:defRPr/>
              </a:pPr>
              <a:t>‹#›</a:t>
            </a:fld>
            <a:endParaRPr lang="en-US" altLang="zh-TW"/>
          </a:p>
        </p:txBody>
      </p:sp>
    </p:spTree>
    <p:extLst>
      <p:ext uri="{BB962C8B-B14F-4D97-AF65-F5344CB8AC3E}">
        <p14:creationId xmlns:p14="http://schemas.microsoft.com/office/powerpoint/2010/main" val="7621119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67835" y="1484313"/>
            <a:ext cx="517101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242052" y="1484313"/>
            <a:ext cx="517313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7" name="Rectangle 6"/>
          <p:cNvSpPr>
            <a:spLocks noGrp="1" noChangeArrowheads="1"/>
          </p:cNvSpPr>
          <p:nvPr>
            <p:ph type="sldNum" sz="quarter" idx="12"/>
          </p:nvPr>
        </p:nvSpPr>
        <p:spPr>
          <a:ln/>
        </p:spPr>
        <p:txBody>
          <a:bodyPr/>
          <a:lstStyle>
            <a:lvl1pPr>
              <a:defRPr/>
            </a:lvl1pPr>
          </a:lstStyle>
          <a:p>
            <a:pPr>
              <a:defRPr/>
            </a:pPr>
            <a:fld id="{27EC842E-8AC1-4897-A77D-317734F4B8AB}" type="slidenum">
              <a:rPr lang="en-US" altLang="zh-TW"/>
              <a:pPr>
                <a:defRPr/>
              </a:pPr>
              <a:t>‹#›</a:t>
            </a:fld>
            <a:endParaRPr lang="en-US" altLang="zh-TW"/>
          </a:p>
        </p:txBody>
      </p:sp>
    </p:spTree>
    <p:extLst>
      <p:ext uri="{BB962C8B-B14F-4D97-AF65-F5344CB8AC3E}">
        <p14:creationId xmlns:p14="http://schemas.microsoft.com/office/powerpoint/2010/main" val="6153333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9" name="Rectangle 6"/>
          <p:cNvSpPr>
            <a:spLocks noGrp="1" noChangeArrowheads="1"/>
          </p:cNvSpPr>
          <p:nvPr>
            <p:ph type="sldNum" sz="quarter" idx="12"/>
          </p:nvPr>
        </p:nvSpPr>
        <p:spPr>
          <a:ln/>
        </p:spPr>
        <p:txBody>
          <a:bodyPr/>
          <a:lstStyle>
            <a:lvl1pPr>
              <a:defRPr/>
            </a:lvl1pPr>
          </a:lstStyle>
          <a:p>
            <a:pPr>
              <a:defRPr/>
            </a:pPr>
            <a:fld id="{DEB4360E-E91E-4644-9362-F348235B67B6}" type="slidenum">
              <a:rPr lang="en-US" altLang="zh-TW"/>
              <a:pPr>
                <a:defRPr/>
              </a:pPr>
              <a:t>‹#›</a:t>
            </a:fld>
            <a:endParaRPr lang="en-US" altLang="zh-TW"/>
          </a:p>
        </p:txBody>
      </p:sp>
    </p:spTree>
    <p:extLst>
      <p:ext uri="{BB962C8B-B14F-4D97-AF65-F5344CB8AC3E}">
        <p14:creationId xmlns:p14="http://schemas.microsoft.com/office/powerpoint/2010/main" val="41196444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5" name="Rectangle 6"/>
          <p:cNvSpPr>
            <a:spLocks noGrp="1" noChangeArrowheads="1"/>
          </p:cNvSpPr>
          <p:nvPr>
            <p:ph type="sldNum" sz="quarter" idx="12"/>
          </p:nvPr>
        </p:nvSpPr>
        <p:spPr>
          <a:ln/>
        </p:spPr>
        <p:txBody>
          <a:bodyPr/>
          <a:lstStyle>
            <a:lvl1pPr>
              <a:defRPr/>
            </a:lvl1pPr>
          </a:lstStyle>
          <a:p>
            <a:pPr>
              <a:defRPr/>
            </a:pPr>
            <a:fld id="{FDD56EE8-6D9C-4C63-81CD-2510EDDF1754}" type="slidenum">
              <a:rPr lang="en-US" altLang="zh-TW"/>
              <a:pPr>
                <a:defRPr/>
              </a:pPr>
              <a:t>‹#›</a:t>
            </a:fld>
            <a:endParaRPr lang="en-US" altLang="zh-TW"/>
          </a:p>
        </p:txBody>
      </p:sp>
    </p:spTree>
    <p:extLst>
      <p:ext uri="{BB962C8B-B14F-4D97-AF65-F5344CB8AC3E}">
        <p14:creationId xmlns:p14="http://schemas.microsoft.com/office/powerpoint/2010/main" val="287862661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4" name="Rectangle 6"/>
          <p:cNvSpPr>
            <a:spLocks noGrp="1" noChangeArrowheads="1"/>
          </p:cNvSpPr>
          <p:nvPr>
            <p:ph type="sldNum" sz="quarter" idx="12"/>
          </p:nvPr>
        </p:nvSpPr>
        <p:spPr>
          <a:ln/>
        </p:spPr>
        <p:txBody>
          <a:bodyPr/>
          <a:lstStyle>
            <a:lvl1pPr>
              <a:defRPr/>
            </a:lvl1pPr>
          </a:lstStyle>
          <a:p>
            <a:pPr>
              <a:defRPr/>
            </a:pPr>
            <a:fld id="{978DE500-F4A3-43BD-8325-8769892E53E7}" type="slidenum">
              <a:rPr lang="en-US" altLang="zh-TW"/>
              <a:pPr>
                <a:defRPr/>
              </a:pPr>
              <a:t>‹#›</a:t>
            </a:fld>
            <a:endParaRPr lang="en-US" altLang="zh-TW"/>
          </a:p>
        </p:txBody>
      </p:sp>
    </p:spTree>
    <p:extLst>
      <p:ext uri="{BB962C8B-B14F-4D97-AF65-F5344CB8AC3E}">
        <p14:creationId xmlns:p14="http://schemas.microsoft.com/office/powerpoint/2010/main" val="25856039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7" name="Rectangle 6"/>
          <p:cNvSpPr>
            <a:spLocks noGrp="1" noChangeArrowheads="1"/>
          </p:cNvSpPr>
          <p:nvPr>
            <p:ph type="sldNum" sz="quarter" idx="12"/>
          </p:nvPr>
        </p:nvSpPr>
        <p:spPr>
          <a:ln/>
        </p:spPr>
        <p:txBody>
          <a:bodyPr/>
          <a:lstStyle>
            <a:lvl1pPr>
              <a:defRPr/>
            </a:lvl1pPr>
          </a:lstStyle>
          <a:p>
            <a:pPr>
              <a:defRPr/>
            </a:pPr>
            <a:fld id="{EDB85E0E-9478-4EF8-A008-0DC72EAD4649}" type="slidenum">
              <a:rPr lang="en-US" altLang="zh-TW"/>
              <a:pPr>
                <a:defRPr/>
              </a:pPr>
              <a:t>‹#›</a:t>
            </a:fld>
            <a:endParaRPr lang="en-US" altLang="zh-TW"/>
          </a:p>
        </p:txBody>
      </p:sp>
    </p:spTree>
    <p:extLst>
      <p:ext uri="{BB962C8B-B14F-4D97-AF65-F5344CB8AC3E}">
        <p14:creationId xmlns:p14="http://schemas.microsoft.com/office/powerpoint/2010/main" val="21258138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/44</a:t>
            </a:r>
          </a:p>
        </p:txBody>
      </p:sp>
      <p:sp>
        <p:nvSpPr>
          <p:cNvPr id="7" name="Rectangle 6"/>
          <p:cNvSpPr>
            <a:spLocks noGrp="1" noChangeArrowheads="1"/>
          </p:cNvSpPr>
          <p:nvPr>
            <p:ph type="sldNum" sz="quarter" idx="12"/>
          </p:nvPr>
        </p:nvSpPr>
        <p:spPr>
          <a:ln/>
        </p:spPr>
        <p:txBody>
          <a:bodyPr/>
          <a:lstStyle>
            <a:lvl1pPr>
              <a:defRPr/>
            </a:lvl1pPr>
          </a:lstStyle>
          <a:p>
            <a:pPr>
              <a:defRPr/>
            </a:pPr>
            <a:fld id="{7D319626-7FCA-4259-9FC2-BD3FE3483E7D}" type="slidenum">
              <a:rPr lang="en-US" altLang="zh-TW"/>
              <a:pPr>
                <a:defRPr/>
              </a:pPr>
              <a:t>‹#›</a:t>
            </a:fld>
            <a:endParaRPr lang="en-US" altLang="zh-TW"/>
          </a:p>
        </p:txBody>
      </p:sp>
    </p:spTree>
    <p:extLst>
      <p:ext uri="{BB962C8B-B14F-4D97-AF65-F5344CB8AC3E}">
        <p14:creationId xmlns:p14="http://schemas.microsoft.com/office/powerpoint/2010/main" val="42396341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867835" y="1484313"/>
            <a:ext cx="10547351"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24932" name="Rectangle 4"/>
          <p:cNvSpPr>
            <a:spLocks noGrp="1" noChangeArrowheads="1"/>
          </p:cNvSpPr>
          <p:nvPr>
            <p:ph type="dt" sz="half" idx="2"/>
          </p:nvPr>
        </p:nvSpPr>
        <p:spPr bwMode="auto">
          <a:xfrm>
            <a:off x="1011767" y="650875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FFFF00"/>
                </a:solidFill>
                <a:latin typeface="+mn-lt"/>
              </a:defRPr>
            </a:lvl1pPr>
          </a:lstStyle>
          <a:p>
            <a:pPr>
              <a:defRPr/>
            </a:pPr>
            <a:endParaRPr lang="en-US" altLang="zh-TW" dirty="0"/>
          </a:p>
        </p:txBody>
      </p:sp>
      <p:sp>
        <p:nvSpPr>
          <p:cNvPr id="124933" name="Rectangle 5"/>
          <p:cNvSpPr>
            <a:spLocks noGrp="1" noChangeArrowheads="1"/>
          </p:cNvSpPr>
          <p:nvPr>
            <p:ph type="ftr" sz="quarter" idx="3"/>
          </p:nvPr>
        </p:nvSpPr>
        <p:spPr bwMode="auto">
          <a:xfrm>
            <a:off x="8592417" y="65246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r>
              <a:rPr lang="en-US" altLang="zh-TW"/>
              <a:t>/44</a:t>
            </a:r>
          </a:p>
        </p:txBody>
      </p:sp>
      <p:sp>
        <p:nvSpPr>
          <p:cNvPr id="124934" name="Rectangle 6"/>
          <p:cNvSpPr>
            <a:spLocks noGrp="1" noChangeArrowheads="1"/>
          </p:cNvSpPr>
          <p:nvPr>
            <p:ph type="sldNum" sz="quarter" idx="4"/>
          </p:nvPr>
        </p:nvSpPr>
        <p:spPr bwMode="auto">
          <a:xfrm>
            <a:off x="7608168" y="65246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7051B7D-0CED-42D3-83A2-FB443CE9D47D}" type="slidenum">
              <a:rPr lang="en-US" altLang="zh-TW" smtClean="0"/>
              <a:pPr>
                <a:defRPr/>
              </a:pPr>
              <a:t>‹#›</a:t>
            </a:fld>
            <a:endParaRPr lang="en-US" altLang="zh-TW" dirty="0"/>
          </a:p>
        </p:txBody>
      </p:sp>
      <p:pic>
        <p:nvPicPr>
          <p:cNvPr id="1031" name="Picture 7" descr="BD21303_"/>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51182" y="6588128"/>
            <a:ext cx="9121829"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4"/>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 y="6381750"/>
            <a:ext cx="104563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0848528" y="6541135"/>
            <a:ext cx="1871133"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dirty="0">
                <a:solidFill>
                  <a:srgbClr val="0000FF"/>
                </a:solidFill>
                <a:latin typeface="Arial" pitchFamily="34" charset="0"/>
                <a:ea typeface="全真中隸書" pitchFamily="49" charset="-120"/>
              </a:rPr>
              <a:t>  </a:t>
            </a:r>
            <a:r>
              <a:rPr lang="zh-TW" altLang="en-US" sz="1600" b="1" dirty="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dirty="0">
                <a:solidFill>
                  <a:srgbClr val="FE0E02"/>
                </a:solidFill>
                <a:latin typeface="Arial" pitchFamily="34" charset="0"/>
                <a:ea typeface="全真中隸書" pitchFamily="49" charset="-120"/>
              </a:rPr>
              <a:t>  </a:t>
            </a:r>
            <a:r>
              <a:rPr lang="en-US" altLang="zh-TW" sz="1600" b="1" dirty="0">
                <a:solidFill>
                  <a:srgbClr val="FE0E02"/>
                </a:solidFill>
                <a:latin typeface="Arial" pitchFamily="34" charset="0"/>
                <a:ea typeface="全真中隸書" pitchFamily="49" charset="-120"/>
              </a:rPr>
              <a:t>NEWS</a:t>
            </a:r>
            <a:r>
              <a:rPr lang="zh-TW" altLang="en-US" sz="1600" b="1" dirty="0">
                <a:solidFill>
                  <a:srgbClr val="FE0E02"/>
                </a:solidFill>
                <a:latin typeface="Arial" pitchFamily="34" charset="0"/>
                <a:ea typeface="全真中隸書" pitchFamily="49" charset="-120"/>
              </a:rPr>
              <a:t>實驗室</a:t>
            </a:r>
          </a:p>
        </p:txBody>
      </p:sp>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Lst>
  <p:transition spd="slow">
    <p:wipe/>
  </p:transition>
  <p:hf sldNum="0"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0"/>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en-US" dirty="0"/>
              <a:t>Chapter 11:  Mass-Storage Systems</a:t>
            </a:r>
            <a:endParaRPr lang="en-US" altLang="zh-TW"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F5A4F32E-90C5-4DD8-9684-B69FE1A48904}"/>
              </a:ext>
            </a:extLst>
          </p:cNvPr>
          <p:cNvSpPr>
            <a:spLocks noGrp="1" noChangeArrowheads="1"/>
          </p:cNvSpPr>
          <p:nvPr>
            <p:ph type="title"/>
          </p:nvPr>
        </p:nvSpPr>
        <p:spPr>
          <a:xfrm>
            <a:off x="2233127" y="241918"/>
            <a:ext cx="8229600" cy="576262"/>
          </a:xfrm>
        </p:spPr>
        <p:txBody>
          <a:bodyPr/>
          <a:lstStyle/>
          <a:p>
            <a:r>
              <a:rPr lang="en-US" altLang="en-US" dirty="0"/>
              <a:t>Nonvolatile Memory Devices</a:t>
            </a:r>
          </a:p>
        </p:txBody>
      </p:sp>
      <p:sp>
        <p:nvSpPr>
          <p:cNvPr id="19458" name="Content Placeholder 2">
            <a:extLst>
              <a:ext uri="{FF2B5EF4-FFF2-40B4-BE49-F238E27FC236}">
                <a16:creationId xmlns:a16="http://schemas.microsoft.com/office/drawing/2014/main" id="{10904C47-85A5-4C60-85B5-0350BF308D30}"/>
              </a:ext>
            </a:extLst>
          </p:cNvPr>
          <p:cNvSpPr>
            <a:spLocks noGrp="1" noChangeArrowheads="1"/>
          </p:cNvSpPr>
          <p:nvPr>
            <p:ph idx="1"/>
          </p:nvPr>
        </p:nvSpPr>
        <p:spPr>
          <a:xfrm>
            <a:off x="119336" y="1111250"/>
            <a:ext cx="8496944" cy="5092700"/>
          </a:xfrm>
        </p:spPr>
        <p:txBody>
          <a:bodyPr/>
          <a:lstStyle/>
          <a:p>
            <a:r>
              <a:rPr lang="en-US" altLang="en-US" dirty="0"/>
              <a:t>Have characteristics that present challenges</a:t>
            </a:r>
          </a:p>
          <a:p>
            <a:r>
              <a:rPr lang="en-US" altLang="en-US" dirty="0"/>
              <a:t>Read and written in “page” increments (think sector) but can’t overwrite in place</a:t>
            </a:r>
          </a:p>
          <a:p>
            <a:pPr lvl="1"/>
            <a:r>
              <a:rPr lang="en-US" altLang="en-US" dirty="0"/>
              <a:t>Must first be erased, and erases happen in larger ”block” increments</a:t>
            </a:r>
          </a:p>
          <a:p>
            <a:pPr lvl="1"/>
            <a:r>
              <a:rPr lang="en-US" altLang="en-US" dirty="0"/>
              <a:t>Can only be erased a limited number of times before worn out – ~ 100,000</a:t>
            </a:r>
          </a:p>
          <a:p>
            <a:pPr lvl="1"/>
            <a:r>
              <a:rPr lang="en-US" altLang="en-US" dirty="0"/>
              <a:t>Life span measured in </a:t>
            </a:r>
            <a:r>
              <a:rPr lang="en-US" altLang="en-US" b="1" dirty="0">
                <a:solidFill>
                  <a:srgbClr val="006699"/>
                </a:solidFill>
                <a:latin typeface="+mj-lt"/>
              </a:rPr>
              <a:t>drive</a:t>
            </a:r>
            <a:r>
              <a:rPr lang="en-US" altLang="en-US" b="1" dirty="0">
                <a:solidFill>
                  <a:srgbClr val="3366FF"/>
                </a:solidFill>
              </a:rPr>
              <a:t> </a:t>
            </a:r>
            <a:r>
              <a:rPr lang="en-US" altLang="en-US" b="1" dirty="0">
                <a:solidFill>
                  <a:srgbClr val="006699"/>
                </a:solidFill>
                <a:latin typeface="+mj-lt"/>
              </a:rPr>
              <a:t>writes</a:t>
            </a:r>
            <a:r>
              <a:rPr lang="en-US" altLang="en-US" b="1" dirty="0">
                <a:solidFill>
                  <a:srgbClr val="3366FF"/>
                </a:solidFill>
              </a:rPr>
              <a:t> </a:t>
            </a:r>
            <a:r>
              <a:rPr lang="en-US" altLang="en-US" b="1" dirty="0">
                <a:solidFill>
                  <a:srgbClr val="006699"/>
                </a:solidFill>
                <a:latin typeface="+mj-lt"/>
              </a:rPr>
              <a:t>per</a:t>
            </a:r>
            <a:r>
              <a:rPr lang="en-US" altLang="en-US" b="1" dirty="0">
                <a:solidFill>
                  <a:srgbClr val="3366FF"/>
                </a:solidFill>
              </a:rPr>
              <a:t> </a:t>
            </a:r>
            <a:r>
              <a:rPr lang="en-US" altLang="en-US" b="1" dirty="0">
                <a:solidFill>
                  <a:srgbClr val="006699"/>
                </a:solidFill>
                <a:latin typeface="+mj-lt"/>
              </a:rPr>
              <a:t>day</a:t>
            </a:r>
            <a:r>
              <a:rPr lang="en-US" altLang="en-US" dirty="0"/>
              <a:t> (</a:t>
            </a:r>
            <a:r>
              <a:rPr lang="en-US" altLang="en-US" b="1" dirty="0">
                <a:solidFill>
                  <a:srgbClr val="006699"/>
                </a:solidFill>
                <a:latin typeface="+mj-lt"/>
              </a:rPr>
              <a:t>DWPD</a:t>
            </a:r>
            <a:r>
              <a:rPr lang="en-US" altLang="en-US" dirty="0"/>
              <a:t>)</a:t>
            </a:r>
          </a:p>
          <a:p>
            <a:pPr lvl="2"/>
            <a:r>
              <a:rPr lang="en-US" altLang="en-US" dirty="0"/>
              <a:t>A 1TB NAND drive with rating of 5DWPD is expected to have 5TB per day written within warrantee period without failing</a:t>
            </a:r>
          </a:p>
        </p:txBody>
      </p:sp>
      <p:pic>
        <p:nvPicPr>
          <p:cNvPr id="19459" name="Picture 6">
            <a:extLst>
              <a:ext uri="{FF2B5EF4-FFF2-40B4-BE49-F238E27FC236}">
                <a16:creationId xmlns:a16="http://schemas.microsoft.com/office/drawing/2014/main" id="{E2B9527C-5168-46B7-9A74-7BF10FB567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280" y="2060848"/>
            <a:ext cx="310515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85C77DAB-3492-4680-BBA9-247C16E7EE65}"/>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C99A93EF-5093-4664-976A-E696F2485095}"/>
              </a:ext>
            </a:extLst>
          </p:cNvPr>
          <p:cNvSpPr>
            <a:spLocks noGrp="1" noChangeArrowheads="1"/>
          </p:cNvSpPr>
          <p:nvPr>
            <p:ph type="title"/>
          </p:nvPr>
        </p:nvSpPr>
        <p:spPr>
          <a:xfrm>
            <a:off x="1715319" y="260648"/>
            <a:ext cx="9040284" cy="576262"/>
          </a:xfrm>
        </p:spPr>
        <p:txBody>
          <a:bodyPr/>
          <a:lstStyle/>
          <a:p>
            <a:r>
              <a:rPr lang="en-US" altLang="en-US" dirty="0"/>
              <a:t>NAND Flash Controller Algorithms</a:t>
            </a:r>
          </a:p>
        </p:txBody>
      </p:sp>
      <p:sp>
        <p:nvSpPr>
          <p:cNvPr id="87042" name="Content Placeholder 2">
            <a:extLst>
              <a:ext uri="{FF2B5EF4-FFF2-40B4-BE49-F238E27FC236}">
                <a16:creationId xmlns:a16="http://schemas.microsoft.com/office/drawing/2014/main" id="{BD17DB7C-12B9-45A8-A8EC-8A8A39A93574}"/>
              </a:ext>
            </a:extLst>
          </p:cNvPr>
          <p:cNvSpPr>
            <a:spLocks noGrp="1" noChangeArrowheads="1"/>
          </p:cNvSpPr>
          <p:nvPr>
            <p:ph idx="1"/>
          </p:nvPr>
        </p:nvSpPr>
        <p:spPr>
          <a:xfrm>
            <a:off x="407368" y="1233489"/>
            <a:ext cx="11665296" cy="4919970"/>
          </a:xfrm>
        </p:spPr>
        <p:txBody>
          <a:bodyPr/>
          <a:lstStyle/>
          <a:p>
            <a:r>
              <a:rPr lang="en-US" altLang="en-US" sz="2400" dirty="0"/>
              <a:t>With no overwrite, pages end up with mix of valid and invalid data</a:t>
            </a:r>
          </a:p>
          <a:p>
            <a:r>
              <a:rPr lang="en-US" altLang="en-US" sz="2400" dirty="0"/>
              <a:t>To track which logical blocks are valid, controller maintains </a:t>
            </a:r>
            <a:r>
              <a:rPr lang="en-US" altLang="en-US" sz="2400" b="1" dirty="0">
                <a:solidFill>
                  <a:srgbClr val="006699"/>
                </a:solidFill>
                <a:latin typeface="+mj-lt"/>
              </a:rPr>
              <a:t>flash</a:t>
            </a:r>
            <a:r>
              <a:rPr lang="en-US" altLang="en-US" sz="2400" b="1" dirty="0">
                <a:solidFill>
                  <a:srgbClr val="3366FF"/>
                </a:solidFill>
              </a:rPr>
              <a:t> </a:t>
            </a:r>
            <a:r>
              <a:rPr lang="en-US" altLang="en-US" sz="2400" b="1" dirty="0">
                <a:solidFill>
                  <a:srgbClr val="006699"/>
                </a:solidFill>
                <a:latin typeface="+mj-lt"/>
              </a:rPr>
              <a:t>translation</a:t>
            </a:r>
            <a:r>
              <a:rPr lang="en-US" altLang="en-US" sz="2400" b="1" dirty="0">
                <a:solidFill>
                  <a:srgbClr val="3366FF"/>
                </a:solidFill>
              </a:rPr>
              <a:t> </a:t>
            </a:r>
            <a:r>
              <a:rPr lang="en-US" altLang="en-US" sz="2400" b="1" dirty="0">
                <a:solidFill>
                  <a:srgbClr val="006699"/>
                </a:solidFill>
                <a:latin typeface="+mj-lt"/>
              </a:rPr>
              <a:t>layer</a:t>
            </a:r>
            <a:r>
              <a:rPr lang="en-US" altLang="en-US" sz="2400" dirty="0"/>
              <a:t> (</a:t>
            </a:r>
            <a:r>
              <a:rPr lang="en-US" altLang="en-US" sz="2400" b="1" dirty="0">
                <a:solidFill>
                  <a:srgbClr val="006699"/>
                </a:solidFill>
                <a:latin typeface="+mj-lt"/>
              </a:rPr>
              <a:t>FTL</a:t>
            </a:r>
            <a:r>
              <a:rPr lang="en-US" altLang="en-US" sz="2400" dirty="0"/>
              <a:t>) table</a:t>
            </a:r>
          </a:p>
          <a:p>
            <a:r>
              <a:rPr lang="en-US" altLang="en-US" sz="2400" dirty="0"/>
              <a:t>Also implements </a:t>
            </a:r>
            <a:r>
              <a:rPr lang="en-US" altLang="en-US" sz="2400" b="1" dirty="0">
                <a:solidFill>
                  <a:srgbClr val="006699"/>
                </a:solidFill>
                <a:latin typeface="+mj-lt"/>
              </a:rPr>
              <a:t>garbage</a:t>
            </a:r>
            <a:r>
              <a:rPr lang="en-US" altLang="en-US" sz="2400" b="1" dirty="0">
                <a:solidFill>
                  <a:srgbClr val="3366FF"/>
                </a:solidFill>
              </a:rPr>
              <a:t> </a:t>
            </a:r>
            <a:r>
              <a:rPr lang="en-US" altLang="en-US" sz="2400" b="1" dirty="0">
                <a:solidFill>
                  <a:srgbClr val="006699"/>
                </a:solidFill>
                <a:latin typeface="+mj-lt"/>
              </a:rPr>
              <a:t>collection</a:t>
            </a:r>
            <a:r>
              <a:rPr lang="en-US" altLang="en-US" sz="2400" b="1" dirty="0">
                <a:solidFill>
                  <a:srgbClr val="3366FF"/>
                </a:solidFill>
              </a:rPr>
              <a:t> </a:t>
            </a:r>
            <a:r>
              <a:rPr lang="en-US" altLang="en-US" sz="2400" dirty="0"/>
              <a:t>to free invalid page space</a:t>
            </a:r>
          </a:p>
          <a:p>
            <a:r>
              <a:rPr lang="en-US" altLang="en-US" sz="2400" dirty="0"/>
              <a:t>Allocates </a:t>
            </a:r>
            <a:r>
              <a:rPr lang="en-US" altLang="en-US" sz="2400" b="1" dirty="0">
                <a:solidFill>
                  <a:srgbClr val="006699"/>
                </a:solidFill>
                <a:latin typeface="+mj-lt"/>
              </a:rPr>
              <a:t>overprovisioning</a:t>
            </a:r>
            <a:r>
              <a:rPr lang="en-US" altLang="en-US" sz="2400" dirty="0"/>
              <a:t> to provide working space for GC</a:t>
            </a:r>
          </a:p>
          <a:p>
            <a:r>
              <a:rPr lang="en-US" altLang="en-US" sz="2400" dirty="0"/>
              <a:t>Each cell has lifespan, so </a:t>
            </a:r>
            <a:r>
              <a:rPr lang="en-US" altLang="en-US" sz="2400" b="1" dirty="0">
                <a:solidFill>
                  <a:srgbClr val="006699"/>
                </a:solidFill>
                <a:latin typeface="+mj-lt"/>
              </a:rPr>
              <a:t>wear</a:t>
            </a:r>
            <a:r>
              <a:rPr lang="en-US" altLang="en-US" sz="2400" b="1" dirty="0">
                <a:solidFill>
                  <a:srgbClr val="3366FF"/>
                </a:solidFill>
              </a:rPr>
              <a:t> </a:t>
            </a:r>
            <a:r>
              <a:rPr lang="en-US" altLang="en-US" sz="2400" b="1" dirty="0">
                <a:solidFill>
                  <a:srgbClr val="006699"/>
                </a:solidFill>
                <a:latin typeface="+mj-lt"/>
              </a:rPr>
              <a:t>leveling</a:t>
            </a:r>
            <a:r>
              <a:rPr lang="en-US" altLang="en-US" sz="2400" b="1" dirty="0">
                <a:solidFill>
                  <a:srgbClr val="3366FF"/>
                </a:solidFill>
              </a:rPr>
              <a:t> </a:t>
            </a:r>
            <a:r>
              <a:rPr lang="en-US" altLang="en-US" sz="2400" dirty="0"/>
              <a:t>needed to write equally to all cells</a:t>
            </a:r>
          </a:p>
        </p:txBody>
      </p:sp>
      <p:pic>
        <p:nvPicPr>
          <p:cNvPr id="87043" name="Picture 4">
            <a:extLst>
              <a:ext uri="{FF2B5EF4-FFF2-40B4-BE49-F238E27FC236}">
                <a16:creationId xmlns:a16="http://schemas.microsoft.com/office/drawing/2014/main" id="{143BB5E9-3048-4ED5-9B8B-B69C0D545E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7728" y="3894136"/>
            <a:ext cx="4499990" cy="225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extBox 5">
            <a:extLst>
              <a:ext uri="{FF2B5EF4-FFF2-40B4-BE49-F238E27FC236}">
                <a16:creationId xmlns:a16="http://schemas.microsoft.com/office/drawing/2014/main" id="{49980EFD-4160-4281-931A-C944B55527E2}"/>
              </a:ext>
            </a:extLst>
          </p:cNvPr>
          <p:cNvSpPr txBox="1">
            <a:spLocks noChangeArrowheads="1"/>
          </p:cNvSpPr>
          <p:nvPr/>
        </p:nvSpPr>
        <p:spPr bwMode="auto">
          <a:xfrm>
            <a:off x="2639616" y="6153459"/>
            <a:ext cx="615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dirty="0"/>
              <a:t>NAND block with valid and invalid pages</a:t>
            </a:r>
          </a:p>
        </p:txBody>
      </p:sp>
      <p:sp>
        <p:nvSpPr>
          <p:cNvPr id="2" name="頁尾版面配置區 1">
            <a:extLst>
              <a:ext uri="{FF2B5EF4-FFF2-40B4-BE49-F238E27FC236}">
                <a16:creationId xmlns:a16="http://schemas.microsoft.com/office/drawing/2014/main" id="{6F913F88-8058-4052-ACB3-352855C31EEA}"/>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0BEC534-2C39-44FA-BB1F-767DB39D2A33}"/>
              </a:ext>
            </a:extLst>
          </p:cNvPr>
          <p:cNvSpPr>
            <a:spLocks noGrp="1" noChangeArrowheads="1"/>
          </p:cNvSpPr>
          <p:nvPr>
            <p:ph type="title"/>
          </p:nvPr>
        </p:nvSpPr>
        <p:spPr>
          <a:xfrm>
            <a:off x="2396054" y="248304"/>
            <a:ext cx="7404197" cy="576263"/>
          </a:xfrm>
        </p:spPr>
        <p:txBody>
          <a:bodyPr/>
          <a:lstStyle/>
          <a:p>
            <a:pPr eaLnBrk="1" hangingPunct="1"/>
            <a:r>
              <a:rPr lang="en-US" altLang="en-US" dirty="0"/>
              <a:t>Volatile Memory</a:t>
            </a:r>
          </a:p>
        </p:txBody>
      </p:sp>
      <p:sp>
        <p:nvSpPr>
          <p:cNvPr id="20482" name="Rectangle 3">
            <a:extLst>
              <a:ext uri="{FF2B5EF4-FFF2-40B4-BE49-F238E27FC236}">
                <a16:creationId xmlns:a16="http://schemas.microsoft.com/office/drawing/2014/main" id="{6C1F9830-351B-4DF6-8ADA-ED7F1C46003B}"/>
              </a:ext>
            </a:extLst>
          </p:cNvPr>
          <p:cNvSpPr>
            <a:spLocks noGrp="1" noChangeArrowheads="1"/>
          </p:cNvSpPr>
          <p:nvPr>
            <p:ph type="body" idx="1"/>
          </p:nvPr>
        </p:nvSpPr>
        <p:spPr>
          <a:xfrm>
            <a:off x="983432" y="1196752"/>
            <a:ext cx="10441160" cy="4852316"/>
          </a:xfr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2000" dirty="0"/>
              <a:t>DRAM frequently used as mass-storage device</a:t>
            </a:r>
          </a:p>
          <a:p>
            <a:pPr lvl="1"/>
            <a:r>
              <a:rPr lang="en-US" altLang="en-US" sz="2000" dirty="0"/>
              <a:t>Not technically secondary storage because volatile, but can have file systems, be used like very fast secondary storage</a:t>
            </a:r>
          </a:p>
          <a:p>
            <a:r>
              <a:rPr lang="en-US" altLang="en-US" sz="2000" dirty="0"/>
              <a:t>RAM drives (with many names, including RAM disks) present as raw block devices, commonly file system formatted</a:t>
            </a:r>
          </a:p>
          <a:p>
            <a:r>
              <a:rPr lang="en-US" altLang="en-US" sz="2000" dirty="0"/>
              <a:t>Computers have buffering, caching via RAM, so why RAM drives?</a:t>
            </a:r>
          </a:p>
          <a:p>
            <a:pPr lvl="1"/>
            <a:r>
              <a:rPr lang="en-US" altLang="en-US" sz="2000" dirty="0"/>
              <a:t>Caches / buffers allocated / managed by programmer, operating system, hardware</a:t>
            </a:r>
          </a:p>
          <a:p>
            <a:pPr lvl="1"/>
            <a:r>
              <a:rPr lang="en-US" altLang="en-US" sz="2000" dirty="0"/>
              <a:t>RAM drives under user control</a:t>
            </a:r>
          </a:p>
          <a:p>
            <a:pPr lvl="1"/>
            <a:r>
              <a:rPr lang="en-US" altLang="en-US" sz="2000" dirty="0"/>
              <a:t>Found in all major operating systems</a:t>
            </a:r>
          </a:p>
          <a:p>
            <a:pPr lvl="2"/>
            <a:r>
              <a:rPr lang="en-US" altLang="en-US" sz="1800" dirty="0"/>
              <a:t>Linux /dev/ram, macOS </a:t>
            </a:r>
            <a:r>
              <a:rPr lang="en-US" altLang="en-US" sz="1800" dirty="0" err="1"/>
              <a:t>diskutil</a:t>
            </a:r>
            <a:r>
              <a:rPr lang="en-US" altLang="en-US" sz="1800" dirty="0"/>
              <a:t> to create them, Linux /</a:t>
            </a:r>
            <a:r>
              <a:rPr lang="en-US" altLang="en-US" sz="1800" dirty="0" err="1"/>
              <a:t>tmp</a:t>
            </a:r>
            <a:r>
              <a:rPr lang="en-US" altLang="en-US" sz="1800" dirty="0"/>
              <a:t> of file system type </a:t>
            </a:r>
            <a:r>
              <a:rPr lang="en-US" altLang="en-US" sz="1800" dirty="0" err="1"/>
              <a:t>tmpfs</a:t>
            </a:r>
            <a:endParaRPr lang="en-US" altLang="en-US" sz="1800" dirty="0"/>
          </a:p>
          <a:p>
            <a:r>
              <a:rPr lang="en-US" altLang="en-US" sz="2000" dirty="0"/>
              <a:t>Used as high speed temporary storage</a:t>
            </a:r>
          </a:p>
          <a:p>
            <a:pPr lvl="1"/>
            <a:r>
              <a:rPr lang="en-US" altLang="en-US" sz="2000" dirty="0"/>
              <a:t>Programs could share bulk date, quickly, by reading/writing to RAM drive</a:t>
            </a:r>
          </a:p>
          <a:p>
            <a:endParaRPr lang="en-US" altLang="en-US" sz="2000" dirty="0"/>
          </a:p>
        </p:txBody>
      </p:sp>
      <p:sp>
        <p:nvSpPr>
          <p:cNvPr id="2" name="頁尾版面配置區 1">
            <a:extLst>
              <a:ext uri="{FF2B5EF4-FFF2-40B4-BE49-F238E27FC236}">
                <a16:creationId xmlns:a16="http://schemas.microsoft.com/office/drawing/2014/main" id="{7CA1887D-D807-479E-9C21-08D15736859B}"/>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BBF6659-FB5D-4B14-9190-FD557239FE5B}"/>
              </a:ext>
            </a:extLst>
          </p:cNvPr>
          <p:cNvSpPr>
            <a:spLocks noGrp="1" noChangeArrowheads="1"/>
          </p:cNvSpPr>
          <p:nvPr>
            <p:ph type="title"/>
          </p:nvPr>
        </p:nvSpPr>
        <p:spPr>
          <a:xfrm>
            <a:off x="2368062" y="238973"/>
            <a:ext cx="7637462" cy="576263"/>
          </a:xfrm>
        </p:spPr>
        <p:txBody>
          <a:bodyPr/>
          <a:lstStyle/>
          <a:p>
            <a:pPr eaLnBrk="1" hangingPunct="1"/>
            <a:r>
              <a:rPr lang="en-US" altLang="en-US" dirty="0"/>
              <a:t>Magnetic Tape</a:t>
            </a:r>
          </a:p>
        </p:txBody>
      </p:sp>
      <p:pic>
        <p:nvPicPr>
          <p:cNvPr id="22530" name="Picture 2">
            <a:extLst>
              <a:ext uri="{FF2B5EF4-FFF2-40B4-BE49-F238E27FC236}">
                <a16:creationId xmlns:a16="http://schemas.microsoft.com/office/drawing/2014/main" id="{C6343CAC-69D2-4AED-B7AF-D738020A0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387" y="1042989"/>
            <a:ext cx="6663226" cy="581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41F0B965-00AD-49DA-9C40-8CE2993757AA}"/>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AA2E2EE-444C-4F50-9CB0-00213CF54060}"/>
              </a:ext>
            </a:extLst>
          </p:cNvPr>
          <p:cNvSpPr>
            <a:spLocks noGrp="1" noChangeArrowheads="1"/>
          </p:cNvSpPr>
          <p:nvPr>
            <p:ph type="title"/>
          </p:nvPr>
        </p:nvSpPr>
        <p:spPr>
          <a:xfrm>
            <a:off x="2353840" y="239555"/>
            <a:ext cx="7800975" cy="576263"/>
          </a:xfrm>
        </p:spPr>
        <p:txBody>
          <a:bodyPr/>
          <a:lstStyle/>
          <a:p>
            <a:pPr eaLnBrk="1" hangingPunct="1"/>
            <a:r>
              <a:rPr lang="en-US" altLang="en-US" dirty="0"/>
              <a:t>Disk Attachment</a:t>
            </a:r>
          </a:p>
        </p:txBody>
      </p:sp>
      <p:sp>
        <p:nvSpPr>
          <p:cNvPr id="26626" name="Rectangle 3">
            <a:extLst>
              <a:ext uri="{FF2B5EF4-FFF2-40B4-BE49-F238E27FC236}">
                <a16:creationId xmlns:a16="http://schemas.microsoft.com/office/drawing/2014/main" id="{844A6251-BE5D-4C31-A804-C6A1A804CA9D}"/>
              </a:ext>
            </a:extLst>
          </p:cNvPr>
          <p:cNvSpPr>
            <a:spLocks noGrp="1" noChangeArrowheads="1"/>
          </p:cNvSpPr>
          <p:nvPr>
            <p:ph type="body" idx="1"/>
          </p:nvPr>
        </p:nvSpPr>
        <p:spPr>
          <a:xfrm>
            <a:off x="479376" y="1080118"/>
            <a:ext cx="11161240" cy="5229202"/>
          </a:xfrm>
        </p:spPr>
        <p:txBody>
          <a:bodyPr/>
          <a:lstStyle/>
          <a:p>
            <a:r>
              <a:rPr lang="en-US" altLang="en-US" sz="2400" dirty="0"/>
              <a:t>Host-attached storage accessed through I/O ports talking to </a:t>
            </a:r>
            <a:r>
              <a:rPr lang="en-US" altLang="en-US" sz="2400" b="1" dirty="0">
                <a:solidFill>
                  <a:srgbClr val="006699"/>
                </a:solidFill>
                <a:latin typeface="+mj-lt"/>
              </a:rPr>
              <a:t>I/O</a:t>
            </a:r>
            <a:r>
              <a:rPr lang="en-US" altLang="en-US" sz="2400" b="1" dirty="0">
                <a:solidFill>
                  <a:srgbClr val="3366FF"/>
                </a:solidFill>
              </a:rPr>
              <a:t> </a:t>
            </a:r>
            <a:r>
              <a:rPr lang="en-US" altLang="en-US" sz="2400" b="1" dirty="0">
                <a:solidFill>
                  <a:srgbClr val="006699"/>
                </a:solidFill>
                <a:latin typeface="+mj-lt"/>
              </a:rPr>
              <a:t>busses</a:t>
            </a:r>
          </a:p>
          <a:p>
            <a:r>
              <a:rPr lang="en-US" altLang="en-US" sz="2400" dirty="0"/>
              <a:t>Several busses available, including </a:t>
            </a:r>
            <a:r>
              <a:rPr lang="en-US" altLang="en-US" sz="2400" b="1" dirty="0">
                <a:solidFill>
                  <a:srgbClr val="006699"/>
                </a:solidFill>
                <a:latin typeface="+mj-lt"/>
              </a:rPr>
              <a:t>advanced</a:t>
            </a:r>
            <a:r>
              <a:rPr lang="en-US" altLang="en-US" sz="2400" b="1" dirty="0">
                <a:solidFill>
                  <a:srgbClr val="3366FF"/>
                </a:solidFill>
              </a:rPr>
              <a:t> </a:t>
            </a:r>
            <a:r>
              <a:rPr lang="en-US" altLang="en-US" sz="2400" b="1" dirty="0">
                <a:solidFill>
                  <a:srgbClr val="006699"/>
                </a:solidFill>
                <a:latin typeface="+mj-lt"/>
              </a:rPr>
              <a:t>technology</a:t>
            </a:r>
            <a:r>
              <a:rPr lang="en-US" altLang="en-US" sz="2400" b="1" dirty="0">
                <a:solidFill>
                  <a:srgbClr val="3366FF"/>
                </a:solidFill>
              </a:rPr>
              <a:t> </a:t>
            </a:r>
            <a:r>
              <a:rPr lang="en-US" altLang="en-US" sz="2400" b="1" dirty="0">
                <a:solidFill>
                  <a:srgbClr val="006699"/>
                </a:solidFill>
                <a:latin typeface="+mj-lt"/>
              </a:rPr>
              <a:t>attachment</a:t>
            </a:r>
            <a:r>
              <a:rPr lang="en-US" altLang="en-US" sz="2400" dirty="0"/>
              <a:t> (</a:t>
            </a:r>
            <a:r>
              <a:rPr lang="en-US" altLang="en-US" sz="2400" b="1" dirty="0">
                <a:solidFill>
                  <a:srgbClr val="006699"/>
                </a:solidFill>
                <a:latin typeface="+mj-lt"/>
              </a:rPr>
              <a:t>ATA</a:t>
            </a:r>
            <a:r>
              <a:rPr lang="en-US" altLang="en-US" sz="2400" dirty="0"/>
              <a:t>), </a:t>
            </a:r>
            <a:r>
              <a:rPr lang="en-US" altLang="en-US" sz="2400" b="1" dirty="0">
                <a:solidFill>
                  <a:srgbClr val="006699"/>
                </a:solidFill>
                <a:latin typeface="+mj-lt"/>
              </a:rPr>
              <a:t>serial</a:t>
            </a:r>
            <a:r>
              <a:rPr lang="en-US" altLang="en-US" sz="2400" b="1" dirty="0">
                <a:solidFill>
                  <a:srgbClr val="3366FF"/>
                </a:solidFill>
              </a:rPr>
              <a:t> </a:t>
            </a:r>
            <a:r>
              <a:rPr lang="en-US" altLang="en-US" sz="2400" b="1" dirty="0">
                <a:solidFill>
                  <a:srgbClr val="006699"/>
                </a:solidFill>
                <a:latin typeface="+mj-lt"/>
              </a:rPr>
              <a:t>ATA</a:t>
            </a:r>
            <a:r>
              <a:rPr lang="en-US" altLang="en-US" sz="2400" b="1" dirty="0">
                <a:solidFill>
                  <a:srgbClr val="3366FF"/>
                </a:solidFill>
              </a:rPr>
              <a:t> </a:t>
            </a:r>
            <a:r>
              <a:rPr lang="en-US" altLang="en-US" sz="2400" dirty="0"/>
              <a:t>(</a:t>
            </a:r>
            <a:r>
              <a:rPr lang="en-US" altLang="en-US" sz="2400" b="1" dirty="0">
                <a:solidFill>
                  <a:srgbClr val="006699"/>
                </a:solidFill>
                <a:latin typeface="+mj-lt"/>
              </a:rPr>
              <a:t>SATA</a:t>
            </a:r>
            <a:r>
              <a:rPr lang="en-US" altLang="en-US" sz="2400" dirty="0"/>
              <a:t>), </a:t>
            </a:r>
            <a:r>
              <a:rPr lang="en-US" altLang="en-US" sz="2400" b="1" dirty="0" err="1">
                <a:solidFill>
                  <a:srgbClr val="006699"/>
                </a:solidFill>
                <a:latin typeface="+mj-lt"/>
              </a:rPr>
              <a:t>eSATA</a:t>
            </a:r>
            <a:r>
              <a:rPr lang="en-US" altLang="en-US" sz="2400" dirty="0"/>
              <a:t>, </a:t>
            </a:r>
            <a:r>
              <a:rPr lang="en-US" altLang="en-US" sz="2400" b="1" dirty="0">
                <a:solidFill>
                  <a:srgbClr val="006699"/>
                </a:solidFill>
                <a:latin typeface="+mj-lt"/>
              </a:rPr>
              <a:t>serial</a:t>
            </a:r>
            <a:r>
              <a:rPr lang="en-US" altLang="en-US" sz="2400" b="1" dirty="0">
                <a:solidFill>
                  <a:srgbClr val="3366FF"/>
                </a:solidFill>
              </a:rPr>
              <a:t> </a:t>
            </a:r>
            <a:r>
              <a:rPr lang="en-US" altLang="en-US" sz="2400" b="1" dirty="0">
                <a:solidFill>
                  <a:srgbClr val="006699"/>
                </a:solidFill>
                <a:latin typeface="+mj-lt"/>
              </a:rPr>
              <a:t>attached</a:t>
            </a:r>
            <a:r>
              <a:rPr lang="en-US" altLang="en-US" sz="2400" b="1" dirty="0">
                <a:solidFill>
                  <a:srgbClr val="3366FF"/>
                </a:solidFill>
              </a:rPr>
              <a:t> </a:t>
            </a:r>
            <a:r>
              <a:rPr lang="en-US" altLang="en-US" sz="2400" b="1" dirty="0">
                <a:solidFill>
                  <a:srgbClr val="006699"/>
                </a:solidFill>
                <a:latin typeface="+mj-lt"/>
              </a:rPr>
              <a:t>SCSI</a:t>
            </a:r>
            <a:r>
              <a:rPr lang="en-US" altLang="en-US" sz="2400" dirty="0"/>
              <a:t> (</a:t>
            </a:r>
            <a:r>
              <a:rPr lang="en-US" altLang="en-US" sz="2400" b="1" dirty="0">
                <a:solidFill>
                  <a:srgbClr val="006699"/>
                </a:solidFill>
                <a:latin typeface="+mj-lt"/>
              </a:rPr>
              <a:t>SAS</a:t>
            </a:r>
            <a:r>
              <a:rPr lang="en-US" altLang="en-US" sz="2400" dirty="0"/>
              <a:t>), </a:t>
            </a:r>
            <a:r>
              <a:rPr lang="en-US" altLang="en-US" sz="2400" b="1" dirty="0">
                <a:solidFill>
                  <a:srgbClr val="006699"/>
                </a:solidFill>
                <a:latin typeface="+mj-lt"/>
              </a:rPr>
              <a:t>universal</a:t>
            </a:r>
            <a:r>
              <a:rPr lang="en-US" altLang="en-US" sz="2400" b="1" dirty="0">
                <a:solidFill>
                  <a:srgbClr val="3366FF"/>
                </a:solidFill>
              </a:rPr>
              <a:t> </a:t>
            </a:r>
            <a:r>
              <a:rPr lang="en-US" altLang="en-US" sz="2400" b="1" dirty="0">
                <a:solidFill>
                  <a:srgbClr val="006699"/>
                </a:solidFill>
                <a:latin typeface="+mj-lt"/>
              </a:rPr>
              <a:t>serial</a:t>
            </a:r>
            <a:r>
              <a:rPr lang="en-US" altLang="en-US" sz="2400" b="1" dirty="0">
                <a:solidFill>
                  <a:srgbClr val="3366FF"/>
                </a:solidFill>
              </a:rPr>
              <a:t> </a:t>
            </a:r>
            <a:r>
              <a:rPr lang="en-US" altLang="en-US" sz="2400" b="1" dirty="0">
                <a:solidFill>
                  <a:srgbClr val="006699"/>
                </a:solidFill>
                <a:latin typeface="+mj-lt"/>
              </a:rPr>
              <a:t>bus</a:t>
            </a:r>
            <a:r>
              <a:rPr lang="en-US" altLang="en-US" sz="2400" b="1" dirty="0">
                <a:solidFill>
                  <a:srgbClr val="3366FF"/>
                </a:solidFill>
              </a:rPr>
              <a:t> </a:t>
            </a:r>
            <a:r>
              <a:rPr lang="en-US" altLang="en-US" sz="2400" dirty="0"/>
              <a:t>(</a:t>
            </a:r>
            <a:r>
              <a:rPr lang="en-US" altLang="en-US" sz="2400" b="1" dirty="0">
                <a:solidFill>
                  <a:srgbClr val="006699"/>
                </a:solidFill>
                <a:latin typeface="+mj-lt"/>
              </a:rPr>
              <a:t>USB</a:t>
            </a:r>
            <a:r>
              <a:rPr lang="en-US" altLang="en-US" sz="2400" dirty="0"/>
              <a:t>), and </a:t>
            </a:r>
            <a:r>
              <a:rPr lang="en-US" altLang="en-US" sz="2400" b="1" dirty="0">
                <a:solidFill>
                  <a:srgbClr val="006699"/>
                </a:solidFill>
                <a:latin typeface="+mj-lt"/>
              </a:rPr>
              <a:t>fibre</a:t>
            </a:r>
            <a:r>
              <a:rPr lang="en-US" altLang="en-US" sz="2400" b="1" dirty="0">
                <a:solidFill>
                  <a:srgbClr val="3366FF"/>
                </a:solidFill>
              </a:rPr>
              <a:t> </a:t>
            </a:r>
            <a:r>
              <a:rPr lang="en-US" altLang="en-US" sz="2400" b="1" dirty="0">
                <a:solidFill>
                  <a:srgbClr val="006699"/>
                </a:solidFill>
                <a:latin typeface="+mj-lt"/>
              </a:rPr>
              <a:t>channel</a:t>
            </a:r>
            <a:r>
              <a:rPr lang="en-US" altLang="en-US" sz="2400" b="1" dirty="0">
                <a:solidFill>
                  <a:srgbClr val="3366FF"/>
                </a:solidFill>
              </a:rPr>
              <a:t> </a:t>
            </a:r>
            <a:r>
              <a:rPr lang="en-US" altLang="en-US" sz="2400" dirty="0"/>
              <a:t>(</a:t>
            </a:r>
            <a:r>
              <a:rPr lang="en-US" altLang="en-US" sz="2400" b="1" dirty="0">
                <a:solidFill>
                  <a:srgbClr val="006699"/>
                </a:solidFill>
                <a:latin typeface="+mj-lt"/>
              </a:rPr>
              <a:t>FC</a:t>
            </a:r>
            <a:r>
              <a:rPr lang="en-US" altLang="en-US" sz="2400" dirty="0"/>
              <a:t>).</a:t>
            </a:r>
          </a:p>
          <a:p>
            <a:r>
              <a:rPr lang="en-US" altLang="en-US" sz="2400" dirty="0"/>
              <a:t>Most common is SATA</a:t>
            </a:r>
          </a:p>
          <a:p>
            <a:r>
              <a:rPr lang="en-US" altLang="en-US" sz="2400" dirty="0"/>
              <a:t>Because NVM much faster than HDD, new fast interface for NVM called </a:t>
            </a:r>
            <a:r>
              <a:rPr lang="en-US" altLang="en-US" sz="2400" b="1" dirty="0">
                <a:solidFill>
                  <a:srgbClr val="006699"/>
                </a:solidFill>
                <a:latin typeface="+mj-lt"/>
              </a:rPr>
              <a:t>NVM</a:t>
            </a:r>
            <a:r>
              <a:rPr lang="en-US" altLang="en-US" sz="2400" b="1" dirty="0">
                <a:solidFill>
                  <a:srgbClr val="3366FF"/>
                </a:solidFill>
              </a:rPr>
              <a:t> </a:t>
            </a:r>
            <a:r>
              <a:rPr lang="en-US" altLang="en-US" sz="2400" b="1" dirty="0">
                <a:solidFill>
                  <a:srgbClr val="006699"/>
                </a:solidFill>
                <a:latin typeface="+mj-lt"/>
              </a:rPr>
              <a:t>express</a:t>
            </a:r>
            <a:r>
              <a:rPr lang="en-US" altLang="en-US" sz="2400" b="1" dirty="0">
                <a:solidFill>
                  <a:srgbClr val="3366FF"/>
                </a:solidFill>
              </a:rPr>
              <a:t> </a:t>
            </a:r>
            <a:r>
              <a:rPr lang="en-US" altLang="en-US" sz="2400" dirty="0"/>
              <a:t>(</a:t>
            </a:r>
            <a:r>
              <a:rPr lang="en-US" altLang="en-US" sz="2400" b="1" dirty="0" err="1">
                <a:solidFill>
                  <a:srgbClr val="006699"/>
                </a:solidFill>
                <a:latin typeface="+mj-lt"/>
              </a:rPr>
              <a:t>NVMe</a:t>
            </a:r>
            <a:r>
              <a:rPr lang="en-US" altLang="en-US" sz="2400" dirty="0"/>
              <a:t>), connecting directly to PCI bus</a:t>
            </a:r>
          </a:p>
          <a:p>
            <a:r>
              <a:rPr lang="en-US" altLang="en-US" sz="2400" dirty="0"/>
              <a:t>Data transfers on a bus carried out by special electronic processors called </a:t>
            </a:r>
            <a:r>
              <a:rPr lang="en-US" altLang="en-US" sz="2400" b="1" dirty="0">
                <a:solidFill>
                  <a:srgbClr val="006699"/>
                </a:solidFill>
                <a:latin typeface="+mj-lt"/>
              </a:rPr>
              <a:t>controllers</a:t>
            </a:r>
            <a:r>
              <a:rPr lang="en-US" altLang="en-US" sz="2400" dirty="0"/>
              <a:t> (or </a:t>
            </a:r>
            <a:r>
              <a:rPr lang="en-US" altLang="en-US" sz="2400" b="1" dirty="0">
                <a:solidFill>
                  <a:srgbClr val="006699"/>
                </a:solidFill>
                <a:latin typeface="+mj-lt"/>
              </a:rPr>
              <a:t>host-bus</a:t>
            </a:r>
            <a:r>
              <a:rPr lang="en-US" altLang="en-US" sz="2400" b="1" dirty="0">
                <a:solidFill>
                  <a:srgbClr val="3366FF"/>
                </a:solidFill>
              </a:rPr>
              <a:t> </a:t>
            </a:r>
            <a:r>
              <a:rPr lang="en-US" altLang="en-US" sz="2400" b="1" dirty="0">
                <a:solidFill>
                  <a:srgbClr val="006699"/>
                </a:solidFill>
                <a:latin typeface="+mj-lt"/>
              </a:rPr>
              <a:t>adapters</a:t>
            </a:r>
            <a:r>
              <a:rPr lang="en-US" altLang="en-US" sz="2400" dirty="0"/>
              <a:t>, </a:t>
            </a:r>
            <a:r>
              <a:rPr lang="en-US" altLang="en-US" sz="2400" b="1" dirty="0">
                <a:solidFill>
                  <a:srgbClr val="006699"/>
                </a:solidFill>
                <a:latin typeface="+mj-lt"/>
              </a:rPr>
              <a:t>HBAs</a:t>
            </a:r>
            <a:r>
              <a:rPr lang="en-US" altLang="en-US" sz="2400" dirty="0"/>
              <a:t>)</a:t>
            </a:r>
          </a:p>
          <a:p>
            <a:pPr lvl="1"/>
            <a:r>
              <a:rPr lang="en-US" altLang="en-US" sz="2000" dirty="0"/>
              <a:t>Host controller on the computer end of the bus, device controller on device end</a:t>
            </a:r>
          </a:p>
          <a:p>
            <a:pPr lvl="1"/>
            <a:r>
              <a:rPr lang="en-US" altLang="en-US" sz="2000" dirty="0"/>
              <a:t>Computer places command on host controller, using memory-mapped I/O ports</a:t>
            </a:r>
          </a:p>
          <a:p>
            <a:pPr lvl="2"/>
            <a:r>
              <a:rPr lang="en-US" altLang="en-US" sz="1800" dirty="0"/>
              <a:t>Host controller sends messages to device controller</a:t>
            </a:r>
          </a:p>
          <a:p>
            <a:pPr lvl="2"/>
            <a:r>
              <a:rPr lang="en-US" altLang="en-US" sz="1800" dirty="0"/>
              <a:t>Data transferred via DMA between device and computer DRAM</a:t>
            </a:r>
          </a:p>
          <a:p>
            <a:pPr lvl="2"/>
            <a:endParaRPr lang="en-US" altLang="en-US" sz="1800" dirty="0"/>
          </a:p>
        </p:txBody>
      </p:sp>
      <p:sp>
        <p:nvSpPr>
          <p:cNvPr id="2" name="頁尾版面配置區 1">
            <a:extLst>
              <a:ext uri="{FF2B5EF4-FFF2-40B4-BE49-F238E27FC236}">
                <a16:creationId xmlns:a16="http://schemas.microsoft.com/office/drawing/2014/main" id="{BC2B75B9-C11A-494D-AB53-43BE681358AC}"/>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B971EB10-ED19-4612-80EF-9F4AC54BBBEF}"/>
              </a:ext>
            </a:extLst>
          </p:cNvPr>
          <p:cNvSpPr>
            <a:spLocks noGrp="1" noChangeArrowheads="1"/>
          </p:cNvSpPr>
          <p:nvPr>
            <p:ph type="title"/>
          </p:nvPr>
        </p:nvSpPr>
        <p:spPr>
          <a:xfrm>
            <a:off x="2298244" y="248886"/>
            <a:ext cx="7781925" cy="576263"/>
          </a:xfrm>
        </p:spPr>
        <p:txBody>
          <a:bodyPr/>
          <a:lstStyle/>
          <a:p>
            <a:pPr eaLnBrk="1" hangingPunct="1"/>
            <a:r>
              <a:rPr lang="en-US" altLang="en-US" dirty="0"/>
              <a:t>Address Mapping</a:t>
            </a:r>
          </a:p>
        </p:txBody>
      </p:sp>
      <p:sp>
        <p:nvSpPr>
          <p:cNvPr id="28674" name="Rectangle 3">
            <a:extLst>
              <a:ext uri="{FF2B5EF4-FFF2-40B4-BE49-F238E27FC236}">
                <a16:creationId xmlns:a16="http://schemas.microsoft.com/office/drawing/2014/main" id="{0196AB48-1ED6-472E-9C8A-4F0810A7F89C}"/>
              </a:ext>
            </a:extLst>
          </p:cNvPr>
          <p:cNvSpPr>
            <a:spLocks noGrp="1" noChangeArrowheads="1"/>
          </p:cNvSpPr>
          <p:nvPr>
            <p:ph type="body" idx="1"/>
          </p:nvPr>
        </p:nvSpPr>
        <p:spPr>
          <a:xfrm>
            <a:off x="299356" y="1268760"/>
            <a:ext cx="11593287" cy="4983363"/>
          </a:xfrm>
        </p:spPr>
        <p:txBody>
          <a:bodyPr/>
          <a:lstStyle/>
          <a:p>
            <a:r>
              <a:rPr lang="en-US" altLang="en-US" dirty="0"/>
              <a:t>Disk drives are addressed as large 1-dimensional arrays of </a:t>
            </a:r>
            <a:r>
              <a:rPr lang="en-US" altLang="en-US" b="1" dirty="0">
                <a:solidFill>
                  <a:srgbClr val="006699"/>
                </a:solidFill>
                <a:latin typeface="+mj-lt"/>
              </a:rPr>
              <a:t>logical</a:t>
            </a:r>
            <a:r>
              <a:rPr lang="en-US" altLang="en-US" b="1" dirty="0">
                <a:solidFill>
                  <a:srgbClr val="3366FF"/>
                </a:solidFill>
              </a:rPr>
              <a:t> </a:t>
            </a:r>
            <a:r>
              <a:rPr lang="en-US" altLang="en-US" b="1" dirty="0">
                <a:solidFill>
                  <a:srgbClr val="006699"/>
                </a:solidFill>
                <a:latin typeface="+mj-lt"/>
              </a:rPr>
              <a:t>blocks</a:t>
            </a:r>
            <a:r>
              <a:rPr lang="en-US" altLang="en-US" dirty="0"/>
              <a:t>, where the logical block is the smallest unit of transfer</a:t>
            </a:r>
          </a:p>
          <a:p>
            <a:pPr lvl="1"/>
            <a:r>
              <a:rPr lang="en-US" altLang="en-US" dirty="0"/>
              <a:t>Low-level formatting creates </a:t>
            </a:r>
            <a:r>
              <a:rPr lang="en-US" altLang="en-US" b="1" dirty="0">
                <a:solidFill>
                  <a:srgbClr val="006699"/>
                </a:solidFill>
                <a:latin typeface="+mj-lt"/>
              </a:rPr>
              <a:t>logical</a:t>
            </a:r>
            <a:r>
              <a:rPr lang="en-US" altLang="en-US" b="1" dirty="0">
                <a:solidFill>
                  <a:srgbClr val="3366FF"/>
                </a:solidFill>
              </a:rPr>
              <a:t> </a:t>
            </a:r>
            <a:r>
              <a:rPr lang="en-US" altLang="en-US" b="1" dirty="0">
                <a:solidFill>
                  <a:srgbClr val="006699"/>
                </a:solidFill>
                <a:latin typeface="+mj-lt"/>
              </a:rPr>
              <a:t>blocks</a:t>
            </a:r>
            <a:r>
              <a:rPr lang="en-US" altLang="en-US" b="1" dirty="0">
                <a:solidFill>
                  <a:srgbClr val="3366FF"/>
                </a:solidFill>
              </a:rPr>
              <a:t> </a:t>
            </a:r>
            <a:r>
              <a:rPr lang="en-US" altLang="en-US" dirty="0"/>
              <a:t>on physical media</a:t>
            </a:r>
          </a:p>
          <a:p>
            <a:r>
              <a:rPr lang="en-US" altLang="en-US" dirty="0"/>
              <a:t>The 1-dimensional array of logical blocks is mapped into the sectors of the disk sequentially</a:t>
            </a:r>
          </a:p>
          <a:p>
            <a:pPr lvl="1"/>
            <a:r>
              <a:rPr lang="en-US" altLang="en-US" dirty="0"/>
              <a:t>Sector 0 is the first sector of the first track on the outermost cylinder</a:t>
            </a:r>
          </a:p>
          <a:p>
            <a:pPr lvl="1"/>
            <a:r>
              <a:rPr lang="en-US" altLang="en-US" dirty="0"/>
              <a:t>Mapping proceeds in order through that track, then the rest of the tracks in that cylinder, and then through the rest of the cylinders from outermost to innermost</a:t>
            </a:r>
          </a:p>
          <a:p>
            <a:pPr lvl="1"/>
            <a:r>
              <a:rPr lang="en-US" altLang="en-US" dirty="0"/>
              <a:t>Logical to physical address should be easy</a:t>
            </a:r>
          </a:p>
          <a:p>
            <a:pPr lvl="2"/>
            <a:r>
              <a:rPr lang="en-US" altLang="en-US" dirty="0"/>
              <a:t>Except for bad sectors</a:t>
            </a:r>
          </a:p>
          <a:p>
            <a:pPr lvl="2"/>
            <a:r>
              <a:rPr lang="en-US" altLang="en-US" dirty="0"/>
              <a:t>Non-constant # of sectors per track via constant angular velocity</a:t>
            </a:r>
          </a:p>
          <a:p>
            <a:endParaRPr lang="en-US" altLang="en-US" dirty="0"/>
          </a:p>
        </p:txBody>
      </p:sp>
      <p:sp>
        <p:nvSpPr>
          <p:cNvPr id="2" name="頁尾版面配置區 1">
            <a:extLst>
              <a:ext uri="{FF2B5EF4-FFF2-40B4-BE49-F238E27FC236}">
                <a16:creationId xmlns:a16="http://schemas.microsoft.com/office/drawing/2014/main" id="{D8A4058A-8B17-4B63-802C-09DED4EEBFAA}"/>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582CBB62-C829-4779-8678-A071236DD7A2}"/>
              </a:ext>
            </a:extLst>
          </p:cNvPr>
          <p:cNvSpPr>
            <a:spLocks noGrp="1" noChangeArrowheads="1"/>
          </p:cNvSpPr>
          <p:nvPr>
            <p:ph type="title"/>
          </p:nvPr>
        </p:nvSpPr>
        <p:spPr>
          <a:xfrm>
            <a:off x="2065176" y="242924"/>
            <a:ext cx="8033655" cy="576263"/>
          </a:xfrm>
        </p:spPr>
        <p:txBody>
          <a:bodyPr/>
          <a:lstStyle/>
          <a:p>
            <a:pPr eaLnBrk="1" hangingPunct="1"/>
            <a:r>
              <a:rPr lang="en-US" altLang="en-US" dirty="0"/>
              <a:t>HDD Scheduling</a:t>
            </a:r>
          </a:p>
        </p:txBody>
      </p:sp>
      <p:sp>
        <p:nvSpPr>
          <p:cNvPr id="30722" name="Rectangle 3">
            <a:extLst>
              <a:ext uri="{FF2B5EF4-FFF2-40B4-BE49-F238E27FC236}">
                <a16:creationId xmlns:a16="http://schemas.microsoft.com/office/drawing/2014/main" id="{0626E070-8E8E-4878-9FD8-18E6E7F01B60}"/>
              </a:ext>
            </a:extLst>
          </p:cNvPr>
          <p:cNvSpPr>
            <a:spLocks noGrp="1" noChangeArrowheads="1"/>
          </p:cNvSpPr>
          <p:nvPr>
            <p:ph type="body" idx="1"/>
          </p:nvPr>
        </p:nvSpPr>
        <p:spPr>
          <a:xfrm>
            <a:off x="515380" y="1268760"/>
            <a:ext cx="11161240" cy="5146675"/>
          </a:xfrm>
        </p:spPr>
        <p:txBody>
          <a:bodyPr/>
          <a:lstStyle/>
          <a:p>
            <a:r>
              <a:rPr lang="en-US" altLang="en-US" dirty="0"/>
              <a:t>The operating system is responsible for using hardware efficiently — for the disk drives, this means having a fast access time and disk bandwidth</a:t>
            </a:r>
            <a:endParaRPr lang="en-US" altLang="en-US" sz="800" dirty="0"/>
          </a:p>
          <a:p>
            <a:r>
              <a:rPr lang="en-US" altLang="en-US" dirty="0"/>
              <a:t>Minimize seek time</a:t>
            </a:r>
            <a:endParaRPr lang="en-US" altLang="en-US" sz="800" dirty="0"/>
          </a:p>
          <a:p>
            <a:r>
              <a:rPr lang="en-US" altLang="en-US" dirty="0"/>
              <a:t>Seek time </a:t>
            </a:r>
            <a:r>
              <a:rPr lang="en-US" altLang="en-US" dirty="0">
                <a:sym typeface="Symbol" panose="05050102010706020507" pitchFamily="18" charset="2"/>
              </a:rPr>
              <a:t> seek distance</a:t>
            </a:r>
            <a:endParaRPr lang="en-US" altLang="en-US" sz="800" dirty="0">
              <a:sym typeface="Symbol" panose="05050102010706020507" pitchFamily="18" charset="2"/>
            </a:endParaRPr>
          </a:p>
          <a:p>
            <a:r>
              <a:rPr lang="en-US" altLang="en-US" dirty="0">
                <a:sym typeface="Symbol" panose="05050102010706020507" pitchFamily="18" charset="2"/>
              </a:rPr>
              <a:t>Disk </a:t>
            </a:r>
            <a:r>
              <a:rPr lang="en-US" altLang="en-US" b="1" dirty="0">
                <a:solidFill>
                  <a:srgbClr val="006699"/>
                </a:solidFill>
                <a:latin typeface="+mj-lt"/>
                <a:sym typeface="Symbol" panose="05050102010706020507" pitchFamily="18" charset="2"/>
              </a:rPr>
              <a:t>bandwidth</a:t>
            </a:r>
            <a:r>
              <a:rPr lang="en-US" altLang="en-US" dirty="0">
                <a:solidFill>
                  <a:srgbClr val="3366FF"/>
                </a:solidFill>
                <a:sym typeface="Symbol" panose="05050102010706020507" pitchFamily="18" charset="2"/>
              </a:rPr>
              <a:t> </a:t>
            </a:r>
            <a:r>
              <a:rPr lang="en-US" altLang="en-US" dirty="0">
                <a:sym typeface="Symbol" panose="05050102010706020507" pitchFamily="18" charset="2"/>
              </a:rPr>
              <a:t>is the total number of bytes transferred, divided by the total time between the first request for service and the completion of the last transfer</a:t>
            </a:r>
          </a:p>
          <a:p>
            <a:endParaRPr lang="en-US" altLang="en-US" dirty="0"/>
          </a:p>
        </p:txBody>
      </p:sp>
      <p:sp>
        <p:nvSpPr>
          <p:cNvPr id="2" name="頁尾版面配置區 1">
            <a:extLst>
              <a:ext uri="{FF2B5EF4-FFF2-40B4-BE49-F238E27FC236}">
                <a16:creationId xmlns:a16="http://schemas.microsoft.com/office/drawing/2014/main" id="{12EC2E1A-F69F-4499-BE0C-EF7E7F40A896}"/>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2B26D467-CCC5-4C93-927A-34F9C8FE37BA}"/>
              </a:ext>
            </a:extLst>
          </p:cNvPr>
          <p:cNvSpPr>
            <a:spLocks noGrp="1" noChangeArrowheads="1"/>
          </p:cNvSpPr>
          <p:nvPr>
            <p:ph type="title"/>
          </p:nvPr>
        </p:nvSpPr>
        <p:spPr>
          <a:xfrm>
            <a:off x="2235200" y="243927"/>
            <a:ext cx="7975600" cy="576262"/>
          </a:xfrm>
        </p:spPr>
        <p:txBody>
          <a:bodyPr/>
          <a:lstStyle/>
          <a:p>
            <a:pPr eaLnBrk="1" hangingPunct="1"/>
            <a:r>
              <a:rPr lang="en-US" altLang="en-US" dirty="0"/>
              <a:t>Disk Scheduling (Cont.)</a:t>
            </a:r>
          </a:p>
        </p:txBody>
      </p:sp>
      <p:sp>
        <p:nvSpPr>
          <p:cNvPr id="32770" name="Rectangle 3">
            <a:extLst>
              <a:ext uri="{FF2B5EF4-FFF2-40B4-BE49-F238E27FC236}">
                <a16:creationId xmlns:a16="http://schemas.microsoft.com/office/drawing/2014/main" id="{68360F9B-A786-47CC-83A9-FE6E74087C55}"/>
              </a:ext>
            </a:extLst>
          </p:cNvPr>
          <p:cNvSpPr>
            <a:spLocks noGrp="1" noChangeArrowheads="1"/>
          </p:cNvSpPr>
          <p:nvPr>
            <p:ph type="body" idx="1"/>
          </p:nvPr>
        </p:nvSpPr>
        <p:spPr>
          <a:xfrm>
            <a:off x="0" y="1196752"/>
            <a:ext cx="12192000" cy="4781550"/>
          </a:xfrm>
        </p:spPr>
        <p:txBody>
          <a:bodyPr/>
          <a:lstStyle/>
          <a:p>
            <a:pPr>
              <a:tabLst>
                <a:tab pos="1708150" algn="l"/>
              </a:tabLst>
            </a:pPr>
            <a:r>
              <a:rPr lang="en-US" altLang="en-US" sz="2400" dirty="0"/>
              <a:t>There are many sources of disk I/O request</a:t>
            </a:r>
          </a:p>
          <a:p>
            <a:pPr lvl="1">
              <a:tabLst>
                <a:tab pos="1708150" algn="l"/>
              </a:tabLst>
            </a:pPr>
            <a:r>
              <a:rPr lang="en-US" altLang="en-US" sz="2000" dirty="0"/>
              <a:t>OS, System processes, Users processes</a:t>
            </a:r>
          </a:p>
          <a:p>
            <a:pPr>
              <a:tabLst>
                <a:tab pos="1708150" algn="l"/>
              </a:tabLst>
            </a:pPr>
            <a:r>
              <a:rPr lang="en-US" altLang="en-US" sz="2400" dirty="0"/>
              <a:t>I/O request includes input or output mode, disk address, memory address, number of sectors to transfer</a:t>
            </a:r>
          </a:p>
          <a:p>
            <a:pPr>
              <a:tabLst>
                <a:tab pos="1708150" algn="l"/>
              </a:tabLst>
            </a:pPr>
            <a:r>
              <a:rPr lang="en-US" altLang="en-US" sz="2400" dirty="0"/>
              <a:t>OS maintains queue of requests, per disk or device</a:t>
            </a:r>
          </a:p>
          <a:p>
            <a:pPr>
              <a:tabLst>
                <a:tab pos="1708150" algn="l"/>
              </a:tabLst>
            </a:pPr>
            <a:r>
              <a:rPr lang="en-US" altLang="en-US" sz="2400" dirty="0"/>
              <a:t>Idle disk can immediately work on I/O request, busy disk means work must queue</a:t>
            </a:r>
          </a:p>
          <a:p>
            <a:pPr lvl="1">
              <a:tabLst>
                <a:tab pos="1708150" algn="l"/>
              </a:tabLst>
            </a:pPr>
            <a:r>
              <a:rPr lang="en-US" altLang="en-US" sz="2000" dirty="0"/>
              <a:t>Optimization algorithms only make sense when a queue exists</a:t>
            </a:r>
          </a:p>
          <a:p>
            <a:pPr>
              <a:tabLst>
                <a:tab pos="1708150" algn="l"/>
              </a:tabLst>
            </a:pPr>
            <a:r>
              <a:rPr lang="en-US" altLang="en-US" sz="2400" dirty="0"/>
              <a:t>In the past, operating system responsible for queue management, disk drive head scheduling</a:t>
            </a:r>
          </a:p>
          <a:p>
            <a:pPr lvl="1">
              <a:tabLst>
                <a:tab pos="1708150" algn="l"/>
              </a:tabLst>
            </a:pPr>
            <a:r>
              <a:rPr lang="en-US" altLang="en-US" sz="2000" dirty="0"/>
              <a:t>Now, built into the storage devices, controllers</a:t>
            </a:r>
          </a:p>
          <a:p>
            <a:pPr lvl="1">
              <a:tabLst>
                <a:tab pos="1708150" algn="l"/>
              </a:tabLst>
            </a:pPr>
            <a:r>
              <a:rPr lang="en-US" altLang="en-US" sz="2000" dirty="0"/>
              <a:t>Just provide LBAs, handle sorting of requests</a:t>
            </a:r>
          </a:p>
          <a:p>
            <a:pPr lvl="2">
              <a:tabLst>
                <a:tab pos="1708150" algn="l"/>
              </a:tabLst>
            </a:pPr>
            <a:r>
              <a:rPr lang="en-US" altLang="en-US" sz="1800" dirty="0"/>
              <a:t>Some of the algorithms they use described next</a:t>
            </a:r>
          </a:p>
        </p:txBody>
      </p:sp>
      <p:sp>
        <p:nvSpPr>
          <p:cNvPr id="2" name="頁尾版面配置區 1">
            <a:extLst>
              <a:ext uri="{FF2B5EF4-FFF2-40B4-BE49-F238E27FC236}">
                <a16:creationId xmlns:a16="http://schemas.microsoft.com/office/drawing/2014/main" id="{C8639733-311C-44D8-AD92-5D5898D92B5F}"/>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B882F522-58AF-4B46-822C-48F663CB58B1}"/>
              </a:ext>
            </a:extLst>
          </p:cNvPr>
          <p:cNvSpPr>
            <a:spLocks noGrp="1" noChangeArrowheads="1"/>
          </p:cNvSpPr>
          <p:nvPr>
            <p:ph type="title"/>
          </p:nvPr>
        </p:nvSpPr>
        <p:spPr>
          <a:xfrm>
            <a:off x="2235200" y="243926"/>
            <a:ext cx="7975600" cy="576262"/>
          </a:xfrm>
        </p:spPr>
        <p:txBody>
          <a:bodyPr/>
          <a:lstStyle/>
          <a:p>
            <a:pPr eaLnBrk="1" hangingPunct="1"/>
            <a:r>
              <a:rPr lang="en-US" altLang="en-US" dirty="0"/>
              <a:t>Disk Scheduling (Cont.)</a:t>
            </a:r>
          </a:p>
        </p:txBody>
      </p:sp>
      <p:sp>
        <p:nvSpPr>
          <p:cNvPr id="34818" name="Rectangle 3">
            <a:extLst>
              <a:ext uri="{FF2B5EF4-FFF2-40B4-BE49-F238E27FC236}">
                <a16:creationId xmlns:a16="http://schemas.microsoft.com/office/drawing/2014/main" id="{E619F0A9-421A-45F4-89E4-595A6DE36D53}"/>
              </a:ext>
            </a:extLst>
          </p:cNvPr>
          <p:cNvSpPr>
            <a:spLocks noGrp="1" noChangeArrowheads="1"/>
          </p:cNvSpPr>
          <p:nvPr>
            <p:ph type="body" idx="1"/>
          </p:nvPr>
        </p:nvSpPr>
        <p:spPr>
          <a:xfrm>
            <a:off x="191344" y="1412776"/>
            <a:ext cx="11737304" cy="4781550"/>
          </a:xfrm>
        </p:spPr>
        <p:txBody>
          <a:bodyPr/>
          <a:lstStyle/>
          <a:p>
            <a:pPr>
              <a:tabLst>
                <a:tab pos="1708150" algn="l"/>
              </a:tabLst>
            </a:pPr>
            <a:r>
              <a:rPr lang="en-US" altLang="en-US" dirty="0"/>
              <a:t>Note that drive controllers have small buffers and can manage a queue of I/O requests (of varying </a:t>
            </a:r>
            <a:r>
              <a:rPr lang="ja-JP" altLang="en-US" dirty="0"/>
              <a:t>“</a:t>
            </a:r>
            <a:r>
              <a:rPr lang="en-US" altLang="ja-JP" dirty="0"/>
              <a:t>depth</a:t>
            </a:r>
            <a:r>
              <a:rPr lang="ja-JP" altLang="en-US" dirty="0"/>
              <a:t>”</a:t>
            </a:r>
            <a:r>
              <a:rPr lang="en-US" altLang="ja-JP" dirty="0"/>
              <a:t>)</a:t>
            </a:r>
            <a:endParaRPr lang="en-US" altLang="en-US" dirty="0"/>
          </a:p>
          <a:p>
            <a:pPr>
              <a:tabLst>
                <a:tab pos="1708150" algn="l"/>
              </a:tabLst>
            </a:pPr>
            <a:r>
              <a:rPr lang="en-US" altLang="en-US" dirty="0"/>
              <a:t>Several algorithms exist to schedule the servicing of disk I/O requests</a:t>
            </a:r>
          </a:p>
          <a:p>
            <a:pPr>
              <a:tabLst>
                <a:tab pos="1708150" algn="l"/>
              </a:tabLst>
            </a:pPr>
            <a:r>
              <a:rPr lang="en-US" altLang="en-US" dirty="0"/>
              <a:t>The analysis is true for one or many platters</a:t>
            </a:r>
          </a:p>
          <a:p>
            <a:pPr>
              <a:tabLst>
                <a:tab pos="1708150" algn="l"/>
              </a:tabLst>
            </a:pPr>
            <a:r>
              <a:rPr lang="en-US" altLang="en-US" dirty="0"/>
              <a:t>We illustrate scheduling algorithms with a request queue (0-199)</a:t>
            </a:r>
            <a:endParaRPr lang="en-US" altLang="en-US" sz="800" dirty="0"/>
          </a:p>
          <a:p>
            <a:pPr>
              <a:buNone/>
              <a:tabLst>
                <a:tab pos="1708150" algn="l"/>
              </a:tabLst>
            </a:pPr>
            <a:r>
              <a:rPr lang="en-US" altLang="en-US" sz="800" dirty="0"/>
              <a:t>	 	</a:t>
            </a:r>
            <a:br>
              <a:rPr lang="en-US" altLang="en-US" dirty="0"/>
            </a:br>
            <a:r>
              <a:rPr lang="en-US" altLang="en-US" dirty="0"/>
              <a:t>	98, 183, 37, 122, 14, 124, 65, 67</a:t>
            </a:r>
          </a:p>
          <a:p>
            <a:pPr>
              <a:buNone/>
              <a:tabLst>
                <a:tab pos="1708150" algn="l"/>
              </a:tabLst>
            </a:pPr>
            <a:r>
              <a:rPr lang="en-US" altLang="en-US" dirty="0"/>
              <a:t>	Head pointer 53</a:t>
            </a:r>
          </a:p>
        </p:txBody>
      </p:sp>
      <p:sp>
        <p:nvSpPr>
          <p:cNvPr id="2" name="頁尾版面配置區 1">
            <a:extLst>
              <a:ext uri="{FF2B5EF4-FFF2-40B4-BE49-F238E27FC236}">
                <a16:creationId xmlns:a16="http://schemas.microsoft.com/office/drawing/2014/main" id="{12804D39-9C34-4153-8DF0-A703F11818E4}"/>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54D5AC6F-0FCD-4021-A4B1-CF445DDFC959}"/>
              </a:ext>
            </a:extLst>
          </p:cNvPr>
          <p:cNvSpPr>
            <a:spLocks noGrp="1" noChangeArrowheads="1"/>
          </p:cNvSpPr>
          <p:nvPr>
            <p:ph type="title"/>
          </p:nvPr>
        </p:nvSpPr>
        <p:spPr>
          <a:xfrm>
            <a:off x="2506664" y="239555"/>
            <a:ext cx="6950075" cy="576263"/>
          </a:xfrm>
        </p:spPr>
        <p:txBody>
          <a:bodyPr/>
          <a:lstStyle/>
          <a:p>
            <a:pPr eaLnBrk="1" hangingPunct="1"/>
            <a:r>
              <a:rPr lang="en-US" altLang="en-US" dirty="0"/>
              <a:t>FCFS</a:t>
            </a:r>
          </a:p>
        </p:txBody>
      </p:sp>
      <p:sp>
        <p:nvSpPr>
          <p:cNvPr id="36866" name="Text Box 4">
            <a:extLst>
              <a:ext uri="{FF2B5EF4-FFF2-40B4-BE49-F238E27FC236}">
                <a16:creationId xmlns:a16="http://schemas.microsoft.com/office/drawing/2014/main" id="{8097D222-759F-40FC-95D3-1A00440D5EE4}"/>
              </a:ext>
            </a:extLst>
          </p:cNvPr>
          <p:cNvSpPr txBox="1">
            <a:spLocks noChangeArrowheads="1"/>
          </p:cNvSpPr>
          <p:nvPr/>
        </p:nvSpPr>
        <p:spPr bwMode="auto">
          <a:xfrm>
            <a:off x="2352943" y="1088207"/>
            <a:ext cx="6479641"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2000" dirty="0">
                <a:latin typeface="Helvetica" panose="020B0604020202020204" pitchFamily="34" charset="0"/>
              </a:rPr>
              <a:t>Illustration shows total head movement of 640 cylinders</a:t>
            </a:r>
          </a:p>
        </p:txBody>
      </p:sp>
      <p:pic>
        <p:nvPicPr>
          <p:cNvPr id="36867" name="Picture 6">
            <a:extLst>
              <a:ext uri="{FF2B5EF4-FFF2-40B4-BE49-F238E27FC236}">
                <a16:creationId xmlns:a16="http://schemas.microsoft.com/office/drawing/2014/main" id="{159710FD-52C7-4469-80D4-35B441FEA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8" y="1552589"/>
            <a:ext cx="6950074" cy="503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473C52C7-8E9B-42FD-A63A-A32C0B1A9CA9}"/>
              </a:ext>
            </a:extLst>
          </p:cNvPr>
          <p:cNvSpPr>
            <a:spLocks noGrp="1"/>
          </p:cNvSpPr>
          <p:nvPr>
            <p:ph type="ftr" sz="quarter" idx="11"/>
          </p:nvPr>
        </p:nvSpPr>
        <p:spPr/>
        <p:txBody>
          <a:bodyPr/>
          <a:lstStyle/>
          <a:p>
            <a:pPr>
              <a:defRPr/>
            </a:pPr>
            <a:r>
              <a:rPr lang="en-US" altLang="zh-TW"/>
              <a:t>/44</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96E2BD5-02D9-4B22-A3EA-80CA1DE950E6}"/>
              </a:ext>
            </a:extLst>
          </p:cNvPr>
          <p:cNvSpPr>
            <a:spLocks noGrp="1" noChangeArrowheads="1"/>
          </p:cNvSpPr>
          <p:nvPr>
            <p:ph type="title"/>
          </p:nvPr>
        </p:nvSpPr>
        <p:spPr>
          <a:xfrm>
            <a:off x="1847528" y="260648"/>
            <a:ext cx="9240755" cy="576262"/>
          </a:xfrm>
        </p:spPr>
        <p:txBody>
          <a:bodyPr/>
          <a:lstStyle/>
          <a:p>
            <a:pPr eaLnBrk="1" hangingPunct="1"/>
            <a:r>
              <a:rPr lang="en-US" altLang="en-US" dirty="0"/>
              <a:t>Chapter 11:  Mass-Storage Systems</a:t>
            </a:r>
          </a:p>
        </p:txBody>
      </p:sp>
      <p:sp>
        <p:nvSpPr>
          <p:cNvPr id="7170" name="Rectangle 3">
            <a:extLst>
              <a:ext uri="{FF2B5EF4-FFF2-40B4-BE49-F238E27FC236}">
                <a16:creationId xmlns:a16="http://schemas.microsoft.com/office/drawing/2014/main" id="{EF68706B-B459-4964-84BA-286028C40819}"/>
              </a:ext>
            </a:extLst>
          </p:cNvPr>
          <p:cNvSpPr>
            <a:spLocks noGrp="1" noChangeArrowheads="1"/>
          </p:cNvSpPr>
          <p:nvPr>
            <p:ph type="body" idx="1"/>
          </p:nvPr>
        </p:nvSpPr>
        <p:spPr>
          <a:xfrm>
            <a:off x="3359696" y="1412776"/>
            <a:ext cx="6429901" cy="4530725"/>
          </a:xfrm>
        </p:spPr>
        <p:txBody>
          <a:bodyPr/>
          <a:lstStyle/>
          <a:p>
            <a:r>
              <a:rPr lang="en-US" altLang="en-US" dirty="0"/>
              <a:t>Overview of Mass Storage Structure</a:t>
            </a:r>
          </a:p>
          <a:p>
            <a:r>
              <a:rPr lang="en-US" altLang="en-US" dirty="0"/>
              <a:t>HDD Scheduling</a:t>
            </a:r>
          </a:p>
          <a:p>
            <a:r>
              <a:rPr lang="en-US" altLang="en-US" dirty="0"/>
              <a:t>NVM Scheduling</a:t>
            </a:r>
          </a:p>
          <a:p>
            <a:r>
              <a:rPr lang="en-US" altLang="en-US" dirty="0"/>
              <a:t>Error Detection and Correction</a:t>
            </a:r>
          </a:p>
          <a:p>
            <a:r>
              <a:rPr lang="en-US" altLang="en-US" dirty="0"/>
              <a:t>Storage Device Management</a:t>
            </a:r>
          </a:p>
          <a:p>
            <a:r>
              <a:rPr lang="en-US" altLang="en-US" dirty="0"/>
              <a:t>Swap-Space Management</a:t>
            </a:r>
          </a:p>
          <a:p>
            <a:r>
              <a:rPr lang="en-US" altLang="en-US" dirty="0"/>
              <a:t>Storage Attachment</a:t>
            </a:r>
          </a:p>
          <a:p>
            <a:r>
              <a:rPr lang="en-US" altLang="en-US" dirty="0"/>
              <a:t>RAID Structure</a:t>
            </a:r>
          </a:p>
        </p:txBody>
      </p:sp>
      <p:sp>
        <p:nvSpPr>
          <p:cNvPr id="2" name="頁尾版面配置區 1">
            <a:extLst>
              <a:ext uri="{FF2B5EF4-FFF2-40B4-BE49-F238E27FC236}">
                <a16:creationId xmlns:a16="http://schemas.microsoft.com/office/drawing/2014/main" id="{FB6F42B5-D5DF-4E84-AE6F-8C9E1090D5FA}"/>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EC97A93C-1953-4F34-B4B3-919ADF291309}"/>
              </a:ext>
            </a:extLst>
          </p:cNvPr>
          <p:cNvSpPr>
            <a:spLocks noGrp="1" noChangeArrowheads="1"/>
          </p:cNvSpPr>
          <p:nvPr>
            <p:ph type="title"/>
          </p:nvPr>
        </p:nvSpPr>
        <p:spPr>
          <a:xfrm>
            <a:off x="1981201" y="239555"/>
            <a:ext cx="7840663" cy="576263"/>
          </a:xfrm>
        </p:spPr>
        <p:txBody>
          <a:bodyPr/>
          <a:lstStyle/>
          <a:p>
            <a:pPr eaLnBrk="1" hangingPunct="1"/>
            <a:r>
              <a:rPr lang="en-US" altLang="en-US" dirty="0"/>
              <a:t>SCAN</a:t>
            </a:r>
          </a:p>
        </p:txBody>
      </p:sp>
      <p:sp>
        <p:nvSpPr>
          <p:cNvPr id="38914" name="Rectangle 3">
            <a:extLst>
              <a:ext uri="{FF2B5EF4-FFF2-40B4-BE49-F238E27FC236}">
                <a16:creationId xmlns:a16="http://schemas.microsoft.com/office/drawing/2014/main" id="{DDE1682A-9086-4A7F-94A9-B594F19563D6}"/>
              </a:ext>
            </a:extLst>
          </p:cNvPr>
          <p:cNvSpPr>
            <a:spLocks noGrp="1" noChangeArrowheads="1"/>
          </p:cNvSpPr>
          <p:nvPr>
            <p:ph type="body" idx="1"/>
          </p:nvPr>
        </p:nvSpPr>
        <p:spPr>
          <a:xfrm>
            <a:off x="1415480" y="1268760"/>
            <a:ext cx="9600795" cy="4530725"/>
          </a:xfrm>
        </p:spPr>
        <p:txBody>
          <a:bodyPr/>
          <a:lstStyle/>
          <a:p>
            <a:r>
              <a:rPr lang="en-US" altLang="en-US" dirty="0"/>
              <a:t>The disk arm starts at one end of the disk, and moves toward the other end, servicing requests until it gets to the other end of the disk, where the head movement is reversed and servicing continues.</a:t>
            </a:r>
          </a:p>
          <a:p>
            <a:r>
              <a:rPr lang="en-US" altLang="en-US" b="1" dirty="0">
                <a:solidFill>
                  <a:srgbClr val="006699"/>
                </a:solidFill>
                <a:latin typeface="+mj-lt"/>
              </a:rPr>
              <a:t>SCAN</a:t>
            </a:r>
            <a:r>
              <a:rPr lang="en-US" altLang="en-US" b="1" dirty="0">
                <a:solidFill>
                  <a:srgbClr val="3366FF"/>
                </a:solidFill>
              </a:rPr>
              <a:t> </a:t>
            </a:r>
            <a:r>
              <a:rPr lang="en-US" altLang="en-US" b="1" dirty="0">
                <a:solidFill>
                  <a:srgbClr val="006699"/>
                </a:solidFill>
                <a:latin typeface="+mj-lt"/>
              </a:rPr>
              <a:t>algorithm</a:t>
            </a:r>
            <a:r>
              <a:rPr lang="en-US" altLang="en-US" dirty="0">
                <a:solidFill>
                  <a:srgbClr val="3366FF"/>
                </a:solidFill>
              </a:rPr>
              <a:t> </a:t>
            </a:r>
            <a:r>
              <a:rPr lang="en-US" altLang="en-US" dirty="0"/>
              <a:t>Sometimes called the </a:t>
            </a:r>
            <a:r>
              <a:rPr lang="en-US" altLang="en-US" b="1" dirty="0">
                <a:solidFill>
                  <a:srgbClr val="006699"/>
                </a:solidFill>
                <a:latin typeface="+mj-lt"/>
              </a:rPr>
              <a:t>elevator</a:t>
            </a:r>
            <a:r>
              <a:rPr lang="en-US" altLang="en-US" b="1" dirty="0">
                <a:solidFill>
                  <a:srgbClr val="3366FF"/>
                </a:solidFill>
              </a:rPr>
              <a:t> </a:t>
            </a:r>
            <a:r>
              <a:rPr lang="en-US" altLang="en-US" b="1" dirty="0">
                <a:solidFill>
                  <a:srgbClr val="006699"/>
                </a:solidFill>
                <a:latin typeface="+mj-lt"/>
              </a:rPr>
              <a:t>algorithm</a:t>
            </a:r>
          </a:p>
          <a:p>
            <a:r>
              <a:rPr lang="en-US" altLang="en-US" dirty="0"/>
              <a:t>Illustration shows total head movement of 208 cylinders</a:t>
            </a:r>
          </a:p>
          <a:p>
            <a:r>
              <a:rPr lang="en-US" altLang="en-US" dirty="0"/>
              <a:t>But note that if requests are uniformly dense, largest density at other end of disk and those wait the longest</a:t>
            </a:r>
          </a:p>
        </p:txBody>
      </p:sp>
      <p:sp>
        <p:nvSpPr>
          <p:cNvPr id="2" name="頁尾版面配置區 1">
            <a:extLst>
              <a:ext uri="{FF2B5EF4-FFF2-40B4-BE49-F238E27FC236}">
                <a16:creationId xmlns:a16="http://schemas.microsoft.com/office/drawing/2014/main" id="{96CE8D47-15DA-47FB-AF92-3E4C239D0A10}"/>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4DE722F0-07DA-4443-8473-53B2A1A79D43}"/>
              </a:ext>
            </a:extLst>
          </p:cNvPr>
          <p:cNvSpPr>
            <a:spLocks noGrp="1" noChangeArrowheads="1"/>
          </p:cNvSpPr>
          <p:nvPr>
            <p:ph type="title"/>
          </p:nvPr>
        </p:nvSpPr>
        <p:spPr>
          <a:xfrm>
            <a:off x="1981200" y="251249"/>
            <a:ext cx="8229600" cy="576262"/>
          </a:xfrm>
        </p:spPr>
        <p:txBody>
          <a:bodyPr/>
          <a:lstStyle/>
          <a:p>
            <a:pPr eaLnBrk="1" hangingPunct="1"/>
            <a:r>
              <a:rPr lang="en-US" altLang="en-US" dirty="0"/>
              <a:t>SCAN (Cont.)</a:t>
            </a:r>
          </a:p>
        </p:txBody>
      </p:sp>
      <p:pic>
        <p:nvPicPr>
          <p:cNvPr id="40962" name="Picture 6">
            <a:extLst>
              <a:ext uri="{FF2B5EF4-FFF2-40B4-BE49-F238E27FC236}">
                <a16:creationId xmlns:a16="http://schemas.microsoft.com/office/drawing/2014/main" id="{3D6A1640-ABED-47F9-A49D-31E148A3B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1268760"/>
            <a:ext cx="6840760" cy="515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17B65A18-164D-4289-8299-A6FBEFFFB674}"/>
              </a:ext>
            </a:extLst>
          </p:cNvPr>
          <p:cNvSpPr>
            <a:spLocks noGrp="1"/>
          </p:cNvSpPr>
          <p:nvPr>
            <p:ph type="ftr" sz="quarter" idx="11"/>
          </p:nvPr>
        </p:nvSpPr>
        <p:spPr/>
        <p:txBody>
          <a:bodyPr/>
          <a:lstStyle/>
          <a:p>
            <a:pPr>
              <a:defRPr/>
            </a:pPr>
            <a:r>
              <a:rPr lang="en-US" altLang="zh-TW"/>
              <a:t>/44</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C529AF9-2849-4CD2-99E6-B06031D65ECE}"/>
              </a:ext>
            </a:extLst>
          </p:cNvPr>
          <p:cNvSpPr>
            <a:spLocks noGrp="1" noChangeArrowheads="1"/>
          </p:cNvSpPr>
          <p:nvPr>
            <p:ph type="title"/>
          </p:nvPr>
        </p:nvSpPr>
        <p:spPr>
          <a:xfrm>
            <a:off x="2220264" y="239555"/>
            <a:ext cx="7869238" cy="576263"/>
          </a:xfrm>
        </p:spPr>
        <p:txBody>
          <a:bodyPr/>
          <a:lstStyle/>
          <a:p>
            <a:pPr eaLnBrk="1" hangingPunct="1"/>
            <a:r>
              <a:rPr lang="en-US" altLang="en-US" dirty="0"/>
              <a:t>C-SCAN</a:t>
            </a:r>
          </a:p>
        </p:txBody>
      </p:sp>
      <p:sp>
        <p:nvSpPr>
          <p:cNvPr id="43010" name="Rectangle 3">
            <a:extLst>
              <a:ext uri="{FF2B5EF4-FFF2-40B4-BE49-F238E27FC236}">
                <a16:creationId xmlns:a16="http://schemas.microsoft.com/office/drawing/2014/main" id="{459D25E2-F9FB-4154-91C3-345A345B7B21}"/>
              </a:ext>
            </a:extLst>
          </p:cNvPr>
          <p:cNvSpPr>
            <a:spLocks noGrp="1" noChangeArrowheads="1"/>
          </p:cNvSpPr>
          <p:nvPr>
            <p:ph type="body" idx="1"/>
          </p:nvPr>
        </p:nvSpPr>
        <p:spPr>
          <a:xfrm>
            <a:off x="1775520" y="1268760"/>
            <a:ext cx="8530006" cy="4530725"/>
          </a:xfrm>
        </p:spPr>
        <p:txBody>
          <a:bodyPr/>
          <a:lstStyle/>
          <a:p>
            <a:r>
              <a:rPr lang="en-US" altLang="en-US" dirty="0"/>
              <a:t>Provides a more uniform wait time than SCAN</a:t>
            </a:r>
          </a:p>
          <a:p>
            <a:r>
              <a:rPr lang="en-US" altLang="en-US" dirty="0"/>
              <a:t>The head moves from one end of the disk to the other, servicing requests as it goes</a:t>
            </a:r>
          </a:p>
          <a:p>
            <a:pPr lvl="1"/>
            <a:r>
              <a:rPr lang="en-US" altLang="en-US" dirty="0"/>
              <a:t>When it reaches the other end, however, it immediately returns to the beginning of the disk, without servicing any requests on the return trip</a:t>
            </a:r>
          </a:p>
          <a:p>
            <a:r>
              <a:rPr lang="en-US" altLang="en-US" dirty="0"/>
              <a:t>Treats the cylinders as a circular list that wraps around from the last cylinder to the first one</a:t>
            </a:r>
          </a:p>
          <a:p>
            <a:r>
              <a:rPr lang="en-US" altLang="en-US" dirty="0"/>
              <a:t>Total number of cylinders?</a:t>
            </a:r>
          </a:p>
        </p:txBody>
      </p:sp>
      <p:sp>
        <p:nvSpPr>
          <p:cNvPr id="2" name="頁尾版面配置區 1">
            <a:extLst>
              <a:ext uri="{FF2B5EF4-FFF2-40B4-BE49-F238E27FC236}">
                <a16:creationId xmlns:a16="http://schemas.microsoft.com/office/drawing/2014/main" id="{17A7F29B-B427-4393-A979-B7BA4E137AAE}"/>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88C7F9DD-6BAD-490F-BC7C-400ED9C1A254}"/>
              </a:ext>
            </a:extLst>
          </p:cNvPr>
          <p:cNvSpPr>
            <a:spLocks noGrp="1" noChangeArrowheads="1"/>
          </p:cNvSpPr>
          <p:nvPr>
            <p:ph type="title"/>
          </p:nvPr>
        </p:nvSpPr>
        <p:spPr>
          <a:xfrm>
            <a:off x="1981200" y="247880"/>
            <a:ext cx="8229600" cy="576262"/>
          </a:xfrm>
        </p:spPr>
        <p:txBody>
          <a:bodyPr/>
          <a:lstStyle/>
          <a:p>
            <a:pPr eaLnBrk="1" hangingPunct="1"/>
            <a:r>
              <a:rPr lang="en-US" altLang="en-US" dirty="0"/>
              <a:t>C-SCAN (Cont.)</a:t>
            </a:r>
          </a:p>
        </p:txBody>
      </p:sp>
      <p:pic>
        <p:nvPicPr>
          <p:cNvPr id="45058" name="Picture 4">
            <a:extLst>
              <a:ext uri="{FF2B5EF4-FFF2-40B4-BE49-F238E27FC236}">
                <a16:creationId xmlns:a16="http://schemas.microsoft.com/office/drawing/2014/main" id="{0D8AE4FC-A80E-41F5-96B7-27F3CDE0B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2207568" y="1268760"/>
            <a:ext cx="7344816"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3A05D5A8-76A5-47D2-B8BD-1C0AC38B458F}"/>
              </a:ext>
            </a:extLst>
          </p:cNvPr>
          <p:cNvSpPr>
            <a:spLocks noGrp="1"/>
          </p:cNvSpPr>
          <p:nvPr>
            <p:ph type="ftr" sz="quarter" idx="11"/>
          </p:nvPr>
        </p:nvSpPr>
        <p:spPr/>
        <p:txBody>
          <a:bodyPr/>
          <a:lstStyle/>
          <a:p>
            <a:pPr>
              <a:defRPr/>
            </a:pPr>
            <a:r>
              <a:rPr lang="en-US" altLang="zh-TW"/>
              <a:t>/44</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EE4FCEB-1379-4084-B21B-F814F049A137}"/>
              </a:ext>
            </a:extLst>
          </p:cNvPr>
          <p:cNvSpPr>
            <a:spLocks noGrp="1" noChangeArrowheads="1"/>
          </p:cNvSpPr>
          <p:nvPr>
            <p:ph type="title"/>
          </p:nvPr>
        </p:nvSpPr>
        <p:spPr>
          <a:xfrm>
            <a:off x="1151483" y="260648"/>
            <a:ext cx="9889034" cy="576262"/>
          </a:xfrm>
        </p:spPr>
        <p:txBody>
          <a:bodyPr/>
          <a:lstStyle/>
          <a:p>
            <a:pPr eaLnBrk="1" hangingPunct="1"/>
            <a:r>
              <a:rPr lang="en-US" altLang="en-US" dirty="0"/>
              <a:t>Selecting a Disk-Scheduling Algorithm</a:t>
            </a:r>
          </a:p>
        </p:txBody>
      </p:sp>
      <p:sp>
        <p:nvSpPr>
          <p:cNvPr id="47106" name="Rectangle 3">
            <a:extLst>
              <a:ext uri="{FF2B5EF4-FFF2-40B4-BE49-F238E27FC236}">
                <a16:creationId xmlns:a16="http://schemas.microsoft.com/office/drawing/2014/main" id="{8C147D62-E0B6-4973-B881-95B0480304B8}"/>
              </a:ext>
            </a:extLst>
          </p:cNvPr>
          <p:cNvSpPr>
            <a:spLocks noGrp="1" noChangeArrowheads="1"/>
          </p:cNvSpPr>
          <p:nvPr>
            <p:ph type="body" idx="1"/>
          </p:nvPr>
        </p:nvSpPr>
        <p:spPr>
          <a:xfrm>
            <a:off x="275692" y="1055797"/>
            <a:ext cx="11640616" cy="5181516"/>
          </a:xfrm>
        </p:spPr>
        <p:txBody>
          <a:bodyPr/>
          <a:lstStyle/>
          <a:p>
            <a:r>
              <a:rPr lang="en-US" altLang="en-US" sz="2000" dirty="0"/>
              <a:t>SSTF is common and has a natural appeal</a:t>
            </a:r>
          </a:p>
          <a:p>
            <a:r>
              <a:rPr lang="en-US" altLang="en-US" sz="2000" dirty="0"/>
              <a:t>SCAN and C-SCAN perform better for systems that place a heavy load on the disk</a:t>
            </a:r>
          </a:p>
          <a:p>
            <a:pPr lvl="1"/>
            <a:r>
              <a:rPr lang="en-US" altLang="en-US" sz="2000" dirty="0"/>
              <a:t>Less starvation, but still possible?</a:t>
            </a:r>
          </a:p>
          <a:p>
            <a:r>
              <a:rPr lang="en-US" altLang="en-US" sz="2000" dirty="0"/>
              <a:t>To avoid starvation Linux implements </a:t>
            </a:r>
            <a:r>
              <a:rPr lang="en-US" altLang="en-US" sz="2000" b="1" dirty="0">
                <a:solidFill>
                  <a:srgbClr val="006699"/>
                </a:solidFill>
                <a:latin typeface="+mj-lt"/>
              </a:rPr>
              <a:t>deadline</a:t>
            </a:r>
            <a:r>
              <a:rPr lang="en-US" altLang="en-US" sz="2000" dirty="0"/>
              <a:t> scheduler</a:t>
            </a:r>
          </a:p>
          <a:p>
            <a:pPr lvl="1"/>
            <a:r>
              <a:rPr lang="en-US" altLang="en-US" sz="2000" dirty="0"/>
              <a:t>Maintains separate read and write queues, gives read priority</a:t>
            </a:r>
          </a:p>
          <a:p>
            <a:pPr lvl="2"/>
            <a:r>
              <a:rPr lang="en-US" altLang="en-US" dirty="0"/>
              <a:t>Because processes more likely to block on read than write</a:t>
            </a:r>
          </a:p>
          <a:p>
            <a:pPr lvl="1"/>
            <a:r>
              <a:rPr lang="en-US" altLang="en-US" sz="2000" dirty="0"/>
              <a:t>Implements four queues: 2 x read and 2 x write</a:t>
            </a:r>
          </a:p>
          <a:p>
            <a:pPr lvl="2"/>
            <a:r>
              <a:rPr lang="en-US" altLang="en-US" dirty="0"/>
              <a:t>1 read and 1 write queue sorted in LBA order, essentially implementing C-SCAN</a:t>
            </a:r>
          </a:p>
          <a:p>
            <a:pPr lvl="2"/>
            <a:r>
              <a:rPr lang="en-US" altLang="en-US" dirty="0"/>
              <a:t>1 read and 1 write queue sorted in FCFS order</a:t>
            </a:r>
          </a:p>
          <a:p>
            <a:pPr lvl="2"/>
            <a:r>
              <a:rPr lang="en-US" altLang="en-US" dirty="0"/>
              <a:t>All I/O requests sent in batch sorted in that queue’s order</a:t>
            </a:r>
          </a:p>
          <a:p>
            <a:pPr lvl="2"/>
            <a:r>
              <a:rPr lang="en-US" altLang="en-US" dirty="0"/>
              <a:t>After each batch, checks if any requests in FCFS older than configured age (default 500ms)</a:t>
            </a:r>
          </a:p>
          <a:p>
            <a:pPr lvl="3"/>
            <a:r>
              <a:rPr lang="en-US" altLang="en-US" sz="2000" dirty="0"/>
              <a:t>If so, LBA queue containing that request is selected for next batch of I/O</a:t>
            </a:r>
          </a:p>
          <a:p>
            <a:r>
              <a:rPr lang="en-US" altLang="en-US" sz="2000" dirty="0"/>
              <a:t>In RHEL 7 also </a:t>
            </a:r>
            <a:r>
              <a:rPr lang="en-US" altLang="en-US" sz="2000" b="1" dirty="0">
                <a:solidFill>
                  <a:srgbClr val="006699"/>
                </a:solidFill>
                <a:latin typeface="+mj-lt"/>
              </a:rPr>
              <a:t>NOOP</a:t>
            </a:r>
            <a:r>
              <a:rPr lang="en-US" altLang="en-US" sz="2000" dirty="0"/>
              <a:t> and </a:t>
            </a:r>
            <a:r>
              <a:rPr lang="en-US" altLang="en-US" sz="2000" b="1" dirty="0">
                <a:solidFill>
                  <a:srgbClr val="006699"/>
                </a:solidFill>
                <a:latin typeface="+mj-lt"/>
              </a:rPr>
              <a:t>completely</a:t>
            </a:r>
            <a:r>
              <a:rPr lang="en-US" altLang="en-US" sz="2000" b="1" dirty="0">
                <a:solidFill>
                  <a:srgbClr val="3366FF"/>
                </a:solidFill>
              </a:rPr>
              <a:t> </a:t>
            </a:r>
            <a:r>
              <a:rPr lang="en-US" altLang="en-US" sz="2000" b="1" dirty="0">
                <a:solidFill>
                  <a:srgbClr val="006699"/>
                </a:solidFill>
                <a:latin typeface="+mj-lt"/>
              </a:rPr>
              <a:t>fair</a:t>
            </a:r>
            <a:r>
              <a:rPr lang="en-US" altLang="en-US" sz="2000" b="1" dirty="0">
                <a:solidFill>
                  <a:srgbClr val="3366FF"/>
                </a:solidFill>
              </a:rPr>
              <a:t> </a:t>
            </a:r>
            <a:r>
              <a:rPr lang="en-US" altLang="en-US" sz="2000" b="1" dirty="0">
                <a:solidFill>
                  <a:srgbClr val="006699"/>
                </a:solidFill>
                <a:latin typeface="+mj-lt"/>
              </a:rPr>
              <a:t>queueing</a:t>
            </a:r>
            <a:r>
              <a:rPr lang="en-US" altLang="en-US" sz="2000" dirty="0"/>
              <a:t> scheduler (</a:t>
            </a:r>
            <a:r>
              <a:rPr lang="en-US" altLang="en-US" sz="2000" b="1" dirty="0">
                <a:solidFill>
                  <a:srgbClr val="006699"/>
                </a:solidFill>
                <a:latin typeface="+mj-lt"/>
              </a:rPr>
              <a:t>CFQ</a:t>
            </a:r>
            <a:r>
              <a:rPr lang="en-US" altLang="en-US" sz="2000" dirty="0"/>
              <a:t>) also available, defaults vary by storage device</a:t>
            </a:r>
          </a:p>
          <a:p>
            <a:pPr lvl="2"/>
            <a:endParaRPr lang="en-US" altLang="en-US" dirty="0"/>
          </a:p>
          <a:p>
            <a:endParaRPr lang="en-US" altLang="en-US" sz="2000" dirty="0"/>
          </a:p>
          <a:p>
            <a:endParaRPr lang="en-US" altLang="en-US" sz="3600" dirty="0"/>
          </a:p>
        </p:txBody>
      </p:sp>
      <p:sp>
        <p:nvSpPr>
          <p:cNvPr id="2" name="頁尾版面配置區 1">
            <a:extLst>
              <a:ext uri="{FF2B5EF4-FFF2-40B4-BE49-F238E27FC236}">
                <a16:creationId xmlns:a16="http://schemas.microsoft.com/office/drawing/2014/main" id="{97EAAB97-92B9-4CE3-BC23-BEE8EE103220}"/>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DFAD2B5-4334-4F2C-9AFC-F39DD7D97FDE}"/>
              </a:ext>
            </a:extLst>
          </p:cNvPr>
          <p:cNvSpPr>
            <a:spLocks noGrp="1" noChangeArrowheads="1"/>
          </p:cNvSpPr>
          <p:nvPr>
            <p:ph type="title"/>
          </p:nvPr>
        </p:nvSpPr>
        <p:spPr>
          <a:xfrm>
            <a:off x="2417796" y="234792"/>
            <a:ext cx="7712075" cy="576262"/>
          </a:xfrm>
        </p:spPr>
        <p:txBody>
          <a:bodyPr/>
          <a:lstStyle/>
          <a:p>
            <a:pPr eaLnBrk="1" hangingPunct="1"/>
            <a:r>
              <a:rPr lang="en-US" altLang="en-US" dirty="0"/>
              <a:t>NVM Scheduling</a:t>
            </a:r>
          </a:p>
        </p:txBody>
      </p:sp>
      <p:sp>
        <p:nvSpPr>
          <p:cNvPr id="49154" name="Rectangle 3">
            <a:extLst>
              <a:ext uri="{FF2B5EF4-FFF2-40B4-BE49-F238E27FC236}">
                <a16:creationId xmlns:a16="http://schemas.microsoft.com/office/drawing/2014/main" id="{893B53C6-F852-4B23-8A07-4E004DA21114}"/>
              </a:ext>
            </a:extLst>
          </p:cNvPr>
          <p:cNvSpPr>
            <a:spLocks noGrp="1" noChangeArrowheads="1"/>
          </p:cNvSpPr>
          <p:nvPr>
            <p:ph type="body" idx="1"/>
          </p:nvPr>
        </p:nvSpPr>
        <p:spPr>
          <a:xfrm>
            <a:off x="695400" y="1340768"/>
            <a:ext cx="10801200" cy="4530725"/>
          </a:xfrm>
        </p:spPr>
        <p:txBody>
          <a:bodyPr/>
          <a:lstStyle/>
          <a:p>
            <a:r>
              <a:rPr lang="en-US" altLang="en-US" dirty="0"/>
              <a:t>No disk heads or rotational latency but still room for optimization</a:t>
            </a:r>
          </a:p>
          <a:p>
            <a:r>
              <a:rPr lang="en-US" altLang="en-US" dirty="0"/>
              <a:t>In RHEL 7 </a:t>
            </a:r>
            <a:r>
              <a:rPr lang="en-US" altLang="en-US" b="1" dirty="0">
                <a:solidFill>
                  <a:srgbClr val="006699"/>
                </a:solidFill>
                <a:latin typeface="+mj-lt"/>
              </a:rPr>
              <a:t>NOOP</a:t>
            </a:r>
            <a:r>
              <a:rPr lang="en-US" altLang="en-US" dirty="0"/>
              <a:t> (no scheduling) is used but adjacent LBA requests are combined</a:t>
            </a:r>
          </a:p>
          <a:p>
            <a:pPr lvl="1"/>
            <a:r>
              <a:rPr lang="en-US" altLang="en-US" dirty="0"/>
              <a:t>NVM best at random I/O, HDD at sequential</a:t>
            </a:r>
          </a:p>
          <a:p>
            <a:pPr lvl="1"/>
            <a:r>
              <a:rPr lang="en-US" altLang="en-US" dirty="0"/>
              <a:t>Throughput can be similar</a:t>
            </a:r>
          </a:p>
          <a:p>
            <a:pPr lvl="1"/>
            <a:r>
              <a:rPr lang="en-US" altLang="en-US" b="1" dirty="0" err="1">
                <a:solidFill>
                  <a:srgbClr val="006699"/>
                </a:solidFill>
                <a:latin typeface="+mj-lt"/>
              </a:rPr>
              <a:t>Input/Output</a:t>
            </a:r>
            <a:r>
              <a:rPr lang="en-US" altLang="en-US" b="1" dirty="0">
                <a:solidFill>
                  <a:srgbClr val="006699"/>
                </a:solidFill>
                <a:latin typeface="+mj-lt"/>
              </a:rPr>
              <a:t> operations per second </a:t>
            </a:r>
            <a:r>
              <a:rPr lang="en-US" altLang="en-US" dirty="0"/>
              <a:t>(</a:t>
            </a:r>
            <a:r>
              <a:rPr lang="en-US" altLang="en-US" b="1" dirty="0">
                <a:solidFill>
                  <a:srgbClr val="006699"/>
                </a:solidFill>
                <a:latin typeface="+mj-lt"/>
              </a:rPr>
              <a:t>IOPS</a:t>
            </a:r>
            <a:r>
              <a:rPr lang="en-US" altLang="en-US" dirty="0"/>
              <a:t>) much higher with NVM (hundreds of thousands vs hundreds)</a:t>
            </a:r>
          </a:p>
          <a:p>
            <a:pPr lvl="1"/>
            <a:r>
              <a:rPr lang="en-US" altLang="en-US" dirty="0"/>
              <a:t>But </a:t>
            </a:r>
            <a:r>
              <a:rPr lang="en-US" altLang="en-US" b="1" dirty="0">
                <a:solidFill>
                  <a:srgbClr val="006699"/>
                </a:solidFill>
                <a:latin typeface="+mj-lt"/>
              </a:rPr>
              <a:t>write</a:t>
            </a:r>
            <a:r>
              <a:rPr lang="en-US" altLang="en-US" b="1" dirty="0">
                <a:solidFill>
                  <a:srgbClr val="3366FF"/>
                </a:solidFill>
              </a:rPr>
              <a:t> </a:t>
            </a:r>
            <a:r>
              <a:rPr lang="en-US" altLang="en-US" b="1" dirty="0">
                <a:solidFill>
                  <a:srgbClr val="006699"/>
                </a:solidFill>
                <a:latin typeface="+mj-lt"/>
              </a:rPr>
              <a:t>amplification</a:t>
            </a:r>
            <a:r>
              <a:rPr lang="en-US" altLang="en-US" b="1" dirty="0">
                <a:solidFill>
                  <a:srgbClr val="3366FF"/>
                </a:solidFill>
              </a:rPr>
              <a:t> </a:t>
            </a:r>
            <a:r>
              <a:rPr lang="en-US" altLang="en-US" dirty="0"/>
              <a:t>(one write, causing garbage collection and many read/writes) can decrease the performance advantage</a:t>
            </a:r>
          </a:p>
          <a:p>
            <a:pPr lvl="2"/>
            <a:endParaRPr lang="en-US" altLang="en-US" dirty="0"/>
          </a:p>
          <a:p>
            <a:endParaRPr lang="en-US" altLang="en-US" dirty="0"/>
          </a:p>
          <a:p>
            <a:endParaRPr lang="en-US" altLang="en-US" dirty="0"/>
          </a:p>
        </p:txBody>
      </p:sp>
      <p:sp>
        <p:nvSpPr>
          <p:cNvPr id="2" name="頁尾版面配置區 1">
            <a:extLst>
              <a:ext uri="{FF2B5EF4-FFF2-40B4-BE49-F238E27FC236}">
                <a16:creationId xmlns:a16="http://schemas.microsoft.com/office/drawing/2014/main" id="{09DEA5A9-7D9A-4D15-9A75-747425CB10AC}"/>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EEF8F62D-E014-4936-A51D-D2F9E3FB45A6}"/>
              </a:ext>
            </a:extLst>
          </p:cNvPr>
          <p:cNvSpPr>
            <a:spLocks noGrp="1" noChangeArrowheads="1"/>
          </p:cNvSpPr>
          <p:nvPr>
            <p:ph type="title"/>
          </p:nvPr>
        </p:nvSpPr>
        <p:spPr>
          <a:xfrm>
            <a:off x="1623491" y="260648"/>
            <a:ext cx="8945018" cy="576262"/>
          </a:xfrm>
        </p:spPr>
        <p:txBody>
          <a:bodyPr/>
          <a:lstStyle/>
          <a:p>
            <a:pPr eaLnBrk="1" hangingPunct="1"/>
            <a:r>
              <a:rPr lang="en-US" altLang="en-US" dirty="0"/>
              <a:t>Error Detection and Correction</a:t>
            </a:r>
          </a:p>
        </p:txBody>
      </p:sp>
      <p:sp>
        <p:nvSpPr>
          <p:cNvPr id="51202" name="Rectangle 3">
            <a:extLst>
              <a:ext uri="{FF2B5EF4-FFF2-40B4-BE49-F238E27FC236}">
                <a16:creationId xmlns:a16="http://schemas.microsoft.com/office/drawing/2014/main" id="{F9981D89-B27B-43D4-B6B1-D0D04E9D3073}"/>
              </a:ext>
            </a:extLst>
          </p:cNvPr>
          <p:cNvSpPr>
            <a:spLocks noGrp="1" noChangeArrowheads="1"/>
          </p:cNvSpPr>
          <p:nvPr>
            <p:ph type="body" idx="1"/>
          </p:nvPr>
        </p:nvSpPr>
        <p:spPr>
          <a:xfrm>
            <a:off x="59668" y="1268760"/>
            <a:ext cx="12072664" cy="4530725"/>
          </a:xfrm>
        </p:spPr>
        <p:txBody>
          <a:bodyPr/>
          <a:lstStyle/>
          <a:p>
            <a:r>
              <a:rPr lang="en-US" altLang="en-US" sz="2400" dirty="0"/>
              <a:t>Fundamental aspect of many parts of computing (memory, networking, storage)</a:t>
            </a:r>
          </a:p>
          <a:p>
            <a:r>
              <a:rPr lang="en-US" altLang="en-US" sz="2400" b="1" dirty="0">
                <a:solidFill>
                  <a:srgbClr val="006699"/>
                </a:solidFill>
                <a:latin typeface="+mj-lt"/>
              </a:rPr>
              <a:t>Error</a:t>
            </a:r>
            <a:r>
              <a:rPr lang="en-US" altLang="en-US" sz="2400" b="1" dirty="0">
                <a:solidFill>
                  <a:srgbClr val="3366FF"/>
                </a:solidFill>
              </a:rPr>
              <a:t> </a:t>
            </a:r>
            <a:r>
              <a:rPr lang="en-US" altLang="en-US" sz="2400" b="1" dirty="0">
                <a:solidFill>
                  <a:srgbClr val="006699"/>
                </a:solidFill>
                <a:latin typeface="+mj-lt"/>
              </a:rPr>
              <a:t>detection</a:t>
            </a:r>
            <a:r>
              <a:rPr lang="en-US" altLang="en-US" sz="2400" b="1" dirty="0">
                <a:solidFill>
                  <a:srgbClr val="3366FF"/>
                </a:solidFill>
              </a:rPr>
              <a:t> </a:t>
            </a:r>
            <a:r>
              <a:rPr lang="en-US" altLang="en-US" sz="2400" dirty="0"/>
              <a:t>determines if there a problem has occurred (for example a bit flipping)</a:t>
            </a:r>
          </a:p>
          <a:p>
            <a:pPr lvl="1"/>
            <a:r>
              <a:rPr lang="en-US" altLang="en-US" sz="2000" dirty="0"/>
              <a:t>If detected, can halt the operation</a:t>
            </a:r>
          </a:p>
          <a:p>
            <a:pPr lvl="1"/>
            <a:r>
              <a:rPr lang="en-US" altLang="en-US" sz="2000" dirty="0"/>
              <a:t>Detection frequently done via parity bit</a:t>
            </a:r>
          </a:p>
          <a:p>
            <a:r>
              <a:rPr lang="en-US" altLang="en-US" sz="2400" dirty="0"/>
              <a:t>Parity one form of </a:t>
            </a:r>
            <a:r>
              <a:rPr lang="en-US" altLang="en-US" sz="2400" b="1" dirty="0">
                <a:solidFill>
                  <a:srgbClr val="006699"/>
                </a:solidFill>
                <a:latin typeface="+mj-lt"/>
              </a:rPr>
              <a:t>checksum</a:t>
            </a:r>
            <a:r>
              <a:rPr lang="en-US" altLang="en-US" sz="2400" dirty="0"/>
              <a:t> – uses modular arithmetic to compute, store, compare values of fixed-length words</a:t>
            </a:r>
          </a:p>
          <a:p>
            <a:pPr lvl="1"/>
            <a:r>
              <a:rPr lang="en-US" altLang="en-US" sz="2000" dirty="0"/>
              <a:t>Another error-detection method common in networking is </a:t>
            </a:r>
            <a:r>
              <a:rPr lang="en-US" altLang="en-US" sz="2000" b="1" dirty="0">
                <a:solidFill>
                  <a:srgbClr val="006699"/>
                </a:solidFill>
                <a:latin typeface="+mj-lt"/>
              </a:rPr>
              <a:t>cyclic</a:t>
            </a:r>
            <a:r>
              <a:rPr lang="en-US" altLang="en-US" sz="2000" b="1" dirty="0">
                <a:solidFill>
                  <a:srgbClr val="3366FF"/>
                </a:solidFill>
              </a:rPr>
              <a:t> </a:t>
            </a:r>
            <a:r>
              <a:rPr lang="en-US" altLang="en-US" sz="2000" b="1" dirty="0">
                <a:solidFill>
                  <a:srgbClr val="006699"/>
                </a:solidFill>
                <a:latin typeface="+mj-lt"/>
              </a:rPr>
              <a:t>redundancy</a:t>
            </a:r>
            <a:r>
              <a:rPr lang="en-US" altLang="en-US" sz="2000" b="1" dirty="0">
                <a:solidFill>
                  <a:srgbClr val="3366FF"/>
                </a:solidFill>
              </a:rPr>
              <a:t> </a:t>
            </a:r>
            <a:r>
              <a:rPr lang="en-US" altLang="en-US" sz="2000" b="1" dirty="0">
                <a:solidFill>
                  <a:srgbClr val="006699"/>
                </a:solidFill>
                <a:latin typeface="+mj-lt"/>
              </a:rPr>
              <a:t>check</a:t>
            </a:r>
            <a:r>
              <a:rPr lang="en-US" altLang="en-US" sz="2000" dirty="0"/>
              <a:t> (</a:t>
            </a:r>
            <a:r>
              <a:rPr lang="en-US" altLang="en-US" sz="2000" b="1" dirty="0">
                <a:solidFill>
                  <a:srgbClr val="006699"/>
                </a:solidFill>
                <a:latin typeface="+mj-lt"/>
              </a:rPr>
              <a:t>CRC</a:t>
            </a:r>
            <a:r>
              <a:rPr lang="en-US" altLang="en-US" sz="2000" dirty="0"/>
              <a:t>) which uses hash function to detect multiple-bit errors</a:t>
            </a:r>
          </a:p>
          <a:p>
            <a:r>
              <a:rPr lang="en-US" altLang="en-US" sz="2400" b="1" dirty="0">
                <a:solidFill>
                  <a:srgbClr val="006699"/>
                </a:solidFill>
                <a:latin typeface="+mj-lt"/>
              </a:rPr>
              <a:t>Error-correction</a:t>
            </a:r>
            <a:r>
              <a:rPr lang="en-US" altLang="en-US" sz="2400" b="1" dirty="0">
                <a:solidFill>
                  <a:srgbClr val="3366FF"/>
                </a:solidFill>
              </a:rPr>
              <a:t> </a:t>
            </a:r>
            <a:r>
              <a:rPr lang="en-US" altLang="en-US" sz="2400" b="1" dirty="0">
                <a:solidFill>
                  <a:srgbClr val="006699"/>
                </a:solidFill>
                <a:latin typeface="+mj-lt"/>
              </a:rPr>
              <a:t>code</a:t>
            </a:r>
            <a:r>
              <a:rPr lang="en-US" altLang="en-US" sz="2400" b="1" dirty="0">
                <a:solidFill>
                  <a:srgbClr val="3366FF"/>
                </a:solidFill>
              </a:rPr>
              <a:t> </a:t>
            </a:r>
            <a:r>
              <a:rPr lang="en-US" altLang="en-US" sz="2400" dirty="0"/>
              <a:t>(</a:t>
            </a:r>
            <a:r>
              <a:rPr lang="en-US" altLang="en-US" sz="2400" b="1" dirty="0">
                <a:solidFill>
                  <a:srgbClr val="006699"/>
                </a:solidFill>
                <a:latin typeface="+mj-lt"/>
              </a:rPr>
              <a:t>ECC</a:t>
            </a:r>
            <a:r>
              <a:rPr lang="en-US" altLang="en-US" sz="2400" dirty="0"/>
              <a:t>) not only detects, but can correct some errors</a:t>
            </a:r>
          </a:p>
          <a:p>
            <a:pPr lvl="1"/>
            <a:r>
              <a:rPr lang="en-US" altLang="en-US" sz="2000" dirty="0"/>
              <a:t>Soft errors correctable, hard errors detected but not corrected</a:t>
            </a:r>
          </a:p>
          <a:p>
            <a:pPr lvl="1"/>
            <a:endParaRPr lang="en-US" altLang="en-US" sz="2000" dirty="0"/>
          </a:p>
          <a:p>
            <a:endParaRPr lang="en-US" altLang="en-US" sz="2400" dirty="0"/>
          </a:p>
          <a:p>
            <a:endParaRPr lang="en-US" altLang="en-US" sz="2400" dirty="0"/>
          </a:p>
          <a:p>
            <a:endParaRPr lang="en-US" altLang="en-US" sz="2400" dirty="0"/>
          </a:p>
          <a:p>
            <a:endParaRPr lang="en-US" altLang="en-US" sz="2400" dirty="0"/>
          </a:p>
        </p:txBody>
      </p:sp>
      <p:sp>
        <p:nvSpPr>
          <p:cNvPr id="2" name="頁尾版面配置區 1">
            <a:extLst>
              <a:ext uri="{FF2B5EF4-FFF2-40B4-BE49-F238E27FC236}">
                <a16:creationId xmlns:a16="http://schemas.microsoft.com/office/drawing/2014/main" id="{2BF9DE2C-A3DA-47A1-A1CE-CFF74289EFA1}"/>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61149D5-81F6-4C02-B1DB-12319E1551A3}"/>
              </a:ext>
            </a:extLst>
          </p:cNvPr>
          <p:cNvSpPr>
            <a:spLocks noGrp="1" noChangeArrowheads="1"/>
          </p:cNvSpPr>
          <p:nvPr>
            <p:ph type="title"/>
          </p:nvPr>
        </p:nvSpPr>
        <p:spPr>
          <a:xfrm>
            <a:off x="2214564" y="242306"/>
            <a:ext cx="7996237" cy="576262"/>
          </a:xfrm>
        </p:spPr>
        <p:txBody>
          <a:bodyPr/>
          <a:lstStyle/>
          <a:p>
            <a:pPr eaLnBrk="1" hangingPunct="1"/>
            <a:r>
              <a:rPr lang="en-US" altLang="en-US" dirty="0"/>
              <a:t>Storage Device Management</a:t>
            </a:r>
          </a:p>
        </p:txBody>
      </p:sp>
      <p:sp>
        <p:nvSpPr>
          <p:cNvPr id="53250" name="Rectangle 3">
            <a:extLst>
              <a:ext uri="{FF2B5EF4-FFF2-40B4-BE49-F238E27FC236}">
                <a16:creationId xmlns:a16="http://schemas.microsoft.com/office/drawing/2014/main" id="{199DF9C6-B7DA-4E0E-BB9E-7A469E0473A2}"/>
              </a:ext>
            </a:extLst>
          </p:cNvPr>
          <p:cNvSpPr>
            <a:spLocks noGrp="1" noChangeArrowheads="1"/>
          </p:cNvSpPr>
          <p:nvPr>
            <p:ph type="body" idx="1"/>
          </p:nvPr>
        </p:nvSpPr>
        <p:spPr>
          <a:xfrm>
            <a:off x="0" y="1157289"/>
            <a:ext cx="12192000" cy="4530725"/>
          </a:xfrm>
        </p:spPr>
        <p:txBody>
          <a:bodyPr/>
          <a:lstStyle/>
          <a:p>
            <a:r>
              <a:rPr lang="en-US" altLang="en-US" sz="2400" b="1" dirty="0">
                <a:solidFill>
                  <a:srgbClr val="006699"/>
                </a:solidFill>
                <a:latin typeface="+mj-lt"/>
              </a:rPr>
              <a:t>Low-level</a:t>
            </a:r>
            <a:r>
              <a:rPr lang="en-US" altLang="en-US" sz="2400" b="1" dirty="0">
                <a:solidFill>
                  <a:srgbClr val="3366FF"/>
                </a:solidFill>
              </a:rPr>
              <a:t> </a:t>
            </a:r>
            <a:r>
              <a:rPr lang="en-US" altLang="en-US" sz="2400" b="1" dirty="0">
                <a:solidFill>
                  <a:srgbClr val="006699"/>
                </a:solidFill>
                <a:latin typeface="+mj-lt"/>
              </a:rPr>
              <a:t>formatting</a:t>
            </a:r>
            <a:r>
              <a:rPr lang="en-US" altLang="en-US" sz="2400" dirty="0"/>
              <a:t>, or </a:t>
            </a:r>
            <a:r>
              <a:rPr lang="en-US" altLang="en-US" sz="2400" b="1" dirty="0">
                <a:solidFill>
                  <a:srgbClr val="006699"/>
                </a:solidFill>
                <a:latin typeface="+mj-lt"/>
              </a:rPr>
              <a:t>physical</a:t>
            </a:r>
            <a:r>
              <a:rPr lang="en-US" altLang="en-US" sz="2400" b="1" dirty="0">
                <a:solidFill>
                  <a:srgbClr val="3366FF"/>
                </a:solidFill>
              </a:rPr>
              <a:t> </a:t>
            </a:r>
            <a:r>
              <a:rPr lang="en-US" altLang="en-US" sz="2400" b="1" dirty="0">
                <a:solidFill>
                  <a:srgbClr val="006699"/>
                </a:solidFill>
                <a:latin typeface="+mj-lt"/>
              </a:rPr>
              <a:t>formatting</a:t>
            </a:r>
            <a:r>
              <a:rPr lang="en-US" altLang="en-US" sz="2400" dirty="0">
                <a:solidFill>
                  <a:srgbClr val="3366FF"/>
                </a:solidFill>
              </a:rPr>
              <a:t> </a:t>
            </a:r>
            <a:r>
              <a:rPr lang="en-US" altLang="en-US" sz="2400" dirty="0"/>
              <a:t>— Dividing a disk into sectors that the disk controller can read and write</a:t>
            </a:r>
          </a:p>
          <a:p>
            <a:pPr lvl="1"/>
            <a:r>
              <a:rPr lang="en-US" altLang="en-US" sz="2000" dirty="0"/>
              <a:t>Each sector can hold header information, plus data, plus error correction code (</a:t>
            </a:r>
            <a:r>
              <a:rPr lang="en-US" altLang="en-US" sz="2000" b="1" dirty="0">
                <a:solidFill>
                  <a:srgbClr val="006699"/>
                </a:solidFill>
                <a:latin typeface="+mj-lt"/>
              </a:rPr>
              <a:t>ECC</a:t>
            </a:r>
            <a:r>
              <a:rPr lang="en-US" altLang="en-US" sz="2000" dirty="0"/>
              <a:t>)</a:t>
            </a:r>
          </a:p>
          <a:p>
            <a:pPr lvl="1"/>
            <a:r>
              <a:rPr lang="en-US" altLang="en-US" sz="2000" dirty="0"/>
              <a:t>Usually 512 bytes of data but can be selectable</a:t>
            </a:r>
          </a:p>
          <a:p>
            <a:r>
              <a:rPr lang="en-US" altLang="en-US" sz="2400" dirty="0"/>
              <a:t>To use a disk to hold files, the operating system still needs to record its own data structures on the disk</a:t>
            </a:r>
          </a:p>
          <a:p>
            <a:pPr lvl="1"/>
            <a:r>
              <a:rPr lang="en-US" altLang="en-US" sz="2000" b="1" dirty="0">
                <a:solidFill>
                  <a:srgbClr val="006699"/>
                </a:solidFill>
                <a:latin typeface="+mj-lt"/>
              </a:rPr>
              <a:t>Partition</a:t>
            </a:r>
            <a:r>
              <a:rPr lang="en-US" altLang="en-US" sz="2000" dirty="0"/>
              <a:t> the disk into one or more groups of cylinders, each treated as a logical disk</a:t>
            </a:r>
          </a:p>
          <a:p>
            <a:pPr lvl="1"/>
            <a:r>
              <a:rPr lang="en-US" altLang="en-US" sz="2000" b="1" dirty="0">
                <a:solidFill>
                  <a:srgbClr val="006699"/>
                </a:solidFill>
                <a:latin typeface="+mj-lt"/>
              </a:rPr>
              <a:t>Logical</a:t>
            </a:r>
            <a:r>
              <a:rPr lang="en-US" altLang="en-US" sz="2000" b="1" dirty="0">
                <a:solidFill>
                  <a:srgbClr val="3366FF"/>
                </a:solidFill>
              </a:rPr>
              <a:t> </a:t>
            </a:r>
            <a:r>
              <a:rPr lang="en-US" altLang="en-US" sz="2000" b="1" dirty="0">
                <a:solidFill>
                  <a:srgbClr val="006699"/>
                </a:solidFill>
                <a:latin typeface="+mj-lt"/>
              </a:rPr>
              <a:t>formatting</a:t>
            </a:r>
            <a:r>
              <a:rPr lang="en-US" altLang="en-US" sz="2000" dirty="0">
                <a:solidFill>
                  <a:srgbClr val="3366FF"/>
                </a:solidFill>
              </a:rPr>
              <a:t> </a:t>
            </a:r>
            <a:r>
              <a:rPr lang="en-US" altLang="en-US" sz="2000" dirty="0"/>
              <a:t>or </a:t>
            </a:r>
            <a:r>
              <a:rPr lang="ja-JP" altLang="en-US" sz="2000" dirty="0"/>
              <a:t>“</a:t>
            </a:r>
            <a:r>
              <a:rPr lang="en-US" altLang="ja-JP" sz="2000" dirty="0"/>
              <a:t>making a file system</a:t>
            </a:r>
            <a:r>
              <a:rPr lang="ja-JP" altLang="en-US" sz="2000" dirty="0"/>
              <a:t>”</a:t>
            </a:r>
            <a:endParaRPr lang="en-US" altLang="ja-JP" sz="2000" dirty="0"/>
          </a:p>
          <a:p>
            <a:pPr lvl="1"/>
            <a:r>
              <a:rPr lang="en-US" altLang="en-US" sz="2000" dirty="0"/>
              <a:t>To increase efficiency most file systems group blocks into </a:t>
            </a:r>
            <a:r>
              <a:rPr lang="en-US" altLang="en-US" sz="2000" b="1" dirty="0">
                <a:solidFill>
                  <a:srgbClr val="006699"/>
                </a:solidFill>
                <a:latin typeface="+mj-lt"/>
              </a:rPr>
              <a:t>clusters</a:t>
            </a:r>
          </a:p>
          <a:p>
            <a:pPr lvl="2"/>
            <a:r>
              <a:rPr lang="en-US" altLang="en-US" sz="1800" dirty="0"/>
              <a:t>Disk I/O done in blocks</a:t>
            </a:r>
          </a:p>
          <a:p>
            <a:pPr lvl="2"/>
            <a:r>
              <a:rPr lang="en-US" altLang="en-US" sz="1800" dirty="0"/>
              <a:t>File I/O done in clusters</a:t>
            </a:r>
          </a:p>
        </p:txBody>
      </p:sp>
      <p:sp>
        <p:nvSpPr>
          <p:cNvPr id="2" name="頁尾版面配置區 1">
            <a:extLst>
              <a:ext uri="{FF2B5EF4-FFF2-40B4-BE49-F238E27FC236}">
                <a16:creationId xmlns:a16="http://schemas.microsoft.com/office/drawing/2014/main" id="{9B526E4D-C0D5-49D2-8B2C-EA2271577061}"/>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41371905-38D3-40B0-A7EC-D34187931DF5}"/>
              </a:ext>
            </a:extLst>
          </p:cNvPr>
          <p:cNvSpPr>
            <a:spLocks noGrp="1" noChangeArrowheads="1"/>
          </p:cNvSpPr>
          <p:nvPr>
            <p:ph type="title"/>
          </p:nvPr>
        </p:nvSpPr>
        <p:spPr>
          <a:xfrm>
            <a:off x="1293673" y="404664"/>
            <a:ext cx="9604653" cy="576262"/>
          </a:xfrm>
        </p:spPr>
        <p:txBody>
          <a:bodyPr/>
          <a:lstStyle/>
          <a:p>
            <a:r>
              <a:rPr lang="en-US" altLang="en-US" dirty="0"/>
              <a:t>Storage Device Management (cont.)</a:t>
            </a:r>
          </a:p>
        </p:txBody>
      </p:sp>
      <p:sp>
        <p:nvSpPr>
          <p:cNvPr id="12291" name="Content Placeholder 2">
            <a:extLst>
              <a:ext uri="{FF2B5EF4-FFF2-40B4-BE49-F238E27FC236}">
                <a16:creationId xmlns:a16="http://schemas.microsoft.com/office/drawing/2014/main" id="{EC594FDB-8832-9F4D-A366-1CD2F4D744D5}"/>
              </a:ext>
            </a:extLst>
          </p:cNvPr>
          <p:cNvSpPr>
            <a:spLocks noGrp="1"/>
          </p:cNvSpPr>
          <p:nvPr>
            <p:ph idx="1"/>
          </p:nvPr>
        </p:nvSpPr>
        <p:spPr>
          <a:xfrm>
            <a:off x="119336" y="1412776"/>
            <a:ext cx="11953328" cy="4867275"/>
          </a:xfrm>
        </p:spPr>
        <p:txBody>
          <a:bodyPr/>
          <a:lstStyle/>
          <a:p>
            <a:pPr>
              <a:defRPr/>
            </a:pPr>
            <a:r>
              <a:rPr lang="en-US" altLang="en-US" b="1" dirty="0">
                <a:solidFill>
                  <a:srgbClr val="006699"/>
                </a:solidFill>
                <a:latin typeface="+mj-lt"/>
              </a:rPr>
              <a:t>Root</a:t>
            </a:r>
            <a:r>
              <a:rPr lang="en-US" altLang="en-US" b="1" dirty="0">
                <a:solidFill>
                  <a:srgbClr val="3366FF"/>
                </a:solidFill>
              </a:rPr>
              <a:t> </a:t>
            </a:r>
            <a:r>
              <a:rPr lang="en-US" altLang="en-US" b="1" dirty="0">
                <a:solidFill>
                  <a:srgbClr val="006699"/>
                </a:solidFill>
                <a:latin typeface="+mj-lt"/>
              </a:rPr>
              <a:t>partition</a:t>
            </a:r>
            <a:r>
              <a:rPr lang="en-US" altLang="en-US" b="1" dirty="0">
                <a:solidFill>
                  <a:srgbClr val="3366FF"/>
                </a:solidFill>
              </a:rPr>
              <a:t> </a:t>
            </a:r>
            <a:r>
              <a:rPr lang="en-US" altLang="en-US" dirty="0"/>
              <a:t>contains the OS, other partitions can hold other OSes, other file systems, or be raw</a:t>
            </a:r>
          </a:p>
          <a:p>
            <a:pPr lvl="1">
              <a:defRPr/>
            </a:pPr>
            <a:r>
              <a:rPr lang="en-US" altLang="en-US" b="1" dirty="0">
                <a:solidFill>
                  <a:srgbClr val="006699"/>
                </a:solidFill>
                <a:latin typeface="+mj-lt"/>
              </a:rPr>
              <a:t>Mounted</a:t>
            </a:r>
            <a:r>
              <a:rPr lang="en-US" altLang="en-US" dirty="0"/>
              <a:t> at boot time</a:t>
            </a:r>
          </a:p>
          <a:p>
            <a:pPr lvl="1">
              <a:defRPr/>
            </a:pPr>
            <a:r>
              <a:rPr lang="en-US" altLang="en-US" dirty="0"/>
              <a:t>Other partitions can mount automatically or manually</a:t>
            </a:r>
          </a:p>
          <a:p>
            <a:pPr>
              <a:defRPr/>
            </a:pPr>
            <a:r>
              <a:rPr lang="en-US" altLang="en-US" dirty="0"/>
              <a:t>At mount time, file system consistency checked</a:t>
            </a:r>
          </a:p>
          <a:p>
            <a:pPr lvl="1">
              <a:defRPr/>
            </a:pPr>
            <a:r>
              <a:rPr lang="en-US" altLang="en-US" dirty="0"/>
              <a:t>Is all metadata correct?</a:t>
            </a:r>
          </a:p>
          <a:p>
            <a:pPr lvl="2">
              <a:buFont typeface="Webdings" pitchFamily="2" charset="2"/>
              <a:buChar char="4"/>
              <a:defRPr/>
            </a:pPr>
            <a:r>
              <a:rPr lang="en-US" altLang="en-US" dirty="0"/>
              <a:t>If not, fix it, try again</a:t>
            </a:r>
          </a:p>
          <a:p>
            <a:pPr lvl="2">
              <a:buFont typeface="Webdings" pitchFamily="2" charset="2"/>
              <a:buChar char="4"/>
              <a:defRPr/>
            </a:pPr>
            <a:r>
              <a:rPr lang="en-US" altLang="en-US" dirty="0"/>
              <a:t>If yes, add to mount table, allow access</a:t>
            </a:r>
          </a:p>
          <a:p>
            <a:pPr>
              <a:defRPr/>
            </a:pPr>
            <a:r>
              <a:rPr lang="en-US" altLang="en-US" dirty="0"/>
              <a:t>Boot block can point to boot volume or boot loader set of blocks that contain enough code to know how to load the kernel from the file system</a:t>
            </a:r>
          </a:p>
          <a:p>
            <a:pPr lvl="1">
              <a:defRPr/>
            </a:pPr>
            <a:r>
              <a:rPr lang="en-US" altLang="en-US" dirty="0"/>
              <a:t>Or a boot management program for multi-OS booting</a:t>
            </a:r>
          </a:p>
          <a:p>
            <a:pPr marL="0" indent="0">
              <a:buNone/>
              <a:defRPr/>
            </a:pPr>
            <a:endParaRPr lang="en-US" altLang="en-US" dirty="0"/>
          </a:p>
        </p:txBody>
      </p:sp>
      <p:sp>
        <p:nvSpPr>
          <p:cNvPr id="2" name="頁尾版面配置區 1">
            <a:extLst>
              <a:ext uri="{FF2B5EF4-FFF2-40B4-BE49-F238E27FC236}">
                <a16:creationId xmlns:a16="http://schemas.microsoft.com/office/drawing/2014/main" id="{A98E1EC4-E2F0-4D7B-82AF-DC7EF76CFD6F}"/>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081C65AD-451C-4425-BE1A-BC0C489CE2C0}"/>
              </a:ext>
            </a:extLst>
          </p:cNvPr>
          <p:cNvSpPr>
            <a:spLocks noGrp="1" noChangeArrowheads="1"/>
          </p:cNvSpPr>
          <p:nvPr>
            <p:ph type="title"/>
          </p:nvPr>
        </p:nvSpPr>
        <p:spPr>
          <a:xfrm>
            <a:off x="1807102" y="237004"/>
            <a:ext cx="9169972" cy="576262"/>
          </a:xfrm>
        </p:spPr>
        <p:txBody>
          <a:bodyPr/>
          <a:lstStyle/>
          <a:p>
            <a:pPr eaLnBrk="1" hangingPunct="1"/>
            <a:r>
              <a:rPr lang="en-US" altLang="en-US" dirty="0"/>
              <a:t>Device Storage Management (Cont.)</a:t>
            </a:r>
          </a:p>
        </p:txBody>
      </p:sp>
      <p:sp>
        <p:nvSpPr>
          <p:cNvPr id="56322" name="Rectangle 3">
            <a:extLst>
              <a:ext uri="{FF2B5EF4-FFF2-40B4-BE49-F238E27FC236}">
                <a16:creationId xmlns:a16="http://schemas.microsoft.com/office/drawing/2014/main" id="{F6AFB42B-5C5B-4BF7-B644-21150D63A422}"/>
              </a:ext>
            </a:extLst>
          </p:cNvPr>
          <p:cNvSpPr>
            <a:spLocks noGrp="1" noChangeArrowheads="1"/>
          </p:cNvSpPr>
          <p:nvPr>
            <p:ph type="body" idx="1"/>
          </p:nvPr>
        </p:nvSpPr>
        <p:spPr>
          <a:xfrm>
            <a:off x="1055440" y="1196752"/>
            <a:ext cx="6509939" cy="5238035"/>
          </a:xfrm>
        </p:spPr>
        <p:txBody>
          <a:bodyPr/>
          <a:lstStyle/>
          <a:p>
            <a:endParaRPr lang="en-US" altLang="en-US" sz="1400" dirty="0"/>
          </a:p>
          <a:p>
            <a:r>
              <a:rPr lang="en-US" altLang="en-US" dirty="0"/>
              <a:t>Raw disk access for apps that want to do their own block management, keep OS out of the way (databases for example)</a:t>
            </a:r>
          </a:p>
          <a:p>
            <a:r>
              <a:rPr lang="en-US" altLang="en-US" dirty="0"/>
              <a:t>Boot block initializes system</a:t>
            </a:r>
          </a:p>
          <a:p>
            <a:pPr lvl="1"/>
            <a:r>
              <a:rPr lang="en-US" altLang="en-US" dirty="0"/>
              <a:t>The bootstrap is stored in ROM, firmware</a:t>
            </a:r>
          </a:p>
          <a:p>
            <a:pPr lvl="1"/>
            <a:r>
              <a:rPr lang="en-US" altLang="en-US" b="1" dirty="0">
                <a:solidFill>
                  <a:srgbClr val="006699"/>
                </a:solidFill>
                <a:latin typeface="+mj-lt"/>
              </a:rPr>
              <a:t>Bootstrap</a:t>
            </a:r>
            <a:r>
              <a:rPr lang="en-US" altLang="en-US" b="1" dirty="0">
                <a:solidFill>
                  <a:srgbClr val="3366FF"/>
                </a:solidFill>
              </a:rPr>
              <a:t> </a:t>
            </a:r>
            <a:r>
              <a:rPr lang="en-US" altLang="en-US" b="1" dirty="0">
                <a:solidFill>
                  <a:srgbClr val="006699"/>
                </a:solidFill>
                <a:latin typeface="+mj-lt"/>
              </a:rPr>
              <a:t>loader</a:t>
            </a:r>
            <a:r>
              <a:rPr lang="en-US" altLang="en-US" dirty="0">
                <a:solidFill>
                  <a:srgbClr val="3366FF"/>
                </a:solidFill>
              </a:rPr>
              <a:t> </a:t>
            </a:r>
            <a:r>
              <a:rPr lang="en-US" altLang="en-US" dirty="0"/>
              <a:t>program stored in boot blocks of boot partition</a:t>
            </a:r>
          </a:p>
          <a:p>
            <a:r>
              <a:rPr lang="en-US" altLang="en-US" dirty="0"/>
              <a:t>Methods such as </a:t>
            </a:r>
            <a:r>
              <a:rPr lang="en-US" altLang="en-US" b="1" dirty="0">
                <a:solidFill>
                  <a:srgbClr val="006699"/>
                </a:solidFill>
                <a:latin typeface="+mj-lt"/>
              </a:rPr>
              <a:t>sector</a:t>
            </a:r>
            <a:r>
              <a:rPr lang="en-US" altLang="en-US" b="1" dirty="0">
                <a:solidFill>
                  <a:srgbClr val="3366FF"/>
                </a:solidFill>
              </a:rPr>
              <a:t> </a:t>
            </a:r>
            <a:r>
              <a:rPr lang="en-US" altLang="en-US" b="1" dirty="0">
                <a:solidFill>
                  <a:srgbClr val="006699"/>
                </a:solidFill>
                <a:latin typeface="+mj-lt"/>
              </a:rPr>
              <a:t>sparing</a:t>
            </a:r>
            <a:r>
              <a:rPr lang="en-US" altLang="en-US" dirty="0">
                <a:solidFill>
                  <a:srgbClr val="3366FF"/>
                </a:solidFill>
              </a:rPr>
              <a:t> </a:t>
            </a:r>
            <a:r>
              <a:rPr lang="en-US" altLang="en-US" dirty="0"/>
              <a:t>used to handle bad blocks</a:t>
            </a:r>
          </a:p>
        </p:txBody>
      </p:sp>
      <p:pic>
        <p:nvPicPr>
          <p:cNvPr id="56323" name="Picture 5">
            <a:extLst>
              <a:ext uri="{FF2B5EF4-FFF2-40B4-BE49-F238E27FC236}">
                <a16:creationId xmlns:a16="http://schemas.microsoft.com/office/drawing/2014/main" id="{836D1A4C-0928-4D30-800B-FDF9203203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8248" y="2186316"/>
            <a:ext cx="3138488"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1">
            <a:extLst>
              <a:ext uri="{FF2B5EF4-FFF2-40B4-BE49-F238E27FC236}">
                <a16:creationId xmlns:a16="http://schemas.microsoft.com/office/drawing/2014/main" id="{C10FCEEE-8703-409F-B410-3198C98BD81F}"/>
              </a:ext>
            </a:extLst>
          </p:cNvPr>
          <p:cNvSpPr txBox="1">
            <a:spLocks noChangeArrowheads="1"/>
          </p:cNvSpPr>
          <p:nvPr/>
        </p:nvSpPr>
        <p:spPr bwMode="auto">
          <a:xfrm>
            <a:off x="8215536" y="4634588"/>
            <a:ext cx="33639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dirty="0"/>
              <a:t>Booting from secondary storage in Windows</a:t>
            </a:r>
          </a:p>
        </p:txBody>
      </p:sp>
      <p:sp>
        <p:nvSpPr>
          <p:cNvPr id="2" name="頁尾版面配置區 1">
            <a:extLst>
              <a:ext uri="{FF2B5EF4-FFF2-40B4-BE49-F238E27FC236}">
                <a16:creationId xmlns:a16="http://schemas.microsoft.com/office/drawing/2014/main" id="{901F08B0-C6EF-4400-9E32-1C1140A6F02C}"/>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861CAA5E-9E81-4BFF-966C-689540E16026}"/>
              </a:ext>
            </a:extLst>
          </p:cNvPr>
          <p:cNvSpPr>
            <a:spLocks noGrp="1" noChangeArrowheads="1"/>
          </p:cNvSpPr>
          <p:nvPr>
            <p:ph type="title"/>
          </p:nvPr>
        </p:nvSpPr>
        <p:spPr>
          <a:xfrm>
            <a:off x="1859901" y="234598"/>
            <a:ext cx="8229600" cy="576262"/>
          </a:xfrm>
        </p:spPr>
        <p:txBody>
          <a:bodyPr/>
          <a:lstStyle/>
          <a:p>
            <a:pPr eaLnBrk="1" hangingPunct="1"/>
            <a:r>
              <a:rPr lang="en-US" altLang="en-US" dirty="0"/>
              <a:t>Objectives</a:t>
            </a:r>
          </a:p>
        </p:txBody>
      </p:sp>
      <p:sp>
        <p:nvSpPr>
          <p:cNvPr id="5123" name="Rectangle 3">
            <a:extLst>
              <a:ext uri="{FF2B5EF4-FFF2-40B4-BE49-F238E27FC236}">
                <a16:creationId xmlns:a16="http://schemas.microsoft.com/office/drawing/2014/main" id="{9CA236D2-D1B1-1C46-99DF-440156F9DF2D}"/>
              </a:ext>
            </a:extLst>
          </p:cNvPr>
          <p:cNvSpPr>
            <a:spLocks noGrp="1" noChangeArrowheads="1"/>
          </p:cNvSpPr>
          <p:nvPr>
            <p:ph type="body" idx="1"/>
          </p:nvPr>
        </p:nvSpPr>
        <p:spPr>
          <a:xfrm>
            <a:off x="731404" y="1268760"/>
            <a:ext cx="10729191" cy="4530725"/>
          </a:xfrm>
        </p:spPr>
        <p:txBody>
          <a:bodyPr/>
          <a:lstStyle/>
          <a:p>
            <a:pPr>
              <a:defRPr/>
            </a:pPr>
            <a:r>
              <a:rPr lang="en-US" dirty="0">
                <a:ea typeface="ＭＳ Ｐゴシック" charset="-128"/>
              </a:rPr>
              <a:t>Describe the physical structure of secondary storage devices and the effect of a device’s structure on its uses</a:t>
            </a:r>
          </a:p>
          <a:p>
            <a:pPr>
              <a:defRPr/>
            </a:pPr>
            <a:r>
              <a:rPr lang="en-US" dirty="0">
                <a:ea typeface="ＭＳ Ｐゴシック" charset="-128"/>
              </a:rPr>
              <a:t>Explain the performance characteristics of mass-storage devices</a:t>
            </a:r>
          </a:p>
          <a:p>
            <a:pPr>
              <a:defRPr/>
            </a:pPr>
            <a:r>
              <a:rPr lang="en-US" dirty="0">
                <a:ea typeface="ＭＳ Ｐゴシック" charset="-128"/>
              </a:rPr>
              <a:t>Evaluate I/O scheduling algorithms</a:t>
            </a:r>
          </a:p>
          <a:p>
            <a:pPr>
              <a:defRPr/>
            </a:pPr>
            <a:r>
              <a:rPr lang="en-US" dirty="0">
                <a:ea typeface="ＭＳ Ｐゴシック" charset="-128"/>
              </a:rPr>
              <a:t>Discuss operating-system services provided for mass storage, including RAID</a:t>
            </a:r>
          </a:p>
          <a:p>
            <a:pPr marL="0" indent="0">
              <a:buNone/>
              <a:defRPr/>
            </a:pPr>
            <a:endParaRPr lang="en-US" dirty="0">
              <a:ea typeface="ＭＳ Ｐゴシック" charset="0"/>
              <a:cs typeface="ＭＳ Ｐゴシック" charset="0"/>
            </a:endParaRPr>
          </a:p>
          <a:p>
            <a:pPr marL="342883" indent="-342883">
              <a:buFont typeface="Monotype Sorts" charset="0"/>
              <a:buChar char="n"/>
              <a:defRPr/>
            </a:pPr>
            <a:endParaRPr lang="en-US" dirty="0">
              <a:ea typeface="ＭＳ Ｐゴシック" charset="0"/>
              <a:cs typeface="ＭＳ Ｐゴシック" charset="0"/>
            </a:endParaRPr>
          </a:p>
        </p:txBody>
      </p:sp>
      <p:sp>
        <p:nvSpPr>
          <p:cNvPr id="2" name="頁尾版面配置區 1">
            <a:extLst>
              <a:ext uri="{FF2B5EF4-FFF2-40B4-BE49-F238E27FC236}">
                <a16:creationId xmlns:a16="http://schemas.microsoft.com/office/drawing/2014/main" id="{269EA0FE-C5C0-4086-B574-FCB712FF5C8A}"/>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D1AD4E4D-C902-4D6A-A885-A1EC8283B63A}"/>
              </a:ext>
            </a:extLst>
          </p:cNvPr>
          <p:cNvSpPr>
            <a:spLocks noGrp="1" noChangeArrowheads="1"/>
          </p:cNvSpPr>
          <p:nvPr>
            <p:ph type="title"/>
          </p:nvPr>
        </p:nvSpPr>
        <p:spPr>
          <a:xfrm>
            <a:off x="1981200" y="241336"/>
            <a:ext cx="8229600" cy="576262"/>
          </a:xfrm>
        </p:spPr>
        <p:txBody>
          <a:bodyPr/>
          <a:lstStyle/>
          <a:p>
            <a:r>
              <a:rPr lang="en-US" altLang="en-US" dirty="0"/>
              <a:t>Swap-Space Management</a:t>
            </a:r>
          </a:p>
        </p:txBody>
      </p:sp>
      <p:sp>
        <p:nvSpPr>
          <p:cNvPr id="58370" name="Content Placeholder 2">
            <a:extLst>
              <a:ext uri="{FF2B5EF4-FFF2-40B4-BE49-F238E27FC236}">
                <a16:creationId xmlns:a16="http://schemas.microsoft.com/office/drawing/2014/main" id="{2B5E13A3-EFBF-4B0B-90B0-A4D1FBCAB438}"/>
              </a:ext>
            </a:extLst>
          </p:cNvPr>
          <p:cNvSpPr>
            <a:spLocks noGrp="1" noChangeArrowheads="1"/>
          </p:cNvSpPr>
          <p:nvPr>
            <p:ph idx="1"/>
          </p:nvPr>
        </p:nvSpPr>
        <p:spPr>
          <a:xfrm>
            <a:off x="479376" y="1052736"/>
            <a:ext cx="11449272" cy="5400600"/>
          </a:xfrm>
        </p:spPr>
        <p:txBody>
          <a:bodyPr/>
          <a:lstStyle/>
          <a:p>
            <a:r>
              <a:rPr lang="en-US" altLang="en-US" sz="2400" dirty="0"/>
              <a:t>Used for moving entire processes (swapping), or pages (paging), from DRAM to secondary storage when DRAM not large enough for all processes</a:t>
            </a:r>
          </a:p>
          <a:p>
            <a:r>
              <a:rPr lang="en-US" altLang="en-US" sz="2400" dirty="0"/>
              <a:t>Operating system provides </a:t>
            </a:r>
            <a:r>
              <a:rPr lang="en-US" altLang="en-US" sz="2400" b="1" dirty="0">
                <a:solidFill>
                  <a:srgbClr val="006699"/>
                </a:solidFill>
                <a:latin typeface="+mj-lt"/>
              </a:rPr>
              <a:t>swap</a:t>
            </a:r>
            <a:r>
              <a:rPr lang="en-US" altLang="en-US" sz="2400" b="1" dirty="0">
                <a:solidFill>
                  <a:srgbClr val="3366FF"/>
                </a:solidFill>
              </a:rPr>
              <a:t> </a:t>
            </a:r>
            <a:r>
              <a:rPr lang="en-US" altLang="en-US" sz="2400" b="1" dirty="0">
                <a:solidFill>
                  <a:srgbClr val="006699"/>
                </a:solidFill>
                <a:latin typeface="+mj-lt"/>
              </a:rPr>
              <a:t>space</a:t>
            </a:r>
            <a:r>
              <a:rPr lang="en-US" altLang="en-US" sz="2400" b="1" dirty="0">
                <a:solidFill>
                  <a:srgbClr val="3366FF"/>
                </a:solidFill>
              </a:rPr>
              <a:t> </a:t>
            </a:r>
            <a:r>
              <a:rPr lang="en-US" altLang="en-US" sz="2400" b="1" dirty="0">
                <a:solidFill>
                  <a:srgbClr val="006699"/>
                </a:solidFill>
                <a:latin typeface="+mj-lt"/>
              </a:rPr>
              <a:t>management</a:t>
            </a:r>
          </a:p>
          <a:p>
            <a:pPr lvl="1"/>
            <a:r>
              <a:rPr lang="en-US" altLang="en-US" sz="2000" dirty="0"/>
              <a:t>Secondary storage slower than DRAM, so important to optimize performance</a:t>
            </a:r>
          </a:p>
          <a:p>
            <a:pPr lvl="1"/>
            <a:r>
              <a:rPr lang="en-US" altLang="en-US" sz="2000" dirty="0"/>
              <a:t>Usually multiple swap spaces possible – decreasing I/O load on any given device</a:t>
            </a:r>
          </a:p>
          <a:p>
            <a:pPr lvl="1"/>
            <a:r>
              <a:rPr lang="en-US" altLang="en-US" sz="2000" dirty="0"/>
              <a:t>Best to have dedicated devices</a:t>
            </a:r>
          </a:p>
          <a:p>
            <a:pPr lvl="1"/>
            <a:r>
              <a:rPr lang="en-US" altLang="en-US" sz="2000" dirty="0"/>
              <a:t>Can be in raw partition or a file within a file system (for convenience of adding)</a:t>
            </a:r>
          </a:p>
          <a:p>
            <a:pPr lvl="1"/>
            <a:r>
              <a:rPr lang="en-US" altLang="en-US" sz="2000" dirty="0"/>
              <a:t>Data structures for swapping on Linux systems:</a:t>
            </a:r>
          </a:p>
        </p:txBody>
      </p:sp>
      <p:pic>
        <p:nvPicPr>
          <p:cNvPr id="58371" name="Picture 2">
            <a:extLst>
              <a:ext uri="{FF2B5EF4-FFF2-40B4-BE49-F238E27FC236}">
                <a16:creationId xmlns:a16="http://schemas.microsoft.com/office/drawing/2014/main" id="{F476A4A6-069C-42E2-8E64-5716B12C79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4925" y="4382799"/>
            <a:ext cx="5662149" cy="20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71E2368E-B7F1-4B58-93F4-6DFDF89A743F}"/>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E3F1A0B6-E8E8-4842-8C00-B7B20CE8563B}"/>
              </a:ext>
            </a:extLst>
          </p:cNvPr>
          <p:cNvSpPr>
            <a:spLocks noGrp="1" noChangeArrowheads="1"/>
          </p:cNvSpPr>
          <p:nvPr>
            <p:ph type="title"/>
          </p:nvPr>
        </p:nvSpPr>
        <p:spPr>
          <a:xfrm>
            <a:off x="1981200" y="243929"/>
            <a:ext cx="8229600" cy="576262"/>
          </a:xfrm>
        </p:spPr>
        <p:txBody>
          <a:bodyPr/>
          <a:lstStyle/>
          <a:p>
            <a:r>
              <a:rPr lang="en-US" altLang="en-US" dirty="0"/>
              <a:t>Storage Attachment</a:t>
            </a:r>
          </a:p>
        </p:txBody>
      </p:sp>
      <p:sp>
        <p:nvSpPr>
          <p:cNvPr id="59394" name="Content Placeholder 2">
            <a:extLst>
              <a:ext uri="{FF2B5EF4-FFF2-40B4-BE49-F238E27FC236}">
                <a16:creationId xmlns:a16="http://schemas.microsoft.com/office/drawing/2014/main" id="{394A12D8-B03D-46F0-9014-B6BE43E8CD71}"/>
              </a:ext>
            </a:extLst>
          </p:cNvPr>
          <p:cNvSpPr>
            <a:spLocks noGrp="1" noChangeArrowheads="1"/>
          </p:cNvSpPr>
          <p:nvPr>
            <p:ph idx="1"/>
          </p:nvPr>
        </p:nvSpPr>
        <p:spPr>
          <a:xfrm>
            <a:off x="1419637" y="1268760"/>
            <a:ext cx="9352725" cy="5040560"/>
          </a:xfrm>
        </p:spPr>
        <p:txBody>
          <a:bodyPr/>
          <a:lstStyle/>
          <a:p>
            <a:r>
              <a:rPr lang="en-US" altLang="en-US" dirty="0"/>
              <a:t>Computers access storage in three ways</a:t>
            </a:r>
          </a:p>
          <a:p>
            <a:pPr lvl="1"/>
            <a:r>
              <a:rPr lang="en-US" altLang="en-US" dirty="0"/>
              <a:t>host-attached</a:t>
            </a:r>
          </a:p>
          <a:p>
            <a:pPr lvl="1"/>
            <a:r>
              <a:rPr lang="en-US" altLang="en-US" dirty="0"/>
              <a:t>network-attached</a:t>
            </a:r>
          </a:p>
          <a:p>
            <a:pPr lvl="1"/>
            <a:r>
              <a:rPr lang="en-US" altLang="en-US" dirty="0"/>
              <a:t>cloud</a:t>
            </a:r>
          </a:p>
          <a:p>
            <a:r>
              <a:rPr lang="en-US" altLang="en-US" dirty="0"/>
              <a:t>Host attached access through local I/O ports, using one of several technologies</a:t>
            </a:r>
          </a:p>
          <a:p>
            <a:pPr lvl="1"/>
            <a:r>
              <a:rPr lang="en-US" altLang="en-US" dirty="0"/>
              <a:t>To attach many devices, use storage busses such as USB, firewire, thunderbolt</a:t>
            </a:r>
          </a:p>
          <a:p>
            <a:pPr lvl="1"/>
            <a:r>
              <a:rPr lang="en-US" altLang="en-US" dirty="0"/>
              <a:t>High-end systems use </a:t>
            </a:r>
            <a:r>
              <a:rPr lang="en-US" altLang="en-US" b="1" dirty="0">
                <a:solidFill>
                  <a:srgbClr val="006699"/>
                </a:solidFill>
                <a:latin typeface="+mj-lt"/>
              </a:rPr>
              <a:t>fibre</a:t>
            </a:r>
            <a:r>
              <a:rPr lang="en-US" altLang="en-US" b="1" dirty="0">
                <a:solidFill>
                  <a:srgbClr val="3366FF"/>
                </a:solidFill>
              </a:rPr>
              <a:t> </a:t>
            </a:r>
            <a:r>
              <a:rPr lang="en-US" altLang="en-US" b="1" dirty="0">
                <a:solidFill>
                  <a:srgbClr val="006699"/>
                </a:solidFill>
                <a:latin typeface="+mj-lt"/>
              </a:rPr>
              <a:t>channel</a:t>
            </a:r>
            <a:r>
              <a:rPr lang="en-US" altLang="en-US" b="1" dirty="0">
                <a:solidFill>
                  <a:srgbClr val="3366FF"/>
                </a:solidFill>
              </a:rPr>
              <a:t> </a:t>
            </a:r>
            <a:r>
              <a:rPr lang="en-US" altLang="en-US" dirty="0"/>
              <a:t>(</a:t>
            </a:r>
            <a:r>
              <a:rPr lang="en-US" altLang="en-US" b="1" dirty="0">
                <a:solidFill>
                  <a:srgbClr val="006699"/>
                </a:solidFill>
                <a:latin typeface="+mj-lt"/>
              </a:rPr>
              <a:t>FC</a:t>
            </a:r>
            <a:r>
              <a:rPr lang="en-US" altLang="en-US" dirty="0"/>
              <a:t>)</a:t>
            </a:r>
          </a:p>
          <a:p>
            <a:pPr lvl="2"/>
            <a:r>
              <a:rPr lang="en-US" altLang="en-US" dirty="0"/>
              <a:t>High-speed serial architecture using fibre or copper cables</a:t>
            </a:r>
          </a:p>
          <a:p>
            <a:pPr lvl="2"/>
            <a:r>
              <a:rPr lang="en-US" altLang="en-US" dirty="0"/>
              <a:t>Multiple hosts and storage devices can connect to the FC fabric</a:t>
            </a:r>
          </a:p>
          <a:p>
            <a:pPr lvl="1"/>
            <a:endParaRPr lang="en-US" altLang="en-US" dirty="0"/>
          </a:p>
          <a:p>
            <a:endParaRPr lang="en-US" altLang="en-US" dirty="0"/>
          </a:p>
          <a:p>
            <a:pPr lvl="2">
              <a:buFont typeface="Webdings" panose="05030102010509060703" pitchFamily="18" charset="2"/>
              <a:buNone/>
            </a:pPr>
            <a:endParaRPr lang="en-US" altLang="en-US" dirty="0"/>
          </a:p>
        </p:txBody>
      </p:sp>
      <p:sp>
        <p:nvSpPr>
          <p:cNvPr id="2" name="頁尾版面配置區 1">
            <a:extLst>
              <a:ext uri="{FF2B5EF4-FFF2-40B4-BE49-F238E27FC236}">
                <a16:creationId xmlns:a16="http://schemas.microsoft.com/office/drawing/2014/main" id="{99E6B39C-54B9-489E-A9A9-354A1DC41F20}"/>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B0F87042-DCF7-409A-B0EC-35ED3FC82734}"/>
              </a:ext>
            </a:extLst>
          </p:cNvPr>
          <p:cNvSpPr>
            <a:spLocks noGrp="1" noChangeArrowheads="1"/>
          </p:cNvSpPr>
          <p:nvPr>
            <p:ph type="title"/>
          </p:nvPr>
        </p:nvSpPr>
        <p:spPr>
          <a:xfrm>
            <a:off x="2432016" y="243929"/>
            <a:ext cx="7704137" cy="576262"/>
          </a:xfrm>
        </p:spPr>
        <p:txBody>
          <a:bodyPr/>
          <a:lstStyle/>
          <a:p>
            <a:pPr eaLnBrk="1" hangingPunct="1"/>
            <a:r>
              <a:rPr lang="en-US" altLang="en-US" dirty="0"/>
              <a:t>Network-Attached Storage</a:t>
            </a:r>
          </a:p>
        </p:txBody>
      </p:sp>
      <p:sp>
        <p:nvSpPr>
          <p:cNvPr id="60418" name="Rectangle 3">
            <a:extLst>
              <a:ext uri="{FF2B5EF4-FFF2-40B4-BE49-F238E27FC236}">
                <a16:creationId xmlns:a16="http://schemas.microsoft.com/office/drawing/2014/main" id="{458B4B3A-F5AD-4126-99C7-0F578359D5AA}"/>
              </a:ext>
            </a:extLst>
          </p:cNvPr>
          <p:cNvSpPr>
            <a:spLocks noGrp="1" noChangeArrowheads="1"/>
          </p:cNvSpPr>
          <p:nvPr>
            <p:ph type="body" idx="1"/>
          </p:nvPr>
        </p:nvSpPr>
        <p:spPr>
          <a:xfrm>
            <a:off x="479376" y="1055689"/>
            <a:ext cx="11305256" cy="5483843"/>
          </a:xfrm>
        </p:spPr>
        <p:txBody>
          <a:bodyPr/>
          <a:lstStyle/>
          <a:p>
            <a:r>
              <a:rPr lang="en-US" altLang="en-US" dirty="0"/>
              <a:t>Network-attached storage (</a:t>
            </a:r>
            <a:r>
              <a:rPr lang="en-US" altLang="en-US" b="1" dirty="0">
                <a:solidFill>
                  <a:srgbClr val="006699"/>
                </a:solidFill>
                <a:latin typeface="+mj-lt"/>
              </a:rPr>
              <a:t>NAS</a:t>
            </a:r>
            <a:r>
              <a:rPr lang="en-US" altLang="en-US" dirty="0"/>
              <a:t>) is storage made available over a network rather than over a local connection (such as a bus)</a:t>
            </a:r>
          </a:p>
          <a:p>
            <a:pPr lvl="1"/>
            <a:r>
              <a:rPr lang="en-US" altLang="en-US" dirty="0"/>
              <a:t>Remotely attaching to file systems</a:t>
            </a:r>
          </a:p>
          <a:p>
            <a:r>
              <a:rPr lang="en-US" altLang="en-US" dirty="0"/>
              <a:t>NFS and CIFS are common protocols</a:t>
            </a:r>
          </a:p>
          <a:p>
            <a:r>
              <a:rPr lang="en-US" altLang="en-US" dirty="0"/>
              <a:t>Implemented via remote procedure calls (RPCs) between host and storage over typically TCP or UDP on IP network</a:t>
            </a:r>
          </a:p>
          <a:p>
            <a:r>
              <a:rPr lang="en-US" altLang="en-US" b="1" dirty="0">
                <a:solidFill>
                  <a:srgbClr val="006699"/>
                </a:solidFill>
                <a:latin typeface="+mj-lt"/>
              </a:rPr>
              <a:t>iSCSI</a:t>
            </a:r>
            <a:r>
              <a:rPr lang="en-US" altLang="en-US" dirty="0"/>
              <a:t> protocol uses IP network to carry the SCSI protocol</a:t>
            </a:r>
          </a:p>
          <a:p>
            <a:pPr lvl="1"/>
            <a:r>
              <a:rPr lang="en-US" altLang="en-US" dirty="0"/>
              <a:t>Remotely attaching to devices (blocks)</a:t>
            </a:r>
          </a:p>
        </p:txBody>
      </p:sp>
      <p:pic>
        <p:nvPicPr>
          <p:cNvPr id="60419" name="Picture 6">
            <a:extLst>
              <a:ext uri="{FF2B5EF4-FFF2-40B4-BE49-F238E27FC236}">
                <a16:creationId xmlns:a16="http://schemas.microsoft.com/office/drawing/2014/main" id="{C045B8EF-A28E-446A-B14B-6414B024C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172" y="4509120"/>
            <a:ext cx="480536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B67BC6CA-E091-45A3-A240-097DB7856345}"/>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2055AE4C-1163-4015-AFC5-C2F754D78DB8}"/>
              </a:ext>
            </a:extLst>
          </p:cNvPr>
          <p:cNvSpPr>
            <a:spLocks noGrp="1" noChangeArrowheads="1"/>
          </p:cNvSpPr>
          <p:nvPr>
            <p:ph type="title"/>
          </p:nvPr>
        </p:nvSpPr>
        <p:spPr>
          <a:xfrm>
            <a:off x="1869230" y="234598"/>
            <a:ext cx="8229600" cy="576262"/>
          </a:xfrm>
        </p:spPr>
        <p:txBody>
          <a:bodyPr/>
          <a:lstStyle/>
          <a:p>
            <a:r>
              <a:rPr lang="en-US" altLang="en-US" dirty="0"/>
              <a:t>Cloud Storage</a:t>
            </a:r>
          </a:p>
        </p:txBody>
      </p:sp>
      <p:sp>
        <p:nvSpPr>
          <p:cNvPr id="62466" name="Content Placeholder 2">
            <a:extLst>
              <a:ext uri="{FF2B5EF4-FFF2-40B4-BE49-F238E27FC236}">
                <a16:creationId xmlns:a16="http://schemas.microsoft.com/office/drawing/2014/main" id="{E81A358E-91DE-4B85-B1FD-2BD30158C8DB}"/>
              </a:ext>
            </a:extLst>
          </p:cNvPr>
          <p:cNvSpPr>
            <a:spLocks noGrp="1" noChangeArrowheads="1"/>
          </p:cNvSpPr>
          <p:nvPr>
            <p:ph idx="1"/>
          </p:nvPr>
        </p:nvSpPr>
        <p:spPr>
          <a:xfrm>
            <a:off x="407368" y="1245254"/>
            <a:ext cx="11449272" cy="4530725"/>
          </a:xfrm>
        </p:spPr>
        <p:txBody>
          <a:bodyPr/>
          <a:lstStyle/>
          <a:p>
            <a:r>
              <a:rPr lang="en-US" altLang="en-US" dirty="0"/>
              <a:t>Similar to NAS, provides access to storage across a network</a:t>
            </a:r>
          </a:p>
          <a:p>
            <a:pPr lvl="1"/>
            <a:r>
              <a:rPr lang="en-US" altLang="en-US" dirty="0"/>
              <a:t>Unlike NAS, accessed over the Internet or a WAN to remote data center</a:t>
            </a:r>
          </a:p>
          <a:p>
            <a:r>
              <a:rPr lang="en-US" altLang="en-US" dirty="0"/>
              <a:t>NAS presented as just another file system, while cloud storage is API based, with programs using the APIs to provide access</a:t>
            </a:r>
          </a:p>
          <a:p>
            <a:pPr lvl="1"/>
            <a:r>
              <a:rPr lang="en-US" altLang="en-US" dirty="0"/>
              <a:t>Examples include Dropbox, Amazon S3, Microsoft OneDrive, Apple iCloud</a:t>
            </a:r>
          </a:p>
          <a:p>
            <a:pPr lvl="1"/>
            <a:r>
              <a:rPr lang="en-US" altLang="en-US" dirty="0"/>
              <a:t>Use APIs because of latency and failure scenarios (NAS protocols wouldn’t work well)</a:t>
            </a:r>
          </a:p>
          <a:p>
            <a:pPr lvl="1"/>
            <a:endParaRPr lang="en-US" altLang="en-US" dirty="0"/>
          </a:p>
          <a:p>
            <a:pPr lvl="2">
              <a:buFont typeface="Webdings" panose="05030102010509060703" pitchFamily="18" charset="2"/>
              <a:buNone/>
            </a:pPr>
            <a:endParaRPr lang="en-US" altLang="en-US" dirty="0"/>
          </a:p>
        </p:txBody>
      </p:sp>
      <p:sp>
        <p:nvSpPr>
          <p:cNvPr id="2" name="頁尾版面配置區 1">
            <a:extLst>
              <a:ext uri="{FF2B5EF4-FFF2-40B4-BE49-F238E27FC236}">
                <a16:creationId xmlns:a16="http://schemas.microsoft.com/office/drawing/2014/main" id="{9D971087-4C4C-4B34-BB13-CECEB799173A}"/>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6B34DF92-B9D5-4FB7-9DCB-02820A4FD826}"/>
              </a:ext>
            </a:extLst>
          </p:cNvPr>
          <p:cNvSpPr>
            <a:spLocks noGrp="1" noChangeArrowheads="1"/>
          </p:cNvSpPr>
          <p:nvPr>
            <p:ph type="title"/>
          </p:nvPr>
        </p:nvSpPr>
        <p:spPr>
          <a:xfrm>
            <a:off x="1925214" y="234598"/>
            <a:ext cx="8229600" cy="576262"/>
          </a:xfrm>
        </p:spPr>
        <p:txBody>
          <a:bodyPr/>
          <a:lstStyle/>
          <a:p>
            <a:r>
              <a:rPr lang="en-US" altLang="en-US" dirty="0"/>
              <a:t>Storage Array</a:t>
            </a:r>
          </a:p>
        </p:txBody>
      </p:sp>
      <p:sp>
        <p:nvSpPr>
          <p:cNvPr id="63490" name="Content Placeholder 2">
            <a:extLst>
              <a:ext uri="{FF2B5EF4-FFF2-40B4-BE49-F238E27FC236}">
                <a16:creationId xmlns:a16="http://schemas.microsoft.com/office/drawing/2014/main" id="{1BE141C6-9904-4F24-845A-C7BF0D277BD7}"/>
              </a:ext>
            </a:extLst>
          </p:cNvPr>
          <p:cNvSpPr>
            <a:spLocks noGrp="1" noChangeArrowheads="1"/>
          </p:cNvSpPr>
          <p:nvPr>
            <p:ph idx="1"/>
          </p:nvPr>
        </p:nvSpPr>
        <p:spPr>
          <a:xfrm>
            <a:off x="479376" y="1268760"/>
            <a:ext cx="11424591" cy="4608512"/>
          </a:xfrm>
        </p:spPr>
        <p:txBody>
          <a:bodyPr/>
          <a:lstStyle/>
          <a:p>
            <a:r>
              <a:rPr lang="en-US" altLang="en-US" dirty="0"/>
              <a:t>Can just attach disks, or arrays of disks</a:t>
            </a:r>
          </a:p>
          <a:p>
            <a:r>
              <a:rPr lang="en-US" altLang="en-US" dirty="0"/>
              <a:t>Avoids the NAS drawback of using network bandwidth</a:t>
            </a:r>
          </a:p>
          <a:p>
            <a:r>
              <a:rPr lang="en-US" altLang="en-US" dirty="0"/>
              <a:t>Storage Array has controller(s), provides features to attached host(s)</a:t>
            </a:r>
          </a:p>
          <a:p>
            <a:pPr lvl="1"/>
            <a:r>
              <a:rPr lang="en-US" altLang="en-US" dirty="0"/>
              <a:t>Ports to connect hosts to array</a:t>
            </a:r>
          </a:p>
          <a:p>
            <a:pPr lvl="1"/>
            <a:r>
              <a:rPr lang="en-US" altLang="en-US" dirty="0"/>
              <a:t>Memory, controlling software (sometimes NVRAM, </a:t>
            </a:r>
            <a:r>
              <a:rPr lang="en-US" altLang="en-US" dirty="0" err="1"/>
              <a:t>etc</a:t>
            </a:r>
            <a:r>
              <a:rPr lang="en-US" altLang="en-US" dirty="0"/>
              <a:t>)</a:t>
            </a:r>
          </a:p>
          <a:p>
            <a:pPr lvl="1"/>
            <a:r>
              <a:rPr lang="en-US" altLang="en-US" dirty="0"/>
              <a:t>A few to thousands of disks</a:t>
            </a:r>
          </a:p>
          <a:p>
            <a:pPr lvl="1"/>
            <a:r>
              <a:rPr lang="en-US" altLang="en-US" dirty="0"/>
              <a:t>RAID, hot spares, hot swap (discussed later)</a:t>
            </a:r>
          </a:p>
          <a:p>
            <a:pPr lvl="1"/>
            <a:r>
              <a:rPr lang="en-US" altLang="en-US" dirty="0"/>
              <a:t>Shared storage </a:t>
            </a:r>
            <a:r>
              <a:rPr lang="en-US" altLang="en-US" dirty="0">
                <a:sym typeface="Wingdings" panose="05000000000000000000" pitchFamily="2" charset="2"/>
              </a:rPr>
              <a:t></a:t>
            </a:r>
            <a:r>
              <a:rPr lang="en-US" altLang="en-US" dirty="0"/>
              <a:t> more efficiency</a:t>
            </a:r>
          </a:p>
          <a:p>
            <a:pPr lvl="1"/>
            <a:r>
              <a:rPr lang="en-US" altLang="en-US" dirty="0"/>
              <a:t>Features found in some file systems</a:t>
            </a:r>
          </a:p>
          <a:p>
            <a:pPr lvl="2"/>
            <a:r>
              <a:rPr lang="en-US" altLang="en-US" dirty="0" err="1"/>
              <a:t>Snaphots</a:t>
            </a:r>
            <a:r>
              <a:rPr lang="en-US" altLang="en-US" dirty="0"/>
              <a:t>, clones, thin provisioning, replication, deduplication, </a:t>
            </a:r>
            <a:r>
              <a:rPr lang="en-US" altLang="en-US" dirty="0" err="1"/>
              <a:t>etc</a:t>
            </a:r>
            <a:endParaRPr lang="en-US" altLang="en-US" dirty="0"/>
          </a:p>
          <a:p>
            <a:pPr lvl="2">
              <a:buFont typeface="Webdings" panose="05030102010509060703" pitchFamily="18" charset="2"/>
              <a:buNone/>
            </a:pPr>
            <a:endParaRPr lang="en-US" altLang="en-US" dirty="0"/>
          </a:p>
        </p:txBody>
      </p:sp>
      <p:sp>
        <p:nvSpPr>
          <p:cNvPr id="2" name="頁尾版面配置區 1">
            <a:extLst>
              <a:ext uri="{FF2B5EF4-FFF2-40B4-BE49-F238E27FC236}">
                <a16:creationId xmlns:a16="http://schemas.microsoft.com/office/drawing/2014/main" id="{C02E127A-3726-4F15-A5B2-A53F4D2AEA43}"/>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F921473-8E50-4EA9-A6A6-E837DC6E6B87}"/>
              </a:ext>
            </a:extLst>
          </p:cNvPr>
          <p:cNvSpPr>
            <a:spLocks noGrp="1" noChangeArrowheads="1"/>
          </p:cNvSpPr>
          <p:nvPr>
            <p:ph type="title"/>
          </p:nvPr>
        </p:nvSpPr>
        <p:spPr>
          <a:xfrm>
            <a:off x="2262188" y="248886"/>
            <a:ext cx="7948612" cy="576263"/>
          </a:xfrm>
        </p:spPr>
        <p:txBody>
          <a:bodyPr/>
          <a:lstStyle/>
          <a:p>
            <a:pPr eaLnBrk="1" hangingPunct="1"/>
            <a:r>
              <a:rPr lang="en-US" altLang="en-US" dirty="0"/>
              <a:t>Storage Area Network</a:t>
            </a:r>
          </a:p>
        </p:txBody>
      </p:sp>
      <p:sp>
        <p:nvSpPr>
          <p:cNvPr id="64514" name="Rectangle 3">
            <a:extLst>
              <a:ext uri="{FF2B5EF4-FFF2-40B4-BE49-F238E27FC236}">
                <a16:creationId xmlns:a16="http://schemas.microsoft.com/office/drawing/2014/main" id="{288331C3-ECD3-43D4-A61F-4197634C74D8}"/>
              </a:ext>
            </a:extLst>
          </p:cNvPr>
          <p:cNvSpPr>
            <a:spLocks noGrp="1" noChangeArrowheads="1"/>
          </p:cNvSpPr>
          <p:nvPr>
            <p:ph type="body" idx="1"/>
          </p:nvPr>
        </p:nvSpPr>
        <p:spPr>
          <a:xfrm>
            <a:off x="1127448" y="1233489"/>
            <a:ext cx="10225135" cy="4530725"/>
          </a:xfrm>
        </p:spPr>
        <p:txBody>
          <a:bodyPr/>
          <a:lstStyle/>
          <a:p>
            <a:r>
              <a:rPr lang="en-US" altLang="en-US" dirty="0"/>
              <a:t>Common in large storage environments</a:t>
            </a:r>
            <a:endParaRPr lang="en-US" altLang="en-US" sz="800" dirty="0"/>
          </a:p>
          <a:p>
            <a:r>
              <a:rPr lang="en-US" altLang="en-US" dirty="0"/>
              <a:t>Multiple hosts attached to multiple storage arrays – flexible</a:t>
            </a:r>
          </a:p>
          <a:p>
            <a:endParaRPr lang="en-US" altLang="en-US" dirty="0"/>
          </a:p>
        </p:txBody>
      </p:sp>
      <p:pic>
        <p:nvPicPr>
          <p:cNvPr id="64515" name="Picture 1" descr="10_03.pdf">
            <a:extLst>
              <a:ext uri="{FF2B5EF4-FFF2-40B4-BE49-F238E27FC236}">
                <a16:creationId xmlns:a16="http://schemas.microsoft.com/office/drawing/2014/main" id="{68120415-D3B9-4A14-A2BD-D0CC74D2F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59089"/>
            <a:ext cx="561498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9B363908-CB57-4866-8760-8FC5E86B9BE4}"/>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3792BFC1-A33F-47C5-8A58-0B056DD32041}"/>
              </a:ext>
            </a:extLst>
          </p:cNvPr>
          <p:cNvSpPr>
            <a:spLocks noGrp="1" noChangeArrowheads="1"/>
          </p:cNvSpPr>
          <p:nvPr>
            <p:ph type="title"/>
          </p:nvPr>
        </p:nvSpPr>
        <p:spPr>
          <a:xfrm>
            <a:off x="2405099" y="247880"/>
            <a:ext cx="7805701" cy="576262"/>
          </a:xfrm>
        </p:spPr>
        <p:txBody>
          <a:bodyPr/>
          <a:lstStyle/>
          <a:p>
            <a:r>
              <a:rPr lang="en-US" altLang="en-US" dirty="0"/>
              <a:t>Storage Area Network (Cont.)</a:t>
            </a:r>
          </a:p>
        </p:txBody>
      </p:sp>
      <p:sp>
        <p:nvSpPr>
          <p:cNvPr id="66562" name="Content Placeholder 2">
            <a:extLst>
              <a:ext uri="{FF2B5EF4-FFF2-40B4-BE49-F238E27FC236}">
                <a16:creationId xmlns:a16="http://schemas.microsoft.com/office/drawing/2014/main" id="{4C0EEB29-E143-4007-9C73-3F5EC0AD59D9}"/>
              </a:ext>
            </a:extLst>
          </p:cNvPr>
          <p:cNvSpPr>
            <a:spLocks noGrp="1" noChangeArrowheads="1"/>
          </p:cNvSpPr>
          <p:nvPr>
            <p:ph idx="1"/>
          </p:nvPr>
        </p:nvSpPr>
        <p:spPr>
          <a:xfrm>
            <a:off x="191344" y="1233489"/>
            <a:ext cx="7128792" cy="5005387"/>
          </a:xfrm>
        </p:spPr>
        <p:txBody>
          <a:bodyPr/>
          <a:lstStyle/>
          <a:p>
            <a:r>
              <a:rPr lang="en-US" altLang="en-US" dirty="0"/>
              <a:t>SAN is one or more storage arrays</a:t>
            </a:r>
          </a:p>
          <a:p>
            <a:pPr lvl="1"/>
            <a:r>
              <a:rPr lang="en-US" altLang="en-US" dirty="0"/>
              <a:t>Connected to one or more Fibre Channel switches or </a:t>
            </a:r>
            <a:r>
              <a:rPr lang="en-US" altLang="en-US" b="1" dirty="0">
                <a:solidFill>
                  <a:srgbClr val="006699"/>
                </a:solidFill>
                <a:latin typeface="+mj-lt"/>
              </a:rPr>
              <a:t>InfiniBand</a:t>
            </a:r>
            <a:r>
              <a:rPr lang="en-US" altLang="en-US" dirty="0"/>
              <a:t> (</a:t>
            </a:r>
            <a:r>
              <a:rPr lang="en-US" altLang="en-US" b="1" dirty="0">
                <a:solidFill>
                  <a:srgbClr val="006699"/>
                </a:solidFill>
                <a:latin typeface="+mj-lt"/>
              </a:rPr>
              <a:t>IB</a:t>
            </a:r>
            <a:r>
              <a:rPr lang="en-US" altLang="en-US" dirty="0"/>
              <a:t>) network</a:t>
            </a:r>
          </a:p>
          <a:p>
            <a:r>
              <a:rPr lang="en-US" altLang="en-US" dirty="0"/>
              <a:t>Hosts also attach to the switches</a:t>
            </a:r>
          </a:p>
          <a:p>
            <a:r>
              <a:rPr lang="en-US" altLang="en-US" dirty="0"/>
              <a:t>Storage made available via </a:t>
            </a:r>
            <a:r>
              <a:rPr lang="en-US" altLang="en-US" b="1" dirty="0">
                <a:solidFill>
                  <a:srgbClr val="006699"/>
                </a:solidFill>
                <a:latin typeface="+mj-lt"/>
              </a:rPr>
              <a:t>LUN</a:t>
            </a:r>
            <a:r>
              <a:rPr lang="en-US" altLang="en-US" b="1" dirty="0">
                <a:solidFill>
                  <a:srgbClr val="3366FF"/>
                </a:solidFill>
              </a:rPr>
              <a:t> </a:t>
            </a:r>
            <a:r>
              <a:rPr lang="en-US" altLang="en-US" b="1" dirty="0">
                <a:solidFill>
                  <a:srgbClr val="006699"/>
                </a:solidFill>
                <a:latin typeface="+mj-lt"/>
              </a:rPr>
              <a:t>Masking</a:t>
            </a:r>
            <a:r>
              <a:rPr lang="en-US" altLang="en-US" b="1" dirty="0">
                <a:solidFill>
                  <a:srgbClr val="3366FF"/>
                </a:solidFill>
              </a:rPr>
              <a:t> </a:t>
            </a:r>
            <a:r>
              <a:rPr lang="en-US" altLang="en-US" dirty="0"/>
              <a:t>from specific arrays to specific servers</a:t>
            </a:r>
          </a:p>
          <a:p>
            <a:r>
              <a:rPr lang="en-US" altLang="en-US" dirty="0"/>
              <a:t>Easy to add or remove storage, add new host and allocate it storage</a:t>
            </a:r>
          </a:p>
          <a:p>
            <a:r>
              <a:rPr lang="en-US" altLang="en-US" dirty="0"/>
              <a:t>Why have separate storage networks and communications networks?</a:t>
            </a:r>
          </a:p>
          <a:p>
            <a:pPr lvl="1"/>
            <a:r>
              <a:rPr lang="en-US" altLang="en-US" dirty="0"/>
              <a:t>Consider iSCSI, FCOE</a:t>
            </a:r>
          </a:p>
          <a:p>
            <a:endParaRPr lang="en-US" altLang="en-US" dirty="0"/>
          </a:p>
          <a:p>
            <a:pPr lvl="1"/>
            <a:endParaRPr lang="en-US" altLang="en-US" dirty="0"/>
          </a:p>
        </p:txBody>
      </p:sp>
      <p:pic>
        <p:nvPicPr>
          <p:cNvPr id="66563" name="Picture 2">
            <a:extLst>
              <a:ext uri="{FF2B5EF4-FFF2-40B4-BE49-F238E27FC236}">
                <a16:creationId xmlns:a16="http://schemas.microsoft.com/office/drawing/2014/main" id="{455B71F6-1896-4AB1-B5F2-A3BEFA9275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757" y="2513014"/>
            <a:ext cx="34528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Box 3">
            <a:extLst>
              <a:ext uri="{FF2B5EF4-FFF2-40B4-BE49-F238E27FC236}">
                <a16:creationId xmlns:a16="http://schemas.microsoft.com/office/drawing/2014/main" id="{411C90A2-9CF5-4AB5-BDDE-9E24F2821D19}"/>
              </a:ext>
            </a:extLst>
          </p:cNvPr>
          <p:cNvSpPr txBox="1">
            <a:spLocks noChangeArrowheads="1"/>
          </p:cNvSpPr>
          <p:nvPr/>
        </p:nvSpPr>
        <p:spPr bwMode="auto">
          <a:xfrm>
            <a:off x="8519319" y="4818064"/>
            <a:ext cx="2579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dirty="0"/>
              <a:t>A Storage Array</a:t>
            </a:r>
          </a:p>
        </p:txBody>
      </p:sp>
      <p:sp>
        <p:nvSpPr>
          <p:cNvPr id="2" name="頁尾版面配置區 1">
            <a:extLst>
              <a:ext uri="{FF2B5EF4-FFF2-40B4-BE49-F238E27FC236}">
                <a16:creationId xmlns:a16="http://schemas.microsoft.com/office/drawing/2014/main" id="{5BAC3D03-D7FC-4366-9EB1-54A0AEE9B622}"/>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5DE0D008-0A62-4CD8-BC47-E584B85693C1}"/>
              </a:ext>
            </a:extLst>
          </p:cNvPr>
          <p:cNvSpPr>
            <a:spLocks noGrp="1" noChangeArrowheads="1"/>
          </p:cNvSpPr>
          <p:nvPr>
            <p:ph type="title"/>
          </p:nvPr>
        </p:nvSpPr>
        <p:spPr>
          <a:xfrm>
            <a:off x="2225675" y="239713"/>
            <a:ext cx="7761288" cy="576262"/>
          </a:xfrm>
        </p:spPr>
        <p:txBody>
          <a:bodyPr/>
          <a:lstStyle/>
          <a:p>
            <a:pPr eaLnBrk="1" hangingPunct="1"/>
            <a:r>
              <a:rPr lang="en-US" altLang="en-US"/>
              <a:t>RAID Structure</a:t>
            </a:r>
          </a:p>
        </p:txBody>
      </p:sp>
      <p:sp>
        <p:nvSpPr>
          <p:cNvPr id="67586" name="Rectangle 3">
            <a:extLst>
              <a:ext uri="{FF2B5EF4-FFF2-40B4-BE49-F238E27FC236}">
                <a16:creationId xmlns:a16="http://schemas.microsoft.com/office/drawing/2014/main" id="{D8EDD3F9-288B-42EB-A492-D4B40B4873CC}"/>
              </a:ext>
            </a:extLst>
          </p:cNvPr>
          <p:cNvSpPr>
            <a:spLocks noGrp="1" noChangeArrowheads="1"/>
          </p:cNvSpPr>
          <p:nvPr>
            <p:ph type="body" idx="1"/>
          </p:nvPr>
        </p:nvSpPr>
        <p:spPr>
          <a:xfrm>
            <a:off x="358019" y="1268760"/>
            <a:ext cx="11496600" cy="4530725"/>
          </a:xfrm>
        </p:spPr>
        <p:txBody>
          <a:bodyPr/>
          <a:lstStyle/>
          <a:p>
            <a:r>
              <a:rPr lang="en-US" altLang="en-US" sz="2400" b="1" dirty="0">
                <a:solidFill>
                  <a:srgbClr val="006699"/>
                </a:solidFill>
                <a:latin typeface="+mj-lt"/>
              </a:rPr>
              <a:t>RAID</a:t>
            </a:r>
            <a:r>
              <a:rPr lang="en-US" altLang="en-US" sz="2400" dirty="0"/>
              <a:t> – </a:t>
            </a:r>
            <a:r>
              <a:rPr lang="en-US" altLang="en-US" sz="2400" b="1" dirty="0">
                <a:solidFill>
                  <a:srgbClr val="006699"/>
                </a:solidFill>
                <a:latin typeface="+mj-lt"/>
              </a:rPr>
              <a:t>redundant</a:t>
            </a:r>
            <a:r>
              <a:rPr lang="en-US" altLang="en-US" sz="2400" b="1" dirty="0">
                <a:solidFill>
                  <a:srgbClr val="3366FF"/>
                </a:solidFill>
              </a:rPr>
              <a:t> </a:t>
            </a:r>
            <a:r>
              <a:rPr lang="en-US" altLang="en-US" sz="2400" b="1" dirty="0">
                <a:solidFill>
                  <a:srgbClr val="006699"/>
                </a:solidFill>
                <a:latin typeface="+mj-lt"/>
              </a:rPr>
              <a:t>array</a:t>
            </a:r>
            <a:r>
              <a:rPr lang="en-US" altLang="en-US" sz="2400" b="1" dirty="0">
                <a:solidFill>
                  <a:srgbClr val="3366FF"/>
                </a:solidFill>
              </a:rPr>
              <a:t> </a:t>
            </a:r>
            <a:r>
              <a:rPr lang="en-US" altLang="en-US" sz="2400" b="1" dirty="0">
                <a:solidFill>
                  <a:srgbClr val="006699"/>
                </a:solidFill>
                <a:latin typeface="+mj-lt"/>
              </a:rPr>
              <a:t>of</a:t>
            </a:r>
            <a:r>
              <a:rPr lang="en-US" altLang="en-US" sz="2400" b="1" dirty="0">
                <a:solidFill>
                  <a:srgbClr val="3366FF"/>
                </a:solidFill>
              </a:rPr>
              <a:t> </a:t>
            </a:r>
            <a:r>
              <a:rPr lang="en-US" altLang="en-US" sz="2400" b="1" dirty="0">
                <a:solidFill>
                  <a:srgbClr val="006699"/>
                </a:solidFill>
                <a:latin typeface="+mj-lt"/>
              </a:rPr>
              <a:t>independent</a:t>
            </a:r>
            <a:r>
              <a:rPr lang="en-US" altLang="en-US" sz="2400" b="1" dirty="0">
                <a:solidFill>
                  <a:srgbClr val="3366FF"/>
                </a:solidFill>
              </a:rPr>
              <a:t> </a:t>
            </a:r>
            <a:r>
              <a:rPr lang="en-US" altLang="en-US" sz="2400" b="1" dirty="0">
                <a:solidFill>
                  <a:srgbClr val="006699"/>
                </a:solidFill>
                <a:latin typeface="+mj-lt"/>
              </a:rPr>
              <a:t>disks</a:t>
            </a:r>
          </a:p>
          <a:p>
            <a:pPr lvl="1"/>
            <a:r>
              <a:rPr lang="en-US" altLang="en-US" sz="2000" dirty="0"/>
              <a:t>multiple disk drives provides reliability via </a:t>
            </a:r>
            <a:r>
              <a:rPr lang="en-US" altLang="en-US" sz="2000" b="1" dirty="0">
                <a:solidFill>
                  <a:srgbClr val="006699"/>
                </a:solidFill>
                <a:latin typeface="+mj-lt"/>
              </a:rPr>
              <a:t>redundancy</a:t>
            </a:r>
          </a:p>
          <a:p>
            <a:r>
              <a:rPr lang="en-US" altLang="en-US" sz="2400" dirty="0"/>
              <a:t>Increases the </a:t>
            </a:r>
            <a:r>
              <a:rPr lang="en-US" altLang="en-US" sz="2400" b="1" dirty="0">
                <a:solidFill>
                  <a:srgbClr val="006699"/>
                </a:solidFill>
                <a:latin typeface="+mj-lt"/>
              </a:rPr>
              <a:t>mean</a:t>
            </a:r>
            <a:r>
              <a:rPr lang="en-US" altLang="en-US" sz="2400" b="1" dirty="0">
                <a:solidFill>
                  <a:srgbClr val="3366FF"/>
                </a:solidFill>
              </a:rPr>
              <a:t> </a:t>
            </a:r>
            <a:r>
              <a:rPr lang="en-US" altLang="en-US" sz="2400" b="1" dirty="0">
                <a:solidFill>
                  <a:srgbClr val="006699"/>
                </a:solidFill>
                <a:latin typeface="+mj-lt"/>
              </a:rPr>
              <a:t>time</a:t>
            </a:r>
            <a:r>
              <a:rPr lang="en-US" altLang="en-US" sz="2400" b="1" dirty="0">
                <a:solidFill>
                  <a:srgbClr val="3366FF"/>
                </a:solidFill>
              </a:rPr>
              <a:t> </a:t>
            </a:r>
            <a:r>
              <a:rPr lang="en-US" altLang="en-US" sz="2400" b="1" dirty="0">
                <a:solidFill>
                  <a:srgbClr val="006699"/>
                </a:solidFill>
                <a:latin typeface="+mj-lt"/>
              </a:rPr>
              <a:t>between</a:t>
            </a:r>
            <a:r>
              <a:rPr lang="en-US" altLang="en-US" sz="2400" b="1" dirty="0">
                <a:solidFill>
                  <a:srgbClr val="3366FF"/>
                </a:solidFill>
              </a:rPr>
              <a:t> </a:t>
            </a:r>
            <a:r>
              <a:rPr lang="en-US" altLang="en-US" sz="2400" b="1" dirty="0">
                <a:solidFill>
                  <a:srgbClr val="006699"/>
                </a:solidFill>
                <a:latin typeface="+mj-lt"/>
              </a:rPr>
              <a:t>failure (MTBF)</a:t>
            </a:r>
          </a:p>
          <a:p>
            <a:r>
              <a:rPr lang="en-US" altLang="en-US" sz="2400" b="1" dirty="0">
                <a:solidFill>
                  <a:srgbClr val="006699"/>
                </a:solidFill>
                <a:latin typeface="+mj-lt"/>
              </a:rPr>
              <a:t>Mean</a:t>
            </a:r>
            <a:r>
              <a:rPr lang="en-US" altLang="en-US" sz="2400" b="1" dirty="0">
                <a:solidFill>
                  <a:srgbClr val="3366FF"/>
                </a:solidFill>
              </a:rPr>
              <a:t> </a:t>
            </a:r>
            <a:r>
              <a:rPr lang="en-US" altLang="en-US" sz="2400" b="1" dirty="0">
                <a:solidFill>
                  <a:srgbClr val="006699"/>
                </a:solidFill>
                <a:latin typeface="+mj-lt"/>
              </a:rPr>
              <a:t>time</a:t>
            </a:r>
            <a:r>
              <a:rPr lang="en-US" altLang="en-US" sz="2400" b="1" dirty="0">
                <a:solidFill>
                  <a:srgbClr val="3366FF"/>
                </a:solidFill>
              </a:rPr>
              <a:t> </a:t>
            </a:r>
            <a:r>
              <a:rPr lang="en-US" altLang="en-US" sz="2400" b="1" dirty="0">
                <a:solidFill>
                  <a:srgbClr val="006699"/>
                </a:solidFill>
                <a:latin typeface="+mj-lt"/>
              </a:rPr>
              <a:t>to</a:t>
            </a:r>
            <a:r>
              <a:rPr lang="en-US" altLang="en-US" sz="2400" b="1" dirty="0">
                <a:solidFill>
                  <a:srgbClr val="3366FF"/>
                </a:solidFill>
              </a:rPr>
              <a:t> </a:t>
            </a:r>
            <a:r>
              <a:rPr lang="en-US" altLang="en-US" sz="2400" b="1" dirty="0">
                <a:solidFill>
                  <a:srgbClr val="006699"/>
                </a:solidFill>
                <a:latin typeface="+mj-lt"/>
              </a:rPr>
              <a:t>repair</a:t>
            </a:r>
            <a:r>
              <a:rPr lang="en-US" altLang="en-US" sz="2400" b="1" dirty="0">
                <a:solidFill>
                  <a:srgbClr val="3366FF"/>
                </a:solidFill>
              </a:rPr>
              <a:t> – </a:t>
            </a:r>
            <a:r>
              <a:rPr lang="en-US" altLang="en-US" sz="2400" dirty="0"/>
              <a:t>exposure time when another failure could cause data loss</a:t>
            </a:r>
          </a:p>
          <a:p>
            <a:r>
              <a:rPr lang="en-US" altLang="en-US" sz="2400" b="1" dirty="0">
                <a:solidFill>
                  <a:srgbClr val="006699"/>
                </a:solidFill>
                <a:latin typeface="+mj-lt"/>
              </a:rPr>
              <a:t>Mean</a:t>
            </a:r>
            <a:r>
              <a:rPr lang="en-US" altLang="en-US" sz="2400" b="1" dirty="0">
                <a:solidFill>
                  <a:srgbClr val="3366FF"/>
                </a:solidFill>
              </a:rPr>
              <a:t> </a:t>
            </a:r>
            <a:r>
              <a:rPr lang="en-US" altLang="en-US" sz="2400" b="1" dirty="0">
                <a:solidFill>
                  <a:srgbClr val="006699"/>
                </a:solidFill>
                <a:latin typeface="+mj-lt"/>
              </a:rPr>
              <a:t>time to data loss </a:t>
            </a:r>
            <a:r>
              <a:rPr lang="en-US" altLang="en-US" sz="2400" dirty="0"/>
              <a:t>based on above factors</a:t>
            </a:r>
          </a:p>
          <a:p>
            <a:r>
              <a:rPr lang="en-US" altLang="en-US" sz="2400" dirty="0"/>
              <a:t>If mirrored disks fail independently, consider disk with 100,000 </a:t>
            </a:r>
            <a:r>
              <a:rPr lang="en-US" altLang="en-US" sz="2400" b="1" dirty="0">
                <a:solidFill>
                  <a:srgbClr val="006699"/>
                </a:solidFill>
                <a:latin typeface="+mj-lt"/>
              </a:rPr>
              <a:t>mean</a:t>
            </a:r>
            <a:r>
              <a:rPr lang="en-US" altLang="en-US" sz="2400" b="1" dirty="0">
                <a:solidFill>
                  <a:srgbClr val="3366FF"/>
                </a:solidFill>
              </a:rPr>
              <a:t> </a:t>
            </a:r>
            <a:r>
              <a:rPr lang="en-US" altLang="en-US" sz="2400" b="1" dirty="0">
                <a:solidFill>
                  <a:srgbClr val="006699"/>
                </a:solidFill>
                <a:latin typeface="+mj-lt"/>
              </a:rPr>
              <a:t>time</a:t>
            </a:r>
            <a:r>
              <a:rPr lang="en-US" altLang="en-US" sz="2400" b="1" dirty="0">
                <a:solidFill>
                  <a:srgbClr val="3366FF"/>
                </a:solidFill>
              </a:rPr>
              <a:t> </a:t>
            </a:r>
            <a:r>
              <a:rPr lang="en-US" altLang="en-US" sz="2400" b="1" dirty="0">
                <a:solidFill>
                  <a:srgbClr val="006699"/>
                </a:solidFill>
                <a:latin typeface="+mj-lt"/>
              </a:rPr>
              <a:t>between</a:t>
            </a:r>
            <a:r>
              <a:rPr lang="en-US" altLang="en-US" sz="2400" b="1" dirty="0">
                <a:solidFill>
                  <a:srgbClr val="3366FF"/>
                </a:solidFill>
              </a:rPr>
              <a:t> </a:t>
            </a:r>
            <a:r>
              <a:rPr lang="en-US" altLang="en-US" sz="2400" b="1" dirty="0">
                <a:solidFill>
                  <a:srgbClr val="006699"/>
                </a:solidFill>
                <a:latin typeface="+mj-lt"/>
              </a:rPr>
              <a:t>failure</a:t>
            </a:r>
            <a:r>
              <a:rPr lang="en-US" altLang="en-US" sz="2400" b="1" dirty="0">
                <a:solidFill>
                  <a:srgbClr val="3366FF"/>
                </a:solidFill>
              </a:rPr>
              <a:t> </a:t>
            </a:r>
            <a:r>
              <a:rPr lang="en-US" altLang="en-US" sz="2400" dirty="0"/>
              <a:t>and 10 hour mean time to repair</a:t>
            </a:r>
          </a:p>
          <a:p>
            <a:pPr lvl="1"/>
            <a:r>
              <a:rPr lang="en-US" altLang="en-US" sz="2000" dirty="0"/>
              <a:t>Mean time to data loss is 100, 000</a:t>
            </a:r>
            <a:r>
              <a:rPr lang="en-US" altLang="en-US" sz="2000" baseline="30000" dirty="0"/>
              <a:t>2</a:t>
            </a:r>
            <a:r>
              <a:rPr lang="en-US" altLang="en-US" sz="2000" dirty="0"/>
              <a:t> / (2 ∗ 10) = 500 ∗ 10</a:t>
            </a:r>
            <a:r>
              <a:rPr lang="en-US" altLang="en-US" sz="2000" baseline="30000" dirty="0"/>
              <a:t>6</a:t>
            </a:r>
            <a:r>
              <a:rPr lang="en-US" altLang="en-US" sz="2000" dirty="0"/>
              <a:t> hours, or 57,000 years! </a:t>
            </a:r>
          </a:p>
          <a:p>
            <a:r>
              <a:rPr lang="en-US" altLang="en-US" sz="2400" dirty="0"/>
              <a:t>Frequently combined with </a:t>
            </a:r>
            <a:r>
              <a:rPr lang="en-US" altLang="en-US" sz="2400" b="1" dirty="0">
                <a:solidFill>
                  <a:srgbClr val="006699"/>
                </a:solidFill>
                <a:latin typeface="+mj-lt"/>
              </a:rPr>
              <a:t>NVRAM</a:t>
            </a:r>
            <a:r>
              <a:rPr lang="en-US" altLang="en-US" sz="2400" dirty="0">
                <a:solidFill>
                  <a:srgbClr val="3366FF"/>
                </a:solidFill>
              </a:rPr>
              <a:t> </a:t>
            </a:r>
            <a:r>
              <a:rPr lang="en-US" altLang="en-US" sz="2400" dirty="0"/>
              <a:t>to improve write performance</a:t>
            </a:r>
          </a:p>
          <a:p>
            <a:r>
              <a:rPr lang="en-US" altLang="en-US" sz="2400" dirty="0"/>
              <a:t>Several improvements in disk-use techniques involve the use of multiple disks working cooperatively</a:t>
            </a:r>
            <a:endParaRPr lang="en-US" altLang="en-US" sz="700" dirty="0"/>
          </a:p>
        </p:txBody>
      </p:sp>
      <p:sp>
        <p:nvSpPr>
          <p:cNvPr id="2" name="頁尾版面配置區 1">
            <a:extLst>
              <a:ext uri="{FF2B5EF4-FFF2-40B4-BE49-F238E27FC236}">
                <a16:creationId xmlns:a16="http://schemas.microsoft.com/office/drawing/2014/main" id="{B1E52DED-005C-4289-A1D7-17EFBE419E78}"/>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F7B0266-30CF-4AEF-A4A9-63B7DB38EA5C}"/>
              </a:ext>
            </a:extLst>
          </p:cNvPr>
          <p:cNvSpPr>
            <a:spLocks noGrp="1" noChangeArrowheads="1"/>
          </p:cNvSpPr>
          <p:nvPr>
            <p:ph type="title"/>
          </p:nvPr>
        </p:nvSpPr>
        <p:spPr>
          <a:xfrm>
            <a:off x="1981200" y="235568"/>
            <a:ext cx="8229600" cy="576262"/>
          </a:xfrm>
        </p:spPr>
        <p:txBody>
          <a:bodyPr/>
          <a:lstStyle/>
          <a:p>
            <a:pPr eaLnBrk="1" hangingPunct="1"/>
            <a:r>
              <a:rPr lang="en-US" altLang="en-US" dirty="0"/>
              <a:t>RAID (Cont.)</a:t>
            </a:r>
          </a:p>
        </p:txBody>
      </p:sp>
      <p:sp>
        <p:nvSpPr>
          <p:cNvPr id="69634" name="Rectangle 3">
            <a:extLst>
              <a:ext uri="{FF2B5EF4-FFF2-40B4-BE49-F238E27FC236}">
                <a16:creationId xmlns:a16="http://schemas.microsoft.com/office/drawing/2014/main" id="{0B1CFDD2-3FD1-4D70-84E5-E79C389C0336}"/>
              </a:ext>
            </a:extLst>
          </p:cNvPr>
          <p:cNvSpPr>
            <a:spLocks noGrp="1" noChangeArrowheads="1"/>
          </p:cNvSpPr>
          <p:nvPr>
            <p:ph type="body" idx="1"/>
          </p:nvPr>
        </p:nvSpPr>
        <p:spPr>
          <a:xfrm>
            <a:off x="0" y="1340768"/>
            <a:ext cx="12192000" cy="5075237"/>
          </a:xfrm>
        </p:spPr>
        <p:txBody>
          <a:bodyPr/>
          <a:lstStyle/>
          <a:p>
            <a:pPr>
              <a:buFont typeface="Monotype Sorts" pitchFamily="-84" charset="2"/>
              <a:buNone/>
            </a:pPr>
            <a:endParaRPr lang="en-US" altLang="en-US" sz="600" dirty="0"/>
          </a:p>
          <a:p>
            <a:r>
              <a:rPr lang="en-US" altLang="en-US" sz="2000" dirty="0"/>
              <a:t>Disk </a:t>
            </a:r>
            <a:r>
              <a:rPr lang="en-US" altLang="en-US" sz="2000" b="1" dirty="0">
                <a:solidFill>
                  <a:srgbClr val="006699"/>
                </a:solidFill>
                <a:latin typeface="+mj-lt"/>
              </a:rPr>
              <a:t>striping</a:t>
            </a:r>
            <a:r>
              <a:rPr lang="en-US" altLang="en-US" sz="2000" dirty="0">
                <a:solidFill>
                  <a:srgbClr val="3366FF"/>
                </a:solidFill>
              </a:rPr>
              <a:t> </a:t>
            </a:r>
            <a:r>
              <a:rPr lang="en-US" altLang="en-US" sz="2000" dirty="0"/>
              <a:t>uses a group of disks as one storage unit</a:t>
            </a:r>
          </a:p>
          <a:p>
            <a:r>
              <a:rPr lang="en-US" altLang="en-US" sz="2000" dirty="0"/>
              <a:t>RAID is arranged into six different levels</a:t>
            </a:r>
            <a:endParaRPr lang="en-US" altLang="en-US" sz="600" dirty="0"/>
          </a:p>
          <a:p>
            <a:r>
              <a:rPr lang="en-US" altLang="en-US" sz="2000" dirty="0"/>
              <a:t>RAID schemes improve performance and improve the reliability of the storage system by storing redundant data</a:t>
            </a:r>
          </a:p>
          <a:p>
            <a:pPr lvl="1"/>
            <a:r>
              <a:rPr lang="en-US" altLang="en-US" sz="1800" b="1" dirty="0">
                <a:solidFill>
                  <a:srgbClr val="006699"/>
                </a:solidFill>
                <a:latin typeface="+mj-lt"/>
              </a:rPr>
              <a:t>Mirroring</a:t>
            </a:r>
            <a:r>
              <a:rPr lang="en-US" altLang="en-US" sz="1800" b="1" dirty="0">
                <a:solidFill>
                  <a:srgbClr val="3366FF"/>
                </a:solidFill>
              </a:rPr>
              <a:t> </a:t>
            </a:r>
            <a:r>
              <a:rPr lang="en-US" altLang="en-US" sz="1800" dirty="0"/>
              <a:t>or </a:t>
            </a:r>
            <a:r>
              <a:rPr lang="en-US" altLang="en-US" sz="1800" b="1" dirty="0">
                <a:solidFill>
                  <a:srgbClr val="006699"/>
                </a:solidFill>
                <a:latin typeface="+mj-lt"/>
              </a:rPr>
              <a:t>shadowing</a:t>
            </a:r>
            <a:r>
              <a:rPr lang="en-US" altLang="en-US" sz="1800" dirty="0">
                <a:solidFill>
                  <a:srgbClr val="3366FF"/>
                </a:solidFill>
              </a:rPr>
              <a:t> </a:t>
            </a:r>
            <a:r>
              <a:rPr lang="en-US" altLang="en-US" sz="1800" dirty="0"/>
              <a:t>(</a:t>
            </a:r>
            <a:r>
              <a:rPr lang="en-US" altLang="en-US" sz="1800" b="1" dirty="0">
                <a:solidFill>
                  <a:srgbClr val="006699"/>
                </a:solidFill>
                <a:latin typeface="+mj-lt"/>
              </a:rPr>
              <a:t>RAID 1</a:t>
            </a:r>
            <a:r>
              <a:rPr lang="en-US" altLang="en-US" sz="1800" dirty="0">
                <a:solidFill>
                  <a:srgbClr val="000000"/>
                </a:solidFill>
              </a:rPr>
              <a:t>)</a:t>
            </a:r>
            <a:r>
              <a:rPr lang="en-US" altLang="en-US" sz="1800" dirty="0">
                <a:solidFill>
                  <a:srgbClr val="3366FF"/>
                </a:solidFill>
              </a:rPr>
              <a:t> </a:t>
            </a:r>
            <a:r>
              <a:rPr lang="en-US" altLang="en-US" sz="1800" dirty="0"/>
              <a:t>keeps duplicate of each disk</a:t>
            </a:r>
          </a:p>
          <a:p>
            <a:pPr lvl="1"/>
            <a:r>
              <a:rPr lang="en-US" altLang="en-US" sz="1800" dirty="0"/>
              <a:t>Striped mirrors (</a:t>
            </a:r>
            <a:r>
              <a:rPr lang="en-US" altLang="en-US" sz="1800" b="1" dirty="0">
                <a:solidFill>
                  <a:srgbClr val="006699"/>
                </a:solidFill>
                <a:latin typeface="+mj-lt"/>
              </a:rPr>
              <a:t>RAID 1+0</a:t>
            </a:r>
            <a:r>
              <a:rPr lang="en-US" altLang="en-US" sz="1800" dirty="0"/>
              <a:t>) or mirrored stripes (</a:t>
            </a:r>
            <a:r>
              <a:rPr lang="en-US" altLang="en-US" sz="1800" b="1" dirty="0">
                <a:solidFill>
                  <a:srgbClr val="006699"/>
                </a:solidFill>
                <a:latin typeface="+mj-lt"/>
              </a:rPr>
              <a:t>RAID 0+1</a:t>
            </a:r>
            <a:r>
              <a:rPr lang="en-US" altLang="en-US" sz="1800" dirty="0"/>
              <a:t>) provides high performance and high reliability</a:t>
            </a:r>
          </a:p>
          <a:p>
            <a:pPr lvl="1"/>
            <a:r>
              <a:rPr lang="en-US" altLang="en-US" sz="1800" b="1" dirty="0">
                <a:solidFill>
                  <a:srgbClr val="006699"/>
                </a:solidFill>
                <a:latin typeface="+mj-lt"/>
              </a:rPr>
              <a:t>Block interleaved parity </a:t>
            </a:r>
            <a:r>
              <a:rPr lang="en-US" altLang="en-US" sz="1800" dirty="0"/>
              <a:t>(</a:t>
            </a:r>
            <a:r>
              <a:rPr lang="en-US" altLang="en-US" sz="1800" b="1" dirty="0">
                <a:solidFill>
                  <a:srgbClr val="006699"/>
                </a:solidFill>
                <a:latin typeface="+mj-lt"/>
              </a:rPr>
              <a:t>RAID 4, 5, 6</a:t>
            </a:r>
            <a:r>
              <a:rPr lang="en-US" altLang="en-US" sz="1800" dirty="0">
                <a:solidFill>
                  <a:srgbClr val="000000"/>
                </a:solidFill>
              </a:rPr>
              <a:t>)</a:t>
            </a:r>
            <a:r>
              <a:rPr lang="en-US" altLang="en-US" sz="1800" dirty="0">
                <a:solidFill>
                  <a:srgbClr val="3366FF"/>
                </a:solidFill>
              </a:rPr>
              <a:t> </a:t>
            </a:r>
            <a:r>
              <a:rPr lang="en-US" altLang="en-US" sz="1800" dirty="0"/>
              <a:t>uses much less redundancy</a:t>
            </a:r>
          </a:p>
          <a:p>
            <a:r>
              <a:rPr lang="en-US" altLang="en-US" sz="2000" dirty="0"/>
              <a:t>RAID within a storage array can still fail if the array fails, so automatic </a:t>
            </a:r>
            <a:r>
              <a:rPr lang="en-US" altLang="en-US" sz="2000" b="1" dirty="0">
                <a:solidFill>
                  <a:srgbClr val="006699"/>
                </a:solidFill>
                <a:latin typeface="+mj-lt"/>
              </a:rPr>
              <a:t>replication</a:t>
            </a:r>
            <a:r>
              <a:rPr lang="en-US" altLang="en-US" sz="2000" dirty="0">
                <a:solidFill>
                  <a:srgbClr val="3366FF"/>
                </a:solidFill>
              </a:rPr>
              <a:t> </a:t>
            </a:r>
            <a:r>
              <a:rPr lang="en-US" altLang="en-US" sz="2000" dirty="0"/>
              <a:t>of the data between arrays is common</a:t>
            </a:r>
          </a:p>
          <a:p>
            <a:r>
              <a:rPr lang="en-US" altLang="en-US" sz="2000" dirty="0"/>
              <a:t>Frequently, a small number of </a:t>
            </a:r>
            <a:r>
              <a:rPr lang="en-US" altLang="en-US" sz="2000" b="1" dirty="0">
                <a:solidFill>
                  <a:srgbClr val="006699"/>
                </a:solidFill>
                <a:latin typeface="+mj-lt"/>
              </a:rPr>
              <a:t>hot-spare</a:t>
            </a:r>
            <a:r>
              <a:rPr lang="en-US" altLang="en-US" sz="2000" dirty="0">
                <a:solidFill>
                  <a:srgbClr val="3366FF"/>
                </a:solidFill>
              </a:rPr>
              <a:t> </a:t>
            </a:r>
            <a:r>
              <a:rPr lang="en-US" altLang="en-US" sz="2000" dirty="0"/>
              <a:t>disks are left unallocated, automatically replacing a failed disk and having data rebuilt onto them</a:t>
            </a:r>
          </a:p>
        </p:txBody>
      </p:sp>
      <p:sp>
        <p:nvSpPr>
          <p:cNvPr id="2" name="頁尾版面配置區 1">
            <a:extLst>
              <a:ext uri="{FF2B5EF4-FFF2-40B4-BE49-F238E27FC236}">
                <a16:creationId xmlns:a16="http://schemas.microsoft.com/office/drawing/2014/main" id="{AC6E1AF8-6363-4373-AFA2-C9DBDE5F7747}"/>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CFA7E6D-866A-42A8-82B0-23A14BA7E7CA}"/>
              </a:ext>
            </a:extLst>
          </p:cNvPr>
          <p:cNvSpPr>
            <a:spLocks noGrp="1" noChangeArrowheads="1"/>
          </p:cNvSpPr>
          <p:nvPr>
            <p:ph type="title"/>
          </p:nvPr>
        </p:nvSpPr>
        <p:spPr/>
        <p:txBody>
          <a:bodyPr/>
          <a:lstStyle/>
          <a:p>
            <a:pPr eaLnBrk="1" hangingPunct="1"/>
            <a:r>
              <a:rPr lang="en-US" altLang="en-US"/>
              <a:t>RAID Levels</a:t>
            </a:r>
            <a:endParaRPr lang="en-US" altLang="en-US" sz="2400"/>
          </a:p>
        </p:txBody>
      </p:sp>
      <p:pic>
        <p:nvPicPr>
          <p:cNvPr id="71682" name="Picture 2">
            <a:extLst>
              <a:ext uri="{FF2B5EF4-FFF2-40B4-BE49-F238E27FC236}">
                <a16:creationId xmlns:a16="http://schemas.microsoft.com/office/drawing/2014/main" id="{FEFDBB11-D413-4664-9357-96C6F5726C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224" y="1270373"/>
            <a:ext cx="3711551" cy="558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23E68B88-F314-4BD3-B3C4-0E401317A33E}"/>
              </a:ext>
            </a:extLst>
          </p:cNvPr>
          <p:cNvSpPr>
            <a:spLocks noGrp="1"/>
          </p:cNvSpPr>
          <p:nvPr>
            <p:ph type="ftr" sz="quarter" idx="11"/>
          </p:nvPr>
        </p:nvSpPr>
        <p:spPr/>
        <p:txBody>
          <a:bodyPr/>
          <a:lstStyle/>
          <a:p>
            <a:pPr>
              <a:defRPr/>
            </a:pPr>
            <a:r>
              <a:rPr lang="en-US" altLang="zh-TW"/>
              <a:t>/44</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5801E5FB-880A-4CA7-BEC2-ECFBA3820EEC}"/>
              </a:ext>
            </a:extLst>
          </p:cNvPr>
          <p:cNvSpPr>
            <a:spLocks noGrp="1" noChangeArrowheads="1"/>
          </p:cNvSpPr>
          <p:nvPr>
            <p:ph type="title"/>
          </p:nvPr>
        </p:nvSpPr>
        <p:spPr>
          <a:xfrm>
            <a:off x="1559496" y="379921"/>
            <a:ext cx="9372905" cy="576263"/>
          </a:xfrm>
        </p:spPr>
        <p:txBody>
          <a:bodyPr/>
          <a:lstStyle/>
          <a:p>
            <a:pPr eaLnBrk="1" hangingPunct="1"/>
            <a:r>
              <a:rPr lang="en-US" altLang="en-US" dirty="0"/>
              <a:t>Overview of Mass Storage Structure</a:t>
            </a:r>
          </a:p>
        </p:txBody>
      </p:sp>
      <p:sp>
        <p:nvSpPr>
          <p:cNvPr id="6147" name="Rectangle 3">
            <a:extLst>
              <a:ext uri="{FF2B5EF4-FFF2-40B4-BE49-F238E27FC236}">
                <a16:creationId xmlns:a16="http://schemas.microsoft.com/office/drawing/2014/main" id="{ACC91CC2-48D5-A84F-B48A-1DB03E8AD11D}"/>
              </a:ext>
            </a:extLst>
          </p:cNvPr>
          <p:cNvSpPr>
            <a:spLocks noGrp="1" noChangeArrowheads="1"/>
          </p:cNvSpPr>
          <p:nvPr>
            <p:ph type="body" idx="1"/>
          </p:nvPr>
        </p:nvSpPr>
        <p:spPr>
          <a:xfrm>
            <a:off x="839416" y="1225055"/>
            <a:ext cx="10513168" cy="5270500"/>
          </a:xfrm>
        </p:spPr>
        <p:txBody>
          <a:bodyPr/>
          <a:lstStyle/>
          <a:p>
            <a:pPr>
              <a:defRPr/>
            </a:pPr>
            <a:r>
              <a:rPr lang="en-US" altLang="en-US" dirty="0"/>
              <a:t>Bulk of secondary storage for modern computers is </a:t>
            </a:r>
            <a:r>
              <a:rPr lang="en-US" altLang="en-US" b="1" dirty="0">
                <a:solidFill>
                  <a:srgbClr val="006699"/>
                </a:solidFill>
                <a:latin typeface="+mj-lt"/>
              </a:rPr>
              <a:t>hard</a:t>
            </a:r>
            <a:r>
              <a:rPr lang="en-US" altLang="en-US" b="1" dirty="0">
                <a:solidFill>
                  <a:srgbClr val="3366FF"/>
                </a:solidFill>
              </a:rPr>
              <a:t> </a:t>
            </a:r>
            <a:r>
              <a:rPr lang="en-US" altLang="en-US" b="1" dirty="0">
                <a:solidFill>
                  <a:srgbClr val="006699"/>
                </a:solidFill>
                <a:latin typeface="+mj-lt"/>
              </a:rPr>
              <a:t>disk</a:t>
            </a:r>
            <a:r>
              <a:rPr lang="en-US" altLang="en-US" b="1" dirty="0">
                <a:solidFill>
                  <a:srgbClr val="3366FF"/>
                </a:solidFill>
              </a:rPr>
              <a:t> </a:t>
            </a:r>
            <a:r>
              <a:rPr lang="en-US" altLang="en-US" b="1" dirty="0">
                <a:solidFill>
                  <a:srgbClr val="006699"/>
                </a:solidFill>
                <a:latin typeface="+mj-lt"/>
              </a:rPr>
              <a:t>drives</a:t>
            </a:r>
            <a:r>
              <a:rPr lang="en-US" altLang="en-US" b="1" dirty="0">
                <a:solidFill>
                  <a:srgbClr val="3366FF"/>
                </a:solidFill>
              </a:rPr>
              <a:t> </a:t>
            </a:r>
            <a:r>
              <a:rPr lang="en-US" altLang="en-US" dirty="0"/>
              <a:t>(</a:t>
            </a:r>
            <a:r>
              <a:rPr lang="en-US" altLang="en-US" b="1" dirty="0">
                <a:solidFill>
                  <a:srgbClr val="006699"/>
                </a:solidFill>
                <a:latin typeface="+mj-lt"/>
              </a:rPr>
              <a:t>HDDs</a:t>
            </a:r>
            <a:r>
              <a:rPr lang="en-US" altLang="en-US" dirty="0"/>
              <a:t>)</a:t>
            </a:r>
            <a:r>
              <a:rPr lang="en-US" altLang="en-US" b="1" dirty="0">
                <a:solidFill>
                  <a:srgbClr val="3366FF"/>
                </a:solidFill>
              </a:rPr>
              <a:t> </a:t>
            </a:r>
            <a:r>
              <a:rPr lang="en-US" altLang="en-US" dirty="0"/>
              <a:t>and</a:t>
            </a:r>
            <a:r>
              <a:rPr lang="en-US" altLang="en-US" b="1" dirty="0">
                <a:solidFill>
                  <a:srgbClr val="3366FF"/>
                </a:solidFill>
              </a:rPr>
              <a:t> </a:t>
            </a:r>
            <a:r>
              <a:rPr lang="en-US" altLang="en-US" b="1" dirty="0">
                <a:solidFill>
                  <a:srgbClr val="006699"/>
                </a:solidFill>
                <a:latin typeface="+mj-lt"/>
              </a:rPr>
              <a:t>nonvolatile</a:t>
            </a:r>
            <a:r>
              <a:rPr lang="en-US" altLang="en-US" b="1" dirty="0">
                <a:solidFill>
                  <a:srgbClr val="3366FF"/>
                </a:solidFill>
              </a:rPr>
              <a:t> </a:t>
            </a:r>
            <a:r>
              <a:rPr lang="en-US" altLang="en-US" b="1" dirty="0">
                <a:solidFill>
                  <a:srgbClr val="006699"/>
                </a:solidFill>
                <a:latin typeface="+mj-lt"/>
              </a:rPr>
              <a:t>memory</a:t>
            </a:r>
            <a:r>
              <a:rPr lang="en-US" altLang="en-US" b="1" dirty="0">
                <a:solidFill>
                  <a:srgbClr val="3366FF"/>
                </a:solidFill>
              </a:rPr>
              <a:t> </a:t>
            </a:r>
            <a:r>
              <a:rPr lang="en-US" altLang="en-US" dirty="0"/>
              <a:t>(</a:t>
            </a:r>
            <a:r>
              <a:rPr lang="en-US" altLang="en-US" b="1" dirty="0">
                <a:solidFill>
                  <a:srgbClr val="006699"/>
                </a:solidFill>
                <a:latin typeface="+mj-lt"/>
              </a:rPr>
              <a:t>NVM</a:t>
            </a:r>
            <a:r>
              <a:rPr lang="en-US" altLang="en-US" dirty="0"/>
              <a:t>)</a:t>
            </a:r>
            <a:r>
              <a:rPr lang="en-US" altLang="en-US" b="1" dirty="0">
                <a:solidFill>
                  <a:srgbClr val="3366FF"/>
                </a:solidFill>
              </a:rPr>
              <a:t> </a:t>
            </a:r>
            <a:r>
              <a:rPr lang="en-US" altLang="en-US" dirty="0"/>
              <a:t>devices</a:t>
            </a:r>
          </a:p>
          <a:p>
            <a:pPr>
              <a:defRPr/>
            </a:pPr>
            <a:r>
              <a:rPr lang="en-US" altLang="en-US" b="1" dirty="0">
                <a:solidFill>
                  <a:srgbClr val="006699"/>
                </a:solidFill>
                <a:latin typeface="+mj-lt"/>
              </a:rPr>
              <a:t>HDDs</a:t>
            </a:r>
            <a:r>
              <a:rPr lang="en-US" altLang="en-US" b="1" dirty="0">
                <a:solidFill>
                  <a:srgbClr val="3366FF"/>
                </a:solidFill>
              </a:rPr>
              <a:t> </a:t>
            </a:r>
            <a:r>
              <a:rPr lang="en-US" altLang="en-US" dirty="0"/>
              <a:t>spin platters of magnetically-coated material under moving read-write heads</a:t>
            </a:r>
          </a:p>
          <a:p>
            <a:pPr lvl="1">
              <a:defRPr/>
            </a:pPr>
            <a:r>
              <a:rPr lang="en-US" altLang="en-US" dirty="0"/>
              <a:t>Drives rotate at 60 to 250 times per second, 3600-15000 RPM</a:t>
            </a:r>
          </a:p>
          <a:p>
            <a:pPr lvl="1">
              <a:defRPr/>
            </a:pPr>
            <a:r>
              <a:rPr lang="en-US" altLang="en-US" b="1" dirty="0">
                <a:solidFill>
                  <a:srgbClr val="006699"/>
                </a:solidFill>
                <a:latin typeface="+mj-lt"/>
              </a:rPr>
              <a:t>Transfer</a:t>
            </a:r>
            <a:r>
              <a:rPr lang="en-US" altLang="en-US" b="1" dirty="0">
                <a:solidFill>
                  <a:srgbClr val="3366FF"/>
                </a:solidFill>
              </a:rPr>
              <a:t> </a:t>
            </a:r>
            <a:r>
              <a:rPr lang="en-US" altLang="en-US" b="1" dirty="0">
                <a:solidFill>
                  <a:srgbClr val="006699"/>
                </a:solidFill>
                <a:latin typeface="+mj-lt"/>
              </a:rPr>
              <a:t>rate</a:t>
            </a:r>
            <a:r>
              <a:rPr lang="en-US" altLang="en-US" dirty="0">
                <a:solidFill>
                  <a:srgbClr val="3366FF"/>
                </a:solidFill>
              </a:rPr>
              <a:t> </a:t>
            </a:r>
            <a:r>
              <a:rPr lang="en-US" altLang="en-US" dirty="0"/>
              <a:t>is rate at which data flow between drive and computer</a:t>
            </a:r>
          </a:p>
          <a:p>
            <a:pPr lvl="1">
              <a:defRPr/>
            </a:pPr>
            <a:r>
              <a:rPr lang="en-US" altLang="en-US" b="1" dirty="0">
                <a:solidFill>
                  <a:srgbClr val="006699"/>
                </a:solidFill>
                <a:latin typeface="+mj-lt"/>
              </a:rPr>
              <a:t>Positioning</a:t>
            </a:r>
            <a:r>
              <a:rPr lang="en-US" altLang="en-US" b="1" dirty="0">
                <a:solidFill>
                  <a:srgbClr val="3366FF"/>
                </a:solidFill>
              </a:rPr>
              <a:t> </a:t>
            </a:r>
            <a:r>
              <a:rPr lang="en-US" altLang="en-US" b="1" dirty="0">
                <a:solidFill>
                  <a:srgbClr val="006699"/>
                </a:solidFill>
                <a:latin typeface="+mj-lt"/>
              </a:rPr>
              <a:t>time</a:t>
            </a:r>
            <a:r>
              <a:rPr lang="en-US" altLang="en-US" dirty="0">
                <a:solidFill>
                  <a:srgbClr val="3366FF"/>
                </a:solidFill>
              </a:rPr>
              <a:t> </a:t>
            </a:r>
            <a:r>
              <a:rPr lang="en-US" altLang="en-US" dirty="0"/>
              <a:t>(</a:t>
            </a:r>
            <a:r>
              <a:rPr lang="en-US" altLang="en-US" b="1" dirty="0">
                <a:solidFill>
                  <a:srgbClr val="006699"/>
                </a:solidFill>
                <a:latin typeface="+mj-lt"/>
              </a:rPr>
              <a:t>random-access</a:t>
            </a:r>
            <a:r>
              <a:rPr lang="en-US" altLang="en-US" b="1" dirty="0">
                <a:solidFill>
                  <a:srgbClr val="3366FF"/>
                </a:solidFill>
              </a:rPr>
              <a:t> </a:t>
            </a:r>
            <a:r>
              <a:rPr lang="en-US" altLang="en-US" b="1" dirty="0">
                <a:solidFill>
                  <a:srgbClr val="006699"/>
                </a:solidFill>
                <a:latin typeface="+mj-lt"/>
              </a:rPr>
              <a:t>time</a:t>
            </a:r>
            <a:r>
              <a:rPr lang="en-US" altLang="en-US" dirty="0"/>
              <a:t>) is time to move disk arm to desired cylinder (</a:t>
            </a:r>
            <a:r>
              <a:rPr lang="en-US" altLang="en-US" b="1" dirty="0">
                <a:solidFill>
                  <a:srgbClr val="006699"/>
                </a:solidFill>
                <a:latin typeface="+mj-lt"/>
              </a:rPr>
              <a:t>seek</a:t>
            </a:r>
            <a:r>
              <a:rPr lang="en-US" altLang="en-US" b="1" dirty="0">
                <a:solidFill>
                  <a:srgbClr val="3366FF"/>
                </a:solidFill>
              </a:rPr>
              <a:t> </a:t>
            </a:r>
            <a:r>
              <a:rPr lang="en-US" altLang="en-US" b="1" dirty="0">
                <a:solidFill>
                  <a:srgbClr val="006699"/>
                </a:solidFill>
                <a:latin typeface="+mj-lt"/>
              </a:rPr>
              <a:t>time</a:t>
            </a:r>
            <a:r>
              <a:rPr lang="en-US" altLang="en-US" dirty="0"/>
              <a:t>) and time for desired sector to rotate under the disk head (</a:t>
            </a:r>
            <a:r>
              <a:rPr lang="en-US" altLang="en-US" b="1" dirty="0">
                <a:solidFill>
                  <a:srgbClr val="006699"/>
                </a:solidFill>
                <a:latin typeface="+mj-lt"/>
              </a:rPr>
              <a:t>rotational</a:t>
            </a:r>
            <a:r>
              <a:rPr lang="en-US" altLang="en-US" b="1" dirty="0">
                <a:solidFill>
                  <a:srgbClr val="3366FF"/>
                </a:solidFill>
              </a:rPr>
              <a:t> </a:t>
            </a:r>
            <a:r>
              <a:rPr lang="en-US" altLang="en-US" b="1" dirty="0">
                <a:solidFill>
                  <a:srgbClr val="006699"/>
                </a:solidFill>
                <a:latin typeface="+mj-lt"/>
              </a:rPr>
              <a:t>latency</a:t>
            </a:r>
            <a:r>
              <a:rPr lang="en-US" altLang="en-US" dirty="0"/>
              <a:t>)</a:t>
            </a:r>
          </a:p>
          <a:p>
            <a:pPr lvl="1">
              <a:defRPr/>
            </a:pPr>
            <a:r>
              <a:rPr lang="en-US" altLang="en-US" b="1" dirty="0">
                <a:solidFill>
                  <a:srgbClr val="006699"/>
                </a:solidFill>
                <a:latin typeface="+mj-lt"/>
              </a:rPr>
              <a:t>Head</a:t>
            </a:r>
            <a:r>
              <a:rPr lang="en-US" altLang="en-US" b="1" dirty="0">
                <a:solidFill>
                  <a:srgbClr val="3366FF"/>
                </a:solidFill>
              </a:rPr>
              <a:t> </a:t>
            </a:r>
            <a:r>
              <a:rPr lang="en-US" altLang="en-US" b="1" dirty="0">
                <a:solidFill>
                  <a:srgbClr val="006699"/>
                </a:solidFill>
                <a:latin typeface="+mj-lt"/>
              </a:rPr>
              <a:t>crash</a:t>
            </a:r>
            <a:r>
              <a:rPr lang="en-US" altLang="en-US" dirty="0">
                <a:solidFill>
                  <a:srgbClr val="3366FF"/>
                </a:solidFill>
              </a:rPr>
              <a:t> </a:t>
            </a:r>
            <a:r>
              <a:rPr lang="en-US" altLang="en-US" dirty="0"/>
              <a:t>results from disk head making contact with the disk surface  -- That</a:t>
            </a:r>
            <a:r>
              <a:rPr lang="en-US" altLang="ja-JP" dirty="0"/>
              <a:t>’s bad</a:t>
            </a:r>
          </a:p>
          <a:p>
            <a:pPr>
              <a:defRPr/>
            </a:pPr>
            <a:r>
              <a:rPr lang="en-US" altLang="en-US" dirty="0"/>
              <a:t>Disks can be removable, tertiary</a:t>
            </a:r>
          </a:p>
          <a:p>
            <a:pPr marL="0" indent="0">
              <a:buNone/>
              <a:defRPr/>
            </a:pPr>
            <a:endParaRPr lang="en-US" altLang="en-US" dirty="0"/>
          </a:p>
        </p:txBody>
      </p:sp>
      <p:sp>
        <p:nvSpPr>
          <p:cNvPr id="2" name="頁尾版面配置區 1">
            <a:extLst>
              <a:ext uri="{FF2B5EF4-FFF2-40B4-BE49-F238E27FC236}">
                <a16:creationId xmlns:a16="http://schemas.microsoft.com/office/drawing/2014/main" id="{F4497C21-0EBF-49BA-8925-1B6DBDE1FFEF}"/>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E1FEB1FA-FFA6-4B26-BFE7-9C54B9A4F56C}"/>
              </a:ext>
            </a:extLst>
          </p:cNvPr>
          <p:cNvSpPr>
            <a:spLocks noGrp="1" noChangeArrowheads="1"/>
          </p:cNvSpPr>
          <p:nvPr>
            <p:ph type="title"/>
          </p:nvPr>
        </p:nvSpPr>
        <p:spPr/>
        <p:txBody>
          <a:bodyPr/>
          <a:lstStyle/>
          <a:p>
            <a:pPr eaLnBrk="1" hangingPunct="1"/>
            <a:r>
              <a:rPr lang="en-US" altLang="en-US"/>
              <a:t>RAID (0 + 1) and (1 + 0)</a:t>
            </a:r>
            <a:endParaRPr lang="en-US" altLang="en-US" sz="2400"/>
          </a:p>
        </p:txBody>
      </p:sp>
      <p:sp>
        <p:nvSpPr>
          <p:cNvPr id="2" name="矩形 1">
            <a:extLst>
              <a:ext uri="{FF2B5EF4-FFF2-40B4-BE49-F238E27FC236}">
                <a16:creationId xmlns:a16="http://schemas.microsoft.com/office/drawing/2014/main" id="{C02B1131-C6D1-4BAE-824C-9F07E63B88A5}"/>
              </a:ext>
            </a:extLst>
          </p:cNvPr>
          <p:cNvSpPr/>
          <p:nvPr/>
        </p:nvSpPr>
        <p:spPr bwMode="auto">
          <a:xfrm>
            <a:off x="4130597" y="1531516"/>
            <a:ext cx="3960440" cy="4464496"/>
          </a:xfrm>
          <a:prstGeom prst="rect">
            <a:avLst/>
          </a:prstGeom>
          <a:solidFill>
            <a:schemeClr val="bg1"/>
          </a:solidFill>
          <a:ln w="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Bickley Script LET" pitchFamily="2" charset="0"/>
              <a:ea typeface="新細明體" pitchFamily="18" charset="-120"/>
            </a:endParaRPr>
          </a:p>
        </p:txBody>
      </p:sp>
      <p:pic>
        <p:nvPicPr>
          <p:cNvPr id="73730" name="Picture 2">
            <a:extLst>
              <a:ext uri="{FF2B5EF4-FFF2-40B4-BE49-F238E27FC236}">
                <a16:creationId xmlns:a16="http://schemas.microsoft.com/office/drawing/2014/main" id="{3257817D-500D-45D0-90DB-26E4AA5CC0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1551" y="1700808"/>
            <a:ext cx="3618532"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頁尾版面配置區 2">
            <a:extLst>
              <a:ext uri="{FF2B5EF4-FFF2-40B4-BE49-F238E27FC236}">
                <a16:creationId xmlns:a16="http://schemas.microsoft.com/office/drawing/2014/main" id="{0DDA8F3B-2FBA-405B-84B2-D6C1DB590B82}"/>
              </a:ext>
            </a:extLst>
          </p:cNvPr>
          <p:cNvSpPr>
            <a:spLocks noGrp="1"/>
          </p:cNvSpPr>
          <p:nvPr>
            <p:ph type="ftr" sz="quarter" idx="11"/>
          </p:nvPr>
        </p:nvSpPr>
        <p:spPr/>
        <p:txBody>
          <a:bodyPr/>
          <a:lstStyle/>
          <a:p>
            <a:pPr>
              <a:defRPr/>
            </a:pPr>
            <a:r>
              <a:rPr lang="en-US" altLang="zh-TW"/>
              <a:t>/44</a:t>
            </a:r>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6E541872-3CBC-44C0-A969-25FF54CB1A14}"/>
              </a:ext>
            </a:extLst>
          </p:cNvPr>
          <p:cNvSpPr>
            <a:spLocks noGrp="1" noChangeArrowheads="1"/>
          </p:cNvSpPr>
          <p:nvPr>
            <p:ph type="title"/>
          </p:nvPr>
        </p:nvSpPr>
        <p:spPr>
          <a:xfrm>
            <a:off x="1981200" y="235568"/>
            <a:ext cx="8229600" cy="576262"/>
          </a:xfrm>
        </p:spPr>
        <p:txBody>
          <a:bodyPr/>
          <a:lstStyle/>
          <a:p>
            <a:pPr eaLnBrk="1" hangingPunct="1"/>
            <a:r>
              <a:rPr lang="en-US" altLang="en-US" dirty="0"/>
              <a:t>Other Features</a:t>
            </a:r>
          </a:p>
        </p:txBody>
      </p:sp>
      <p:sp>
        <p:nvSpPr>
          <p:cNvPr id="75778" name="Content Placeholder 2">
            <a:extLst>
              <a:ext uri="{FF2B5EF4-FFF2-40B4-BE49-F238E27FC236}">
                <a16:creationId xmlns:a16="http://schemas.microsoft.com/office/drawing/2014/main" id="{7A9273D2-0207-4D63-98EF-CA7F43779F65}"/>
              </a:ext>
            </a:extLst>
          </p:cNvPr>
          <p:cNvSpPr>
            <a:spLocks noGrp="1" noChangeArrowheads="1"/>
          </p:cNvSpPr>
          <p:nvPr>
            <p:ph idx="1"/>
          </p:nvPr>
        </p:nvSpPr>
        <p:spPr>
          <a:xfrm>
            <a:off x="623392" y="1340768"/>
            <a:ext cx="11233248" cy="4530725"/>
          </a:xfrm>
        </p:spPr>
        <p:txBody>
          <a:bodyPr/>
          <a:lstStyle/>
          <a:p>
            <a:r>
              <a:rPr lang="en-US" altLang="en-US" sz="2400" dirty="0"/>
              <a:t>Regardless of where RAID implemented, other useful features can be added</a:t>
            </a:r>
          </a:p>
          <a:p>
            <a:r>
              <a:rPr lang="en-US" altLang="en-US" sz="2400" b="1" dirty="0">
                <a:solidFill>
                  <a:srgbClr val="006699"/>
                </a:solidFill>
                <a:latin typeface="+mj-lt"/>
              </a:rPr>
              <a:t>Snapshot</a:t>
            </a:r>
            <a:r>
              <a:rPr lang="en-US" altLang="en-US" sz="2400" dirty="0"/>
              <a:t> is a view of file system before a set of changes take place (i.e. at a point in time)</a:t>
            </a:r>
          </a:p>
          <a:p>
            <a:pPr lvl="1"/>
            <a:r>
              <a:rPr lang="en-US" altLang="en-US" sz="2000" dirty="0"/>
              <a:t>More in Ch 12</a:t>
            </a:r>
          </a:p>
          <a:p>
            <a:r>
              <a:rPr lang="en-US" altLang="en-US" sz="2400" dirty="0"/>
              <a:t>Replication is automatic duplication of writes between separate sites</a:t>
            </a:r>
          </a:p>
          <a:p>
            <a:pPr lvl="1"/>
            <a:r>
              <a:rPr lang="en-US" altLang="en-US" sz="2000" dirty="0"/>
              <a:t>For redundancy and disaster recovery</a:t>
            </a:r>
          </a:p>
          <a:p>
            <a:pPr lvl="1"/>
            <a:r>
              <a:rPr lang="en-US" altLang="en-US" sz="2000" dirty="0"/>
              <a:t>Can be synchronous or asynchronous</a:t>
            </a:r>
          </a:p>
          <a:p>
            <a:r>
              <a:rPr lang="en-US" altLang="en-US" sz="2400" dirty="0"/>
              <a:t>Hot spare disk is unused, automatically used by RAID production if a disk fails to replace the failed disk and rebuild the RAID set if possible</a:t>
            </a:r>
          </a:p>
          <a:p>
            <a:pPr lvl="1"/>
            <a:r>
              <a:rPr lang="en-US" altLang="en-US" sz="2000" dirty="0"/>
              <a:t>Decreases mean time to repair</a:t>
            </a:r>
          </a:p>
          <a:p>
            <a:endParaRPr lang="en-US" altLang="en-US" sz="2400" dirty="0"/>
          </a:p>
          <a:p>
            <a:pPr>
              <a:buFont typeface="Monotype Sorts" pitchFamily="-84" charset="2"/>
              <a:buNone/>
            </a:pPr>
            <a:endParaRPr lang="en-US" altLang="en-US" sz="2400" dirty="0"/>
          </a:p>
        </p:txBody>
      </p:sp>
      <p:sp>
        <p:nvSpPr>
          <p:cNvPr id="2" name="頁尾版面配置區 1">
            <a:extLst>
              <a:ext uri="{FF2B5EF4-FFF2-40B4-BE49-F238E27FC236}">
                <a16:creationId xmlns:a16="http://schemas.microsoft.com/office/drawing/2014/main" id="{1A6DF91F-ACA8-4992-B64B-1783526B6CA3}"/>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70AF9224-D539-455B-BFB3-A87BB9E8AFD2}"/>
              </a:ext>
            </a:extLst>
          </p:cNvPr>
          <p:cNvSpPr>
            <a:spLocks noGrp="1" noChangeArrowheads="1"/>
          </p:cNvSpPr>
          <p:nvPr>
            <p:ph type="title"/>
          </p:nvPr>
        </p:nvSpPr>
        <p:spPr>
          <a:xfrm>
            <a:off x="1981200" y="232199"/>
            <a:ext cx="8229600" cy="576262"/>
          </a:xfrm>
        </p:spPr>
        <p:txBody>
          <a:bodyPr/>
          <a:lstStyle/>
          <a:p>
            <a:pPr eaLnBrk="1" hangingPunct="1"/>
            <a:r>
              <a:rPr lang="en-US" altLang="en-US" dirty="0"/>
              <a:t>Extensions</a:t>
            </a:r>
          </a:p>
        </p:txBody>
      </p:sp>
      <p:sp>
        <p:nvSpPr>
          <p:cNvPr id="77826" name="Content Placeholder 2">
            <a:extLst>
              <a:ext uri="{FF2B5EF4-FFF2-40B4-BE49-F238E27FC236}">
                <a16:creationId xmlns:a16="http://schemas.microsoft.com/office/drawing/2014/main" id="{48A9828E-6B54-4960-9A78-14C71DBB61F6}"/>
              </a:ext>
            </a:extLst>
          </p:cNvPr>
          <p:cNvSpPr>
            <a:spLocks noGrp="1" noChangeArrowheads="1"/>
          </p:cNvSpPr>
          <p:nvPr>
            <p:ph idx="1"/>
          </p:nvPr>
        </p:nvSpPr>
        <p:spPr>
          <a:xfrm>
            <a:off x="0" y="1157289"/>
            <a:ext cx="8112224" cy="4287935"/>
          </a:xfrm>
        </p:spPr>
        <p:txBody>
          <a:bodyPr/>
          <a:lstStyle/>
          <a:p>
            <a:r>
              <a:rPr lang="en-US" altLang="en-US" sz="2400" dirty="0"/>
              <a:t>RAID alone does not prevent or detect data corruption or other errors, just disk failures</a:t>
            </a:r>
          </a:p>
          <a:p>
            <a:r>
              <a:rPr lang="en-US" altLang="en-US" sz="2400" dirty="0"/>
              <a:t>Solaris ZFS adds </a:t>
            </a:r>
            <a:r>
              <a:rPr lang="en-US" altLang="en-US" sz="2400" b="1" dirty="0">
                <a:solidFill>
                  <a:srgbClr val="006699"/>
                </a:solidFill>
                <a:latin typeface="+mj-lt"/>
              </a:rPr>
              <a:t>checksums</a:t>
            </a:r>
            <a:r>
              <a:rPr lang="en-US" altLang="en-US" sz="2400" dirty="0">
                <a:solidFill>
                  <a:srgbClr val="3366FF"/>
                </a:solidFill>
              </a:rPr>
              <a:t> </a:t>
            </a:r>
            <a:r>
              <a:rPr lang="en-US" altLang="en-US" sz="2400" dirty="0"/>
              <a:t>of all data and metadata</a:t>
            </a:r>
          </a:p>
          <a:p>
            <a:r>
              <a:rPr lang="en-US" altLang="en-US" sz="2400" dirty="0"/>
              <a:t>Checksums kept with pointer to object, to detect if object is the right one and whether it changed</a:t>
            </a:r>
          </a:p>
          <a:p>
            <a:r>
              <a:rPr lang="en-US" altLang="en-US" sz="2400" dirty="0"/>
              <a:t>Can detect and correct data and metadata corruption</a:t>
            </a:r>
          </a:p>
          <a:p>
            <a:r>
              <a:rPr lang="en-US" altLang="en-US" sz="2400" dirty="0"/>
              <a:t>ZFS also removes volumes, partitions</a:t>
            </a:r>
          </a:p>
          <a:p>
            <a:pPr lvl="1"/>
            <a:r>
              <a:rPr lang="en-US" altLang="en-US" sz="2000" dirty="0"/>
              <a:t>Disks allocated in </a:t>
            </a:r>
            <a:r>
              <a:rPr lang="en-US" altLang="en-US" sz="2000" b="1" dirty="0">
                <a:solidFill>
                  <a:srgbClr val="006699"/>
                </a:solidFill>
                <a:latin typeface="+mj-lt"/>
              </a:rPr>
              <a:t>pools</a:t>
            </a:r>
          </a:p>
          <a:p>
            <a:pPr lvl="1"/>
            <a:r>
              <a:rPr lang="en-US" altLang="en-US" sz="2000" dirty="0"/>
              <a:t>Filesystems with a pool share that pool, use and release space like </a:t>
            </a:r>
            <a:r>
              <a:rPr lang="en-US" altLang="ja-JP" sz="2000" b="1" dirty="0">
                <a:latin typeface="Courier New" panose="02070309020205020404" pitchFamily="49" charset="0"/>
                <a:cs typeface="Courier New" panose="02070309020205020404" pitchFamily="49" charset="0"/>
              </a:rPr>
              <a:t>malloc()</a:t>
            </a:r>
            <a:r>
              <a:rPr lang="en-US" altLang="ja-JP" sz="2000" dirty="0"/>
              <a:t> and </a:t>
            </a:r>
            <a:r>
              <a:rPr lang="en-US" altLang="ja-JP" sz="2000" b="1" dirty="0">
                <a:latin typeface="Courier New" panose="02070309020205020404" pitchFamily="49" charset="0"/>
                <a:cs typeface="Courier New" panose="02070309020205020404" pitchFamily="49" charset="0"/>
              </a:rPr>
              <a:t>free()</a:t>
            </a:r>
            <a:r>
              <a:rPr lang="en-US" altLang="ja-JP" sz="2000" dirty="0"/>
              <a:t> memory allocate / release calls</a:t>
            </a:r>
          </a:p>
          <a:p>
            <a:pPr lvl="1">
              <a:buFont typeface="Monotype Sorts" pitchFamily="-84" charset="2"/>
              <a:buNone/>
            </a:pPr>
            <a:endParaRPr lang="en-US" altLang="en-US" sz="2000" dirty="0"/>
          </a:p>
          <a:p>
            <a:pPr>
              <a:buFont typeface="Monotype Sorts" pitchFamily="-84" charset="2"/>
              <a:buNone/>
            </a:pPr>
            <a:endParaRPr lang="en-US" altLang="en-US" sz="2400" dirty="0"/>
          </a:p>
        </p:txBody>
      </p:sp>
      <p:pic>
        <p:nvPicPr>
          <p:cNvPr id="77827" name="Picture 1" descr="10_13.pdf">
            <a:extLst>
              <a:ext uri="{FF2B5EF4-FFF2-40B4-BE49-F238E27FC236}">
                <a16:creationId xmlns:a16="http://schemas.microsoft.com/office/drawing/2014/main" id="{FFC4D95E-5BF1-42FC-8E26-51D1C8BD91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12224" y="1196168"/>
            <a:ext cx="3672408" cy="330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Box 1">
            <a:extLst>
              <a:ext uri="{FF2B5EF4-FFF2-40B4-BE49-F238E27FC236}">
                <a16:creationId xmlns:a16="http://schemas.microsoft.com/office/drawing/2014/main" id="{5ADA5CB8-DCB0-44DA-9225-E2E0D20929A2}"/>
              </a:ext>
            </a:extLst>
          </p:cNvPr>
          <p:cNvSpPr txBox="1">
            <a:spLocks noChangeArrowheads="1"/>
          </p:cNvSpPr>
          <p:nvPr/>
        </p:nvSpPr>
        <p:spPr bwMode="auto">
          <a:xfrm>
            <a:off x="8108130" y="4541043"/>
            <a:ext cx="3843535" cy="380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t>ZFS checksums all metadata and data</a:t>
            </a:r>
          </a:p>
        </p:txBody>
      </p:sp>
      <p:sp>
        <p:nvSpPr>
          <p:cNvPr id="2" name="頁尾版面配置區 1">
            <a:extLst>
              <a:ext uri="{FF2B5EF4-FFF2-40B4-BE49-F238E27FC236}">
                <a16:creationId xmlns:a16="http://schemas.microsoft.com/office/drawing/2014/main" id="{3E2E2B10-7C30-4784-896A-FE3191BF9680}"/>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74FFC0FE-3F21-4C41-B071-FC1413734A22}"/>
              </a:ext>
            </a:extLst>
          </p:cNvPr>
          <p:cNvSpPr>
            <a:spLocks noGrp="1" noChangeArrowheads="1"/>
          </p:cNvSpPr>
          <p:nvPr>
            <p:ph type="title"/>
          </p:nvPr>
        </p:nvSpPr>
        <p:spPr>
          <a:xfrm>
            <a:off x="2320926" y="238161"/>
            <a:ext cx="7889875" cy="576262"/>
          </a:xfrm>
        </p:spPr>
        <p:txBody>
          <a:bodyPr/>
          <a:lstStyle/>
          <a:p>
            <a:pPr eaLnBrk="1" hangingPunct="1"/>
            <a:r>
              <a:rPr lang="en-US" altLang="en-US" dirty="0"/>
              <a:t>Traditional and Pooled Storage</a:t>
            </a:r>
          </a:p>
        </p:txBody>
      </p:sp>
      <p:pic>
        <p:nvPicPr>
          <p:cNvPr id="79874" name="Picture 1" descr="10_14.pdf">
            <a:extLst>
              <a:ext uri="{FF2B5EF4-FFF2-40B4-BE49-F238E27FC236}">
                <a16:creationId xmlns:a16="http://schemas.microsoft.com/office/drawing/2014/main" id="{94EEC4A9-1475-4D58-8288-B1931543A8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1124744"/>
            <a:ext cx="3579911" cy="537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2EE28858-EC48-4DD9-8776-495C16F29A9A}"/>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87DC666F-9A77-47CE-B530-87DFA2528DBD}"/>
              </a:ext>
            </a:extLst>
          </p:cNvPr>
          <p:cNvSpPr>
            <a:spLocks noGrp="1" noChangeArrowheads="1"/>
          </p:cNvSpPr>
          <p:nvPr>
            <p:ph type="title"/>
          </p:nvPr>
        </p:nvSpPr>
        <p:spPr>
          <a:xfrm>
            <a:off x="2478088" y="201613"/>
            <a:ext cx="7732712" cy="576262"/>
          </a:xfrm>
        </p:spPr>
        <p:txBody>
          <a:bodyPr/>
          <a:lstStyle/>
          <a:p>
            <a:pPr eaLnBrk="1" hangingPunct="1"/>
            <a:r>
              <a:rPr lang="en-US" altLang="en-US" dirty="0"/>
              <a:t>Object Storage</a:t>
            </a:r>
          </a:p>
        </p:txBody>
      </p:sp>
      <p:sp>
        <p:nvSpPr>
          <p:cNvPr id="81922" name="Rectangle 3">
            <a:extLst>
              <a:ext uri="{FF2B5EF4-FFF2-40B4-BE49-F238E27FC236}">
                <a16:creationId xmlns:a16="http://schemas.microsoft.com/office/drawing/2014/main" id="{AF89251C-8CD7-46D2-89D3-26FE99134542}"/>
              </a:ext>
            </a:extLst>
          </p:cNvPr>
          <p:cNvSpPr>
            <a:spLocks noGrp="1" noChangeArrowheads="1"/>
          </p:cNvSpPr>
          <p:nvPr>
            <p:ph type="body" idx="1"/>
          </p:nvPr>
        </p:nvSpPr>
        <p:spPr>
          <a:xfrm>
            <a:off x="779748" y="1052736"/>
            <a:ext cx="10632504" cy="5444697"/>
          </a:xfrm>
        </p:spPr>
        <p:txBody>
          <a:bodyPr/>
          <a:lstStyle/>
          <a:p>
            <a:r>
              <a:rPr lang="en-US" altLang="en-US" sz="2400" dirty="0"/>
              <a:t>General-purpose computing, file systems not sufficient for very large scale</a:t>
            </a:r>
          </a:p>
          <a:p>
            <a:r>
              <a:rPr lang="en-US" altLang="en-US" sz="2400" dirty="0"/>
              <a:t>Another approach – start with a storage pool and place objects in it</a:t>
            </a:r>
          </a:p>
          <a:p>
            <a:pPr lvl="1"/>
            <a:r>
              <a:rPr lang="en-US" altLang="en-US" sz="2000" dirty="0"/>
              <a:t>Object just a container of </a:t>
            </a:r>
            <a:r>
              <a:rPr lang="en-US" altLang="en-US" sz="2000" b="1" dirty="0">
                <a:solidFill>
                  <a:srgbClr val="006699"/>
                </a:solidFill>
                <a:latin typeface="+mj-lt"/>
              </a:rPr>
              <a:t>data</a:t>
            </a:r>
          </a:p>
          <a:p>
            <a:pPr lvl="1"/>
            <a:r>
              <a:rPr lang="en-US" altLang="en-US" sz="2000" dirty="0"/>
              <a:t>No way to navigate the pool to find objects (no directory structures, few services</a:t>
            </a:r>
          </a:p>
          <a:p>
            <a:pPr lvl="1"/>
            <a:r>
              <a:rPr lang="en-US" altLang="en-US" sz="2000" dirty="0"/>
              <a:t>Computer-oriented, not user-oriented</a:t>
            </a:r>
          </a:p>
          <a:p>
            <a:r>
              <a:rPr lang="en-US" altLang="en-US" sz="2400" dirty="0"/>
              <a:t>Typical sequence</a:t>
            </a:r>
          </a:p>
          <a:p>
            <a:pPr lvl="1"/>
            <a:r>
              <a:rPr lang="en-US" altLang="en-US" sz="2000" dirty="0"/>
              <a:t>Create an object within the pool, receive an object ID</a:t>
            </a:r>
          </a:p>
          <a:p>
            <a:pPr lvl="1"/>
            <a:r>
              <a:rPr lang="en-US" altLang="en-US" sz="2000" dirty="0"/>
              <a:t>Access object via that ID</a:t>
            </a:r>
          </a:p>
          <a:p>
            <a:pPr lvl="1"/>
            <a:r>
              <a:rPr lang="en-US" altLang="en-US" sz="2000" dirty="0"/>
              <a:t>Delete object via that ID</a:t>
            </a:r>
          </a:p>
          <a:p>
            <a:r>
              <a:rPr lang="en-US" altLang="en-US" sz="2400" dirty="0"/>
              <a:t>Object storage management software like </a:t>
            </a:r>
            <a:r>
              <a:rPr lang="en-US" altLang="en-US" sz="2400" b="1" dirty="0">
                <a:solidFill>
                  <a:srgbClr val="006699"/>
                </a:solidFill>
              </a:rPr>
              <a:t>Hadoop</a:t>
            </a:r>
            <a:r>
              <a:rPr lang="en-US" altLang="en-US" sz="2400" b="1" dirty="0">
                <a:solidFill>
                  <a:srgbClr val="3366FF"/>
                </a:solidFill>
              </a:rPr>
              <a:t> </a:t>
            </a:r>
            <a:r>
              <a:rPr lang="en-US" altLang="en-US" sz="2400" b="1" dirty="0">
                <a:solidFill>
                  <a:srgbClr val="006699"/>
                </a:solidFill>
              </a:rPr>
              <a:t>file</a:t>
            </a:r>
            <a:r>
              <a:rPr lang="en-US" altLang="en-US" sz="2400" b="1" dirty="0">
                <a:solidFill>
                  <a:srgbClr val="3366FF"/>
                </a:solidFill>
              </a:rPr>
              <a:t> </a:t>
            </a:r>
            <a:r>
              <a:rPr lang="en-US" altLang="en-US" sz="2400" b="1" dirty="0">
                <a:solidFill>
                  <a:srgbClr val="006699"/>
                </a:solidFill>
              </a:rPr>
              <a:t>system</a:t>
            </a:r>
            <a:r>
              <a:rPr lang="en-US" altLang="en-US" sz="2400" b="1" dirty="0">
                <a:solidFill>
                  <a:srgbClr val="3366FF"/>
                </a:solidFill>
              </a:rPr>
              <a:t> </a:t>
            </a:r>
            <a:r>
              <a:rPr lang="en-US" altLang="en-US" sz="2400" dirty="0"/>
              <a:t>(</a:t>
            </a:r>
            <a:r>
              <a:rPr lang="en-US" altLang="en-US" sz="2400" b="1" dirty="0">
                <a:solidFill>
                  <a:srgbClr val="006699"/>
                </a:solidFill>
              </a:rPr>
              <a:t>HDFS</a:t>
            </a:r>
            <a:r>
              <a:rPr lang="en-US" altLang="en-US" sz="2400" dirty="0"/>
              <a:t>) and </a:t>
            </a:r>
            <a:r>
              <a:rPr lang="en-US" altLang="en-US" sz="2400" b="1" dirty="0" err="1">
                <a:solidFill>
                  <a:srgbClr val="006699"/>
                </a:solidFill>
              </a:rPr>
              <a:t>Ceph</a:t>
            </a:r>
            <a:r>
              <a:rPr lang="en-US" altLang="en-US" sz="2400" dirty="0"/>
              <a:t> determine where to store objects, manages protection</a:t>
            </a:r>
          </a:p>
          <a:p>
            <a:pPr lvl="1"/>
            <a:r>
              <a:rPr lang="en-US" altLang="en-US" sz="2000" dirty="0"/>
              <a:t>Typically by storing N copies, across N systems, in the object storage cluster</a:t>
            </a:r>
          </a:p>
          <a:p>
            <a:pPr lvl="1"/>
            <a:r>
              <a:rPr lang="en-US" altLang="en-US" sz="2000" b="1" dirty="0">
                <a:solidFill>
                  <a:srgbClr val="006699"/>
                </a:solidFill>
              </a:rPr>
              <a:t>Horizontally</a:t>
            </a:r>
            <a:r>
              <a:rPr lang="en-US" altLang="en-US" sz="2000" b="1" dirty="0">
                <a:solidFill>
                  <a:srgbClr val="3366FF"/>
                </a:solidFill>
              </a:rPr>
              <a:t> </a:t>
            </a:r>
            <a:r>
              <a:rPr lang="en-US" altLang="en-US" sz="2000" b="1" dirty="0">
                <a:solidFill>
                  <a:srgbClr val="006699"/>
                </a:solidFill>
              </a:rPr>
              <a:t>scalable</a:t>
            </a:r>
          </a:p>
          <a:p>
            <a:pPr lvl="1"/>
            <a:r>
              <a:rPr lang="en-US" altLang="en-US" sz="2000" b="1" dirty="0">
                <a:solidFill>
                  <a:srgbClr val="006699"/>
                </a:solidFill>
              </a:rPr>
              <a:t>Content</a:t>
            </a:r>
            <a:r>
              <a:rPr lang="en-US" altLang="en-US" sz="2000" b="1" dirty="0">
                <a:solidFill>
                  <a:srgbClr val="3366FF"/>
                </a:solidFill>
              </a:rPr>
              <a:t> </a:t>
            </a:r>
            <a:r>
              <a:rPr lang="en-US" altLang="en-US" sz="2000" b="1" dirty="0">
                <a:solidFill>
                  <a:srgbClr val="006699"/>
                </a:solidFill>
              </a:rPr>
              <a:t>addressable</a:t>
            </a:r>
            <a:r>
              <a:rPr lang="en-US" altLang="en-US" sz="2000" dirty="0"/>
              <a:t>, </a:t>
            </a:r>
            <a:r>
              <a:rPr lang="en-US" altLang="en-US" sz="2000" b="1" dirty="0">
                <a:solidFill>
                  <a:srgbClr val="006699"/>
                </a:solidFill>
              </a:rPr>
              <a:t>unstructured</a:t>
            </a:r>
          </a:p>
          <a:p>
            <a:endParaRPr lang="en-US" altLang="en-US" sz="2400" dirty="0"/>
          </a:p>
        </p:txBody>
      </p:sp>
      <p:sp>
        <p:nvSpPr>
          <p:cNvPr id="2" name="頁尾版面配置區 1">
            <a:extLst>
              <a:ext uri="{FF2B5EF4-FFF2-40B4-BE49-F238E27FC236}">
                <a16:creationId xmlns:a16="http://schemas.microsoft.com/office/drawing/2014/main" id="{EC1CABAA-2297-4DF3-86F8-6B34F3EA4C1E}"/>
              </a:ext>
            </a:extLst>
          </p:cNvPr>
          <p:cNvSpPr>
            <a:spLocks noGrp="1"/>
          </p:cNvSpPr>
          <p:nvPr>
            <p:ph type="ftr" sz="quarter" idx="11"/>
          </p:nvPr>
        </p:nvSpPr>
        <p:spPr/>
        <p:txBody>
          <a:bodyPr/>
          <a:lstStyle/>
          <a:p>
            <a:pPr>
              <a:defRPr/>
            </a:pPr>
            <a:r>
              <a:rPr lang="en-US" altLang="zh-TW"/>
              <a:t>/44</a:t>
            </a:r>
            <a:endParaRPr lang="en-US" altLang="zh-TW" dirty="0"/>
          </a:p>
        </p:txBody>
      </p:sp>
    </p:spTree>
    <p:extLst>
      <p:ext uri="{BB962C8B-B14F-4D97-AF65-F5344CB8AC3E}">
        <p14:creationId xmlns:p14="http://schemas.microsoft.com/office/powerpoint/2010/main" val="2877715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C340F071-B686-4B88-AB93-65045C7C1EA8}"/>
              </a:ext>
            </a:extLst>
          </p:cNvPr>
          <p:cNvSpPr>
            <a:spLocks noGrp="1" noChangeArrowheads="1"/>
          </p:cNvSpPr>
          <p:nvPr>
            <p:ph type="ctrTitle"/>
          </p:nvPr>
        </p:nvSpPr>
        <p:spPr/>
        <p:txBody>
          <a:bodyPr/>
          <a:lstStyle/>
          <a:p>
            <a:pPr eaLnBrk="1" hangingPunct="1"/>
            <a:r>
              <a:rPr lang="en-US" altLang="en-US"/>
              <a:t>End of Chapter 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4">
            <a:extLst>
              <a:ext uri="{FF2B5EF4-FFF2-40B4-BE49-F238E27FC236}">
                <a16:creationId xmlns:a16="http://schemas.microsoft.com/office/drawing/2014/main" id="{FA784B65-D9CF-4BA4-A4FA-D1FDF037FA5D}"/>
              </a:ext>
            </a:extLst>
          </p:cNvPr>
          <p:cNvSpPr>
            <a:spLocks noGrp="1" noChangeArrowheads="1"/>
          </p:cNvSpPr>
          <p:nvPr>
            <p:ph type="title"/>
          </p:nvPr>
        </p:nvSpPr>
        <p:spPr>
          <a:xfrm>
            <a:off x="2617563" y="238549"/>
            <a:ext cx="7527925" cy="576262"/>
          </a:xfrm>
        </p:spPr>
        <p:txBody>
          <a:bodyPr/>
          <a:lstStyle/>
          <a:p>
            <a:pPr eaLnBrk="1" hangingPunct="1"/>
            <a:r>
              <a:rPr lang="en-US" altLang="en-US" dirty="0"/>
              <a:t>Moving-head Disk Mechanism</a:t>
            </a:r>
          </a:p>
        </p:txBody>
      </p:sp>
      <p:pic>
        <p:nvPicPr>
          <p:cNvPr id="13314" name="Picture 1" descr="10_01.pdf">
            <a:extLst>
              <a:ext uri="{FF2B5EF4-FFF2-40B4-BE49-F238E27FC236}">
                <a16:creationId xmlns:a16="http://schemas.microsoft.com/office/drawing/2014/main" id="{DEEE75F2-D712-48C4-9214-B66B52B22D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6664" y="1200151"/>
            <a:ext cx="6538757" cy="53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7A91A62-14F3-46E0-BB03-F561DEDA919D}"/>
              </a:ext>
            </a:extLst>
          </p:cNvPr>
          <p:cNvSpPr>
            <a:spLocks noGrp="1"/>
          </p:cNvSpPr>
          <p:nvPr>
            <p:ph type="ftr" sz="quarter" idx="11"/>
          </p:nvPr>
        </p:nvSpPr>
        <p:spPr/>
        <p:txBody>
          <a:bodyPr/>
          <a:lstStyle/>
          <a:p>
            <a:pPr>
              <a:defRPr/>
            </a:pPr>
            <a:r>
              <a:rPr lang="en-US" altLang="zh-TW"/>
              <a:t>/44</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202B2455-C60E-4123-903F-646089314286}"/>
              </a:ext>
            </a:extLst>
          </p:cNvPr>
          <p:cNvSpPr>
            <a:spLocks noGrp="1" noChangeArrowheads="1"/>
          </p:cNvSpPr>
          <p:nvPr>
            <p:ph type="title"/>
          </p:nvPr>
        </p:nvSpPr>
        <p:spPr>
          <a:xfrm>
            <a:off x="1981200" y="248303"/>
            <a:ext cx="8229600" cy="576263"/>
          </a:xfrm>
        </p:spPr>
        <p:txBody>
          <a:bodyPr/>
          <a:lstStyle/>
          <a:p>
            <a:r>
              <a:rPr lang="en-US" altLang="en-US" dirty="0"/>
              <a:t>Hard Disk Drives</a:t>
            </a:r>
          </a:p>
        </p:txBody>
      </p:sp>
      <p:sp>
        <p:nvSpPr>
          <p:cNvPr id="15362" name="Content Placeholder 2">
            <a:extLst>
              <a:ext uri="{FF2B5EF4-FFF2-40B4-BE49-F238E27FC236}">
                <a16:creationId xmlns:a16="http://schemas.microsoft.com/office/drawing/2014/main" id="{714E7A66-CD44-4D17-92E9-D7CA5ED34EB0}"/>
              </a:ext>
            </a:extLst>
          </p:cNvPr>
          <p:cNvSpPr>
            <a:spLocks noGrp="1" noChangeArrowheads="1"/>
          </p:cNvSpPr>
          <p:nvPr>
            <p:ph idx="1"/>
          </p:nvPr>
        </p:nvSpPr>
        <p:spPr>
          <a:xfrm>
            <a:off x="767408" y="1301750"/>
            <a:ext cx="6748672" cy="4662488"/>
          </a:xfrm>
        </p:spPr>
        <p:txBody>
          <a:bodyPr/>
          <a:lstStyle/>
          <a:p>
            <a:r>
              <a:rPr lang="en-US" altLang="en-US" sz="2000" dirty="0"/>
              <a:t>Platters range from .85</a:t>
            </a:r>
            <a:r>
              <a:rPr lang="ja-JP" altLang="en-US" sz="2000" dirty="0"/>
              <a:t>”</a:t>
            </a:r>
            <a:r>
              <a:rPr lang="en-US" altLang="ja-JP" sz="2000" dirty="0"/>
              <a:t> to 14</a:t>
            </a:r>
            <a:r>
              <a:rPr lang="ja-JP" altLang="en-US" sz="2000" dirty="0"/>
              <a:t>”</a:t>
            </a:r>
            <a:r>
              <a:rPr lang="en-US" altLang="ja-JP" sz="2000" dirty="0"/>
              <a:t> (historically)</a:t>
            </a:r>
          </a:p>
          <a:p>
            <a:pPr lvl="1"/>
            <a:r>
              <a:rPr lang="en-US" altLang="en-US" sz="2000" dirty="0"/>
              <a:t>Commonly 3.5</a:t>
            </a:r>
            <a:r>
              <a:rPr lang="ja-JP" altLang="en-US" sz="2000" dirty="0"/>
              <a:t>”</a:t>
            </a:r>
            <a:r>
              <a:rPr lang="en-US" altLang="ja-JP" sz="2000" dirty="0"/>
              <a:t>, 2.5</a:t>
            </a:r>
            <a:r>
              <a:rPr lang="ja-JP" altLang="en-US" sz="2000" dirty="0"/>
              <a:t>”</a:t>
            </a:r>
            <a:r>
              <a:rPr lang="en-US" altLang="ja-JP" sz="2000" dirty="0"/>
              <a:t>, and 1.8</a:t>
            </a:r>
            <a:r>
              <a:rPr lang="ja-JP" altLang="en-US" sz="2000" dirty="0"/>
              <a:t>”</a:t>
            </a:r>
            <a:endParaRPr lang="en-US" altLang="ja-JP" sz="2000" dirty="0"/>
          </a:p>
          <a:p>
            <a:r>
              <a:rPr lang="en-US" altLang="en-US" sz="2000" dirty="0"/>
              <a:t>Range from 30GB to 3TB per drive</a:t>
            </a:r>
          </a:p>
          <a:p>
            <a:r>
              <a:rPr lang="en-US" altLang="en-US" sz="2000" dirty="0"/>
              <a:t>Performance </a:t>
            </a:r>
          </a:p>
          <a:p>
            <a:pPr lvl="1"/>
            <a:r>
              <a:rPr lang="en-US" altLang="en-US" sz="2000" dirty="0"/>
              <a:t>Transfer Rate – theoretical – 6 Gb/sec</a:t>
            </a:r>
          </a:p>
          <a:p>
            <a:pPr lvl="1"/>
            <a:r>
              <a:rPr lang="en-US" altLang="en-US" sz="2000" dirty="0"/>
              <a:t>Effective Transfer Rate – real – 1Gb/sec</a:t>
            </a:r>
          </a:p>
          <a:p>
            <a:pPr lvl="1"/>
            <a:r>
              <a:rPr lang="en-US" altLang="en-US" sz="2000" dirty="0"/>
              <a:t>Seek time from 3ms to 12ms – 9ms common for desktop drives</a:t>
            </a:r>
          </a:p>
          <a:p>
            <a:pPr lvl="1"/>
            <a:r>
              <a:rPr lang="en-US" altLang="en-US" sz="2000" dirty="0"/>
              <a:t>Average seek time measured or calculated based on 1/3 of tracks</a:t>
            </a:r>
          </a:p>
          <a:p>
            <a:pPr lvl="1"/>
            <a:r>
              <a:rPr lang="en-US" altLang="en-US" sz="2000" dirty="0"/>
              <a:t>Latency based on spindle speed</a:t>
            </a:r>
          </a:p>
          <a:p>
            <a:pPr lvl="2"/>
            <a:r>
              <a:rPr lang="en-US" altLang="en-US" dirty="0"/>
              <a:t>1 / (RPM / 60) = 60 / RPM</a:t>
            </a:r>
          </a:p>
          <a:p>
            <a:pPr lvl="1"/>
            <a:r>
              <a:rPr lang="en-US" altLang="en-US" sz="2000" dirty="0"/>
              <a:t>Average latency = ½ latency</a:t>
            </a:r>
          </a:p>
          <a:p>
            <a:pPr lvl="1"/>
            <a:endParaRPr lang="en-US" altLang="en-US" sz="2000" dirty="0"/>
          </a:p>
          <a:p>
            <a:endParaRPr lang="en-US" altLang="en-US" sz="2000" dirty="0"/>
          </a:p>
        </p:txBody>
      </p:sp>
      <p:pic>
        <p:nvPicPr>
          <p:cNvPr id="15363" name="Picture 2">
            <a:extLst>
              <a:ext uri="{FF2B5EF4-FFF2-40B4-BE49-F238E27FC236}">
                <a16:creationId xmlns:a16="http://schemas.microsoft.com/office/drawing/2014/main" id="{DE2CC945-F928-4E84-BEF7-90C1B8BEEB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1301750"/>
            <a:ext cx="3792537"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E762DE9-3A94-46EE-B5D6-0AF507527638}"/>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C211790-1046-47C4-B300-AD763BE90711}"/>
              </a:ext>
            </a:extLst>
          </p:cNvPr>
          <p:cNvSpPr>
            <a:spLocks noGrp="1" noChangeArrowheads="1"/>
          </p:cNvSpPr>
          <p:nvPr>
            <p:ph type="title"/>
          </p:nvPr>
        </p:nvSpPr>
        <p:spPr>
          <a:xfrm>
            <a:off x="2046517" y="241918"/>
            <a:ext cx="8229600" cy="576262"/>
          </a:xfrm>
        </p:spPr>
        <p:txBody>
          <a:bodyPr/>
          <a:lstStyle/>
          <a:p>
            <a:r>
              <a:rPr lang="en-US" altLang="en-US" dirty="0"/>
              <a:t>Hard Disk Performance</a:t>
            </a:r>
          </a:p>
        </p:txBody>
      </p:sp>
      <p:sp>
        <p:nvSpPr>
          <p:cNvPr id="16386" name="Content Placeholder 2">
            <a:extLst>
              <a:ext uri="{FF2B5EF4-FFF2-40B4-BE49-F238E27FC236}">
                <a16:creationId xmlns:a16="http://schemas.microsoft.com/office/drawing/2014/main" id="{3CBBC053-AFF1-42C2-98E7-12C0B1809BE5}"/>
              </a:ext>
            </a:extLst>
          </p:cNvPr>
          <p:cNvSpPr>
            <a:spLocks noGrp="1" noChangeArrowheads="1"/>
          </p:cNvSpPr>
          <p:nvPr>
            <p:ph idx="1"/>
          </p:nvPr>
        </p:nvSpPr>
        <p:spPr>
          <a:xfrm>
            <a:off x="616701" y="1268761"/>
            <a:ext cx="11089232" cy="5040560"/>
          </a:xfrm>
        </p:spPr>
        <p:txBody>
          <a:bodyPr/>
          <a:lstStyle/>
          <a:p>
            <a:r>
              <a:rPr lang="en-US" altLang="en-US" sz="2400" b="1" dirty="0">
                <a:solidFill>
                  <a:srgbClr val="006699"/>
                </a:solidFill>
                <a:latin typeface="+mj-lt"/>
              </a:rPr>
              <a:t>Access</a:t>
            </a:r>
            <a:r>
              <a:rPr lang="en-US" altLang="en-US" sz="2400" b="1" dirty="0">
                <a:solidFill>
                  <a:srgbClr val="3366FF"/>
                </a:solidFill>
              </a:rPr>
              <a:t> </a:t>
            </a:r>
            <a:r>
              <a:rPr lang="en-US" altLang="en-US" sz="2400" b="1" dirty="0">
                <a:solidFill>
                  <a:srgbClr val="006699"/>
                </a:solidFill>
                <a:latin typeface="+mj-lt"/>
              </a:rPr>
              <a:t>Latency</a:t>
            </a:r>
            <a:r>
              <a:rPr lang="en-US" altLang="en-US" sz="2400" b="1" dirty="0">
                <a:solidFill>
                  <a:srgbClr val="3366FF"/>
                </a:solidFill>
              </a:rPr>
              <a:t> </a:t>
            </a:r>
            <a:r>
              <a:rPr lang="en-US" altLang="en-US" sz="2400" dirty="0"/>
              <a:t>= </a:t>
            </a:r>
            <a:r>
              <a:rPr lang="en-US" altLang="en-US" sz="2400" b="1" dirty="0">
                <a:solidFill>
                  <a:srgbClr val="006699"/>
                </a:solidFill>
                <a:latin typeface="+mj-lt"/>
              </a:rPr>
              <a:t>Average</a:t>
            </a:r>
            <a:r>
              <a:rPr lang="en-US" altLang="en-US" sz="2400" b="1" dirty="0">
                <a:solidFill>
                  <a:srgbClr val="3366FF"/>
                </a:solidFill>
              </a:rPr>
              <a:t> </a:t>
            </a:r>
            <a:r>
              <a:rPr lang="en-US" altLang="en-US" sz="2400" b="1" dirty="0">
                <a:solidFill>
                  <a:srgbClr val="006699"/>
                </a:solidFill>
                <a:latin typeface="+mj-lt"/>
              </a:rPr>
              <a:t>access</a:t>
            </a:r>
            <a:r>
              <a:rPr lang="en-US" altLang="en-US" sz="2400" b="1" dirty="0">
                <a:solidFill>
                  <a:srgbClr val="3366FF"/>
                </a:solidFill>
              </a:rPr>
              <a:t> </a:t>
            </a:r>
            <a:r>
              <a:rPr lang="en-US" altLang="en-US" sz="2400" b="1" dirty="0">
                <a:solidFill>
                  <a:srgbClr val="006699"/>
                </a:solidFill>
                <a:latin typeface="+mj-lt"/>
              </a:rPr>
              <a:t>time</a:t>
            </a:r>
            <a:r>
              <a:rPr lang="en-US" altLang="en-US" sz="2400" b="1" dirty="0">
                <a:solidFill>
                  <a:srgbClr val="3366FF"/>
                </a:solidFill>
              </a:rPr>
              <a:t> </a:t>
            </a:r>
            <a:r>
              <a:rPr lang="en-US" altLang="en-US" sz="2400" dirty="0"/>
              <a:t>= average seek time + average latency</a:t>
            </a:r>
          </a:p>
          <a:p>
            <a:pPr lvl="1"/>
            <a:r>
              <a:rPr lang="en-US" altLang="en-US" sz="2000" dirty="0"/>
              <a:t>For fastest disk 3ms + 2ms = 5ms</a:t>
            </a:r>
          </a:p>
          <a:p>
            <a:pPr lvl="1"/>
            <a:r>
              <a:rPr lang="en-US" altLang="en-US" sz="2000" dirty="0"/>
              <a:t>For slow disk 9ms + 5.56ms = 14.56ms</a:t>
            </a:r>
          </a:p>
          <a:p>
            <a:r>
              <a:rPr lang="en-US" altLang="en-US" sz="2400" dirty="0"/>
              <a:t>Average I/O time = average access time + (amount to transfer / transfer rate) + controller overhead</a:t>
            </a:r>
          </a:p>
          <a:p>
            <a:r>
              <a:rPr lang="en-US" altLang="en-US" sz="2400" dirty="0"/>
              <a:t>For example to transfer a 4KB block on a 7200 RPM disk with a 5ms average seek time, 1Gb/sec transfer rate with a .1ms controller overhead =</a:t>
            </a:r>
          </a:p>
          <a:p>
            <a:pPr lvl="1"/>
            <a:r>
              <a:rPr lang="en-US" altLang="en-US" sz="2000" dirty="0"/>
              <a:t>5ms + 4.17ms + 0.1ms + transfer time =</a:t>
            </a:r>
          </a:p>
          <a:p>
            <a:pPr lvl="1"/>
            <a:r>
              <a:rPr lang="en-US" altLang="en-US" sz="2000" dirty="0"/>
              <a:t>Transfer time = 4KB / 1Gb/s * 8Gb / GB * 1GB / 1024</a:t>
            </a:r>
            <a:r>
              <a:rPr lang="en-US" altLang="en-US" sz="2000" baseline="30000" dirty="0"/>
              <a:t>2</a:t>
            </a:r>
            <a:r>
              <a:rPr lang="en-US" altLang="en-US" sz="2000" dirty="0"/>
              <a:t>KB = 32 / (1024</a:t>
            </a:r>
            <a:r>
              <a:rPr lang="en-US" altLang="en-US" sz="2000" baseline="30000" dirty="0"/>
              <a:t>2</a:t>
            </a:r>
            <a:r>
              <a:rPr lang="en-US" altLang="en-US" sz="2000" dirty="0"/>
              <a:t>) = 0.031 </a:t>
            </a:r>
            <a:r>
              <a:rPr lang="en-US" altLang="en-US" sz="2000" dirty="0" err="1"/>
              <a:t>ms</a:t>
            </a:r>
            <a:r>
              <a:rPr lang="en-US" altLang="en-US" sz="2000" dirty="0"/>
              <a:t> </a:t>
            </a:r>
          </a:p>
          <a:p>
            <a:pPr lvl="1"/>
            <a:r>
              <a:rPr lang="en-US" altLang="en-US" sz="2000" dirty="0"/>
              <a:t>Average I/O time for 4KB block = 9.27ms + .031ms = 9.301ms</a:t>
            </a:r>
          </a:p>
          <a:p>
            <a:endParaRPr lang="en-US" altLang="en-US" sz="2400" dirty="0"/>
          </a:p>
          <a:p>
            <a:endParaRPr lang="en-US" altLang="en-US" sz="2400" dirty="0"/>
          </a:p>
          <a:p>
            <a:endParaRPr lang="en-US" altLang="en-US" sz="2400" dirty="0"/>
          </a:p>
          <a:p>
            <a:endParaRPr lang="en-US" altLang="en-US" sz="2400" dirty="0"/>
          </a:p>
        </p:txBody>
      </p:sp>
      <p:sp>
        <p:nvSpPr>
          <p:cNvPr id="2" name="頁尾版面配置區 1">
            <a:extLst>
              <a:ext uri="{FF2B5EF4-FFF2-40B4-BE49-F238E27FC236}">
                <a16:creationId xmlns:a16="http://schemas.microsoft.com/office/drawing/2014/main" id="{2C8AD63E-18D2-4F94-9CB8-81DE4A51DC68}"/>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CB56E4DA-F2AF-406C-840C-A7F468448BD1}"/>
              </a:ext>
            </a:extLst>
          </p:cNvPr>
          <p:cNvSpPr>
            <a:spLocks noGrp="1" noChangeArrowheads="1"/>
          </p:cNvSpPr>
          <p:nvPr>
            <p:ph type="title"/>
          </p:nvPr>
        </p:nvSpPr>
        <p:spPr>
          <a:xfrm>
            <a:off x="2271908" y="243929"/>
            <a:ext cx="8229600" cy="576262"/>
          </a:xfrm>
        </p:spPr>
        <p:txBody>
          <a:bodyPr/>
          <a:lstStyle/>
          <a:p>
            <a:r>
              <a:rPr lang="en-US" altLang="en-US" dirty="0"/>
              <a:t>The First Commercial Disk Drive</a:t>
            </a:r>
          </a:p>
        </p:txBody>
      </p:sp>
      <p:pic>
        <p:nvPicPr>
          <p:cNvPr id="17410" name="Picture 2">
            <a:extLst>
              <a:ext uri="{FF2B5EF4-FFF2-40B4-BE49-F238E27FC236}">
                <a16:creationId xmlns:a16="http://schemas.microsoft.com/office/drawing/2014/main" id="{3939DAED-BEBB-4E42-9FF8-EC0CEC5276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320" y="1235869"/>
            <a:ext cx="3481388"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3">
            <a:extLst>
              <a:ext uri="{FF2B5EF4-FFF2-40B4-BE49-F238E27FC236}">
                <a16:creationId xmlns:a16="http://schemas.microsoft.com/office/drawing/2014/main" id="{5AFA6DD4-913D-456C-9412-2CA1AA33CFB5}"/>
              </a:ext>
            </a:extLst>
          </p:cNvPr>
          <p:cNvSpPr txBox="1">
            <a:spLocks noChangeArrowheads="1"/>
          </p:cNvSpPr>
          <p:nvPr/>
        </p:nvSpPr>
        <p:spPr bwMode="auto">
          <a:xfrm>
            <a:off x="6604208" y="1235869"/>
            <a:ext cx="3481389"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dirty="0"/>
              <a:t>1956</a:t>
            </a:r>
          </a:p>
          <a:p>
            <a:r>
              <a:rPr lang="en-US" altLang="en-US" dirty="0"/>
              <a:t>IBM RAMDAC computer included the IBM Model 350 disk storage system</a:t>
            </a:r>
          </a:p>
          <a:p>
            <a:endParaRPr lang="en-US" altLang="en-US" dirty="0"/>
          </a:p>
          <a:p>
            <a:r>
              <a:rPr lang="en-US" altLang="en-US" dirty="0"/>
              <a:t>5M (7 bit) characters</a:t>
            </a:r>
          </a:p>
          <a:p>
            <a:r>
              <a:rPr lang="en-US" altLang="en-US" dirty="0"/>
              <a:t>50 x 24</a:t>
            </a:r>
            <a:r>
              <a:rPr lang="ja-JP" altLang="en-US" dirty="0"/>
              <a:t>”</a:t>
            </a:r>
            <a:r>
              <a:rPr lang="en-US" altLang="ja-JP" dirty="0"/>
              <a:t> platters</a:t>
            </a:r>
          </a:p>
          <a:p>
            <a:r>
              <a:rPr lang="en-US" altLang="en-US" dirty="0"/>
              <a:t>Access time = &lt; 1 second</a:t>
            </a:r>
          </a:p>
          <a:p>
            <a:endParaRPr lang="en-US" altLang="en-US" dirty="0"/>
          </a:p>
        </p:txBody>
      </p:sp>
      <p:pic>
        <p:nvPicPr>
          <p:cNvPr id="2" name="圖片 1">
            <a:extLst>
              <a:ext uri="{FF2B5EF4-FFF2-40B4-BE49-F238E27FC236}">
                <a16:creationId xmlns:a16="http://schemas.microsoft.com/office/drawing/2014/main" id="{55E8A217-0DC6-46E2-9A96-8862A2839B37}"/>
              </a:ext>
            </a:extLst>
          </p:cNvPr>
          <p:cNvPicPr>
            <a:picLocks noChangeAspect="1"/>
          </p:cNvPicPr>
          <p:nvPr/>
        </p:nvPicPr>
        <p:blipFill>
          <a:blip r:embed="rId3"/>
          <a:stretch>
            <a:fillRect/>
          </a:stretch>
        </p:blipFill>
        <p:spPr>
          <a:xfrm>
            <a:off x="7117550" y="3660481"/>
            <a:ext cx="2169130" cy="2470398"/>
          </a:xfrm>
          <a:prstGeom prst="rect">
            <a:avLst/>
          </a:prstGeom>
        </p:spPr>
      </p:pic>
      <p:sp>
        <p:nvSpPr>
          <p:cNvPr id="3" name="頁尾版面配置區 2">
            <a:extLst>
              <a:ext uri="{FF2B5EF4-FFF2-40B4-BE49-F238E27FC236}">
                <a16:creationId xmlns:a16="http://schemas.microsoft.com/office/drawing/2014/main" id="{2B12C160-AAA0-4E60-A1A2-C64C1CC0665F}"/>
              </a:ext>
            </a:extLst>
          </p:cNvPr>
          <p:cNvSpPr>
            <a:spLocks noGrp="1"/>
          </p:cNvSpPr>
          <p:nvPr>
            <p:ph type="ftr" sz="quarter" idx="11"/>
          </p:nvPr>
        </p:nvSpPr>
        <p:spPr/>
        <p:txBody>
          <a:bodyPr/>
          <a:lstStyle/>
          <a:p>
            <a:pPr>
              <a:defRPr/>
            </a:pPr>
            <a:r>
              <a:rPr lang="en-US" altLang="zh-TW"/>
              <a:t>/44</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5348F083-E43D-46B3-876F-CBA18F86339E}"/>
              </a:ext>
            </a:extLst>
          </p:cNvPr>
          <p:cNvSpPr>
            <a:spLocks noGrp="1" noChangeArrowheads="1"/>
          </p:cNvSpPr>
          <p:nvPr>
            <p:ph type="title"/>
          </p:nvPr>
        </p:nvSpPr>
        <p:spPr>
          <a:xfrm>
            <a:off x="1981200" y="241918"/>
            <a:ext cx="8229600" cy="576262"/>
          </a:xfrm>
        </p:spPr>
        <p:txBody>
          <a:bodyPr/>
          <a:lstStyle/>
          <a:p>
            <a:r>
              <a:rPr lang="en-US" altLang="en-US" dirty="0"/>
              <a:t>Nonvolatile Memory Devices</a:t>
            </a:r>
          </a:p>
        </p:txBody>
      </p:sp>
      <p:sp>
        <p:nvSpPr>
          <p:cNvPr id="18434" name="Content Placeholder 2">
            <a:extLst>
              <a:ext uri="{FF2B5EF4-FFF2-40B4-BE49-F238E27FC236}">
                <a16:creationId xmlns:a16="http://schemas.microsoft.com/office/drawing/2014/main" id="{5F78CCBB-727E-4B4F-A84F-5887808E8305}"/>
              </a:ext>
            </a:extLst>
          </p:cNvPr>
          <p:cNvSpPr>
            <a:spLocks noGrp="1" noChangeArrowheads="1"/>
          </p:cNvSpPr>
          <p:nvPr>
            <p:ph idx="1"/>
          </p:nvPr>
        </p:nvSpPr>
        <p:spPr>
          <a:xfrm>
            <a:off x="947428" y="1340768"/>
            <a:ext cx="10297144" cy="4789649"/>
          </a:xfrm>
        </p:spPr>
        <p:txBody>
          <a:bodyPr/>
          <a:lstStyle/>
          <a:p>
            <a:r>
              <a:rPr lang="en-US" altLang="en-US" sz="2400" dirty="0"/>
              <a:t>If disk-drive like, then called </a:t>
            </a:r>
            <a:r>
              <a:rPr lang="en-US" altLang="en-US" sz="2400" b="1" dirty="0">
                <a:solidFill>
                  <a:srgbClr val="006699"/>
                </a:solidFill>
                <a:latin typeface="+mj-lt"/>
              </a:rPr>
              <a:t>solid-state</a:t>
            </a:r>
            <a:r>
              <a:rPr lang="en-US" altLang="en-US" sz="2400" b="1" dirty="0">
                <a:solidFill>
                  <a:srgbClr val="3366FF"/>
                </a:solidFill>
              </a:rPr>
              <a:t> </a:t>
            </a:r>
            <a:r>
              <a:rPr lang="en-US" altLang="en-US" sz="2400" b="1" dirty="0">
                <a:solidFill>
                  <a:srgbClr val="006699"/>
                </a:solidFill>
                <a:latin typeface="+mj-lt"/>
              </a:rPr>
              <a:t>disks</a:t>
            </a:r>
            <a:r>
              <a:rPr lang="en-US" altLang="en-US" sz="2400" b="1" dirty="0">
                <a:solidFill>
                  <a:srgbClr val="3366FF"/>
                </a:solidFill>
              </a:rPr>
              <a:t> </a:t>
            </a:r>
            <a:r>
              <a:rPr lang="en-US" altLang="en-US" sz="2400" dirty="0"/>
              <a:t>(</a:t>
            </a:r>
            <a:r>
              <a:rPr lang="en-US" altLang="en-US" sz="2400" b="1" dirty="0">
                <a:solidFill>
                  <a:srgbClr val="006699"/>
                </a:solidFill>
                <a:latin typeface="+mj-lt"/>
              </a:rPr>
              <a:t>SSDs</a:t>
            </a:r>
            <a:r>
              <a:rPr lang="en-US" altLang="en-US" sz="2400" dirty="0"/>
              <a:t>)</a:t>
            </a:r>
          </a:p>
          <a:p>
            <a:r>
              <a:rPr lang="en-US" altLang="en-US" sz="2400" dirty="0"/>
              <a:t>Other forms include </a:t>
            </a:r>
            <a:r>
              <a:rPr lang="en-US" altLang="en-US" sz="2400" b="1" dirty="0">
                <a:solidFill>
                  <a:srgbClr val="006699"/>
                </a:solidFill>
                <a:latin typeface="+mj-lt"/>
              </a:rPr>
              <a:t>USB</a:t>
            </a:r>
            <a:r>
              <a:rPr lang="en-US" altLang="en-US" sz="2400" b="1" dirty="0">
                <a:solidFill>
                  <a:srgbClr val="3366FF"/>
                </a:solidFill>
              </a:rPr>
              <a:t> </a:t>
            </a:r>
            <a:r>
              <a:rPr lang="en-US" altLang="en-US" sz="2400" b="1" dirty="0">
                <a:solidFill>
                  <a:srgbClr val="006699"/>
                </a:solidFill>
                <a:latin typeface="+mj-lt"/>
              </a:rPr>
              <a:t>drives</a:t>
            </a:r>
            <a:r>
              <a:rPr lang="en-US" altLang="en-US" sz="2400" dirty="0"/>
              <a:t> (thumb drive, flash drive), DRAM disk replacements, surface-mounted on motherboards, and main storage in devices like smartphones</a:t>
            </a:r>
          </a:p>
          <a:p>
            <a:r>
              <a:rPr lang="en-US" altLang="en-US" sz="2400" dirty="0"/>
              <a:t>Can be more reliable than HDDs</a:t>
            </a:r>
          </a:p>
          <a:p>
            <a:r>
              <a:rPr lang="en-US" altLang="en-US" sz="2400" dirty="0"/>
              <a:t>More expensive per MB?</a:t>
            </a:r>
          </a:p>
          <a:p>
            <a:r>
              <a:rPr lang="en-US" altLang="en-US" sz="2400" dirty="0"/>
              <a:t>Maybe have shorter life span – need careful management?</a:t>
            </a:r>
          </a:p>
          <a:p>
            <a:r>
              <a:rPr lang="en-US" altLang="en-US" sz="2400" dirty="0"/>
              <a:t>Less capacity</a:t>
            </a:r>
          </a:p>
          <a:p>
            <a:r>
              <a:rPr lang="en-US" altLang="en-US" sz="2400" dirty="0"/>
              <a:t>But much faster</a:t>
            </a:r>
          </a:p>
          <a:p>
            <a:r>
              <a:rPr lang="en-US" altLang="en-US" sz="2400" dirty="0"/>
              <a:t>Busses can be too slow </a:t>
            </a:r>
            <a:r>
              <a:rPr lang="en-US" altLang="en-US" sz="2400" dirty="0">
                <a:sym typeface="Wingdings" panose="05000000000000000000" pitchFamily="2" charset="2"/>
              </a:rPr>
              <a:t></a:t>
            </a:r>
            <a:r>
              <a:rPr lang="en-US" altLang="en-US" sz="2400" dirty="0"/>
              <a:t> connect directly to PCI for example</a:t>
            </a:r>
          </a:p>
          <a:p>
            <a:r>
              <a:rPr lang="en-US" altLang="en-US" sz="2400" dirty="0"/>
              <a:t>No moving parts, so no seek time or rotational latency</a:t>
            </a:r>
          </a:p>
        </p:txBody>
      </p:sp>
      <p:sp>
        <p:nvSpPr>
          <p:cNvPr id="2" name="頁尾版面配置區 1">
            <a:extLst>
              <a:ext uri="{FF2B5EF4-FFF2-40B4-BE49-F238E27FC236}">
                <a16:creationId xmlns:a16="http://schemas.microsoft.com/office/drawing/2014/main" id="{1CB86C0B-8279-44C8-B04B-CAA69A5B93C1}"/>
              </a:ext>
            </a:extLst>
          </p:cNvPr>
          <p:cNvSpPr>
            <a:spLocks noGrp="1"/>
          </p:cNvSpPr>
          <p:nvPr>
            <p:ph type="ftr" sz="quarter" idx="11"/>
          </p:nvPr>
        </p:nvSpPr>
        <p:spPr/>
        <p:txBody>
          <a:bodyPr/>
          <a:lstStyle/>
          <a:p>
            <a:pPr>
              <a:defRPr/>
            </a:pPr>
            <a:r>
              <a:rPr lang="en-US" altLang="zh-TW"/>
              <a:t>/44</a:t>
            </a:r>
            <a:endParaRPr lang="en-US" altLang="zh-TW" dirty="0"/>
          </a:p>
        </p:txBody>
      </p:sp>
    </p:spTree>
  </p:cSld>
  <p:clrMapOvr>
    <a:masterClrMapping/>
  </p:clrMapOvr>
  <p:transition spd="slow">
    <p:wipe/>
  </p:transition>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16942</TotalTime>
  <Words>3411</Words>
  <Application>Microsoft Office PowerPoint</Application>
  <PresentationFormat>寬螢幕</PresentationFormat>
  <Paragraphs>400</Paragraphs>
  <Slides>45</Slides>
  <Notes>36</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45</vt:i4>
      </vt:variant>
    </vt:vector>
  </HeadingPairs>
  <TitlesOfParts>
    <vt:vector size="60" baseType="lpstr">
      <vt:lpstr>Bickley Script LET</vt:lpstr>
      <vt:lpstr>Monotype Sorts</vt:lpstr>
      <vt:lpstr>MS PGothic</vt:lpstr>
      <vt:lpstr>MS PGothic</vt:lpstr>
      <vt:lpstr>全真中隸書</vt:lpstr>
      <vt:lpstr>新細明體</vt:lpstr>
      <vt:lpstr>Arial</vt:lpstr>
      <vt:lpstr>Courier New</vt:lpstr>
      <vt:lpstr>Helvetica</vt:lpstr>
      <vt:lpstr>Symbol</vt:lpstr>
      <vt:lpstr>Times New Roman</vt:lpstr>
      <vt:lpstr>Verdana</vt:lpstr>
      <vt:lpstr>Webdings</vt:lpstr>
      <vt:lpstr>Wingdings</vt:lpstr>
      <vt:lpstr>1_Default Design</vt:lpstr>
      <vt:lpstr>Chapter 11:  Mass-Storage Systems</vt:lpstr>
      <vt:lpstr>Chapter 11:  Mass-Storage Systems</vt:lpstr>
      <vt:lpstr>Objectives</vt:lpstr>
      <vt:lpstr>Overview of Mass Storage Structure</vt:lpstr>
      <vt:lpstr>Moving-head Disk Mechanism</vt:lpstr>
      <vt:lpstr>Hard Disk Drives</vt:lpstr>
      <vt:lpstr>Hard Disk Performance</vt:lpstr>
      <vt:lpstr>The First Commercial Disk Drive</vt:lpstr>
      <vt:lpstr>Nonvolatile Memory Devices</vt:lpstr>
      <vt:lpstr>Nonvolatile Memory Devices</vt:lpstr>
      <vt:lpstr>NAND Flash Controller Algorithms</vt:lpstr>
      <vt:lpstr>Volatile Memory</vt:lpstr>
      <vt:lpstr>Magnetic Tape</vt:lpstr>
      <vt:lpstr>Disk Attachment</vt:lpstr>
      <vt:lpstr>Address Mapping</vt:lpstr>
      <vt:lpstr>HDD Scheduling</vt:lpstr>
      <vt:lpstr>Disk Scheduling (Cont.)</vt:lpstr>
      <vt:lpstr>Disk Scheduling (Cont.)</vt:lpstr>
      <vt:lpstr>FCFS</vt:lpstr>
      <vt:lpstr>SCAN</vt:lpstr>
      <vt:lpstr>SCAN (Cont.)</vt:lpstr>
      <vt:lpstr>C-SCAN</vt:lpstr>
      <vt:lpstr>C-SCAN (Cont.)</vt:lpstr>
      <vt:lpstr>Selecting a Disk-Scheduling Algorithm</vt:lpstr>
      <vt:lpstr>NVM Scheduling</vt:lpstr>
      <vt:lpstr>Error Detection and Correction</vt:lpstr>
      <vt:lpstr>Storage Device Management</vt:lpstr>
      <vt:lpstr>Storage Device Management (cont.)</vt:lpstr>
      <vt:lpstr>Device Storage Management (Cont.)</vt:lpstr>
      <vt:lpstr>Swap-Space Management</vt:lpstr>
      <vt:lpstr>Storage Attachment</vt:lpstr>
      <vt:lpstr>Network-Attached Storage</vt:lpstr>
      <vt:lpstr>Cloud Storage</vt:lpstr>
      <vt:lpstr>Storage Array</vt:lpstr>
      <vt:lpstr>Storage Area Network</vt:lpstr>
      <vt:lpstr>Storage Area Network (Cont.)</vt:lpstr>
      <vt:lpstr>RAID Structure</vt:lpstr>
      <vt:lpstr>RAID (Cont.)</vt:lpstr>
      <vt:lpstr>RAID Levels</vt:lpstr>
      <vt:lpstr>RAID (0 + 1) and (1 + 0)</vt:lpstr>
      <vt:lpstr>Other Features</vt:lpstr>
      <vt:lpstr>Extensions</vt:lpstr>
      <vt:lpstr>Traditional and Pooled Storage</vt:lpstr>
      <vt:lpstr>Object Storage</vt:lpstr>
      <vt:lpstr>End of Chapter 11</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智文 薛</cp:lastModifiedBy>
  <cp:revision>951</cp:revision>
  <cp:lastPrinted>2011-11-20T14:32:55Z</cp:lastPrinted>
  <dcterms:created xsi:type="dcterms:W3CDTF">2001-12-27T10:28:16Z</dcterms:created>
  <dcterms:modified xsi:type="dcterms:W3CDTF">2020-05-19T21:13:43Z</dcterms:modified>
</cp:coreProperties>
</file>