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431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7" r:id="rId12"/>
    <p:sldId id="260" r:id="rId13"/>
    <p:sldId id="269" r:id="rId14"/>
    <p:sldId id="268" r:id="rId15"/>
    <p:sldId id="270" r:id="rId16"/>
    <p:sldId id="317" r:id="rId17"/>
    <p:sldId id="271" r:id="rId18"/>
    <p:sldId id="272" r:id="rId19"/>
    <p:sldId id="315" r:id="rId20"/>
    <p:sldId id="273" r:id="rId21"/>
    <p:sldId id="31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4" r:id="rId34"/>
    <p:sldId id="295" r:id="rId35"/>
    <p:sldId id="297" r:id="rId36"/>
    <p:sldId id="298" r:id="rId37"/>
    <p:sldId id="314" r:id="rId38"/>
  </p:sldIdLst>
  <p:sldSz cx="12192000" cy="6858000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Bickley Script LET" pitchFamily="2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0000"/>
    <a:srgbClr val="FFFFFF"/>
    <a:srgbClr val="D2FD8D"/>
    <a:srgbClr val="A4FD03"/>
    <a:srgbClr val="3333FF"/>
    <a:srgbClr val="AFAFFF"/>
    <a:srgbClr val="0033CC"/>
    <a:srgbClr val="0000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0913" autoAdjust="0"/>
  </p:normalViewPr>
  <p:slideViewPr>
    <p:cSldViewPr>
      <p:cViewPr varScale="1">
        <p:scale>
          <a:sx n="66" d="100"/>
          <a:sy n="66" d="100"/>
        </p:scale>
        <p:origin x="66" y="126"/>
      </p:cViewPr>
      <p:guideLst>
        <p:guide orient="horz" pos="2160"/>
        <p:guide pos="292"/>
      </p:guideLst>
    </p:cSldViewPr>
  </p:slideViewPr>
  <p:outlineViewPr>
    <p:cViewPr>
      <p:scale>
        <a:sx n="33" d="100"/>
        <a:sy n="33" d="100"/>
      </p:scale>
      <p:origin x="0" y="-2616"/>
    </p:cViewPr>
  </p:outlineViewPr>
  <p:notesTextViewPr>
    <p:cViewPr>
      <p:scale>
        <a:sx n="3" d="2"/>
        <a:sy n="3" d="2"/>
      </p:scale>
      <p:origin x="0" y="-486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74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6F28F61-97FE-4B0B-9938-470E9E24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60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8752_01/html/816-5174/contract-4.html#REFMAN4contract-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knews.cc/news/aprbmnv.html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0070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it-IT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Java  NIO (New IO) is an alternative IO API for Java</a:t>
            </a:r>
          </a:p>
          <a:p>
            <a:pPr eaLnBrk="1" hangingPunct="1"/>
            <a:endParaRPr kumimoji="1" lang="it-IT" altLang="zh-TW" sz="1200" b="0" i="0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pPr eaLnBrk="1" hangingPunct="1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In the standard IO API you work with byte streams and character streams. In NIO you work with channels and buffers. Data is always read from a channel into a buffer, or written from a buffer to a channel.</a:t>
            </a:r>
          </a:p>
          <a:p>
            <a:pPr eaLnBrk="1" hangingPunct="1"/>
            <a:endParaRPr kumimoji="1" lang="en-US" alt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0" kern="120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Java NIO: Non-blocking IO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UPC: Universal Product Codes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1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ctfs</a:t>
            </a:r>
            <a:endParaRPr kumimoji="1" lang="en-US" altLang="zh-TW" sz="1200" b="1" i="0" u="none" strike="noStrike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- contract file system</a:t>
            </a:r>
          </a:p>
          <a:p>
            <a:r>
              <a:rPr kumimoji="1" lang="en-US" altLang="zh-TW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Description</a:t>
            </a:r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The 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ctfs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 filesystem is the interface to the contract sub-system. </a:t>
            </a:r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ctfs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 is mounted during boot at /system/contract. For information on contracts and the contents of this filesystem, see </a:t>
            </a:r>
            <a:r>
              <a:rPr kumimoji="1" lang="en-US" altLang="zh-TW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  <a:hlinkClick r:id="rId3"/>
              </a:rPr>
              <a:t>contract(4)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.</a:t>
            </a:r>
          </a:p>
          <a:p>
            <a:pPr eaLnBrk="1" hangingPunct="1"/>
            <a:endParaRPr kumimoji="1" lang="en-US" altLang="zh-TW" sz="1200" b="0" i="0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pPr eaLnBrk="1" hangingPunct="1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Unix </a:t>
            </a:r>
            <a:r>
              <a:rPr kumimoji="1" lang="en-US" altLang="zh-TW" sz="1200" b="0" i="0" kern="120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File System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pPr eaLnBrk="1" hangingPunct="1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UFS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全名為通用快閃記憶體儲存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(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英文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: Universal Flash Storage )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，版本從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1.0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一路進化到今天的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3.1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，目前市面上絕大多數的手機大多都是從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UFS 2.0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開始採用。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pPr eaLnBrk="1" hangingPunct="1"/>
            <a:endParaRPr kumimoji="1" lang="en-US" alt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+mn-cs"/>
            </a:endParaRPr>
          </a:p>
          <a:p>
            <a:pPr fontAlgn="base"/>
            <a:r>
              <a:rPr kumimoji="1" lang="en-US" altLang="zh-TW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ZFS </a:t>
            </a:r>
            <a:r>
              <a:rPr kumimoji="1" lang="zh-TW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是什麼，它有什麼特性？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正如前面所說過的，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ZFS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是一個先進的文件系統。因此，它有一些有趣的 特性 。比如：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存儲池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寫時拷貝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快照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數據完整性驗證和自動修復</a:t>
            </a:r>
          </a:p>
          <a:p>
            <a:pPr fontAlgn="base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RAID-Z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最大單個文件大小為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16 EB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（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1 EB = 1024 PB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）</a:t>
            </a:r>
          </a:p>
          <a:p>
            <a:pPr fontAlgn="base"/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最大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256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千萬億（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256*10</a:t>
            </a:r>
            <a:r>
              <a:rPr kumimoji="1" lang="en-US" altLang="zh-TW" sz="1200" b="0" i="0" kern="1200" baseline="300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15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 ）的 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ZB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（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1 ZB = 1024 EB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）的存儲</a:t>
            </a:r>
          </a:p>
          <a:p>
            <a:br>
              <a:rPr lang="zh-TW" altLang="en-US" dirty="0"/>
            </a:br>
            <a:br>
              <a:rPr lang="zh-TW" altLang="en-US" dirty="0"/>
            </a:b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</a:rPr>
              <a:t>原文網址：</a:t>
            </a:r>
            <a:r>
              <a:rPr kumimoji="1" lang="en-US" altLang="zh-TW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+mn-cs"/>
                <a:hlinkClick r:id="rId4"/>
              </a:rPr>
              <a:t>https://kknews.cc/news/aprbmnv.html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D21303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524725"/>
            <a:ext cx="886248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3466"/>
            <a:ext cx="167851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0346459" y="6483350"/>
            <a:ext cx="225636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國立台灣大學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資訊工程學系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624DE5-1F45-4EFD-A402-47633E565A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401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20C1-AED1-4BE4-B2EC-DD8A7B43B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90964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4017" y="3"/>
            <a:ext cx="2743200" cy="60102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7" y="3"/>
            <a:ext cx="8026400" cy="60102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95A-61EB-4EA6-A17E-97FC3EA400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41233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00" y="6613526"/>
            <a:ext cx="27302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1" y="4016375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14896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3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2417" y="6524625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08168" y="6524625"/>
            <a:ext cx="2844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B0A6-A5B9-4F19-A482-C4080EE7DA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34151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FA5D-3C99-458A-B5CE-1A20B0004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11194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67835" y="1484313"/>
            <a:ext cx="517101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2052" y="1484313"/>
            <a:ext cx="51731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842E-8AC1-4897-A77D-317734F4B8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333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360E-E91E-4644-9362-F348235B67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6444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6EE8-6D9C-4C63-81CD-2510EDDF1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62661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500-F4A3-43BD-8325-8769892E5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56039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85E0E-9478-4EF8-A008-0DC72EAD46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813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19626-7FCA-4259-9FC2-BD3FE3483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63412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7835" y="1484313"/>
            <a:ext cx="10547351" cy="4525962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767" y="6508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2417" y="65246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8168" y="65246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7051B7D-0CED-42D3-83A2-FB443CE9D47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7" descr="BD21303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2" y="6588128"/>
            <a:ext cx="91218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381750"/>
            <a:ext cx="104563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0848528" y="6541135"/>
            <a:ext cx="187113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Bickley Script LET" pitchFamily="2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TW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zh-TW" altLang="en-US" sz="1600" b="1" dirty="0">
                <a:solidFill>
                  <a:srgbClr val="0000FF"/>
                </a:solidFill>
                <a:latin typeface="Arial" pitchFamily="34" charset="0"/>
                <a:ea typeface="全真中隸書" pitchFamily="49" charset="-120"/>
              </a:rPr>
              <a:t>資工系網媒所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  </a:t>
            </a:r>
            <a:r>
              <a:rPr lang="en-US" altLang="zh-TW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NEWS</a:t>
            </a:r>
            <a:r>
              <a:rPr lang="zh-TW" altLang="en-US" sz="1600" b="1" dirty="0">
                <a:solidFill>
                  <a:srgbClr val="FE0E02"/>
                </a:solidFill>
                <a:latin typeface="Arial" pitchFamily="34" charset="0"/>
                <a:ea typeface="全真中隸書" pitchFamily="49" charset="-120"/>
              </a:rPr>
              <a:t>實驗室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slow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8896" y="2132856"/>
            <a:ext cx="10654208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13:  File-System Interface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187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4" y="116632"/>
            <a:ext cx="848335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505" y="899251"/>
            <a:ext cx="12192000" cy="595874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File Locking Example . . .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  – </a:t>
            </a:r>
            <a:r>
              <a:rPr lang="en-US" altLang="zh-TW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textbook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	               // get the channel for the file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()/2, EXCLUSIVE);     // locks the 1st half of the file -</a:t>
            </a:r>
            <a:r>
              <a:rPr lang="zh-TW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exclusive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        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()/2+1,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zh-TW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locks the 2nd half of the file –</a:t>
            </a:r>
            <a:r>
              <a:rPr lang="zh-TW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zh-TW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/** Now read the data . . . */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sharedLock.release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                  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if (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if (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altLang="en-US" sz="1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sharedLock.release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2D2C50F-5E1D-4EC2-9886-F981D0A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DA9D26-4531-43DC-99D8-38CC6212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065" y="239749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3663190" y="1212339"/>
            <a:ext cx="5034186" cy="5376924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730A8C5-BADD-43CD-9CF4-580E802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B9D510-C2AF-45E7-B4D4-1517364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2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624" y="1052736"/>
            <a:ext cx="7200800" cy="5459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3057DCA-C60B-4131-B56B-3BA3BE7E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1A889E-6837-4505-99C9-0D8D4C18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AD5FF3-7B27-4E10-8384-1F5ACBAAE97E}"/>
              </a:ext>
            </a:extLst>
          </p:cNvPr>
          <p:cNvSpPr/>
          <p:nvPr/>
        </p:nvSpPr>
        <p:spPr bwMode="auto">
          <a:xfrm>
            <a:off x="3128726" y="1988840"/>
            <a:ext cx="6279641" cy="216024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132856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1936725-4624-444A-A631-954F6371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8EA0D6-273E-420D-9595-96BEB3A9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5520" y="1111827"/>
            <a:ext cx="9145016" cy="564673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</a:rPr>
              <a:t>Direct Access – </a:t>
            </a:r>
            <a:r>
              <a:rPr lang="en-US" altLang="en-US" sz="2000" dirty="0">
                <a:solidFill>
                  <a:srgbClr val="000000"/>
                </a:solidFill>
              </a:rPr>
              <a:t>file is fixed length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/>
              <a:t>	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r>
              <a:rPr lang="en-US" altLang="en-US" sz="600" dirty="0">
                <a:solidFill>
                  <a:srgbClr val="0033CC"/>
                </a:solidFill>
              </a:rPr>
              <a:t> </a:t>
            </a:r>
            <a:endParaRPr lang="en-US" altLang="en-US" sz="6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800" dirty="0"/>
              <a:t>See 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1800" dirty="0">
                <a:solidFill>
                  <a:srgbClr val="0033CC"/>
                </a:solidFill>
              </a:rPr>
              <a:t> </a:t>
            </a:r>
            <a:r>
              <a:rPr lang="en-US" altLang="en-US" sz="1800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sz="1800" dirty="0">
                <a:solidFill>
                  <a:srgbClr val="0033CC"/>
                </a:solidFill>
              </a:rPr>
              <a:t> </a:t>
            </a:r>
            <a:r>
              <a:rPr lang="en-US" altLang="en-US" sz="1800" dirty="0"/>
              <a:t>in Ch 14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E702E7E-D4BF-42BC-9451-F5224557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2D6C73-1410-48CC-9E1E-58F0C313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0"/>
            <a:ext cx="10308028" cy="1700808"/>
          </a:xfrm>
        </p:spPr>
        <p:txBody>
          <a:bodyPr/>
          <a:lstStyle/>
          <a:p>
            <a:pPr eaLnBrk="1" hangingPunct="1"/>
            <a:r>
              <a:rPr lang="en-US" altLang="en-US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31" y="2060848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494D814-1FA2-4F47-938A-A3920F65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0A1C8D-E386-42D7-AA42-8C596E0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4465" y="239165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1196976"/>
            <a:ext cx="9937103" cy="5421859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7527B32-6654-4FEF-9E3A-D0C764F3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BDE090-C067-4C51-9C3E-B8BF31E1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404664"/>
            <a:ext cx="9386076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F4C19B-0FFD-49A7-860B-61785BD02ADB}"/>
              </a:ext>
            </a:extLst>
          </p:cNvPr>
          <p:cNvSpPr/>
          <p:nvPr/>
        </p:nvSpPr>
        <p:spPr bwMode="auto">
          <a:xfrm>
            <a:off x="3120185" y="1529705"/>
            <a:ext cx="6264696" cy="432048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71" y="1700808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8E22D2-6C61-4E50-87A6-0DA3ACD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212F34-9BD9-4B85-B951-A7900E2B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3472" y="1374776"/>
            <a:ext cx="9865096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4062414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3886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2941CB2-CF52-4189-B23F-8D26ABE3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19EFE7-E23E-4206-918D-9165C370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8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1424" y="1124744"/>
            <a:ext cx="10513168" cy="5416543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file system also tracks that file system</a:t>
            </a:r>
            <a:r>
              <a:rPr lang="en-US" altLang="ja-JP" dirty="0"/>
              <a:t>’s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As well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79C0CDA-07E7-46C1-B1B9-A961151A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A33C3A-BFD4-4430-AF1D-35FB9836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DE500-F4A3-43BD-8325-8769892E53E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7062" y="240331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5285" y="1681956"/>
            <a:ext cx="525311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Protection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7B0302D-F0C9-4826-A930-D41AB15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362017-8635-4817-A0D7-1777AF7C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6329" y="332656"/>
            <a:ext cx="945138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D908F9-F31C-4C2F-915A-69C12D60D3F9}"/>
              </a:ext>
            </a:extLst>
          </p:cNvPr>
          <p:cNvSpPr/>
          <p:nvPr/>
        </p:nvSpPr>
        <p:spPr bwMode="auto">
          <a:xfrm>
            <a:off x="2711624" y="1772816"/>
            <a:ext cx="7344816" cy="396044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ickley Script LET" pitchFamily="2" charset="0"/>
              <a:ea typeface="新細明體" pitchFamily="18" charset="-120"/>
            </a:endParaRP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26" y="1916832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CC28AC2-EEE9-4FC1-AE01-AEE5FA7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943335-B686-40D5-BB10-26B75B1C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56EE8-6D9C-4C63-81CD-2510EDDF175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7368" y="1284354"/>
            <a:ext cx="11377263" cy="4808942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11D968D-0702-4593-A0B0-B275A831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DE72EB-849E-4300-825C-25D54289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DE500-F4A3-43BD-8325-8769892E53E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332656"/>
            <a:ext cx="939145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7768" y="1556792"/>
            <a:ext cx="4621500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0BF5B86-AE4C-430A-B2CC-45F7839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320F5D-E430-412A-A682-D8A217B7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2296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022" y="2000891"/>
            <a:ext cx="8772450" cy="4020397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256784"/>
            <a:ext cx="718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5BC1920-4B5A-439D-B86B-A42AAC8C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29F5AF-7E5E-4314-B2A3-8325DA48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974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3" y="1242528"/>
            <a:ext cx="7275512" cy="4706752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pPr lvl="1"/>
            <a:r>
              <a:rPr lang="en-US" altLang="en-US" dirty="0"/>
              <a:t>Different names in a directory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746501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262188"/>
            <a:ext cx="723741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CC6146D-FA22-4D42-ADB4-7F472DB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278070-A14C-4045-84AA-B41E9F43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3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4" y="1120776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4" y="4547576"/>
            <a:ext cx="8229600" cy="2065720"/>
          </a:xfrm>
          <a:prstGeom prst="rect">
            <a:avLst/>
          </a:prstGeom>
          <a:solidFill>
            <a:srgbClr val="D7D7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20000"/>
              </a:spcBef>
              <a:buBlip>
                <a:blip r:embed="rId3"/>
              </a:buBlip>
            </a:pPr>
            <a:r>
              <a:rPr lang="en-US" altLang="en-US" sz="2800" dirty="0">
                <a:latin typeface="+mn-lt"/>
                <a:ea typeface="+mn-ea"/>
              </a:rPr>
              <a:t>Path name</a:t>
            </a:r>
          </a:p>
          <a:p>
            <a:pPr algn="l" eaLnBrk="0" hangingPunct="0">
              <a:spcBef>
                <a:spcPct val="20000"/>
              </a:spcBef>
              <a:buBlip>
                <a:blip r:embed="rId3"/>
              </a:buBlip>
            </a:pPr>
            <a:r>
              <a:rPr lang="en-US" altLang="en-US" sz="2800" dirty="0">
                <a:latin typeface="+mn-lt"/>
                <a:ea typeface="+mn-ea"/>
              </a:rPr>
              <a:t>Can have the same file name for different user</a:t>
            </a:r>
          </a:p>
          <a:p>
            <a:pPr algn="l" eaLnBrk="0" hangingPunct="0">
              <a:spcBef>
                <a:spcPct val="20000"/>
              </a:spcBef>
              <a:buBlip>
                <a:blip r:embed="rId3"/>
              </a:buBlip>
            </a:pPr>
            <a:r>
              <a:rPr lang="en-US" altLang="en-US" sz="2800" dirty="0">
                <a:latin typeface="+mn-lt"/>
                <a:ea typeface="+mn-ea"/>
              </a:rPr>
              <a:t>Efficient searching</a:t>
            </a:r>
          </a:p>
          <a:p>
            <a:pPr algn="l" eaLnBrk="0" hangingPunct="0">
              <a:spcBef>
                <a:spcPct val="20000"/>
              </a:spcBef>
              <a:buBlip>
                <a:blip r:embed="rId3"/>
              </a:buBlip>
            </a:pPr>
            <a:r>
              <a:rPr lang="en-US" altLang="en-US" sz="2800" dirty="0">
                <a:latin typeface="+mn-lt"/>
                <a:ea typeface="+mn-ea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4" y="1772816"/>
            <a:ext cx="7873477" cy="26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0E674BE-E69C-4BEB-BFD5-6F9815C6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271A69-622F-41D6-B0E5-836E45B0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39839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59C494D-E03F-4609-9467-E899C6C4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FCBDF7-ED43-447F-9AD7-DCC3E61D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400923"/>
            <a:ext cx="940712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4424" y="1350089"/>
            <a:ext cx="7613781" cy="4530725"/>
          </a:xfrm>
        </p:spPr>
        <p:txBody>
          <a:bodyPr/>
          <a:lstStyle/>
          <a:p>
            <a:r>
              <a:rPr lang="en-US" altLang="en-US" dirty="0"/>
              <a:t>Efficient searching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Grouping Capability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5884526-1490-4A5A-ADF9-655439F2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410EE9-0471-4C08-9EA4-0E09C507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260648"/>
            <a:ext cx="905096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8" y="1136650"/>
            <a:ext cx="9266991" cy="524467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Delete a file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dirty="0"/>
              <a:t>	Example:  if in current directory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5877272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Helvetica" panose="020B0604020202020204" pitchFamily="34" charset="0"/>
              </a:rPr>
              <a:t>Deleting </a:t>
            </a:r>
            <a:r>
              <a:rPr lang="ja-JP" altLang="en-US" sz="2000" dirty="0">
                <a:latin typeface="Helvetica" panose="020B0604020202020204" pitchFamily="34" charset="0"/>
              </a:rPr>
              <a:t>“</a:t>
            </a:r>
            <a:r>
              <a:rPr lang="en-US" altLang="ja-JP" sz="2000" dirty="0">
                <a:latin typeface="Helvetica" panose="020B0604020202020204" pitchFamily="34" charset="0"/>
              </a:rPr>
              <a:t>mail</a:t>
            </a:r>
            <a:r>
              <a:rPr lang="ja-JP" altLang="en-US" sz="2000" dirty="0">
                <a:latin typeface="Helvetica" panose="020B0604020202020204" pitchFamily="34" charset="0"/>
              </a:rPr>
              <a:t>”</a:t>
            </a:r>
            <a:r>
              <a:rPr lang="en-US" altLang="ja-JP" sz="2000" dirty="0">
                <a:latin typeface="Helvetica" panose="020B0604020202020204" pitchFamily="34" charset="0"/>
              </a:rPr>
              <a:t> </a:t>
            </a:r>
            <a:r>
              <a:rPr lang="en-US" altLang="ja-JP" sz="2000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0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0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95" y="4479016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C396511-8ABF-4FDB-ADE0-0E26A158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D8326-35FA-48D2-B51F-887E0850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7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867" y="1093789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862871"/>
            <a:ext cx="5544616" cy="4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C3B53B2-E023-4780-BA5B-6850E04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0347CB-6BEE-4F2D-A35E-BBCB8C94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974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1056" y="1268760"/>
            <a:ext cx="7051305" cy="4530725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7498707-F8A0-4A9C-B249-C155BB9E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F8CEBB-0FF8-4D42-B8F3-150C0587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6415" y="260648"/>
            <a:ext cx="8406136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560" y="1196752"/>
            <a:ext cx="7920880" cy="4972520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</a:t>
            </a:r>
            <a:br>
              <a:rPr lang="en-US" altLang="en-US" dirty="0"/>
            </a:br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1FB904F-78D4-464A-9DC9-8A6F6C50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DF85F-AA3B-401B-A5D0-46A7AAE1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331914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5F14EAB-3969-4D2C-A145-E64F7804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7BC5AD-780E-4837-9FFE-93C5D4F9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60" y="260648"/>
            <a:ext cx="858920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6508" y="1628801"/>
            <a:ext cx="7707312" cy="4176464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DB05E6E-D0AA-46CC-AB4D-4B95AE43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58393D-72A0-4BEB-859F-7235F3FB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7221" y="24908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576" y="1268760"/>
            <a:ext cx="8016179" cy="5112568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  <a:p>
            <a:pPr lvl="1"/>
            <a:r>
              <a:rPr lang="en-US" altLang="en-US" b="1" dirty="0"/>
              <a:t>Attribute change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CC4B45B-1323-4498-8966-9392FA41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21ECEBB-C330-44F0-82A2-C2D5BACD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1" y="258409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092200"/>
            <a:ext cx="11089232" cy="536113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400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400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400" dirty="0"/>
              <a:t>	</a:t>
            </a:r>
            <a:r>
              <a:rPr lang="en-US" altLang="en-US" sz="700" dirty="0"/>
              <a:t>	</a:t>
            </a:r>
            <a:r>
              <a:rPr lang="en-US" altLang="en-US" sz="14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400" dirty="0"/>
              <a:t>		a) </a:t>
            </a:r>
            <a:r>
              <a:rPr lang="en-US" altLang="en-US" sz="1400" b="1" dirty="0"/>
              <a:t>owner access</a:t>
            </a:r>
            <a:r>
              <a:rPr lang="en-US" altLang="en-US" sz="1400" dirty="0"/>
              <a:t> 	7	</a:t>
            </a:r>
            <a:r>
              <a:rPr lang="en-US" altLang="en-US" sz="1400" dirty="0">
                <a:sym typeface="Symbol" panose="05050102010706020507" pitchFamily="18" charset="2"/>
              </a:rPr>
              <a:t>	1 1 1</a:t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400" dirty="0">
                <a:sym typeface="Symbol" panose="05050102010706020507" pitchFamily="18" charset="2"/>
              </a:rPr>
              <a:t>		b) </a:t>
            </a:r>
            <a:r>
              <a:rPr lang="en-US" altLang="en-US" sz="1400" b="1" dirty="0">
                <a:sym typeface="Symbol" panose="05050102010706020507" pitchFamily="18" charset="2"/>
              </a:rPr>
              <a:t>group access</a:t>
            </a:r>
            <a:r>
              <a:rPr lang="en-US" altLang="en-US" sz="14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4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400" dirty="0">
                <a:sym typeface="Symbol" panose="05050102010706020507" pitchFamily="18" charset="2"/>
              </a:rPr>
              <a:t>		c) </a:t>
            </a:r>
            <a:r>
              <a:rPr lang="en-US" altLang="en-US" sz="1400" b="1" dirty="0">
                <a:sym typeface="Symbol" panose="05050102010706020507" pitchFamily="18" charset="2"/>
              </a:rPr>
              <a:t>public access</a:t>
            </a:r>
            <a:r>
              <a:rPr lang="en-US" altLang="en-US" sz="14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For a particular file (say </a:t>
            </a:r>
            <a:r>
              <a:rPr lang="en-US" altLang="en-US" sz="2400" i="1" dirty="0">
                <a:sym typeface="Symbol" panose="05050102010706020507" pitchFamily="18" charset="2"/>
              </a:rPr>
              <a:t>game</a:t>
            </a:r>
            <a:r>
              <a:rPr lang="en-US" altLang="en-US" sz="2400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487" y="5645299"/>
            <a:ext cx="5559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77" y="4437112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5E561E8-C9C3-49F7-AF29-B448B1C8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CBDDC1-736E-4CD6-ACD6-10A4B5C8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372" y="263525"/>
            <a:ext cx="11305256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10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16" y="1136650"/>
            <a:ext cx="4156568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344BCEF-AB31-424A-8639-525D8084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FA5618-436C-4E7E-84DE-6B01A5FF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539" y="260648"/>
            <a:ext cx="85072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629172" y="1913731"/>
            <a:ext cx="8933656" cy="3030537"/>
          </a:xfrm>
          <a:noFill/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050DA97-5D95-4101-9CF3-53FB55E1FF09}"/>
              </a:ext>
            </a:extLst>
          </p:cNvPr>
          <p:cNvSpPr txBox="1"/>
          <p:nvPr/>
        </p:nvSpPr>
        <p:spPr>
          <a:xfrm>
            <a:off x="3575720" y="15432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owner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47831-BB88-4D29-B5AC-D033C022AA6F}"/>
              </a:ext>
            </a:extLst>
          </p:cNvPr>
          <p:cNvSpPr txBox="1"/>
          <p:nvPr/>
        </p:nvSpPr>
        <p:spPr>
          <a:xfrm>
            <a:off x="4463496" y="15432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F136E9-FA33-4BB4-AC00-17E8AC63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9CB984-B0A7-4FB9-88E0-5359E585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8559" y="24033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1712" y="1484784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CA02304-5960-422E-AD4A-495777A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1A236B-DCD7-48D2-ABAA-24D596C7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7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10704512" cy="5133974"/>
          </a:xfrm>
        </p:spPr>
        <p:txBody>
          <a:bodyPr/>
          <a:lstStyle/>
          <a:p>
            <a:r>
              <a:rPr lang="en-US" altLang="en-US" sz="2000" b="1" dirty="0"/>
              <a:t>Name</a:t>
            </a:r>
            <a:r>
              <a:rPr lang="en-US" altLang="en-US" sz="2000" dirty="0"/>
              <a:t> – only information kept in human-readable form</a:t>
            </a:r>
          </a:p>
          <a:p>
            <a:r>
              <a:rPr lang="en-US" altLang="en-US" sz="2000" b="1" dirty="0"/>
              <a:t>Identifier</a:t>
            </a:r>
            <a:r>
              <a:rPr lang="en-US" altLang="en-US" sz="2000" dirty="0"/>
              <a:t> – unique tag (number) identifies file within file system</a:t>
            </a:r>
          </a:p>
          <a:p>
            <a:r>
              <a:rPr lang="en-US" altLang="en-US" sz="2000" b="1" dirty="0"/>
              <a:t>Type</a:t>
            </a:r>
            <a:r>
              <a:rPr lang="en-US" altLang="en-US" sz="2000" dirty="0"/>
              <a:t> – needed for systems that support different types</a:t>
            </a:r>
          </a:p>
          <a:p>
            <a:r>
              <a:rPr lang="en-US" altLang="en-US" sz="2000" b="1" dirty="0"/>
              <a:t>Location</a:t>
            </a:r>
            <a:r>
              <a:rPr lang="en-US" altLang="en-US" sz="2000" dirty="0"/>
              <a:t> – pointer to file location on device</a:t>
            </a:r>
          </a:p>
          <a:p>
            <a:r>
              <a:rPr lang="en-US" altLang="en-US" sz="2000" b="1" dirty="0"/>
              <a:t>Size</a:t>
            </a:r>
            <a:r>
              <a:rPr lang="en-US" altLang="en-US" sz="2000" dirty="0"/>
              <a:t> – current file size</a:t>
            </a:r>
          </a:p>
          <a:p>
            <a:r>
              <a:rPr lang="en-US" altLang="en-US" sz="2000" b="1" dirty="0"/>
              <a:t>Protection</a:t>
            </a:r>
            <a:r>
              <a:rPr lang="en-US" altLang="en-US" sz="2000" dirty="0"/>
              <a:t> – controls who can do reading, writing, executing</a:t>
            </a:r>
          </a:p>
          <a:p>
            <a:r>
              <a:rPr lang="en-US" altLang="en-US" sz="2000" b="1" dirty="0"/>
              <a:t>Time, date, and user identification</a:t>
            </a:r>
            <a:r>
              <a:rPr lang="en-US" altLang="en-US" sz="2000" dirty="0"/>
              <a:t> – data for protection, security, and usage monitoring</a:t>
            </a:r>
          </a:p>
          <a:p>
            <a:r>
              <a:rPr lang="en-US" altLang="en-US" sz="2000" dirty="0"/>
              <a:t>Information about files are kept in the directory structure, which is maintained on the disk</a:t>
            </a:r>
          </a:p>
          <a:p>
            <a:r>
              <a:rPr lang="en-US" altLang="en-US" sz="2000" dirty="0"/>
              <a:t>Many variations, including extended file attributes such as file checksum</a:t>
            </a:r>
          </a:p>
          <a:p>
            <a:r>
              <a:rPr lang="en-US" altLang="en-US" sz="2000" dirty="0"/>
              <a:t>Information kept in the directory structure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4EA9346-25EB-4743-AE87-4C180075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6B70BB-EDD4-4EBE-B7F9-D3CF578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4507" y="24512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Windows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6" y="862292"/>
            <a:ext cx="2232248" cy="599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1D572FB-E2AF-4378-9314-287BD919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F75FBC-254E-4D0D-88D2-7BC64A0C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B97925-2255-446E-AC7F-9DE39346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505" y="1484784"/>
            <a:ext cx="3942102" cy="40142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27C7C2-E593-4E51-8BDE-97D0063CA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" y="991588"/>
            <a:ext cx="4000500" cy="5514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974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5691" y="1340768"/>
            <a:ext cx="11640617" cy="4530725"/>
          </a:xfrm>
        </p:spPr>
        <p:txBody>
          <a:bodyPr/>
          <a:lstStyle/>
          <a:p>
            <a:r>
              <a:rPr lang="en-US" altLang="en-US" sz="2400" dirty="0"/>
              <a:t>File is an </a:t>
            </a:r>
            <a:r>
              <a:rPr lang="en-US" altLang="en-US" sz="2400" b="1" dirty="0"/>
              <a:t>abstract data type</a:t>
            </a:r>
          </a:p>
          <a:p>
            <a:r>
              <a:rPr lang="en-US" altLang="en-US" sz="2400" b="1" dirty="0"/>
              <a:t>Create</a:t>
            </a:r>
          </a:p>
          <a:p>
            <a:r>
              <a:rPr lang="en-US" altLang="en-US" sz="2400" b="1" dirty="0"/>
              <a:t>Write – </a:t>
            </a:r>
            <a:r>
              <a:rPr lang="en-US" altLang="en-US" sz="2400" dirty="0"/>
              <a:t>at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location</a:t>
            </a:r>
          </a:p>
          <a:p>
            <a:r>
              <a:rPr lang="en-US" altLang="en-US" sz="2400" b="1" dirty="0"/>
              <a:t>Read – </a:t>
            </a:r>
            <a:r>
              <a:rPr lang="en-US" altLang="en-US" sz="2400" dirty="0"/>
              <a:t>at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location</a:t>
            </a:r>
          </a:p>
          <a:p>
            <a:r>
              <a:rPr lang="en-US" altLang="en-US" sz="2400" b="1" dirty="0"/>
              <a:t>Reposition within file -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sz="2400" b="1" dirty="0"/>
              <a:t>Delete</a:t>
            </a:r>
          </a:p>
          <a:p>
            <a:r>
              <a:rPr lang="en-US" altLang="en-US" sz="2400" b="1" dirty="0"/>
              <a:t>Truncate</a:t>
            </a:r>
          </a:p>
          <a:p>
            <a:r>
              <a:rPr lang="en-US" altLang="en-US" sz="2400" b="1" i="1" dirty="0"/>
              <a:t>Open(F</a:t>
            </a:r>
            <a:r>
              <a:rPr lang="en-US" altLang="en-US" sz="2400" b="1" i="1" baseline="-25000" dirty="0"/>
              <a:t>i</a:t>
            </a:r>
            <a:r>
              <a:rPr lang="en-US" altLang="en-US" sz="2400" b="1" i="1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– search the directory structure on disk for entry </a:t>
            </a:r>
            <a:r>
              <a:rPr lang="en-US" altLang="en-US" sz="2400" b="1" i="1" dirty="0"/>
              <a:t>F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, and move the content of entry to memory</a:t>
            </a:r>
          </a:p>
          <a:p>
            <a:r>
              <a:rPr lang="en-US" altLang="en-US" sz="2400" b="1" i="1" dirty="0"/>
              <a:t>Close (F</a:t>
            </a:r>
            <a:r>
              <a:rPr lang="en-US" altLang="en-US" sz="2400" b="1" i="1" baseline="-25000" dirty="0"/>
              <a:t>i</a:t>
            </a:r>
            <a:r>
              <a:rPr lang="en-US" altLang="en-US" sz="2400" b="1" i="1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– move the content of entry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dirty="0"/>
              <a:t>in memory to directory structure on disk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993DF28-4A5E-4E4F-B131-0BE4F8A0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2A8889-2083-45D5-BD29-3D6D1DFE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428" y="1268760"/>
            <a:ext cx="10297143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8C608D5-94BC-4896-B657-257BE59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A0EC6D-2D76-42A9-996F-282A33A2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348" y="1268760"/>
            <a:ext cx="11737304" cy="4538012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0075C8C-75AB-4AF1-AC68-506C7C1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/36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8246F3-9BE0-42B4-9C99-B4D8BCE9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9B0A6-A5B9-4F19-A482-C4080EE7DAE7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2B2B2"/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ickley Script LET" pitchFamily="2" charset="0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18653</TotalTime>
  <Words>2065</Words>
  <Application>Microsoft Office PowerPoint</Application>
  <PresentationFormat>寬螢幕</PresentationFormat>
  <Paragraphs>393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51" baseType="lpstr">
      <vt:lpstr>Bickley Script LET</vt:lpstr>
      <vt:lpstr>Monotype Sorts</vt:lpstr>
      <vt:lpstr>ＭＳ Ｐゴシック</vt:lpstr>
      <vt:lpstr>ＭＳ Ｐゴシック</vt:lpstr>
      <vt:lpstr>全真中隸書</vt:lpstr>
      <vt:lpstr>新細明體</vt:lpstr>
      <vt:lpstr>Arial</vt:lpstr>
      <vt:lpstr>Courier New</vt:lpstr>
      <vt:lpstr>Helvetica</vt:lpstr>
      <vt:lpstr>Symbol</vt:lpstr>
      <vt:lpstr>Times New Roman</vt:lpstr>
      <vt:lpstr>Verdana</vt:lpstr>
      <vt:lpstr>Wingdings</vt:lpstr>
      <vt:lpstr>1_Default Design</vt:lpstr>
      <vt:lpstr>Chapter 13:  File-System Interface</vt:lpstr>
      <vt:lpstr>Outline</vt:lpstr>
      <vt:lpstr>Objectives</vt:lpstr>
      <vt:lpstr>File Concept</vt:lpstr>
      <vt:lpstr>File Attributes</vt:lpstr>
      <vt:lpstr>File info Windows</vt:lpstr>
      <vt:lpstr>File Operations</vt:lpstr>
      <vt:lpstr>Open Files</vt:lpstr>
      <vt:lpstr>Open File Locking</vt:lpstr>
      <vt:lpstr>File Locking Example – Java API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Protection</vt:lpstr>
      <vt:lpstr>Access Lists and Groups</vt:lpstr>
      <vt:lpstr>Windows 10 Access-Control List Management</vt:lpstr>
      <vt:lpstr>A Sample UNIX Directory Listing</vt:lpstr>
      <vt:lpstr>End of Chapter 13</vt:lpstr>
    </vt:vector>
  </TitlesOfParts>
  <Company>RTSL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智文 薛</cp:lastModifiedBy>
  <cp:revision>1011</cp:revision>
  <cp:lastPrinted>2011-11-20T14:32:55Z</cp:lastPrinted>
  <dcterms:created xsi:type="dcterms:W3CDTF">2001-12-27T10:28:16Z</dcterms:created>
  <dcterms:modified xsi:type="dcterms:W3CDTF">2020-06-01T12:32:51Z</dcterms:modified>
</cp:coreProperties>
</file>