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0" r:id="rId1"/>
  </p:sldMasterIdLst>
  <p:notesMasterIdLst>
    <p:notesMasterId r:id="rId45"/>
  </p:notesMasterIdLst>
  <p:handoutMasterIdLst>
    <p:handoutMasterId r:id="rId46"/>
  </p:handoutMasterIdLst>
  <p:sldIdLst>
    <p:sldId id="432" r:id="rId2"/>
    <p:sldId id="332" r:id="rId3"/>
    <p:sldId id="333" r:id="rId4"/>
    <p:sldId id="334" r:id="rId5"/>
    <p:sldId id="335" r:id="rId6"/>
    <p:sldId id="336" r:id="rId7"/>
    <p:sldId id="337" r:id="rId8"/>
    <p:sldId id="338" r:id="rId9"/>
    <p:sldId id="391" r:id="rId10"/>
    <p:sldId id="339" r:id="rId11"/>
    <p:sldId id="340" r:id="rId12"/>
    <p:sldId id="344" r:id="rId13"/>
    <p:sldId id="345" r:id="rId14"/>
    <p:sldId id="346" r:id="rId15"/>
    <p:sldId id="347" r:id="rId16"/>
    <p:sldId id="348" r:id="rId17"/>
    <p:sldId id="349" r:id="rId18"/>
    <p:sldId id="351" r:id="rId19"/>
    <p:sldId id="352" r:id="rId20"/>
    <p:sldId id="353" r:id="rId21"/>
    <p:sldId id="354" r:id="rId22"/>
    <p:sldId id="358" r:id="rId23"/>
    <p:sldId id="359" r:id="rId24"/>
    <p:sldId id="360" r:id="rId25"/>
    <p:sldId id="362" r:id="rId26"/>
    <p:sldId id="363" r:id="rId27"/>
    <p:sldId id="364" r:id="rId28"/>
    <p:sldId id="365" r:id="rId29"/>
    <p:sldId id="366" r:id="rId30"/>
    <p:sldId id="394" r:id="rId31"/>
    <p:sldId id="367" r:id="rId32"/>
    <p:sldId id="368" r:id="rId33"/>
    <p:sldId id="369" r:id="rId34"/>
    <p:sldId id="370" r:id="rId35"/>
    <p:sldId id="371" r:id="rId36"/>
    <p:sldId id="372" r:id="rId37"/>
    <p:sldId id="373" r:id="rId38"/>
    <p:sldId id="374" r:id="rId39"/>
    <p:sldId id="386" r:id="rId40"/>
    <p:sldId id="387" r:id="rId41"/>
    <p:sldId id="388" r:id="rId42"/>
    <p:sldId id="395" r:id="rId43"/>
    <p:sldId id="389" r:id="rId44"/>
  </p:sldIdLst>
  <p:sldSz cx="12192000" cy="6858000"/>
  <p:notesSz cx="6858000" cy="9144000"/>
  <p:defaultTextStyle>
    <a:defPPr>
      <a:defRPr lang="zh-TW"/>
    </a:defPPr>
    <a:lvl1pPr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1pPr>
    <a:lvl2pPr marL="457200"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2pPr>
    <a:lvl3pPr marL="914400"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3pPr>
    <a:lvl4pPr marL="1371600"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4pPr>
    <a:lvl5pPr marL="1828800"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5pPr>
    <a:lvl6pPr marL="2286000" algn="l" defTabSz="914400" rtl="0" eaLnBrk="1" latinLnBrk="0" hangingPunct="1">
      <a:defRPr kumimoji="1" kern="1200">
        <a:solidFill>
          <a:schemeClr val="tx1"/>
        </a:solidFill>
        <a:latin typeface="Bickley Script LET" pitchFamily="2" charset="0"/>
        <a:ea typeface="新細明體" pitchFamily="18" charset="-120"/>
        <a:cs typeface="+mn-cs"/>
      </a:defRPr>
    </a:lvl6pPr>
    <a:lvl7pPr marL="2743200" algn="l" defTabSz="914400" rtl="0" eaLnBrk="1" latinLnBrk="0" hangingPunct="1">
      <a:defRPr kumimoji="1" kern="1200">
        <a:solidFill>
          <a:schemeClr val="tx1"/>
        </a:solidFill>
        <a:latin typeface="Bickley Script LET" pitchFamily="2" charset="0"/>
        <a:ea typeface="新細明體" pitchFamily="18" charset="-120"/>
        <a:cs typeface="+mn-cs"/>
      </a:defRPr>
    </a:lvl7pPr>
    <a:lvl8pPr marL="3200400" algn="l" defTabSz="914400" rtl="0" eaLnBrk="1" latinLnBrk="0" hangingPunct="1">
      <a:defRPr kumimoji="1" kern="1200">
        <a:solidFill>
          <a:schemeClr val="tx1"/>
        </a:solidFill>
        <a:latin typeface="Bickley Script LET" pitchFamily="2" charset="0"/>
        <a:ea typeface="新細明體" pitchFamily="18" charset="-120"/>
        <a:cs typeface="+mn-cs"/>
      </a:defRPr>
    </a:lvl8pPr>
    <a:lvl9pPr marL="3657600" algn="l" defTabSz="914400" rtl="0" eaLnBrk="1" latinLnBrk="0" hangingPunct="1">
      <a:defRPr kumimoji="1" kern="1200">
        <a:solidFill>
          <a:schemeClr val="tx1"/>
        </a:solidFill>
        <a:latin typeface="Bickley Script LET" pitchFamily="2" charset="0"/>
        <a:ea typeface="新細明體" pitchFamily="18" charset="-120"/>
        <a:cs typeface="+mn-cs"/>
      </a:defRPr>
    </a:lvl9pPr>
  </p:defaultTextStyle>
  <p:extLst>
    <p:ext uri="{EFAFB233-063F-42B5-8137-9DF3F51BA10A}">
      <p15:sldGuideLst xmlns:p15="http://schemas.microsoft.com/office/powerpoint/2012/main">
        <p15:guide id="1" orient="horz" pos="2160" userDrawn="1">
          <p15:clr>
            <a:srgbClr val="A4A3A4"/>
          </p15:clr>
        </p15:guide>
        <p15:guide id="2" pos="29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990000"/>
    <a:srgbClr val="FFFFFF"/>
    <a:srgbClr val="D2FD8D"/>
    <a:srgbClr val="A4FD03"/>
    <a:srgbClr val="3333FF"/>
    <a:srgbClr val="AFAFFF"/>
    <a:srgbClr val="0033CC"/>
    <a:srgbClr val="000066"/>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80913" autoAdjust="0"/>
  </p:normalViewPr>
  <p:slideViewPr>
    <p:cSldViewPr>
      <p:cViewPr varScale="1">
        <p:scale>
          <a:sx n="92" d="100"/>
          <a:sy n="92" d="100"/>
        </p:scale>
        <p:origin x="1290" y="66"/>
      </p:cViewPr>
      <p:guideLst>
        <p:guide orient="horz" pos="2160"/>
        <p:guide pos="292"/>
      </p:guideLst>
    </p:cSldViewPr>
  </p:slideViewPr>
  <p:outlineViewPr>
    <p:cViewPr>
      <p:scale>
        <a:sx n="33" d="100"/>
        <a:sy n="33" d="100"/>
      </p:scale>
      <p:origin x="0" y="-2616"/>
    </p:cViewPr>
  </p:outlineViewPr>
  <p:notesTextViewPr>
    <p:cViewPr>
      <p:scale>
        <a:sx n="3" d="2"/>
        <a:sy n="3" d="2"/>
      </p:scale>
      <p:origin x="0" y="0"/>
    </p:cViewPr>
  </p:notesTextViewPr>
  <p:sorterViewPr>
    <p:cViewPr varScale="1">
      <p:scale>
        <a:sx n="1" d="1"/>
        <a:sy n="1" d="1"/>
      </p:scale>
      <p:origin x="0" y="-6150"/>
    </p:cViewPr>
  </p:sorterViewPr>
  <p:notesViewPr>
    <p:cSldViewPr>
      <p:cViewPr varScale="1">
        <p:scale>
          <a:sx n="81" d="100"/>
          <a:sy n="81" d="100"/>
        </p:scale>
        <p:origin x="-48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7401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pitchFamily="34" charset="0"/>
              </a:defRPr>
            </a:lvl1pPr>
          </a:lstStyle>
          <a:p>
            <a:pPr>
              <a:defRPr/>
            </a:pPr>
            <a:endParaRPr lang="en-US" altLang="zh-TW"/>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ltLang="zh-TW"/>
          </a:p>
        </p:txBody>
      </p:sp>
      <p:sp>
        <p:nvSpPr>
          <p:cNvPr id="706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pitchFamily="34" charset="0"/>
              </a:defRPr>
            </a:lvl1pPr>
          </a:lstStyle>
          <a:p>
            <a:pPr>
              <a:defRPr/>
            </a:pPr>
            <a:endParaRPr lang="en-US" altLang="zh-TW"/>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6F28F61-97FE-4B0B-9938-470E9E24C3A8}" type="slidenum">
              <a:rPr lang="en-US" altLang="zh-TW"/>
              <a:pPr>
                <a:defRPr/>
              </a:pPr>
              <a:t>‹#›</a:t>
            </a:fld>
            <a:endParaRPr lang="en-US" altLang="zh-TW"/>
          </a:p>
        </p:txBody>
      </p:sp>
    </p:spTree>
    <p:extLst>
      <p:ext uri="{BB962C8B-B14F-4D97-AF65-F5344CB8AC3E}">
        <p14:creationId xmlns:p14="http://schemas.microsoft.com/office/powerpoint/2010/main" val="38860652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382588" y="685800"/>
            <a:ext cx="6096000" cy="3429000"/>
          </a:xfrm>
          <a:ln/>
        </p:spPr>
      </p:sp>
      <p:sp>
        <p:nvSpPr>
          <p:cNvPr id="73731" name="Rectangle 3"/>
          <p:cNvSpPr>
            <a:spLocks noGrp="1" noChangeArrowheads="1"/>
          </p:cNvSpPr>
          <p:nvPr>
            <p:ph type="body" idx="1"/>
          </p:nvPr>
        </p:nvSpPr>
        <p:spPr>
          <a:xfrm>
            <a:off x="914400" y="4343400"/>
            <a:ext cx="5029200" cy="4114800"/>
          </a:xfrm>
          <a:noFill/>
        </p:spPr>
        <p:txBody>
          <a:bodyPr/>
          <a:lstStyle/>
          <a:p>
            <a:pPr eaLnBrk="1" hangingPunct="1"/>
            <a:endParaRPr lang="zh-TW" altLang="zh-TW" dirty="0"/>
          </a:p>
        </p:txBody>
      </p:sp>
    </p:spTree>
    <p:extLst>
      <p:ext uri="{BB962C8B-B14F-4D97-AF65-F5344CB8AC3E}">
        <p14:creationId xmlns:p14="http://schemas.microsoft.com/office/powerpoint/2010/main" val="3724616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BAFD01C0-5A7D-46C5-A3EC-893E26FB1C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52C7583-E25E-42B1-B377-9E2E25B85DE3}"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3554" name="Rectangle 2">
            <a:extLst>
              <a:ext uri="{FF2B5EF4-FFF2-40B4-BE49-F238E27FC236}">
                <a16:creationId xmlns:a16="http://schemas.microsoft.com/office/drawing/2014/main" id="{184B0100-BF36-47FB-B419-FECF119719B0}"/>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5D8BCCAD-BBCC-4EFD-A7F8-B4FB558139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FB5A1DB2-FFEB-4537-8A06-6FAA6C49A4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BC759BF-9C0F-4F13-A495-D695BC5B6874}"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5602" name="Rectangle 2">
            <a:extLst>
              <a:ext uri="{FF2B5EF4-FFF2-40B4-BE49-F238E27FC236}">
                <a16:creationId xmlns:a16="http://schemas.microsoft.com/office/drawing/2014/main" id="{F6D0DC12-B324-482E-8973-BFF5DAEFBCEE}"/>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5A6F2B11-7FFA-438D-9070-0D36A77A6E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40E2DFA5-8C6A-4CBC-AB43-9483E58881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257AB1F-3F1B-4BA4-BC1E-B4F52BC23CDA}" type="slidenum">
              <a:rPr lang="en-US" altLang="en-US" smtClean="0">
                <a:latin typeface="Times New Roman" panose="02020603050405020304" pitchFamily="18" charset="0"/>
              </a:rPr>
              <a:pPr/>
              <a:t>11</a:t>
            </a:fld>
            <a:endParaRPr lang="en-US" altLang="en-US">
              <a:latin typeface="Times New Roman" panose="02020603050405020304" pitchFamily="18" charset="0"/>
            </a:endParaRPr>
          </a:p>
        </p:txBody>
      </p:sp>
      <p:sp>
        <p:nvSpPr>
          <p:cNvPr id="27650" name="Rectangle 2">
            <a:extLst>
              <a:ext uri="{FF2B5EF4-FFF2-40B4-BE49-F238E27FC236}">
                <a16:creationId xmlns:a16="http://schemas.microsoft.com/office/drawing/2014/main" id="{99781EBF-EB9C-4944-A189-118266777ED8}"/>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42B2F658-E9F1-455F-997D-1048635799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770B4F17-7C72-4550-896A-266464CFE9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775A050-B6EF-4DC0-99C9-9163C99DD141}"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9698" name="Rectangle 2">
            <a:extLst>
              <a:ext uri="{FF2B5EF4-FFF2-40B4-BE49-F238E27FC236}">
                <a16:creationId xmlns:a16="http://schemas.microsoft.com/office/drawing/2014/main" id="{3C73A33C-48D1-4870-89C8-93B8DC110109}"/>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D28C2D32-5232-4587-95C3-BD4A6F6C20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065A10AD-B9E1-4E38-B90B-51628315A2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0C2740B-2768-4F54-BC7D-348373841C64}"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31746" name="Rectangle 2">
            <a:extLst>
              <a:ext uri="{FF2B5EF4-FFF2-40B4-BE49-F238E27FC236}">
                <a16:creationId xmlns:a16="http://schemas.microsoft.com/office/drawing/2014/main" id="{44F00883-9C05-4E86-8061-48CD97041D02}"/>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71EB8696-636F-45F4-B55B-6B5B83AA76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154E314E-BDC6-43EE-9551-F615EB26C8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5675803-59BE-451D-8E49-1F417E86ED1E}"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
        <p:nvSpPr>
          <p:cNvPr id="33794" name="Rectangle 2">
            <a:extLst>
              <a:ext uri="{FF2B5EF4-FFF2-40B4-BE49-F238E27FC236}">
                <a16:creationId xmlns:a16="http://schemas.microsoft.com/office/drawing/2014/main" id="{056E7EF2-751D-4D98-BBBB-983B7BA89E3C}"/>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B7745169-D177-48CD-B3A3-3B0C5F3504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F3219F75-A620-4DC6-93E1-70E8922DA9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5218678-FF48-4F82-A5B6-784F533A9B2A}" type="slidenum">
              <a:rPr lang="en-US" altLang="en-US" smtClean="0">
                <a:latin typeface="Times New Roman" panose="02020603050405020304" pitchFamily="18" charset="0"/>
              </a:rPr>
              <a:pPr/>
              <a:t>16</a:t>
            </a:fld>
            <a:endParaRPr lang="en-US" altLang="en-US">
              <a:latin typeface="Times New Roman" panose="02020603050405020304" pitchFamily="18" charset="0"/>
            </a:endParaRPr>
          </a:p>
        </p:txBody>
      </p:sp>
      <p:sp>
        <p:nvSpPr>
          <p:cNvPr id="37890" name="Rectangle 2">
            <a:extLst>
              <a:ext uri="{FF2B5EF4-FFF2-40B4-BE49-F238E27FC236}">
                <a16:creationId xmlns:a16="http://schemas.microsoft.com/office/drawing/2014/main" id="{106FF359-D074-4953-97AD-952E01F9DECD}"/>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2D2E3716-FC1F-4DF3-914D-840763D3D8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B0D46DBD-29BF-47DC-A35A-DE0E975386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9EA07E-4B01-40D1-9BF2-B2DA0AC533EB}"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39938" name="Rectangle 2">
            <a:extLst>
              <a:ext uri="{FF2B5EF4-FFF2-40B4-BE49-F238E27FC236}">
                <a16:creationId xmlns:a16="http://schemas.microsoft.com/office/drawing/2014/main" id="{B55A3E06-AEE7-4069-9749-C5E09B8DB835}"/>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ED804FE9-08D2-454C-A896-B04B20ADD4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DDCCE96-E803-4311-9A03-65C92BAEE1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55A9D5E-EC35-4B0E-815A-D231D2C7DA00}" type="slidenum">
              <a:rPr lang="en-US" altLang="en-US" smtClean="0">
                <a:latin typeface="Times New Roman" panose="02020603050405020304" pitchFamily="18" charset="0"/>
              </a:rPr>
              <a:pPr/>
              <a:t>18</a:t>
            </a:fld>
            <a:endParaRPr lang="en-US" altLang="en-US">
              <a:latin typeface="Times New Roman" panose="02020603050405020304" pitchFamily="18" charset="0"/>
            </a:endParaRPr>
          </a:p>
        </p:txBody>
      </p:sp>
      <p:sp>
        <p:nvSpPr>
          <p:cNvPr id="41986" name="Rectangle 2">
            <a:extLst>
              <a:ext uri="{FF2B5EF4-FFF2-40B4-BE49-F238E27FC236}">
                <a16:creationId xmlns:a16="http://schemas.microsoft.com/office/drawing/2014/main" id="{D367F82A-6D99-4D44-AD01-0F8E7435070A}"/>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9F464AB5-B385-40A1-9F8A-BA04DA1422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B023BF81-8AAA-474E-AC3A-576954F577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2552FFF-E72A-4B58-AB2B-178C2C79C9DC}" type="slidenum">
              <a:rPr lang="en-US" altLang="en-US" smtClean="0">
                <a:latin typeface="Times New Roman" panose="02020603050405020304" pitchFamily="18" charset="0"/>
              </a:rPr>
              <a:pPr/>
              <a:t>20</a:t>
            </a:fld>
            <a:endParaRPr lang="en-US" altLang="en-US">
              <a:latin typeface="Times New Roman" panose="02020603050405020304" pitchFamily="18" charset="0"/>
            </a:endParaRPr>
          </a:p>
        </p:txBody>
      </p:sp>
      <p:sp>
        <p:nvSpPr>
          <p:cNvPr id="45058" name="Rectangle 2">
            <a:extLst>
              <a:ext uri="{FF2B5EF4-FFF2-40B4-BE49-F238E27FC236}">
                <a16:creationId xmlns:a16="http://schemas.microsoft.com/office/drawing/2014/main" id="{1736F731-613D-42B9-B30C-04527F8B47EF}"/>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460C8073-54F6-4172-9034-055754BBB3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F9686703-1D4F-4A73-9977-34826CDA13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AAD36A-233E-4946-8BDD-D60EF2FDF08B}"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F846CCB5-5FC2-49CC-86CB-DE765F76C8D7}"/>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1A719C2B-2379-4C10-91EA-C9016AF0FE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DE0AB219-56EC-4D95-BC79-E6AE7CDB48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998AE17-A6A1-4C6D-AF0C-CAB6FD10BC81}" type="slidenum">
              <a:rPr lang="en-US" altLang="en-US" smtClean="0">
                <a:latin typeface="Times New Roman" panose="02020603050405020304" pitchFamily="18" charset="0"/>
              </a:rPr>
              <a:pPr/>
              <a:t>21</a:t>
            </a:fld>
            <a:endParaRPr lang="en-US" altLang="en-US">
              <a:latin typeface="Times New Roman" panose="02020603050405020304" pitchFamily="18" charset="0"/>
            </a:endParaRPr>
          </a:p>
        </p:txBody>
      </p:sp>
      <p:sp>
        <p:nvSpPr>
          <p:cNvPr id="53250" name="Rectangle 2">
            <a:extLst>
              <a:ext uri="{FF2B5EF4-FFF2-40B4-BE49-F238E27FC236}">
                <a16:creationId xmlns:a16="http://schemas.microsoft.com/office/drawing/2014/main" id="{53A7A00A-558E-4DC2-8E6C-BCBDEC811CC1}"/>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CC0A5B15-4970-41F1-BB20-72F2E3F987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B56B2B89-B007-480C-9894-A5D28D8547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83C4453-A4BB-4BE9-9FF4-D349A286EEC5}" type="slidenum">
              <a:rPr lang="en-US" altLang="en-US" smtClean="0">
                <a:latin typeface="Times New Roman" panose="02020603050405020304" pitchFamily="18" charset="0"/>
              </a:rPr>
              <a:pPr/>
              <a:t>22</a:t>
            </a:fld>
            <a:endParaRPr lang="en-US" altLang="en-US">
              <a:latin typeface="Times New Roman" panose="02020603050405020304" pitchFamily="18" charset="0"/>
            </a:endParaRPr>
          </a:p>
        </p:txBody>
      </p:sp>
      <p:sp>
        <p:nvSpPr>
          <p:cNvPr id="55298" name="Rectangle 2">
            <a:extLst>
              <a:ext uri="{FF2B5EF4-FFF2-40B4-BE49-F238E27FC236}">
                <a16:creationId xmlns:a16="http://schemas.microsoft.com/office/drawing/2014/main" id="{42E2D0D1-8798-4A13-BA92-F0A44FC7B677}"/>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AB7F764D-1C4A-4141-9924-160663A1FB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C8D519C2-B35E-49DC-8194-417C4494F0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5D7E7-1A22-483B-9E04-5CEFE2716F57}"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59394" name="Rectangle 2">
            <a:extLst>
              <a:ext uri="{FF2B5EF4-FFF2-40B4-BE49-F238E27FC236}">
                <a16:creationId xmlns:a16="http://schemas.microsoft.com/office/drawing/2014/main" id="{50CA5721-268B-402C-84A2-53EE5238FAED}"/>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09C72EC5-88EA-4895-A8AA-E7C2DA2A71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1E75CCA5-59E0-405B-B26A-A64A410F4F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E4EDAF8-8A00-465E-B8A4-17751C541EB5}"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61442" name="Rectangle 2">
            <a:extLst>
              <a:ext uri="{FF2B5EF4-FFF2-40B4-BE49-F238E27FC236}">
                <a16:creationId xmlns:a16="http://schemas.microsoft.com/office/drawing/2014/main" id="{5C39780B-CA0B-4B94-96FB-E20A5B3A3E66}"/>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5D721E7A-6D9D-4A57-BC95-E20C2A5985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84FC8923-6D95-483B-9DCF-EF8B787D68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10506AF-7F7A-48E7-835F-F30FBD2DE1F1}"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63490" name="Rectangle 2">
            <a:extLst>
              <a:ext uri="{FF2B5EF4-FFF2-40B4-BE49-F238E27FC236}">
                <a16:creationId xmlns:a16="http://schemas.microsoft.com/office/drawing/2014/main" id="{767E27EB-C5CC-4E80-9392-03180EC74675}"/>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ACEA00CB-C1D4-4BCF-97EC-B487ACF8F1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F65FD576-A713-4C0C-B04B-F22A273991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EEC3D74-3A3D-45E4-98C3-19F016621CF4}" type="slidenum">
              <a:rPr lang="en-US" altLang="en-US" smtClean="0">
                <a:latin typeface="Times New Roman" panose="02020603050405020304" pitchFamily="18" charset="0"/>
              </a:rPr>
              <a:pPr/>
              <a:t>30</a:t>
            </a:fld>
            <a:endParaRPr lang="en-US" altLang="en-US">
              <a:latin typeface="Times New Roman" panose="02020603050405020304" pitchFamily="18" charset="0"/>
            </a:endParaRPr>
          </a:p>
        </p:txBody>
      </p:sp>
      <p:sp>
        <p:nvSpPr>
          <p:cNvPr id="68610" name="Rectangle 2">
            <a:extLst>
              <a:ext uri="{FF2B5EF4-FFF2-40B4-BE49-F238E27FC236}">
                <a16:creationId xmlns:a16="http://schemas.microsoft.com/office/drawing/2014/main" id="{4EC04251-31F6-44FE-9152-CE5098CE692F}"/>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C71F3423-F3BA-4174-B4C8-4C7A7542DE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79DB54E-8C6A-4A51-9991-C90663C98D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87B02CE-28ED-43B2-887E-1BE48C8DCBC5}" type="slidenum">
              <a:rPr lang="en-US" altLang="en-US" smtClean="0">
                <a:latin typeface="Times New Roman" panose="02020603050405020304" pitchFamily="18" charset="0"/>
              </a:rPr>
              <a:pPr/>
              <a:t>31</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93CDC4B5-3226-4FAD-A834-7BF848C05AA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87A918F6-1E14-4F20-A344-105CD577CB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E7CF17C4-B80C-4CC9-BD46-C442AD905D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80824B9-1B83-49BF-AA99-B13C1383883E}"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72706" name="Rectangle 2">
            <a:extLst>
              <a:ext uri="{FF2B5EF4-FFF2-40B4-BE49-F238E27FC236}">
                <a16:creationId xmlns:a16="http://schemas.microsoft.com/office/drawing/2014/main" id="{1408167D-B843-4749-995A-0FA55421397B}"/>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5C4650BF-679A-45DA-B031-5EA173A1A7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21056589-ADE3-46C8-BFFC-4606DAFCF1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D35E050-9586-4451-BDB0-F90367292C2C}" type="slidenum">
              <a:rPr lang="en-US" altLang="en-US" smtClean="0">
                <a:latin typeface="Times New Roman" panose="02020603050405020304" pitchFamily="18" charset="0"/>
              </a:rPr>
              <a:pPr/>
              <a:t>33</a:t>
            </a:fld>
            <a:endParaRPr lang="en-US" altLang="en-US">
              <a:latin typeface="Times New Roman" panose="02020603050405020304" pitchFamily="18" charset="0"/>
            </a:endParaRPr>
          </a:p>
        </p:txBody>
      </p:sp>
      <p:sp>
        <p:nvSpPr>
          <p:cNvPr id="74754" name="Rectangle 2">
            <a:extLst>
              <a:ext uri="{FF2B5EF4-FFF2-40B4-BE49-F238E27FC236}">
                <a16:creationId xmlns:a16="http://schemas.microsoft.com/office/drawing/2014/main" id="{58B046C9-FD27-4898-986E-08C3AC6BFB88}"/>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2DBE8B9B-0445-4B0B-ACC2-5D3596B0D0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C959BB4B-CE11-4D4A-9FF1-B33CF0F54E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ED058A0-2975-45BF-90B5-0AF0FF1350F7}"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76802" name="Rectangle 2">
            <a:extLst>
              <a:ext uri="{FF2B5EF4-FFF2-40B4-BE49-F238E27FC236}">
                <a16:creationId xmlns:a16="http://schemas.microsoft.com/office/drawing/2014/main" id="{A972ED9E-C79F-4639-AC29-4A8330C7332A}"/>
              </a:ext>
            </a:extLst>
          </p:cNvPr>
          <p:cNvSpPr>
            <a:spLocks noGrp="1" noRot="1" noChangeAspect="1" noChangeArrowheads="1" noTextEdit="1"/>
          </p:cNvSpPr>
          <p:nvPr>
            <p:ph type="sldImg"/>
          </p:nvPr>
        </p:nvSpPr>
        <p:spPr>
          <a:ln/>
        </p:spPr>
      </p:sp>
      <p:sp>
        <p:nvSpPr>
          <p:cNvPr id="76803" name="Rectangle 3">
            <a:extLst>
              <a:ext uri="{FF2B5EF4-FFF2-40B4-BE49-F238E27FC236}">
                <a16:creationId xmlns:a16="http://schemas.microsoft.com/office/drawing/2014/main" id="{D698B676-2E9D-4C6E-8585-1EC210467C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a:extLst>
              <a:ext uri="{FF2B5EF4-FFF2-40B4-BE49-F238E27FC236}">
                <a16:creationId xmlns:a16="http://schemas.microsoft.com/office/drawing/2014/main" id="{37A29DB9-DAC4-4235-B8E6-D6BA5E9AB5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5BDF339-D079-482E-97EF-D957DD678C83}"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10242" name="Rectangle 2">
            <a:extLst>
              <a:ext uri="{FF2B5EF4-FFF2-40B4-BE49-F238E27FC236}">
                <a16:creationId xmlns:a16="http://schemas.microsoft.com/office/drawing/2014/main" id="{48451915-DF72-481D-AC96-8BC6EAA51A66}"/>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94F3130A-4EFC-40FB-A8EB-1CBC617845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CA113E2F-9333-4E83-9F08-0E50447B8A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C2A602F-A7BA-47B1-8085-ACEB6A630240}"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78850" name="Rectangle 2">
            <a:extLst>
              <a:ext uri="{FF2B5EF4-FFF2-40B4-BE49-F238E27FC236}">
                <a16:creationId xmlns:a16="http://schemas.microsoft.com/office/drawing/2014/main" id="{2C436EAB-8C58-46EA-9DC9-75FA673ABEBB}"/>
              </a:ext>
            </a:extLst>
          </p:cNvPr>
          <p:cNvSpPr>
            <a:spLocks noGrp="1" noRot="1" noChangeAspect="1" noChangeArrowheads="1" noTextEdit="1"/>
          </p:cNvSpPr>
          <p:nvPr>
            <p:ph type="sldImg"/>
          </p:nvPr>
        </p:nvSpPr>
        <p:spPr>
          <a:ln/>
        </p:spPr>
      </p:sp>
      <p:sp>
        <p:nvSpPr>
          <p:cNvPr id="78851" name="Rectangle 3">
            <a:extLst>
              <a:ext uri="{FF2B5EF4-FFF2-40B4-BE49-F238E27FC236}">
                <a16:creationId xmlns:a16="http://schemas.microsoft.com/office/drawing/2014/main" id="{34D4AB40-2A2B-41B7-A31D-CEE469CA98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F586D608-5FD5-4E53-9C7F-52C6C9191C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3F3538C-839F-489E-A5B7-9BF2CF6B9558}" type="slidenum">
              <a:rPr lang="en-US" altLang="en-US" smtClean="0">
                <a:latin typeface="Times New Roman" panose="02020603050405020304" pitchFamily="18" charset="0"/>
              </a:rPr>
              <a:pPr/>
              <a:t>36</a:t>
            </a:fld>
            <a:endParaRPr lang="en-US" altLang="en-US">
              <a:latin typeface="Times New Roman" panose="02020603050405020304" pitchFamily="18" charset="0"/>
            </a:endParaRPr>
          </a:p>
        </p:txBody>
      </p:sp>
      <p:sp>
        <p:nvSpPr>
          <p:cNvPr id="80898" name="Rectangle 2">
            <a:extLst>
              <a:ext uri="{FF2B5EF4-FFF2-40B4-BE49-F238E27FC236}">
                <a16:creationId xmlns:a16="http://schemas.microsoft.com/office/drawing/2014/main" id="{B2A58870-9FD5-4E78-B5AC-F6F064709E25}"/>
              </a:ext>
            </a:extLst>
          </p:cNvPr>
          <p:cNvSpPr>
            <a:spLocks noGrp="1" noRot="1" noChangeAspect="1" noChangeArrowheads="1" noTextEdit="1"/>
          </p:cNvSpPr>
          <p:nvPr>
            <p:ph type="sldImg"/>
          </p:nvPr>
        </p:nvSpPr>
        <p:spPr>
          <a:ln/>
        </p:spPr>
      </p:sp>
      <p:sp>
        <p:nvSpPr>
          <p:cNvPr id="80899" name="Rectangle 3">
            <a:extLst>
              <a:ext uri="{FF2B5EF4-FFF2-40B4-BE49-F238E27FC236}">
                <a16:creationId xmlns:a16="http://schemas.microsoft.com/office/drawing/2014/main" id="{89C77810-9261-417F-9A3E-9F963975F3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a:extLst>
              <a:ext uri="{FF2B5EF4-FFF2-40B4-BE49-F238E27FC236}">
                <a16:creationId xmlns:a16="http://schemas.microsoft.com/office/drawing/2014/main" id="{8BC6399E-CA48-4011-9644-9943E2B309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80986D-45AD-4059-8603-240F33B5949B}"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82946" name="Rectangle 2">
            <a:extLst>
              <a:ext uri="{FF2B5EF4-FFF2-40B4-BE49-F238E27FC236}">
                <a16:creationId xmlns:a16="http://schemas.microsoft.com/office/drawing/2014/main" id="{2DBC60D4-EB7A-4623-8B56-246C0E0545D5}"/>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1C2F052A-4548-41C7-97A7-3A5A9E4D76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a:extLst>
              <a:ext uri="{FF2B5EF4-FFF2-40B4-BE49-F238E27FC236}">
                <a16:creationId xmlns:a16="http://schemas.microsoft.com/office/drawing/2014/main" id="{02286D06-4F70-4C53-AAD8-E1E947D937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A2DC0FF-0CCF-41CC-A20E-D03721896815}"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84994" name="Rectangle 2">
            <a:extLst>
              <a:ext uri="{FF2B5EF4-FFF2-40B4-BE49-F238E27FC236}">
                <a16:creationId xmlns:a16="http://schemas.microsoft.com/office/drawing/2014/main" id="{571FC3EA-47C2-43DA-80CB-264FB77CD382}"/>
              </a:ext>
            </a:extLst>
          </p:cNvPr>
          <p:cNvSpPr>
            <a:spLocks noGrp="1" noRot="1" noChangeAspect="1" noChangeArrowheads="1" noTextEdit="1"/>
          </p:cNvSpPr>
          <p:nvPr>
            <p:ph type="sldImg"/>
          </p:nvPr>
        </p:nvSpPr>
        <p:spPr>
          <a:ln/>
        </p:spPr>
      </p:sp>
      <p:sp>
        <p:nvSpPr>
          <p:cNvPr id="84995" name="Rectangle 3">
            <a:extLst>
              <a:ext uri="{FF2B5EF4-FFF2-40B4-BE49-F238E27FC236}">
                <a16:creationId xmlns:a16="http://schemas.microsoft.com/office/drawing/2014/main" id="{66498832-0717-42E8-98BF-0D591046CF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a:extLst>
              <a:ext uri="{FF2B5EF4-FFF2-40B4-BE49-F238E27FC236}">
                <a16:creationId xmlns:a16="http://schemas.microsoft.com/office/drawing/2014/main" id="{363A7573-4BE6-499C-9155-907013AA09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5FC0C1E-E7B7-4B60-8668-64137DECE5AD}"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87042" name="Rectangle 2">
            <a:extLst>
              <a:ext uri="{FF2B5EF4-FFF2-40B4-BE49-F238E27FC236}">
                <a16:creationId xmlns:a16="http://schemas.microsoft.com/office/drawing/2014/main" id="{F76802E0-B256-4F65-84E8-7BC5C79BEEC9}"/>
              </a:ext>
            </a:extLst>
          </p:cNvPr>
          <p:cNvSpPr>
            <a:spLocks noGrp="1" noRot="1" noChangeAspect="1" noChangeArrowheads="1" noTextEdit="1"/>
          </p:cNvSpPr>
          <p:nvPr>
            <p:ph type="sldImg"/>
          </p:nvPr>
        </p:nvSpPr>
        <p:spPr>
          <a:ln/>
        </p:spPr>
      </p:sp>
      <p:sp>
        <p:nvSpPr>
          <p:cNvPr id="87043" name="Rectangle 3">
            <a:extLst>
              <a:ext uri="{FF2B5EF4-FFF2-40B4-BE49-F238E27FC236}">
                <a16:creationId xmlns:a16="http://schemas.microsoft.com/office/drawing/2014/main" id="{51379D11-F406-4428-A5B3-D011B7E132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a:extLst>
              <a:ext uri="{FF2B5EF4-FFF2-40B4-BE49-F238E27FC236}">
                <a16:creationId xmlns:a16="http://schemas.microsoft.com/office/drawing/2014/main" id="{2966433A-D0A8-4F28-89EC-C73DAFE5A6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92877D1-E946-4EC0-8BE2-7E13D632715B}"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89090" name="Rectangle 2">
            <a:extLst>
              <a:ext uri="{FF2B5EF4-FFF2-40B4-BE49-F238E27FC236}">
                <a16:creationId xmlns:a16="http://schemas.microsoft.com/office/drawing/2014/main" id="{CE24BCF7-6D67-4280-B0E9-F90B5A714AFF}"/>
              </a:ext>
            </a:extLst>
          </p:cNvPr>
          <p:cNvSpPr>
            <a:spLocks noGrp="1" noRot="1" noChangeAspect="1" noChangeArrowheads="1" noTextEdit="1"/>
          </p:cNvSpPr>
          <p:nvPr>
            <p:ph type="sldImg"/>
          </p:nvPr>
        </p:nvSpPr>
        <p:spPr>
          <a:ln/>
        </p:spPr>
      </p:sp>
      <p:sp>
        <p:nvSpPr>
          <p:cNvPr id="89091" name="Rectangle 3">
            <a:extLst>
              <a:ext uri="{FF2B5EF4-FFF2-40B4-BE49-F238E27FC236}">
                <a16:creationId xmlns:a16="http://schemas.microsoft.com/office/drawing/2014/main" id="{A0E9C522-3625-4131-BB74-C0F69F659F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a:extLst>
              <a:ext uri="{FF2B5EF4-FFF2-40B4-BE49-F238E27FC236}">
                <a16:creationId xmlns:a16="http://schemas.microsoft.com/office/drawing/2014/main" id="{5D494A2E-125C-4110-8C2F-71D2604FA9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FA31134-7DBF-4044-AAC9-CEFAE1BA62E1}"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91138" name="Rectangle 2">
            <a:extLst>
              <a:ext uri="{FF2B5EF4-FFF2-40B4-BE49-F238E27FC236}">
                <a16:creationId xmlns:a16="http://schemas.microsoft.com/office/drawing/2014/main" id="{6A6F9AEE-7F9A-4E48-BD65-00E120E3F11F}"/>
              </a:ext>
            </a:extLst>
          </p:cNvPr>
          <p:cNvSpPr>
            <a:spLocks noGrp="1" noRot="1" noChangeAspect="1" noChangeArrowheads="1" noTextEdit="1"/>
          </p:cNvSpPr>
          <p:nvPr>
            <p:ph type="sldImg"/>
          </p:nvPr>
        </p:nvSpPr>
        <p:spPr>
          <a:ln/>
        </p:spPr>
      </p:sp>
      <p:sp>
        <p:nvSpPr>
          <p:cNvPr id="91139" name="Rectangle 3">
            <a:extLst>
              <a:ext uri="{FF2B5EF4-FFF2-40B4-BE49-F238E27FC236}">
                <a16:creationId xmlns:a16="http://schemas.microsoft.com/office/drawing/2014/main" id="{B29CD4F9-8102-44B5-A7FD-88DB38F24F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4DE291CD-D644-479A-ABD5-E39A631E77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332B2E1-1E5D-4455-B7B9-80520931EBA0}" type="slidenum">
              <a:rPr lang="en-US" altLang="en-US" smtClean="0">
                <a:latin typeface="Times New Roman" panose="02020603050405020304" pitchFamily="18" charset="0"/>
              </a:rPr>
              <a:pPr/>
              <a:t>3</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3F634500-8DF8-41E5-B6E5-99F08C6DF955}"/>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289C67B8-010B-44E3-B3AA-FD52CDD037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55CC4FA1-F6B0-4DF8-80CF-C24A0C1676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8627165-8720-4A3E-BB1B-84BD9974632A}"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4338" name="Rectangle 2">
            <a:extLst>
              <a:ext uri="{FF2B5EF4-FFF2-40B4-BE49-F238E27FC236}">
                <a16:creationId xmlns:a16="http://schemas.microsoft.com/office/drawing/2014/main" id="{CA18D602-CC5B-49CE-BD3D-4FC624967E99}"/>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28CDABDB-E051-45A9-9FDF-76F5D3F23E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LBA: logical block address</a:t>
            </a:r>
            <a:endParaRPr lang="zh-TW" altLang="en-US" dirty="0"/>
          </a:p>
        </p:txBody>
      </p:sp>
      <p:sp>
        <p:nvSpPr>
          <p:cNvPr id="4" name="投影片編號版面配置區 3"/>
          <p:cNvSpPr>
            <a:spLocks noGrp="1"/>
          </p:cNvSpPr>
          <p:nvPr>
            <p:ph type="sldNum" sz="quarter" idx="5"/>
          </p:nvPr>
        </p:nvSpPr>
        <p:spPr/>
        <p:txBody>
          <a:bodyPr/>
          <a:lstStyle/>
          <a:p>
            <a:pPr>
              <a:defRPr/>
            </a:pPr>
            <a:fld id="{26F28F61-97FE-4B0B-9938-470E9E24C3A8}" type="slidenum">
              <a:rPr lang="en-US" altLang="zh-TW" smtClean="0"/>
              <a:pPr>
                <a:defRPr/>
              </a:pPr>
              <a:t>5</a:t>
            </a:fld>
            <a:endParaRPr lang="en-US" altLang="zh-TW"/>
          </a:p>
        </p:txBody>
      </p:sp>
    </p:spTree>
    <p:extLst>
      <p:ext uri="{BB962C8B-B14F-4D97-AF65-F5344CB8AC3E}">
        <p14:creationId xmlns:p14="http://schemas.microsoft.com/office/powerpoint/2010/main" val="3840539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sz="1200" b="1" i="0" kern="1200" dirty="0">
                <a:solidFill>
                  <a:schemeClr val="tx1"/>
                </a:solidFill>
                <a:effectLst/>
                <a:latin typeface="Arial" pitchFamily="34" charset="0"/>
                <a:ea typeface="新細明體" pitchFamily="18" charset="-120"/>
                <a:cs typeface="+mn-cs"/>
              </a:rPr>
              <a:t>Oracle </a:t>
            </a:r>
            <a:r>
              <a:rPr kumimoji="1" lang="zh-TW" altLang="en-US" sz="1200" b="1" i="0" kern="1200" dirty="0">
                <a:solidFill>
                  <a:schemeClr val="tx1"/>
                </a:solidFill>
                <a:effectLst/>
                <a:latin typeface="Arial" pitchFamily="34" charset="0"/>
                <a:ea typeface="新細明體" pitchFamily="18" charset="-120"/>
                <a:cs typeface="+mn-cs"/>
              </a:rPr>
              <a:t>自動儲存管理概述</a:t>
            </a:r>
            <a:br>
              <a:rPr lang="zh-TW" altLang="en-US" dirty="0"/>
            </a:br>
            <a:br>
              <a:rPr lang="zh-TW" altLang="en-US" dirty="0"/>
            </a:br>
            <a:r>
              <a:rPr kumimoji="1" lang="zh-TW" altLang="en-US" sz="1200" b="0" i="0" kern="1200" dirty="0">
                <a:solidFill>
                  <a:schemeClr val="tx1"/>
                </a:solidFill>
                <a:effectLst/>
                <a:latin typeface="Arial" pitchFamily="34" charset="0"/>
                <a:ea typeface="新細明體" pitchFamily="18" charset="-120"/>
                <a:cs typeface="+mn-cs"/>
              </a:rPr>
              <a:t>自動儲存管理 </a:t>
            </a:r>
            <a:r>
              <a:rPr kumimoji="1" lang="en-US" altLang="zh-TW" sz="1200" b="0" i="0" kern="1200" dirty="0">
                <a:solidFill>
                  <a:schemeClr val="tx1"/>
                </a:solidFill>
                <a:effectLst/>
                <a:latin typeface="Arial" pitchFamily="34" charset="0"/>
                <a:ea typeface="新細明體" pitchFamily="18" charset="-120"/>
                <a:cs typeface="+mn-cs"/>
              </a:rPr>
              <a:t>(ASM) </a:t>
            </a:r>
            <a:r>
              <a:rPr kumimoji="1" lang="zh-TW" altLang="en-US" sz="1200" b="0" i="0" kern="1200" dirty="0">
                <a:solidFill>
                  <a:schemeClr val="tx1"/>
                </a:solidFill>
                <a:effectLst/>
                <a:latin typeface="Arial" pitchFamily="34" charset="0"/>
                <a:ea typeface="新細明體" pitchFamily="18" charset="-120"/>
                <a:cs typeface="+mn-cs"/>
              </a:rPr>
              <a:t>是 </a:t>
            </a:r>
            <a:r>
              <a:rPr kumimoji="1" lang="en-US" altLang="zh-TW" sz="1200" b="0" i="0" kern="1200" dirty="0">
                <a:solidFill>
                  <a:schemeClr val="tx1"/>
                </a:solidFill>
                <a:effectLst/>
                <a:latin typeface="Arial" pitchFamily="34" charset="0"/>
                <a:ea typeface="新細明體" pitchFamily="18" charset="-120"/>
                <a:cs typeface="+mn-cs"/>
              </a:rPr>
              <a:t>Oracle Database </a:t>
            </a:r>
            <a:r>
              <a:rPr kumimoji="1" lang="zh-TW" altLang="en-US" sz="1200" b="0" i="0" kern="1200" dirty="0">
                <a:solidFill>
                  <a:schemeClr val="tx1"/>
                </a:solidFill>
                <a:effectLst/>
                <a:latin typeface="Arial" pitchFamily="34" charset="0"/>
                <a:ea typeface="新細明體" pitchFamily="18" charset="-120"/>
                <a:cs typeface="+mn-cs"/>
              </a:rPr>
              <a:t>的一個特性，它為資料庫管理員提供了一個在所有伺服器和儲存平臺上均一致的簡單儲存管理介面。作為專門為 </a:t>
            </a:r>
            <a:r>
              <a:rPr kumimoji="1" lang="en-US" altLang="zh-TW" sz="1200" b="0" i="0" kern="1200" dirty="0">
                <a:solidFill>
                  <a:schemeClr val="tx1"/>
                </a:solidFill>
                <a:effectLst/>
                <a:latin typeface="Arial" pitchFamily="34" charset="0"/>
                <a:ea typeface="新細明體" pitchFamily="18" charset="-120"/>
                <a:cs typeface="+mn-cs"/>
              </a:rPr>
              <a:t>Oracle </a:t>
            </a:r>
            <a:r>
              <a:rPr kumimoji="1" lang="zh-TW" altLang="en-US" sz="1200" b="0" i="0" kern="1200" dirty="0">
                <a:solidFill>
                  <a:schemeClr val="tx1"/>
                </a:solidFill>
                <a:effectLst/>
                <a:latin typeface="Arial" pitchFamily="34" charset="0"/>
                <a:ea typeface="新細明體" pitchFamily="18" charset="-120"/>
                <a:cs typeface="+mn-cs"/>
              </a:rPr>
              <a:t>資料庫檔案建立的垂直整合檔案系統和卷管理器，</a:t>
            </a:r>
            <a:r>
              <a:rPr kumimoji="1" lang="en-US" altLang="zh-TW" sz="1200" b="0" i="0" kern="1200" dirty="0">
                <a:solidFill>
                  <a:schemeClr val="tx1"/>
                </a:solidFill>
                <a:effectLst/>
                <a:latin typeface="Arial" pitchFamily="34" charset="0"/>
                <a:ea typeface="新細明體" pitchFamily="18" charset="-120"/>
                <a:cs typeface="+mn-cs"/>
              </a:rPr>
              <a:t>ASM </a:t>
            </a:r>
            <a:r>
              <a:rPr kumimoji="1" lang="zh-TW" altLang="en-US" sz="1200" b="0" i="0" kern="1200" dirty="0">
                <a:solidFill>
                  <a:schemeClr val="tx1"/>
                </a:solidFill>
                <a:effectLst/>
                <a:latin typeface="Arial" pitchFamily="34" charset="0"/>
                <a:ea typeface="新細明體" pitchFamily="18" charset="-120"/>
                <a:cs typeface="+mn-cs"/>
              </a:rPr>
              <a:t>提供了直接非同步 </a:t>
            </a:r>
            <a:r>
              <a:rPr kumimoji="1" lang="en-US" altLang="zh-TW" sz="1200" b="0" i="0" kern="1200" dirty="0">
                <a:solidFill>
                  <a:schemeClr val="tx1"/>
                </a:solidFill>
                <a:effectLst/>
                <a:latin typeface="Arial" pitchFamily="34" charset="0"/>
                <a:ea typeface="新細明體" pitchFamily="18" charset="-120"/>
                <a:cs typeface="+mn-cs"/>
              </a:rPr>
              <a:t>I/O </a:t>
            </a:r>
            <a:r>
              <a:rPr kumimoji="1" lang="zh-TW" altLang="en-US" sz="1200" b="0" i="0" kern="1200" dirty="0">
                <a:solidFill>
                  <a:schemeClr val="tx1"/>
                </a:solidFill>
                <a:effectLst/>
                <a:latin typeface="Arial" pitchFamily="34" charset="0"/>
                <a:ea typeface="新細明體" pitchFamily="18" charset="-120"/>
                <a:cs typeface="+mn-cs"/>
              </a:rPr>
              <a:t>的效能以及檔案系統的易管理性。</a:t>
            </a:r>
            <a:r>
              <a:rPr kumimoji="1" lang="en-US" altLang="zh-TW" sz="1200" b="0" i="0" kern="1200" dirty="0">
                <a:solidFill>
                  <a:schemeClr val="tx1"/>
                </a:solidFill>
                <a:effectLst/>
                <a:latin typeface="Arial" pitchFamily="34" charset="0"/>
                <a:ea typeface="新細明體" pitchFamily="18" charset="-120"/>
                <a:cs typeface="+mn-cs"/>
              </a:rPr>
              <a:t>ASM </a:t>
            </a:r>
            <a:r>
              <a:rPr kumimoji="1" lang="zh-TW" altLang="en-US" sz="1200" b="0" i="0" kern="1200" dirty="0">
                <a:solidFill>
                  <a:schemeClr val="tx1"/>
                </a:solidFill>
                <a:effectLst/>
                <a:latin typeface="Arial" pitchFamily="34" charset="0"/>
                <a:ea typeface="新細明體" pitchFamily="18" charset="-120"/>
                <a:cs typeface="+mn-cs"/>
              </a:rPr>
              <a:t>提供了可節省 </a:t>
            </a:r>
            <a:r>
              <a:rPr kumimoji="1" lang="en-US" altLang="zh-TW" sz="1200" b="0" i="0" kern="1200" dirty="0">
                <a:solidFill>
                  <a:schemeClr val="tx1"/>
                </a:solidFill>
                <a:effectLst/>
                <a:latin typeface="Arial" pitchFamily="34" charset="0"/>
                <a:ea typeface="新細明體" pitchFamily="18" charset="-120"/>
                <a:cs typeface="+mn-cs"/>
              </a:rPr>
              <a:t>DBA </a:t>
            </a:r>
            <a:r>
              <a:rPr kumimoji="1" lang="zh-TW" altLang="en-US" sz="1200" b="0" i="0" kern="1200" dirty="0">
                <a:solidFill>
                  <a:schemeClr val="tx1"/>
                </a:solidFill>
                <a:effectLst/>
                <a:latin typeface="Arial" pitchFamily="34" charset="0"/>
                <a:ea typeface="新細明體" pitchFamily="18" charset="-120"/>
                <a:cs typeface="+mn-cs"/>
              </a:rPr>
              <a:t>時間的功能，以及管理動態資料庫環境的靈活性，並且提高了效率。</a:t>
            </a:r>
            <a:r>
              <a:rPr kumimoji="1" lang="en-US" altLang="zh-TW" sz="1200" b="0" i="0" kern="1200" dirty="0">
                <a:solidFill>
                  <a:schemeClr val="tx1"/>
                </a:solidFill>
                <a:effectLst/>
                <a:latin typeface="Arial" pitchFamily="34" charset="0"/>
                <a:ea typeface="新細明體" pitchFamily="18" charset="-120"/>
                <a:cs typeface="+mn-cs"/>
              </a:rPr>
              <a:t>ASM </a:t>
            </a:r>
            <a:r>
              <a:rPr kumimoji="1" lang="zh-TW" altLang="en-US" sz="1200" b="0" i="0" kern="1200" dirty="0">
                <a:solidFill>
                  <a:schemeClr val="tx1"/>
                </a:solidFill>
                <a:effectLst/>
                <a:latin typeface="Arial" pitchFamily="34" charset="0"/>
                <a:ea typeface="新細明體" pitchFamily="18" charset="-120"/>
                <a:cs typeface="+mn-cs"/>
              </a:rPr>
              <a:t>的主要優點有：</a:t>
            </a:r>
            <a:br>
              <a:rPr lang="zh-TW" altLang="en-US" dirty="0"/>
            </a:br>
            <a:br>
              <a:rPr lang="zh-TW" altLang="en-US" dirty="0"/>
            </a:br>
            <a:r>
              <a:rPr kumimoji="1" lang="zh-TW" altLang="en-US" sz="1200" b="0" i="0" kern="1200" dirty="0">
                <a:solidFill>
                  <a:schemeClr val="tx1"/>
                </a:solidFill>
                <a:effectLst/>
                <a:latin typeface="Arial" pitchFamily="34" charset="0"/>
                <a:ea typeface="新細明體" pitchFamily="18" charset="-120"/>
                <a:cs typeface="+mn-cs"/>
              </a:rPr>
              <a:t>    簡化和自動化了儲存管理</a:t>
            </a:r>
            <a:br>
              <a:rPr lang="zh-TW" altLang="en-US" dirty="0"/>
            </a:br>
            <a:r>
              <a:rPr kumimoji="1" lang="zh-TW" altLang="en-US" sz="1200" b="0" i="0" kern="1200" dirty="0">
                <a:solidFill>
                  <a:schemeClr val="tx1"/>
                </a:solidFill>
                <a:effectLst/>
                <a:latin typeface="Arial" pitchFamily="34" charset="0"/>
                <a:ea typeface="新細明體" pitchFamily="18" charset="-120"/>
                <a:cs typeface="+mn-cs"/>
              </a:rPr>
              <a:t>    提高了儲存利用率和敏捷性</a:t>
            </a:r>
            <a:br>
              <a:rPr lang="zh-TW" altLang="en-US" dirty="0"/>
            </a:br>
            <a:r>
              <a:rPr kumimoji="1" lang="zh-TW" altLang="en-US" sz="1200" b="0" i="0" kern="1200" dirty="0">
                <a:solidFill>
                  <a:schemeClr val="tx1"/>
                </a:solidFill>
                <a:effectLst/>
                <a:latin typeface="Arial" pitchFamily="34" charset="0"/>
                <a:ea typeface="新細明體" pitchFamily="18" charset="-120"/>
                <a:cs typeface="+mn-cs"/>
              </a:rPr>
              <a:t>    提供可預測的效能、可用性和可伸縮性</a:t>
            </a:r>
            <a:endParaRPr kumimoji="1" lang="en-US" altLang="zh-TW" sz="1200" b="0" i="0" kern="1200" dirty="0">
              <a:solidFill>
                <a:schemeClr val="tx1"/>
              </a:solidFill>
              <a:effectLst/>
              <a:latin typeface="Arial" pitchFamily="34" charset="0"/>
              <a:ea typeface="新細明體" pitchFamily="18" charset="-120"/>
              <a:cs typeface="+mn-cs"/>
            </a:endParaRPr>
          </a:p>
          <a:p>
            <a:r>
              <a:rPr kumimoji="1" lang="en-US" altLang="zh-TW" sz="1200" b="0" i="0" kern="1200" dirty="0">
                <a:solidFill>
                  <a:schemeClr val="tx1"/>
                </a:solidFill>
                <a:effectLst/>
                <a:latin typeface="Arial" pitchFamily="34" charset="0"/>
                <a:ea typeface="新細明體" pitchFamily="18" charset="-120"/>
                <a:cs typeface="+mn-cs"/>
              </a:rPr>
              <a:t>UFS: Unix File System, FFS: Fast File System</a:t>
            </a:r>
          </a:p>
          <a:p>
            <a:endParaRPr lang="en-US" altLang="zh-TW" dirty="0"/>
          </a:p>
          <a:p>
            <a:r>
              <a:rPr lang="en-US" altLang="zh-TW" dirty="0"/>
              <a:t>FUSE:</a:t>
            </a:r>
            <a:r>
              <a:rPr lang="zh-TW" altLang="en-US" dirty="0"/>
              <a:t> </a:t>
            </a:r>
            <a:r>
              <a:rPr lang="en-US" altLang="zh-TW" dirty="0"/>
              <a:t>User Level</a:t>
            </a:r>
            <a:endParaRPr lang="zh-TW" altLang="en-US" dirty="0"/>
          </a:p>
        </p:txBody>
      </p:sp>
      <p:sp>
        <p:nvSpPr>
          <p:cNvPr id="4" name="投影片編號版面配置區 3"/>
          <p:cNvSpPr>
            <a:spLocks noGrp="1"/>
          </p:cNvSpPr>
          <p:nvPr>
            <p:ph type="sldNum" sz="quarter" idx="5"/>
          </p:nvPr>
        </p:nvSpPr>
        <p:spPr/>
        <p:txBody>
          <a:bodyPr/>
          <a:lstStyle/>
          <a:p>
            <a:pPr>
              <a:defRPr/>
            </a:pPr>
            <a:fld id="{26F28F61-97FE-4B0B-9938-470E9E24C3A8}" type="slidenum">
              <a:rPr lang="en-US" altLang="zh-TW" smtClean="0"/>
              <a:pPr>
                <a:defRPr/>
              </a:pPr>
              <a:t>6</a:t>
            </a:fld>
            <a:endParaRPr lang="en-US" altLang="zh-TW"/>
          </a:p>
        </p:txBody>
      </p:sp>
    </p:spTree>
    <p:extLst>
      <p:ext uri="{BB962C8B-B14F-4D97-AF65-F5344CB8AC3E}">
        <p14:creationId xmlns:p14="http://schemas.microsoft.com/office/powerpoint/2010/main" val="1128263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4EEFE8EC-9FB7-494F-95D5-D54EFD77EB8A}"/>
              </a:ext>
            </a:extLst>
          </p:cNvPr>
          <p:cNvSpPr>
            <a:spLocks noGrp="1" noRot="1" noChangeAspect="1" noChangeArrowheads="1" noTextEdit="1"/>
          </p:cNvSpPr>
          <p:nvPr>
            <p:ph type="sldImg"/>
          </p:nvPr>
        </p:nvSpPr>
        <p:spPr>
          <a:ln/>
        </p:spPr>
      </p:sp>
      <p:sp>
        <p:nvSpPr>
          <p:cNvPr id="19458" name="Rectangle 3">
            <a:extLst>
              <a:ext uri="{FF2B5EF4-FFF2-40B4-BE49-F238E27FC236}">
                <a16:creationId xmlns:a16="http://schemas.microsoft.com/office/drawing/2014/main" id="{F50502EF-1D2E-49A5-8F74-E41804E2B0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45B80D2-B09B-4EF2-A08E-DAB27994E940}"/>
              </a:ext>
            </a:extLst>
          </p:cNvPr>
          <p:cNvSpPr>
            <a:spLocks noGrp="1" noRot="1" noChangeAspect="1" noChangeArrowheads="1" noTextEdit="1"/>
          </p:cNvSpPr>
          <p:nvPr>
            <p:ph type="sldImg"/>
          </p:nvPr>
        </p:nvSpPr>
        <p:spPr>
          <a:ln/>
        </p:spPr>
      </p:sp>
      <p:sp>
        <p:nvSpPr>
          <p:cNvPr id="21506" name="Rectangle 3">
            <a:extLst>
              <a:ext uri="{FF2B5EF4-FFF2-40B4-BE49-F238E27FC236}">
                <a16:creationId xmlns:a16="http://schemas.microsoft.com/office/drawing/2014/main" id="{11D1AC1C-4EBB-496B-9EBC-7F20F351A4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Picture 7" descr="BD21303_"/>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75520" y="6524725"/>
            <a:ext cx="886248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13466"/>
            <a:ext cx="1678517"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userDrawn="1"/>
        </p:nvSpPr>
        <p:spPr bwMode="auto">
          <a:xfrm>
            <a:off x="10346459" y="6483350"/>
            <a:ext cx="2256367"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eaLnBrk="1" hangingPunct="1">
              <a:lnSpc>
                <a:spcPct val="40000"/>
              </a:lnSpc>
              <a:spcBef>
                <a:spcPct val="50000"/>
              </a:spcBef>
              <a:defRPr/>
            </a:pPr>
            <a:r>
              <a:rPr lang="zh-TW" altLang="en-US" b="1" dirty="0">
                <a:solidFill>
                  <a:srgbClr val="0000FF"/>
                </a:solidFill>
                <a:latin typeface="Arial" pitchFamily="34" charset="0"/>
                <a:ea typeface="全真中隸書" pitchFamily="49" charset="-120"/>
              </a:rPr>
              <a:t>國立台灣大學</a:t>
            </a:r>
          </a:p>
          <a:p>
            <a:pPr eaLnBrk="1" hangingPunct="1">
              <a:lnSpc>
                <a:spcPct val="40000"/>
              </a:lnSpc>
              <a:spcBef>
                <a:spcPct val="50000"/>
              </a:spcBef>
              <a:defRPr/>
            </a:pPr>
            <a:r>
              <a:rPr lang="zh-TW" altLang="en-US" b="1" dirty="0">
                <a:solidFill>
                  <a:srgbClr val="0000FF"/>
                </a:solidFill>
                <a:latin typeface="Arial" pitchFamily="34" charset="0"/>
                <a:ea typeface="全真中隸書" pitchFamily="49" charset="-120"/>
              </a:rPr>
              <a:t>資訊工程學系</a:t>
            </a:r>
          </a:p>
        </p:txBody>
      </p:sp>
      <p:sp>
        <p:nvSpPr>
          <p:cNvPr id="125954" name="Rectangle 2"/>
          <p:cNvSpPr>
            <a:spLocks noGrp="1" noChangeArrowheads="1"/>
          </p:cNvSpPr>
          <p:nvPr>
            <p:ph type="ctrTitle"/>
          </p:nvPr>
        </p:nvSpPr>
        <p:spPr>
          <a:xfrm>
            <a:off x="914400" y="2130428"/>
            <a:ext cx="10363200" cy="1470025"/>
          </a:xfrm>
        </p:spPr>
        <p:txBody>
          <a:bodyPr/>
          <a:lstStyle>
            <a:lvl1pPr>
              <a:defRPr/>
            </a:lvl1pPr>
          </a:lstStyle>
          <a:p>
            <a:pPr lvl="0"/>
            <a:r>
              <a:rPr lang="zh-TW" altLang="en-US" noProof="0"/>
              <a:t>按一下以編輯母片標題樣式</a:t>
            </a:r>
          </a:p>
        </p:txBody>
      </p:sp>
      <p:sp>
        <p:nvSpPr>
          <p:cNvPr id="125955" name="Rectangle 3"/>
          <p:cNvSpPr>
            <a:spLocks noGrp="1" noChangeArrowheads="1"/>
          </p:cNvSpPr>
          <p:nvPr>
            <p:ph type="subTitle" idx="1"/>
          </p:nvPr>
        </p:nvSpPr>
        <p:spPr>
          <a:xfrm>
            <a:off x="1828800" y="3886200"/>
            <a:ext cx="8534400" cy="1752600"/>
          </a:xfrm>
          <a:noFill/>
          <a:extLst>
            <a:ext uri="{909E8E84-426E-40DD-AFC4-6F175D3DCCD1}">
              <a14:hiddenFill xmlns:a14="http://schemas.microsoft.com/office/drawing/2010/main">
                <a:solidFill>
                  <a:schemeClr val="accent1"/>
                </a:solidFill>
              </a14:hiddenFill>
            </a:ext>
          </a:extLst>
        </p:spPr>
        <p:txBody>
          <a:bodyPr/>
          <a:lstStyle>
            <a:lvl1pPr marL="0" indent="0" algn="ctr">
              <a:buFontTx/>
              <a:buNone/>
              <a:defRPr/>
            </a:lvl1pPr>
          </a:lstStyle>
          <a:p>
            <a:pPr lvl="0"/>
            <a:r>
              <a:rPr lang="zh-TW" altLang="en-US" noProof="0"/>
              <a:t>按一下以編輯母片副標題樣式</a:t>
            </a:r>
          </a:p>
        </p:txBody>
      </p:sp>
      <p:sp>
        <p:nvSpPr>
          <p:cNvPr id="7" name="Rectangle 4"/>
          <p:cNvSpPr>
            <a:spLocks noGrp="1" noChangeArrowheads="1"/>
          </p:cNvSpPr>
          <p:nvPr>
            <p:ph type="dt" sz="half" idx="10"/>
          </p:nvPr>
        </p:nvSpPr>
        <p:spPr>
          <a:xfrm>
            <a:off x="609600" y="6245225"/>
            <a:ext cx="2844800" cy="476250"/>
          </a:xfrm>
        </p:spPr>
        <p:txBody>
          <a:bodyPr/>
          <a:lstStyle>
            <a:lvl1pPr>
              <a:defRPr>
                <a:solidFill>
                  <a:schemeClr val="tx1"/>
                </a:solidFill>
              </a:defRPr>
            </a:lvl1pPr>
          </a:lstStyle>
          <a:p>
            <a:pPr>
              <a:defRPr/>
            </a:pPr>
            <a:endParaRPr lang="en-US" altLang="zh-TW"/>
          </a:p>
        </p:txBody>
      </p:sp>
      <p:sp>
        <p:nvSpPr>
          <p:cNvPr id="8" name="Rectangle 5"/>
          <p:cNvSpPr>
            <a:spLocks noGrp="1" noChangeArrowheads="1"/>
          </p:cNvSpPr>
          <p:nvPr>
            <p:ph type="ftr" sz="quarter" idx="11"/>
          </p:nvPr>
        </p:nvSpPr>
        <p:spPr>
          <a:xfrm>
            <a:off x="4165600" y="6245225"/>
            <a:ext cx="3860800" cy="476250"/>
          </a:xfrm>
        </p:spPr>
        <p:txBody>
          <a:bodyPr/>
          <a:lstStyle>
            <a:lvl1pPr>
              <a:defRPr>
                <a:solidFill>
                  <a:schemeClr val="tx1"/>
                </a:solidFill>
              </a:defRPr>
            </a:lvl1pPr>
          </a:lstStyle>
          <a:p>
            <a:pPr>
              <a:defRPr/>
            </a:pPr>
            <a:r>
              <a:rPr lang="en-US" altLang="zh-TW"/>
              <a:t>/42</a:t>
            </a:r>
          </a:p>
        </p:txBody>
      </p:sp>
      <p:sp>
        <p:nvSpPr>
          <p:cNvPr id="9" name="Rectangle 6"/>
          <p:cNvSpPr>
            <a:spLocks noGrp="1" noChangeArrowheads="1"/>
          </p:cNvSpPr>
          <p:nvPr>
            <p:ph type="sldNum" sz="quarter" idx="12"/>
          </p:nvPr>
        </p:nvSpPr>
        <p:spPr>
          <a:xfrm>
            <a:off x="8737600" y="6245225"/>
            <a:ext cx="2844800" cy="476250"/>
          </a:xfrm>
        </p:spPr>
        <p:txBody>
          <a:bodyPr/>
          <a:lstStyle>
            <a:lvl1pPr>
              <a:defRPr>
                <a:solidFill>
                  <a:schemeClr val="tx1"/>
                </a:solidFill>
              </a:defRPr>
            </a:lvl1pPr>
          </a:lstStyle>
          <a:p>
            <a:pPr>
              <a:defRPr/>
            </a:pPr>
            <a:fld id="{89624DE5-1F45-4EFD-A402-47633E565A1B}" type="slidenum">
              <a:rPr lang="en-US" altLang="zh-TW"/>
              <a:pPr>
                <a:defRPr/>
              </a:pPr>
              <a:t>‹#›</a:t>
            </a:fld>
            <a:endParaRPr lang="en-US" altLang="zh-TW"/>
          </a:p>
        </p:txBody>
      </p:sp>
    </p:spTree>
    <p:extLst>
      <p:ext uri="{BB962C8B-B14F-4D97-AF65-F5344CB8AC3E}">
        <p14:creationId xmlns:p14="http://schemas.microsoft.com/office/powerpoint/2010/main" val="82140163"/>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/42</a:t>
            </a:r>
          </a:p>
        </p:txBody>
      </p:sp>
      <p:sp>
        <p:nvSpPr>
          <p:cNvPr id="6" name="Rectangle 6"/>
          <p:cNvSpPr>
            <a:spLocks noGrp="1" noChangeArrowheads="1"/>
          </p:cNvSpPr>
          <p:nvPr>
            <p:ph type="sldNum" sz="quarter" idx="12"/>
          </p:nvPr>
        </p:nvSpPr>
        <p:spPr>
          <a:ln/>
        </p:spPr>
        <p:txBody>
          <a:bodyPr/>
          <a:lstStyle>
            <a:lvl1pPr>
              <a:defRPr/>
            </a:lvl1pPr>
          </a:lstStyle>
          <a:p>
            <a:pPr>
              <a:defRPr/>
            </a:pPr>
            <a:fld id="{1B7420C1-AED1-4BE4-B2EC-DD8A7B43BF06}" type="slidenum">
              <a:rPr lang="en-US" altLang="zh-TW"/>
              <a:pPr>
                <a:defRPr/>
              </a:pPr>
              <a:t>‹#›</a:t>
            </a:fld>
            <a:endParaRPr lang="en-US" altLang="zh-TW"/>
          </a:p>
        </p:txBody>
      </p:sp>
    </p:spTree>
    <p:extLst>
      <p:ext uri="{BB962C8B-B14F-4D97-AF65-F5344CB8AC3E}">
        <p14:creationId xmlns:p14="http://schemas.microsoft.com/office/powerpoint/2010/main" val="3819096496"/>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54017" y="3"/>
            <a:ext cx="2743200" cy="601027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24417" y="3"/>
            <a:ext cx="8026400" cy="60102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/42</a:t>
            </a:r>
          </a:p>
        </p:txBody>
      </p:sp>
      <p:sp>
        <p:nvSpPr>
          <p:cNvPr id="6" name="Rectangle 6"/>
          <p:cNvSpPr>
            <a:spLocks noGrp="1" noChangeArrowheads="1"/>
          </p:cNvSpPr>
          <p:nvPr>
            <p:ph type="sldNum" sz="quarter" idx="12"/>
          </p:nvPr>
        </p:nvSpPr>
        <p:spPr>
          <a:ln/>
        </p:spPr>
        <p:txBody>
          <a:bodyPr/>
          <a:lstStyle>
            <a:lvl1pPr>
              <a:defRPr/>
            </a:lvl1pPr>
          </a:lstStyle>
          <a:p>
            <a:pPr>
              <a:defRPr/>
            </a:pPr>
            <a:fld id="{6B46095A-61EB-4EA6-A17E-97FC3EA4004D}" type="slidenum">
              <a:rPr lang="en-US" altLang="zh-TW"/>
              <a:pPr>
                <a:defRPr/>
              </a:pPr>
              <a:t>‹#›</a:t>
            </a:fld>
            <a:endParaRPr lang="en-US" altLang="zh-TW"/>
          </a:p>
        </p:txBody>
      </p:sp>
    </p:spTree>
    <p:extLst>
      <p:ext uri="{BB962C8B-B14F-4D97-AF65-F5344CB8AC3E}">
        <p14:creationId xmlns:p14="http://schemas.microsoft.com/office/powerpoint/2010/main" val="3750412337"/>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3122E308-18CE-4F9F-B836-96CA5DD8A7D5}"/>
              </a:ext>
            </a:extLst>
          </p:cNvPr>
          <p:cNvGrpSpPr>
            <a:grpSpLocks/>
          </p:cNvGrpSpPr>
          <p:nvPr/>
        </p:nvGrpSpPr>
        <p:grpSpPr bwMode="auto">
          <a:xfrm>
            <a:off x="264584" y="2960688"/>
            <a:ext cx="11480800" cy="201612"/>
            <a:chOff x="125" y="1865"/>
            <a:chExt cx="5424" cy="127"/>
          </a:xfrm>
        </p:grpSpPr>
        <p:sp>
          <p:nvSpPr>
            <p:cNvPr id="4" name="Rectangle 4">
              <a:extLst>
                <a:ext uri="{FF2B5EF4-FFF2-40B4-BE49-F238E27FC236}">
                  <a16:creationId xmlns:a16="http://schemas.microsoft.com/office/drawing/2014/main" id="{FEBF8FB9-293C-4E06-9F14-827AF8A4E1B5}"/>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sz="2400">
                  <a:solidFill>
                    <a:schemeClr val="tx1"/>
                  </a:solidFill>
                  <a:latin typeface="Verdana" pitchFamily="34" charset="0"/>
                  <a:ea typeface="ＭＳ Ｐゴシック" pitchFamily="-84" charset="-128"/>
                </a:defRPr>
              </a:lvl1pPr>
              <a:lvl2pPr marL="742950" indent="-285750">
                <a:defRPr sz="2400">
                  <a:solidFill>
                    <a:schemeClr val="tx1"/>
                  </a:solidFill>
                  <a:latin typeface="Verdana" pitchFamily="34" charset="0"/>
                  <a:ea typeface="ＭＳ Ｐゴシック" pitchFamily="-84" charset="-128"/>
                </a:defRPr>
              </a:lvl2pPr>
              <a:lvl3pPr marL="1143000" indent="-228600">
                <a:defRPr sz="2400">
                  <a:solidFill>
                    <a:schemeClr val="tx1"/>
                  </a:solidFill>
                  <a:latin typeface="Verdana" pitchFamily="34" charset="0"/>
                  <a:ea typeface="ＭＳ Ｐゴシック" pitchFamily="-84" charset="-128"/>
                </a:defRPr>
              </a:lvl3pPr>
              <a:lvl4pPr marL="1600200" indent="-228600">
                <a:defRPr sz="2400">
                  <a:solidFill>
                    <a:schemeClr val="tx1"/>
                  </a:solidFill>
                  <a:latin typeface="Verdana" pitchFamily="34" charset="0"/>
                  <a:ea typeface="ＭＳ Ｐゴシック" pitchFamily="-84" charset="-128"/>
                </a:defRPr>
              </a:lvl4pPr>
              <a:lvl5pPr marL="2057400" indent="-228600">
                <a:defRPr sz="2400">
                  <a:solidFill>
                    <a:schemeClr val="tx1"/>
                  </a:solidFill>
                  <a:latin typeface="Verdan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pPr>
                <a:defRPr/>
              </a:pPr>
              <a:endParaRPr lang="en-US" altLang="en-US" sz="1800"/>
            </a:p>
          </p:txBody>
        </p:sp>
        <p:sp>
          <p:nvSpPr>
            <p:cNvPr id="5" name="Rectangle 5">
              <a:extLst>
                <a:ext uri="{FF2B5EF4-FFF2-40B4-BE49-F238E27FC236}">
                  <a16:creationId xmlns:a16="http://schemas.microsoft.com/office/drawing/2014/main" id="{47608319-A6E2-4B44-BDE1-C5648C734B8C}"/>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sz="2400">
                  <a:solidFill>
                    <a:schemeClr val="tx1"/>
                  </a:solidFill>
                  <a:latin typeface="Verdana" pitchFamily="34" charset="0"/>
                  <a:ea typeface="ＭＳ Ｐゴシック" pitchFamily="-84" charset="-128"/>
                </a:defRPr>
              </a:lvl1pPr>
              <a:lvl2pPr marL="742950" indent="-285750">
                <a:defRPr sz="2400">
                  <a:solidFill>
                    <a:schemeClr val="tx1"/>
                  </a:solidFill>
                  <a:latin typeface="Verdana" pitchFamily="34" charset="0"/>
                  <a:ea typeface="ＭＳ Ｐゴシック" pitchFamily="-84" charset="-128"/>
                </a:defRPr>
              </a:lvl2pPr>
              <a:lvl3pPr marL="1143000" indent="-228600">
                <a:defRPr sz="2400">
                  <a:solidFill>
                    <a:schemeClr val="tx1"/>
                  </a:solidFill>
                  <a:latin typeface="Verdana" pitchFamily="34" charset="0"/>
                  <a:ea typeface="ＭＳ Ｐゴシック" pitchFamily="-84" charset="-128"/>
                </a:defRPr>
              </a:lvl3pPr>
              <a:lvl4pPr marL="1600200" indent="-228600">
                <a:defRPr sz="2400">
                  <a:solidFill>
                    <a:schemeClr val="tx1"/>
                  </a:solidFill>
                  <a:latin typeface="Verdana" pitchFamily="34" charset="0"/>
                  <a:ea typeface="ＭＳ Ｐゴシック" pitchFamily="-84" charset="-128"/>
                </a:defRPr>
              </a:lvl4pPr>
              <a:lvl5pPr marL="2057400" indent="-228600">
                <a:defRPr sz="2400">
                  <a:solidFill>
                    <a:schemeClr val="tx1"/>
                  </a:solidFill>
                  <a:latin typeface="Verdan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pPr>
                <a:defRPr/>
              </a:pPr>
              <a:endParaRPr lang="en-US" altLang="en-US" sz="1800"/>
            </a:p>
          </p:txBody>
        </p:sp>
        <p:sp>
          <p:nvSpPr>
            <p:cNvPr id="6" name="Rectangle 6">
              <a:extLst>
                <a:ext uri="{FF2B5EF4-FFF2-40B4-BE49-F238E27FC236}">
                  <a16:creationId xmlns:a16="http://schemas.microsoft.com/office/drawing/2014/main" id="{EECD1B7F-D93C-4540-9890-468DDCC55B50}"/>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sz="2400">
                  <a:solidFill>
                    <a:schemeClr val="tx1"/>
                  </a:solidFill>
                  <a:latin typeface="Verdana" pitchFamily="34" charset="0"/>
                  <a:ea typeface="ＭＳ Ｐゴシック" pitchFamily="-84" charset="-128"/>
                </a:defRPr>
              </a:lvl1pPr>
              <a:lvl2pPr marL="742950" indent="-285750">
                <a:defRPr sz="2400">
                  <a:solidFill>
                    <a:schemeClr val="tx1"/>
                  </a:solidFill>
                  <a:latin typeface="Verdana" pitchFamily="34" charset="0"/>
                  <a:ea typeface="ＭＳ Ｐゴシック" pitchFamily="-84" charset="-128"/>
                </a:defRPr>
              </a:lvl2pPr>
              <a:lvl3pPr marL="1143000" indent="-228600">
                <a:defRPr sz="2400">
                  <a:solidFill>
                    <a:schemeClr val="tx1"/>
                  </a:solidFill>
                  <a:latin typeface="Verdana" pitchFamily="34" charset="0"/>
                  <a:ea typeface="ＭＳ Ｐゴシック" pitchFamily="-84" charset="-128"/>
                </a:defRPr>
              </a:lvl3pPr>
              <a:lvl4pPr marL="1600200" indent="-228600">
                <a:defRPr sz="2400">
                  <a:solidFill>
                    <a:schemeClr val="tx1"/>
                  </a:solidFill>
                  <a:latin typeface="Verdana" pitchFamily="34" charset="0"/>
                  <a:ea typeface="ＭＳ Ｐゴシック" pitchFamily="-84" charset="-128"/>
                </a:defRPr>
              </a:lvl4pPr>
              <a:lvl5pPr marL="2057400" indent="-228600">
                <a:defRPr sz="2400">
                  <a:solidFill>
                    <a:schemeClr val="tx1"/>
                  </a:solidFill>
                  <a:latin typeface="Verdan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pPr>
                <a:defRPr/>
              </a:pPr>
              <a:endParaRPr lang="en-US" altLang="en-US" sz="1800"/>
            </a:p>
          </p:txBody>
        </p:sp>
      </p:grpSp>
      <p:sp>
        <p:nvSpPr>
          <p:cNvPr id="7" name="Text Box 7">
            <a:extLst>
              <a:ext uri="{FF2B5EF4-FFF2-40B4-BE49-F238E27FC236}">
                <a16:creationId xmlns:a16="http://schemas.microsoft.com/office/drawing/2014/main" id="{E86D527C-6DA8-45DF-A4B8-2A4E2EE9A842}"/>
              </a:ext>
            </a:extLst>
          </p:cNvPr>
          <p:cNvSpPr txBox="1">
            <a:spLocks noChangeArrowheads="1"/>
          </p:cNvSpPr>
          <p:nvPr/>
        </p:nvSpPr>
        <p:spPr bwMode="auto">
          <a:xfrm>
            <a:off x="8652933" y="6588126"/>
            <a:ext cx="3617384" cy="244475"/>
          </a:xfrm>
          <a:prstGeom prst="rect">
            <a:avLst/>
          </a:prstGeom>
          <a:noFill/>
          <a:ln w="9525">
            <a:noFill/>
            <a:miter lim="800000"/>
            <a:headEnd/>
            <a:tailEnd/>
          </a:ln>
          <a:effectLst/>
        </p:spPr>
        <p:txBody>
          <a:bodyPr>
            <a:spAutoFit/>
          </a:bodyPr>
          <a:lstStyle>
            <a:lvl1pPr>
              <a:defRPr sz="2400">
                <a:solidFill>
                  <a:schemeClr val="tx1"/>
                </a:solidFill>
                <a:latin typeface="Verdana" pitchFamily="34" charset="0"/>
                <a:ea typeface="ＭＳ Ｐゴシック" pitchFamily="-84" charset="-128"/>
              </a:defRPr>
            </a:lvl1pPr>
            <a:lvl2pPr marL="742950" indent="-285750">
              <a:defRPr sz="2400">
                <a:solidFill>
                  <a:schemeClr val="tx1"/>
                </a:solidFill>
                <a:latin typeface="Verdana" pitchFamily="34" charset="0"/>
                <a:ea typeface="ＭＳ Ｐゴシック" pitchFamily="-84" charset="-128"/>
              </a:defRPr>
            </a:lvl2pPr>
            <a:lvl3pPr marL="1143000" indent="-228600">
              <a:defRPr sz="2400">
                <a:solidFill>
                  <a:schemeClr val="tx1"/>
                </a:solidFill>
                <a:latin typeface="Verdana" pitchFamily="34" charset="0"/>
                <a:ea typeface="ＭＳ Ｐゴシック" pitchFamily="-84" charset="-128"/>
              </a:defRPr>
            </a:lvl3pPr>
            <a:lvl4pPr marL="1600200" indent="-228600">
              <a:defRPr sz="2400">
                <a:solidFill>
                  <a:schemeClr val="tx1"/>
                </a:solidFill>
                <a:latin typeface="Verdana" pitchFamily="34" charset="0"/>
                <a:ea typeface="ＭＳ Ｐゴシック" pitchFamily="-84" charset="-128"/>
              </a:defRPr>
            </a:lvl4pPr>
            <a:lvl5pPr marL="2057400" indent="-228600">
              <a:defRPr sz="2400">
                <a:solidFill>
                  <a:schemeClr val="tx1"/>
                </a:solidFill>
                <a:latin typeface="Verdan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pPr algn="ctr">
              <a:spcBef>
                <a:spcPct val="50000"/>
              </a:spcBef>
              <a:defRPr/>
            </a:pPr>
            <a:r>
              <a:rPr lang="en-US" altLang="en-US" sz="1000" b="1" dirty="0">
                <a:solidFill>
                  <a:srgbClr val="336699"/>
                </a:solidFill>
                <a:latin typeface="Helvetica" pitchFamily="-84" charset="0"/>
              </a:rPr>
              <a:t>Silberschatz, Galvin and Gagne ©2018</a:t>
            </a:r>
          </a:p>
        </p:txBody>
      </p:sp>
      <p:sp>
        <p:nvSpPr>
          <p:cNvPr id="8" name="Text Box 8">
            <a:extLst>
              <a:ext uri="{FF2B5EF4-FFF2-40B4-BE49-F238E27FC236}">
                <a16:creationId xmlns:a16="http://schemas.microsoft.com/office/drawing/2014/main" id="{46B2C368-44CA-42DA-9DE3-097E64D04D72}"/>
              </a:ext>
            </a:extLst>
          </p:cNvPr>
          <p:cNvSpPr txBox="1">
            <a:spLocks noChangeArrowheads="1"/>
          </p:cNvSpPr>
          <p:nvPr/>
        </p:nvSpPr>
        <p:spPr bwMode="auto">
          <a:xfrm>
            <a:off x="491200" y="6613526"/>
            <a:ext cx="2730235" cy="246221"/>
          </a:xfrm>
          <a:prstGeom prst="rect">
            <a:avLst/>
          </a:prstGeom>
          <a:noFill/>
          <a:ln w="9525">
            <a:noFill/>
            <a:miter lim="800000"/>
            <a:headEnd/>
            <a:tailEnd/>
          </a:ln>
          <a:effectLst/>
        </p:spPr>
        <p:txBody>
          <a:bodyPr wrap="none">
            <a:spAutoFit/>
          </a:bodyPr>
          <a:lstStyle>
            <a:lvl1pPr>
              <a:defRPr sz="2400">
                <a:solidFill>
                  <a:schemeClr val="tx1"/>
                </a:solidFill>
                <a:latin typeface="Verdana" pitchFamily="34" charset="0"/>
                <a:ea typeface="ＭＳ Ｐゴシック" pitchFamily="-84" charset="-128"/>
              </a:defRPr>
            </a:lvl1pPr>
            <a:lvl2pPr marL="742950" indent="-285750">
              <a:defRPr sz="2400">
                <a:solidFill>
                  <a:schemeClr val="tx1"/>
                </a:solidFill>
                <a:latin typeface="Verdana" pitchFamily="34" charset="0"/>
                <a:ea typeface="ＭＳ Ｐゴシック" pitchFamily="-84" charset="-128"/>
              </a:defRPr>
            </a:lvl2pPr>
            <a:lvl3pPr marL="1143000" indent="-228600">
              <a:defRPr sz="2400">
                <a:solidFill>
                  <a:schemeClr val="tx1"/>
                </a:solidFill>
                <a:latin typeface="Verdana" pitchFamily="34" charset="0"/>
                <a:ea typeface="ＭＳ Ｐゴシック" pitchFamily="-84" charset="-128"/>
              </a:defRPr>
            </a:lvl3pPr>
            <a:lvl4pPr marL="1600200" indent="-228600">
              <a:defRPr sz="2400">
                <a:solidFill>
                  <a:schemeClr val="tx1"/>
                </a:solidFill>
                <a:latin typeface="Verdana" pitchFamily="34" charset="0"/>
                <a:ea typeface="ＭＳ Ｐゴシック" pitchFamily="-84" charset="-128"/>
              </a:defRPr>
            </a:lvl4pPr>
            <a:lvl5pPr marL="2057400" indent="-228600">
              <a:defRPr sz="2400">
                <a:solidFill>
                  <a:schemeClr val="tx1"/>
                </a:solidFill>
                <a:latin typeface="Verdan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pPr>
              <a:spcBef>
                <a:spcPct val="50000"/>
              </a:spcBef>
              <a:defRPr/>
            </a:pPr>
            <a:r>
              <a:rPr lang="en-US" altLang="en-US" sz="1000" b="1" dirty="0">
                <a:solidFill>
                  <a:srgbClr val="336699"/>
                </a:solidFill>
                <a:latin typeface="Helvetica" pitchFamily="-84" charset="0"/>
              </a:rPr>
              <a:t>Operating System Concepts – 10</a:t>
            </a:r>
            <a:r>
              <a:rPr lang="en-US" altLang="en-US" sz="1000" b="1" baseline="30000" dirty="0">
                <a:solidFill>
                  <a:srgbClr val="336699"/>
                </a:solidFill>
                <a:latin typeface="Helvetica" pitchFamily="-84" charset="0"/>
              </a:rPr>
              <a:t>th</a:t>
            </a:r>
            <a:r>
              <a:rPr lang="en-US" altLang="en-US" sz="1000" b="1" dirty="0">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id="{DBE209F0-3A18-4517-9977-1102D32F7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0984" y="4157663"/>
            <a:ext cx="2749549"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77164B0B-5652-4DA2-86BC-E7AD4B581C7D}"/>
              </a:ext>
            </a:extLst>
          </p:cNvPr>
          <p:cNvSpPr>
            <a:spLocks noChangeArrowheads="1"/>
          </p:cNvSpPr>
          <p:nvPr/>
        </p:nvSpPr>
        <p:spPr bwMode="auto">
          <a:xfrm>
            <a:off x="4298951" y="4016375"/>
            <a:ext cx="3115733" cy="1887538"/>
          </a:xfrm>
          <a:prstGeom prst="rect">
            <a:avLst/>
          </a:prstGeom>
          <a:noFill/>
          <a:ln w="57150" cmpd="thinThick">
            <a:solidFill>
              <a:srgbClr val="66CCFF"/>
            </a:solidFill>
            <a:miter lim="800000"/>
            <a:headEnd/>
            <a:tailEnd/>
          </a:ln>
        </p:spPr>
        <p:txBody>
          <a:bodyPr wrap="none" anchor="ctr"/>
          <a:lstStyle>
            <a:lvl1pPr>
              <a:defRPr sz="2400">
                <a:solidFill>
                  <a:schemeClr val="tx1"/>
                </a:solidFill>
                <a:latin typeface="Verdana" pitchFamily="34" charset="0"/>
                <a:ea typeface="ＭＳ Ｐゴシック" pitchFamily="-84" charset="-128"/>
              </a:defRPr>
            </a:lvl1pPr>
            <a:lvl2pPr marL="742950" indent="-285750">
              <a:defRPr sz="2400">
                <a:solidFill>
                  <a:schemeClr val="tx1"/>
                </a:solidFill>
                <a:latin typeface="Verdana" pitchFamily="34" charset="0"/>
                <a:ea typeface="ＭＳ Ｐゴシック" pitchFamily="-84" charset="-128"/>
              </a:defRPr>
            </a:lvl2pPr>
            <a:lvl3pPr marL="1143000" indent="-228600">
              <a:defRPr sz="2400">
                <a:solidFill>
                  <a:schemeClr val="tx1"/>
                </a:solidFill>
                <a:latin typeface="Verdana" pitchFamily="34" charset="0"/>
                <a:ea typeface="ＭＳ Ｐゴシック" pitchFamily="-84" charset="-128"/>
              </a:defRPr>
            </a:lvl3pPr>
            <a:lvl4pPr marL="1600200" indent="-228600">
              <a:defRPr sz="2400">
                <a:solidFill>
                  <a:schemeClr val="tx1"/>
                </a:solidFill>
                <a:latin typeface="Verdana" pitchFamily="34" charset="0"/>
                <a:ea typeface="ＭＳ Ｐゴシック" pitchFamily="-84" charset="-128"/>
              </a:defRPr>
            </a:lvl4pPr>
            <a:lvl5pPr marL="2057400" indent="-228600">
              <a:defRPr sz="2400">
                <a:solidFill>
                  <a:schemeClr val="tx1"/>
                </a:solidFill>
                <a:latin typeface="Verdan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pPr>
              <a:defRPr/>
            </a:pPr>
            <a:endParaRPr lang="en-US" altLang="en-US" sz="1800"/>
          </a:p>
        </p:txBody>
      </p:sp>
      <p:sp>
        <p:nvSpPr>
          <p:cNvPr id="133122" name="Rectangle 2"/>
          <p:cNvSpPr>
            <a:spLocks noGrp="1" noChangeArrowheads="1"/>
          </p:cNvSpPr>
          <p:nvPr>
            <p:ph type="ctrTitle"/>
          </p:nvPr>
        </p:nvSpPr>
        <p:spPr>
          <a:xfrm>
            <a:off x="914400" y="814896"/>
            <a:ext cx="103632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407636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按一下以編輯母片標題樣式</a:t>
            </a:r>
          </a:p>
        </p:txBody>
      </p:sp>
      <p:sp>
        <p:nvSpPr>
          <p:cNvPr id="3" name="內容版面配置區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Rectangle 5"/>
          <p:cNvSpPr>
            <a:spLocks noGrp="1" noChangeArrowheads="1"/>
          </p:cNvSpPr>
          <p:nvPr>
            <p:ph type="ftr" sz="quarter" idx="11"/>
          </p:nvPr>
        </p:nvSpPr>
        <p:spPr>
          <a:xfrm>
            <a:off x="8592417" y="6524625"/>
            <a:ext cx="3860800" cy="476250"/>
          </a:xfrm>
          <a:ln/>
        </p:spPr>
        <p:txBody>
          <a:bodyPr/>
          <a:lstStyle>
            <a:lvl1pPr>
              <a:defRPr/>
            </a:lvl1pPr>
          </a:lstStyle>
          <a:p>
            <a:pPr>
              <a:defRPr/>
            </a:pPr>
            <a:r>
              <a:rPr lang="en-US" altLang="zh-TW"/>
              <a:t>/42</a:t>
            </a:r>
            <a:endParaRPr lang="en-US" altLang="zh-TW" dirty="0"/>
          </a:p>
        </p:txBody>
      </p:sp>
      <p:sp>
        <p:nvSpPr>
          <p:cNvPr id="6" name="Rectangle 6"/>
          <p:cNvSpPr>
            <a:spLocks noGrp="1" noChangeArrowheads="1"/>
          </p:cNvSpPr>
          <p:nvPr>
            <p:ph type="sldNum" sz="quarter" idx="12"/>
          </p:nvPr>
        </p:nvSpPr>
        <p:spPr>
          <a:xfrm>
            <a:off x="7608168" y="6524625"/>
            <a:ext cx="2844800" cy="476250"/>
          </a:xfrm>
          <a:ln/>
        </p:spPr>
        <p:txBody>
          <a:bodyPr/>
          <a:lstStyle>
            <a:lvl1pPr>
              <a:defRPr/>
            </a:lvl1pPr>
          </a:lstStyle>
          <a:p>
            <a:pPr>
              <a:defRPr/>
            </a:pPr>
            <a:fld id="{8829B0A6-A5B9-4F19-A482-C4080EE7DAE7}" type="slidenum">
              <a:rPr lang="en-US" altLang="zh-TW"/>
              <a:pPr>
                <a:defRPr/>
              </a:pPr>
              <a:t>‹#›</a:t>
            </a:fld>
            <a:endParaRPr lang="en-US" altLang="zh-TW" dirty="0"/>
          </a:p>
        </p:txBody>
      </p:sp>
    </p:spTree>
    <p:extLst>
      <p:ext uri="{BB962C8B-B14F-4D97-AF65-F5344CB8AC3E}">
        <p14:creationId xmlns:p14="http://schemas.microsoft.com/office/powerpoint/2010/main" val="373341512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3"/>
            <a:ext cx="103632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/42</a:t>
            </a:r>
          </a:p>
        </p:txBody>
      </p:sp>
      <p:sp>
        <p:nvSpPr>
          <p:cNvPr id="6" name="Rectangle 6"/>
          <p:cNvSpPr>
            <a:spLocks noGrp="1" noChangeArrowheads="1"/>
          </p:cNvSpPr>
          <p:nvPr>
            <p:ph type="sldNum" sz="quarter" idx="12"/>
          </p:nvPr>
        </p:nvSpPr>
        <p:spPr>
          <a:ln/>
        </p:spPr>
        <p:txBody>
          <a:bodyPr/>
          <a:lstStyle>
            <a:lvl1pPr>
              <a:defRPr/>
            </a:lvl1pPr>
          </a:lstStyle>
          <a:p>
            <a:pPr>
              <a:defRPr/>
            </a:pPr>
            <a:fld id="{D239FA5D-3C99-458A-B5CE-1A20B0004D88}" type="slidenum">
              <a:rPr lang="en-US" altLang="zh-TW"/>
              <a:pPr>
                <a:defRPr/>
              </a:pPr>
              <a:t>‹#›</a:t>
            </a:fld>
            <a:endParaRPr lang="en-US" altLang="zh-TW"/>
          </a:p>
        </p:txBody>
      </p:sp>
    </p:spTree>
    <p:extLst>
      <p:ext uri="{BB962C8B-B14F-4D97-AF65-F5344CB8AC3E}">
        <p14:creationId xmlns:p14="http://schemas.microsoft.com/office/powerpoint/2010/main" val="762111948"/>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67835" y="1484313"/>
            <a:ext cx="5171017"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內容版面配置區 3"/>
          <p:cNvSpPr>
            <a:spLocks noGrp="1"/>
          </p:cNvSpPr>
          <p:nvPr>
            <p:ph sz="half" idx="2"/>
          </p:nvPr>
        </p:nvSpPr>
        <p:spPr>
          <a:xfrm>
            <a:off x="6242052" y="1484313"/>
            <a:ext cx="5173133"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/42</a:t>
            </a:r>
          </a:p>
        </p:txBody>
      </p:sp>
      <p:sp>
        <p:nvSpPr>
          <p:cNvPr id="7" name="Rectangle 6"/>
          <p:cNvSpPr>
            <a:spLocks noGrp="1" noChangeArrowheads="1"/>
          </p:cNvSpPr>
          <p:nvPr>
            <p:ph type="sldNum" sz="quarter" idx="12"/>
          </p:nvPr>
        </p:nvSpPr>
        <p:spPr>
          <a:ln/>
        </p:spPr>
        <p:txBody>
          <a:bodyPr/>
          <a:lstStyle>
            <a:lvl1pPr>
              <a:defRPr/>
            </a:lvl1pPr>
          </a:lstStyle>
          <a:p>
            <a:pPr>
              <a:defRPr/>
            </a:pPr>
            <a:fld id="{27EC842E-8AC1-4897-A77D-317734F4B8AB}" type="slidenum">
              <a:rPr lang="en-US" altLang="zh-TW"/>
              <a:pPr>
                <a:defRPr/>
              </a:pPr>
              <a:t>‹#›</a:t>
            </a:fld>
            <a:endParaRPr lang="en-US" altLang="zh-TW"/>
          </a:p>
        </p:txBody>
      </p:sp>
    </p:spTree>
    <p:extLst>
      <p:ext uri="{BB962C8B-B14F-4D97-AF65-F5344CB8AC3E}">
        <p14:creationId xmlns:p14="http://schemas.microsoft.com/office/powerpoint/2010/main" val="61533339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TW"/>
              <a:t>/42</a:t>
            </a:r>
          </a:p>
        </p:txBody>
      </p:sp>
      <p:sp>
        <p:nvSpPr>
          <p:cNvPr id="9" name="Rectangle 6"/>
          <p:cNvSpPr>
            <a:spLocks noGrp="1" noChangeArrowheads="1"/>
          </p:cNvSpPr>
          <p:nvPr>
            <p:ph type="sldNum" sz="quarter" idx="12"/>
          </p:nvPr>
        </p:nvSpPr>
        <p:spPr>
          <a:ln/>
        </p:spPr>
        <p:txBody>
          <a:bodyPr/>
          <a:lstStyle>
            <a:lvl1pPr>
              <a:defRPr/>
            </a:lvl1pPr>
          </a:lstStyle>
          <a:p>
            <a:pPr>
              <a:defRPr/>
            </a:pPr>
            <a:fld id="{DEB4360E-E91E-4644-9362-F348235B67B6}" type="slidenum">
              <a:rPr lang="en-US" altLang="zh-TW"/>
              <a:pPr>
                <a:defRPr/>
              </a:pPr>
              <a:t>‹#›</a:t>
            </a:fld>
            <a:endParaRPr lang="en-US" altLang="zh-TW"/>
          </a:p>
        </p:txBody>
      </p:sp>
    </p:spTree>
    <p:extLst>
      <p:ext uri="{BB962C8B-B14F-4D97-AF65-F5344CB8AC3E}">
        <p14:creationId xmlns:p14="http://schemas.microsoft.com/office/powerpoint/2010/main" val="4119644492"/>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TW"/>
              <a:t>/42</a:t>
            </a:r>
          </a:p>
        </p:txBody>
      </p:sp>
      <p:sp>
        <p:nvSpPr>
          <p:cNvPr id="5" name="Rectangle 6"/>
          <p:cNvSpPr>
            <a:spLocks noGrp="1" noChangeArrowheads="1"/>
          </p:cNvSpPr>
          <p:nvPr>
            <p:ph type="sldNum" sz="quarter" idx="12"/>
          </p:nvPr>
        </p:nvSpPr>
        <p:spPr>
          <a:ln/>
        </p:spPr>
        <p:txBody>
          <a:bodyPr/>
          <a:lstStyle>
            <a:lvl1pPr>
              <a:defRPr/>
            </a:lvl1pPr>
          </a:lstStyle>
          <a:p>
            <a:pPr>
              <a:defRPr/>
            </a:pPr>
            <a:fld id="{FDD56EE8-6D9C-4C63-81CD-2510EDDF1754}" type="slidenum">
              <a:rPr lang="en-US" altLang="zh-TW"/>
              <a:pPr>
                <a:defRPr/>
              </a:pPr>
              <a:t>‹#›</a:t>
            </a:fld>
            <a:endParaRPr lang="en-US" altLang="zh-TW"/>
          </a:p>
        </p:txBody>
      </p:sp>
    </p:spTree>
    <p:extLst>
      <p:ext uri="{BB962C8B-B14F-4D97-AF65-F5344CB8AC3E}">
        <p14:creationId xmlns:p14="http://schemas.microsoft.com/office/powerpoint/2010/main" val="2878626617"/>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TW"/>
              <a:t>/42</a:t>
            </a:r>
          </a:p>
        </p:txBody>
      </p:sp>
      <p:sp>
        <p:nvSpPr>
          <p:cNvPr id="4" name="Rectangle 6"/>
          <p:cNvSpPr>
            <a:spLocks noGrp="1" noChangeArrowheads="1"/>
          </p:cNvSpPr>
          <p:nvPr>
            <p:ph type="sldNum" sz="quarter" idx="12"/>
          </p:nvPr>
        </p:nvSpPr>
        <p:spPr>
          <a:ln/>
        </p:spPr>
        <p:txBody>
          <a:bodyPr/>
          <a:lstStyle>
            <a:lvl1pPr>
              <a:defRPr/>
            </a:lvl1pPr>
          </a:lstStyle>
          <a:p>
            <a:pPr>
              <a:defRPr/>
            </a:pPr>
            <a:fld id="{978DE500-F4A3-43BD-8325-8769892E53E7}" type="slidenum">
              <a:rPr lang="en-US" altLang="zh-TW"/>
              <a:pPr>
                <a:defRPr/>
              </a:pPr>
              <a:t>‹#›</a:t>
            </a:fld>
            <a:endParaRPr lang="en-US" altLang="zh-TW"/>
          </a:p>
        </p:txBody>
      </p:sp>
    </p:spTree>
    <p:extLst>
      <p:ext uri="{BB962C8B-B14F-4D97-AF65-F5344CB8AC3E}">
        <p14:creationId xmlns:p14="http://schemas.microsoft.com/office/powerpoint/2010/main" val="258560394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2" y="273050"/>
            <a:ext cx="4011084"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/42</a:t>
            </a:r>
          </a:p>
        </p:txBody>
      </p:sp>
      <p:sp>
        <p:nvSpPr>
          <p:cNvPr id="7" name="Rectangle 6"/>
          <p:cNvSpPr>
            <a:spLocks noGrp="1" noChangeArrowheads="1"/>
          </p:cNvSpPr>
          <p:nvPr>
            <p:ph type="sldNum" sz="quarter" idx="12"/>
          </p:nvPr>
        </p:nvSpPr>
        <p:spPr>
          <a:ln/>
        </p:spPr>
        <p:txBody>
          <a:bodyPr/>
          <a:lstStyle>
            <a:lvl1pPr>
              <a:defRPr/>
            </a:lvl1pPr>
          </a:lstStyle>
          <a:p>
            <a:pPr>
              <a:defRPr/>
            </a:pPr>
            <a:fld id="{EDB85E0E-9478-4EF8-A008-0DC72EAD4649}" type="slidenum">
              <a:rPr lang="en-US" altLang="zh-TW"/>
              <a:pPr>
                <a:defRPr/>
              </a:pPr>
              <a:t>‹#›</a:t>
            </a:fld>
            <a:endParaRPr lang="en-US" altLang="zh-TW"/>
          </a:p>
        </p:txBody>
      </p:sp>
    </p:spTree>
    <p:extLst>
      <p:ext uri="{BB962C8B-B14F-4D97-AF65-F5344CB8AC3E}">
        <p14:creationId xmlns:p14="http://schemas.microsoft.com/office/powerpoint/2010/main" val="2125813805"/>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/42</a:t>
            </a:r>
          </a:p>
        </p:txBody>
      </p:sp>
      <p:sp>
        <p:nvSpPr>
          <p:cNvPr id="7" name="Rectangle 6"/>
          <p:cNvSpPr>
            <a:spLocks noGrp="1" noChangeArrowheads="1"/>
          </p:cNvSpPr>
          <p:nvPr>
            <p:ph type="sldNum" sz="quarter" idx="12"/>
          </p:nvPr>
        </p:nvSpPr>
        <p:spPr>
          <a:ln/>
        </p:spPr>
        <p:txBody>
          <a:bodyPr/>
          <a:lstStyle>
            <a:lvl1pPr>
              <a:defRPr/>
            </a:lvl1pPr>
          </a:lstStyle>
          <a:p>
            <a:pPr>
              <a:defRPr/>
            </a:pPr>
            <a:fld id="{7D319626-7FCA-4259-9FC2-BD3FE3483E7D}" type="slidenum">
              <a:rPr lang="en-US" altLang="zh-TW"/>
              <a:pPr>
                <a:defRPr/>
              </a:pPr>
              <a:t>‹#›</a:t>
            </a:fld>
            <a:endParaRPr lang="en-US" altLang="zh-TW"/>
          </a:p>
        </p:txBody>
      </p:sp>
    </p:spTree>
    <p:extLst>
      <p:ext uri="{BB962C8B-B14F-4D97-AF65-F5344CB8AC3E}">
        <p14:creationId xmlns:p14="http://schemas.microsoft.com/office/powerpoint/2010/main" val="423963412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4417" y="0"/>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1027" name="Rectangle 3"/>
          <p:cNvSpPr>
            <a:spLocks noGrp="1" noChangeArrowheads="1"/>
          </p:cNvSpPr>
          <p:nvPr>
            <p:ph type="body" idx="1"/>
          </p:nvPr>
        </p:nvSpPr>
        <p:spPr bwMode="auto">
          <a:xfrm>
            <a:off x="867835" y="1484313"/>
            <a:ext cx="10547351" cy="4525962"/>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p>
        </p:txBody>
      </p:sp>
      <p:sp>
        <p:nvSpPr>
          <p:cNvPr id="124932" name="Rectangle 4"/>
          <p:cNvSpPr>
            <a:spLocks noGrp="1" noChangeArrowheads="1"/>
          </p:cNvSpPr>
          <p:nvPr>
            <p:ph type="dt" sz="half" idx="2"/>
          </p:nvPr>
        </p:nvSpPr>
        <p:spPr bwMode="auto">
          <a:xfrm>
            <a:off x="1011767" y="6508750"/>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solidFill>
                  <a:srgbClr val="FFFF00"/>
                </a:solidFill>
                <a:latin typeface="+mn-lt"/>
              </a:defRPr>
            </a:lvl1pPr>
          </a:lstStyle>
          <a:p>
            <a:pPr>
              <a:defRPr/>
            </a:pPr>
            <a:endParaRPr lang="en-US" altLang="zh-TW" dirty="0"/>
          </a:p>
        </p:txBody>
      </p:sp>
      <p:sp>
        <p:nvSpPr>
          <p:cNvPr id="124933" name="Rectangle 5"/>
          <p:cNvSpPr>
            <a:spLocks noGrp="1" noChangeArrowheads="1"/>
          </p:cNvSpPr>
          <p:nvPr>
            <p:ph type="ftr" sz="quarter" idx="3"/>
          </p:nvPr>
        </p:nvSpPr>
        <p:spPr bwMode="auto">
          <a:xfrm>
            <a:off x="8592417" y="65246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pPr>
              <a:defRPr/>
            </a:pPr>
            <a:r>
              <a:rPr lang="en-US" altLang="zh-TW"/>
              <a:t>/42</a:t>
            </a:r>
          </a:p>
        </p:txBody>
      </p:sp>
      <p:sp>
        <p:nvSpPr>
          <p:cNvPr id="124934" name="Rectangle 6"/>
          <p:cNvSpPr>
            <a:spLocks noGrp="1" noChangeArrowheads="1"/>
          </p:cNvSpPr>
          <p:nvPr>
            <p:ph type="sldNum" sz="quarter" idx="4"/>
          </p:nvPr>
        </p:nvSpPr>
        <p:spPr bwMode="auto">
          <a:xfrm>
            <a:off x="7608168" y="65246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pPr>
              <a:defRPr/>
            </a:pPr>
            <a:fld id="{B7051B7D-0CED-42D3-83A2-FB443CE9D47D}" type="slidenum">
              <a:rPr lang="en-US" altLang="zh-TW" smtClean="0"/>
              <a:pPr>
                <a:defRPr/>
              </a:pPr>
              <a:t>‹#›</a:t>
            </a:fld>
            <a:endParaRPr lang="en-US" altLang="zh-TW" dirty="0"/>
          </a:p>
        </p:txBody>
      </p:sp>
      <p:pic>
        <p:nvPicPr>
          <p:cNvPr id="1031" name="Picture 7" descr="BD21303_"/>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551182" y="6588128"/>
            <a:ext cx="9121829"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4"/>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2" y="6381750"/>
            <a:ext cx="104563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9"/>
          <p:cNvSpPr txBox="1">
            <a:spLocks noChangeArrowheads="1"/>
          </p:cNvSpPr>
          <p:nvPr userDrawn="1"/>
        </p:nvSpPr>
        <p:spPr bwMode="auto">
          <a:xfrm>
            <a:off x="10848528" y="6541135"/>
            <a:ext cx="1871133"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algn="just" eaLnBrk="1" hangingPunct="1">
              <a:lnSpc>
                <a:spcPct val="40000"/>
              </a:lnSpc>
              <a:spcBef>
                <a:spcPct val="50000"/>
              </a:spcBef>
              <a:defRPr/>
            </a:pPr>
            <a:r>
              <a:rPr lang="en-US" altLang="zh-TW" sz="1600" b="1" dirty="0">
                <a:solidFill>
                  <a:srgbClr val="0000FF"/>
                </a:solidFill>
                <a:latin typeface="Arial" pitchFamily="34" charset="0"/>
                <a:ea typeface="全真中隸書" pitchFamily="49" charset="-120"/>
              </a:rPr>
              <a:t>  </a:t>
            </a:r>
            <a:r>
              <a:rPr lang="zh-TW" altLang="en-US" sz="1600" b="1" dirty="0">
                <a:solidFill>
                  <a:srgbClr val="0000FF"/>
                </a:solidFill>
                <a:latin typeface="Arial" pitchFamily="34" charset="0"/>
                <a:ea typeface="全真中隸書" pitchFamily="49" charset="-120"/>
              </a:rPr>
              <a:t>資工系網媒所</a:t>
            </a:r>
          </a:p>
          <a:p>
            <a:pPr algn="just" eaLnBrk="1" hangingPunct="1">
              <a:lnSpc>
                <a:spcPct val="40000"/>
              </a:lnSpc>
              <a:spcBef>
                <a:spcPct val="50000"/>
              </a:spcBef>
              <a:defRPr/>
            </a:pPr>
            <a:r>
              <a:rPr lang="zh-TW" altLang="en-US" sz="1600" b="1" dirty="0">
                <a:solidFill>
                  <a:srgbClr val="FE0E02"/>
                </a:solidFill>
                <a:latin typeface="Arial" pitchFamily="34" charset="0"/>
                <a:ea typeface="全真中隸書" pitchFamily="49" charset="-120"/>
              </a:rPr>
              <a:t>  </a:t>
            </a:r>
            <a:r>
              <a:rPr lang="en-US" altLang="zh-TW" sz="1600" b="1" dirty="0">
                <a:solidFill>
                  <a:srgbClr val="FE0E02"/>
                </a:solidFill>
                <a:latin typeface="Arial" pitchFamily="34" charset="0"/>
                <a:ea typeface="全真中隸書" pitchFamily="49" charset="-120"/>
              </a:rPr>
              <a:t>NEWS</a:t>
            </a:r>
            <a:r>
              <a:rPr lang="zh-TW" altLang="en-US" sz="1600" b="1" dirty="0">
                <a:solidFill>
                  <a:srgbClr val="FE0E02"/>
                </a:solidFill>
                <a:latin typeface="Arial" pitchFamily="34" charset="0"/>
                <a:ea typeface="全真中隸書" pitchFamily="49" charset="-120"/>
              </a:rPr>
              <a:t>實驗室</a:t>
            </a:r>
          </a:p>
        </p:txBody>
      </p:sp>
    </p:spTree>
  </p:cSld>
  <p:clrMap bg1="lt1" tx1="dk1" bg2="lt2" tx2="dk2" accent1="accent1" accent2="accent2" accent3="accent3" accent4="accent4" accent5="accent5" accent6="accent6" hlink="hlink" folHlink="folHlink"/>
  <p:sldLayoutIdLst>
    <p:sldLayoutId id="2147483721"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2" r:id="rId12"/>
  </p:sldLayoutIdLst>
  <p:transition spd="slow">
    <p:wipe/>
  </p:transition>
  <p:hf hdr="0" dt="0"/>
  <p:txStyles>
    <p:titleStyle>
      <a:lvl1pPr algn="ctr" rtl="0" eaLnBrk="0" fontAlgn="base" hangingPunct="0">
        <a:spcBef>
          <a:spcPct val="0"/>
        </a:spcBef>
        <a:spcAft>
          <a:spcPct val="0"/>
        </a:spcAft>
        <a:defRPr kumimoji="1" sz="4400" b="1">
          <a:solidFill>
            <a:srgbClr val="0000FF"/>
          </a:solidFill>
          <a:latin typeface="+mj-lt"/>
          <a:ea typeface="+mj-ea"/>
          <a:cs typeface="+mj-cs"/>
        </a:defRPr>
      </a:lvl1pPr>
      <a:lvl2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2pPr>
      <a:lvl3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3pPr>
      <a:lvl4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4pPr>
      <a:lvl5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5pPr>
      <a:lvl6pPr marL="457200" algn="ctr" rtl="0" fontAlgn="base">
        <a:spcBef>
          <a:spcPct val="0"/>
        </a:spcBef>
        <a:spcAft>
          <a:spcPct val="0"/>
        </a:spcAft>
        <a:defRPr kumimoji="1" sz="4400" b="1">
          <a:solidFill>
            <a:srgbClr val="0000FF"/>
          </a:solidFill>
          <a:latin typeface="Times New Roman" pitchFamily="18" charset="0"/>
          <a:ea typeface="新細明體" pitchFamily="18" charset="-120"/>
        </a:defRPr>
      </a:lvl6pPr>
      <a:lvl7pPr marL="914400" algn="ctr" rtl="0" fontAlgn="base">
        <a:spcBef>
          <a:spcPct val="0"/>
        </a:spcBef>
        <a:spcAft>
          <a:spcPct val="0"/>
        </a:spcAft>
        <a:defRPr kumimoji="1" sz="4400" b="1">
          <a:solidFill>
            <a:srgbClr val="0000FF"/>
          </a:solidFill>
          <a:latin typeface="Times New Roman" pitchFamily="18" charset="0"/>
          <a:ea typeface="新細明體" pitchFamily="18" charset="-120"/>
        </a:defRPr>
      </a:lvl7pPr>
      <a:lvl8pPr marL="1371600" algn="ctr" rtl="0" fontAlgn="base">
        <a:spcBef>
          <a:spcPct val="0"/>
        </a:spcBef>
        <a:spcAft>
          <a:spcPct val="0"/>
        </a:spcAft>
        <a:defRPr kumimoji="1" sz="4400" b="1">
          <a:solidFill>
            <a:srgbClr val="0000FF"/>
          </a:solidFill>
          <a:latin typeface="Times New Roman" pitchFamily="18" charset="0"/>
          <a:ea typeface="新細明體" pitchFamily="18" charset="-120"/>
        </a:defRPr>
      </a:lvl8pPr>
      <a:lvl9pPr marL="1828800" algn="ctr" rtl="0" fontAlgn="base">
        <a:spcBef>
          <a:spcPct val="0"/>
        </a:spcBef>
        <a:spcAft>
          <a:spcPct val="0"/>
        </a:spcAft>
        <a:defRPr kumimoji="1" sz="4400" b="1">
          <a:solidFill>
            <a:srgbClr val="0000FF"/>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Blip>
          <a:blip r:embed="rId17"/>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18"/>
        </a:buBlip>
        <a:defRPr kumimoji="1" sz="24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19"/>
        </a:buBlip>
        <a:defRPr kumimoji="1" sz="20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20"/>
        </a:buBlip>
        <a:defRPr kumimoji="1" sz="18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kumimoji="1" sz="1800">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kumimoji="1"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kumimoji="1"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kumimoji="1"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1.jpe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768896" y="2132856"/>
            <a:ext cx="10654208" cy="1470025"/>
          </a:xfrm>
        </p:spPr>
        <p:txBody>
          <a:bodyPr/>
          <a:lstStyle/>
          <a:p>
            <a:pPr eaLnBrk="1" hangingPunct="1"/>
            <a:r>
              <a:rPr lang="en-US" altLang="en-US" dirty="0"/>
              <a:t>Chapter 14:  File System Implementation</a:t>
            </a:r>
            <a:endParaRPr lang="en-US" altLang="zh-TW" dirty="0"/>
          </a:p>
        </p:txBody>
      </p:sp>
    </p:spTree>
    <p:extLst>
      <p:ext uri="{BB962C8B-B14F-4D97-AF65-F5344CB8AC3E}">
        <p14:creationId xmlns:p14="http://schemas.microsoft.com/office/powerpoint/2010/main" val="140734328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8A77BF0-2C8E-4F2C-B89E-F2540B5B7CE9}"/>
              </a:ext>
            </a:extLst>
          </p:cNvPr>
          <p:cNvSpPr>
            <a:spLocks noGrp="1" noChangeArrowheads="1"/>
          </p:cNvSpPr>
          <p:nvPr>
            <p:ph type="title"/>
          </p:nvPr>
        </p:nvSpPr>
        <p:spPr>
          <a:xfrm>
            <a:off x="1826480" y="260648"/>
            <a:ext cx="8539039" cy="576262"/>
          </a:xfrm>
        </p:spPr>
        <p:txBody>
          <a:bodyPr/>
          <a:lstStyle/>
          <a:p>
            <a:pPr eaLnBrk="1" hangingPunct="1"/>
            <a:r>
              <a:rPr lang="en-US" altLang="en-US" dirty="0"/>
              <a:t>In-Memory File System Structures</a:t>
            </a:r>
            <a:endParaRPr lang="en-US" altLang="en-US" sz="2400" dirty="0"/>
          </a:p>
        </p:txBody>
      </p:sp>
      <p:sp>
        <p:nvSpPr>
          <p:cNvPr id="22530" name="Rectangle 3">
            <a:extLst>
              <a:ext uri="{FF2B5EF4-FFF2-40B4-BE49-F238E27FC236}">
                <a16:creationId xmlns:a16="http://schemas.microsoft.com/office/drawing/2014/main" id="{1E835648-11EB-4E90-AC6E-4D8B1CA721B8}"/>
              </a:ext>
            </a:extLst>
          </p:cNvPr>
          <p:cNvSpPr>
            <a:spLocks noGrp="1" noChangeArrowheads="1"/>
          </p:cNvSpPr>
          <p:nvPr>
            <p:ph type="body" idx="1"/>
          </p:nvPr>
        </p:nvSpPr>
        <p:spPr>
          <a:xfrm>
            <a:off x="371364" y="1196752"/>
            <a:ext cx="11449272" cy="4857651"/>
          </a:xfrm>
        </p:spPr>
        <p:txBody>
          <a:bodyPr/>
          <a:lstStyle/>
          <a:p>
            <a:r>
              <a:rPr lang="en-US" altLang="en-US" sz="2400" b="1" dirty="0">
                <a:solidFill>
                  <a:srgbClr val="006699"/>
                </a:solidFill>
                <a:latin typeface="+mj-lt"/>
              </a:rPr>
              <a:t>Mount</a:t>
            </a:r>
            <a:r>
              <a:rPr lang="en-US" altLang="en-US" sz="2400" b="1" dirty="0">
                <a:solidFill>
                  <a:srgbClr val="3366FF"/>
                </a:solidFill>
              </a:rPr>
              <a:t> </a:t>
            </a:r>
            <a:r>
              <a:rPr lang="en-US" altLang="en-US" sz="2400" b="1" dirty="0">
                <a:solidFill>
                  <a:srgbClr val="006699"/>
                </a:solidFill>
                <a:latin typeface="+mj-lt"/>
              </a:rPr>
              <a:t>table</a:t>
            </a:r>
            <a:r>
              <a:rPr lang="en-US" altLang="en-US" sz="2400" b="1" dirty="0">
                <a:solidFill>
                  <a:srgbClr val="3366FF"/>
                </a:solidFill>
              </a:rPr>
              <a:t> </a:t>
            </a:r>
            <a:r>
              <a:rPr lang="en-US" altLang="en-US" sz="2400" dirty="0"/>
              <a:t>storing file system mounts, mount points, file system types</a:t>
            </a:r>
          </a:p>
          <a:p>
            <a:r>
              <a:rPr lang="en-US" altLang="en-US" sz="2400" b="1" dirty="0">
                <a:solidFill>
                  <a:srgbClr val="006699"/>
                </a:solidFill>
                <a:latin typeface="+mj-lt"/>
              </a:rPr>
              <a:t>system-wide</a:t>
            </a:r>
            <a:r>
              <a:rPr lang="en-US" altLang="en-US" sz="2400" b="1" dirty="0">
                <a:solidFill>
                  <a:srgbClr val="3366FF"/>
                </a:solidFill>
              </a:rPr>
              <a:t> </a:t>
            </a:r>
            <a:r>
              <a:rPr lang="en-US" altLang="en-US" sz="2400" b="1" dirty="0">
                <a:solidFill>
                  <a:srgbClr val="006699"/>
                </a:solidFill>
                <a:latin typeface="+mj-lt"/>
              </a:rPr>
              <a:t>open-file</a:t>
            </a:r>
            <a:r>
              <a:rPr lang="en-US" altLang="en-US" sz="2400" b="1" dirty="0">
                <a:solidFill>
                  <a:srgbClr val="3366FF"/>
                </a:solidFill>
              </a:rPr>
              <a:t> </a:t>
            </a:r>
            <a:r>
              <a:rPr lang="en-US" altLang="en-US" sz="2400" b="1" dirty="0">
                <a:solidFill>
                  <a:srgbClr val="006699"/>
                </a:solidFill>
                <a:latin typeface="+mj-lt"/>
              </a:rPr>
              <a:t>table</a:t>
            </a:r>
            <a:r>
              <a:rPr lang="en-US" altLang="en-US" sz="2400" b="1" dirty="0">
                <a:solidFill>
                  <a:srgbClr val="3366FF"/>
                </a:solidFill>
              </a:rPr>
              <a:t> </a:t>
            </a:r>
            <a:r>
              <a:rPr lang="en-US" altLang="en-US" sz="2400" dirty="0"/>
              <a:t>contains a copy of the FCB of each file and other info</a:t>
            </a:r>
          </a:p>
          <a:p>
            <a:r>
              <a:rPr lang="en-US" altLang="en-US" sz="2400" b="1" dirty="0">
                <a:solidFill>
                  <a:srgbClr val="006699"/>
                </a:solidFill>
                <a:latin typeface="+mj-lt"/>
              </a:rPr>
              <a:t>per-process</a:t>
            </a:r>
            <a:r>
              <a:rPr lang="en-US" altLang="en-US" sz="2400" b="1" dirty="0">
                <a:solidFill>
                  <a:srgbClr val="3366FF"/>
                </a:solidFill>
              </a:rPr>
              <a:t> </a:t>
            </a:r>
            <a:r>
              <a:rPr lang="en-US" altLang="en-US" sz="2400" b="1" dirty="0">
                <a:solidFill>
                  <a:srgbClr val="006699"/>
                </a:solidFill>
                <a:latin typeface="+mj-lt"/>
              </a:rPr>
              <a:t>open-file</a:t>
            </a:r>
            <a:r>
              <a:rPr lang="en-US" altLang="en-US" sz="2400" b="1" dirty="0">
                <a:solidFill>
                  <a:srgbClr val="3366FF"/>
                </a:solidFill>
              </a:rPr>
              <a:t> </a:t>
            </a:r>
            <a:r>
              <a:rPr lang="en-US" altLang="en-US" sz="2400" b="1" dirty="0">
                <a:solidFill>
                  <a:srgbClr val="006699"/>
                </a:solidFill>
                <a:latin typeface="+mj-lt"/>
              </a:rPr>
              <a:t>table</a:t>
            </a:r>
            <a:r>
              <a:rPr lang="en-US" altLang="en-US" sz="2400" b="1" dirty="0">
                <a:solidFill>
                  <a:srgbClr val="3366FF"/>
                </a:solidFill>
              </a:rPr>
              <a:t> </a:t>
            </a:r>
            <a:r>
              <a:rPr lang="en-US" altLang="en-US" sz="2400" dirty="0"/>
              <a:t>contains pointers to appropriate entries in system-wide open-file table as well as other info</a:t>
            </a:r>
          </a:p>
          <a:p>
            <a:r>
              <a:rPr lang="en-US" altLang="en-US" sz="2400" dirty="0"/>
              <a:t>The following figure illustrates the necessary file system structures provided by the operating systems</a:t>
            </a:r>
          </a:p>
          <a:p>
            <a:r>
              <a:rPr lang="en-US" altLang="en-US" sz="2400" dirty="0"/>
              <a:t>Figure 14-3(a) refers to opening a file</a:t>
            </a:r>
          </a:p>
          <a:p>
            <a:r>
              <a:rPr lang="en-US" altLang="en-US" sz="2400" dirty="0"/>
              <a:t>Figure 14-3(b) refers to reading a file</a:t>
            </a:r>
          </a:p>
          <a:p>
            <a:r>
              <a:rPr lang="en-US" altLang="en-US" sz="2400" dirty="0"/>
              <a:t>Plus buffers hold data blocks from secondary storage</a:t>
            </a:r>
          </a:p>
          <a:p>
            <a:r>
              <a:rPr lang="en-US" altLang="en-US" sz="2400" dirty="0"/>
              <a:t>Open returns a file handle for subsequent use</a:t>
            </a:r>
          </a:p>
          <a:p>
            <a:r>
              <a:rPr lang="en-US" altLang="en-US" sz="2400" dirty="0"/>
              <a:t>Data from read eventually copied to specified user process memory address</a:t>
            </a:r>
          </a:p>
        </p:txBody>
      </p:sp>
      <p:sp>
        <p:nvSpPr>
          <p:cNvPr id="2" name="頁尾版面配置區 1">
            <a:extLst>
              <a:ext uri="{FF2B5EF4-FFF2-40B4-BE49-F238E27FC236}">
                <a16:creationId xmlns:a16="http://schemas.microsoft.com/office/drawing/2014/main" id="{4F99F65A-DAF5-408F-A2A1-931889984EBD}"/>
              </a:ext>
            </a:extLst>
          </p:cNvPr>
          <p:cNvSpPr>
            <a:spLocks noGrp="1"/>
          </p:cNvSpPr>
          <p:nvPr>
            <p:ph type="ftr" sz="quarter" idx="11"/>
          </p:nvPr>
        </p:nvSpPr>
        <p:spPr/>
        <p:txBody>
          <a:bodyPr/>
          <a:lstStyle/>
          <a:p>
            <a:pPr>
              <a:defRPr/>
            </a:pPr>
            <a:r>
              <a:rPr lang="en-US" altLang="zh-TW"/>
              <a:t>/42</a:t>
            </a:r>
            <a:endParaRPr lang="en-US" altLang="zh-TW" dirty="0"/>
          </a:p>
        </p:txBody>
      </p:sp>
      <p:sp>
        <p:nvSpPr>
          <p:cNvPr id="3" name="投影片編號版面配置區 2">
            <a:extLst>
              <a:ext uri="{FF2B5EF4-FFF2-40B4-BE49-F238E27FC236}">
                <a16:creationId xmlns:a16="http://schemas.microsoft.com/office/drawing/2014/main" id="{86882F42-0E37-4A20-9DFD-B3A43DF633F5}"/>
              </a:ext>
            </a:extLst>
          </p:cNvPr>
          <p:cNvSpPr>
            <a:spLocks noGrp="1"/>
          </p:cNvSpPr>
          <p:nvPr>
            <p:ph type="sldNum" sz="quarter" idx="12"/>
          </p:nvPr>
        </p:nvSpPr>
        <p:spPr/>
        <p:txBody>
          <a:bodyPr/>
          <a:lstStyle/>
          <a:p>
            <a:pPr>
              <a:defRPr/>
            </a:pPr>
            <a:fld id="{8829B0A6-A5B9-4F19-A482-C4080EE7DAE7}" type="slidenum">
              <a:rPr lang="en-US" altLang="zh-TW" smtClean="0"/>
              <a:pPr>
                <a:defRPr/>
              </a:pPr>
              <a:t>9</a:t>
            </a:fld>
            <a:endParaRPr lang="en-US" altLang="zh-TW" dirty="0"/>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8C7D3D3-49A8-4D93-A73C-16A0ECECF738}"/>
              </a:ext>
            </a:extLst>
          </p:cNvPr>
          <p:cNvSpPr/>
          <p:nvPr/>
        </p:nvSpPr>
        <p:spPr bwMode="auto">
          <a:xfrm>
            <a:off x="2927648" y="1268760"/>
            <a:ext cx="6336704" cy="5040560"/>
          </a:xfrm>
          <a:prstGeom prst="rect">
            <a:avLst/>
          </a:prstGeom>
          <a:solidFill>
            <a:schemeClr val="bg1"/>
          </a:solidFill>
          <a:ln w="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Bickley Script LET" pitchFamily="2" charset="0"/>
              <a:ea typeface="新細明體" pitchFamily="18" charset="-120"/>
            </a:endParaRPr>
          </a:p>
        </p:txBody>
      </p:sp>
      <p:sp>
        <p:nvSpPr>
          <p:cNvPr id="24577" name="Rectangle 2">
            <a:extLst>
              <a:ext uri="{FF2B5EF4-FFF2-40B4-BE49-F238E27FC236}">
                <a16:creationId xmlns:a16="http://schemas.microsoft.com/office/drawing/2014/main" id="{E41EDA98-A997-41EC-93AE-BC0FA338E236}"/>
              </a:ext>
            </a:extLst>
          </p:cNvPr>
          <p:cNvSpPr>
            <a:spLocks noGrp="1" noChangeArrowheads="1"/>
          </p:cNvSpPr>
          <p:nvPr>
            <p:ph type="title"/>
          </p:nvPr>
        </p:nvSpPr>
        <p:spPr>
          <a:xfrm>
            <a:off x="1706594" y="396080"/>
            <a:ext cx="8778811" cy="576262"/>
          </a:xfrm>
        </p:spPr>
        <p:txBody>
          <a:bodyPr/>
          <a:lstStyle/>
          <a:p>
            <a:pPr eaLnBrk="1" hangingPunct="1"/>
            <a:r>
              <a:rPr lang="en-US" altLang="en-US" dirty="0"/>
              <a:t>In-Memory File System Structures</a:t>
            </a:r>
            <a:endParaRPr lang="en-US" altLang="en-US" sz="2400" dirty="0"/>
          </a:p>
        </p:txBody>
      </p:sp>
      <p:pic>
        <p:nvPicPr>
          <p:cNvPr id="24578" name="Picture 2">
            <a:extLst>
              <a:ext uri="{FF2B5EF4-FFF2-40B4-BE49-F238E27FC236}">
                <a16:creationId xmlns:a16="http://schemas.microsoft.com/office/drawing/2014/main" id="{19F9291C-0ADC-4EC3-97A1-888621420D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4980" y="1340768"/>
            <a:ext cx="6142037" cy="490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頁尾版面配置區 2">
            <a:extLst>
              <a:ext uri="{FF2B5EF4-FFF2-40B4-BE49-F238E27FC236}">
                <a16:creationId xmlns:a16="http://schemas.microsoft.com/office/drawing/2014/main" id="{C0F5FEA6-8C9A-448F-95BB-42E540E3D249}"/>
              </a:ext>
            </a:extLst>
          </p:cNvPr>
          <p:cNvSpPr>
            <a:spLocks noGrp="1"/>
          </p:cNvSpPr>
          <p:nvPr>
            <p:ph type="ftr" sz="quarter" idx="11"/>
          </p:nvPr>
        </p:nvSpPr>
        <p:spPr/>
        <p:txBody>
          <a:bodyPr/>
          <a:lstStyle/>
          <a:p>
            <a:pPr>
              <a:defRPr/>
            </a:pPr>
            <a:r>
              <a:rPr lang="en-US" altLang="zh-TW"/>
              <a:t>/42</a:t>
            </a:r>
          </a:p>
        </p:txBody>
      </p:sp>
      <p:sp>
        <p:nvSpPr>
          <p:cNvPr id="4" name="投影片編號版面配置區 3">
            <a:extLst>
              <a:ext uri="{FF2B5EF4-FFF2-40B4-BE49-F238E27FC236}">
                <a16:creationId xmlns:a16="http://schemas.microsoft.com/office/drawing/2014/main" id="{1F99521C-7A40-4C92-90ED-F02A81BBA797}"/>
              </a:ext>
            </a:extLst>
          </p:cNvPr>
          <p:cNvSpPr>
            <a:spLocks noGrp="1"/>
          </p:cNvSpPr>
          <p:nvPr>
            <p:ph type="sldNum" sz="quarter" idx="12"/>
          </p:nvPr>
        </p:nvSpPr>
        <p:spPr/>
        <p:txBody>
          <a:bodyPr/>
          <a:lstStyle/>
          <a:p>
            <a:pPr>
              <a:defRPr/>
            </a:pPr>
            <a:fld id="{FDD56EE8-6D9C-4C63-81CD-2510EDDF1754}" type="slidenum">
              <a:rPr lang="en-US" altLang="zh-TW" smtClean="0"/>
              <a:pPr>
                <a:defRPr/>
              </a:pPr>
              <a:t>10</a:t>
            </a:fld>
            <a:endParaRPr lang="en-US" altLang="zh-TW"/>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9A7410E7-C0B6-445B-BBAA-599F64C56834}"/>
              </a:ext>
            </a:extLst>
          </p:cNvPr>
          <p:cNvSpPr>
            <a:spLocks noGrp="1" noChangeArrowheads="1"/>
          </p:cNvSpPr>
          <p:nvPr>
            <p:ph type="title"/>
          </p:nvPr>
        </p:nvSpPr>
        <p:spPr>
          <a:xfrm>
            <a:off x="2643188" y="235762"/>
            <a:ext cx="7567612" cy="576262"/>
          </a:xfrm>
        </p:spPr>
        <p:txBody>
          <a:bodyPr/>
          <a:lstStyle/>
          <a:p>
            <a:pPr eaLnBrk="1" hangingPunct="1"/>
            <a:r>
              <a:rPr lang="en-US" altLang="en-US" dirty="0"/>
              <a:t>Directory Implementation</a:t>
            </a:r>
          </a:p>
        </p:txBody>
      </p:sp>
      <p:sp>
        <p:nvSpPr>
          <p:cNvPr id="26626" name="Rectangle 3">
            <a:extLst>
              <a:ext uri="{FF2B5EF4-FFF2-40B4-BE49-F238E27FC236}">
                <a16:creationId xmlns:a16="http://schemas.microsoft.com/office/drawing/2014/main" id="{2EE0C515-D4D8-4F71-A517-A56958181ABD}"/>
              </a:ext>
            </a:extLst>
          </p:cNvPr>
          <p:cNvSpPr>
            <a:spLocks noGrp="1" noChangeArrowheads="1"/>
          </p:cNvSpPr>
          <p:nvPr>
            <p:ph type="body" idx="1"/>
          </p:nvPr>
        </p:nvSpPr>
        <p:spPr>
          <a:xfrm>
            <a:off x="1127448" y="1266084"/>
            <a:ext cx="10441160" cy="5043236"/>
          </a:xfrm>
        </p:spPr>
        <p:txBody>
          <a:bodyPr/>
          <a:lstStyle/>
          <a:p>
            <a:r>
              <a:rPr lang="en-US" altLang="en-US" b="1" dirty="0"/>
              <a:t>Linear list</a:t>
            </a:r>
            <a:r>
              <a:rPr lang="en-US" altLang="en-US" dirty="0"/>
              <a:t> of file names with pointer to the data blocks</a:t>
            </a:r>
          </a:p>
          <a:p>
            <a:pPr lvl="1"/>
            <a:r>
              <a:rPr lang="en-US" altLang="en-US" dirty="0"/>
              <a:t>Simple to program</a:t>
            </a:r>
          </a:p>
          <a:p>
            <a:pPr lvl="1"/>
            <a:r>
              <a:rPr lang="en-US" altLang="en-US" dirty="0"/>
              <a:t>Time-consuming to execute</a:t>
            </a:r>
          </a:p>
          <a:p>
            <a:pPr lvl="2"/>
            <a:r>
              <a:rPr lang="en-US" altLang="en-US" dirty="0"/>
              <a:t>Linear search time</a:t>
            </a:r>
          </a:p>
          <a:p>
            <a:pPr lvl="2"/>
            <a:r>
              <a:rPr lang="en-US" altLang="en-US" dirty="0"/>
              <a:t>Could keep ordered alphabetically via linked list or use B+ tree</a:t>
            </a:r>
          </a:p>
          <a:p>
            <a:r>
              <a:rPr lang="en-US" altLang="en-US" b="1" dirty="0"/>
              <a:t>Hash Table</a:t>
            </a:r>
            <a:r>
              <a:rPr lang="en-US" altLang="en-US" dirty="0"/>
              <a:t> – linear list with hash data structure</a:t>
            </a:r>
          </a:p>
          <a:p>
            <a:pPr lvl="1"/>
            <a:r>
              <a:rPr lang="en-US" altLang="en-US" dirty="0"/>
              <a:t>Decreases directory search time</a:t>
            </a:r>
          </a:p>
          <a:p>
            <a:pPr lvl="1"/>
            <a:r>
              <a:rPr lang="en-US" altLang="en-US" b="1" dirty="0">
                <a:solidFill>
                  <a:srgbClr val="006699"/>
                </a:solidFill>
                <a:latin typeface="+mj-lt"/>
              </a:rPr>
              <a:t>Collisions</a:t>
            </a:r>
            <a:r>
              <a:rPr lang="en-US" altLang="en-US" dirty="0">
                <a:solidFill>
                  <a:srgbClr val="3366FF"/>
                </a:solidFill>
              </a:rPr>
              <a:t> </a:t>
            </a:r>
            <a:r>
              <a:rPr lang="en-US" altLang="en-US" dirty="0"/>
              <a:t>– situations where two file names hash to the same location</a:t>
            </a:r>
          </a:p>
          <a:p>
            <a:pPr lvl="1"/>
            <a:r>
              <a:rPr lang="en-US" altLang="en-US" dirty="0"/>
              <a:t>Only good if entries are fixed size, or use chained-overflow method</a:t>
            </a:r>
          </a:p>
        </p:txBody>
      </p:sp>
      <p:sp>
        <p:nvSpPr>
          <p:cNvPr id="2" name="頁尾版面配置區 1">
            <a:extLst>
              <a:ext uri="{FF2B5EF4-FFF2-40B4-BE49-F238E27FC236}">
                <a16:creationId xmlns:a16="http://schemas.microsoft.com/office/drawing/2014/main" id="{65BCD3C0-F7A3-464A-AD6A-61F1AED9C287}"/>
              </a:ext>
            </a:extLst>
          </p:cNvPr>
          <p:cNvSpPr>
            <a:spLocks noGrp="1"/>
          </p:cNvSpPr>
          <p:nvPr>
            <p:ph type="ftr" sz="quarter" idx="11"/>
          </p:nvPr>
        </p:nvSpPr>
        <p:spPr/>
        <p:txBody>
          <a:bodyPr/>
          <a:lstStyle/>
          <a:p>
            <a:pPr>
              <a:defRPr/>
            </a:pPr>
            <a:r>
              <a:rPr lang="en-US" altLang="zh-TW"/>
              <a:t>/42</a:t>
            </a:r>
            <a:endParaRPr lang="en-US" altLang="zh-TW" dirty="0"/>
          </a:p>
        </p:txBody>
      </p:sp>
      <p:sp>
        <p:nvSpPr>
          <p:cNvPr id="3" name="投影片編號版面配置區 2">
            <a:extLst>
              <a:ext uri="{FF2B5EF4-FFF2-40B4-BE49-F238E27FC236}">
                <a16:creationId xmlns:a16="http://schemas.microsoft.com/office/drawing/2014/main" id="{E5A5F574-F04F-4E6A-9462-D56E91113F8F}"/>
              </a:ext>
            </a:extLst>
          </p:cNvPr>
          <p:cNvSpPr>
            <a:spLocks noGrp="1"/>
          </p:cNvSpPr>
          <p:nvPr>
            <p:ph type="sldNum" sz="quarter" idx="12"/>
          </p:nvPr>
        </p:nvSpPr>
        <p:spPr/>
        <p:txBody>
          <a:bodyPr/>
          <a:lstStyle/>
          <a:p>
            <a:pPr>
              <a:defRPr/>
            </a:pPr>
            <a:fld id="{8829B0A6-A5B9-4F19-A482-C4080EE7DAE7}" type="slidenum">
              <a:rPr lang="en-US" altLang="zh-TW" smtClean="0"/>
              <a:pPr>
                <a:defRPr/>
              </a:pPr>
              <a:t>11</a:t>
            </a:fld>
            <a:endParaRPr lang="en-US" altLang="zh-TW" dirty="0"/>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7D1D344F-2489-423C-966A-8CA1658CC2C1}"/>
              </a:ext>
            </a:extLst>
          </p:cNvPr>
          <p:cNvSpPr>
            <a:spLocks noGrp="1" noChangeArrowheads="1"/>
          </p:cNvSpPr>
          <p:nvPr>
            <p:ph type="title"/>
          </p:nvPr>
        </p:nvSpPr>
        <p:spPr>
          <a:xfrm>
            <a:off x="1625180" y="332656"/>
            <a:ext cx="8941640" cy="576262"/>
          </a:xfrm>
        </p:spPr>
        <p:txBody>
          <a:bodyPr/>
          <a:lstStyle/>
          <a:p>
            <a:pPr eaLnBrk="1" hangingPunct="1"/>
            <a:r>
              <a:rPr lang="en-US" altLang="en-US" dirty="0"/>
              <a:t>Allocation Methods - Contiguous</a:t>
            </a:r>
          </a:p>
        </p:txBody>
      </p:sp>
      <p:sp>
        <p:nvSpPr>
          <p:cNvPr id="28674" name="Rectangle 3">
            <a:extLst>
              <a:ext uri="{FF2B5EF4-FFF2-40B4-BE49-F238E27FC236}">
                <a16:creationId xmlns:a16="http://schemas.microsoft.com/office/drawing/2014/main" id="{A43BF954-6E80-4C8F-8A87-81BA8B4295FA}"/>
              </a:ext>
            </a:extLst>
          </p:cNvPr>
          <p:cNvSpPr>
            <a:spLocks noGrp="1" noChangeArrowheads="1"/>
          </p:cNvSpPr>
          <p:nvPr>
            <p:ph type="body" idx="1"/>
          </p:nvPr>
        </p:nvSpPr>
        <p:spPr>
          <a:xfrm>
            <a:off x="0" y="1308135"/>
            <a:ext cx="12192000" cy="4530725"/>
          </a:xfrm>
        </p:spPr>
        <p:txBody>
          <a:bodyPr/>
          <a:lstStyle/>
          <a:p>
            <a:r>
              <a:rPr lang="en-US" altLang="en-US" dirty="0"/>
              <a:t>An allocation method refers to how disk blocks are allocated for files:</a:t>
            </a:r>
          </a:p>
          <a:p>
            <a:r>
              <a:rPr lang="en-US" altLang="en-US" b="1" dirty="0">
                <a:solidFill>
                  <a:srgbClr val="006699"/>
                </a:solidFill>
                <a:latin typeface="+mj-lt"/>
              </a:rPr>
              <a:t>Contiguous</a:t>
            </a:r>
            <a:r>
              <a:rPr lang="en-US" altLang="en-US" b="1" dirty="0">
                <a:solidFill>
                  <a:srgbClr val="3366FF"/>
                </a:solidFill>
              </a:rPr>
              <a:t> </a:t>
            </a:r>
            <a:r>
              <a:rPr lang="en-US" altLang="en-US" b="1" dirty="0">
                <a:solidFill>
                  <a:srgbClr val="006699"/>
                </a:solidFill>
                <a:latin typeface="+mj-lt"/>
              </a:rPr>
              <a:t>allocation</a:t>
            </a:r>
            <a:r>
              <a:rPr lang="en-US" altLang="en-US" b="1" dirty="0">
                <a:solidFill>
                  <a:srgbClr val="3366FF"/>
                </a:solidFill>
              </a:rPr>
              <a:t> </a:t>
            </a:r>
            <a:r>
              <a:rPr lang="en-US" altLang="en-US" dirty="0">
                <a:solidFill>
                  <a:srgbClr val="000000"/>
                </a:solidFill>
              </a:rPr>
              <a:t>– </a:t>
            </a:r>
            <a:r>
              <a:rPr lang="en-US" altLang="en-US" dirty="0"/>
              <a:t>each file occupies set of contiguous blocks</a:t>
            </a:r>
          </a:p>
          <a:p>
            <a:pPr lvl="1"/>
            <a:r>
              <a:rPr lang="en-US" altLang="en-US" dirty="0"/>
              <a:t>Best performance in most cases</a:t>
            </a:r>
          </a:p>
          <a:p>
            <a:pPr lvl="1"/>
            <a:r>
              <a:rPr lang="en-US" altLang="en-US" dirty="0"/>
              <a:t>Simple – only starting location (block #) and length (number of blocks) are required</a:t>
            </a:r>
          </a:p>
          <a:p>
            <a:pPr lvl="1"/>
            <a:r>
              <a:rPr lang="en-US" altLang="en-US" dirty="0"/>
              <a:t>Problems include finding space for file, knowing file size, external fragmentation, need for </a:t>
            </a:r>
            <a:r>
              <a:rPr lang="en-US" altLang="en-US" b="1" dirty="0">
                <a:solidFill>
                  <a:srgbClr val="006699"/>
                </a:solidFill>
                <a:latin typeface="+mj-lt"/>
              </a:rPr>
              <a:t>compaction</a:t>
            </a:r>
            <a:r>
              <a:rPr lang="en-US" altLang="en-US" b="1" dirty="0">
                <a:solidFill>
                  <a:srgbClr val="3366FF"/>
                </a:solidFill>
              </a:rPr>
              <a:t> </a:t>
            </a:r>
            <a:r>
              <a:rPr lang="en-US" altLang="en-US" b="1" dirty="0">
                <a:solidFill>
                  <a:srgbClr val="006699"/>
                </a:solidFill>
                <a:latin typeface="+mj-lt"/>
              </a:rPr>
              <a:t>off-line</a:t>
            </a:r>
            <a:r>
              <a:rPr lang="en-US" altLang="en-US" dirty="0"/>
              <a:t> (</a:t>
            </a:r>
            <a:r>
              <a:rPr lang="en-US" altLang="en-US" b="1" dirty="0">
                <a:solidFill>
                  <a:srgbClr val="006699"/>
                </a:solidFill>
                <a:latin typeface="+mj-lt"/>
              </a:rPr>
              <a:t>downtime</a:t>
            </a:r>
            <a:r>
              <a:rPr lang="en-US" altLang="en-US" dirty="0"/>
              <a:t>) or </a:t>
            </a:r>
            <a:r>
              <a:rPr lang="en-US" altLang="en-US" b="1" dirty="0">
                <a:solidFill>
                  <a:srgbClr val="006699"/>
                </a:solidFill>
                <a:latin typeface="+mj-lt"/>
              </a:rPr>
              <a:t>on-line</a:t>
            </a:r>
          </a:p>
          <a:p>
            <a:endParaRPr lang="en-US" altLang="en-US" dirty="0"/>
          </a:p>
        </p:txBody>
      </p:sp>
      <p:sp>
        <p:nvSpPr>
          <p:cNvPr id="2" name="頁尾版面配置區 1">
            <a:extLst>
              <a:ext uri="{FF2B5EF4-FFF2-40B4-BE49-F238E27FC236}">
                <a16:creationId xmlns:a16="http://schemas.microsoft.com/office/drawing/2014/main" id="{9C0B170A-897B-40DD-9F41-2107B563677E}"/>
              </a:ext>
            </a:extLst>
          </p:cNvPr>
          <p:cNvSpPr>
            <a:spLocks noGrp="1"/>
          </p:cNvSpPr>
          <p:nvPr>
            <p:ph type="ftr" sz="quarter" idx="11"/>
          </p:nvPr>
        </p:nvSpPr>
        <p:spPr/>
        <p:txBody>
          <a:bodyPr/>
          <a:lstStyle/>
          <a:p>
            <a:pPr>
              <a:defRPr/>
            </a:pPr>
            <a:r>
              <a:rPr lang="en-US" altLang="zh-TW"/>
              <a:t>/42</a:t>
            </a:r>
            <a:endParaRPr lang="en-US" altLang="zh-TW" dirty="0"/>
          </a:p>
        </p:txBody>
      </p:sp>
      <p:sp>
        <p:nvSpPr>
          <p:cNvPr id="3" name="投影片編號版面配置區 2">
            <a:extLst>
              <a:ext uri="{FF2B5EF4-FFF2-40B4-BE49-F238E27FC236}">
                <a16:creationId xmlns:a16="http://schemas.microsoft.com/office/drawing/2014/main" id="{E8439A7A-EC26-4666-A7D5-2BE1425D0DB9}"/>
              </a:ext>
            </a:extLst>
          </p:cNvPr>
          <p:cNvSpPr>
            <a:spLocks noGrp="1"/>
          </p:cNvSpPr>
          <p:nvPr>
            <p:ph type="sldNum" sz="quarter" idx="12"/>
          </p:nvPr>
        </p:nvSpPr>
        <p:spPr/>
        <p:txBody>
          <a:bodyPr/>
          <a:lstStyle/>
          <a:p>
            <a:pPr>
              <a:defRPr/>
            </a:pPr>
            <a:fld id="{8829B0A6-A5B9-4F19-A482-C4080EE7DAE7}" type="slidenum">
              <a:rPr lang="en-US" altLang="zh-TW" smtClean="0"/>
              <a:pPr>
                <a:defRPr/>
              </a:pPr>
              <a:t>12</a:t>
            </a:fld>
            <a:endParaRPr lang="en-US" altLang="zh-TW" dirty="0"/>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01B6035C-73CC-40FB-91DB-0AE075EBFD83}"/>
              </a:ext>
            </a:extLst>
          </p:cNvPr>
          <p:cNvSpPr>
            <a:spLocks noGrp="1" noChangeArrowheads="1"/>
          </p:cNvSpPr>
          <p:nvPr>
            <p:ph type="title"/>
          </p:nvPr>
        </p:nvSpPr>
        <p:spPr>
          <a:xfrm>
            <a:off x="1997075" y="235762"/>
            <a:ext cx="8229600" cy="576262"/>
          </a:xfrm>
        </p:spPr>
        <p:txBody>
          <a:bodyPr/>
          <a:lstStyle/>
          <a:p>
            <a:pPr eaLnBrk="1" hangingPunct="1"/>
            <a:r>
              <a:rPr lang="en-US" altLang="en-US" dirty="0"/>
              <a:t>Contiguous Allocation</a:t>
            </a:r>
          </a:p>
        </p:txBody>
      </p:sp>
      <p:sp>
        <p:nvSpPr>
          <p:cNvPr id="30722" name="Rectangle 3">
            <a:extLst>
              <a:ext uri="{FF2B5EF4-FFF2-40B4-BE49-F238E27FC236}">
                <a16:creationId xmlns:a16="http://schemas.microsoft.com/office/drawing/2014/main" id="{64C71157-C3D6-4B84-8D4C-44CE466515FE}"/>
              </a:ext>
            </a:extLst>
          </p:cNvPr>
          <p:cNvSpPr>
            <a:spLocks noGrp="1" noChangeArrowheads="1"/>
          </p:cNvSpPr>
          <p:nvPr>
            <p:ph type="body" idx="1"/>
          </p:nvPr>
        </p:nvSpPr>
        <p:spPr>
          <a:xfrm>
            <a:off x="839416" y="1250662"/>
            <a:ext cx="5623992" cy="3575050"/>
          </a:xfrm>
        </p:spPr>
        <p:txBody>
          <a:bodyPr/>
          <a:lstStyle/>
          <a:p>
            <a:r>
              <a:rPr lang="en-US" altLang="en-US" dirty="0"/>
              <a:t>Mapping from logical to physical</a:t>
            </a:r>
          </a:p>
        </p:txBody>
      </p:sp>
      <p:grpSp>
        <p:nvGrpSpPr>
          <p:cNvPr id="30723" name="Group 1">
            <a:extLst>
              <a:ext uri="{FF2B5EF4-FFF2-40B4-BE49-F238E27FC236}">
                <a16:creationId xmlns:a16="http://schemas.microsoft.com/office/drawing/2014/main" id="{429E2E25-91F1-497A-9894-902FC32A767D}"/>
              </a:ext>
            </a:extLst>
          </p:cNvPr>
          <p:cNvGrpSpPr>
            <a:grpSpLocks/>
          </p:cNvGrpSpPr>
          <p:nvPr/>
        </p:nvGrpSpPr>
        <p:grpSpPr bwMode="auto">
          <a:xfrm>
            <a:off x="4179888" y="2127250"/>
            <a:ext cx="1917700" cy="1385888"/>
            <a:chOff x="2655888" y="2127250"/>
            <a:chExt cx="1917700" cy="1385888"/>
          </a:xfrm>
        </p:grpSpPr>
        <p:sp>
          <p:nvSpPr>
            <p:cNvPr id="30726" name="Text Box 4">
              <a:extLst>
                <a:ext uri="{FF2B5EF4-FFF2-40B4-BE49-F238E27FC236}">
                  <a16:creationId xmlns:a16="http://schemas.microsoft.com/office/drawing/2014/main" id="{891B6133-0CE2-4CAB-BD0C-DF98879783A5}"/>
                </a:ext>
              </a:extLst>
            </p:cNvPr>
            <p:cNvSpPr txBox="1">
              <a:spLocks noChangeArrowheads="1"/>
            </p:cNvSpPr>
            <p:nvPr/>
          </p:nvSpPr>
          <p:spPr bwMode="auto">
            <a:xfrm>
              <a:off x="2655888" y="2584450"/>
              <a:ext cx="12652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LA/512</a:t>
              </a:r>
            </a:p>
          </p:txBody>
        </p:sp>
        <p:sp>
          <p:nvSpPr>
            <p:cNvPr id="30727" name="Text Box 5">
              <a:extLst>
                <a:ext uri="{FF2B5EF4-FFF2-40B4-BE49-F238E27FC236}">
                  <a16:creationId xmlns:a16="http://schemas.microsoft.com/office/drawing/2014/main" id="{ED77BC9D-906B-44CC-879C-905DB8893EB0}"/>
                </a:ext>
              </a:extLst>
            </p:cNvPr>
            <p:cNvSpPr txBox="1">
              <a:spLocks noChangeArrowheads="1"/>
            </p:cNvSpPr>
            <p:nvPr/>
          </p:nvSpPr>
          <p:spPr bwMode="auto">
            <a:xfrm>
              <a:off x="3768725" y="2127250"/>
              <a:ext cx="804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Q</a:t>
              </a:r>
            </a:p>
          </p:txBody>
        </p:sp>
        <p:sp>
          <p:nvSpPr>
            <p:cNvPr id="30728" name="Text Box 6">
              <a:extLst>
                <a:ext uri="{FF2B5EF4-FFF2-40B4-BE49-F238E27FC236}">
                  <a16:creationId xmlns:a16="http://schemas.microsoft.com/office/drawing/2014/main" id="{82CDC4B6-B116-441F-A90B-EB63E38A12F5}"/>
                </a:ext>
              </a:extLst>
            </p:cNvPr>
            <p:cNvSpPr txBox="1">
              <a:spLocks noChangeArrowheads="1"/>
            </p:cNvSpPr>
            <p:nvPr/>
          </p:nvSpPr>
          <p:spPr bwMode="auto">
            <a:xfrm>
              <a:off x="3825875" y="3143250"/>
              <a:ext cx="63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R</a:t>
              </a:r>
            </a:p>
          </p:txBody>
        </p:sp>
        <p:sp>
          <p:nvSpPr>
            <p:cNvPr id="30729" name="Line 7">
              <a:extLst>
                <a:ext uri="{FF2B5EF4-FFF2-40B4-BE49-F238E27FC236}">
                  <a16:creationId xmlns:a16="http://schemas.microsoft.com/office/drawing/2014/main" id="{B2B782C1-0F3D-4F8F-9D2F-50987E117BFC}"/>
                </a:ext>
              </a:extLst>
            </p:cNvPr>
            <p:cNvSpPr>
              <a:spLocks noChangeShapeType="1"/>
            </p:cNvSpPr>
            <p:nvPr/>
          </p:nvSpPr>
          <p:spPr bwMode="auto">
            <a:xfrm flipV="1">
              <a:off x="3675327" y="2437022"/>
              <a:ext cx="309298" cy="173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30730" name="Line 8">
              <a:extLst>
                <a:ext uri="{FF2B5EF4-FFF2-40B4-BE49-F238E27FC236}">
                  <a16:creationId xmlns:a16="http://schemas.microsoft.com/office/drawing/2014/main" id="{0EA63DA7-9F65-4258-8D33-08DAE7B2B63A}"/>
                </a:ext>
              </a:extLst>
            </p:cNvPr>
            <p:cNvSpPr>
              <a:spLocks noChangeShapeType="1"/>
            </p:cNvSpPr>
            <p:nvPr/>
          </p:nvSpPr>
          <p:spPr bwMode="auto">
            <a:xfrm>
              <a:off x="3711575" y="2954338"/>
              <a:ext cx="27305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grpSp>
      <p:sp>
        <p:nvSpPr>
          <p:cNvPr id="30724" name="Rectangle 10">
            <a:extLst>
              <a:ext uri="{FF2B5EF4-FFF2-40B4-BE49-F238E27FC236}">
                <a16:creationId xmlns:a16="http://schemas.microsoft.com/office/drawing/2014/main" id="{FC1F0FF6-71D8-4EC9-852F-D23B2F22A9E3}"/>
              </a:ext>
            </a:extLst>
          </p:cNvPr>
          <p:cNvSpPr>
            <a:spLocks noChangeArrowheads="1"/>
          </p:cNvSpPr>
          <p:nvPr/>
        </p:nvSpPr>
        <p:spPr bwMode="auto">
          <a:xfrm>
            <a:off x="2159000" y="3740151"/>
            <a:ext cx="404653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342900" indent="-342900">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lvl="1" eaLnBrk="1" hangingPunct="1">
              <a:spcBef>
                <a:spcPct val="0"/>
              </a:spcBef>
              <a:buClrTx/>
              <a:buSzTx/>
              <a:buFontTx/>
              <a:buNone/>
            </a:pPr>
            <a:r>
              <a:rPr kumimoji="0" lang="en-US" altLang="en-US" dirty="0"/>
              <a:t>Block to be accessed = Q + starting address</a:t>
            </a:r>
          </a:p>
          <a:p>
            <a:pPr lvl="1" eaLnBrk="1" hangingPunct="1">
              <a:spcBef>
                <a:spcPct val="0"/>
              </a:spcBef>
              <a:buClrTx/>
              <a:buSzTx/>
              <a:buFontTx/>
              <a:buNone/>
            </a:pPr>
            <a:r>
              <a:rPr kumimoji="0" lang="en-US" altLang="en-US" dirty="0"/>
              <a:t>Displacement into block = R</a:t>
            </a:r>
          </a:p>
        </p:txBody>
      </p:sp>
      <p:sp>
        <p:nvSpPr>
          <p:cNvPr id="12" name="矩形 11">
            <a:extLst>
              <a:ext uri="{FF2B5EF4-FFF2-40B4-BE49-F238E27FC236}">
                <a16:creationId xmlns:a16="http://schemas.microsoft.com/office/drawing/2014/main" id="{ECC995A7-F039-40EB-A803-D00507CB58A7}"/>
              </a:ext>
            </a:extLst>
          </p:cNvPr>
          <p:cNvSpPr/>
          <p:nvPr/>
        </p:nvSpPr>
        <p:spPr bwMode="auto">
          <a:xfrm>
            <a:off x="6958373" y="1259558"/>
            <a:ext cx="3888432" cy="3845693"/>
          </a:xfrm>
          <a:prstGeom prst="rect">
            <a:avLst/>
          </a:prstGeom>
          <a:solidFill>
            <a:schemeClr val="bg1"/>
          </a:solidFill>
          <a:ln w="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Bickley Script LET" pitchFamily="2" charset="0"/>
              <a:ea typeface="新細明體" pitchFamily="18" charset="-120"/>
            </a:endParaRPr>
          </a:p>
        </p:txBody>
      </p:sp>
      <p:pic>
        <p:nvPicPr>
          <p:cNvPr id="30725" name="Picture 2">
            <a:extLst>
              <a:ext uri="{FF2B5EF4-FFF2-40B4-BE49-F238E27FC236}">
                <a16:creationId xmlns:a16="http://schemas.microsoft.com/office/drawing/2014/main" id="{8BF5A203-E081-4642-BFFE-9B835CC72A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26660" y="1366838"/>
            <a:ext cx="3589337" cy="360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24A1D2CB-0642-44A0-BFEE-18E627E722DC}"/>
              </a:ext>
            </a:extLst>
          </p:cNvPr>
          <p:cNvSpPr>
            <a:spLocks noGrp="1"/>
          </p:cNvSpPr>
          <p:nvPr>
            <p:ph type="ftr" sz="quarter" idx="11"/>
          </p:nvPr>
        </p:nvSpPr>
        <p:spPr/>
        <p:txBody>
          <a:bodyPr/>
          <a:lstStyle/>
          <a:p>
            <a:pPr>
              <a:defRPr/>
            </a:pPr>
            <a:r>
              <a:rPr lang="en-US" altLang="zh-TW"/>
              <a:t>/42</a:t>
            </a:r>
            <a:endParaRPr lang="en-US" altLang="zh-TW" dirty="0"/>
          </a:p>
        </p:txBody>
      </p:sp>
      <p:sp>
        <p:nvSpPr>
          <p:cNvPr id="3" name="投影片編號版面配置區 2">
            <a:extLst>
              <a:ext uri="{FF2B5EF4-FFF2-40B4-BE49-F238E27FC236}">
                <a16:creationId xmlns:a16="http://schemas.microsoft.com/office/drawing/2014/main" id="{F5E60B0A-CF29-48CF-9A11-742348A64436}"/>
              </a:ext>
            </a:extLst>
          </p:cNvPr>
          <p:cNvSpPr>
            <a:spLocks noGrp="1"/>
          </p:cNvSpPr>
          <p:nvPr>
            <p:ph type="sldNum" sz="quarter" idx="12"/>
          </p:nvPr>
        </p:nvSpPr>
        <p:spPr/>
        <p:txBody>
          <a:bodyPr/>
          <a:lstStyle/>
          <a:p>
            <a:pPr>
              <a:defRPr/>
            </a:pPr>
            <a:fld id="{8829B0A6-A5B9-4F19-A482-C4080EE7DAE7}" type="slidenum">
              <a:rPr lang="en-US" altLang="zh-TW" smtClean="0"/>
              <a:pPr>
                <a:defRPr/>
              </a:pPr>
              <a:t>13</a:t>
            </a:fld>
            <a:endParaRPr lang="en-US" altLang="zh-TW" dirty="0"/>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E4F1D237-1A77-4D9A-8FB6-455EB9DA9D70}"/>
              </a:ext>
            </a:extLst>
          </p:cNvPr>
          <p:cNvSpPr>
            <a:spLocks noGrp="1" noChangeArrowheads="1"/>
          </p:cNvSpPr>
          <p:nvPr>
            <p:ph type="title"/>
          </p:nvPr>
        </p:nvSpPr>
        <p:spPr>
          <a:xfrm>
            <a:off x="2448314" y="254424"/>
            <a:ext cx="7743825" cy="576262"/>
          </a:xfrm>
        </p:spPr>
        <p:txBody>
          <a:bodyPr/>
          <a:lstStyle/>
          <a:p>
            <a:pPr eaLnBrk="1" hangingPunct="1"/>
            <a:r>
              <a:rPr lang="en-US" altLang="en-US" dirty="0"/>
              <a:t>Extent-Based Systems</a:t>
            </a:r>
          </a:p>
        </p:txBody>
      </p:sp>
      <p:sp>
        <p:nvSpPr>
          <p:cNvPr id="32770" name="Rectangle 3">
            <a:extLst>
              <a:ext uri="{FF2B5EF4-FFF2-40B4-BE49-F238E27FC236}">
                <a16:creationId xmlns:a16="http://schemas.microsoft.com/office/drawing/2014/main" id="{2E631805-02AD-49C0-955E-FB94C77C8171}"/>
              </a:ext>
            </a:extLst>
          </p:cNvPr>
          <p:cNvSpPr>
            <a:spLocks noGrp="1" noChangeArrowheads="1"/>
          </p:cNvSpPr>
          <p:nvPr>
            <p:ph type="body" idx="1"/>
          </p:nvPr>
        </p:nvSpPr>
        <p:spPr>
          <a:xfrm>
            <a:off x="1360195" y="1268760"/>
            <a:ext cx="9560342" cy="4530725"/>
          </a:xfrm>
        </p:spPr>
        <p:txBody>
          <a:bodyPr/>
          <a:lstStyle/>
          <a:p>
            <a:r>
              <a:rPr lang="en-US" altLang="en-US" dirty="0"/>
              <a:t>Many newer file systems (i.e., Veritas File System) use a modified contiguous allocation scheme</a:t>
            </a:r>
          </a:p>
          <a:p>
            <a:endParaRPr lang="en-US" altLang="en-US" dirty="0"/>
          </a:p>
          <a:p>
            <a:r>
              <a:rPr lang="en-US" altLang="en-US" dirty="0"/>
              <a:t>Extent-based file systems allocate disk blocks in extents</a:t>
            </a:r>
          </a:p>
          <a:p>
            <a:endParaRPr lang="en-US" altLang="en-US" dirty="0"/>
          </a:p>
          <a:p>
            <a:r>
              <a:rPr lang="en-US" altLang="en-US" dirty="0"/>
              <a:t>An </a:t>
            </a:r>
            <a:r>
              <a:rPr lang="en-US" altLang="en-US" b="1" dirty="0">
                <a:solidFill>
                  <a:srgbClr val="006699"/>
                </a:solidFill>
                <a:latin typeface="+mj-lt"/>
              </a:rPr>
              <a:t>extent</a:t>
            </a:r>
            <a:r>
              <a:rPr lang="en-US" altLang="en-US" dirty="0">
                <a:solidFill>
                  <a:srgbClr val="3366FF"/>
                </a:solidFill>
              </a:rPr>
              <a:t> </a:t>
            </a:r>
            <a:r>
              <a:rPr lang="en-US" altLang="en-US" dirty="0"/>
              <a:t>is a contiguous block of disks</a:t>
            </a:r>
          </a:p>
          <a:p>
            <a:pPr lvl="1"/>
            <a:r>
              <a:rPr lang="en-US" altLang="en-US" dirty="0"/>
              <a:t>Extents are allocated for file allocation</a:t>
            </a:r>
          </a:p>
          <a:p>
            <a:pPr lvl="1"/>
            <a:r>
              <a:rPr lang="en-US" altLang="en-US" dirty="0"/>
              <a:t>A file consists of one or more extents</a:t>
            </a:r>
          </a:p>
        </p:txBody>
      </p:sp>
      <p:sp>
        <p:nvSpPr>
          <p:cNvPr id="2" name="頁尾版面配置區 1">
            <a:extLst>
              <a:ext uri="{FF2B5EF4-FFF2-40B4-BE49-F238E27FC236}">
                <a16:creationId xmlns:a16="http://schemas.microsoft.com/office/drawing/2014/main" id="{D3CDF6FC-302C-47FB-B2B9-33420FD605A1}"/>
              </a:ext>
            </a:extLst>
          </p:cNvPr>
          <p:cNvSpPr>
            <a:spLocks noGrp="1"/>
          </p:cNvSpPr>
          <p:nvPr>
            <p:ph type="ftr" sz="quarter" idx="11"/>
          </p:nvPr>
        </p:nvSpPr>
        <p:spPr/>
        <p:txBody>
          <a:bodyPr/>
          <a:lstStyle/>
          <a:p>
            <a:pPr>
              <a:defRPr/>
            </a:pPr>
            <a:r>
              <a:rPr lang="en-US" altLang="zh-TW"/>
              <a:t>/42</a:t>
            </a:r>
            <a:endParaRPr lang="en-US" altLang="zh-TW" dirty="0"/>
          </a:p>
        </p:txBody>
      </p:sp>
      <p:sp>
        <p:nvSpPr>
          <p:cNvPr id="3" name="投影片編號版面配置區 2">
            <a:extLst>
              <a:ext uri="{FF2B5EF4-FFF2-40B4-BE49-F238E27FC236}">
                <a16:creationId xmlns:a16="http://schemas.microsoft.com/office/drawing/2014/main" id="{8A477894-20C4-4E30-B1E3-B95B910D3A8D}"/>
              </a:ext>
            </a:extLst>
          </p:cNvPr>
          <p:cNvSpPr>
            <a:spLocks noGrp="1"/>
          </p:cNvSpPr>
          <p:nvPr>
            <p:ph type="sldNum" sz="quarter" idx="12"/>
          </p:nvPr>
        </p:nvSpPr>
        <p:spPr/>
        <p:txBody>
          <a:bodyPr/>
          <a:lstStyle/>
          <a:p>
            <a:pPr>
              <a:defRPr/>
            </a:pPr>
            <a:fld id="{8829B0A6-A5B9-4F19-A482-C4080EE7DAE7}" type="slidenum">
              <a:rPr lang="en-US" altLang="zh-TW" smtClean="0"/>
              <a:pPr>
                <a:defRPr/>
              </a:pPr>
              <a:t>14</a:t>
            </a:fld>
            <a:endParaRPr lang="en-US" altLang="zh-TW" dirty="0"/>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49E77B6F-3B15-4A36-824B-076A9FF923E2}"/>
              </a:ext>
            </a:extLst>
          </p:cNvPr>
          <p:cNvSpPr>
            <a:spLocks noGrp="1" noChangeArrowheads="1"/>
          </p:cNvSpPr>
          <p:nvPr>
            <p:ph type="title"/>
          </p:nvPr>
        </p:nvSpPr>
        <p:spPr>
          <a:xfrm>
            <a:off x="1981200" y="238549"/>
            <a:ext cx="8229600" cy="576262"/>
          </a:xfrm>
        </p:spPr>
        <p:txBody>
          <a:bodyPr/>
          <a:lstStyle/>
          <a:p>
            <a:r>
              <a:rPr lang="en-US" altLang="en-US" dirty="0"/>
              <a:t>Allocation Methods - Linked</a:t>
            </a:r>
          </a:p>
        </p:txBody>
      </p:sp>
      <p:sp>
        <p:nvSpPr>
          <p:cNvPr id="34818" name="Content Placeholder 2">
            <a:extLst>
              <a:ext uri="{FF2B5EF4-FFF2-40B4-BE49-F238E27FC236}">
                <a16:creationId xmlns:a16="http://schemas.microsoft.com/office/drawing/2014/main" id="{C812DEB8-54C8-45BC-9398-B7AE3CB5BED5}"/>
              </a:ext>
            </a:extLst>
          </p:cNvPr>
          <p:cNvSpPr>
            <a:spLocks noGrp="1" noChangeArrowheads="1"/>
          </p:cNvSpPr>
          <p:nvPr>
            <p:ph idx="1"/>
          </p:nvPr>
        </p:nvSpPr>
        <p:spPr>
          <a:xfrm>
            <a:off x="911424" y="1237730"/>
            <a:ext cx="10081120" cy="4530725"/>
          </a:xfrm>
        </p:spPr>
        <p:txBody>
          <a:bodyPr/>
          <a:lstStyle/>
          <a:p>
            <a:r>
              <a:rPr lang="en-US" altLang="en-US" b="1" dirty="0">
                <a:solidFill>
                  <a:srgbClr val="006699"/>
                </a:solidFill>
                <a:latin typeface="+mj-lt"/>
              </a:rPr>
              <a:t>Linked</a:t>
            </a:r>
            <a:r>
              <a:rPr lang="en-US" altLang="en-US" b="1" dirty="0">
                <a:solidFill>
                  <a:srgbClr val="3366FF"/>
                </a:solidFill>
              </a:rPr>
              <a:t> </a:t>
            </a:r>
            <a:r>
              <a:rPr lang="en-US" altLang="en-US" b="1" dirty="0">
                <a:solidFill>
                  <a:srgbClr val="006699"/>
                </a:solidFill>
                <a:latin typeface="+mj-lt"/>
              </a:rPr>
              <a:t>allocation</a:t>
            </a:r>
            <a:r>
              <a:rPr lang="en-US" altLang="en-US" b="1" dirty="0">
                <a:solidFill>
                  <a:srgbClr val="3366FF"/>
                </a:solidFill>
              </a:rPr>
              <a:t> </a:t>
            </a:r>
            <a:r>
              <a:rPr lang="en-US" altLang="en-US" dirty="0">
                <a:solidFill>
                  <a:srgbClr val="000000"/>
                </a:solidFill>
              </a:rPr>
              <a:t>– each file a linked list of blocks</a:t>
            </a:r>
          </a:p>
          <a:p>
            <a:pPr lvl="1"/>
            <a:r>
              <a:rPr lang="en-US" altLang="en-US" dirty="0">
                <a:solidFill>
                  <a:srgbClr val="000000"/>
                </a:solidFill>
              </a:rPr>
              <a:t>File ends at nil pointer</a:t>
            </a:r>
          </a:p>
          <a:p>
            <a:pPr lvl="1"/>
            <a:r>
              <a:rPr lang="en-US" altLang="en-US" dirty="0">
                <a:solidFill>
                  <a:srgbClr val="000000"/>
                </a:solidFill>
              </a:rPr>
              <a:t>No external fragmentation</a:t>
            </a:r>
          </a:p>
          <a:p>
            <a:pPr lvl="1"/>
            <a:r>
              <a:rPr lang="en-US" altLang="en-US" dirty="0">
                <a:solidFill>
                  <a:srgbClr val="000000"/>
                </a:solidFill>
              </a:rPr>
              <a:t>Each block contains pointer to next block</a:t>
            </a:r>
          </a:p>
          <a:p>
            <a:pPr lvl="1"/>
            <a:r>
              <a:rPr lang="en-US" altLang="en-US" dirty="0">
                <a:solidFill>
                  <a:srgbClr val="000000"/>
                </a:solidFill>
              </a:rPr>
              <a:t>No compaction, external fragmentation</a:t>
            </a:r>
          </a:p>
          <a:p>
            <a:pPr lvl="1"/>
            <a:r>
              <a:rPr lang="en-US" altLang="en-US" dirty="0">
                <a:solidFill>
                  <a:srgbClr val="000000"/>
                </a:solidFill>
              </a:rPr>
              <a:t>Free space management system called when new block needed</a:t>
            </a:r>
          </a:p>
          <a:p>
            <a:pPr lvl="1"/>
            <a:r>
              <a:rPr lang="en-US" altLang="en-US" dirty="0">
                <a:solidFill>
                  <a:srgbClr val="000000"/>
                </a:solidFill>
              </a:rPr>
              <a:t>Improve efficiency by clustering blocks into groups but increases internal fragmentation</a:t>
            </a:r>
          </a:p>
          <a:p>
            <a:pPr lvl="1"/>
            <a:r>
              <a:rPr lang="en-US" altLang="en-US" dirty="0">
                <a:solidFill>
                  <a:srgbClr val="000000"/>
                </a:solidFill>
              </a:rPr>
              <a:t>Reliability can be a problem</a:t>
            </a:r>
          </a:p>
          <a:p>
            <a:pPr lvl="1"/>
            <a:r>
              <a:rPr lang="en-US" altLang="en-US" dirty="0">
                <a:solidFill>
                  <a:srgbClr val="000000"/>
                </a:solidFill>
              </a:rPr>
              <a:t>Locating a block can take many I/</a:t>
            </a:r>
            <a:r>
              <a:rPr lang="en-US" altLang="en-US" dirty="0" err="1">
                <a:solidFill>
                  <a:srgbClr val="000000"/>
                </a:solidFill>
              </a:rPr>
              <a:t>Os</a:t>
            </a:r>
            <a:r>
              <a:rPr lang="en-US" altLang="en-US" dirty="0">
                <a:solidFill>
                  <a:srgbClr val="000000"/>
                </a:solidFill>
              </a:rPr>
              <a:t> and disk seeks</a:t>
            </a:r>
          </a:p>
          <a:p>
            <a:pPr>
              <a:buFont typeface="Monotype Sorts" pitchFamily="-84" charset="2"/>
              <a:buNone/>
            </a:pPr>
            <a:endParaRPr lang="en-US" altLang="en-US" dirty="0"/>
          </a:p>
          <a:p>
            <a:endParaRPr lang="en-US" altLang="en-US" dirty="0"/>
          </a:p>
        </p:txBody>
      </p:sp>
      <p:sp>
        <p:nvSpPr>
          <p:cNvPr id="2" name="頁尾版面配置區 1">
            <a:extLst>
              <a:ext uri="{FF2B5EF4-FFF2-40B4-BE49-F238E27FC236}">
                <a16:creationId xmlns:a16="http://schemas.microsoft.com/office/drawing/2014/main" id="{9652C550-5ADF-40CB-A111-C9D5CF349588}"/>
              </a:ext>
            </a:extLst>
          </p:cNvPr>
          <p:cNvSpPr>
            <a:spLocks noGrp="1"/>
          </p:cNvSpPr>
          <p:nvPr>
            <p:ph type="ftr" sz="quarter" idx="11"/>
          </p:nvPr>
        </p:nvSpPr>
        <p:spPr/>
        <p:txBody>
          <a:bodyPr/>
          <a:lstStyle/>
          <a:p>
            <a:pPr>
              <a:defRPr/>
            </a:pPr>
            <a:r>
              <a:rPr lang="en-US" altLang="zh-TW"/>
              <a:t>/42</a:t>
            </a:r>
            <a:endParaRPr lang="en-US" altLang="zh-TW" dirty="0"/>
          </a:p>
        </p:txBody>
      </p:sp>
      <p:sp>
        <p:nvSpPr>
          <p:cNvPr id="3" name="投影片編號版面配置區 2">
            <a:extLst>
              <a:ext uri="{FF2B5EF4-FFF2-40B4-BE49-F238E27FC236}">
                <a16:creationId xmlns:a16="http://schemas.microsoft.com/office/drawing/2014/main" id="{B6584079-1D24-4B89-AD1F-E1CCB3566AD3}"/>
              </a:ext>
            </a:extLst>
          </p:cNvPr>
          <p:cNvSpPr>
            <a:spLocks noGrp="1"/>
          </p:cNvSpPr>
          <p:nvPr>
            <p:ph type="sldNum" sz="quarter" idx="12"/>
          </p:nvPr>
        </p:nvSpPr>
        <p:spPr/>
        <p:txBody>
          <a:bodyPr/>
          <a:lstStyle/>
          <a:p>
            <a:pPr>
              <a:defRPr/>
            </a:pPr>
            <a:fld id="{8829B0A6-A5B9-4F19-A482-C4080EE7DAE7}" type="slidenum">
              <a:rPr lang="en-US" altLang="zh-TW" smtClean="0"/>
              <a:pPr>
                <a:defRPr/>
              </a:pPr>
              <a:t>15</a:t>
            </a:fld>
            <a:endParaRPr lang="en-US" altLang="zh-TW" dirty="0"/>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2DFBE6AC-1BA8-4025-A63D-ACE3D4DEB8E3}"/>
              </a:ext>
            </a:extLst>
          </p:cNvPr>
          <p:cNvSpPr>
            <a:spLocks noGrp="1" noChangeArrowheads="1"/>
          </p:cNvSpPr>
          <p:nvPr>
            <p:ph type="title"/>
          </p:nvPr>
        </p:nvSpPr>
        <p:spPr>
          <a:xfrm>
            <a:off x="2186183" y="240489"/>
            <a:ext cx="7893989" cy="576262"/>
          </a:xfrm>
        </p:spPr>
        <p:txBody>
          <a:bodyPr/>
          <a:lstStyle/>
          <a:p>
            <a:pPr eaLnBrk="1" hangingPunct="1"/>
            <a:r>
              <a:rPr lang="en-US" altLang="en-US" dirty="0"/>
              <a:t>Linked Allocation</a:t>
            </a:r>
          </a:p>
        </p:txBody>
      </p:sp>
      <p:sp>
        <p:nvSpPr>
          <p:cNvPr id="36866" name="Rectangle 3">
            <a:extLst>
              <a:ext uri="{FF2B5EF4-FFF2-40B4-BE49-F238E27FC236}">
                <a16:creationId xmlns:a16="http://schemas.microsoft.com/office/drawing/2014/main" id="{93B1D99E-E031-4323-B82A-79E5FF225234}"/>
              </a:ext>
            </a:extLst>
          </p:cNvPr>
          <p:cNvSpPr>
            <a:spLocks noGrp="1" noChangeArrowheads="1"/>
          </p:cNvSpPr>
          <p:nvPr>
            <p:ph type="body" idx="1"/>
          </p:nvPr>
        </p:nvSpPr>
        <p:spPr>
          <a:xfrm>
            <a:off x="2414429" y="1233488"/>
            <a:ext cx="7577138" cy="749300"/>
          </a:xfrm>
        </p:spPr>
        <p:txBody>
          <a:bodyPr/>
          <a:lstStyle/>
          <a:p>
            <a:r>
              <a:rPr lang="en-US" altLang="en-US" dirty="0"/>
              <a:t>Each file is a linked list of disk blocks: blocks may be scattered anywhere on the disk</a:t>
            </a:r>
          </a:p>
        </p:txBody>
      </p:sp>
      <p:grpSp>
        <p:nvGrpSpPr>
          <p:cNvPr id="36867" name="Group 4">
            <a:extLst>
              <a:ext uri="{FF2B5EF4-FFF2-40B4-BE49-F238E27FC236}">
                <a16:creationId xmlns:a16="http://schemas.microsoft.com/office/drawing/2014/main" id="{1F9CD8D8-3924-4B1B-9FD0-6F8B5C40CD61}"/>
              </a:ext>
            </a:extLst>
          </p:cNvPr>
          <p:cNvGrpSpPr>
            <a:grpSpLocks/>
          </p:cNvGrpSpPr>
          <p:nvPr/>
        </p:nvGrpSpPr>
        <p:grpSpPr bwMode="auto">
          <a:xfrm>
            <a:off x="3822700" y="2254250"/>
            <a:ext cx="2765425" cy="1500187"/>
            <a:chOff x="1684" y="1576"/>
            <a:chExt cx="1742" cy="945"/>
          </a:xfrm>
        </p:grpSpPr>
        <p:sp>
          <p:nvSpPr>
            <p:cNvPr id="36876" name="Rectangle 5">
              <a:extLst>
                <a:ext uri="{FF2B5EF4-FFF2-40B4-BE49-F238E27FC236}">
                  <a16:creationId xmlns:a16="http://schemas.microsoft.com/office/drawing/2014/main" id="{BCC6CD5A-CD91-40F0-9115-2F52CF37BFD9}"/>
                </a:ext>
              </a:extLst>
            </p:cNvPr>
            <p:cNvSpPr>
              <a:spLocks noChangeArrowheads="1"/>
            </p:cNvSpPr>
            <p:nvPr/>
          </p:nvSpPr>
          <p:spPr bwMode="auto">
            <a:xfrm>
              <a:off x="2481" y="1576"/>
              <a:ext cx="945" cy="27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dirty="0"/>
                <a:t>pointer</a:t>
              </a:r>
            </a:p>
          </p:txBody>
        </p:sp>
        <p:sp>
          <p:nvSpPr>
            <p:cNvPr id="36877" name="Rectangle 6">
              <a:extLst>
                <a:ext uri="{FF2B5EF4-FFF2-40B4-BE49-F238E27FC236}">
                  <a16:creationId xmlns:a16="http://schemas.microsoft.com/office/drawing/2014/main" id="{628E7234-B0CB-4EFF-8A81-9D54D043445A}"/>
                </a:ext>
              </a:extLst>
            </p:cNvPr>
            <p:cNvSpPr>
              <a:spLocks noChangeArrowheads="1"/>
            </p:cNvSpPr>
            <p:nvPr/>
          </p:nvSpPr>
          <p:spPr bwMode="auto">
            <a:xfrm>
              <a:off x="2481" y="1848"/>
              <a:ext cx="945" cy="673"/>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36878" name="Text Box 7">
              <a:extLst>
                <a:ext uri="{FF2B5EF4-FFF2-40B4-BE49-F238E27FC236}">
                  <a16:creationId xmlns:a16="http://schemas.microsoft.com/office/drawing/2014/main" id="{1705E268-7248-421A-923E-E53ABD5605B5}"/>
                </a:ext>
              </a:extLst>
            </p:cNvPr>
            <p:cNvSpPr txBox="1">
              <a:spLocks noChangeArrowheads="1"/>
            </p:cNvSpPr>
            <p:nvPr/>
          </p:nvSpPr>
          <p:spPr bwMode="auto">
            <a:xfrm>
              <a:off x="1684" y="1596"/>
              <a:ext cx="7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dirty="0"/>
                <a:t>block      =</a:t>
              </a:r>
            </a:p>
          </p:txBody>
        </p:sp>
      </p:grpSp>
      <p:sp>
        <p:nvSpPr>
          <p:cNvPr id="8" name="Rectangle 3">
            <a:extLst>
              <a:ext uri="{FF2B5EF4-FFF2-40B4-BE49-F238E27FC236}">
                <a16:creationId xmlns:a16="http://schemas.microsoft.com/office/drawing/2014/main" id="{ED2F4022-6CD5-7743-9BEA-E44E4C2C951E}"/>
              </a:ext>
            </a:extLst>
          </p:cNvPr>
          <p:cNvSpPr txBox="1">
            <a:spLocks noChangeArrowheads="1"/>
          </p:cNvSpPr>
          <p:nvPr/>
        </p:nvSpPr>
        <p:spPr bwMode="auto">
          <a:xfrm>
            <a:off x="2445544" y="3694472"/>
            <a:ext cx="2012157" cy="561620"/>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eaLnBrk="0" hangingPunct="0">
              <a:spcBef>
                <a:spcPct val="20000"/>
              </a:spcBef>
              <a:buBlip>
                <a:blip r:embed="rId3"/>
              </a:buBlip>
              <a:defRPr sz="2800">
                <a:latin typeface="+mn-lt"/>
                <a:ea typeface="+mn-ea"/>
              </a:defRPr>
            </a:lvl1pPr>
            <a:lvl2pPr marL="742950" indent="-285750" algn="l" eaLnBrk="0" hangingPunct="0">
              <a:spcBef>
                <a:spcPct val="20000"/>
              </a:spcBef>
              <a:buSzPct val="80000"/>
              <a:buBlip>
                <a:blip r:embed="rId4"/>
              </a:buBlip>
              <a:defRPr sz="2400">
                <a:latin typeface="+mn-lt"/>
                <a:ea typeface="+mn-ea"/>
              </a:defRPr>
            </a:lvl2pPr>
            <a:lvl3pPr marL="1143000" indent="-228600" algn="l" eaLnBrk="0" hangingPunct="0">
              <a:spcBef>
                <a:spcPct val="20000"/>
              </a:spcBef>
              <a:buSzPct val="70000"/>
              <a:buBlip>
                <a:blip r:embed="rId5"/>
              </a:buBlip>
              <a:defRPr sz="2000">
                <a:latin typeface="+mn-lt"/>
                <a:ea typeface="+mn-ea"/>
              </a:defRPr>
            </a:lvl3pPr>
            <a:lvl4pPr marL="1600200" indent="-228600" algn="l" eaLnBrk="0" hangingPunct="0">
              <a:spcBef>
                <a:spcPct val="20000"/>
              </a:spcBef>
              <a:buSzPct val="70000"/>
              <a:buBlip>
                <a:blip r:embed="rId6"/>
              </a:buBlip>
              <a:defRPr sz="1800">
                <a:latin typeface="+mn-lt"/>
                <a:ea typeface="+mn-ea"/>
              </a:defRPr>
            </a:lvl4pPr>
            <a:lvl5pPr marL="2057400" indent="-228600" algn="l" eaLnBrk="0" hangingPunct="0">
              <a:spcBef>
                <a:spcPct val="20000"/>
              </a:spcBef>
              <a:buFont typeface="Wingdings" pitchFamily="2" charset="2"/>
              <a:buChar char="ü"/>
              <a:defRPr sz="1800">
                <a:latin typeface="+mn-lt"/>
                <a:ea typeface="+mn-ea"/>
              </a:defRPr>
            </a:lvl5pPr>
            <a:lvl6pPr marL="2514600" indent="-228600" fontAlgn="base">
              <a:spcBef>
                <a:spcPct val="20000"/>
              </a:spcBef>
              <a:spcAft>
                <a:spcPct val="0"/>
              </a:spcAft>
              <a:buFont typeface="Wingdings" pitchFamily="2" charset="2"/>
              <a:buChar char="ü"/>
              <a:defRPr sz="2000">
                <a:latin typeface="+mn-lt"/>
                <a:ea typeface="+mn-ea"/>
              </a:defRPr>
            </a:lvl6pPr>
            <a:lvl7pPr marL="2971800" indent="-228600" fontAlgn="base">
              <a:spcBef>
                <a:spcPct val="20000"/>
              </a:spcBef>
              <a:spcAft>
                <a:spcPct val="0"/>
              </a:spcAft>
              <a:buFont typeface="Wingdings" pitchFamily="2" charset="2"/>
              <a:buChar char="ü"/>
              <a:defRPr sz="2000">
                <a:latin typeface="+mn-lt"/>
                <a:ea typeface="+mn-ea"/>
              </a:defRPr>
            </a:lvl7pPr>
            <a:lvl8pPr marL="3429000" indent="-228600" fontAlgn="base">
              <a:spcBef>
                <a:spcPct val="20000"/>
              </a:spcBef>
              <a:spcAft>
                <a:spcPct val="0"/>
              </a:spcAft>
              <a:buFont typeface="Wingdings" pitchFamily="2" charset="2"/>
              <a:buChar char="ü"/>
              <a:defRPr sz="2000">
                <a:latin typeface="+mn-lt"/>
                <a:ea typeface="+mn-ea"/>
              </a:defRPr>
            </a:lvl8pPr>
            <a:lvl9pPr marL="3886200" indent="-228600" fontAlgn="base">
              <a:spcBef>
                <a:spcPct val="20000"/>
              </a:spcBef>
              <a:spcAft>
                <a:spcPct val="0"/>
              </a:spcAft>
              <a:buFont typeface="Wingdings" pitchFamily="2" charset="2"/>
              <a:buChar char="ü"/>
              <a:defRPr sz="2000">
                <a:latin typeface="+mn-lt"/>
                <a:ea typeface="+mn-ea"/>
              </a:defRPr>
            </a:lvl9pPr>
          </a:lstStyle>
          <a:p>
            <a:r>
              <a:rPr lang="en-US" altLang="en-US" dirty="0"/>
              <a:t>Mapping</a:t>
            </a:r>
          </a:p>
        </p:txBody>
      </p:sp>
      <p:sp>
        <p:nvSpPr>
          <p:cNvPr id="36869" name="Rectangle 4">
            <a:extLst>
              <a:ext uri="{FF2B5EF4-FFF2-40B4-BE49-F238E27FC236}">
                <a16:creationId xmlns:a16="http://schemas.microsoft.com/office/drawing/2014/main" id="{A050EAF1-2D18-482C-BB5E-5CAFBD104191}"/>
              </a:ext>
            </a:extLst>
          </p:cNvPr>
          <p:cNvSpPr>
            <a:spLocks noChangeArrowheads="1"/>
          </p:cNvSpPr>
          <p:nvPr/>
        </p:nvSpPr>
        <p:spPr bwMode="auto">
          <a:xfrm>
            <a:off x="2367775" y="4933950"/>
            <a:ext cx="7670183" cy="163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342900" indent="-342900">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lvl="1" algn="l">
              <a:spcBef>
                <a:spcPct val="0"/>
              </a:spcBef>
              <a:buClr>
                <a:schemeClr val="accent2"/>
              </a:buClr>
              <a:buSzPct val="90000"/>
              <a:buFontTx/>
              <a:buNone/>
            </a:pPr>
            <a:r>
              <a:rPr lang="en-US" altLang="en-US" dirty="0"/>
              <a:t>Block to be accessed is the </a:t>
            </a:r>
            <a:r>
              <a:rPr lang="en-US" altLang="en-US" dirty="0" err="1"/>
              <a:t>Qth</a:t>
            </a:r>
            <a:r>
              <a:rPr lang="en-US" altLang="en-US" dirty="0"/>
              <a:t> block in the linked chain of blocks representing the file.</a:t>
            </a:r>
          </a:p>
          <a:p>
            <a:pPr lvl="1" algn="l">
              <a:spcBef>
                <a:spcPct val="0"/>
              </a:spcBef>
              <a:buClr>
                <a:schemeClr val="accent2"/>
              </a:buClr>
              <a:buSzPct val="90000"/>
              <a:buFontTx/>
              <a:buNone/>
            </a:pPr>
            <a:endParaRPr lang="en-US" altLang="en-US" dirty="0"/>
          </a:p>
          <a:p>
            <a:pPr lvl="1" algn="l">
              <a:spcBef>
                <a:spcPct val="0"/>
              </a:spcBef>
              <a:buClr>
                <a:schemeClr val="accent2"/>
              </a:buClr>
              <a:buSzPct val="90000"/>
              <a:buFontTx/>
              <a:buNone/>
            </a:pPr>
            <a:r>
              <a:rPr lang="en-US" altLang="en-US" dirty="0"/>
              <a:t>Displacement into block = R + 1</a:t>
            </a:r>
          </a:p>
        </p:txBody>
      </p:sp>
      <p:grpSp>
        <p:nvGrpSpPr>
          <p:cNvPr id="36870" name="Group 1">
            <a:extLst>
              <a:ext uri="{FF2B5EF4-FFF2-40B4-BE49-F238E27FC236}">
                <a16:creationId xmlns:a16="http://schemas.microsoft.com/office/drawing/2014/main" id="{65C621B7-3C10-491F-A311-0EAE38CF84A9}"/>
              </a:ext>
            </a:extLst>
          </p:cNvPr>
          <p:cNvGrpSpPr>
            <a:grpSpLocks/>
          </p:cNvGrpSpPr>
          <p:nvPr/>
        </p:nvGrpSpPr>
        <p:grpSpPr bwMode="auto">
          <a:xfrm>
            <a:off x="4756151" y="3935414"/>
            <a:ext cx="1374775" cy="985837"/>
            <a:chOff x="3232150" y="3935037"/>
            <a:chExt cx="1374775" cy="985838"/>
          </a:xfrm>
        </p:grpSpPr>
        <p:sp>
          <p:nvSpPr>
            <p:cNvPr id="36871" name="Text Box 5">
              <a:extLst>
                <a:ext uri="{FF2B5EF4-FFF2-40B4-BE49-F238E27FC236}">
                  <a16:creationId xmlns:a16="http://schemas.microsoft.com/office/drawing/2014/main" id="{C6DFE8F1-C390-4E0F-9B40-03FC3F118AB7}"/>
                </a:ext>
              </a:extLst>
            </p:cNvPr>
            <p:cNvSpPr txBox="1">
              <a:spLocks noChangeArrowheads="1"/>
            </p:cNvSpPr>
            <p:nvPr/>
          </p:nvSpPr>
          <p:spPr bwMode="auto">
            <a:xfrm>
              <a:off x="3232150" y="4250950"/>
              <a:ext cx="898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LA/511</a:t>
              </a:r>
            </a:p>
          </p:txBody>
        </p:sp>
        <p:sp>
          <p:nvSpPr>
            <p:cNvPr id="36872" name="Text Box 6">
              <a:extLst>
                <a:ext uri="{FF2B5EF4-FFF2-40B4-BE49-F238E27FC236}">
                  <a16:creationId xmlns:a16="http://schemas.microsoft.com/office/drawing/2014/main" id="{01A1A44A-DD26-432B-8D4C-0478EF091657}"/>
                </a:ext>
              </a:extLst>
            </p:cNvPr>
            <p:cNvSpPr txBox="1">
              <a:spLocks noChangeArrowheads="1"/>
            </p:cNvSpPr>
            <p:nvPr/>
          </p:nvSpPr>
          <p:spPr bwMode="auto">
            <a:xfrm>
              <a:off x="4241800" y="3935037"/>
              <a:ext cx="365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Q</a:t>
              </a:r>
            </a:p>
          </p:txBody>
        </p:sp>
        <p:sp>
          <p:nvSpPr>
            <p:cNvPr id="36873" name="Text Box 7">
              <a:extLst>
                <a:ext uri="{FF2B5EF4-FFF2-40B4-BE49-F238E27FC236}">
                  <a16:creationId xmlns:a16="http://schemas.microsoft.com/office/drawing/2014/main" id="{9694045C-0E72-4114-AAB0-B9882F5847A0}"/>
                </a:ext>
              </a:extLst>
            </p:cNvPr>
            <p:cNvSpPr txBox="1">
              <a:spLocks noChangeArrowheads="1"/>
            </p:cNvSpPr>
            <p:nvPr/>
          </p:nvSpPr>
          <p:spPr bwMode="auto">
            <a:xfrm>
              <a:off x="4241800" y="4550987"/>
              <a:ext cx="352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R</a:t>
              </a:r>
            </a:p>
          </p:txBody>
        </p:sp>
        <p:sp>
          <p:nvSpPr>
            <p:cNvPr id="36874" name="Line 8">
              <a:extLst>
                <a:ext uri="{FF2B5EF4-FFF2-40B4-BE49-F238E27FC236}">
                  <a16:creationId xmlns:a16="http://schemas.microsoft.com/office/drawing/2014/main" id="{873BF068-5475-4EFA-A110-5153CBD5CADE}"/>
                </a:ext>
              </a:extLst>
            </p:cNvPr>
            <p:cNvSpPr>
              <a:spLocks noChangeShapeType="1"/>
            </p:cNvSpPr>
            <p:nvPr/>
          </p:nvSpPr>
          <p:spPr bwMode="auto">
            <a:xfrm flipV="1">
              <a:off x="4049713" y="4177925"/>
              <a:ext cx="258762" cy="173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36875" name="Line 9">
              <a:extLst>
                <a:ext uri="{FF2B5EF4-FFF2-40B4-BE49-F238E27FC236}">
                  <a16:creationId xmlns:a16="http://schemas.microsoft.com/office/drawing/2014/main" id="{3804C853-554B-4EC0-9E2B-7D400B32F8F1}"/>
                </a:ext>
              </a:extLst>
            </p:cNvPr>
            <p:cNvSpPr>
              <a:spLocks noChangeShapeType="1"/>
            </p:cNvSpPr>
            <p:nvPr/>
          </p:nvSpPr>
          <p:spPr bwMode="auto">
            <a:xfrm>
              <a:off x="4057650" y="4489075"/>
              <a:ext cx="258763" cy="173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grpSp>
      <p:sp>
        <p:nvSpPr>
          <p:cNvPr id="2" name="頁尾版面配置區 1">
            <a:extLst>
              <a:ext uri="{FF2B5EF4-FFF2-40B4-BE49-F238E27FC236}">
                <a16:creationId xmlns:a16="http://schemas.microsoft.com/office/drawing/2014/main" id="{5BD13C3A-E8FA-4FC9-8A8C-5D8C33D8264E}"/>
              </a:ext>
            </a:extLst>
          </p:cNvPr>
          <p:cNvSpPr>
            <a:spLocks noGrp="1"/>
          </p:cNvSpPr>
          <p:nvPr>
            <p:ph type="ftr" sz="quarter" idx="11"/>
          </p:nvPr>
        </p:nvSpPr>
        <p:spPr/>
        <p:txBody>
          <a:bodyPr/>
          <a:lstStyle/>
          <a:p>
            <a:pPr>
              <a:defRPr/>
            </a:pPr>
            <a:r>
              <a:rPr lang="en-US" altLang="zh-TW"/>
              <a:t>/42</a:t>
            </a:r>
            <a:endParaRPr lang="en-US" altLang="zh-TW" dirty="0"/>
          </a:p>
        </p:txBody>
      </p:sp>
      <p:sp>
        <p:nvSpPr>
          <p:cNvPr id="3" name="投影片編號版面配置區 2">
            <a:extLst>
              <a:ext uri="{FF2B5EF4-FFF2-40B4-BE49-F238E27FC236}">
                <a16:creationId xmlns:a16="http://schemas.microsoft.com/office/drawing/2014/main" id="{05657C24-D7CD-407B-90EF-DA6A7C80FF41}"/>
              </a:ext>
            </a:extLst>
          </p:cNvPr>
          <p:cNvSpPr>
            <a:spLocks noGrp="1"/>
          </p:cNvSpPr>
          <p:nvPr>
            <p:ph type="sldNum" sz="quarter" idx="12"/>
          </p:nvPr>
        </p:nvSpPr>
        <p:spPr/>
        <p:txBody>
          <a:bodyPr/>
          <a:lstStyle/>
          <a:p>
            <a:pPr>
              <a:defRPr/>
            </a:pPr>
            <a:fld id="{8829B0A6-A5B9-4F19-A482-C4080EE7DAE7}" type="slidenum">
              <a:rPr lang="en-US" altLang="zh-TW" smtClean="0"/>
              <a:pPr>
                <a:defRPr/>
              </a:pPr>
              <a:t>16</a:t>
            </a:fld>
            <a:endParaRPr lang="en-US" altLang="zh-TW" dirty="0"/>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9A299C03-3833-4686-8D26-72A06D1548B6}"/>
              </a:ext>
            </a:extLst>
          </p:cNvPr>
          <p:cNvSpPr>
            <a:spLocks noGrp="1" noChangeArrowheads="1"/>
          </p:cNvSpPr>
          <p:nvPr>
            <p:ph type="title"/>
          </p:nvPr>
        </p:nvSpPr>
        <p:spPr>
          <a:xfrm>
            <a:off x="2018524" y="232775"/>
            <a:ext cx="8229600" cy="576262"/>
          </a:xfrm>
        </p:spPr>
        <p:txBody>
          <a:bodyPr/>
          <a:lstStyle/>
          <a:p>
            <a:pPr eaLnBrk="1" hangingPunct="1"/>
            <a:r>
              <a:rPr lang="en-US" altLang="en-US" dirty="0"/>
              <a:t>Linked Allocation</a:t>
            </a:r>
          </a:p>
        </p:txBody>
      </p:sp>
      <p:sp>
        <p:nvSpPr>
          <p:cNvPr id="4" name="矩形 3">
            <a:extLst>
              <a:ext uri="{FF2B5EF4-FFF2-40B4-BE49-F238E27FC236}">
                <a16:creationId xmlns:a16="http://schemas.microsoft.com/office/drawing/2014/main" id="{1673410F-77A1-4DF1-BDE8-F01BE3F47654}"/>
              </a:ext>
            </a:extLst>
          </p:cNvPr>
          <p:cNvSpPr/>
          <p:nvPr/>
        </p:nvSpPr>
        <p:spPr bwMode="auto">
          <a:xfrm>
            <a:off x="4189108" y="1433661"/>
            <a:ext cx="4211148" cy="4227587"/>
          </a:xfrm>
          <a:prstGeom prst="rect">
            <a:avLst/>
          </a:prstGeom>
          <a:solidFill>
            <a:schemeClr val="bg1"/>
          </a:solidFill>
          <a:ln w="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Bickley Script LET" pitchFamily="2" charset="0"/>
              <a:ea typeface="新細明體" pitchFamily="18" charset="-120"/>
            </a:endParaRPr>
          </a:p>
        </p:txBody>
      </p:sp>
      <p:pic>
        <p:nvPicPr>
          <p:cNvPr id="38914" name="Picture 2">
            <a:extLst>
              <a:ext uri="{FF2B5EF4-FFF2-40B4-BE49-F238E27FC236}">
                <a16:creationId xmlns:a16="http://schemas.microsoft.com/office/drawing/2014/main" id="{9408D5CB-D7A2-45DB-A9C6-A2837835B1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8325" y="1547814"/>
            <a:ext cx="387985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6FAF3AA6-2429-4CD6-8265-CD2FBE5FBA8E}"/>
              </a:ext>
            </a:extLst>
          </p:cNvPr>
          <p:cNvSpPr>
            <a:spLocks noGrp="1"/>
          </p:cNvSpPr>
          <p:nvPr>
            <p:ph type="ftr" sz="quarter" idx="11"/>
          </p:nvPr>
        </p:nvSpPr>
        <p:spPr/>
        <p:txBody>
          <a:bodyPr/>
          <a:lstStyle/>
          <a:p>
            <a:pPr>
              <a:defRPr/>
            </a:pPr>
            <a:r>
              <a:rPr lang="en-US" altLang="zh-TW"/>
              <a:t>/42</a:t>
            </a:r>
          </a:p>
        </p:txBody>
      </p:sp>
      <p:sp>
        <p:nvSpPr>
          <p:cNvPr id="3" name="投影片編號版面配置區 2">
            <a:extLst>
              <a:ext uri="{FF2B5EF4-FFF2-40B4-BE49-F238E27FC236}">
                <a16:creationId xmlns:a16="http://schemas.microsoft.com/office/drawing/2014/main" id="{A0F872D8-8C50-457D-9277-54A5910973CA}"/>
              </a:ext>
            </a:extLst>
          </p:cNvPr>
          <p:cNvSpPr>
            <a:spLocks noGrp="1"/>
          </p:cNvSpPr>
          <p:nvPr>
            <p:ph type="sldNum" sz="quarter" idx="12"/>
          </p:nvPr>
        </p:nvSpPr>
        <p:spPr/>
        <p:txBody>
          <a:bodyPr/>
          <a:lstStyle/>
          <a:p>
            <a:pPr>
              <a:defRPr/>
            </a:pPr>
            <a:fld id="{FDD56EE8-6D9C-4C63-81CD-2510EDDF1754}" type="slidenum">
              <a:rPr lang="en-US" altLang="zh-TW" smtClean="0"/>
              <a:pPr>
                <a:defRPr/>
              </a:pPr>
              <a:t>17</a:t>
            </a:fld>
            <a:endParaRPr lang="en-US" altLang="zh-TW"/>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32E038D5-3454-456C-91B4-4439BDB25FCE}"/>
              </a:ext>
            </a:extLst>
          </p:cNvPr>
          <p:cNvSpPr>
            <a:spLocks noGrp="1" noChangeArrowheads="1"/>
          </p:cNvSpPr>
          <p:nvPr>
            <p:ph type="title"/>
          </p:nvPr>
        </p:nvSpPr>
        <p:spPr>
          <a:xfrm>
            <a:off x="2519719" y="232975"/>
            <a:ext cx="7597775" cy="576262"/>
          </a:xfrm>
        </p:spPr>
        <p:txBody>
          <a:bodyPr/>
          <a:lstStyle/>
          <a:p>
            <a:pPr eaLnBrk="1" hangingPunct="1"/>
            <a:r>
              <a:rPr lang="en-US" altLang="en-US" dirty="0"/>
              <a:t>File-Allocation Table</a:t>
            </a:r>
            <a:endParaRPr lang="en-US" altLang="en-US" sz="2400" dirty="0"/>
          </a:p>
        </p:txBody>
      </p:sp>
      <p:sp>
        <p:nvSpPr>
          <p:cNvPr id="4" name="矩形 3">
            <a:extLst>
              <a:ext uri="{FF2B5EF4-FFF2-40B4-BE49-F238E27FC236}">
                <a16:creationId xmlns:a16="http://schemas.microsoft.com/office/drawing/2014/main" id="{99B9FB7E-DCC8-4548-A5A4-2F046BAC7D6F}"/>
              </a:ext>
            </a:extLst>
          </p:cNvPr>
          <p:cNvSpPr/>
          <p:nvPr/>
        </p:nvSpPr>
        <p:spPr bwMode="auto">
          <a:xfrm>
            <a:off x="3863752" y="1700808"/>
            <a:ext cx="4824536" cy="4248472"/>
          </a:xfrm>
          <a:prstGeom prst="rect">
            <a:avLst/>
          </a:prstGeom>
          <a:solidFill>
            <a:schemeClr val="bg1"/>
          </a:solidFill>
          <a:ln w="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Bickley Script LET" pitchFamily="2" charset="0"/>
              <a:ea typeface="新細明體" pitchFamily="18" charset="-120"/>
            </a:endParaRPr>
          </a:p>
        </p:txBody>
      </p:sp>
      <p:pic>
        <p:nvPicPr>
          <p:cNvPr id="40962" name="Picture 2">
            <a:extLst>
              <a:ext uri="{FF2B5EF4-FFF2-40B4-BE49-F238E27FC236}">
                <a16:creationId xmlns:a16="http://schemas.microsoft.com/office/drawing/2014/main" id="{1725B8EC-70B5-4540-AD0D-FEE2CF83561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1613" y="1860551"/>
            <a:ext cx="452120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DEED304E-5FB9-46EB-AB14-0F6612887224}"/>
              </a:ext>
            </a:extLst>
          </p:cNvPr>
          <p:cNvSpPr>
            <a:spLocks noGrp="1"/>
          </p:cNvSpPr>
          <p:nvPr>
            <p:ph type="ftr" sz="quarter" idx="11"/>
          </p:nvPr>
        </p:nvSpPr>
        <p:spPr/>
        <p:txBody>
          <a:bodyPr/>
          <a:lstStyle/>
          <a:p>
            <a:pPr>
              <a:defRPr/>
            </a:pPr>
            <a:r>
              <a:rPr lang="en-US" altLang="zh-TW"/>
              <a:t>/42</a:t>
            </a:r>
          </a:p>
        </p:txBody>
      </p:sp>
      <p:sp>
        <p:nvSpPr>
          <p:cNvPr id="3" name="投影片編號版面配置區 2">
            <a:extLst>
              <a:ext uri="{FF2B5EF4-FFF2-40B4-BE49-F238E27FC236}">
                <a16:creationId xmlns:a16="http://schemas.microsoft.com/office/drawing/2014/main" id="{A878FC69-8FF2-4ED4-9757-7470AF4B38BB}"/>
              </a:ext>
            </a:extLst>
          </p:cNvPr>
          <p:cNvSpPr>
            <a:spLocks noGrp="1"/>
          </p:cNvSpPr>
          <p:nvPr>
            <p:ph type="sldNum" sz="quarter" idx="12"/>
          </p:nvPr>
        </p:nvSpPr>
        <p:spPr/>
        <p:txBody>
          <a:bodyPr/>
          <a:lstStyle/>
          <a:p>
            <a:pPr>
              <a:defRPr/>
            </a:pPr>
            <a:fld id="{FDD56EE8-6D9C-4C63-81CD-2510EDDF1754}" type="slidenum">
              <a:rPr lang="en-US" altLang="zh-TW" smtClean="0"/>
              <a:pPr>
                <a:defRPr/>
              </a:pPr>
              <a:t>18</a:t>
            </a:fld>
            <a:endParaRPr lang="en-US" altLang="zh-TW"/>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D7B3BA29-83D7-4A71-BE91-2ACE55756829}"/>
              </a:ext>
            </a:extLst>
          </p:cNvPr>
          <p:cNvSpPr>
            <a:spLocks noGrp="1" noChangeArrowheads="1"/>
          </p:cNvSpPr>
          <p:nvPr>
            <p:ph type="title"/>
          </p:nvPr>
        </p:nvSpPr>
        <p:spPr>
          <a:xfrm>
            <a:off x="2457153" y="153406"/>
            <a:ext cx="8047037" cy="576262"/>
          </a:xfrm>
        </p:spPr>
        <p:txBody>
          <a:bodyPr/>
          <a:lstStyle/>
          <a:p>
            <a:pPr eaLnBrk="1" hangingPunct="1"/>
            <a:r>
              <a:rPr lang="en-US" altLang="en-US" dirty="0"/>
              <a:t>Outline </a:t>
            </a:r>
            <a:endParaRPr kumimoji="1" lang="en-US" altLang="en-US" dirty="0"/>
          </a:p>
        </p:txBody>
      </p:sp>
      <p:sp>
        <p:nvSpPr>
          <p:cNvPr id="7170" name="Rectangle 3">
            <a:extLst>
              <a:ext uri="{FF2B5EF4-FFF2-40B4-BE49-F238E27FC236}">
                <a16:creationId xmlns:a16="http://schemas.microsoft.com/office/drawing/2014/main" id="{BCAF3520-DA48-4C19-9CFC-44B653DEA5A2}"/>
              </a:ext>
            </a:extLst>
          </p:cNvPr>
          <p:cNvSpPr>
            <a:spLocks noGrp="1" noChangeArrowheads="1"/>
          </p:cNvSpPr>
          <p:nvPr>
            <p:ph type="body" idx="1"/>
          </p:nvPr>
        </p:nvSpPr>
        <p:spPr>
          <a:xfrm>
            <a:off x="3503712" y="1323975"/>
            <a:ext cx="5256584" cy="4530725"/>
          </a:xfrm>
        </p:spPr>
        <p:txBody>
          <a:bodyPr/>
          <a:lstStyle/>
          <a:p>
            <a:r>
              <a:rPr lang="en-US" altLang="en-US" dirty="0"/>
              <a:t>File-System Structure</a:t>
            </a:r>
          </a:p>
          <a:p>
            <a:r>
              <a:rPr lang="en-US" altLang="en-US" dirty="0"/>
              <a:t>File-System Operations</a:t>
            </a:r>
          </a:p>
          <a:p>
            <a:r>
              <a:rPr lang="en-US" altLang="en-US" dirty="0"/>
              <a:t>Directory Implementation</a:t>
            </a:r>
          </a:p>
          <a:p>
            <a:r>
              <a:rPr lang="en-US" altLang="en-US" dirty="0"/>
              <a:t>Allocation Methods</a:t>
            </a:r>
          </a:p>
          <a:p>
            <a:r>
              <a:rPr lang="en-US" altLang="en-US" dirty="0"/>
              <a:t>Free-Space Management </a:t>
            </a:r>
          </a:p>
          <a:p>
            <a:r>
              <a:rPr lang="en-US" altLang="en-US" dirty="0"/>
              <a:t>Efficiency and Performance</a:t>
            </a:r>
          </a:p>
          <a:p>
            <a:r>
              <a:rPr lang="en-US" altLang="en-US" dirty="0"/>
              <a:t>Recovery</a:t>
            </a:r>
          </a:p>
          <a:p>
            <a:r>
              <a:rPr lang="en-US" altLang="en-US" dirty="0"/>
              <a:t>Example: WAFL File System</a:t>
            </a:r>
          </a:p>
        </p:txBody>
      </p:sp>
      <p:sp>
        <p:nvSpPr>
          <p:cNvPr id="7171" name="Rectangle 4">
            <a:extLst>
              <a:ext uri="{FF2B5EF4-FFF2-40B4-BE49-F238E27FC236}">
                <a16:creationId xmlns:a16="http://schemas.microsoft.com/office/drawing/2014/main" id="{9DCCA74D-FB81-46C5-BDA7-346388C66A8C}"/>
              </a:ext>
            </a:extLst>
          </p:cNvPr>
          <p:cNvSpPr>
            <a:spLocks noChangeArrowheads="1"/>
          </p:cNvSpPr>
          <p:nvPr/>
        </p:nvSpPr>
        <p:spPr bwMode="auto">
          <a:xfrm>
            <a:off x="2498725" y="1531938"/>
            <a:ext cx="70294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2400">
              <a:latin typeface="Times New Roman" panose="02020603050405020304" pitchFamily="18" charset="0"/>
            </a:endParaRPr>
          </a:p>
        </p:txBody>
      </p:sp>
      <p:sp>
        <p:nvSpPr>
          <p:cNvPr id="2" name="頁尾版面配置區 1">
            <a:extLst>
              <a:ext uri="{FF2B5EF4-FFF2-40B4-BE49-F238E27FC236}">
                <a16:creationId xmlns:a16="http://schemas.microsoft.com/office/drawing/2014/main" id="{857D8677-2084-4656-801A-CD224E017409}"/>
              </a:ext>
            </a:extLst>
          </p:cNvPr>
          <p:cNvSpPr>
            <a:spLocks noGrp="1"/>
          </p:cNvSpPr>
          <p:nvPr>
            <p:ph type="ftr" sz="quarter" idx="11"/>
          </p:nvPr>
        </p:nvSpPr>
        <p:spPr/>
        <p:txBody>
          <a:bodyPr/>
          <a:lstStyle/>
          <a:p>
            <a:pPr>
              <a:defRPr/>
            </a:pPr>
            <a:r>
              <a:rPr lang="en-US" altLang="zh-TW"/>
              <a:t>/42</a:t>
            </a:r>
            <a:endParaRPr lang="en-US" altLang="zh-TW" dirty="0"/>
          </a:p>
        </p:txBody>
      </p:sp>
      <p:sp>
        <p:nvSpPr>
          <p:cNvPr id="3" name="投影片編號版面配置區 2">
            <a:extLst>
              <a:ext uri="{FF2B5EF4-FFF2-40B4-BE49-F238E27FC236}">
                <a16:creationId xmlns:a16="http://schemas.microsoft.com/office/drawing/2014/main" id="{E322F5BF-79F2-49B2-87DB-851B9AC4D0A2}"/>
              </a:ext>
            </a:extLst>
          </p:cNvPr>
          <p:cNvSpPr>
            <a:spLocks noGrp="1"/>
          </p:cNvSpPr>
          <p:nvPr>
            <p:ph type="sldNum" sz="quarter" idx="12"/>
          </p:nvPr>
        </p:nvSpPr>
        <p:spPr/>
        <p:txBody>
          <a:bodyPr/>
          <a:lstStyle/>
          <a:p>
            <a:pPr>
              <a:defRPr/>
            </a:pPr>
            <a:fld id="{8829B0A6-A5B9-4F19-A482-C4080EE7DAE7}" type="slidenum">
              <a:rPr lang="en-US" altLang="zh-TW" smtClean="0"/>
              <a:pPr>
                <a:defRPr/>
              </a:pPr>
              <a:t>1</a:t>
            </a:fld>
            <a:endParaRPr lang="en-US" altLang="zh-TW" dirty="0"/>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C7D0E9CB-2004-49C6-A4D6-E1009C53A489}"/>
              </a:ext>
            </a:extLst>
          </p:cNvPr>
          <p:cNvSpPr>
            <a:spLocks noGrp="1" noChangeArrowheads="1"/>
          </p:cNvSpPr>
          <p:nvPr>
            <p:ph type="title"/>
          </p:nvPr>
        </p:nvSpPr>
        <p:spPr>
          <a:xfrm>
            <a:off x="2317102" y="247879"/>
            <a:ext cx="7893698" cy="576262"/>
          </a:xfrm>
        </p:spPr>
        <p:txBody>
          <a:bodyPr/>
          <a:lstStyle/>
          <a:p>
            <a:r>
              <a:rPr lang="en-US" altLang="en-US" dirty="0"/>
              <a:t>Allocation Methods - Indexed</a:t>
            </a:r>
          </a:p>
        </p:txBody>
      </p:sp>
      <p:sp>
        <p:nvSpPr>
          <p:cNvPr id="43010" name="Content Placeholder 2">
            <a:extLst>
              <a:ext uri="{FF2B5EF4-FFF2-40B4-BE49-F238E27FC236}">
                <a16:creationId xmlns:a16="http://schemas.microsoft.com/office/drawing/2014/main" id="{1DDB8330-F894-4E51-93AF-DA9581F52808}"/>
              </a:ext>
            </a:extLst>
          </p:cNvPr>
          <p:cNvSpPr>
            <a:spLocks noGrp="1" noChangeArrowheads="1"/>
          </p:cNvSpPr>
          <p:nvPr>
            <p:ph idx="1"/>
          </p:nvPr>
        </p:nvSpPr>
        <p:spPr>
          <a:xfrm>
            <a:off x="1775521" y="1233489"/>
            <a:ext cx="9865096" cy="5003823"/>
          </a:xfrm>
        </p:spPr>
        <p:txBody>
          <a:bodyPr/>
          <a:lstStyle/>
          <a:p>
            <a:r>
              <a:rPr lang="en-US" altLang="en-US" b="1" dirty="0">
                <a:solidFill>
                  <a:srgbClr val="006699"/>
                </a:solidFill>
                <a:latin typeface="+mj-lt"/>
              </a:rPr>
              <a:t>Indexed</a:t>
            </a:r>
            <a:r>
              <a:rPr lang="en-US" altLang="en-US" b="1" dirty="0">
                <a:solidFill>
                  <a:srgbClr val="3366FF"/>
                </a:solidFill>
              </a:rPr>
              <a:t> </a:t>
            </a:r>
            <a:r>
              <a:rPr lang="en-US" altLang="en-US" b="1" dirty="0">
                <a:solidFill>
                  <a:srgbClr val="006699"/>
                </a:solidFill>
                <a:latin typeface="+mj-lt"/>
              </a:rPr>
              <a:t>allocation</a:t>
            </a:r>
          </a:p>
          <a:p>
            <a:pPr lvl="1"/>
            <a:r>
              <a:rPr lang="en-US" altLang="en-US" dirty="0">
                <a:solidFill>
                  <a:srgbClr val="000000"/>
                </a:solidFill>
              </a:rPr>
              <a:t>Each file has its own </a:t>
            </a:r>
            <a:r>
              <a:rPr lang="en-US" altLang="en-US" b="1" dirty="0">
                <a:solidFill>
                  <a:srgbClr val="006699"/>
                </a:solidFill>
                <a:latin typeface="+mj-lt"/>
              </a:rPr>
              <a:t>index</a:t>
            </a:r>
            <a:r>
              <a:rPr lang="en-US" altLang="en-US" b="1" dirty="0">
                <a:solidFill>
                  <a:srgbClr val="3366FF"/>
                </a:solidFill>
              </a:rPr>
              <a:t> </a:t>
            </a:r>
            <a:r>
              <a:rPr lang="en-US" altLang="en-US" b="1" dirty="0">
                <a:solidFill>
                  <a:srgbClr val="006699"/>
                </a:solidFill>
                <a:latin typeface="+mj-lt"/>
              </a:rPr>
              <a:t>block</a:t>
            </a:r>
            <a:r>
              <a:rPr lang="en-US" altLang="en-US" dirty="0">
                <a:solidFill>
                  <a:srgbClr val="000000"/>
                </a:solidFill>
              </a:rPr>
              <a:t>(s) of pointers to its data blocks</a:t>
            </a:r>
          </a:p>
          <a:p>
            <a:endParaRPr lang="en-US" altLang="en-US" dirty="0">
              <a:solidFill>
                <a:srgbClr val="000000"/>
              </a:solidFill>
            </a:endParaRPr>
          </a:p>
          <a:p>
            <a:r>
              <a:rPr lang="en-US" altLang="en-US" dirty="0">
                <a:solidFill>
                  <a:srgbClr val="000000"/>
                </a:solidFill>
              </a:rPr>
              <a:t>Logical view</a:t>
            </a:r>
          </a:p>
          <a:p>
            <a:endParaRPr lang="en-US" altLang="en-US" dirty="0"/>
          </a:p>
        </p:txBody>
      </p:sp>
      <p:pic>
        <p:nvPicPr>
          <p:cNvPr id="43011" name="Picture 2">
            <a:extLst>
              <a:ext uri="{FF2B5EF4-FFF2-40B4-BE49-F238E27FC236}">
                <a16:creationId xmlns:a16="http://schemas.microsoft.com/office/drawing/2014/main" id="{08996236-7165-4194-8532-3E971EE9B3A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9356" y="3561196"/>
            <a:ext cx="228600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F737E8D0-979B-4CEB-AB31-E70927772A92}"/>
              </a:ext>
            </a:extLst>
          </p:cNvPr>
          <p:cNvSpPr>
            <a:spLocks noGrp="1"/>
          </p:cNvSpPr>
          <p:nvPr>
            <p:ph type="ftr" sz="quarter" idx="11"/>
          </p:nvPr>
        </p:nvSpPr>
        <p:spPr/>
        <p:txBody>
          <a:bodyPr/>
          <a:lstStyle/>
          <a:p>
            <a:pPr>
              <a:defRPr/>
            </a:pPr>
            <a:r>
              <a:rPr lang="en-US" altLang="zh-TW"/>
              <a:t>/42</a:t>
            </a:r>
            <a:endParaRPr lang="en-US" altLang="zh-TW" dirty="0"/>
          </a:p>
        </p:txBody>
      </p:sp>
      <p:sp>
        <p:nvSpPr>
          <p:cNvPr id="3" name="投影片編號版面配置區 2">
            <a:extLst>
              <a:ext uri="{FF2B5EF4-FFF2-40B4-BE49-F238E27FC236}">
                <a16:creationId xmlns:a16="http://schemas.microsoft.com/office/drawing/2014/main" id="{8C24FA32-4C6D-4ED7-9AA1-565E54B22D09}"/>
              </a:ext>
            </a:extLst>
          </p:cNvPr>
          <p:cNvSpPr>
            <a:spLocks noGrp="1"/>
          </p:cNvSpPr>
          <p:nvPr>
            <p:ph type="sldNum" sz="quarter" idx="12"/>
          </p:nvPr>
        </p:nvSpPr>
        <p:spPr/>
        <p:txBody>
          <a:bodyPr/>
          <a:lstStyle/>
          <a:p>
            <a:pPr>
              <a:defRPr/>
            </a:pPr>
            <a:fld id="{8829B0A6-A5B9-4F19-A482-C4080EE7DAE7}" type="slidenum">
              <a:rPr lang="en-US" altLang="zh-TW" smtClean="0"/>
              <a:pPr>
                <a:defRPr/>
              </a:pPr>
              <a:t>19</a:t>
            </a:fld>
            <a:endParaRPr lang="en-US" altLang="zh-TW" dirty="0"/>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1F99AEB5-F714-4A98-9CCA-F36C844A8743}"/>
              </a:ext>
            </a:extLst>
          </p:cNvPr>
          <p:cNvSpPr>
            <a:spLocks noGrp="1" noChangeArrowheads="1"/>
          </p:cNvSpPr>
          <p:nvPr>
            <p:ph type="title"/>
          </p:nvPr>
        </p:nvSpPr>
        <p:spPr>
          <a:xfrm>
            <a:off x="2186479" y="245093"/>
            <a:ext cx="8229600" cy="576262"/>
          </a:xfrm>
        </p:spPr>
        <p:txBody>
          <a:bodyPr/>
          <a:lstStyle/>
          <a:p>
            <a:pPr eaLnBrk="1" hangingPunct="1"/>
            <a:r>
              <a:rPr lang="en-US" altLang="en-US" dirty="0"/>
              <a:t>Example of Indexed Allocation</a:t>
            </a:r>
            <a:endParaRPr lang="en-US" altLang="en-US" sz="2400" dirty="0"/>
          </a:p>
        </p:txBody>
      </p:sp>
      <p:sp>
        <p:nvSpPr>
          <p:cNvPr id="4" name="矩形 3">
            <a:extLst>
              <a:ext uri="{FF2B5EF4-FFF2-40B4-BE49-F238E27FC236}">
                <a16:creationId xmlns:a16="http://schemas.microsoft.com/office/drawing/2014/main" id="{80992FF5-9B7E-42EA-A564-8DE295089E06}"/>
              </a:ext>
            </a:extLst>
          </p:cNvPr>
          <p:cNvSpPr/>
          <p:nvPr/>
        </p:nvSpPr>
        <p:spPr bwMode="auto">
          <a:xfrm>
            <a:off x="3359696" y="1412776"/>
            <a:ext cx="5616624" cy="4896544"/>
          </a:xfrm>
          <a:prstGeom prst="rect">
            <a:avLst/>
          </a:prstGeom>
          <a:solidFill>
            <a:schemeClr val="bg1"/>
          </a:solidFill>
          <a:ln w="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Bickley Script LET" pitchFamily="2" charset="0"/>
              <a:ea typeface="新細明體" pitchFamily="18" charset="-120"/>
            </a:endParaRPr>
          </a:p>
        </p:txBody>
      </p:sp>
      <p:pic>
        <p:nvPicPr>
          <p:cNvPr id="44034" name="Picture 3">
            <a:extLst>
              <a:ext uri="{FF2B5EF4-FFF2-40B4-BE49-F238E27FC236}">
                <a16:creationId xmlns:a16="http://schemas.microsoft.com/office/drawing/2014/main" id="{6E4613FF-8834-4148-9697-2A311120B7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6313" y="1535113"/>
            <a:ext cx="5287962" cy="46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FA6FED15-D6D3-42D2-8D16-1DBA913CA84B}"/>
              </a:ext>
            </a:extLst>
          </p:cNvPr>
          <p:cNvSpPr>
            <a:spLocks noGrp="1"/>
          </p:cNvSpPr>
          <p:nvPr>
            <p:ph type="ftr" sz="quarter" idx="11"/>
          </p:nvPr>
        </p:nvSpPr>
        <p:spPr/>
        <p:txBody>
          <a:bodyPr/>
          <a:lstStyle/>
          <a:p>
            <a:pPr>
              <a:defRPr/>
            </a:pPr>
            <a:r>
              <a:rPr lang="en-US" altLang="zh-TW"/>
              <a:t>/42</a:t>
            </a:r>
          </a:p>
        </p:txBody>
      </p:sp>
      <p:sp>
        <p:nvSpPr>
          <p:cNvPr id="3" name="投影片編號版面配置區 2">
            <a:extLst>
              <a:ext uri="{FF2B5EF4-FFF2-40B4-BE49-F238E27FC236}">
                <a16:creationId xmlns:a16="http://schemas.microsoft.com/office/drawing/2014/main" id="{4BA53A2C-B91B-4ECF-9700-BE860CAF841B}"/>
              </a:ext>
            </a:extLst>
          </p:cNvPr>
          <p:cNvSpPr>
            <a:spLocks noGrp="1"/>
          </p:cNvSpPr>
          <p:nvPr>
            <p:ph type="sldNum" sz="quarter" idx="12"/>
          </p:nvPr>
        </p:nvSpPr>
        <p:spPr/>
        <p:txBody>
          <a:bodyPr/>
          <a:lstStyle/>
          <a:p>
            <a:pPr>
              <a:defRPr/>
            </a:pPr>
            <a:fld id="{FDD56EE8-6D9C-4C63-81CD-2510EDDF1754}" type="slidenum">
              <a:rPr lang="en-US" altLang="zh-TW" smtClean="0"/>
              <a:pPr>
                <a:defRPr/>
              </a:pPr>
              <a:t>20</a:t>
            </a:fld>
            <a:endParaRPr lang="en-US" altLang="zh-TW"/>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BA7C4234-93E7-4DDE-9713-1C50BCBF796D}"/>
              </a:ext>
            </a:extLst>
          </p:cNvPr>
          <p:cNvSpPr>
            <a:spLocks noGrp="1" noChangeArrowheads="1"/>
          </p:cNvSpPr>
          <p:nvPr>
            <p:ph type="title"/>
          </p:nvPr>
        </p:nvSpPr>
        <p:spPr>
          <a:xfrm>
            <a:off x="1343472" y="240489"/>
            <a:ext cx="9793088" cy="576262"/>
          </a:xfrm>
        </p:spPr>
        <p:txBody>
          <a:bodyPr/>
          <a:lstStyle/>
          <a:p>
            <a:pPr eaLnBrk="1" hangingPunct="1"/>
            <a:r>
              <a:rPr lang="en-US" altLang="en-US" dirty="0"/>
              <a:t>Indexed Allocation – Multilevel index</a:t>
            </a:r>
          </a:p>
        </p:txBody>
      </p:sp>
      <p:sp>
        <p:nvSpPr>
          <p:cNvPr id="4" name="矩形 3">
            <a:extLst>
              <a:ext uri="{FF2B5EF4-FFF2-40B4-BE49-F238E27FC236}">
                <a16:creationId xmlns:a16="http://schemas.microsoft.com/office/drawing/2014/main" id="{D2A1EB9E-859F-4B5A-861E-704DDC614553}"/>
              </a:ext>
            </a:extLst>
          </p:cNvPr>
          <p:cNvSpPr/>
          <p:nvPr/>
        </p:nvSpPr>
        <p:spPr bwMode="auto">
          <a:xfrm>
            <a:off x="2639616" y="1556792"/>
            <a:ext cx="7200800" cy="4680520"/>
          </a:xfrm>
          <a:prstGeom prst="rect">
            <a:avLst/>
          </a:prstGeom>
          <a:solidFill>
            <a:schemeClr val="bg1"/>
          </a:solidFill>
          <a:ln w="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Bickley Script LET" pitchFamily="2" charset="0"/>
              <a:ea typeface="新細明體" pitchFamily="18" charset="-120"/>
            </a:endParaRPr>
          </a:p>
        </p:txBody>
      </p:sp>
      <p:pic>
        <p:nvPicPr>
          <p:cNvPr id="52226" name="Picture 3">
            <a:extLst>
              <a:ext uri="{FF2B5EF4-FFF2-40B4-BE49-F238E27FC236}">
                <a16:creationId xmlns:a16="http://schemas.microsoft.com/office/drawing/2014/main" id="{C30A5513-AB71-41F0-AEA1-3328AE935D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9897" y="1700808"/>
            <a:ext cx="6980237" cy="43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89DF0583-1772-47A4-B6B0-BCED64BE0635}"/>
              </a:ext>
            </a:extLst>
          </p:cNvPr>
          <p:cNvSpPr>
            <a:spLocks noGrp="1"/>
          </p:cNvSpPr>
          <p:nvPr>
            <p:ph type="ftr" sz="quarter" idx="11"/>
          </p:nvPr>
        </p:nvSpPr>
        <p:spPr/>
        <p:txBody>
          <a:bodyPr/>
          <a:lstStyle/>
          <a:p>
            <a:pPr>
              <a:defRPr/>
            </a:pPr>
            <a:r>
              <a:rPr lang="en-US" altLang="zh-TW"/>
              <a:t>/42</a:t>
            </a:r>
            <a:endParaRPr lang="en-US" altLang="zh-TW" dirty="0"/>
          </a:p>
        </p:txBody>
      </p:sp>
      <p:sp>
        <p:nvSpPr>
          <p:cNvPr id="3" name="投影片編號版面配置區 2">
            <a:extLst>
              <a:ext uri="{FF2B5EF4-FFF2-40B4-BE49-F238E27FC236}">
                <a16:creationId xmlns:a16="http://schemas.microsoft.com/office/drawing/2014/main" id="{C7352138-23FB-43B4-8E4B-8DECFB749D7E}"/>
              </a:ext>
            </a:extLst>
          </p:cNvPr>
          <p:cNvSpPr>
            <a:spLocks noGrp="1"/>
          </p:cNvSpPr>
          <p:nvPr>
            <p:ph type="sldNum" sz="quarter" idx="12"/>
          </p:nvPr>
        </p:nvSpPr>
        <p:spPr/>
        <p:txBody>
          <a:bodyPr/>
          <a:lstStyle/>
          <a:p>
            <a:pPr>
              <a:defRPr/>
            </a:pPr>
            <a:fld id="{8829B0A6-A5B9-4F19-A482-C4080EE7DAE7}" type="slidenum">
              <a:rPr lang="en-US" altLang="zh-TW" smtClean="0"/>
              <a:pPr>
                <a:defRPr/>
              </a:pPr>
              <a:t>21</a:t>
            </a:fld>
            <a:endParaRPr lang="en-US" altLang="zh-TW" dirty="0"/>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Box 3">
            <a:extLst>
              <a:ext uri="{FF2B5EF4-FFF2-40B4-BE49-F238E27FC236}">
                <a16:creationId xmlns:a16="http://schemas.microsoft.com/office/drawing/2014/main" id="{768768F4-3718-4790-B9AC-4FC521C35B59}"/>
              </a:ext>
            </a:extLst>
          </p:cNvPr>
          <p:cNvSpPr txBox="1">
            <a:spLocks noChangeArrowheads="1"/>
          </p:cNvSpPr>
          <p:nvPr/>
        </p:nvSpPr>
        <p:spPr bwMode="auto">
          <a:xfrm>
            <a:off x="2343150" y="5788025"/>
            <a:ext cx="793115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a:latin typeface="Verdana" panose="020B0604030504040204" pitchFamily="34" charset="0"/>
              </a:rPr>
              <a:t>More index blocks than can be addressed with 32-bit file pointer</a:t>
            </a:r>
          </a:p>
          <a:p>
            <a:pPr>
              <a:spcBef>
                <a:spcPct val="0"/>
              </a:spcBef>
              <a:buClrTx/>
              <a:buSzTx/>
              <a:buFontTx/>
              <a:buNone/>
            </a:pPr>
            <a:r>
              <a:rPr kumimoji="0" lang="en-US" altLang="en-US" dirty="0">
                <a:latin typeface="Verdana" panose="020B0604030504040204" pitchFamily="34" charset="0"/>
              </a:rPr>
              <a:t>Unix </a:t>
            </a:r>
            <a:r>
              <a:rPr kumimoji="0" lang="en-US" altLang="en-US" dirty="0" err="1">
                <a:latin typeface="Verdana" panose="020B0604030504040204" pitchFamily="34" charset="0"/>
              </a:rPr>
              <a:t>inode</a:t>
            </a:r>
            <a:endParaRPr kumimoji="0" lang="en-US" altLang="en-US" dirty="0">
              <a:latin typeface="Verdana" panose="020B0604030504040204" pitchFamily="34" charset="0"/>
            </a:endParaRPr>
          </a:p>
        </p:txBody>
      </p:sp>
      <p:sp>
        <p:nvSpPr>
          <p:cNvPr id="54275" name="TextBox 1">
            <a:extLst>
              <a:ext uri="{FF2B5EF4-FFF2-40B4-BE49-F238E27FC236}">
                <a16:creationId xmlns:a16="http://schemas.microsoft.com/office/drawing/2014/main" id="{DA74B247-4F17-4851-BF64-50E5F5BEDF7D}"/>
              </a:ext>
            </a:extLst>
          </p:cNvPr>
          <p:cNvSpPr txBox="1">
            <a:spLocks noChangeArrowheads="1"/>
          </p:cNvSpPr>
          <p:nvPr/>
        </p:nvSpPr>
        <p:spPr bwMode="auto">
          <a:xfrm>
            <a:off x="2639616" y="1032098"/>
            <a:ext cx="7512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a:latin typeface="Verdana" panose="020B0604030504040204" pitchFamily="34" charset="0"/>
              </a:rPr>
              <a:t>4K bytes per block, 32-bit addresses</a:t>
            </a:r>
          </a:p>
        </p:txBody>
      </p:sp>
      <p:sp>
        <p:nvSpPr>
          <p:cNvPr id="3" name="Title 2">
            <a:extLst>
              <a:ext uri="{FF2B5EF4-FFF2-40B4-BE49-F238E27FC236}">
                <a16:creationId xmlns:a16="http://schemas.microsoft.com/office/drawing/2014/main" id="{F6C8B0BD-3E8A-4E84-BB1E-30F03FD694F6}"/>
              </a:ext>
            </a:extLst>
          </p:cNvPr>
          <p:cNvSpPr>
            <a:spLocks noGrp="1"/>
          </p:cNvSpPr>
          <p:nvPr>
            <p:ph type="title"/>
          </p:nvPr>
        </p:nvSpPr>
        <p:spPr>
          <a:xfrm>
            <a:off x="2335213" y="251437"/>
            <a:ext cx="7875587" cy="576262"/>
          </a:xfrm>
        </p:spPr>
        <p:txBody>
          <a:bodyPr/>
          <a:lstStyle/>
          <a:p>
            <a:r>
              <a:rPr lang="en-US" altLang="en-US" dirty="0"/>
              <a:t>Combined Scheme:  UNIX UFS </a:t>
            </a:r>
            <a:endParaRPr lang="en-US" dirty="0"/>
          </a:p>
        </p:txBody>
      </p:sp>
      <p:sp>
        <p:nvSpPr>
          <p:cNvPr id="6" name="矩形 5">
            <a:extLst>
              <a:ext uri="{FF2B5EF4-FFF2-40B4-BE49-F238E27FC236}">
                <a16:creationId xmlns:a16="http://schemas.microsoft.com/office/drawing/2014/main" id="{34338F63-7DC7-4B7F-883C-BA2FCA06EEBA}"/>
              </a:ext>
            </a:extLst>
          </p:cNvPr>
          <p:cNvSpPr/>
          <p:nvPr/>
        </p:nvSpPr>
        <p:spPr bwMode="auto">
          <a:xfrm>
            <a:off x="4163393" y="1458437"/>
            <a:ext cx="4464496" cy="4155095"/>
          </a:xfrm>
          <a:prstGeom prst="rect">
            <a:avLst/>
          </a:prstGeom>
          <a:solidFill>
            <a:schemeClr val="bg1"/>
          </a:solidFill>
          <a:ln w="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Bickley Script LET" pitchFamily="2" charset="0"/>
              <a:ea typeface="新細明體" pitchFamily="18" charset="-120"/>
            </a:endParaRPr>
          </a:p>
        </p:txBody>
      </p:sp>
      <p:pic>
        <p:nvPicPr>
          <p:cNvPr id="54276" name="Picture 2">
            <a:extLst>
              <a:ext uri="{FF2B5EF4-FFF2-40B4-BE49-F238E27FC236}">
                <a16:creationId xmlns:a16="http://schemas.microsoft.com/office/drawing/2014/main" id="{152F27BF-8820-44D2-9777-51D3EFB5F08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2366" y="1590380"/>
            <a:ext cx="4146550" cy="394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62ACF4F6-CE09-4EFA-9B9E-3181C3CE0006}"/>
              </a:ext>
            </a:extLst>
          </p:cNvPr>
          <p:cNvSpPr>
            <a:spLocks noGrp="1"/>
          </p:cNvSpPr>
          <p:nvPr>
            <p:ph type="ftr" sz="quarter" idx="11"/>
          </p:nvPr>
        </p:nvSpPr>
        <p:spPr/>
        <p:txBody>
          <a:bodyPr/>
          <a:lstStyle/>
          <a:p>
            <a:pPr>
              <a:defRPr/>
            </a:pPr>
            <a:r>
              <a:rPr lang="en-US" altLang="zh-TW"/>
              <a:t>/42</a:t>
            </a:r>
          </a:p>
        </p:txBody>
      </p:sp>
      <p:sp>
        <p:nvSpPr>
          <p:cNvPr id="4" name="投影片編號版面配置區 3">
            <a:extLst>
              <a:ext uri="{FF2B5EF4-FFF2-40B4-BE49-F238E27FC236}">
                <a16:creationId xmlns:a16="http://schemas.microsoft.com/office/drawing/2014/main" id="{9D187475-C350-4216-88F9-A7F489FB1D4D}"/>
              </a:ext>
            </a:extLst>
          </p:cNvPr>
          <p:cNvSpPr>
            <a:spLocks noGrp="1"/>
          </p:cNvSpPr>
          <p:nvPr>
            <p:ph type="sldNum" sz="quarter" idx="12"/>
          </p:nvPr>
        </p:nvSpPr>
        <p:spPr/>
        <p:txBody>
          <a:bodyPr/>
          <a:lstStyle/>
          <a:p>
            <a:pPr>
              <a:defRPr/>
            </a:pPr>
            <a:fld id="{FDD56EE8-6D9C-4C63-81CD-2510EDDF1754}" type="slidenum">
              <a:rPr lang="en-US" altLang="zh-TW" smtClean="0"/>
              <a:pPr>
                <a:defRPr/>
              </a:pPr>
              <a:t>22</a:t>
            </a:fld>
            <a:endParaRPr lang="en-US" altLang="zh-TW"/>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D30FA68E-B833-41C0-B106-79543D739313}"/>
              </a:ext>
            </a:extLst>
          </p:cNvPr>
          <p:cNvSpPr>
            <a:spLocks noGrp="1" noChangeArrowheads="1"/>
          </p:cNvSpPr>
          <p:nvPr>
            <p:ph type="title"/>
          </p:nvPr>
        </p:nvSpPr>
        <p:spPr>
          <a:xfrm>
            <a:off x="1981200" y="247880"/>
            <a:ext cx="8229600" cy="576262"/>
          </a:xfrm>
        </p:spPr>
        <p:txBody>
          <a:bodyPr/>
          <a:lstStyle/>
          <a:p>
            <a:r>
              <a:rPr lang="en-US" altLang="en-US" dirty="0"/>
              <a:t>Performance</a:t>
            </a:r>
          </a:p>
        </p:txBody>
      </p:sp>
      <p:sp>
        <p:nvSpPr>
          <p:cNvPr id="56322" name="Content Placeholder 2">
            <a:extLst>
              <a:ext uri="{FF2B5EF4-FFF2-40B4-BE49-F238E27FC236}">
                <a16:creationId xmlns:a16="http://schemas.microsoft.com/office/drawing/2014/main" id="{C896B287-3FBB-473F-ACED-B39602FBE4B6}"/>
              </a:ext>
            </a:extLst>
          </p:cNvPr>
          <p:cNvSpPr>
            <a:spLocks noGrp="1" noChangeArrowheads="1"/>
          </p:cNvSpPr>
          <p:nvPr>
            <p:ph idx="1"/>
          </p:nvPr>
        </p:nvSpPr>
        <p:spPr>
          <a:xfrm>
            <a:off x="767408" y="1268760"/>
            <a:ext cx="10801200" cy="4530725"/>
          </a:xfrm>
        </p:spPr>
        <p:txBody>
          <a:bodyPr/>
          <a:lstStyle/>
          <a:p>
            <a:r>
              <a:rPr lang="en-US" altLang="en-US" sz="2400" dirty="0"/>
              <a:t>Best method depends on file access type</a:t>
            </a:r>
          </a:p>
          <a:p>
            <a:pPr lvl="1"/>
            <a:r>
              <a:rPr lang="en-US" altLang="en-US" sz="2000" dirty="0"/>
              <a:t>Contiguous great for sequential and random</a:t>
            </a:r>
          </a:p>
          <a:p>
            <a:r>
              <a:rPr lang="en-US" altLang="en-US" sz="2400" dirty="0"/>
              <a:t>Linked good for sequential, not random</a:t>
            </a:r>
          </a:p>
          <a:p>
            <a:r>
              <a:rPr lang="en-US" altLang="en-US" sz="2400" dirty="0"/>
              <a:t>Declare access type at creation </a:t>
            </a:r>
            <a:r>
              <a:rPr lang="en-US" altLang="en-US" sz="2400" dirty="0">
                <a:sym typeface="Wingdings" panose="05000000000000000000" pitchFamily="2" charset="2"/>
              </a:rPr>
              <a:t></a:t>
            </a:r>
            <a:r>
              <a:rPr lang="en-US" altLang="en-US" sz="2400" dirty="0"/>
              <a:t> select either contiguous or linked</a:t>
            </a:r>
          </a:p>
          <a:p>
            <a:r>
              <a:rPr lang="en-US" altLang="en-US" sz="2400" dirty="0"/>
              <a:t>Indexed more complex</a:t>
            </a:r>
          </a:p>
          <a:p>
            <a:pPr lvl="1"/>
            <a:r>
              <a:rPr lang="en-US" altLang="en-US" sz="2000" dirty="0"/>
              <a:t>Single block access could require 2 index block reads then data block read</a:t>
            </a:r>
          </a:p>
          <a:p>
            <a:pPr lvl="1"/>
            <a:r>
              <a:rPr lang="en-US" altLang="en-US" sz="2000" dirty="0"/>
              <a:t>Clustering can help improve throughput, reduce CPU overhead</a:t>
            </a:r>
          </a:p>
          <a:p>
            <a:r>
              <a:rPr lang="en-US" altLang="en-US" sz="2400" dirty="0"/>
              <a:t>For NVM, no disk head so different algorithms and optimizations needed</a:t>
            </a:r>
          </a:p>
          <a:p>
            <a:pPr lvl="1"/>
            <a:r>
              <a:rPr lang="en-US" altLang="en-US" sz="2000" dirty="0"/>
              <a:t>Using old algorithm uses many CPU cycles trying to avoid non-existent head movement</a:t>
            </a:r>
          </a:p>
          <a:p>
            <a:pPr lvl="1"/>
            <a:r>
              <a:rPr lang="en-US" altLang="en-US" sz="2000" dirty="0"/>
              <a:t>With NVM, goal is to reduce CPU cycles and overall path needed for I/O</a:t>
            </a:r>
          </a:p>
          <a:p>
            <a:pPr lvl="1"/>
            <a:endParaRPr lang="en-US" altLang="en-US" sz="2000" dirty="0"/>
          </a:p>
        </p:txBody>
      </p:sp>
      <p:sp>
        <p:nvSpPr>
          <p:cNvPr id="2" name="頁尾版面配置區 1">
            <a:extLst>
              <a:ext uri="{FF2B5EF4-FFF2-40B4-BE49-F238E27FC236}">
                <a16:creationId xmlns:a16="http://schemas.microsoft.com/office/drawing/2014/main" id="{ABE45232-198F-4A0D-8F80-F216C45A8713}"/>
              </a:ext>
            </a:extLst>
          </p:cNvPr>
          <p:cNvSpPr>
            <a:spLocks noGrp="1"/>
          </p:cNvSpPr>
          <p:nvPr>
            <p:ph type="ftr" sz="quarter" idx="11"/>
          </p:nvPr>
        </p:nvSpPr>
        <p:spPr/>
        <p:txBody>
          <a:bodyPr/>
          <a:lstStyle/>
          <a:p>
            <a:pPr>
              <a:defRPr/>
            </a:pPr>
            <a:r>
              <a:rPr lang="en-US" altLang="zh-TW"/>
              <a:t>/42</a:t>
            </a:r>
            <a:endParaRPr lang="en-US" altLang="zh-TW" dirty="0"/>
          </a:p>
        </p:txBody>
      </p:sp>
      <p:sp>
        <p:nvSpPr>
          <p:cNvPr id="3" name="投影片編號版面配置區 2">
            <a:extLst>
              <a:ext uri="{FF2B5EF4-FFF2-40B4-BE49-F238E27FC236}">
                <a16:creationId xmlns:a16="http://schemas.microsoft.com/office/drawing/2014/main" id="{7DCBEF79-73B7-431E-A8C0-985971822885}"/>
              </a:ext>
            </a:extLst>
          </p:cNvPr>
          <p:cNvSpPr>
            <a:spLocks noGrp="1"/>
          </p:cNvSpPr>
          <p:nvPr>
            <p:ph type="sldNum" sz="quarter" idx="12"/>
          </p:nvPr>
        </p:nvSpPr>
        <p:spPr/>
        <p:txBody>
          <a:bodyPr/>
          <a:lstStyle/>
          <a:p>
            <a:pPr>
              <a:defRPr/>
            </a:pPr>
            <a:fld id="{8829B0A6-A5B9-4F19-A482-C4080EE7DAE7}" type="slidenum">
              <a:rPr lang="en-US" altLang="zh-TW" smtClean="0"/>
              <a:pPr>
                <a:defRPr/>
              </a:pPr>
              <a:t>23</a:t>
            </a:fld>
            <a:endParaRPr lang="en-US" altLang="zh-TW" dirty="0"/>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D8A91CD5-FE83-4A4C-A1F9-18F81B308DC2}"/>
              </a:ext>
            </a:extLst>
          </p:cNvPr>
          <p:cNvSpPr>
            <a:spLocks noGrp="1" noChangeArrowheads="1"/>
          </p:cNvSpPr>
          <p:nvPr>
            <p:ph type="title"/>
          </p:nvPr>
        </p:nvSpPr>
        <p:spPr>
          <a:xfrm>
            <a:off x="2552244" y="245093"/>
            <a:ext cx="7527925" cy="576262"/>
          </a:xfrm>
        </p:spPr>
        <p:txBody>
          <a:bodyPr/>
          <a:lstStyle/>
          <a:p>
            <a:pPr eaLnBrk="1" hangingPunct="1"/>
            <a:r>
              <a:rPr lang="en-US" altLang="en-US" dirty="0"/>
              <a:t>Free-Space Management</a:t>
            </a:r>
          </a:p>
        </p:txBody>
      </p:sp>
      <p:sp>
        <p:nvSpPr>
          <p:cNvPr id="58370" name="Rectangle 3">
            <a:extLst>
              <a:ext uri="{FF2B5EF4-FFF2-40B4-BE49-F238E27FC236}">
                <a16:creationId xmlns:a16="http://schemas.microsoft.com/office/drawing/2014/main" id="{78A2FABB-4281-4B28-ACD1-C9796D037998}"/>
              </a:ext>
            </a:extLst>
          </p:cNvPr>
          <p:cNvSpPr>
            <a:spLocks noGrp="1" noChangeArrowheads="1"/>
          </p:cNvSpPr>
          <p:nvPr>
            <p:ph type="body" idx="1"/>
          </p:nvPr>
        </p:nvSpPr>
        <p:spPr>
          <a:xfrm>
            <a:off x="479376" y="977899"/>
            <a:ext cx="11377264" cy="1575684"/>
          </a:xfrm>
        </p:spPr>
        <p:txBody>
          <a:bodyPr/>
          <a:lstStyle/>
          <a:p>
            <a:r>
              <a:rPr lang="en-US" altLang="en-US" dirty="0"/>
              <a:t>File system maintains </a:t>
            </a:r>
            <a:r>
              <a:rPr lang="en-US" altLang="en-US" b="1" dirty="0">
                <a:solidFill>
                  <a:srgbClr val="006699"/>
                </a:solidFill>
                <a:latin typeface="+mj-lt"/>
              </a:rPr>
              <a:t>free-space</a:t>
            </a:r>
            <a:r>
              <a:rPr lang="en-US" altLang="en-US" b="1" dirty="0">
                <a:solidFill>
                  <a:srgbClr val="3366FF"/>
                </a:solidFill>
              </a:rPr>
              <a:t> </a:t>
            </a:r>
            <a:r>
              <a:rPr lang="en-US" altLang="en-US" b="1" dirty="0">
                <a:solidFill>
                  <a:srgbClr val="006699"/>
                </a:solidFill>
                <a:latin typeface="+mj-lt"/>
              </a:rPr>
              <a:t>list</a:t>
            </a:r>
            <a:r>
              <a:rPr lang="en-US" altLang="en-US" b="1" dirty="0">
                <a:solidFill>
                  <a:srgbClr val="3366FF"/>
                </a:solidFill>
              </a:rPr>
              <a:t> </a:t>
            </a:r>
            <a:r>
              <a:rPr lang="en-US" altLang="en-US" dirty="0"/>
              <a:t>to track available blocks/clusters</a:t>
            </a:r>
          </a:p>
          <a:p>
            <a:pPr lvl="1"/>
            <a:r>
              <a:rPr lang="en-US" altLang="en-US" dirty="0"/>
              <a:t>(Using term </a:t>
            </a:r>
            <a:r>
              <a:rPr lang="ja-JP" altLang="en-US" dirty="0"/>
              <a:t>“</a:t>
            </a:r>
            <a:r>
              <a:rPr lang="en-US" altLang="ja-JP" dirty="0"/>
              <a:t>block</a:t>
            </a:r>
            <a:r>
              <a:rPr lang="ja-JP" altLang="en-US" dirty="0"/>
              <a:t>”</a:t>
            </a:r>
            <a:r>
              <a:rPr lang="en-US" altLang="ja-JP" dirty="0"/>
              <a:t> for simplicity)</a:t>
            </a:r>
          </a:p>
          <a:p>
            <a:r>
              <a:rPr lang="en-US" altLang="en-US" b="1" dirty="0">
                <a:solidFill>
                  <a:srgbClr val="006699"/>
                </a:solidFill>
                <a:latin typeface="+mj-lt"/>
              </a:rPr>
              <a:t>Bit</a:t>
            </a:r>
            <a:r>
              <a:rPr lang="en-US" altLang="en-US" b="1" dirty="0">
                <a:solidFill>
                  <a:srgbClr val="3366FF"/>
                </a:solidFill>
              </a:rPr>
              <a:t> </a:t>
            </a:r>
            <a:r>
              <a:rPr lang="en-US" altLang="en-US" b="1" dirty="0">
                <a:solidFill>
                  <a:srgbClr val="006699"/>
                </a:solidFill>
                <a:latin typeface="+mj-lt"/>
              </a:rPr>
              <a:t>vector</a:t>
            </a:r>
            <a:r>
              <a:rPr lang="en-US" altLang="en-US" b="1" dirty="0">
                <a:solidFill>
                  <a:srgbClr val="3366FF"/>
                </a:solidFill>
              </a:rPr>
              <a:t> </a:t>
            </a:r>
            <a:r>
              <a:rPr lang="en-US" altLang="en-US" dirty="0"/>
              <a:t>or </a:t>
            </a:r>
            <a:r>
              <a:rPr lang="en-US" altLang="en-US" b="1" dirty="0">
                <a:solidFill>
                  <a:srgbClr val="006699"/>
                </a:solidFill>
                <a:latin typeface="+mj-lt"/>
              </a:rPr>
              <a:t>bit</a:t>
            </a:r>
            <a:r>
              <a:rPr lang="en-US" altLang="en-US" b="1" dirty="0">
                <a:solidFill>
                  <a:srgbClr val="3366FF"/>
                </a:solidFill>
              </a:rPr>
              <a:t> </a:t>
            </a:r>
            <a:r>
              <a:rPr lang="en-US" altLang="en-US" b="1" dirty="0">
                <a:solidFill>
                  <a:srgbClr val="006699"/>
                </a:solidFill>
                <a:latin typeface="+mj-lt"/>
              </a:rPr>
              <a:t>map</a:t>
            </a:r>
            <a:r>
              <a:rPr lang="en-US" altLang="en-US" b="1" dirty="0">
                <a:solidFill>
                  <a:srgbClr val="3366FF"/>
                </a:solidFill>
              </a:rPr>
              <a:t> </a:t>
            </a:r>
            <a:r>
              <a:rPr lang="en-US" altLang="en-US" dirty="0"/>
              <a:t> (</a:t>
            </a:r>
            <a:r>
              <a:rPr lang="en-US" altLang="en-US" b="1" i="1" dirty="0"/>
              <a:t>n</a:t>
            </a:r>
            <a:r>
              <a:rPr lang="en-US" altLang="en-US" dirty="0"/>
              <a:t> blocks)</a:t>
            </a:r>
          </a:p>
        </p:txBody>
      </p:sp>
      <p:grpSp>
        <p:nvGrpSpPr>
          <p:cNvPr id="58371" name="Group 1">
            <a:extLst>
              <a:ext uri="{FF2B5EF4-FFF2-40B4-BE49-F238E27FC236}">
                <a16:creationId xmlns:a16="http://schemas.microsoft.com/office/drawing/2014/main" id="{7BC7A96A-A4BD-4E26-B8CD-B48268F5DE36}"/>
              </a:ext>
            </a:extLst>
          </p:cNvPr>
          <p:cNvGrpSpPr>
            <a:grpSpLocks/>
          </p:cNvGrpSpPr>
          <p:nvPr/>
        </p:nvGrpSpPr>
        <p:grpSpPr bwMode="auto">
          <a:xfrm>
            <a:off x="4154488" y="2632956"/>
            <a:ext cx="3878262" cy="1944687"/>
            <a:chOff x="2784475" y="2216150"/>
            <a:chExt cx="3878263" cy="1944688"/>
          </a:xfrm>
        </p:grpSpPr>
        <p:sp>
          <p:nvSpPr>
            <p:cNvPr id="58375" name="Rectangle 4">
              <a:extLst>
                <a:ext uri="{FF2B5EF4-FFF2-40B4-BE49-F238E27FC236}">
                  <a16:creationId xmlns:a16="http://schemas.microsoft.com/office/drawing/2014/main" id="{AB54A8BB-9D7F-44CC-BFF8-70F4234A2AE7}"/>
                </a:ext>
              </a:extLst>
            </p:cNvPr>
            <p:cNvSpPr>
              <a:spLocks noChangeArrowheads="1"/>
            </p:cNvSpPr>
            <p:nvPr/>
          </p:nvSpPr>
          <p:spPr bwMode="auto">
            <a:xfrm>
              <a:off x="3017838" y="2627313"/>
              <a:ext cx="360362" cy="361950"/>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8376" name="Rectangle 5">
              <a:extLst>
                <a:ext uri="{FF2B5EF4-FFF2-40B4-BE49-F238E27FC236}">
                  <a16:creationId xmlns:a16="http://schemas.microsoft.com/office/drawing/2014/main" id="{EAEF655E-33E9-4B70-B49C-A4A8CBEA559A}"/>
                </a:ext>
              </a:extLst>
            </p:cNvPr>
            <p:cNvSpPr>
              <a:spLocks noChangeArrowheads="1"/>
            </p:cNvSpPr>
            <p:nvPr/>
          </p:nvSpPr>
          <p:spPr bwMode="auto">
            <a:xfrm>
              <a:off x="3346450" y="2627313"/>
              <a:ext cx="360363" cy="361950"/>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8377" name="Rectangle 6">
              <a:extLst>
                <a:ext uri="{FF2B5EF4-FFF2-40B4-BE49-F238E27FC236}">
                  <a16:creationId xmlns:a16="http://schemas.microsoft.com/office/drawing/2014/main" id="{C0A6BE61-E844-430E-976F-0089E85BFB5A}"/>
                </a:ext>
              </a:extLst>
            </p:cNvPr>
            <p:cNvSpPr>
              <a:spLocks noChangeArrowheads="1"/>
            </p:cNvSpPr>
            <p:nvPr/>
          </p:nvSpPr>
          <p:spPr bwMode="auto">
            <a:xfrm>
              <a:off x="3675063" y="2627313"/>
              <a:ext cx="360362" cy="361950"/>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8378" name="Rectangle 7">
              <a:extLst>
                <a:ext uri="{FF2B5EF4-FFF2-40B4-BE49-F238E27FC236}">
                  <a16:creationId xmlns:a16="http://schemas.microsoft.com/office/drawing/2014/main" id="{FB0D5A0C-899B-49E9-B986-F319B139051E}"/>
                </a:ext>
              </a:extLst>
            </p:cNvPr>
            <p:cNvSpPr>
              <a:spLocks noChangeArrowheads="1"/>
            </p:cNvSpPr>
            <p:nvPr/>
          </p:nvSpPr>
          <p:spPr bwMode="auto">
            <a:xfrm>
              <a:off x="4003675" y="2627313"/>
              <a:ext cx="360363" cy="361950"/>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8379" name="Rectangle 8">
              <a:extLst>
                <a:ext uri="{FF2B5EF4-FFF2-40B4-BE49-F238E27FC236}">
                  <a16:creationId xmlns:a16="http://schemas.microsoft.com/office/drawing/2014/main" id="{7BE858CC-2082-47B5-B5A0-81C087F9AA3F}"/>
                </a:ext>
              </a:extLst>
            </p:cNvPr>
            <p:cNvSpPr>
              <a:spLocks noChangeArrowheads="1"/>
            </p:cNvSpPr>
            <p:nvPr/>
          </p:nvSpPr>
          <p:spPr bwMode="auto">
            <a:xfrm>
              <a:off x="4332288" y="2627313"/>
              <a:ext cx="360362" cy="361950"/>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8380" name="Rectangle 9">
              <a:extLst>
                <a:ext uri="{FF2B5EF4-FFF2-40B4-BE49-F238E27FC236}">
                  <a16:creationId xmlns:a16="http://schemas.microsoft.com/office/drawing/2014/main" id="{04B6F0F4-8794-4DC3-82C0-1B450CEF237E}"/>
                </a:ext>
              </a:extLst>
            </p:cNvPr>
            <p:cNvSpPr>
              <a:spLocks noChangeArrowheads="1"/>
            </p:cNvSpPr>
            <p:nvPr/>
          </p:nvSpPr>
          <p:spPr bwMode="auto">
            <a:xfrm>
              <a:off x="4660900" y="2627313"/>
              <a:ext cx="360363" cy="361950"/>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8381" name="Rectangle 10">
              <a:extLst>
                <a:ext uri="{FF2B5EF4-FFF2-40B4-BE49-F238E27FC236}">
                  <a16:creationId xmlns:a16="http://schemas.microsoft.com/office/drawing/2014/main" id="{685CDFC0-E903-4D6C-BFA7-C133751C8CFE}"/>
                </a:ext>
              </a:extLst>
            </p:cNvPr>
            <p:cNvSpPr>
              <a:spLocks noChangeArrowheads="1"/>
            </p:cNvSpPr>
            <p:nvPr/>
          </p:nvSpPr>
          <p:spPr bwMode="auto">
            <a:xfrm>
              <a:off x="5022850" y="2627313"/>
              <a:ext cx="1219200" cy="361950"/>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a:t>…</a:t>
              </a:r>
              <a:endParaRPr kumimoji="0" lang="en-US" altLang="en-US"/>
            </a:p>
          </p:txBody>
        </p:sp>
        <p:sp>
          <p:nvSpPr>
            <p:cNvPr id="58382" name="Rectangle 11">
              <a:extLst>
                <a:ext uri="{FF2B5EF4-FFF2-40B4-BE49-F238E27FC236}">
                  <a16:creationId xmlns:a16="http://schemas.microsoft.com/office/drawing/2014/main" id="{AF21A2ED-8D6B-48C1-B1C8-71C3895D62AD}"/>
                </a:ext>
              </a:extLst>
            </p:cNvPr>
            <p:cNvSpPr>
              <a:spLocks noChangeArrowheads="1"/>
            </p:cNvSpPr>
            <p:nvPr/>
          </p:nvSpPr>
          <p:spPr bwMode="auto">
            <a:xfrm>
              <a:off x="6242050" y="2627313"/>
              <a:ext cx="360363" cy="361950"/>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8383" name="Text Box 12">
              <a:extLst>
                <a:ext uri="{FF2B5EF4-FFF2-40B4-BE49-F238E27FC236}">
                  <a16:creationId xmlns:a16="http://schemas.microsoft.com/office/drawing/2014/main" id="{DF4E7314-1B2A-41B3-A9A8-3E758D4602F8}"/>
                </a:ext>
              </a:extLst>
            </p:cNvPr>
            <p:cNvSpPr txBox="1">
              <a:spLocks noChangeArrowheads="1"/>
            </p:cNvSpPr>
            <p:nvPr/>
          </p:nvSpPr>
          <p:spPr bwMode="auto">
            <a:xfrm>
              <a:off x="3040063" y="2216150"/>
              <a:ext cx="312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0</a:t>
              </a:r>
            </a:p>
          </p:txBody>
        </p:sp>
        <p:sp>
          <p:nvSpPr>
            <p:cNvPr id="58384" name="Text Box 13">
              <a:extLst>
                <a:ext uri="{FF2B5EF4-FFF2-40B4-BE49-F238E27FC236}">
                  <a16:creationId xmlns:a16="http://schemas.microsoft.com/office/drawing/2014/main" id="{B8BC4A03-7296-496D-8FA7-15DF9474B9F9}"/>
                </a:ext>
              </a:extLst>
            </p:cNvPr>
            <p:cNvSpPr txBox="1">
              <a:spLocks noChangeArrowheads="1"/>
            </p:cNvSpPr>
            <p:nvPr/>
          </p:nvSpPr>
          <p:spPr bwMode="auto">
            <a:xfrm>
              <a:off x="3344863" y="2216150"/>
              <a:ext cx="312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1</a:t>
              </a:r>
            </a:p>
          </p:txBody>
        </p:sp>
        <p:sp>
          <p:nvSpPr>
            <p:cNvPr id="58385" name="Text Box 14">
              <a:extLst>
                <a:ext uri="{FF2B5EF4-FFF2-40B4-BE49-F238E27FC236}">
                  <a16:creationId xmlns:a16="http://schemas.microsoft.com/office/drawing/2014/main" id="{81AAB3E4-73EA-4D39-ACC8-D197152F6989}"/>
                </a:ext>
              </a:extLst>
            </p:cNvPr>
            <p:cNvSpPr txBox="1">
              <a:spLocks noChangeArrowheads="1"/>
            </p:cNvSpPr>
            <p:nvPr/>
          </p:nvSpPr>
          <p:spPr bwMode="auto">
            <a:xfrm>
              <a:off x="3802063" y="2216150"/>
              <a:ext cx="312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dirty="0"/>
                <a:t>2</a:t>
              </a:r>
            </a:p>
          </p:txBody>
        </p:sp>
        <p:sp>
          <p:nvSpPr>
            <p:cNvPr id="58386" name="Text Box 15">
              <a:extLst>
                <a:ext uri="{FF2B5EF4-FFF2-40B4-BE49-F238E27FC236}">
                  <a16:creationId xmlns:a16="http://schemas.microsoft.com/office/drawing/2014/main" id="{BD4DA68C-97F8-46D1-A62A-5BE1909C8BC3}"/>
                </a:ext>
              </a:extLst>
            </p:cNvPr>
            <p:cNvSpPr txBox="1">
              <a:spLocks noChangeArrowheads="1"/>
            </p:cNvSpPr>
            <p:nvPr/>
          </p:nvSpPr>
          <p:spPr bwMode="auto">
            <a:xfrm>
              <a:off x="6132513" y="2216150"/>
              <a:ext cx="530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b="1" i="1"/>
                <a:t>n</a:t>
              </a:r>
              <a:r>
                <a:rPr kumimoji="0" lang="en-US" altLang="en-US"/>
                <a:t>-1</a:t>
              </a:r>
            </a:p>
          </p:txBody>
        </p:sp>
        <p:sp>
          <p:nvSpPr>
            <p:cNvPr id="58387" name="Text Box 16">
              <a:extLst>
                <a:ext uri="{FF2B5EF4-FFF2-40B4-BE49-F238E27FC236}">
                  <a16:creationId xmlns:a16="http://schemas.microsoft.com/office/drawing/2014/main" id="{B98C3328-381D-42C1-819D-C8CE8A856E92}"/>
                </a:ext>
              </a:extLst>
            </p:cNvPr>
            <p:cNvSpPr txBox="1">
              <a:spLocks noChangeArrowheads="1"/>
            </p:cNvSpPr>
            <p:nvPr/>
          </p:nvSpPr>
          <p:spPr bwMode="auto">
            <a:xfrm>
              <a:off x="2784475" y="3479800"/>
              <a:ext cx="819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bit[</a:t>
              </a:r>
              <a:r>
                <a:rPr kumimoji="0" lang="en-US" altLang="en-US" b="1" i="1"/>
                <a:t>i</a:t>
              </a:r>
              <a:r>
                <a:rPr kumimoji="0" lang="en-US" altLang="en-US"/>
                <a:t>] =</a:t>
              </a:r>
            </a:p>
          </p:txBody>
        </p:sp>
        <p:sp>
          <p:nvSpPr>
            <p:cNvPr id="58388" name="Text Box 17">
              <a:extLst>
                <a:ext uri="{FF2B5EF4-FFF2-40B4-BE49-F238E27FC236}">
                  <a16:creationId xmlns:a16="http://schemas.microsoft.com/office/drawing/2014/main" id="{91ED6486-921C-4FE8-BAEA-91E800E03179}"/>
                </a:ext>
              </a:extLst>
            </p:cNvPr>
            <p:cNvSpPr txBox="1">
              <a:spLocks noChangeArrowheads="1"/>
            </p:cNvSpPr>
            <p:nvPr/>
          </p:nvSpPr>
          <p:spPr bwMode="auto">
            <a:xfrm rot="-5400000">
              <a:off x="3142456" y="3482182"/>
              <a:ext cx="957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sz="2000">
                  <a:sym typeface="MT Extra" panose="05050102010205020202" pitchFamily="18" charset="2"/>
                </a:rPr>
                <a:t></a:t>
              </a:r>
              <a:endParaRPr kumimoji="0" lang="en-US" altLang="en-US" sz="5400">
                <a:sym typeface="Monotype Sorts" pitchFamily="-84" charset="2"/>
              </a:endParaRPr>
            </a:p>
          </p:txBody>
        </p:sp>
        <p:sp>
          <p:nvSpPr>
            <p:cNvPr id="58389" name="Text Box 18">
              <a:extLst>
                <a:ext uri="{FF2B5EF4-FFF2-40B4-BE49-F238E27FC236}">
                  <a16:creationId xmlns:a16="http://schemas.microsoft.com/office/drawing/2014/main" id="{23F847D8-A861-41B8-9596-669E38669B87}"/>
                </a:ext>
              </a:extLst>
            </p:cNvPr>
            <p:cNvSpPr txBox="1">
              <a:spLocks noChangeArrowheads="1"/>
            </p:cNvSpPr>
            <p:nvPr/>
          </p:nvSpPr>
          <p:spPr bwMode="auto">
            <a:xfrm>
              <a:off x="3879850" y="3281363"/>
              <a:ext cx="24511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l">
                <a:spcBef>
                  <a:spcPct val="50000"/>
                </a:spcBef>
                <a:buClrTx/>
                <a:buSzTx/>
                <a:buFontTx/>
                <a:buNone/>
              </a:pPr>
              <a:r>
                <a:rPr kumimoji="0" lang="en-US" altLang="en-US" dirty="0"/>
                <a:t>1 </a:t>
              </a:r>
              <a:r>
                <a:rPr kumimoji="0" lang="en-US" altLang="en-US" dirty="0">
                  <a:sym typeface="Symbol" panose="05050102010706020507" pitchFamily="18" charset="2"/>
                </a:rPr>
                <a:t> block[</a:t>
              </a:r>
              <a:r>
                <a:rPr kumimoji="0" lang="en-US" altLang="en-US" b="1" i="1" dirty="0">
                  <a:sym typeface="Symbol" panose="05050102010706020507" pitchFamily="18" charset="2"/>
                </a:rPr>
                <a:t>i</a:t>
              </a:r>
              <a:r>
                <a:rPr kumimoji="0" lang="en-US" altLang="en-US" dirty="0">
                  <a:sym typeface="Symbol" panose="05050102010706020507" pitchFamily="18" charset="2"/>
                </a:rPr>
                <a:t>] free</a:t>
              </a:r>
            </a:p>
            <a:p>
              <a:pPr algn="l">
                <a:spcBef>
                  <a:spcPct val="50000"/>
                </a:spcBef>
                <a:buClrTx/>
                <a:buSzTx/>
                <a:buFontTx/>
                <a:buNone/>
              </a:pPr>
              <a:r>
                <a:rPr kumimoji="0" lang="en-US" altLang="en-US" dirty="0">
                  <a:sym typeface="Symbol" panose="05050102010706020507" pitchFamily="18" charset="2"/>
                </a:rPr>
                <a:t>0 </a:t>
              </a:r>
              <a:r>
                <a:rPr kumimoji="0" lang="en-US" altLang="en-US" dirty="0"/>
                <a:t> </a:t>
              </a:r>
              <a:r>
                <a:rPr kumimoji="0" lang="en-US" altLang="en-US" dirty="0">
                  <a:sym typeface="Symbol" panose="05050102010706020507" pitchFamily="18" charset="2"/>
                </a:rPr>
                <a:t> block[</a:t>
              </a:r>
              <a:r>
                <a:rPr kumimoji="0" lang="en-US" altLang="en-US" b="1" i="1" dirty="0">
                  <a:sym typeface="Symbol" panose="05050102010706020507" pitchFamily="18" charset="2"/>
                </a:rPr>
                <a:t>i</a:t>
              </a:r>
              <a:r>
                <a:rPr kumimoji="0" lang="en-US" altLang="en-US" dirty="0">
                  <a:sym typeface="Symbol" panose="05050102010706020507" pitchFamily="18" charset="2"/>
                </a:rPr>
                <a:t>] occupied</a:t>
              </a:r>
            </a:p>
          </p:txBody>
        </p:sp>
      </p:grpSp>
      <p:sp>
        <p:nvSpPr>
          <p:cNvPr id="58372" name="Rectangle 19">
            <a:extLst>
              <a:ext uri="{FF2B5EF4-FFF2-40B4-BE49-F238E27FC236}">
                <a16:creationId xmlns:a16="http://schemas.microsoft.com/office/drawing/2014/main" id="{745ACD6F-2C21-4547-90C7-F316F196774F}"/>
              </a:ext>
            </a:extLst>
          </p:cNvPr>
          <p:cNvSpPr>
            <a:spLocks noChangeArrowheads="1"/>
          </p:cNvSpPr>
          <p:nvPr/>
        </p:nvSpPr>
        <p:spPr bwMode="auto">
          <a:xfrm>
            <a:off x="2828604" y="4539511"/>
            <a:ext cx="70294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488950" indent="-488950">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l">
              <a:spcBef>
                <a:spcPct val="20000"/>
              </a:spcBef>
              <a:buClr>
                <a:schemeClr val="folHlink"/>
              </a:buClr>
              <a:buSzTx/>
              <a:buFontTx/>
              <a:buNone/>
            </a:pPr>
            <a:r>
              <a:rPr lang="en-US" altLang="en-US" dirty="0"/>
              <a:t>Block number calculation</a:t>
            </a:r>
          </a:p>
        </p:txBody>
      </p:sp>
      <p:sp>
        <p:nvSpPr>
          <p:cNvPr id="58373" name="Text Box 20">
            <a:extLst>
              <a:ext uri="{FF2B5EF4-FFF2-40B4-BE49-F238E27FC236}">
                <a16:creationId xmlns:a16="http://schemas.microsoft.com/office/drawing/2014/main" id="{9C07AA0E-37F8-4973-89FF-929FE9608CCA}"/>
              </a:ext>
            </a:extLst>
          </p:cNvPr>
          <p:cNvSpPr txBox="1">
            <a:spLocks noChangeArrowheads="1"/>
          </p:cNvSpPr>
          <p:nvPr/>
        </p:nvSpPr>
        <p:spPr bwMode="auto">
          <a:xfrm>
            <a:off x="4337051" y="4956176"/>
            <a:ext cx="30765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l">
              <a:spcBef>
                <a:spcPct val="0"/>
              </a:spcBef>
              <a:buClrTx/>
              <a:buSzTx/>
              <a:buFontTx/>
              <a:buNone/>
            </a:pPr>
            <a:r>
              <a:rPr kumimoji="0" lang="en-US" altLang="en-US" dirty="0"/>
              <a:t>(number of bits per word) *</a:t>
            </a:r>
          </a:p>
          <a:p>
            <a:pPr algn="l">
              <a:spcBef>
                <a:spcPct val="0"/>
              </a:spcBef>
              <a:buClrTx/>
              <a:buSzTx/>
              <a:buFontTx/>
              <a:buNone/>
            </a:pPr>
            <a:r>
              <a:rPr kumimoji="0" lang="en-US" altLang="en-US" dirty="0"/>
              <a:t>(number of 0-value words) +</a:t>
            </a:r>
          </a:p>
          <a:p>
            <a:pPr algn="l">
              <a:spcBef>
                <a:spcPct val="0"/>
              </a:spcBef>
              <a:buClrTx/>
              <a:buSzTx/>
              <a:buFontTx/>
              <a:buNone/>
            </a:pPr>
            <a:r>
              <a:rPr kumimoji="0" lang="en-US" altLang="en-US" dirty="0"/>
              <a:t>offset of first 1 bit</a:t>
            </a:r>
          </a:p>
        </p:txBody>
      </p:sp>
      <p:sp>
        <p:nvSpPr>
          <p:cNvPr id="58374" name="Rectangle 19">
            <a:extLst>
              <a:ext uri="{FF2B5EF4-FFF2-40B4-BE49-F238E27FC236}">
                <a16:creationId xmlns:a16="http://schemas.microsoft.com/office/drawing/2014/main" id="{36D2DA80-48A7-47FB-B116-27AD80B31AF9}"/>
              </a:ext>
            </a:extLst>
          </p:cNvPr>
          <p:cNvSpPr>
            <a:spLocks noChangeArrowheads="1"/>
          </p:cNvSpPr>
          <p:nvPr/>
        </p:nvSpPr>
        <p:spPr bwMode="auto">
          <a:xfrm>
            <a:off x="2859705" y="5832476"/>
            <a:ext cx="702945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488950" indent="-488950">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l">
              <a:spcBef>
                <a:spcPct val="20000"/>
              </a:spcBef>
              <a:buClr>
                <a:schemeClr val="folHlink"/>
              </a:buClr>
              <a:buSzTx/>
              <a:buFontTx/>
              <a:buNone/>
            </a:pPr>
            <a:r>
              <a:rPr lang="en-US" altLang="en-US" dirty="0"/>
              <a:t>CPUs have instructions to return offset within word of first </a:t>
            </a:r>
            <a:r>
              <a:rPr lang="ja-JP" altLang="en-US" dirty="0"/>
              <a:t>“</a:t>
            </a:r>
            <a:r>
              <a:rPr lang="en-US" altLang="ja-JP" dirty="0"/>
              <a:t>1</a:t>
            </a:r>
            <a:r>
              <a:rPr lang="ja-JP" altLang="en-US" dirty="0"/>
              <a:t>”</a:t>
            </a:r>
            <a:r>
              <a:rPr lang="en-US" altLang="ja-JP" dirty="0"/>
              <a:t> bit</a:t>
            </a:r>
            <a:endParaRPr lang="en-US" altLang="en-US" dirty="0"/>
          </a:p>
        </p:txBody>
      </p:sp>
      <p:sp>
        <p:nvSpPr>
          <p:cNvPr id="2" name="頁尾版面配置區 1">
            <a:extLst>
              <a:ext uri="{FF2B5EF4-FFF2-40B4-BE49-F238E27FC236}">
                <a16:creationId xmlns:a16="http://schemas.microsoft.com/office/drawing/2014/main" id="{336AB90C-1EF5-41E6-B9A5-276A627906B6}"/>
              </a:ext>
            </a:extLst>
          </p:cNvPr>
          <p:cNvSpPr>
            <a:spLocks noGrp="1"/>
          </p:cNvSpPr>
          <p:nvPr>
            <p:ph type="ftr" sz="quarter" idx="11"/>
          </p:nvPr>
        </p:nvSpPr>
        <p:spPr/>
        <p:txBody>
          <a:bodyPr/>
          <a:lstStyle/>
          <a:p>
            <a:pPr>
              <a:defRPr/>
            </a:pPr>
            <a:r>
              <a:rPr lang="en-US" altLang="zh-TW"/>
              <a:t>/42</a:t>
            </a:r>
            <a:endParaRPr lang="en-US" altLang="zh-TW" dirty="0"/>
          </a:p>
        </p:txBody>
      </p:sp>
      <p:sp>
        <p:nvSpPr>
          <p:cNvPr id="3" name="投影片編號版面配置區 2">
            <a:extLst>
              <a:ext uri="{FF2B5EF4-FFF2-40B4-BE49-F238E27FC236}">
                <a16:creationId xmlns:a16="http://schemas.microsoft.com/office/drawing/2014/main" id="{DDC8A6B6-31A3-4C84-BDFC-66282A5357AC}"/>
              </a:ext>
            </a:extLst>
          </p:cNvPr>
          <p:cNvSpPr>
            <a:spLocks noGrp="1"/>
          </p:cNvSpPr>
          <p:nvPr>
            <p:ph type="sldNum" sz="quarter" idx="12"/>
          </p:nvPr>
        </p:nvSpPr>
        <p:spPr/>
        <p:txBody>
          <a:bodyPr/>
          <a:lstStyle/>
          <a:p>
            <a:pPr>
              <a:defRPr/>
            </a:pPr>
            <a:fld id="{8829B0A6-A5B9-4F19-A482-C4080EE7DAE7}" type="slidenum">
              <a:rPr lang="en-US" altLang="zh-TW" smtClean="0"/>
              <a:pPr>
                <a:defRPr/>
              </a:pPr>
              <a:t>24</a:t>
            </a:fld>
            <a:endParaRPr lang="en-US" altLang="zh-TW" dirty="0"/>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BEDF8CE5-28DC-4A96-86AB-A598C37F51C6}"/>
              </a:ext>
            </a:extLst>
          </p:cNvPr>
          <p:cNvSpPr>
            <a:spLocks noGrp="1" noChangeArrowheads="1"/>
          </p:cNvSpPr>
          <p:nvPr>
            <p:ph type="title"/>
          </p:nvPr>
        </p:nvSpPr>
        <p:spPr>
          <a:xfrm>
            <a:off x="1775520" y="242306"/>
            <a:ext cx="8416618" cy="576262"/>
          </a:xfrm>
        </p:spPr>
        <p:txBody>
          <a:bodyPr/>
          <a:lstStyle/>
          <a:p>
            <a:pPr eaLnBrk="1" hangingPunct="1"/>
            <a:r>
              <a:rPr lang="en-US" altLang="en-US" dirty="0"/>
              <a:t>Free-Space Management (Cont.)</a:t>
            </a:r>
          </a:p>
        </p:txBody>
      </p:sp>
      <p:sp>
        <p:nvSpPr>
          <p:cNvPr id="60418" name="Rectangle 3">
            <a:extLst>
              <a:ext uri="{FF2B5EF4-FFF2-40B4-BE49-F238E27FC236}">
                <a16:creationId xmlns:a16="http://schemas.microsoft.com/office/drawing/2014/main" id="{7A812EB5-4DBA-48F0-B9AB-C038E1D0CC15}"/>
              </a:ext>
            </a:extLst>
          </p:cNvPr>
          <p:cNvSpPr>
            <a:spLocks noGrp="1" noChangeArrowheads="1"/>
          </p:cNvSpPr>
          <p:nvPr>
            <p:ph type="body" idx="1"/>
          </p:nvPr>
        </p:nvSpPr>
        <p:spPr>
          <a:xfrm>
            <a:off x="1967507" y="1484784"/>
            <a:ext cx="8032644" cy="4530725"/>
          </a:xfrm>
        </p:spPr>
        <p:txBody>
          <a:bodyPr/>
          <a:lstStyle/>
          <a:p>
            <a:pPr>
              <a:lnSpc>
                <a:spcPct val="90000"/>
              </a:lnSpc>
              <a:tabLst>
                <a:tab pos="1311275" algn="l"/>
              </a:tabLst>
            </a:pPr>
            <a:r>
              <a:rPr lang="en-US" altLang="en-US" dirty="0"/>
              <a:t>Bit map requires extra space</a:t>
            </a:r>
          </a:p>
          <a:p>
            <a:pPr lvl="1">
              <a:lnSpc>
                <a:spcPct val="90000"/>
              </a:lnSpc>
              <a:tabLst>
                <a:tab pos="1311275" algn="l"/>
              </a:tabLst>
            </a:pPr>
            <a:r>
              <a:rPr lang="en-US" altLang="en-US" dirty="0"/>
              <a:t>Example:</a:t>
            </a:r>
          </a:p>
          <a:p>
            <a:pPr>
              <a:lnSpc>
                <a:spcPct val="90000"/>
              </a:lnSpc>
              <a:buNone/>
              <a:tabLst>
                <a:tab pos="1311275" algn="l"/>
              </a:tabLst>
            </a:pPr>
            <a:r>
              <a:rPr lang="en-US" altLang="en-US" dirty="0"/>
              <a:t>		block size = 4KB =  2</a:t>
            </a:r>
            <a:r>
              <a:rPr lang="en-US" altLang="en-US" baseline="30000" dirty="0"/>
              <a:t>12</a:t>
            </a:r>
            <a:r>
              <a:rPr lang="en-US" altLang="en-US" dirty="0"/>
              <a:t> bytes</a:t>
            </a:r>
          </a:p>
          <a:p>
            <a:pPr>
              <a:lnSpc>
                <a:spcPct val="90000"/>
              </a:lnSpc>
              <a:buNone/>
              <a:tabLst>
                <a:tab pos="1311275" algn="l"/>
              </a:tabLst>
            </a:pPr>
            <a:r>
              <a:rPr lang="en-US" altLang="en-US" dirty="0"/>
              <a:t>		disk size = 2</a:t>
            </a:r>
            <a:r>
              <a:rPr lang="en-US" altLang="en-US" baseline="30000" dirty="0"/>
              <a:t>40</a:t>
            </a:r>
            <a:r>
              <a:rPr lang="en-US" altLang="en-US" dirty="0"/>
              <a:t> bytes (1 terabyte)</a:t>
            </a:r>
          </a:p>
          <a:p>
            <a:pPr>
              <a:lnSpc>
                <a:spcPct val="90000"/>
              </a:lnSpc>
              <a:buNone/>
              <a:tabLst>
                <a:tab pos="1311275" algn="l"/>
              </a:tabLst>
            </a:pPr>
            <a:r>
              <a:rPr lang="en-US" altLang="en-US" dirty="0"/>
              <a:t>		</a:t>
            </a:r>
            <a:r>
              <a:rPr lang="en-US" altLang="en-US" b="1" i="1" dirty="0"/>
              <a:t>n</a:t>
            </a:r>
            <a:r>
              <a:rPr lang="en-US" altLang="en-US" dirty="0"/>
              <a:t> = 2</a:t>
            </a:r>
            <a:r>
              <a:rPr lang="en-US" altLang="en-US" baseline="30000" dirty="0"/>
              <a:t>40</a:t>
            </a:r>
            <a:r>
              <a:rPr lang="en-US" altLang="en-US" dirty="0"/>
              <a:t>/2</a:t>
            </a:r>
            <a:r>
              <a:rPr lang="en-US" altLang="en-US" baseline="30000" dirty="0"/>
              <a:t>12</a:t>
            </a:r>
            <a:r>
              <a:rPr lang="en-US" altLang="en-US" dirty="0"/>
              <a:t> = 2</a:t>
            </a:r>
            <a:r>
              <a:rPr lang="en-US" altLang="en-US" baseline="30000" dirty="0"/>
              <a:t>28</a:t>
            </a:r>
            <a:r>
              <a:rPr lang="en-US" altLang="en-US" dirty="0"/>
              <a:t> bits (or 32MB)</a:t>
            </a:r>
          </a:p>
          <a:p>
            <a:pPr>
              <a:lnSpc>
                <a:spcPct val="90000"/>
              </a:lnSpc>
              <a:buNone/>
              <a:tabLst>
                <a:tab pos="1311275" algn="l"/>
              </a:tabLst>
            </a:pPr>
            <a:r>
              <a:rPr lang="en-US" altLang="en-US" dirty="0"/>
              <a:t>		if clusters of 4 blocks </a:t>
            </a:r>
            <a:r>
              <a:rPr lang="en-US" altLang="en-US" dirty="0">
                <a:sym typeface="Wingdings" panose="05000000000000000000" pitchFamily="2" charset="2"/>
              </a:rPr>
              <a:t></a:t>
            </a:r>
            <a:r>
              <a:rPr lang="en-US" altLang="en-US" dirty="0"/>
              <a:t> 8MB of memory</a:t>
            </a:r>
          </a:p>
          <a:p>
            <a:pPr>
              <a:lnSpc>
                <a:spcPct val="90000"/>
              </a:lnSpc>
              <a:buNone/>
              <a:tabLst>
                <a:tab pos="1311275" algn="l"/>
              </a:tabLst>
            </a:pPr>
            <a:endParaRPr lang="en-US" altLang="en-US" sz="900" dirty="0"/>
          </a:p>
          <a:p>
            <a:pPr>
              <a:lnSpc>
                <a:spcPct val="90000"/>
              </a:lnSpc>
              <a:tabLst>
                <a:tab pos="1311275" algn="l"/>
              </a:tabLst>
            </a:pPr>
            <a:r>
              <a:rPr lang="en-US" altLang="en-US" dirty="0"/>
              <a:t>Easy to get contiguous files</a:t>
            </a:r>
          </a:p>
          <a:p>
            <a:pPr>
              <a:lnSpc>
                <a:spcPct val="90000"/>
              </a:lnSpc>
              <a:buNone/>
              <a:tabLst>
                <a:tab pos="1311275" algn="l"/>
              </a:tabLst>
            </a:pPr>
            <a:r>
              <a:rPr lang="en-US" altLang="en-US" sz="800" dirty="0"/>
              <a:t> </a:t>
            </a:r>
          </a:p>
        </p:txBody>
      </p:sp>
      <p:sp>
        <p:nvSpPr>
          <p:cNvPr id="2" name="頁尾版面配置區 1">
            <a:extLst>
              <a:ext uri="{FF2B5EF4-FFF2-40B4-BE49-F238E27FC236}">
                <a16:creationId xmlns:a16="http://schemas.microsoft.com/office/drawing/2014/main" id="{CBD3F401-E934-4CC4-BA0B-D2F3926AB5FD}"/>
              </a:ext>
            </a:extLst>
          </p:cNvPr>
          <p:cNvSpPr>
            <a:spLocks noGrp="1"/>
          </p:cNvSpPr>
          <p:nvPr>
            <p:ph type="ftr" sz="quarter" idx="11"/>
          </p:nvPr>
        </p:nvSpPr>
        <p:spPr/>
        <p:txBody>
          <a:bodyPr/>
          <a:lstStyle/>
          <a:p>
            <a:pPr>
              <a:defRPr/>
            </a:pPr>
            <a:r>
              <a:rPr lang="en-US" altLang="zh-TW"/>
              <a:t>/42</a:t>
            </a:r>
            <a:endParaRPr lang="en-US" altLang="zh-TW" dirty="0"/>
          </a:p>
        </p:txBody>
      </p:sp>
      <p:sp>
        <p:nvSpPr>
          <p:cNvPr id="3" name="投影片編號版面配置區 2">
            <a:extLst>
              <a:ext uri="{FF2B5EF4-FFF2-40B4-BE49-F238E27FC236}">
                <a16:creationId xmlns:a16="http://schemas.microsoft.com/office/drawing/2014/main" id="{1781F365-B7BA-4C43-A151-358D7BE23CDE}"/>
              </a:ext>
            </a:extLst>
          </p:cNvPr>
          <p:cNvSpPr>
            <a:spLocks noGrp="1"/>
          </p:cNvSpPr>
          <p:nvPr>
            <p:ph type="sldNum" sz="quarter" idx="12"/>
          </p:nvPr>
        </p:nvSpPr>
        <p:spPr/>
        <p:txBody>
          <a:bodyPr/>
          <a:lstStyle/>
          <a:p>
            <a:pPr>
              <a:defRPr/>
            </a:pPr>
            <a:fld id="{8829B0A6-A5B9-4F19-A482-C4080EE7DAE7}" type="slidenum">
              <a:rPr lang="en-US" altLang="zh-TW" smtClean="0"/>
              <a:pPr>
                <a:defRPr/>
              </a:pPr>
              <a:t>25</a:t>
            </a:fld>
            <a:endParaRPr lang="en-US" altLang="zh-TW" dirty="0"/>
          </a:p>
        </p:txBody>
      </p:sp>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F9C5946F-EEB5-4218-A1CC-636221109F61}"/>
              </a:ext>
            </a:extLst>
          </p:cNvPr>
          <p:cNvSpPr>
            <a:spLocks noGrp="1" noChangeArrowheads="1"/>
          </p:cNvSpPr>
          <p:nvPr>
            <p:ph type="title"/>
          </p:nvPr>
        </p:nvSpPr>
        <p:spPr>
          <a:xfrm>
            <a:off x="2427288" y="247880"/>
            <a:ext cx="7783512" cy="576262"/>
          </a:xfrm>
        </p:spPr>
        <p:txBody>
          <a:bodyPr/>
          <a:lstStyle/>
          <a:p>
            <a:pPr eaLnBrk="1" hangingPunct="1"/>
            <a:r>
              <a:rPr lang="en-US" altLang="en-US" dirty="0"/>
              <a:t>Linked Free Space List on Disk</a:t>
            </a:r>
            <a:endParaRPr lang="en-US" altLang="en-US" sz="2400" dirty="0"/>
          </a:p>
        </p:txBody>
      </p:sp>
      <p:sp>
        <p:nvSpPr>
          <p:cNvPr id="62466" name="Rectangle 3">
            <a:extLst>
              <a:ext uri="{FF2B5EF4-FFF2-40B4-BE49-F238E27FC236}">
                <a16:creationId xmlns:a16="http://schemas.microsoft.com/office/drawing/2014/main" id="{CF2CA694-F690-4A32-8E7C-43C70E8CF153}"/>
              </a:ext>
            </a:extLst>
          </p:cNvPr>
          <p:cNvSpPr txBox="1">
            <a:spLocks noChangeArrowheads="1"/>
          </p:cNvSpPr>
          <p:nvPr/>
        </p:nvSpPr>
        <p:spPr bwMode="auto">
          <a:xfrm>
            <a:off x="1703513" y="1147665"/>
            <a:ext cx="4389314" cy="4411760"/>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eaLnBrk="0" hangingPunct="0">
              <a:lnSpc>
                <a:spcPct val="90000"/>
              </a:lnSpc>
              <a:spcBef>
                <a:spcPct val="20000"/>
              </a:spcBef>
              <a:buBlip>
                <a:blip r:embed="rId3"/>
              </a:buBlip>
              <a:tabLst>
                <a:tab pos="1311275" algn="l"/>
              </a:tabLst>
              <a:defRPr sz="2800">
                <a:latin typeface="+mn-lt"/>
                <a:ea typeface="+mn-ea"/>
              </a:defRPr>
            </a:lvl1pPr>
            <a:lvl2pPr marL="742950" lvl="1" indent="-285750" algn="l" eaLnBrk="0" hangingPunct="0">
              <a:lnSpc>
                <a:spcPct val="90000"/>
              </a:lnSpc>
              <a:spcBef>
                <a:spcPct val="20000"/>
              </a:spcBef>
              <a:buSzPct val="80000"/>
              <a:buBlip>
                <a:blip r:embed="rId4"/>
              </a:buBlip>
              <a:tabLst>
                <a:tab pos="1311275" algn="l"/>
              </a:tabLst>
              <a:defRPr sz="2400">
                <a:latin typeface="+mn-lt"/>
                <a:ea typeface="+mn-ea"/>
              </a:defRPr>
            </a:lvl2pPr>
            <a:lvl3pPr marL="1143000" indent="-228600" algn="l" eaLnBrk="0" hangingPunct="0">
              <a:spcBef>
                <a:spcPct val="20000"/>
              </a:spcBef>
              <a:buSzPct val="70000"/>
              <a:buBlip>
                <a:blip r:embed="rId5"/>
              </a:buBlip>
              <a:defRPr sz="2000">
                <a:latin typeface="+mn-lt"/>
                <a:ea typeface="+mn-ea"/>
              </a:defRPr>
            </a:lvl3pPr>
            <a:lvl4pPr marL="1600200" indent="-228600" algn="l" eaLnBrk="0" hangingPunct="0">
              <a:spcBef>
                <a:spcPct val="20000"/>
              </a:spcBef>
              <a:buSzPct val="70000"/>
              <a:buBlip>
                <a:blip r:embed="rId6"/>
              </a:buBlip>
              <a:defRPr sz="1800">
                <a:latin typeface="+mn-lt"/>
                <a:ea typeface="+mn-ea"/>
              </a:defRPr>
            </a:lvl4pPr>
            <a:lvl5pPr marL="2057400" indent="-228600" algn="l" eaLnBrk="0" hangingPunct="0">
              <a:spcBef>
                <a:spcPct val="20000"/>
              </a:spcBef>
              <a:buFont typeface="Wingdings" pitchFamily="2" charset="2"/>
              <a:buChar char="ü"/>
              <a:defRPr sz="1800">
                <a:latin typeface="+mn-lt"/>
                <a:ea typeface="+mn-ea"/>
              </a:defRPr>
            </a:lvl5pPr>
            <a:lvl6pPr marL="2514600" indent="-228600" fontAlgn="base">
              <a:spcBef>
                <a:spcPct val="20000"/>
              </a:spcBef>
              <a:spcAft>
                <a:spcPct val="0"/>
              </a:spcAft>
              <a:buFont typeface="Wingdings" pitchFamily="2" charset="2"/>
              <a:buChar char="ü"/>
              <a:defRPr sz="2000">
                <a:latin typeface="+mn-lt"/>
                <a:ea typeface="+mn-ea"/>
              </a:defRPr>
            </a:lvl6pPr>
            <a:lvl7pPr marL="2971800" indent="-228600" fontAlgn="base">
              <a:spcBef>
                <a:spcPct val="20000"/>
              </a:spcBef>
              <a:spcAft>
                <a:spcPct val="0"/>
              </a:spcAft>
              <a:buFont typeface="Wingdings" pitchFamily="2" charset="2"/>
              <a:buChar char="ü"/>
              <a:defRPr sz="2000">
                <a:latin typeface="+mn-lt"/>
                <a:ea typeface="+mn-ea"/>
              </a:defRPr>
            </a:lvl7pPr>
            <a:lvl8pPr marL="3429000" indent="-228600" fontAlgn="base">
              <a:spcBef>
                <a:spcPct val="20000"/>
              </a:spcBef>
              <a:spcAft>
                <a:spcPct val="0"/>
              </a:spcAft>
              <a:buFont typeface="Wingdings" pitchFamily="2" charset="2"/>
              <a:buChar char="ü"/>
              <a:defRPr sz="2000">
                <a:latin typeface="+mn-lt"/>
                <a:ea typeface="+mn-ea"/>
              </a:defRPr>
            </a:lvl8pPr>
            <a:lvl9pPr marL="3886200" indent="-228600" fontAlgn="base">
              <a:spcBef>
                <a:spcPct val="20000"/>
              </a:spcBef>
              <a:spcAft>
                <a:spcPct val="0"/>
              </a:spcAft>
              <a:buFont typeface="Wingdings" pitchFamily="2" charset="2"/>
              <a:buChar char="ü"/>
              <a:defRPr sz="2000">
                <a:latin typeface="+mn-lt"/>
                <a:ea typeface="+mn-ea"/>
              </a:defRPr>
            </a:lvl9pPr>
          </a:lstStyle>
          <a:p>
            <a:r>
              <a:rPr lang="en-US" altLang="en-US" dirty="0"/>
              <a:t>Linked list (free list)</a:t>
            </a:r>
          </a:p>
          <a:p>
            <a:pPr lvl="1"/>
            <a:r>
              <a:rPr lang="en-US" altLang="en-US" dirty="0"/>
              <a:t>Cannot get contiguous space easily</a:t>
            </a:r>
          </a:p>
          <a:p>
            <a:pPr lvl="1"/>
            <a:r>
              <a:rPr lang="en-US" altLang="en-US" dirty="0"/>
              <a:t>No waste of space</a:t>
            </a:r>
          </a:p>
          <a:p>
            <a:pPr lvl="1"/>
            <a:r>
              <a:rPr lang="en-US" altLang="en-US" dirty="0"/>
              <a:t>No need to traverse the entire list (if # free blocks recorded)</a:t>
            </a:r>
          </a:p>
          <a:p>
            <a:pPr lvl="1"/>
            <a:endParaRPr lang="en-US" altLang="en-US" dirty="0"/>
          </a:p>
        </p:txBody>
      </p:sp>
      <p:sp>
        <p:nvSpPr>
          <p:cNvPr id="6" name="矩形 5">
            <a:extLst>
              <a:ext uri="{FF2B5EF4-FFF2-40B4-BE49-F238E27FC236}">
                <a16:creationId xmlns:a16="http://schemas.microsoft.com/office/drawing/2014/main" id="{F99A7E10-E506-443E-9985-14122AF48AF6}"/>
              </a:ext>
            </a:extLst>
          </p:cNvPr>
          <p:cNvSpPr/>
          <p:nvPr/>
        </p:nvSpPr>
        <p:spPr bwMode="auto">
          <a:xfrm>
            <a:off x="6240016" y="1147665"/>
            <a:ext cx="3970784" cy="4585592"/>
          </a:xfrm>
          <a:prstGeom prst="rect">
            <a:avLst/>
          </a:prstGeom>
          <a:solidFill>
            <a:schemeClr val="bg1"/>
          </a:solidFill>
          <a:ln w="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Bickley Script LET" pitchFamily="2" charset="0"/>
              <a:ea typeface="新細明體" pitchFamily="18" charset="-120"/>
            </a:endParaRPr>
          </a:p>
        </p:txBody>
      </p:sp>
      <p:pic>
        <p:nvPicPr>
          <p:cNvPr id="62467" name="Picture 2">
            <a:extLst>
              <a:ext uri="{FF2B5EF4-FFF2-40B4-BE49-F238E27FC236}">
                <a16:creationId xmlns:a16="http://schemas.microsoft.com/office/drawing/2014/main" id="{DA0E0A99-0B0F-4CCB-A62A-54EB73C27CB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19044" y="1223120"/>
            <a:ext cx="3771315" cy="4411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0C0AE374-2FB0-4A93-B81E-F92C4CF4AAB9}"/>
              </a:ext>
            </a:extLst>
          </p:cNvPr>
          <p:cNvSpPr>
            <a:spLocks noGrp="1"/>
          </p:cNvSpPr>
          <p:nvPr>
            <p:ph type="ftr" sz="quarter" idx="11"/>
          </p:nvPr>
        </p:nvSpPr>
        <p:spPr/>
        <p:txBody>
          <a:bodyPr/>
          <a:lstStyle/>
          <a:p>
            <a:pPr>
              <a:defRPr/>
            </a:pPr>
            <a:r>
              <a:rPr lang="en-US" altLang="zh-TW"/>
              <a:t>/42</a:t>
            </a:r>
          </a:p>
        </p:txBody>
      </p:sp>
      <p:sp>
        <p:nvSpPr>
          <p:cNvPr id="3" name="投影片編號版面配置區 2">
            <a:extLst>
              <a:ext uri="{FF2B5EF4-FFF2-40B4-BE49-F238E27FC236}">
                <a16:creationId xmlns:a16="http://schemas.microsoft.com/office/drawing/2014/main" id="{5ACDA347-48E9-40E5-A7A2-CE73765725B6}"/>
              </a:ext>
            </a:extLst>
          </p:cNvPr>
          <p:cNvSpPr>
            <a:spLocks noGrp="1"/>
          </p:cNvSpPr>
          <p:nvPr>
            <p:ph type="sldNum" sz="quarter" idx="12"/>
          </p:nvPr>
        </p:nvSpPr>
        <p:spPr/>
        <p:txBody>
          <a:bodyPr/>
          <a:lstStyle/>
          <a:p>
            <a:pPr>
              <a:defRPr/>
            </a:pPr>
            <a:fld id="{FDD56EE8-6D9C-4C63-81CD-2510EDDF1754}" type="slidenum">
              <a:rPr lang="en-US" altLang="zh-TW" smtClean="0"/>
              <a:pPr>
                <a:defRPr/>
              </a:pPr>
              <a:t>26</a:t>
            </a:fld>
            <a:endParaRPr lang="en-US" altLang="zh-TW"/>
          </a:p>
        </p:txBody>
      </p:sp>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a:extLst>
              <a:ext uri="{FF2B5EF4-FFF2-40B4-BE49-F238E27FC236}">
                <a16:creationId xmlns:a16="http://schemas.microsoft.com/office/drawing/2014/main" id="{1098C2A5-CF6B-4248-A6D6-DB86C6F2DD68}"/>
              </a:ext>
            </a:extLst>
          </p:cNvPr>
          <p:cNvSpPr>
            <a:spLocks noGrp="1" noChangeArrowheads="1"/>
          </p:cNvSpPr>
          <p:nvPr>
            <p:ph type="title"/>
          </p:nvPr>
        </p:nvSpPr>
        <p:spPr>
          <a:xfrm>
            <a:off x="2227550" y="238549"/>
            <a:ext cx="8229600" cy="576262"/>
          </a:xfrm>
        </p:spPr>
        <p:txBody>
          <a:bodyPr/>
          <a:lstStyle/>
          <a:p>
            <a:r>
              <a:rPr lang="en-US" altLang="en-US" dirty="0"/>
              <a:t>Free-Space Management (Cont.)</a:t>
            </a:r>
          </a:p>
        </p:txBody>
      </p:sp>
      <p:sp>
        <p:nvSpPr>
          <p:cNvPr id="64514" name="Content Placeholder 2">
            <a:extLst>
              <a:ext uri="{FF2B5EF4-FFF2-40B4-BE49-F238E27FC236}">
                <a16:creationId xmlns:a16="http://schemas.microsoft.com/office/drawing/2014/main" id="{14F57A10-9F0A-41E8-ACD6-D27485289F1B}"/>
              </a:ext>
            </a:extLst>
          </p:cNvPr>
          <p:cNvSpPr>
            <a:spLocks noGrp="1" noChangeArrowheads="1"/>
          </p:cNvSpPr>
          <p:nvPr>
            <p:ph idx="1"/>
          </p:nvPr>
        </p:nvSpPr>
        <p:spPr>
          <a:xfrm>
            <a:off x="1631504" y="1233489"/>
            <a:ext cx="8928992" cy="4530725"/>
          </a:xfrm>
        </p:spPr>
        <p:txBody>
          <a:bodyPr/>
          <a:lstStyle/>
          <a:p>
            <a:pPr>
              <a:lnSpc>
                <a:spcPct val="90000"/>
              </a:lnSpc>
              <a:tabLst>
                <a:tab pos="1311275" algn="l"/>
              </a:tabLst>
            </a:pPr>
            <a:r>
              <a:rPr lang="en-US" altLang="en-US" dirty="0"/>
              <a:t>Grouping </a:t>
            </a:r>
          </a:p>
          <a:p>
            <a:pPr lvl="1">
              <a:lnSpc>
                <a:spcPct val="90000"/>
              </a:lnSpc>
              <a:tabLst>
                <a:tab pos="1311275" algn="l"/>
              </a:tabLst>
            </a:pPr>
            <a:r>
              <a:rPr lang="en-US" altLang="en-US" dirty="0"/>
              <a:t>Modify linked list to store address of next </a:t>
            </a:r>
            <a:r>
              <a:rPr lang="en-US" altLang="en-US" i="1" dirty="0"/>
              <a:t>n-1</a:t>
            </a:r>
            <a:r>
              <a:rPr lang="en-US" altLang="en-US" dirty="0"/>
              <a:t> free blocks in first free block, plus a pointer to next block that contains free-block-pointers (like this one)</a:t>
            </a:r>
          </a:p>
          <a:p>
            <a:pPr>
              <a:lnSpc>
                <a:spcPct val="90000"/>
              </a:lnSpc>
              <a:tabLst>
                <a:tab pos="1311275" algn="l"/>
              </a:tabLst>
            </a:pPr>
            <a:endParaRPr lang="en-US" altLang="en-US" sz="800" dirty="0"/>
          </a:p>
          <a:p>
            <a:pPr>
              <a:lnSpc>
                <a:spcPct val="90000"/>
              </a:lnSpc>
              <a:tabLst>
                <a:tab pos="1311275" algn="l"/>
              </a:tabLst>
            </a:pPr>
            <a:r>
              <a:rPr lang="en-US" altLang="en-US" dirty="0"/>
              <a:t>Counting</a:t>
            </a:r>
          </a:p>
          <a:p>
            <a:pPr lvl="1">
              <a:lnSpc>
                <a:spcPct val="90000"/>
              </a:lnSpc>
              <a:tabLst>
                <a:tab pos="1311275" algn="l"/>
              </a:tabLst>
            </a:pPr>
            <a:r>
              <a:rPr lang="en-US" altLang="en-US" dirty="0"/>
              <a:t>Because space is frequently contiguously used and freed,  with contiguous-allocation allocation, extents, or clustering</a:t>
            </a:r>
          </a:p>
          <a:p>
            <a:pPr lvl="2">
              <a:lnSpc>
                <a:spcPct val="90000"/>
              </a:lnSpc>
              <a:tabLst>
                <a:tab pos="1311275" algn="l"/>
              </a:tabLst>
            </a:pPr>
            <a:r>
              <a:rPr lang="en-US" altLang="en-US" dirty="0"/>
              <a:t>Keep address of first free block and count of following free blocks</a:t>
            </a:r>
          </a:p>
          <a:p>
            <a:pPr lvl="2">
              <a:lnSpc>
                <a:spcPct val="90000"/>
              </a:lnSpc>
              <a:tabLst>
                <a:tab pos="1311275" algn="l"/>
              </a:tabLst>
            </a:pPr>
            <a:r>
              <a:rPr lang="en-US" altLang="en-US" dirty="0"/>
              <a:t>Free space list then has entries containing addresses and counts</a:t>
            </a:r>
          </a:p>
          <a:p>
            <a:pPr>
              <a:tabLst>
                <a:tab pos="1311275" algn="l"/>
              </a:tabLst>
            </a:pPr>
            <a:endParaRPr lang="en-US" altLang="en-US" dirty="0"/>
          </a:p>
        </p:txBody>
      </p:sp>
      <p:sp>
        <p:nvSpPr>
          <p:cNvPr id="2" name="頁尾版面配置區 1">
            <a:extLst>
              <a:ext uri="{FF2B5EF4-FFF2-40B4-BE49-F238E27FC236}">
                <a16:creationId xmlns:a16="http://schemas.microsoft.com/office/drawing/2014/main" id="{09919CDF-D9A6-4ADD-B8BD-F8869156F6B6}"/>
              </a:ext>
            </a:extLst>
          </p:cNvPr>
          <p:cNvSpPr>
            <a:spLocks noGrp="1"/>
          </p:cNvSpPr>
          <p:nvPr>
            <p:ph type="ftr" sz="quarter" idx="11"/>
          </p:nvPr>
        </p:nvSpPr>
        <p:spPr/>
        <p:txBody>
          <a:bodyPr/>
          <a:lstStyle/>
          <a:p>
            <a:pPr>
              <a:defRPr/>
            </a:pPr>
            <a:r>
              <a:rPr lang="en-US" altLang="zh-TW"/>
              <a:t>/42</a:t>
            </a:r>
            <a:endParaRPr lang="en-US" altLang="zh-TW" dirty="0"/>
          </a:p>
        </p:txBody>
      </p:sp>
      <p:sp>
        <p:nvSpPr>
          <p:cNvPr id="3" name="投影片編號版面配置區 2">
            <a:extLst>
              <a:ext uri="{FF2B5EF4-FFF2-40B4-BE49-F238E27FC236}">
                <a16:creationId xmlns:a16="http://schemas.microsoft.com/office/drawing/2014/main" id="{BBAF275E-2DEC-445F-9618-572DAF977DC0}"/>
              </a:ext>
            </a:extLst>
          </p:cNvPr>
          <p:cNvSpPr>
            <a:spLocks noGrp="1"/>
          </p:cNvSpPr>
          <p:nvPr>
            <p:ph type="sldNum" sz="quarter" idx="12"/>
          </p:nvPr>
        </p:nvSpPr>
        <p:spPr/>
        <p:txBody>
          <a:bodyPr/>
          <a:lstStyle/>
          <a:p>
            <a:pPr>
              <a:defRPr/>
            </a:pPr>
            <a:fld id="{8829B0A6-A5B9-4F19-A482-C4080EE7DAE7}" type="slidenum">
              <a:rPr lang="en-US" altLang="zh-TW" smtClean="0"/>
              <a:pPr>
                <a:defRPr/>
              </a:pPr>
              <a:t>27</a:t>
            </a:fld>
            <a:endParaRPr lang="en-US" altLang="zh-TW" dirty="0"/>
          </a:p>
        </p:txBody>
      </p:sp>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a:extLst>
              <a:ext uri="{FF2B5EF4-FFF2-40B4-BE49-F238E27FC236}">
                <a16:creationId xmlns:a16="http://schemas.microsoft.com/office/drawing/2014/main" id="{491881A8-8893-4886-9AD4-DCADC503EFAC}"/>
              </a:ext>
            </a:extLst>
          </p:cNvPr>
          <p:cNvSpPr>
            <a:spLocks noGrp="1" noChangeArrowheads="1"/>
          </p:cNvSpPr>
          <p:nvPr>
            <p:ph type="title"/>
          </p:nvPr>
        </p:nvSpPr>
        <p:spPr>
          <a:xfrm>
            <a:off x="2228881" y="238549"/>
            <a:ext cx="8229600" cy="576262"/>
          </a:xfrm>
        </p:spPr>
        <p:txBody>
          <a:bodyPr/>
          <a:lstStyle/>
          <a:p>
            <a:r>
              <a:rPr lang="en-US" altLang="en-US" dirty="0"/>
              <a:t>Free-Space Management (Cont.)</a:t>
            </a:r>
          </a:p>
        </p:txBody>
      </p:sp>
      <p:sp>
        <p:nvSpPr>
          <p:cNvPr id="65538" name="Content Placeholder 2">
            <a:extLst>
              <a:ext uri="{FF2B5EF4-FFF2-40B4-BE49-F238E27FC236}">
                <a16:creationId xmlns:a16="http://schemas.microsoft.com/office/drawing/2014/main" id="{5CF6BD70-2FBB-44C6-9417-C6A3B50EC30F}"/>
              </a:ext>
            </a:extLst>
          </p:cNvPr>
          <p:cNvSpPr>
            <a:spLocks noGrp="1" noChangeArrowheads="1"/>
          </p:cNvSpPr>
          <p:nvPr>
            <p:ph idx="1"/>
          </p:nvPr>
        </p:nvSpPr>
        <p:spPr>
          <a:xfrm>
            <a:off x="1343472" y="1108076"/>
            <a:ext cx="10081119" cy="5345260"/>
          </a:xfrm>
        </p:spPr>
        <p:txBody>
          <a:bodyPr/>
          <a:lstStyle/>
          <a:p>
            <a:pPr>
              <a:lnSpc>
                <a:spcPct val="90000"/>
              </a:lnSpc>
              <a:tabLst>
                <a:tab pos="1311275" algn="l"/>
              </a:tabLst>
            </a:pPr>
            <a:r>
              <a:rPr lang="en-US" altLang="en-US" dirty="0"/>
              <a:t>Space Maps</a:t>
            </a:r>
          </a:p>
          <a:p>
            <a:pPr lvl="1">
              <a:lnSpc>
                <a:spcPct val="90000"/>
              </a:lnSpc>
              <a:tabLst>
                <a:tab pos="1311275" algn="l"/>
              </a:tabLst>
            </a:pPr>
            <a:r>
              <a:rPr lang="en-US" altLang="en-US" dirty="0"/>
              <a:t>Used in </a:t>
            </a:r>
            <a:r>
              <a:rPr lang="en-US" altLang="en-US" b="1" dirty="0">
                <a:solidFill>
                  <a:srgbClr val="006699"/>
                </a:solidFill>
                <a:latin typeface="+mj-lt"/>
              </a:rPr>
              <a:t>ZFS</a:t>
            </a:r>
          </a:p>
          <a:p>
            <a:pPr lvl="1">
              <a:lnSpc>
                <a:spcPct val="90000"/>
              </a:lnSpc>
              <a:tabLst>
                <a:tab pos="1311275" algn="l"/>
              </a:tabLst>
            </a:pPr>
            <a:r>
              <a:rPr lang="en-US" altLang="en-US" dirty="0"/>
              <a:t>Consider meta-data I/O on very large file systems</a:t>
            </a:r>
          </a:p>
          <a:p>
            <a:pPr lvl="2">
              <a:lnSpc>
                <a:spcPct val="90000"/>
              </a:lnSpc>
              <a:tabLst>
                <a:tab pos="1311275" algn="l"/>
              </a:tabLst>
            </a:pPr>
            <a:r>
              <a:rPr lang="en-US" altLang="en-US" dirty="0"/>
              <a:t>Full data structures like bit maps couldn</a:t>
            </a:r>
            <a:r>
              <a:rPr lang="en-US" altLang="ja-JP" dirty="0"/>
              <a:t>’t fit in memory </a:t>
            </a:r>
            <a:r>
              <a:rPr lang="en-US" altLang="ja-JP" dirty="0">
                <a:sym typeface="Wingdings" panose="05000000000000000000" pitchFamily="2" charset="2"/>
              </a:rPr>
              <a:t></a:t>
            </a:r>
            <a:r>
              <a:rPr lang="en-US" altLang="ja-JP" dirty="0"/>
              <a:t> thousands of I/</a:t>
            </a:r>
            <a:r>
              <a:rPr lang="en-US" altLang="ja-JP" dirty="0" err="1"/>
              <a:t>Os</a:t>
            </a:r>
            <a:endParaRPr lang="en-US" altLang="ja-JP" dirty="0"/>
          </a:p>
          <a:p>
            <a:pPr lvl="1">
              <a:lnSpc>
                <a:spcPct val="90000"/>
              </a:lnSpc>
              <a:tabLst>
                <a:tab pos="1311275" algn="l"/>
              </a:tabLst>
            </a:pPr>
            <a:r>
              <a:rPr lang="en-US" altLang="en-US" dirty="0"/>
              <a:t>Divides device space into </a:t>
            </a:r>
            <a:r>
              <a:rPr lang="en-US" altLang="en-US" b="1" dirty="0" err="1">
                <a:solidFill>
                  <a:srgbClr val="006699"/>
                </a:solidFill>
                <a:latin typeface="+mj-lt"/>
              </a:rPr>
              <a:t>metaslab</a:t>
            </a:r>
            <a:r>
              <a:rPr lang="en-US" altLang="en-US" b="1" dirty="0">
                <a:solidFill>
                  <a:srgbClr val="3366FF"/>
                </a:solidFill>
              </a:rPr>
              <a:t> </a:t>
            </a:r>
            <a:r>
              <a:rPr lang="en-US" altLang="en-US" dirty="0"/>
              <a:t>units and manages </a:t>
            </a:r>
            <a:r>
              <a:rPr lang="en-US" altLang="en-US" dirty="0" err="1"/>
              <a:t>metaslabs</a:t>
            </a:r>
            <a:endParaRPr lang="en-US" altLang="en-US" dirty="0"/>
          </a:p>
          <a:p>
            <a:pPr lvl="2">
              <a:lnSpc>
                <a:spcPct val="90000"/>
              </a:lnSpc>
              <a:tabLst>
                <a:tab pos="1311275" algn="l"/>
              </a:tabLst>
            </a:pPr>
            <a:r>
              <a:rPr lang="en-US" altLang="en-US" dirty="0"/>
              <a:t>Given volume can contain hundreds of </a:t>
            </a:r>
            <a:r>
              <a:rPr lang="en-US" altLang="en-US" dirty="0" err="1"/>
              <a:t>metaslabs</a:t>
            </a:r>
            <a:endParaRPr lang="en-US" altLang="en-US" dirty="0"/>
          </a:p>
          <a:p>
            <a:pPr lvl="1">
              <a:lnSpc>
                <a:spcPct val="90000"/>
              </a:lnSpc>
              <a:tabLst>
                <a:tab pos="1311275" algn="l"/>
              </a:tabLst>
            </a:pPr>
            <a:r>
              <a:rPr lang="en-US" altLang="en-US" dirty="0"/>
              <a:t>Each </a:t>
            </a:r>
            <a:r>
              <a:rPr lang="en-US" altLang="en-US" dirty="0" err="1"/>
              <a:t>metaslab</a:t>
            </a:r>
            <a:r>
              <a:rPr lang="en-US" altLang="en-US" dirty="0"/>
              <a:t> has associated space map</a:t>
            </a:r>
          </a:p>
          <a:p>
            <a:pPr lvl="2">
              <a:lnSpc>
                <a:spcPct val="90000"/>
              </a:lnSpc>
              <a:tabLst>
                <a:tab pos="1311275" algn="l"/>
              </a:tabLst>
            </a:pPr>
            <a:r>
              <a:rPr lang="en-US" altLang="en-US" dirty="0"/>
              <a:t>Uses counting algorithm</a:t>
            </a:r>
          </a:p>
          <a:p>
            <a:pPr lvl="1">
              <a:lnSpc>
                <a:spcPct val="90000"/>
              </a:lnSpc>
              <a:tabLst>
                <a:tab pos="1311275" algn="l"/>
              </a:tabLst>
            </a:pPr>
            <a:r>
              <a:rPr lang="en-US" altLang="en-US" dirty="0"/>
              <a:t>But records to log file rather than file system</a:t>
            </a:r>
          </a:p>
          <a:p>
            <a:pPr lvl="2">
              <a:lnSpc>
                <a:spcPct val="90000"/>
              </a:lnSpc>
              <a:tabLst>
                <a:tab pos="1311275" algn="l"/>
              </a:tabLst>
            </a:pPr>
            <a:r>
              <a:rPr lang="en-US" altLang="en-US" dirty="0"/>
              <a:t>Log of all block activity, in time order, in counting format</a:t>
            </a:r>
          </a:p>
          <a:p>
            <a:pPr lvl="1">
              <a:lnSpc>
                <a:spcPct val="90000"/>
              </a:lnSpc>
              <a:tabLst>
                <a:tab pos="1311275" algn="l"/>
              </a:tabLst>
            </a:pPr>
            <a:r>
              <a:rPr lang="en-US" altLang="en-US" dirty="0" err="1"/>
              <a:t>Metaslab</a:t>
            </a:r>
            <a:r>
              <a:rPr lang="en-US" altLang="en-US" dirty="0"/>
              <a:t> activity </a:t>
            </a:r>
            <a:r>
              <a:rPr lang="en-US" altLang="en-US" dirty="0">
                <a:sym typeface="Wingdings" panose="05000000000000000000" pitchFamily="2" charset="2"/>
              </a:rPr>
              <a:t></a:t>
            </a:r>
            <a:r>
              <a:rPr lang="en-US" altLang="en-US" dirty="0"/>
              <a:t> load space map into memory in balanced-tree structure, indexed  by offset</a:t>
            </a:r>
          </a:p>
          <a:p>
            <a:pPr lvl="2">
              <a:lnSpc>
                <a:spcPct val="90000"/>
              </a:lnSpc>
              <a:tabLst>
                <a:tab pos="1311275" algn="l"/>
              </a:tabLst>
            </a:pPr>
            <a:r>
              <a:rPr lang="en-US" altLang="en-US" dirty="0"/>
              <a:t>Replay log into that structure</a:t>
            </a:r>
          </a:p>
          <a:p>
            <a:pPr lvl="2">
              <a:lnSpc>
                <a:spcPct val="90000"/>
              </a:lnSpc>
              <a:tabLst>
                <a:tab pos="1311275" algn="l"/>
              </a:tabLst>
            </a:pPr>
            <a:r>
              <a:rPr lang="en-US" altLang="en-US" dirty="0"/>
              <a:t>Combine contiguous free blocks into single entry</a:t>
            </a:r>
          </a:p>
          <a:p>
            <a:pPr lvl="2">
              <a:lnSpc>
                <a:spcPct val="90000"/>
              </a:lnSpc>
              <a:tabLst>
                <a:tab pos="1311275" algn="l"/>
              </a:tabLst>
            </a:pPr>
            <a:endParaRPr lang="en-US" altLang="en-US" dirty="0"/>
          </a:p>
          <a:p>
            <a:pPr lvl="1">
              <a:lnSpc>
                <a:spcPct val="90000"/>
              </a:lnSpc>
              <a:tabLst>
                <a:tab pos="1311275" algn="l"/>
              </a:tabLst>
            </a:pPr>
            <a:endParaRPr lang="en-US" altLang="en-US" dirty="0"/>
          </a:p>
          <a:p>
            <a:pPr lvl="2">
              <a:lnSpc>
                <a:spcPct val="90000"/>
              </a:lnSpc>
              <a:tabLst>
                <a:tab pos="1311275" algn="l"/>
              </a:tabLst>
            </a:pPr>
            <a:endParaRPr lang="en-US" altLang="en-US" dirty="0"/>
          </a:p>
          <a:p>
            <a:pPr>
              <a:tabLst>
                <a:tab pos="1311275" algn="l"/>
              </a:tabLst>
            </a:pPr>
            <a:endParaRPr lang="en-US" altLang="en-US" dirty="0"/>
          </a:p>
        </p:txBody>
      </p:sp>
      <p:sp>
        <p:nvSpPr>
          <p:cNvPr id="2" name="頁尾版面配置區 1">
            <a:extLst>
              <a:ext uri="{FF2B5EF4-FFF2-40B4-BE49-F238E27FC236}">
                <a16:creationId xmlns:a16="http://schemas.microsoft.com/office/drawing/2014/main" id="{2591EE7D-E904-4B6E-A731-5A92457EA8EB}"/>
              </a:ext>
            </a:extLst>
          </p:cNvPr>
          <p:cNvSpPr>
            <a:spLocks noGrp="1"/>
          </p:cNvSpPr>
          <p:nvPr>
            <p:ph type="ftr" sz="quarter" idx="11"/>
          </p:nvPr>
        </p:nvSpPr>
        <p:spPr/>
        <p:txBody>
          <a:bodyPr/>
          <a:lstStyle/>
          <a:p>
            <a:pPr>
              <a:defRPr/>
            </a:pPr>
            <a:r>
              <a:rPr lang="en-US" altLang="zh-TW"/>
              <a:t>/42</a:t>
            </a:r>
            <a:endParaRPr lang="en-US" altLang="zh-TW" dirty="0"/>
          </a:p>
        </p:txBody>
      </p:sp>
      <p:sp>
        <p:nvSpPr>
          <p:cNvPr id="3" name="投影片編號版面配置區 2">
            <a:extLst>
              <a:ext uri="{FF2B5EF4-FFF2-40B4-BE49-F238E27FC236}">
                <a16:creationId xmlns:a16="http://schemas.microsoft.com/office/drawing/2014/main" id="{6E7FE12C-7757-40D0-9CEB-C31E316F72D2}"/>
              </a:ext>
            </a:extLst>
          </p:cNvPr>
          <p:cNvSpPr>
            <a:spLocks noGrp="1"/>
          </p:cNvSpPr>
          <p:nvPr>
            <p:ph type="sldNum" sz="quarter" idx="12"/>
          </p:nvPr>
        </p:nvSpPr>
        <p:spPr/>
        <p:txBody>
          <a:bodyPr/>
          <a:lstStyle/>
          <a:p>
            <a:pPr>
              <a:defRPr/>
            </a:pPr>
            <a:fld id="{8829B0A6-A5B9-4F19-A482-C4080EE7DAE7}" type="slidenum">
              <a:rPr lang="en-US" altLang="zh-TW" smtClean="0"/>
              <a:pPr>
                <a:defRPr/>
              </a:pPr>
              <a:t>28</a:t>
            </a:fld>
            <a:endParaRPr lang="en-US" altLang="zh-TW" dirty="0"/>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A1D75EC5-CCA9-476B-B4DD-E093FF90E25E}"/>
              </a:ext>
            </a:extLst>
          </p:cNvPr>
          <p:cNvSpPr>
            <a:spLocks noGrp="1" noChangeArrowheads="1"/>
          </p:cNvSpPr>
          <p:nvPr>
            <p:ph type="title"/>
          </p:nvPr>
        </p:nvSpPr>
        <p:spPr>
          <a:xfrm>
            <a:off x="1850570" y="146280"/>
            <a:ext cx="8229600" cy="576262"/>
          </a:xfrm>
        </p:spPr>
        <p:txBody>
          <a:bodyPr/>
          <a:lstStyle/>
          <a:p>
            <a:pPr eaLnBrk="1" hangingPunct="1"/>
            <a:r>
              <a:rPr lang="en-US" altLang="en-US" dirty="0"/>
              <a:t>Objectives</a:t>
            </a:r>
          </a:p>
        </p:txBody>
      </p:sp>
      <p:sp>
        <p:nvSpPr>
          <p:cNvPr id="9218" name="Rectangle 3">
            <a:extLst>
              <a:ext uri="{FF2B5EF4-FFF2-40B4-BE49-F238E27FC236}">
                <a16:creationId xmlns:a16="http://schemas.microsoft.com/office/drawing/2014/main" id="{9269339B-7F5B-4404-8408-56CE50459FB6}"/>
              </a:ext>
            </a:extLst>
          </p:cNvPr>
          <p:cNvSpPr>
            <a:spLocks noGrp="1" noChangeArrowheads="1"/>
          </p:cNvSpPr>
          <p:nvPr>
            <p:ph type="body" idx="1"/>
          </p:nvPr>
        </p:nvSpPr>
        <p:spPr>
          <a:xfrm>
            <a:off x="1343472" y="1556792"/>
            <a:ext cx="9377338" cy="4530725"/>
          </a:xfrm>
        </p:spPr>
        <p:txBody>
          <a:bodyPr/>
          <a:lstStyle/>
          <a:p>
            <a:r>
              <a:rPr lang="en-US" altLang="en-US" dirty="0"/>
              <a:t>Describe the details of implementing local file systems and directory structures</a:t>
            </a:r>
          </a:p>
          <a:p>
            <a:r>
              <a:rPr lang="en-US" altLang="en-US" dirty="0"/>
              <a:t>Discuss block allocation and free-block algorithms and trade-offs</a:t>
            </a:r>
          </a:p>
          <a:p>
            <a:r>
              <a:rPr lang="en-US" altLang="en-US" dirty="0"/>
              <a:t>Explore file system efficiency and performance issues</a:t>
            </a:r>
          </a:p>
          <a:p>
            <a:r>
              <a:rPr lang="en-US" altLang="en-US" dirty="0"/>
              <a:t>Look at recovery from file system failures</a:t>
            </a:r>
          </a:p>
          <a:p>
            <a:r>
              <a:rPr lang="en-US" altLang="en-US" dirty="0"/>
              <a:t>Describe the WAFL file system as a concrete example</a:t>
            </a:r>
          </a:p>
          <a:p>
            <a:endParaRPr lang="en-US" altLang="en-US" dirty="0"/>
          </a:p>
        </p:txBody>
      </p:sp>
      <p:sp>
        <p:nvSpPr>
          <p:cNvPr id="2" name="頁尾版面配置區 1">
            <a:extLst>
              <a:ext uri="{FF2B5EF4-FFF2-40B4-BE49-F238E27FC236}">
                <a16:creationId xmlns:a16="http://schemas.microsoft.com/office/drawing/2014/main" id="{F1E48F5B-E2FB-4720-A49E-AB6D5F9D457E}"/>
              </a:ext>
            </a:extLst>
          </p:cNvPr>
          <p:cNvSpPr>
            <a:spLocks noGrp="1"/>
          </p:cNvSpPr>
          <p:nvPr>
            <p:ph type="ftr" sz="quarter" idx="11"/>
          </p:nvPr>
        </p:nvSpPr>
        <p:spPr/>
        <p:txBody>
          <a:bodyPr/>
          <a:lstStyle/>
          <a:p>
            <a:pPr>
              <a:defRPr/>
            </a:pPr>
            <a:r>
              <a:rPr lang="en-US" altLang="zh-TW"/>
              <a:t>/42</a:t>
            </a:r>
            <a:endParaRPr lang="en-US" altLang="zh-TW" dirty="0"/>
          </a:p>
        </p:txBody>
      </p:sp>
      <p:sp>
        <p:nvSpPr>
          <p:cNvPr id="3" name="投影片編號版面配置區 2">
            <a:extLst>
              <a:ext uri="{FF2B5EF4-FFF2-40B4-BE49-F238E27FC236}">
                <a16:creationId xmlns:a16="http://schemas.microsoft.com/office/drawing/2014/main" id="{84F6FFDE-8332-488E-B744-DA7B3437CC7B}"/>
              </a:ext>
            </a:extLst>
          </p:cNvPr>
          <p:cNvSpPr>
            <a:spLocks noGrp="1"/>
          </p:cNvSpPr>
          <p:nvPr>
            <p:ph type="sldNum" sz="quarter" idx="12"/>
          </p:nvPr>
        </p:nvSpPr>
        <p:spPr/>
        <p:txBody>
          <a:bodyPr/>
          <a:lstStyle/>
          <a:p>
            <a:pPr>
              <a:defRPr/>
            </a:pPr>
            <a:fld id="{8829B0A6-A5B9-4F19-A482-C4080EE7DAE7}" type="slidenum">
              <a:rPr lang="en-US" altLang="zh-TW" smtClean="0"/>
              <a:pPr>
                <a:defRPr/>
              </a:pPr>
              <a:t>2</a:t>
            </a:fld>
            <a:endParaRPr lang="en-US" altLang="zh-TW" dirty="0"/>
          </a:p>
        </p:txBody>
      </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a:extLst>
              <a:ext uri="{FF2B5EF4-FFF2-40B4-BE49-F238E27FC236}">
                <a16:creationId xmlns:a16="http://schemas.microsoft.com/office/drawing/2014/main" id="{1930D92D-FCEC-464B-B735-40B966512FE4}"/>
              </a:ext>
            </a:extLst>
          </p:cNvPr>
          <p:cNvSpPr>
            <a:spLocks noGrp="1" noChangeArrowheads="1"/>
          </p:cNvSpPr>
          <p:nvPr>
            <p:ph type="title"/>
          </p:nvPr>
        </p:nvSpPr>
        <p:spPr>
          <a:xfrm>
            <a:off x="2042271" y="247880"/>
            <a:ext cx="8229600" cy="576262"/>
          </a:xfrm>
        </p:spPr>
        <p:txBody>
          <a:bodyPr/>
          <a:lstStyle/>
          <a:p>
            <a:r>
              <a:rPr lang="en-US" altLang="en-US" dirty="0" err="1"/>
              <a:t>TRIMing</a:t>
            </a:r>
            <a:r>
              <a:rPr lang="en-US" altLang="en-US" dirty="0"/>
              <a:t> Unused Blocks</a:t>
            </a:r>
          </a:p>
        </p:txBody>
      </p:sp>
      <p:sp>
        <p:nvSpPr>
          <p:cNvPr id="66562" name="Content Placeholder 2">
            <a:extLst>
              <a:ext uri="{FF2B5EF4-FFF2-40B4-BE49-F238E27FC236}">
                <a16:creationId xmlns:a16="http://schemas.microsoft.com/office/drawing/2014/main" id="{985B2951-1C1E-40EB-8860-CAF54C400CA6}"/>
              </a:ext>
            </a:extLst>
          </p:cNvPr>
          <p:cNvSpPr>
            <a:spLocks noGrp="1" noChangeArrowheads="1"/>
          </p:cNvSpPr>
          <p:nvPr>
            <p:ph idx="1"/>
          </p:nvPr>
        </p:nvSpPr>
        <p:spPr>
          <a:xfrm>
            <a:off x="1152515" y="1340768"/>
            <a:ext cx="10009111" cy="4851433"/>
          </a:xfrm>
        </p:spPr>
        <p:txBody>
          <a:bodyPr/>
          <a:lstStyle/>
          <a:p>
            <a:pPr>
              <a:lnSpc>
                <a:spcPct val="90000"/>
              </a:lnSpc>
              <a:tabLst>
                <a:tab pos="1311275" algn="l"/>
              </a:tabLst>
            </a:pPr>
            <a:r>
              <a:rPr lang="en-US" altLang="en-US" dirty="0"/>
              <a:t>HDDS overwrite in place so need only free list</a:t>
            </a:r>
          </a:p>
          <a:p>
            <a:pPr>
              <a:lnSpc>
                <a:spcPct val="90000"/>
              </a:lnSpc>
              <a:tabLst>
                <a:tab pos="1311275" algn="l"/>
              </a:tabLst>
            </a:pPr>
            <a:r>
              <a:rPr lang="en-US" altLang="en-US" dirty="0"/>
              <a:t>Blocks not treated specially when freed</a:t>
            </a:r>
          </a:p>
          <a:p>
            <a:pPr lvl="1">
              <a:lnSpc>
                <a:spcPct val="90000"/>
              </a:lnSpc>
              <a:tabLst>
                <a:tab pos="1311275" algn="l"/>
              </a:tabLst>
            </a:pPr>
            <a:r>
              <a:rPr lang="en-US" altLang="en-US" dirty="0"/>
              <a:t>Keeps its data but without any file pointers to it, until overwritten</a:t>
            </a:r>
          </a:p>
          <a:p>
            <a:pPr>
              <a:lnSpc>
                <a:spcPct val="90000"/>
              </a:lnSpc>
              <a:tabLst>
                <a:tab pos="1311275" algn="l"/>
              </a:tabLst>
            </a:pPr>
            <a:r>
              <a:rPr lang="en-US" altLang="en-US" dirty="0"/>
              <a:t>Storage devices not allowing overwrite (like NVM) suffer badly with same algorithm</a:t>
            </a:r>
          </a:p>
          <a:p>
            <a:pPr lvl="1">
              <a:lnSpc>
                <a:spcPct val="90000"/>
              </a:lnSpc>
              <a:tabLst>
                <a:tab pos="1311275" algn="l"/>
              </a:tabLst>
            </a:pPr>
            <a:r>
              <a:rPr lang="en-US" altLang="en-US" dirty="0"/>
              <a:t>Must be erased before written, erases made in large chunks (blocks, composed of pages) and are slow</a:t>
            </a:r>
          </a:p>
          <a:p>
            <a:pPr lvl="1">
              <a:lnSpc>
                <a:spcPct val="90000"/>
              </a:lnSpc>
              <a:tabLst>
                <a:tab pos="1311275" algn="l"/>
              </a:tabLst>
            </a:pPr>
            <a:r>
              <a:rPr lang="en-US" altLang="en-US" dirty="0"/>
              <a:t>TRIM is a newer mechanism for the file system to inform the NVM storage device that a page is free</a:t>
            </a:r>
          </a:p>
          <a:p>
            <a:pPr lvl="2">
              <a:lnSpc>
                <a:spcPct val="90000"/>
              </a:lnSpc>
              <a:tabLst>
                <a:tab pos="1311275" algn="l"/>
              </a:tabLst>
            </a:pPr>
            <a:r>
              <a:rPr lang="en-US" altLang="en-US" dirty="0"/>
              <a:t>Can be garbage collected or if block is free, now block can be erased</a:t>
            </a:r>
          </a:p>
          <a:p>
            <a:pPr lvl="1">
              <a:lnSpc>
                <a:spcPct val="90000"/>
              </a:lnSpc>
              <a:tabLst>
                <a:tab pos="1311275" algn="l"/>
              </a:tabLst>
            </a:pPr>
            <a:endParaRPr lang="en-US" altLang="en-US" dirty="0"/>
          </a:p>
          <a:p>
            <a:pPr lvl="2">
              <a:lnSpc>
                <a:spcPct val="90000"/>
              </a:lnSpc>
              <a:tabLst>
                <a:tab pos="1311275" algn="l"/>
              </a:tabLst>
            </a:pPr>
            <a:endParaRPr lang="en-US" altLang="en-US" dirty="0"/>
          </a:p>
          <a:p>
            <a:pPr>
              <a:tabLst>
                <a:tab pos="1311275" algn="l"/>
              </a:tabLst>
            </a:pPr>
            <a:endParaRPr lang="en-US" altLang="en-US" dirty="0"/>
          </a:p>
        </p:txBody>
      </p:sp>
      <p:sp>
        <p:nvSpPr>
          <p:cNvPr id="2" name="頁尾版面配置區 1">
            <a:extLst>
              <a:ext uri="{FF2B5EF4-FFF2-40B4-BE49-F238E27FC236}">
                <a16:creationId xmlns:a16="http://schemas.microsoft.com/office/drawing/2014/main" id="{6A3933FF-EE16-4B6E-857F-9D2063B9797A}"/>
              </a:ext>
            </a:extLst>
          </p:cNvPr>
          <p:cNvSpPr>
            <a:spLocks noGrp="1"/>
          </p:cNvSpPr>
          <p:nvPr>
            <p:ph type="ftr" sz="quarter" idx="11"/>
          </p:nvPr>
        </p:nvSpPr>
        <p:spPr/>
        <p:txBody>
          <a:bodyPr/>
          <a:lstStyle/>
          <a:p>
            <a:pPr>
              <a:defRPr/>
            </a:pPr>
            <a:r>
              <a:rPr lang="en-US" altLang="zh-TW"/>
              <a:t>/42</a:t>
            </a:r>
            <a:endParaRPr lang="en-US" altLang="zh-TW" dirty="0"/>
          </a:p>
        </p:txBody>
      </p:sp>
      <p:sp>
        <p:nvSpPr>
          <p:cNvPr id="3" name="投影片編號版面配置區 2">
            <a:extLst>
              <a:ext uri="{FF2B5EF4-FFF2-40B4-BE49-F238E27FC236}">
                <a16:creationId xmlns:a16="http://schemas.microsoft.com/office/drawing/2014/main" id="{9EAF1EC2-F877-48A5-B4B7-8F6A3D07C7AF}"/>
              </a:ext>
            </a:extLst>
          </p:cNvPr>
          <p:cNvSpPr>
            <a:spLocks noGrp="1"/>
          </p:cNvSpPr>
          <p:nvPr>
            <p:ph type="sldNum" sz="quarter" idx="12"/>
          </p:nvPr>
        </p:nvSpPr>
        <p:spPr/>
        <p:txBody>
          <a:bodyPr/>
          <a:lstStyle/>
          <a:p>
            <a:pPr>
              <a:defRPr/>
            </a:pPr>
            <a:fld id="{8829B0A6-A5B9-4F19-A482-C4080EE7DAE7}" type="slidenum">
              <a:rPr lang="en-US" altLang="zh-TW" smtClean="0"/>
              <a:pPr>
                <a:defRPr/>
              </a:pPr>
              <a:t>29</a:t>
            </a:fld>
            <a:endParaRPr lang="en-US" altLang="zh-TW" dirty="0"/>
          </a:p>
        </p:txBody>
      </p:sp>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AF0D3F9B-A8FD-4758-BEFF-0E212365B3C0}"/>
              </a:ext>
            </a:extLst>
          </p:cNvPr>
          <p:cNvSpPr>
            <a:spLocks noGrp="1" noChangeArrowheads="1"/>
          </p:cNvSpPr>
          <p:nvPr>
            <p:ph type="title"/>
          </p:nvPr>
        </p:nvSpPr>
        <p:spPr>
          <a:xfrm>
            <a:off x="2565400" y="232005"/>
            <a:ext cx="7645400" cy="576262"/>
          </a:xfrm>
        </p:spPr>
        <p:txBody>
          <a:bodyPr/>
          <a:lstStyle/>
          <a:p>
            <a:pPr eaLnBrk="1" hangingPunct="1"/>
            <a:r>
              <a:rPr lang="en-US" altLang="en-US" dirty="0"/>
              <a:t>Efficiency and Performance</a:t>
            </a:r>
          </a:p>
        </p:txBody>
      </p:sp>
      <p:sp>
        <p:nvSpPr>
          <p:cNvPr id="67586" name="Rectangle 3">
            <a:extLst>
              <a:ext uri="{FF2B5EF4-FFF2-40B4-BE49-F238E27FC236}">
                <a16:creationId xmlns:a16="http://schemas.microsoft.com/office/drawing/2014/main" id="{CC285059-710F-48C7-9469-5316D15F5FBA}"/>
              </a:ext>
            </a:extLst>
          </p:cNvPr>
          <p:cNvSpPr>
            <a:spLocks noGrp="1" noChangeArrowheads="1"/>
          </p:cNvSpPr>
          <p:nvPr>
            <p:ph type="body" idx="1"/>
          </p:nvPr>
        </p:nvSpPr>
        <p:spPr>
          <a:xfrm>
            <a:off x="1343472" y="1233489"/>
            <a:ext cx="9289032" cy="4530725"/>
          </a:xfrm>
        </p:spPr>
        <p:txBody>
          <a:bodyPr/>
          <a:lstStyle/>
          <a:p>
            <a:r>
              <a:rPr lang="en-US" altLang="en-US" dirty="0"/>
              <a:t>Efficiency dependent on:</a:t>
            </a:r>
          </a:p>
          <a:p>
            <a:pPr lvl="1"/>
            <a:r>
              <a:rPr lang="en-US" altLang="en-US" dirty="0"/>
              <a:t>Disk allocation and directory algorithms</a:t>
            </a:r>
          </a:p>
          <a:p>
            <a:pPr lvl="1"/>
            <a:r>
              <a:rPr lang="en-US" altLang="en-US" dirty="0"/>
              <a:t>Types of data kept in file</a:t>
            </a:r>
            <a:r>
              <a:rPr lang="en-US" altLang="ja-JP" dirty="0"/>
              <a:t>’s directory entry</a:t>
            </a:r>
          </a:p>
          <a:p>
            <a:pPr lvl="1"/>
            <a:r>
              <a:rPr lang="en-US" altLang="en-US" dirty="0"/>
              <a:t>Pre-allocation or as-needed allocation of metadata structures</a:t>
            </a:r>
          </a:p>
          <a:p>
            <a:pPr lvl="1"/>
            <a:r>
              <a:rPr lang="en-US" altLang="en-US" dirty="0"/>
              <a:t>Fixed-size or varying-size data structures</a:t>
            </a:r>
            <a:br>
              <a:rPr lang="en-US" altLang="en-US" dirty="0"/>
            </a:br>
            <a:endParaRPr lang="en-US" altLang="en-US" dirty="0"/>
          </a:p>
        </p:txBody>
      </p:sp>
      <p:sp>
        <p:nvSpPr>
          <p:cNvPr id="2" name="頁尾版面配置區 1">
            <a:extLst>
              <a:ext uri="{FF2B5EF4-FFF2-40B4-BE49-F238E27FC236}">
                <a16:creationId xmlns:a16="http://schemas.microsoft.com/office/drawing/2014/main" id="{710CC83D-0886-4736-A39C-F0432F7F2685}"/>
              </a:ext>
            </a:extLst>
          </p:cNvPr>
          <p:cNvSpPr>
            <a:spLocks noGrp="1"/>
          </p:cNvSpPr>
          <p:nvPr>
            <p:ph type="ftr" sz="quarter" idx="11"/>
          </p:nvPr>
        </p:nvSpPr>
        <p:spPr/>
        <p:txBody>
          <a:bodyPr/>
          <a:lstStyle/>
          <a:p>
            <a:pPr>
              <a:defRPr/>
            </a:pPr>
            <a:r>
              <a:rPr lang="en-US" altLang="zh-TW"/>
              <a:t>/42</a:t>
            </a:r>
            <a:endParaRPr lang="en-US" altLang="zh-TW" dirty="0"/>
          </a:p>
        </p:txBody>
      </p:sp>
      <p:sp>
        <p:nvSpPr>
          <p:cNvPr id="3" name="投影片編號版面配置區 2">
            <a:extLst>
              <a:ext uri="{FF2B5EF4-FFF2-40B4-BE49-F238E27FC236}">
                <a16:creationId xmlns:a16="http://schemas.microsoft.com/office/drawing/2014/main" id="{4B7610A5-25D7-4A3B-8102-42D37758E761}"/>
              </a:ext>
            </a:extLst>
          </p:cNvPr>
          <p:cNvSpPr>
            <a:spLocks noGrp="1"/>
          </p:cNvSpPr>
          <p:nvPr>
            <p:ph type="sldNum" sz="quarter" idx="12"/>
          </p:nvPr>
        </p:nvSpPr>
        <p:spPr/>
        <p:txBody>
          <a:bodyPr/>
          <a:lstStyle/>
          <a:p>
            <a:pPr>
              <a:defRPr/>
            </a:pPr>
            <a:fld id="{8829B0A6-A5B9-4F19-A482-C4080EE7DAE7}" type="slidenum">
              <a:rPr lang="en-US" altLang="zh-TW" smtClean="0"/>
              <a:pPr>
                <a:defRPr/>
              </a:pPr>
              <a:t>30</a:t>
            </a:fld>
            <a:endParaRPr lang="en-US" altLang="zh-TW" dirty="0"/>
          </a:p>
        </p:txBody>
      </p:sp>
    </p:spTree>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D9DC72B4-8029-4D9A-BABE-D9D2DFFF2699}"/>
              </a:ext>
            </a:extLst>
          </p:cNvPr>
          <p:cNvSpPr>
            <a:spLocks noGrp="1" noChangeArrowheads="1"/>
          </p:cNvSpPr>
          <p:nvPr>
            <p:ph type="title"/>
          </p:nvPr>
        </p:nvSpPr>
        <p:spPr>
          <a:xfrm>
            <a:off x="2063552" y="309413"/>
            <a:ext cx="8769477" cy="576262"/>
          </a:xfrm>
        </p:spPr>
        <p:txBody>
          <a:bodyPr/>
          <a:lstStyle/>
          <a:p>
            <a:pPr eaLnBrk="1" hangingPunct="1"/>
            <a:r>
              <a:rPr lang="en-US" altLang="en-US" dirty="0"/>
              <a:t>Efficiency and Performance (Cont.)</a:t>
            </a:r>
          </a:p>
        </p:txBody>
      </p:sp>
      <p:sp>
        <p:nvSpPr>
          <p:cNvPr id="69634" name="Rectangle 3">
            <a:extLst>
              <a:ext uri="{FF2B5EF4-FFF2-40B4-BE49-F238E27FC236}">
                <a16:creationId xmlns:a16="http://schemas.microsoft.com/office/drawing/2014/main" id="{FA461262-E839-45F0-ADC0-28FEADE74F1A}"/>
              </a:ext>
            </a:extLst>
          </p:cNvPr>
          <p:cNvSpPr>
            <a:spLocks noGrp="1" noChangeArrowheads="1"/>
          </p:cNvSpPr>
          <p:nvPr>
            <p:ph type="body" idx="1"/>
          </p:nvPr>
        </p:nvSpPr>
        <p:spPr>
          <a:xfrm>
            <a:off x="695401" y="864018"/>
            <a:ext cx="11017223" cy="4530725"/>
          </a:xfrm>
        </p:spPr>
        <p:txBody>
          <a:bodyPr/>
          <a:lstStyle/>
          <a:p>
            <a:pPr lvl="1"/>
            <a:endParaRPr lang="en-US" altLang="en-US" dirty="0"/>
          </a:p>
          <a:p>
            <a:r>
              <a:rPr lang="en-US" altLang="en-US" dirty="0"/>
              <a:t>Performance</a:t>
            </a:r>
          </a:p>
          <a:p>
            <a:pPr lvl="1"/>
            <a:r>
              <a:rPr lang="en-US" altLang="en-US" dirty="0"/>
              <a:t>Keeping data and metadata close together</a:t>
            </a:r>
          </a:p>
          <a:p>
            <a:pPr lvl="1"/>
            <a:r>
              <a:rPr lang="en-US" altLang="en-US" b="1" dirty="0">
                <a:solidFill>
                  <a:srgbClr val="006699"/>
                </a:solidFill>
                <a:latin typeface="+mj-lt"/>
              </a:rPr>
              <a:t>Buffer</a:t>
            </a:r>
            <a:r>
              <a:rPr lang="en-US" altLang="en-US" b="1" dirty="0">
                <a:solidFill>
                  <a:srgbClr val="3366FF"/>
                </a:solidFill>
              </a:rPr>
              <a:t> </a:t>
            </a:r>
            <a:r>
              <a:rPr lang="en-US" altLang="en-US" b="1" dirty="0">
                <a:solidFill>
                  <a:srgbClr val="006699"/>
                </a:solidFill>
                <a:latin typeface="+mj-lt"/>
              </a:rPr>
              <a:t>cache</a:t>
            </a:r>
            <a:r>
              <a:rPr lang="en-US" altLang="en-US" b="1" dirty="0">
                <a:solidFill>
                  <a:srgbClr val="3366FF"/>
                </a:solidFill>
              </a:rPr>
              <a:t> </a:t>
            </a:r>
            <a:r>
              <a:rPr lang="en-US" altLang="en-US" dirty="0"/>
              <a:t>– separate section of main memory for frequently used blocks</a:t>
            </a:r>
          </a:p>
          <a:p>
            <a:pPr lvl="1"/>
            <a:r>
              <a:rPr lang="en-US" altLang="en-US" b="1" dirty="0">
                <a:solidFill>
                  <a:srgbClr val="006699"/>
                </a:solidFill>
                <a:latin typeface="+mj-lt"/>
              </a:rPr>
              <a:t>Synchronous</a:t>
            </a:r>
            <a:r>
              <a:rPr lang="en-US" altLang="en-US" b="1" dirty="0">
                <a:solidFill>
                  <a:srgbClr val="3366FF"/>
                </a:solidFill>
              </a:rPr>
              <a:t> </a:t>
            </a:r>
            <a:r>
              <a:rPr lang="en-US" altLang="en-US" dirty="0"/>
              <a:t>writes sometimes requested by apps or needed by OS</a:t>
            </a:r>
          </a:p>
          <a:p>
            <a:pPr lvl="2"/>
            <a:r>
              <a:rPr lang="en-US" altLang="en-US" dirty="0"/>
              <a:t>No buffering / caching – writes must hit disk before acknowledgement</a:t>
            </a:r>
          </a:p>
          <a:p>
            <a:pPr lvl="2"/>
            <a:r>
              <a:rPr lang="en-US" altLang="en-US" b="1" dirty="0">
                <a:solidFill>
                  <a:srgbClr val="006699"/>
                </a:solidFill>
                <a:latin typeface="+mj-lt"/>
              </a:rPr>
              <a:t>Asynchronous</a:t>
            </a:r>
            <a:r>
              <a:rPr lang="en-US" altLang="en-US" dirty="0"/>
              <a:t> writes more common, buffer-able, faster</a:t>
            </a:r>
          </a:p>
          <a:p>
            <a:pPr lvl="1"/>
            <a:r>
              <a:rPr lang="en-US" altLang="en-US" b="1" dirty="0">
                <a:solidFill>
                  <a:srgbClr val="006699"/>
                </a:solidFill>
                <a:latin typeface="+mj-lt"/>
              </a:rPr>
              <a:t>Free-behind</a:t>
            </a:r>
            <a:r>
              <a:rPr lang="en-US" altLang="en-US" b="1" dirty="0">
                <a:solidFill>
                  <a:srgbClr val="3366FF"/>
                </a:solidFill>
              </a:rPr>
              <a:t> </a:t>
            </a:r>
            <a:r>
              <a:rPr lang="en-US" altLang="en-US" dirty="0"/>
              <a:t>and </a:t>
            </a:r>
            <a:r>
              <a:rPr lang="en-US" altLang="en-US" b="1" dirty="0">
                <a:solidFill>
                  <a:srgbClr val="006699"/>
                </a:solidFill>
                <a:latin typeface="+mj-lt"/>
              </a:rPr>
              <a:t>read-ahead</a:t>
            </a:r>
            <a:r>
              <a:rPr lang="en-US" altLang="en-US" b="1" dirty="0">
                <a:solidFill>
                  <a:srgbClr val="3366FF"/>
                </a:solidFill>
              </a:rPr>
              <a:t> </a:t>
            </a:r>
            <a:r>
              <a:rPr lang="en-US" altLang="en-US" dirty="0"/>
              <a:t>– techniques to optimize sequential access</a:t>
            </a:r>
          </a:p>
          <a:p>
            <a:pPr lvl="1"/>
            <a:r>
              <a:rPr lang="en-US" altLang="en-US" dirty="0"/>
              <a:t>Reads frequently slower than writes</a:t>
            </a:r>
          </a:p>
          <a:p>
            <a:pPr lvl="1">
              <a:buFont typeface="Monotype Sorts" pitchFamily="-84" charset="2"/>
              <a:buNone/>
            </a:pPr>
            <a:br>
              <a:rPr lang="en-US" altLang="en-US" dirty="0"/>
            </a:br>
            <a:endParaRPr lang="en-US" altLang="en-US" dirty="0"/>
          </a:p>
        </p:txBody>
      </p:sp>
      <p:sp>
        <p:nvSpPr>
          <p:cNvPr id="2" name="頁尾版面配置區 1">
            <a:extLst>
              <a:ext uri="{FF2B5EF4-FFF2-40B4-BE49-F238E27FC236}">
                <a16:creationId xmlns:a16="http://schemas.microsoft.com/office/drawing/2014/main" id="{625D6CA1-8199-409D-9695-CB6662E795C7}"/>
              </a:ext>
            </a:extLst>
          </p:cNvPr>
          <p:cNvSpPr>
            <a:spLocks noGrp="1"/>
          </p:cNvSpPr>
          <p:nvPr>
            <p:ph type="ftr" sz="quarter" idx="11"/>
          </p:nvPr>
        </p:nvSpPr>
        <p:spPr/>
        <p:txBody>
          <a:bodyPr/>
          <a:lstStyle/>
          <a:p>
            <a:pPr>
              <a:defRPr/>
            </a:pPr>
            <a:r>
              <a:rPr lang="en-US" altLang="zh-TW"/>
              <a:t>/42</a:t>
            </a:r>
            <a:endParaRPr lang="en-US" altLang="zh-TW" dirty="0"/>
          </a:p>
        </p:txBody>
      </p:sp>
      <p:sp>
        <p:nvSpPr>
          <p:cNvPr id="3" name="投影片編號版面配置區 2">
            <a:extLst>
              <a:ext uri="{FF2B5EF4-FFF2-40B4-BE49-F238E27FC236}">
                <a16:creationId xmlns:a16="http://schemas.microsoft.com/office/drawing/2014/main" id="{6A5ADC0F-0285-4F14-A029-5EA534157C5A}"/>
              </a:ext>
            </a:extLst>
          </p:cNvPr>
          <p:cNvSpPr>
            <a:spLocks noGrp="1"/>
          </p:cNvSpPr>
          <p:nvPr>
            <p:ph type="sldNum" sz="quarter" idx="12"/>
          </p:nvPr>
        </p:nvSpPr>
        <p:spPr/>
        <p:txBody>
          <a:bodyPr/>
          <a:lstStyle/>
          <a:p>
            <a:pPr>
              <a:defRPr/>
            </a:pPr>
            <a:fld id="{8829B0A6-A5B9-4F19-A482-C4080EE7DAE7}" type="slidenum">
              <a:rPr lang="en-US" altLang="zh-TW" smtClean="0"/>
              <a:pPr>
                <a:defRPr/>
              </a:pPr>
              <a:t>31</a:t>
            </a:fld>
            <a:endParaRPr lang="en-US" altLang="zh-TW" dirty="0"/>
          </a:p>
        </p:txBody>
      </p:sp>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9D8B2D78-59F6-406F-86DA-53E3E7915849}"/>
              </a:ext>
            </a:extLst>
          </p:cNvPr>
          <p:cNvSpPr>
            <a:spLocks noGrp="1" noChangeArrowheads="1"/>
          </p:cNvSpPr>
          <p:nvPr>
            <p:ph type="title"/>
          </p:nvPr>
        </p:nvSpPr>
        <p:spPr>
          <a:xfrm>
            <a:off x="1981200" y="247880"/>
            <a:ext cx="8229600" cy="576262"/>
          </a:xfrm>
        </p:spPr>
        <p:txBody>
          <a:bodyPr/>
          <a:lstStyle/>
          <a:p>
            <a:pPr eaLnBrk="1" hangingPunct="1"/>
            <a:r>
              <a:rPr lang="en-US" altLang="en-US" dirty="0"/>
              <a:t>Page Cache</a:t>
            </a:r>
          </a:p>
        </p:txBody>
      </p:sp>
      <p:sp>
        <p:nvSpPr>
          <p:cNvPr id="71682" name="Rectangle 3">
            <a:extLst>
              <a:ext uri="{FF2B5EF4-FFF2-40B4-BE49-F238E27FC236}">
                <a16:creationId xmlns:a16="http://schemas.microsoft.com/office/drawing/2014/main" id="{9D2DD600-3B35-4D5E-8FF2-5AC7BE9A63C6}"/>
              </a:ext>
            </a:extLst>
          </p:cNvPr>
          <p:cNvSpPr>
            <a:spLocks noGrp="1" noChangeArrowheads="1"/>
          </p:cNvSpPr>
          <p:nvPr>
            <p:ph type="body" idx="1"/>
          </p:nvPr>
        </p:nvSpPr>
        <p:spPr>
          <a:xfrm>
            <a:off x="983432" y="1556792"/>
            <a:ext cx="10585176" cy="4405312"/>
          </a:xfrm>
        </p:spPr>
        <p:txBody>
          <a:bodyPr/>
          <a:lstStyle/>
          <a:p>
            <a:r>
              <a:rPr lang="en-US" altLang="en-US" dirty="0"/>
              <a:t>A </a:t>
            </a:r>
            <a:r>
              <a:rPr lang="en-US" altLang="en-US" b="1" dirty="0">
                <a:solidFill>
                  <a:srgbClr val="006699"/>
                </a:solidFill>
                <a:latin typeface="+mj-lt"/>
              </a:rPr>
              <a:t>page</a:t>
            </a:r>
            <a:r>
              <a:rPr lang="en-US" altLang="en-US" b="1" dirty="0">
                <a:solidFill>
                  <a:srgbClr val="3366FF"/>
                </a:solidFill>
              </a:rPr>
              <a:t> </a:t>
            </a:r>
            <a:r>
              <a:rPr lang="en-US" altLang="en-US" b="1" dirty="0">
                <a:solidFill>
                  <a:srgbClr val="006699"/>
                </a:solidFill>
                <a:latin typeface="+mj-lt"/>
              </a:rPr>
              <a:t>cache</a:t>
            </a:r>
            <a:r>
              <a:rPr lang="en-US" altLang="en-US" dirty="0">
                <a:solidFill>
                  <a:srgbClr val="3366FF"/>
                </a:solidFill>
              </a:rPr>
              <a:t> </a:t>
            </a:r>
            <a:r>
              <a:rPr lang="en-US" altLang="en-US" dirty="0"/>
              <a:t>caches pages rather than disk blocks using virtual memory techniques and addresses</a:t>
            </a:r>
            <a:endParaRPr lang="en-US" altLang="en-US" b="1" dirty="0">
              <a:solidFill>
                <a:srgbClr val="006699"/>
              </a:solidFill>
              <a:latin typeface="+mj-lt"/>
            </a:endParaRPr>
          </a:p>
          <a:p>
            <a:r>
              <a:rPr lang="en-US" altLang="en-US" dirty="0"/>
              <a:t>Memory-mapped I/O uses a page cache</a:t>
            </a:r>
          </a:p>
          <a:p>
            <a:r>
              <a:rPr lang="en-US" altLang="en-US" dirty="0"/>
              <a:t>Routine I/O through the file system uses the buffer (disk) cache</a:t>
            </a:r>
          </a:p>
          <a:p>
            <a:r>
              <a:rPr lang="en-US" altLang="en-US" dirty="0"/>
              <a:t>This leads to the following figure</a:t>
            </a:r>
          </a:p>
          <a:p>
            <a:endParaRPr lang="en-US" altLang="en-US" dirty="0"/>
          </a:p>
          <a:p>
            <a:endParaRPr lang="en-US" altLang="en-US" dirty="0"/>
          </a:p>
        </p:txBody>
      </p:sp>
      <p:sp>
        <p:nvSpPr>
          <p:cNvPr id="2" name="頁尾版面配置區 1">
            <a:extLst>
              <a:ext uri="{FF2B5EF4-FFF2-40B4-BE49-F238E27FC236}">
                <a16:creationId xmlns:a16="http://schemas.microsoft.com/office/drawing/2014/main" id="{CDA83F9C-9019-47F0-AD02-F8C4F761C7AB}"/>
              </a:ext>
            </a:extLst>
          </p:cNvPr>
          <p:cNvSpPr>
            <a:spLocks noGrp="1"/>
          </p:cNvSpPr>
          <p:nvPr>
            <p:ph type="ftr" sz="quarter" idx="11"/>
          </p:nvPr>
        </p:nvSpPr>
        <p:spPr/>
        <p:txBody>
          <a:bodyPr/>
          <a:lstStyle/>
          <a:p>
            <a:pPr>
              <a:defRPr/>
            </a:pPr>
            <a:r>
              <a:rPr lang="en-US" altLang="zh-TW"/>
              <a:t>/42</a:t>
            </a:r>
            <a:endParaRPr lang="en-US" altLang="zh-TW" dirty="0"/>
          </a:p>
        </p:txBody>
      </p:sp>
      <p:sp>
        <p:nvSpPr>
          <p:cNvPr id="3" name="投影片編號版面配置區 2">
            <a:extLst>
              <a:ext uri="{FF2B5EF4-FFF2-40B4-BE49-F238E27FC236}">
                <a16:creationId xmlns:a16="http://schemas.microsoft.com/office/drawing/2014/main" id="{D8FBDD45-FBBB-463A-B708-EA6B3DC4B8B5}"/>
              </a:ext>
            </a:extLst>
          </p:cNvPr>
          <p:cNvSpPr>
            <a:spLocks noGrp="1"/>
          </p:cNvSpPr>
          <p:nvPr>
            <p:ph type="sldNum" sz="quarter" idx="12"/>
          </p:nvPr>
        </p:nvSpPr>
        <p:spPr/>
        <p:txBody>
          <a:bodyPr/>
          <a:lstStyle/>
          <a:p>
            <a:pPr>
              <a:defRPr/>
            </a:pPr>
            <a:fld id="{8829B0A6-A5B9-4F19-A482-C4080EE7DAE7}" type="slidenum">
              <a:rPr lang="en-US" altLang="zh-TW" smtClean="0"/>
              <a:pPr>
                <a:defRPr/>
              </a:pPr>
              <a:t>32</a:t>
            </a:fld>
            <a:endParaRPr lang="en-US" altLang="zh-TW" dirty="0"/>
          </a:p>
        </p:txBody>
      </p:sp>
    </p:spTree>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A6710B39-BD36-4800-86EA-CD5E9AACB466}"/>
              </a:ext>
            </a:extLst>
          </p:cNvPr>
          <p:cNvSpPr>
            <a:spLocks noGrp="1" noChangeArrowheads="1"/>
          </p:cNvSpPr>
          <p:nvPr>
            <p:ph type="title"/>
          </p:nvPr>
        </p:nvSpPr>
        <p:spPr>
          <a:xfrm>
            <a:off x="1415480" y="260648"/>
            <a:ext cx="8914954" cy="576262"/>
          </a:xfrm>
        </p:spPr>
        <p:txBody>
          <a:bodyPr/>
          <a:lstStyle/>
          <a:p>
            <a:pPr eaLnBrk="1" hangingPunct="1"/>
            <a:r>
              <a:rPr lang="en-US" altLang="en-US" dirty="0"/>
              <a:t>I/O Without a Unified Buffer Cache</a:t>
            </a:r>
            <a:endParaRPr lang="en-US" altLang="en-US" sz="2400" dirty="0"/>
          </a:p>
        </p:txBody>
      </p:sp>
      <p:sp>
        <p:nvSpPr>
          <p:cNvPr id="4" name="矩形 3">
            <a:extLst>
              <a:ext uri="{FF2B5EF4-FFF2-40B4-BE49-F238E27FC236}">
                <a16:creationId xmlns:a16="http://schemas.microsoft.com/office/drawing/2014/main" id="{92251526-9D35-4BF9-82BC-0DB01D21494D}"/>
              </a:ext>
            </a:extLst>
          </p:cNvPr>
          <p:cNvSpPr/>
          <p:nvPr/>
        </p:nvSpPr>
        <p:spPr bwMode="auto">
          <a:xfrm>
            <a:off x="3935760" y="1412776"/>
            <a:ext cx="4392488" cy="4320480"/>
          </a:xfrm>
          <a:prstGeom prst="rect">
            <a:avLst/>
          </a:prstGeom>
          <a:solidFill>
            <a:schemeClr val="bg1"/>
          </a:solidFill>
          <a:ln w="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Bickley Script LET" pitchFamily="2" charset="0"/>
              <a:ea typeface="新細明體" pitchFamily="18" charset="-120"/>
            </a:endParaRPr>
          </a:p>
        </p:txBody>
      </p:sp>
      <p:pic>
        <p:nvPicPr>
          <p:cNvPr id="73730" name="Picture 2">
            <a:extLst>
              <a:ext uri="{FF2B5EF4-FFF2-40B4-BE49-F238E27FC236}">
                <a16:creationId xmlns:a16="http://schemas.microsoft.com/office/drawing/2014/main" id="{43985C64-68B9-45FA-933F-862EAF9F3D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46538" y="1547813"/>
            <a:ext cx="4151312" cy="404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5459BAB9-D071-4FD6-8904-F61343DDC9CA}"/>
              </a:ext>
            </a:extLst>
          </p:cNvPr>
          <p:cNvSpPr>
            <a:spLocks noGrp="1"/>
          </p:cNvSpPr>
          <p:nvPr>
            <p:ph type="ftr" sz="quarter" idx="11"/>
          </p:nvPr>
        </p:nvSpPr>
        <p:spPr/>
        <p:txBody>
          <a:bodyPr/>
          <a:lstStyle/>
          <a:p>
            <a:pPr>
              <a:defRPr/>
            </a:pPr>
            <a:r>
              <a:rPr lang="en-US" altLang="zh-TW"/>
              <a:t>/42</a:t>
            </a:r>
          </a:p>
        </p:txBody>
      </p:sp>
      <p:sp>
        <p:nvSpPr>
          <p:cNvPr id="3" name="投影片編號版面配置區 2">
            <a:extLst>
              <a:ext uri="{FF2B5EF4-FFF2-40B4-BE49-F238E27FC236}">
                <a16:creationId xmlns:a16="http://schemas.microsoft.com/office/drawing/2014/main" id="{F71FC7EA-B1E8-4BAF-AA92-6A9BC9A3AD5F}"/>
              </a:ext>
            </a:extLst>
          </p:cNvPr>
          <p:cNvSpPr>
            <a:spLocks noGrp="1"/>
          </p:cNvSpPr>
          <p:nvPr>
            <p:ph type="sldNum" sz="quarter" idx="12"/>
          </p:nvPr>
        </p:nvSpPr>
        <p:spPr/>
        <p:txBody>
          <a:bodyPr/>
          <a:lstStyle/>
          <a:p>
            <a:pPr>
              <a:defRPr/>
            </a:pPr>
            <a:fld id="{FDD56EE8-6D9C-4C63-81CD-2510EDDF1754}" type="slidenum">
              <a:rPr lang="en-US" altLang="zh-TW" smtClean="0"/>
              <a:pPr>
                <a:defRPr/>
              </a:pPr>
              <a:t>33</a:t>
            </a:fld>
            <a:endParaRPr lang="en-US" altLang="zh-TW"/>
          </a:p>
        </p:txBody>
      </p:sp>
    </p:spTree>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130BADCB-B296-4CF7-A9D8-8A817FE6D32D}"/>
              </a:ext>
            </a:extLst>
          </p:cNvPr>
          <p:cNvSpPr>
            <a:spLocks noGrp="1" noChangeArrowheads="1"/>
          </p:cNvSpPr>
          <p:nvPr>
            <p:ph type="title"/>
          </p:nvPr>
        </p:nvSpPr>
        <p:spPr>
          <a:xfrm>
            <a:off x="2400300" y="232975"/>
            <a:ext cx="7810500" cy="576262"/>
          </a:xfrm>
        </p:spPr>
        <p:txBody>
          <a:bodyPr/>
          <a:lstStyle/>
          <a:p>
            <a:pPr eaLnBrk="1" hangingPunct="1"/>
            <a:r>
              <a:rPr lang="en-US" altLang="en-US" dirty="0"/>
              <a:t>Unified Buffer Cache</a:t>
            </a:r>
          </a:p>
        </p:txBody>
      </p:sp>
      <p:sp>
        <p:nvSpPr>
          <p:cNvPr id="75778" name="Rectangle 3">
            <a:extLst>
              <a:ext uri="{FF2B5EF4-FFF2-40B4-BE49-F238E27FC236}">
                <a16:creationId xmlns:a16="http://schemas.microsoft.com/office/drawing/2014/main" id="{E6A6ACAF-0A99-421A-91C7-4E22F1014881}"/>
              </a:ext>
            </a:extLst>
          </p:cNvPr>
          <p:cNvSpPr>
            <a:spLocks noGrp="1" noChangeArrowheads="1"/>
          </p:cNvSpPr>
          <p:nvPr>
            <p:ph type="body" idx="1"/>
          </p:nvPr>
        </p:nvSpPr>
        <p:spPr>
          <a:xfrm>
            <a:off x="2165090" y="1556792"/>
            <a:ext cx="8280920" cy="4323150"/>
          </a:xfrm>
        </p:spPr>
        <p:txBody>
          <a:bodyPr/>
          <a:lstStyle/>
          <a:p>
            <a:r>
              <a:rPr lang="en-US" altLang="en-US" dirty="0"/>
              <a:t>A </a:t>
            </a:r>
            <a:r>
              <a:rPr lang="en-US" altLang="en-US" b="1" dirty="0">
                <a:solidFill>
                  <a:srgbClr val="006699"/>
                </a:solidFill>
                <a:latin typeface="+mj-lt"/>
              </a:rPr>
              <a:t>unified</a:t>
            </a:r>
            <a:r>
              <a:rPr lang="en-US" altLang="en-US" b="1" dirty="0">
                <a:solidFill>
                  <a:srgbClr val="3366FF"/>
                </a:solidFill>
              </a:rPr>
              <a:t> </a:t>
            </a:r>
            <a:r>
              <a:rPr lang="en-US" altLang="en-US" b="1" dirty="0">
                <a:solidFill>
                  <a:srgbClr val="006699"/>
                </a:solidFill>
                <a:latin typeface="+mj-lt"/>
              </a:rPr>
              <a:t>buffer</a:t>
            </a:r>
            <a:r>
              <a:rPr lang="en-US" altLang="en-US" b="1" dirty="0">
                <a:solidFill>
                  <a:srgbClr val="3366FF"/>
                </a:solidFill>
              </a:rPr>
              <a:t> </a:t>
            </a:r>
            <a:r>
              <a:rPr lang="en-US" altLang="en-US" b="1" dirty="0">
                <a:solidFill>
                  <a:srgbClr val="006699"/>
                </a:solidFill>
                <a:latin typeface="+mj-lt"/>
              </a:rPr>
              <a:t>cache</a:t>
            </a:r>
            <a:r>
              <a:rPr lang="en-US" altLang="en-US" b="1" dirty="0">
                <a:solidFill>
                  <a:srgbClr val="3366FF"/>
                </a:solidFill>
              </a:rPr>
              <a:t> </a:t>
            </a:r>
            <a:r>
              <a:rPr lang="en-US" altLang="en-US" dirty="0"/>
              <a:t>uses the same page cache to cache both memory-mapped pages and ordinary file system I/O to avoid </a:t>
            </a:r>
            <a:r>
              <a:rPr lang="en-US" altLang="en-US" b="1" dirty="0">
                <a:solidFill>
                  <a:srgbClr val="006699"/>
                </a:solidFill>
                <a:latin typeface="+mj-lt"/>
              </a:rPr>
              <a:t>double</a:t>
            </a:r>
            <a:r>
              <a:rPr lang="en-US" altLang="en-US" b="1" dirty="0">
                <a:solidFill>
                  <a:srgbClr val="3366FF"/>
                </a:solidFill>
              </a:rPr>
              <a:t> </a:t>
            </a:r>
            <a:r>
              <a:rPr lang="en-US" altLang="en-US" b="1" dirty="0">
                <a:solidFill>
                  <a:srgbClr val="006699"/>
                </a:solidFill>
                <a:latin typeface="+mj-lt"/>
              </a:rPr>
              <a:t>caching</a:t>
            </a:r>
            <a:endParaRPr lang="en-US" altLang="en-US" b="1" dirty="0">
              <a:solidFill>
                <a:srgbClr val="3366FF"/>
              </a:solidFill>
            </a:endParaRPr>
          </a:p>
          <a:p>
            <a:pPr marL="341313" lvl="1" indent="-341313">
              <a:buClr>
                <a:srgbClr val="993300"/>
              </a:buClr>
              <a:buFont typeface="Wingdings" panose="05000000000000000000" pitchFamily="2" charset="2"/>
              <a:buChar char="§"/>
            </a:pPr>
            <a:r>
              <a:rPr lang="en-US" altLang="en-US" dirty="0"/>
              <a:t>But which caches get priority, and what replacement algorithms to use?</a:t>
            </a:r>
          </a:p>
          <a:p>
            <a:endParaRPr lang="en-US" altLang="en-US" dirty="0"/>
          </a:p>
        </p:txBody>
      </p:sp>
      <p:sp>
        <p:nvSpPr>
          <p:cNvPr id="2" name="頁尾版面配置區 1">
            <a:extLst>
              <a:ext uri="{FF2B5EF4-FFF2-40B4-BE49-F238E27FC236}">
                <a16:creationId xmlns:a16="http://schemas.microsoft.com/office/drawing/2014/main" id="{37B185E5-0430-4348-B892-FADE21A93B51}"/>
              </a:ext>
            </a:extLst>
          </p:cNvPr>
          <p:cNvSpPr>
            <a:spLocks noGrp="1"/>
          </p:cNvSpPr>
          <p:nvPr>
            <p:ph type="ftr" sz="quarter" idx="11"/>
          </p:nvPr>
        </p:nvSpPr>
        <p:spPr/>
        <p:txBody>
          <a:bodyPr/>
          <a:lstStyle/>
          <a:p>
            <a:pPr>
              <a:defRPr/>
            </a:pPr>
            <a:r>
              <a:rPr lang="en-US" altLang="zh-TW"/>
              <a:t>/42</a:t>
            </a:r>
            <a:endParaRPr lang="en-US" altLang="zh-TW" dirty="0"/>
          </a:p>
        </p:txBody>
      </p:sp>
      <p:sp>
        <p:nvSpPr>
          <p:cNvPr id="3" name="投影片編號版面配置區 2">
            <a:extLst>
              <a:ext uri="{FF2B5EF4-FFF2-40B4-BE49-F238E27FC236}">
                <a16:creationId xmlns:a16="http://schemas.microsoft.com/office/drawing/2014/main" id="{ECEB3AEB-7334-41CB-9402-2FA5E6B4B8FB}"/>
              </a:ext>
            </a:extLst>
          </p:cNvPr>
          <p:cNvSpPr>
            <a:spLocks noGrp="1"/>
          </p:cNvSpPr>
          <p:nvPr>
            <p:ph type="sldNum" sz="quarter" idx="12"/>
          </p:nvPr>
        </p:nvSpPr>
        <p:spPr/>
        <p:txBody>
          <a:bodyPr/>
          <a:lstStyle/>
          <a:p>
            <a:pPr>
              <a:defRPr/>
            </a:pPr>
            <a:fld id="{8829B0A6-A5B9-4F19-A482-C4080EE7DAE7}" type="slidenum">
              <a:rPr lang="en-US" altLang="zh-TW" smtClean="0"/>
              <a:pPr>
                <a:defRPr/>
              </a:pPr>
              <a:t>34</a:t>
            </a:fld>
            <a:endParaRPr lang="en-US" altLang="zh-TW" dirty="0"/>
          </a:p>
        </p:txBody>
      </p:sp>
    </p:spTree>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DAD09554-777D-4294-948C-7A7D12CC1C0E}"/>
              </a:ext>
            </a:extLst>
          </p:cNvPr>
          <p:cNvSpPr>
            <a:spLocks noGrp="1" noChangeArrowheads="1"/>
          </p:cNvSpPr>
          <p:nvPr>
            <p:ph type="title"/>
          </p:nvPr>
        </p:nvSpPr>
        <p:spPr>
          <a:xfrm>
            <a:off x="2423592" y="260648"/>
            <a:ext cx="8291265" cy="576262"/>
          </a:xfrm>
        </p:spPr>
        <p:txBody>
          <a:bodyPr/>
          <a:lstStyle/>
          <a:p>
            <a:pPr eaLnBrk="1" hangingPunct="1"/>
            <a:r>
              <a:rPr lang="en-US" altLang="en-US" dirty="0"/>
              <a:t>I/O Using a Unified Buffer Cache</a:t>
            </a:r>
            <a:endParaRPr lang="en-US" altLang="en-US" sz="2400" dirty="0"/>
          </a:p>
        </p:txBody>
      </p:sp>
      <p:sp>
        <p:nvSpPr>
          <p:cNvPr id="4" name="矩形 3">
            <a:extLst>
              <a:ext uri="{FF2B5EF4-FFF2-40B4-BE49-F238E27FC236}">
                <a16:creationId xmlns:a16="http://schemas.microsoft.com/office/drawing/2014/main" id="{403B4386-E941-4C9A-9912-D2DC8A5273E0}"/>
              </a:ext>
            </a:extLst>
          </p:cNvPr>
          <p:cNvSpPr/>
          <p:nvPr/>
        </p:nvSpPr>
        <p:spPr bwMode="auto">
          <a:xfrm>
            <a:off x="3791744" y="1994338"/>
            <a:ext cx="4824536" cy="3450886"/>
          </a:xfrm>
          <a:prstGeom prst="rect">
            <a:avLst/>
          </a:prstGeom>
          <a:solidFill>
            <a:schemeClr val="bg1"/>
          </a:solidFill>
          <a:ln w="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Bickley Script LET" pitchFamily="2" charset="0"/>
              <a:ea typeface="新細明體" pitchFamily="18" charset="-120"/>
            </a:endParaRPr>
          </a:p>
        </p:txBody>
      </p:sp>
      <p:pic>
        <p:nvPicPr>
          <p:cNvPr id="77826" name="Picture 2">
            <a:extLst>
              <a:ext uri="{FF2B5EF4-FFF2-40B4-BE49-F238E27FC236}">
                <a16:creationId xmlns:a16="http://schemas.microsoft.com/office/drawing/2014/main" id="{9969CED8-2FD4-4E38-B15B-F8B96C781A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2238" y="2151063"/>
            <a:ext cx="4540250" cy="315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A1806DD9-AA7A-47ED-ADC3-B86226A33B59}"/>
              </a:ext>
            </a:extLst>
          </p:cNvPr>
          <p:cNvSpPr>
            <a:spLocks noGrp="1"/>
          </p:cNvSpPr>
          <p:nvPr>
            <p:ph type="ftr" sz="quarter" idx="11"/>
          </p:nvPr>
        </p:nvSpPr>
        <p:spPr/>
        <p:txBody>
          <a:bodyPr/>
          <a:lstStyle/>
          <a:p>
            <a:pPr>
              <a:defRPr/>
            </a:pPr>
            <a:r>
              <a:rPr lang="en-US" altLang="zh-TW"/>
              <a:t>/42</a:t>
            </a:r>
          </a:p>
        </p:txBody>
      </p:sp>
      <p:sp>
        <p:nvSpPr>
          <p:cNvPr id="3" name="投影片編號版面配置區 2">
            <a:extLst>
              <a:ext uri="{FF2B5EF4-FFF2-40B4-BE49-F238E27FC236}">
                <a16:creationId xmlns:a16="http://schemas.microsoft.com/office/drawing/2014/main" id="{34DC5A5E-FD86-4968-A4CF-505ADF2596E9}"/>
              </a:ext>
            </a:extLst>
          </p:cNvPr>
          <p:cNvSpPr>
            <a:spLocks noGrp="1"/>
          </p:cNvSpPr>
          <p:nvPr>
            <p:ph type="sldNum" sz="quarter" idx="12"/>
          </p:nvPr>
        </p:nvSpPr>
        <p:spPr/>
        <p:txBody>
          <a:bodyPr/>
          <a:lstStyle/>
          <a:p>
            <a:pPr>
              <a:defRPr/>
            </a:pPr>
            <a:fld id="{FDD56EE8-6D9C-4C63-81CD-2510EDDF1754}" type="slidenum">
              <a:rPr lang="en-US" altLang="zh-TW" smtClean="0"/>
              <a:pPr>
                <a:defRPr/>
              </a:pPr>
              <a:t>35</a:t>
            </a:fld>
            <a:endParaRPr lang="en-US" altLang="zh-TW"/>
          </a:p>
        </p:txBody>
      </p:sp>
    </p:spTree>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EE58A09F-AD0E-417F-85CC-083615B4F298}"/>
              </a:ext>
            </a:extLst>
          </p:cNvPr>
          <p:cNvSpPr>
            <a:spLocks noGrp="1" noChangeArrowheads="1"/>
          </p:cNvSpPr>
          <p:nvPr>
            <p:ph type="title"/>
          </p:nvPr>
        </p:nvSpPr>
        <p:spPr>
          <a:xfrm>
            <a:off x="1981200" y="245093"/>
            <a:ext cx="8229600" cy="576262"/>
          </a:xfrm>
        </p:spPr>
        <p:txBody>
          <a:bodyPr/>
          <a:lstStyle/>
          <a:p>
            <a:pPr eaLnBrk="1" hangingPunct="1"/>
            <a:r>
              <a:rPr lang="en-US" altLang="en-US" dirty="0"/>
              <a:t>Recovery</a:t>
            </a:r>
          </a:p>
        </p:txBody>
      </p:sp>
      <p:sp>
        <p:nvSpPr>
          <p:cNvPr id="79874" name="Rectangle 3">
            <a:extLst>
              <a:ext uri="{FF2B5EF4-FFF2-40B4-BE49-F238E27FC236}">
                <a16:creationId xmlns:a16="http://schemas.microsoft.com/office/drawing/2014/main" id="{06657CE0-04CC-4C62-B813-72204F451DD2}"/>
              </a:ext>
            </a:extLst>
          </p:cNvPr>
          <p:cNvSpPr>
            <a:spLocks noGrp="1" noChangeArrowheads="1"/>
          </p:cNvSpPr>
          <p:nvPr>
            <p:ph type="body" idx="1"/>
          </p:nvPr>
        </p:nvSpPr>
        <p:spPr>
          <a:xfrm>
            <a:off x="1343472" y="1261482"/>
            <a:ext cx="10081120" cy="4402719"/>
          </a:xfrm>
        </p:spPr>
        <p:txBody>
          <a:bodyPr/>
          <a:lstStyle/>
          <a:p>
            <a:r>
              <a:rPr lang="en-US" altLang="en-US" b="1" dirty="0">
                <a:solidFill>
                  <a:srgbClr val="006699"/>
                </a:solidFill>
                <a:latin typeface="+mj-lt"/>
              </a:rPr>
              <a:t>Consistency</a:t>
            </a:r>
            <a:r>
              <a:rPr lang="en-US" altLang="en-US" b="1" dirty="0">
                <a:solidFill>
                  <a:srgbClr val="3366FF"/>
                </a:solidFill>
              </a:rPr>
              <a:t> </a:t>
            </a:r>
            <a:r>
              <a:rPr lang="en-US" altLang="en-US" b="1" dirty="0">
                <a:solidFill>
                  <a:srgbClr val="006699"/>
                </a:solidFill>
                <a:latin typeface="+mj-lt"/>
              </a:rPr>
              <a:t>checking</a:t>
            </a:r>
            <a:r>
              <a:rPr lang="en-US" altLang="en-US" dirty="0">
                <a:solidFill>
                  <a:srgbClr val="3366FF"/>
                </a:solidFill>
              </a:rPr>
              <a:t> </a:t>
            </a:r>
            <a:r>
              <a:rPr lang="en-US" altLang="en-US" dirty="0"/>
              <a:t>– compares data in directory structure with data blocks on disk, and tries to fix inconsistencies</a:t>
            </a:r>
          </a:p>
          <a:p>
            <a:pPr lvl="1"/>
            <a:r>
              <a:rPr lang="en-US" altLang="en-US" dirty="0"/>
              <a:t>Can be slow and sometimes fails</a:t>
            </a:r>
          </a:p>
          <a:p>
            <a:r>
              <a:rPr lang="en-US" altLang="en-US" dirty="0"/>
              <a:t>Use system programs to </a:t>
            </a:r>
            <a:r>
              <a:rPr lang="en-US" altLang="en-US" b="1" dirty="0">
                <a:solidFill>
                  <a:srgbClr val="006699"/>
                </a:solidFill>
                <a:latin typeface="+mj-lt"/>
              </a:rPr>
              <a:t>back</a:t>
            </a:r>
            <a:r>
              <a:rPr lang="en-US" altLang="en-US" b="1" dirty="0">
                <a:solidFill>
                  <a:srgbClr val="3366FF"/>
                </a:solidFill>
              </a:rPr>
              <a:t> </a:t>
            </a:r>
            <a:r>
              <a:rPr lang="en-US" altLang="en-US" b="1" dirty="0">
                <a:solidFill>
                  <a:srgbClr val="006699"/>
                </a:solidFill>
                <a:latin typeface="+mj-lt"/>
              </a:rPr>
              <a:t>up</a:t>
            </a:r>
            <a:r>
              <a:rPr lang="en-US" altLang="en-US" dirty="0">
                <a:solidFill>
                  <a:srgbClr val="3366FF"/>
                </a:solidFill>
              </a:rPr>
              <a:t> </a:t>
            </a:r>
            <a:r>
              <a:rPr lang="en-US" altLang="en-US" dirty="0"/>
              <a:t>data from disk to another storage device (magnetic tape, other magnetic disk, optical)</a:t>
            </a:r>
          </a:p>
          <a:p>
            <a:pPr lvl="1"/>
            <a:r>
              <a:rPr lang="en-US" altLang="en-US" dirty="0"/>
              <a:t>Full backup, incremental backup</a:t>
            </a:r>
          </a:p>
          <a:p>
            <a:r>
              <a:rPr lang="en-US" altLang="en-US" dirty="0"/>
              <a:t>Recover lost file or disk by </a:t>
            </a:r>
            <a:r>
              <a:rPr lang="en-US" altLang="en-US" b="1" dirty="0">
                <a:solidFill>
                  <a:srgbClr val="006699"/>
                </a:solidFill>
                <a:latin typeface="+mj-lt"/>
              </a:rPr>
              <a:t>restoring</a:t>
            </a:r>
            <a:r>
              <a:rPr lang="en-US" altLang="en-US" dirty="0">
                <a:solidFill>
                  <a:srgbClr val="3366FF"/>
                </a:solidFill>
              </a:rPr>
              <a:t> </a:t>
            </a:r>
            <a:r>
              <a:rPr lang="en-US" altLang="en-US" dirty="0"/>
              <a:t>data from backup</a:t>
            </a:r>
          </a:p>
        </p:txBody>
      </p:sp>
      <p:sp>
        <p:nvSpPr>
          <p:cNvPr id="2" name="頁尾版面配置區 1">
            <a:extLst>
              <a:ext uri="{FF2B5EF4-FFF2-40B4-BE49-F238E27FC236}">
                <a16:creationId xmlns:a16="http://schemas.microsoft.com/office/drawing/2014/main" id="{9C60C7FA-4931-4CBF-9A91-2EF7E4CECD5A}"/>
              </a:ext>
            </a:extLst>
          </p:cNvPr>
          <p:cNvSpPr>
            <a:spLocks noGrp="1"/>
          </p:cNvSpPr>
          <p:nvPr>
            <p:ph type="ftr" sz="quarter" idx="11"/>
          </p:nvPr>
        </p:nvSpPr>
        <p:spPr/>
        <p:txBody>
          <a:bodyPr/>
          <a:lstStyle/>
          <a:p>
            <a:pPr>
              <a:defRPr/>
            </a:pPr>
            <a:r>
              <a:rPr lang="en-US" altLang="zh-TW"/>
              <a:t>/42</a:t>
            </a:r>
            <a:endParaRPr lang="en-US" altLang="zh-TW" dirty="0"/>
          </a:p>
        </p:txBody>
      </p:sp>
      <p:sp>
        <p:nvSpPr>
          <p:cNvPr id="3" name="投影片編號版面配置區 2">
            <a:extLst>
              <a:ext uri="{FF2B5EF4-FFF2-40B4-BE49-F238E27FC236}">
                <a16:creationId xmlns:a16="http://schemas.microsoft.com/office/drawing/2014/main" id="{C6D46F9A-A642-4F69-B3C0-13DFB142C021}"/>
              </a:ext>
            </a:extLst>
          </p:cNvPr>
          <p:cNvSpPr>
            <a:spLocks noGrp="1"/>
          </p:cNvSpPr>
          <p:nvPr>
            <p:ph type="sldNum" sz="quarter" idx="12"/>
          </p:nvPr>
        </p:nvSpPr>
        <p:spPr/>
        <p:txBody>
          <a:bodyPr/>
          <a:lstStyle/>
          <a:p>
            <a:pPr>
              <a:defRPr/>
            </a:pPr>
            <a:fld id="{8829B0A6-A5B9-4F19-A482-C4080EE7DAE7}" type="slidenum">
              <a:rPr lang="en-US" altLang="zh-TW" smtClean="0"/>
              <a:pPr>
                <a:defRPr/>
              </a:pPr>
              <a:t>36</a:t>
            </a:fld>
            <a:endParaRPr lang="en-US" altLang="zh-TW" dirty="0"/>
          </a:p>
        </p:txBody>
      </p:sp>
    </p:spTree>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45529006-D95F-4E5A-8CB8-ED731220A666}"/>
              </a:ext>
            </a:extLst>
          </p:cNvPr>
          <p:cNvSpPr>
            <a:spLocks noGrp="1" noChangeArrowheads="1"/>
          </p:cNvSpPr>
          <p:nvPr>
            <p:ph type="title"/>
          </p:nvPr>
        </p:nvSpPr>
        <p:spPr>
          <a:xfrm>
            <a:off x="2701926" y="230188"/>
            <a:ext cx="7508875" cy="576262"/>
          </a:xfrm>
        </p:spPr>
        <p:txBody>
          <a:bodyPr/>
          <a:lstStyle/>
          <a:p>
            <a:pPr eaLnBrk="1" hangingPunct="1"/>
            <a:r>
              <a:rPr lang="en-US" altLang="en-US" dirty="0"/>
              <a:t>Log Structured File Systems</a:t>
            </a:r>
          </a:p>
        </p:txBody>
      </p:sp>
      <p:sp>
        <p:nvSpPr>
          <p:cNvPr id="81922" name="Rectangle 3">
            <a:extLst>
              <a:ext uri="{FF2B5EF4-FFF2-40B4-BE49-F238E27FC236}">
                <a16:creationId xmlns:a16="http://schemas.microsoft.com/office/drawing/2014/main" id="{8876347C-4280-4D7D-909F-947429C7D033}"/>
              </a:ext>
            </a:extLst>
          </p:cNvPr>
          <p:cNvSpPr>
            <a:spLocks noGrp="1" noChangeArrowheads="1"/>
          </p:cNvSpPr>
          <p:nvPr>
            <p:ph type="body" idx="1"/>
          </p:nvPr>
        </p:nvSpPr>
        <p:spPr>
          <a:xfrm>
            <a:off x="19503" y="1317625"/>
            <a:ext cx="12097344" cy="4991695"/>
          </a:xfrm>
        </p:spPr>
        <p:txBody>
          <a:bodyPr/>
          <a:lstStyle/>
          <a:p>
            <a:r>
              <a:rPr lang="en-US" altLang="en-US" sz="2400" b="1" dirty="0">
                <a:solidFill>
                  <a:srgbClr val="006699"/>
                </a:solidFill>
                <a:latin typeface="+mj-lt"/>
              </a:rPr>
              <a:t>Log</a:t>
            </a:r>
            <a:r>
              <a:rPr lang="en-US" altLang="en-US" sz="2400" b="1" dirty="0">
                <a:solidFill>
                  <a:srgbClr val="3366FF"/>
                </a:solidFill>
              </a:rPr>
              <a:t> </a:t>
            </a:r>
            <a:r>
              <a:rPr lang="en-US" altLang="en-US" sz="2400" b="1" dirty="0">
                <a:solidFill>
                  <a:srgbClr val="006699"/>
                </a:solidFill>
                <a:latin typeface="+mj-lt"/>
              </a:rPr>
              <a:t>structured</a:t>
            </a:r>
            <a:r>
              <a:rPr lang="en-US" altLang="en-US" sz="2400" dirty="0">
                <a:solidFill>
                  <a:srgbClr val="3366FF"/>
                </a:solidFill>
              </a:rPr>
              <a:t> </a:t>
            </a:r>
            <a:r>
              <a:rPr lang="en-US" altLang="en-US" sz="2400" dirty="0"/>
              <a:t>(or </a:t>
            </a:r>
            <a:r>
              <a:rPr lang="en-US" altLang="en-US" sz="2400" b="1" dirty="0">
                <a:solidFill>
                  <a:srgbClr val="006699"/>
                </a:solidFill>
                <a:latin typeface="+mj-lt"/>
              </a:rPr>
              <a:t>journaling</a:t>
            </a:r>
            <a:r>
              <a:rPr lang="en-US" altLang="en-US" sz="2400" dirty="0"/>
              <a:t>) file systems record each metadata update to the file system as a </a:t>
            </a:r>
            <a:r>
              <a:rPr lang="en-US" altLang="en-US" sz="2400" b="1" dirty="0">
                <a:solidFill>
                  <a:srgbClr val="006699"/>
                </a:solidFill>
                <a:latin typeface="+mj-lt"/>
              </a:rPr>
              <a:t>transaction</a:t>
            </a:r>
          </a:p>
          <a:p>
            <a:r>
              <a:rPr lang="en-US" altLang="en-US" sz="2400" dirty="0"/>
              <a:t>All transactions are written to a log</a:t>
            </a:r>
          </a:p>
          <a:p>
            <a:pPr lvl="1"/>
            <a:r>
              <a:rPr lang="en-US" altLang="en-US" sz="2000" dirty="0"/>
              <a:t> A transaction is considered committed once it is written to the log (sequentially)</a:t>
            </a:r>
          </a:p>
          <a:p>
            <a:pPr lvl="1"/>
            <a:r>
              <a:rPr lang="en-US" altLang="en-US" sz="2000" dirty="0"/>
              <a:t>Sometimes to a separate device or section of disk</a:t>
            </a:r>
          </a:p>
          <a:p>
            <a:pPr lvl="1"/>
            <a:r>
              <a:rPr lang="en-US" altLang="en-US" sz="2000" dirty="0"/>
              <a:t>However, the file system may not yet be updated</a:t>
            </a:r>
            <a:endParaRPr lang="en-US" altLang="en-US" sz="700" dirty="0"/>
          </a:p>
          <a:p>
            <a:r>
              <a:rPr lang="en-US" altLang="en-US" sz="2400" dirty="0"/>
              <a:t>The transactions in the log are asynchronously written to the file system structures</a:t>
            </a:r>
          </a:p>
          <a:p>
            <a:pPr lvl="1"/>
            <a:r>
              <a:rPr lang="en-US" altLang="en-US" sz="2000" dirty="0"/>
              <a:t> When the file system structures are modified, the transaction is removed from the log</a:t>
            </a:r>
            <a:endParaRPr lang="en-US" altLang="en-US" sz="700" dirty="0"/>
          </a:p>
          <a:p>
            <a:r>
              <a:rPr lang="en-US" altLang="en-US" sz="2400" dirty="0"/>
              <a:t>If the file system crashes, all remaining transactions in the log must still be performed</a:t>
            </a:r>
          </a:p>
          <a:p>
            <a:r>
              <a:rPr lang="en-US" altLang="en-US" sz="2400" dirty="0"/>
              <a:t>Faster recovery from crash, removes chance of inconsistency of metadata</a:t>
            </a:r>
          </a:p>
          <a:p>
            <a:endParaRPr lang="en-US" altLang="en-US" sz="2400" dirty="0"/>
          </a:p>
          <a:p>
            <a:endParaRPr lang="en-US" altLang="en-US" sz="2400" dirty="0"/>
          </a:p>
        </p:txBody>
      </p:sp>
      <p:sp>
        <p:nvSpPr>
          <p:cNvPr id="2" name="頁尾版面配置區 1">
            <a:extLst>
              <a:ext uri="{FF2B5EF4-FFF2-40B4-BE49-F238E27FC236}">
                <a16:creationId xmlns:a16="http://schemas.microsoft.com/office/drawing/2014/main" id="{515EB816-22D7-4659-AC6F-400BAE501358}"/>
              </a:ext>
            </a:extLst>
          </p:cNvPr>
          <p:cNvSpPr>
            <a:spLocks noGrp="1"/>
          </p:cNvSpPr>
          <p:nvPr>
            <p:ph type="ftr" sz="quarter" idx="11"/>
          </p:nvPr>
        </p:nvSpPr>
        <p:spPr/>
        <p:txBody>
          <a:bodyPr/>
          <a:lstStyle/>
          <a:p>
            <a:pPr>
              <a:defRPr/>
            </a:pPr>
            <a:r>
              <a:rPr lang="en-US" altLang="zh-TW"/>
              <a:t>/42</a:t>
            </a:r>
            <a:endParaRPr lang="en-US" altLang="zh-TW" dirty="0"/>
          </a:p>
        </p:txBody>
      </p:sp>
      <p:sp>
        <p:nvSpPr>
          <p:cNvPr id="3" name="投影片編號版面配置區 2">
            <a:extLst>
              <a:ext uri="{FF2B5EF4-FFF2-40B4-BE49-F238E27FC236}">
                <a16:creationId xmlns:a16="http://schemas.microsoft.com/office/drawing/2014/main" id="{D9DD1738-50B5-42F6-8247-301B7C344C34}"/>
              </a:ext>
            </a:extLst>
          </p:cNvPr>
          <p:cNvSpPr>
            <a:spLocks noGrp="1"/>
          </p:cNvSpPr>
          <p:nvPr>
            <p:ph type="sldNum" sz="quarter" idx="12"/>
          </p:nvPr>
        </p:nvSpPr>
        <p:spPr/>
        <p:txBody>
          <a:bodyPr/>
          <a:lstStyle/>
          <a:p>
            <a:pPr>
              <a:defRPr/>
            </a:pPr>
            <a:fld id="{8829B0A6-A5B9-4F19-A482-C4080EE7DAE7}" type="slidenum">
              <a:rPr lang="en-US" altLang="zh-TW" smtClean="0"/>
              <a:pPr>
                <a:defRPr/>
              </a:pPr>
              <a:t>37</a:t>
            </a:fld>
            <a:endParaRPr lang="en-US" altLang="zh-TW" dirty="0"/>
          </a:p>
        </p:txBody>
      </p:sp>
    </p:spTree>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8DEC65BF-4347-4E36-B1AF-E5C9C5BDCFAB}"/>
              </a:ext>
            </a:extLst>
          </p:cNvPr>
          <p:cNvSpPr>
            <a:spLocks noGrp="1" noChangeArrowheads="1"/>
          </p:cNvSpPr>
          <p:nvPr>
            <p:ph type="title"/>
          </p:nvPr>
        </p:nvSpPr>
        <p:spPr>
          <a:xfrm>
            <a:off x="2478088" y="247880"/>
            <a:ext cx="7732712" cy="576262"/>
          </a:xfrm>
        </p:spPr>
        <p:txBody>
          <a:bodyPr/>
          <a:lstStyle/>
          <a:p>
            <a:pPr eaLnBrk="1" hangingPunct="1"/>
            <a:r>
              <a:rPr lang="en-US" altLang="en-US" dirty="0"/>
              <a:t>Example: WAFL File System</a:t>
            </a:r>
          </a:p>
        </p:txBody>
      </p:sp>
      <p:sp>
        <p:nvSpPr>
          <p:cNvPr id="83970" name="Rectangle 3">
            <a:extLst>
              <a:ext uri="{FF2B5EF4-FFF2-40B4-BE49-F238E27FC236}">
                <a16:creationId xmlns:a16="http://schemas.microsoft.com/office/drawing/2014/main" id="{483C7911-29DF-4763-A0FF-CF353037C597}"/>
              </a:ext>
            </a:extLst>
          </p:cNvPr>
          <p:cNvSpPr>
            <a:spLocks noGrp="1" noChangeArrowheads="1"/>
          </p:cNvSpPr>
          <p:nvPr>
            <p:ph type="body" idx="1"/>
          </p:nvPr>
        </p:nvSpPr>
        <p:spPr>
          <a:xfrm>
            <a:off x="884176" y="1484784"/>
            <a:ext cx="10920536" cy="4530725"/>
          </a:xfrm>
        </p:spPr>
        <p:txBody>
          <a:bodyPr/>
          <a:lstStyle/>
          <a:p>
            <a:r>
              <a:rPr lang="en-US" altLang="en-US" dirty="0"/>
              <a:t>Used on Network Appliance </a:t>
            </a:r>
            <a:r>
              <a:rPr lang="ja-JP" altLang="en-US" dirty="0"/>
              <a:t>“</a:t>
            </a:r>
            <a:r>
              <a:rPr lang="en-US" altLang="ja-JP" dirty="0"/>
              <a:t>Filers</a:t>
            </a:r>
            <a:r>
              <a:rPr lang="ja-JP" altLang="en-US" dirty="0"/>
              <a:t>”</a:t>
            </a:r>
            <a:r>
              <a:rPr lang="en-US" altLang="ja-JP" dirty="0"/>
              <a:t> – distributed file system appliances</a:t>
            </a:r>
            <a:endParaRPr lang="en-US" altLang="en-US" dirty="0"/>
          </a:p>
          <a:p>
            <a:r>
              <a:rPr lang="ja-JP" altLang="en-US" dirty="0"/>
              <a:t>“</a:t>
            </a:r>
            <a:r>
              <a:rPr lang="en-US" altLang="ja-JP" dirty="0"/>
              <a:t>Write-anywhere file layout</a:t>
            </a:r>
            <a:r>
              <a:rPr lang="ja-JP" altLang="en-US" dirty="0"/>
              <a:t>”</a:t>
            </a:r>
            <a:endParaRPr lang="en-US" altLang="en-US" dirty="0"/>
          </a:p>
          <a:p>
            <a:r>
              <a:rPr lang="en-US" altLang="en-US" dirty="0"/>
              <a:t>Serves up NFS, CIFS, http, ftp</a:t>
            </a:r>
          </a:p>
          <a:p>
            <a:r>
              <a:rPr lang="en-US" altLang="en-US" dirty="0"/>
              <a:t>Random I/O optimized, write optimized</a:t>
            </a:r>
          </a:p>
          <a:p>
            <a:pPr lvl="1"/>
            <a:r>
              <a:rPr lang="en-US" altLang="en-US" dirty="0"/>
              <a:t>NVRAM for write caching</a:t>
            </a:r>
          </a:p>
          <a:p>
            <a:r>
              <a:rPr lang="en-US" altLang="en-US" dirty="0"/>
              <a:t>Similar to Berkeley Fast File System, with extensive modifications</a:t>
            </a:r>
          </a:p>
        </p:txBody>
      </p:sp>
      <p:sp>
        <p:nvSpPr>
          <p:cNvPr id="2" name="頁尾版面配置區 1">
            <a:extLst>
              <a:ext uri="{FF2B5EF4-FFF2-40B4-BE49-F238E27FC236}">
                <a16:creationId xmlns:a16="http://schemas.microsoft.com/office/drawing/2014/main" id="{4AEBDAE5-96F1-42B4-8394-C3CC6930F733}"/>
              </a:ext>
            </a:extLst>
          </p:cNvPr>
          <p:cNvSpPr>
            <a:spLocks noGrp="1"/>
          </p:cNvSpPr>
          <p:nvPr>
            <p:ph type="ftr" sz="quarter" idx="11"/>
          </p:nvPr>
        </p:nvSpPr>
        <p:spPr/>
        <p:txBody>
          <a:bodyPr/>
          <a:lstStyle/>
          <a:p>
            <a:pPr>
              <a:defRPr/>
            </a:pPr>
            <a:r>
              <a:rPr lang="en-US" altLang="zh-TW"/>
              <a:t>/42</a:t>
            </a:r>
            <a:endParaRPr lang="en-US" altLang="zh-TW" dirty="0"/>
          </a:p>
        </p:txBody>
      </p:sp>
      <p:sp>
        <p:nvSpPr>
          <p:cNvPr id="3" name="投影片編號版面配置區 2">
            <a:extLst>
              <a:ext uri="{FF2B5EF4-FFF2-40B4-BE49-F238E27FC236}">
                <a16:creationId xmlns:a16="http://schemas.microsoft.com/office/drawing/2014/main" id="{621BCE31-EDA6-403E-BC79-D46850426820}"/>
              </a:ext>
            </a:extLst>
          </p:cNvPr>
          <p:cNvSpPr>
            <a:spLocks noGrp="1"/>
          </p:cNvSpPr>
          <p:nvPr>
            <p:ph type="sldNum" sz="quarter" idx="12"/>
          </p:nvPr>
        </p:nvSpPr>
        <p:spPr/>
        <p:txBody>
          <a:bodyPr/>
          <a:lstStyle/>
          <a:p>
            <a:pPr>
              <a:defRPr/>
            </a:pPr>
            <a:fld id="{8829B0A6-A5B9-4F19-A482-C4080EE7DAE7}" type="slidenum">
              <a:rPr lang="en-US" altLang="zh-TW" smtClean="0"/>
              <a:pPr>
                <a:defRPr/>
              </a:pPr>
              <a:t>38</a:t>
            </a:fld>
            <a:endParaRPr lang="en-US" altLang="zh-TW" dirty="0"/>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FDC630E2-6A19-41F9-B067-203AE5DB8A10}"/>
              </a:ext>
            </a:extLst>
          </p:cNvPr>
          <p:cNvSpPr>
            <a:spLocks noGrp="1" noChangeArrowheads="1"/>
          </p:cNvSpPr>
          <p:nvPr>
            <p:ph type="title"/>
          </p:nvPr>
        </p:nvSpPr>
        <p:spPr>
          <a:xfrm>
            <a:off x="2410602" y="235762"/>
            <a:ext cx="7762875" cy="576262"/>
          </a:xfrm>
        </p:spPr>
        <p:txBody>
          <a:bodyPr/>
          <a:lstStyle/>
          <a:p>
            <a:pPr eaLnBrk="1" hangingPunct="1"/>
            <a:r>
              <a:rPr lang="en-US" altLang="en-US" dirty="0"/>
              <a:t>File-System Structure</a:t>
            </a:r>
          </a:p>
        </p:txBody>
      </p:sp>
      <p:sp>
        <p:nvSpPr>
          <p:cNvPr id="11266" name="Rectangle 3">
            <a:extLst>
              <a:ext uri="{FF2B5EF4-FFF2-40B4-BE49-F238E27FC236}">
                <a16:creationId xmlns:a16="http://schemas.microsoft.com/office/drawing/2014/main" id="{44C2C079-F5DF-42D0-8D47-51C2C8C67A43}"/>
              </a:ext>
            </a:extLst>
          </p:cNvPr>
          <p:cNvSpPr>
            <a:spLocks noGrp="1" noChangeArrowheads="1"/>
          </p:cNvSpPr>
          <p:nvPr>
            <p:ph type="body" idx="1"/>
          </p:nvPr>
        </p:nvSpPr>
        <p:spPr>
          <a:xfrm>
            <a:off x="1127448" y="1163638"/>
            <a:ext cx="9793088" cy="5289698"/>
          </a:xfrm>
        </p:spPr>
        <p:txBody>
          <a:bodyPr/>
          <a:lstStyle/>
          <a:p>
            <a:r>
              <a:rPr lang="en-US" altLang="en-US" sz="2400" dirty="0"/>
              <a:t>File structure</a:t>
            </a:r>
          </a:p>
          <a:p>
            <a:pPr lvl="1"/>
            <a:r>
              <a:rPr lang="en-US" altLang="en-US" sz="2000" dirty="0"/>
              <a:t>Logical storage unit</a:t>
            </a:r>
          </a:p>
          <a:p>
            <a:pPr lvl="1"/>
            <a:r>
              <a:rPr lang="en-US" altLang="en-US" sz="2000" dirty="0"/>
              <a:t>Collection of related information</a:t>
            </a:r>
            <a:endParaRPr lang="en-US" altLang="en-US" sz="700" dirty="0"/>
          </a:p>
          <a:p>
            <a:r>
              <a:rPr lang="en-US" altLang="en-US" sz="2400" b="1" dirty="0">
                <a:solidFill>
                  <a:srgbClr val="006699"/>
                </a:solidFill>
                <a:latin typeface="+mj-lt"/>
              </a:rPr>
              <a:t>File</a:t>
            </a:r>
            <a:r>
              <a:rPr lang="en-US" altLang="en-US" sz="2400" b="1" dirty="0">
                <a:solidFill>
                  <a:srgbClr val="3366FF"/>
                </a:solidFill>
              </a:rPr>
              <a:t> </a:t>
            </a:r>
            <a:r>
              <a:rPr lang="en-US" altLang="en-US" sz="2400" b="1" dirty="0">
                <a:solidFill>
                  <a:srgbClr val="006699"/>
                </a:solidFill>
                <a:latin typeface="+mj-lt"/>
              </a:rPr>
              <a:t>system</a:t>
            </a:r>
            <a:r>
              <a:rPr lang="en-US" altLang="en-US" sz="2400" dirty="0">
                <a:solidFill>
                  <a:srgbClr val="3366FF"/>
                </a:solidFill>
              </a:rPr>
              <a:t> </a:t>
            </a:r>
            <a:r>
              <a:rPr lang="en-US" altLang="en-US" sz="2400" dirty="0"/>
              <a:t>resides on secondary storage (disks)</a:t>
            </a:r>
          </a:p>
          <a:p>
            <a:pPr lvl="1"/>
            <a:r>
              <a:rPr lang="en-US" altLang="en-US" sz="2000" dirty="0"/>
              <a:t>Provided user interface to storage, mapping logical to physical</a:t>
            </a:r>
          </a:p>
          <a:p>
            <a:pPr lvl="1"/>
            <a:r>
              <a:rPr lang="en-US" altLang="en-US" sz="2000" dirty="0"/>
              <a:t>Provides efficient and convenient access to disk by allowing data to be stored, located, retrieved easily</a:t>
            </a:r>
          </a:p>
          <a:p>
            <a:r>
              <a:rPr lang="en-US" altLang="en-US" sz="2400" dirty="0"/>
              <a:t>Disk provides in-place rewrite and random access</a:t>
            </a:r>
          </a:p>
          <a:p>
            <a:pPr lvl="1"/>
            <a:r>
              <a:rPr lang="en-US" altLang="en-US" sz="2000" dirty="0"/>
              <a:t>I/O transfers performed in </a:t>
            </a:r>
            <a:r>
              <a:rPr lang="en-US" altLang="en-US" sz="2000" b="1" dirty="0">
                <a:solidFill>
                  <a:srgbClr val="006699"/>
                </a:solidFill>
                <a:latin typeface="+mj-lt"/>
              </a:rPr>
              <a:t>blocks</a:t>
            </a:r>
            <a:r>
              <a:rPr lang="en-US" altLang="en-US" sz="2000" dirty="0"/>
              <a:t> of </a:t>
            </a:r>
            <a:r>
              <a:rPr lang="en-US" altLang="en-US" sz="2000" b="1" dirty="0">
                <a:solidFill>
                  <a:srgbClr val="006699"/>
                </a:solidFill>
                <a:latin typeface="+mj-lt"/>
              </a:rPr>
              <a:t>sectors</a:t>
            </a:r>
            <a:r>
              <a:rPr lang="en-US" altLang="en-US" sz="2000" dirty="0"/>
              <a:t> (usually 512 bytes)</a:t>
            </a:r>
            <a:endParaRPr lang="en-US" altLang="en-US" sz="700" dirty="0"/>
          </a:p>
          <a:p>
            <a:r>
              <a:rPr lang="en-US" altLang="en-US" sz="2400" b="1" dirty="0">
                <a:solidFill>
                  <a:srgbClr val="006699"/>
                </a:solidFill>
                <a:latin typeface="+mj-lt"/>
              </a:rPr>
              <a:t>File</a:t>
            </a:r>
            <a:r>
              <a:rPr lang="en-US" altLang="en-US" sz="2400" b="1" dirty="0">
                <a:solidFill>
                  <a:srgbClr val="3366FF"/>
                </a:solidFill>
              </a:rPr>
              <a:t> </a:t>
            </a:r>
            <a:r>
              <a:rPr lang="en-US" altLang="en-US" sz="2400" b="1" dirty="0">
                <a:solidFill>
                  <a:srgbClr val="006699"/>
                </a:solidFill>
                <a:latin typeface="+mj-lt"/>
              </a:rPr>
              <a:t>control</a:t>
            </a:r>
            <a:r>
              <a:rPr lang="en-US" altLang="en-US" sz="2400" b="1" dirty="0">
                <a:solidFill>
                  <a:srgbClr val="3366FF"/>
                </a:solidFill>
              </a:rPr>
              <a:t> </a:t>
            </a:r>
            <a:r>
              <a:rPr lang="en-US" altLang="en-US" sz="2400" b="1" dirty="0">
                <a:solidFill>
                  <a:srgbClr val="006699"/>
                </a:solidFill>
                <a:latin typeface="+mj-lt"/>
              </a:rPr>
              <a:t>block</a:t>
            </a:r>
            <a:r>
              <a:rPr lang="en-US" altLang="en-US" sz="2400" b="1" dirty="0">
                <a:solidFill>
                  <a:srgbClr val="3366FF"/>
                </a:solidFill>
              </a:rPr>
              <a:t> </a:t>
            </a:r>
            <a:r>
              <a:rPr lang="en-US" altLang="en-US" sz="2400" dirty="0"/>
              <a:t>(</a:t>
            </a:r>
            <a:r>
              <a:rPr lang="en-US" altLang="en-US" sz="2400" b="1" dirty="0">
                <a:solidFill>
                  <a:srgbClr val="006699"/>
                </a:solidFill>
                <a:latin typeface="+mj-lt"/>
              </a:rPr>
              <a:t>FCB</a:t>
            </a:r>
            <a:r>
              <a:rPr lang="en-US" altLang="en-US" sz="2400" dirty="0"/>
              <a:t>)</a:t>
            </a:r>
            <a:r>
              <a:rPr lang="en-US" altLang="en-US" sz="2400" dirty="0">
                <a:solidFill>
                  <a:srgbClr val="3366FF"/>
                </a:solidFill>
              </a:rPr>
              <a:t> </a:t>
            </a:r>
            <a:r>
              <a:rPr lang="en-US" altLang="en-US" sz="2400" dirty="0"/>
              <a:t>– storage structure consisting of information about a file</a:t>
            </a:r>
            <a:endParaRPr lang="en-US" altLang="en-US" sz="700" dirty="0"/>
          </a:p>
          <a:p>
            <a:r>
              <a:rPr lang="en-US" altLang="en-US" sz="2400" b="1" dirty="0">
                <a:solidFill>
                  <a:srgbClr val="006699"/>
                </a:solidFill>
                <a:latin typeface="+mj-lt"/>
              </a:rPr>
              <a:t>Device</a:t>
            </a:r>
            <a:r>
              <a:rPr lang="en-US" altLang="en-US" sz="2400" b="1" dirty="0">
                <a:solidFill>
                  <a:srgbClr val="3366FF"/>
                </a:solidFill>
              </a:rPr>
              <a:t> </a:t>
            </a:r>
            <a:r>
              <a:rPr lang="en-US" altLang="en-US" sz="2400" b="1" dirty="0">
                <a:solidFill>
                  <a:srgbClr val="006699"/>
                </a:solidFill>
                <a:latin typeface="+mj-lt"/>
              </a:rPr>
              <a:t>driver</a:t>
            </a:r>
            <a:r>
              <a:rPr lang="en-US" altLang="en-US" sz="2400" dirty="0">
                <a:solidFill>
                  <a:srgbClr val="3366FF"/>
                </a:solidFill>
              </a:rPr>
              <a:t> </a:t>
            </a:r>
            <a:r>
              <a:rPr lang="en-US" altLang="en-US" sz="2400" dirty="0"/>
              <a:t>controls the physical device </a:t>
            </a:r>
          </a:p>
          <a:p>
            <a:r>
              <a:rPr lang="en-US" altLang="en-US" sz="2400" dirty="0"/>
              <a:t>File system organized into layers</a:t>
            </a:r>
          </a:p>
          <a:p>
            <a:endParaRPr lang="en-US" altLang="en-US" sz="2400" dirty="0"/>
          </a:p>
        </p:txBody>
      </p:sp>
      <p:sp>
        <p:nvSpPr>
          <p:cNvPr id="2" name="頁尾版面配置區 1">
            <a:extLst>
              <a:ext uri="{FF2B5EF4-FFF2-40B4-BE49-F238E27FC236}">
                <a16:creationId xmlns:a16="http://schemas.microsoft.com/office/drawing/2014/main" id="{AB85BF63-CD89-4011-8A7E-0762B1C66D37}"/>
              </a:ext>
            </a:extLst>
          </p:cNvPr>
          <p:cNvSpPr>
            <a:spLocks noGrp="1"/>
          </p:cNvSpPr>
          <p:nvPr>
            <p:ph type="ftr" sz="quarter" idx="11"/>
          </p:nvPr>
        </p:nvSpPr>
        <p:spPr/>
        <p:txBody>
          <a:bodyPr/>
          <a:lstStyle/>
          <a:p>
            <a:pPr>
              <a:defRPr/>
            </a:pPr>
            <a:r>
              <a:rPr lang="en-US" altLang="zh-TW"/>
              <a:t>/42</a:t>
            </a:r>
            <a:endParaRPr lang="en-US" altLang="zh-TW" dirty="0"/>
          </a:p>
        </p:txBody>
      </p:sp>
      <p:sp>
        <p:nvSpPr>
          <p:cNvPr id="3" name="投影片編號版面配置區 2">
            <a:extLst>
              <a:ext uri="{FF2B5EF4-FFF2-40B4-BE49-F238E27FC236}">
                <a16:creationId xmlns:a16="http://schemas.microsoft.com/office/drawing/2014/main" id="{0B3CC3E5-F68B-47BD-BAE3-B48D1B3D687C}"/>
              </a:ext>
            </a:extLst>
          </p:cNvPr>
          <p:cNvSpPr>
            <a:spLocks noGrp="1"/>
          </p:cNvSpPr>
          <p:nvPr>
            <p:ph type="sldNum" sz="quarter" idx="12"/>
          </p:nvPr>
        </p:nvSpPr>
        <p:spPr/>
        <p:txBody>
          <a:bodyPr/>
          <a:lstStyle/>
          <a:p>
            <a:pPr>
              <a:defRPr/>
            </a:pPr>
            <a:fld id="{8829B0A6-A5B9-4F19-A482-C4080EE7DAE7}" type="slidenum">
              <a:rPr lang="en-US" altLang="zh-TW" smtClean="0"/>
              <a:pPr>
                <a:defRPr/>
              </a:pPr>
              <a:t>3</a:t>
            </a:fld>
            <a:endParaRPr lang="en-US" altLang="zh-TW" dirty="0"/>
          </a:p>
        </p:txBody>
      </p:sp>
    </p:spTree>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732AAD18-B571-4DF5-B1A3-F2141CF10060}"/>
              </a:ext>
            </a:extLst>
          </p:cNvPr>
          <p:cNvSpPr>
            <a:spLocks noGrp="1" noChangeArrowheads="1"/>
          </p:cNvSpPr>
          <p:nvPr>
            <p:ph type="title"/>
          </p:nvPr>
        </p:nvSpPr>
        <p:spPr>
          <a:xfrm>
            <a:off x="2155826" y="245093"/>
            <a:ext cx="8054975" cy="576262"/>
          </a:xfrm>
        </p:spPr>
        <p:txBody>
          <a:bodyPr/>
          <a:lstStyle/>
          <a:p>
            <a:pPr eaLnBrk="1" hangingPunct="1"/>
            <a:r>
              <a:rPr lang="en-US" altLang="en-US" dirty="0"/>
              <a:t>The WAFL File Layout</a:t>
            </a:r>
          </a:p>
        </p:txBody>
      </p:sp>
      <p:sp>
        <p:nvSpPr>
          <p:cNvPr id="4" name="矩形 3">
            <a:extLst>
              <a:ext uri="{FF2B5EF4-FFF2-40B4-BE49-F238E27FC236}">
                <a16:creationId xmlns:a16="http://schemas.microsoft.com/office/drawing/2014/main" id="{6B007E67-BC23-4DCD-BBF9-3839A2D97E7E}"/>
              </a:ext>
            </a:extLst>
          </p:cNvPr>
          <p:cNvSpPr/>
          <p:nvPr/>
        </p:nvSpPr>
        <p:spPr bwMode="auto">
          <a:xfrm>
            <a:off x="2489960" y="2276872"/>
            <a:ext cx="7350456" cy="2592288"/>
          </a:xfrm>
          <a:prstGeom prst="rect">
            <a:avLst/>
          </a:prstGeom>
          <a:solidFill>
            <a:schemeClr val="bg1"/>
          </a:solidFill>
          <a:ln w="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Bickley Script LET" pitchFamily="2" charset="0"/>
              <a:ea typeface="新細明體" pitchFamily="18" charset="-120"/>
            </a:endParaRPr>
          </a:p>
        </p:txBody>
      </p:sp>
      <p:pic>
        <p:nvPicPr>
          <p:cNvPr id="86018" name="Picture 2">
            <a:extLst>
              <a:ext uri="{FF2B5EF4-FFF2-40B4-BE49-F238E27FC236}">
                <a16:creationId xmlns:a16="http://schemas.microsoft.com/office/drawing/2014/main" id="{97B25236-6EEA-49EC-BE55-D6CB0529C22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0338" y="2435225"/>
            <a:ext cx="6965950" cy="236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13E64196-198D-4302-A026-AF7C89A8EFA2}"/>
              </a:ext>
            </a:extLst>
          </p:cNvPr>
          <p:cNvSpPr>
            <a:spLocks noGrp="1"/>
          </p:cNvSpPr>
          <p:nvPr>
            <p:ph type="ftr" sz="quarter" idx="11"/>
          </p:nvPr>
        </p:nvSpPr>
        <p:spPr/>
        <p:txBody>
          <a:bodyPr/>
          <a:lstStyle/>
          <a:p>
            <a:pPr>
              <a:defRPr/>
            </a:pPr>
            <a:r>
              <a:rPr lang="en-US" altLang="zh-TW"/>
              <a:t>/42</a:t>
            </a:r>
            <a:endParaRPr lang="en-US" altLang="zh-TW" dirty="0"/>
          </a:p>
        </p:txBody>
      </p:sp>
      <p:sp>
        <p:nvSpPr>
          <p:cNvPr id="3" name="投影片編號版面配置區 2">
            <a:extLst>
              <a:ext uri="{FF2B5EF4-FFF2-40B4-BE49-F238E27FC236}">
                <a16:creationId xmlns:a16="http://schemas.microsoft.com/office/drawing/2014/main" id="{F2873C45-4CC3-424B-8EAD-FF79FFBE9283}"/>
              </a:ext>
            </a:extLst>
          </p:cNvPr>
          <p:cNvSpPr>
            <a:spLocks noGrp="1"/>
          </p:cNvSpPr>
          <p:nvPr>
            <p:ph type="sldNum" sz="quarter" idx="12"/>
          </p:nvPr>
        </p:nvSpPr>
        <p:spPr/>
        <p:txBody>
          <a:bodyPr/>
          <a:lstStyle/>
          <a:p>
            <a:pPr>
              <a:defRPr/>
            </a:pPr>
            <a:fld id="{8829B0A6-A5B9-4F19-A482-C4080EE7DAE7}" type="slidenum">
              <a:rPr lang="en-US" altLang="zh-TW" smtClean="0"/>
              <a:pPr>
                <a:defRPr/>
              </a:pPr>
              <a:t>39</a:t>
            </a:fld>
            <a:endParaRPr lang="en-US" altLang="zh-TW" dirty="0"/>
          </a:p>
        </p:txBody>
      </p:sp>
    </p:spTree>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a:extLst>
              <a:ext uri="{FF2B5EF4-FFF2-40B4-BE49-F238E27FC236}">
                <a16:creationId xmlns:a16="http://schemas.microsoft.com/office/drawing/2014/main" id="{5849214A-E2EF-4858-A782-82F55193D010}"/>
              </a:ext>
            </a:extLst>
          </p:cNvPr>
          <p:cNvSpPr>
            <a:spLocks noGrp="1" noChangeArrowheads="1"/>
          </p:cNvSpPr>
          <p:nvPr>
            <p:ph type="title"/>
          </p:nvPr>
        </p:nvSpPr>
        <p:spPr>
          <a:xfrm>
            <a:off x="2079170" y="204241"/>
            <a:ext cx="8077200" cy="609600"/>
          </a:xfrm>
        </p:spPr>
        <p:txBody>
          <a:bodyPr/>
          <a:lstStyle/>
          <a:p>
            <a:pPr eaLnBrk="1" hangingPunct="1"/>
            <a:r>
              <a:rPr lang="en-US" altLang="en-US" dirty="0"/>
              <a:t>Snapshots in WAFL</a:t>
            </a:r>
          </a:p>
        </p:txBody>
      </p:sp>
      <p:sp>
        <p:nvSpPr>
          <p:cNvPr id="4" name="矩形 3">
            <a:extLst>
              <a:ext uri="{FF2B5EF4-FFF2-40B4-BE49-F238E27FC236}">
                <a16:creationId xmlns:a16="http://schemas.microsoft.com/office/drawing/2014/main" id="{4B23976E-294D-44AF-8CDF-7E8049818B68}"/>
              </a:ext>
            </a:extLst>
          </p:cNvPr>
          <p:cNvSpPr/>
          <p:nvPr/>
        </p:nvSpPr>
        <p:spPr bwMode="auto">
          <a:xfrm>
            <a:off x="4583832" y="1124744"/>
            <a:ext cx="3384376" cy="5184576"/>
          </a:xfrm>
          <a:prstGeom prst="rect">
            <a:avLst/>
          </a:prstGeom>
          <a:solidFill>
            <a:schemeClr val="bg1"/>
          </a:solidFill>
          <a:ln w="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Bickley Script LET" pitchFamily="2" charset="0"/>
              <a:ea typeface="新細明體" pitchFamily="18" charset="-120"/>
            </a:endParaRPr>
          </a:p>
        </p:txBody>
      </p:sp>
      <p:pic>
        <p:nvPicPr>
          <p:cNvPr id="88066" name="Picture 2">
            <a:extLst>
              <a:ext uri="{FF2B5EF4-FFF2-40B4-BE49-F238E27FC236}">
                <a16:creationId xmlns:a16="http://schemas.microsoft.com/office/drawing/2014/main" id="{2E9E6806-9EFD-47E6-8226-77F885DF5D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2175" y="1233488"/>
            <a:ext cx="3092450" cy="493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1943446B-65F4-4B80-8238-1ABB81B6A0B0}"/>
              </a:ext>
            </a:extLst>
          </p:cNvPr>
          <p:cNvSpPr>
            <a:spLocks noGrp="1"/>
          </p:cNvSpPr>
          <p:nvPr>
            <p:ph type="ftr" sz="quarter" idx="11"/>
          </p:nvPr>
        </p:nvSpPr>
        <p:spPr/>
        <p:txBody>
          <a:bodyPr/>
          <a:lstStyle/>
          <a:p>
            <a:pPr>
              <a:defRPr/>
            </a:pPr>
            <a:r>
              <a:rPr lang="en-US" altLang="zh-TW"/>
              <a:t>/42</a:t>
            </a:r>
            <a:endParaRPr lang="en-US" altLang="zh-TW" dirty="0"/>
          </a:p>
        </p:txBody>
      </p:sp>
      <p:sp>
        <p:nvSpPr>
          <p:cNvPr id="3" name="投影片編號版面配置區 2">
            <a:extLst>
              <a:ext uri="{FF2B5EF4-FFF2-40B4-BE49-F238E27FC236}">
                <a16:creationId xmlns:a16="http://schemas.microsoft.com/office/drawing/2014/main" id="{E0792EE9-4899-4F7D-8841-DA86804DDCFE}"/>
              </a:ext>
            </a:extLst>
          </p:cNvPr>
          <p:cNvSpPr>
            <a:spLocks noGrp="1"/>
          </p:cNvSpPr>
          <p:nvPr>
            <p:ph type="sldNum" sz="quarter" idx="12"/>
          </p:nvPr>
        </p:nvSpPr>
        <p:spPr/>
        <p:txBody>
          <a:bodyPr/>
          <a:lstStyle/>
          <a:p>
            <a:pPr>
              <a:defRPr/>
            </a:pPr>
            <a:fld id="{8829B0A6-A5B9-4F19-A482-C4080EE7DAE7}" type="slidenum">
              <a:rPr lang="en-US" altLang="zh-TW" smtClean="0"/>
              <a:pPr>
                <a:defRPr/>
              </a:pPr>
              <a:t>40</a:t>
            </a:fld>
            <a:endParaRPr lang="en-US" altLang="zh-TW" dirty="0"/>
          </a:p>
        </p:txBody>
      </p:sp>
    </p:spTree>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645B293F-DC9B-4CB1-B01B-B3F4480FFFF6}"/>
              </a:ext>
            </a:extLst>
          </p:cNvPr>
          <p:cNvSpPr>
            <a:spLocks noGrp="1" noChangeArrowheads="1"/>
          </p:cNvSpPr>
          <p:nvPr>
            <p:ph type="title"/>
          </p:nvPr>
        </p:nvSpPr>
        <p:spPr>
          <a:xfrm>
            <a:off x="1981200" y="242106"/>
            <a:ext cx="8229600" cy="576262"/>
          </a:xfrm>
        </p:spPr>
        <p:txBody>
          <a:bodyPr/>
          <a:lstStyle/>
          <a:p>
            <a:r>
              <a:rPr lang="en-US" altLang="en-US" dirty="0"/>
              <a:t>The Apple File System</a:t>
            </a:r>
          </a:p>
        </p:txBody>
      </p:sp>
      <p:pic>
        <p:nvPicPr>
          <p:cNvPr id="93186" name="Content Placeholder 4">
            <a:extLst>
              <a:ext uri="{FF2B5EF4-FFF2-40B4-BE49-F238E27FC236}">
                <a16:creationId xmlns:a16="http://schemas.microsoft.com/office/drawing/2014/main" id="{4EF77C9A-953A-4195-9FD7-AB65B941CF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999656" y="1124744"/>
            <a:ext cx="5996264" cy="5733256"/>
          </a:xfrm>
        </p:spPr>
      </p:pic>
      <p:sp>
        <p:nvSpPr>
          <p:cNvPr id="2" name="頁尾版面配置區 1">
            <a:extLst>
              <a:ext uri="{FF2B5EF4-FFF2-40B4-BE49-F238E27FC236}">
                <a16:creationId xmlns:a16="http://schemas.microsoft.com/office/drawing/2014/main" id="{E2213E4A-C19D-4E75-A3F7-3F08F3F7E592}"/>
              </a:ext>
            </a:extLst>
          </p:cNvPr>
          <p:cNvSpPr>
            <a:spLocks noGrp="1"/>
          </p:cNvSpPr>
          <p:nvPr>
            <p:ph type="ftr" sz="quarter" idx="11"/>
          </p:nvPr>
        </p:nvSpPr>
        <p:spPr/>
        <p:txBody>
          <a:bodyPr/>
          <a:lstStyle/>
          <a:p>
            <a:pPr>
              <a:defRPr/>
            </a:pPr>
            <a:r>
              <a:rPr lang="en-US" altLang="zh-TW"/>
              <a:t>/42</a:t>
            </a:r>
            <a:endParaRPr lang="en-US" altLang="zh-TW" dirty="0"/>
          </a:p>
        </p:txBody>
      </p:sp>
      <p:sp>
        <p:nvSpPr>
          <p:cNvPr id="3" name="投影片編號版面配置區 2">
            <a:extLst>
              <a:ext uri="{FF2B5EF4-FFF2-40B4-BE49-F238E27FC236}">
                <a16:creationId xmlns:a16="http://schemas.microsoft.com/office/drawing/2014/main" id="{532F1623-62BE-46AD-A7F7-2C6685DE5127}"/>
              </a:ext>
            </a:extLst>
          </p:cNvPr>
          <p:cNvSpPr>
            <a:spLocks noGrp="1"/>
          </p:cNvSpPr>
          <p:nvPr>
            <p:ph type="sldNum" sz="quarter" idx="12"/>
          </p:nvPr>
        </p:nvSpPr>
        <p:spPr/>
        <p:txBody>
          <a:bodyPr/>
          <a:lstStyle/>
          <a:p>
            <a:pPr>
              <a:defRPr/>
            </a:pPr>
            <a:fld id="{8829B0A6-A5B9-4F19-A482-C4080EE7DAE7}" type="slidenum">
              <a:rPr lang="en-US" altLang="zh-TW" smtClean="0"/>
              <a:pPr>
                <a:defRPr/>
              </a:pPr>
              <a:t>41</a:t>
            </a:fld>
            <a:endParaRPr lang="en-US" altLang="zh-TW" dirty="0"/>
          </a:p>
        </p:txBody>
      </p:sp>
    </p:spTree>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a:extLst>
              <a:ext uri="{FF2B5EF4-FFF2-40B4-BE49-F238E27FC236}">
                <a16:creationId xmlns:a16="http://schemas.microsoft.com/office/drawing/2014/main" id="{B4D5EC66-B427-41DC-8EEE-EBF46AF97EAB}"/>
              </a:ext>
            </a:extLst>
          </p:cNvPr>
          <p:cNvSpPr>
            <a:spLocks noGrp="1" noChangeArrowheads="1"/>
          </p:cNvSpPr>
          <p:nvPr>
            <p:ph type="ctrTitle"/>
          </p:nvPr>
        </p:nvSpPr>
        <p:spPr/>
        <p:txBody>
          <a:bodyPr/>
          <a:lstStyle/>
          <a:p>
            <a:pPr eaLnBrk="1" hangingPunct="1"/>
            <a:r>
              <a:rPr lang="en-US" altLang="en-US"/>
              <a:t>End of Chapter 14</a:t>
            </a: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B4D5E75F-FA80-449A-915F-D2BD587208C9}"/>
              </a:ext>
            </a:extLst>
          </p:cNvPr>
          <p:cNvSpPr>
            <a:spLocks noGrp="1" noChangeArrowheads="1"/>
          </p:cNvSpPr>
          <p:nvPr>
            <p:ph type="title"/>
          </p:nvPr>
        </p:nvSpPr>
        <p:spPr>
          <a:xfrm>
            <a:off x="1981200" y="238549"/>
            <a:ext cx="8229600" cy="576262"/>
          </a:xfrm>
        </p:spPr>
        <p:txBody>
          <a:bodyPr/>
          <a:lstStyle/>
          <a:p>
            <a:pPr eaLnBrk="1" hangingPunct="1"/>
            <a:r>
              <a:rPr lang="en-US" altLang="en-US" dirty="0"/>
              <a:t>Layered File System</a:t>
            </a:r>
          </a:p>
        </p:txBody>
      </p:sp>
      <p:sp>
        <p:nvSpPr>
          <p:cNvPr id="4" name="矩形 3">
            <a:extLst>
              <a:ext uri="{FF2B5EF4-FFF2-40B4-BE49-F238E27FC236}">
                <a16:creationId xmlns:a16="http://schemas.microsoft.com/office/drawing/2014/main" id="{0B082618-6ADC-400D-88EE-C84A7250FA73}"/>
              </a:ext>
            </a:extLst>
          </p:cNvPr>
          <p:cNvSpPr/>
          <p:nvPr/>
        </p:nvSpPr>
        <p:spPr bwMode="auto">
          <a:xfrm>
            <a:off x="4799856" y="1412776"/>
            <a:ext cx="2592288" cy="4752528"/>
          </a:xfrm>
          <a:prstGeom prst="rect">
            <a:avLst/>
          </a:prstGeom>
          <a:solidFill>
            <a:schemeClr val="bg1"/>
          </a:solidFill>
          <a:ln w="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Bickley Script LET" pitchFamily="2" charset="0"/>
              <a:ea typeface="新細明體" pitchFamily="18" charset="-120"/>
            </a:endParaRPr>
          </a:p>
        </p:txBody>
      </p:sp>
      <p:pic>
        <p:nvPicPr>
          <p:cNvPr id="13314" name="Picture 2">
            <a:extLst>
              <a:ext uri="{FF2B5EF4-FFF2-40B4-BE49-F238E27FC236}">
                <a16:creationId xmlns:a16="http://schemas.microsoft.com/office/drawing/2014/main" id="{441F3BCD-EC43-449D-BDE4-031AB51C61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474" y="1550665"/>
            <a:ext cx="2305050" cy="451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10">
            <a:extLst>
              <a:ext uri="{FF2B5EF4-FFF2-40B4-BE49-F238E27FC236}">
                <a16:creationId xmlns:a16="http://schemas.microsoft.com/office/drawing/2014/main" id="{6C9C0C92-492B-4AAF-B4D3-8B2B444D8BB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04312" y="2924944"/>
            <a:ext cx="2138851"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字方塊 1">
            <a:extLst>
              <a:ext uri="{FF2B5EF4-FFF2-40B4-BE49-F238E27FC236}">
                <a16:creationId xmlns:a16="http://schemas.microsoft.com/office/drawing/2014/main" id="{5A0AA0E6-B4C1-4CEB-9F65-98F59BE99186}"/>
              </a:ext>
            </a:extLst>
          </p:cNvPr>
          <p:cNvSpPr txBox="1"/>
          <p:nvPr/>
        </p:nvSpPr>
        <p:spPr>
          <a:xfrm>
            <a:off x="8616279" y="2492896"/>
            <a:ext cx="2714915" cy="369332"/>
          </a:xfrm>
          <a:prstGeom prst="rect">
            <a:avLst/>
          </a:prstGeom>
          <a:noFill/>
        </p:spPr>
        <p:txBody>
          <a:bodyPr wrap="square" rtlCol="0">
            <a:spAutoFit/>
          </a:bodyPr>
          <a:lstStyle/>
          <a:p>
            <a:r>
              <a:rPr lang="en-US" altLang="zh-TW" dirty="0"/>
              <a:t>A Go Game Book</a:t>
            </a:r>
            <a:endParaRPr lang="zh-TW" altLang="en-US" dirty="0"/>
          </a:p>
        </p:txBody>
      </p:sp>
      <p:cxnSp>
        <p:nvCxnSpPr>
          <p:cNvPr id="6" name="直線單箭頭接點 5">
            <a:extLst>
              <a:ext uri="{FF2B5EF4-FFF2-40B4-BE49-F238E27FC236}">
                <a16:creationId xmlns:a16="http://schemas.microsoft.com/office/drawing/2014/main" id="{8667DEDF-017C-4880-B2CC-172E5935AEE2}"/>
              </a:ext>
            </a:extLst>
          </p:cNvPr>
          <p:cNvCxnSpPr/>
          <p:nvPr/>
        </p:nvCxnSpPr>
        <p:spPr bwMode="auto">
          <a:xfrm>
            <a:off x="8207958" y="3501008"/>
            <a:ext cx="576064" cy="0"/>
          </a:xfrm>
          <a:prstGeom prst="straightConnector1">
            <a:avLst/>
          </a:prstGeom>
          <a:solidFill>
            <a:srgbClr val="B2B2B2"/>
          </a:solidFill>
          <a:ln w="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pic>
        <p:nvPicPr>
          <p:cNvPr id="10" name="圖片 9">
            <a:extLst>
              <a:ext uri="{FF2B5EF4-FFF2-40B4-BE49-F238E27FC236}">
                <a16:creationId xmlns:a16="http://schemas.microsoft.com/office/drawing/2014/main" id="{FD04DBA2-6509-43F7-9A16-1925953F9CC7}"/>
              </a:ext>
            </a:extLst>
          </p:cNvPr>
          <p:cNvPicPr>
            <a:picLocks noChangeAspect="1"/>
          </p:cNvPicPr>
          <p:nvPr/>
        </p:nvPicPr>
        <p:blipFill>
          <a:blip r:embed="rId5"/>
          <a:stretch>
            <a:fillRect/>
          </a:stretch>
        </p:blipFill>
        <p:spPr>
          <a:xfrm>
            <a:off x="9264123" y="4869160"/>
            <a:ext cx="1419225" cy="1409700"/>
          </a:xfrm>
          <a:prstGeom prst="rect">
            <a:avLst/>
          </a:prstGeom>
        </p:spPr>
      </p:pic>
      <p:cxnSp>
        <p:nvCxnSpPr>
          <p:cNvPr id="13" name="直線單箭頭接點 12">
            <a:extLst>
              <a:ext uri="{FF2B5EF4-FFF2-40B4-BE49-F238E27FC236}">
                <a16:creationId xmlns:a16="http://schemas.microsoft.com/office/drawing/2014/main" id="{8F332E7B-03CE-4A1C-8407-F087EC262A14}"/>
              </a:ext>
            </a:extLst>
          </p:cNvPr>
          <p:cNvCxnSpPr/>
          <p:nvPr/>
        </p:nvCxnSpPr>
        <p:spPr bwMode="auto">
          <a:xfrm>
            <a:off x="8207958" y="4293096"/>
            <a:ext cx="576064" cy="0"/>
          </a:xfrm>
          <a:prstGeom prst="straightConnector1">
            <a:avLst/>
          </a:prstGeom>
          <a:solidFill>
            <a:srgbClr val="B2B2B2"/>
          </a:solidFill>
          <a:ln w="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 name="頁尾版面配置區 2">
            <a:extLst>
              <a:ext uri="{FF2B5EF4-FFF2-40B4-BE49-F238E27FC236}">
                <a16:creationId xmlns:a16="http://schemas.microsoft.com/office/drawing/2014/main" id="{EB0ED0EB-431E-42AF-8990-08A51C3C4400}"/>
              </a:ext>
            </a:extLst>
          </p:cNvPr>
          <p:cNvSpPr>
            <a:spLocks noGrp="1"/>
          </p:cNvSpPr>
          <p:nvPr>
            <p:ph type="ftr" sz="quarter" idx="11"/>
          </p:nvPr>
        </p:nvSpPr>
        <p:spPr/>
        <p:txBody>
          <a:bodyPr/>
          <a:lstStyle/>
          <a:p>
            <a:pPr>
              <a:defRPr/>
            </a:pPr>
            <a:r>
              <a:rPr lang="en-US" altLang="zh-TW"/>
              <a:t>/42</a:t>
            </a:r>
            <a:endParaRPr lang="en-US" altLang="zh-TW" dirty="0"/>
          </a:p>
        </p:txBody>
      </p:sp>
      <p:sp>
        <p:nvSpPr>
          <p:cNvPr id="7" name="投影片編號版面配置區 6">
            <a:extLst>
              <a:ext uri="{FF2B5EF4-FFF2-40B4-BE49-F238E27FC236}">
                <a16:creationId xmlns:a16="http://schemas.microsoft.com/office/drawing/2014/main" id="{300A171B-5486-43E4-95E8-E94B9C53C393}"/>
              </a:ext>
            </a:extLst>
          </p:cNvPr>
          <p:cNvSpPr>
            <a:spLocks noGrp="1"/>
          </p:cNvSpPr>
          <p:nvPr>
            <p:ph type="sldNum" sz="quarter" idx="12"/>
          </p:nvPr>
        </p:nvSpPr>
        <p:spPr/>
        <p:txBody>
          <a:bodyPr/>
          <a:lstStyle/>
          <a:p>
            <a:pPr>
              <a:defRPr/>
            </a:pPr>
            <a:fld id="{8829B0A6-A5B9-4F19-A482-C4080EE7DAE7}" type="slidenum">
              <a:rPr lang="en-US" altLang="zh-TW" smtClean="0"/>
              <a:pPr>
                <a:defRPr/>
              </a:pPr>
              <a:t>4</a:t>
            </a:fld>
            <a:endParaRPr lang="en-US" altLang="zh-TW" dirty="0"/>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CDBB66CE-15D9-45C4-9141-1EC5CCDA6599}"/>
              </a:ext>
            </a:extLst>
          </p:cNvPr>
          <p:cNvSpPr>
            <a:spLocks noGrp="1" noChangeArrowheads="1"/>
          </p:cNvSpPr>
          <p:nvPr>
            <p:ph type="title"/>
          </p:nvPr>
        </p:nvSpPr>
        <p:spPr>
          <a:xfrm>
            <a:off x="1981200" y="245093"/>
            <a:ext cx="8229600" cy="576262"/>
          </a:xfrm>
        </p:spPr>
        <p:txBody>
          <a:bodyPr/>
          <a:lstStyle/>
          <a:p>
            <a:r>
              <a:rPr lang="en-US" altLang="en-US" dirty="0"/>
              <a:t>File System Layers</a:t>
            </a:r>
          </a:p>
        </p:txBody>
      </p:sp>
      <p:sp>
        <p:nvSpPr>
          <p:cNvPr id="8195" name="Content Placeholder 2">
            <a:extLst>
              <a:ext uri="{FF2B5EF4-FFF2-40B4-BE49-F238E27FC236}">
                <a16:creationId xmlns:a16="http://schemas.microsoft.com/office/drawing/2014/main" id="{DDAD3471-F4DF-5B4A-AD80-1B5DCFD2163D}"/>
              </a:ext>
            </a:extLst>
          </p:cNvPr>
          <p:cNvSpPr>
            <a:spLocks noGrp="1"/>
          </p:cNvSpPr>
          <p:nvPr>
            <p:ph idx="1"/>
          </p:nvPr>
        </p:nvSpPr>
        <p:spPr>
          <a:xfrm>
            <a:off x="551384" y="1210717"/>
            <a:ext cx="11233248" cy="4803775"/>
          </a:xfrm>
        </p:spPr>
        <p:txBody>
          <a:bodyPr/>
          <a:lstStyle/>
          <a:p>
            <a:pPr>
              <a:defRPr/>
            </a:pPr>
            <a:r>
              <a:rPr lang="en-US" altLang="en-US" sz="2400" b="1" dirty="0">
                <a:solidFill>
                  <a:srgbClr val="006699"/>
                </a:solidFill>
                <a:latin typeface="+mj-lt"/>
              </a:rPr>
              <a:t>Device</a:t>
            </a:r>
            <a:r>
              <a:rPr lang="en-US" altLang="en-US" sz="2400" b="1" dirty="0">
                <a:solidFill>
                  <a:srgbClr val="3366FF"/>
                </a:solidFill>
              </a:rPr>
              <a:t> </a:t>
            </a:r>
            <a:r>
              <a:rPr lang="en-US" altLang="en-US" sz="2400" b="1" dirty="0">
                <a:solidFill>
                  <a:srgbClr val="006699"/>
                </a:solidFill>
                <a:latin typeface="+mj-lt"/>
              </a:rPr>
              <a:t>drivers</a:t>
            </a:r>
            <a:r>
              <a:rPr lang="en-US" altLang="en-US" sz="2400" b="1" dirty="0">
                <a:solidFill>
                  <a:srgbClr val="3366FF"/>
                </a:solidFill>
              </a:rPr>
              <a:t> </a:t>
            </a:r>
            <a:r>
              <a:rPr lang="en-US" altLang="en-US" sz="2400" dirty="0"/>
              <a:t>manage I/O devices at the I/O control layer</a:t>
            </a:r>
          </a:p>
          <a:p>
            <a:pPr lvl="1">
              <a:defRPr/>
            </a:pPr>
            <a:r>
              <a:rPr lang="en-US" altLang="en-US" sz="2000" dirty="0"/>
              <a:t>Given commands like </a:t>
            </a:r>
            <a:r>
              <a:rPr lang="ja-JP" altLang="en-US" sz="2000" dirty="0"/>
              <a:t>“</a:t>
            </a:r>
            <a:r>
              <a:rPr lang="en-US" altLang="ja-JP" sz="2000" dirty="0"/>
              <a:t>read drive1, cylinder 72, track 2, sector 10, into memory location 1060</a:t>
            </a:r>
            <a:r>
              <a:rPr lang="ja-JP" altLang="en-US" sz="2000" dirty="0"/>
              <a:t>”</a:t>
            </a:r>
            <a:r>
              <a:rPr lang="en-US" altLang="ja-JP" sz="2000" dirty="0"/>
              <a:t> outputs low-level hardware specific commands to hardware controller</a:t>
            </a:r>
            <a:endParaRPr lang="en-US" altLang="ja-JP" sz="2000" b="1" dirty="0">
              <a:solidFill>
                <a:srgbClr val="3366FF"/>
              </a:solidFill>
            </a:endParaRPr>
          </a:p>
          <a:p>
            <a:pPr>
              <a:defRPr/>
            </a:pPr>
            <a:r>
              <a:rPr lang="en-US" altLang="en-US" sz="2400" b="1" dirty="0">
                <a:solidFill>
                  <a:srgbClr val="006699"/>
                </a:solidFill>
                <a:latin typeface="+mj-lt"/>
              </a:rPr>
              <a:t>Basic</a:t>
            </a:r>
            <a:r>
              <a:rPr lang="en-US" altLang="en-US" sz="2400" b="1" dirty="0">
                <a:solidFill>
                  <a:srgbClr val="3366FF"/>
                </a:solidFill>
              </a:rPr>
              <a:t> </a:t>
            </a:r>
            <a:r>
              <a:rPr lang="en-US" altLang="en-US" sz="2400" b="1" dirty="0">
                <a:solidFill>
                  <a:srgbClr val="006699"/>
                </a:solidFill>
                <a:latin typeface="+mj-lt"/>
              </a:rPr>
              <a:t>file</a:t>
            </a:r>
            <a:r>
              <a:rPr lang="en-US" altLang="en-US" sz="2400" b="1" dirty="0">
                <a:solidFill>
                  <a:srgbClr val="3366FF"/>
                </a:solidFill>
              </a:rPr>
              <a:t> </a:t>
            </a:r>
            <a:r>
              <a:rPr lang="en-US" altLang="en-US" sz="2400" b="1" dirty="0">
                <a:solidFill>
                  <a:srgbClr val="006699"/>
                </a:solidFill>
                <a:latin typeface="+mj-lt"/>
              </a:rPr>
              <a:t>system</a:t>
            </a:r>
            <a:r>
              <a:rPr lang="en-US" altLang="en-US" sz="2400" b="1" dirty="0">
                <a:solidFill>
                  <a:srgbClr val="3366FF"/>
                </a:solidFill>
              </a:rPr>
              <a:t> </a:t>
            </a:r>
            <a:r>
              <a:rPr lang="en-US" altLang="en-US" sz="2400" dirty="0"/>
              <a:t>given command like </a:t>
            </a:r>
            <a:r>
              <a:rPr lang="ja-JP" altLang="en-US" sz="2400" dirty="0"/>
              <a:t>“</a:t>
            </a:r>
            <a:r>
              <a:rPr lang="en-US" altLang="ja-JP" sz="2400" dirty="0"/>
              <a:t>retrieve block 123</a:t>
            </a:r>
            <a:r>
              <a:rPr lang="ja-JP" altLang="en-US" sz="2400" dirty="0"/>
              <a:t>”</a:t>
            </a:r>
            <a:r>
              <a:rPr lang="en-US" altLang="ja-JP" sz="2400" dirty="0"/>
              <a:t> translates to device driver</a:t>
            </a:r>
          </a:p>
          <a:p>
            <a:pPr>
              <a:defRPr/>
            </a:pPr>
            <a:r>
              <a:rPr lang="en-US" altLang="en-US" sz="2400" dirty="0"/>
              <a:t>Also manages memory buffers and caches (allocation, freeing, replacement) </a:t>
            </a:r>
          </a:p>
          <a:p>
            <a:pPr lvl="1">
              <a:defRPr/>
            </a:pPr>
            <a:r>
              <a:rPr lang="en-US" altLang="en-US" sz="2000" dirty="0"/>
              <a:t>Buffers hold data in transit</a:t>
            </a:r>
          </a:p>
          <a:p>
            <a:pPr lvl="1">
              <a:defRPr/>
            </a:pPr>
            <a:r>
              <a:rPr lang="en-US" altLang="en-US" sz="2000" dirty="0"/>
              <a:t>Caches hold frequently used data</a:t>
            </a:r>
            <a:endParaRPr lang="en-US" altLang="ja-JP" sz="2000" b="1" dirty="0">
              <a:solidFill>
                <a:srgbClr val="3366FF"/>
              </a:solidFill>
            </a:endParaRPr>
          </a:p>
          <a:p>
            <a:pPr>
              <a:defRPr/>
            </a:pPr>
            <a:r>
              <a:rPr lang="en-US" altLang="en-US" sz="2400" b="1" dirty="0">
                <a:solidFill>
                  <a:srgbClr val="006699"/>
                </a:solidFill>
                <a:latin typeface="+mj-lt"/>
              </a:rPr>
              <a:t>File</a:t>
            </a:r>
            <a:r>
              <a:rPr lang="en-US" altLang="en-US" sz="2400" b="1" dirty="0">
                <a:solidFill>
                  <a:srgbClr val="3366FF"/>
                </a:solidFill>
              </a:rPr>
              <a:t> </a:t>
            </a:r>
            <a:r>
              <a:rPr lang="en-US" altLang="en-US" sz="2400" b="1" dirty="0">
                <a:solidFill>
                  <a:srgbClr val="006699"/>
                </a:solidFill>
                <a:latin typeface="+mj-lt"/>
              </a:rPr>
              <a:t>organization</a:t>
            </a:r>
            <a:r>
              <a:rPr lang="en-US" altLang="en-US" sz="2400" b="1" dirty="0">
                <a:solidFill>
                  <a:srgbClr val="3366FF"/>
                </a:solidFill>
              </a:rPr>
              <a:t> </a:t>
            </a:r>
            <a:r>
              <a:rPr lang="en-US" altLang="en-US" sz="2400" b="1" dirty="0">
                <a:solidFill>
                  <a:srgbClr val="006699"/>
                </a:solidFill>
                <a:latin typeface="+mj-lt"/>
              </a:rPr>
              <a:t>module</a:t>
            </a:r>
            <a:r>
              <a:rPr lang="en-US" altLang="en-US" sz="2400" b="1" dirty="0">
                <a:solidFill>
                  <a:srgbClr val="3366FF"/>
                </a:solidFill>
              </a:rPr>
              <a:t> </a:t>
            </a:r>
            <a:r>
              <a:rPr lang="en-US" altLang="en-US" sz="2400" dirty="0"/>
              <a:t>understands files, logical address, and physical blocks</a:t>
            </a:r>
          </a:p>
          <a:p>
            <a:pPr marL="285750" lvl="1">
              <a:buClr>
                <a:srgbClr val="993300"/>
              </a:buClr>
              <a:buFont typeface="Wingdings" panose="05000000000000000000" pitchFamily="2" charset="2"/>
              <a:buChar char="§"/>
              <a:defRPr/>
            </a:pPr>
            <a:r>
              <a:rPr lang="en-US" altLang="en-US" sz="2000" dirty="0"/>
              <a:t>Translates logical block # to physical block #</a:t>
            </a:r>
          </a:p>
          <a:p>
            <a:pPr marL="285750" lvl="1">
              <a:buClr>
                <a:srgbClr val="993300"/>
              </a:buClr>
              <a:buFont typeface="Wingdings" panose="05000000000000000000" pitchFamily="2" charset="2"/>
              <a:buChar char="§"/>
              <a:defRPr/>
            </a:pPr>
            <a:r>
              <a:rPr lang="en-US" altLang="en-US" sz="2000" dirty="0"/>
              <a:t>Manages free space, disk allocation</a:t>
            </a:r>
          </a:p>
          <a:p>
            <a:pPr marL="1027113" lvl="3" indent="-341313">
              <a:buClr>
                <a:srgbClr val="993300"/>
              </a:buClr>
              <a:buSzPct val="90000"/>
              <a:buFont typeface="Monotype Sorts" pitchFamily="-84" charset="2"/>
              <a:buChar char="n"/>
              <a:defRPr/>
            </a:pPr>
            <a:endParaRPr lang="en-US" altLang="en-US" sz="1600" dirty="0"/>
          </a:p>
          <a:p>
            <a:pPr lvl="1">
              <a:buClr>
                <a:srgbClr val="993300"/>
              </a:buClr>
              <a:buSzPct val="90000"/>
              <a:buFont typeface="Monotype Sorts" pitchFamily="-84" charset="2"/>
              <a:buChar char="n"/>
              <a:defRPr/>
            </a:pPr>
            <a:endParaRPr lang="en-US" altLang="en-US" sz="2000" dirty="0"/>
          </a:p>
          <a:p>
            <a:pPr marL="1027113" lvl="3" indent="-341313">
              <a:buClr>
                <a:srgbClr val="993300"/>
              </a:buClr>
              <a:buSzPct val="90000"/>
              <a:buFont typeface="Monotype Sorts" pitchFamily="-84" charset="2"/>
              <a:buChar char="n"/>
              <a:defRPr/>
            </a:pPr>
            <a:endParaRPr lang="en-US" altLang="en-US" sz="1600" dirty="0"/>
          </a:p>
          <a:p>
            <a:pPr>
              <a:defRPr/>
            </a:pPr>
            <a:endParaRPr lang="en-US" altLang="en-US" sz="2400" dirty="0"/>
          </a:p>
        </p:txBody>
      </p:sp>
      <p:sp>
        <p:nvSpPr>
          <p:cNvPr id="2" name="頁尾版面配置區 1">
            <a:extLst>
              <a:ext uri="{FF2B5EF4-FFF2-40B4-BE49-F238E27FC236}">
                <a16:creationId xmlns:a16="http://schemas.microsoft.com/office/drawing/2014/main" id="{A5CB7A3A-2C88-42DD-85BA-C60CF1AB42B2}"/>
              </a:ext>
            </a:extLst>
          </p:cNvPr>
          <p:cNvSpPr>
            <a:spLocks noGrp="1"/>
          </p:cNvSpPr>
          <p:nvPr>
            <p:ph type="ftr" sz="quarter" idx="11"/>
          </p:nvPr>
        </p:nvSpPr>
        <p:spPr/>
        <p:txBody>
          <a:bodyPr/>
          <a:lstStyle/>
          <a:p>
            <a:pPr>
              <a:defRPr/>
            </a:pPr>
            <a:r>
              <a:rPr lang="en-US" altLang="zh-TW"/>
              <a:t>/42</a:t>
            </a:r>
            <a:endParaRPr lang="en-US" altLang="zh-TW" dirty="0"/>
          </a:p>
        </p:txBody>
      </p:sp>
      <p:sp>
        <p:nvSpPr>
          <p:cNvPr id="3" name="投影片編號版面配置區 2">
            <a:extLst>
              <a:ext uri="{FF2B5EF4-FFF2-40B4-BE49-F238E27FC236}">
                <a16:creationId xmlns:a16="http://schemas.microsoft.com/office/drawing/2014/main" id="{91C5F55B-F6D1-4B2C-BE97-4CE28336AF5C}"/>
              </a:ext>
            </a:extLst>
          </p:cNvPr>
          <p:cNvSpPr>
            <a:spLocks noGrp="1"/>
          </p:cNvSpPr>
          <p:nvPr>
            <p:ph type="sldNum" sz="quarter" idx="12"/>
          </p:nvPr>
        </p:nvSpPr>
        <p:spPr/>
        <p:txBody>
          <a:bodyPr/>
          <a:lstStyle/>
          <a:p>
            <a:pPr>
              <a:defRPr/>
            </a:pPr>
            <a:fld id="{8829B0A6-A5B9-4F19-A482-C4080EE7DAE7}" type="slidenum">
              <a:rPr lang="en-US" altLang="zh-TW" smtClean="0"/>
              <a:pPr>
                <a:defRPr/>
              </a:pPr>
              <a:t>5</a:t>
            </a:fld>
            <a:endParaRPr lang="en-US" altLang="zh-TW" dirty="0"/>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D1679D0F-FB9C-4217-AF0B-A91D899C7165}"/>
              </a:ext>
            </a:extLst>
          </p:cNvPr>
          <p:cNvSpPr>
            <a:spLocks noGrp="1" noChangeArrowheads="1"/>
          </p:cNvSpPr>
          <p:nvPr>
            <p:ph type="title"/>
          </p:nvPr>
        </p:nvSpPr>
        <p:spPr>
          <a:xfrm>
            <a:off x="1981200" y="247880"/>
            <a:ext cx="8229600" cy="576262"/>
          </a:xfrm>
        </p:spPr>
        <p:txBody>
          <a:bodyPr/>
          <a:lstStyle/>
          <a:p>
            <a:r>
              <a:rPr lang="en-US" altLang="en-US" dirty="0"/>
              <a:t>File System Layers (Cont.)</a:t>
            </a:r>
          </a:p>
        </p:txBody>
      </p:sp>
      <p:sp>
        <p:nvSpPr>
          <p:cNvPr id="16386" name="Content Placeholder 2">
            <a:extLst>
              <a:ext uri="{FF2B5EF4-FFF2-40B4-BE49-F238E27FC236}">
                <a16:creationId xmlns:a16="http://schemas.microsoft.com/office/drawing/2014/main" id="{190C61EE-E2DF-40C7-AD60-5A1AC9076867}"/>
              </a:ext>
            </a:extLst>
          </p:cNvPr>
          <p:cNvSpPr>
            <a:spLocks noGrp="1" noChangeArrowheads="1"/>
          </p:cNvSpPr>
          <p:nvPr>
            <p:ph idx="1"/>
          </p:nvPr>
        </p:nvSpPr>
        <p:spPr>
          <a:xfrm>
            <a:off x="0" y="1124744"/>
            <a:ext cx="12192000" cy="5341360"/>
          </a:xfrm>
        </p:spPr>
        <p:txBody>
          <a:bodyPr/>
          <a:lstStyle/>
          <a:p>
            <a:r>
              <a:rPr lang="en-US" altLang="en-US" sz="2400" b="1" dirty="0">
                <a:solidFill>
                  <a:srgbClr val="006699"/>
                </a:solidFill>
                <a:latin typeface="+mj-lt"/>
              </a:rPr>
              <a:t>Logical</a:t>
            </a:r>
            <a:r>
              <a:rPr lang="en-US" altLang="en-US" sz="2400" b="1" dirty="0">
                <a:solidFill>
                  <a:srgbClr val="3366FF"/>
                </a:solidFill>
              </a:rPr>
              <a:t> </a:t>
            </a:r>
            <a:r>
              <a:rPr lang="en-US" altLang="en-US" sz="2400" b="1" dirty="0">
                <a:solidFill>
                  <a:srgbClr val="006699"/>
                </a:solidFill>
                <a:latin typeface="+mj-lt"/>
              </a:rPr>
              <a:t>file</a:t>
            </a:r>
            <a:r>
              <a:rPr lang="en-US" altLang="en-US" sz="2400" b="1" dirty="0">
                <a:solidFill>
                  <a:srgbClr val="3366FF"/>
                </a:solidFill>
              </a:rPr>
              <a:t> </a:t>
            </a:r>
            <a:r>
              <a:rPr lang="en-US" altLang="en-US" sz="2400" b="1" dirty="0">
                <a:solidFill>
                  <a:srgbClr val="006699"/>
                </a:solidFill>
                <a:latin typeface="+mj-lt"/>
              </a:rPr>
              <a:t>system</a:t>
            </a:r>
            <a:r>
              <a:rPr lang="en-US" altLang="en-US" sz="2400" b="1" dirty="0">
                <a:solidFill>
                  <a:srgbClr val="3366FF"/>
                </a:solidFill>
              </a:rPr>
              <a:t> </a:t>
            </a:r>
            <a:r>
              <a:rPr lang="en-US" altLang="en-US" sz="2400" dirty="0"/>
              <a:t>manages metadata information</a:t>
            </a:r>
          </a:p>
          <a:p>
            <a:pPr lvl="1"/>
            <a:r>
              <a:rPr lang="en-US" altLang="en-US" sz="2000" dirty="0"/>
              <a:t>Translates file name into file number, file handle, location by maintaining file control blocks (</a:t>
            </a:r>
            <a:r>
              <a:rPr lang="en-US" altLang="en-US" sz="2000" b="1" dirty="0">
                <a:solidFill>
                  <a:srgbClr val="006699"/>
                </a:solidFill>
                <a:latin typeface="+mj-lt"/>
              </a:rPr>
              <a:t>inodes</a:t>
            </a:r>
            <a:r>
              <a:rPr lang="en-US" altLang="en-US" sz="2000" dirty="0"/>
              <a:t> in UNIX)</a:t>
            </a:r>
          </a:p>
          <a:p>
            <a:pPr lvl="1"/>
            <a:r>
              <a:rPr lang="en-US" altLang="en-US" sz="2000" dirty="0"/>
              <a:t>Directory management</a:t>
            </a:r>
          </a:p>
          <a:p>
            <a:pPr lvl="1"/>
            <a:r>
              <a:rPr lang="en-US" altLang="en-US" sz="2000" dirty="0"/>
              <a:t>Protection</a:t>
            </a:r>
          </a:p>
          <a:p>
            <a:r>
              <a:rPr lang="en-US" altLang="en-US" sz="2400" dirty="0"/>
              <a:t>Layering useful for reducing complexity and redundancy, but adds overhead and can decrease performance </a:t>
            </a:r>
          </a:p>
          <a:p>
            <a:r>
              <a:rPr lang="en-US" altLang="en-US" sz="2400" dirty="0"/>
              <a:t>Logical layers can be implemented by any coding method according to OS designer</a:t>
            </a:r>
          </a:p>
          <a:p>
            <a:pPr>
              <a:defRPr/>
            </a:pPr>
            <a:r>
              <a:rPr lang="en-US" altLang="en-US" sz="2400" dirty="0"/>
              <a:t>Many file systems, sometimes many within an operating system</a:t>
            </a:r>
          </a:p>
          <a:p>
            <a:pPr lvl="1">
              <a:defRPr/>
            </a:pPr>
            <a:r>
              <a:rPr lang="en-US" altLang="en-US" sz="2000" dirty="0"/>
              <a:t>Each with its own format (CD-ROM is ISO 9660; Unix has </a:t>
            </a:r>
            <a:r>
              <a:rPr lang="en-US" altLang="en-US" sz="2000" b="1" dirty="0">
                <a:solidFill>
                  <a:srgbClr val="006699"/>
                </a:solidFill>
              </a:rPr>
              <a:t>UFS</a:t>
            </a:r>
            <a:r>
              <a:rPr lang="en-US" altLang="en-US" sz="2000" dirty="0"/>
              <a:t>, FFS;  Windows has FAT, FAT32, NTFS as well as floppy, CD, DVD Blu-ray, Linux has more than 130 types, with </a:t>
            </a:r>
            <a:r>
              <a:rPr lang="en-US" altLang="en-US" sz="2000" b="1" dirty="0">
                <a:solidFill>
                  <a:srgbClr val="006699"/>
                </a:solidFill>
              </a:rPr>
              <a:t>extended</a:t>
            </a:r>
            <a:r>
              <a:rPr lang="en-US" altLang="en-US" sz="2000" b="1" dirty="0">
                <a:solidFill>
                  <a:srgbClr val="3366FF"/>
                </a:solidFill>
              </a:rPr>
              <a:t> </a:t>
            </a:r>
            <a:r>
              <a:rPr lang="en-US" altLang="en-US" sz="2000" b="1" dirty="0">
                <a:solidFill>
                  <a:srgbClr val="006699"/>
                </a:solidFill>
              </a:rPr>
              <a:t>file</a:t>
            </a:r>
            <a:r>
              <a:rPr lang="en-US" altLang="en-US" sz="2000" b="1" dirty="0">
                <a:solidFill>
                  <a:srgbClr val="3366FF"/>
                </a:solidFill>
              </a:rPr>
              <a:t> </a:t>
            </a:r>
            <a:r>
              <a:rPr lang="en-US" altLang="en-US" sz="2000" b="1" dirty="0">
                <a:solidFill>
                  <a:srgbClr val="006699"/>
                </a:solidFill>
              </a:rPr>
              <a:t>system</a:t>
            </a:r>
            <a:r>
              <a:rPr lang="en-US" altLang="en-US" sz="2000" b="1" dirty="0">
                <a:solidFill>
                  <a:srgbClr val="3366FF"/>
                </a:solidFill>
              </a:rPr>
              <a:t> </a:t>
            </a:r>
            <a:r>
              <a:rPr lang="en-US" altLang="en-US" sz="2000" dirty="0"/>
              <a:t>ext3 and ext4 leading; plus distributed file systems, etc.)</a:t>
            </a:r>
          </a:p>
          <a:p>
            <a:pPr lvl="1">
              <a:defRPr/>
            </a:pPr>
            <a:r>
              <a:rPr lang="en-US" altLang="en-US" sz="2000" dirty="0"/>
              <a:t>New ones still arriving – ZFS, </a:t>
            </a:r>
            <a:r>
              <a:rPr lang="en-US" altLang="en-US" sz="2000" dirty="0" err="1"/>
              <a:t>GoogleFS</a:t>
            </a:r>
            <a:r>
              <a:rPr lang="en-US" altLang="en-US" sz="2000" dirty="0"/>
              <a:t>, Oracle ASM, FUSE, IPFS</a:t>
            </a:r>
          </a:p>
          <a:p>
            <a:endParaRPr lang="en-US" altLang="en-US" sz="2400" dirty="0"/>
          </a:p>
        </p:txBody>
      </p:sp>
      <p:sp>
        <p:nvSpPr>
          <p:cNvPr id="2" name="頁尾版面配置區 1">
            <a:extLst>
              <a:ext uri="{FF2B5EF4-FFF2-40B4-BE49-F238E27FC236}">
                <a16:creationId xmlns:a16="http://schemas.microsoft.com/office/drawing/2014/main" id="{467DABD2-3792-4ED0-B6E9-D52977106040}"/>
              </a:ext>
            </a:extLst>
          </p:cNvPr>
          <p:cNvSpPr>
            <a:spLocks noGrp="1"/>
          </p:cNvSpPr>
          <p:nvPr>
            <p:ph type="ftr" sz="quarter" idx="11"/>
          </p:nvPr>
        </p:nvSpPr>
        <p:spPr/>
        <p:txBody>
          <a:bodyPr/>
          <a:lstStyle/>
          <a:p>
            <a:pPr>
              <a:defRPr/>
            </a:pPr>
            <a:r>
              <a:rPr lang="en-US" altLang="zh-TW"/>
              <a:t>/42</a:t>
            </a:r>
            <a:endParaRPr lang="en-US" altLang="zh-TW" dirty="0"/>
          </a:p>
        </p:txBody>
      </p:sp>
      <p:sp>
        <p:nvSpPr>
          <p:cNvPr id="3" name="投影片編號版面配置區 2">
            <a:extLst>
              <a:ext uri="{FF2B5EF4-FFF2-40B4-BE49-F238E27FC236}">
                <a16:creationId xmlns:a16="http://schemas.microsoft.com/office/drawing/2014/main" id="{9363094A-60C1-429C-BFA6-FFC527DD8A14}"/>
              </a:ext>
            </a:extLst>
          </p:cNvPr>
          <p:cNvSpPr>
            <a:spLocks noGrp="1"/>
          </p:cNvSpPr>
          <p:nvPr>
            <p:ph type="sldNum" sz="quarter" idx="12"/>
          </p:nvPr>
        </p:nvSpPr>
        <p:spPr/>
        <p:txBody>
          <a:bodyPr/>
          <a:lstStyle/>
          <a:p>
            <a:pPr>
              <a:defRPr/>
            </a:pPr>
            <a:fld id="{8829B0A6-A5B9-4F19-A482-C4080EE7DAE7}" type="slidenum">
              <a:rPr lang="en-US" altLang="zh-TW" smtClean="0"/>
              <a:pPr>
                <a:defRPr/>
              </a:pPr>
              <a:t>6</a:t>
            </a:fld>
            <a:endParaRPr lang="en-US" altLang="zh-TW" dirty="0"/>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DB183F6F-CF73-40EC-8D07-F3938BC23E83}"/>
              </a:ext>
            </a:extLst>
          </p:cNvPr>
          <p:cNvSpPr>
            <a:spLocks noGrp="1" noChangeArrowheads="1"/>
          </p:cNvSpPr>
          <p:nvPr>
            <p:ph type="title"/>
          </p:nvPr>
        </p:nvSpPr>
        <p:spPr>
          <a:xfrm>
            <a:off x="2383388" y="241336"/>
            <a:ext cx="7724775" cy="576262"/>
          </a:xfrm>
        </p:spPr>
        <p:txBody>
          <a:bodyPr/>
          <a:lstStyle/>
          <a:p>
            <a:pPr eaLnBrk="1" hangingPunct="1"/>
            <a:r>
              <a:rPr lang="en-US" altLang="en-US" dirty="0"/>
              <a:t>File-System Operations</a:t>
            </a:r>
          </a:p>
        </p:txBody>
      </p:sp>
      <p:sp>
        <p:nvSpPr>
          <p:cNvPr id="18434" name="Content Placeholder 2">
            <a:extLst>
              <a:ext uri="{FF2B5EF4-FFF2-40B4-BE49-F238E27FC236}">
                <a16:creationId xmlns:a16="http://schemas.microsoft.com/office/drawing/2014/main" id="{F5FDD909-A5BC-4211-8C91-9570F3CAE41F}"/>
              </a:ext>
            </a:extLst>
          </p:cNvPr>
          <p:cNvSpPr>
            <a:spLocks noGrp="1" noChangeArrowheads="1"/>
          </p:cNvSpPr>
          <p:nvPr>
            <p:ph idx="1"/>
          </p:nvPr>
        </p:nvSpPr>
        <p:spPr>
          <a:xfrm>
            <a:off x="497475" y="1268760"/>
            <a:ext cx="11496600" cy="4530725"/>
          </a:xfrm>
        </p:spPr>
        <p:txBody>
          <a:bodyPr/>
          <a:lstStyle/>
          <a:p>
            <a:r>
              <a:rPr lang="en-US" altLang="en-US" sz="2400" dirty="0"/>
              <a:t>We have system calls at the API level, but how do we implement their functions?</a:t>
            </a:r>
          </a:p>
          <a:p>
            <a:pPr lvl="1"/>
            <a:r>
              <a:rPr lang="en-US" altLang="en-US" sz="2000" dirty="0"/>
              <a:t>On-disk and in-memory structures</a:t>
            </a:r>
          </a:p>
          <a:p>
            <a:r>
              <a:rPr lang="en-US" altLang="en-US" sz="2400" b="1" dirty="0">
                <a:solidFill>
                  <a:srgbClr val="006699"/>
                </a:solidFill>
                <a:latin typeface="+mj-lt"/>
              </a:rPr>
              <a:t>Boot</a:t>
            </a:r>
            <a:r>
              <a:rPr lang="en-US" altLang="en-US" sz="2400" b="1" dirty="0">
                <a:solidFill>
                  <a:srgbClr val="3366FF"/>
                </a:solidFill>
              </a:rPr>
              <a:t> </a:t>
            </a:r>
            <a:r>
              <a:rPr lang="en-US" altLang="en-US" sz="2400" b="1" dirty="0">
                <a:solidFill>
                  <a:srgbClr val="006699"/>
                </a:solidFill>
                <a:latin typeface="+mj-lt"/>
              </a:rPr>
              <a:t>control</a:t>
            </a:r>
            <a:r>
              <a:rPr lang="en-US" altLang="en-US" sz="2400" b="1" dirty="0">
                <a:solidFill>
                  <a:srgbClr val="3366FF"/>
                </a:solidFill>
              </a:rPr>
              <a:t> </a:t>
            </a:r>
            <a:r>
              <a:rPr lang="en-US" altLang="en-US" sz="2400" b="1" dirty="0">
                <a:solidFill>
                  <a:srgbClr val="006699"/>
                </a:solidFill>
                <a:latin typeface="+mj-lt"/>
              </a:rPr>
              <a:t>block</a:t>
            </a:r>
            <a:r>
              <a:rPr lang="en-US" altLang="en-US" sz="2400" dirty="0">
                <a:solidFill>
                  <a:srgbClr val="3366FF"/>
                </a:solidFill>
              </a:rPr>
              <a:t> </a:t>
            </a:r>
            <a:r>
              <a:rPr lang="en-US" altLang="en-US" sz="2400" dirty="0"/>
              <a:t>contains info needed by system to boot OS from that volume</a:t>
            </a:r>
          </a:p>
          <a:p>
            <a:pPr lvl="1"/>
            <a:r>
              <a:rPr lang="en-US" altLang="en-US" sz="2000" dirty="0"/>
              <a:t>Needed if volume contains OS, usually first block of volume</a:t>
            </a:r>
          </a:p>
          <a:p>
            <a:r>
              <a:rPr lang="en-US" altLang="en-US" sz="2400" b="1" dirty="0">
                <a:solidFill>
                  <a:srgbClr val="006699"/>
                </a:solidFill>
                <a:latin typeface="+mj-lt"/>
              </a:rPr>
              <a:t>Volume</a:t>
            </a:r>
            <a:r>
              <a:rPr lang="en-US" altLang="en-US" sz="2400" b="1" dirty="0">
                <a:solidFill>
                  <a:srgbClr val="3366FF"/>
                </a:solidFill>
              </a:rPr>
              <a:t> </a:t>
            </a:r>
            <a:r>
              <a:rPr lang="en-US" altLang="en-US" sz="2400" b="1" dirty="0">
                <a:solidFill>
                  <a:srgbClr val="006699"/>
                </a:solidFill>
                <a:latin typeface="+mj-lt"/>
              </a:rPr>
              <a:t>control</a:t>
            </a:r>
            <a:r>
              <a:rPr lang="en-US" altLang="en-US" sz="2400" b="1" dirty="0">
                <a:solidFill>
                  <a:srgbClr val="3366FF"/>
                </a:solidFill>
              </a:rPr>
              <a:t> </a:t>
            </a:r>
            <a:r>
              <a:rPr lang="en-US" altLang="en-US" sz="2400" b="1" dirty="0">
                <a:solidFill>
                  <a:srgbClr val="006699"/>
                </a:solidFill>
                <a:latin typeface="+mj-lt"/>
              </a:rPr>
              <a:t>block</a:t>
            </a:r>
            <a:r>
              <a:rPr lang="en-US" altLang="en-US" sz="2400" b="1" dirty="0">
                <a:solidFill>
                  <a:srgbClr val="3366FF"/>
                </a:solidFill>
              </a:rPr>
              <a:t> </a:t>
            </a:r>
            <a:r>
              <a:rPr lang="en-US" altLang="en-US" sz="2400" b="1" dirty="0">
                <a:solidFill>
                  <a:srgbClr val="000000"/>
                </a:solidFill>
              </a:rPr>
              <a:t>(</a:t>
            </a:r>
            <a:r>
              <a:rPr lang="en-US" altLang="en-US" sz="2400" b="1" dirty="0">
                <a:solidFill>
                  <a:srgbClr val="006699"/>
                </a:solidFill>
                <a:latin typeface="+mj-lt"/>
              </a:rPr>
              <a:t>superblock</a:t>
            </a:r>
            <a:r>
              <a:rPr lang="en-US" altLang="en-US" sz="2400" b="1" dirty="0">
                <a:solidFill>
                  <a:srgbClr val="3366FF"/>
                </a:solidFill>
              </a:rPr>
              <a:t>, </a:t>
            </a:r>
            <a:r>
              <a:rPr lang="en-US" altLang="en-US" sz="2400" b="1" dirty="0">
                <a:solidFill>
                  <a:srgbClr val="006699"/>
                </a:solidFill>
                <a:latin typeface="+mj-lt"/>
              </a:rPr>
              <a:t>master</a:t>
            </a:r>
            <a:r>
              <a:rPr lang="en-US" altLang="en-US" sz="2400" b="1" dirty="0">
                <a:solidFill>
                  <a:srgbClr val="3366FF"/>
                </a:solidFill>
              </a:rPr>
              <a:t> </a:t>
            </a:r>
            <a:r>
              <a:rPr lang="en-US" altLang="en-US" sz="2400" b="1" dirty="0">
                <a:solidFill>
                  <a:srgbClr val="006699"/>
                </a:solidFill>
                <a:latin typeface="+mj-lt"/>
              </a:rPr>
              <a:t>file</a:t>
            </a:r>
            <a:r>
              <a:rPr lang="en-US" altLang="en-US" sz="2400" b="1" dirty="0">
                <a:solidFill>
                  <a:srgbClr val="3366FF"/>
                </a:solidFill>
              </a:rPr>
              <a:t> </a:t>
            </a:r>
            <a:r>
              <a:rPr lang="en-US" altLang="en-US" sz="2400" b="1" dirty="0">
                <a:solidFill>
                  <a:srgbClr val="006699"/>
                </a:solidFill>
                <a:latin typeface="+mj-lt"/>
              </a:rPr>
              <a:t>table</a:t>
            </a:r>
            <a:r>
              <a:rPr lang="en-US" altLang="en-US" sz="2400" b="1" dirty="0">
                <a:solidFill>
                  <a:srgbClr val="000000"/>
                </a:solidFill>
              </a:rPr>
              <a:t>)</a:t>
            </a:r>
            <a:r>
              <a:rPr lang="en-US" altLang="en-US" sz="2400" dirty="0">
                <a:solidFill>
                  <a:srgbClr val="3366FF"/>
                </a:solidFill>
              </a:rPr>
              <a:t> </a:t>
            </a:r>
            <a:r>
              <a:rPr lang="en-US" altLang="en-US" sz="2400" dirty="0"/>
              <a:t>contains volume details</a:t>
            </a:r>
          </a:p>
          <a:p>
            <a:pPr lvl="1"/>
            <a:r>
              <a:rPr lang="en-US" altLang="en-US" sz="2000" dirty="0"/>
              <a:t>Total # of blocks, # of free blocks, block size, free block pointers or array</a:t>
            </a:r>
          </a:p>
          <a:p>
            <a:r>
              <a:rPr lang="en-US" altLang="en-US" sz="2400" dirty="0"/>
              <a:t>Directory structure organizes the files</a:t>
            </a:r>
          </a:p>
          <a:p>
            <a:pPr lvl="1"/>
            <a:r>
              <a:rPr lang="en-US" altLang="en-US" sz="2000" dirty="0"/>
              <a:t>Names and inode numbers, master file table</a:t>
            </a:r>
          </a:p>
        </p:txBody>
      </p:sp>
      <p:sp>
        <p:nvSpPr>
          <p:cNvPr id="2" name="頁尾版面配置區 1">
            <a:extLst>
              <a:ext uri="{FF2B5EF4-FFF2-40B4-BE49-F238E27FC236}">
                <a16:creationId xmlns:a16="http://schemas.microsoft.com/office/drawing/2014/main" id="{0E3CB99E-58CE-4ECE-973F-D24A9059102A}"/>
              </a:ext>
            </a:extLst>
          </p:cNvPr>
          <p:cNvSpPr>
            <a:spLocks noGrp="1"/>
          </p:cNvSpPr>
          <p:nvPr>
            <p:ph type="ftr" sz="quarter" idx="11"/>
          </p:nvPr>
        </p:nvSpPr>
        <p:spPr/>
        <p:txBody>
          <a:bodyPr/>
          <a:lstStyle/>
          <a:p>
            <a:pPr>
              <a:defRPr/>
            </a:pPr>
            <a:r>
              <a:rPr lang="en-US" altLang="zh-TW"/>
              <a:t>/42</a:t>
            </a:r>
            <a:endParaRPr lang="en-US" altLang="zh-TW" dirty="0"/>
          </a:p>
        </p:txBody>
      </p:sp>
      <p:sp>
        <p:nvSpPr>
          <p:cNvPr id="3" name="投影片編號版面配置區 2">
            <a:extLst>
              <a:ext uri="{FF2B5EF4-FFF2-40B4-BE49-F238E27FC236}">
                <a16:creationId xmlns:a16="http://schemas.microsoft.com/office/drawing/2014/main" id="{4F5ABCFC-0245-47D9-A6BF-9068219CDFA9}"/>
              </a:ext>
            </a:extLst>
          </p:cNvPr>
          <p:cNvSpPr>
            <a:spLocks noGrp="1"/>
          </p:cNvSpPr>
          <p:nvPr>
            <p:ph type="sldNum" sz="quarter" idx="12"/>
          </p:nvPr>
        </p:nvSpPr>
        <p:spPr/>
        <p:txBody>
          <a:bodyPr/>
          <a:lstStyle/>
          <a:p>
            <a:pPr>
              <a:defRPr/>
            </a:pPr>
            <a:fld id="{8829B0A6-A5B9-4F19-A482-C4080EE7DAE7}" type="slidenum">
              <a:rPr lang="en-US" altLang="zh-TW" smtClean="0"/>
              <a:pPr>
                <a:defRPr/>
              </a:pPr>
              <a:t>7</a:t>
            </a:fld>
            <a:endParaRPr lang="en-US" altLang="zh-TW" dirty="0"/>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A61E6968-23CC-4041-AF8F-B396E75F103C}"/>
              </a:ext>
            </a:extLst>
          </p:cNvPr>
          <p:cNvSpPr>
            <a:spLocks noGrp="1" noChangeArrowheads="1"/>
          </p:cNvSpPr>
          <p:nvPr>
            <p:ph type="title"/>
          </p:nvPr>
        </p:nvSpPr>
        <p:spPr>
          <a:xfrm>
            <a:off x="1919536" y="307848"/>
            <a:ext cx="9011345" cy="576262"/>
          </a:xfrm>
        </p:spPr>
        <p:txBody>
          <a:bodyPr/>
          <a:lstStyle/>
          <a:p>
            <a:pPr eaLnBrk="1" hangingPunct="1"/>
            <a:r>
              <a:rPr lang="en-US" altLang="en-US" dirty="0"/>
              <a:t>File-System Implementation (Cont.)</a:t>
            </a:r>
          </a:p>
        </p:txBody>
      </p:sp>
      <p:sp>
        <p:nvSpPr>
          <p:cNvPr id="20482" name="Content Placeholder 2">
            <a:extLst>
              <a:ext uri="{FF2B5EF4-FFF2-40B4-BE49-F238E27FC236}">
                <a16:creationId xmlns:a16="http://schemas.microsoft.com/office/drawing/2014/main" id="{5CBF3188-619B-44AD-816A-4D225B7F4081}"/>
              </a:ext>
            </a:extLst>
          </p:cNvPr>
          <p:cNvSpPr>
            <a:spLocks noGrp="1" noChangeArrowheads="1"/>
          </p:cNvSpPr>
          <p:nvPr>
            <p:ph idx="1"/>
          </p:nvPr>
        </p:nvSpPr>
        <p:spPr>
          <a:xfrm>
            <a:off x="551384" y="1268760"/>
            <a:ext cx="11364924" cy="4530725"/>
          </a:xfrm>
        </p:spPr>
        <p:txBody>
          <a:bodyPr/>
          <a:lstStyle/>
          <a:p>
            <a:r>
              <a:rPr lang="en-US" altLang="en-US" dirty="0"/>
              <a:t>Per-file </a:t>
            </a:r>
            <a:r>
              <a:rPr lang="en-US" altLang="en-US" b="1" dirty="0">
                <a:solidFill>
                  <a:srgbClr val="006699"/>
                </a:solidFill>
                <a:latin typeface="+mj-lt"/>
              </a:rPr>
              <a:t>File</a:t>
            </a:r>
            <a:r>
              <a:rPr lang="en-US" altLang="en-US" b="1" dirty="0">
                <a:solidFill>
                  <a:srgbClr val="3366FF"/>
                </a:solidFill>
              </a:rPr>
              <a:t> </a:t>
            </a:r>
            <a:r>
              <a:rPr lang="en-US" altLang="en-US" b="1" dirty="0">
                <a:solidFill>
                  <a:srgbClr val="006699"/>
                </a:solidFill>
                <a:latin typeface="+mj-lt"/>
              </a:rPr>
              <a:t>Control</a:t>
            </a:r>
            <a:r>
              <a:rPr lang="en-US" altLang="en-US" b="1" dirty="0">
                <a:solidFill>
                  <a:srgbClr val="3366FF"/>
                </a:solidFill>
              </a:rPr>
              <a:t> </a:t>
            </a:r>
            <a:r>
              <a:rPr lang="en-US" altLang="en-US" b="1" dirty="0">
                <a:solidFill>
                  <a:srgbClr val="006699"/>
                </a:solidFill>
                <a:latin typeface="+mj-lt"/>
              </a:rPr>
              <a:t>Block</a:t>
            </a:r>
            <a:r>
              <a:rPr lang="en-US" altLang="en-US" b="1" dirty="0">
                <a:solidFill>
                  <a:srgbClr val="3366FF"/>
                </a:solidFill>
              </a:rPr>
              <a:t> </a:t>
            </a:r>
            <a:r>
              <a:rPr lang="en-US" altLang="en-US" dirty="0">
                <a:solidFill>
                  <a:srgbClr val="000000"/>
                </a:solidFill>
              </a:rPr>
              <a:t>(</a:t>
            </a:r>
            <a:r>
              <a:rPr lang="en-US" altLang="en-US" b="1" dirty="0">
                <a:solidFill>
                  <a:srgbClr val="006699"/>
                </a:solidFill>
                <a:latin typeface="+mj-lt"/>
              </a:rPr>
              <a:t>FCB</a:t>
            </a:r>
            <a:r>
              <a:rPr lang="en-US" altLang="en-US" dirty="0"/>
              <a:t>) contains many details about the file</a:t>
            </a:r>
          </a:p>
          <a:p>
            <a:pPr lvl="1"/>
            <a:r>
              <a:rPr lang="en-US" altLang="en-US" dirty="0"/>
              <a:t>typically inode number, permissions, size, dates</a:t>
            </a:r>
          </a:p>
          <a:p>
            <a:pPr lvl="1"/>
            <a:r>
              <a:rPr lang="en-US" altLang="en-US" dirty="0"/>
              <a:t>NFTS stores into in master file table  using relational DB structures</a:t>
            </a:r>
          </a:p>
        </p:txBody>
      </p:sp>
      <p:pic>
        <p:nvPicPr>
          <p:cNvPr id="20483" name="Picture 5">
            <a:extLst>
              <a:ext uri="{FF2B5EF4-FFF2-40B4-BE49-F238E27FC236}">
                <a16:creationId xmlns:a16="http://schemas.microsoft.com/office/drawing/2014/main" id="{8A6DDED1-6F8C-4F20-B323-225ED207AC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4029" y="2830470"/>
            <a:ext cx="4483942" cy="2969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39661E3E-0A00-4969-8440-1AA676C24CC7}"/>
              </a:ext>
            </a:extLst>
          </p:cNvPr>
          <p:cNvSpPr>
            <a:spLocks noGrp="1"/>
          </p:cNvSpPr>
          <p:nvPr>
            <p:ph type="ftr" sz="quarter" idx="11"/>
          </p:nvPr>
        </p:nvSpPr>
        <p:spPr/>
        <p:txBody>
          <a:bodyPr/>
          <a:lstStyle/>
          <a:p>
            <a:pPr>
              <a:defRPr/>
            </a:pPr>
            <a:r>
              <a:rPr lang="en-US" altLang="zh-TW"/>
              <a:t>/42</a:t>
            </a:r>
            <a:endParaRPr lang="en-US" altLang="zh-TW" dirty="0"/>
          </a:p>
        </p:txBody>
      </p:sp>
      <p:sp>
        <p:nvSpPr>
          <p:cNvPr id="3" name="投影片編號版面配置區 2">
            <a:extLst>
              <a:ext uri="{FF2B5EF4-FFF2-40B4-BE49-F238E27FC236}">
                <a16:creationId xmlns:a16="http://schemas.microsoft.com/office/drawing/2014/main" id="{928A4B53-3652-4B6C-B5AF-C4088316547C}"/>
              </a:ext>
            </a:extLst>
          </p:cNvPr>
          <p:cNvSpPr>
            <a:spLocks noGrp="1"/>
          </p:cNvSpPr>
          <p:nvPr>
            <p:ph type="sldNum" sz="quarter" idx="12"/>
          </p:nvPr>
        </p:nvSpPr>
        <p:spPr/>
        <p:txBody>
          <a:bodyPr/>
          <a:lstStyle/>
          <a:p>
            <a:pPr>
              <a:defRPr/>
            </a:pPr>
            <a:fld id="{8829B0A6-A5B9-4F19-A482-C4080EE7DAE7}" type="slidenum">
              <a:rPr lang="en-US" altLang="zh-TW" smtClean="0"/>
              <a:pPr>
                <a:defRPr/>
              </a:pPr>
              <a:t>8</a:t>
            </a:fld>
            <a:endParaRPr lang="en-US" altLang="zh-TW" dirty="0"/>
          </a:p>
        </p:txBody>
      </p:sp>
    </p:spTree>
  </p:cSld>
  <p:clrMapOvr>
    <a:masterClrMapping/>
  </p:clrMapOvr>
  <p:transition spd="slow">
    <p:wipe/>
  </p:transition>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Times New Roman"/>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Bickley Script LET" pitchFamily="2" charset="0"/>
            <a:ea typeface="新細明體" pitchFamily="18" charset="-120"/>
          </a:defRPr>
        </a:defPPr>
      </a:lstStyle>
    </a:spDef>
    <a:lnDef>
      <a:spPr bwMode="auto">
        <a:xfrm>
          <a:off x="0" y="0"/>
          <a:ext cx="1" cy="1"/>
        </a:xfrm>
        <a:custGeom>
          <a:avLst/>
          <a:gdLst/>
          <a:ahLst/>
          <a:cxnLst/>
          <a:rect l="0" t="0" r="0" b="0"/>
          <a:pathLst/>
        </a:cu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Bickley Script LET" pitchFamily="2" charset="0"/>
            <a:ea typeface="新細明體" pitchFamily="18" charset="-12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18535</TotalTime>
  <Words>2434</Words>
  <Application>Microsoft Office PowerPoint</Application>
  <PresentationFormat>寬螢幕</PresentationFormat>
  <Paragraphs>392</Paragraphs>
  <Slides>43</Slides>
  <Notes>36</Notes>
  <HiddenSlides>0</HiddenSlides>
  <MMClips>0</MMClips>
  <ScaleCrop>false</ScaleCrop>
  <HeadingPairs>
    <vt:vector size="6" baseType="variant">
      <vt:variant>
        <vt:lpstr>使用字型</vt:lpstr>
      </vt:variant>
      <vt:variant>
        <vt:i4>13</vt:i4>
      </vt:variant>
      <vt:variant>
        <vt:lpstr>佈景主題</vt:lpstr>
      </vt:variant>
      <vt:variant>
        <vt:i4>1</vt:i4>
      </vt:variant>
      <vt:variant>
        <vt:lpstr>投影片標題</vt:lpstr>
      </vt:variant>
      <vt:variant>
        <vt:i4>43</vt:i4>
      </vt:variant>
    </vt:vector>
  </HeadingPairs>
  <TitlesOfParts>
    <vt:vector size="57" baseType="lpstr">
      <vt:lpstr>Bickley Script LET</vt:lpstr>
      <vt:lpstr>Monotype Sorts</vt:lpstr>
      <vt:lpstr>ＭＳ Ｐゴシック</vt:lpstr>
      <vt:lpstr>ＭＳ Ｐゴシック</vt:lpstr>
      <vt:lpstr>全真中隸書</vt:lpstr>
      <vt:lpstr>新細明體</vt:lpstr>
      <vt:lpstr>Arial</vt:lpstr>
      <vt:lpstr>Helvetica</vt:lpstr>
      <vt:lpstr>MT Extra</vt:lpstr>
      <vt:lpstr>Symbol</vt:lpstr>
      <vt:lpstr>Times New Roman</vt:lpstr>
      <vt:lpstr>Verdana</vt:lpstr>
      <vt:lpstr>Wingdings</vt:lpstr>
      <vt:lpstr>1_Default Design</vt:lpstr>
      <vt:lpstr>Chapter 14:  File System Implementation</vt:lpstr>
      <vt:lpstr>Outline </vt:lpstr>
      <vt:lpstr>Objectives</vt:lpstr>
      <vt:lpstr>File-System Structure</vt:lpstr>
      <vt:lpstr>Layered File System</vt:lpstr>
      <vt:lpstr>File System Layers</vt:lpstr>
      <vt:lpstr>File System Layers (Cont.)</vt:lpstr>
      <vt:lpstr>File-System Operations</vt:lpstr>
      <vt:lpstr>File-System Implementation (Cont.)</vt:lpstr>
      <vt:lpstr>In-Memory File System Structures</vt:lpstr>
      <vt:lpstr>In-Memory File System Structures</vt:lpstr>
      <vt:lpstr>Directory Implementation</vt:lpstr>
      <vt:lpstr>Allocation Methods - Contiguous</vt:lpstr>
      <vt:lpstr>Contiguous Allocation</vt:lpstr>
      <vt:lpstr>Extent-Based Systems</vt:lpstr>
      <vt:lpstr>Allocation Methods - Linked</vt:lpstr>
      <vt:lpstr>Linked Allocation</vt:lpstr>
      <vt:lpstr>Linked Allocation</vt:lpstr>
      <vt:lpstr>File-Allocation Table</vt:lpstr>
      <vt:lpstr>Allocation Methods - Indexed</vt:lpstr>
      <vt:lpstr>Example of Indexed Allocation</vt:lpstr>
      <vt:lpstr>Indexed Allocation – Multilevel index</vt:lpstr>
      <vt:lpstr>Combined Scheme:  UNIX UFS </vt:lpstr>
      <vt:lpstr>Performance</vt:lpstr>
      <vt:lpstr>Free-Space Management</vt:lpstr>
      <vt:lpstr>Free-Space Management (Cont.)</vt:lpstr>
      <vt:lpstr>Linked Free Space List on Disk</vt:lpstr>
      <vt:lpstr>Free-Space Management (Cont.)</vt:lpstr>
      <vt:lpstr>Free-Space Management (Cont.)</vt:lpstr>
      <vt:lpstr>TRIMing Unused Blocks</vt:lpstr>
      <vt:lpstr>Efficiency and Performance</vt:lpstr>
      <vt:lpstr>Efficiency and Performance (Cont.)</vt:lpstr>
      <vt:lpstr>Page Cache</vt:lpstr>
      <vt:lpstr>I/O Without a Unified Buffer Cache</vt:lpstr>
      <vt:lpstr>Unified Buffer Cache</vt:lpstr>
      <vt:lpstr>I/O Using a Unified Buffer Cache</vt:lpstr>
      <vt:lpstr>Recovery</vt:lpstr>
      <vt:lpstr>Log Structured File Systems</vt:lpstr>
      <vt:lpstr>Example: WAFL File System</vt:lpstr>
      <vt:lpstr>The WAFL File Layout</vt:lpstr>
      <vt:lpstr>Snapshots in WAFL</vt:lpstr>
      <vt:lpstr>The Apple File System</vt:lpstr>
      <vt:lpstr>End of Chapter 14</vt:lpstr>
    </vt:vector>
  </TitlesOfParts>
  <Company>RTSL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智文 薛</cp:lastModifiedBy>
  <cp:revision>1018</cp:revision>
  <cp:lastPrinted>2011-11-20T14:32:55Z</cp:lastPrinted>
  <dcterms:created xsi:type="dcterms:W3CDTF">2001-12-27T10:28:16Z</dcterms:created>
  <dcterms:modified xsi:type="dcterms:W3CDTF">2020-05-31T16:11:31Z</dcterms:modified>
</cp:coreProperties>
</file>