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433" r:id="rId2"/>
    <p:sldId id="434" r:id="rId3"/>
    <p:sldId id="435" r:id="rId4"/>
    <p:sldId id="436" r:id="rId5"/>
    <p:sldId id="437" r:id="rId6"/>
    <p:sldId id="341" r:id="rId7"/>
    <p:sldId id="396" r:id="rId8"/>
    <p:sldId id="438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80" r:id="rId21"/>
    <p:sldId id="381" r:id="rId22"/>
    <p:sldId id="382" r:id="rId23"/>
    <p:sldId id="383" r:id="rId24"/>
    <p:sldId id="384" r:id="rId25"/>
    <p:sldId id="385" r:id="rId26"/>
    <p:sldId id="439" r:id="rId27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0913" autoAdjust="0"/>
  </p:normalViewPr>
  <p:slideViewPr>
    <p:cSldViewPr>
      <p:cViewPr varScale="1">
        <p:scale>
          <a:sx n="92" d="100"/>
          <a:sy n="92" d="100"/>
        </p:scale>
        <p:origin x="1290" y="66"/>
      </p:cViewPr>
      <p:guideLst>
        <p:guide orient="horz" pos="2160"/>
        <p:guide pos="292"/>
      </p:guideLst>
    </p:cSldViewPr>
  </p:slideViewPr>
  <p:outlineViewPr>
    <p:cViewPr>
      <p:scale>
        <a:sx n="33" d="100"/>
        <a:sy n="33" d="100"/>
      </p:scale>
      <p:origin x="0" y="-26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6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0770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What if clients reboot?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28F61-97FE-4B0B-9938-470E9E24C3A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439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How to Authenticate? Access Control?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16375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14896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3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/42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2132856"/>
            <a:ext cx="10654208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15:  File System Internals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495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5107" y="254002"/>
            <a:ext cx="842493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120" y="942424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13" y="2215599"/>
            <a:ext cx="6029573" cy="46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3581" y="332656"/>
            <a:ext cx="9378264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340" y="1154114"/>
            <a:ext cx="11881320" cy="4939182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program, process, scheduler, ready queue</a:t>
            </a: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3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364" y="1412776"/>
            <a:ext cx="11449272" cy="4530725"/>
          </a:xfrm>
        </p:spPr>
        <p:txBody>
          <a:bodyPr/>
          <a:lstStyle/>
          <a:p>
            <a:r>
              <a:rPr lang="en-US" altLang="en-US" dirty="0"/>
              <a:t>Sharing of files across a network</a:t>
            </a:r>
          </a:p>
          <a:p>
            <a:r>
              <a:rPr lang="en-US" altLang="en-US" dirty="0"/>
              <a:t>First method involved manually sharing each file – programs like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dirty="0"/>
              <a:t>Second method uses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Remote directories visible from local machine</a:t>
            </a:r>
          </a:p>
          <a:p>
            <a:r>
              <a:rPr lang="en-US" altLang="en-US" dirty="0"/>
              <a:t>Third method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dirty="0"/>
              <a:t>A bit of a revision to first method</a:t>
            </a:r>
          </a:p>
          <a:p>
            <a:pPr lvl="1"/>
            <a:r>
              <a:rPr lang="en-US" altLang="en-US" dirty="0"/>
              <a:t>Use browser to locate file/files and download /upload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dirty="0"/>
              <a:t> access doesn’t require authentication</a:t>
            </a:r>
          </a:p>
          <a:p>
            <a:r>
              <a:rPr lang="en-US" altLang="en-US" dirty="0"/>
              <a:t>YACY, Yet Another </a:t>
            </a:r>
            <a:r>
              <a:rPr lang="en-US" altLang="en-US" dirty="0" err="1"/>
              <a:t>CYberspace</a:t>
            </a: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9677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196752"/>
            <a:ext cx="10801199" cy="5075831"/>
          </a:xfrm>
        </p:spPr>
        <p:txBody>
          <a:bodyPr/>
          <a:lstStyle/>
          <a:p>
            <a:r>
              <a:rPr lang="en-US" altLang="en-US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dirty="0"/>
              <a:t>Identifying each other via network ID can be spoofed, encryption can be performance expensive</a:t>
            </a:r>
          </a:p>
          <a:p>
            <a:r>
              <a:rPr lang="en-US" altLang="en-US" dirty="0"/>
              <a:t>NFS an example</a:t>
            </a:r>
          </a:p>
          <a:p>
            <a:pPr lvl="1"/>
            <a:r>
              <a:rPr lang="en-US" altLang="en-US" dirty="0"/>
              <a:t>User </a:t>
            </a:r>
            <a:r>
              <a:rPr lang="en-US" altLang="en-US" dirty="0" err="1"/>
              <a:t>auth</a:t>
            </a:r>
            <a:r>
              <a:rPr lang="en-US" altLang="en-US" dirty="0"/>
              <a:t> info on clients and servers must match (</a:t>
            </a:r>
            <a:r>
              <a:rPr lang="en-US" altLang="en-US" dirty="0" err="1"/>
              <a:t>UserIDs</a:t>
            </a:r>
            <a:r>
              <a:rPr lang="en-US" altLang="en-US" dirty="0"/>
              <a:t> for example)</a:t>
            </a:r>
          </a:p>
          <a:p>
            <a:pPr lvl="1"/>
            <a:r>
              <a:rPr lang="en-US" altLang="en-US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dirty="0"/>
              <a:t>Server checks permissions, file handle returned</a:t>
            </a:r>
          </a:p>
          <a:p>
            <a:pPr lvl="1"/>
            <a:r>
              <a:rPr lang="en-US" altLang="en-US" dirty="0"/>
              <a:t>Handle used for reads and writes until file closed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8" y="332656"/>
            <a:ext cx="83542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233489"/>
            <a:ext cx="10657183" cy="5003823"/>
          </a:xfrm>
        </p:spPr>
        <p:txBody>
          <a:bodyPr/>
          <a:lstStyle/>
          <a:p>
            <a:r>
              <a:rPr lang="en-US" altLang="en-US" sz="2400" dirty="0"/>
              <a:t>Aka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sz="2400" dirty="0"/>
              <a:t>, provide unified access to info needed for remote computing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sz="2400" dirty="0"/>
              <a:t>) provides host-name-to-network-address translations for the Internet</a:t>
            </a:r>
          </a:p>
          <a:p>
            <a:r>
              <a:rPr lang="en-US" altLang="en-US" sz="2400" dirty="0"/>
              <a:t>Others like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sz="2400" dirty="0"/>
              <a:t>) provide user-name, password, </a:t>
            </a:r>
            <a:r>
              <a:rPr lang="en-US" altLang="en-US" sz="2400" dirty="0" err="1"/>
              <a:t>userID</a:t>
            </a:r>
            <a:r>
              <a:rPr lang="en-US" altLang="en-US" sz="2400" dirty="0"/>
              <a:t>, group information</a:t>
            </a:r>
          </a:p>
          <a:p>
            <a:r>
              <a:rPr lang="en-US" altLang="en-US" sz="2400" dirty="0"/>
              <a:t>Microsoft’s </a:t>
            </a:r>
            <a:r>
              <a:rPr lang="en-US" altLang="zh-TW" sz="2400" b="1" dirty="0">
                <a:solidFill>
                  <a:srgbClr val="006699"/>
                </a:solidFill>
                <a:latin typeface="+mj-lt"/>
              </a:rPr>
              <a:t>C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ommon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sz="2400" dirty="0"/>
              <a:t>) network info used with user auth to create network logins that server uses to allow to deny access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distributed naming service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sz="2000" dirty="0"/>
              <a:t> network authentication protocol</a:t>
            </a:r>
          </a:p>
          <a:p>
            <a:r>
              <a:rPr lang="en-US" altLang="en-US" sz="2400" dirty="0"/>
              <a:t>Industry moving toward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sz="2400" dirty="0"/>
              <a:t>) as secure distributed naming mechanism</a:t>
            </a:r>
          </a:p>
          <a:p>
            <a:endParaRPr lang="en-US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3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052735"/>
            <a:ext cx="11640616" cy="5560171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sz="2400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sz="2000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sz="2000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sz="2400" dirty="0"/>
              <a:t>The series of accesses between file open and closed called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sz="2400" dirty="0"/>
              <a:t>UNIX semantics</a:t>
            </a:r>
          </a:p>
          <a:p>
            <a:pPr lvl="1">
              <a:defRPr/>
            </a:pPr>
            <a:r>
              <a:rPr lang="en-US" altLang="en-US" sz="2000" dirty="0"/>
              <a:t>Writes to open file immediately visible to others with file open</a:t>
            </a:r>
          </a:p>
          <a:p>
            <a:pPr lvl="1">
              <a:defRPr/>
            </a:pPr>
            <a:r>
              <a:rPr lang="en-US" altLang="en-US" sz="2000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sz="2000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sz="2400" dirty="0"/>
              <a:t>Session semantics (Andrew file system (</a:t>
            </a:r>
            <a:r>
              <a:rPr lang="en-US" altLang="en-US" sz="2400" dirty="0" err="1"/>
              <a:t>OpenAFS</a:t>
            </a:r>
            <a:r>
              <a:rPr lang="en-US" altLang="en-US" sz="2400" dirty="0"/>
              <a:t>))</a:t>
            </a:r>
          </a:p>
          <a:p>
            <a:pPr lvl="1">
              <a:defRPr/>
            </a:pPr>
            <a:r>
              <a:rPr lang="en-US" altLang="en-US" sz="2000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sz="2000" dirty="0"/>
              <a:t>Can be several copies, each changed independently </a:t>
            </a:r>
          </a:p>
          <a:p>
            <a:pPr>
              <a:defRPr/>
            </a:pPr>
            <a:r>
              <a:rPr lang="en-US" altLang="en-US" sz="2400" dirty="0"/>
              <a:t>Immutable-Shared-Files Semantics</a:t>
            </a:r>
          </a:p>
          <a:p>
            <a:pPr marL="0" indent="0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254422"/>
            <a:ext cx="950505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9457" y="1268760"/>
            <a:ext cx="9865094" cy="4530725"/>
          </a:xfrm>
        </p:spPr>
        <p:txBody>
          <a:bodyPr/>
          <a:lstStyle/>
          <a:p>
            <a:r>
              <a:rPr lang="en-US" altLang="en-US" dirty="0"/>
              <a:t>An implementation and a specification of a software system for accessing remote files across LANs (or WANs)</a:t>
            </a:r>
          </a:p>
          <a:p>
            <a:r>
              <a:rPr lang="en-US" altLang="en-US" dirty="0"/>
              <a:t>The implementation originally part of SunOS operating system, now </a:t>
            </a:r>
            <a:r>
              <a:rPr lang="en-US" altLang="en-US" dirty="0">
                <a:solidFill>
                  <a:srgbClr val="FF0000"/>
                </a:solidFill>
              </a:rPr>
              <a:t>industry standard </a:t>
            </a:r>
            <a:r>
              <a:rPr lang="en-US" altLang="en-US" dirty="0"/>
              <a:t>/ very common</a:t>
            </a:r>
          </a:p>
          <a:p>
            <a:r>
              <a:rPr lang="en-US" altLang="en-US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364" y="1340768"/>
            <a:ext cx="1144927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8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6" y="1233489"/>
            <a:ext cx="11089232" cy="5003823"/>
          </a:xfrm>
        </p:spPr>
        <p:txBody>
          <a:bodyPr/>
          <a:lstStyle/>
          <a:p>
            <a:r>
              <a:rPr lang="en-US" altLang="en-US" dirty="0"/>
              <a:t>NFS is designed to operate in a heterogeneous environment of different machines, operating systems, and network architectures; the NFS specifications independent of these media</a:t>
            </a:r>
          </a:p>
          <a:p>
            <a:r>
              <a:rPr lang="en-US" altLang="en-US" dirty="0"/>
              <a:t>This independence is achieved through the use of RPC primitives built on top of an External Data Representation (XDR) protocol used between two implementation-independent interfaces</a:t>
            </a:r>
          </a:p>
          <a:p>
            <a:r>
              <a:rPr lang="en-US" altLang="en-US" dirty="0"/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53" y="940594"/>
            <a:ext cx="698477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3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132856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09C99AE-2352-4E51-89ED-BB697B892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489" y="934730"/>
            <a:ext cx="76358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kern="0" dirty="0"/>
              <a:t>Mounting in NFS </a:t>
            </a:r>
            <a:endParaRPr lang="en-US" altLang="en-US" sz="2400" kern="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386BBB2-33C8-45C8-9EA9-ED67F72AC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5923270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5FE9435-2C4A-448B-84E0-CCE8C2EA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5955556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Cascading mounts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29D3ED-FA47-419B-8B5F-E13A4227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15" y="2132856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519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5760" y="1323975"/>
            <a:ext cx="4612268" cy="4530725"/>
          </a:xfrm>
        </p:spPr>
        <p:txBody>
          <a:bodyPr/>
          <a:lstStyle/>
          <a:p>
            <a:r>
              <a:rPr lang="en-US" altLang="en-US" dirty="0"/>
              <a:t>File Systems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Partitions and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Virtual File Systems</a:t>
            </a:r>
          </a:p>
          <a:p>
            <a:r>
              <a:rPr lang="en-US" altLang="en-US" dirty="0"/>
              <a:t>Remote File Systems</a:t>
            </a:r>
          </a:p>
          <a:p>
            <a:r>
              <a:rPr lang="en-US" altLang="en-US" dirty="0"/>
              <a:t>Consistency Semantics</a:t>
            </a:r>
          </a:p>
          <a:p>
            <a:r>
              <a:rPr lang="en-US" altLang="en-US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2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196752"/>
            <a:ext cx="11305256" cy="5146698"/>
          </a:xfrm>
        </p:spPr>
        <p:txBody>
          <a:bodyPr/>
          <a:lstStyle/>
          <a:p>
            <a:r>
              <a:rPr lang="en-US" altLang="en-US" sz="2400" dirty="0"/>
              <a:t>Establishes</a:t>
            </a:r>
            <a:r>
              <a:rPr lang="en-US" altLang="en-US" sz="1400" dirty="0"/>
              <a:t> </a:t>
            </a:r>
            <a:r>
              <a:rPr lang="en-US" altLang="en-US" sz="2400" dirty="0"/>
              <a:t>initial logical connection between server and client</a:t>
            </a:r>
          </a:p>
          <a:p>
            <a:r>
              <a:rPr lang="en-US" altLang="en-US" sz="2400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sz="2000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sz="2000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sz="2400" dirty="0"/>
              <a:t>Following a mount request that conforms to its export list, the server returns a file handle—a key for further accesses</a:t>
            </a:r>
          </a:p>
          <a:p>
            <a:r>
              <a:rPr lang="en-US" altLang="en-US" sz="2400" dirty="0"/>
              <a:t>File handle – a file-system identifier, and an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number to identify the mounted directory within the exported file system</a:t>
            </a:r>
          </a:p>
          <a:p>
            <a:r>
              <a:rPr lang="en-US" altLang="en-US" sz="2400" dirty="0"/>
              <a:t>The mount operation changes only the user</a:t>
            </a:r>
            <a:r>
              <a:rPr lang="en-US" altLang="ja-JP" sz="2400" dirty="0"/>
              <a:t>’s view and does not affect the server side </a:t>
            </a:r>
            <a:endParaRPr lang="en-US" altLang="en-US" sz="2400" dirty="0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6" y="1138239"/>
            <a:ext cx="11449272" cy="50990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NFS servers are </a:t>
            </a:r>
            <a:r>
              <a:rPr lang="en-US" altLang="en-US" b="1" dirty="0">
                <a:solidFill>
                  <a:srgbClr val="FF0000"/>
                </a:solidFill>
              </a:rPr>
              <a:t>stateless</a:t>
            </a:r>
            <a:r>
              <a:rPr lang="en-US" altLang="en-US" dirty="0"/>
              <a:t>; each request has to provide a full set of arguments  (NFS V4 is newer, less used – very different, </a:t>
            </a:r>
            <a:r>
              <a:rPr lang="en-US" altLang="en-US" b="1" dirty="0">
                <a:solidFill>
                  <a:srgbClr val="FF0000"/>
                </a:solidFill>
              </a:rPr>
              <a:t>stateful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Modified data must be committed to the server</a:t>
            </a:r>
            <a:r>
              <a:rPr lang="en-US" altLang="ja-JP" dirty="0"/>
              <a:t>’s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NFS protocol does not provide concurrency-control mechanisms</a:t>
            </a: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744" y="332656"/>
            <a:ext cx="10561762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8219" y="1484784"/>
            <a:ext cx="9744812" cy="4530725"/>
          </a:xfrm>
        </p:spPr>
        <p:txBody>
          <a:bodyPr/>
          <a:lstStyle/>
          <a:p>
            <a:r>
              <a:rPr lang="en-US" altLang="en-US" dirty="0"/>
              <a:t>UNIX file-system interface (based on the </a:t>
            </a:r>
            <a:r>
              <a:rPr lang="en-US" altLang="en-US" b="1" dirty="0"/>
              <a:t>open, read, write</a:t>
            </a:r>
            <a:r>
              <a:rPr lang="en-US" altLang="en-US" dirty="0"/>
              <a:t>, and </a:t>
            </a:r>
            <a:r>
              <a:rPr lang="en-US" altLang="en-US" b="1" dirty="0"/>
              <a:t>close</a:t>
            </a:r>
            <a:r>
              <a:rPr lang="en-US" altLang="en-US" dirty="0"/>
              <a:t> calls, and </a:t>
            </a:r>
            <a:r>
              <a:rPr lang="en-US" altLang="en-US" b="1" dirty="0"/>
              <a:t>file descriptors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Virtual File System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dirty="0"/>
              <a:t>Calls the NFS protocol procedures for remote requests</a:t>
            </a:r>
          </a:p>
          <a:p>
            <a:r>
              <a:rPr lang="en-US" altLang="en-US" dirty="0"/>
              <a:t>NFS service layer – bottom layer of the architecture</a:t>
            </a:r>
          </a:p>
          <a:p>
            <a:pPr lvl="1"/>
            <a:r>
              <a:rPr lang="en-US" altLang="en-US" dirty="0"/>
              <a:t>Implements the NFS protocol</a:t>
            </a: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8957" y="384174"/>
            <a:ext cx="930773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B5EE68-1540-4625-958E-46DE438F050F}"/>
              </a:ext>
            </a:extLst>
          </p:cNvPr>
          <p:cNvSpPr/>
          <p:nvPr/>
        </p:nvSpPr>
        <p:spPr bwMode="auto">
          <a:xfrm>
            <a:off x="2276401" y="1212504"/>
            <a:ext cx="7632848" cy="489654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423989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9892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340" y="1484784"/>
            <a:ext cx="7763070" cy="4530725"/>
          </a:xfrm>
        </p:spPr>
        <p:txBody>
          <a:bodyPr/>
          <a:lstStyle/>
          <a:p>
            <a:r>
              <a:rPr lang="en-US" altLang="en-US" dirty="0"/>
              <a:t>Performed by breaking the path into component names and performing a separate NFS lookup call for every pair of component name and directory </a:t>
            </a:r>
            <a:r>
              <a:rPr lang="en-US" altLang="en-US" dirty="0" err="1"/>
              <a:t>vnode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To make lookup faster, a directory name lookup cache on the client</a:t>
            </a:r>
            <a:r>
              <a:rPr lang="en-US" altLang="ja-JP" dirty="0"/>
              <a:t>’s side holds the </a:t>
            </a:r>
            <a:r>
              <a:rPr lang="en-US" altLang="ja-JP" dirty="0" err="1"/>
              <a:t>vnodes</a:t>
            </a:r>
            <a:r>
              <a:rPr lang="en-US" altLang="ja-JP" dirty="0"/>
              <a:t> for remote directory names</a:t>
            </a:r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3312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33488"/>
            <a:ext cx="12192000" cy="4959350"/>
          </a:xfrm>
        </p:spPr>
        <p:txBody>
          <a:bodyPr/>
          <a:lstStyle/>
          <a:p>
            <a:r>
              <a:rPr lang="en-US" altLang="en-US" sz="2400" dirty="0"/>
              <a:t>Nearly one-to-one correspondence between regular UNIX  system calls and the NFS protocol RPCs (except opening and closing files)</a:t>
            </a:r>
            <a:endParaRPr lang="en-US" altLang="en-US" sz="700" dirty="0"/>
          </a:p>
          <a:p>
            <a:r>
              <a:rPr lang="en-US" altLang="en-US" sz="2400" dirty="0"/>
              <a:t>NFS adheres to the remote-service paradigm, but employs </a:t>
            </a:r>
            <a:r>
              <a:rPr lang="en-US" altLang="en-US" sz="2400" dirty="0">
                <a:solidFill>
                  <a:srgbClr val="FF0000"/>
                </a:solidFill>
              </a:rPr>
              <a:t>buffering and caching </a:t>
            </a:r>
            <a:r>
              <a:rPr lang="en-US" altLang="en-US" sz="2400" dirty="0"/>
              <a:t>techniques for the sake of performance </a:t>
            </a:r>
            <a:endParaRPr lang="en-US" altLang="en-US" sz="700" dirty="0"/>
          </a:p>
          <a:p>
            <a:r>
              <a:rPr lang="en-US" altLang="en-US" sz="2400" dirty="0"/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en-US" sz="2000" dirty="0"/>
              <a:t>Cached file blocks are used only if the corresponding cached attributes are up to date</a:t>
            </a:r>
            <a:endParaRPr lang="en-US" altLang="en-US" sz="700" dirty="0"/>
          </a:p>
          <a:p>
            <a:r>
              <a:rPr lang="en-US" altLang="en-US" sz="2400" dirty="0"/>
              <a:t>File-attribute cache – the attribute cache is updated whenever new attributes arrive from the server</a:t>
            </a:r>
            <a:endParaRPr lang="en-US" altLang="en-US" sz="700" dirty="0"/>
          </a:p>
          <a:p>
            <a:r>
              <a:rPr lang="en-US" altLang="en-US" sz="2400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9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448" y="1484784"/>
            <a:ext cx="10369152" cy="4530725"/>
          </a:xfrm>
        </p:spPr>
        <p:txBody>
          <a:bodyPr/>
          <a:lstStyle/>
          <a:p>
            <a:r>
              <a:rPr lang="en-US" altLang="en-US" dirty="0"/>
              <a:t>Delve into the details of file systems and their implementation</a:t>
            </a:r>
          </a:p>
          <a:p>
            <a:r>
              <a:rPr lang="en-US" altLang="en-US" dirty="0"/>
              <a:t>Explore booting and file sharing</a:t>
            </a:r>
          </a:p>
          <a:p>
            <a:r>
              <a:rPr lang="en-US" altLang="en-US" dirty="0"/>
              <a:t>Describe remote file systems, using NFS as an example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0" y="1161690"/>
            <a:ext cx="9145016" cy="2239391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General-purpose computers can have multiple storage devices</a:t>
            </a:r>
          </a:p>
          <a:p>
            <a:pPr lvl="1">
              <a:defRPr/>
            </a:pPr>
            <a:r>
              <a:rPr lang="en-US" sz="2000" dirty="0"/>
              <a:t>Devices can be sliced into partitions, which hold volumes</a:t>
            </a:r>
          </a:p>
          <a:p>
            <a:pPr lvl="1">
              <a:defRPr/>
            </a:pPr>
            <a:r>
              <a:rPr lang="en-US" sz="2000" dirty="0"/>
              <a:t>Volumes can span multiple partitions</a:t>
            </a:r>
          </a:p>
          <a:p>
            <a:pPr lvl="1">
              <a:defRPr/>
            </a:pPr>
            <a:r>
              <a:rPr lang="en-US" sz="2000" dirty="0"/>
              <a:t>Each volume usually formatted into a file system</a:t>
            </a:r>
          </a:p>
          <a:p>
            <a:pPr lvl="1">
              <a:defRPr/>
            </a:pPr>
            <a:r>
              <a:rPr lang="en-US" sz="2000" dirty="0"/>
              <a:t># of file systems varies, typically dozens available to choose from</a:t>
            </a:r>
            <a:br>
              <a:rPr lang="en-US" sz="2000" dirty="0"/>
            </a:br>
            <a:r>
              <a:rPr lang="en-US" sz="2000" dirty="0"/>
              <a:t>Typical storage device organization:</a:t>
            </a:r>
          </a:p>
          <a:p>
            <a:pPr marL="457200" lvl="1" indent="0">
              <a:buNone/>
              <a:defRPr/>
            </a:pPr>
            <a:endParaRPr lang="en-US" sz="2000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93" y="3429000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642" y="260648"/>
            <a:ext cx="12097344" cy="576262"/>
          </a:xfrm>
        </p:spPr>
        <p:txBody>
          <a:bodyPr/>
          <a:lstStyle/>
          <a:p>
            <a:r>
              <a:rPr lang="en-US" altLang="en-US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251935"/>
            <a:ext cx="4176464" cy="562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12192000" cy="5400600"/>
          </a:xfrm>
        </p:spPr>
        <p:txBody>
          <a:bodyPr/>
          <a:lstStyle/>
          <a:p>
            <a:r>
              <a:rPr lang="en-US" altLang="en-US" sz="2400" dirty="0"/>
              <a:t>Partition can be a volume containing a file system (</a:t>
            </a:r>
            <a:r>
              <a:rPr lang="ja-JP" altLang="en-US" sz="2400" dirty="0"/>
              <a:t>“</a:t>
            </a:r>
            <a:r>
              <a:rPr lang="en-US" altLang="ja-JP" sz="2400" dirty="0"/>
              <a:t>cooked</a:t>
            </a:r>
            <a:r>
              <a:rPr lang="ja-JP" altLang="en-US" sz="2400" dirty="0"/>
              <a:t>”</a:t>
            </a:r>
            <a:r>
              <a:rPr lang="en-US" altLang="ja-JP" sz="2400" dirty="0"/>
              <a:t>) or </a:t>
            </a:r>
            <a:r>
              <a:rPr lang="en-US" altLang="ja-JP" sz="2400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sz="2400" b="1" dirty="0">
                <a:solidFill>
                  <a:srgbClr val="3366FF"/>
                </a:solidFill>
              </a:rPr>
              <a:t> </a:t>
            </a:r>
            <a:r>
              <a:rPr lang="en-US" altLang="ja-JP" sz="2400" dirty="0"/>
              <a:t>– just a sequence of blocks with no file system</a:t>
            </a:r>
          </a:p>
          <a:p>
            <a:r>
              <a:rPr lang="en-US" altLang="en-US" sz="2400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sz="2000" dirty="0"/>
              <a:t>Or a boot management program for multi-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 booting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contains the OS, other partitions can hold other OSes, other file systems, or be raw</a:t>
            </a:r>
          </a:p>
          <a:p>
            <a:pPr lvl="1"/>
            <a:r>
              <a:rPr lang="en-US" altLang="en-US" sz="2000" dirty="0"/>
              <a:t>Mounted at boot time</a:t>
            </a:r>
          </a:p>
          <a:p>
            <a:pPr lvl="1"/>
            <a:r>
              <a:rPr lang="en-US" altLang="en-US" sz="2000" dirty="0"/>
              <a:t>Other partitions can mount automatically or manually on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location at which they can be accessed</a:t>
            </a:r>
          </a:p>
          <a:p>
            <a:r>
              <a:rPr lang="en-US" altLang="en-US" sz="2400" dirty="0"/>
              <a:t>At mount time, file system consistency checked</a:t>
            </a:r>
          </a:p>
          <a:p>
            <a:pPr lvl="1"/>
            <a:r>
              <a:rPr lang="en-US" altLang="en-US" sz="2000" dirty="0"/>
              <a:t>Is all metadata correct?</a:t>
            </a:r>
          </a:p>
          <a:p>
            <a:pPr lvl="2"/>
            <a:r>
              <a:rPr lang="en-US" altLang="en-US" sz="1800" dirty="0"/>
              <a:t>If not, fix it, try again</a:t>
            </a:r>
          </a:p>
          <a:p>
            <a:pPr lvl="2"/>
            <a:r>
              <a:rPr lang="en-US" altLang="en-US" sz="1800" dirty="0"/>
              <a:t>If yes, add to mount table, allow access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5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005064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1847528" y="1772816"/>
            <a:ext cx="26423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 algn="l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 algn="l">
              <a:buFontTx/>
              <a:buAutoNum type="alphaLcParenBoth"/>
              <a:defRPr/>
            </a:pPr>
            <a:endParaRPr lang="en-US" dirty="0"/>
          </a:p>
          <a:p>
            <a:pPr marL="342900" indent="-342900" algn="l">
              <a:buFontTx/>
              <a:buAutoNum type="alphaLcParenBoth"/>
              <a:defRPr/>
            </a:pPr>
            <a:endParaRPr lang="en-US" dirty="0"/>
          </a:p>
          <a:p>
            <a:pPr marL="342900" indent="-342900" algn="l">
              <a:buFontTx/>
              <a:buAutoNum type="alphaLcParenBoth"/>
              <a:defRPr/>
            </a:pPr>
            <a:endParaRPr lang="en-US" dirty="0"/>
          </a:p>
          <a:p>
            <a:pPr marL="342900" indent="-342900" algn="l">
              <a:buFontTx/>
              <a:buAutoNum type="alphaLcParenBoth"/>
              <a:defRPr/>
            </a:pPr>
            <a:endParaRPr lang="en-US" dirty="0"/>
          </a:p>
          <a:p>
            <a:pPr marL="342900" indent="-342900" algn="l">
              <a:buFontTx/>
              <a:buAutoNum type="alphaLcParenBoth"/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556792"/>
            <a:ext cx="9649072" cy="4676775"/>
          </a:xfrm>
        </p:spPr>
        <p:txBody>
          <a:bodyPr/>
          <a:lstStyle/>
          <a:p>
            <a:r>
              <a:rPr lang="en-US" altLang="en-US" dirty="0"/>
              <a:t>Allows multiple users / systems access to the same files</a:t>
            </a:r>
          </a:p>
          <a:p>
            <a:r>
              <a:rPr lang="en-US" altLang="en-US" dirty="0"/>
              <a:t>Permissions / protection must be implement and accurate</a:t>
            </a:r>
          </a:p>
          <a:p>
            <a:pPr lvl="1"/>
            <a:r>
              <a:rPr lang="en-US" altLang="en-US" dirty="0"/>
              <a:t>Most systems provide concepts of owner, group member</a:t>
            </a:r>
          </a:p>
          <a:p>
            <a:pPr lvl="1"/>
            <a:r>
              <a:rPr lang="en-US" altLang="en-US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767" y="1268760"/>
            <a:ext cx="11640616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dirty="0"/>
              <a:t>) on Unix provide an object-oriented way of implementing file systems</a:t>
            </a:r>
          </a:p>
          <a:p>
            <a:pPr lvl="1"/>
            <a:r>
              <a:rPr lang="en-US" altLang="en-US" dirty="0"/>
              <a:t>The similar way of designing cars.</a:t>
            </a:r>
          </a:p>
          <a:p>
            <a:r>
              <a:rPr lang="en-US" altLang="en-US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/>
              <a:t>Separates file-system generic operations from implementation details</a:t>
            </a:r>
          </a:p>
          <a:p>
            <a:pPr lvl="1"/>
            <a:r>
              <a:rPr lang="en-US" altLang="en-US" dirty="0"/>
              <a:t>Implementation can be one of many file systems types, or network file system</a:t>
            </a:r>
          </a:p>
          <a:p>
            <a:pPr lvl="2"/>
            <a:r>
              <a:rPr lang="en-US" altLang="en-US" dirty="0"/>
              <a:t>Implements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dirty="0"/>
              <a:t> which hold inodes or network file details</a:t>
            </a:r>
          </a:p>
          <a:p>
            <a:pPr lvl="1"/>
            <a:r>
              <a:rPr lang="en-US" altLang="en-US" dirty="0"/>
              <a:t>Then dispatches operation to appropriate file system implementation routines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18890</TotalTime>
  <Words>1720</Words>
  <Application>Microsoft Office PowerPoint</Application>
  <PresentationFormat>寬螢幕</PresentationFormat>
  <Paragraphs>188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Bickley Script LET</vt:lpstr>
      <vt:lpstr>Monotype Sorts</vt:lpstr>
      <vt:lpstr>MS PGothic</vt:lpstr>
      <vt:lpstr>MS PGothic</vt:lpstr>
      <vt:lpstr>全真中隸書</vt:lpstr>
      <vt:lpstr>新細明體</vt:lpstr>
      <vt:lpstr>Arial</vt:lpstr>
      <vt:lpstr>Courier New</vt:lpstr>
      <vt:lpstr>Helvetica</vt:lpstr>
      <vt:lpstr>Times New Roman</vt:lpstr>
      <vt:lpstr>Verdana</vt:lpstr>
      <vt:lpstr>Wingdings</vt:lpstr>
      <vt:lpstr>1_Default Design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3 Independent File Systems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1003</cp:revision>
  <cp:lastPrinted>2011-11-20T14:32:55Z</cp:lastPrinted>
  <dcterms:created xsi:type="dcterms:W3CDTF">2001-12-27T10:28:16Z</dcterms:created>
  <dcterms:modified xsi:type="dcterms:W3CDTF">2020-06-06T12:51:13Z</dcterms:modified>
</cp:coreProperties>
</file>