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ink/ink1.xml" ContentType="application/inkml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</p:sldMasterIdLst>
  <p:notesMasterIdLst>
    <p:notesMasterId r:id="rId70"/>
  </p:notesMasterIdLst>
  <p:handoutMasterIdLst>
    <p:handoutMasterId r:id="rId71"/>
  </p:handoutMasterIdLst>
  <p:sldIdLst>
    <p:sldId id="259" r:id="rId2"/>
    <p:sldId id="411" r:id="rId3"/>
    <p:sldId id="412" r:id="rId4"/>
    <p:sldId id="413" r:id="rId5"/>
    <p:sldId id="468" r:id="rId6"/>
    <p:sldId id="414" r:id="rId7"/>
    <p:sldId id="499" r:id="rId8"/>
    <p:sldId id="261" r:id="rId9"/>
    <p:sldId id="417" r:id="rId10"/>
    <p:sldId id="419" r:id="rId11"/>
    <p:sldId id="469" r:id="rId12"/>
    <p:sldId id="421" r:id="rId13"/>
    <p:sldId id="422" r:id="rId14"/>
    <p:sldId id="423" r:id="rId15"/>
    <p:sldId id="500" r:id="rId16"/>
    <p:sldId id="501" r:id="rId17"/>
    <p:sldId id="426" r:id="rId18"/>
    <p:sldId id="428" r:id="rId19"/>
    <p:sldId id="429" r:id="rId20"/>
    <p:sldId id="431" r:id="rId21"/>
    <p:sldId id="430" r:id="rId22"/>
    <p:sldId id="432" r:id="rId23"/>
    <p:sldId id="478" r:id="rId24"/>
    <p:sldId id="434" r:id="rId25"/>
    <p:sldId id="471" r:id="rId26"/>
    <p:sldId id="502" r:id="rId27"/>
    <p:sldId id="435" r:id="rId28"/>
    <p:sldId id="436" r:id="rId29"/>
    <p:sldId id="437" r:id="rId30"/>
    <p:sldId id="516" r:id="rId31"/>
    <p:sldId id="503" r:id="rId32"/>
    <p:sldId id="490" r:id="rId33"/>
    <p:sldId id="491" r:id="rId34"/>
    <p:sldId id="492" r:id="rId35"/>
    <p:sldId id="521" r:id="rId36"/>
    <p:sldId id="526" r:id="rId37"/>
    <p:sldId id="524" r:id="rId38"/>
    <p:sldId id="525" r:id="rId39"/>
    <p:sldId id="479" r:id="rId40"/>
    <p:sldId id="473" r:id="rId41"/>
    <p:sldId id="476" r:id="rId42"/>
    <p:sldId id="445" r:id="rId43"/>
    <p:sldId id="446" r:id="rId44"/>
    <p:sldId id="447" r:id="rId45"/>
    <p:sldId id="448" r:id="rId46"/>
    <p:sldId id="518" r:id="rId47"/>
    <p:sldId id="520" r:id="rId48"/>
    <p:sldId id="451" r:id="rId49"/>
    <p:sldId id="496" r:id="rId50"/>
    <p:sldId id="497" r:id="rId51"/>
    <p:sldId id="455" r:id="rId52"/>
    <p:sldId id="507" r:id="rId53"/>
    <p:sldId id="508" r:id="rId54"/>
    <p:sldId id="509" r:id="rId55"/>
    <p:sldId id="510" r:id="rId56"/>
    <p:sldId id="457" r:id="rId57"/>
    <p:sldId id="511" r:id="rId58"/>
    <p:sldId id="512" r:id="rId59"/>
    <p:sldId id="513" r:id="rId60"/>
    <p:sldId id="458" r:id="rId61"/>
    <p:sldId id="459" r:id="rId62"/>
    <p:sldId id="460" r:id="rId63"/>
    <p:sldId id="461" r:id="rId64"/>
    <p:sldId id="514" r:id="rId65"/>
    <p:sldId id="462" r:id="rId66"/>
    <p:sldId id="477" r:id="rId67"/>
    <p:sldId id="463" r:id="rId68"/>
    <p:sldId id="467" r:id="rId69"/>
  </p:sldIdLst>
  <p:sldSz cx="12192000" cy="6858000"/>
  <p:notesSz cx="6858000" cy="9144000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FFF"/>
    <a:srgbClr val="D2FD8D"/>
    <a:srgbClr val="A4FD03"/>
    <a:srgbClr val="3333FF"/>
    <a:srgbClr val="AFAFFF"/>
    <a:srgbClr val="0033CC"/>
    <a:srgbClr val="000066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27" autoAdjust="0"/>
    <p:restoredTop sz="87002" autoAdjust="0"/>
  </p:normalViewPr>
  <p:slideViewPr>
    <p:cSldViewPr>
      <p:cViewPr varScale="1">
        <p:scale>
          <a:sx n="99" d="100"/>
          <a:sy n="99" d="100"/>
        </p:scale>
        <p:origin x="1536" y="72"/>
      </p:cViewPr>
      <p:guideLst>
        <p:guide orient="horz" pos="2160"/>
        <p:guide pos="29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740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27.04225" units="1/cm"/>
          <inkml:channelProperty channel="Y" name="resolution" value="54" units="1/cm"/>
          <inkml:channelProperty channel="T" name="resolution" value="1" units="1/dev"/>
        </inkml:channelProperties>
      </inkml:inkSource>
      <inkml:timestamp xml:id="ts0" timeString="2020-03-25T03:01:12.3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21519 12118 0,'18'0'1234,"-18"18"-1234,18-1 31,-18 1-15,17-18 0,1 17-16,-18 1 0,18 0 15,17 17 1,-17 18 0,-1-53-16,-17 35 15,35-17-15,-17 17 16,17 0-16,-17 1 15,0 17 1,-1-18-16,1 0 16,0-17-16,-18 35 15,35-18-15,-17 0 16,-18 1-16,17-1 0,1 18 16,-1-18-16,-17-17 15,18 17 1,-18 18-16,18-35 15,-18 17-15,0 0 16,17 0-16,-17 1 16,18-19-16,-18 19 15,0-1-15,18 0 16,-18-17-16,0 17 16,0-17-16,0 17 15,0-17 1,0 17-16,0-18 15,0 36-15,0-35 0,0 17 16,0 1-16,-18-1 16,0 18-16,18 0 15,-17-36-15,-1 19 16,18-19 0,-18 36-16,18-18 15,-17-35-15,-1 36 16,18-19-16,-17 1 15,-1 0-15,18-1 16,-18 1-16,18 0 16,-17-18-1,17 17-15,-18-17 16,0 18 0,1-18-1,17 17-15,-18-17 16,18 18-16,0 0 15,-18-18-15,1 17 16,-1 1 15,18 0-15,-18-1-16,1 1 16,-1 0-1,1-1-15,-1 1 16,0 0-16,1 17 15,-1-35-15,0 35 16,1-17 0,17-1-16,-18-17 15,0 18-15,18 0 16,-17-18 0,17 17-16,-18 1 15,18 0 1,-17-18-16,-1 17 15,0 1 1,18-1-16,0 1 16,-17-18-16,-1 18 15,18-1-15,-18 1 16,-17 0-16,35-1 16,-18 19-16,1-36 15,17 17-15,-18-17 16,18 18-1,-18-1-15,1 1 32,-1-18-32,18 18 15,-17-18 1,17 17 0,0 1-1,-18-18 1,18 18-16,-18-18 15,18 17-15</inkml:trace>
  <inkml:trace contextRef="#ctx0" brushRef="#br0" timeOffset="1681.326">21396 13494 0,'35'35'156,"-17"0"-156,17 1 16,0-1-16,18 35 16,-35-34-1,0-1-15,-1 0 16,1 1-16,0-1 16,-1 35-16,18-17 15,1 35-15,-1 18 16,0-53-16,-17 0 15,0 35-15,-1-52 16,-17-19-16,18 19 16,-18-1-1,0 18-15,18-18 0,-18 0 16,17 1 0,-17-19-16,0 18 0,0 1 15,0-1-15,0-17 16,0-1-16,0 36 15,0-35 1,0-1-16,0 1 16,0 35-16,0-35 15,0-1-15,0 19 16,0-19 0,0 1-16,-17 0 15,17-1-15,0 1 16,-18-18-16,18 35 15,-18-17 1,1-1-16,17 1 16,-18 0-1,0-1 1,18 1-16,-17-18 16,-1 18-16,0-1 15,1 1 1,17-1-16,-36 1 15,19 0 1,-1-1 0,1-17-16,-19 36 15,36-19-15,-35 1 16,17 0 0,1-1-16,-1-17 15,0 0 1,18 18-16,-17-18 15,-1 0 1,1 0 0,17 18-16,-18-18 109</inkml:trace>
  <inkml:trace contextRef="#ctx0" brushRef="#br0" timeOffset="3458.394">22172 14076 0,'0'17'62,"0"1"-46,0 0 62,0-1-47,0 1 0,-18-18-15,18 18-16,-17-1 16,-1 1-1,1 0 1,17-1-1,-18-17 17,0 18-32,1 0 15,-1-18-15,0 35 16,-17-18-16,17 1 16,-17 0-16,18-1 0,-1 1 15,0 0 1,1-1-16,-19 1 15,19 0-15,-1-18 16,-35 17-16,35 1 16,1-18-16,-1 0 15,1 0 1,-1 0-16,0 0 31,-17 0-15,17-18-16,1-17 15,-19 17-15,19-17 0,-1 0 16,1 17 0,17-17-16,-18-18 15,18 18-15,-18-18 16,1 0 0,17 17-16,0-34 0,0 35 15,0 17-15,0-17 16,0 17-1,0-35 1,0 0-16,0 36 16,0-36-1,17 35-15,-17 0 16,18-17-16,17 0 16,-17 17-16,-1-17 15,19 17-15,17-17 16,-36 17-16,54 1 15,-36-1-15,18 18 16,-18 0-16,18 0 16,-17 0-16,-1 0 15,0 0-15,0 0 16,18 0-16,0 0 16,71 0-16,-71 0 15,-1 0 1,1 0-16,-17 0 15,17 18-15,-18-1 0,-18-17 16,19 18 0,-19 0-1,1-1-15,-18 1 16,18 0 0,-18-1-16,17 36 15,1-18-15,0 1 16,-18 17-16,0-18 15,0 35-15,0-17 16,0 18-16,0-18 16,0 0-16,-36 17 15,19-17-15,-19 0 16,-17 18 0,18-36-16,0 0 0,0-17 15,-1 17 1,-34 0-1,52-35-15,1 0 16,-19 0-16,19 0 16,-1 0-1,0 0-15,-17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6F28F61-97FE-4B0B-9938-470E9E24C3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6065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41676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D975521-C031-44A8-80BF-39B38B75F0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A3DECD5-2795-49AC-8BF6-9DFEFF419D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/>
              <a:t>static const int </a:t>
            </a:r>
            <a:r>
              <a:rPr lang="en-US" altLang="zh-TW" dirty="0" err="1"/>
              <a:t>prio_to_weight</a:t>
            </a:r>
            <a:r>
              <a:rPr lang="en-US" altLang="zh-TW" dirty="0"/>
              <a:t>[40] = </a:t>
            </a:r>
          </a:p>
          <a:p>
            <a:r>
              <a:rPr lang="en-US" altLang="zh-TW" dirty="0"/>
              <a:t>{ /* -20 */ 88761, 71755, 56483, 46273, 36291, 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/* -15 */ 29154, 23254, 18705, 14949, 11916, 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/* -10 */ 9548, 7620, 6100, 4904, 3906,</a:t>
            </a:r>
          </a:p>
          <a:p>
            <a:r>
              <a:rPr lang="zh-TW" altLang="en-US" dirty="0"/>
              <a:t> </a:t>
            </a:r>
            <a:r>
              <a:rPr lang="en-US" altLang="zh-TW" dirty="0"/>
              <a:t> /* -5 */ 3121, 2501, 1991, 1586, 1277, 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/* 0 */ 1024, 820, 655, 526, 423, 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/* 5 */ 335, 272, 215, 172, 137, 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/* 10 */ 110, 87, 70, 56, 45, </a:t>
            </a:r>
          </a:p>
          <a:p>
            <a:r>
              <a:rPr lang="zh-TW" altLang="en-US"/>
              <a:t>  </a:t>
            </a:r>
            <a:r>
              <a:rPr lang="en-US" altLang="zh-TW"/>
              <a:t>/* 15 */ 36, 29, 23, 18, 15, }; 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BB1EDE5-9E4C-42E1-B87C-545C7237B7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24A6F99-D8AD-44C9-8834-3BFC2627FE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A783162-EACC-46A4-B314-BFAA15B50D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DCB06C7-C4C1-4DF4-AE1C-75C2D1E2F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19DD103-275F-46A0-BEB3-576DC18D62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9ADCDDC-7641-41D4-AAB2-2DC5DA9547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FCFEC24-8D51-4AAB-8657-81C9877509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FAB513B-E127-4650-9171-574B0AF72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40D38BF-69C0-4827-8412-7858C3DF17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4858F79-C01D-482F-8DDE-C80780DD0A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EC96916-1BAE-4A4E-BF94-2604763DB9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FEBB5C8-282F-4906-80B9-C81D70161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7605DEB-C81B-41F2-ABA8-D21CD717FA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20811E7-D32E-4B74-9C5E-4F2EBBA71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CADFF460-F732-4F8E-9BEC-BDC62B69C0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E427A0BF-8535-41FD-9918-F0C0C2585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97FF49F-1D45-469B-875E-F2DC1DDA4D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49FD0D0-FC60-49A7-A825-489FF222CA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err="1">
                <a:latin typeface="Times New Roman" panose="02020603050405020304" pitchFamily="18" charset="0"/>
              </a:rPr>
              <a:t>pstree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06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0DF96DF-3F74-4EB3-AA2E-7D9494973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2557FD8-EB60-4E74-935E-C71DFE670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6C03FFC-61A1-4E2B-BB58-CEF8239A97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1C4ACA0-7908-4D31-AF21-00AD91730D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74A77185-263F-40EF-B517-050039163E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3895C72-BFF8-4918-95C2-8FFB7A879F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599F2A1A-F415-4861-9317-8DF50F438D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8EDBADE-A031-473C-85B2-8404A6820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3A7F482-09C8-4234-BA8B-E06C784513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F97F5174-3BAF-4B1B-846E-3DB7430B2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46F678B6-0AFA-4070-84E8-E0DDD2DCB2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607DE2B4-6350-4A16-8897-F8F2804C1A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B8301404-D876-4FA9-9859-EB43354FAF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EB83674B-F150-4C3E-831A-26B553169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i="1" dirty="0"/>
              <a:t>Independent</a:t>
            </a:r>
            <a:r>
              <a:rPr lang="en-US" altLang="en-US" dirty="0"/>
              <a:t> process cannot affect or be affected by the execution of another process</a:t>
            </a:r>
          </a:p>
          <a:p>
            <a:r>
              <a:rPr lang="en-US" altLang="en-US" b="1" i="1" dirty="0">
                <a:solidFill>
                  <a:srgbClr val="000000"/>
                </a:solidFill>
              </a:rPr>
              <a:t>Cooperating</a:t>
            </a:r>
            <a:r>
              <a:rPr lang="en-US" altLang="en-US" dirty="0"/>
              <a:t> process can affect or be affected by the execution of another process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34F8BBD9-185E-425D-9763-2A1219F950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C11B4F24-2CE2-4D89-BDF4-88019FD32B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254272E-8B5C-40B4-A4EA-B3AC215586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D1E1BBA-BF49-429D-819D-3CEAF021F7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431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8239251B-FC33-4D40-B148-0129E1B72A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17AC1CC3-87E4-46BB-A172-67B5A6F5F1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9012D2EB-E5CC-432C-AA35-77EFC9F894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03456285-A128-4E7C-BB44-15A078AAE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BCFB357-A457-418B-BC82-12A7792871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AC72817-56C5-4C77-BF6F-D63723000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0D856385-0064-4BB9-8988-5686214725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889C8C6F-0009-4DC3-B43A-17955C7C84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B49629EB-AB81-479E-8FE7-E7DEFE8390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F6953B83-564C-41A0-B89B-0BB8D611BF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99320A21-45B3-4D4F-B9F5-FC693444B4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2284F21-9F1A-4F22-8037-297481AD2DC1}" type="slidenum">
              <a:rPr lang="en-US" altLang="en-US" smtClean="0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2803AA6F-012E-4DAD-92CC-4E73922564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5ACDDC3-7FDA-4C42-9ED7-C40439660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5336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0D856385-0064-4BB9-8988-5686214725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889C8C6F-0009-4DC3-B43A-17955C7C84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7058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B7DE31E6-8C1D-4E43-8FC9-1E2F3766DE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D4BBD69-54AE-4751-B982-30356D027400}" type="slidenum">
              <a:rPr lang="en-US" altLang="en-US" smtClean="0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7E8DB144-017B-4356-8EB3-B56BEAA00F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FA50972-E87E-46C7-B77B-BB77C65B2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</a:rPr>
              <a:t>C(</a:t>
            </a:r>
            <a:r>
              <a:rPr lang="en-US" altLang="zh-TW">
                <a:latin typeface="Times New Roman" panose="02020603050405020304" pitchFamily="18" charset="0"/>
              </a:rPr>
              <a:t>6,3)</a:t>
            </a:r>
            <a:r>
              <a:rPr lang="zh-TW" altLang="en-US">
                <a:latin typeface="Times New Roman" panose="02020603050405020304" pitchFamily="18" charset="0"/>
              </a:rPr>
              <a:t>種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0634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B7DE31E6-8C1D-4E43-8FC9-1E2F3766DE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D4BBD69-54AE-4751-B982-30356D027400}" type="slidenum">
              <a:rPr lang="en-US" altLang="en-US" smtClean="0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7E8DB144-017B-4356-8EB3-B56BEAA00F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FA50972-E87E-46C7-B77B-BB77C65B2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872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ADE71AF2-BE40-466B-B1D6-529EC4391F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163544B4-63EF-4C2F-8659-49A75C26F2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D66F45FA-B662-4E14-83BC-2CA84F5CF7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67B2FD97-934F-4AF8-A525-6E87AD2A0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9D492BA8-9072-4CF5-A54A-DE5E3CE45A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43B894CE-C3E8-4116-9227-ABEEFBBE3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4C8FA0E1-3EB3-4E2B-963D-980FCF3F4D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23C93D2C-31D7-493E-84F1-0B33AC4A11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730F164-3563-441D-A2BB-9ECF873C6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8081F0E-1362-4F6F-BE70-E88D6BFB0B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A10BBC64-6D22-40D9-8A39-A922F2B550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DEFA5C88-3591-4F38-8DE2-ED780B85BE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EE794A5A-A3D6-4F4A-AC5D-7848682BF0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51B19849-C4BE-437E-8FA6-62C406FD6A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840D6A5B-2DF8-46AB-99E3-DD4447D91D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643A5627-CB21-4B22-827F-59A9C1902D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7968B1FC-40C0-4209-B546-5BC55506CC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E1D34BBE-98B7-491C-B523-E80B67BE0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9451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840D6A5B-2DF8-46AB-99E3-DD4447D91D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643A5627-CB21-4B22-827F-59A9C1902D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7673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7B3A5B9D-7073-4B04-815D-4C28F8C629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BC76B9EF-EFF6-4934-98D1-D26E322C1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9BD35E56-DD67-4ECB-BD37-13A2B5AEEC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671B6D1F-21BA-45DA-B276-24F324AE8A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2138AA6B-8B83-46B1-9A6E-00FA4154E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8F978D44-4AC2-455B-BA58-C9B7F48E19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459F42AB-B2FE-430D-B9BB-6A59FD8514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6AA9600B-65A8-48A0-AEBE-270116A22D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9AF59525-78E1-4DD8-A170-40C6713E65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63C1A84E-D626-48F7-9E90-4ECA8C9E4F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FB97593-0041-4772-A59B-E780BE22D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77EF500-B7A4-4BC7-84F3-DC9FCA5B5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CB6525D0-C6FC-4582-B2A0-7ABC039688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66B3374-7828-4D2F-A3CB-4C44E319D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4346804A-C554-4977-937C-189AD5B0D8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96DEE86A-65F8-40A4-9764-141440772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82C699AE-42EF-4ED2-8387-CB52FD5573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07CC3844-787A-4A53-A206-0A1C333628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454A392F-FA1E-4AA5-9D5A-3DF2596D76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07B613B1-0A3B-4DB4-B957-B63CB6628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3029FECB-27E2-4224-86B6-18EB5F828F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9BD96AFF-203C-437E-94F6-276A8EF05F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A79B685D-D33A-4C9E-AEC1-D2DFA67D00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BCEEA52D-F721-4D9B-9317-6AD73159E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8FA0F68A-BCAA-45B1-A89C-BCD5C5E6EB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F71B20DB-2F60-43E4-8C82-8E3C6650EC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21358D55-194B-4251-8EB7-586E9A80ED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F661D109-31FD-4BA0-87F2-4B254366E2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F8E2826C-ECE4-478F-AF2E-8187477427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7F1F8D25-5A9A-4DEE-8199-BF48C3B4B0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DD978D27-7A45-4707-9571-6863455214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0F720247-6A7A-40C8-A560-7ACEAC13E1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55D7E6C-E4BC-4E16-83B1-ED424A3548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6D47F81-B4E3-449F-BAFA-037C273646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8C7272E3-D47D-40CB-9DDB-74FA84462C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71ACBF84-7E20-4056-909C-C5D64438B8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D2202362-7471-46C7-9C31-E5A6027418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C33781B4-D103-424B-BE83-A42E8E9F7B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" y="677863"/>
            <a:ext cx="6134100" cy="3451225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endParaRPr lang="zh-TW" altLang="zh-TW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909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F878B3E-8479-4A7F-B924-0DB8314B23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282D934-92EA-49D5-A68F-69E0FE530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9AB2CB0-7084-4003-8F6F-84F247F5EB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808F682-D9AD-4570-A2CA-1F45861E4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D21303_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6524725"/>
            <a:ext cx="886248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3466"/>
            <a:ext cx="1678517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10346459" y="6483350"/>
            <a:ext cx="2256367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zh-TW" altLang="en-US" b="1" dirty="0">
                <a:solidFill>
                  <a:srgbClr val="0000FF"/>
                </a:solidFill>
                <a:latin typeface="Arial" pitchFamily="34" charset="0"/>
                <a:ea typeface="全真中隸書" pitchFamily="49" charset="-120"/>
              </a:rPr>
              <a:t>國立台灣大學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zh-TW" altLang="en-US" b="1" dirty="0">
                <a:solidFill>
                  <a:srgbClr val="0000FF"/>
                </a:solidFill>
                <a:latin typeface="Arial" pitchFamily="34" charset="0"/>
                <a:ea typeface="全真中隸書" pitchFamily="49" charset="-120"/>
              </a:rPr>
              <a:t>資訊工程學系</a:t>
            </a: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/67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9624DE5-1F45-4EFD-A402-47633E565A1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140163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/67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420C1-AED1-4BE4-B2EC-DD8A7B43BF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909649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54017" y="3"/>
            <a:ext cx="2743200" cy="60102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7" y="3"/>
            <a:ext cx="8026400" cy="60102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/67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6095A-61EB-4EA6-A17E-97FC3EA400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0412337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9CFC14DB-8A99-44CB-BA83-39417D26C1AF}"/>
              </a:ext>
            </a:extLst>
          </p:cNvPr>
          <p:cNvGrpSpPr>
            <a:grpSpLocks/>
          </p:cNvGrpSpPr>
          <p:nvPr/>
        </p:nvGrpSpPr>
        <p:grpSpPr bwMode="auto">
          <a:xfrm>
            <a:off x="264584" y="2960688"/>
            <a:ext cx="114808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6530489F-79EC-4897-869D-780965D7E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A83414BD-B475-4106-B6CC-2A825BC14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45EEFC8D-4A80-4C8D-BB98-5471F8FF2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CE292785-34F4-4129-BCFD-B22D0AC1F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2933" y="6588126"/>
            <a:ext cx="3617384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20D32FCA-31DE-4EA5-82C1-CF345076A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200" y="6613526"/>
            <a:ext cx="273023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090E6124-7B97-4EBF-8990-F55FBAA11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984" y="4157663"/>
            <a:ext cx="2749549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C449F6A7-C9D3-4C68-84CF-E1FEED2CA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8951" y="4006850"/>
            <a:ext cx="3115733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821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8592417" y="6524625"/>
            <a:ext cx="38608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08168" y="6524625"/>
            <a:ext cx="28448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B0A6-A5B9-4F19-A482-C4080EE7DAE7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3341512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/67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9FA5D-3C99-458A-B5CE-1A20B0004D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211194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67835" y="1484313"/>
            <a:ext cx="5171017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2052" y="1484313"/>
            <a:ext cx="5173133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/67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C842E-8AC1-4897-A77D-317734F4B8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533339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/67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4360E-E91E-4644-9362-F348235B67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9644492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/67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56EE8-6D9C-4C63-81CD-2510EDDF17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862661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/67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DE500-F4A3-43BD-8325-8769892E53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560394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/67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85E0E-9478-4EF8-A008-0DC72EAD46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581380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/67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19626-7FCA-4259-9FC2-BD3FE3483E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9634123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0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7835" y="1484313"/>
            <a:ext cx="10547351" cy="4525962"/>
          </a:xfrm>
          <a:prstGeom prst="rect">
            <a:avLst/>
          </a:prstGeom>
          <a:solidFill>
            <a:srgbClr val="D7D7FF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1767" y="6508750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FFFF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92417" y="65246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TW"/>
              <a:t>/67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8168" y="65246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B7051B7D-0CED-42D3-83A2-FB443CE9D47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pic>
        <p:nvPicPr>
          <p:cNvPr id="1031" name="Picture 7" descr="BD21303_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182" y="6588128"/>
            <a:ext cx="9121829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4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6381750"/>
            <a:ext cx="104563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10848528" y="6541135"/>
            <a:ext cx="1871133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algn="just"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zh-TW" sz="1600" b="1" dirty="0">
                <a:solidFill>
                  <a:srgbClr val="0000FF"/>
                </a:solidFill>
                <a:latin typeface="Arial" pitchFamily="34" charset="0"/>
                <a:ea typeface="全真中隸書" pitchFamily="49" charset="-120"/>
              </a:rPr>
              <a:t>  </a:t>
            </a:r>
            <a:r>
              <a:rPr lang="zh-TW" altLang="en-US" sz="1600" b="1" dirty="0">
                <a:solidFill>
                  <a:srgbClr val="0000FF"/>
                </a:solidFill>
                <a:latin typeface="Arial" pitchFamily="34" charset="0"/>
                <a:ea typeface="全真中隸書" pitchFamily="49" charset="-120"/>
              </a:rPr>
              <a:t>資工系網媒所</a:t>
            </a:r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zh-TW" altLang="en-US" sz="1600" b="1" dirty="0">
                <a:solidFill>
                  <a:srgbClr val="FE0E02"/>
                </a:solidFill>
                <a:latin typeface="Arial" pitchFamily="34" charset="0"/>
                <a:ea typeface="全真中隸書" pitchFamily="49" charset="-120"/>
              </a:rPr>
              <a:t>  </a:t>
            </a:r>
            <a:r>
              <a:rPr lang="en-US" altLang="zh-TW" sz="1600" b="1" dirty="0">
                <a:solidFill>
                  <a:srgbClr val="FE0E02"/>
                </a:solidFill>
                <a:latin typeface="Arial" pitchFamily="34" charset="0"/>
                <a:ea typeface="全真中隸書" pitchFamily="49" charset="-120"/>
              </a:rPr>
              <a:t>NEWS</a:t>
            </a:r>
            <a:r>
              <a:rPr lang="zh-TW" altLang="en-US" sz="1600" b="1" dirty="0">
                <a:solidFill>
                  <a:srgbClr val="FE0E02"/>
                </a:solidFill>
                <a:latin typeface="Arial" pitchFamily="34" charset="0"/>
                <a:ea typeface="全真中隸書" pitchFamily="49" charset="-120"/>
              </a:rPr>
              <a:t>實驗室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2" r:id="rId12"/>
  </p:sldLayoutIdLst>
  <p:transition spd="slow">
    <p:wipe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8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1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3:  Processes</a:t>
            </a:r>
            <a:endParaRPr lang="en-US" altLang="zh-TW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8D9066D-6E62-480A-A448-F88C6FB24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65401" y="230188"/>
            <a:ext cx="7383463" cy="576262"/>
          </a:xfrm>
        </p:spPr>
        <p:txBody>
          <a:bodyPr/>
          <a:lstStyle/>
          <a:p>
            <a:pPr eaLnBrk="1" hangingPunct="1"/>
            <a:r>
              <a:rPr lang="en-US" altLang="en-US"/>
              <a:t>Threads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FE53719-71CB-4158-A535-768E646E48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1504" y="1422174"/>
            <a:ext cx="9433048" cy="4013652"/>
          </a:xfrm>
        </p:spPr>
        <p:txBody>
          <a:bodyPr/>
          <a:lstStyle/>
          <a:p>
            <a:r>
              <a:rPr lang="en-US" altLang="en-US" dirty="0"/>
              <a:t>So far, process has a single thread of execution</a:t>
            </a:r>
          </a:p>
          <a:p>
            <a:r>
              <a:rPr lang="en-US" altLang="en-US" dirty="0"/>
              <a:t>Consider having multiple program counters per process</a:t>
            </a:r>
          </a:p>
          <a:p>
            <a:pPr lvl="1"/>
            <a:r>
              <a:rPr lang="en-US" altLang="en-US" dirty="0"/>
              <a:t>Multiple locations can execute at once</a:t>
            </a:r>
          </a:p>
          <a:p>
            <a:pPr lvl="2"/>
            <a:r>
              <a:rPr lang="en-US" altLang="en-US" dirty="0"/>
              <a:t>Multiple threads of control -&gt;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threads</a:t>
            </a:r>
          </a:p>
          <a:p>
            <a:r>
              <a:rPr lang="en-US" altLang="en-US" dirty="0"/>
              <a:t>Must then have storage for thread details, multiple program counters in PCB</a:t>
            </a:r>
          </a:p>
          <a:p>
            <a:r>
              <a:rPr lang="en-US" altLang="en-US" dirty="0"/>
              <a:t>Explore in detail in Chapter 4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426A7062-4678-4991-B5A8-76E6FB78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9DC8319-6341-40FE-B466-C51DCF5F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249B161E-EAED-4DCF-B609-D8AB274D0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8090" y="204686"/>
            <a:ext cx="8005762" cy="576263"/>
          </a:xfrm>
        </p:spPr>
        <p:txBody>
          <a:bodyPr/>
          <a:lstStyle/>
          <a:p>
            <a:r>
              <a:rPr lang="en-US" altLang="en-US" dirty="0"/>
              <a:t>Process Representation in Linux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1363C44F-7AD0-4380-824D-C4E77F3B34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6994" y="1140270"/>
            <a:ext cx="8298012" cy="5102821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dirty="0"/>
              <a:t>Represented by the C structure </a:t>
            </a:r>
            <a:r>
              <a:rPr lang="en-US" altLang="en-US" dirty="0" err="1">
                <a:latin typeface="Courier New" panose="02070309020205020404" pitchFamily="49" charset="0"/>
              </a:rPr>
              <a:t>task_struct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</a:rPr>
              <a:t>pid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t_pid</a:t>
            </a:r>
            <a:r>
              <a:rPr lang="en-US" altLang="en-US" sz="1600" dirty="0">
                <a:latin typeface="Courier New" panose="02070309020205020404" pitchFamily="49" charset="0"/>
              </a:rPr>
              <a:t>; 			/* process identifier */ 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long state; 			/* state of the process */ 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unsigned int </a:t>
            </a:r>
            <a:r>
              <a:rPr lang="en-US" altLang="en-US" sz="1600" dirty="0" err="1">
                <a:latin typeface="Courier New" panose="02070309020205020404" pitchFamily="49" charset="0"/>
              </a:rPr>
              <a:t>time_slice</a:t>
            </a:r>
            <a:r>
              <a:rPr lang="en-US" altLang="en-US" sz="1600" dirty="0">
                <a:latin typeface="Courier New" panose="02070309020205020404" pitchFamily="49" charset="0"/>
              </a:rPr>
              <a:t> 	/* scheduling information */ 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struct </a:t>
            </a:r>
            <a:r>
              <a:rPr lang="en-US" altLang="en-US" sz="1600" dirty="0" err="1">
                <a:latin typeface="Courier New" panose="02070309020205020404" pitchFamily="49" charset="0"/>
              </a:rPr>
              <a:t>task_struct</a:t>
            </a:r>
            <a:r>
              <a:rPr lang="en-US" altLang="en-US" sz="1600" dirty="0">
                <a:latin typeface="Courier New" panose="02070309020205020404" pitchFamily="49" charset="0"/>
              </a:rPr>
              <a:t> *parent;/* this process</a:t>
            </a:r>
            <a:r>
              <a:rPr lang="ja-JP" altLang="en-US" sz="1600" dirty="0">
                <a:latin typeface="Courier New" panose="02070309020205020404" pitchFamily="49" charset="0"/>
              </a:rPr>
              <a:t>’</a:t>
            </a:r>
            <a:r>
              <a:rPr lang="en-US" altLang="ja-JP" sz="1600" dirty="0">
                <a:latin typeface="Courier New" panose="02070309020205020404" pitchFamily="49" charset="0"/>
              </a:rPr>
              <a:t>s parent */ </a:t>
            </a:r>
            <a:br>
              <a:rPr lang="en-US" altLang="ja-JP" sz="1600" dirty="0">
                <a:latin typeface="Courier New" panose="02070309020205020404" pitchFamily="49" charset="0"/>
              </a:rPr>
            </a:br>
            <a:r>
              <a:rPr lang="en-US" altLang="ja-JP" sz="1600" dirty="0">
                <a:latin typeface="Courier New" panose="02070309020205020404" pitchFamily="49" charset="0"/>
              </a:rPr>
              <a:t>struct </a:t>
            </a:r>
            <a:r>
              <a:rPr lang="en-US" altLang="ja-JP" sz="1600" dirty="0" err="1">
                <a:latin typeface="Courier New" panose="02070309020205020404" pitchFamily="49" charset="0"/>
              </a:rPr>
              <a:t>list_head</a:t>
            </a:r>
            <a:r>
              <a:rPr lang="en-US" altLang="ja-JP" sz="1600" dirty="0">
                <a:latin typeface="Courier New" panose="02070309020205020404" pitchFamily="49" charset="0"/>
              </a:rPr>
              <a:t> children; /* this process</a:t>
            </a:r>
            <a:r>
              <a:rPr lang="ja-JP" altLang="en-US" sz="1600" dirty="0">
                <a:latin typeface="Courier New" panose="02070309020205020404" pitchFamily="49" charset="0"/>
              </a:rPr>
              <a:t>’</a:t>
            </a:r>
            <a:r>
              <a:rPr lang="en-US" altLang="ja-JP" sz="1600" dirty="0">
                <a:latin typeface="Courier New" panose="02070309020205020404" pitchFamily="49" charset="0"/>
              </a:rPr>
              <a:t>s children */ </a:t>
            </a:r>
            <a:br>
              <a:rPr lang="en-US" altLang="ja-JP" sz="1600" dirty="0">
                <a:latin typeface="Courier New" panose="02070309020205020404" pitchFamily="49" charset="0"/>
              </a:rPr>
            </a:br>
            <a:r>
              <a:rPr lang="en-US" altLang="ja-JP" sz="1600" dirty="0">
                <a:latin typeface="Courier New" panose="02070309020205020404" pitchFamily="49" charset="0"/>
              </a:rPr>
              <a:t>struct </a:t>
            </a:r>
            <a:r>
              <a:rPr lang="en-US" altLang="ja-JP" sz="1600" dirty="0" err="1">
                <a:latin typeface="Courier New" panose="02070309020205020404" pitchFamily="49" charset="0"/>
              </a:rPr>
              <a:t>files_struct</a:t>
            </a:r>
            <a:r>
              <a:rPr lang="en-US" altLang="ja-JP" sz="1600" dirty="0">
                <a:latin typeface="Courier New" panose="02070309020205020404" pitchFamily="49" charset="0"/>
              </a:rPr>
              <a:t> *files;/* list of open files */ </a:t>
            </a:r>
            <a:br>
              <a:rPr lang="en-US" altLang="ja-JP" sz="1600" dirty="0">
                <a:latin typeface="Courier New" panose="02070309020205020404" pitchFamily="49" charset="0"/>
              </a:rPr>
            </a:br>
            <a:r>
              <a:rPr lang="en-US" altLang="ja-JP" sz="1600" dirty="0">
                <a:latin typeface="Courier New" panose="02070309020205020404" pitchFamily="49" charset="0"/>
              </a:rPr>
              <a:t>struct </a:t>
            </a:r>
            <a:r>
              <a:rPr lang="en-US" altLang="ja-JP" sz="1600" dirty="0" err="1">
                <a:latin typeface="Courier New" panose="02070309020205020404" pitchFamily="49" charset="0"/>
              </a:rPr>
              <a:t>mm_struct</a:t>
            </a:r>
            <a:r>
              <a:rPr lang="en-US" altLang="ja-JP" sz="1600" dirty="0">
                <a:latin typeface="Courier New" panose="02070309020205020404" pitchFamily="49" charset="0"/>
              </a:rPr>
              <a:t> *mm; 	/* address space of this process */</a:t>
            </a:r>
            <a:endParaRPr lang="en-US" altLang="en-US" sz="1600" dirty="0">
              <a:latin typeface="Courier New" panose="02070309020205020404" pitchFamily="49" charset="0"/>
            </a:endParaRPr>
          </a:p>
        </p:txBody>
      </p:sp>
      <p:pic>
        <p:nvPicPr>
          <p:cNvPr id="26628" name="Picture 1">
            <a:extLst>
              <a:ext uri="{FF2B5EF4-FFF2-40B4-BE49-F238E27FC236}">
                <a16:creationId xmlns:a16="http://schemas.microsoft.com/office/drawing/2014/main" id="{93AD06B9-FDEF-4097-849B-AE5BDEF25F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4145825"/>
            <a:ext cx="6064917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55E0E9D4-1D29-4DC4-A4B6-13720B43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4EDA14-96BE-492F-A4A5-CD307BA9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6D14E00-AC36-46B6-804B-3B1E61B7A1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03500" y="172132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Scheduling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D9E4484-1299-4947-B075-F0D9269BB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9476" y="1304764"/>
            <a:ext cx="9433048" cy="4248472"/>
          </a:xfrm>
        </p:spPr>
        <p:txBody>
          <a:bodyPr/>
          <a:lstStyle/>
          <a:p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Process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scheduler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selects among available processes for next execution on CPU core</a:t>
            </a:r>
          </a:p>
          <a:p>
            <a:r>
              <a:rPr lang="en-US" altLang="en-US" dirty="0"/>
              <a:t>Goal -- Maximize CPU use, quickly switch processes onto CPU core</a:t>
            </a:r>
          </a:p>
          <a:p>
            <a:r>
              <a:rPr lang="en-US" altLang="en-US" dirty="0"/>
              <a:t>Maintains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scheduling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queues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of processes</a:t>
            </a:r>
          </a:p>
          <a:p>
            <a:pPr lvl="1"/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Ready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queue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set of all processes residing in main memory, ready and waiting to execute</a:t>
            </a:r>
          </a:p>
          <a:p>
            <a:pPr lvl="1"/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Wait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queues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set of processes waiting for an event (i.e., I/O)</a:t>
            </a:r>
          </a:p>
          <a:p>
            <a:pPr lvl="1"/>
            <a:r>
              <a:rPr lang="en-US" altLang="en-US" dirty="0"/>
              <a:t>Processes migrate among the various queues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40C1AC5B-9A5F-446B-93C6-EA245182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8496A9A-BFEC-46C9-984E-8C11C068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79FFB59-5D7F-4075-B911-2B593B5173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8726" y="349250"/>
            <a:ext cx="7591425" cy="457200"/>
          </a:xfrm>
        </p:spPr>
        <p:txBody>
          <a:bodyPr/>
          <a:lstStyle/>
          <a:p>
            <a:pPr eaLnBrk="1" hangingPunct="1"/>
            <a:r>
              <a:rPr lang="en-US" altLang="en-US"/>
              <a:t>Ready and Wait Queues</a:t>
            </a:r>
          </a:p>
        </p:txBody>
      </p:sp>
      <p:pic>
        <p:nvPicPr>
          <p:cNvPr id="29699" name="Picture 1">
            <a:extLst>
              <a:ext uri="{FF2B5EF4-FFF2-40B4-BE49-F238E27FC236}">
                <a16:creationId xmlns:a16="http://schemas.microsoft.com/office/drawing/2014/main" id="{BCBD9C55-CB2E-45AE-A528-0022312EC9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1988840"/>
            <a:ext cx="6052988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C28BDA30-2F9E-4F34-B195-2D00272D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026A3E8-55DE-480A-9C5C-5D9FD0E7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8DB7F06-1635-4E8A-B106-08B7519EA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9456" y="188640"/>
            <a:ext cx="1052167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Representation of Process Scheduling</a:t>
            </a:r>
          </a:p>
        </p:txBody>
      </p:sp>
      <p:pic>
        <p:nvPicPr>
          <p:cNvPr id="31747" name="Picture 2">
            <a:extLst>
              <a:ext uri="{FF2B5EF4-FFF2-40B4-BE49-F238E27FC236}">
                <a16:creationId xmlns:a16="http://schemas.microsoft.com/office/drawing/2014/main" id="{A0A8D57B-B011-4BA3-A330-AE3AFD4CB5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55" y="1556792"/>
            <a:ext cx="7112089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932EA41-0F71-4C72-BA35-B748A1C6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4D5C232-8637-46BD-824B-05C44D9E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294884C-D89B-43C5-8278-E1AFFD1E5D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7488" y="214586"/>
            <a:ext cx="10261203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CPU Switch From Process to Process</a:t>
            </a:r>
          </a:p>
        </p:txBody>
      </p:sp>
      <p:sp>
        <p:nvSpPr>
          <p:cNvPr id="33795" name="TextBox 1">
            <a:extLst>
              <a:ext uri="{FF2B5EF4-FFF2-40B4-BE49-F238E27FC236}">
                <a16:creationId xmlns:a16="http://schemas.microsoft.com/office/drawing/2014/main" id="{2AC6A249-89C1-4E3A-A92E-5E91F7A23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457" y="979488"/>
            <a:ext cx="10261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A </a:t>
            </a:r>
            <a:r>
              <a:rPr kumimoji="0" lang="en-US" altLang="en-US" b="1" dirty="0">
                <a:latin typeface="Verdana" panose="020B0604030504040204" pitchFamily="34" charset="0"/>
              </a:rPr>
              <a:t>context switch </a:t>
            </a:r>
            <a:r>
              <a:rPr kumimoji="0" lang="en-US" altLang="en-US" dirty="0">
                <a:latin typeface="Verdana" panose="020B0604030504040204" pitchFamily="34" charset="0"/>
              </a:rPr>
              <a:t>occurs when the CPU  switches from one process to another.</a:t>
            </a:r>
          </a:p>
        </p:txBody>
      </p:sp>
      <p:pic>
        <p:nvPicPr>
          <p:cNvPr id="33796" name="Picture 1">
            <a:extLst>
              <a:ext uri="{FF2B5EF4-FFF2-40B4-BE49-F238E27FC236}">
                <a16:creationId xmlns:a16="http://schemas.microsoft.com/office/drawing/2014/main" id="{81BF3499-8F25-4834-B5FB-DDAE904111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645" y="1448560"/>
            <a:ext cx="6618826" cy="5409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90095765-0AA3-47CF-9D1D-F5DF6D3A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97BDABE-2BA7-4487-9B9C-F9C819E0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69EF2C8-62D9-4AD3-A3DB-7E8B03141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7538" y="231776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Context Switch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FE77FD9-7213-4CFD-BE76-B9508F46F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416" y="1268760"/>
            <a:ext cx="10801199" cy="4625181"/>
          </a:xfrm>
        </p:spPr>
        <p:txBody>
          <a:bodyPr/>
          <a:lstStyle/>
          <a:p>
            <a:r>
              <a:rPr lang="en-US" altLang="en-US" dirty="0"/>
              <a:t>When CPU switches to another process, the system must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save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the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state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of the old process and load the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saved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state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for the new process via a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context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switch</a:t>
            </a:r>
          </a:p>
          <a:p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Context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of a process represented in the PCB</a:t>
            </a:r>
          </a:p>
          <a:p>
            <a:r>
              <a:rPr lang="en-US" altLang="en-US" dirty="0"/>
              <a:t>Context-switch time is pure overhead; the system does no useful work while switching</a:t>
            </a:r>
          </a:p>
          <a:p>
            <a:pPr lvl="1"/>
            <a:r>
              <a:rPr lang="en-US" altLang="en-US" dirty="0"/>
              <a:t>The more complex the OS and the PCB </a:t>
            </a:r>
            <a:r>
              <a:rPr lang="en-US" altLang="en-US" dirty="0">
                <a:sym typeface="Wingdings" panose="05000000000000000000" pitchFamily="2" charset="2"/>
              </a:rPr>
              <a:t> the </a:t>
            </a:r>
            <a:r>
              <a:rPr lang="en-US" altLang="en-US" dirty="0"/>
              <a:t>longer the context switch</a:t>
            </a:r>
          </a:p>
          <a:p>
            <a:r>
              <a:rPr lang="en-US" altLang="en-US" dirty="0"/>
              <a:t>Time dependent on hardware support</a:t>
            </a:r>
          </a:p>
          <a:p>
            <a:pPr lvl="1"/>
            <a:r>
              <a:rPr lang="en-US" altLang="en-US" dirty="0"/>
              <a:t>Some hardware provides multiple sets of registers per CPU </a:t>
            </a:r>
            <a:r>
              <a:rPr lang="en-US" altLang="en-US" dirty="0">
                <a:sym typeface="Wingdings" panose="05000000000000000000" pitchFamily="2" charset="2"/>
              </a:rPr>
              <a:t></a:t>
            </a:r>
            <a:r>
              <a:rPr lang="en-US" altLang="en-US" dirty="0"/>
              <a:t> multiple contexts loaded at once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E6CDFBB4-914C-43E9-B641-51A45735F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CC1767F-49DD-43BF-AAB8-D462DAF60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1BBC0AC-B98E-4CA8-AAF2-66A00A4CE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3150" y="111371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Multitasking in Mobile Systems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CFFB47D-06A3-4D85-B582-64A48F2C12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3392" y="1122364"/>
            <a:ext cx="11017224" cy="5402980"/>
          </a:xfrm>
        </p:spPr>
        <p:txBody>
          <a:bodyPr/>
          <a:lstStyle/>
          <a:p>
            <a:r>
              <a:rPr lang="en-US" altLang="en-US" dirty="0"/>
              <a:t>Some mobile systems (e.g., early version of iOS)  allow only one process to run, others suspended</a:t>
            </a:r>
          </a:p>
          <a:p>
            <a:r>
              <a:rPr lang="en-US" altLang="en-US" dirty="0"/>
              <a:t>Due to screen real estate, user interface limits iOS provides for a </a:t>
            </a:r>
          </a:p>
          <a:p>
            <a:pPr lvl="1"/>
            <a:r>
              <a:rPr lang="en-US" altLang="en-US" dirty="0"/>
              <a:t>Single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foreground</a:t>
            </a:r>
            <a:r>
              <a:rPr lang="en-US" altLang="en-US" dirty="0"/>
              <a:t> process- controlled via user interface</a:t>
            </a:r>
          </a:p>
          <a:p>
            <a:pPr lvl="1"/>
            <a:r>
              <a:rPr lang="en-US" altLang="en-US" dirty="0"/>
              <a:t>Multiple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background</a:t>
            </a:r>
            <a:r>
              <a:rPr lang="en-US" altLang="en-US" dirty="0"/>
              <a:t> processes– in memory, running, but not on the display, and with limits</a:t>
            </a:r>
          </a:p>
          <a:p>
            <a:pPr lvl="1"/>
            <a:r>
              <a:rPr lang="en-US" altLang="en-US" dirty="0"/>
              <a:t>Limits include single, short task, receiving notification of events, specific long-running tasks like audio playback</a:t>
            </a:r>
          </a:p>
          <a:p>
            <a:r>
              <a:rPr lang="en-US" altLang="en-US" dirty="0"/>
              <a:t>Android runs foreground and background, with fewer limits</a:t>
            </a:r>
          </a:p>
          <a:p>
            <a:pPr lvl="1"/>
            <a:r>
              <a:rPr lang="en-US" altLang="en-US" dirty="0"/>
              <a:t>Background process uses a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service</a:t>
            </a:r>
            <a:r>
              <a:rPr lang="en-US" altLang="en-US" dirty="0"/>
              <a:t> to perform tasks</a:t>
            </a:r>
          </a:p>
          <a:p>
            <a:pPr lvl="1"/>
            <a:r>
              <a:rPr lang="en-US" altLang="en-US" dirty="0"/>
              <a:t>Service can keep running even if background process is suspended</a:t>
            </a:r>
          </a:p>
          <a:p>
            <a:pPr lvl="1"/>
            <a:r>
              <a:rPr lang="en-US" altLang="en-US" dirty="0"/>
              <a:t>Service has no user interface, small memory use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783F063E-351C-4413-9C20-F9F081A5C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07158AD-84FE-4C2B-AB22-A313077A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16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D9C18A1-E10D-464E-ADF5-DBECC2503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Operations on Processes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EED5598-4581-4F9D-8CEF-0D1A5A554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73314" y="1233489"/>
            <a:ext cx="7381875" cy="4448175"/>
          </a:xfrm>
        </p:spPr>
        <p:txBody>
          <a:bodyPr/>
          <a:lstStyle/>
          <a:p>
            <a:r>
              <a:rPr lang="en-US" altLang="en-US" dirty="0"/>
              <a:t>System must provide mechanisms for:</a:t>
            </a:r>
          </a:p>
          <a:p>
            <a:pPr lvl="1"/>
            <a:r>
              <a:rPr lang="en-US" altLang="en-US" dirty="0"/>
              <a:t> Process creation</a:t>
            </a:r>
          </a:p>
          <a:p>
            <a:pPr lvl="1"/>
            <a:r>
              <a:rPr lang="en-US" altLang="en-US" dirty="0"/>
              <a:t> Process termination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940C32AE-DB3A-4A67-BE4D-E0BB0D1F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BB64FE6-2DA4-4F4E-B602-9DD8AFAA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17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072917A-2F04-4923-8279-E4AEA8CC4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4715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Creation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7F79436-9B7B-4340-B99C-8D1E088896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1464" y="1169989"/>
            <a:ext cx="10225136" cy="5283347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Parent</a:t>
            </a:r>
            <a:r>
              <a:rPr lang="en-US" altLang="en-US" b="1" dirty="0"/>
              <a:t> </a:t>
            </a:r>
            <a:r>
              <a:rPr lang="en-US" altLang="en-US" dirty="0"/>
              <a:t>process create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children</a:t>
            </a:r>
            <a:r>
              <a:rPr lang="en-US" altLang="en-US" b="1" dirty="0"/>
              <a:t> </a:t>
            </a:r>
            <a:r>
              <a:rPr lang="en-US" altLang="en-US" dirty="0"/>
              <a:t>processes, which, in turn create other processes, forming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tree</a:t>
            </a:r>
            <a:r>
              <a:rPr lang="en-US" altLang="en-US" dirty="0"/>
              <a:t> of processes</a:t>
            </a:r>
            <a:endParaRPr lang="en-US" altLang="en-US" sz="800" dirty="0"/>
          </a:p>
          <a:p>
            <a:r>
              <a:rPr lang="en-US" altLang="en-US" dirty="0"/>
              <a:t>Generally, process identified and managed via a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process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identifier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pid</a:t>
            </a:r>
            <a:r>
              <a:rPr lang="en-US" altLang="en-US" dirty="0"/>
              <a:t>)</a:t>
            </a:r>
            <a:endParaRPr lang="en-US" altLang="en-US" sz="800" dirty="0"/>
          </a:p>
          <a:p>
            <a:r>
              <a:rPr lang="en-US" altLang="en-US" dirty="0"/>
              <a:t>Resource sharing options</a:t>
            </a:r>
          </a:p>
          <a:p>
            <a:pPr lvl="1"/>
            <a:r>
              <a:rPr lang="en-US" altLang="en-US" dirty="0"/>
              <a:t>Parent and children share all resources</a:t>
            </a:r>
          </a:p>
          <a:p>
            <a:pPr lvl="1"/>
            <a:r>
              <a:rPr lang="en-US" altLang="en-US" dirty="0"/>
              <a:t>Children share subset of parent</a:t>
            </a:r>
            <a:r>
              <a:rPr lang="en-US" altLang="ja-JP" dirty="0"/>
              <a:t>’s resources</a:t>
            </a:r>
          </a:p>
          <a:p>
            <a:pPr lvl="1"/>
            <a:r>
              <a:rPr lang="en-US" altLang="en-US" dirty="0"/>
              <a:t>Parent and child share no resources</a:t>
            </a:r>
            <a:endParaRPr lang="en-US" altLang="en-US" sz="800" dirty="0"/>
          </a:p>
          <a:p>
            <a:r>
              <a:rPr lang="en-US" altLang="en-US" dirty="0"/>
              <a:t>Execution options</a:t>
            </a:r>
          </a:p>
          <a:p>
            <a:pPr lvl="1"/>
            <a:r>
              <a:rPr lang="en-US" altLang="en-US" dirty="0"/>
              <a:t>Parent and children execute concurrently</a:t>
            </a:r>
          </a:p>
          <a:p>
            <a:pPr lvl="1"/>
            <a:r>
              <a:rPr lang="en-US" altLang="en-US" dirty="0"/>
              <a:t>Parent waits until children terminate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BD125A4-8031-4502-8F54-257B872C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6C0039-8FFA-404A-B671-856DD2E6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18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3F2AA79-94D9-4276-9C41-F8DFF3001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68651" y="228601"/>
            <a:ext cx="6380163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C7B4A6B-A9B9-465A-90EA-66F577052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5688" y="1149350"/>
            <a:ext cx="7791450" cy="3822700"/>
          </a:xfrm>
        </p:spPr>
        <p:txBody>
          <a:bodyPr/>
          <a:lstStyle/>
          <a:p>
            <a:r>
              <a:rPr lang="en-US" altLang="en-US" dirty="0"/>
              <a:t>Process Concept</a:t>
            </a:r>
          </a:p>
          <a:p>
            <a:r>
              <a:rPr lang="en-US" altLang="en-US" dirty="0"/>
              <a:t>Process Scheduling</a:t>
            </a:r>
          </a:p>
          <a:p>
            <a:r>
              <a:rPr lang="en-US" altLang="en-US" dirty="0"/>
              <a:t>Operations on Processes</a:t>
            </a:r>
          </a:p>
          <a:p>
            <a:r>
              <a:rPr lang="en-US" altLang="en-US" dirty="0"/>
              <a:t>Interprocess Communication</a:t>
            </a:r>
          </a:p>
          <a:p>
            <a:r>
              <a:rPr lang="en-US" altLang="en-US" dirty="0"/>
              <a:t>IPC in Shared-Memory Systems</a:t>
            </a:r>
          </a:p>
          <a:p>
            <a:r>
              <a:rPr lang="en-US" altLang="en-US" dirty="0"/>
              <a:t>IPC in Message-Passing Systems</a:t>
            </a:r>
          </a:p>
          <a:p>
            <a:r>
              <a:rPr lang="en-US" altLang="en-US" dirty="0"/>
              <a:t>Examples of IPC Systems</a:t>
            </a:r>
          </a:p>
          <a:p>
            <a:r>
              <a:rPr lang="en-US" altLang="en-US" dirty="0"/>
              <a:t>Communication in Client-Server Systems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4882FB44-A14B-44E6-804D-7769151A8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3AA12EF-BECC-443F-98CF-9D41AEDB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AE43D30-47DB-4A10-9067-ED0817C05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3976" y="217488"/>
            <a:ext cx="7616825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Creation (Cont.)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A61E917-5669-429F-AA78-E90F2FCB8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97832" y="1012824"/>
            <a:ext cx="9378688" cy="5400451"/>
          </a:xfrm>
        </p:spPr>
        <p:txBody>
          <a:bodyPr/>
          <a:lstStyle/>
          <a:p>
            <a:r>
              <a:rPr lang="en-US" altLang="en-US" dirty="0"/>
              <a:t>Address space</a:t>
            </a:r>
          </a:p>
          <a:p>
            <a:pPr lvl="1"/>
            <a:r>
              <a:rPr lang="en-US" altLang="en-US" dirty="0"/>
              <a:t>Child duplicate of parent</a:t>
            </a:r>
          </a:p>
          <a:p>
            <a:pPr lvl="1"/>
            <a:r>
              <a:rPr lang="en-US" altLang="en-US" dirty="0"/>
              <a:t>Child has a program loaded into it</a:t>
            </a:r>
          </a:p>
          <a:p>
            <a:r>
              <a:rPr lang="en-US" altLang="en-US" dirty="0"/>
              <a:t>UNIX examples</a:t>
            </a:r>
          </a:p>
          <a:p>
            <a:pPr lvl="1"/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fork()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system call creates new process</a:t>
            </a:r>
          </a:p>
          <a:p>
            <a:pPr lvl="1"/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exec()</a:t>
            </a:r>
            <a:r>
              <a:rPr lang="en-US" altLang="en-US" sz="2000" dirty="0"/>
              <a:t> </a:t>
            </a:r>
            <a:r>
              <a:rPr lang="en-US" altLang="en-US" dirty="0"/>
              <a:t>system call used after a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fork()</a:t>
            </a:r>
            <a:r>
              <a:rPr lang="en-US" altLang="en-US" sz="2000" dirty="0"/>
              <a:t> </a:t>
            </a:r>
            <a:r>
              <a:rPr lang="en-US" altLang="en-US" dirty="0"/>
              <a:t>to replace the process</a:t>
            </a:r>
            <a:r>
              <a:rPr lang="en-US" altLang="ja-JP" dirty="0"/>
              <a:t>’ memory space with a new program</a:t>
            </a:r>
          </a:p>
          <a:p>
            <a:pPr lvl="1"/>
            <a:r>
              <a:rPr lang="en-US" altLang="en-US" dirty="0"/>
              <a:t>Parent process calls </a:t>
            </a:r>
            <a:r>
              <a:rPr lang="en-US" altLang="en-US" sz="2000" b="1" dirty="0"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waiting for the child to terminate</a:t>
            </a:r>
          </a:p>
        </p:txBody>
      </p:sp>
      <p:pic>
        <p:nvPicPr>
          <p:cNvPr id="46084" name="Picture 1">
            <a:extLst>
              <a:ext uri="{FF2B5EF4-FFF2-40B4-BE49-F238E27FC236}">
                <a16:creationId xmlns:a16="http://schemas.microsoft.com/office/drawing/2014/main" id="{568A0721-FDA4-4095-BD34-B36CF2AB0A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4869160"/>
            <a:ext cx="9378688" cy="154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D3F023C7-9A14-48C0-9711-D509CEE7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1E0C2A8-06D9-498C-95E4-F63E3339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19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039237D4-E7AC-45FA-BF2A-B2DEBB1756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20989" y="222251"/>
            <a:ext cx="7259637" cy="576263"/>
          </a:xfrm>
        </p:spPr>
        <p:txBody>
          <a:bodyPr/>
          <a:lstStyle/>
          <a:p>
            <a:pPr eaLnBrk="1" hangingPunct="1"/>
            <a:r>
              <a:rPr lang="en-US" altLang="en-US"/>
              <a:t>A Tree of Processes in Linux</a:t>
            </a:r>
          </a:p>
        </p:txBody>
      </p:sp>
      <p:pic>
        <p:nvPicPr>
          <p:cNvPr id="44035" name="Picture 1">
            <a:extLst>
              <a:ext uri="{FF2B5EF4-FFF2-40B4-BE49-F238E27FC236}">
                <a16:creationId xmlns:a16="http://schemas.microsoft.com/office/drawing/2014/main" id="{EA22965C-6F67-436A-9A7E-32781923A7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1" y="1701800"/>
            <a:ext cx="7985125" cy="343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7F813A97-CD35-4D2F-A83A-0DD6DA58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FADE01E-B4E5-4930-ACFE-47937A4E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3909626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CE1AA525-61E4-4CE5-B1B8-BBEC4CC5E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9456" y="227013"/>
            <a:ext cx="100091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 Program Forking Separate Process</a:t>
            </a:r>
          </a:p>
        </p:txBody>
      </p:sp>
      <p:pic>
        <p:nvPicPr>
          <p:cNvPr id="48131" name="Picture 5" descr="Screen Shot 2012-12-04 at 11.21.10 AM.png">
            <a:extLst>
              <a:ext uri="{FF2B5EF4-FFF2-40B4-BE49-F238E27FC236}">
                <a16:creationId xmlns:a16="http://schemas.microsoft.com/office/drawing/2014/main" id="{D4AAA5E2-276C-448A-B064-DFAFD9023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1027112"/>
            <a:ext cx="6038850" cy="56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5B4255E9-3BB4-4355-AB32-0BE04D01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E02277-F299-40C8-B98E-1B23C591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21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0F4113AE-3A57-4A41-B077-3753934F46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1384" y="188640"/>
            <a:ext cx="1144927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Creating a Separate Process via Windows API</a:t>
            </a:r>
          </a:p>
        </p:txBody>
      </p:sp>
      <p:pic>
        <p:nvPicPr>
          <p:cNvPr id="50179" name="Picture 1" descr="Screen Shot 2012-12-04 at 11.23.48 AM.png">
            <a:extLst>
              <a:ext uri="{FF2B5EF4-FFF2-40B4-BE49-F238E27FC236}">
                <a16:creationId xmlns:a16="http://schemas.microsoft.com/office/drawing/2014/main" id="{92929ABB-1259-4492-BE46-EE3BC21BF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908720"/>
            <a:ext cx="4538265" cy="5668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7546BD4B-72C1-4735-921D-A8E67BE6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C342185-4FF4-43A4-A00A-EB771285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22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3A2AC5D-C916-47B2-8787-ACB9BD2F9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70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Termination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AB8093C-E173-4473-A450-3BC8EBA8D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7448" y="1127982"/>
            <a:ext cx="9865096" cy="4463927"/>
          </a:xfrm>
        </p:spPr>
        <p:txBody>
          <a:bodyPr/>
          <a:lstStyle/>
          <a:p>
            <a:r>
              <a:rPr lang="en-US" altLang="en-US" dirty="0"/>
              <a:t>Process executes last statement and then asks the operating system to delete it using the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exit()</a:t>
            </a:r>
            <a:r>
              <a:rPr lang="en-US" altLang="en-US" sz="2000" dirty="0"/>
              <a:t> </a:t>
            </a:r>
            <a:r>
              <a:rPr lang="en-US" altLang="en-US" dirty="0"/>
              <a:t>system call.</a:t>
            </a:r>
          </a:p>
          <a:p>
            <a:pPr lvl="1"/>
            <a:r>
              <a:rPr lang="en-US" altLang="en-US" dirty="0"/>
              <a:t>Returns  status data from child to parent (via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Process</a:t>
            </a:r>
            <a:r>
              <a:rPr lang="en-US" altLang="ja-JP" dirty="0"/>
              <a:t>’ resources are deallocated by operating system</a:t>
            </a:r>
            <a:endParaRPr lang="en-US" altLang="en-US" dirty="0"/>
          </a:p>
          <a:p>
            <a:r>
              <a:rPr lang="en-US" altLang="en-US" dirty="0"/>
              <a:t>Parent may terminate the execution of children processes  using the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abort()</a:t>
            </a:r>
            <a:r>
              <a:rPr lang="en-US" altLang="en-US" sz="2000" dirty="0"/>
              <a:t> </a:t>
            </a:r>
            <a:r>
              <a:rPr lang="en-US" altLang="en-US" dirty="0"/>
              <a:t>system call.  Some reasons for doing so:</a:t>
            </a:r>
          </a:p>
          <a:p>
            <a:pPr lvl="1"/>
            <a:r>
              <a:rPr lang="en-US" altLang="en-US" dirty="0"/>
              <a:t>Child has exceeded allocated resources</a:t>
            </a:r>
          </a:p>
          <a:p>
            <a:pPr lvl="1"/>
            <a:r>
              <a:rPr lang="en-US" altLang="en-US" dirty="0"/>
              <a:t>Task assigned to child is no longer required</a:t>
            </a:r>
          </a:p>
          <a:p>
            <a:pPr lvl="1"/>
            <a:r>
              <a:rPr lang="en-US" altLang="en-US" dirty="0"/>
              <a:t>The parent is exiting, and the operating systems does not allow  a child to continue if its parent terminates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9831E62B-6088-4994-A03E-F0858916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CD9DFF7-81F5-4CB2-9850-18B668CD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23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30622719-68BE-4BB0-B168-1A3AE8D096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34817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Termination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C7E8DAD2-CD54-4141-B861-1A2932EF0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7368" y="980728"/>
            <a:ext cx="11449272" cy="5328592"/>
          </a:xfrm>
        </p:spPr>
        <p:txBody>
          <a:bodyPr/>
          <a:lstStyle/>
          <a:p>
            <a:pPr marL="457200" lvl="1" indent="0">
              <a:buNone/>
            </a:pPr>
            <a:endParaRPr lang="en-US" altLang="en-US" sz="800" dirty="0"/>
          </a:p>
          <a:p>
            <a:r>
              <a:rPr lang="en-US" altLang="en-US" dirty="0"/>
              <a:t>Some operating systems do not allow child to exists if its parent has terminated.  If a process terminates, then all its children must also be terminated.</a:t>
            </a:r>
          </a:p>
          <a:p>
            <a:pPr lvl="1"/>
            <a:r>
              <a:rPr lang="en-US" altLang="en-US" b="1" dirty="0"/>
              <a:t>cascading termination.  </a:t>
            </a:r>
            <a:r>
              <a:rPr lang="en-US" altLang="en-US" dirty="0"/>
              <a:t>All children, grandchildren, etc.,  are  terminated.</a:t>
            </a:r>
            <a:endParaRPr lang="en-US" altLang="en-US" b="1" dirty="0"/>
          </a:p>
          <a:p>
            <a:pPr lvl="1"/>
            <a:r>
              <a:rPr lang="en-US" altLang="en-US" dirty="0"/>
              <a:t>The termination is initiated by the operating system.</a:t>
            </a:r>
            <a:endParaRPr lang="en-US" altLang="en-US" b="1" dirty="0"/>
          </a:p>
          <a:p>
            <a:r>
              <a:rPr lang="en-US" altLang="en-US" dirty="0"/>
              <a:t>The parent process may wait for termination of a child process by using the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system call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. </a:t>
            </a:r>
            <a:r>
              <a:rPr lang="en-US" altLang="en-US" dirty="0"/>
              <a:t>The call returns status information and the pid of the terminated process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pid = wait(&amp;status); </a:t>
            </a:r>
          </a:p>
          <a:p>
            <a:r>
              <a:rPr lang="en-US" altLang="en-US" dirty="0"/>
              <a:t>If no parent waiting (did not invoke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) process is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zombie</a:t>
            </a:r>
          </a:p>
          <a:p>
            <a:r>
              <a:rPr lang="en-US" altLang="en-US" dirty="0"/>
              <a:t>If parent terminated without invoking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, process is an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orphan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C39CB0A5-9FFC-45EF-AC18-85E54602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A5E3034-0DD4-42D7-A605-E18AB04B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24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CCF9DC54-118C-447A-A3AB-7C2E989968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1464" y="119919"/>
            <a:ext cx="10369152" cy="576263"/>
          </a:xfrm>
        </p:spPr>
        <p:txBody>
          <a:bodyPr/>
          <a:lstStyle/>
          <a:p>
            <a:r>
              <a:rPr lang="en-US" altLang="en-US" dirty="0"/>
              <a:t>Android Process Importance Hierarchy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8675C949-6A9A-4638-902C-843874920E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5400" y="1412776"/>
            <a:ext cx="10801200" cy="4272247"/>
          </a:xfrm>
        </p:spPr>
        <p:txBody>
          <a:bodyPr/>
          <a:lstStyle/>
          <a:p>
            <a:r>
              <a:rPr lang="en-US" altLang="en-US" dirty="0"/>
              <a:t>Mobile operating systems often have to terminate processes to reclaim system resources such as memory. From </a:t>
            </a:r>
            <a:r>
              <a:rPr lang="en-US" altLang="en-US" b="1" dirty="0"/>
              <a:t>most</a:t>
            </a:r>
            <a:r>
              <a:rPr lang="en-US" altLang="en-US" dirty="0"/>
              <a:t> to </a:t>
            </a:r>
            <a:r>
              <a:rPr lang="en-US" altLang="en-US" b="1" dirty="0"/>
              <a:t>least</a:t>
            </a:r>
            <a:r>
              <a:rPr lang="en-US" altLang="en-US" dirty="0"/>
              <a:t> important:</a:t>
            </a:r>
          </a:p>
          <a:p>
            <a:pPr lvl="1"/>
            <a:r>
              <a:rPr lang="en-US" altLang="en-US" dirty="0"/>
              <a:t>Foreground process</a:t>
            </a:r>
          </a:p>
          <a:p>
            <a:pPr lvl="1"/>
            <a:r>
              <a:rPr lang="en-US" altLang="en-US" dirty="0"/>
              <a:t>Visible process</a:t>
            </a:r>
          </a:p>
          <a:p>
            <a:pPr lvl="1"/>
            <a:r>
              <a:rPr lang="en-US" altLang="en-US" dirty="0"/>
              <a:t>Service process</a:t>
            </a:r>
          </a:p>
          <a:p>
            <a:pPr lvl="1"/>
            <a:r>
              <a:rPr lang="en-US" altLang="en-US" dirty="0"/>
              <a:t>Background process</a:t>
            </a:r>
          </a:p>
          <a:p>
            <a:pPr lvl="1"/>
            <a:r>
              <a:rPr lang="en-US" altLang="en-US" dirty="0"/>
              <a:t>Empty process</a:t>
            </a:r>
          </a:p>
          <a:p>
            <a:r>
              <a:rPr lang="en-US" altLang="en-US" dirty="0"/>
              <a:t>Android will begin terminating processes that are least important.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4608D4BE-BC89-44D6-96F9-1375EA82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425867E-EB63-4DBB-B214-1AA73D95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25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D6E94F8E-122F-4FED-9B3D-FD01E2845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6532" y="191392"/>
            <a:ext cx="11712624" cy="576263"/>
          </a:xfrm>
        </p:spPr>
        <p:txBody>
          <a:bodyPr/>
          <a:lstStyle/>
          <a:p>
            <a:r>
              <a:rPr lang="en-US" altLang="en-US" dirty="0" err="1"/>
              <a:t>Multiprocess</a:t>
            </a:r>
            <a:r>
              <a:rPr lang="en-US" altLang="en-US" dirty="0"/>
              <a:t> Architecture – Chrome Browser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360D7C25-6ED1-40E0-9C1E-876BC3EC89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1716" y="1124743"/>
            <a:ext cx="11208568" cy="5299273"/>
          </a:xfrm>
        </p:spPr>
        <p:txBody>
          <a:bodyPr/>
          <a:lstStyle/>
          <a:p>
            <a:r>
              <a:rPr lang="en-US" altLang="en-US" dirty="0"/>
              <a:t>Many web browsers ran as single process (some still do)</a:t>
            </a:r>
          </a:p>
          <a:p>
            <a:pPr lvl="1"/>
            <a:r>
              <a:rPr lang="en-US" altLang="en-US" dirty="0"/>
              <a:t>If one web site causes trouble, entire browser can hang or crash</a:t>
            </a:r>
          </a:p>
          <a:p>
            <a:r>
              <a:rPr lang="en-US" altLang="en-US" dirty="0"/>
              <a:t>Google Chrome Browser is </a:t>
            </a:r>
            <a:r>
              <a:rPr lang="en-US" altLang="en-US" dirty="0" err="1"/>
              <a:t>multiprocess</a:t>
            </a:r>
            <a:r>
              <a:rPr lang="en-US" altLang="en-US" dirty="0"/>
              <a:t> with 3 different types of processes: 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Browser</a:t>
            </a:r>
            <a:r>
              <a:rPr lang="en-US" altLang="en-US" dirty="0"/>
              <a:t> process manages user interface, disk and network I/O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Renderer</a:t>
            </a:r>
            <a:r>
              <a:rPr lang="en-US" altLang="en-US" dirty="0"/>
              <a:t> process renders web pages, deals with HTML, </a:t>
            </a:r>
            <a:r>
              <a:rPr lang="en-US" altLang="en-US" dirty="0" err="1"/>
              <a:t>Javascript</a:t>
            </a:r>
            <a:r>
              <a:rPr lang="en-US" altLang="en-US" dirty="0"/>
              <a:t>. A new renderer created for each website opened</a:t>
            </a:r>
          </a:p>
          <a:p>
            <a:pPr lvl="2"/>
            <a:r>
              <a:rPr lang="en-US" altLang="en-US" dirty="0"/>
              <a:t>Runs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sandbox</a:t>
            </a:r>
            <a:r>
              <a:rPr lang="en-US" altLang="en-US" dirty="0"/>
              <a:t> restricting disk and network I/O, minimizing effect of security exploits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Plug-in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process for each type of plug-in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57348" name="Picture 1">
            <a:extLst>
              <a:ext uri="{FF2B5EF4-FFF2-40B4-BE49-F238E27FC236}">
                <a16:creationId xmlns:a16="http://schemas.microsoft.com/office/drawing/2014/main" id="{FC10B725-AB13-417A-BEE0-FCE2190A3E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2" y="5157192"/>
            <a:ext cx="6278563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63E93F67-AC46-4212-AFCE-5975F3C3E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C70BAEC-7592-4E56-8288-6E530AF8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26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09D0E5E8-A027-43B0-871E-ED73DF85B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25713" y="130054"/>
            <a:ext cx="7485062" cy="576262"/>
          </a:xfrm>
        </p:spPr>
        <p:txBody>
          <a:bodyPr/>
          <a:lstStyle/>
          <a:p>
            <a:r>
              <a:rPr lang="en-US" altLang="en-US" dirty="0"/>
              <a:t>Interprocess Communication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2EF26BE1-FCB0-440F-8834-E9B667D36D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7624" y="1163637"/>
            <a:ext cx="10880984" cy="5001667"/>
          </a:xfrm>
        </p:spPr>
        <p:txBody>
          <a:bodyPr/>
          <a:lstStyle/>
          <a:p>
            <a:r>
              <a:rPr lang="en-US" altLang="en-US" sz="2400" dirty="0"/>
              <a:t>Processes within a system may be </a:t>
            </a:r>
            <a:r>
              <a:rPr lang="en-US" altLang="en-US" sz="2400" b="1" i="1" dirty="0"/>
              <a:t>independent</a:t>
            </a:r>
            <a:r>
              <a:rPr lang="en-US" altLang="en-US" sz="2400" b="1" dirty="0"/>
              <a:t> </a:t>
            </a:r>
            <a:r>
              <a:rPr lang="en-US" altLang="en-US" sz="2400" dirty="0"/>
              <a:t>or </a:t>
            </a:r>
            <a:r>
              <a:rPr lang="en-US" altLang="en-US" sz="2400" b="1" i="1" dirty="0"/>
              <a:t>cooperating</a:t>
            </a:r>
          </a:p>
          <a:p>
            <a:r>
              <a:rPr lang="en-US" altLang="en-US" sz="2400" dirty="0"/>
              <a:t>Cooperating process can affect or be affected by other processes, including sharing data</a:t>
            </a:r>
          </a:p>
          <a:p>
            <a:r>
              <a:rPr lang="en-US" altLang="en-US" sz="2400" dirty="0"/>
              <a:t>Reasons for cooperating processes:</a:t>
            </a:r>
          </a:p>
          <a:p>
            <a:pPr lvl="1"/>
            <a:r>
              <a:rPr lang="en-US" altLang="en-US" sz="2000" dirty="0"/>
              <a:t>Information sharing</a:t>
            </a:r>
          </a:p>
          <a:p>
            <a:pPr lvl="1"/>
            <a:r>
              <a:rPr lang="en-US" altLang="en-US" sz="2000" dirty="0"/>
              <a:t>Computation speedup</a:t>
            </a:r>
          </a:p>
          <a:p>
            <a:pPr lvl="1"/>
            <a:r>
              <a:rPr lang="en-US" altLang="en-US" sz="2000" dirty="0"/>
              <a:t>Modularity</a:t>
            </a:r>
          </a:p>
          <a:p>
            <a:pPr lvl="1"/>
            <a:r>
              <a:rPr lang="en-US" altLang="en-US" sz="2000" dirty="0"/>
              <a:t>Convenience	</a:t>
            </a:r>
          </a:p>
          <a:p>
            <a:r>
              <a:rPr lang="en-US" altLang="en-US" sz="2400" dirty="0"/>
              <a:t>Cooperating processes need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interprocess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communication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IPC</a:t>
            </a:r>
            <a:r>
              <a:rPr lang="en-US" altLang="en-US" sz="2400" dirty="0"/>
              <a:t>)</a:t>
            </a:r>
          </a:p>
          <a:p>
            <a:r>
              <a:rPr lang="en-US" altLang="en-US" sz="2400" dirty="0"/>
              <a:t>Two models of IPC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Shared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memory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Message passing</a:t>
            </a:r>
          </a:p>
          <a:p>
            <a:pPr lvl="1"/>
            <a:endParaRPr lang="en-US" altLang="en-US" sz="2000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5EAB7D9-4189-49AE-8CE7-10808575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50971ED-562F-480D-B03E-B1134B46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27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D24006AF-9462-4FD7-8602-D757042B9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601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Communications Models 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00B4232E-A93C-4613-91D0-E8A0948B6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1489" y="1150939"/>
            <a:ext cx="6372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(a) Shared memory.  		(b) Message passing. </a:t>
            </a:r>
            <a:r>
              <a:rPr kumimoji="0" lang="en-US" altLang="en-US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61444" name="Picture 1">
            <a:extLst>
              <a:ext uri="{FF2B5EF4-FFF2-40B4-BE49-F238E27FC236}">
                <a16:creationId xmlns:a16="http://schemas.microsoft.com/office/drawing/2014/main" id="{3ED38AED-C0F5-4084-BE69-BF6EFD7FF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935" y="1866901"/>
            <a:ext cx="7032130" cy="450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49ECDD7A-AAC5-47EF-A2BB-2E099D9A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321A28F-3ED6-47CD-961E-C4884135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8163CEC-73A6-4E96-880E-3A57C5F4B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365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A0DD2938-EA4E-48BC-A833-20DE32AC1B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9376" y="1163637"/>
            <a:ext cx="11413268" cy="4530725"/>
          </a:xfrm>
        </p:spPr>
        <p:txBody>
          <a:bodyPr/>
          <a:lstStyle/>
          <a:p>
            <a:r>
              <a:rPr lang="en-US" altLang="en-US" sz="2400" dirty="0"/>
              <a:t>Identify the separate components of a process and illustrate how they are represented and scheduled in an operating system.</a:t>
            </a:r>
          </a:p>
          <a:p>
            <a:r>
              <a:rPr lang="en-US" altLang="en-US" sz="2400" dirty="0"/>
              <a:t>Describe how processes are created and terminated in an operating system, including developing programs using the appropriate system calls that perform these operations.</a:t>
            </a:r>
          </a:p>
          <a:p>
            <a:r>
              <a:rPr lang="en-US" altLang="en-US" sz="2400" dirty="0"/>
              <a:t>Describe and contrast </a:t>
            </a:r>
            <a:r>
              <a:rPr lang="en-US" altLang="en-US" sz="2400" dirty="0" err="1"/>
              <a:t>interprocess</a:t>
            </a:r>
            <a:r>
              <a:rPr lang="en-US" altLang="en-US" sz="2400" dirty="0"/>
              <a:t> communication using shared memory and message passing.</a:t>
            </a:r>
          </a:p>
          <a:p>
            <a:r>
              <a:rPr lang="en-US" altLang="en-US" sz="2400" dirty="0"/>
              <a:t>Design programs that uses pipes and POSIX shared memory to perform </a:t>
            </a:r>
            <a:r>
              <a:rPr lang="en-US" altLang="en-US" sz="2400" dirty="0" err="1"/>
              <a:t>interprocess</a:t>
            </a:r>
            <a:r>
              <a:rPr lang="en-US" altLang="en-US" sz="2400" dirty="0"/>
              <a:t> communication.</a:t>
            </a:r>
          </a:p>
          <a:p>
            <a:r>
              <a:rPr lang="en-US" altLang="en-US" sz="2400" dirty="0"/>
              <a:t>Describe client-server communication using sockets and remote procedure calls.</a:t>
            </a:r>
          </a:p>
          <a:p>
            <a:r>
              <a:rPr lang="en-US" altLang="en-US" sz="2400" dirty="0"/>
              <a:t>Design kernel modules that interact with the Linux operating system.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7CAE94C9-12CF-4CF6-83E8-3653C231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685488E-7ECA-4C11-8F57-E5B86071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69141823-0818-4D21-8248-27E5004AC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3300" y="228601"/>
            <a:ext cx="7937500" cy="576263"/>
          </a:xfrm>
        </p:spPr>
        <p:txBody>
          <a:bodyPr/>
          <a:lstStyle/>
          <a:p>
            <a:pPr eaLnBrk="1" hangingPunct="1"/>
            <a:r>
              <a:rPr lang="en-US" altLang="en-US"/>
              <a:t>Producer-Consumer Problem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99B8C2EA-F3A4-449A-81E9-2FC5EC36E1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19436" y="1256924"/>
            <a:ext cx="10153127" cy="4344151"/>
          </a:xfrm>
        </p:spPr>
        <p:txBody>
          <a:bodyPr/>
          <a:lstStyle/>
          <a:p>
            <a:r>
              <a:rPr lang="en-US" altLang="en-US" dirty="0"/>
              <a:t>Paradigm for cooperating processes:</a:t>
            </a:r>
          </a:p>
          <a:p>
            <a:pPr lvl="1"/>
            <a:r>
              <a:rPr lang="en-US" altLang="en-US" i="1" dirty="0"/>
              <a:t>producer</a:t>
            </a:r>
            <a:r>
              <a:rPr lang="en-US" altLang="en-US" dirty="0"/>
              <a:t> process produces information that is consumed by a </a:t>
            </a:r>
            <a:r>
              <a:rPr lang="en-US" altLang="en-US" i="1" dirty="0"/>
              <a:t>consumer</a:t>
            </a:r>
            <a:r>
              <a:rPr lang="en-US" altLang="en-US" dirty="0"/>
              <a:t> process</a:t>
            </a:r>
          </a:p>
          <a:p>
            <a:r>
              <a:rPr lang="en-US" altLang="en-US" dirty="0"/>
              <a:t>Two variations: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unbounded-buffer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places no practical limit on the size of the buffer:</a:t>
            </a:r>
          </a:p>
          <a:p>
            <a:pPr lvl="2"/>
            <a:r>
              <a:rPr lang="en-US" altLang="en-US" dirty="0"/>
              <a:t>Producer never waits</a:t>
            </a:r>
          </a:p>
          <a:p>
            <a:pPr lvl="2"/>
            <a:r>
              <a:rPr lang="en-US" altLang="en-US" dirty="0"/>
              <a:t>Consumer waits if there is no buffer to consume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bounded-buffer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assumes that there is a fixed buffer size</a:t>
            </a:r>
          </a:p>
          <a:p>
            <a:pPr lvl="2"/>
            <a:r>
              <a:rPr lang="en-US" altLang="en-US" dirty="0"/>
              <a:t>Producer must wait if all buffers are full</a:t>
            </a:r>
          </a:p>
          <a:p>
            <a:pPr lvl="2"/>
            <a:r>
              <a:rPr lang="en-US" altLang="en-US" dirty="0"/>
              <a:t>Consumer waits if there is no buffer to consume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74FB0F2A-3570-4C4D-92B6-0A943CDD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2C69E69-E28B-4586-BF74-ACD43774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61982872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F75428CE-94A1-42F8-AA1B-55485F581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44585" y="95581"/>
            <a:ext cx="84264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IPC – Shared Memory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90C2EA05-1541-4195-8AE7-131E61118D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6479" y="1236370"/>
            <a:ext cx="8059041" cy="438525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An area of memory shared among the processes that wish to communicate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communication is under the control of the users processes not the operating system.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Major issues is to provide mechanism that will allow the user processes to synchronize their actions when they access shared memory.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Synchronization is discussed in great details in Chapters 6 &amp; 7.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250417CF-108C-4439-B15E-07D5DC78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1AC8FAF-CC73-4253-B74C-FBF15EEA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30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99EE88E8-FB94-4EA2-914B-EA0288206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5400" y="260648"/>
            <a:ext cx="10945216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Bounded-Buffer – Shared-Memory Solution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06B4B2DB-0CD0-402C-8F68-104A05E1E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3788" y="1203325"/>
            <a:ext cx="7486650" cy="4700588"/>
          </a:xfrm>
        </p:spPr>
        <p:txBody>
          <a:bodyPr/>
          <a:lstStyle/>
          <a:p>
            <a:r>
              <a:rPr lang="en-US" altLang="en-US"/>
              <a:t>Shared data</a:t>
            </a:r>
          </a:p>
          <a:p>
            <a:pPr marL="1598613" lvl="3">
              <a:buNone/>
            </a:pPr>
            <a:r>
              <a:rPr lang="en-US" altLang="en-US" b="1">
                <a:latin typeface="Courier New" panose="02070309020205020404" pitchFamily="49" charset="0"/>
              </a:rPr>
              <a:t>#define BUFFER_SIZE 10</a:t>
            </a:r>
          </a:p>
          <a:p>
            <a:pPr marL="1598613" lvl="3">
              <a:buNone/>
            </a:pPr>
            <a:r>
              <a:rPr lang="en-US" altLang="en-US" b="1">
                <a:latin typeface="Courier New" panose="02070309020205020404" pitchFamily="49" charset="0"/>
              </a:rPr>
              <a:t>typedef struct {</a:t>
            </a:r>
          </a:p>
          <a:p>
            <a:pPr marL="1598613" lvl="3">
              <a:buNone/>
            </a:pPr>
            <a:r>
              <a:rPr lang="en-US" altLang="en-US" b="1">
                <a:latin typeface="Courier New" panose="02070309020205020404" pitchFamily="49" charset="0"/>
              </a:rPr>
              <a:t>	. . .</a:t>
            </a:r>
          </a:p>
          <a:p>
            <a:pPr marL="1598613" lvl="3">
              <a:buNone/>
            </a:pPr>
            <a:r>
              <a:rPr lang="en-US" altLang="en-US" b="1">
                <a:latin typeface="Courier New" panose="02070309020205020404" pitchFamily="49" charset="0"/>
              </a:rPr>
              <a:t>} item;</a:t>
            </a:r>
          </a:p>
          <a:p>
            <a:pPr marL="1598613" lvl="3"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 marL="1598613" lvl="3">
              <a:buNone/>
            </a:pPr>
            <a:r>
              <a:rPr lang="en-US" altLang="en-US" b="1">
                <a:latin typeface="Courier New" panose="02070309020205020404" pitchFamily="49" charset="0"/>
              </a:rPr>
              <a:t>item buffer[BUFFER_SIZE];</a:t>
            </a:r>
          </a:p>
          <a:p>
            <a:pPr marL="1598613" lvl="3">
              <a:buNone/>
            </a:pPr>
            <a:r>
              <a:rPr lang="en-US" altLang="en-US" b="1">
                <a:latin typeface="Courier New" panose="02070309020205020404" pitchFamily="49" charset="0"/>
              </a:rPr>
              <a:t>int in = 0;</a:t>
            </a:r>
          </a:p>
          <a:p>
            <a:pPr marL="1598613" lvl="3">
              <a:buNone/>
            </a:pPr>
            <a:r>
              <a:rPr lang="en-US" altLang="en-US" b="1">
                <a:latin typeface="Courier New" panose="02070309020205020404" pitchFamily="49" charset="0"/>
              </a:rPr>
              <a:t>int out = 0;</a:t>
            </a:r>
          </a:p>
          <a:p>
            <a:pPr marL="1598613" lvl="3">
              <a:buNone/>
            </a:pPr>
            <a:endParaRPr lang="en-US" altLang="en-US"/>
          </a:p>
          <a:p>
            <a:r>
              <a:rPr lang="en-US" altLang="en-US"/>
              <a:t>Solution is correct, but can only use </a:t>
            </a:r>
            <a:r>
              <a:rPr lang="en-US" altLang="en-US" b="1">
                <a:latin typeface="Courier New" panose="02070309020205020404" pitchFamily="49" charset="0"/>
              </a:rPr>
              <a:t>BUFFER_SIZE-1</a:t>
            </a:r>
            <a:r>
              <a:rPr lang="en-US" altLang="en-US"/>
              <a:t> elements</a:t>
            </a:r>
          </a:p>
          <a:p>
            <a:pPr marL="1598613" lvl="3">
              <a:buNone/>
            </a:pPr>
            <a:endParaRPr lang="en-US" altLang="en-US" sz="2000" b="1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93576DF3-2C26-44F6-BDD9-19FF3294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037FAE7-98ED-4F07-AA2A-C87C343E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31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B426FA82-2801-4913-A63A-AF57E7132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0328" y="416928"/>
            <a:ext cx="9011344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Producer Process – Shared Memory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918AC823-35A6-4F95-9F20-D71790E77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560" y="1556792"/>
            <a:ext cx="8280920" cy="4608512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endParaRPr lang="en-US" altLang="en-US" sz="2400" dirty="0">
              <a:latin typeface="Monaco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item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next_produced</a:t>
            </a:r>
            <a:r>
              <a:rPr lang="en-US" altLang="en-US" sz="2400" b="1" dirty="0">
                <a:latin typeface="Courier New" panose="02070309020205020404" pitchFamily="49" charset="0"/>
              </a:rPr>
              <a:t>; 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/* produce an item in next produced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while (((in + 1) % BUFFER_SIZE) == out)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; /* do nothing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buffer[in] =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next_produced</a:t>
            </a:r>
            <a:r>
              <a:rPr lang="en-US" altLang="en-US" sz="2400" b="1" dirty="0">
                <a:latin typeface="Courier New" panose="02070309020205020404" pitchFamily="49" charset="0"/>
              </a:rPr>
              <a:t>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in = (in + 1) % BUFFER_SIZE;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</a:p>
          <a:p>
            <a:pPr>
              <a:buFont typeface="Monotype Sorts" pitchFamily="-84" charset="2"/>
              <a:buNone/>
            </a:pPr>
            <a:endParaRPr lang="en-US" altLang="en-US" sz="3200" dirty="0">
              <a:latin typeface="Monaco"/>
            </a:endParaRPr>
          </a:p>
          <a:p>
            <a:pPr>
              <a:buFont typeface="Monotype Sorts" pitchFamily="-84" charset="2"/>
              <a:buNone/>
            </a:pPr>
            <a:endParaRPr lang="en-US" altLang="en-US" sz="3200" dirty="0"/>
          </a:p>
          <a:p>
            <a:pPr>
              <a:buFont typeface="Monotype Sorts" pitchFamily="-84" charset="2"/>
              <a:buNone/>
            </a:pPr>
            <a:r>
              <a:rPr lang="en-US" altLang="en-US" sz="2000" dirty="0"/>
              <a:t>	</a:t>
            </a:r>
          </a:p>
          <a:p>
            <a:pPr marL="7167563" lvl="4">
              <a:buNone/>
            </a:pPr>
            <a:endParaRPr lang="en-US" altLang="en-US" sz="1600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1A3F8866-A2A6-4E38-B110-D2E53374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03869D9-58CA-43AF-AFD0-79BF049B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32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65A24975-CF06-4A73-8D26-DA0E6F7E65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3512" y="188640"/>
            <a:ext cx="9612019" cy="545850"/>
          </a:xfrm>
        </p:spPr>
        <p:txBody>
          <a:bodyPr/>
          <a:lstStyle/>
          <a:p>
            <a:pPr eaLnBrk="1" hangingPunct="1"/>
            <a:r>
              <a:rPr lang="en-US" altLang="en-US" dirty="0"/>
              <a:t>Consumer Process – Shared Memory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A4383804-C100-4255-A1BD-B8DC67A9F2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5640" y="1772816"/>
            <a:ext cx="6811019" cy="44116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item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next_consumed</a:t>
            </a:r>
            <a:r>
              <a:rPr lang="en-US" altLang="en-US" sz="2400" b="1" dirty="0">
                <a:latin typeface="Courier New" panose="02070309020205020404" pitchFamily="49" charset="0"/>
              </a:rPr>
              <a:t>; 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endParaRPr lang="en-US" altLang="en-US" sz="24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while (true) {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	while (in == out) 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; /* do nothing */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next_consumed</a:t>
            </a:r>
            <a:r>
              <a:rPr lang="en-US" altLang="en-US" sz="2400" b="1" dirty="0">
                <a:latin typeface="Courier New" panose="02070309020205020404" pitchFamily="49" charset="0"/>
              </a:rPr>
              <a:t> = buffer[out]; 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out = (out + 1) % BUFFER_SIZE;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endParaRPr lang="en-US" altLang="en-US" sz="24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/* consume the item in next consumed */ 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A09893A1-3905-4C12-A204-539F56CD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B492993-C04F-4DE8-AF73-067DF369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33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>
            <a:extLst>
              <a:ext uri="{FF2B5EF4-FFF2-40B4-BE49-F238E27FC236}">
                <a16:creationId xmlns:a16="http://schemas.microsoft.com/office/drawing/2014/main" id="{1BEBBC13-DD8A-4F8B-B4E0-C68E29E1B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8941" y="260648"/>
            <a:ext cx="953411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What about Filling all the Buffers?</a:t>
            </a:r>
          </a:p>
        </p:txBody>
      </p:sp>
      <p:sp>
        <p:nvSpPr>
          <p:cNvPr id="11266" name="Rectangle 5">
            <a:extLst>
              <a:ext uri="{FF2B5EF4-FFF2-40B4-BE49-F238E27FC236}">
                <a16:creationId xmlns:a16="http://schemas.microsoft.com/office/drawing/2014/main" id="{368FAB7E-F41C-4FB5-A127-15C3BFC35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7448" y="1628801"/>
            <a:ext cx="10121638" cy="4464496"/>
          </a:xfrm>
        </p:spPr>
        <p:txBody>
          <a:bodyPr/>
          <a:lstStyle/>
          <a:p>
            <a:r>
              <a:rPr lang="en-US" altLang="en-US" dirty="0"/>
              <a:t>Suppose that we wanted to provide a solution to the consumer-producer problem that fills </a:t>
            </a:r>
            <a:r>
              <a:rPr lang="en-US" altLang="en-US" b="1" dirty="0">
                <a:solidFill>
                  <a:srgbClr val="000000"/>
                </a:solidFill>
              </a:rPr>
              <a:t>all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the buffers. </a:t>
            </a:r>
          </a:p>
          <a:p>
            <a:r>
              <a:rPr lang="en-US" altLang="en-US" dirty="0"/>
              <a:t>We can do so by having an integer </a:t>
            </a:r>
            <a:r>
              <a:rPr lang="en-US" altLang="en-US" sz="2000" b="1" dirty="0">
                <a:latin typeface="Courier" pitchFamily="-84" charset="0"/>
              </a:rPr>
              <a:t>counter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that keeps track of the number of full buffers.  </a:t>
            </a:r>
          </a:p>
          <a:p>
            <a:r>
              <a:rPr lang="en-US" altLang="en-US" dirty="0"/>
              <a:t>Initially, </a:t>
            </a:r>
            <a:r>
              <a:rPr lang="en-US" altLang="en-US" sz="2000" b="1" dirty="0">
                <a:latin typeface="Courier" pitchFamily="-84" charset="0"/>
              </a:rPr>
              <a:t>counter</a:t>
            </a:r>
            <a:r>
              <a:rPr lang="en-US" altLang="en-US" dirty="0">
                <a:latin typeface="Courier" pitchFamily="-84" charset="0"/>
              </a:rPr>
              <a:t> </a:t>
            </a:r>
            <a:r>
              <a:rPr lang="en-US" altLang="en-US" dirty="0"/>
              <a:t>is set to 0. </a:t>
            </a:r>
          </a:p>
          <a:p>
            <a:r>
              <a:rPr lang="en-US" altLang="en-US" dirty="0"/>
              <a:t>The integer </a:t>
            </a:r>
            <a:r>
              <a:rPr lang="en-US" altLang="en-US" sz="2000" b="1" dirty="0">
                <a:latin typeface="Courier" pitchFamily="-84" charset="0"/>
              </a:rPr>
              <a:t>counter</a:t>
            </a:r>
            <a:r>
              <a:rPr lang="en-US" altLang="en-US" dirty="0"/>
              <a:t> is incremented by the producer after it produces a new buffer.</a:t>
            </a:r>
          </a:p>
          <a:p>
            <a:r>
              <a:rPr lang="en-US" altLang="en-US" dirty="0"/>
              <a:t>The integer </a:t>
            </a:r>
            <a:r>
              <a:rPr lang="en-US" altLang="en-US" sz="2000" b="1" dirty="0">
                <a:latin typeface="Courier" pitchFamily="-84" charset="0"/>
              </a:rPr>
              <a:t>counter</a:t>
            </a:r>
            <a:r>
              <a:rPr lang="en-US" altLang="en-US" dirty="0"/>
              <a:t> is and is decremented by the consumer after it consumes a buffer.</a:t>
            </a:r>
          </a:p>
        </p:txBody>
      </p:sp>
      <p:sp>
        <p:nvSpPr>
          <p:cNvPr id="4" name="爆炸 1 1">
            <a:extLst>
              <a:ext uri="{FF2B5EF4-FFF2-40B4-BE49-F238E27FC236}">
                <a16:creationId xmlns:a16="http://schemas.microsoft.com/office/drawing/2014/main" id="{392BD473-0A46-439D-8130-6884C81B4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984" y="1909656"/>
            <a:ext cx="5976664" cy="3284537"/>
          </a:xfrm>
          <a:prstGeom prst="irregularSeal1">
            <a:avLst/>
          </a:prstGeom>
          <a:solidFill>
            <a:srgbClr val="FFFF00"/>
          </a:solidFill>
          <a:ln w="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altLang="zh-TW" sz="2800" dirty="0"/>
              <a:t>Why bothers to fill all?</a:t>
            </a:r>
            <a:endParaRPr lang="en-US" altLang="en-US" sz="2800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8AA245B5-75CA-4B4E-84B5-99EE80BD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2F6C9EF-E781-4290-BF67-95116711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892523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B426FA82-2801-4913-A63A-AF57E7132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1442" y="468646"/>
            <a:ext cx="4001616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Producer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918AC823-35A6-4F95-9F20-D71790E77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8439" y="1492710"/>
            <a:ext cx="5957561" cy="4411663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item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next_produced</a:t>
            </a:r>
            <a:r>
              <a:rPr lang="en-US" altLang="en-US" sz="1800" b="1" dirty="0">
                <a:latin typeface="Courier New" panose="02070309020205020404" pitchFamily="49" charset="0"/>
              </a:rPr>
              <a:t>; 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/* produce an item in next produced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while (((in + 1) % BUFFER_SIZE) == out)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; /* do nothing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buffer[in]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next_produced</a:t>
            </a:r>
            <a:r>
              <a:rPr lang="en-US" altLang="en-US" sz="1800" b="1" dirty="0">
                <a:latin typeface="Courier New" panose="02070309020205020404" pitchFamily="49" charset="0"/>
              </a:rPr>
              <a:t>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in = (in + 1) % BUFFER_SIZE;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</a:p>
          <a:p>
            <a:pPr>
              <a:buFont typeface="Monotype Sorts" pitchFamily="-84" charset="2"/>
              <a:buNone/>
            </a:pPr>
            <a:endParaRPr lang="en-US" altLang="en-US" sz="2400" dirty="0">
              <a:latin typeface="Monaco"/>
            </a:endParaRPr>
          </a:p>
          <a:p>
            <a:pPr>
              <a:buFont typeface="Monotype Sorts" pitchFamily="-84" charset="2"/>
              <a:buNone/>
            </a:pPr>
            <a:endParaRPr lang="en-US" altLang="en-US" sz="2400" dirty="0"/>
          </a:p>
          <a:p>
            <a:pPr>
              <a:buFont typeface="Monotype Sorts" pitchFamily="-84" charset="2"/>
              <a:buNone/>
            </a:pPr>
            <a:r>
              <a:rPr lang="en-US" altLang="en-US" sz="1600" dirty="0"/>
              <a:t>	</a:t>
            </a:r>
          </a:p>
          <a:p>
            <a:pPr marL="7167563" lvl="4">
              <a:buNone/>
            </a:pPr>
            <a:endParaRPr lang="en-US" altLang="en-US" sz="1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DA833D4-BA3C-4C74-A33E-38983567B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032" y="468646"/>
            <a:ext cx="5544616" cy="54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kern="0" dirty="0"/>
              <a:t>Consumer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5791CCD-5844-4381-9474-698F1D393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040" y="1492710"/>
            <a:ext cx="5400600" cy="4411663"/>
          </a:xfrm>
          <a:prstGeom prst="rect">
            <a:avLst/>
          </a:prstGeom>
          <a:solidFill>
            <a:srgbClr val="D7D7FF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item 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next_consumed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; </a:t>
            </a:r>
            <a:br>
              <a:rPr lang="en-US" altLang="en-US" sz="1800" b="1" kern="0" dirty="0">
                <a:latin typeface="Courier New" panose="02070309020205020404" pitchFamily="49" charset="0"/>
              </a:rPr>
            </a:br>
            <a:endParaRPr lang="en-US" altLang="en-US" sz="1800" b="1" kern="0" dirty="0">
              <a:latin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while (true) {</a:t>
            </a:r>
            <a:br>
              <a:rPr lang="en-US" altLang="en-US" sz="1800" b="1" kern="0" dirty="0">
                <a:latin typeface="Courier New" panose="02070309020205020404" pitchFamily="49" charset="0"/>
              </a:rPr>
            </a:br>
            <a:r>
              <a:rPr lang="en-US" altLang="en-US" sz="1800" b="1" kern="0" dirty="0">
                <a:latin typeface="Courier New" panose="02070309020205020404" pitchFamily="49" charset="0"/>
              </a:rPr>
              <a:t>	while (in == out) </a:t>
            </a:r>
          </a:p>
          <a:p>
            <a:pPr marL="0" indent="0"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		; /* do nothing */</a:t>
            </a:r>
            <a:br>
              <a:rPr lang="en-US" altLang="en-US" sz="1800" b="1" kern="0" dirty="0">
                <a:latin typeface="Courier New" panose="02070309020205020404" pitchFamily="49" charset="0"/>
              </a:rPr>
            </a:br>
            <a:r>
              <a:rPr lang="en-US" altLang="en-US" sz="1800" b="1" kern="0" dirty="0">
                <a:latin typeface="Courier New" panose="02070309020205020404" pitchFamily="49" charset="0"/>
              </a:rPr>
              <a:t>	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next_consumed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 = buffer[out]; </a:t>
            </a:r>
          </a:p>
          <a:p>
            <a:pPr marL="0" indent="0"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	out = (out + 1) % BUFFER_SIZE;</a:t>
            </a:r>
            <a:br>
              <a:rPr lang="en-US" altLang="en-US" sz="1800" b="1" kern="0" dirty="0">
                <a:latin typeface="Courier New" panose="02070309020205020404" pitchFamily="49" charset="0"/>
              </a:rPr>
            </a:br>
            <a:endParaRPr lang="en-US" altLang="en-US" sz="1800" b="1" kern="0" dirty="0">
              <a:latin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	/* consume the item in next consumed */ </a:t>
            </a:r>
          </a:p>
          <a:p>
            <a:pPr marL="0" indent="0"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718BCD2E-4B38-4D1C-806E-F78F6AA4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473442E-3A3B-4CB1-8C06-4DD4F815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51588701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26">
            <a:extLst>
              <a:ext uri="{FF2B5EF4-FFF2-40B4-BE49-F238E27FC236}">
                <a16:creationId xmlns:a16="http://schemas.microsoft.com/office/drawing/2014/main" id="{8C101D6F-C0EC-4766-8D52-60E1DFA55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526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Race Condition</a:t>
            </a:r>
          </a:p>
        </p:txBody>
      </p:sp>
      <p:sp>
        <p:nvSpPr>
          <p:cNvPr id="17410" name="Rectangle 1027">
            <a:extLst>
              <a:ext uri="{FF2B5EF4-FFF2-40B4-BE49-F238E27FC236}">
                <a16:creationId xmlns:a16="http://schemas.microsoft.com/office/drawing/2014/main" id="{338D3C38-85C1-4063-A149-971FC47DCC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15480" y="1052736"/>
            <a:ext cx="9865096" cy="51736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counter++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could be implemented as</a:t>
            </a:r>
            <a:b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register1 = counter</a:t>
            </a:r>
            <a:b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register1 = register1 + 1</a:t>
            </a:r>
            <a:b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counter = register1</a:t>
            </a:r>
            <a:endParaRPr lang="en-US" altLang="en-US" sz="7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counter--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could be implemented as</a:t>
            </a:r>
            <a:b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register2 = counter</a:t>
            </a:r>
            <a:b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register2 = register2 - 1</a:t>
            </a:r>
            <a:b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counter = register2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7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Consider this execution interleaving with </a:t>
            </a:r>
            <a:r>
              <a:rPr lang="ja-JP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count = 5</a:t>
            </a:r>
            <a:r>
              <a:rPr lang="ja-JP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initially: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S0: producer execute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register1 = counter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{register1 = 5}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S1: producer execute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register1 = register1 + 1 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{register1 = 6} 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S2: consumer execute 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register2 = counter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{register2 = 5} 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S3: consumer execute 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register2 = register2 – 1 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{register2 = 4} 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S4: producer execute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register1       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{counter = 6 } 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S5: consumer execute 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register2       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{counter = 4}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EC0DDE47-128D-405C-8D4D-C7C80B6E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E2C8019-D609-4BC2-9F5F-8B1F502C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36</a:t>
            </a:fld>
            <a:endParaRPr lang="en-US" altLang="zh-TW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EA40CF97-95E4-4CE4-9880-F8C5F59A7624}"/>
                  </a:ext>
                </a:extLst>
              </p14:cNvPr>
              <p14:cNvContentPartPr/>
              <p14:nvPr/>
            </p14:nvContentPartPr>
            <p14:xfrm>
              <a:off x="7626240" y="4362480"/>
              <a:ext cx="540360" cy="123876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EA40CF97-95E4-4CE4-9880-F8C5F59A76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16880" y="4353120"/>
                <a:ext cx="559080" cy="125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4105823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26">
            <a:extLst>
              <a:ext uri="{FF2B5EF4-FFF2-40B4-BE49-F238E27FC236}">
                <a16:creationId xmlns:a16="http://schemas.microsoft.com/office/drawing/2014/main" id="{8C101D6F-C0EC-4766-8D52-60E1DFA55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526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Race Condition (Cont.)</a:t>
            </a:r>
          </a:p>
        </p:txBody>
      </p:sp>
      <p:sp>
        <p:nvSpPr>
          <p:cNvPr id="17410" name="Rectangle 1027">
            <a:extLst>
              <a:ext uri="{FF2B5EF4-FFF2-40B4-BE49-F238E27FC236}">
                <a16:creationId xmlns:a16="http://schemas.microsoft.com/office/drawing/2014/main" id="{338D3C38-85C1-4063-A149-971FC47DCC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99456" y="1484784"/>
            <a:ext cx="9865096" cy="474520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Question – why was there no race condition in the first solution (where at most N – 1) buffers can be filled?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More in Chapter 6.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7E9CCE58-48CC-47F2-B5A3-129EF6C6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4DA744E-4D0C-4C16-ACA0-9991EEFC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39292441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6F3F2B4A-DE70-43EF-BB61-6A78698FE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2223" y="133932"/>
            <a:ext cx="79962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IPC – Message Passing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70AECD7B-E784-4C8C-8677-1B9EFF1929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3592" y="1340768"/>
            <a:ext cx="7996236" cy="43809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Processes communicate with each other without resorting to shared variables</a:t>
            </a:r>
          </a:p>
          <a:p>
            <a:pPr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send</a:t>
            </a:r>
            <a:r>
              <a:rPr lang="en-US" altLang="en-US" dirty="0"/>
              <a:t>(</a:t>
            </a:r>
            <a:r>
              <a:rPr lang="en-US" altLang="en-US" i="1" dirty="0"/>
              <a:t>message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receive</a:t>
            </a:r>
            <a:r>
              <a:rPr lang="en-US" altLang="en-US" dirty="0"/>
              <a:t>(</a:t>
            </a:r>
            <a:r>
              <a:rPr lang="en-US" altLang="en-US" i="1" dirty="0"/>
              <a:t>message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The</a:t>
            </a:r>
            <a:r>
              <a:rPr lang="en-US" altLang="en-US" i="1" dirty="0"/>
              <a:t> message</a:t>
            </a:r>
            <a:r>
              <a:rPr lang="en-US" altLang="en-US" dirty="0"/>
              <a:t> size is either fixed or variable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4BE04851-BD2B-4341-9E6E-06801CB4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D818595-29C6-4F53-9703-CEF2AFF9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38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7E8AE27-E50C-40A0-B477-CFFEC3475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00388" y="222251"/>
            <a:ext cx="6107112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Concept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D446FCF-843C-4B0E-B66C-D60BED277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416" y="1268761"/>
            <a:ext cx="10776520" cy="410445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An operating system executes a variety of programs that run as a process.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Process</a:t>
            </a:r>
            <a:r>
              <a:rPr lang="en-US" altLang="en-US" sz="2400" dirty="0"/>
              <a:t> – a program in execution; process execution must progress in sequential fashion. </a:t>
            </a:r>
            <a:r>
              <a:rPr lang="en-US" altLang="en-US" sz="2400" dirty="0">
                <a:solidFill>
                  <a:srgbClr val="FF0000"/>
                </a:solidFill>
              </a:rPr>
              <a:t>No parallel execution </a:t>
            </a:r>
            <a:r>
              <a:rPr lang="en-US" altLang="en-US" sz="2400" dirty="0"/>
              <a:t>of instructions of a  single process</a:t>
            </a:r>
          </a:p>
          <a:p>
            <a:r>
              <a:rPr lang="en-US" altLang="en-US" sz="2400" dirty="0"/>
              <a:t>Multiple parts</a:t>
            </a:r>
          </a:p>
          <a:p>
            <a:pPr lvl="1"/>
            <a:r>
              <a:rPr lang="en-US" altLang="en-US" sz="2000" dirty="0"/>
              <a:t>The program code, also called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text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section</a:t>
            </a:r>
          </a:p>
          <a:p>
            <a:pPr lvl="1"/>
            <a:r>
              <a:rPr lang="en-US" altLang="en-US" sz="2000" dirty="0"/>
              <a:t>Current activity including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program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counter</a:t>
            </a:r>
            <a:r>
              <a:rPr lang="en-US" altLang="en-US" sz="2000" dirty="0"/>
              <a:t>, processor registers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Stack</a:t>
            </a:r>
            <a:r>
              <a:rPr lang="en-US" altLang="en-US" sz="2000" b="1" dirty="0"/>
              <a:t> </a:t>
            </a:r>
            <a:r>
              <a:rPr lang="en-US" altLang="en-US" sz="2000" dirty="0"/>
              <a:t>containing temporary data</a:t>
            </a:r>
          </a:p>
          <a:p>
            <a:pPr lvl="2"/>
            <a:r>
              <a:rPr lang="en-US" altLang="en-US" sz="1800" dirty="0"/>
              <a:t>Function parameters, return addresses, local variables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Data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section</a:t>
            </a:r>
            <a:r>
              <a:rPr lang="en-US" altLang="en-US" sz="2000" b="1" dirty="0"/>
              <a:t> </a:t>
            </a:r>
            <a:r>
              <a:rPr lang="en-US" altLang="en-US" sz="2000" dirty="0"/>
              <a:t>containing global variables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Heap</a:t>
            </a:r>
            <a:r>
              <a:rPr lang="en-US" altLang="en-US" sz="2000" b="1" dirty="0"/>
              <a:t> </a:t>
            </a:r>
            <a:r>
              <a:rPr lang="en-US" altLang="en-US" sz="2000" dirty="0"/>
              <a:t>containing memory dynamically allocated during run time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400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5668AE28-20D7-487E-80BF-547A51FC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E4C8F5E-5383-48E0-92D5-824F37BA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B833C5ED-B4D0-4EF0-A04C-582581174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30476" y="220663"/>
            <a:ext cx="79978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Message Passing (Cont.)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BA6A6236-9FD7-4CF5-AFB2-3C81D1F5DE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80" y="1268760"/>
            <a:ext cx="11688960" cy="4674936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If processes </a:t>
            </a:r>
            <a:r>
              <a:rPr lang="en-US" altLang="en-US" i="1" dirty="0"/>
              <a:t>P</a:t>
            </a:r>
            <a:r>
              <a:rPr lang="en-US" altLang="en-US" dirty="0"/>
              <a:t> and </a:t>
            </a:r>
            <a:r>
              <a:rPr lang="en-US" altLang="en-US" i="1" dirty="0"/>
              <a:t>Q</a:t>
            </a:r>
            <a:r>
              <a:rPr lang="en-US" altLang="en-US" dirty="0"/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Establish a </a:t>
            </a:r>
            <a:r>
              <a:rPr lang="en-US" altLang="en-US" b="1" i="1" dirty="0"/>
              <a:t>communication</a:t>
            </a:r>
            <a:r>
              <a:rPr lang="en-US" altLang="en-US" b="1" dirty="0"/>
              <a:t> </a:t>
            </a:r>
            <a:r>
              <a:rPr lang="en-US" altLang="en-US" b="1" i="1" dirty="0"/>
              <a:t>link</a:t>
            </a:r>
            <a:r>
              <a:rPr lang="en-US" altLang="en-US" b="1" dirty="0"/>
              <a:t> </a:t>
            </a:r>
            <a:r>
              <a:rPr lang="en-US" altLang="en-US" dirty="0"/>
              <a:t>between them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Exchange messages via send/receive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Implementation issues:</a:t>
            </a:r>
          </a:p>
          <a:p>
            <a:pPr lvl="1"/>
            <a:r>
              <a:rPr lang="en-US" altLang="en-US" dirty="0"/>
              <a:t>How are links established?</a:t>
            </a:r>
          </a:p>
          <a:p>
            <a:pPr lvl="1"/>
            <a:r>
              <a:rPr lang="en-US" altLang="en-US" dirty="0"/>
              <a:t>Can a link be associated with more than two processes?</a:t>
            </a:r>
          </a:p>
          <a:p>
            <a:pPr lvl="1"/>
            <a:r>
              <a:rPr lang="en-US" altLang="en-US" dirty="0"/>
              <a:t>How many links can there be between every pair of communicating processes?</a:t>
            </a:r>
          </a:p>
          <a:p>
            <a:pPr lvl="1"/>
            <a:r>
              <a:rPr lang="en-US" altLang="en-US" dirty="0"/>
              <a:t>What is the capacity of a link?</a:t>
            </a:r>
          </a:p>
          <a:p>
            <a:pPr lvl="1"/>
            <a:r>
              <a:rPr lang="en-US" altLang="en-US" dirty="0"/>
              <a:t>Is the size of a message that the link can accommodate fixed or variable?</a:t>
            </a:r>
          </a:p>
          <a:p>
            <a:pPr lvl="1"/>
            <a:r>
              <a:rPr lang="en-US" altLang="en-US" dirty="0"/>
              <a:t>Is a link unidirectional or bi-directional?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AA4BBF8C-3FB5-4CF5-B8BC-6BA9740B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EDC93B3-B583-4FCE-9D68-5B7AD52F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39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381AC626-0A50-457E-ACC9-A83EC0103D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9265" y="201056"/>
            <a:ext cx="1037347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Implementation of Communication Link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1D1C4DEC-BA4C-4FF4-8D99-3F85645578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87688" y="1412776"/>
            <a:ext cx="5616624" cy="4530725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altLang="en-US" sz="800" dirty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Physical: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Shared memory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Hardware bus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Network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Logical: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Direct or indirect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Synchronous or asynchronous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Automatic or explicit buffering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737B9F6-2B79-475E-8701-721B42F5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05D06E4-C9BB-4C5F-8656-64A9AEA3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40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942199CC-6297-4236-868D-6C5181663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4913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Direct Communication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3A7D9FE3-3D61-44CD-BD78-77CFC4A0B4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416" y="1163637"/>
            <a:ext cx="10513168" cy="4530725"/>
          </a:xfrm>
        </p:spPr>
        <p:txBody>
          <a:bodyPr/>
          <a:lstStyle/>
          <a:p>
            <a:r>
              <a:rPr lang="en-US" altLang="en-US" dirty="0"/>
              <a:t>Processes must name each other explicitly: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send</a:t>
            </a:r>
            <a:r>
              <a:rPr lang="en-US" altLang="en-US" dirty="0"/>
              <a:t> (</a:t>
            </a:r>
            <a:r>
              <a:rPr lang="en-US" altLang="en-US" i="1" dirty="0"/>
              <a:t>P, message</a:t>
            </a:r>
            <a:r>
              <a:rPr lang="en-US" altLang="en-US" dirty="0"/>
              <a:t>) – send a message to process P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receive</a:t>
            </a:r>
            <a:r>
              <a:rPr lang="en-US" altLang="en-US" dirty="0"/>
              <a:t>(</a:t>
            </a:r>
            <a:r>
              <a:rPr lang="en-US" altLang="en-US" i="1" dirty="0"/>
              <a:t>Q, message</a:t>
            </a:r>
            <a:r>
              <a:rPr lang="en-US" altLang="en-US" dirty="0"/>
              <a:t>) – receive a message from process Q</a:t>
            </a:r>
          </a:p>
          <a:p>
            <a:r>
              <a:rPr lang="en-US" altLang="en-US" dirty="0"/>
              <a:t>Properties of communication link</a:t>
            </a:r>
          </a:p>
          <a:p>
            <a:pPr lvl="1"/>
            <a:r>
              <a:rPr lang="en-US" altLang="en-US" dirty="0"/>
              <a:t>Links are established automatically</a:t>
            </a:r>
          </a:p>
          <a:p>
            <a:pPr lvl="1"/>
            <a:r>
              <a:rPr lang="en-US" altLang="en-US" dirty="0"/>
              <a:t>A link is associated with exactly one pair of communicating processes</a:t>
            </a:r>
          </a:p>
          <a:p>
            <a:pPr lvl="1"/>
            <a:r>
              <a:rPr lang="en-US" altLang="en-US" dirty="0"/>
              <a:t>Between each pair there exists exactly one link</a:t>
            </a:r>
          </a:p>
          <a:p>
            <a:pPr lvl="1"/>
            <a:r>
              <a:rPr lang="en-US" altLang="en-US" dirty="0"/>
              <a:t>The link may be unidirectional, but is usually bi-directional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7882D2F7-06DB-4154-854C-5E7FA6B5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813E581-64DC-40F4-ADC8-C78F79CE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41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1143D8FC-6F48-4E94-BF58-37342F331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3075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Indirect Communication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D569671-6F8E-4503-8E83-6B359504BF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5480" y="1392028"/>
            <a:ext cx="9624408" cy="4413235"/>
          </a:xfrm>
        </p:spPr>
        <p:txBody>
          <a:bodyPr/>
          <a:lstStyle/>
          <a:p>
            <a:r>
              <a:rPr lang="en-US" altLang="en-US" dirty="0"/>
              <a:t>Messages are directed and received from mailboxes (also referred to as ports)</a:t>
            </a:r>
          </a:p>
          <a:p>
            <a:pPr lvl="1"/>
            <a:r>
              <a:rPr lang="en-US" altLang="en-US" dirty="0"/>
              <a:t>Each mailbox has a unique id</a:t>
            </a:r>
          </a:p>
          <a:p>
            <a:pPr lvl="1"/>
            <a:r>
              <a:rPr lang="en-US" altLang="en-US" dirty="0"/>
              <a:t>Processes can communicate only if they share a mailbox</a:t>
            </a:r>
          </a:p>
          <a:p>
            <a:r>
              <a:rPr lang="en-US" altLang="en-US" dirty="0"/>
              <a:t>Properties of communication link</a:t>
            </a:r>
          </a:p>
          <a:p>
            <a:pPr lvl="1"/>
            <a:r>
              <a:rPr lang="en-US" altLang="en-US" dirty="0"/>
              <a:t>Link established only if processes share a common mailbox</a:t>
            </a:r>
          </a:p>
          <a:p>
            <a:pPr lvl="1"/>
            <a:r>
              <a:rPr lang="en-US" altLang="en-US" dirty="0"/>
              <a:t>A link may be associated with many processes</a:t>
            </a:r>
          </a:p>
          <a:p>
            <a:pPr lvl="1"/>
            <a:r>
              <a:rPr lang="en-US" altLang="en-US" dirty="0"/>
              <a:t>Each pair of processes may share several communication links</a:t>
            </a:r>
          </a:p>
          <a:p>
            <a:pPr lvl="1"/>
            <a:r>
              <a:rPr lang="en-US" altLang="en-US" dirty="0"/>
              <a:t>Link may be unidirectional or bi-directional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3FCB1763-4A59-4BDE-912B-4D614BD9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10228B8-9710-4E9D-8D45-B60DACA7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42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>
            <a:extLst>
              <a:ext uri="{FF2B5EF4-FFF2-40B4-BE49-F238E27FC236}">
                <a16:creationId xmlns:a16="http://schemas.microsoft.com/office/drawing/2014/main" id="{34E55BDD-A170-4015-BADB-B0ED48E46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9495" y="1518444"/>
            <a:ext cx="9073008" cy="3821112"/>
          </a:xfrm>
        </p:spPr>
        <p:txBody>
          <a:bodyPr/>
          <a:lstStyle/>
          <a:p>
            <a:r>
              <a:rPr lang="en-US" altLang="en-US" dirty="0"/>
              <a:t>Operations</a:t>
            </a:r>
          </a:p>
          <a:p>
            <a:pPr lvl="1"/>
            <a:r>
              <a:rPr lang="en-US" altLang="en-US" dirty="0"/>
              <a:t>Create a new mailbox (port)</a:t>
            </a:r>
          </a:p>
          <a:p>
            <a:pPr lvl="1"/>
            <a:r>
              <a:rPr lang="en-US" altLang="en-US" dirty="0"/>
              <a:t>Send and receive messages through mailbox</a:t>
            </a:r>
          </a:p>
          <a:p>
            <a:pPr lvl="1"/>
            <a:r>
              <a:rPr lang="en-US" altLang="en-US" dirty="0"/>
              <a:t>Delete a mailbox</a:t>
            </a:r>
          </a:p>
          <a:p>
            <a:r>
              <a:rPr lang="en-US" altLang="en-US" dirty="0"/>
              <a:t>Primitives are defined as: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send</a:t>
            </a:r>
            <a:r>
              <a:rPr lang="en-US" altLang="en-US" dirty="0"/>
              <a:t>(</a:t>
            </a:r>
            <a:r>
              <a:rPr lang="en-US" altLang="en-US" i="1" dirty="0"/>
              <a:t>A, message</a:t>
            </a:r>
            <a:r>
              <a:rPr lang="en-US" altLang="en-US" dirty="0"/>
              <a:t>) – send a message to mailbox A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receive</a:t>
            </a:r>
            <a:r>
              <a:rPr lang="en-US" altLang="en-US" dirty="0"/>
              <a:t>(</a:t>
            </a:r>
            <a:r>
              <a:rPr lang="en-US" altLang="en-US" i="1" dirty="0"/>
              <a:t>A, message</a:t>
            </a:r>
            <a:r>
              <a:rPr lang="en-US" altLang="en-US" dirty="0"/>
              <a:t>) – receive a message from mailbox A</a:t>
            </a: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5F04958A-396F-4A7F-8CBA-0260CD1966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22487" y="188640"/>
            <a:ext cx="7947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Indirect Communication (Cont.)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6B35E191-7C6F-42AA-B03C-3ADA580A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4BDED33-CDE5-4BA6-9A99-B2F08362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43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>
            <a:extLst>
              <a:ext uri="{FF2B5EF4-FFF2-40B4-BE49-F238E27FC236}">
                <a16:creationId xmlns:a16="http://schemas.microsoft.com/office/drawing/2014/main" id="{97701EB2-5660-4646-90DB-5F302502B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5480" y="1412776"/>
            <a:ext cx="9649072" cy="4530725"/>
          </a:xfrm>
        </p:spPr>
        <p:txBody>
          <a:bodyPr/>
          <a:lstStyle/>
          <a:p>
            <a:r>
              <a:rPr lang="en-US" altLang="en-US" dirty="0"/>
              <a:t>Mailbox sharing</a:t>
            </a:r>
          </a:p>
          <a:p>
            <a:pPr lvl="1"/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P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</a:t>
            </a:r>
            <a:r>
              <a:rPr lang="en-US" altLang="en-US" dirty="0"/>
              <a:t> and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3</a:t>
            </a:r>
            <a:r>
              <a:rPr lang="en-US" altLang="en-US" dirty="0"/>
              <a:t> share mailbox A</a:t>
            </a:r>
          </a:p>
          <a:p>
            <a:pPr lvl="1"/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, sends;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</a:t>
            </a:r>
            <a:r>
              <a:rPr lang="en-US" altLang="en-US" dirty="0"/>
              <a:t>and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3</a:t>
            </a:r>
            <a:r>
              <a:rPr lang="en-US" altLang="en-US" dirty="0"/>
              <a:t> receive</a:t>
            </a:r>
          </a:p>
          <a:p>
            <a:pPr lvl="1"/>
            <a:r>
              <a:rPr lang="en-US" altLang="en-US" dirty="0"/>
              <a:t>Who gets the message?</a:t>
            </a:r>
          </a:p>
          <a:p>
            <a:r>
              <a:rPr lang="en-US" altLang="en-US" dirty="0"/>
              <a:t>Solutions</a:t>
            </a:r>
          </a:p>
          <a:p>
            <a:pPr lvl="1"/>
            <a:r>
              <a:rPr lang="en-US" altLang="en-US" dirty="0"/>
              <a:t>Allow a link to be associated with at most two processes</a:t>
            </a:r>
          </a:p>
          <a:p>
            <a:pPr lvl="1"/>
            <a:r>
              <a:rPr lang="en-US" altLang="en-US" dirty="0"/>
              <a:t>Allow only one process at a time to execute a receive operation</a:t>
            </a:r>
          </a:p>
          <a:p>
            <a:pPr lvl="1"/>
            <a:r>
              <a:rPr lang="en-US" altLang="en-US" dirty="0"/>
              <a:t>Allow the system to select arbitrarily the receiver.  Sender is notified who the receiver was.</a:t>
            </a: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24243AD7-0317-465B-AB50-5EC00B8AB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0985" y="129170"/>
            <a:ext cx="8058734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Indirect Communication (Cont.)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D0913A56-CDF5-4135-800F-48326797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F77C084-815E-4C22-B30E-650C6CDE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44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066DE404-CE0D-4099-B2D8-AC3784357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1555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Synchronization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7B9D991-600B-415B-8F62-A95ED2FAF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403" y="1577555"/>
            <a:ext cx="10729192" cy="4659757"/>
          </a:xfrm>
        </p:spPr>
        <p:txBody>
          <a:bodyPr/>
          <a:lstStyle/>
          <a:p>
            <a:pPr marL="379413" indent="-379413">
              <a:defRPr/>
            </a:pPr>
            <a:r>
              <a:rPr lang="en-US" b="1" dirty="0">
                <a:solidFill>
                  <a:srgbClr val="006699"/>
                </a:solidFill>
                <a:latin typeface="+mj-lt"/>
              </a:rPr>
              <a:t>Blocking</a:t>
            </a:r>
            <a:r>
              <a:rPr lang="en-US" dirty="0">
                <a:cs typeface="ＭＳ Ｐゴシック" charset="-128"/>
              </a:rPr>
              <a:t> is considered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synchronous</a:t>
            </a:r>
          </a:p>
          <a:p>
            <a:pPr marL="798513" lvl="1" indent="-341313">
              <a:defRPr/>
            </a:pPr>
            <a:r>
              <a:rPr lang="en-US" b="1" dirty="0"/>
              <a:t>Blocking send </a:t>
            </a:r>
            <a:r>
              <a:rPr lang="en-US" dirty="0"/>
              <a:t>--</a:t>
            </a:r>
            <a:r>
              <a:rPr lang="en-US" b="1" dirty="0"/>
              <a:t> </a:t>
            </a:r>
            <a:r>
              <a:rPr lang="en-US" dirty="0"/>
              <a:t>the sender is blocked until the message is received</a:t>
            </a:r>
          </a:p>
          <a:p>
            <a:pPr marL="798513" lvl="1" indent="-341313">
              <a:defRPr/>
            </a:pPr>
            <a:r>
              <a:rPr lang="en-US" b="1" dirty="0"/>
              <a:t>Blocking receive </a:t>
            </a:r>
            <a:r>
              <a:rPr lang="en-US" dirty="0"/>
              <a:t>--</a:t>
            </a:r>
            <a:r>
              <a:rPr lang="en-US" b="1" dirty="0"/>
              <a:t> </a:t>
            </a:r>
            <a:r>
              <a:rPr lang="en-US" dirty="0"/>
              <a:t>the receiver is  blocked until a message is available</a:t>
            </a:r>
          </a:p>
          <a:p>
            <a:pPr marL="379413" indent="-379413">
              <a:defRPr/>
            </a:pPr>
            <a:r>
              <a:rPr lang="en-US" b="1" dirty="0">
                <a:solidFill>
                  <a:srgbClr val="006699"/>
                </a:solidFill>
                <a:latin typeface="+mj-lt"/>
              </a:rPr>
              <a:t>Non-blocking</a:t>
            </a:r>
            <a:r>
              <a:rPr lang="en-US" dirty="0">
                <a:cs typeface="ＭＳ Ｐゴシック" charset="-128"/>
              </a:rPr>
              <a:t> is considered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asynchronous</a:t>
            </a:r>
          </a:p>
          <a:p>
            <a:pPr marL="798513" lvl="1" indent="-341313">
              <a:defRPr/>
            </a:pPr>
            <a:r>
              <a:rPr lang="en-US" b="1" dirty="0"/>
              <a:t>Non-blocking send</a:t>
            </a:r>
            <a:r>
              <a:rPr lang="en-US" dirty="0"/>
              <a:t> -- the sender sends the message and continue</a:t>
            </a:r>
          </a:p>
          <a:p>
            <a:pPr marL="798513" lvl="1" indent="-341313">
              <a:defRPr/>
            </a:pPr>
            <a:r>
              <a:rPr lang="en-US" b="1" dirty="0"/>
              <a:t>Non-blocking receive</a:t>
            </a:r>
            <a:r>
              <a:rPr lang="en-US" dirty="0"/>
              <a:t> -- the receiver receives:</a:t>
            </a:r>
          </a:p>
          <a:p>
            <a:pPr marL="1141413" lvl="2" indent="-341313">
              <a:defRPr/>
            </a:pPr>
            <a:r>
              <a:rPr lang="en-US" dirty="0"/>
              <a:t>A valid message,  or </a:t>
            </a:r>
          </a:p>
          <a:p>
            <a:pPr marL="1141413" lvl="2" indent="-341313">
              <a:defRPr/>
            </a:pPr>
            <a:r>
              <a:rPr lang="en-US" dirty="0"/>
              <a:t>Null message</a:t>
            </a:r>
          </a:p>
          <a:p>
            <a:pPr marL="398463" indent="-341313">
              <a:defRPr/>
            </a:pPr>
            <a:r>
              <a:rPr lang="en-US" dirty="0">
                <a:ea typeface="ＭＳ Ｐゴシック" charset="0"/>
                <a:cs typeface="ＭＳ Ｐゴシック" charset="-128"/>
              </a:rPr>
              <a:t>Different combinations possible</a:t>
            </a:r>
          </a:p>
          <a:p>
            <a:pPr marL="798513" lvl="1" indent="-341313">
              <a:defRPr/>
            </a:pPr>
            <a:r>
              <a:rPr lang="en-US" dirty="0">
                <a:ea typeface="ＭＳ Ｐゴシック" charset="0"/>
              </a:rPr>
              <a:t>If both send and receive are blocking, we have a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rendezvous</a:t>
            </a:r>
          </a:p>
          <a:p>
            <a:pPr marL="398463" indent="-341313">
              <a:defRPr/>
            </a:pPr>
            <a:endParaRPr lang="en-US" dirty="0">
              <a:cs typeface="ＭＳ Ｐゴシック" charset="-128"/>
            </a:endParaRPr>
          </a:p>
          <a:p>
            <a:pPr marL="1141413" lvl="2" indent="-341313">
              <a:buFont typeface="Monotype Sorts" pitchFamily="-84" charset="2"/>
              <a:buChar char="l"/>
              <a:defRPr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B062E3-7EE3-4CB3-A7FD-45050A40F8C4}"/>
              </a:ext>
            </a:extLst>
          </p:cNvPr>
          <p:cNvSpPr txBox="1"/>
          <p:nvPr/>
        </p:nvSpPr>
        <p:spPr>
          <a:xfrm>
            <a:off x="1830868" y="1054335"/>
            <a:ext cx="8530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9413" indent="-379413">
              <a:defRPr/>
            </a:pPr>
            <a:r>
              <a:rPr lang="en-US" sz="2800" dirty="0">
                <a:cs typeface="ＭＳ Ｐゴシック" charset="-128"/>
              </a:rPr>
              <a:t>Message passing may be either blocking or non-blocking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D582082-E93C-451C-8E7E-C0856347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507562-5B4B-4A57-A280-1DE4ECC7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45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15924183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>
            <a:extLst>
              <a:ext uri="{FF2B5EF4-FFF2-40B4-BE49-F238E27FC236}">
                <a16:creationId xmlns:a16="http://schemas.microsoft.com/office/drawing/2014/main" id="{97701EB2-5660-4646-90DB-5F302502B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81513" y="1268760"/>
            <a:ext cx="7314887" cy="4968552"/>
          </a:xfrm>
        </p:spPr>
        <p:txBody>
          <a:bodyPr/>
          <a:lstStyle/>
          <a:p>
            <a:r>
              <a:rPr lang="en-US" altLang="en-US" sz="2000" dirty="0"/>
              <a:t>Producer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-84" charset="2"/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           </a:t>
            </a:r>
            <a:r>
              <a:rPr kumimoji="0"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kumimoji="0"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kumimoji="0"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(true) {</a:t>
            </a:r>
            <a:br>
              <a:rPr kumimoji="0"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/* produce an item in </a:t>
            </a:r>
            <a:r>
              <a:rPr kumimoji="0"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kumimoji="0"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-84" charset="2"/>
              <a:buNone/>
            </a:pPr>
            <a:r>
              <a:rPr kumimoji="0"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send(</a:t>
            </a:r>
            <a:r>
              <a:rPr kumimoji="0"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kumimoji="0"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-84" charset="2"/>
              <a:buNone/>
            </a:pPr>
            <a:r>
              <a:rPr kumimoji="0"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r>
              <a:rPr kumimoji="0"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-84" charset="2"/>
              <a:buNone/>
            </a:pPr>
            <a:endParaRPr lang="en-US" altLang="en-US" sz="2000" dirty="0"/>
          </a:p>
          <a:p>
            <a:r>
              <a:rPr lang="en-US" altLang="en-US" sz="2000" dirty="0"/>
              <a:t>Consumer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-84" charset="2"/>
              <a:buNone/>
            </a:pPr>
            <a:r>
              <a:rPr lang="en-US" altLang="en-US" sz="2000" dirty="0"/>
              <a:t>            </a:t>
            </a:r>
            <a:r>
              <a:rPr kumimoji="0"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kumimoji="0"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kumimoji="0"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(true) {</a:t>
            </a:r>
            <a:br>
              <a:rPr kumimoji="0"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receive(</a:t>
            </a:r>
            <a:r>
              <a:rPr kumimoji="0"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kumimoji="0"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/* consume the item in </a:t>
            </a:r>
            <a:r>
              <a:rPr kumimoji="0"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kumimoji="0"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2000" dirty="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24243AD7-0317-465B-AB50-5EC00B8AB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5792" y="188640"/>
            <a:ext cx="990041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Producer-Consumer: Message Passing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BEA2AA25-D7B5-47C0-AD66-6B8EBAB38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C1D8143-0879-4506-B366-1A30FC6D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46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92440663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EFCCDAF0-ADCB-498D-ABA7-61D9ACD7A1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301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Buffering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9F3FAE0B-E324-4D81-9059-93D9D79F30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94260" y="1340768"/>
            <a:ext cx="8003480" cy="4530725"/>
          </a:xfrm>
        </p:spPr>
        <p:txBody>
          <a:bodyPr/>
          <a:lstStyle/>
          <a:p>
            <a:r>
              <a:rPr lang="en-US" altLang="en-US" dirty="0"/>
              <a:t>Queue of messages attached to the link.</a:t>
            </a:r>
          </a:p>
          <a:p>
            <a:r>
              <a:rPr lang="en-US" altLang="en-US" dirty="0"/>
              <a:t>Implemented in one of three ways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>
                <a:solidFill>
                  <a:srgbClr val="CC6600"/>
                </a:solidFill>
              </a:rPr>
              <a:t>1.</a:t>
            </a:r>
            <a:r>
              <a:rPr lang="en-US" altLang="en-US" dirty="0"/>
              <a:t>	Zero capacity – no messages are queued on a link.</a:t>
            </a:r>
            <a:br>
              <a:rPr lang="en-US" altLang="en-US" dirty="0"/>
            </a:br>
            <a:r>
              <a:rPr lang="en-US" altLang="en-US" dirty="0"/>
              <a:t>Sender must wait for receiver (rendezvous)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>
                <a:solidFill>
                  <a:srgbClr val="CC6600"/>
                </a:solidFill>
              </a:rPr>
              <a:t>2.</a:t>
            </a:r>
            <a:r>
              <a:rPr lang="en-US" altLang="en-US" dirty="0"/>
              <a:t>	Bounded capacity – finite length of </a:t>
            </a:r>
            <a:r>
              <a:rPr lang="en-US" altLang="en-US" i="1" dirty="0"/>
              <a:t>n</a:t>
            </a:r>
            <a:r>
              <a:rPr lang="en-US" altLang="en-US" dirty="0"/>
              <a:t> messages</a:t>
            </a:r>
            <a:br>
              <a:rPr lang="en-US" altLang="en-US" dirty="0"/>
            </a:br>
            <a:r>
              <a:rPr lang="en-US" altLang="en-US" dirty="0"/>
              <a:t>Sender must wait if link full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>
                <a:solidFill>
                  <a:srgbClr val="CC6600"/>
                </a:solidFill>
              </a:rPr>
              <a:t>3.</a:t>
            </a:r>
            <a:r>
              <a:rPr lang="en-US" altLang="en-US" dirty="0"/>
              <a:t>	Unbounded capacity – infinite length </a:t>
            </a:r>
            <a:br>
              <a:rPr lang="en-US" altLang="en-US" dirty="0"/>
            </a:br>
            <a:r>
              <a:rPr lang="en-US" altLang="en-US" dirty="0"/>
              <a:t>Sender never waits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D3863123-7D42-472F-8048-AD26C6026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B48F384-A5F0-447F-B854-820D5E21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47</a:t>
            </a:fld>
            <a:endParaRPr lang="en-US" altLang="zh-TW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538EEE22-BD6F-467D-8071-DC27291B6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4114720"/>
            <a:ext cx="3574786" cy="219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>
            <a:extLst>
              <a:ext uri="{FF2B5EF4-FFF2-40B4-BE49-F238E27FC236}">
                <a16:creationId xmlns:a16="http://schemas.microsoft.com/office/drawing/2014/main" id="{177B0164-79AB-466A-AEF8-910811B2B4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3252" y="332656"/>
            <a:ext cx="8925496" cy="576263"/>
          </a:xfrm>
        </p:spPr>
        <p:txBody>
          <a:bodyPr/>
          <a:lstStyle/>
          <a:p>
            <a:r>
              <a:rPr lang="en-US" altLang="en-US" dirty="0"/>
              <a:t>Examples of IPC Systems - POSIX</a:t>
            </a:r>
          </a:p>
        </p:txBody>
      </p:sp>
      <p:sp>
        <p:nvSpPr>
          <p:cNvPr id="96259" name="Content Placeholder 2">
            <a:extLst>
              <a:ext uri="{FF2B5EF4-FFF2-40B4-BE49-F238E27FC236}">
                <a16:creationId xmlns:a16="http://schemas.microsoft.com/office/drawing/2014/main" id="{97B56D75-D444-495A-8F21-29317312A8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3432" y="1412776"/>
            <a:ext cx="9721080" cy="4859807"/>
          </a:xfrm>
        </p:spPr>
        <p:txBody>
          <a:bodyPr/>
          <a:lstStyle/>
          <a:p>
            <a:r>
              <a:rPr lang="en-US" altLang="en-US" dirty="0"/>
              <a:t>POSIX Shared Memory</a:t>
            </a:r>
          </a:p>
          <a:p>
            <a:pPr lvl="1"/>
            <a:r>
              <a:rPr lang="en-US" altLang="en-US" dirty="0"/>
              <a:t>Process first creates shared memory segment</a:t>
            </a:r>
            <a:br>
              <a:rPr lang="en-US" altLang="en-US" dirty="0"/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shm_fd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shm_open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(name, O CREAT | O RDWR, 0666);</a:t>
            </a:r>
          </a:p>
          <a:p>
            <a:pPr lvl="1"/>
            <a:r>
              <a:rPr lang="en-US" altLang="en-US" dirty="0"/>
              <a:t>Also used to open an existing segment</a:t>
            </a:r>
          </a:p>
          <a:p>
            <a:pPr lvl="1"/>
            <a:r>
              <a:rPr lang="en-US" altLang="en-US" dirty="0"/>
              <a:t>Set the size of the object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            </a:t>
            </a:r>
            <a:r>
              <a:rPr lang="en-US" altLang="en-US" b="1" dirty="0" err="1">
                <a:latin typeface="Courier New" panose="02070309020205020404" pitchFamily="49" charset="0"/>
              </a:rPr>
              <a:t>ftruncate</a:t>
            </a:r>
            <a:r>
              <a:rPr lang="en-US" altLang="en-US" b="1" dirty="0">
                <a:latin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</a:rPr>
              <a:t>shm_fd</a:t>
            </a:r>
            <a:r>
              <a:rPr lang="en-US" altLang="en-US" b="1" dirty="0">
                <a:latin typeface="Courier New" panose="02070309020205020404" pitchFamily="49" charset="0"/>
              </a:rPr>
              <a:t>, 4096); </a:t>
            </a:r>
          </a:p>
          <a:p>
            <a:pPr lvl="1"/>
            <a:r>
              <a:rPr lang="en-US" altLang="en-US" dirty="0"/>
              <a:t>Use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dirty="0"/>
              <a:t>to memory-map a file pointer to the shared memory object</a:t>
            </a:r>
          </a:p>
          <a:p>
            <a:pPr lvl="1"/>
            <a:r>
              <a:rPr lang="en-US" altLang="en-US" dirty="0"/>
              <a:t>Reading and writing to shared memory is done by using the pointer returned by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/>
              <a:t>.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77E24989-9B89-4F1D-A40E-92F1B4E1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8F9AEAF-1D70-4AE3-B45C-F1677FCE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48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9FB78B1-A72C-494F-9718-8FF44F750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00388" y="230188"/>
            <a:ext cx="6107112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Concept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B99AC1A-7079-467A-A88A-5DCC86E36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7388" y="1268760"/>
            <a:ext cx="11017224" cy="4595132"/>
          </a:xfrm>
        </p:spPr>
        <p:txBody>
          <a:bodyPr/>
          <a:lstStyle/>
          <a:p>
            <a:r>
              <a:rPr lang="en-US" altLang="en-US" dirty="0"/>
              <a:t>Program is </a:t>
            </a:r>
            <a:r>
              <a:rPr lang="en-US" altLang="en-US" b="1" dirty="0"/>
              <a:t>passive</a:t>
            </a:r>
            <a:r>
              <a:rPr lang="en-US" altLang="en-US" dirty="0"/>
              <a:t> entity stored on disk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executable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dirty="0"/>
              <a:t>); process is </a:t>
            </a:r>
            <a:r>
              <a:rPr lang="en-US" altLang="en-US" b="1" dirty="0"/>
              <a:t>active</a:t>
            </a:r>
            <a:r>
              <a:rPr lang="en-US" altLang="en-US" b="1" i="1" dirty="0"/>
              <a:t> </a:t>
            </a:r>
          </a:p>
          <a:p>
            <a:pPr lvl="1"/>
            <a:r>
              <a:rPr lang="en-US" altLang="en-US" dirty="0"/>
              <a:t>Program becomes process when an executable file is loaded into memory</a:t>
            </a:r>
          </a:p>
          <a:p>
            <a:r>
              <a:rPr lang="en-US" altLang="en-US" dirty="0"/>
              <a:t>Execution of program started via GUI mouse clicks, command line entry of its name, etc.</a:t>
            </a:r>
          </a:p>
          <a:p>
            <a:r>
              <a:rPr lang="en-US" altLang="en-US" dirty="0"/>
              <a:t>One program can be several processes</a:t>
            </a:r>
          </a:p>
          <a:p>
            <a:pPr lvl="1"/>
            <a:r>
              <a:rPr lang="en-US" altLang="en-US" dirty="0"/>
              <a:t>Consider multiple users executing the same program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110C4DE2-C4D7-4738-8F6C-4203A3BD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A5A035C-6F1D-4841-9F59-CAA909AF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1C323C46-CF44-41D6-BAB1-2E6334C380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44760" y="219076"/>
            <a:ext cx="7850188" cy="576263"/>
          </a:xfrm>
        </p:spPr>
        <p:txBody>
          <a:bodyPr/>
          <a:lstStyle/>
          <a:p>
            <a:r>
              <a:rPr lang="en-US" altLang="en-US" dirty="0"/>
              <a:t>IPC POSIX Producer</a:t>
            </a:r>
          </a:p>
        </p:txBody>
      </p:sp>
      <p:pic>
        <p:nvPicPr>
          <p:cNvPr id="98307" name="Picture 1">
            <a:extLst>
              <a:ext uri="{FF2B5EF4-FFF2-40B4-BE49-F238E27FC236}">
                <a16:creationId xmlns:a16="http://schemas.microsoft.com/office/drawing/2014/main" id="{61A9851A-030D-4A31-97DA-D34C1F0D8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364" y="1108128"/>
            <a:ext cx="3754437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4D284CC0-E04D-4D1B-9DCB-57F21BDA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7A5A41F-CA9A-4EDB-8BF6-EFC04798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49</a:t>
            </a:fld>
            <a:endParaRPr lang="en-US" altLang="zh-TW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199D06-9678-4583-B9A8-4E6C90C29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801" y="219077"/>
            <a:ext cx="78501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en-US" kern="0" dirty="0"/>
              <a:t>IPC POSIX Consumer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C5E2F9C5-EF98-48AA-99C8-B88DC0D808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68" y="1156546"/>
            <a:ext cx="4521200" cy="566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>
            <a:extLst>
              <a:ext uri="{FF2B5EF4-FFF2-40B4-BE49-F238E27FC236}">
                <a16:creationId xmlns:a16="http://schemas.microsoft.com/office/drawing/2014/main" id="{35415C98-6AA0-438D-B9AC-E2E863863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5103" y="188640"/>
            <a:ext cx="9011344" cy="576262"/>
          </a:xfrm>
        </p:spPr>
        <p:txBody>
          <a:bodyPr/>
          <a:lstStyle/>
          <a:p>
            <a:r>
              <a:rPr lang="en-US" altLang="en-US" dirty="0"/>
              <a:t>Examples of IPC Systems - Mach</a:t>
            </a:r>
          </a:p>
        </p:txBody>
      </p:sp>
      <p:sp>
        <p:nvSpPr>
          <p:cNvPr id="102403" name="Content Placeholder 2">
            <a:extLst>
              <a:ext uri="{FF2B5EF4-FFF2-40B4-BE49-F238E27FC236}">
                <a16:creationId xmlns:a16="http://schemas.microsoft.com/office/drawing/2014/main" id="{F7B5A04B-9E69-4538-9F47-9CD69C217C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47428" y="1340768"/>
            <a:ext cx="10297144" cy="4824536"/>
          </a:xfrm>
        </p:spPr>
        <p:txBody>
          <a:bodyPr/>
          <a:lstStyle/>
          <a:p>
            <a:r>
              <a:rPr lang="en-US" altLang="en-US" dirty="0"/>
              <a:t>Mach communication is message based</a:t>
            </a:r>
          </a:p>
          <a:p>
            <a:pPr lvl="1"/>
            <a:r>
              <a:rPr lang="en-US" altLang="en-US" dirty="0"/>
              <a:t>Even system calls are messages</a:t>
            </a:r>
          </a:p>
          <a:p>
            <a:pPr lvl="1"/>
            <a:r>
              <a:rPr lang="en-US" altLang="en-US" dirty="0"/>
              <a:t>Each task gets two ports at creation  - Kernel and Notify</a:t>
            </a:r>
          </a:p>
          <a:p>
            <a:pPr lvl="1"/>
            <a:r>
              <a:rPr lang="en-US" altLang="en-US" dirty="0"/>
              <a:t>Messages are sent and received using the </a:t>
            </a:r>
            <a:r>
              <a:rPr lang="en-US" altLang="en-US" b="1" dirty="0" err="1">
                <a:latin typeface="Courier New" panose="02070309020205020404" pitchFamily="49" charset="0"/>
              </a:rPr>
              <a:t>mach_msg</a:t>
            </a:r>
            <a:r>
              <a:rPr lang="en-US" altLang="en-US" b="1" dirty="0">
                <a:latin typeface="Courier New" panose="02070309020205020404" pitchFamily="49" charset="0"/>
              </a:rPr>
              <a:t>() </a:t>
            </a:r>
            <a:r>
              <a:rPr lang="en-US" altLang="en-US" dirty="0"/>
              <a:t>function</a:t>
            </a:r>
          </a:p>
          <a:p>
            <a:pPr lvl="1"/>
            <a:r>
              <a:rPr lang="en-US" altLang="en-US" dirty="0"/>
              <a:t>Ports needed for communication, created via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  </a:t>
            </a:r>
            <a:r>
              <a:rPr lang="en-US" altLang="en-US" b="1" dirty="0" err="1">
                <a:latin typeface="Courier New" panose="02070309020205020404" pitchFamily="49" charset="0"/>
              </a:rPr>
              <a:t>mach_port_allocate</a:t>
            </a:r>
            <a:r>
              <a:rPr lang="en-US" altLang="en-US" b="1" dirty="0">
                <a:latin typeface="Courier New" panose="02070309020205020404" pitchFamily="49" charset="0"/>
              </a:rPr>
              <a:t>()</a:t>
            </a:r>
          </a:p>
          <a:p>
            <a:pPr lvl="1"/>
            <a:r>
              <a:rPr lang="en-US" altLang="en-US" dirty="0"/>
              <a:t>Send and receive are flexible; for example four options if mailbox full:</a:t>
            </a:r>
          </a:p>
          <a:p>
            <a:pPr lvl="2"/>
            <a:r>
              <a:rPr lang="en-US" altLang="en-US" dirty="0"/>
              <a:t>Wait indefinitely</a:t>
            </a:r>
          </a:p>
          <a:p>
            <a:pPr lvl="2"/>
            <a:r>
              <a:rPr lang="en-US" altLang="en-US" dirty="0"/>
              <a:t>Wait at most n milliseconds</a:t>
            </a:r>
          </a:p>
          <a:p>
            <a:pPr lvl="2"/>
            <a:r>
              <a:rPr lang="en-US" altLang="en-US" dirty="0"/>
              <a:t>Return immediately</a:t>
            </a:r>
          </a:p>
          <a:p>
            <a:pPr lvl="2"/>
            <a:r>
              <a:rPr lang="en-US" altLang="en-US" dirty="0"/>
              <a:t>Temporarily cache a message</a:t>
            </a:r>
          </a:p>
          <a:p>
            <a:pPr lvl="1"/>
            <a:endParaRPr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3D64AC8A-1DDD-40E7-9255-C88EA01A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3607A90-821C-4A98-B760-B0EBA4E5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50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>
            <a:extLst>
              <a:ext uri="{FF2B5EF4-FFF2-40B4-BE49-F238E27FC236}">
                <a16:creationId xmlns:a16="http://schemas.microsoft.com/office/drawing/2014/main" id="{17415A41-B77C-44C2-A3A9-F61E201A8A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Mach Messages</a:t>
            </a: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1448A0B1-912B-4A5D-AA68-2FA59417A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817" y="1700808"/>
            <a:ext cx="45720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latin typeface="Courier New" panose="02070309020205020404" pitchFamily="49" charset="0"/>
              </a:rPr>
              <a:t>#include&lt;</a:t>
            </a:r>
            <a:r>
              <a:rPr kumimoji="0" lang="en-US" altLang="en-US" b="1" dirty="0" err="1">
                <a:latin typeface="Courier New" panose="02070309020205020404" pitchFamily="49" charset="0"/>
              </a:rPr>
              <a:t>mach</a:t>
            </a:r>
            <a:r>
              <a:rPr kumimoji="0" lang="en-US" altLang="en-US" b="1" dirty="0">
                <a:latin typeface="Courier New" panose="02070309020205020404" pitchFamily="49" charset="0"/>
              </a:rPr>
              <a:t>/</a:t>
            </a:r>
            <a:r>
              <a:rPr kumimoji="0" lang="en-US" altLang="en-US" b="1" dirty="0" err="1">
                <a:latin typeface="Courier New" panose="02070309020205020404" pitchFamily="49" charset="0"/>
              </a:rPr>
              <a:t>mach.h</a:t>
            </a:r>
            <a:r>
              <a:rPr kumimoji="0" lang="en-US" altLang="en-US" b="1" dirty="0">
                <a:latin typeface="Courier New" panose="02070309020205020404" pitchFamily="49" charset="0"/>
              </a:rPr>
              <a:t>&gt; 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b="1" dirty="0"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latin typeface="Courier New" panose="02070309020205020404" pitchFamily="49" charset="0"/>
              </a:rPr>
              <a:t>struct message </a:t>
            </a:r>
            <a:r>
              <a:rPr kumimoji="0" lang="en-US" altLang="en-US" sz="1400" b="1" dirty="0">
                <a:latin typeface="Courier New" panose="02070309020205020404" pitchFamily="49" charset="0"/>
              </a:rPr>
              <a:t>{</a:t>
            </a:r>
            <a:br>
              <a:rPr kumimoji="0" lang="en-US" altLang="en-US" sz="1400" b="1" dirty="0">
                <a:latin typeface="Courier New" panose="02070309020205020404" pitchFamily="49" charset="0"/>
              </a:rPr>
            </a:br>
            <a:r>
              <a:rPr kumimoji="0" lang="en-US" altLang="en-US" sz="1400" b="1" dirty="0">
                <a:latin typeface="Courier New" panose="02070309020205020404" pitchFamily="49" charset="0"/>
              </a:rPr>
              <a:t>	</a:t>
            </a:r>
            <a:r>
              <a:rPr kumimoji="0" lang="en-US" altLang="en-US" b="1" dirty="0" err="1">
                <a:latin typeface="Courier New" panose="02070309020205020404" pitchFamily="49" charset="0"/>
              </a:rPr>
              <a:t>mach_msg_header_t</a:t>
            </a:r>
            <a:r>
              <a:rPr kumimoji="0" lang="en-US" altLang="en-US" b="1" dirty="0">
                <a:latin typeface="Courier New" panose="02070309020205020404" pitchFamily="49" charset="0"/>
              </a:rPr>
              <a:t> header; 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latin typeface="Courier New" panose="02070309020205020404" pitchFamily="49" charset="0"/>
              </a:rPr>
              <a:t>	int data; 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 b="1" dirty="0">
                <a:latin typeface="Courier New" panose="02070309020205020404" pitchFamily="49" charset="0"/>
              </a:rPr>
              <a:t>}</a:t>
            </a:r>
            <a:r>
              <a:rPr kumimoji="0" lang="en-US" altLang="en-US" b="1" dirty="0">
                <a:latin typeface="Courier New" panose="02070309020205020404" pitchFamily="49" charset="0"/>
              </a:rPr>
              <a:t>;</a:t>
            </a:r>
            <a:br>
              <a:rPr kumimoji="0" lang="en-US" altLang="en-US" b="1" dirty="0">
                <a:latin typeface="Courier New" panose="02070309020205020404" pitchFamily="49" charset="0"/>
              </a:rPr>
            </a:br>
            <a:br>
              <a:rPr kumimoji="0" lang="en-US" altLang="en-US" b="1" dirty="0">
                <a:latin typeface="Courier New" panose="02070309020205020404" pitchFamily="49" charset="0"/>
              </a:rPr>
            </a:br>
            <a:r>
              <a:rPr kumimoji="0" lang="en-US" altLang="en-US" b="1" dirty="0" err="1">
                <a:latin typeface="Courier New" panose="02070309020205020404" pitchFamily="49" charset="0"/>
              </a:rPr>
              <a:t>mach</a:t>
            </a:r>
            <a:r>
              <a:rPr kumimoji="0" lang="en-US" altLang="en-US" b="1" dirty="0">
                <a:latin typeface="Courier New" panose="02070309020205020404" pitchFamily="49" charset="0"/>
              </a:rPr>
              <a:t> port t client; 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 err="1">
                <a:latin typeface="Courier New" panose="02070309020205020404" pitchFamily="49" charset="0"/>
              </a:rPr>
              <a:t>mach</a:t>
            </a:r>
            <a:r>
              <a:rPr kumimoji="0" lang="en-US" altLang="en-US" b="1" dirty="0">
                <a:latin typeface="Courier New" panose="02070309020205020404" pitchFamily="49" charset="0"/>
              </a:rPr>
              <a:t> port t server;</a:t>
            </a:r>
            <a:br>
              <a:rPr kumimoji="0" lang="en-US" altLang="en-US" b="1" dirty="0">
                <a:latin typeface="Courier New" panose="02070309020205020404" pitchFamily="49" charset="0"/>
              </a:rPr>
            </a:b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87450940-FA5B-47E1-A4DD-7FEEF3D3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C869AA9-AFCB-4E0E-AD0F-87E3A4D8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51</a:t>
            </a:fld>
            <a:endParaRPr lang="en-US" altLang="zh-TW"/>
          </a:p>
        </p:txBody>
      </p:sp>
    </p:spTree>
  </p:cSld>
  <p:clrMapOvr>
    <a:masterClrMapping/>
  </p:clrMapOvr>
  <p:transition spd="slow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>
            <a:extLst>
              <a:ext uri="{FF2B5EF4-FFF2-40B4-BE49-F238E27FC236}">
                <a16:creationId xmlns:a16="http://schemas.microsoft.com/office/drawing/2014/main" id="{BAB29CD7-9B87-4A97-899F-BD574BE8EF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9350" y="225426"/>
            <a:ext cx="7639050" cy="576263"/>
          </a:xfrm>
        </p:spPr>
        <p:txBody>
          <a:bodyPr/>
          <a:lstStyle/>
          <a:p>
            <a:r>
              <a:rPr lang="en-US" altLang="en-US"/>
              <a:t>Mach Message Passing - Client</a:t>
            </a:r>
          </a:p>
        </p:txBody>
      </p:sp>
      <p:pic>
        <p:nvPicPr>
          <p:cNvPr id="105475" name="Picture 2">
            <a:extLst>
              <a:ext uri="{FF2B5EF4-FFF2-40B4-BE49-F238E27FC236}">
                <a16:creationId xmlns:a16="http://schemas.microsoft.com/office/drawing/2014/main" id="{14AE9FBD-1D09-463A-8495-50DD2E8C5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1628800"/>
            <a:ext cx="6667500" cy="4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9CD7596-1AF9-4EEB-87DE-E3BFA461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046918E-6640-4E22-ABAC-1B87B859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52</a:t>
            </a:fld>
            <a:endParaRPr lang="en-US" altLang="zh-TW"/>
          </a:p>
        </p:txBody>
      </p:sp>
    </p:spTree>
  </p:cSld>
  <p:clrMapOvr>
    <a:masterClrMapping/>
  </p:clrMapOvr>
  <p:transition spd="slow"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>
            <a:extLst>
              <a:ext uri="{FF2B5EF4-FFF2-40B4-BE49-F238E27FC236}">
                <a16:creationId xmlns:a16="http://schemas.microsoft.com/office/drawing/2014/main" id="{3CD3F126-E414-445F-91C4-4B40C1B151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2610" y="260648"/>
            <a:ext cx="8498905" cy="576263"/>
          </a:xfrm>
        </p:spPr>
        <p:txBody>
          <a:bodyPr/>
          <a:lstStyle/>
          <a:p>
            <a:r>
              <a:rPr lang="en-US" altLang="en-US" dirty="0"/>
              <a:t>Mach Message Passing - Server</a:t>
            </a:r>
          </a:p>
        </p:txBody>
      </p:sp>
      <p:pic>
        <p:nvPicPr>
          <p:cNvPr id="106499" name="Picture 2">
            <a:extLst>
              <a:ext uri="{FF2B5EF4-FFF2-40B4-BE49-F238E27FC236}">
                <a16:creationId xmlns:a16="http://schemas.microsoft.com/office/drawing/2014/main" id="{1E944D3E-85FF-4626-840A-0177C14FA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2" y="1628800"/>
            <a:ext cx="6997700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C3FDF153-4D5D-4CB3-858E-7BF4DCA2F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7CE4DDA-A42F-4609-8576-22D2F3A4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53</a:t>
            </a:fld>
            <a:endParaRPr lang="en-US" altLang="zh-TW"/>
          </a:p>
        </p:txBody>
      </p:sp>
    </p:spTree>
  </p:cSld>
  <p:clrMapOvr>
    <a:masterClrMapping/>
  </p:clrMapOvr>
  <p:transition spd="slow"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>
            <a:extLst>
              <a:ext uri="{FF2B5EF4-FFF2-40B4-BE49-F238E27FC236}">
                <a16:creationId xmlns:a16="http://schemas.microsoft.com/office/drawing/2014/main" id="{9AA84AD8-45BC-496F-93D4-85BB20F8D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7488" y="170671"/>
            <a:ext cx="9225715" cy="576263"/>
          </a:xfrm>
        </p:spPr>
        <p:txBody>
          <a:bodyPr/>
          <a:lstStyle/>
          <a:p>
            <a:r>
              <a:rPr lang="en-US" altLang="en-US" dirty="0"/>
              <a:t>Examples of IPC Systems – Windows</a:t>
            </a:r>
          </a:p>
        </p:txBody>
      </p:sp>
      <p:sp>
        <p:nvSpPr>
          <p:cNvPr id="107523" name="Content Placeholder 2">
            <a:extLst>
              <a:ext uri="{FF2B5EF4-FFF2-40B4-BE49-F238E27FC236}">
                <a16:creationId xmlns:a16="http://schemas.microsoft.com/office/drawing/2014/main" id="{31766832-DFC8-4A86-A2CF-46CA4D6FAF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7680" y="1340768"/>
            <a:ext cx="11760968" cy="4896544"/>
          </a:xfrm>
        </p:spPr>
        <p:txBody>
          <a:bodyPr/>
          <a:lstStyle/>
          <a:p>
            <a:r>
              <a:rPr lang="en-US" altLang="en-US" sz="2400" dirty="0"/>
              <a:t>Message-passing centric via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advanced</a:t>
            </a:r>
            <a:r>
              <a:rPr lang="en-US" altLang="en-US" sz="2400" b="1" dirty="0">
                <a:solidFill>
                  <a:srgbClr val="0000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local</a:t>
            </a:r>
            <a:r>
              <a:rPr lang="en-US" altLang="en-US" sz="2400" b="1" dirty="0">
                <a:solidFill>
                  <a:srgbClr val="0000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procedure</a:t>
            </a:r>
            <a:r>
              <a:rPr lang="en-US" altLang="en-US" sz="2400" b="1" dirty="0">
                <a:solidFill>
                  <a:srgbClr val="0000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call</a:t>
            </a:r>
            <a:r>
              <a:rPr lang="en-US" altLang="en-US" sz="2400" b="1" dirty="0">
                <a:solidFill>
                  <a:srgbClr val="0000FF"/>
                </a:solidFill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</a:rPr>
              <a:t>(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LPC</a:t>
            </a:r>
            <a:r>
              <a:rPr lang="en-US" altLang="en-US" sz="2400" b="1" dirty="0">
                <a:solidFill>
                  <a:srgbClr val="000000"/>
                </a:solidFill>
              </a:rPr>
              <a:t>)</a:t>
            </a:r>
            <a:r>
              <a:rPr lang="en-US" altLang="en-US" sz="2400" dirty="0"/>
              <a:t> facility</a:t>
            </a:r>
          </a:p>
          <a:p>
            <a:pPr lvl="1"/>
            <a:r>
              <a:rPr lang="en-US" altLang="en-US" sz="2000" dirty="0"/>
              <a:t>Only works between processes on the same system</a:t>
            </a:r>
          </a:p>
          <a:p>
            <a:pPr lvl="1"/>
            <a:r>
              <a:rPr lang="en-US" altLang="en-US" sz="2000" dirty="0"/>
              <a:t>Uses ports (like mailboxes) to establish and maintain communication channels</a:t>
            </a:r>
          </a:p>
          <a:p>
            <a:pPr lvl="1"/>
            <a:r>
              <a:rPr lang="en-US" altLang="en-US" sz="2000" dirty="0"/>
              <a:t>Communication works as follows:</a:t>
            </a:r>
          </a:p>
          <a:p>
            <a:pPr lvl="2"/>
            <a:r>
              <a:rPr lang="en-US" altLang="en-US" sz="1800" dirty="0"/>
              <a:t>The client opens a handle to the subsystem’</a:t>
            </a:r>
            <a:r>
              <a:rPr lang="en-US" altLang="ja-JP" sz="1800" dirty="0"/>
              <a:t>s </a:t>
            </a:r>
            <a:r>
              <a:rPr lang="en-US" altLang="ja-JP" sz="1800" b="1" dirty="0">
                <a:solidFill>
                  <a:srgbClr val="006699"/>
                </a:solidFill>
                <a:latin typeface="+mj-lt"/>
              </a:rPr>
              <a:t>connection</a:t>
            </a:r>
            <a:r>
              <a:rPr lang="en-US" altLang="ja-JP" sz="1800" b="1" dirty="0">
                <a:solidFill>
                  <a:srgbClr val="0000FF"/>
                </a:solidFill>
              </a:rPr>
              <a:t> </a:t>
            </a:r>
            <a:r>
              <a:rPr lang="en-US" altLang="ja-JP" sz="1800" b="1" dirty="0">
                <a:solidFill>
                  <a:srgbClr val="006699"/>
                </a:solidFill>
                <a:latin typeface="+mj-lt"/>
              </a:rPr>
              <a:t>port</a:t>
            </a:r>
            <a:r>
              <a:rPr lang="en-US" altLang="ja-JP" sz="1800" dirty="0"/>
              <a:t> object.</a:t>
            </a:r>
          </a:p>
          <a:p>
            <a:pPr lvl="2"/>
            <a:r>
              <a:rPr lang="en-US" altLang="en-US" sz="1800" dirty="0"/>
              <a:t>The client sends a connection request.</a:t>
            </a:r>
          </a:p>
          <a:p>
            <a:pPr lvl="2"/>
            <a:r>
              <a:rPr lang="en-US" altLang="en-US" sz="1800" dirty="0"/>
              <a:t>The server creates two private </a:t>
            </a:r>
            <a:r>
              <a:rPr lang="en-US" altLang="en-US" sz="1800" b="1" dirty="0">
                <a:solidFill>
                  <a:srgbClr val="006699"/>
                </a:solidFill>
                <a:latin typeface="+mj-lt"/>
              </a:rPr>
              <a:t>communication</a:t>
            </a:r>
            <a:r>
              <a:rPr lang="en-US" altLang="en-US" sz="1800" b="1" dirty="0">
                <a:solidFill>
                  <a:srgbClr val="0000FF"/>
                </a:solidFill>
              </a:rPr>
              <a:t> </a:t>
            </a:r>
            <a:r>
              <a:rPr lang="en-US" altLang="en-US" sz="1800" b="1" dirty="0">
                <a:solidFill>
                  <a:srgbClr val="006699"/>
                </a:solidFill>
                <a:latin typeface="+mj-lt"/>
              </a:rPr>
              <a:t>ports</a:t>
            </a:r>
            <a:r>
              <a:rPr lang="en-US" altLang="en-US" sz="1800" b="1" dirty="0">
                <a:solidFill>
                  <a:srgbClr val="0000FF"/>
                </a:solidFill>
              </a:rPr>
              <a:t> </a:t>
            </a:r>
            <a:r>
              <a:rPr lang="en-US" altLang="en-US" sz="1800" dirty="0"/>
              <a:t>and returns the handle to one of them to the client.</a:t>
            </a:r>
          </a:p>
          <a:p>
            <a:pPr lvl="2"/>
            <a:r>
              <a:rPr lang="en-US" altLang="en-US" sz="1800" dirty="0"/>
              <a:t>The client and server use the corresponding port handle to send messages or callbacks and to listen for replies.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D7F7462F-AE3B-4E2E-83FE-5C8D3CF4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6E4AF02-6FBD-48ED-A939-A218B626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54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>
            <a:extLst>
              <a:ext uri="{FF2B5EF4-FFF2-40B4-BE49-F238E27FC236}">
                <a16:creationId xmlns:a16="http://schemas.microsoft.com/office/drawing/2014/main" id="{1870AEF7-4CF4-41BC-81BB-29CC7F55A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552" y="332656"/>
            <a:ext cx="8512497" cy="576263"/>
          </a:xfrm>
        </p:spPr>
        <p:txBody>
          <a:bodyPr/>
          <a:lstStyle/>
          <a:p>
            <a:r>
              <a:rPr lang="en-US" altLang="en-US" dirty="0"/>
              <a:t>Local Procedure Calls in Windows</a:t>
            </a:r>
          </a:p>
        </p:txBody>
      </p:sp>
      <p:pic>
        <p:nvPicPr>
          <p:cNvPr id="109571" name="Picture 1">
            <a:extLst>
              <a:ext uri="{FF2B5EF4-FFF2-40B4-BE49-F238E27FC236}">
                <a16:creationId xmlns:a16="http://schemas.microsoft.com/office/drawing/2014/main" id="{0D6084EA-7656-42CC-8EAC-D97ED13454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061" y="1700808"/>
            <a:ext cx="8027478" cy="412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7A70E3D5-FC1B-4F3F-810D-6A58E2D1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DF604BD-8D35-4487-9CC8-97B0CE69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55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C25BF9C1-AE04-4A77-B3E6-FD94636BD8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661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Pipes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2C682366-2987-469E-AF71-AD20FF741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7368" y="1154114"/>
            <a:ext cx="11593288" cy="4530725"/>
          </a:xfrm>
        </p:spPr>
        <p:txBody>
          <a:bodyPr/>
          <a:lstStyle/>
          <a:p>
            <a:r>
              <a:rPr lang="en-US" altLang="en-US" sz="2400" dirty="0"/>
              <a:t>Acts as a conduit allowing two processes to communicate</a:t>
            </a:r>
          </a:p>
          <a:p>
            <a:r>
              <a:rPr lang="en-US" altLang="en-US" sz="2400" dirty="0"/>
              <a:t>Issues:</a:t>
            </a:r>
          </a:p>
          <a:p>
            <a:pPr lvl="1"/>
            <a:r>
              <a:rPr lang="en-US" altLang="en-US" sz="2000" dirty="0"/>
              <a:t>Is communication unidirectional or bidirectional?</a:t>
            </a:r>
          </a:p>
          <a:p>
            <a:pPr lvl="1"/>
            <a:r>
              <a:rPr lang="en-US" altLang="en-US" sz="2000" dirty="0"/>
              <a:t>In the case of two-way communication, is it half or full-duplex?</a:t>
            </a:r>
          </a:p>
          <a:p>
            <a:pPr lvl="1"/>
            <a:r>
              <a:rPr lang="en-US" altLang="en-US" sz="2000" dirty="0"/>
              <a:t>Must there exist a relationship (i.e., </a:t>
            </a:r>
            <a:r>
              <a:rPr lang="en-US" altLang="en-US" sz="2000" b="1" i="1" dirty="0"/>
              <a:t>parent-child</a:t>
            </a:r>
            <a:r>
              <a:rPr lang="en-US" altLang="en-US" sz="2000" dirty="0"/>
              <a:t>) between the communicating processes?</a:t>
            </a:r>
          </a:p>
          <a:p>
            <a:pPr lvl="1"/>
            <a:r>
              <a:rPr lang="en-US" altLang="en-US" sz="2000" dirty="0"/>
              <a:t>Can the pipes be used over a network?</a:t>
            </a:r>
          </a:p>
          <a:p>
            <a:r>
              <a:rPr lang="en-US" altLang="en-US" sz="2400" b="1" dirty="0"/>
              <a:t>Ordinary pipes </a:t>
            </a:r>
            <a:r>
              <a:rPr lang="en-US" altLang="en-US" sz="2400" dirty="0"/>
              <a:t>– cannot be accessed  from outside the process that created it. Typically, a parent process creates a pipe and uses it to communicate with a child process that it created. </a:t>
            </a:r>
          </a:p>
          <a:p>
            <a:r>
              <a:rPr lang="en-US" altLang="en-US" sz="2400" b="1" dirty="0"/>
              <a:t>Named pipes </a:t>
            </a:r>
            <a:r>
              <a:rPr lang="en-US" altLang="en-US" sz="2400" dirty="0"/>
              <a:t>– can be accessed without a parent-child relationship.</a:t>
            </a:r>
          </a:p>
          <a:p>
            <a:pPr>
              <a:buFont typeface="Monotype Sorts" pitchFamily="-84" charset="2"/>
              <a:buNone/>
            </a:pPr>
            <a:endParaRPr lang="en-US" altLang="en-US" sz="2400" dirty="0"/>
          </a:p>
          <a:p>
            <a:pPr lvl="1"/>
            <a:endParaRPr lang="en-US" altLang="en-US" sz="2000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34D3E6D4-AF56-4248-82F8-E3A20FBA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D9A8C2B-DAED-4ADF-B917-87C239FD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56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6">
            <a:extLst>
              <a:ext uri="{FF2B5EF4-FFF2-40B4-BE49-F238E27FC236}">
                <a16:creationId xmlns:a16="http://schemas.microsoft.com/office/drawing/2014/main" id="{39BA9E19-E982-409D-855A-7A7246EB35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63878"/>
            <a:ext cx="8229600" cy="576262"/>
          </a:xfrm>
        </p:spPr>
        <p:txBody>
          <a:bodyPr/>
          <a:lstStyle/>
          <a:p>
            <a:r>
              <a:rPr lang="en-US" altLang="en-US" dirty="0"/>
              <a:t>Ordinary Pipes</a:t>
            </a:r>
          </a:p>
        </p:txBody>
      </p:sp>
      <p:sp>
        <p:nvSpPr>
          <p:cNvPr id="113667" name="Content Placeholder 7">
            <a:extLst>
              <a:ext uri="{FF2B5EF4-FFF2-40B4-BE49-F238E27FC236}">
                <a16:creationId xmlns:a16="http://schemas.microsoft.com/office/drawing/2014/main" id="{F5BD8B2E-EBB3-49C3-9C8D-A24250F505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124744"/>
            <a:ext cx="12192000" cy="4930775"/>
          </a:xfrm>
        </p:spPr>
        <p:txBody>
          <a:bodyPr/>
          <a:lstStyle/>
          <a:p>
            <a:r>
              <a:rPr lang="en-US" altLang="en-US" dirty="0"/>
              <a:t>Ordinary Pipes</a:t>
            </a:r>
            <a:r>
              <a:rPr lang="en-US" altLang="en-US" b="1" dirty="0"/>
              <a:t> </a:t>
            </a:r>
            <a:r>
              <a:rPr lang="en-US" altLang="en-US" dirty="0"/>
              <a:t>allow communication in standard producer-consumer style</a:t>
            </a:r>
          </a:p>
          <a:p>
            <a:r>
              <a:rPr lang="en-US" altLang="en-US" dirty="0"/>
              <a:t>Producer writes to one end (the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write-end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of the pipe)</a:t>
            </a:r>
          </a:p>
          <a:p>
            <a:r>
              <a:rPr lang="en-US" altLang="en-US" dirty="0"/>
              <a:t>Consumer reads from the other end (the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read-end</a:t>
            </a:r>
            <a:r>
              <a:rPr lang="en-US" altLang="en-US" i="1" dirty="0"/>
              <a:t> </a:t>
            </a:r>
            <a:r>
              <a:rPr lang="en-US" altLang="en-US" dirty="0"/>
              <a:t>of the pipe)</a:t>
            </a:r>
          </a:p>
          <a:p>
            <a:r>
              <a:rPr lang="en-US" altLang="en-US" dirty="0"/>
              <a:t>Ordinary pipes are therefore unidirectional</a:t>
            </a:r>
          </a:p>
          <a:p>
            <a:r>
              <a:rPr lang="en-US" altLang="en-US" dirty="0"/>
              <a:t>Require parent-child relationship between communicating processes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sz="800" dirty="0"/>
          </a:p>
          <a:p>
            <a:r>
              <a:rPr lang="en-US" altLang="en-US" dirty="0"/>
              <a:t>Windows calls these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anonymous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pipes</a:t>
            </a:r>
          </a:p>
        </p:txBody>
      </p:sp>
      <p:pic>
        <p:nvPicPr>
          <p:cNvPr id="113668" name="Picture 1">
            <a:extLst>
              <a:ext uri="{FF2B5EF4-FFF2-40B4-BE49-F238E27FC236}">
                <a16:creationId xmlns:a16="http://schemas.microsoft.com/office/drawing/2014/main" id="{7F3119A2-4C8F-4927-A524-86ABC2A54F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3789040"/>
            <a:ext cx="4653754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F4308D9F-820E-471A-A53B-0FEC3B2B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CF7EF31-807C-400B-B525-FF779B51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57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6">
            <a:extLst>
              <a:ext uri="{FF2B5EF4-FFF2-40B4-BE49-F238E27FC236}">
                <a16:creationId xmlns:a16="http://schemas.microsoft.com/office/drawing/2014/main" id="{F46E3781-78DE-4BB1-BE01-A0E3071BAB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536" y="260648"/>
            <a:ext cx="8229600" cy="576262"/>
          </a:xfrm>
        </p:spPr>
        <p:txBody>
          <a:bodyPr/>
          <a:lstStyle/>
          <a:p>
            <a:r>
              <a:rPr lang="en-US" altLang="en-US" dirty="0"/>
              <a:t>Named Pipes</a:t>
            </a:r>
          </a:p>
        </p:txBody>
      </p:sp>
      <p:sp>
        <p:nvSpPr>
          <p:cNvPr id="115715" name="Content Placeholder 7">
            <a:extLst>
              <a:ext uri="{FF2B5EF4-FFF2-40B4-BE49-F238E27FC236}">
                <a16:creationId xmlns:a16="http://schemas.microsoft.com/office/drawing/2014/main" id="{18F2E9C8-16A0-4DAA-AF49-56C9A6E9D6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5420" y="1340768"/>
            <a:ext cx="10441159" cy="4530725"/>
          </a:xfrm>
        </p:spPr>
        <p:txBody>
          <a:bodyPr/>
          <a:lstStyle/>
          <a:p>
            <a:r>
              <a:rPr lang="en-US" altLang="en-US" dirty="0"/>
              <a:t>Named Pipes are more powerful than ordinary pipes</a:t>
            </a:r>
          </a:p>
          <a:p>
            <a:r>
              <a:rPr lang="en-US" altLang="en-US" dirty="0"/>
              <a:t>Communication is bidirectional</a:t>
            </a:r>
          </a:p>
          <a:p>
            <a:r>
              <a:rPr lang="en-US" altLang="en-US" dirty="0"/>
              <a:t>No parent-child relationship is necessary between the communicating processes</a:t>
            </a:r>
          </a:p>
          <a:p>
            <a:r>
              <a:rPr lang="en-US" altLang="en-US" dirty="0"/>
              <a:t>Several processes can use the named pipe for communication</a:t>
            </a:r>
          </a:p>
          <a:p>
            <a:r>
              <a:rPr lang="en-US" altLang="en-US" dirty="0"/>
              <a:t>Provided on both UNIX and Windows systems</a:t>
            </a:r>
          </a:p>
          <a:p>
            <a:endParaRPr lang="en-US" altLang="en-US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2F5A5610-7D93-4D24-9271-C8BC0821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5E1F04C-5AD4-4078-A1C9-FBF5412D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58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0AFA67C-5037-4199-ADB3-2B949804BC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2251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in Memory</a:t>
            </a:r>
          </a:p>
        </p:txBody>
      </p:sp>
      <p:pic>
        <p:nvPicPr>
          <p:cNvPr id="15363" name="Picture 1">
            <a:extLst>
              <a:ext uri="{FF2B5EF4-FFF2-40B4-BE49-F238E27FC236}">
                <a16:creationId xmlns:a16="http://schemas.microsoft.com/office/drawing/2014/main" id="{56913459-B2A5-4780-A47A-63C55AF8C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1595439"/>
            <a:ext cx="2655888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B0E4778B-701E-4A2B-9324-C1BC930D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CAA942A-469D-4DEC-85D1-FFD2113B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</p:cSld>
  <p:clrMapOvr>
    <a:masterClrMapping/>
  </p:clrMapOvr>
  <p:transition spd="slow">
    <p:wip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A75C715D-993B-44C7-ADB7-9A677E467A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5654" y="260648"/>
            <a:ext cx="1072919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Communications in Client-Server Systems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4D67705B-FB5C-413D-B899-1A626A2B7D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13000" y="1233489"/>
            <a:ext cx="6794500" cy="4530725"/>
          </a:xfrm>
        </p:spPr>
        <p:txBody>
          <a:bodyPr/>
          <a:lstStyle/>
          <a:p>
            <a:r>
              <a:rPr lang="en-US" altLang="en-US"/>
              <a:t>Sockets</a:t>
            </a:r>
          </a:p>
          <a:p>
            <a:r>
              <a:rPr lang="en-US" altLang="en-US"/>
              <a:t>Remote Procedure Calls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CBFE0447-F5C1-47EF-9F42-EA514B3A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1099716-CC53-43B6-A601-395627FB8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59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9A89FFA0-4422-4D97-8EC3-0539C7C28F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365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Sockets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7EE1CFE9-1B2A-4F4F-8A26-40D04D747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7368" y="1412776"/>
            <a:ext cx="11449272" cy="4530725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socket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is defined as an endpoint for communication</a:t>
            </a:r>
            <a:endParaRPr lang="en-US" altLang="en-US" sz="800" dirty="0"/>
          </a:p>
          <a:p>
            <a:r>
              <a:rPr lang="en-US" altLang="en-US" dirty="0"/>
              <a:t>Concatenation of IP address and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port</a:t>
            </a:r>
            <a:r>
              <a:rPr lang="en-US" altLang="en-US" dirty="0"/>
              <a:t> – a number included at start of message packet to differentiate network services on a host</a:t>
            </a:r>
            <a:endParaRPr lang="en-US" altLang="en-US" sz="800" dirty="0"/>
          </a:p>
          <a:p>
            <a:r>
              <a:rPr lang="en-US" altLang="en-US" dirty="0"/>
              <a:t>The socket </a:t>
            </a:r>
            <a:r>
              <a:rPr lang="en-US" altLang="en-US" b="1" dirty="0"/>
              <a:t>161.25.19.8:1625</a:t>
            </a:r>
            <a:r>
              <a:rPr lang="en-US" altLang="en-US" dirty="0"/>
              <a:t> refers to port </a:t>
            </a:r>
            <a:r>
              <a:rPr lang="en-US" altLang="en-US" b="1" dirty="0"/>
              <a:t>1625</a:t>
            </a:r>
            <a:r>
              <a:rPr lang="en-US" altLang="en-US" dirty="0"/>
              <a:t> on host </a:t>
            </a:r>
            <a:r>
              <a:rPr lang="en-US" altLang="en-US" b="1" dirty="0"/>
              <a:t>161.25.19.8</a:t>
            </a:r>
            <a:endParaRPr lang="en-US" altLang="en-US" sz="800" b="1" dirty="0"/>
          </a:p>
          <a:p>
            <a:r>
              <a:rPr lang="en-US" altLang="en-US" dirty="0"/>
              <a:t>Communication consists between a pair of sockets</a:t>
            </a:r>
            <a:endParaRPr lang="en-US" altLang="en-US" sz="800" dirty="0"/>
          </a:p>
          <a:p>
            <a:r>
              <a:rPr lang="en-US" altLang="en-US" dirty="0"/>
              <a:t>All ports below 1024 are </a:t>
            </a:r>
            <a:r>
              <a:rPr lang="en-US" altLang="en-US" b="1" i="1" dirty="0"/>
              <a:t>well known</a:t>
            </a:r>
            <a:r>
              <a:rPr lang="en-US" altLang="en-US" dirty="0"/>
              <a:t>, used for standard services</a:t>
            </a:r>
            <a:endParaRPr lang="en-US" altLang="en-US" sz="800" dirty="0"/>
          </a:p>
          <a:p>
            <a:r>
              <a:rPr lang="en-US" altLang="en-US" dirty="0"/>
              <a:t>Special IP address 127.0.0.1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loopback</a:t>
            </a:r>
            <a:r>
              <a:rPr lang="en-US" altLang="en-US" dirty="0"/>
              <a:t>) to refer to system on which process is running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95EF3949-D7A1-4782-BF33-2F7CF1F8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4289152-117A-4EB8-8778-29C97DCC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60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2ED2E090-F4D8-4519-90FE-FAC4503D24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1238" y="2270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Socket Communication</a:t>
            </a:r>
          </a:p>
        </p:txBody>
      </p:sp>
      <p:pic>
        <p:nvPicPr>
          <p:cNvPr id="121859" name="Picture 1">
            <a:extLst>
              <a:ext uri="{FF2B5EF4-FFF2-40B4-BE49-F238E27FC236}">
                <a16:creationId xmlns:a16="http://schemas.microsoft.com/office/drawing/2014/main" id="{4D63FFD0-5A8A-4D78-9147-3649FE911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688" y="1676401"/>
            <a:ext cx="5440362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3EEB3E56-2F13-41A6-8531-AF1CA9AC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7046A31-4538-4CD2-96C9-24F55ED3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61</a:t>
            </a:fld>
            <a:endParaRPr lang="en-US" altLang="zh-TW"/>
          </a:p>
        </p:txBody>
      </p:sp>
    </p:spTree>
  </p:cSld>
  <p:clrMapOvr>
    <a:masterClrMapping/>
  </p:clrMapOvr>
  <p:transition spd="slow">
    <p:wip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AC43FE53-E6DD-4685-9922-7444BF8AF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70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Sockets in Java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FDE461F4-16B3-46F4-BD43-800014F0C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7449" y="1233489"/>
            <a:ext cx="4622478" cy="4530725"/>
          </a:xfrm>
        </p:spPr>
        <p:txBody>
          <a:bodyPr/>
          <a:lstStyle/>
          <a:p>
            <a:r>
              <a:rPr lang="en-US" altLang="en-US" dirty="0"/>
              <a:t>Three types of sockets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Connection-oriented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TCP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Connectionless</a:t>
            </a:r>
            <a:r>
              <a:rPr lang="en-US" altLang="en-US" dirty="0"/>
              <a:t>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UDP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b="1" dirty="0" err="1">
                <a:latin typeface="Courier New" panose="02070309020205020404" pitchFamily="49" charset="0"/>
              </a:rPr>
              <a:t>MulticastSocket</a:t>
            </a:r>
            <a:r>
              <a:rPr lang="en-US" altLang="en-US" dirty="0"/>
              <a:t> class– data can be sent to multiple recipients</a:t>
            </a:r>
          </a:p>
          <a:p>
            <a:r>
              <a:rPr lang="en-US" altLang="en-US" dirty="0"/>
              <a:t>Consider this “Date” server in Java: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pic>
        <p:nvPicPr>
          <p:cNvPr id="123908" name="Picture 1">
            <a:extLst>
              <a:ext uri="{FF2B5EF4-FFF2-40B4-BE49-F238E27FC236}">
                <a16:creationId xmlns:a16="http://schemas.microsoft.com/office/drawing/2014/main" id="{EEE0770C-1450-4345-BEEA-A9C8ED78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33489"/>
            <a:ext cx="4740275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A3D4D0E-874D-4568-ABD8-B77F6CCF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88FA1E-6451-42CD-886C-96D041E1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62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itle 1">
            <a:extLst>
              <a:ext uri="{FF2B5EF4-FFF2-40B4-BE49-F238E27FC236}">
                <a16:creationId xmlns:a16="http://schemas.microsoft.com/office/drawing/2014/main" id="{C7511513-CD31-4692-851D-D1DB58E82D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Sockets in Java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F8969296-5702-413C-B856-961B30BD4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014" y="1123950"/>
            <a:ext cx="285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dirty="0">
                <a:latin typeface="+mn-lt"/>
              </a:rPr>
              <a:t>The equivalent Date client</a:t>
            </a:r>
          </a:p>
        </p:txBody>
      </p:sp>
      <p:pic>
        <p:nvPicPr>
          <p:cNvPr id="125956" name="Picture 3">
            <a:extLst>
              <a:ext uri="{FF2B5EF4-FFF2-40B4-BE49-F238E27FC236}">
                <a16:creationId xmlns:a16="http://schemas.microsoft.com/office/drawing/2014/main" id="{80564BD1-BFAE-4AE7-BD99-CC3DE4A87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325" y="1620839"/>
            <a:ext cx="4954588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8DCE8B4-C0EE-44E5-807C-806CAE70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808CF3-22F4-4B93-9DE7-03D5068A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63</a:t>
            </a:fld>
            <a:endParaRPr lang="en-US" altLang="zh-TW"/>
          </a:p>
        </p:txBody>
      </p:sp>
    </p:spTree>
  </p:cSld>
  <p:clrMapOvr>
    <a:masterClrMapping/>
  </p:clrMapOvr>
  <p:transition spd="slow">
    <p:wip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E01BCD28-A345-4D38-A597-097FF1FEF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333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Remote Procedure Calls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CDEC6CAE-EDD4-4F10-873D-FB38F22E6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5360" y="1340768"/>
            <a:ext cx="11521280" cy="4867275"/>
          </a:xfrm>
        </p:spPr>
        <p:txBody>
          <a:bodyPr/>
          <a:lstStyle/>
          <a:p>
            <a:r>
              <a:rPr lang="en-US" altLang="en-US" dirty="0"/>
              <a:t>Remote procedure call (RPC) abstracts procedure calls between processes on networked systems</a:t>
            </a:r>
          </a:p>
          <a:p>
            <a:pPr lvl="1"/>
            <a:r>
              <a:rPr lang="en-US" altLang="en-US" dirty="0"/>
              <a:t>Again uses ports for service differentiation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Stubs</a:t>
            </a:r>
            <a:r>
              <a:rPr lang="en-US" altLang="en-US" dirty="0"/>
              <a:t> – client-side proxy for the actual procedure on the server</a:t>
            </a:r>
          </a:p>
          <a:p>
            <a:r>
              <a:rPr lang="en-US" altLang="en-US" dirty="0"/>
              <a:t>The client-side stub locates the server and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marshalls</a:t>
            </a:r>
            <a:r>
              <a:rPr lang="en-US" altLang="en-US" dirty="0"/>
              <a:t> the parameters</a:t>
            </a:r>
          </a:p>
          <a:p>
            <a:r>
              <a:rPr lang="en-US" altLang="en-US" dirty="0"/>
              <a:t>The server-side stub receives this message, unpacks the marshalled parameters, and performs the procedure on the server</a:t>
            </a:r>
          </a:p>
          <a:p>
            <a:r>
              <a:rPr lang="en-US" altLang="en-US" dirty="0"/>
              <a:t>On Windows, stub code compile from specification written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Microsoft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Interface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Definition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Language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MIDL</a:t>
            </a:r>
            <a:r>
              <a:rPr lang="en-US" altLang="en-US" dirty="0"/>
              <a:t>)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F81C4C1E-9F55-42F5-8F9C-B4F3BA43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D9D6F1C-787C-4381-BE61-920242EB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64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3CFC0513-6498-44D9-8826-FE7B637CBB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54275" y="2301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Remote Procedure Calls (Cont.)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2D773B3E-1F58-47D6-A600-27575633E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3432" y="1412776"/>
            <a:ext cx="10513168" cy="4675187"/>
          </a:xfrm>
        </p:spPr>
        <p:txBody>
          <a:bodyPr/>
          <a:lstStyle/>
          <a:p>
            <a:r>
              <a:rPr lang="en-US" altLang="en-US" dirty="0"/>
              <a:t>Data representation handled via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External Data Representation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XDL</a:t>
            </a:r>
            <a:r>
              <a:rPr lang="en-US" altLang="en-US" dirty="0"/>
              <a:t>) format to account for different architectures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Big-endian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little-endian</a:t>
            </a:r>
          </a:p>
          <a:p>
            <a:r>
              <a:rPr lang="en-US" altLang="en-US" dirty="0"/>
              <a:t>Remote communication has more failure scenarios than local</a:t>
            </a:r>
          </a:p>
          <a:p>
            <a:pPr lvl="1"/>
            <a:r>
              <a:rPr lang="en-US" altLang="en-US" dirty="0"/>
              <a:t>Messages can be delivered </a:t>
            </a:r>
            <a:r>
              <a:rPr lang="en-US" altLang="en-US" b="1" i="1" dirty="0"/>
              <a:t>exactly once </a:t>
            </a:r>
            <a:r>
              <a:rPr lang="en-US" altLang="en-US" dirty="0"/>
              <a:t>rather than </a:t>
            </a:r>
            <a:r>
              <a:rPr lang="en-US" altLang="en-US" b="1" i="1" dirty="0"/>
              <a:t>at most once</a:t>
            </a:r>
          </a:p>
          <a:p>
            <a:r>
              <a:rPr lang="en-US" altLang="en-US" dirty="0"/>
              <a:t>OS typically provides a rendezvous (or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matchmaker</a:t>
            </a:r>
            <a:r>
              <a:rPr lang="en-US" altLang="en-US" dirty="0"/>
              <a:t>) service to connect client and server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9899FD79-FDBC-4254-9CF7-DD2F0AAB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466BDA4-058B-4FB0-ACA2-4E3C5734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65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D538A429-F2A7-4F7C-87E2-EEC652982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608856" y="328498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Execution of RPC</a:t>
            </a:r>
          </a:p>
        </p:txBody>
      </p:sp>
      <p:pic>
        <p:nvPicPr>
          <p:cNvPr id="131075" name="Picture 1">
            <a:extLst>
              <a:ext uri="{FF2B5EF4-FFF2-40B4-BE49-F238E27FC236}">
                <a16:creationId xmlns:a16="http://schemas.microsoft.com/office/drawing/2014/main" id="{ECFE0A42-3507-487F-9D40-A6D4040A6D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5" y="-19574"/>
            <a:ext cx="5715571" cy="687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CF0464F2-04A4-4F8F-B591-484FA8E5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778FB02-DB3F-4385-A508-EF813238C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66</a:t>
            </a:fld>
            <a:endParaRPr lang="en-US" altLang="zh-TW"/>
          </a:p>
        </p:txBody>
      </p:sp>
    </p:spTree>
  </p:cSld>
  <p:clrMapOvr>
    <a:masterClrMapping/>
  </p:clrMapOvr>
  <p:transition spd="slow">
    <p:wip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81719306-4F82-48FE-911C-AE3ACD5990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F0918BC-EE47-4B64-B75C-97D41C08D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399" y="220840"/>
            <a:ext cx="8077200" cy="576263"/>
          </a:xfrm>
        </p:spPr>
        <p:txBody>
          <a:bodyPr/>
          <a:lstStyle/>
          <a:p>
            <a:r>
              <a:rPr lang="en-US" altLang="en-US" dirty="0"/>
              <a:t>Memory Layout of a C Program</a:t>
            </a:r>
          </a:p>
        </p:txBody>
      </p:sp>
      <p:pic>
        <p:nvPicPr>
          <p:cNvPr id="17411" name="Picture 1">
            <a:extLst>
              <a:ext uri="{FF2B5EF4-FFF2-40B4-BE49-F238E27FC236}">
                <a16:creationId xmlns:a16="http://schemas.microsoft.com/office/drawing/2014/main" id="{E58EFC16-5ABF-4B34-B546-50AB9FB81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9877" y="1341835"/>
            <a:ext cx="9852245" cy="4678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BD9C9617-4129-4BEA-BC3E-AE44184D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23A0CFC-DDB5-407C-92B6-C18C9F80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7154862" cy="1143000"/>
          </a:xfrm>
        </p:spPr>
        <p:txBody>
          <a:bodyPr/>
          <a:lstStyle/>
          <a:p>
            <a:pPr eaLnBrk="1" hangingPunct="1"/>
            <a:r>
              <a:rPr lang="en-US" altLang="zh-TW"/>
              <a:t>Process State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9650" y="1196975"/>
            <a:ext cx="7812088" cy="2376488"/>
          </a:xfrm>
        </p:spPr>
        <p:txBody>
          <a:bodyPr/>
          <a:lstStyle/>
          <a:p>
            <a:pPr eaLnBrk="1" hangingPunct="1"/>
            <a:r>
              <a:rPr lang="en-US" altLang="zh-TW" sz="2400"/>
              <a:t>As a process executes, it changes </a:t>
            </a:r>
            <a:r>
              <a:rPr lang="en-US" altLang="zh-TW" sz="2400" i="1"/>
              <a:t>state</a:t>
            </a:r>
            <a:endParaRPr lang="en-US" altLang="zh-TW" sz="2400"/>
          </a:p>
          <a:p>
            <a:pPr lvl="1" eaLnBrk="1" hangingPunct="1"/>
            <a:r>
              <a:rPr lang="en-US" altLang="zh-TW" sz="2000" b="1">
                <a:solidFill>
                  <a:srgbClr val="FF0000"/>
                </a:solidFill>
              </a:rPr>
              <a:t>new</a:t>
            </a:r>
            <a:r>
              <a:rPr lang="en-US" altLang="zh-TW" sz="2000"/>
              <a:t>:  The process is being created</a:t>
            </a:r>
          </a:p>
          <a:p>
            <a:pPr lvl="1" eaLnBrk="1" hangingPunct="1"/>
            <a:r>
              <a:rPr lang="en-US" altLang="zh-TW" sz="2000" b="1">
                <a:solidFill>
                  <a:srgbClr val="FF0000"/>
                </a:solidFill>
              </a:rPr>
              <a:t>running</a:t>
            </a:r>
            <a:r>
              <a:rPr lang="en-US" altLang="zh-TW" sz="2000"/>
              <a:t>:  Instructions are being executed</a:t>
            </a:r>
          </a:p>
          <a:p>
            <a:pPr lvl="1" eaLnBrk="1" hangingPunct="1"/>
            <a:r>
              <a:rPr lang="en-US" altLang="zh-TW" sz="2000" b="1">
                <a:solidFill>
                  <a:srgbClr val="FF0000"/>
                </a:solidFill>
              </a:rPr>
              <a:t>waiting</a:t>
            </a:r>
            <a:r>
              <a:rPr lang="en-US" altLang="zh-TW" sz="2000"/>
              <a:t>:  The process is waiting for some event to occur</a:t>
            </a:r>
          </a:p>
          <a:p>
            <a:pPr lvl="1" eaLnBrk="1" hangingPunct="1"/>
            <a:r>
              <a:rPr lang="en-US" altLang="zh-TW" sz="2000" b="1">
                <a:solidFill>
                  <a:srgbClr val="FF0000"/>
                </a:solidFill>
              </a:rPr>
              <a:t>ready</a:t>
            </a:r>
            <a:r>
              <a:rPr lang="en-US" altLang="zh-TW" sz="2000"/>
              <a:t>:  The process is waiting to be assigned to a processor</a:t>
            </a:r>
          </a:p>
          <a:p>
            <a:pPr lvl="1" eaLnBrk="1" hangingPunct="1"/>
            <a:r>
              <a:rPr lang="en-US" altLang="zh-TW" sz="2000" b="1">
                <a:solidFill>
                  <a:srgbClr val="FF0000"/>
                </a:solidFill>
              </a:rPr>
              <a:t>terminated</a:t>
            </a:r>
            <a:r>
              <a:rPr lang="en-US" altLang="zh-TW" sz="2000"/>
              <a:t>:  The process has finished execution</a:t>
            </a:r>
          </a:p>
        </p:txBody>
      </p:sp>
      <p:pic>
        <p:nvPicPr>
          <p:cNvPr id="81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573464"/>
            <a:ext cx="7848600" cy="283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25317" name="群組 525316"/>
          <p:cNvGrpSpPr>
            <a:grpSpLocks/>
          </p:cNvGrpSpPr>
          <p:nvPr/>
        </p:nvGrpSpPr>
        <p:grpSpPr bwMode="auto">
          <a:xfrm>
            <a:off x="8015287" y="4292601"/>
            <a:ext cx="1851474" cy="1139825"/>
            <a:chOff x="6490763" y="4293096"/>
            <a:chExt cx="1852741" cy="1139366"/>
          </a:xfrm>
        </p:grpSpPr>
        <p:sp>
          <p:nvSpPr>
            <p:cNvPr id="8201" name="橢圓 1"/>
            <p:cNvSpPr>
              <a:spLocks noChangeArrowheads="1"/>
            </p:cNvSpPr>
            <p:nvPr/>
          </p:nvSpPr>
          <p:spPr bwMode="auto">
            <a:xfrm>
              <a:off x="6903344" y="4651861"/>
              <a:ext cx="1440160" cy="780601"/>
            </a:xfrm>
            <a:prstGeom prst="ellipse">
              <a:avLst/>
            </a:prstGeom>
            <a:solidFill>
              <a:srgbClr val="B2B2B2"/>
            </a:solidFill>
            <a:ln w="0" algn="ctr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 anchorCtr="0"/>
            <a:lstStyle/>
            <a:p>
              <a:r>
                <a:rPr lang="en-US" altLang="zh-TW" sz="2000" dirty="0"/>
                <a:t>zombie</a:t>
              </a:r>
              <a:endParaRPr lang="zh-TW" altLang="en-US" sz="1600" dirty="0"/>
            </a:p>
          </p:txBody>
        </p:sp>
        <p:cxnSp>
          <p:nvCxnSpPr>
            <p:cNvPr id="8202" name="弧形接點 10"/>
            <p:cNvCxnSpPr>
              <a:cxnSpLocks noChangeShapeType="1"/>
            </p:cNvCxnSpPr>
            <p:nvPr/>
          </p:nvCxnSpPr>
          <p:spPr bwMode="auto">
            <a:xfrm>
              <a:off x="6490763" y="4857285"/>
              <a:ext cx="589642" cy="447303"/>
            </a:xfrm>
            <a:prstGeom prst="curvedConnector4">
              <a:avLst>
                <a:gd name="adj1" fmla="val 32116"/>
                <a:gd name="adj2" fmla="val 151106"/>
              </a:avLst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203" name="弧形接點 30"/>
            <p:cNvCxnSpPr>
              <a:cxnSpLocks noChangeShapeType="1"/>
            </p:cNvCxnSpPr>
            <p:nvPr/>
          </p:nvCxnSpPr>
          <p:spPr bwMode="auto">
            <a:xfrm rot="5400000" flipH="1" flipV="1">
              <a:off x="7488963" y="4472477"/>
              <a:ext cx="358765" cy="4"/>
            </a:xfrm>
            <a:prstGeom prst="curvedConnector3">
              <a:avLst>
                <a:gd name="adj1" fmla="val 50000"/>
              </a:avLst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693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C14ED24-AEFF-4F38-8076-4F8FF58C3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0814" y="193903"/>
            <a:ext cx="75199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Control Block (PCB)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EEAF946-6112-4200-8913-ED1F42CE1E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416" y="1556792"/>
            <a:ext cx="8238154" cy="4680520"/>
          </a:xfrm>
        </p:spPr>
        <p:txBody>
          <a:bodyPr/>
          <a:lstStyle/>
          <a:p>
            <a:r>
              <a:rPr lang="en-US" altLang="en-US" sz="2400" dirty="0"/>
              <a:t>Process state – running, waiting, etc.</a:t>
            </a:r>
          </a:p>
          <a:p>
            <a:r>
              <a:rPr lang="en-US" altLang="en-US" sz="2400" dirty="0"/>
              <a:t>Program counter – location of instruction to next execute</a:t>
            </a:r>
          </a:p>
          <a:p>
            <a:r>
              <a:rPr lang="en-US" altLang="en-US" sz="2400" dirty="0"/>
              <a:t>CPU registers – contents of all process-centric registers</a:t>
            </a:r>
          </a:p>
          <a:p>
            <a:r>
              <a:rPr lang="en-US" altLang="en-US" sz="2400" dirty="0"/>
              <a:t>CPU scheduling information- priorities, scheduling queue pointers</a:t>
            </a:r>
          </a:p>
          <a:p>
            <a:r>
              <a:rPr lang="en-US" altLang="en-US" sz="2400" dirty="0"/>
              <a:t>Memory-management information – memory allocated to the process</a:t>
            </a:r>
          </a:p>
          <a:p>
            <a:r>
              <a:rPr lang="en-US" altLang="en-US" sz="2400" dirty="0"/>
              <a:t>Accounting information – CPU used, clock time elapsed since start, time limits</a:t>
            </a:r>
          </a:p>
          <a:p>
            <a:r>
              <a:rPr lang="en-US" altLang="en-US" sz="2400" dirty="0"/>
              <a:t>I/O status information – I/O devices allocated to process, list of open files</a:t>
            </a:r>
          </a:p>
          <a:p>
            <a:endParaRPr lang="en-US" altLang="en-US" sz="4000" dirty="0"/>
          </a:p>
        </p:txBody>
      </p:sp>
      <p:pic>
        <p:nvPicPr>
          <p:cNvPr id="22532" name="Picture 1">
            <a:extLst>
              <a:ext uri="{FF2B5EF4-FFF2-40B4-BE49-F238E27FC236}">
                <a16:creationId xmlns:a16="http://schemas.microsoft.com/office/drawing/2014/main" id="{4C1B42D7-9239-4535-8C25-EF8AF0D926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368" y="2132856"/>
            <a:ext cx="18542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519650-4D5E-45C9-BCF6-B2C0554D33E2}"/>
              </a:ext>
            </a:extLst>
          </p:cNvPr>
          <p:cNvSpPr txBox="1"/>
          <p:nvPr/>
        </p:nvSpPr>
        <p:spPr>
          <a:xfrm>
            <a:off x="2293491" y="1110346"/>
            <a:ext cx="687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Information associated with each process(also called </a:t>
            </a:r>
            <a:r>
              <a:rPr kumimoji="1" lang="en-US" altLang="en-US" b="1" dirty="0">
                <a:solidFill>
                  <a:srgbClr val="006699"/>
                </a:solidFill>
                <a:latin typeface="+mj-lt"/>
              </a:rPr>
              <a:t>task</a:t>
            </a:r>
            <a:r>
              <a:rPr lang="en-US" altLang="en-US" sz="1700" b="1" dirty="0">
                <a:solidFill>
                  <a:srgbClr val="3366FF"/>
                </a:solidFill>
              </a:rPr>
              <a:t> </a:t>
            </a:r>
            <a:r>
              <a:rPr kumimoji="1" lang="en-US" altLang="en-US" b="1" dirty="0">
                <a:solidFill>
                  <a:srgbClr val="006699"/>
                </a:solidFill>
                <a:latin typeface="+mj-lt"/>
              </a:rPr>
              <a:t>control</a:t>
            </a:r>
            <a:r>
              <a:rPr lang="en-US" altLang="en-US" sz="1700" b="1" dirty="0">
                <a:solidFill>
                  <a:srgbClr val="3366FF"/>
                </a:solidFill>
              </a:rPr>
              <a:t> </a:t>
            </a:r>
            <a:r>
              <a:rPr kumimoji="1" lang="en-US" altLang="en-US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448E19E-20A2-406C-98F1-451D06FD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/67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C42E12-10E2-4B66-827C-91201B1F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2B2B2"/>
        </a:solidFill>
        <a:ln w="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ickley Script LET" pitchFamily="2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2B2B2"/>
        </a:solidFill>
        <a:ln w="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ickley Script LET" pitchFamily="2" charset="0"/>
            <a:ea typeface="新細明體" pitchFamily="18" charset="-12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12703</TotalTime>
  <Words>3988</Words>
  <Application>Microsoft Office PowerPoint</Application>
  <PresentationFormat>寬螢幕</PresentationFormat>
  <Paragraphs>587</Paragraphs>
  <Slides>68</Slides>
  <Notes>61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68</vt:i4>
      </vt:variant>
    </vt:vector>
  </HeadingPairs>
  <TitlesOfParts>
    <vt:vector size="83" baseType="lpstr">
      <vt:lpstr>Bickley Script LET</vt:lpstr>
      <vt:lpstr>Courier</vt:lpstr>
      <vt:lpstr>Monaco</vt:lpstr>
      <vt:lpstr>Monotype Sorts</vt:lpstr>
      <vt:lpstr>MS PGothic</vt:lpstr>
      <vt:lpstr>MS PGothic</vt:lpstr>
      <vt:lpstr>全真中隸書</vt:lpstr>
      <vt:lpstr>新細明體</vt:lpstr>
      <vt:lpstr>Arial</vt:lpstr>
      <vt:lpstr>Courier New</vt:lpstr>
      <vt:lpstr>Helvetica</vt:lpstr>
      <vt:lpstr>Times New Roman</vt:lpstr>
      <vt:lpstr>Verdana</vt:lpstr>
      <vt:lpstr>Wingdings</vt:lpstr>
      <vt:lpstr>1_Default Design</vt:lpstr>
      <vt:lpstr>Chapter 3:  Processes</vt:lpstr>
      <vt:lpstr>Outline</vt:lpstr>
      <vt:lpstr>Objectives</vt:lpstr>
      <vt:lpstr>Process Concept</vt:lpstr>
      <vt:lpstr>Process Concept (Cont.)</vt:lpstr>
      <vt:lpstr>Process in Memory</vt:lpstr>
      <vt:lpstr>Memory Layout of a C Program</vt:lpstr>
      <vt:lpstr>Process State</vt:lpstr>
      <vt:lpstr>Process Control Block (PCB)</vt:lpstr>
      <vt:lpstr>Threads</vt:lpstr>
      <vt:lpstr>Process Representation in Linux</vt:lpstr>
      <vt:lpstr>Process Scheduling</vt:lpstr>
      <vt:lpstr>Ready and Wait Queues</vt:lpstr>
      <vt:lpstr>Representation of Process Scheduling</vt:lpstr>
      <vt:lpstr>CPU Switch From Process to Process</vt:lpstr>
      <vt:lpstr>Context Switch</vt:lpstr>
      <vt:lpstr>Multitasking in Mobile Systems</vt:lpstr>
      <vt:lpstr>Operations on Processes</vt:lpstr>
      <vt:lpstr>Process Creation</vt:lpstr>
      <vt:lpstr>Process Creation (Cont.)</vt:lpstr>
      <vt:lpstr>A Tree of Processes in Linux</vt:lpstr>
      <vt:lpstr>C Program Forking Separate Process</vt:lpstr>
      <vt:lpstr>Creating a Separate Process via Windows API</vt:lpstr>
      <vt:lpstr>Process Termination</vt:lpstr>
      <vt:lpstr>Process Termination</vt:lpstr>
      <vt:lpstr>Android Process Importance Hierarchy</vt:lpstr>
      <vt:lpstr>Multiprocess Architecture – Chrome Browser</vt:lpstr>
      <vt:lpstr>Interprocess Communication</vt:lpstr>
      <vt:lpstr>Communications Models </vt:lpstr>
      <vt:lpstr>Producer-Consumer Problem</vt:lpstr>
      <vt:lpstr>IPC – Shared Memory</vt:lpstr>
      <vt:lpstr>Bounded-Buffer – Shared-Memory Solution</vt:lpstr>
      <vt:lpstr>Producer Process – Shared Memory</vt:lpstr>
      <vt:lpstr>Consumer Process – Shared Memory</vt:lpstr>
      <vt:lpstr>What about Filling all the Buffers?</vt:lpstr>
      <vt:lpstr>Producer</vt:lpstr>
      <vt:lpstr>Race Condition</vt:lpstr>
      <vt:lpstr>Race Condition (Cont.)</vt:lpstr>
      <vt:lpstr>IPC – Message Passing</vt:lpstr>
      <vt:lpstr>Message Passing (Cont.)</vt:lpstr>
      <vt:lpstr>Implementation of Communication Link</vt:lpstr>
      <vt:lpstr>Direct Communication</vt:lpstr>
      <vt:lpstr>Indirect Communication</vt:lpstr>
      <vt:lpstr>Indirect Communication (Cont.)</vt:lpstr>
      <vt:lpstr>Indirect Communication (Cont.)</vt:lpstr>
      <vt:lpstr>Synchronization</vt:lpstr>
      <vt:lpstr>Producer-Consumer: Message Passing</vt:lpstr>
      <vt:lpstr>Buffering</vt:lpstr>
      <vt:lpstr>Examples of IPC Systems - POSIX</vt:lpstr>
      <vt:lpstr>IPC POSIX Producer</vt:lpstr>
      <vt:lpstr>Examples of IPC Systems - Mach</vt:lpstr>
      <vt:lpstr>Mach Messages</vt:lpstr>
      <vt:lpstr>Mach Message Passing - Client</vt:lpstr>
      <vt:lpstr>Mach Message Passing - Server</vt:lpstr>
      <vt:lpstr>Examples of IPC Systems – Windows</vt:lpstr>
      <vt:lpstr>Local Procedure Calls in Windows</vt:lpstr>
      <vt:lpstr>Pipes</vt:lpstr>
      <vt:lpstr>Ordinary Pipes</vt:lpstr>
      <vt:lpstr>Named Pipes</vt:lpstr>
      <vt:lpstr>Communications in Client-Server Systems</vt:lpstr>
      <vt:lpstr>Sockets</vt:lpstr>
      <vt:lpstr>Socket Communication</vt:lpstr>
      <vt:lpstr>Sockets in Java</vt:lpstr>
      <vt:lpstr>Sockets in Java</vt:lpstr>
      <vt:lpstr>Remote Procedure Calls</vt:lpstr>
      <vt:lpstr>Remote Procedure Calls (Cont.)</vt:lpstr>
      <vt:lpstr>Execution of RPC</vt:lpstr>
      <vt:lpstr>End of Chapter 3</vt:lpstr>
    </vt:vector>
  </TitlesOfParts>
  <Company>RTSL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智文 薛</cp:lastModifiedBy>
  <cp:revision>637</cp:revision>
  <cp:lastPrinted>2011-11-20T14:32:55Z</cp:lastPrinted>
  <dcterms:created xsi:type="dcterms:W3CDTF">2001-12-27T10:28:16Z</dcterms:created>
  <dcterms:modified xsi:type="dcterms:W3CDTF">2020-04-17T02:00:16Z</dcterms:modified>
</cp:coreProperties>
</file>