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0" r:id="rId1"/>
  </p:sldMasterIdLst>
  <p:notesMasterIdLst>
    <p:notesMasterId r:id="rId65"/>
  </p:notesMasterIdLst>
  <p:handoutMasterIdLst>
    <p:handoutMasterId r:id="rId66"/>
  </p:handoutMasterIdLst>
  <p:sldIdLst>
    <p:sldId id="259" r:id="rId2"/>
    <p:sldId id="482" r:id="rId3"/>
    <p:sldId id="483" r:id="rId4"/>
    <p:sldId id="484" r:id="rId5"/>
    <p:sldId id="485" r:id="rId6"/>
    <p:sldId id="486" r:id="rId7"/>
    <p:sldId id="487" r:id="rId8"/>
    <p:sldId id="488" r:id="rId9"/>
    <p:sldId id="489" r:id="rId10"/>
    <p:sldId id="490" r:id="rId11"/>
    <p:sldId id="400" r:id="rId12"/>
    <p:sldId id="492" r:id="rId13"/>
    <p:sldId id="401" r:id="rId14"/>
    <p:sldId id="493" r:id="rId15"/>
    <p:sldId id="403" r:id="rId16"/>
    <p:sldId id="495" r:id="rId17"/>
    <p:sldId id="496" r:id="rId18"/>
    <p:sldId id="497" r:id="rId19"/>
    <p:sldId id="498" r:id="rId20"/>
    <p:sldId id="499" r:id="rId21"/>
    <p:sldId id="503" r:id="rId22"/>
    <p:sldId id="500" r:id="rId23"/>
    <p:sldId id="501" r:id="rId24"/>
    <p:sldId id="502" r:id="rId25"/>
    <p:sldId id="504" r:id="rId26"/>
    <p:sldId id="505" r:id="rId27"/>
    <p:sldId id="506" r:id="rId28"/>
    <p:sldId id="507" r:id="rId29"/>
    <p:sldId id="508" r:id="rId30"/>
    <p:sldId id="407" r:id="rId31"/>
    <p:sldId id="408" r:id="rId32"/>
    <p:sldId id="509" r:id="rId33"/>
    <p:sldId id="510" r:id="rId34"/>
    <p:sldId id="511" r:id="rId35"/>
    <p:sldId id="512" r:id="rId36"/>
    <p:sldId id="340" r:id="rId37"/>
    <p:sldId id="514" r:id="rId38"/>
    <p:sldId id="515" r:id="rId39"/>
    <p:sldId id="516" r:id="rId40"/>
    <p:sldId id="517" r:id="rId41"/>
    <p:sldId id="518" r:id="rId42"/>
    <p:sldId id="519" r:id="rId43"/>
    <p:sldId id="520" r:id="rId44"/>
    <p:sldId id="521" r:id="rId45"/>
    <p:sldId id="522" r:id="rId46"/>
    <p:sldId id="523" r:id="rId47"/>
    <p:sldId id="524" r:id="rId48"/>
    <p:sldId id="525" r:id="rId49"/>
    <p:sldId id="526" r:id="rId50"/>
    <p:sldId id="527" r:id="rId51"/>
    <p:sldId id="528" r:id="rId52"/>
    <p:sldId id="529" r:id="rId53"/>
    <p:sldId id="530" r:id="rId54"/>
    <p:sldId id="418" r:id="rId55"/>
    <p:sldId id="531" r:id="rId56"/>
    <p:sldId id="533" r:id="rId57"/>
    <p:sldId id="534" r:id="rId58"/>
    <p:sldId id="535" r:id="rId59"/>
    <p:sldId id="536" r:id="rId60"/>
    <p:sldId id="412" r:id="rId61"/>
    <p:sldId id="410" r:id="rId62"/>
    <p:sldId id="411" r:id="rId63"/>
    <p:sldId id="539" r:id="rId64"/>
  </p:sldIdLst>
  <p:sldSz cx="12192000" cy="6858000"/>
  <p:notesSz cx="6858000" cy="9144000"/>
  <p:defaultTextStyle>
    <a:defPPr>
      <a:defRPr lang="zh-TW"/>
    </a:defPPr>
    <a:lvl1pPr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1pPr>
    <a:lvl2pPr marL="4572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2pPr>
    <a:lvl3pPr marL="9144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3pPr>
    <a:lvl4pPr marL="13716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4pPr>
    <a:lvl5pPr marL="18288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5pPr>
    <a:lvl6pPr marL="2286000" algn="l" defTabSz="914400" rtl="0" eaLnBrk="1" latinLnBrk="0" hangingPunct="1">
      <a:defRPr kumimoji="1" kern="1200">
        <a:solidFill>
          <a:schemeClr val="tx1"/>
        </a:solidFill>
        <a:latin typeface="Bickley Script LET" pitchFamily="2" charset="0"/>
        <a:ea typeface="新細明體" pitchFamily="18" charset="-120"/>
        <a:cs typeface="+mn-cs"/>
      </a:defRPr>
    </a:lvl6pPr>
    <a:lvl7pPr marL="2743200" algn="l" defTabSz="914400" rtl="0" eaLnBrk="1" latinLnBrk="0" hangingPunct="1">
      <a:defRPr kumimoji="1" kern="1200">
        <a:solidFill>
          <a:schemeClr val="tx1"/>
        </a:solidFill>
        <a:latin typeface="Bickley Script LET" pitchFamily="2" charset="0"/>
        <a:ea typeface="新細明體" pitchFamily="18" charset="-120"/>
        <a:cs typeface="+mn-cs"/>
      </a:defRPr>
    </a:lvl7pPr>
    <a:lvl8pPr marL="3200400" algn="l" defTabSz="914400" rtl="0" eaLnBrk="1" latinLnBrk="0" hangingPunct="1">
      <a:defRPr kumimoji="1" kern="1200">
        <a:solidFill>
          <a:schemeClr val="tx1"/>
        </a:solidFill>
        <a:latin typeface="Bickley Script LET" pitchFamily="2" charset="0"/>
        <a:ea typeface="新細明體" pitchFamily="18" charset="-120"/>
        <a:cs typeface="+mn-cs"/>
      </a:defRPr>
    </a:lvl8pPr>
    <a:lvl9pPr marL="3657600" algn="l" defTabSz="914400" rtl="0" eaLnBrk="1" latinLnBrk="0" hangingPunct="1">
      <a:defRPr kumimoji="1" kern="1200">
        <a:solidFill>
          <a:schemeClr val="tx1"/>
        </a:solidFill>
        <a:latin typeface="Bickley Script LET" pitchFamily="2" charset="0"/>
        <a:ea typeface="新細明體"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29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FF"/>
    <a:srgbClr val="D2FD8D"/>
    <a:srgbClr val="A4FD03"/>
    <a:srgbClr val="3333FF"/>
    <a:srgbClr val="AFAFFF"/>
    <a:srgbClr val="0033CC"/>
    <a:srgbClr val="000066"/>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27" autoAdjust="0"/>
    <p:restoredTop sz="87002" autoAdjust="0"/>
  </p:normalViewPr>
  <p:slideViewPr>
    <p:cSldViewPr>
      <p:cViewPr varScale="1">
        <p:scale>
          <a:sx n="99" d="100"/>
          <a:sy n="99" d="100"/>
        </p:scale>
        <p:origin x="1536" y="72"/>
      </p:cViewPr>
      <p:guideLst>
        <p:guide orient="horz" pos="2160"/>
        <p:guide pos="292"/>
      </p:guideLst>
    </p:cSldViewPr>
  </p:slideViewPr>
  <p:notesTextViewPr>
    <p:cViewPr>
      <p:scale>
        <a:sx n="3" d="2"/>
        <a:sy n="3" d="2"/>
      </p:scale>
      <p:origin x="0" y="0"/>
    </p:cViewPr>
  </p:notesTextViewPr>
  <p:sorterViewPr>
    <p:cViewPr varScale="1">
      <p:scale>
        <a:sx n="1" d="1"/>
        <a:sy n="1" d="1"/>
      </p:scale>
      <p:origin x="0" y="-5592"/>
    </p:cViewPr>
  </p:sorterViewPr>
  <p:notesViewPr>
    <p:cSldViewPr>
      <p:cViewPr varScale="1">
        <p:scale>
          <a:sx n="81" d="100"/>
          <a:sy n="81" d="100"/>
        </p:scale>
        <p:origin x="-4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740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ltLang="zh-TW"/>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TW"/>
          </a:p>
        </p:txBody>
      </p:sp>
      <p:sp>
        <p:nvSpPr>
          <p:cNvPr id="706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ltLang="zh-TW"/>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6F28F61-97FE-4B0B-9938-470E9E24C3A8}" type="slidenum">
              <a:rPr lang="en-US" altLang="zh-TW"/>
              <a:pPr>
                <a:defRPr/>
              </a:pPr>
              <a:t>‹#›</a:t>
            </a:fld>
            <a:endParaRPr lang="en-US" altLang="zh-TW"/>
          </a:p>
        </p:txBody>
      </p:sp>
    </p:spTree>
    <p:extLst>
      <p:ext uri="{BB962C8B-B14F-4D97-AF65-F5344CB8AC3E}">
        <p14:creationId xmlns:p14="http://schemas.microsoft.com/office/powerpoint/2010/main" val="3886065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82588" y="685800"/>
            <a:ext cx="6096000" cy="3429000"/>
          </a:xfrm>
          <a:ln/>
        </p:spPr>
      </p:sp>
      <p:sp>
        <p:nvSpPr>
          <p:cNvPr id="73731" name="Rectangle 3"/>
          <p:cNvSpPr>
            <a:spLocks noGrp="1" noChangeArrowheads="1"/>
          </p:cNvSpPr>
          <p:nvPr>
            <p:ph type="body" idx="1"/>
          </p:nvPr>
        </p:nvSpPr>
        <p:spPr>
          <a:xfrm>
            <a:off x="914400" y="4343400"/>
            <a:ext cx="5029200" cy="4114800"/>
          </a:xfrm>
          <a:noFill/>
        </p:spPr>
        <p:txBody>
          <a:bodyPr/>
          <a:lstStyle/>
          <a:p>
            <a:pPr eaLnBrk="1" hangingPunct="1"/>
            <a:endParaRPr lang="zh-TW" altLang="zh-TW"/>
          </a:p>
        </p:txBody>
      </p:sp>
    </p:spTree>
    <p:extLst>
      <p:ext uri="{BB962C8B-B14F-4D97-AF65-F5344CB8AC3E}">
        <p14:creationId xmlns:p14="http://schemas.microsoft.com/office/powerpoint/2010/main" val="2941676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382588" y="685800"/>
            <a:ext cx="6096000" cy="3429000"/>
          </a:xfrm>
          <a:ln/>
        </p:spPr>
      </p:sp>
      <p:sp>
        <p:nvSpPr>
          <p:cNvPr id="151555" name="Rectangle 3"/>
          <p:cNvSpPr>
            <a:spLocks noGrp="1" noChangeArrowheads="1"/>
          </p:cNvSpPr>
          <p:nvPr>
            <p:ph type="body" idx="1"/>
          </p:nvPr>
        </p:nvSpPr>
        <p:spPr>
          <a:xfrm>
            <a:off x="915988" y="4343400"/>
            <a:ext cx="5026025" cy="4114800"/>
          </a:xfrm>
          <a:noFill/>
        </p:spPr>
        <p:txBody>
          <a:bodyPr/>
          <a:lstStyle/>
          <a:p>
            <a:pPr eaLnBrk="1" hangingPunct="1"/>
            <a:endParaRPr lang="zh-TW" altLang="zh-TW"/>
          </a:p>
        </p:txBody>
      </p:sp>
    </p:spTree>
    <p:extLst>
      <p:ext uri="{BB962C8B-B14F-4D97-AF65-F5344CB8AC3E}">
        <p14:creationId xmlns:p14="http://schemas.microsoft.com/office/powerpoint/2010/main" val="927086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92105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382588" y="685800"/>
            <a:ext cx="6096000" cy="3429000"/>
          </a:xfrm>
          <a:ln/>
        </p:spPr>
      </p:sp>
      <p:sp>
        <p:nvSpPr>
          <p:cNvPr id="153603" name="Rectangle 3"/>
          <p:cNvSpPr>
            <a:spLocks noGrp="1" noChangeArrowheads="1"/>
          </p:cNvSpPr>
          <p:nvPr>
            <p:ph type="body" idx="1"/>
          </p:nvPr>
        </p:nvSpPr>
        <p:spPr>
          <a:xfrm>
            <a:off x="915988" y="4343400"/>
            <a:ext cx="5026025" cy="4114800"/>
          </a:xfrm>
          <a:noFill/>
        </p:spPr>
        <p:txBody>
          <a:bodyPr/>
          <a:lstStyle/>
          <a:p>
            <a:pPr eaLnBrk="1" hangingPunct="1"/>
            <a:endParaRPr lang="zh-TW" altLang="zh-TW"/>
          </a:p>
        </p:txBody>
      </p:sp>
    </p:spTree>
    <p:extLst>
      <p:ext uri="{BB962C8B-B14F-4D97-AF65-F5344CB8AC3E}">
        <p14:creationId xmlns:p14="http://schemas.microsoft.com/office/powerpoint/2010/main" val="3757109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69236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02812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1600"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23</a:t>
            </a:fld>
            <a:endParaRPr lang="en-US" altLang="zh-TW"/>
          </a:p>
        </p:txBody>
      </p:sp>
    </p:spTree>
    <p:extLst>
      <p:ext uri="{BB962C8B-B14F-4D97-AF65-F5344CB8AC3E}">
        <p14:creationId xmlns:p14="http://schemas.microsoft.com/office/powerpoint/2010/main" val="1684256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2952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88846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382588" y="685800"/>
            <a:ext cx="6096000" cy="3429000"/>
          </a:xfrm>
          <a:ln/>
        </p:spPr>
      </p:sp>
      <p:sp>
        <p:nvSpPr>
          <p:cNvPr id="88067" name="Rectangle 3"/>
          <p:cNvSpPr>
            <a:spLocks noGrp="1" noChangeArrowheads="1"/>
          </p:cNvSpPr>
          <p:nvPr>
            <p:ph type="body" idx="1"/>
          </p:nvPr>
        </p:nvSpPr>
        <p:spPr>
          <a:xfrm>
            <a:off x="915988" y="4343400"/>
            <a:ext cx="5026025" cy="4114800"/>
          </a:xfrm>
          <a:noFill/>
        </p:spPr>
        <p:txBody>
          <a:bodyPr/>
          <a:lstStyle/>
          <a:p>
            <a:pPr eaLnBrk="1" hangingPunct="1"/>
            <a:endParaRPr lang="zh-TW" altLang="zh-TW"/>
          </a:p>
        </p:txBody>
      </p:sp>
    </p:spTree>
    <p:extLst>
      <p:ext uri="{BB962C8B-B14F-4D97-AF65-F5344CB8AC3E}">
        <p14:creationId xmlns:p14="http://schemas.microsoft.com/office/powerpoint/2010/main" val="158874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82588" y="685800"/>
            <a:ext cx="6096000" cy="3429000"/>
          </a:xfrm>
          <a:ln/>
        </p:spPr>
      </p:sp>
      <p:sp>
        <p:nvSpPr>
          <p:cNvPr id="89091" name="Rectangle 3"/>
          <p:cNvSpPr>
            <a:spLocks noGrp="1" noChangeArrowheads="1"/>
          </p:cNvSpPr>
          <p:nvPr>
            <p:ph type="body" idx="1"/>
          </p:nvPr>
        </p:nvSpPr>
        <p:spPr>
          <a:xfrm>
            <a:off x="915988" y="4343400"/>
            <a:ext cx="5026025" cy="4114800"/>
          </a:xfrm>
          <a:noFill/>
        </p:spPr>
        <p:txBody>
          <a:bodyPr/>
          <a:lstStyle/>
          <a:p>
            <a:pPr eaLnBrk="1" hangingPunct="1"/>
            <a:endParaRPr lang="zh-TW" altLang="zh-TW"/>
          </a:p>
        </p:txBody>
      </p:sp>
    </p:spTree>
    <p:extLst>
      <p:ext uri="{BB962C8B-B14F-4D97-AF65-F5344CB8AC3E}">
        <p14:creationId xmlns:p14="http://schemas.microsoft.com/office/powerpoint/2010/main" val="153677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47788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72369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0045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96741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575676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05832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98422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4159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69860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9763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7634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27283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90105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8990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3219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762578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666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941592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0198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41648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069404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381000" y="685800"/>
            <a:ext cx="6096000" cy="3429000"/>
          </a:xfrm>
          <a:ln/>
        </p:spPr>
      </p:sp>
      <p:sp>
        <p:nvSpPr>
          <p:cNvPr id="116739" name="Rectangle 3"/>
          <p:cNvSpPr>
            <a:spLocks noGrp="1" noChangeArrowheads="1"/>
          </p:cNvSpPr>
          <p:nvPr>
            <p:ph type="body" idx="1"/>
          </p:nvPr>
        </p:nvSpPr>
        <p:spPr>
          <a:noFill/>
        </p:spPr>
        <p:txBody>
          <a:bodyPr/>
          <a:lstStyle/>
          <a:p>
            <a:pPr eaLnBrk="1" hangingPunct="1"/>
            <a:endParaRPr lang="zh-TW" altLang="zh-TW" dirty="0"/>
          </a:p>
        </p:txBody>
      </p:sp>
    </p:spTree>
    <p:extLst>
      <p:ext uri="{BB962C8B-B14F-4D97-AF65-F5344CB8AC3E}">
        <p14:creationId xmlns:p14="http://schemas.microsoft.com/office/powerpoint/2010/main" val="3303448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778192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69209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943064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930722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382588" y="685800"/>
            <a:ext cx="6096000" cy="3429000"/>
          </a:xfrm>
          <a:ln/>
        </p:spPr>
      </p:sp>
      <p:sp>
        <p:nvSpPr>
          <p:cNvPr id="95235" name="Rectangle 3"/>
          <p:cNvSpPr>
            <a:spLocks noGrp="1" noChangeArrowheads="1"/>
          </p:cNvSpPr>
          <p:nvPr>
            <p:ph type="body" idx="1"/>
          </p:nvPr>
        </p:nvSpPr>
        <p:spPr>
          <a:xfrm>
            <a:off x="915988" y="4343400"/>
            <a:ext cx="5026025" cy="4114800"/>
          </a:xfrm>
          <a:noFill/>
        </p:spPr>
        <p:txBody>
          <a:bodyPr/>
          <a:lstStyle/>
          <a:p>
            <a:pPr eaLnBrk="1" hangingPunct="1"/>
            <a:endParaRPr lang="zh-TW" altLang="zh-TW"/>
          </a:p>
        </p:txBody>
      </p:sp>
    </p:spTree>
    <p:extLst>
      <p:ext uri="{BB962C8B-B14F-4D97-AF65-F5344CB8AC3E}">
        <p14:creationId xmlns:p14="http://schemas.microsoft.com/office/powerpoint/2010/main" val="1380491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62</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37658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32637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9490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97170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382588" y="685800"/>
            <a:ext cx="6096000" cy="3429000"/>
          </a:xfrm>
          <a:ln/>
        </p:spPr>
      </p:sp>
      <p:sp>
        <p:nvSpPr>
          <p:cNvPr id="150531" name="Rectangle 3"/>
          <p:cNvSpPr>
            <a:spLocks noGrp="1" noChangeArrowheads="1"/>
          </p:cNvSpPr>
          <p:nvPr>
            <p:ph type="body" idx="1"/>
          </p:nvPr>
        </p:nvSpPr>
        <p:spPr>
          <a:xfrm>
            <a:off x="915988" y="4343400"/>
            <a:ext cx="5026025" cy="4114800"/>
          </a:xfrm>
          <a:noFill/>
        </p:spPr>
        <p:txBody>
          <a:bodyPr/>
          <a:lstStyle/>
          <a:p>
            <a:pPr eaLnBrk="1" hangingPunct="1"/>
            <a:endParaRPr lang="zh-TW" altLang="zh-TW"/>
          </a:p>
        </p:txBody>
      </p:sp>
    </p:spTree>
    <p:extLst>
      <p:ext uri="{BB962C8B-B14F-4D97-AF65-F5344CB8AC3E}">
        <p14:creationId xmlns:p14="http://schemas.microsoft.com/office/powerpoint/2010/main" val="3910066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697290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7" descr="BD21303_"/>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5520" y="6524725"/>
            <a:ext cx="88624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3466"/>
            <a:ext cx="1678517"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userDrawn="1"/>
        </p:nvSpPr>
        <p:spPr bwMode="auto">
          <a:xfrm>
            <a:off x="10346459" y="6483350"/>
            <a:ext cx="2256367"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lnSpc>
                <a:spcPct val="40000"/>
              </a:lnSpc>
              <a:spcBef>
                <a:spcPct val="50000"/>
              </a:spcBef>
              <a:defRPr/>
            </a:pPr>
            <a:r>
              <a:rPr lang="zh-TW" altLang="en-US" b="1" dirty="0">
                <a:solidFill>
                  <a:srgbClr val="0000FF"/>
                </a:solidFill>
                <a:latin typeface="Arial" pitchFamily="34" charset="0"/>
                <a:ea typeface="全真中隸書" pitchFamily="49" charset="-120"/>
              </a:rPr>
              <a:t>國立台灣大學</a:t>
            </a:r>
          </a:p>
          <a:p>
            <a:pPr eaLnBrk="1" hangingPunct="1">
              <a:lnSpc>
                <a:spcPct val="40000"/>
              </a:lnSpc>
              <a:spcBef>
                <a:spcPct val="50000"/>
              </a:spcBef>
              <a:defRPr/>
            </a:pPr>
            <a:r>
              <a:rPr lang="zh-TW" altLang="en-US" b="1" dirty="0">
                <a:solidFill>
                  <a:srgbClr val="0000FF"/>
                </a:solidFill>
                <a:latin typeface="Arial" pitchFamily="34" charset="0"/>
                <a:ea typeface="全真中隸書" pitchFamily="49" charset="-120"/>
              </a:rPr>
              <a:t>資訊工程學系</a:t>
            </a:r>
          </a:p>
        </p:txBody>
      </p:sp>
      <p:sp>
        <p:nvSpPr>
          <p:cNvPr id="125954" name="Rectangle 2"/>
          <p:cNvSpPr>
            <a:spLocks noGrp="1" noChangeArrowheads="1"/>
          </p:cNvSpPr>
          <p:nvPr>
            <p:ph type="ctrTitle"/>
          </p:nvPr>
        </p:nvSpPr>
        <p:spPr>
          <a:xfrm>
            <a:off x="914400" y="2130428"/>
            <a:ext cx="10363200" cy="1470025"/>
          </a:xfrm>
        </p:spPr>
        <p:txBody>
          <a:bodyPr/>
          <a:lstStyle>
            <a:lvl1pPr>
              <a:defRPr/>
            </a:lvl1pPr>
          </a:lstStyle>
          <a:p>
            <a:pPr lvl="0"/>
            <a:r>
              <a:rPr lang="zh-TW" altLang="en-US" noProof="0"/>
              <a:t>按一下以編輯母片標題樣式</a:t>
            </a:r>
          </a:p>
        </p:txBody>
      </p:sp>
      <p:sp>
        <p:nvSpPr>
          <p:cNvPr id="125955" name="Rectangle 3"/>
          <p:cNvSpPr>
            <a:spLocks noGrp="1" noChangeArrowheads="1"/>
          </p:cNvSpPr>
          <p:nvPr>
            <p:ph type="subTitle" idx="1"/>
          </p:nvPr>
        </p:nvSpPr>
        <p:spPr>
          <a:xfrm>
            <a:off x="1828800" y="3886200"/>
            <a:ext cx="8534400" cy="1752600"/>
          </a:xfrm>
          <a:noFill/>
          <a:extLst>
            <a:ext uri="{909E8E84-426E-40DD-AFC4-6F175D3DCCD1}">
              <a14:hiddenFill xmlns:a14="http://schemas.microsoft.com/office/drawing/2010/main">
                <a:solidFill>
                  <a:schemeClr val="accent1"/>
                </a:solidFill>
              </a14:hiddenFill>
            </a:ext>
          </a:extLst>
        </p:spPr>
        <p:txBody>
          <a:bodyPr/>
          <a:lstStyle>
            <a:lvl1pPr marL="0" indent="0" algn="ctr">
              <a:buFontTx/>
              <a:buNone/>
              <a:defRPr/>
            </a:lvl1pPr>
          </a:lstStyle>
          <a:p>
            <a:pPr lvl="0"/>
            <a:r>
              <a:rPr lang="zh-TW" altLang="en-US" noProof="0"/>
              <a:t>按一下以編輯母片副標題樣式</a:t>
            </a:r>
          </a:p>
        </p:txBody>
      </p:sp>
      <p:sp>
        <p:nvSpPr>
          <p:cNvPr id="7" name="Rectangle 4"/>
          <p:cNvSpPr>
            <a:spLocks noGrp="1" noChangeArrowheads="1"/>
          </p:cNvSpPr>
          <p:nvPr>
            <p:ph type="dt" sz="half" idx="10"/>
          </p:nvPr>
        </p:nvSpPr>
        <p:spPr>
          <a:xfrm>
            <a:off x="609600" y="6245225"/>
            <a:ext cx="2844800" cy="476250"/>
          </a:xfrm>
        </p:spPr>
        <p:txBody>
          <a:bodyPr/>
          <a:lstStyle>
            <a:lvl1pPr>
              <a:defRPr>
                <a:solidFill>
                  <a:schemeClr val="tx1"/>
                </a:solidFill>
              </a:defRPr>
            </a:lvl1pPr>
          </a:lstStyle>
          <a:p>
            <a:pPr>
              <a:defRPr/>
            </a:pPr>
            <a:endParaRPr lang="en-US" altLang="zh-TW"/>
          </a:p>
        </p:txBody>
      </p:sp>
      <p:sp>
        <p:nvSpPr>
          <p:cNvPr id="8" name="Rectangle 5"/>
          <p:cNvSpPr>
            <a:spLocks noGrp="1" noChangeArrowheads="1"/>
          </p:cNvSpPr>
          <p:nvPr>
            <p:ph type="ftr" sz="quarter" idx="11"/>
          </p:nvPr>
        </p:nvSpPr>
        <p:spPr>
          <a:xfrm>
            <a:off x="4165600" y="6245225"/>
            <a:ext cx="3860800" cy="476250"/>
          </a:xfrm>
        </p:spPr>
        <p:txBody>
          <a:bodyPr/>
          <a:lstStyle>
            <a:lvl1pPr>
              <a:defRPr>
                <a:solidFill>
                  <a:schemeClr val="tx1"/>
                </a:solidFill>
              </a:defRPr>
            </a:lvl1pPr>
          </a:lstStyle>
          <a:p>
            <a:pPr>
              <a:defRPr/>
            </a:pPr>
            <a:r>
              <a:rPr lang="en-US" altLang="zh-TW"/>
              <a:t>/61</a:t>
            </a:r>
          </a:p>
        </p:txBody>
      </p:sp>
      <p:sp>
        <p:nvSpPr>
          <p:cNvPr id="9" name="Rectangle 6"/>
          <p:cNvSpPr>
            <a:spLocks noGrp="1" noChangeArrowheads="1"/>
          </p:cNvSpPr>
          <p:nvPr>
            <p:ph type="sldNum" sz="quarter" idx="12"/>
          </p:nvPr>
        </p:nvSpPr>
        <p:spPr>
          <a:xfrm>
            <a:off x="8737600" y="6245225"/>
            <a:ext cx="2844800" cy="476250"/>
          </a:xfrm>
        </p:spPr>
        <p:txBody>
          <a:bodyPr/>
          <a:lstStyle>
            <a:lvl1pPr>
              <a:defRPr>
                <a:solidFill>
                  <a:schemeClr val="tx1"/>
                </a:solidFill>
              </a:defRPr>
            </a:lvl1pPr>
          </a:lstStyle>
          <a:p>
            <a:pPr>
              <a:defRPr/>
            </a:pPr>
            <a:fld id="{89624DE5-1F45-4EFD-A402-47633E565A1B}" type="slidenum">
              <a:rPr lang="en-US" altLang="zh-TW"/>
              <a:pPr>
                <a:defRPr/>
              </a:pPr>
              <a:t>‹#›</a:t>
            </a:fld>
            <a:endParaRPr lang="en-US" altLang="zh-TW"/>
          </a:p>
        </p:txBody>
      </p:sp>
    </p:spTree>
    <p:extLst>
      <p:ext uri="{BB962C8B-B14F-4D97-AF65-F5344CB8AC3E}">
        <p14:creationId xmlns:p14="http://schemas.microsoft.com/office/powerpoint/2010/main" val="82140163"/>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/61</a:t>
            </a:r>
          </a:p>
        </p:txBody>
      </p:sp>
      <p:sp>
        <p:nvSpPr>
          <p:cNvPr id="6" name="Rectangle 6"/>
          <p:cNvSpPr>
            <a:spLocks noGrp="1" noChangeArrowheads="1"/>
          </p:cNvSpPr>
          <p:nvPr>
            <p:ph type="sldNum" sz="quarter" idx="12"/>
          </p:nvPr>
        </p:nvSpPr>
        <p:spPr>
          <a:ln/>
        </p:spPr>
        <p:txBody>
          <a:bodyPr/>
          <a:lstStyle>
            <a:lvl1pPr>
              <a:defRPr/>
            </a:lvl1pPr>
          </a:lstStyle>
          <a:p>
            <a:pPr>
              <a:defRPr/>
            </a:pPr>
            <a:fld id="{1B7420C1-AED1-4BE4-B2EC-DD8A7B43BF06}" type="slidenum">
              <a:rPr lang="en-US" altLang="zh-TW"/>
              <a:pPr>
                <a:defRPr/>
              </a:pPr>
              <a:t>‹#›</a:t>
            </a:fld>
            <a:endParaRPr lang="en-US" altLang="zh-TW"/>
          </a:p>
        </p:txBody>
      </p:sp>
    </p:spTree>
    <p:extLst>
      <p:ext uri="{BB962C8B-B14F-4D97-AF65-F5344CB8AC3E}">
        <p14:creationId xmlns:p14="http://schemas.microsoft.com/office/powerpoint/2010/main" val="381909649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54017" y="3"/>
            <a:ext cx="2743200" cy="60102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4417" y="3"/>
            <a:ext cx="8026400" cy="60102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/61</a:t>
            </a:r>
          </a:p>
        </p:txBody>
      </p:sp>
      <p:sp>
        <p:nvSpPr>
          <p:cNvPr id="6" name="Rectangle 6"/>
          <p:cNvSpPr>
            <a:spLocks noGrp="1" noChangeArrowheads="1"/>
          </p:cNvSpPr>
          <p:nvPr>
            <p:ph type="sldNum" sz="quarter" idx="12"/>
          </p:nvPr>
        </p:nvSpPr>
        <p:spPr>
          <a:ln/>
        </p:spPr>
        <p:txBody>
          <a:bodyPr/>
          <a:lstStyle>
            <a:lvl1pPr>
              <a:defRPr/>
            </a:lvl1pPr>
          </a:lstStyle>
          <a:p>
            <a:pPr>
              <a:defRPr/>
            </a:pPr>
            <a:fld id="{6B46095A-61EB-4EA6-A17E-97FC3EA4004D}" type="slidenum">
              <a:rPr lang="en-US" altLang="zh-TW"/>
              <a:pPr>
                <a:defRPr/>
              </a:pPr>
              <a:t>‹#›</a:t>
            </a:fld>
            <a:endParaRPr lang="en-US" altLang="zh-TW"/>
          </a:p>
        </p:txBody>
      </p:sp>
    </p:spTree>
    <p:extLst>
      <p:ext uri="{BB962C8B-B14F-4D97-AF65-F5344CB8AC3E}">
        <p14:creationId xmlns:p14="http://schemas.microsoft.com/office/powerpoint/2010/main" val="3750412337"/>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9CFC14DB-8A99-44CB-BA83-39417D26C1AF}"/>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6530489F-79EC-4897-869D-780965D7E749}"/>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5" name="Rectangle 5">
              <a:extLst>
                <a:ext uri="{FF2B5EF4-FFF2-40B4-BE49-F238E27FC236}">
                  <a16:creationId xmlns:a16="http://schemas.microsoft.com/office/drawing/2014/main" id="{A83414BD-B475-4106-B6CC-2A825BC14624}"/>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6" name="Rectangle 6">
              <a:extLst>
                <a:ext uri="{FF2B5EF4-FFF2-40B4-BE49-F238E27FC236}">
                  <a16:creationId xmlns:a16="http://schemas.microsoft.com/office/drawing/2014/main" id="{45EEFC8D-4A80-4C8D-BB98-5471F8FF24CA}"/>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grpSp>
      <p:sp>
        <p:nvSpPr>
          <p:cNvPr id="7" name="Text Box 7">
            <a:extLst>
              <a:ext uri="{FF2B5EF4-FFF2-40B4-BE49-F238E27FC236}">
                <a16:creationId xmlns:a16="http://schemas.microsoft.com/office/drawing/2014/main" id="{CE292785-34F4-4129-BCFD-B22D0AC1FEE2}"/>
              </a:ext>
            </a:extLst>
          </p:cNvPr>
          <p:cNvSpPr txBox="1">
            <a:spLocks noChangeArrowheads="1"/>
          </p:cNvSpPr>
          <p:nvPr/>
        </p:nvSpPr>
        <p:spPr bwMode="auto">
          <a:xfrm>
            <a:off x="8652933" y="6588126"/>
            <a:ext cx="3617384"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20D32FCA-31DE-4EA5-82C1-CF345076A238}"/>
              </a:ext>
            </a:extLst>
          </p:cNvPr>
          <p:cNvSpPr txBox="1">
            <a:spLocks noChangeArrowheads="1"/>
          </p:cNvSpPr>
          <p:nvPr/>
        </p:nvSpPr>
        <p:spPr bwMode="auto">
          <a:xfrm>
            <a:off x="491200" y="6613526"/>
            <a:ext cx="27302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090E6124-7B97-4EBF-8990-F55FBAA116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C449F6A7-C9D3-4C68-84CF-E1FEED2CAF96}"/>
              </a:ext>
            </a:extLst>
          </p:cNvPr>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178821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3" name="內容版面配置區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Rectangle 5"/>
          <p:cNvSpPr>
            <a:spLocks noGrp="1" noChangeArrowheads="1"/>
          </p:cNvSpPr>
          <p:nvPr>
            <p:ph type="ftr" sz="quarter" idx="11"/>
          </p:nvPr>
        </p:nvSpPr>
        <p:spPr>
          <a:xfrm>
            <a:off x="8592417" y="6524625"/>
            <a:ext cx="3860800" cy="476250"/>
          </a:xfrm>
          <a:ln/>
        </p:spPr>
        <p:txBody>
          <a:bodyPr/>
          <a:lstStyle>
            <a:lvl1pPr>
              <a:defRPr/>
            </a:lvl1pPr>
          </a:lstStyle>
          <a:p>
            <a:pPr>
              <a:defRPr/>
            </a:pPr>
            <a:r>
              <a:rPr lang="en-US" altLang="zh-TW"/>
              <a:t>/61</a:t>
            </a:r>
            <a:endParaRPr lang="en-US" altLang="zh-TW" dirty="0"/>
          </a:p>
        </p:txBody>
      </p:sp>
      <p:sp>
        <p:nvSpPr>
          <p:cNvPr id="6" name="Rectangle 6"/>
          <p:cNvSpPr>
            <a:spLocks noGrp="1" noChangeArrowheads="1"/>
          </p:cNvSpPr>
          <p:nvPr>
            <p:ph type="sldNum" sz="quarter" idx="12"/>
          </p:nvPr>
        </p:nvSpPr>
        <p:spPr>
          <a:xfrm>
            <a:off x="7608168" y="6524625"/>
            <a:ext cx="2844800" cy="476250"/>
          </a:xfrm>
          <a:ln/>
        </p:spPr>
        <p:txBody>
          <a:bodyPr/>
          <a:lstStyle>
            <a:lvl1pPr>
              <a:defRPr/>
            </a:lvl1pPr>
          </a:lstStyle>
          <a:p>
            <a:pPr>
              <a:defRPr/>
            </a:pPr>
            <a:fld id="{8829B0A6-A5B9-4F19-A482-C4080EE7DAE7}" type="slidenum">
              <a:rPr lang="en-US" altLang="zh-TW"/>
              <a:pPr>
                <a:defRPr/>
              </a:pPr>
              <a:t>‹#›</a:t>
            </a:fld>
            <a:endParaRPr lang="en-US" altLang="zh-TW" dirty="0"/>
          </a:p>
        </p:txBody>
      </p:sp>
    </p:spTree>
    <p:extLst>
      <p:ext uri="{BB962C8B-B14F-4D97-AF65-F5344CB8AC3E}">
        <p14:creationId xmlns:p14="http://schemas.microsoft.com/office/powerpoint/2010/main" val="373341512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/61</a:t>
            </a:r>
          </a:p>
        </p:txBody>
      </p:sp>
      <p:sp>
        <p:nvSpPr>
          <p:cNvPr id="6" name="Rectangle 6"/>
          <p:cNvSpPr>
            <a:spLocks noGrp="1" noChangeArrowheads="1"/>
          </p:cNvSpPr>
          <p:nvPr>
            <p:ph type="sldNum" sz="quarter" idx="12"/>
          </p:nvPr>
        </p:nvSpPr>
        <p:spPr>
          <a:ln/>
        </p:spPr>
        <p:txBody>
          <a:bodyPr/>
          <a:lstStyle>
            <a:lvl1pPr>
              <a:defRPr/>
            </a:lvl1pPr>
          </a:lstStyle>
          <a:p>
            <a:pPr>
              <a:defRPr/>
            </a:pPr>
            <a:fld id="{D239FA5D-3C99-458A-B5CE-1A20B0004D88}" type="slidenum">
              <a:rPr lang="en-US" altLang="zh-TW"/>
              <a:pPr>
                <a:defRPr/>
              </a:pPr>
              <a:t>‹#›</a:t>
            </a:fld>
            <a:endParaRPr lang="en-US" altLang="zh-TW"/>
          </a:p>
        </p:txBody>
      </p:sp>
    </p:spTree>
    <p:extLst>
      <p:ext uri="{BB962C8B-B14F-4D97-AF65-F5344CB8AC3E}">
        <p14:creationId xmlns:p14="http://schemas.microsoft.com/office/powerpoint/2010/main" val="76211194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67835" y="1484313"/>
            <a:ext cx="5171017"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p:cNvSpPr>
            <a:spLocks noGrp="1"/>
          </p:cNvSpPr>
          <p:nvPr>
            <p:ph sz="half" idx="2"/>
          </p:nvPr>
        </p:nvSpPr>
        <p:spPr>
          <a:xfrm>
            <a:off x="6242052" y="1484313"/>
            <a:ext cx="517313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/61</a:t>
            </a:r>
          </a:p>
        </p:txBody>
      </p:sp>
      <p:sp>
        <p:nvSpPr>
          <p:cNvPr id="7" name="Rectangle 6"/>
          <p:cNvSpPr>
            <a:spLocks noGrp="1" noChangeArrowheads="1"/>
          </p:cNvSpPr>
          <p:nvPr>
            <p:ph type="sldNum" sz="quarter" idx="12"/>
          </p:nvPr>
        </p:nvSpPr>
        <p:spPr>
          <a:ln/>
        </p:spPr>
        <p:txBody>
          <a:bodyPr/>
          <a:lstStyle>
            <a:lvl1pPr>
              <a:defRPr/>
            </a:lvl1pPr>
          </a:lstStyle>
          <a:p>
            <a:pPr>
              <a:defRPr/>
            </a:pPr>
            <a:fld id="{27EC842E-8AC1-4897-A77D-317734F4B8AB}" type="slidenum">
              <a:rPr lang="en-US" altLang="zh-TW"/>
              <a:pPr>
                <a:defRPr/>
              </a:pPr>
              <a:t>‹#›</a:t>
            </a:fld>
            <a:endParaRPr lang="en-US" altLang="zh-TW"/>
          </a:p>
        </p:txBody>
      </p:sp>
    </p:spTree>
    <p:extLst>
      <p:ext uri="{BB962C8B-B14F-4D97-AF65-F5344CB8AC3E}">
        <p14:creationId xmlns:p14="http://schemas.microsoft.com/office/powerpoint/2010/main" val="61533339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TW"/>
              <a:t>/61</a:t>
            </a:r>
          </a:p>
        </p:txBody>
      </p:sp>
      <p:sp>
        <p:nvSpPr>
          <p:cNvPr id="9" name="Rectangle 6"/>
          <p:cNvSpPr>
            <a:spLocks noGrp="1" noChangeArrowheads="1"/>
          </p:cNvSpPr>
          <p:nvPr>
            <p:ph type="sldNum" sz="quarter" idx="12"/>
          </p:nvPr>
        </p:nvSpPr>
        <p:spPr>
          <a:ln/>
        </p:spPr>
        <p:txBody>
          <a:bodyPr/>
          <a:lstStyle>
            <a:lvl1pPr>
              <a:defRPr/>
            </a:lvl1pPr>
          </a:lstStyle>
          <a:p>
            <a:pPr>
              <a:defRPr/>
            </a:pPr>
            <a:fld id="{DEB4360E-E91E-4644-9362-F348235B67B6}" type="slidenum">
              <a:rPr lang="en-US" altLang="zh-TW"/>
              <a:pPr>
                <a:defRPr/>
              </a:pPr>
              <a:t>‹#›</a:t>
            </a:fld>
            <a:endParaRPr lang="en-US" altLang="zh-TW"/>
          </a:p>
        </p:txBody>
      </p:sp>
    </p:spTree>
    <p:extLst>
      <p:ext uri="{BB962C8B-B14F-4D97-AF65-F5344CB8AC3E}">
        <p14:creationId xmlns:p14="http://schemas.microsoft.com/office/powerpoint/2010/main" val="4119644492"/>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a:t>/61</a:t>
            </a:r>
          </a:p>
        </p:txBody>
      </p:sp>
      <p:sp>
        <p:nvSpPr>
          <p:cNvPr id="5" name="Rectangle 6"/>
          <p:cNvSpPr>
            <a:spLocks noGrp="1" noChangeArrowheads="1"/>
          </p:cNvSpPr>
          <p:nvPr>
            <p:ph type="sldNum" sz="quarter" idx="12"/>
          </p:nvPr>
        </p:nvSpPr>
        <p:spPr>
          <a:ln/>
        </p:spPr>
        <p:txBody>
          <a:bodyPr/>
          <a:lstStyle>
            <a:lvl1pPr>
              <a:defRPr/>
            </a:lvl1pPr>
          </a:lstStyle>
          <a:p>
            <a:pPr>
              <a:defRPr/>
            </a:pPr>
            <a:fld id="{FDD56EE8-6D9C-4C63-81CD-2510EDDF1754}" type="slidenum">
              <a:rPr lang="en-US" altLang="zh-TW"/>
              <a:pPr>
                <a:defRPr/>
              </a:pPr>
              <a:t>‹#›</a:t>
            </a:fld>
            <a:endParaRPr lang="en-US" altLang="zh-TW"/>
          </a:p>
        </p:txBody>
      </p:sp>
    </p:spTree>
    <p:extLst>
      <p:ext uri="{BB962C8B-B14F-4D97-AF65-F5344CB8AC3E}">
        <p14:creationId xmlns:p14="http://schemas.microsoft.com/office/powerpoint/2010/main" val="2878626617"/>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TW"/>
              <a:t>/61</a:t>
            </a:r>
          </a:p>
        </p:txBody>
      </p:sp>
      <p:sp>
        <p:nvSpPr>
          <p:cNvPr id="4" name="Rectangle 6"/>
          <p:cNvSpPr>
            <a:spLocks noGrp="1" noChangeArrowheads="1"/>
          </p:cNvSpPr>
          <p:nvPr>
            <p:ph type="sldNum" sz="quarter" idx="12"/>
          </p:nvPr>
        </p:nvSpPr>
        <p:spPr>
          <a:ln/>
        </p:spPr>
        <p:txBody>
          <a:bodyPr/>
          <a:lstStyle>
            <a:lvl1pPr>
              <a:defRPr/>
            </a:lvl1pPr>
          </a:lstStyle>
          <a:p>
            <a:pPr>
              <a:defRPr/>
            </a:pPr>
            <a:fld id="{978DE500-F4A3-43BD-8325-8769892E53E7}" type="slidenum">
              <a:rPr lang="en-US" altLang="zh-TW"/>
              <a:pPr>
                <a:defRPr/>
              </a:pPr>
              <a:t>‹#›</a:t>
            </a:fld>
            <a:endParaRPr lang="en-US" altLang="zh-TW"/>
          </a:p>
        </p:txBody>
      </p:sp>
    </p:spTree>
    <p:extLst>
      <p:ext uri="{BB962C8B-B14F-4D97-AF65-F5344CB8AC3E}">
        <p14:creationId xmlns:p14="http://schemas.microsoft.com/office/powerpoint/2010/main" val="258560394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2"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/61</a:t>
            </a:r>
          </a:p>
        </p:txBody>
      </p:sp>
      <p:sp>
        <p:nvSpPr>
          <p:cNvPr id="7" name="Rectangle 6"/>
          <p:cNvSpPr>
            <a:spLocks noGrp="1" noChangeArrowheads="1"/>
          </p:cNvSpPr>
          <p:nvPr>
            <p:ph type="sldNum" sz="quarter" idx="12"/>
          </p:nvPr>
        </p:nvSpPr>
        <p:spPr>
          <a:ln/>
        </p:spPr>
        <p:txBody>
          <a:bodyPr/>
          <a:lstStyle>
            <a:lvl1pPr>
              <a:defRPr/>
            </a:lvl1pPr>
          </a:lstStyle>
          <a:p>
            <a:pPr>
              <a:defRPr/>
            </a:pPr>
            <a:fld id="{EDB85E0E-9478-4EF8-A008-0DC72EAD4649}" type="slidenum">
              <a:rPr lang="en-US" altLang="zh-TW"/>
              <a:pPr>
                <a:defRPr/>
              </a:pPr>
              <a:t>‹#›</a:t>
            </a:fld>
            <a:endParaRPr lang="en-US" altLang="zh-TW"/>
          </a:p>
        </p:txBody>
      </p:sp>
    </p:spTree>
    <p:extLst>
      <p:ext uri="{BB962C8B-B14F-4D97-AF65-F5344CB8AC3E}">
        <p14:creationId xmlns:p14="http://schemas.microsoft.com/office/powerpoint/2010/main" val="212581380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/61</a:t>
            </a:r>
          </a:p>
        </p:txBody>
      </p:sp>
      <p:sp>
        <p:nvSpPr>
          <p:cNvPr id="7" name="Rectangle 6"/>
          <p:cNvSpPr>
            <a:spLocks noGrp="1" noChangeArrowheads="1"/>
          </p:cNvSpPr>
          <p:nvPr>
            <p:ph type="sldNum" sz="quarter" idx="12"/>
          </p:nvPr>
        </p:nvSpPr>
        <p:spPr>
          <a:ln/>
        </p:spPr>
        <p:txBody>
          <a:bodyPr/>
          <a:lstStyle>
            <a:lvl1pPr>
              <a:defRPr/>
            </a:lvl1pPr>
          </a:lstStyle>
          <a:p>
            <a:pPr>
              <a:defRPr/>
            </a:pPr>
            <a:fld id="{7D319626-7FCA-4259-9FC2-BD3FE3483E7D}" type="slidenum">
              <a:rPr lang="en-US" altLang="zh-TW"/>
              <a:pPr>
                <a:defRPr/>
              </a:pPr>
              <a:t>‹#›</a:t>
            </a:fld>
            <a:endParaRPr lang="en-US" altLang="zh-TW"/>
          </a:p>
        </p:txBody>
      </p:sp>
    </p:spTree>
    <p:extLst>
      <p:ext uri="{BB962C8B-B14F-4D97-AF65-F5344CB8AC3E}">
        <p14:creationId xmlns:p14="http://schemas.microsoft.com/office/powerpoint/2010/main" val="42396341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4417" y="0"/>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867835" y="1484313"/>
            <a:ext cx="10547351" cy="4525962"/>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124932" name="Rectangle 4"/>
          <p:cNvSpPr>
            <a:spLocks noGrp="1" noChangeArrowheads="1"/>
          </p:cNvSpPr>
          <p:nvPr>
            <p:ph type="dt" sz="half" idx="2"/>
          </p:nvPr>
        </p:nvSpPr>
        <p:spPr bwMode="auto">
          <a:xfrm>
            <a:off x="1011767" y="6508750"/>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rgbClr val="FFFF00"/>
                </a:solidFill>
                <a:latin typeface="+mn-lt"/>
              </a:defRPr>
            </a:lvl1pPr>
          </a:lstStyle>
          <a:p>
            <a:pPr>
              <a:defRPr/>
            </a:pPr>
            <a:endParaRPr lang="en-US" altLang="zh-TW" dirty="0"/>
          </a:p>
        </p:txBody>
      </p:sp>
      <p:sp>
        <p:nvSpPr>
          <p:cNvPr id="124933" name="Rectangle 5"/>
          <p:cNvSpPr>
            <a:spLocks noGrp="1" noChangeArrowheads="1"/>
          </p:cNvSpPr>
          <p:nvPr>
            <p:ph type="ftr" sz="quarter" idx="3"/>
          </p:nvPr>
        </p:nvSpPr>
        <p:spPr bwMode="auto">
          <a:xfrm>
            <a:off x="8592417" y="65246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pPr>
              <a:defRPr/>
            </a:pPr>
            <a:r>
              <a:rPr lang="en-US" altLang="zh-TW"/>
              <a:t>/61</a:t>
            </a:r>
          </a:p>
        </p:txBody>
      </p:sp>
      <p:sp>
        <p:nvSpPr>
          <p:cNvPr id="124934" name="Rectangle 6"/>
          <p:cNvSpPr>
            <a:spLocks noGrp="1" noChangeArrowheads="1"/>
          </p:cNvSpPr>
          <p:nvPr>
            <p:ph type="sldNum" sz="quarter" idx="4"/>
          </p:nvPr>
        </p:nvSpPr>
        <p:spPr bwMode="auto">
          <a:xfrm>
            <a:off x="7608168" y="65246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B7051B7D-0CED-42D3-83A2-FB443CE9D47D}" type="slidenum">
              <a:rPr lang="en-US" altLang="zh-TW" smtClean="0"/>
              <a:pPr>
                <a:defRPr/>
              </a:pPr>
              <a:t>‹#›</a:t>
            </a:fld>
            <a:endParaRPr lang="en-US" altLang="zh-TW" dirty="0"/>
          </a:p>
        </p:txBody>
      </p:sp>
      <p:pic>
        <p:nvPicPr>
          <p:cNvPr id="1031" name="Picture 7" descr="BD21303_"/>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551182" y="6588128"/>
            <a:ext cx="9121829"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4"/>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 y="6381750"/>
            <a:ext cx="104563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userDrawn="1"/>
        </p:nvSpPr>
        <p:spPr bwMode="auto">
          <a:xfrm>
            <a:off x="10848528" y="6541135"/>
            <a:ext cx="1871133"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just" eaLnBrk="1" hangingPunct="1">
              <a:lnSpc>
                <a:spcPct val="40000"/>
              </a:lnSpc>
              <a:spcBef>
                <a:spcPct val="50000"/>
              </a:spcBef>
              <a:defRPr/>
            </a:pPr>
            <a:r>
              <a:rPr lang="en-US" altLang="zh-TW" sz="1600" b="1" dirty="0">
                <a:solidFill>
                  <a:srgbClr val="0000FF"/>
                </a:solidFill>
                <a:latin typeface="Arial" pitchFamily="34" charset="0"/>
                <a:ea typeface="全真中隸書" pitchFamily="49" charset="-120"/>
              </a:rPr>
              <a:t>  </a:t>
            </a:r>
            <a:r>
              <a:rPr lang="zh-TW" altLang="en-US" sz="1600" b="1" dirty="0">
                <a:solidFill>
                  <a:srgbClr val="0000FF"/>
                </a:solidFill>
                <a:latin typeface="Arial" pitchFamily="34" charset="0"/>
                <a:ea typeface="全真中隸書" pitchFamily="49" charset="-120"/>
              </a:rPr>
              <a:t>資工系網媒所</a:t>
            </a:r>
          </a:p>
          <a:p>
            <a:pPr algn="just" eaLnBrk="1" hangingPunct="1">
              <a:lnSpc>
                <a:spcPct val="40000"/>
              </a:lnSpc>
              <a:spcBef>
                <a:spcPct val="50000"/>
              </a:spcBef>
              <a:defRPr/>
            </a:pPr>
            <a:r>
              <a:rPr lang="zh-TW" altLang="en-US" sz="1600" b="1" dirty="0">
                <a:solidFill>
                  <a:srgbClr val="FE0E02"/>
                </a:solidFill>
                <a:latin typeface="Arial" pitchFamily="34" charset="0"/>
                <a:ea typeface="全真中隸書" pitchFamily="49" charset="-120"/>
              </a:rPr>
              <a:t>  </a:t>
            </a:r>
            <a:r>
              <a:rPr lang="en-US" altLang="zh-TW" sz="1600" b="1" dirty="0">
                <a:solidFill>
                  <a:srgbClr val="FE0E02"/>
                </a:solidFill>
                <a:latin typeface="Arial" pitchFamily="34" charset="0"/>
                <a:ea typeface="全真中隸書" pitchFamily="49" charset="-120"/>
              </a:rPr>
              <a:t>NEWS</a:t>
            </a:r>
            <a:r>
              <a:rPr lang="zh-TW" altLang="en-US" sz="1600" b="1" dirty="0">
                <a:solidFill>
                  <a:srgbClr val="FE0E02"/>
                </a:solidFill>
                <a:latin typeface="Arial" pitchFamily="34" charset="0"/>
                <a:ea typeface="全真中隸書" pitchFamily="49" charset="-120"/>
              </a:rPr>
              <a:t>實驗室</a:t>
            </a:r>
          </a:p>
        </p:txBody>
      </p:sp>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2" r:id="rId12"/>
  </p:sldLayoutIdLst>
  <p:transition spd="slow">
    <p:wipe/>
  </p:transition>
  <p:hf hdr="0" dt="0"/>
  <p:txStyles>
    <p:titleStyle>
      <a:lvl1pPr algn="ctr" rtl="0" eaLnBrk="0" fontAlgn="base" hangingPunct="0">
        <a:spcBef>
          <a:spcPct val="0"/>
        </a:spcBef>
        <a:spcAft>
          <a:spcPct val="0"/>
        </a:spcAft>
        <a:defRPr kumimoji="1" sz="4400" b="1">
          <a:solidFill>
            <a:srgbClr val="0000FF"/>
          </a:solidFill>
          <a:latin typeface="+mj-lt"/>
          <a:ea typeface="+mj-ea"/>
          <a:cs typeface="+mj-cs"/>
        </a:defRPr>
      </a:lvl1pPr>
      <a:lvl2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2pPr>
      <a:lvl3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3pPr>
      <a:lvl4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4pPr>
      <a:lvl5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5pPr>
      <a:lvl6pPr marL="457200" algn="ctr" rtl="0" fontAlgn="base">
        <a:spcBef>
          <a:spcPct val="0"/>
        </a:spcBef>
        <a:spcAft>
          <a:spcPct val="0"/>
        </a:spcAft>
        <a:defRPr kumimoji="1" sz="4400" b="1">
          <a:solidFill>
            <a:srgbClr val="0000FF"/>
          </a:solidFill>
          <a:latin typeface="Times New Roman" pitchFamily="18" charset="0"/>
          <a:ea typeface="新細明體" pitchFamily="18" charset="-120"/>
        </a:defRPr>
      </a:lvl6pPr>
      <a:lvl7pPr marL="914400" algn="ctr" rtl="0" fontAlgn="base">
        <a:spcBef>
          <a:spcPct val="0"/>
        </a:spcBef>
        <a:spcAft>
          <a:spcPct val="0"/>
        </a:spcAft>
        <a:defRPr kumimoji="1" sz="4400" b="1">
          <a:solidFill>
            <a:srgbClr val="0000FF"/>
          </a:solidFill>
          <a:latin typeface="Times New Roman" pitchFamily="18" charset="0"/>
          <a:ea typeface="新細明體" pitchFamily="18" charset="-120"/>
        </a:defRPr>
      </a:lvl7pPr>
      <a:lvl8pPr marL="1371600" algn="ctr" rtl="0" fontAlgn="base">
        <a:spcBef>
          <a:spcPct val="0"/>
        </a:spcBef>
        <a:spcAft>
          <a:spcPct val="0"/>
        </a:spcAft>
        <a:defRPr kumimoji="1" sz="4400" b="1">
          <a:solidFill>
            <a:srgbClr val="0000FF"/>
          </a:solidFill>
          <a:latin typeface="Times New Roman" pitchFamily="18" charset="0"/>
          <a:ea typeface="新細明體" pitchFamily="18" charset="-120"/>
        </a:defRPr>
      </a:lvl8pPr>
      <a:lvl9pPr marL="1828800" algn="ctr" rtl="0" fontAlgn="base">
        <a:spcBef>
          <a:spcPct val="0"/>
        </a:spcBef>
        <a:spcAft>
          <a:spcPct val="0"/>
        </a:spcAft>
        <a:defRPr kumimoji="1" sz="4400" b="1">
          <a:solidFill>
            <a:srgbClr val="0000FF"/>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20"/>
        </a:buBlip>
        <a:defRPr kumimoji="1" sz="18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18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altLang="en-US" dirty="0"/>
              <a:t>Chapter 6:  Synchronization Tools</a:t>
            </a:r>
            <a:endParaRPr lang="en-US" altLang="zh-TW"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2139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1199456" y="1285330"/>
            <a:ext cx="9505056"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b="1" dirty="0">
                <a:latin typeface="Courier New" panose="02070309020205020404" pitchFamily="49" charset="0"/>
              </a:rPr>
              <a:t>int turn; </a:t>
            </a:r>
            <a:endParaRPr lang="en-US" altLang="en-US"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p:txBody>
      </p:sp>
      <p:sp>
        <p:nvSpPr>
          <p:cNvPr id="2" name="頁尾版面配置區 1">
            <a:extLst>
              <a:ext uri="{FF2B5EF4-FFF2-40B4-BE49-F238E27FC236}">
                <a16:creationId xmlns:a16="http://schemas.microsoft.com/office/drawing/2014/main" id="{7AEAEE0C-6621-4241-9D17-136293E307D1}"/>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B6AA4D40-9E0C-4DFB-8867-D7E7115586B3}"/>
              </a:ext>
            </a:extLst>
          </p:cNvPr>
          <p:cNvSpPr>
            <a:spLocks noGrp="1"/>
          </p:cNvSpPr>
          <p:nvPr>
            <p:ph type="sldNum" sz="quarter" idx="12"/>
          </p:nvPr>
        </p:nvSpPr>
        <p:spPr/>
        <p:txBody>
          <a:bodyPr/>
          <a:lstStyle/>
          <a:p>
            <a:pPr>
              <a:defRPr/>
            </a:pPr>
            <a:fld id="{8829B0A6-A5B9-4F19-A482-C4080EE7DAE7}" type="slidenum">
              <a:rPr lang="en-US" altLang="zh-TW" smtClean="0"/>
              <a:pPr>
                <a:defRPr/>
              </a:pPr>
              <a:t>9</a:t>
            </a:fld>
            <a:endParaRPr lang="en-US" altLang="zh-TW" dirty="0"/>
          </a:p>
        </p:txBody>
      </p:sp>
    </p:spTree>
    <p:extLst>
      <p:ext uri="{BB962C8B-B14F-4D97-AF65-F5344CB8AC3E}">
        <p14:creationId xmlns:p14="http://schemas.microsoft.com/office/powerpoint/2010/main" val="140209685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en-US" altLang="zh-TW"/>
              <a:t>Algorithm (1) for Process P</a:t>
            </a:r>
            <a:r>
              <a:rPr lang="en-US" altLang="zh-TW" baseline="-25000"/>
              <a:t>i </a:t>
            </a:r>
            <a:r>
              <a:rPr lang="en-US" altLang="zh-TW"/>
              <a:t>P</a:t>
            </a:r>
            <a:r>
              <a:rPr lang="en-US" altLang="zh-TW" baseline="-25000"/>
              <a:t>j</a:t>
            </a:r>
          </a:p>
        </p:txBody>
      </p:sp>
      <p:sp>
        <p:nvSpPr>
          <p:cNvPr id="11270" name="Rectangle 3"/>
          <p:cNvSpPr>
            <a:spLocks noGrp="1" noChangeArrowheads="1"/>
          </p:cNvSpPr>
          <p:nvPr>
            <p:ph type="body" idx="1"/>
          </p:nvPr>
        </p:nvSpPr>
        <p:spPr>
          <a:xfrm>
            <a:off x="1991544" y="1628800"/>
            <a:ext cx="3960812" cy="4680520"/>
          </a:xfrm>
        </p:spPr>
        <p:txBody>
          <a:bodyPr/>
          <a:lstStyle/>
          <a:p>
            <a:pPr eaLnBrk="1" hangingPunct="1">
              <a:lnSpc>
                <a:spcPct val="80000"/>
              </a:lnSpc>
              <a:buFontTx/>
              <a:buNone/>
            </a:pPr>
            <a:r>
              <a:rPr lang="en-US" altLang="zh-TW" sz="2800" b="1" dirty="0">
                <a:solidFill>
                  <a:srgbClr val="0000FF"/>
                </a:solidFill>
              </a:rPr>
              <a:t>do</a:t>
            </a:r>
            <a:r>
              <a:rPr lang="en-US" altLang="zh-TW" sz="2800" dirty="0">
                <a:solidFill>
                  <a:srgbClr val="0000FF"/>
                </a:solidFill>
              </a:rPr>
              <a:t> {</a:t>
            </a:r>
          </a:p>
          <a:p>
            <a:pPr eaLnBrk="1" hangingPunct="1">
              <a:lnSpc>
                <a:spcPct val="80000"/>
              </a:lnSpc>
              <a:buFontTx/>
              <a:buNone/>
            </a:pPr>
            <a:endParaRPr lang="en-US" altLang="zh-TW" sz="2800" dirty="0">
              <a:solidFill>
                <a:srgbClr val="0000FF"/>
              </a:solidFill>
            </a:endParaRPr>
          </a:p>
          <a:p>
            <a:pPr eaLnBrk="1" hangingPunct="1">
              <a:lnSpc>
                <a:spcPct val="80000"/>
              </a:lnSpc>
              <a:buFontTx/>
              <a:buNone/>
            </a:pPr>
            <a:r>
              <a:rPr lang="en-US" altLang="zh-TW" sz="2800" b="1" dirty="0">
                <a:solidFill>
                  <a:srgbClr val="0000FF"/>
                </a:solidFill>
              </a:rPr>
              <a:t>    while</a:t>
            </a:r>
            <a:r>
              <a:rPr lang="en-US" altLang="zh-TW" sz="2800" dirty="0">
                <a:solidFill>
                  <a:srgbClr val="0000FF"/>
                </a:solidFill>
              </a:rPr>
              <a:t> (turn != i) ;</a:t>
            </a:r>
          </a:p>
          <a:p>
            <a:pPr eaLnBrk="1" hangingPunct="1">
              <a:lnSpc>
                <a:spcPct val="80000"/>
              </a:lnSpc>
              <a:buFontTx/>
              <a:buNone/>
            </a:pPr>
            <a:endParaRPr lang="en-US" altLang="zh-TW" sz="2800" dirty="0">
              <a:solidFill>
                <a:srgbClr val="0000FF"/>
              </a:solidFill>
            </a:endParaRPr>
          </a:p>
          <a:p>
            <a:pPr eaLnBrk="1" hangingPunct="1">
              <a:lnSpc>
                <a:spcPct val="80000"/>
              </a:lnSpc>
              <a:buFontTx/>
              <a:buNone/>
            </a:pPr>
            <a:r>
              <a:rPr lang="en-US" altLang="zh-TW" sz="2800" dirty="0">
                <a:solidFill>
                  <a:srgbClr val="0000FF"/>
                </a:solidFill>
              </a:rPr>
              <a:t>        critical section</a:t>
            </a:r>
          </a:p>
          <a:p>
            <a:pPr eaLnBrk="1" hangingPunct="1">
              <a:lnSpc>
                <a:spcPct val="80000"/>
              </a:lnSpc>
              <a:buFontTx/>
              <a:buNone/>
            </a:pPr>
            <a:endParaRPr lang="en-US" altLang="zh-TW" sz="2800" dirty="0">
              <a:solidFill>
                <a:srgbClr val="0000FF"/>
              </a:solidFill>
            </a:endParaRPr>
          </a:p>
          <a:p>
            <a:pPr eaLnBrk="1" hangingPunct="1">
              <a:lnSpc>
                <a:spcPct val="80000"/>
              </a:lnSpc>
              <a:buFontTx/>
              <a:buNone/>
            </a:pPr>
            <a:r>
              <a:rPr lang="en-US" altLang="zh-TW" sz="2800" dirty="0">
                <a:solidFill>
                  <a:srgbClr val="0000FF"/>
                </a:solidFill>
              </a:rPr>
              <a:t>    turn = j;</a:t>
            </a:r>
          </a:p>
          <a:p>
            <a:pPr eaLnBrk="1" hangingPunct="1">
              <a:lnSpc>
                <a:spcPct val="80000"/>
              </a:lnSpc>
              <a:buFontTx/>
              <a:buNone/>
            </a:pPr>
            <a:endParaRPr lang="en-US" altLang="zh-TW" sz="2800" dirty="0">
              <a:solidFill>
                <a:srgbClr val="0000FF"/>
              </a:solidFill>
            </a:endParaRPr>
          </a:p>
          <a:p>
            <a:pPr eaLnBrk="1" hangingPunct="1">
              <a:lnSpc>
                <a:spcPct val="80000"/>
              </a:lnSpc>
              <a:buFontTx/>
              <a:buNone/>
            </a:pPr>
            <a:r>
              <a:rPr lang="en-US" altLang="zh-TW" sz="2800" dirty="0">
                <a:solidFill>
                  <a:srgbClr val="0000FF"/>
                </a:solidFill>
              </a:rPr>
              <a:t>        remainder section</a:t>
            </a:r>
          </a:p>
          <a:p>
            <a:pPr eaLnBrk="1" hangingPunct="1">
              <a:lnSpc>
                <a:spcPct val="80000"/>
              </a:lnSpc>
              <a:buFontTx/>
              <a:buNone/>
            </a:pPr>
            <a:r>
              <a:rPr lang="en-US" altLang="zh-TW" sz="2800" dirty="0">
                <a:solidFill>
                  <a:srgbClr val="0000FF"/>
                </a:solidFill>
              </a:rPr>
              <a:t>} </a:t>
            </a:r>
            <a:r>
              <a:rPr lang="en-US" altLang="zh-TW" sz="2800" b="1" dirty="0">
                <a:solidFill>
                  <a:srgbClr val="0000FF"/>
                </a:solidFill>
              </a:rPr>
              <a:t>while</a:t>
            </a:r>
            <a:r>
              <a:rPr lang="en-US" altLang="zh-TW" sz="2800" dirty="0">
                <a:solidFill>
                  <a:srgbClr val="0000FF"/>
                </a:solidFill>
              </a:rPr>
              <a:t> (1);</a:t>
            </a:r>
            <a:endParaRPr lang="en-US" altLang="zh-TW" sz="2800" dirty="0"/>
          </a:p>
          <a:p>
            <a:pPr eaLnBrk="1" hangingPunct="1">
              <a:lnSpc>
                <a:spcPct val="80000"/>
              </a:lnSpc>
              <a:buFontTx/>
              <a:buNone/>
            </a:pPr>
            <a:r>
              <a:rPr lang="en-US" altLang="zh-TW" sz="2800" dirty="0">
                <a:solidFill>
                  <a:srgbClr val="0000FF"/>
                </a:solidFill>
              </a:rPr>
              <a:t>	</a:t>
            </a:r>
          </a:p>
        </p:txBody>
      </p:sp>
      <p:sp>
        <p:nvSpPr>
          <p:cNvPr id="11271" name="Rectangle 5"/>
          <p:cNvSpPr>
            <a:spLocks noChangeArrowheads="1"/>
          </p:cNvSpPr>
          <p:nvPr/>
        </p:nvSpPr>
        <p:spPr bwMode="auto">
          <a:xfrm>
            <a:off x="6213542" y="1628800"/>
            <a:ext cx="4176464" cy="4680520"/>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80000"/>
              </a:lnSpc>
              <a:spcBef>
                <a:spcPct val="20000"/>
              </a:spcBef>
            </a:pPr>
            <a:r>
              <a:rPr lang="en-US" altLang="zh-TW" sz="2800" b="1" dirty="0">
                <a:solidFill>
                  <a:srgbClr val="0000FF"/>
                </a:solidFill>
                <a:latin typeface="Arial" charset="0"/>
              </a:rPr>
              <a:t>do</a:t>
            </a:r>
            <a:r>
              <a:rPr lang="en-US" altLang="zh-TW" sz="2800" dirty="0">
                <a:solidFill>
                  <a:srgbClr val="0000FF"/>
                </a:solidFill>
                <a:latin typeface="Arial" charset="0"/>
              </a:rPr>
              <a:t> {</a:t>
            </a:r>
          </a:p>
          <a:p>
            <a:pPr marL="342900" indent="-342900" algn="l">
              <a:lnSpc>
                <a:spcPct val="80000"/>
              </a:lnSpc>
              <a:spcBef>
                <a:spcPct val="20000"/>
              </a:spcBef>
            </a:pPr>
            <a:endParaRPr lang="en-US" altLang="zh-TW" sz="2800" dirty="0">
              <a:solidFill>
                <a:srgbClr val="0000FF"/>
              </a:solidFill>
              <a:latin typeface="Arial" charset="0"/>
            </a:endParaRPr>
          </a:p>
          <a:p>
            <a:pPr marL="342900" indent="-342900" algn="l">
              <a:lnSpc>
                <a:spcPct val="80000"/>
              </a:lnSpc>
              <a:spcBef>
                <a:spcPct val="20000"/>
              </a:spcBef>
            </a:pPr>
            <a:r>
              <a:rPr lang="en-US" altLang="zh-TW" sz="2800" b="1" dirty="0">
                <a:solidFill>
                  <a:srgbClr val="0000FF"/>
                </a:solidFill>
                <a:latin typeface="Arial" charset="0"/>
              </a:rPr>
              <a:t>    while</a:t>
            </a:r>
            <a:r>
              <a:rPr lang="en-US" altLang="zh-TW" sz="2800" dirty="0">
                <a:solidFill>
                  <a:srgbClr val="0000FF"/>
                </a:solidFill>
                <a:latin typeface="Arial" charset="0"/>
              </a:rPr>
              <a:t> (turn != j) ;</a:t>
            </a:r>
          </a:p>
          <a:p>
            <a:pPr marL="342900" indent="-342900" algn="l">
              <a:lnSpc>
                <a:spcPct val="80000"/>
              </a:lnSpc>
              <a:spcBef>
                <a:spcPct val="20000"/>
              </a:spcBef>
            </a:pPr>
            <a:endParaRPr lang="en-US" altLang="zh-TW" sz="2800" dirty="0">
              <a:solidFill>
                <a:srgbClr val="0000FF"/>
              </a:solidFill>
              <a:latin typeface="Arial" charset="0"/>
            </a:endParaRPr>
          </a:p>
          <a:p>
            <a:pPr marL="342900" indent="-342900" algn="l">
              <a:lnSpc>
                <a:spcPct val="80000"/>
              </a:lnSpc>
              <a:spcBef>
                <a:spcPct val="20000"/>
              </a:spcBef>
            </a:pPr>
            <a:r>
              <a:rPr lang="en-US" altLang="zh-TW" sz="2800" dirty="0">
                <a:solidFill>
                  <a:srgbClr val="0000FF"/>
                </a:solidFill>
                <a:latin typeface="Arial" charset="0"/>
              </a:rPr>
              <a:t>        critical section</a:t>
            </a:r>
          </a:p>
          <a:p>
            <a:pPr marL="342900" indent="-342900" algn="l">
              <a:lnSpc>
                <a:spcPct val="80000"/>
              </a:lnSpc>
              <a:spcBef>
                <a:spcPct val="20000"/>
              </a:spcBef>
            </a:pPr>
            <a:endParaRPr lang="en-US" altLang="zh-TW" sz="2800" dirty="0">
              <a:solidFill>
                <a:srgbClr val="0000FF"/>
              </a:solidFill>
              <a:latin typeface="Arial" charset="0"/>
            </a:endParaRPr>
          </a:p>
          <a:p>
            <a:pPr marL="342900" indent="-342900" algn="l">
              <a:lnSpc>
                <a:spcPct val="80000"/>
              </a:lnSpc>
              <a:spcBef>
                <a:spcPct val="20000"/>
              </a:spcBef>
            </a:pPr>
            <a:r>
              <a:rPr lang="en-US" altLang="zh-TW" sz="2800" dirty="0">
                <a:solidFill>
                  <a:srgbClr val="0000FF"/>
                </a:solidFill>
                <a:latin typeface="Arial" charset="0"/>
              </a:rPr>
              <a:t>    turn = i;</a:t>
            </a:r>
          </a:p>
          <a:p>
            <a:pPr marL="342900" indent="-342900" algn="l">
              <a:lnSpc>
                <a:spcPct val="80000"/>
              </a:lnSpc>
              <a:spcBef>
                <a:spcPct val="20000"/>
              </a:spcBef>
            </a:pPr>
            <a:endParaRPr lang="en-US" altLang="zh-TW" sz="2800" dirty="0">
              <a:solidFill>
                <a:srgbClr val="0000FF"/>
              </a:solidFill>
              <a:latin typeface="Arial" charset="0"/>
            </a:endParaRPr>
          </a:p>
          <a:p>
            <a:pPr marL="342900" indent="-342900" algn="l">
              <a:lnSpc>
                <a:spcPct val="80000"/>
              </a:lnSpc>
              <a:spcBef>
                <a:spcPct val="20000"/>
              </a:spcBef>
            </a:pPr>
            <a:r>
              <a:rPr lang="en-US" altLang="zh-TW" sz="2800" dirty="0">
                <a:solidFill>
                  <a:srgbClr val="0000FF"/>
                </a:solidFill>
                <a:latin typeface="Arial" charset="0"/>
              </a:rPr>
              <a:t>        remainder section</a:t>
            </a:r>
          </a:p>
          <a:p>
            <a:pPr marL="342900" indent="-342900" algn="l">
              <a:lnSpc>
                <a:spcPct val="80000"/>
              </a:lnSpc>
              <a:spcBef>
                <a:spcPct val="20000"/>
              </a:spcBef>
            </a:pPr>
            <a:r>
              <a:rPr lang="en-US" altLang="zh-TW" sz="2800" dirty="0">
                <a:solidFill>
                  <a:srgbClr val="0000FF"/>
                </a:solidFill>
                <a:latin typeface="Arial" charset="0"/>
              </a:rPr>
              <a:t>} </a:t>
            </a:r>
            <a:r>
              <a:rPr lang="en-US" altLang="zh-TW" sz="2800" b="1" dirty="0">
                <a:solidFill>
                  <a:srgbClr val="0000FF"/>
                </a:solidFill>
                <a:latin typeface="Arial" charset="0"/>
              </a:rPr>
              <a:t>while</a:t>
            </a:r>
            <a:r>
              <a:rPr lang="en-US" altLang="zh-TW" sz="2800" dirty="0">
                <a:solidFill>
                  <a:srgbClr val="0000FF"/>
                </a:solidFill>
                <a:latin typeface="Arial" charset="0"/>
              </a:rPr>
              <a:t> (1);</a:t>
            </a:r>
            <a:endParaRPr lang="en-US" altLang="zh-TW" sz="2800" dirty="0">
              <a:latin typeface="Arial" charset="0"/>
            </a:endParaRPr>
          </a:p>
          <a:p>
            <a:pPr marL="342900" indent="-342900" algn="l">
              <a:lnSpc>
                <a:spcPct val="80000"/>
              </a:lnSpc>
              <a:spcBef>
                <a:spcPct val="20000"/>
              </a:spcBef>
            </a:pPr>
            <a:r>
              <a:rPr lang="en-US" altLang="zh-TW" sz="2800" dirty="0">
                <a:solidFill>
                  <a:srgbClr val="0000FF"/>
                </a:solidFill>
                <a:latin typeface="Arial" charset="0"/>
              </a:rPr>
              <a:t>	</a:t>
            </a:r>
          </a:p>
        </p:txBody>
      </p:sp>
      <p:sp>
        <p:nvSpPr>
          <p:cNvPr id="2" name="矩形 1"/>
          <p:cNvSpPr/>
          <p:nvPr/>
        </p:nvSpPr>
        <p:spPr bwMode="auto">
          <a:xfrm>
            <a:off x="2351584" y="2348880"/>
            <a:ext cx="2952328" cy="72008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a:p>
        </p:txBody>
      </p:sp>
      <p:sp>
        <p:nvSpPr>
          <p:cNvPr id="9" name="矩形 8"/>
          <p:cNvSpPr/>
          <p:nvPr/>
        </p:nvSpPr>
        <p:spPr bwMode="auto">
          <a:xfrm>
            <a:off x="2339266" y="3969060"/>
            <a:ext cx="2952328" cy="72008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a:p>
        </p:txBody>
      </p:sp>
      <p:sp>
        <p:nvSpPr>
          <p:cNvPr id="10" name="矩形 9"/>
          <p:cNvSpPr/>
          <p:nvPr/>
        </p:nvSpPr>
        <p:spPr bwMode="auto">
          <a:xfrm>
            <a:off x="6528048" y="2311912"/>
            <a:ext cx="2952328" cy="72008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a:p>
        </p:txBody>
      </p:sp>
      <p:sp>
        <p:nvSpPr>
          <p:cNvPr id="11" name="矩形 10"/>
          <p:cNvSpPr/>
          <p:nvPr/>
        </p:nvSpPr>
        <p:spPr bwMode="auto">
          <a:xfrm>
            <a:off x="6528048" y="3969060"/>
            <a:ext cx="2952328" cy="72008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a:p>
        </p:txBody>
      </p:sp>
      <p:sp>
        <p:nvSpPr>
          <p:cNvPr id="3" name="頁尾版面配置區 2"/>
          <p:cNvSpPr>
            <a:spLocks noGrp="1"/>
          </p:cNvSpPr>
          <p:nvPr>
            <p:ph type="ftr" sz="quarter" idx="11"/>
          </p:nvPr>
        </p:nvSpPr>
        <p:spPr/>
        <p:txBody>
          <a:bodyPr/>
          <a:lstStyle/>
          <a:p>
            <a:pPr>
              <a:defRPr/>
            </a:pPr>
            <a:r>
              <a:rPr lang="en-US" altLang="zh-TW"/>
              <a:t>/61</a:t>
            </a:r>
          </a:p>
        </p:txBody>
      </p:sp>
      <p:sp>
        <p:nvSpPr>
          <p:cNvPr id="4" name="投影片編號版面配置區 3"/>
          <p:cNvSpPr>
            <a:spLocks noGrp="1"/>
          </p:cNvSpPr>
          <p:nvPr>
            <p:ph type="sldNum" sz="quarter" idx="12"/>
          </p:nvPr>
        </p:nvSpPr>
        <p:spPr/>
        <p:txBody>
          <a:bodyPr/>
          <a:lstStyle/>
          <a:p>
            <a:pPr>
              <a:defRPr/>
            </a:pPr>
            <a:fld id="{54F79CB7-FB50-476C-92F9-1A9CBEA457CB}" type="slidenum">
              <a:rPr lang="en-US" altLang="zh-TW" smtClean="0"/>
              <a:pPr>
                <a:defRPr/>
              </a:pPr>
              <a:t>10</a:t>
            </a:fld>
            <a:endParaRPr lang="en-US" altLang="zh-TW"/>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93337" y="260648"/>
            <a:ext cx="9005325"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1468404" y="1484784"/>
            <a:ext cx="9255190"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b="1" dirty="0">
                <a:solidFill>
                  <a:srgbClr val="000000"/>
                </a:solidFill>
                <a:latin typeface="Courier New" panose="02070309020205020404" pitchFamily="49" charset="0"/>
              </a:rPr>
              <a:t>P</a:t>
            </a:r>
            <a:r>
              <a:rPr lang="en-US" altLang="en-US"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b="1" dirty="0">
                <a:solidFill>
                  <a:srgbClr val="000000"/>
                </a:solidFill>
                <a:latin typeface="Courier New" panose="02070309020205020404" pitchFamily="49" charset="0"/>
              </a:rPr>
              <a:t>turn = </a:t>
            </a:r>
            <a:r>
              <a:rPr lang="en-US" altLang="en-US" b="1" dirty="0" err="1">
                <a:solidFill>
                  <a:srgbClr val="000000"/>
                </a:solidFill>
                <a:latin typeface="Courier New" panose="02070309020205020404" pitchFamily="49" charset="0"/>
              </a:rPr>
              <a:t>i</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
        <p:nvSpPr>
          <p:cNvPr id="2" name="頁尾版面配置區 1">
            <a:extLst>
              <a:ext uri="{FF2B5EF4-FFF2-40B4-BE49-F238E27FC236}">
                <a16:creationId xmlns:a16="http://schemas.microsoft.com/office/drawing/2014/main" id="{E43B21D0-87A1-4399-B86B-D34A689522B1}"/>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7ACE3721-CA8E-4222-93AB-03427C4CFE1D}"/>
              </a:ext>
            </a:extLst>
          </p:cNvPr>
          <p:cNvSpPr>
            <a:spLocks noGrp="1"/>
          </p:cNvSpPr>
          <p:nvPr>
            <p:ph type="sldNum" sz="quarter" idx="12"/>
          </p:nvPr>
        </p:nvSpPr>
        <p:spPr/>
        <p:txBody>
          <a:bodyPr/>
          <a:lstStyle/>
          <a:p>
            <a:pPr>
              <a:defRPr/>
            </a:pPr>
            <a:fld id="{8829B0A6-A5B9-4F19-A482-C4080EE7DAE7}" type="slidenum">
              <a:rPr lang="en-US" altLang="zh-TW" smtClean="0"/>
              <a:pPr>
                <a:defRPr/>
              </a:pPr>
              <a:t>11</a:t>
            </a:fld>
            <a:endParaRPr lang="en-US" altLang="zh-TW" dirty="0"/>
          </a:p>
        </p:txBody>
      </p:sp>
    </p:spTree>
    <p:extLst>
      <p:ext uri="{BB962C8B-B14F-4D97-AF65-F5344CB8AC3E}">
        <p14:creationId xmlns:p14="http://schemas.microsoft.com/office/powerpoint/2010/main" val="225498717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hangingPunct="1"/>
            <a:r>
              <a:rPr lang="en-US" altLang="zh-TW"/>
              <a:t>Algorithm (2) for Process P</a:t>
            </a:r>
            <a:r>
              <a:rPr lang="en-US" altLang="zh-TW" baseline="-25000"/>
              <a:t>i </a:t>
            </a:r>
            <a:r>
              <a:rPr lang="en-US" altLang="zh-TW"/>
              <a:t>P</a:t>
            </a:r>
            <a:r>
              <a:rPr lang="en-US" altLang="zh-TW" baseline="-25000"/>
              <a:t>j</a:t>
            </a:r>
          </a:p>
        </p:txBody>
      </p:sp>
      <p:sp>
        <p:nvSpPr>
          <p:cNvPr id="12294" name="Rectangle 3"/>
          <p:cNvSpPr>
            <a:spLocks noGrp="1" noChangeArrowheads="1"/>
          </p:cNvSpPr>
          <p:nvPr>
            <p:ph type="body" idx="1"/>
          </p:nvPr>
        </p:nvSpPr>
        <p:spPr>
          <a:xfrm>
            <a:off x="2135188" y="1268413"/>
            <a:ext cx="3313112" cy="4608859"/>
          </a:xfrm>
        </p:spPr>
        <p:txBody>
          <a:bodyPr/>
          <a:lstStyle/>
          <a:p>
            <a:pPr eaLnBrk="1" hangingPunct="1">
              <a:lnSpc>
                <a:spcPct val="90000"/>
              </a:lnSpc>
              <a:buFontTx/>
              <a:buNone/>
            </a:pPr>
            <a:r>
              <a:rPr lang="en-US" altLang="zh-TW" sz="2400" b="1" dirty="0">
                <a:solidFill>
                  <a:srgbClr val="3333FF"/>
                </a:solidFill>
              </a:rPr>
              <a:t>do</a:t>
            </a:r>
            <a:r>
              <a:rPr lang="en-US" altLang="zh-TW" sz="2400" dirty="0">
                <a:solidFill>
                  <a:srgbClr val="3333FF"/>
                </a:solidFill>
              </a:rPr>
              <a:t> {</a:t>
            </a:r>
          </a:p>
          <a:p>
            <a:pPr eaLnBrk="1" hangingPunct="1">
              <a:lnSpc>
                <a:spcPct val="90000"/>
              </a:lnSpc>
              <a:buFontTx/>
              <a:buNone/>
            </a:pPr>
            <a:endParaRPr lang="en-US" altLang="zh-TW" sz="2400" dirty="0">
              <a:solidFill>
                <a:srgbClr val="3333FF"/>
              </a:solidFill>
            </a:endParaRPr>
          </a:p>
          <a:p>
            <a:pPr eaLnBrk="1" hangingPunct="1">
              <a:lnSpc>
                <a:spcPct val="90000"/>
              </a:lnSpc>
              <a:buFontTx/>
              <a:buNone/>
            </a:pPr>
            <a:r>
              <a:rPr lang="en-US" altLang="zh-TW" sz="2400" dirty="0">
                <a:solidFill>
                  <a:srgbClr val="3333FF"/>
                </a:solidFill>
              </a:rPr>
              <a:t>  flag[i] = TRUE;</a:t>
            </a:r>
            <a:endParaRPr lang="en-US" altLang="zh-TW" sz="2400" b="1" dirty="0">
              <a:solidFill>
                <a:srgbClr val="3333FF"/>
              </a:solidFill>
            </a:endParaRPr>
          </a:p>
          <a:p>
            <a:pPr eaLnBrk="1" hangingPunct="1">
              <a:lnSpc>
                <a:spcPct val="90000"/>
              </a:lnSpc>
              <a:buFontTx/>
              <a:buNone/>
            </a:pPr>
            <a:r>
              <a:rPr lang="en-US" altLang="zh-TW" sz="2400" b="1" dirty="0">
                <a:solidFill>
                  <a:srgbClr val="3333FF"/>
                </a:solidFill>
              </a:rPr>
              <a:t>  while</a:t>
            </a:r>
            <a:r>
              <a:rPr lang="en-US" altLang="zh-TW" sz="2400" dirty="0">
                <a:solidFill>
                  <a:srgbClr val="3333FF"/>
                </a:solidFill>
              </a:rPr>
              <a:t> (flag[j]) ;</a:t>
            </a:r>
          </a:p>
          <a:p>
            <a:pPr eaLnBrk="1" hangingPunct="1">
              <a:lnSpc>
                <a:spcPct val="90000"/>
              </a:lnSpc>
              <a:buFontTx/>
              <a:buNone/>
            </a:pPr>
            <a:endParaRPr lang="en-US" altLang="zh-TW" sz="2400" dirty="0">
              <a:solidFill>
                <a:srgbClr val="3333FF"/>
              </a:solidFill>
            </a:endParaRPr>
          </a:p>
          <a:p>
            <a:pPr eaLnBrk="1" hangingPunct="1">
              <a:lnSpc>
                <a:spcPct val="90000"/>
              </a:lnSpc>
              <a:buFontTx/>
              <a:buNone/>
            </a:pPr>
            <a:r>
              <a:rPr lang="en-US" altLang="zh-TW" sz="2400" dirty="0">
                <a:solidFill>
                  <a:srgbClr val="3333FF"/>
                </a:solidFill>
              </a:rPr>
              <a:t>    critical section</a:t>
            </a:r>
          </a:p>
          <a:p>
            <a:pPr eaLnBrk="1" hangingPunct="1">
              <a:lnSpc>
                <a:spcPct val="90000"/>
              </a:lnSpc>
              <a:buFontTx/>
              <a:buNone/>
            </a:pPr>
            <a:endParaRPr lang="en-US" altLang="zh-TW" sz="2400" dirty="0">
              <a:solidFill>
                <a:srgbClr val="3333FF"/>
              </a:solidFill>
            </a:endParaRPr>
          </a:p>
          <a:p>
            <a:pPr eaLnBrk="1" hangingPunct="1">
              <a:lnSpc>
                <a:spcPct val="90000"/>
              </a:lnSpc>
              <a:buFontTx/>
              <a:buNone/>
            </a:pPr>
            <a:r>
              <a:rPr lang="en-US" altLang="zh-TW" sz="2400" dirty="0">
                <a:solidFill>
                  <a:srgbClr val="3333FF"/>
                </a:solidFill>
              </a:rPr>
              <a:t>  flag[i] = FALSE;</a:t>
            </a:r>
          </a:p>
          <a:p>
            <a:pPr eaLnBrk="1" hangingPunct="1">
              <a:lnSpc>
                <a:spcPct val="90000"/>
              </a:lnSpc>
              <a:buFontTx/>
              <a:buNone/>
            </a:pPr>
            <a:endParaRPr lang="en-US" altLang="zh-TW" sz="2400" dirty="0">
              <a:solidFill>
                <a:srgbClr val="3333FF"/>
              </a:solidFill>
            </a:endParaRPr>
          </a:p>
          <a:p>
            <a:pPr eaLnBrk="1" hangingPunct="1">
              <a:lnSpc>
                <a:spcPct val="90000"/>
              </a:lnSpc>
              <a:buFontTx/>
              <a:buNone/>
            </a:pPr>
            <a:r>
              <a:rPr lang="en-US" altLang="zh-TW" sz="2400" dirty="0">
                <a:solidFill>
                  <a:srgbClr val="3333FF"/>
                </a:solidFill>
              </a:rPr>
              <a:t>    remainder section</a:t>
            </a:r>
          </a:p>
          <a:p>
            <a:pPr eaLnBrk="1" hangingPunct="1">
              <a:lnSpc>
                <a:spcPct val="90000"/>
              </a:lnSpc>
              <a:buFontTx/>
              <a:buNone/>
            </a:pPr>
            <a:r>
              <a:rPr lang="en-US" altLang="zh-TW" sz="2400" dirty="0">
                <a:solidFill>
                  <a:srgbClr val="3333FF"/>
                </a:solidFill>
              </a:rPr>
              <a:t>} </a:t>
            </a:r>
            <a:r>
              <a:rPr lang="en-US" altLang="zh-TW" sz="2400" b="1" dirty="0">
                <a:solidFill>
                  <a:srgbClr val="3333FF"/>
                </a:solidFill>
              </a:rPr>
              <a:t>while</a:t>
            </a:r>
            <a:r>
              <a:rPr lang="en-US" altLang="zh-TW" sz="2400" dirty="0">
                <a:solidFill>
                  <a:srgbClr val="3333FF"/>
                </a:solidFill>
              </a:rPr>
              <a:t> (1); </a:t>
            </a:r>
          </a:p>
          <a:p>
            <a:pPr eaLnBrk="1" hangingPunct="1">
              <a:lnSpc>
                <a:spcPct val="90000"/>
              </a:lnSpc>
              <a:buFontTx/>
              <a:buNone/>
            </a:pPr>
            <a:r>
              <a:rPr lang="en-US" altLang="zh-TW" sz="2400" dirty="0">
                <a:solidFill>
                  <a:srgbClr val="0000FF"/>
                </a:solidFill>
              </a:rPr>
              <a:t>	</a:t>
            </a:r>
          </a:p>
        </p:txBody>
      </p:sp>
      <p:sp>
        <p:nvSpPr>
          <p:cNvPr id="12295" name="Rectangle 6"/>
          <p:cNvSpPr>
            <a:spLocks noChangeArrowheads="1"/>
          </p:cNvSpPr>
          <p:nvPr/>
        </p:nvSpPr>
        <p:spPr bwMode="auto">
          <a:xfrm>
            <a:off x="6527801" y="1268760"/>
            <a:ext cx="3313113" cy="4535834"/>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pPr>
            <a:r>
              <a:rPr lang="en-US" altLang="zh-TW" sz="2400" b="1" dirty="0">
                <a:solidFill>
                  <a:srgbClr val="3333FF"/>
                </a:solidFill>
                <a:latin typeface="Arial" charset="0"/>
              </a:rPr>
              <a:t>do</a:t>
            </a:r>
            <a:r>
              <a:rPr lang="en-US" altLang="zh-TW" sz="2400" dirty="0">
                <a:solidFill>
                  <a:srgbClr val="3333FF"/>
                </a:solidFill>
                <a:latin typeface="Arial" charset="0"/>
              </a:rPr>
              <a:t> {</a:t>
            </a:r>
          </a:p>
          <a:p>
            <a:pPr marL="342900" indent="-342900" algn="l">
              <a:lnSpc>
                <a:spcPct val="90000"/>
              </a:lnSpc>
              <a:spcBef>
                <a:spcPct val="20000"/>
              </a:spcBef>
            </a:pPr>
            <a:endParaRPr lang="en-US" altLang="zh-TW" sz="2400" dirty="0">
              <a:solidFill>
                <a:srgbClr val="3333FF"/>
              </a:solidFill>
              <a:latin typeface="Arial" charset="0"/>
            </a:endParaRPr>
          </a:p>
          <a:p>
            <a:pPr marL="342900" indent="-342900" algn="l">
              <a:lnSpc>
                <a:spcPct val="90000"/>
              </a:lnSpc>
              <a:spcBef>
                <a:spcPct val="20000"/>
              </a:spcBef>
            </a:pPr>
            <a:r>
              <a:rPr lang="en-US" altLang="zh-TW" sz="2400" dirty="0">
                <a:solidFill>
                  <a:srgbClr val="3333FF"/>
                </a:solidFill>
                <a:latin typeface="Arial" charset="0"/>
              </a:rPr>
              <a:t>  flag[j] = TRUE;</a:t>
            </a:r>
            <a:endParaRPr lang="en-US" altLang="zh-TW" sz="2400" b="1" dirty="0">
              <a:solidFill>
                <a:srgbClr val="3333FF"/>
              </a:solidFill>
              <a:latin typeface="Arial" charset="0"/>
            </a:endParaRPr>
          </a:p>
          <a:p>
            <a:pPr marL="342900" indent="-342900" algn="l">
              <a:lnSpc>
                <a:spcPct val="90000"/>
              </a:lnSpc>
              <a:spcBef>
                <a:spcPct val="20000"/>
              </a:spcBef>
            </a:pPr>
            <a:r>
              <a:rPr lang="en-US" altLang="zh-TW" sz="2400" b="1" dirty="0">
                <a:solidFill>
                  <a:srgbClr val="3333FF"/>
                </a:solidFill>
                <a:latin typeface="Arial" charset="0"/>
              </a:rPr>
              <a:t>  while</a:t>
            </a:r>
            <a:r>
              <a:rPr lang="en-US" altLang="zh-TW" sz="2400" dirty="0">
                <a:solidFill>
                  <a:srgbClr val="3333FF"/>
                </a:solidFill>
                <a:latin typeface="Arial" charset="0"/>
              </a:rPr>
              <a:t> (flag[i]) ;</a:t>
            </a:r>
          </a:p>
          <a:p>
            <a:pPr marL="342900" indent="-342900" algn="l">
              <a:lnSpc>
                <a:spcPct val="90000"/>
              </a:lnSpc>
              <a:spcBef>
                <a:spcPct val="20000"/>
              </a:spcBef>
            </a:pPr>
            <a:endParaRPr lang="en-US" altLang="zh-TW" sz="2400" dirty="0">
              <a:solidFill>
                <a:srgbClr val="3333FF"/>
              </a:solidFill>
              <a:latin typeface="Arial" charset="0"/>
            </a:endParaRPr>
          </a:p>
          <a:p>
            <a:pPr marL="342900" indent="-342900" algn="l">
              <a:lnSpc>
                <a:spcPct val="90000"/>
              </a:lnSpc>
              <a:spcBef>
                <a:spcPct val="20000"/>
              </a:spcBef>
            </a:pPr>
            <a:r>
              <a:rPr lang="en-US" altLang="zh-TW" sz="2400" dirty="0">
                <a:solidFill>
                  <a:srgbClr val="3333FF"/>
                </a:solidFill>
                <a:latin typeface="Arial" charset="0"/>
              </a:rPr>
              <a:t>    critical section</a:t>
            </a:r>
          </a:p>
          <a:p>
            <a:pPr marL="342900" indent="-342900" algn="l">
              <a:lnSpc>
                <a:spcPct val="90000"/>
              </a:lnSpc>
              <a:spcBef>
                <a:spcPct val="20000"/>
              </a:spcBef>
            </a:pPr>
            <a:endParaRPr lang="en-US" altLang="zh-TW" sz="2400" dirty="0">
              <a:solidFill>
                <a:srgbClr val="3333FF"/>
              </a:solidFill>
              <a:latin typeface="Arial" charset="0"/>
            </a:endParaRPr>
          </a:p>
          <a:p>
            <a:pPr marL="342900" indent="-342900" algn="l">
              <a:lnSpc>
                <a:spcPct val="90000"/>
              </a:lnSpc>
              <a:spcBef>
                <a:spcPct val="20000"/>
              </a:spcBef>
            </a:pPr>
            <a:r>
              <a:rPr lang="en-US" altLang="zh-TW" sz="2400" dirty="0">
                <a:solidFill>
                  <a:srgbClr val="3333FF"/>
                </a:solidFill>
                <a:latin typeface="Arial" charset="0"/>
              </a:rPr>
              <a:t>  flag[j] = FALSE;</a:t>
            </a:r>
          </a:p>
          <a:p>
            <a:pPr marL="342900" indent="-342900" algn="l">
              <a:lnSpc>
                <a:spcPct val="90000"/>
              </a:lnSpc>
              <a:spcBef>
                <a:spcPct val="20000"/>
              </a:spcBef>
            </a:pPr>
            <a:endParaRPr lang="en-US" altLang="zh-TW" sz="2400" dirty="0">
              <a:solidFill>
                <a:srgbClr val="3333FF"/>
              </a:solidFill>
              <a:latin typeface="Arial" charset="0"/>
            </a:endParaRPr>
          </a:p>
          <a:p>
            <a:pPr marL="342900" indent="-342900" algn="l">
              <a:lnSpc>
                <a:spcPct val="90000"/>
              </a:lnSpc>
              <a:spcBef>
                <a:spcPct val="20000"/>
              </a:spcBef>
            </a:pPr>
            <a:r>
              <a:rPr lang="en-US" altLang="zh-TW" sz="2400" dirty="0">
                <a:solidFill>
                  <a:srgbClr val="3333FF"/>
                </a:solidFill>
                <a:latin typeface="Arial" charset="0"/>
              </a:rPr>
              <a:t>    remainder section</a:t>
            </a:r>
          </a:p>
          <a:p>
            <a:pPr marL="342900" indent="-342900" algn="l">
              <a:lnSpc>
                <a:spcPct val="90000"/>
              </a:lnSpc>
              <a:spcBef>
                <a:spcPct val="20000"/>
              </a:spcBef>
            </a:pPr>
            <a:r>
              <a:rPr lang="en-US" altLang="zh-TW" sz="2400" dirty="0">
                <a:solidFill>
                  <a:srgbClr val="3333FF"/>
                </a:solidFill>
                <a:latin typeface="Arial" charset="0"/>
              </a:rPr>
              <a:t>} </a:t>
            </a:r>
            <a:r>
              <a:rPr lang="en-US" altLang="zh-TW" sz="2400" b="1" dirty="0">
                <a:solidFill>
                  <a:srgbClr val="3333FF"/>
                </a:solidFill>
                <a:latin typeface="Arial" charset="0"/>
              </a:rPr>
              <a:t>while</a:t>
            </a:r>
            <a:r>
              <a:rPr lang="en-US" altLang="zh-TW" sz="2400" dirty="0">
                <a:solidFill>
                  <a:srgbClr val="3333FF"/>
                </a:solidFill>
                <a:latin typeface="Arial" charset="0"/>
              </a:rPr>
              <a:t> (1); </a:t>
            </a:r>
          </a:p>
          <a:p>
            <a:pPr marL="342900" indent="-342900" algn="l">
              <a:lnSpc>
                <a:spcPct val="90000"/>
              </a:lnSpc>
              <a:spcBef>
                <a:spcPct val="20000"/>
              </a:spcBef>
            </a:pPr>
            <a:r>
              <a:rPr lang="en-US" altLang="zh-TW" sz="2400" dirty="0">
                <a:solidFill>
                  <a:srgbClr val="0000FF"/>
                </a:solidFill>
                <a:latin typeface="Arial" charset="0"/>
              </a:rPr>
              <a:t>	</a:t>
            </a:r>
          </a:p>
        </p:txBody>
      </p:sp>
      <p:sp>
        <p:nvSpPr>
          <p:cNvPr id="8" name="矩形 7"/>
          <p:cNvSpPr/>
          <p:nvPr/>
        </p:nvSpPr>
        <p:spPr bwMode="auto">
          <a:xfrm>
            <a:off x="2135560" y="1916832"/>
            <a:ext cx="2952328" cy="108012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a:p>
        </p:txBody>
      </p:sp>
      <p:sp>
        <p:nvSpPr>
          <p:cNvPr id="10" name="矩形 9"/>
          <p:cNvSpPr/>
          <p:nvPr/>
        </p:nvSpPr>
        <p:spPr bwMode="auto">
          <a:xfrm>
            <a:off x="6600056" y="1916832"/>
            <a:ext cx="2952328" cy="108012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a:p>
        </p:txBody>
      </p:sp>
      <p:sp>
        <p:nvSpPr>
          <p:cNvPr id="11" name="矩形 10"/>
          <p:cNvSpPr/>
          <p:nvPr/>
        </p:nvSpPr>
        <p:spPr bwMode="auto">
          <a:xfrm>
            <a:off x="2140402" y="3924251"/>
            <a:ext cx="2952328" cy="72008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dirty="0"/>
          </a:p>
        </p:txBody>
      </p:sp>
      <p:sp>
        <p:nvSpPr>
          <p:cNvPr id="12" name="矩形 11"/>
          <p:cNvSpPr/>
          <p:nvPr/>
        </p:nvSpPr>
        <p:spPr bwMode="auto">
          <a:xfrm>
            <a:off x="6569803" y="3924251"/>
            <a:ext cx="2952328" cy="72008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a:p>
        </p:txBody>
      </p:sp>
      <p:sp>
        <p:nvSpPr>
          <p:cNvPr id="2" name="頁尾版面配置區 1"/>
          <p:cNvSpPr>
            <a:spLocks noGrp="1"/>
          </p:cNvSpPr>
          <p:nvPr>
            <p:ph type="ftr" sz="quarter" idx="11"/>
          </p:nvPr>
        </p:nvSpPr>
        <p:spPr/>
        <p:txBody>
          <a:bodyPr/>
          <a:lstStyle/>
          <a:p>
            <a:pPr>
              <a:defRPr/>
            </a:pPr>
            <a:r>
              <a:rPr lang="en-US" altLang="zh-TW"/>
              <a:t>/61</a:t>
            </a:r>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12</a:t>
            </a:fld>
            <a:endParaRPr lang="en-US" altLang="zh-TW"/>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2139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185682" y="1268760"/>
            <a:ext cx="11820636" cy="5025448"/>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b="1" dirty="0">
                <a:solidFill>
                  <a:srgbClr val="000000"/>
                </a:solidFill>
                <a:latin typeface="Courier New" panose="02070309020205020404" pitchFamily="49" charset="0"/>
              </a:rPr>
              <a:t>P</a:t>
            </a:r>
            <a:r>
              <a:rPr lang="en-US" altLang="en-US" b="1" baseline="-25000" dirty="0">
                <a:solidFill>
                  <a:srgbClr val="000000"/>
                </a:solidFill>
                <a:latin typeface="Courier New" panose="02070309020205020404" pitchFamily="49" charset="0"/>
              </a:rPr>
              <a:t>i</a:t>
            </a:r>
            <a:r>
              <a:rPr lang="en-US" altLang="en-US" dirty="0">
                <a:solidFill>
                  <a:srgbClr val="000000"/>
                </a:solidFill>
              </a:rPr>
              <a:t> is ready!</a:t>
            </a:r>
          </a:p>
        </p:txBody>
      </p:sp>
      <p:sp>
        <p:nvSpPr>
          <p:cNvPr id="2" name="頁尾版面配置區 1">
            <a:extLst>
              <a:ext uri="{FF2B5EF4-FFF2-40B4-BE49-F238E27FC236}">
                <a16:creationId xmlns:a16="http://schemas.microsoft.com/office/drawing/2014/main" id="{11B61EB2-756B-444D-9D32-9E055C27B1B6}"/>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4FFD71F9-E8D8-4F7E-BB09-EDF41F98F93D}"/>
              </a:ext>
            </a:extLst>
          </p:cNvPr>
          <p:cNvSpPr>
            <a:spLocks noGrp="1"/>
          </p:cNvSpPr>
          <p:nvPr>
            <p:ph type="sldNum" sz="quarter" idx="12"/>
          </p:nvPr>
        </p:nvSpPr>
        <p:spPr/>
        <p:txBody>
          <a:bodyPr/>
          <a:lstStyle/>
          <a:p>
            <a:pPr>
              <a:defRPr/>
            </a:pPr>
            <a:fld id="{8829B0A6-A5B9-4F19-A482-C4080EE7DAE7}" type="slidenum">
              <a:rPr lang="en-US" altLang="zh-TW" smtClean="0"/>
              <a:pPr>
                <a:defRPr/>
              </a:pPr>
              <a:t>13</a:t>
            </a:fld>
            <a:endParaRPr lang="en-US" altLang="zh-TW" dirty="0"/>
          </a:p>
        </p:txBody>
      </p:sp>
    </p:spTree>
    <p:extLst>
      <p:ext uri="{BB962C8B-B14F-4D97-AF65-F5344CB8AC3E}">
        <p14:creationId xmlns:p14="http://schemas.microsoft.com/office/powerpoint/2010/main" val="56407520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zh-TW"/>
              <a:t>Algorithm (3) for Process P</a:t>
            </a:r>
            <a:r>
              <a:rPr lang="en-US" altLang="zh-TW" baseline="-25000"/>
              <a:t>i </a:t>
            </a:r>
            <a:r>
              <a:rPr lang="en-US" altLang="zh-TW"/>
              <a:t>P</a:t>
            </a:r>
            <a:r>
              <a:rPr lang="en-US" altLang="zh-TW" baseline="-25000"/>
              <a:t>j</a:t>
            </a:r>
          </a:p>
        </p:txBody>
      </p:sp>
      <p:sp>
        <p:nvSpPr>
          <p:cNvPr id="14342" name="Rectangle 3"/>
          <p:cNvSpPr>
            <a:spLocks noGrp="1" noChangeArrowheads="1"/>
          </p:cNvSpPr>
          <p:nvPr>
            <p:ph type="body" idx="1"/>
          </p:nvPr>
        </p:nvSpPr>
        <p:spPr>
          <a:xfrm>
            <a:off x="1524001" y="1268414"/>
            <a:ext cx="4537075" cy="4897437"/>
          </a:xfrm>
        </p:spPr>
        <p:txBody>
          <a:bodyPr/>
          <a:lstStyle/>
          <a:p>
            <a:pPr eaLnBrk="1" hangingPunct="1">
              <a:buFontTx/>
              <a:buNone/>
            </a:pPr>
            <a:r>
              <a:rPr lang="en-US" altLang="zh-TW" sz="2400" dirty="0">
                <a:solidFill>
                  <a:srgbClr val="0000FF"/>
                </a:solidFill>
              </a:rPr>
              <a:t>	while (true) {</a:t>
            </a:r>
          </a:p>
          <a:p>
            <a:pPr eaLnBrk="1" hangingPunct="1">
              <a:buFontTx/>
              <a:buNone/>
            </a:pPr>
            <a:r>
              <a:rPr lang="en-US" altLang="zh-TW" sz="2400" dirty="0">
                <a:solidFill>
                  <a:srgbClr val="0000FF"/>
                </a:solidFill>
              </a:rPr>
              <a:t>        flag[i] = TRUE;</a:t>
            </a:r>
          </a:p>
          <a:p>
            <a:pPr eaLnBrk="1" hangingPunct="1">
              <a:buFontTx/>
              <a:buNone/>
            </a:pPr>
            <a:r>
              <a:rPr lang="en-US" altLang="zh-TW" sz="2400" dirty="0">
                <a:solidFill>
                  <a:srgbClr val="0000FF"/>
                </a:solidFill>
              </a:rPr>
              <a:t>        turn = j;</a:t>
            </a:r>
          </a:p>
          <a:p>
            <a:pPr eaLnBrk="1" hangingPunct="1">
              <a:buFontTx/>
              <a:buNone/>
            </a:pPr>
            <a:r>
              <a:rPr lang="en-US" altLang="zh-TW" sz="2400" dirty="0">
                <a:solidFill>
                  <a:srgbClr val="0000FF"/>
                </a:solidFill>
              </a:rPr>
              <a:t>        while ( flag[j] &amp;&amp; turn == j);</a:t>
            </a:r>
          </a:p>
          <a:p>
            <a:pPr eaLnBrk="1" hangingPunct="1">
              <a:buFontTx/>
              <a:buNone/>
            </a:pPr>
            <a:endParaRPr lang="en-US" altLang="zh-TW" sz="2400" dirty="0">
              <a:solidFill>
                <a:srgbClr val="0000FF"/>
              </a:solidFill>
            </a:endParaRPr>
          </a:p>
          <a:p>
            <a:pPr eaLnBrk="1" hangingPunct="1">
              <a:buFontTx/>
              <a:buNone/>
            </a:pPr>
            <a:r>
              <a:rPr lang="en-US" altLang="zh-TW" sz="2400" dirty="0">
                <a:solidFill>
                  <a:srgbClr val="0000FF"/>
                </a:solidFill>
              </a:rPr>
              <a:t>            </a:t>
            </a:r>
            <a:r>
              <a:rPr lang="en-US" altLang="zh-TW" sz="2400" b="1" dirty="0">
                <a:solidFill>
                  <a:srgbClr val="CC9900"/>
                </a:solidFill>
              </a:rPr>
              <a:t>CRITICAL SECTION</a:t>
            </a:r>
          </a:p>
          <a:p>
            <a:pPr eaLnBrk="1" hangingPunct="1">
              <a:buFontTx/>
              <a:buNone/>
            </a:pPr>
            <a:endParaRPr lang="en-US" altLang="zh-TW" sz="2400" dirty="0">
              <a:solidFill>
                <a:schemeClr val="folHlink"/>
              </a:solidFill>
            </a:endParaRPr>
          </a:p>
          <a:p>
            <a:pPr eaLnBrk="1" hangingPunct="1">
              <a:buFontTx/>
              <a:buNone/>
            </a:pPr>
            <a:r>
              <a:rPr lang="en-US" altLang="zh-TW" sz="2400" dirty="0">
                <a:solidFill>
                  <a:srgbClr val="0000FF"/>
                </a:solidFill>
              </a:rPr>
              <a:t>        flag[i] = FALSE;</a:t>
            </a:r>
          </a:p>
          <a:p>
            <a:pPr eaLnBrk="1" hangingPunct="1">
              <a:buFontTx/>
              <a:buNone/>
            </a:pPr>
            <a:endParaRPr lang="en-US" altLang="zh-TW" sz="2400" dirty="0">
              <a:solidFill>
                <a:srgbClr val="0000FF"/>
              </a:solidFill>
            </a:endParaRPr>
          </a:p>
          <a:p>
            <a:pPr eaLnBrk="1" hangingPunct="1">
              <a:buFontTx/>
              <a:buNone/>
            </a:pPr>
            <a:r>
              <a:rPr lang="en-US" altLang="zh-TW" sz="2400" dirty="0">
                <a:solidFill>
                  <a:srgbClr val="0000FF"/>
                </a:solidFill>
              </a:rPr>
              <a:t>        </a:t>
            </a:r>
            <a:r>
              <a:rPr lang="en-US" altLang="zh-TW" sz="2400" dirty="0">
                <a:solidFill>
                  <a:srgbClr val="A50021"/>
                </a:solidFill>
              </a:rPr>
              <a:t>REMAINDER SECTION</a:t>
            </a:r>
          </a:p>
          <a:p>
            <a:pPr eaLnBrk="1" hangingPunct="1">
              <a:buFontTx/>
              <a:buNone/>
            </a:pPr>
            <a:r>
              <a:rPr lang="en-US" altLang="zh-TW" sz="2400" dirty="0">
                <a:solidFill>
                  <a:srgbClr val="0000FF"/>
                </a:solidFill>
              </a:rPr>
              <a:t>    }</a:t>
            </a:r>
          </a:p>
          <a:p>
            <a:pPr eaLnBrk="1" hangingPunct="1">
              <a:buFontTx/>
              <a:buNone/>
            </a:pPr>
            <a:r>
              <a:rPr lang="en-US" altLang="zh-TW" sz="2400" dirty="0">
                <a:solidFill>
                  <a:srgbClr val="0000FF"/>
                </a:solidFill>
              </a:rPr>
              <a:t>	</a:t>
            </a:r>
            <a:endParaRPr lang="en-US" altLang="zh-TW" sz="2000" dirty="0">
              <a:solidFill>
                <a:srgbClr val="0000FF"/>
              </a:solidFill>
            </a:endParaRPr>
          </a:p>
        </p:txBody>
      </p:sp>
      <p:sp>
        <p:nvSpPr>
          <p:cNvPr id="14343" name="Rectangle 4"/>
          <p:cNvSpPr>
            <a:spLocks noChangeArrowheads="1"/>
          </p:cNvSpPr>
          <p:nvPr/>
        </p:nvSpPr>
        <p:spPr bwMode="auto">
          <a:xfrm>
            <a:off x="6130926" y="1268414"/>
            <a:ext cx="4537075" cy="4897437"/>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pPr>
            <a:r>
              <a:rPr lang="en-US" altLang="zh-TW" sz="2400">
                <a:solidFill>
                  <a:srgbClr val="0000FF"/>
                </a:solidFill>
                <a:latin typeface="Arial" charset="0"/>
              </a:rPr>
              <a:t>	while (true) {</a:t>
            </a:r>
          </a:p>
          <a:p>
            <a:pPr marL="342900" indent="-342900" algn="l">
              <a:spcBef>
                <a:spcPct val="20000"/>
              </a:spcBef>
            </a:pPr>
            <a:r>
              <a:rPr lang="en-US" altLang="zh-TW" sz="2400">
                <a:solidFill>
                  <a:srgbClr val="0000FF"/>
                </a:solidFill>
                <a:latin typeface="Arial" charset="0"/>
              </a:rPr>
              <a:t>        flag[j] = TRUE;</a:t>
            </a:r>
          </a:p>
          <a:p>
            <a:pPr marL="342900" indent="-342900" algn="l">
              <a:spcBef>
                <a:spcPct val="20000"/>
              </a:spcBef>
            </a:pPr>
            <a:r>
              <a:rPr lang="en-US" altLang="zh-TW" sz="2400">
                <a:solidFill>
                  <a:srgbClr val="0000FF"/>
                </a:solidFill>
                <a:latin typeface="Arial" charset="0"/>
              </a:rPr>
              <a:t>        turn = i;</a:t>
            </a:r>
          </a:p>
          <a:p>
            <a:pPr marL="342900" indent="-342900" algn="l">
              <a:spcBef>
                <a:spcPct val="20000"/>
              </a:spcBef>
            </a:pPr>
            <a:r>
              <a:rPr lang="en-US" altLang="zh-TW" sz="2400">
                <a:solidFill>
                  <a:srgbClr val="0000FF"/>
                </a:solidFill>
                <a:latin typeface="Arial" charset="0"/>
              </a:rPr>
              <a:t>        while ( flag[i] &amp;&amp; turn == i);</a:t>
            </a:r>
          </a:p>
          <a:p>
            <a:pPr marL="342900" indent="-342900" algn="l">
              <a:spcBef>
                <a:spcPct val="20000"/>
              </a:spcBef>
            </a:pPr>
            <a:endParaRPr lang="en-US" altLang="zh-TW" sz="2400">
              <a:solidFill>
                <a:srgbClr val="0000FF"/>
              </a:solidFill>
              <a:latin typeface="Arial" charset="0"/>
            </a:endParaRPr>
          </a:p>
          <a:p>
            <a:pPr marL="342900" indent="-342900" algn="l">
              <a:spcBef>
                <a:spcPct val="20000"/>
              </a:spcBef>
            </a:pPr>
            <a:r>
              <a:rPr lang="en-US" altLang="zh-TW" sz="2400">
                <a:solidFill>
                  <a:srgbClr val="0000FF"/>
                </a:solidFill>
                <a:latin typeface="Arial" charset="0"/>
              </a:rPr>
              <a:t>            </a:t>
            </a:r>
            <a:r>
              <a:rPr lang="en-US" altLang="zh-TW" sz="2400" b="1">
                <a:solidFill>
                  <a:srgbClr val="CC9900"/>
                </a:solidFill>
                <a:latin typeface="Arial" charset="0"/>
              </a:rPr>
              <a:t>CRITICAL SECTION</a:t>
            </a:r>
          </a:p>
          <a:p>
            <a:pPr marL="342900" indent="-342900" algn="l">
              <a:spcBef>
                <a:spcPct val="20000"/>
              </a:spcBef>
            </a:pPr>
            <a:endParaRPr lang="en-US" altLang="zh-TW" sz="2400">
              <a:solidFill>
                <a:srgbClr val="CC9900"/>
              </a:solidFill>
              <a:latin typeface="Arial" charset="0"/>
            </a:endParaRPr>
          </a:p>
          <a:p>
            <a:pPr marL="342900" indent="-342900" algn="l">
              <a:spcBef>
                <a:spcPct val="20000"/>
              </a:spcBef>
            </a:pPr>
            <a:r>
              <a:rPr lang="en-US" altLang="zh-TW" sz="2400">
                <a:solidFill>
                  <a:srgbClr val="0000FF"/>
                </a:solidFill>
                <a:latin typeface="Arial" charset="0"/>
              </a:rPr>
              <a:t>        flag[j] = FALSE;</a:t>
            </a:r>
          </a:p>
          <a:p>
            <a:pPr marL="342900" indent="-342900" algn="l">
              <a:spcBef>
                <a:spcPct val="20000"/>
              </a:spcBef>
            </a:pPr>
            <a:endParaRPr lang="en-US" altLang="zh-TW" sz="2400">
              <a:solidFill>
                <a:srgbClr val="0000FF"/>
              </a:solidFill>
              <a:latin typeface="Arial" charset="0"/>
            </a:endParaRPr>
          </a:p>
          <a:p>
            <a:pPr marL="342900" indent="-342900" algn="l">
              <a:spcBef>
                <a:spcPct val="20000"/>
              </a:spcBef>
            </a:pPr>
            <a:r>
              <a:rPr lang="en-US" altLang="zh-TW" sz="2400">
                <a:solidFill>
                  <a:srgbClr val="0000FF"/>
                </a:solidFill>
                <a:latin typeface="Arial" charset="0"/>
              </a:rPr>
              <a:t>        </a:t>
            </a:r>
            <a:r>
              <a:rPr lang="en-US" altLang="zh-TW" sz="2400">
                <a:solidFill>
                  <a:srgbClr val="A50021"/>
                </a:solidFill>
                <a:latin typeface="Arial" charset="0"/>
              </a:rPr>
              <a:t>REMAINDER SECTION</a:t>
            </a:r>
          </a:p>
          <a:p>
            <a:pPr marL="342900" indent="-342900" algn="l">
              <a:spcBef>
                <a:spcPct val="20000"/>
              </a:spcBef>
            </a:pPr>
            <a:r>
              <a:rPr lang="en-US" altLang="zh-TW" sz="2400">
                <a:solidFill>
                  <a:srgbClr val="0000FF"/>
                </a:solidFill>
                <a:latin typeface="Arial" charset="0"/>
              </a:rPr>
              <a:t>    }</a:t>
            </a:r>
          </a:p>
          <a:p>
            <a:pPr marL="342900" indent="-342900" algn="l">
              <a:spcBef>
                <a:spcPct val="20000"/>
              </a:spcBef>
            </a:pPr>
            <a:r>
              <a:rPr lang="en-US" altLang="zh-TW" sz="2400">
                <a:solidFill>
                  <a:srgbClr val="0000FF"/>
                </a:solidFill>
                <a:latin typeface="Arial" charset="0"/>
              </a:rPr>
              <a:t>	</a:t>
            </a:r>
            <a:endParaRPr lang="en-US" altLang="zh-TW" sz="2000">
              <a:solidFill>
                <a:srgbClr val="0000FF"/>
              </a:solidFill>
              <a:latin typeface="Arial" charset="0"/>
            </a:endParaRPr>
          </a:p>
        </p:txBody>
      </p:sp>
      <p:sp>
        <p:nvSpPr>
          <p:cNvPr id="8" name="矩形 7"/>
          <p:cNvSpPr/>
          <p:nvPr/>
        </p:nvSpPr>
        <p:spPr bwMode="auto">
          <a:xfrm>
            <a:off x="2135196" y="1700808"/>
            <a:ext cx="3816788" cy="1368152"/>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a:p>
        </p:txBody>
      </p:sp>
      <p:sp>
        <p:nvSpPr>
          <p:cNvPr id="9" name="矩形 8"/>
          <p:cNvSpPr/>
          <p:nvPr/>
        </p:nvSpPr>
        <p:spPr bwMode="auto">
          <a:xfrm>
            <a:off x="2135560" y="4221088"/>
            <a:ext cx="2952328" cy="72008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a:p>
        </p:txBody>
      </p:sp>
      <p:sp>
        <p:nvSpPr>
          <p:cNvPr id="10" name="矩形 9"/>
          <p:cNvSpPr/>
          <p:nvPr/>
        </p:nvSpPr>
        <p:spPr bwMode="auto">
          <a:xfrm>
            <a:off x="6600056" y="4212765"/>
            <a:ext cx="2952328" cy="72008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a:p>
        </p:txBody>
      </p:sp>
      <p:sp>
        <p:nvSpPr>
          <p:cNvPr id="11" name="矩形 10"/>
          <p:cNvSpPr/>
          <p:nvPr/>
        </p:nvSpPr>
        <p:spPr bwMode="auto">
          <a:xfrm>
            <a:off x="6744072" y="1709450"/>
            <a:ext cx="3816788" cy="1368152"/>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a:p>
        </p:txBody>
      </p:sp>
      <p:sp>
        <p:nvSpPr>
          <p:cNvPr id="2" name="頁尾版面配置區 1"/>
          <p:cNvSpPr>
            <a:spLocks noGrp="1"/>
          </p:cNvSpPr>
          <p:nvPr>
            <p:ph type="ftr" sz="quarter" idx="11"/>
          </p:nvPr>
        </p:nvSpPr>
        <p:spPr/>
        <p:txBody>
          <a:bodyPr/>
          <a:lstStyle/>
          <a:p>
            <a:pPr>
              <a:defRPr/>
            </a:pPr>
            <a:r>
              <a:rPr lang="en-US" altLang="zh-TW"/>
              <a:t>/61</a:t>
            </a:r>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14</a:t>
            </a:fld>
            <a:endParaRPr lang="en-US" altLang="zh-TW"/>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351697" y="260648"/>
            <a:ext cx="9488601"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1944970" y="1484784"/>
            <a:ext cx="8302053"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sz="2400" dirty="0">
                <a:solidFill>
                  <a:srgbClr val="000000"/>
                </a:solidFill>
              </a:rPr>
              <a:t>        1.   Mutual exclusion is preserved</a:t>
            </a:r>
          </a:p>
          <a:p>
            <a:pPr>
              <a:buFont typeface="Monotype Sorts" pitchFamily="-84" charset="2"/>
              <a:buNone/>
            </a:pPr>
            <a:r>
              <a:rPr lang="en-US" altLang="en-US" sz="2400" dirty="0">
                <a:solidFill>
                  <a:srgbClr val="000000"/>
                </a:solidFill>
              </a:rPr>
              <a:t>                </a:t>
            </a:r>
            <a:r>
              <a:rPr lang="en-US" altLang="en-US" sz="2400" b="1" dirty="0">
                <a:solidFill>
                  <a:srgbClr val="000000"/>
                </a:solidFill>
                <a:latin typeface="Courier New" panose="02070309020205020404" pitchFamily="49" charset="0"/>
              </a:rPr>
              <a:t>P</a:t>
            </a:r>
            <a:r>
              <a:rPr lang="en-US" altLang="en-US" sz="2400" b="1" baseline="-25000" dirty="0">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r>
              <a:rPr lang="en-US" altLang="en-US" sz="2400" dirty="0">
                <a:solidFill>
                  <a:srgbClr val="000000"/>
                </a:solidFill>
              </a:rPr>
              <a:t>enters CS only if:</a:t>
            </a:r>
          </a:p>
          <a:p>
            <a:pPr>
              <a:buFont typeface="Monotype Sorts" pitchFamily="-84" charset="2"/>
              <a:buNone/>
            </a:pPr>
            <a:r>
              <a:rPr lang="en-US" altLang="en-US" sz="2400" dirty="0">
                <a:solidFill>
                  <a:srgbClr val="000000"/>
                </a:solidFill>
              </a:rPr>
              <a:t>                      either </a:t>
            </a:r>
            <a:r>
              <a:rPr lang="en-US" altLang="en-US" sz="2400" b="1" dirty="0">
                <a:solidFill>
                  <a:srgbClr val="000000"/>
                </a:solidFill>
                <a:latin typeface="Courier New" panose="02070309020205020404" pitchFamily="49" charset="0"/>
              </a:rPr>
              <a:t>flag[j] = FALSE </a:t>
            </a:r>
            <a:r>
              <a:rPr lang="en-US" altLang="en-US" sz="2400" dirty="0">
                <a:solidFill>
                  <a:srgbClr val="000000"/>
                </a:solidFill>
              </a:rPr>
              <a:t>or</a:t>
            </a:r>
            <a:r>
              <a:rPr lang="en-US" altLang="en-US" sz="2400" b="1" dirty="0">
                <a:solidFill>
                  <a:srgbClr val="000000"/>
                </a:solidFill>
                <a:latin typeface="Courier New" panose="02070309020205020404" pitchFamily="49" charset="0"/>
              </a:rPr>
              <a:t> turn = i</a:t>
            </a:r>
            <a:endParaRPr lang="en-US" altLang="en-US" sz="2400" dirty="0">
              <a:solidFill>
                <a:srgbClr val="000000"/>
              </a:solidFill>
            </a:endParaRPr>
          </a:p>
          <a:p>
            <a:pPr>
              <a:buFont typeface="Monotype Sorts" pitchFamily="-84" charset="2"/>
              <a:buNone/>
            </a:pPr>
            <a:r>
              <a:rPr lang="en-US" altLang="en-US" sz="2400" dirty="0">
                <a:solidFill>
                  <a:srgbClr val="000000"/>
                </a:solidFill>
              </a:rPr>
              <a:t>        2.   Progress requirement is satisfied</a:t>
            </a:r>
          </a:p>
          <a:p>
            <a:pPr>
              <a:buFont typeface="Monotype Sorts" pitchFamily="-84" charset="2"/>
              <a:buNone/>
            </a:pPr>
            <a:r>
              <a:rPr lang="en-US" altLang="en-US" sz="2400" dirty="0">
                <a:solidFill>
                  <a:srgbClr val="000000"/>
                </a:solidFill>
              </a:rPr>
              <a:t>        3.   Bounded-waiting requirement is met</a:t>
            </a:r>
          </a:p>
          <a:p>
            <a:pPr>
              <a:lnSpc>
                <a:spcPct val="90000"/>
              </a:lnSpc>
            </a:pPr>
            <a:endParaRPr lang="en-US" altLang="en-US" dirty="0"/>
          </a:p>
        </p:txBody>
      </p:sp>
      <p:sp>
        <p:nvSpPr>
          <p:cNvPr id="2" name="頁尾版面配置區 1">
            <a:extLst>
              <a:ext uri="{FF2B5EF4-FFF2-40B4-BE49-F238E27FC236}">
                <a16:creationId xmlns:a16="http://schemas.microsoft.com/office/drawing/2014/main" id="{7A0846EC-1BBB-4F46-8E43-C111A4694F26}"/>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93FD618F-4712-4694-B3DD-061C569A652E}"/>
              </a:ext>
            </a:extLst>
          </p:cNvPr>
          <p:cNvSpPr>
            <a:spLocks noGrp="1"/>
          </p:cNvSpPr>
          <p:nvPr>
            <p:ph type="sldNum" sz="quarter" idx="12"/>
          </p:nvPr>
        </p:nvSpPr>
        <p:spPr/>
        <p:txBody>
          <a:bodyPr/>
          <a:lstStyle/>
          <a:p>
            <a:pPr>
              <a:defRPr/>
            </a:pPr>
            <a:fld id="{8829B0A6-A5B9-4F19-A482-C4080EE7DAE7}" type="slidenum">
              <a:rPr lang="en-US" altLang="zh-TW" smtClean="0"/>
              <a:pPr>
                <a:defRPr/>
              </a:pPr>
              <a:t>15</a:t>
            </a:fld>
            <a:endParaRPr lang="en-US" altLang="zh-TW" dirty="0"/>
          </a:p>
        </p:txBody>
      </p:sp>
    </p:spTree>
    <p:extLst>
      <p:ext uri="{BB962C8B-B14F-4D97-AF65-F5344CB8AC3E}">
        <p14:creationId xmlns:p14="http://schemas.microsoft.com/office/powerpoint/2010/main" val="29795604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515380" y="260648"/>
            <a:ext cx="11161240" cy="576262"/>
          </a:xfrm>
        </p:spPr>
        <p:txBody>
          <a:bodyPr/>
          <a:lstStyle/>
          <a:p>
            <a:r>
              <a:rPr lang="en-US" altLang="en-US"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443372" y="1236176"/>
            <a:ext cx="1130525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a:t>
            </a:r>
            <a:r>
              <a:rPr lang="en-US" altLang="en-US" dirty="0">
                <a:solidFill>
                  <a:srgbClr val="FF0000"/>
                </a:solidFill>
              </a:rPr>
              <a:t>reorder</a:t>
            </a:r>
            <a:r>
              <a:rPr lang="en-US" altLang="en-US" dirty="0"/>
              <a:t>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
        <p:nvSpPr>
          <p:cNvPr id="2" name="頁尾版面配置區 1">
            <a:extLst>
              <a:ext uri="{FF2B5EF4-FFF2-40B4-BE49-F238E27FC236}">
                <a16:creationId xmlns:a16="http://schemas.microsoft.com/office/drawing/2014/main" id="{03B35DA1-65BC-4E0C-9CF9-33C9411DCE07}"/>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541DB0F8-9BC4-4DE8-A0B6-78B7D1F0D290}"/>
              </a:ext>
            </a:extLst>
          </p:cNvPr>
          <p:cNvSpPr>
            <a:spLocks noGrp="1"/>
          </p:cNvSpPr>
          <p:nvPr>
            <p:ph type="sldNum" sz="quarter" idx="12"/>
          </p:nvPr>
        </p:nvSpPr>
        <p:spPr/>
        <p:txBody>
          <a:bodyPr/>
          <a:lstStyle/>
          <a:p>
            <a:pPr>
              <a:defRPr/>
            </a:pPr>
            <a:fld id="{8829B0A6-A5B9-4F19-A482-C4080EE7DAE7}" type="slidenum">
              <a:rPr lang="en-US" altLang="zh-TW" smtClean="0"/>
              <a:pPr>
                <a:defRPr/>
              </a:pPr>
              <a:t>16</a:t>
            </a:fld>
            <a:endParaRPr lang="en-US" altLang="zh-TW" dirty="0"/>
          </a:p>
        </p:txBody>
      </p:sp>
    </p:spTree>
    <p:extLst>
      <p:ext uri="{BB962C8B-B14F-4D97-AF65-F5344CB8AC3E}">
        <p14:creationId xmlns:p14="http://schemas.microsoft.com/office/powerpoint/2010/main" val="126946808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1981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1343472" y="1196753"/>
            <a:ext cx="5112568" cy="5040560"/>
          </a:xfrm>
        </p:spPr>
        <p:txBody>
          <a:bodyPr/>
          <a:lstStyle/>
          <a:p>
            <a:r>
              <a:rPr lang="en-US" altLang="en-US" sz="2400" dirty="0"/>
              <a:t>Two threads share the data:</a:t>
            </a:r>
            <a:br>
              <a:rPr lang="en-US" altLang="en-US" sz="2400" dirty="0"/>
            </a:br>
            <a:r>
              <a:rPr lang="en-US" altLang="en-US" sz="2400" dirty="0"/>
              <a:t>      </a:t>
            </a:r>
            <a:r>
              <a:rPr lang="en-US" altLang="en-US" sz="2400" dirty="0" err="1">
                <a:latin typeface="Courier New" panose="02070309020205020404" pitchFamily="49" charset="0"/>
                <a:cs typeface="Courier New" panose="02070309020205020404" pitchFamily="49" charset="0"/>
              </a:rPr>
              <a:t>boolean</a:t>
            </a:r>
            <a:r>
              <a:rPr lang="en-US" altLang="en-US" sz="2400" dirty="0">
                <a:latin typeface="Courier New" panose="02070309020205020404" pitchFamily="49" charset="0"/>
                <a:cs typeface="Courier New" panose="02070309020205020404" pitchFamily="49" charset="0"/>
              </a:rPr>
              <a:t> flag = FALSE;</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int x = 0;</a:t>
            </a:r>
          </a:p>
          <a:p>
            <a:r>
              <a:rPr lang="en-US" altLang="en-US" sz="2400" dirty="0"/>
              <a:t>Thread 1 performs</a:t>
            </a: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while (!flag)</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print x</a:t>
            </a:r>
          </a:p>
          <a:p>
            <a:r>
              <a:rPr lang="en-US" altLang="en-US" sz="2400" dirty="0"/>
              <a:t>What is the expected output?</a:t>
            </a:r>
          </a:p>
          <a:p>
            <a:pPr marL="0" indent="0">
              <a:buNone/>
            </a:pPr>
            <a:r>
              <a:rPr lang="en-US" altLang="en-US" sz="2400" dirty="0"/>
              <a:t>	100</a:t>
            </a:r>
          </a:p>
          <a:p>
            <a:pPr marL="0" indent="0">
              <a:buNone/>
            </a:pPr>
            <a:r>
              <a:rPr lang="en-US" altLang="en-US" sz="2400" dirty="0"/>
              <a:t>            </a:t>
            </a:r>
          </a:p>
          <a:p>
            <a:pPr marL="0" indent="0">
              <a:buNone/>
            </a:pPr>
            <a:r>
              <a:rPr lang="en-US" altLang="en-US" sz="2400" dirty="0"/>
              <a:t>            </a:t>
            </a:r>
          </a:p>
        </p:txBody>
      </p:sp>
      <p:sp>
        <p:nvSpPr>
          <p:cNvPr id="5" name="Content Placeholder 2">
            <a:extLst>
              <a:ext uri="{FF2B5EF4-FFF2-40B4-BE49-F238E27FC236}">
                <a16:creationId xmlns:a16="http://schemas.microsoft.com/office/drawing/2014/main" id="{AF6765E8-8E79-4C41-AB3D-877DB211081D}"/>
              </a:ext>
            </a:extLst>
          </p:cNvPr>
          <p:cNvSpPr txBox="1">
            <a:spLocks/>
          </p:cNvSpPr>
          <p:nvPr/>
        </p:nvSpPr>
        <p:spPr bwMode="auto">
          <a:xfrm>
            <a:off x="6672064" y="1196752"/>
            <a:ext cx="5112568" cy="5040560"/>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3"/>
              </a:buBlip>
              <a:defRPr kumimoji="1" sz="24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4"/>
              </a:buBlip>
              <a:defRPr kumimoji="1" sz="20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5"/>
              </a:buBlip>
              <a:defRPr kumimoji="1" sz="18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18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a:lstStyle>
          <a:p>
            <a:endParaRPr lang="en-US" altLang="en-US" sz="2000" kern="0" dirty="0"/>
          </a:p>
          <a:p>
            <a:pPr marL="0" indent="0">
              <a:buNone/>
            </a:pPr>
            <a:endParaRPr lang="en-US" altLang="en-US" sz="2000" kern="0" dirty="0"/>
          </a:p>
          <a:p>
            <a:pPr marL="0" indent="0">
              <a:buNone/>
            </a:pPr>
            <a:endParaRPr lang="en-US" altLang="en-US" sz="2400" kern="0" dirty="0"/>
          </a:p>
          <a:p>
            <a:r>
              <a:rPr lang="en-US" altLang="en-US" sz="2400" kern="0" dirty="0"/>
              <a:t>Thread 2 performs</a:t>
            </a:r>
            <a:br>
              <a:rPr lang="en-US" altLang="en-US" sz="2400" kern="0" dirty="0"/>
            </a:br>
            <a:r>
              <a:rPr lang="en-US" altLang="en-US" sz="2400" kern="0" dirty="0"/>
              <a:t>       </a:t>
            </a:r>
            <a:r>
              <a:rPr lang="en-US" altLang="en-US" sz="2400" kern="0" dirty="0">
                <a:latin typeface="Courier New" panose="02070309020205020404" pitchFamily="49" charset="0"/>
                <a:cs typeface="Courier New" panose="02070309020205020404" pitchFamily="49" charset="0"/>
              </a:rPr>
              <a:t>x = 100;</a:t>
            </a:r>
            <a:br>
              <a:rPr lang="en-US" altLang="en-US" sz="2400" kern="0" dirty="0">
                <a:latin typeface="Courier New" panose="02070309020205020404" pitchFamily="49" charset="0"/>
                <a:cs typeface="Courier New" panose="02070309020205020404" pitchFamily="49" charset="0"/>
              </a:rPr>
            </a:br>
            <a:r>
              <a:rPr lang="en-US" altLang="en-US" sz="2400" kern="0" dirty="0">
                <a:latin typeface="Courier New" panose="02070309020205020404" pitchFamily="49" charset="0"/>
                <a:cs typeface="Courier New" panose="02070309020205020404" pitchFamily="49" charset="0"/>
              </a:rPr>
              <a:t>   flag = TRUE</a:t>
            </a:r>
          </a:p>
          <a:p>
            <a:pPr marL="0" indent="0">
              <a:buFontTx/>
              <a:buNone/>
            </a:pPr>
            <a:r>
              <a:rPr lang="en-US" altLang="en-US" sz="2400" kern="0" dirty="0"/>
              <a:t>            </a:t>
            </a:r>
          </a:p>
          <a:p>
            <a:pPr marL="0" indent="0">
              <a:buFontTx/>
              <a:buNone/>
            </a:pPr>
            <a:r>
              <a:rPr lang="en-US" altLang="en-US" sz="2400" kern="0" dirty="0"/>
              <a:t>            </a:t>
            </a:r>
          </a:p>
          <a:p>
            <a:pPr marL="0" indent="0">
              <a:buFontTx/>
              <a:buNone/>
            </a:pPr>
            <a:endParaRPr lang="en-US" altLang="en-US" sz="2400" kern="0" dirty="0"/>
          </a:p>
        </p:txBody>
      </p:sp>
      <p:sp>
        <p:nvSpPr>
          <p:cNvPr id="3" name="頁尾版面配置區 2">
            <a:extLst>
              <a:ext uri="{FF2B5EF4-FFF2-40B4-BE49-F238E27FC236}">
                <a16:creationId xmlns:a16="http://schemas.microsoft.com/office/drawing/2014/main" id="{7B79FFD6-2AF8-4DFD-AD48-B54259590892}"/>
              </a:ext>
            </a:extLst>
          </p:cNvPr>
          <p:cNvSpPr>
            <a:spLocks noGrp="1"/>
          </p:cNvSpPr>
          <p:nvPr>
            <p:ph type="ftr" sz="quarter" idx="11"/>
          </p:nvPr>
        </p:nvSpPr>
        <p:spPr/>
        <p:txBody>
          <a:bodyPr/>
          <a:lstStyle/>
          <a:p>
            <a:pPr>
              <a:defRPr/>
            </a:pPr>
            <a:r>
              <a:rPr lang="en-US" altLang="zh-TW"/>
              <a:t>/61</a:t>
            </a:r>
            <a:endParaRPr lang="en-US" altLang="zh-TW" dirty="0"/>
          </a:p>
        </p:txBody>
      </p:sp>
      <p:sp>
        <p:nvSpPr>
          <p:cNvPr id="4" name="投影片編號版面配置區 3">
            <a:extLst>
              <a:ext uri="{FF2B5EF4-FFF2-40B4-BE49-F238E27FC236}">
                <a16:creationId xmlns:a16="http://schemas.microsoft.com/office/drawing/2014/main" id="{3D9DE32C-3E79-401B-B41F-69A1817AA969}"/>
              </a:ext>
            </a:extLst>
          </p:cNvPr>
          <p:cNvSpPr>
            <a:spLocks noGrp="1"/>
          </p:cNvSpPr>
          <p:nvPr>
            <p:ph type="sldNum" sz="quarter" idx="12"/>
          </p:nvPr>
        </p:nvSpPr>
        <p:spPr/>
        <p:txBody>
          <a:bodyPr/>
          <a:lstStyle/>
          <a:p>
            <a:pPr>
              <a:defRPr/>
            </a:pPr>
            <a:fld id="{8829B0A6-A5B9-4F19-A482-C4080EE7DAE7}" type="slidenum">
              <a:rPr lang="en-US" altLang="zh-TW" smtClean="0"/>
              <a:pPr>
                <a:defRPr/>
              </a:pPr>
              <a:t>17</a:t>
            </a:fld>
            <a:endParaRPr lang="en-US" altLang="zh-TW" dirty="0"/>
          </a:p>
        </p:txBody>
      </p:sp>
    </p:spTree>
    <p:extLst>
      <p:ext uri="{BB962C8B-B14F-4D97-AF65-F5344CB8AC3E}">
        <p14:creationId xmlns:p14="http://schemas.microsoft.com/office/powerpoint/2010/main" val="7679168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839416" y="182958"/>
            <a:ext cx="10026017"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1595500" y="1281762"/>
            <a:ext cx="9001000" cy="4294476"/>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br>
              <a:rPr lang="en-US" altLang="en-US" dirty="0"/>
            </a:br>
            <a:br>
              <a:rPr lang="en-US" altLang="en-US" dirty="0"/>
            </a:br>
            <a:br>
              <a:rPr lang="en-US" altLang="en-US" dirty="0"/>
            </a:br>
            <a:endParaRPr lang="en-US" altLang="en-US" dirty="0"/>
          </a:p>
        </p:txBody>
      </p:sp>
      <p:sp>
        <p:nvSpPr>
          <p:cNvPr id="2" name="頁尾版面配置區 1">
            <a:extLst>
              <a:ext uri="{FF2B5EF4-FFF2-40B4-BE49-F238E27FC236}">
                <a16:creationId xmlns:a16="http://schemas.microsoft.com/office/drawing/2014/main" id="{9040DFBF-6DC8-41F8-982F-368F69BC684D}"/>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C3D56D45-1043-4FF6-B62A-4E4EA3BFC70D}"/>
              </a:ext>
            </a:extLst>
          </p:cNvPr>
          <p:cNvSpPr>
            <a:spLocks noGrp="1"/>
          </p:cNvSpPr>
          <p:nvPr>
            <p:ph type="sldNum" sz="quarter" idx="12"/>
          </p:nvPr>
        </p:nvSpPr>
        <p:spPr/>
        <p:txBody>
          <a:bodyPr/>
          <a:lstStyle/>
          <a:p>
            <a:pPr>
              <a:defRPr/>
            </a:pPr>
            <a:fld id="{8829B0A6-A5B9-4F19-A482-C4080EE7DAE7}" type="slidenum">
              <a:rPr lang="en-US" altLang="zh-TW" smtClean="0"/>
              <a:pPr>
                <a:defRPr/>
              </a:pPr>
              <a:t>18</a:t>
            </a:fld>
            <a:endParaRPr lang="en-US" altLang="zh-TW" dirty="0"/>
          </a:p>
        </p:txBody>
      </p:sp>
    </p:spTree>
    <p:extLst>
      <p:ext uri="{BB962C8B-B14F-4D97-AF65-F5344CB8AC3E}">
        <p14:creationId xmlns:p14="http://schemas.microsoft.com/office/powerpoint/2010/main" val="129066916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2795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2639617" y="1846263"/>
            <a:ext cx="6696744" cy="3886993"/>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en-US" altLang="zh-TW"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3810000" y="5116514"/>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
        <p:nvSpPr>
          <p:cNvPr id="3" name="頁尾版面配置區 2">
            <a:extLst>
              <a:ext uri="{FF2B5EF4-FFF2-40B4-BE49-F238E27FC236}">
                <a16:creationId xmlns:a16="http://schemas.microsoft.com/office/drawing/2014/main" id="{F17A535F-75E0-456C-8B8E-383DDA1FC57A}"/>
              </a:ext>
            </a:extLst>
          </p:cNvPr>
          <p:cNvSpPr>
            <a:spLocks noGrp="1"/>
          </p:cNvSpPr>
          <p:nvPr>
            <p:ph type="ftr" sz="quarter" idx="11"/>
          </p:nvPr>
        </p:nvSpPr>
        <p:spPr/>
        <p:txBody>
          <a:bodyPr/>
          <a:lstStyle/>
          <a:p>
            <a:pPr>
              <a:defRPr/>
            </a:pPr>
            <a:r>
              <a:rPr lang="en-US" altLang="zh-TW"/>
              <a:t>/61</a:t>
            </a:r>
            <a:endParaRPr lang="en-US" altLang="zh-TW" dirty="0"/>
          </a:p>
        </p:txBody>
      </p:sp>
      <p:sp>
        <p:nvSpPr>
          <p:cNvPr id="4" name="投影片編號版面配置區 3">
            <a:extLst>
              <a:ext uri="{FF2B5EF4-FFF2-40B4-BE49-F238E27FC236}">
                <a16:creationId xmlns:a16="http://schemas.microsoft.com/office/drawing/2014/main" id="{1E9A77C7-BB86-4856-9117-83C693F2E015}"/>
              </a:ext>
            </a:extLst>
          </p:cNvPr>
          <p:cNvSpPr>
            <a:spLocks noGrp="1"/>
          </p:cNvSpPr>
          <p:nvPr>
            <p:ph type="sldNum" sz="quarter" idx="12"/>
          </p:nvPr>
        </p:nvSpPr>
        <p:spPr/>
        <p:txBody>
          <a:bodyPr/>
          <a:lstStyle/>
          <a:p>
            <a:pPr>
              <a:defRPr/>
            </a:pPr>
            <a:fld id="{8829B0A6-A5B9-4F19-A482-C4080EE7DAE7}" type="slidenum">
              <a:rPr lang="en-US" altLang="zh-TW" smtClean="0"/>
              <a:pPr>
                <a:defRPr/>
              </a:pPr>
              <a:t>1</a:t>
            </a:fld>
            <a:endParaRPr lang="en-US" altLang="zh-TW" dirty="0"/>
          </a:p>
        </p:txBody>
      </p:sp>
    </p:spTree>
    <p:extLst>
      <p:ext uri="{BB962C8B-B14F-4D97-AF65-F5344CB8AC3E}">
        <p14:creationId xmlns:p14="http://schemas.microsoft.com/office/powerpoint/2010/main" val="335104237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2423592" y="404664"/>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59668" y="1484784"/>
            <a:ext cx="12072663" cy="4824536"/>
          </a:xfrm>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br>
              <a:rPr lang="en-US" altLang="en-US" dirty="0"/>
            </a:br>
            <a:br>
              <a:rPr lang="en-US" altLang="en-US" dirty="0"/>
            </a:br>
            <a:br>
              <a:rPr lang="en-US" altLang="en-US" dirty="0"/>
            </a:br>
            <a:endParaRPr lang="en-US" altLang="en-US" dirty="0"/>
          </a:p>
        </p:txBody>
      </p:sp>
      <p:sp>
        <p:nvSpPr>
          <p:cNvPr id="5" name="矩形 1">
            <a:extLst>
              <a:ext uri="{FF2B5EF4-FFF2-40B4-BE49-F238E27FC236}">
                <a16:creationId xmlns:a16="http://schemas.microsoft.com/office/drawing/2014/main" id="{C584B52E-70D3-46FF-BCED-3EF8CA9A3171}"/>
              </a:ext>
            </a:extLst>
          </p:cNvPr>
          <p:cNvSpPr>
            <a:spLocks noChangeArrowheads="1"/>
          </p:cNvSpPr>
          <p:nvPr/>
        </p:nvSpPr>
        <p:spPr bwMode="auto">
          <a:xfrm>
            <a:off x="1271465" y="2060849"/>
            <a:ext cx="9577064" cy="2448272"/>
          </a:xfrm>
          <a:prstGeom prst="rect">
            <a:avLst/>
          </a:prstGeom>
          <a:solidFill>
            <a:schemeClr val="bg1"/>
          </a:solidFill>
          <a:ln>
            <a:noFill/>
          </a:ln>
          <a:extLst>
            <a:ext uri="{91240B29-F687-4F45-9708-019B960494DF}">
              <a14:hiddenLine xmlns:a14="http://schemas.microsoft.com/office/drawing/2010/main" w="0" algn="ctr">
                <a:solidFill>
                  <a:srgbClr val="000000"/>
                </a:solidFill>
                <a:round/>
                <a:headEnd/>
                <a:tailEnd/>
              </a14:hiddenLine>
            </a:ext>
          </a:extLst>
        </p:spPr>
        <p:txBody>
          <a:bodyPr/>
          <a:lstStyle/>
          <a:p>
            <a:endParaRPr lang="zh-TW" altLang="en-US"/>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2409" y="2204864"/>
            <a:ext cx="8907843"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479FE027-7918-4063-941B-7CEDF37C7C0C}"/>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EE7215CB-9C00-4411-8BA3-2FD36859009A}"/>
              </a:ext>
            </a:extLst>
          </p:cNvPr>
          <p:cNvSpPr>
            <a:spLocks noGrp="1"/>
          </p:cNvSpPr>
          <p:nvPr>
            <p:ph type="sldNum" sz="quarter" idx="12"/>
          </p:nvPr>
        </p:nvSpPr>
        <p:spPr/>
        <p:txBody>
          <a:bodyPr/>
          <a:lstStyle/>
          <a:p>
            <a:pPr>
              <a:defRPr/>
            </a:pPr>
            <a:fld id="{8829B0A6-A5B9-4F19-A482-C4080EE7DAE7}" type="slidenum">
              <a:rPr lang="en-US" altLang="zh-TW" smtClean="0"/>
              <a:pPr>
                <a:defRPr/>
              </a:pPr>
              <a:t>19</a:t>
            </a:fld>
            <a:endParaRPr lang="en-US" altLang="zh-TW" dirty="0"/>
          </a:p>
        </p:txBody>
      </p:sp>
    </p:spTree>
    <p:extLst>
      <p:ext uri="{BB962C8B-B14F-4D97-AF65-F5344CB8AC3E}">
        <p14:creationId xmlns:p14="http://schemas.microsoft.com/office/powerpoint/2010/main" val="159820787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2624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1700945" y="1242756"/>
            <a:ext cx="9433047"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p>
          <a:p>
            <a:pPr marL="914400" lvl="1" indent="-457200">
              <a:lnSpc>
                <a:spcPct val="90000"/>
              </a:lnSpc>
              <a:buFont typeface="+mj-lt"/>
              <a:buAutoNum type="arabicPeriod"/>
              <a:tabLst>
                <a:tab pos="739775" algn="l"/>
                <a:tab pos="1020763" algn="l"/>
                <a:tab pos="1257300" algn="l"/>
              </a:tabLst>
            </a:pPr>
            <a:r>
              <a:rPr lang="en-US" altLang="en-US" dirty="0"/>
              <a:t>Memory Barriers/Fences</a:t>
            </a:r>
          </a:p>
          <a:p>
            <a:pPr marL="914400" lvl="1" indent="-457200">
              <a:lnSpc>
                <a:spcPct val="90000"/>
              </a:lnSpc>
              <a:buFont typeface="+mj-lt"/>
              <a:buAutoNum type="arabicPeriod"/>
              <a:tabLst>
                <a:tab pos="739775" algn="l"/>
                <a:tab pos="1020763" algn="l"/>
                <a:tab pos="1257300" algn="l"/>
              </a:tabLst>
            </a:pPr>
            <a:r>
              <a:rPr lang="en-US" altLang="en-US" dirty="0"/>
              <a:t>Hardware instructions</a:t>
            </a:r>
          </a:p>
          <a:p>
            <a:pPr marL="914400" lvl="1" indent="-457200">
              <a:lnSpc>
                <a:spcPct val="90000"/>
              </a:lnSpc>
              <a:buFont typeface="+mj-lt"/>
              <a:buAutoNum type="arabicPeriod"/>
              <a:tabLst>
                <a:tab pos="739775" algn="l"/>
                <a:tab pos="1020763" algn="l"/>
                <a:tab pos="1257300" algn="l"/>
              </a:tabLst>
            </a:pPr>
            <a:r>
              <a:rPr lang="en-US" altLang="en-US" dirty="0"/>
              <a:t>Atomic variables </a:t>
            </a:r>
          </a:p>
        </p:txBody>
      </p:sp>
      <p:sp>
        <p:nvSpPr>
          <p:cNvPr id="2" name="頁尾版面配置區 1">
            <a:extLst>
              <a:ext uri="{FF2B5EF4-FFF2-40B4-BE49-F238E27FC236}">
                <a16:creationId xmlns:a16="http://schemas.microsoft.com/office/drawing/2014/main" id="{10E580DD-EC4B-47F0-ADD3-94188E7F4827}"/>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0815A9C4-D551-484F-AC43-CBA35B9EB4BB}"/>
              </a:ext>
            </a:extLst>
          </p:cNvPr>
          <p:cNvSpPr>
            <a:spLocks noGrp="1"/>
          </p:cNvSpPr>
          <p:nvPr>
            <p:ph type="sldNum" sz="quarter" idx="12"/>
          </p:nvPr>
        </p:nvSpPr>
        <p:spPr/>
        <p:txBody>
          <a:bodyPr/>
          <a:lstStyle/>
          <a:p>
            <a:pPr>
              <a:defRPr/>
            </a:pPr>
            <a:fld id="{8829B0A6-A5B9-4F19-A482-C4080EE7DAE7}" type="slidenum">
              <a:rPr lang="en-US" altLang="zh-TW" smtClean="0"/>
              <a:pPr>
                <a:defRPr/>
              </a:pPr>
              <a:t>20</a:t>
            </a:fld>
            <a:endParaRPr lang="en-US" altLang="zh-TW" dirty="0"/>
          </a:p>
        </p:txBody>
      </p:sp>
    </p:spTree>
    <p:extLst>
      <p:ext uri="{BB962C8B-B14F-4D97-AF65-F5344CB8AC3E}">
        <p14:creationId xmlns:p14="http://schemas.microsoft.com/office/powerpoint/2010/main" val="147587702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1981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623392" y="1340768"/>
            <a:ext cx="10945216" cy="4590537"/>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
        <p:nvSpPr>
          <p:cNvPr id="2" name="頁尾版面配置區 1">
            <a:extLst>
              <a:ext uri="{FF2B5EF4-FFF2-40B4-BE49-F238E27FC236}">
                <a16:creationId xmlns:a16="http://schemas.microsoft.com/office/drawing/2014/main" id="{C06570A3-D342-429D-B332-5BE2CE318D65}"/>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703D9A15-3E41-43B4-A1DA-3734A275DD1F}"/>
              </a:ext>
            </a:extLst>
          </p:cNvPr>
          <p:cNvSpPr>
            <a:spLocks noGrp="1"/>
          </p:cNvSpPr>
          <p:nvPr>
            <p:ph type="sldNum" sz="quarter" idx="12"/>
          </p:nvPr>
        </p:nvSpPr>
        <p:spPr/>
        <p:txBody>
          <a:bodyPr/>
          <a:lstStyle/>
          <a:p>
            <a:pPr>
              <a:defRPr/>
            </a:pPr>
            <a:fld id="{8829B0A6-A5B9-4F19-A482-C4080EE7DAE7}" type="slidenum">
              <a:rPr lang="en-US" altLang="zh-TW" smtClean="0"/>
              <a:pPr>
                <a:defRPr/>
              </a:pPr>
              <a:t>21</a:t>
            </a:fld>
            <a:endParaRPr lang="en-US" altLang="zh-TW" dirty="0"/>
          </a:p>
        </p:txBody>
      </p:sp>
    </p:spTree>
    <p:extLst>
      <p:ext uri="{BB962C8B-B14F-4D97-AF65-F5344CB8AC3E}">
        <p14:creationId xmlns:p14="http://schemas.microsoft.com/office/powerpoint/2010/main" val="125622790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1981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979574" y="1268760"/>
            <a:ext cx="10232852" cy="5255865"/>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a:t>
            </a:r>
            <a:r>
              <a:rPr lang="en-US" altLang="en-US" dirty="0">
                <a:solidFill>
                  <a:srgbClr val="FF0000"/>
                </a:solidFill>
              </a:rPr>
              <a:t>future</a:t>
            </a:r>
            <a:r>
              <a:rPr lang="en-US" altLang="en-US" dirty="0"/>
              <a:t> load or store operations are performed.</a:t>
            </a:r>
          </a:p>
          <a:p>
            <a:endParaRPr lang="en-US" altLang="en-US" dirty="0"/>
          </a:p>
        </p:txBody>
      </p:sp>
      <p:sp>
        <p:nvSpPr>
          <p:cNvPr id="2" name="頁尾版面配置區 1">
            <a:extLst>
              <a:ext uri="{FF2B5EF4-FFF2-40B4-BE49-F238E27FC236}">
                <a16:creationId xmlns:a16="http://schemas.microsoft.com/office/drawing/2014/main" id="{C04468ED-1A7E-4A29-AD7E-277859AF206B}"/>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CB3F299C-E64A-4809-97CB-4CF2F58A66A5}"/>
              </a:ext>
            </a:extLst>
          </p:cNvPr>
          <p:cNvSpPr>
            <a:spLocks noGrp="1"/>
          </p:cNvSpPr>
          <p:nvPr>
            <p:ph type="sldNum" sz="quarter" idx="12"/>
          </p:nvPr>
        </p:nvSpPr>
        <p:spPr/>
        <p:txBody>
          <a:bodyPr/>
          <a:lstStyle/>
          <a:p>
            <a:pPr>
              <a:defRPr/>
            </a:pPr>
            <a:fld id="{8829B0A6-A5B9-4F19-A482-C4080EE7DAE7}" type="slidenum">
              <a:rPr lang="en-US" altLang="zh-TW" smtClean="0"/>
              <a:pPr>
                <a:defRPr/>
              </a:pPr>
              <a:t>22</a:t>
            </a:fld>
            <a:endParaRPr lang="en-US" altLang="zh-TW" dirty="0"/>
          </a:p>
        </p:txBody>
      </p:sp>
      <p:pic>
        <p:nvPicPr>
          <p:cNvPr id="4" name="圖片 3">
            <a:extLst>
              <a:ext uri="{FF2B5EF4-FFF2-40B4-BE49-F238E27FC236}">
                <a16:creationId xmlns:a16="http://schemas.microsoft.com/office/drawing/2014/main" id="{BFC7A79D-C4B6-446A-9E93-A1D3B233A097}"/>
              </a:ext>
            </a:extLst>
          </p:cNvPr>
          <p:cNvPicPr>
            <a:picLocks noChangeAspect="1"/>
          </p:cNvPicPr>
          <p:nvPr/>
        </p:nvPicPr>
        <p:blipFill>
          <a:blip r:embed="rId2"/>
          <a:stretch>
            <a:fillRect/>
          </a:stretch>
        </p:blipFill>
        <p:spPr>
          <a:xfrm>
            <a:off x="7608168" y="4586657"/>
            <a:ext cx="3467100" cy="1066800"/>
          </a:xfrm>
          <a:prstGeom prst="rect">
            <a:avLst/>
          </a:prstGeom>
        </p:spPr>
      </p:pic>
      <p:pic>
        <p:nvPicPr>
          <p:cNvPr id="5" name="圖片 4">
            <a:extLst>
              <a:ext uri="{FF2B5EF4-FFF2-40B4-BE49-F238E27FC236}">
                <a16:creationId xmlns:a16="http://schemas.microsoft.com/office/drawing/2014/main" id="{2B22AF45-4472-4A74-93E0-5ED2AE5896FD}"/>
              </a:ext>
            </a:extLst>
          </p:cNvPr>
          <p:cNvPicPr>
            <a:picLocks noChangeAspect="1"/>
          </p:cNvPicPr>
          <p:nvPr/>
        </p:nvPicPr>
        <p:blipFill>
          <a:blip r:embed="rId3"/>
          <a:stretch>
            <a:fillRect/>
          </a:stretch>
        </p:blipFill>
        <p:spPr>
          <a:xfrm>
            <a:off x="1250634" y="4580077"/>
            <a:ext cx="6086475" cy="1857375"/>
          </a:xfrm>
          <a:prstGeom prst="rect">
            <a:avLst/>
          </a:prstGeom>
        </p:spPr>
      </p:pic>
    </p:spTree>
    <p:extLst>
      <p:ext uri="{BB962C8B-B14F-4D97-AF65-F5344CB8AC3E}">
        <p14:creationId xmlns:p14="http://schemas.microsoft.com/office/powerpoint/2010/main" val="92458363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1981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1631504" y="1268760"/>
            <a:ext cx="8928992" cy="1187013"/>
          </a:xfrm>
        </p:spPr>
        <p:txBody>
          <a:bodyPr/>
          <a:lstStyle/>
          <a:p>
            <a:r>
              <a:rPr lang="en-US" altLang="en-US" sz="2400" dirty="0"/>
              <a:t>Returning to the example of slides 6.17 - 6.18</a:t>
            </a:r>
          </a:p>
          <a:p>
            <a:r>
              <a:rPr lang="en-US" altLang="en-US" sz="2400" dirty="0"/>
              <a:t>We could add a memory barrier to the following instructions to ensure Thread 1 outputs 100:</a:t>
            </a:r>
          </a:p>
        </p:txBody>
      </p:sp>
      <p:sp>
        <p:nvSpPr>
          <p:cNvPr id="2" name="頁尾版面配置區 1">
            <a:extLst>
              <a:ext uri="{FF2B5EF4-FFF2-40B4-BE49-F238E27FC236}">
                <a16:creationId xmlns:a16="http://schemas.microsoft.com/office/drawing/2014/main" id="{5683EA07-5E96-4DBC-A3E4-E2370E791BA0}"/>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5F3F98ED-5944-4871-BF53-633038833A53}"/>
              </a:ext>
            </a:extLst>
          </p:cNvPr>
          <p:cNvSpPr>
            <a:spLocks noGrp="1"/>
          </p:cNvSpPr>
          <p:nvPr>
            <p:ph type="sldNum" sz="quarter" idx="12"/>
          </p:nvPr>
        </p:nvSpPr>
        <p:spPr/>
        <p:txBody>
          <a:bodyPr/>
          <a:lstStyle/>
          <a:p>
            <a:pPr>
              <a:defRPr/>
            </a:pPr>
            <a:fld id="{8829B0A6-A5B9-4F19-A482-C4080EE7DAE7}" type="slidenum">
              <a:rPr lang="en-US" altLang="zh-TW" smtClean="0"/>
              <a:pPr>
                <a:defRPr/>
              </a:pPr>
              <a:t>23</a:t>
            </a:fld>
            <a:endParaRPr lang="en-US" altLang="zh-TW" dirty="0"/>
          </a:p>
        </p:txBody>
      </p:sp>
      <p:sp>
        <p:nvSpPr>
          <p:cNvPr id="6" name="Content Placeholder 2">
            <a:extLst>
              <a:ext uri="{FF2B5EF4-FFF2-40B4-BE49-F238E27FC236}">
                <a16:creationId xmlns:a16="http://schemas.microsoft.com/office/drawing/2014/main" id="{7A3D98EA-3535-4367-A329-A55F5AA11F91}"/>
              </a:ext>
            </a:extLst>
          </p:cNvPr>
          <p:cNvSpPr txBox="1">
            <a:spLocks/>
          </p:cNvSpPr>
          <p:nvPr/>
        </p:nvSpPr>
        <p:spPr bwMode="auto">
          <a:xfrm>
            <a:off x="1602078" y="2475717"/>
            <a:ext cx="4341294" cy="1621399"/>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3"/>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4"/>
              </a:buBlip>
              <a:defRPr kumimoji="1" sz="24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5"/>
              </a:buBlip>
              <a:defRPr kumimoji="1" sz="20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6"/>
              </a:buBlip>
              <a:defRPr kumimoji="1" sz="18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18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a:lstStyle>
          <a:p>
            <a:r>
              <a:rPr lang="en-US" altLang="en-US" sz="2400" kern="0" dirty="0"/>
              <a:t>Thread 1 now performs</a:t>
            </a:r>
            <a:br>
              <a:rPr lang="en-US" altLang="en-US" sz="2400" kern="0" dirty="0"/>
            </a:br>
            <a:r>
              <a:rPr lang="en-US" altLang="en-US" sz="2400" kern="0" dirty="0"/>
              <a:t>     </a:t>
            </a:r>
            <a:r>
              <a:rPr lang="en-US" altLang="en-US" sz="2400" kern="0" dirty="0">
                <a:latin typeface="Courier New" panose="02070309020205020404" pitchFamily="49" charset="0"/>
                <a:cs typeface="Courier New" panose="02070309020205020404" pitchFamily="49" charset="0"/>
              </a:rPr>
              <a:t>while (!flag)</a:t>
            </a:r>
            <a:br>
              <a:rPr lang="en-US" altLang="en-US" sz="2400" kern="0" dirty="0">
                <a:latin typeface="Courier New" panose="02070309020205020404" pitchFamily="49" charset="0"/>
                <a:cs typeface="Courier New" panose="02070309020205020404" pitchFamily="49" charset="0"/>
              </a:rPr>
            </a:br>
            <a:r>
              <a:rPr lang="en-US" altLang="en-US" sz="2400" kern="0" dirty="0">
                <a:latin typeface="Courier New" panose="02070309020205020404" pitchFamily="49" charset="0"/>
                <a:cs typeface="Courier New" panose="02070309020205020404" pitchFamily="49" charset="0"/>
              </a:rPr>
              <a:t>	</a:t>
            </a:r>
            <a:r>
              <a:rPr lang="en-US" altLang="en-US" sz="2400" kern="0" dirty="0" err="1">
                <a:latin typeface="Courier New" panose="02070309020205020404" pitchFamily="49" charset="0"/>
                <a:cs typeface="Courier New" panose="02070309020205020404" pitchFamily="49" charset="0"/>
              </a:rPr>
              <a:t>memory_barrier</a:t>
            </a:r>
            <a:r>
              <a:rPr lang="en-US" altLang="en-US" sz="2400" kern="0" dirty="0">
                <a:latin typeface="Courier New" panose="02070309020205020404" pitchFamily="49" charset="0"/>
                <a:cs typeface="Courier New" panose="02070309020205020404" pitchFamily="49" charset="0"/>
              </a:rPr>
              <a:t>();</a:t>
            </a:r>
            <a:br>
              <a:rPr lang="en-US" altLang="en-US" sz="2400" kern="0" dirty="0">
                <a:latin typeface="Courier New" panose="02070309020205020404" pitchFamily="49" charset="0"/>
                <a:cs typeface="Courier New" panose="02070309020205020404" pitchFamily="49" charset="0"/>
              </a:rPr>
            </a:br>
            <a:r>
              <a:rPr lang="en-US" altLang="en-US" sz="2400" kern="0" dirty="0">
                <a:latin typeface="Courier New" panose="02070309020205020404" pitchFamily="49" charset="0"/>
                <a:cs typeface="Courier New" panose="02070309020205020404" pitchFamily="49" charset="0"/>
              </a:rPr>
              <a:t>  print x</a:t>
            </a:r>
          </a:p>
          <a:p>
            <a:pPr marL="0" indent="0">
              <a:buFontTx/>
              <a:buNone/>
            </a:pPr>
            <a:endParaRPr lang="en-US" altLang="en-US" sz="2400" kern="0" dirty="0"/>
          </a:p>
        </p:txBody>
      </p:sp>
      <p:sp>
        <p:nvSpPr>
          <p:cNvPr id="7" name="Content Placeholder 2">
            <a:extLst>
              <a:ext uri="{FF2B5EF4-FFF2-40B4-BE49-F238E27FC236}">
                <a16:creationId xmlns:a16="http://schemas.microsoft.com/office/drawing/2014/main" id="{612C7CD8-B120-410C-8FA2-AE9E4F26D3B3}"/>
              </a:ext>
            </a:extLst>
          </p:cNvPr>
          <p:cNvSpPr txBox="1">
            <a:spLocks/>
          </p:cNvSpPr>
          <p:nvPr/>
        </p:nvSpPr>
        <p:spPr bwMode="auto">
          <a:xfrm>
            <a:off x="1602078" y="4097116"/>
            <a:ext cx="8949806" cy="1724789"/>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3"/>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4"/>
              </a:buBlip>
              <a:defRPr kumimoji="1" sz="24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5"/>
              </a:buBlip>
              <a:defRPr kumimoji="1" sz="20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6"/>
              </a:buBlip>
              <a:defRPr kumimoji="1" sz="18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18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a:lstStyle>
          <a:p>
            <a:r>
              <a:rPr lang="en-US" altLang="en-US" sz="2400" kern="0" dirty="0"/>
              <a:t>For</a:t>
            </a:r>
            <a:r>
              <a:rPr lang="en-US" altLang="en-US" sz="2400" kern="0" dirty="0">
                <a:latin typeface="Courier New" panose="02070309020205020404" pitchFamily="49" charset="0"/>
                <a:cs typeface="Courier New" panose="02070309020205020404" pitchFamily="49" charset="0"/>
              </a:rPr>
              <a:t> </a:t>
            </a:r>
            <a:r>
              <a:rPr lang="en-US" altLang="en-US" sz="2400" kern="0" dirty="0"/>
              <a:t>Thread 1 we are guaranteed that  that the value of </a:t>
            </a:r>
            <a:r>
              <a:rPr lang="en-US" altLang="en-US" sz="2400" kern="0" dirty="0">
                <a:latin typeface="Courier New" panose="02070309020205020404" pitchFamily="49" charset="0"/>
                <a:cs typeface="Courier New" panose="02070309020205020404" pitchFamily="49" charset="0"/>
              </a:rPr>
              <a:t>flag</a:t>
            </a:r>
            <a:r>
              <a:rPr lang="en-US" altLang="en-US" sz="2400" kern="0" dirty="0"/>
              <a:t> is loaded before the value of </a:t>
            </a:r>
            <a:r>
              <a:rPr lang="en-US" altLang="en-US" sz="2400" kern="0" dirty="0">
                <a:latin typeface="Courier New" panose="02070309020205020404" pitchFamily="49" charset="0"/>
                <a:cs typeface="Courier New" panose="02070309020205020404" pitchFamily="49" charset="0"/>
              </a:rPr>
              <a:t>x</a:t>
            </a:r>
            <a:r>
              <a:rPr lang="en-US" altLang="en-US" sz="2400" kern="0" dirty="0"/>
              <a:t>.</a:t>
            </a:r>
          </a:p>
          <a:p>
            <a:r>
              <a:rPr lang="en-US" altLang="en-US" sz="2400" kern="0" dirty="0"/>
              <a:t>For Thread 2 we ensure that the assignment to </a:t>
            </a:r>
            <a:r>
              <a:rPr lang="en-US" altLang="en-US" sz="2400" kern="0" dirty="0">
                <a:latin typeface="Courier New" panose="02070309020205020404" pitchFamily="49" charset="0"/>
                <a:cs typeface="Courier New" panose="02070309020205020404" pitchFamily="49" charset="0"/>
              </a:rPr>
              <a:t>x</a:t>
            </a:r>
            <a:r>
              <a:rPr lang="en-US" altLang="en-US" sz="2400" kern="0" dirty="0"/>
              <a:t> occurs before the assignment </a:t>
            </a:r>
            <a:r>
              <a:rPr lang="en-US" altLang="en-US" sz="2400" kern="0" dirty="0">
                <a:latin typeface="Courier New" panose="02070309020205020404" pitchFamily="49" charset="0"/>
                <a:cs typeface="Courier New" panose="02070309020205020404" pitchFamily="49" charset="0"/>
              </a:rPr>
              <a:t>flag.</a:t>
            </a:r>
          </a:p>
          <a:p>
            <a:pPr marL="0" indent="0">
              <a:buFontTx/>
              <a:buNone/>
            </a:pPr>
            <a:endParaRPr lang="en-US" altLang="en-US" sz="2400" kern="0" dirty="0"/>
          </a:p>
        </p:txBody>
      </p:sp>
      <p:sp>
        <p:nvSpPr>
          <p:cNvPr id="8" name="Content Placeholder 2">
            <a:extLst>
              <a:ext uri="{FF2B5EF4-FFF2-40B4-BE49-F238E27FC236}">
                <a16:creationId xmlns:a16="http://schemas.microsoft.com/office/drawing/2014/main" id="{C28739E1-C697-467B-BC02-E4A11D87094F}"/>
              </a:ext>
            </a:extLst>
          </p:cNvPr>
          <p:cNvSpPr txBox="1">
            <a:spLocks/>
          </p:cNvSpPr>
          <p:nvPr/>
        </p:nvSpPr>
        <p:spPr bwMode="auto">
          <a:xfrm>
            <a:off x="5943372" y="2455773"/>
            <a:ext cx="4608512" cy="1641343"/>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3"/>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4"/>
              </a:buBlip>
              <a:defRPr kumimoji="1" sz="24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5"/>
              </a:buBlip>
              <a:defRPr kumimoji="1" sz="20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6"/>
              </a:buBlip>
              <a:defRPr kumimoji="1" sz="18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18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a:lstStyle>
          <a:p>
            <a:r>
              <a:rPr lang="en-US" altLang="en-US" sz="2400" kern="0" dirty="0"/>
              <a:t>Thread 2 now performs</a:t>
            </a:r>
            <a:br>
              <a:rPr lang="en-US" altLang="en-US" sz="2400" kern="0" dirty="0"/>
            </a:br>
            <a:r>
              <a:rPr lang="en-US" altLang="en-US" sz="2400" kern="0" dirty="0"/>
              <a:t>     </a:t>
            </a:r>
            <a:r>
              <a:rPr lang="en-US" altLang="en-US" sz="2400" kern="0" dirty="0">
                <a:latin typeface="Courier New" panose="02070309020205020404" pitchFamily="49" charset="0"/>
                <a:cs typeface="Courier New" panose="02070309020205020404" pitchFamily="49" charset="0"/>
              </a:rPr>
              <a:t>x = 100;</a:t>
            </a:r>
            <a:br>
              <a:rPr lang="en-US" altLang="en-US" sz="2400" kern="0" dirty="0">
                <a:latin typeface="Courier New" panose="02070309020205020404" pitchFamily="49" charset="0"/>
                <a:cs typeface="Courier New" panose="02070309020205020404" pitchFamily="49" charset="0"/>
              </a:rPr>
            </a:br>
            <a:r>
              <a:rPr lang="en-US" altLang="en-US" sz="2400" kern="0" dirty="0">
                <a:latin typeface="Courier New" panose="02070309020205020404" pitchFamily="49" charset="0"/>
                <a:cs typeface="Courier New" panose="02070309020205020404" pitchFamily="49" charset="0"/>
              </a:rPr>
              <a:t>  </a:t>
            </a:r>
            <a:r>
              <a:rPr lang="en-US" altLang="en-US" sz="2400" kern="0" dirty="0" err="1">
                <a:latin typeface="Courier New" panose="02070309020205020404" pitchFamily="49" charset="0"/>
                <a:cs typeface="Courier New" panose="02070309020205020404" pitchFamily="49" charset="0"/>
              </a:rPr>
              <a:t>memory_barrier</a:t>
            </a:r>
            <a:r>
              <a:rPr lang="en-US" altLang="en-US" sz="2400" kern="0" dirty="0">
                <a:latin typeface="Courier New" panose="02070309020205020404" pitchFamily="49" charset="0"/>
                <a:cs typeface="Courier New" panose="02070309020205020404" pitchFamily="49" charset="0"/>
              </a:rPr>
              <a:t>();</a:t>
            </a:r>
            <a:br>
              <a:rPr lang="en-US" altLang="en-US" sz="2400" kern="0" dirty="0">
                <a:latin typeface="Courier New" panose="02070309020205020404" pitchFamily="49" charset="0"/>
                <a:cs typeface="Courier New" panose="02070309020205020404" pitchFamily="49" charset="0"/>
              </a:rPr>
            </a:br>
            <a:r>
              <a:rPr lang="en-US" altLang="en-US" sz="2400" kern="0" dirty="0">
                <a:latin typeface="Courier New" panose="02070309020205020404" pitchFamily="49" charset="0"/>
                <a:cs typeface="Courier New" panose="02070309020205020404" pitchFamily="49" charset="0"/>
              </a:rPr>
              <a:t>  flag = TRUE</a:t>
            </a:r>
          </a:p>
          <a:p>
            <a:pPr marL="0" indent="0">
              <a:buFontTx/>
              <a:buNone/>
            </a:pPr>
            <a:endParaRPr lang="en-US" altLang="en-US" sz="2400" kern="0" dirty="0"/>
          </a:p>
        </p:txBody>
      </p:sp>
    </p:spTree>
    <p:extLst>
      <p:ext uri="{BB962C8B-B14F-4D97-AF65-F5344CB8AC3E}">
        <p14:creationId xmlns:p14="http://schemas.microsoft.com/office/powerpoint/2010/main" val="233325493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1981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731404" y="1196752"/>
            <a:ext cx="10729192" cy="4147404"/>
          </a:xfrm>
        </p:spPr>
        <p:txBody>
          <a:bodyPr/>
          <a:lstStyle/>
          <a:p>
            <a:r>
              <a:rPr lang="en-US" altLang="en-US" dirty="0"/>
              <a:t>Special hardware instructions that allow us to either </a:t>
            </a:r>
            <a:r>
              <a:rPr lang="en-US" altLang="en-US" i="1" dirty="0"/>
              <a:t>test-and-modify</a:t>
            </a:r>
            <a:r>
              <a:rPr lang="en-US" altLang="en-US" dirty="0"/>
              <a:t> the content of a word, or two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a:p>
            <a:pPr lvl="1"/>
            <a:r>
              <a:rPr lang="en-US" altLang="en-US" b="1" dirty="0"/>
              <a:t>Swap</a:t>
            </a:r>
            <a:r>
              <a:rPr lang="en-US" altLang="en-US" dirty="0"/>
              <a:t> instruction</a:t>
            </a:r>
          </a:p>
          <a:p>
            <a:pPr lvl="1"/>
            <a:endParaRPr lang="en-US" altLang="en-US" dirty="0"/>
          </a:p>
        </p:txBody>
      </p:sp>
      <p:sp>
        <p:nvSpPr>
          <p:cNvPr id="2" name="頁尾版面配置區 1">
            <a:extLst>
              <a:ext uri="{FF2B5EF4-FFF2-40B4-BE49-F238E27FC236}">
                <a16:creationId xmlns:a16="http://schemas.microsoft.com/office/drawing/2014/main" id="{A20900F7-AD96-45F1-913D-92ED3C54811B}"/>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69CD1EB2-73B8-4B4F-AB5F-2DFDFFE38191}"/>
              </a:ext>
            </a:extLst>
          </p:cNvPr>
          <p:cNvSpPr>
            <a:spLocks noGrp="1"/>
          </p:cNvSpPr>
          <p:nvPr>
            <p:ph type="sldNum" sz="quarter" idx="12"/>
          </p:nvPr>
        </p:nvSpPr>
        <p:spPr/>
        <p:txBody>
          <a:bodyPr/>
          <a:lstStyle/>
          <a:p>
            <a:pPr>
              <a:defRPr/>
            </a:pPr>
            <a:fld id="{8829B0A6-A5B9-4F19-A482-C4080EE7DAE7}" type="slidenum">
              <a:rPr lang="en-US" altLang="zh-TW" smtClean="0"/>
              <a:pPr>
                <a:defRPr/>
              </a:pPr>
              <a:t>24</a:t>
            </a:fld>
            <a:endParaRPr lang="en-US" altLang="zh-TW" dirty="0"/>
          </a:p>
        </p:txBody>
      </p:sp>
    </p:spTree>
    <p:extLst>
      <p:ext uri="{BB962C8B-B14F-4D97-AF65-F5344CB8AC3E}">
        <p14:creationId xmlns:p14="http://schemas.microsoft.com/office/powerpoint/2010/main" val="334141858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2038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641772" y="1196752"/>
            <a:ext cx="10908455" cy="5112569"/>
          </a:xfrm>
        </p:spPr>
        <p:txBody>
          <a:bodyPr/>
          <a:lstStyle/>
          <a:p>
            <a:r>
              <a:rPr lang="en-US" altLang="en-US" dirty="0"/>
              <a:t>Definition</a:t>
            </a:r>
          </a:p>
          <a:p>
            <a:pPr>
              <a:lnSpc>
                <a:spcPct val="90000"/>
              </a:lnSpc>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test_and_set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*target)</a:t>
            </a:r>
          </a:p>
          <a:p>
            <a:pPr>
              <a:lnSpc>
                <a:spcPct val="90000"/>
              </a:lnSpc>
              <a:buNone/>
              <a:tabLst>
                <a:tab pos="739775" algn="l"/>
                <a:tab pos="1020763" algn="l"/>
                <a:tab pos="1257300" algn="l"/>
              </a:tabLst>
            </a:pPr>
            <a:r>
              <a:rPr lang="en-US" altLang="en-US" sz="2000" b="1" dirty="0">
                <a:solidFill>
                  <a:srgbClr val="000000"/>
                </a:solidFill>
                <a:latin typeface="Courier New" panose="02070309020205020404" pitchFamily="49" charset="0"/>
              </a:rPr>
              <a:t>        {</a:t>
            </a:r>
          </a:p>
          <a:p>
            <a:pPr>
              <a:lnSpc>
                <a:spcPct val="90000"/>
              </a:lnSpc>
              <a:buNone/>
              <a:tabLst>
                <a:tab pos="739775" algn="l"/>
                <a:tab pos="1020763" algn="l"/>
                <a:tab pos="1257300"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rv</a:t>
            </a:r>
            <a:r>
              <a:rPr lang="en-US" altLang="en-US" sz="2000" b="1" dirty="0">
                <a:solidFill>
                  <a:srgbClr val="000000"/>
                </a:solidFill>
                <a:latin typeface="Courier New" panose="02070309020205020404" pitchFamily="49" charset="0"/>
              </a:rPr>
              <a:t> = *target;</a:t>
            </a:r>
          </a:p>
          <a:p>
            <a:pPr>
              <a:lnSpc>
                <a:spcPct val="90000"/>
              </a:lnSpc>
              <a:buNone/>
              <a:tabLst>
                <a:tab pos="739775" algn="l"/>
                <a:tab pos="1020763" algn="l"/>
                <a:tab pos="1257300" algn="l"/>
              </a:tabLst>
            </a:pPr>
            <a:r>
              <a:rPr lang="en-US" altLang="en-US" sz="2000" b="1" dirty="0">
                <a:solidFill>
                  <a:srgbClr val="000000"/>
                </a:solidFill>
                <a:latin typeface="Courier New" panose="02070309020205020404" pitchFamily="49" charset="0"/>
              </a:rPr>
              <a:t>               *target = true;</a:t>
            </a:r>
          </a:p>
          <a:p>
            <a:pPr>
              <a:lnSpc>
                <a:spcPct val="90000"/>
              </a:lnSpc>
              <a:buNone/>
              <a:tabLst>
                <a:tab pos="739775" algn="l"/>
                <a:tab pos="1020763" algn="l"/>
                <a:tab pos="1257300" algn="l"/>
              </a:tabLst>
            </a:pPr>
            <a:r>
              <a:rPr lang="en-US" altLang="en-US" sz="2000" b="1" dirty="0">
                <a:solidFill>
                  <a:srgbClr val="000000"/>
                </a:solidFill>
                <a:latin typeface="Courier New" panose="02070309020205020404" pitchFamily="49" charset="0"/>
              </a:rPr>
              <a:t>               return </a:t>
            </a:r>
            <a:r>
              <a:rPr lang="en-US" altLang="en-US" sz="2000" b="1" dirty="0" err="1">
                <a:solidFill>
                  <a:srgbClr val="000000"/>
                </a:solidFill>
                <a:latin typeface="Courier New" panose="02070309020205020404" pitchFamily="49" charset="0"/>
              </a:rPr>
              <a:t>rv</a:t>
            </a:r>
            <a:r>
              <a:rPr lang="en-US" altLang="en-US" sz="2000" b="1" dirty="0">
                <a:solidFill>
                  <a:srgbClr val="000000"/>
                </a:solidFill>
                <a:latin typeface="Courier New" panose="02070309020205020404" pitchFamily="49" charset="0"/>
              </a:rPr>
              <a:t>:</a:t>
            </a:r>
          </a:p>
          <a:p>
            <a:pPr>
              <a:lnSpc>
                <a:spcPct val="90000"/>
              </a:lnSpc>
              <a:buNone/>
              <a:tabLst>
                <a:tab pos="739775" algn="l"/>
                <a:tab pos="1020763" algn="l"/>
                <a:tab pos="1257300" algn="l"/>
              </a:tabLst>
            </a:pPr>
            <a:r>
              <a:rPr lang="en-US" altLang="en-US" sz="2000" b="1" dirty="0">
                <a:solidFill>
                  <a:srgbClr val="000000"/>
                </a:solidFill>
                <a:latin typeface="Courier New" panose="02070309020205020404" pitchFamily="49" charset="0"/>
              </a:rPr>
              <a:t>        }</a:t>
            </a:r>
            <a:endParaRPr lang="en-US" altLang="en-US" sz="2000"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
        <p:nvSpPr>
          <p:cNvPr id="2" name="頁尾版面配置區 1">
            <a:extLst>
              <a:ext uri="{FF2B5EF4-FFF2-40B4-BE49-F238E27FC236}">
                <a16:creationId xmlns:a16="http://schemas.microsoft.com/office/drawing/2014/main" id="{E707A850-01DD-4199-A834-FE2E43F37895}"/>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B28A310F-9A0A-48C0-BBD5-0D3DAD1F4859}"/>
              </a:ext>
            </a:extLst>
          </p:cNvPr>
          <p:cNvSpPr>
            <a:spLocks noGrp="1"/>
          </p:cNvSpPr>
          <p:nvPr>
            <p:ph type="sldNum" sz="quarter" idx="12"/>
          </p:nvPr>
        </p:nvSpPr>
        <p:spPr/>
        <p:txBody>
          <a:bodyPr/>
          <a:lstStyle/>
          <a:p>
            <a:pPr>
              <a:defRPr/>
            </a:pPr>
            <a:fld id="{8829B0A6-A5B9-4F19-A482-C4080EE7DAE7}" type="slidenum">
              <a:rPr lang="en-US" altLang="zh-TW" smtClean="0"/>
              <a:pPr>
                <a:defRPr/>
              </a:pPr>
              <a:t>25</a:t>
            </a:fld>
            <a:endParaRPr lang="en-US" altLang="zh-TW" dirty="0"/>
          </a:p>
        </p:txBody>
      </p:sp>
    </p:spTree>
    <p:extLst>
      <p:ext uri="{BB962C8B-B14F-4D97-AF65-F5344CB8AC3E}">
        <p14:creationId xmlns:p14="http://schemas.microsoft.com/office/powerpoint/2010/main" val="373373241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2373314" y="227243"/>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523492" y="1442817"/>
            <a:ext cx="9145016"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None/>
              <a:tabLst>
                <a:tab pos="741363" algn="l"/>
                <a:tab pos="1022350" algn="l"/>
                <a:tab pos="1258888" algn="l"/>
              </a:tabLst>
            </a:pP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000000"/>
                </a:solidFill>
                <a:latin typeface="Courier New" panose="02070309020205020404" pitchFamily="49" charset="0"/>
                <a:cs typeface="Courier New" panose="02070309020205020404" pitchFamily="49" charset="0"/>
              </a:rPr>
              <a:t>do {</a:t>
            </a:r>
            <a:br>
              <a:rPr lang="en-US" altLang="en-US" sz="2000" b="1" dirty="0">
                <a:solidFill>
                  <a:srgbClr val="000000"/>
                </a:solidFill>
                <a:latin typeface="Courier New" panose="02070309020205020404" pitchFamily="49" charset="0"/>
                <a:cs typeface="Courier New" panose="02070309020205020404" pitchFamily="49" charset="0"/>
              </a:rPr>
            </a:br>
            <a:r>
              <a:rPr lang="en-US" altLang="en-US" sz="2000" b="1" dirty="0">
                <a:solidFill>
                  <a:srgbClr val="000000"/>
                </a:solidFill>
                <a:latin typeface="Courier New" panose="02070309020205020404" pitchFamily="49" charset="0"/>
                <a:cs typeface="Courier New" panose="02070309020205020404" pitchFamily="49" charset="0"/>
              </a:rPr>
              <a:t>          while (test_and_set(&amp;lock)) </a:t>
            </a:r>
          </a:p>
          <a:p>
            <a:pPr>
              <a:buNone/>
              <a:tabLst>
                <a:tab pos="741363" algn="l"/>
                <a:tab pos="1022350" algn="l"/>
                <a:tab pos="1258888" algn="l"/>
              </a:tabLst>
            </a:pPr>
            <a:r>
              <a:rPr lang="en-US" altLang="en-US" sz="2000" b="1" dirty="0">
                <a:solidFill>
                  <a:srgbClr val="000000"/>
                </a:solidFill>
                <a:latin typeface="Courier New" panose="02070309020205020404" pitchFamily="49" charset="0"/>
                <a:cs typeface="Courier New" panose="02070309020205020404" pitchFamily="49" charset="0"/>
              </a:rPr>
              <a:t>             ; /* do nothing */ </a:t>
            </a:r>
            <a:br>
              <a:rPr lang="en-US" altLang="en-US" sz="2000" b="1" dirty="0">
                <a:solidFill>
                  <a:srgbClr val="000000"/>
                </a:solidFill>
                <a:latin typeface="Courier New" panose="02070309020205020404" pitchFamily="49" charset="0"/>
                <a:cs typeface="Courier New" panose="02070309020205020404" pitchFamily="49" charset="0"/>
              </a:rPr>
            </a:br>
            <a:endParaRPr lang="en-US" altLang="en-US" sz="2000" b="1" dirty="0">
              <a:solidFill>
                <a:srgbClr val="000000"/>
              </a:solidFill>
              <a:latin typeface="Courier New" panose="02070309020205020404" pitchFamily="49" charset="0"/>
              <a:cs typeface="Courier New" panose="02070309020205020404" pitchFamily="49" charset="0"/>
            </a:endParaRPr>
          </a:p>
          <a:p>
            <a:pPr>
              <a:buNone/>
              <a:tabLst>
                <a:tab pos="741363" algn="l"/>
                <a:tab pos="1022350" algn="l"/>
                <a:tab pos="1258888" algn="l"/>
              </a:tabLst>
            </a:pPr>
            <a:r>
              <a:rPr lang="en-US" altLang="en-US" sz="2000" b="1" dirty="0">
                <a:solidFill>
                  <a:srgbClr val="000000"/>
                </a:solidFill>
                <a:latin typeface="Courier New" panose="02070309020205020404" pitchFamily="49" charset="0"/>
                <a:cs typeface="Courier New" panose="02070309020205020404" pitchFamily="49" charset="0"/>
              </a:rPr>
              <a:t>                 /* critical section */ </a:t>
            </a:r>
            <a:br>
              <a:rPr lang="en-US" altLang="en-US" sz="2000" b="1" dirty="0">
                <a:solidFill>
                  <a:srgbClr val="000000"/>
                </a:solidFill>
                <a:latin typeface="Courier New" panose="02070309020205020404" pitchFamily="49" charset="0"/>
                <a:cs typeface="Courier New" panose="02070309020205020404" pitchFamily="49" charset="0"/>
              </a:rPr>
            </a:br>
            <a:endParaRPr lang="en-US" altLang="en-US" sz="2000" b="1" dirty="0">
              <a:solidFill>
                <a:srgbClr val="000000"/>
              </a:solidFill>
              <a:latin typeface="Courier New" panose="02070309020205020404" pitchFamily="49" charset="0"/>
              <a:cs typeface="Courier New" panose="02070309020205020404" pitchFamily="49" charset="0"/>
            </a:endParaRPr>
          </a:p>
          <a:p>
            <a:pPr>
              <a:buNone/>
              <a:tabLst>
                <a:tab pos="741363" algn="l"/>
                <a:tab pos="1022350" algn="l"/>
                <a:tab pos="1258888" algn="l"/>
              </a:tabLst>
            </a:pPr>
            <a:r>
              <a:rPr lang="en-US" altLang="en-US" sz="2000" b="1" dirty="0">
                <a:solidFill>
                  <a:srgbClr val="000000"/>
                </a:solidFill>
                <a:latin typeface="Courier New" panose="02070309020205020404" pitchFamily="49" charset="0"/>
                <a:cs typeface="Courier New" panose="02070309020205020404" pitchFamily="49" charset="0"/>
              </a:rPr>
              <a:t>            lock = FALSE; </a:t>
            </a:r>
          </a:p>
          <a:p>
            <a:pPr>
              <a:buNone/>
              <a:tabLst>
                <a:tab pos="741363" algn="l"/>
                <a:tab pos="1022350" algn="l"/>
                <a:tab pos="1258888" algn="l"/>
              </a:tabLst>
            </a:pPr>
            <a:r>
              <a:rPr lang="en-US" altLang="en-US" sz="2000" b="1" dirty="0">
                <a:solidFill>
                  <a:srgbClr val="000000"/>
                </a:solidFill>
                <a:latin typeface="Courier New" panose="02070309020205020404" pitchFamily="49" charset="0"/>
                <a:cs typeface="Courier New" panose="02070309020205020404" pitchFamily="49" charset="0"/>
              </a:rPr>
              <a:t>                 /* remainder section */ </a:t>
            </a:r>
          </a:p>
          <a:p>
            <a:pPr>
              <a:buNone/>
              <a:tabLst>
                <a:tab pos="741363" algn="l"/>
                <a:tab pos="1022350" algn="l"/>
                <a:tab pos="1258888" algn="l"/>
              </a:tabLst>
            </a:pPr>
            <a:r>
              <a:rPr lang="en-US" altLang="en-US" sz="2000" b="1" dirty="0">
                <a:solidFill>
                  <a:srgbClr val="000000"/>
                </a:solidFill>
                <a:latin typeface="Courier New" panose="02070309020205020404" pitchFamily="49" charset="0"/>
                <a:cs typeface="Courier New" panose="02070309020205020404" pitchFamily="49" charset="0"/>
              </a:rPr>
              <a:t>       } while (TRUE);</a:t>
            </a:r>
          </a:p>
          <a:p>
            <a:pPr>
              <a:buNone/>
              <a:tabLst>
                <a:tab pos="741363" algn="l"/>
                <a:tab pos="1022350" algn="l"/>
                <a:tab pos="1258888" algn="l"/>
              </a:tabLst>
            </a:pPr>
            <a:endParaRPr lang="en-US" altLang="en-US" sz="20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None/>
              <a:tabLst>
                <a:tab pos="741363" algn="l"/>
                <a:tab pos="1022350" algn="l"/>
                <a:tab pos="1258888" algn="l"/>
              </a:tabLst>
            </a:pPr>
            <a:endParaRPr lang="en-US" altLang="en-US" dirty="0"/>
          </a:p>
          <a:p>
            <a:pPr>
              <a:lnSpc>
                <a:spcPct val="90000"/>
              </a:lnSpc>
              <a:buNone/>
              <a:tabLst>
                <a:tab pos="741363" algn="l"/>
                <a:tab pos="1022350" algn="l"/>
                <a:tab pos="1258888" algn="l"/>
              </a:tabLst>
            </a:pPr>
            <a:r>
              <a:rPr lang="en-US" altLang="en-US" dirty="0"/>
              <a:t>               </a:t>
            </a:r>
          </a:p>
        </p:txBody>
      </p:sp>
      <p:sp>
        <p:nvSpPr>
          <p:cNvPr id="2" name="頁尾版面配置區 1">
            <a:extLst>
              <a:ext uri="{FF2B5EF4-FFF2-40B4-BE49-F238E27FC236}">
                <a16:creationId xmlns:a16="http://schemas.microsoft.com/office/drawing/2014/main" id="{9B6C218A-95C9-48CD-A946-5C28DBFF9222}"/>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975A8348-9DA9-4557-B0F1-3D6566DF9BDB}"/>
              </a:ext>
            </a:extLst>
          </p:cNvPr>
          <p:cNvSpPr>
            <a:spLocks noGrp="1"/>
          </p:cNvSpPr>
          <p:nvPr>
            <p:ph type="sldNum" sz="quarter" idx="12"/>
          </p:nvPr>
        </p:nvSpPr>
        <p:spPr/>
        <p:txBody>
          <a:bodyPr/>
          <a:lstStyle/>
          <a:p>
            <a:pPr>
              <a:defRPr/>
            </a:pPr>
            <a:fld id="{8829B0A6-A5B9-4F19-A482-C4080EE7DAE7}" type="slidenum">
              <a:rPr lang="en-US" altLang="zh-TW" smtClean="0"/>
              <a:pPr>
                <a:defRPr/>
              </a:pPr>
              <a:t>26</a:t>
            </a:fld>
            <a:endParaRPr lang="en-US" altLang="zh-TW" dirty="0"/>
          </a:p>
        </p:txBody>
      </p:sp>
      <p:sp>
        <p:nvSpPr>
          <p:cNvPr id="6" name="矩形 5">
            <a:extLst>
              <a:ext uri="{FF2B5EF4-FFF2-40B4-BE49-F238E27FC236}">
                <a16:creationId xmlns:a16="http://schemas.microsoft.com/office/drawing/2014/main" id="{222200E3-105E-4FC4-9C29-60507F570E25}"/>
              </a:ext>
            </a:extLst>
          </p:cNvPr>
          <p:cNvSpPr/>
          <p:nvPr/>
        </p:nvSpPr>
        <p:spPr bwMode="auto">
          <a:xfrm>
            <a:off x="3359696" y="2636912"/>
            <a:ext cx="4392488" cy="792088"/>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dirty="0"/>
          </a:p>
        </p:txBody>
      </p:sp>
      <p:sp>
        <p:nvSpPr>
          <p:cNvPr id="7" name="矩形 6">
            <a:extLst>
              <a:ext uri="{FF2B5EF4-FFF2-40B4-BE49-F238E27FC236}">
                <a16:creationId xmlns:a16="http://schemas.microsoft.com/office/drawing/2014/main" id="{8CC83CBE-520B-4DEF-8464-371C056D5611}"/>
              </a:ext>
            </a:extLst>
          </p:cNvPr>
          <p:cNvSpPr/>
          <p:nvPr/>
        </p:nvSpPr>
        <p:spPr bwMode="auto">
          <a:xfrm>
            <a:off x="3359696" y="4256370"/>
            <a:ext cx="4392488" cy="475459"/>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dirty="0"/>
          </a:p>
        </p:txBody>
      </p:sp>
    </p:spTree>
    <p:extLst>
      <p:ext uri="{BB962C8B-B14F-4D97-AF65-F5344CB8AC3E}">
        <p14:creationId xmlns:p14="http://schemas.microsoft.com/office/powerpoint/2010/main" val="1836283828"/>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1150334" y="188640"/>
            <a:ext cx="10167846"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623392" y="1193349"/>
            <a:ext cx="10945216" cy="4902829"/>
          </a:xfrm>
        </p:spPr>
        <p:txBody>
          <a:bodyPr/>
          <a:lstStyle/>
          <a:p>
            <a:r>
              <a:rPr lang="en-US" altLang="en-US" sz="2400" dirty="0"/>
              <a:t>Definition</a:t>
            </a:r>
          </a:p>
          <a:p>
            <a:pPr>
              <a:buNone/>
              <a:tabLst>
                <a:tab pos="741363" algn="l"/>
                <a:tab pos="1022350" algn="l"/>
                <a:tab pos="1258888" algn="l"/>
              </a:tabLst>
            </a:pPr>
            <a:r>
              <a:rPr lang="en-US" altLang="en-US" sz="1800" b="1" dirty="0">
                <a:latin typeface="Courier New" panose="02070309020205020404" pitchFamily="49" charset="0"/>
              </a:rPr>
              <a:t> </a:t>
            </a:r>
            <a:r>
              <a:rPr lang="en-US" altLang="en-US" sz="2000" b="1" dirty="0">
                <a:latin typeface="Courier New" panose="02070309020205020404" pitchFamily="49" charset="0"/>
              </a:rPr>
              <a:t>   int </a:t>
            </a:r>
            <a:r>
              <a:rPr lang="en-US" altLang="en-US" sz="2000" b="1" dirty="0" err="1">
                <a:latin typeface="Courier New" panose="02070309020205020404" pitchFamily="49" charset="0"/>
              </a:rPr>
              <a:t>compare_and_swap</a:t>
            </a:r>
            <a:r>
              <a:rPr lang="en-US" altLang="en-US" sz="2000" b="1" dirty="0">
                <a:latin typeface="Courier New" panose="02070309020205020404" pitchFamily="49" charset="0"/>
              </a:rPr>
              <a:t>(int *value, int expected, int </a:t>
            </a:r>
            <a:r>
              <a:rPr lang="en-US" altLang="en-US" sz="2000" b="1" dirty="0" err="1">
                <a:latin typeface="Courier New" panose="02070309020205020404" pitchFamily="49" charset="0"/>
              </a:rPr>
              <a:t>new_value</a:t>
            </a:r>
            <a:r>
              <a:rPr lang="en-US" altLang="en-US" sz="2000" b="1" dirty="0">
                <a:latin typeface="Courier New" panose="02070309020205020404" pitchFamily="49" charset="0"/>
              </a:rPr>
              <a:t>)</a:t>
            </a:r>
          </a:p>
          <a:p>
            <a:pPr>
              <a:buNone/>
              <a:tabLst>
                <a:tab pos="741363" algn="l"/>
                <a:tab pos="1022350" algn="l"/>
                <a:tab pos="1258888" algn="l"/>
              </a:tabLst>
            </a:pPr>
            <a:r>
              <a:rPr lang="en-US" altLang="en-US" sz="2000" b="1" dirty="0">
                <a:latin typeface="Courier New" panose="02070309020205020404" pitchFamily="49" charset="0"/>
              </a:rPr>
              <a:t>    {                  </a:t>
            </a:r>
          </a:p>
          <a:p>
            <a:pPr>
              <a:buNone/>
              <a:tabLst>
                <a:tab pos="741363" algn="l"/>
                <a:tab pos="1022350" algn="l"/>
                <a:tab pos="1258888" algn="l"/>
              </a:tabLst>
            </a:pPr>
            <a:r>
              <a:rPr lang="en-US" altLang="en-US" sz="2000" b="1" dirty="0">
                <a:latin typeface="Courier New" panose="02070309020205020404" pitchFamily="49" charset="0"/>
              </a:rPr>
              <a:t>       int temp = *value; </a:t>
            </a:r>
          </a:p>
          <a:p>
            <a:pPr>
              <a:buNone/>
              <a:tabLst>
                <a:tab pos="741363" algn="l"/>
                <a:tab pos="1022350" algn="l"/>
                <a:tab pos="1258888" algn="l"/>
              </a:tabLst>
            </a:pPr>
            <a:r>
              <a:rPr lang="en-US" altLang="en-US" sz="2000" b="1" dirty="0">
                <a:latin typeface="Courier New" panose="02070309020205020404" pitchFamily="49" charset="0"/>
              </a:rPr>
              <a:t>        if (*value == expected) </a:t>
            </a:r>
          </a:p>
          <a:p>
            <a:pPr>
              <a:buNone/>
              <a:tabLst>
                <a:tab pos="741363" algn="l"/>
                <a:tab pos="1022350" algn="l"/>
                <a:tab pos="1258888" algn="l"/>
              </a:tabLst>
            </a:pPr>
            <a:r>
              <a:rPr lang="en-US" altLang="en-US" sz="2000" b="1" dirty="0">
                <a:latin typeface="Courier New" panose="02070309020205020404" pitchFamily="49" charset="0"/>
              </a:rPr>
              <a:t>            *value = </a:t>
            </a:r>
            <a:r>
              <a:rPr lang="en-US" altLang="en-US" sz="2000" b="1" dirty="0" err="1">
                <a:latin typeface="Courier New" panose="02070309020205020404" pitchFamily="49" charset="0"/>
              </a:rPr>
              <a:t>new_value</a:t>
            </a:r>
            <a:r>
              <a:rPr lang="en-US" altLang="en-US" sz="2000" b="1" dirty="0">
                <a:latin typeface="Courier New" panose="02070309020205020404" pitchFamily="49" charset="0"/>
              </a:rPr>
              <a:t>; </a:t>
            </a:r>
          </a:p>
          <a:p>
            <a:pPr>
              <a:buNone/>
              <a:tabLst>
                <a:tab pos="741363" algn="l"/>
                <a:tab pos="1022350" algn="l"/>
                <a:tab pos="1258888" algn="l"/>
              </a:tabLst>
            </a:pPr>
            <a:r>
              <a:rPr lang="en-US" altLang="en-US" sz="2000" b="1" dirty="0">
                <a:latin typeface="Courier New" panose="02070309020205020404" pitchFamily="49" charset="0"/>
              </a:rPr>
              <a:t>         return temp; </a:t>
            </a:r>
          </a:p>
          <a:p>
            <a:pPr>
              <a:buNone/>
              <a:tabLst>
                <a:tab pos="741363" algn="l"/>
                <a:tab pos="1022350" algn="l"/>
                <a:tab pos="1258888" algn="l"/>
              </a:tabLst>
            </a:pPr>
            <a:r>
              <a:rPr lang="en-US" altLang="en-US" sz="2000" b="1" dirty="0">
                <a:latin typeface="Courier New" panose="02070309020205020404" pitchFamily="49" charset="0"/>
              </a:rPr>
              <a:t>     } </a:t>
            </a:r>
            <a:endParaRPr lang="en-US" altLang="en-US" sz="2000" dirty="0"/>
          </a:p>
          <a:p>
            <a:r>
              <a:rPr lang="en-US" altLang="en-US" sz="2400" dirty="0"/>
              <a:t>Properties</a:t>
            </a:r>
          </a:p>
          <a:p>
            <a:pPr lvl="1"/>
            <a:r>
              <a:rPr lang="en-US" altLang="en-US" sz="2000" dirty="0"/>
              <a:t>Executed atomically</a:t>
            </a:r>
          </a:p>
          <a:p>
            <a:pPr lvl="1"/>
            <a:r>
              <a:rPr lang="en-US" altLang="en-US" sz="2000" dirty="0"/>
              <a:t>Returns the original value of passed parameter </a:t>
            </a:r>
            <a:r>
              <a:rPr lang="en-US" altLang="en-US" sz="2000" b="1" dirty="0">
                <a:latin typeface="Courier New" panose="02070309020205020404" pitchFamily="49" charset="0"/>
                <a:cs typeface="Courier New" panose="02070309020205020404" pitchFamily="49" charset="0"/>
              </a:rPr>
              <a:t>value</a:t>
            </a:r>
            <a:endParaRPr lang="en-US" altLang="en-US" sz="2000" dirty="0"/>
          </a:p>
          <a:p>
            <a:pPr lvl="1"/>
            <a:r>
              <a:rPr lang="en-US" altLang="en-US" sz="2000" dirty="0"/>
              <a:t>Set  the variable </a:t>
            </a:r>
            <a:r>
              <a:rPr lang="en-US" altLang="en-US" sz="2000" b="1" dirty="0">
                <a:latin typeface="Courier New" panose="02070309020205020404" pitchFamily="49" charset="0"/>
                <a:cs typeface="Courier New" panose="02070309020205020404" pitchFamily="49" charset="0"/>
              </a:rPr>
              <a:t>value</a:t>
            </a:r>
            <a:r>
              <a:rPr lang="en-US" altLang="en-US" sz="2000" dirty="0"/>
              <a:t> the value of the passed parameter </a:t>
            </a:r>
            <a:r>
              <a:rPr lang="en-US" altLang="en-US" sz="2000" b="1" dirty="0" err="1">
                <a:latin typeface="Courier New" panose="02070309020205020404" pitchFamily="49" charset="0"/>
                <a:cs typeface="Courier New" panose="02070309020205020404" pitchFamily="49" charset="0"/>
              </a:rPr>
              <a:t>new_value</a:t>
            </a:r>
            <a:r>
              <a:rPr lang="en-US" altLang="en-US" sz="2000" dirty="0"/>
              <a:t> but only if </a:t>
            </a:r>
            <a:r>
              <a:rPr lang="en-US" altLang="en-US" sz="2000" b="1" dirty="0">
                <a:latin typeface="Courier New" panose="02070309020205020404" pitchFamily="49" charset="0"/>
                <a:cs typeface="Courier New" panose="02070309020205020404" pitchFamily="49" charset="0"/>
              </a:rPr>
              <a:t>*value == expected </a:t>
            </a:r>
            <a:r>
              <a:rPr lang="en-US" altLang="en-US" sz="2000" dirty="0"/>
              <a:t>is true. That is, the swap takes place only under this condition.</a:t>
            </a:r>
          </a:p>
          <a:p>
            <a:pPr lvl="1"/>
            <a:endParaRPr lang="en-US" altLang="en-US" sz="2000" dirty="0"/>
          </a:p>
        </p:txBody>
      </p:sp>
      <p:sp>
        <p:nvSpPr>
          <p:cNvPr id="2" name="頁尾版面配置區 1">
            <a:extLst>
              <a:ext uri="{FF2B5EF4-FFF2-40B4-BE49-F238E27FC236}">
                <a16:creationId xmlns:a16="http://schemas.microsoft.com/office/drawing/2014/main" id="{AC2F82A0-1B41-47FD-8454-E219471CBC16}"/>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AA14F5CC-FD58-448B-BACE-4C7411DF0308}"/>
              </a:ext>
            </a:extLst>
          </p:cNvPr>
          <p:cNvSpPr>
            <a:spLocks noGrp="1"/>
          </p:cNvSpPr>
          <p:nvPr>
            <p:ph type="sldNum" sz="quarter" idx="12"/>
          </p:nvPr>
        </p:nvSpPr>
        <p:spPr/>
        <p:txBody>
          <a:bodyPr/>
          <a:lstStyle/>
          <a:p>
            <a:pPr>
              <a:defRPr/>
            </a:pPr>
            <a:fld id="{8829B0A6-A5B9-4F19-A482-C4080EE7DAE7}" type="slidenum">
              <a:rPr lang="en-US" altLang="zh-TW" smtClean="0"/>
              <a:pPr>
                <a:defRPr/>
              </a:pPr>
              <a:t>27</a:t>
            </a:fld>
            <a:endParaRPr lang="en-US" altLang="zh-TW" dirty="0"/>
          </a:p>
        </p:txBody>
      </p:sp>
    </p:spTree>
    <p:extLst>
      <p:ext uri="{BB962C8B-B14F-4D97-AF65-F5344CB8AC3E}">
        <p14:creationId xmlns:p14="http://schemas.microsoft.com/office/powerpoint/2010/main" val="3250381463"/>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475904" y="231778"/>
            <a:ext cx="9516417"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1697360" y="1189312"/>
            <a:ext cx="9073504" cy="519201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None/>
              <a:tabLst>
                <a:tab pos="741363" algn="l"/>
                <a:tab pos="1022350" algn="l"/>
                <a:tab pos="1258888" algn="l"/>
              </a:tabLst>
            </a:pPr>
            <a:r>
              <a:rPr lang="en-US" altLang="en-US" sz="2000" b="1" dirty="0">
                <a:latin typeface="Courier New" panose="02070309020205020404" pitchFamily="49" charset="0"/>
              </a:rPr>
              <a:t>      while (TRUE){</a:t>
            </a:r>
            <a:br>
              <a:rPr lang="en-US" altLang="en-US" sz="2000" b="1" dirty="0">
                <a:latin typeface="Courier New" panose="02070309020205020404" pitchFamily="49" charset="0"/>
              </a:rPr>
            </a:br>
            <a:r>
              <a:rPr lang="en-US" altLang="en-US" sz="2000" b="1" dirty="0">
                <a:latin typeface="Courier New" panose="02070309020205020404" pitchFamily="49" charset="0"/>
              </a:rPr>
              <a:t>    		while (</a:t>
            </a:r>
            <a:r>
              <a:rPr lang="en-US" altLang="en-US" sz="2000" b="1" dirty="0" err="1">
                <a:latin typeface="Courier New" panose="02070309020205020404" pitchFamily="49" charset="0"/>
              </a:rPr>
              <a:t>compare_and_swap</a:t>
            </a:r>
            <a:r>
              <a:rPr lang="en-US" altLang="en-US" sz="2000" b="1" dirty="0">
                <a:latin typeface="Courier New" panose="02070309020205020404" pitchFamily="49" charset="0"/>
              </a:rPr>
              <a:t>(&amp;lock, 0, 1) != 0) </a:t>
            </a:r>
          </a:p>
          <a:p>
            <a:pPr>
              <a:buNone/>
              <a:tabLst>
                <a:tab pos="741363" algn="l"/>
                <a:tab pos="1022350" algn="l"/>
                <a:tab pos="1258888" algn="l"/>
              </a:tabLst>
            </a:pPr>
            <a:r>
              <a:rPr lang="en-US" altLang="en-US" sz="2000" b="1" dirty="0">
                <a:latin typeface="Courier New" panose="02070309020205020404" pitchFamily="49" charset="0"/>
              </a:rPr>
              <a:t>           // (</a:t>
            </a:r>
            <a:r>
              <a:rPr lang="en-US" altLang="en-US" sz="2000" b="1" dirty="0" err="1">
                <a:latin typeface="Courier New" panose="02070309020205020404" pitchFamily="49" charset="0"/>
              </a:rPr>
              <a:t>compare_and_swap</a:t>
            </a:r>
            <a:r>
              <a:rPr lang="en-US" altLang="en-US" sz="2000" b="1" dirty="0">
                <a:latin typeface="Courier New" panose="02070309020205020404" pitchFamily="49" charset="0"/>
              </a:rPr>
              <a:t>(&amp;lock, 0, 1)) </a:t>
            </a:r>
          </a:p>
          <a:p>
            <a:pPr>
              <a:buNone/>
              <a:tabLst>
                <a:tab pos="741363" algn="l"/>
                <a:tab pos="1022350" algn="l"/>
                <a:tab pos="1258888" algn="l"/>
              </a:tabLst>
            </a:pPr>
            <a:r>
              <a:rPr lang="en-US" altLang="en-US" sz="2000" b="1" dirty="0">
                <a:latin typeface="Courier New" panose="02070309020205020404" pitchFamily="49" charset="0"/>
              </a:rPr>
              <a:t>            	; /* do nothing */ </a:t>
            </a:r>
            <a:br>
              <a:rPr lang="en-US" altLang="en-US" sz="2000" b="1" dirty="0">
                <a:latin typeface="Courier New" panose="02070309020205020404" pitchFamily="49" charset="0"/>
              </a:rPr>
            </a:br>
            <a:endParaRPr lang="en-US" altLang="en-US" sz="2000" b="1" dirty="0">
              <a:latin typeface="Courier New" panose="02070309020205020404" pitchFamily="49" charset="0"/>
            </a:endParaRPr>
          </a:p>
          <a:p>
            <a:pPr>
              <a:buNone/>
              <a:tabLst>
                <a:tab pos="741363" algn="l"/>
                <a:tab pos="1022350" algn="l"/>
                <a:tab pos="1258888" algn="l"/>
              </a:tabLst>
            </a:pPr>
            <a:r>
              <a:rPr lang="en-US" altLang="en-US" sz="2000" b="1" dirty="0">
                <a:latin typeface="Courier New" panose="02070309020205020404" pitchFamily="49" charset="0"/>
              </a:rPr>
              <a:t>       		/* critical section */ </a:t>
            </a:r>
            <a:br>
              <a:rPr lang="en-US" altLang="en-US" sz="2000" b="1" dirty="0">
                <a:latin typeface="Courier New" panose="02070309020205020404" pitchFamily="49" charset="0"/>
              </a:rPr>
            </a:br>
            <a:endParaRPr lang="en-US" altLang="en-US" sz="2000" b="1" dirty="0">
              <a:latin typeface="Courier New" panose="02070309020205020404" pitchFamily="49" charset="0"/>
            </a:endParaRPr>
          </a:p>
          <a:p>
            <a:pPr>
              <a:buNone/>
              <a:tabLst>
                <a:tab pos="741363" algn="l"/>
                <a:tab pos="1022350" algn="l"/>
                <a:tab pos="1258888" algn="l"/>
              </a:tabLst>
            </a:pPr>
            <a:r>
              <a:rPr lang="en-US" altLang="en-US" sz="2000" b="1" dirty="0">
                <a:latin typeface="Courier New" panose="02070309020205020404" pitchFamily="49" charset="0"/>
              </a:rPr>
              <a:t>       		lock = 0; </a:t>
            </a:r>
            <a:br>
              <a:rPr lang="en-US" altLang="en-US" sz="2000" b="1" dirty="0">
                <a:latin typeface="Courier New" panose="02070309020205020404" pitchFamily="49" charset="0"/>
              </a:rPr>
            </a:br>
            <a:endParaRPr lang="en-US" altLang="en-US" sz="2000" b="1" dirty="0">
              <a:latin typeface="Courier New" panose="02070309020205020404" pitchFamily="49" charset="0"/>
            </a:endParaRPr>
          </a:p>
          <a:p>
            <a:pPr>
              <a:buNone/>
              <a:tabLst>
                <a:tab pos="741363" algn="l"/>
                <a:tab pos="1022350" algn="l"/>
                <a:tab pos="1258888" algn="l"/>
              </a:tabLst>
            </a:pPr>
            <a:r>
              <a:rPr lang="en-US" altLang="en-US" sz="2000" b="1" dirty="0">
                <a:latin typeface="Courier New" panose="02070309020205020404" pitchFamily="49" charset="0"/>
              </a:rPr>
              <a:t>          /* remainder section */ </a:t>
            </a:r>
          </a:p>
          <a:p>
            <a:pPr>
              <a:buNone/>
              <a:tabLst>
                <a:tab pos="741363" algn="l"/>
                <a:tab pos="1022350" algn="l"/>
                <a:tab pos="1258888" algn="l"/>
              </a:tabLst>
            </a:pPr>
            <a:r>
              <a:rPr lang="en-US" altLang="en-US" sz="2000" b="1" dirty="0">
                <a:latin typeface="Courier New" panose="02070309020205020404" pitchFamily="49" charset="0"/>
              </a:rPr>
              <a:t>      } </a:t>
            </a:r>
          </a:p>
          <a:p>
            <a:pPr>
              <a:buNone/>
              <a:tabLst>
                <a:tab pos="741363" algn="l"/>
                <a:tab pos="1022350" algn="l"/>
                <a:tab pos="1258888" algn="l"/>
              </a:tabLst>
            </a:pPr>
            <a:endParaRPr lang="en-US" altLang="en-US" sz="16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None/>
              <a:tabLst>
                <a:tab pos="741363" algn="l"/>
                <a:tab pos="1022350" algn="l"/>
                <a:tab pos="1258888" algn="l"/>
              </a:tabLst>
            </a:pPr>
            <a:r>
              <a:rPr lang="en-US" altLang="en-US" sz="1600" dirty="0"/>
              <a:t>               </a:t>
            </a:r>
          </a:p>
        </p:txBody>
      </p:sp>
      <p:sp>
        <p:nvSpPr>
          <p:cNvPr id="2" name="頁尾版面配置區 1">
            <a:extLst>
              <a:ext uri="{FF2B5EF4-FFF2-40B4-BE49-F238E27FC236}">
                <a16:creationId xmlns:a16="http://schemas.microsoft.com/office/drawing/2014/main" id="{8DA51E71-EF68-4E03-9AB2-568F2A327FAE}"/>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76215B1D-7CA5-481F-A279-15143B996F2A}"/>
              </a:ext>
            </a:extLst>
          </p:cNvPr>
          <p:cNvSpPr>
            <a:spLocks noGrp="1"/>
          </p:cNvSpPr>
          <p:nvPr>
            <p:ph type="sldNum" sz="quarter" idx="12"/>
          </p:nvPr>
        </p:nvSpPr>
        <p:spPr/>
        <p:txBody>
          <a:bodyPr/>
          <a:lstStyle/>
          <a:p>
            <a:pPr>
              <a:defRPr/>
            </a:pPr>
            <a:fld id="{8829B0A6-A5B9-4F19-A482-C4080EE7DAE7}" type="slidenum">
              <a:rPr lang="en-US" altLang="zh-TW" smtClean="0"/>
              <a:pPr>
                <a:defRPr/>
              </a:pPr>
              <a:t>28</a:t>
            </a:fld>
            <a:endParaRPr lang="en-US" altLang="zh-TW" dirty="0"/>
          </a:p>
        </p:txBody>
      </p:sp>
      <p:sp>
        <p:nvSpPr>
          <p:cNvPr id="6" name="矩形 5">
            <a:extLst>
              <a:ext uri="{FF2B5EF4-FFF2-40B4-BE49-F238E27FC236}">
                <a16:creationId xmlns:a16="http://schemas.microsoft.com/office/drawing/2014/main" id="{1FBABF36-F82B-48DB-AB27-812D6B00CE76}"/>
              </a:ext>
            </a:extLst>
          </p:cNvPr>
          <p:cNvSpPr/>
          <p:nvPr/>
        </p:nvSpPr>
        <p:spPr bwMode="auto">
          <a:xfrm>
            <a:off x="2945797" y="2415366"/>
            <a:ext cx="7038635" cy="1229658"/>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dirty="0"/>
          </a:p>
        </p:txBody>
      </p:sp>
      <p:sp>
        <p:nvSpPr>
          <p:cNvPr id="7" name="矩形 6">
            <a:extLst>
              <a:ext uri="{FF2B5EF4-FFF2-40B4-BE49-F238E27FC236}">
                <a16:creationId xmlns:a16="http://schemas.microsoft.com/office/drawing/2014/main" id="{9CFC5C20-1C4B-4A0D-B399-22B64F016A6E}"/>
              </a:ext>
            </a:extLst>
          </p:cNvPr>
          <p:cNvSpPr/>
          <p:nvPr/>
        </p:nvSpPr>
        <p:spPr bwMode="auto">
          <a:xfrm>
            <a:off x="2945798" y="4420733"/>
            <a:ext cx="7038634" cy="471831"/>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dirty="0"/>
          </a:p>
        </p:txBody>
      </p:sp>
    </p:spTree>
    <p:extLst>
      <p:ext uri="{BB962C8B-B14F-4D97-AF65-F5344CB8AC3E}">
        <p14:creationId xmlns:p14="http://schemas.microsoft.com/office/powerpoint/2010/main" val="5062946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1981200" y="260648"/>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131676" y="1340768"/>
            <a:ext cx="11928648" cy="4222237"/>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
        <p:nvSpPr>
          <p:cNvPr id="2" name="頁尾版面配置區 1">
            <a:extLst>
              <a:ext uri="{FF2B5EF4-FFF2-40B4-BE49-F238E27FC236}">
                <a16:creationId xmlns:a16="http://schemas.microsoft.com/office/drawing/2014/main" id="{8DAA4EB1-F3E6-4DAA-9DCE-2297351560B7}"/>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D0D7B71D-34FC-4684-9F20-CBAB5E5192FB}"/>
              </a:ext>
            </a:extLst>
          </p:cNvPr>
          <p:cNvSpPr>
            <a:spLocks noGrp="1"/>
          </p:cNvSpPr>
          <p:nvPr>
            <p:ph type="sldNum" sz="quarter" idx="12"/>
          </p:nvPr>
        </p:nvSpPr>
        <p:spPr/>
        <p:txBody>
          <a:bodyPr/>
          <a:lstStyle/>
          <a:p>
            <a:pPr>
              <a:defRPr/>
            </a:pPr>
            <a:fld id="{8829B0A6-A5B9-4F19-A482-C4080EE7DAE7}" type="slidenum">
              <a:rPr lang="en-US" altLang="zh-TW" smtClean="0"/>
              <a:pPr>
                <a:defRPr/>
              </a:pPr>
              <a:t>2</a:t>
            </a:fld>
            <a:endParaRPr lang="en-US" altLang="zh-TW" dirty="0"/>
          </a:p>
        </p:txBody>
      </p:sp>
    </p:spTree>
    <p:extLst>
      <p:ext uri="{BB962C8B-B14F-4D97-AF65-F5344CB8AC3E}">
        <p14:creationId xmlns:p14="http://schemas.microsoft.com/office/powerpoint/2010/main" val="51578791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r>
              <a:rPr lang="en-US" altLang="zh-TW" dirty="0"/>
              <a:t>The swap  Instruction</a:t>
            </a:r>
          </a:p>
        </p:txBody>
      </p:sp>
      <p:sp>
        <p:nvSpPr>
          <p:cNvPr id="16390" name="Rectangle 3"/>
          <p:cNvSpPr>
            <a:spLocks noGrp="1" noChangeArrowheads="1"/>
          </p:cNvSpPr>
          <p:nvPr>
            <p:ph type="body" idx="1"/>
          </p:nvPr>
        </p:nvSpPr>
        <p:spPr>
          <a:xfrm>
            <a:off x="2566989" y="1700214"/>
            <a:ext cx="7121525" cy="4059237"/>
          </a:xfrm>
        </p:spPr>
        <p:txBody>
          <a:bodyPr/>
          <a:lstStyle/>
          <a:p>
            <a:pPr eaLnBrk="1" hangingPunct="1">
              <a:lnSpc>
                <a:spcPct val="90000"/>
              </a:lnSpc>
              <a:buNone/>
              <a:tabLst>
                <a:tab pos="744538" algn="l"/>
                <a:tab pos="1025525" algn="l"/>
                <a:tab pos="1260475" algn="l"/>
              </a:tabLst>
            </a:pPr>
            <a:r>
              <a:rPr lang="en-US" altLang="zh-TW" sz="2800" dirty="0"/>
              <a:t>Definition:</a:t>
            </a:r>
          </a:p>
          <a:p>
            <a:pPr eaLnBrk="1" hangingPunct="1">
              <a:lnSpc>
                <a:spcPct val="90000"/>
              </a:lnSpc>
              <a:buNone/>
              <a:tabLst>
                <a:tab pos="744538" algn="l"/>
                <a:tab pos="1025525" algn="l"/>
                <a:tab pos="1260475" algn="l"/>
              </a:tabLst>
            </a:pPr>
            <a:r>
              <a:rPr lang="en-US" altLang="zh-TW" sz="2000" b="1" dirty="0">
                <a:latin typeface="Courier New" panose="02070309020205020404" pitchFamily="49" charset="0"/>
              </a:rPr>
              <a:t>         void swap (</a:t>
            </a:r>
            <a:r>
              <a:rPr lang="en-US" altLang="zh-TW" sz="2000" b="1" dirty="0" err="1">
                <a:latin typeface="Courier New" panose="02070309020205020404" pitchFamily="49" charset="0"/>
              </a:rPr>
              <a:t>boolean</a:t>
            </a:r>
            <a:r>
              <a:rPr lang="en-US" altLang="zh-TW" sz="2000" b="1" dirty="0">
                <a:latin typeface="Courier New" panose="02070309020205020404" pitchFamily="49" charset="0"/>
              </a:rPr>
              <a:t> *a, </a:t>
            </a:r>
            <a:r>
              <a:rPr lang="en-US" altLang="zh-TW" sz="2000" b="1" dirty="0" err="1">
                <a:latin typeface="Courier New" panose="02070309020205020404" pitchFamily="49" charset="0"/>
              </a:rPr>
              <a:t>boolean</a:t>
            </a:r>
            <a:r>
              <a:rPr lang="en-US" altLang="zh-TW" sz="2000" b="1" dirty="0">
                <a:latin typeface="Courier New" panose="02070309020205020404" pitchFamily="49" charset="0"/>
              </a:rPr>
              <a:t> *b)</a:t>
            </a:r>
          </a:p>
          <a:p>
            <a:pPr eaLnBrk="1" hangingPunct="1">
              <a:lnSpc>
                <a:spcPct val="90000"/>
              </a:lnSpc>
              <a:buNone/>
              <a:tabLst>
                <a:tab pos="744538" algn="l"/>
                <a:tab pos="1025525" algn="l"/>
                <a:tab pos="1260475" algn="l"/>
              </a:tabLst>
            </a:pPr>
            <a:r>
              <a:rPr lang="en-US" altLang="zh-TW" sz="2000" b="1" dirty="0">
                <a:latin typeface="Courier New" panose="02070309020205020404" pitchFamily="49" charset="0"/>
              </a:rPr>
              <a:t>         {</a:t>
            </a:r>
          </a:p>
          <a:p>
            <a:pPr eaLnBrk="1" hangingPunct="1">
              <a:lnSpc>
                <a:spcPct val="90000"/>
              </a:lnSpc>
              <a:buNone/>
              <a:tabLst>
                <a:tab pos="744538" algn="l"/>
                <a:tab pos="1025525" algn="l"/>
                <a:tab pos="1260475" algn="l"/>
              </a:tabLst>
            </a:pPr>
            <a:r>
              <a:rPr lang="en-US" altLang="zh-TW" sz="2000" b="1" dirty="0">
                <a:latin typeface="Courier New" panose="02070309020205020404" pitchFamily="49" charset="0"/>
              </a:rPr>
              <a:t>                  </a:t>
            </a:r>
            <a:r>
              <a:rPr lang="en-US" altLang="zh-TW" sz="2000" b="1" dirty="0" err="1">
                <a:latin typeface="Courier New" panose="02070309020205020404" pitchFamily="49" charset="0"/>
              </a:rPr>
              <a:t>boolean</a:t>
            </a:r>
            <a:r>
              <a:rPr lang="en-US" altLang="zh-TW" sz="2000" b="1" dirty="0">
                <a:latin typeface="Courier New" panose="02070309020205020404" pitchFamily="49" charset="0"/>
              </a:rPr>
              <a:t> temp = *a;</a:t>
            </a:r>
          </a:p>
          <a:p>
            <a:pPr eaLnBrk="1" hangingPunct="1">
              <a:lnSpc>
                <a:spcPct val="90000"/>
              </a:lnSpc>
              <a:buNone/>
              <a:tabLst>
                <a:tab pos="744538" algn="l"/>
                <a:tab pos="1025525" algn="l"/>
                <a:tab pos="1260475" algn="l"/>
              </a:tabLst>
            </a:pPr>
            <a:r>
              <a:rPr lang="en-US" altLang="zh-TW" sz="2000" b="1" dirty="0">
                <a:latin typeface="Courier New" panose="02070309020205020404" pitchFamily="49" charset="0"/>
              </a:rPr>
              <a:t>                  *a = *b;</a:t>
            </a:r>
          </a:p>
          <a:p>
            <a:pPr eaLnBrk="1" hangingPunct="1">
              <a:lnSpc>
                <a:spcPct val="90000"/>
              </a:lnSpc>
              <a:buNone/>
              <a:tabLst>
                <a:tab pos="744538" algn="l"/>
                <a:tab pos="1025525" algn="l"/>
                <a:tab pos="1260475" algn="l"/>
              </a:tabLst>
            </a:pPr>
            <a:r>
              <a:rPr lang="en-US" altLang="zh-TW" sz="2000" b="1" dirty="0">
                <a:latin typeface="Courier New" panose="02070309020205020404" pitchFamily="49" charset="0"/>
              </a:rPr>
              <a:t>                  *b = temp:</a:t>
            </a:r>
          </a:p>
          <a:p>
            <a:pPr eaLnBrk="1" hangingPunct="1">
              <a:lnSpc>
                <a:spcPct val="90000"/>
              </a:lnSpc>
              <a:buNone/>
              <a:tabLst>
                <a:tab pos="744538" algn="l"/>
                <a:tab pos="1025525" algn="l"/>
                <a:tab pos="1260475" algn="l"/>
              </a:tabLst>
            </a:pPr>
            <a:r>
              <a:rPr lang="en-US" altLang="zh-TW" sz="2000" b="1" dirty="0">
                <a:latin typeface="Courier New" panose="02070309020205020404" pitchFamily="49" charset="0"/>
              </a:rPr>
              <a:t>         }</a:t>
            </a:r>
          </a:p>
          <a:p>
            <a:pPr eaLnBrk="1" hangingPunct="1">
              <a:lnSpc>
                <a:spcPct val="90000"/>
              </a:lnSpc>
              <a:buNone/>
              <a:tabLst>
                <a:tab pos="744538" algn="l"/>
                <a:tab pos="1025525" algn="l"/>
                <a:tab pos="1260475" algn="l"/>
              </a:tabLst>
            </a:pPr>
            <a:endParaRPr lang="en-US" altLang="zh-TW" sz="2800" dirty="0">
              <a:solidFill>
                <a:srgbClr val="0000FF"/>
              </a:solidFill>
            </a:endParaRPr>
          </a:p>
        </p:txBody>
      </p:sp>
      <p:sp>
        <p:nvSpPr>
          <p:cNvPr id="2" name="頁尾版面配置區 1"/>
          <p:cNvSpPr>
            <a:spLocks noGrp="1"/>
          </p:cNvSpPr>
          <p:nvPr>
            <p:ph type="ftr" sz="quarter" idx="11"/>
          </p:nvPr>
        </p:nvSpPr>
        <p:spPr/>
        <p:txBody>
          <a:bodyPr/>
          <a:lstStyle/>
          <a:p>
            <a:pPr>
              <a:defRPr/>
            </a:pPr>
            <a:r>
              <a:rPr lang="en-US" altLang="zh-TW"/>
              <a:t>/64</a:t>
            </a:r>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29</a:t>
            </a:fld>
            <a:endParaRPr lang="en-US" altLang="zh-TW"/>
          </a:p>
        </p:txBody>
      </p:sp>
    </p:spTree>
    <p:extLst>
      <p:ext uri="{BB962C8B-B14F-4D97-AF65-F5344CB8AC3E}">
        <p14:creationId xmlns:p14="http://schemas.microsoft.com/office/powerpoint/2010/main" val="310127828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altLang="zh-TW" dirty="0"/>
              <a:t>Solution using swap</a:t>
            </a:r>
          </a:p>
        </p:txBody>
      </p:sp>
      <p:sp>
        <p:nvSpPr>
          <p:cNvPr id="17414" name="Rectangle 3"/>
          <p:cNvSpPr>
            <a:spLocks noGrp="1" noChangeArrowheads="1"/>
          </p:cNvSpPr>
          <p:nvPr>
            <p:ph type="body" idx="1"/>
          </p:nvPr>
        </p:nvSpPr>
        <p:spPr>
          <a:xfrm>
            <a:off x="1472935" y="1143000"/>
            <a:ext cx="9246129" cy="4806280"/>
          </a:xfrm>
        </p:spPr>
        <p:txBody>
          <a:bodyPr/>
          <a:lstStyle/>
          <a:p>
            <a:pPr eaLnBrk="1" hangingPunct="1">
              <a:lnSpc>
                <a:spcPct val="90000"/>
              </a:lnSpc>
              <a:tabLst>
                <a:tab pos="744538" algn="l"/>
                <a:tab pos="1025525" algn="l"/>
                <a:tab pos="1260475" algn="l"/>
              </a:tabLst>
            </a:pPr>
            <a:r>
              <a:rPr lang="en-US" altLang="zh-TW" sz="2400" dirty="0"/>
              <a:t>Shared Boolean variable lock initialized to FALSE; Each process has a local Boolean variable key.</a:t>
            </a:r>
          </a:p>
          <a:p>
            <a:pPr eaLnBrk="1" hangingPunct="1">
              <a:lnSpc>
                <a:spcPct val="90000"/>
              </a:lnSpc>
              <a:tabLst>
                <a:tab pos="744538" algn="l"/>
                <a:tab pos="1025525" algn="l"/>
                <a:tab pos="1260475" algn="l"/>
              </a:tabLst>
            </a:pPr>
            <a:r>
              <a:rPr lang="en-US" altLang="zh-TW" sz="2400" dirty="0"/>
              <a:t>Solution:</a:t>
            </a:r>
          </a:p>
          <a:p>
            <a:pPr eaLnBrk="1" hangingPunct="1">
              <a:lnSpc>
                <a:spcPct val="90000"/>
              </a:lnSpc>
              <a:buNone/>
              <a:tabLst>
                <a:tab pos="744538" algn="l"/>
                <a:tab pos="1025525" algn="l"/>
                <a:tab pos="1260475" algn="l"/>
              </a:tabLst>
            </a:pPr>
            <a:r>
              <a:rPr lang="en-US" altLang="zh-TW" sz="2000" b="1" dirty="0">
                <a:latin typeface="Courier New" panose="02070309020205020404" pitchFamily="49" charset="0"/>
              </a:rPr>
              <a:t>          while (TRUE)  {</a:t>
            </a:r>
          </a:p>
          <a:p>
            <a:pPr eaLnBrk="1" hangingPunct="1">
              <a:lnSpc>
                <a:spcPct val="90000"/>
              </a:lnSpc>
              <a:buNone/>
              <a:tabLst>
                <a:tab pos="744538" algn="l"/>
                <a:tab pos="1025525" algn="l"/>
                <a:tab pos="1260475" algn="l"/>
              </a:tabLst>
            </a:pPr>
            <a:r>
              <a:rPr lang="en-US" altLang="zh-TW" sz="2000" b="1" dirty="0">
                <a:latin typeface="Courier New" panose="02070309020205020404" pitchFamily="49" charset="0"/>
              </a:rPr>
              <a:t>                    key = TRUE;</a:t>
            </a:r>
          </a:p>
          <a:p>
            <a:pPr eaLnBrk="1" hangingPunct="1">
              <a:lnSpc>
                <a:spcPct val="90000"/>
              </a:lnSpc>
              <a:buNone/>
              <a:tabLst>
                <a:tab pos="744538" algn="l"/>
                <a:tab pos="1025525" algn="l"/>
                <a:tab pos="1260475" algn="l"/>
              </a:tabLst>
            </a:pPr>
            <a:r>
              <a:rPr lang="en-US" altLang="zh-TW" sz="2000" b="1" dirty="0">
                <a:latin typeface="Courier New" panose="02070309020205020404" pitchFamily="49" charset="0"/>
              </a:rPr>
              <a:t>                    while ( key == TRUE)</a:t>
            </a:r>
          </a:p>
          <a:p>
            <a:pPr eaLnBrk="1" hangingPunct="1">
              <a:lnSpc>
                <a:spcPct val="90000"/>
              </a:lnSpc>
              <a:buNone/>
              <a:tabLst>
                <a:tab pos="744538" algn="l"/>
                <a:tab pos="1025525" algn="l"/>
                <a:tab pos="1260475" algn="l"/>
              </a:tabLst>
            </a:pPr>
            <a:r>
              <a:rPr lang="en-US" altLang="zh-TW" sz="2000" b="1" dirty="0">
                <a:latin typeface="Courier New" panose="02070309020205020404" pitchFamily="49" charset="0"/>
              </a:rPr>
              <a:t>                             swap (&amp;lock, &amp;key );</a:t>
            </a:r>
          </a:p>
          <a:p>
            <a:pPr eaLnBrk="1" hangingPunct="1">
              <a:lnSpc>
                <a:spcPct val="90000"/>
              </a:lnSpc>
              <a:buNone/>
              <a:tabLst>
                <a:tab pos="744538" algn="l"/>
                <a:tab pos="1025525" algn="l"/>
                <a:tab pos="1260475" algn="l"/>
              </a:tabLst>
            </a:pPr>
            <a:r>
              <a:rPr lang="en-US" altLang="zh-TW" sz="2000" b="1" dirty="0">
                <a:latin typeface="Courier New" panose="02070309020205020404" pitchFamily="49" charset="0"/>
              </a:rPr>
              <a:t>                         //    critical section</a:t>
            </a:r>
          </a:p>
          <a:p>
            <a:pPr eaLnBrk="1" hangingPunct="1">
              <a:lnSpc>
                <a:spcPct val="90000"/>
              </a:lnSpc>
              <a:buNone/>
              <a:tabLst>
                <a:tab pos="744538" algn="l"/>
                <a:tab pos="1025525" algn="l"/>
                <a:tab pos="1260475" algn="l"/>
              </a:tabLst>
            </a:pPr>
            <a:r>
              <a:rPr lang="en-US" altLang="zh-TW" sz="2000" b="1" dirty="0">
                <a:latin typeface="Courier New" panose="02070309020205020404" pitchFamily="49" charset="0"/>
              </a:rPr>
              <a:t>                    lock = FALSE;</a:t>
            </a:r>
          </a:p>
          <a:p>
            <a:pPr eaLnBrk="1" hangingPunct="1">
              <a:lnSpc>
                <a:spcPct val="90000"/>
              </a:lnSpc>
              <a:buNone/>
              <a:tabLst>
                <a:tab pos="744538" algn="l"/>
                <a:tab pos="1025525" algn="l"/>
                <a:tab pos="1260475" algn="l"/>
              </a:tabLst>
            </a:pPr>
            <a:r>
              <a:rPr lang="en-US" altLang="zh-TW" sz="2000" b="1" dirty="0">
                <a:latin typeface="Courier New" panose="02070309020205020404" pitchFamily="49" charset="0"/>
              </a:rPr>
              <a:t>                         //      remainder section </a:t>
            </a:r>
          </a:p>
          <a:p>
            <a:pPr eaLnBrk="1" hangingPunct="1">
              <a:lnSpc>
                <a:spcPct val="90000"/>
              </a:lnSpc>
              <a:buNone/>
              <a:tabLst>
                <a:tab pos="744538" algn="l"/>
                <a:tab pos="1025525" algn="l"/>
                <a:tab pos="1260475" algn="l"/>
              </a:tabLst>
            </a:pPr>
            <a:r>
              <a:rPr lang="en-US" altLang="zh-TW" sz="2000" b="1" dirty="0">
                <a:latin typeface="Courier New" panose="02070309020205020404" pitchFamily="49" charset="0"/>
              </a:rPr>
              <a:t>           }</a:t>
            </a:r>
            <a:endParaRPr lang="en-US" altLang="zh-TW" sz="2400" dirty="0"/>
          </a:p>
          <a:p>
            <a:pPr eaLnBrk="1" hangingPunct="1">
              <a:lnSpc>
                <a:spcPct val="90000"/>
              </a:lnSpc>
              <a:tabLst>
                <a:tab pos="744538" algn="l"/>
                <a:tab pos="1025525" algn="l"/>
                <a:tab pos="1260475" algn="l"/>
              </a:tabLst>
            </a:pPr>
            <a:endParaRPr lang="en-US" altLang="en-US" sz="2400" dirty="0"/>
          </a:p>
          <a:p>
            <a:pPr eaLnBrk="1" hangingPunct="1">
              <a:lnSpc>
                <a:spcPct val="90000"/>
              </a:lnSpc>
              <a:tabLst>
                <a:tab pos="744538" algn="l"/>
                <a:tab pos="1025525" algn="l"/>
                <a:tab pos="1260475" algn="l"/>
              </a:tabLst>
            </a:pPr>
            <a:r>
              <a:rPr lang="en-US" altLang="en-US" sz="2400" dirty="0"/>
              <a:t>Does it solve the critical-section problem?</a:t>
            </a:r>
          </a:p>
          <a:p>
            <a:pPr eaLnBrk="1" hangingPunct="1">
              <a:lnSpc>
                <a:spcPct val="90000"/>
              </a:lnSpc>
              <a:buNone/>
              <a:tabLst>
                <a:tab pos="744538" algn="l"/>
                <a:tab pos="1025525" algn="l"/>
                <a:tab pos="1260475" algn="l"/>
              </a:tabLst>
            </a:pPr>
            <a:endParaRPr lang="en-US" altLang="zh-TW" sz="2000" b="1" dirty="0">
              <a:latin typeface="Courier New" panose="02070309020205020404" pitchFamily="49" charset="0"/>
            </a:endParaRPr>
          </a:p>
        </p:txBody>
      </p:sp>
      <p:sp>
        <p:nvSpPr>
          <p:cNvPr id="7" name="矩形 6"/>
          <p:cNvSpPr/>
          <p:nvPr/>
        </p:nvSpPr>
        <p:spPr bwMode="auto">
          <a:xfrm flipV="1">
            <a:off x="3950750" y="2578308"/>
            <a:ext cx="5256584" cy="1019331"/>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dirty="0"/>
          </a:p>
        </p:txBody>
      </p:sp>
      <p:sp>
        <p:nvSpPr>
          <p:cNvPr id="8" name="矩形 7"/>
          <p:cNvSpPr/>
          <p:nvPr/>
        </p:nvSpPr>
        <p:spPr bwMode="auto">
          <a:xfrm>
            <a:off x="3950750" y="3947578"/>
            <a:ext cx="5256584" cy="27965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a:p>
        </p:txBody>
      </p:sp>
      <p:sp>
        <p:nvSpPr>
          <p:cNvPr id="2" name="頁尾版面配置區 1"/>
          <p:cNvSpPr>
            <a:spLocks noGrp="1"/>
          </p:cNvSpPr>
          <p:nvPr>
            <p:ph type="ftr" sz="quarter" idx="11"/>
          </p:nvPr>
        </p:nvSpPr>
        <p:spPr/>
        <p:txBody>
          <a:bodyPr/>
          <a:lstStyle/>
          <a:p>
            <a:pPr>
              <a:defRPr/>
            </a:pPr>
            <a:r>
              <a:rPr lang="en-US" altLang="zh-TW"/>
              <a:t>/64</a:t>
            </a:r>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30</a:t>
            </a:fld>
            <a:endParaRPr lang="en-US" altLang="zh-TW"/>
          </a:p>
        </p:txBody>
      </p:sp>
    </p:spTree>
    <p:extLst>
      <p:ext uri="{BB962C8B-B14F-4D97-AF65-F5344CB8AC3E}">
        <p14:creationId xmlns:p14="http://schemas.microsoft.com/office/powerpoint/2010/main" val="387559627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591387" y="333375"/>
            <a:ext cx="9009225" cy="576262"/>
          </a:xfrm>
        </p:spPr>
        <p:txBody>
          <a:bodyPr/>
          <a:lstStyle/>
          <a:p>
            <a:r>
              <a:rPr lang="en-US" altLang="en-US" dirty="0"/>
              <a:t>Bounded-waiting </a:t>
            </a:r>
            <a:r>
              <a:rPr lang="en-US" altLang="zh-TW" dirty="0"/>
              <a:t>Mutual Exclusion </a:t>
            </a:r>
            <a:endParaRPr lang="en-US" altLang="en-US" dirty="0"/>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6121681" y="1339704"/>
            <a:ext cx="5833591" cy="5217691"/>
          </a:xfrm>
        </p:spPr>
        <p:txBody>
          <a:bodyPr/>
          <a:lstStyle/>
          <a:p>
            <a:pPr marL="0" indent="0">
              <a:buNone/>
            </a:pPr>
            <a:r>
              <a:rPr lang="en-US" altLang="en-US" sz="1800" b="1" dirty="0">
                <a:latin typeface="Courier New" panose="02070309020205020404" pitchFamily="49" charset="0"/>
              </a:rPr>
              <a:t>while (TRUE) {</a:t>
            </a:r>
            <a:br>
              <a:rPr lang="en-US" altLang="en-US" sz="1800" b="1" dirty="0">
                <a:latin typeface="Courier New" panose="02070309020205020404" pitchFamily="49" charset="0"/>
              </a:rPr>
            </a:br>
            <a:r>
              <a:rPr lang="en-US" altLang="en-US" sz="1800" b="1" dirty="0">
                <a:latin typeface="Courier New" panose="02070309020205020404" pitchFamily="49" charset="0"/>
              </a:rPr>
              <a:t>   waiting[</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TRUE;</a:t>
            </a:r>
            <a:br>
              <a:rPr lang="en-US" altLang="en-US" sz="1800" b="1" dirty="0">
                <a:latin typeface="Courier New" panose="02070309020205020404" pitchFamily="49" charset="0"/>
              </a:rPr>
            </a:br>
            <a:r>
              <a:rPr lang="en-US" altLang="en-US" sz="1800" b="1" dirty="0">
                <a:latin typeface="Courier New" panose="02070309020205020404" pitchFamily="49" charset="0"/>
              </a:rPr>
              <a:t>   key = 1;</a:t>
            </a:r>
            <a:br>
              <a:rPr lang="en-US" altLang="en-US" sz="1800" b="1" dirty="0">
                <a:latin typeface="Courier New" panose="02070309020205020404" pitchFamily="49" charset="0"/>
              </a:rPr>
            </a:br>
            <a:r>
              <a:rPr lang="en-US" altLang="en-US" sz="1800" b="1" dirty="0">
                <a:latin typeface="Courier New" panose="02070309020205020404" pitchFamily="49" charset="0"/>
              </a:rPr>
              <a:t>   while (waiting[</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&amp;&amp; key == 1) </a:t>
            </a:r>
          </a:p>
          <a:p>
            <a:pPr marL="0" indent="0">
              <a:buNone/>
            </a:pPr>
            <a:r>
              <a:rPr lang="en-US" altLang="en-US" sz="1800" b="1" dirty="0">
                <a:latin typeface="Courier New" panose="02070309020205020404" pitchFamily="49" charset="0"/>
              </a:rPr>
              <a:t>      key = </a:t>
            </a:r>
            <a:r>
              <a:rPr lang="en-US" altLang="en-US" sz="1800" b="1" dirty="0" err="1">
                <a:solidFill>
                  <a:srgbClr val="FF0000"/>
                </a:solidFill>
                <a:latin typeface="Courier New" panose="02070309020205020404" pitchFamily="49" charset="0"/>
              </a:rPr>
              <a:t>compare_and_swap</a:t>
            </a:r>
            <a:r>
              <a:rPr lang="en-US" altLang="en-US" sz="1800" b="1" dirty="0">
                <a:latin typeface="Courier New" panose="02070309020205020404" pitchFamily="49" charset="0"/>
              </a:rPr>
              <a:t>(&amp;lock,0,1); </a:t>
            </a:r>
          </a:p>
          <a:p>
            <a:pPr marL="0" indent="0">
              <a:buNone/>
            </a:pPr>
            <a:r>
              <a:rPr lang="en-US" altLang="en-US" sz="1800" b="1" dirty="0">
                <a:latin typeface="Courier New" panose="02070309020205020404" pitchFamily="49" charset="0"/>
              </a:rPr>
              <a:t>   waiting[</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FALSE; </a:t>
            </a:r>
          </a:p>
          <a:p>
            <a:pPr marL="0" indent="0">
              <a:buNone/>
            </a:pPr>
            <a:r>
              <a:rPr lang="en-US" altLang="en-US" sz="1800" b="1" dirty="0">
                <a:latin typeface="Courier New" panose="02070309020205020404" pitchFamily="49" charset="0"/>
              </a:rPr>
              <a:t>   /* critical section */ </a:t>
            </a:r>
          </a:p>
          <a:p>
            <a:pPr marL="0" indent="0">
              <a:buNone/>
            </a:pPr>
            <a:r>
              <a:rPr lang="en-US" altLang="en-US" sz="1800" b="1" dirty="0">
                <a:latin typeface="Courier New" panose="02070309020205020404" pitchFamily="49" charset="0"/>
              </a:rPr>
              <a:t>   j =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+ 1) % n; </a:t>
            </a:r>
          </a:p>
          <a:p>
            <a:pPr marL="0" indent="0">
              <a:buNone/>
            </a:pPr>
            <a:r>
              <a:rPr lang="en-US" altLang="en-US" sz="1800" b="1" dirty="0">
                <a:latin typeface="Courier New" panose="02070309020205020404" pitchFamily="49" charset="0"/>
              </a:rPr>
              <a:t>   while ((j !=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&amp;&amp; !waiting[j]) </a:t>
            </a:r>
          </a:p>
          <a:p>
            <a:pPr marL="0" indent="0">
              <a:buNone/>
            </a:pPr>
            <a:r>
              <a:rPr lang="en-US" altLang="en-US" sz="1800" b="1" dirty="0">
                <a:latin typeface="Courier New" panose="02070309020205020404" pitchFamily="49" charset="0"/>
              </a:rPr>
              <a:t>      j = (j + 1) % n; </a:t>
            </a:r>
          </a:p>
          <a:p>
            <a:pPr marL="0" indent="0">
              <a:buNone/>
            </a:pPr>
            <a:r>
              <a:rPr lang="en-US" altLang="en-US" sz="1800" b="1" dirty="0">
                <a:latin typeface="Courier New" panose="02070309020205020404" pitchFamily="49" charset="0"/>
              </a:rPr>
              <a:t>   if (j ==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marL="0" indent="0">
              <a:buNone/>
            </a:pPr>
            <a:r>
              <a:rPr lang="en-US" altLang="en-US" sz="1800" b="1" dirty="0">
                <a:latin typeface="Courier New" panose="02070309020205020404" pitchFamily="49" charset="0"/>
              </a:rPr>
              <a:t>      lock = 0; </a:t>
            </a:r>
          </a:p>
          <a:p>
            <a:pPr marL="0" indent="0">
              <a:buNone/>
            </a:pPr>
            <a:r>
              <a:rPr lang="en-US" altLang="en-US" sz="1800" b="1" dirty="0">
                <a:latin typeface="Courier New" panose="02070309020205020404" pitchFamily="49" charset="0"/>
              </a:rPr>
              <a:t>   else </a:t>
            </a:r>
          </a:p>
          <a:p>
            <a:pPr marL="0" indent="0">
              <a:buNone/>
            </a:pPr>
            <a:r>
              <a:rPr lang="en-US" altLang="en-US" sz="1800" b="1" dirty="0">
                <a:latin typeface="Courier New" panose="02070309020205020404" pitchFamily="49" charset="0"/>
              </a:rPr>
              <a:t>      waiting[j] = FALSE; </a:t>
            </a:r>
          </a:p>
          <a:p>
            <a:pPr marL="0" indent="0">
              <a:buNone/>
            </a:pPr>
            <a:r>
              <a:rPr lang="en-US" altLang="en-US" sz="1800" b="1" dirty="0">
                <a:latin typeface="Courier New" panose="02070309020205020404" pitchFamily="49" charset="0"/>
              </a:rPr>
              <a:t>   /* remainder section */ </a:t>
            </a:r>
          </a:p>
          <a:p>
            <a:pPr marL="0" indent="0">
              <a:buNone/>
            </a:pPr>
            <a:r>
              <a:rPr lang="en-US" altLang="en-US" sz="1800" b="1" dirty="0">
                <a:latin typeface="Courier New" panose="02070309020205020404" pitchFamily="49" charset="0"/>
              </a:rPr>
              <a:t>}</a:t>
            </a:r>
          </a:p>
          <a:p>
            <a:pPr marL="0" indent="0">
              <a:buNone/>
            </a:pPr>
            <a:endParaRPr lang="en-US" altLang="en-US" sz="1800" b="1" dirty="0">
              <a:latin typeface="Courier New" panose="02070309020205020404" pitchFamily="49" charset="0"/>
            </a:endParaRPr>
          </a:p>
        </p:txBody>
      </p:sp>
      <p:sp>
        <p:nvSpPr>
          <p:cNvPr id="2" name="頁尾版面配置區 1">
            <a:extLst>
              <a:ext uri="{FF2B5EF4-FFF2-40B4-BE49-F238E27FC236}">
                <a16:creationId xmlns:a16="http://schemas.microsoft.com/office/drawing/2014/main" id="{8E2F0D3E-3EED-4151-8745-F8AF13E3886C}"/>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BC16A753-0BE9-4BFF-9AFC-0B9647202E3B}"/>
              </a:ext>
            </a:extLst>
          </p:cNvPr>
          <p:cNvSpPr>
            <a:spLocks noGrp="1"/>
          </p:cNvSpPr>
          <p:nvPr>
            <p:ph type="sldNum" sz="quarter" idx="12"/>
          </p:nvPr>
        </p:nvSpPr>
        <p:spPr/>
        <p:txBody>
          <a:bodyPr/>
          <a:lstStyle/>
          <a:p>
            <a:pPr>
              <a:defRPr/>
            </a:pPr>
            <a:fld id="{8829B0A6-A5B9-4F19-A482-C4080EE7DAE7}" type="slidenum">
              <a:rPr lang="en-US" altLang="zh-TW" smtClean="0"/>
              <a:pPr>
                <a:defRPr/>
              </a:pPr>
              <a:t>31</a:t>
            </a:fld>
            <a:endParaRPr lang="en-US" altLang="zh-TW" dirty="0"/>
          </a:p>
        </p:txBody>
      </p:sp>
      <p:sp>
        <p:nvSpPr>
          <p:cNvPr id="6" name="Content Placeholder 2">
            <a:extLst>
              <a:ext uri="{FF2B5EF4-FFF2-40B4-BE49-F238E27FC236}">
                <a16:creationId xmlns:a16="http://schemas.microsoft.com/office/drawing/2014/main" id="{B763B650-5DEA-4662-884E-D4E6C8388898}"/>
              </a:ext>
            </a:extLst>
          </p:cNvPr>
          <p:cNvSpPr txBox="1">
            <a:spLocks/>
          </p:cNvSpPr>
          <p:nvPr/>
        </p:nvSpPr>
        <p:spPr bwMode="auto">
          <a:xfrm>
            <a:off x="633788" y="1306934"/>
            <a:ext cx="5526845" cy="5217691"/>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eaLnBrk="0" hangingPunct="0">
              <a:spcBef>
                <a:spcPct val="20000"/>
              </a:spcBef>
              <a:buNone/>
              <a:defRPr sz="1800" b="1">
                <a:latin typeface="Courier New" panose="02070309020205020404" pitchFamily="49" charset="0"/>
                <a:ea typeface="+mn-ea"/>
              </a:defRPr>
            </a:lvl1pPr>
            <a:lvl2pPr marL="742950" indent="-285750" algn="l" eaLnBrk="0" hangingPunct="0">
              <a:spcBef>
                <a:spcPct val="20000"/>
              </a:spcBef>
              <a:buSzPct val="80000"/>
              <a:buBlip>
                <a:blip r:embed="rId3"/>
              </a:buBlip>
              <a:defRPr sz="2400">
                <a:latin typeface="+mn-lt"/>
                <a:ea typeface="+mn-ea"/>
              </a:defRPr>
            </a:lvl2pPr>
            <a:lvl3pPr marL="1143000" indent="-228600" algn="l" eaLnBrk="0" hangingPunct="0">
              <a:spcBef>
                <a:spcPct val="20000"/>
              </a:spcBef>
              <a:buSzPct val="70000"/>
              <a:buBlip>
                <a:blip r:embed="rId4"/>
              </a:buBlip>
              <a:defRPr sz="2000">
                <a:latin typeface="+mn-lt"/>
                <a:ea typeface="+mn-ea"/>
              </a:defRPr>
            </a:lvl3pPr>
            <a:lvl4pPr marL="1600200" indent="-228600" algn="l" eaLnBrk="0" hangingPunct="0">
              <a:spcBef>
                <a:spcPct val="20000"/>
              </a:spcBef>
              <a:buSzPct val="70000"/>
              <a:buBlip>
                <a:blip r:embed="rId5"/>
              </a:buBlip>
              <a:defRPr sz="1800">
                <a:latin typeface="+mn-lt"/>
                <a:ea typeface="+mn-ea"/>
              </a:defRPr>
            </a:lvl4pPr>
            <a:lvl5pPr marL="2057400" indent="-228600" algn="l" eaLnBrk="0" hangingPunct="0">
              <a:spcBef>
                <a:spcPct val="20000"/>
              </a:spcBef>
              <a:buFont typeface="Wingdings" pitchFamily="2" charset="2"/>
              <a:buChar char="ü"/>
              <a:defRPr sz="1800">
                <a:latin typeface="+mn-lt"/>
                <a:ea typeface="+mn-ea"/>
              </a:defRPr>
            </a:lvl5pPr>
            <a:lvl6pPr marL="2514600" indent="-228600" fontAlgn="base">
              <a:spcBef>
                <a:spcPct val="20000"/>
              </a:spcBef>
              <a:spcAft>
                <a:spcPct val="0"/>
              </a:spcAft>
              <a:buFont typeface="Wingdings" pitchFamily="2" charset="2"/>
              <a:buChar char="ü"/>
              <a:defRPr sz="2000">
                <a:latin typeface="+mn-lt"/>
                <a:ea typeface="+mn-ea"/>
              </a:defRPr>
            </a:lvl6pPr>
            <a:lvl7pPr marL="2971800" indent="-228600" fontAlgn="base">
              <a:spcBef>
                <a:spcPct val="20000"/>
              </a:spcBef>
              <a:spcAft>
                <a:spcPct val="0"/>
              </a:spcAft>
              <a:buFont typeface="Wingdings" pitchFamily="2" charset="2"/>
              <a:buChar char="ü"/>
              <a:defRPr sz="2000">
                <a:latin typeface="+mn-lt"/>
                <a:ea typeface="+mn-ea"/>
              </a:defRPr>
            </a:lvl7pPr>
            <a:lvl8pPr marL="3429000" indent="-228600" fontAlgn="base">
              <a:spcBef>
                <a:spcPct val="20000"/>
              </a:spcBef>
              <a:spcAft>
                <a:spcPct val="0"/>
              </a:spcAft>
              <a:buFont typeface="Wingdings" pitchFamily="2" charset="2"/>
              <a:buChar char="ü"/>
              <a:defRPr sz="2000">
                <a:latin typeface="+mn-lt"/>
                <a:ea typeface="+mn-ea"/>
              </a:defRPr>
            </a:lvl8pPr>
            <a:lvl9pPr marL="3886200" indent="-228600" fontAlgn="base">
              <a:spcBef>
                <a:spcPct val="20000"/>
              </a:spcBef>
              <a:spcAft>
                <a:spcPct val="0"/>
              </a:spcAft>
              <a:buFont typeface="Wingdings" pitchFamily="2" charset="2"/>
              <a:buChar char="ü"/>
              <a:defRPr sz="2000">
                <a:latin typeface="+mn-lt"/>
                <a:ea typeface="+mn-ea"/>
              </a:defRPr>
            </a:lvl9pPr>
          </a:lstStyle>
          <a:p>
            <a:r>
              <a:rPr lang="en-US" altLang="zh-TW" dirty="0"/>
              <a:t>while (TRUE) { </a:t>
            </a:r>
          </a:p>
          <a:p>
            <a:r>
              <a:rPr lang="en-US" altLang="zh-TW" dirty="0"/>
              <a:t>   waiting[</a:t>
            </a:r>
            <a:r>
              <a:rPr lang="en-US" altLang="zh-TW" dirty="0" err="1"/>
              <a:t>i</a:t>
            </a:r>
            <a:r>
              <a:rPr lang="en-US" altLang="zh-TW" dirty="0"/>
              <a:t>] = TRUE; </a:t>
            </a:r>
          </a:p>
          <a:p>
            <a:r>
              <a:rPr lang="en-US" altLang="zh-TW" dirty="0"/>
              <a:t>   key = TRUE; </a:t>
            </a:r>
          </a:p>
          <a:p>
            <a:r>
              <a:rPr lang="en-US" altLang="zh-TW" dirty="0"/>
              <a:t>   while (waiting[</a:t>
            </a:r>
            <a:r>
              <a:rPr lang="en-US" altLang="zh-TW" dirty="0" err="1"/>
              <a:t>i</a:t>
            </a:r>
            <a:r>
              <a:rPr lang="en-US" altLang="zh-TW" dirty="0"/>
              <a:t>] &amp;&amp; key) </a:t>
            </a:r>
          </a:p>
          <a:p>
            <a:r>
              <a:rPr lang="en-US" altLang="zh-TW" dirty="0"/>
              <a:t>      key = </a:t>
            </a:r>
            <a:r>
              <a:rPr lang="en-US" altLang="en-US" dirty="0" err="1">
                <a:solidFill>
                  <a:srgbClr val="FF0000"/>
                </a:solidFill>
              </a:rPr>
              <a:t>test_and_set</a:t>
            </a:r>
            <a:r>
              <a:rPr lang="en-US" altLang="zh-TW" dirty="0"/>
              <a:t>(&amp;lock); </a:t>
            </a:r>
          </a:p>
          <a:p>
            <a:r>
              <a:rPr lang="en-US" altLang="zh-TW" dirty="0"/>
              <a:t>   waiting[</a:t>
            </a:r>
            <a:r>
              <a:rPr lang="en-US" altLang="zh-TW" dirty="0" err="1"/>
              <a:t>i</a:t>
            </a:r>
            <a:r>
              <a:rPr lang="en-US" altLang="zh-TW" dirty="0"/>
              <a:t>] = FALSE; </a:t>
            </a:r>
          </a:p>
          <a:p>
            <a:r>
              <a:rPr lang="en-US" altLang="zh-TW" dirty="0"/>
              <a:t>   /* critical section */</a:t>
            </a:r>
          </a:p>
          <a:p>
            <a:r>
              <a:rPr lang="en-US" altLang="zh-TW" dirty="0"/>
              <a:t>   j = (</a:t>
            </a:r>
            <a:r>
              <a:rPr lang="en-US" altLang="zh-TW" dirty="0" err="1"/>
              <a:t>i</a:t>
            </a:r>
            <a:r>
              <a:rPr lang="en-US" altLang="zh-TW" dirty="0"/>
              <a:t> + 1) % n; </a:t>
            </a:r>
          </a:p>
          <a:p>
            <a:r>
              <a:rPr lang="en-US" altLang="zh-TW" dirty="0"/>
              <a:t>   while ((j != </a:t>
            </a:r>
            <a:r>
              <a:rPr lang="en-US" altLang="zh-TW" dirty="0" err="1"/>
              <a:t>i</a:t>
            </a:r>
            <a:r>
              <a:rPr lang="en-US" altLang="zh-TW" dirty="0"/>
              <a:t>) &amp;&amp; !waiting[j]) </a:t>
            </a:r>
          </a:p>
          <a:p>
            <a:r>
              <a:rPr lang="en-US" altLang="zh-TW" dirty="0"/>
              <a:t>      j = (j + 1) % n; </a:t>
            </a:r>
          </a:p>
          <a:p>
            <a:r>
              <a:rPr lang="en-US" altLang="zh-TW" dirty="0"/>
              <a:t>   if (j == </a:t>
            </a:r>
            <a:r>
              <a:rPr lang="en-US" altLang="zh-TW" dirty="0" err="1"/>
              <a:t>i</a:t>
            </a:r>
            <a:r>
              <a:rPr lang="en-US" altLang="zh-TW" dirty="0"/>
              <a:t>) </a:t>
            </a:r>
          </a:p>
          <a:p>
            <a:r>
              <a:rPr lang="en-US" altLang="zh-TW" dirty="0"/>
              <a:t>      lock = FALSE; </a:t>
            </a:r>
          </a:p>
          <a:p>
            <a:r>
              <a:rPr lang="en-US" altLang="zh-TW" dirty="0"/>
              <a:t>   else </a:t>
            </a:r>
          </a:p>
          <a:p>
            <a:r>
              <a:rPr lang="en-US" altLang="zh-TW" dirty="0"/>
              <a:t>      waiting[j] = FALSE; </a:t>
            </a:r>
          </a:p>
          <a:p>
            <a:r>
              <a:rPr lang="en-US" altLang="zh-TW" dirty="0"/>
              <a:t>   /* remainder section */</a:t>
            </a:r>
          </a:p>
          <a:p>
            <a:r>
              <a:rPr lang="en-US" altLang="zh-TW" dirty="0"/>
              <a:t>}</a:t>
            </a:r>
          </a:p>
          <a:p>
            <a:endParaRPr lang="en-US" altLang="zh-TW" dirty="0"/>
          </a:p>
        </p:txBody>
      </p:sp>
      <p:sp>
        <p:nvSpPr>
          <p:cNvPr id="7" name="矩形 6">
            <a:extLst>
              <a:ext uri="{FF2B5EF4-FFF2-40B4-BE49-F238E27FC236}">
                <a16:creationId xmlns:a16="http://schemas.microsoft.com/office/drawing/2014/main" id="{5160E913-06EB-4D08-91CF-951FF76AC0E6}"/>
              </a:ext>
            </a:extLst>
          </p:cNvPr>
          <p:cNvSpPr/>
          <p:nvPr/>
        </p:nvSpPr>
        <p:spPr bwMode="auto">
          <a:xfrm>
            <a:off x="911424" y="1628800"/>
            <a:ext cx="4437378" cy="1656184"/>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dirty="0"/>
          </a:p>
        </p:txBody>
      </p:sp>
      <p:sp>
        <p:nvSpPr>
          <p:cNvPr id="8" name="矩形 7">
            <a:extLst>
              <a:ext uri="{FF2B5EF4-FFF2-40B4-BE49-F238E27FC236}">
                <a16:creationId xmlns:a16="http://schemas.microsoft.com/office/drawing/2014/main" id="{9C4F561D-F854-4C9C-85F0-651F24D4DB07}"/>
              </a:ext>
            </a:extLst>
          </p:cNvPr>
          <p:cNvSpPr/>
          <p:nvPr/>
        </p:nvSpPr>
        <p:spPr bwMode="auto">
          <a:xfrm>
            <a:off x="6387740" y="1628800"/>
            <a:ext cx="5301474" cy="1512168"/>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dirty="0"/>
          </a:p>
        </p:txBody>
      </p:sp>
      <p:sp>
        <p:nvSpPr>
          <p:cNvPr id="12" name="矩形 11">
            <a:extLst>
              <a:ext uri="{FF2B5EF4-FFF2-40B4-BE49-F238E27FC236}">
                <a16:creationId xmlns:a16="http://schemas.microsoft.com/office/drawing/2014/main" id="{EAFC57BF-8262-4CEB-994B-BFAF3DE67621}"/>
              </a:ext>
            </a:extLst>
          </p:cNvPr>
          <p:cNvSpPr/>
          <p:nvPr/>
        </p:nvSpPr>
        <p:spPr bwMode="auto">
          <a:xfrm>
            <a:off x="911424" y="3606850"/>
            <a:ext cx="4437378" cy="234243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dirty="0"/>
          </a:p>
        </p:txBody>
      </p:sp>
      <p:sp>
        <p:nvSpPr>
          <p:cNvPr id="13" name="矩形 12">
            <a:extLst>
              <a:ext uri="{FF2B5EF4-FFF2-40B4-BE49-F238E27FC236}">
                <a16:creationId xmlns:a16="http://schemas.microsoft.com/office/drawing/2014/main" id="{B999900A-A77F-4E37-B631-508E62612424}"/>
              </a:ext>
            </a:extLst>
          </p:cNvPr>
          <p:cNvSpPr/>
          <p:nvPr/>
        </p:nvSpPr>
        <p:spPr bwMode="auto">
          <a:xfrm>
            <a:off x="6354602" y="3558735"/>
            <a:ext cx="5334612" cy="2246529"/>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dirty="0"/>
          </a:p>
        </p:txBody>
      </p:sp>
    </p:spTree>
    <p:extLst>
      <p:ext uri="{BB962C8B-B14F-4D97-AF65-F5344CB8AC3E}">
        <p14:creationId xmlns:p14="http://schemas.microsoft.com/office/powerpoint/2010/main" val="4819694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1981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443372" y="1353698"/>
            <a:ext cx="11305255"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increment(&amp;sequence);</a:t>
            </a:r>
            <a:r>
              <a:rPr lang="en-US" altLang="en-US" dirty="0"/>
              <a:t> </a:t>
            </a:r>
          </a:p>
          <a:p>
            <a:pPr marL="457200" lvl="1" indent="0">
              <a:buNone/>
            </a:pPr>
            <a:r>
              <a:rPr lang="en-US" altLang="en-US" dirty="0"/>
              <a:t>      ensures </a:t>
            </a:r>
            <a:r>
              <a:rPr lang="en-US" altLang="en-US"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br>
              <a:rPr lang="en-US" altLang="en-US" dirty="0"/>
            </a:br>
            <a:endParaRPr lang="en-US" altLang="en-US" dirty="0"/>
          </a:p>
        </p:txBody>
      </p:sp>
      <p:sp>
        <p:nvSpPr>
          <p:cNvPr id="2" name="頁尾版面配置區 1">
            <a:extLst>
              <a:ext uri="{FF2B5EF4-FFF2-40B4-BE49-F238E27FC236}">
                <a16:creationId xmlns:a16="http://schemas.microsoft.com/office/drawing/2014/main" id="{CE88E942-58B1-4EBF-B08D-524355BCE4A7}"/>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B068CAEE-E929-4948-AE96-3A1F50A65D4A}"/>
              </a:ext>
            </a:extLst>
          </p:cNvPr>
          <p:cNvSpPr>
            <a:spLocks noGrp="1"/>
          </p:cNvSpPr>
          <p:nvPr>
            <p:ph type="sldNum" sz="quarter" idx="12"/>
          </p:nvPr>
        </p:nvSpPr>
        <p:spPr/>
        <p:txBody>
          <a:bodyPr/>
          <a:lstStyle/>
          <a:p>
            <a:pPr>
              <a:defRPr/>
            </a:pPr>
            <a:fld id="{8829B0A6-A5B9-4F19-A482-C4080EE7DAE7}" type="slidenum">
              <a:rPr lang="en-US" altLang="zh-TW" smtClean="0"/>
              <a:pPr>
                <a:defRPr/>
              </a:pPr>
              <a:t>32</a:t>
            </a:fld>
            <a:endParaRPr lang="en-US" altLang="zh-TW" dirty="0"/>
          </a:p>
        </p:txBody>
      </p:sp>
    </p:spTree>
    <p:extLst>
      <p:ext uri="{BB962C8B-B14F-4D97-AF65-F5344CB8AC3E}">
        <p14:creationId xmlns:p14="http://schemas.microsoft.com/office/powerpoint/2010/main" val="2997894340"/>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1981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0" y="1319791"/>
            <a:ext cx="12169351" cy="4645039"/>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br>
              <a:rPr lang="en-US" altLang="en-US" dirty="0"/>
            </a:br>
            <a:r>
              <a:rPr lang="en-US" altLang="en-US" sz="2000" b="1" dirty="0">
                <a:latin typeface="Courier New" panose="02070309020205020404" pitchFamily="49" charset="0"/>
                <a:cs typeface="Courier New" panose="02070309020205020404" pitchFamily="49" charset="0"/>
              </a:rPr>
              <a:t>void increment(</a:t>
            </a:r>
            <a:r>
              <a:rPr lang="en-US" altLang="en-US" sz="2000" b="1" dirty="0" err="1">
                <a:latin typeface="Courier New" panose="02070309020205020404" pitchFamily="49" charset="0"/>
                <a:cs typeface="Courier New" panose="02070309020205020404" pitchFamily="49" charset="0"/>
              </a:rPr>
              <a:t>atomic_int</a:t>
            </a:r>
            <a:r>
              <a:rPr lang="en-US" altLang="en-US" sz="2000" b="1" dirty="0">
                <a:latin typeface="Courier New" panose="02070309020205020404" pitchFamily="49" charset="0"/>
                <a:cs typeface="Courier New" panose="02070309020205020404" pitchFamily="49" charset="0"/>
              </a:rPr>
              <a:t> *v)</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int temp;</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do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temp = *v;</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while (temp != (</a:t>
            </a:r>
            <a:r>
              <a:rPr lang="en-US" altLang="en-US" sz="2000" b="1" dirty="0" err="1">
                <a:latin typeface="Courier New" panose="02070309020205020404" pitchFamily="49" charset="0"/>
                <a:cs typeface="Courier New" panose="02070309020205020404" pitchFamily="49" charset="0"/>
              </a:rPr>
              <a:t>compare_and_swap</a:t>
            </a:r>
            <a:r>
              <a:rPr lang="en-US" altLang="en-US" sz="2000" b="1" dirty="0">
                <a:latin typeface="Courier New" panose="02070309020205020404" pitchFamily="49" charset="0"/>
                <a:cs typeface="Courier New" panose="02070309020205020404" pitchFamily="49" charset="0"/>
              </a:rPr>
              <a:t>(v,temp,temp+1));</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a:t>
            </a:r>
            <a:br>
              <a:rPr lang="en-US" altLang="en-US" sz="2000" b="1" dirty="0">
                <a:latin typeface="Courier New" panose="02070309020205020404" pitchFamily="49" charset="0"/>
                <a:cs typeface="Courier New" panose="02070309020205020404" pitchFamily="49" charset="0"/>
              </a:rPr>
            </a:br>
            <a:br>
              <a:rPr lang="en-US" altLang="en-US" dirty="0"/>
            </a:br>
            <a:endParaRPr lang="en-US" altLang="en-US" dirty="0"/>
          </a:p>
        </p:txBody>
      </p:sp>
      <p:sp>
        <p:nvSpPr>
          <p:cNvPr id="2" name="頁尾版面配置區 1">
            <a:extLst>
              <a:ext uri="{FF2B5EF4-FFF2-40B4-BE49-F238E27FC236}">
                <a16:creationId xmlns:a16="http://schemas.microsoft.com/office/drawing/2014/main" id="{A59C9B2C-0D57-4D70-894C-B358E2A74826}"/>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E87AA94D-F7CD-4A3E-A9D4-A38F5CE72952}"/>
              </a:ext>
            </a:extLst>
          </p:cNvPr>
          <p:cNvSpPr>
            <a:spLocks noGrp="1"/>
          </p:cNvSpPr>
          <p:nvPr>
            <p:ph type="sldNum" sz="quarter" idx="12"/>
          </p:nvPr>
        </p:nvSpPr>
        <p:spPr/>
        <p:txBody>
          <a:bodyPr/>
          <a:lstStyle/>
          <a:p>
            <a:pPr>
              <a:defRPr/>
            </a:pPr>
            <a:fld id="{8829B0A6-A5B9-4F19-A482-C4080EE7DAE7}" type="slidenum">
              <a:rPr lang="en-US" altLang="zh-TW" smtClean="0"/>
              <a:pPr>
                <a:defRPr/>
              </a:pPr>
              <a:t>33</a:t>
            </a:fld>
            <a:endParaRPr lang="en-US" altLang="zh-TW" dirty="0"/>
          </a:p>
        </p:txBody>
      </p:sp>
    </p:spTree>
    <p:extLst>
      <p:ext uri="{BB962C8B-B14F-4D97-AF65-F5344CB8AC3E}">
        <p14:creationId xmlns:p14="http://schemas.microsoft.com/office/powerpoint/2010/main" val="153550458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1981200" y="144697"/>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22648" y="1196752"/>
            <a:ext cx="12169352" cy="5235304"/>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mutex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b="1" dirty="0">
                <a:latin typeface="Courier New" panose="02070309020205020404" pitchFamily="49" charset="0"/>
                <a:cs typeface="Courier New" panose="02070309020205020404" pitchFamily="49" charset="0"/>
              </a:rPr>
              <a:t>acquire()</a:t>
            </a:r>
            <a:r>
              <a:rPr lang="en-US" altLang="en-US" dirty="0"/>
              <a:t> a lock </a:t>
            </a:r>
          </a:p>
          <a:p>
            <a:pPr lvl="1">
              <a:lnSpc>
                <a:spcPct val="90000"/>
              </a:lnSpc>
            </a:pPr>
            <a:r>
              <a:rPr lang="en-US" altLang="en-US" dirty="0"/>
              <a:t>Then </a:t>
            </a:r>
            <a:r>
              <a:rPr lang="en-US" altLang="en-US" b="1" dirty="0">
                <a:latin typeface="Courier New" panose="02070309020205020404" pitchFamily="49" charset="0"/>
              </a:rPr>
              <a:t>release()</a:t>
            </a:r>
            <a:r>
              <a:rPr lang="en-US" altLang="en-US" dirty="0"/>
              <a:t> the lock</a:t>
            </a:r>
          </a:p>
          <a:p>
            <a:pPr>
              <a:lnSpc>
                <a:spcPct val="90000"/>
              </a:lnSpc>
            </a:pPr>
            <a:r>
              <a:rPr lang="en-US" altLang="en-US" dirty="0"/>
              <a:t>Calls to </a:t>
            </a:r>
            <a:r>
              <a:rPr lang="en-US" altLang="en-US" b="1" dirty="0">
                <a:latin typeface="Courier New" panose="02070309020205020404" pitchFamily="49" charset="0"/>
              </a:rPr>
              <a:t>acquire()</a:t>
            </a:r>
            <a:r>
              <a:rPr lang="en-US" altLang="en-US" dirty="0"/>
              <a:t> and </a:t>
            </a:r>
            <a:r>
              <a:rPr lang="en-US" altLang="en-US" b="1" dirty="0">
                <a:latin typeface="Courier New" panose="02070309020205020404" pitchFamily="49" charset="0"/>
              </a:rPr>
              <a:t>release()</a:t>
            </a:r>
            <a:r>
              <a:rPr lang="en-US" altLang="en-US" dirty="0"/>
              <a:t> 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
        <p:nvSpPr>
          <p:cNvPr id="2" name="頁尾版面配置區 1">
            <a:extLst>
              <a:ext uri="{FF2B5EF4-FFF2-40B4-BE49-F238E27FC236}">
                <a16:creationId xmlns:a16="http://schemas.microsoft.com/office/drawing/2014/main" id="{C8E63F3E-DB6E-40A6-83DB-42C70BA1E660}"/>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321B77D2-0418-4758-9643-723830F536F0}"/>
              </a:ext>
            </a:extLst>
          </p:cNvPr>
          <p:cNvSpPr>
            <a:spLocks noGrp="1"/>
          </p:cNvSpPr>
          <p:nvPr>
            <p:ph type="sldNum" sz="quarter" idx="12"/>
          </p:nvPr>
        </p:nvSpPr>
        <p:spPr/>
        <p:txBody>
          <a:bodyPr/>
          <a:lstStyle/>
          <a:p>
            <a:pPr>
              <a:defRPr/>
            </a:pPr>
            <a:fld id="{8829B0A6-A5B9-4F19-A482-C4080EE7DAE7}" type="slidenum">
              <a:rPr lang="en-US" altLang="zh-TW" smtClean="0"/>
              <a:pPr>
                <a:defRPr/>
              </a:pPr>
              <a:t>34</a:t>
            </a:fld>
            <a:endParaRPr lang="en-US" altLang="zh-TW" dirty="0"/>
          </a:p>
        </p:txBody>
      </p:sp>
    </p:spTree>
    <p:extLst>
      <p:ext uri="{BB962C8B-B14F-4D97-AF65-F5344CB8AC3E}">
        <p14:creationId xmlns:p14="http://schemas.microsoft.com/office/powerpoint/2010/main" val="330780566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Title 1"/>
          <p:cNvSpPr>
            <a:spLocks noGrp="1"/>
          </p:cNvSpPr>
          <p:nvPr>
            <p:ph type="title"/>
          </p:nvPr>
        </p:nvSpPr>
        <p:spPr>
          <a:xfrm>
            <a:off x="0" y="0"/>
            <a:ext cx="12192000" cy="1143000"/>
          </a:xfrm>
        </p:spPr>
        <p:txBody>
          <a:bodyPr/>
          <a:lstStyle/>
          <a:p>
            <a:pPr eaLnBrk="1" hangingPunct="1"/>
            <a:r>
              <a:rPr lang="en-US" altLang="zh-TW" dirty="0"/>
              <a:t>Solution to CS Problem Using Mutex Locks</a:t>
            </a:r>
          </a:p>
        </p:txBody>
      </p:sp>
      <p:sp>
        <p:nvSpPr>
          <p:cNvPr id="2" name="頁尾版面配置區 1"/>
          <p:cNvSpPr>
            <a:spLocks noGrp="1"/>
          </p:cNvSpPr>
          <p:nvPr>
            <p:ph type="ftr" sz="quarter" idx="11"/>
          </p:nvPr>
        </p:nvSpPr>
        <p:spPr>
          <a:xfrm>
            <a:off x="8592417" y="6524625"/>
            <a:ext cx="3860800" cy="476250"/>
          </a:xfrm>
        </p:spPr>
        <p:txBody>
          <a:bodyPr/>
          <a:lstStyle/>
          <a:p>
            <a:pPr>
              <a:defRPr/>
            </a:pPr>
            <a:r>
              <a:rPr lang="en-US" altLang="zh-TW"/>
              <a:t>/64</a:t>
            </a:r>
          </a:p>
        </p:txBody>
      </p:sp>
      <p:sp>
        <p:nvSpPr>
          <p:cNvPr id="9" name="Rectangle 3">
            <a:extLst>
              <a:ext uri="{FF2B5EF4-FFF2-40B4-BE49-F238E27FC236}">
                <a16:creationId xmlns:a16="http://schemas.microsoft.com/office/drawing/2014/main" id="{A49722F8-D283-4EE4-B089-38BD1451ECA6}"/>
              </a:ext>
            </a:extLst>
          </p:cNvPr>
          <p:cNvSpPr txBox="1">
            <a:spLocks noChangeArrowheads="1"/>
          </p:cNvSpPr>
          <p:nvPr/>
        </p:nvSpPr>
        <p:spPr bwMode="auto">
          <a:xfrm>
            <a:off x="951663" y="1388884"/>
            <a:ext cx="10569507" cy="4752528"/>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3"/>
              </a:buBlip>
              <a:defRPr kumimoji="1" sz="24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4"/>
              </a:buBlip>
              <a:defRPr kumimoji="1" sz="20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5"/>
              </a:buBlip>
              <a:defRPr kumimoji="1" sz="18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18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a:lstStyle>
          <a:p>
            <a:pPr eaLnBrk="1" hangingPunct="1">
              <a:lnSpc>
                <a:spcPct val="90000"/>
              </a:lnSpc>
            </a:pPr>
            <a:r>
              <a:rPr lang="en-US" altLang="zh-TW" kern="0" dirty="0"/>
              <a:t>A variable </a:t>
            </a:r>
            <a:r>
              <a:rPr lang="en-US" altLang="zh-TW" kern="0" dirty="0">
                <a:solidFill>
                  <a:srgbClr val="0000FF"/>
                </a:solidFill>
              </a:rPr>
              <a:t>available</a:t>
            </a:r>
            <a:r>
              <a:rPr lang="en-US" altLang="zh-TW" kern="0" dirty="0"/>
              <a:t>: indicate if the lock is available</a:t>
            </a:r>
          </a:p>
          <a:p>
            <a:pPr lvl="1" eaLnBrk="1" hangingPunct="1">
              <a:lnSpc>
                <a:spcPct val="90000"/>
              </a:lnSpc>
            </a:pPr>
            <a:r>
              <a:rPr lang="en-US" altLang="zh-TW" sz="2800" kern="0" dirty="0">
                <a:solidFill>
                  <a:srgbClr val="0000FF"/>
                </a:solidFill>
                <a:sym typeface="Symbol" pitchFamily="18" charset="2"/>
              </a:rPr>
              <a:t>acquire(S) { </a:t>
            </a:r>
          </a:p>
          <a:p>
            <a:pPr lvl="1" eaLnBrk="1" hangingPunct="1">
              <a:lnSpc>
                <a:spcPct val="90000"/>
              </a:lnSpc>
              <a:buFontTx/>
              <a:buNone/>
            </a:pPr>
            <a:r>
              <a:rPr lang="en-US" altLang="zh-TW" sz="2800" kern="0" dirty="0">
                <a:solidFill>
                  <a:srgbClr val="0000FF"/>
                </a:solidFill>
                <a:sym typeface="Symbol" pitchFamily="18" charset="2"/>
              </a:rPr>
              <a:t>           while (!available)</a:t>
            </a:r>
          </a:p>
          <a:p>
            <a:pPr lvl="1" eaLnBrk="1" hangingPunct="1">
              <a:lnSpc>
                <a:spcPct val="90000"/>
              </a:lnSpc>
              <a:buFontTx/>
              <a:buNone/>
            </a:pPr>
            <a:r>
              <a:rPr lang="en-US" altLang="zh-TW" sz="2800" kern="0" dirty="0">
                <a:solidFill>
                  <a:srgbClr val="0000FF"/>
                </a:solidFill>
                <a:sym typeface="Symbol" pitchFamily="18" charset="2"/>
              </a:rPr>
              <a:t>		          ; /* busy wait */</a:t>
            </a:r>
          </a:p>
          <a:p>
            <a:pPr lvl="1" eaLnBrk="1" hangingPunct="1">
              <a:lnSpc>
                <a:spcPct val="90000"/>
              </a:lnSpc>
              <a:buFontTx/>
              <a:buNone/>
            </a:pPr>
            <a:r>
              <a:rPr lang="en-US" altLang="zh-TW" sz="2800" kern="0" dirty="0">
                <a:solidFill>
                  <a:srgbClr val="0000FF"/>
                </a:solidFill>
                <a:sym typeface="Symbol" pitchFamily="18" charset="2"/>
              </a:rPr>
              <a:t>           available = FALSE;</a:t>
            </a:r>
          </a:p>
          <a:p>
            <a:pPr lvl="1" eaLnBrk="1" hangingPunct="1">
              <a:lnSpc>
                <a:spcPct val="90000"/>
              </a:lnSpc>
              <a:buFontTx/>
              <a:buNone/>
            </a:pPr>
            <a:r>
              <a:rPr lang="en-US" altLang="zh-TW" sz="2800" kern="0" dirty="0">
                <a:solidFill>
                  <a:srgbClr val="0000FF"/>
                </a:solidFill>
                <a:sym typeface="Symbol" pitchFamily="18" charset="2"/>
              </a:rPr>
              <a:t>    }</a:t>
            </a:r>
          </a:p>
          <a:p>
            <a:pPr lvl="1" eaLnBrk="1" hangingPunct="1">
              <a:lnSpc>
                <a:spcPct val="90000"/>
              </a:lnSpc>
            </a:pPr>
            <a:r>
              <a:rPr lang="en-US" altLang="zh-TW" sz="2800" kern="0" dirty="0">
                <a:solidFill>
                  <a:srgbClr val="0000FF"/>
                </a:solidFill>
                <a:sym typeface="Symbol" pitchFamily="18" charset="2"/>
              </a:rPr>
              <a:t>release() { </a:t>
            </a:r>
          </a:p>
          <a:p>
            <a:pPr lvl="1" eaLnBrk="1" hangingPunct="1">
              <a:lnSpc>
                <a:spcPct val="90000"/>
              </a:lnSpc>
              <a:buFontTx/>
              <a:buNone/>
            </a:pPr>
            <a:r>
              <a:rPr lang="en-US" altLang="zh-TW" sz="2800" kern="0" dirty="0">
                <a:solidFill>
                  <a:srgbClr val="0000FF"/>
                </a:solidFill>
                <a:sym typeface="Symbol" pitchFamily="18" charset="2"/>
              </a:rPr>
              <a:t>        available = TRUE;</a:t>
            </a:r>
          </a:p>
          <a:p>
            <a:pPr lvl="1" eaLnBrk="1" hangingPunct="1">
              <a:lnSpc>
                <a:spcPct val="90000"/>
              </a:lnSpc>
              <a:buFontTx/>
              <a:buNone/>
            </a:pPr>
            <a:r>
              <a:rPr lang="en-US" altLang="zh-TW" sz="2800" kern="0" dirty="0">
                <a:solidFill>
                  <a:srgbClr val="0000FF"/>
                </a:solidFill>
                <a:sym typeface="Symbol" pitchFamily="18" charset="2"/>
              </a:rPr>
              <a:t>    }</a:t>
            </a:r>
            <a:r>
              <a:rPr lang="en-US" altLang="zh-TW" sz="3200" kern="0" dirty="0">
                <a:solidFill>
                  <a:srgbClr val="0000FF"/>
                </a:solidFill>
              </a:rPr>
              <a:t> 	</a:t>
            </a:r>
          </a:p>
          <a:p>
            <a:pPr eaLnBrk="1" hangingPunct="1">
              <a:buFont typeface="Monotype Sorts" pitchFamily="2" charset="2"/>
              <a:buNone/>
            </a:pPr>
            <a:endParaRPr lang="en-US" altLang="zh-TW" kern="0" dirty="0">
              <a:solidFill>
                <a:srgbClr val="0000FF"/>
              </a:solidFill>
              <a:sym typeface="Symbol" pitchFamily="18" charset="2"/>
            </a:endParaRPr>
          </a:p>
        </p:txBody>
      </p:sp>
      <p:sp>
        <p:nvSpPr>
          <p:cNvPr id="16389" name="Content Placeholder 2"/>
          <p:cNvSpPr>
            <a:spLocks noGrp="1"/>
          </p:cNvSpPr>
          <p:nvPr>
            <p:ph idx="1"/>
          </p:nvPr>
        </p:nvSpPr>
        <p:spPr>
          <a:xfrm>
            <a:off x="6087878" y="2178159"/>
            <a:ext cx="5433293" cy="3744887"/>
          </a:xfrm>
        </p:spPr>
        <p:txBody>
          <a:bodyPr/>
          <a:lstStyle/>
          <a:p>
            <a:pPr eaLnBrk="1" hangingPunct="1">
              <a:buFont typeface="Monotype Sorts" pitchFamily="2" charset="2"/>
              <a:buNone/>
            </a:pPr>
            <a:r>
              <a:rPr lang="en-US" altLang="zh-TW" dirty="0">
                <a:solidFill>
                  <a:srgbClr val="0000FF"/>
                </a:solidFill>
              </a:rPr>
              <a:t>	while (TRUE) { </a:t>
            </a:r>
          </a:p>
          <a:p>
            <a:pPr eaLnBrk="1" hangingPunct="1">
              <a:buFont typeface="Monotype Sorts" pitchFamily="2" charset="2"/>
              <a:buNone/>
            </a:pPr>
            <a:r>
              <a:rPr lang="en-US" altLang="zh-TW" dirty="0">
                <a:solidFill>
                  <a:srgbClr val="0000FF"/>
                </a:solidFill>
              </a:rPr>
              <a:t>		acquire lock </a:t>
            </a:r>
          </a:p>
          <a:p>
            <a:pPr eaLnBrk="1" hangingPunct="1">
              <a:buFont typeface="Monotype Sorts" pitchFamily="2" charset="2"/>
              <a:buNone/>
            </a:pPr>
            <a:r>
              <a:rPr lang="en-US" altLang="zh-TW" dirty="0">
                <a:solidFill>
                  <a:srgbClr val="0000FF"/>
                </a:solidFill>
              </a:rPr>
              <a:t>			critical section </a:t>
            </a:r>
          </a:p>
          <a:p>
            <a:pPr eaLnBrk="1" hangingPunct="1">
              <a:buFont typeface="Monotype Sorts" pitchFamily="2" charset="2"/>
              <a:buNone/>
            </a:pPr>
            <a:r>
              <a:rPr lang="en-US" altLang="zh-TW" dirty="0">
                <a:solidFill>
                  <a:srgbClr val="0000FF"/>
                </a:solidFill>
              </a:rPr>
              <a:t>		release lock </a:t>
            </a:r>
          </a:p>
          <a:p>
            <a:pPr eaLnBrk="1" hangingPunct="1">
              <a:buFont typeface="Monotype Sorts" pitchFamily="2" charset="2"/>
              <a:buNone/>
            </a:pPr>
            <a:r>
              <a:rPr lang="en-US" altLang="zh-TW" dirty="0">
                <a:solidFill>
                  <a:srgbClr val="0000FF"/>
                </a:solidFill>
              </a:rPr>
              <a:t>			remainder section </a:t>
            </a:r>
          </a:p>
          <a:p>
            <a:pPr eaLnBrk="1" hangingPunct="1">
              <a:buFont typeface="Monotype Sorts" pitchFamily="2" charset="2"/>
              <a:buNone/>
            </a:pPr>
            <a:r>
              <a:rPr lang="en-US" altLang="zh-TW" dirty="0">
                <a:solidFill>
                  <a:srgbClr val="0000FF"/>
                </a:solidFill>
              </a:rPr>
              <a:t>	}</a:t>
            </a:r>
          </a:p>
        </p:txBody>
      </p:sp>
      <p:sp>
        <p:nvSpPr>
          <p:cNvPr id="6" name="矩形 5"/>
          <p:cNvSpPr/>
          <p:nvPr/>
        </p:nvSpPr>
        <p:spPr bwMode="auto">
          <a:xfrm>
            <a:off x="6911362" y="2618593"/>
            <a:ext cx="2952328" cy="648072"/>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a:p>
        </p:txBody>
      </p:sp>
      <p:sp>
        <p:nvSpPr>
          <p:cNvPr id="7" name="矩形 6"/>
          <p:cNvSpPr/>
          <p:nvPr/>
        </p:nvSpPr>
        <p:spPr bwMode="auto">
          <a:xfrm>
            <a:off x="6911362" y="3697190"/>
            <a:ext cx="2952328" cy="648072"/>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TW" altLang="en-US"/>
          </a:p>
        </p:txBody>
      </p:sp>
      <p:sp>
        <p:nvSpPr>
          <p:cNvPr id="3" name="投影片編號版面配置區 2"/>
          <p:cNvSpPr>
            <a:spLocks noGrp="1"/>
          </p:cNvSpPr>
          <p:nvPr>
            <p:ph type="sldNum" sz="quarter" idx="12"/>
          </p:nvPr>
        </p:nvSpPr>
        <p:spPr>
          <a:xfrm>
            <a:off x="7603228" y="6513296"/>
            <a:ext cx="2844800" cy="476250"/>
          </a:xfrm>
        </p:spPr>
        <p:txBody>
          <a:bodyPr/>
          <a:lstStyle/>
          <a:p>
            <a:pPr>
              <a:defRPr/>
            </a:pPr>
            <a:fld id="{54F79CB7-FB50-476C-92F9-1A9CBEA457CB}" type="slidenum">
              <a:rPr lang="en-US" altLang="zh-TW" smtClean="0"/>
              <a:pPr>
                <a:defRPr/>
              </a:pPr>
              <a:t>35</a:t>
            </a:fld>
            <a:endParaRPr lang="en-US" altLang="zh-TW" dirty="0"/>
          </a:p>
        </p:txBody>
      </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1981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119336" y="1163639"/>
            <a:ext cx="12025336" cy="2265361"/>
          </a:xfrm>
        </p:spPr>
        <p:txBody>
          <a:bodyPr/>
          <a:lstStyle/>
          <a:p>
            <a:pPr>
              <a:lnSpc>
                <a:spcPct val="90000"/>
              </a:lnSpc>
            </a:pPr>
            <a:r>
              <a:rPr lang="en-US" altLang="en-US" sz="2400" dirty="0"/>
              <a:t>Synchronization tool that provides more sophisticated ways (than Mutex locks)  for processes to synchronize their activities.</a:t>
            </a:r>
            <a:endParaRPr lang="en-US" altLang="en-US" sz="2400" i="1" dirty="0">
              <a:solidFill>
                <a:schemeClr val="tx2"/>
              </a:solidFill>
            </a:endParaRPr>
          </a:p>
          <a:p>
            <a:pPr>
              <a:lnSpc>
                <a:spcPct val="90000"/>
              </a:lnSpc>
            </a:pPr>
            <a:r>
              <a:rPr lang="en-US" altLang="en-US" sz="2400" dirty="0"/>
              <a:t>Semaphore </a:t>
            </a:r>
            <a:r>
              <a:rPr lang="en-US" altLang="en-US" sz="2400" b="1" i="1" dirty="0"/>
              <a:t>S</a:t>
            </a:r>
            <a:r>
              <a:rPr lang="en-US" altLang="en-US" sz="2400" dirty="0"/>
              <a:t> – integer variable</a:t>
            </a:r>
          </a:p>
          <a:p>
            <a:pPr>
              <a:lnSpc>
                <a:spcPct val="90000"/>
              </a:lnSpc>
            </a:pPr>
            <a:r>
              <a:rPr lang="en-US" altLang="en-US" sz="2400" dirty="0"/>
              <a:t>Can only be accessed via two indivisible (atomic) operations</a:t>
            </a:r>
          </a:p>
          <a:p>
            <a:pPr lvl="1">
              <a:lnSpc>
                <a:spcPct val="90000"/>
              </a:lnSpc>
            </a:pPr>
            <a:r>
              <a:rPr lang="en-US" altLang="en-US" sz="2000" b="1" dirty="0">
                <a:solidFill>
                  <a:srgbClr val="000000"/>
                </a:solidFill>
                <a:latin typeface="Courier New" panose="02070309020205020404" pitchFamily="49" charset="0"/>
              </a:rPr>
              <a:t>wait()</a:t>
            </a:r>
            <a:r>
              <a:rPr lang="en-US" altLang="en-US" sz="2000" dirty="0">
                <a:solidFill>
                  <a:srgbClr val="000000"/>
                </a:solidFill>
              </a:rPr>
              <a:t> and </a:t>
            </a:r>
            <a:r>
              <a:rPr lang="en-US" altLang="en-US" sz="2000" b="1" dirty="0">
                <a:solidFill>
                  <a:srgbClr val="000000"/>
                </a:solidFill>
                <a:latin typeface="Courier New" panose="02070309020205020404" pitchFamily="49" charset="0"/>
              </a:rPr>
              <a:t>signal()</a:t>
            </a:r>
          </a:p>
          <a:p>
            <a:pPr lvl="2">
              <a:lnSpc>
                <a:spcPct val="90000"/>
              </a:lnSpc>
            </a:pPr>
            <a:r>
              <a:rPr lang="en-US" altLang="en-US" sz="1800" dirty="0"/>
              <a:t>Originally called </a:t>
            </a:r>
            <a:r>
              <a:rPr lang="en-US" altLang="en-US" sz="1800" b="1" dirty="0">
                <a:solidFill>
                  <a:srgbClr val="000000"/>
                </a:solidFill>
                <a:latin typeface="Courier New" panose="02070309020205020404" pitchFamily="49" charset="0"/>
              </a:rPr>
              <a:t>P()</a:t>
            </a:r>
            <a:r>
              <a:rPr lang="en-US" altLang="en-US" sz="1800" dirty="0"/>
              <a:t> and </a:t>
            </a:r>
            <a:r>
              <a:rPr lang="en-US" altLang="en-US" sz="1800" b="1" dirty="0">
                <a:solidFill>
                  <a:srgbClr val="000000"/>
                </a:solidFill>
                <a:latin typeface="Courier New" panose="02070309020205020404" pitchFamily="49" charset="0"/>
              </a:rPr>
              <a:t>V()</a:t>
            </a:r>
          </a:p>
        </p:txBody>
      </p:sp>
      <p:sp>
        <p:nvSpPr>
          <p:cNvPr id="2" name="頁尾版面配置區 1">
            <a:extLst>
              <a:ext uri="{FF2B5EF4-FFF2-40B4-BE49-F238E27FC236}">
                <a16:creationId xmlns:a16="http://schemas.microsoft.com/office/drawing/2014/main" id="{77AF6D66-C942-422D-9DD8-EBC74E590AC1}"/>
              </a:ext>
            </a:extLst>
          </p:cNvPr>
          <p:cNvSpPr>
            <a:spLocks noGrp="1"/>
          </p:cNvSpPr>
          <p:nvPr>
            <p:ph type="ftr" sz="quarter" idx="11"/>
          </p:nvPr>
        </p:nvSpPr>
        <p:spPr>
          <a:xfrm>
            <a:off x="8592417" y="6524625"/>
            <a:ext cx="3860800" cy="476250"/>
          </a:xfrm>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472FCDE5-83AA-496C-9A15-6E486C3424D7}"/>
              </a:ext>
            </a:extLst>
          </p:cNvPr>
          <p:cNvSpPr>
            <a:spLocks noGrp="1"/>
          </p:cNvSpPr>
          <p:nvPr>
            <p:ph type="sldNum" sz="quarter" idx="12"/>
          </p:nvPr>
        </p:nvSpPr>
        <p:spPr/>
        <p:txBody>
          <a:bodyPr/>
          <a:lstStyle/>
          <a:p>
            <a:pPr>
              <a:defRPr/>
            </a:pPr>
            <a:fld id="{8829B0A6-A5B9-4F19-A482-C4080EE7DAE7}" type="slidenum">
              <a:rPr lang="en-US" altLang="zh-TW" smtClean="0"/>
              <a:pPr>
                <a:defRPr/>
              </a:pPr>
              <a:t>36</a:t>
            </a:fld>
            <a:endParaRPr lang="en-US" altLang="zh-TW" dirty="0"/>
          </a:p>
        </p:txBody>
      </p:sp>
      <p:sp>
        <p:nvSpPr>
          <p:cNvPr id="6" name="Rectangle 3">
            <a:extLst>
              <a:ext uri="{FF2B5EF4-FFF2-40B4-BE49-F238E27FC236}">
                <a16:creationId xmlns:a16="http://schemas.microsoft.com/office/drawing/2014/main" id="{E6FEA5A2-E3EA-4CD5-80FF-DD4D5D31C46B}"/>
              </a:ext>
            </a:extLst>
          </p:cNvPr>
          <p:cNvSpPr txBox="1">
            <a:spLocks noChangeArrowheads="1"/>
          </p:cNvSpPr>
          <p:nvPr/>
        </p:nvSpPr>
        <p:spPr bwMode="auto">
          <a:xfrm>
            <a:off x="96130" y="3429000"/>
            <a:ext cx="5855854" cy="2520280"/>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3"/>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4"/>
              </a:buBlip>
              <a:defRPr kumimoji="1" sz="24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5"/>
              </a:buBlip>
              <a:defRPr kumimoji="1" sz="20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6"/>
              </a:buBlip>
              <a:defRPr kumimoji="1" sz="18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18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a:lstStyle>
          <a:p>
            <a:pPr>
              <a:lnSpc>
                <a:spcPct val="90000"/>
              </a:lnSpc>
            </a:pPr>
            <a:r>
              <a:rPr lang="en-US" altLang="en-US" sz="2400" kern="0" dirty="0"/>
              <a:t>Definition of  the </a:t>
            </a:r>
            <a:r>
              <a:rPr lang="en-US" altLang="en-US" sz="2400" b="1" kern="0"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sz="2000" b="1" kern="0" dirty="0">
                <a:latin typeface="Courier New" panose="02070309020205020404" pitchFamily="49" charset="0"/>
                <a:sym typeface="Symbol" panose="05050102010706020507" pitchFamily="18" charset="2"/>
              </a:rPr>
              <a:t>wait(S) { </a:t>
            </a:r>
          </a:p>
          <a:p>
            <a:pPr lvl="1">
              <a:lnSpc>
                <a:spcPct val="90000"/>
              </a:lnSpc>
              <a:buFont typeface="Monotype Sorts" pitchFamily="-84" charset="2"/>
              <a:buNone/>
            </a:pPr>
            <a:r>
              <a:rPr lang="en-US" altLang="en-US" sz="2000" b="1" kern="0"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2000" b="1" kern="0"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2000" b="1" kern="0"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2000" b="1" kern="0" dirty="0">
                <a:latin typeface="Courier New" panose="02070309020205020404" pitchFamily="49" charset="0"/>
                <a:sym typeface="Symbol" panose="05050102010706020507" pitchFamily="18" charset="2"/>
              </a:rPr>
              <a:t>}</a:t>
            </a:r>
          </a:p>
        </p:txBody>
      </p:sp>
      <p:sp>
        <p:nvSpPr>
          <p:cNvPr id="7" name="Rectangle 3">
            <a:extLst>
              <a:ext uri="{FF2B5EF4-FFF2-40B4-BE49-F238E27FC236}">
                <a16:creationId xmlns:a16="http://schemas.microsoft.com/office/drawing/2014/main" id="{5F93A2F7-1094-4CB0-A408-E0FEC323E692}"/>
              </a:ext>
            </a:extLst>
          </p:cNvPr>
          <p:cNvSpPr txBox="1">
            <a:spLocks noChangeArrowheads="1"/>
          </p:cNvSpPr>
          <p:nvPr/>
        </p:nvSpPr>
        <p:spPr bwMode="auto">
          <a:xfrm>
            <a:off x="5951984" y="3425264"/>
            <a:ext cx="6192688" cy="2490276"/>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3"/>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4"/>
              </a:buBlip>
              <a:defRPr kumimoji="1" sz="24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5"/>
              </a:buBlip>
              <a:defRPr kumimoji="1" sz="20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6"/>
              </a:buBlip>
              <a:defRPr kumimoji="1" sz="18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18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a:lstStyle>
          <a:p>
            <a:pPr>
              <a:lnSpc>
                <a:spcPct val="90000"/>
              </a:lnSpc>
            </a:pPr>
            <a:r>
              <a:rPr lang="en-US" altLang="en-US" sz="2400" kern="0" dirty="0"/>
              <a:t>Definition of  the </a:t>
            </a:r>
            <a:r>
              <a:rPr lang="en-US" altLang="en-US" sz="2400" b="1" kern="0" dirty="0">
                <a:solidFill>
                  <a:srgbClr val="000000"/>
                </a:solidFill>
                <a:latin typeface="Courier New" panose="02070309020205020404" pitchFamily="49" charset="0"/>
              </a:rPr>
              <a:t>signal() operation</a:t>
            </a:r>
            <a:endParaRPr lang="en-US" altLang="en-US" sz="2400" b="1" kern="0"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sz="2000" b="1" kern="0" dirty="0">
                <a:latin typeface="Courier New" panose="02070309020205020404" pitchFamily="49" charset="0"/>
                <a:sym typeface="Symbol" panose="05050102010706020507" pitchFamily="18" charset="2"/>
              </a:rPr>
              <a:t>signal(S) { </a:t>
            </a:r>
          </a:p>
          <a:p>
            <a:pPr lvl="1">
              <a:lnSpc>
                <a:spcPct val="90000"/>
              </a:lnSpc>
              <a:buFont typeface="Monotype Sorts" pitchFamily="-84" charset="2"/>
              <a:buNone/>
            </a:pPr>
            <a:r>
              <a:rPr lang="en-US" altLang="en-US" sz="2000" b="1" kern="0"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2000" b="1" kern="0" dirty="0">
                <a:latin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72770603"/>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2085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695400" y="1302544"/>
            <a:ext cx="10801200" cy="5006776"/>
          </a:xfrm>
        </p:spPr>
        <p:txBody>
          <a:bodyPr/>
          <a:lstStyle/>
          <a:p>
            <a:pPr>
              <a:tabLst>
                <a:tab pos="2001838" algn="ctr"/>
                <a:tab pos="4513263" algn="ctr"/>
              </a:tabLst>
            </a:pPr>
            <a:r>
              <a:rPr lang="en-US" altLang="en-US" sz="2400" b="1" dirty="0">
                <a:solidFill>
                  <a:srgbClr val="006699"/>
                </a:solidFill>
                <a:latin typeface="+mj-lt"/>
              </a:rPr>
              <a:t>Counting semaphore</a:t>
            </a:r>
            <a:r>
              <a:rPr lang="en-US" altLang="en-US" sz="2400" b="1" dirty="0">
                <a:solidFill>
                  <a:srgbClr val="3366FF"/>
                </a:solidFill>
              </a:rPr>
              <a:t> </a:t>
            </a:r>
            <a:r>
              <a:rPr lang="en-US" altLang="en-US" sz="2400" dirty="0"/>
              <a:t>– integer value can range over an unrestricted domain</a:t>
            </a:r>
          </a:p>
          <a:p>
            <a:pPr>
              <a:tabLst>
                <a:tab pos="2001838" algn="ctr"/>
                <a:tab pos="4513263" algn="ctr"/>
              </a:tabLst>
            </a:pPr>
            <a:r>
              <a:rPr lang="en-US" altLang="en-US" sz="2400" b="1" dirty="0">
                <a:solidFill>
                  <a:srgbClr val="006699"/>
                </a:solidFill>
                <a:latin typeface="+mj-lt"/>
              </a:rPr>
              <a:t>Binary semaphore </a:t>
            </a:r>
            <a:r>
              <a:rPr lang="en-US" altLang="en-US" sz="2400" dirty="0"/>
              <a:t>– integer value can range only between 0 and 1</a:t>
            </a:r>
          </a:p>
          <a:p>
            <a:pPr lvl="1">
              <a:tabLst>
                <a:tab pos="2001838" algn="ctr"/>
                <a:tab pos="4513263" algn="ctr"/>
              </a:tabLst>
            </a:pPr>
            <a:r>
              <a:rPr lang="en-US" altLang="en-US" sz="2000" dirty="0">
                <a:sym typeface="MT Extra" panose="05050102010205020202" pitchFamily="18" charset="2"/>
              </a:rPr>
              <a:t>Same as a </a:t>
            </a:r>
            <a:r>
              <a:rPr lang="en-US" altLang="en-US" sz="2000" b="1" dirty="0">
                <a:solidFill>
                  <a:srgbClr val="006699"/>
                </a:solidFill>
                <a:latin typeface="+mj-lt"/>
                <a:sym typeface="MT Extra" panose="05050102010205020202" pitchFamily="18" charset="2"/>
              </a:rPr>
              <a:t>mutex lock</a:t>
            </a:r>
          </a:p>
          <a:p>
            <a:pPr>
              <a:tabLst>
                <a:tab pos="2001838" algn="ctr"/>
                <a:tab pos="4513263" algn="ctr"/>
              </a:tabLst>
            </a:pPr>
            <a:r>
              <a:rPr lang="en-US" altLang="en-US" sz="2400" dirty="0"/>
              <a:t>Can implement a counting semaphore </a:t>
            </a:r>
            <a:r>
              <a:rPr lang="en-US" altLang="en-US" sz="2400" b="1" i="1" dirty="0">
                <a:solidFill>
                  <a:srgbClr val="000000"/>
                </a:solidFill>
              </a:rPr>
              <a:t>S</a:t>
            </a:r>
            <a:r>
              <a:rPr lang="en-US" altLang="en-US" sz="2400" dirty="0"/>
              <a:t> as a binary semaphore</a:t>
            </a:r>
            <a:endParaRPr lang="en-US" altLang="en-US" sz="2400" b="1" dirty="0">
              <a:solidFill>
                <a:srgbClr val="3366FF"/>
              </a:solidFill>
            </a:endParaRPr>
          </a:p>
          <a:p>
            <a:pPr>
              <a:tabLst>
                <a:tab pos="2001838" algn="ctr"/>
                <a:tab pos="4513263" algn="ctr"/>
              </a:tabLst>
            </a:pPr>
            <a:r>
              <a:rPr lang="en-US" altLang="en-US" sz="2400"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400" b="1" i="1" baseline="-25000" dirty="0">
              <a:sym typeface="MT Extra" panose="05050102010205020202" pitchFamily="18" charset="2"/>
            </a:endParaRPr>
          </a:p>
        </p:txBody>
      </p:sp>
      <p:sp>
        <p:nvSpPr>
          <p:cNvPr id="2" name="頁尾版面配置區 1">
            <a:extLst>
              <a:ext uri="{FF2B5EF4-FFF2-40B4-BE49-F238E27FC236}">
                <a16:creationId xmlns:a16="http://schemas.microsoft.com/office/drawing/2014/main" id="{026F864F-06D1-497E-92B8-E3AD4E08BD8B}"/>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94E797B5-A68E-4B4F-A0DC-F8E192A4B0EC}"/>
              </a:ext>
            </a:extLst>
          </p:cNvPr>
          <p:cNvSpPr>
            <a:spLocks noGrp="1"/>
          </p:cNvSpPr>
          <p:nvPr>
            <p:ph type="sldNum" sz="quarter" idx="12"/>
          </p:nvPr>
        </p:nvSpPr>
        <p:spPr/>
        <p:txBody>
          <a:bodyPr/>
          <a:lstStyle/>
          <a:p>
            <a:pPr>
              <a:defRPr/>
            </a:pPr>
            <a:fld id="{8829B0A6-A5B9-4F19-A482-C4080EE7DAE7}" type="slidenum">
              <a:rPr lang="en-US" altLang="zh-TW" smtClean="0"/>
              <a:pPr>
                <a:defRPr/>
              </a:pPr>
              <a:t>37</a:t>
            </a:fld>
            <a:endParaRPr lang="en-US" altLang="zh-TW" dirty="0"/>
          </a:p>
        </p:txBody>
      </p:sp>
      <p:sp>
        <p:nvSpPr>
          <p:cNvPr id="6" name="矩形 5">
            <a:extLst>
              <a:ext uri="{FF2B5EF4-FFF2-40B4-BE49-F238E27FC236}">
                <a16:creationId xmlns:a16="http://schemas.microsoft.com/office/drawing/2014/main" id="{2B51976E-1403-4BAA-96D8-EE32F0519542}"/>
              </a:ext>
            </a:extLst>
          </p:cNvPr>
          <p:cNvSpPr/>
          <p:nvPr/>
        </p:nvSpPr>
        <p:spPr bwMode="auto">
          <a:xfrm>
            <a:off x="2860302" y="3805932"/>
            <a:ext cx="6170266" cy="2304257"/>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eaLnBrk="1" hangingPunct="1">
              <a:buFont typeface="Monotype Sorts" pitchFamily="2" charset="2"/>
              <a:buNone/>
            </a:pPr>
            <a:r>
              <a:rPr kumimoji="0" lang="en-US" altLang="zh-TW" sz="1800" dirty="0" err="1">
                <a:solidFill>
                  <a:srgbClr val="222222"/>
                </a:solidFill>
                <a:latin typeface="Consolas" panose="020B0609020204030204" pitchFamily="49" charset="0"/>
                <a:cs typeface="Consolas" panose="020B0609020204030204" pitchFamily="49" charset="0"/>
              </a:rPr>
              <a:t>typedef</a:t>
            </a:r>
            <a:r>
              <a:rPr kumimoji="0" lang="en-US" altLang="zh-TW" sz="1800" dirty="0">
                <a:solidFill>
                  <a:srgbClr val="222222"/>
                </a:solidFill>
                <a:latin typeface="Consolas" panose="020B0609020204030204" pitchFamily="49" charset="0"/>
                <a:cs typeface="Consolas" panose="020B0609020204030204" pitchFamily="49" charset="0"/>
              </a:rPr>
              <a:t> </a:t>
            </a:r>
            <a:r>
              <a:rPr kumimoji="0" lang="en-US" altLang="zh-TW" sz="1800" dirty="0" err="1">
                <a:solidFill>
                  <a:srgbClr val="222222"/>
                </a:solidFill>
                <a:latin typeface="Consolas" panose="020B0609020204030204" pitchFamily="49" charset="0"/>
                <a:cs typeface="Consolas" panose="020B0609020204030204" pitchFamily="49" charset="0"/>
              </a:rPr>
              <a:t>struct</a:t>
            </a:r>
            <a:r>
              <a:rPr kumimoji="0" lang="en-US" altLang="zh-TW" sz="1800" dirty="0">
                <a:solidFill>
                  <a:srgbClr val="222222"/>
                </a:solidFill>
                <a:latin typeface="Consolas" panose="020B0609020204030204" pitchFamily="49" charset="0"/>
                <a:cs typeface="Consolas" panose="020B0609020204030204" pitchFamily="49" charset="0"/>
              </a:rPr>
              <a:t> {</a:t>
            </a:r>
          </a:p>
          <a:p>
            <a:pPr algn="l" eaLnBrk="1" hangingPunct="1">
              <a:buFont typeface="Monotype Sorts" pitchFamily="2" charset="2"/>
              <a:buNone/>
            </a:pPr>
            <a:r>
              <a:rPr kumimoji="0" lang="en-US" altLang="zh-TW" sz="1800" dirty="0">
                <a:solidFill>
                  <a:srgbClr val="222222"/>
                </a:solidFill>
                <a:latin typeface="Consolas" panose="020B0609020204030204" pitchFamily="49" charset="0"/>
                <a:cs typeface="Consolas" panose="020B0609020204030204" pitchFamily="49" charset="0"/>
              </a:rPr>
              <a:t>	</a:t>
            </a:r>
            <a:r>
              <a:rPr kumimoji="0" lang="en-US" altLang="zh-TW" sz="1800" dirty="0" err="1">
                <a:solidFill>
                  <a:srgbClr val="222222"/>
                </a:solidFill>
                <a:latin typeface="Consolas" panose="020B0609020204030204" pitchFamily="49" charset="0"/>
                <a:cs typeface="Consolas" panose="020B0609020204030204" pitchFamily="49" charset="0"/>
              </a:rPr>
              <a:t>int</a:t>
            </a:r>
            <a:r>
              <a:rPr kumimoji="0" lang="en-US" altLang="zh-TW" sz="1800" dirty="0">
                <a:solidFill>
                  <a:srgbClr val="222222"/>
                </a:solidFill>
                <a:latin typeface="Consolas" panose="020B0609020204030204" pitchFamily="49" charset="0"/>
                <a:cs typeface="Consolas" panose="020B0609020204030204" pitchFamily="49" charset="0"/>
              </a:rPr>
              <a:t> value;</a:t>
            </a:r>
          </a:p>
          <a:p>
            <a:pPr algn="l" eaLnBrk="1" hangingPunct="1">
              <a:buFont typeface="Monotype Sorts" pitchFamily="2" charset="2"/>
              <a:buNone/>
            </a:pPr>
            <a:r>
              <a:rPr kumimoji="0" lang="en-US" altLang="zh-TW" sz="1800" dirty="0">
                <a:solidFill>
                  <a:srgbClr val="222222"/>
                </a:solidFill>
                <a:latin typeface="Consolas" panose="020B0609020204030204" pitchFamily="49" charset="0"/>
                <a:cs typeface="Consolas" panose="020B0609020204030204" pitchFamily="49" charset="0"/>
              </a:rPr>
              <a:t>	</a:t>
            </a:r>
            <a:r>
              <a:rPr kumimoji="0" lang="en-US" altLang="zh-TW" sz="1800" dirty="0" err="1">
                <a:solidFill>
                  <a:srgbClr val="222222"/>
                </a:solidFill>
                <a:latin typeface="Consolas" panose="020B0609020204030204" pitchFamily="49" charset="0"/>
                <a:cs typeface="Consolas" panose="020B0609020204030204" pitchFamily="49" charset="0"/>
              </a:rPr>
              <a:t>struct</a:t>
            </a:r>
            <a:r>
              <a:rPr kumimoji="0" lang="en-US" altLang="zh-TW" sz="1800" dirty="0">
                <a:solidFill>
                  <a:srgbClr val="222222"/>
                </a:solidFill>
                <a:latin typeface="Consolas" panose="020B0609020204030204" pitchFamily="49" charset="0"/>
                <a:cs typeface="Consolas" panose="020B0609020204030204" pitchFamily="49" charset="0"/>
              </a:rPr>
              <a:t> process *list;</a:t>
            </a:r>
          </a:p>
          <a:p>
            <a:pPr algn="l" eaLnBrk="1" hangingPunct="1">
              <a:buFont typeface="Monotype Sorts" pitchFamily="2" charset="2"/>
              <a:buNone/>
            </a:pPr>
            <a:r>
              <a:rPr kumimoji="0" lang="en-US" altLang="zh-TW" sz="1800" dirty="0">
                <a:solidFill>
                  <a:srgbClr val="222222"/>
                </a:solidFill>
                <a:latin typeface="Consolas" panose="020B0609020204030204" pitchFamily="49" charset="0"/>
                <a:cs typeface="Consolas" panose="020B0609020204030204" pitchFamily="49" charset="0"/>
              </a:rPr>
              <a:t>} semaphore;</a:t>
            </a:r>
          </a:p>
          <a:p>
            <a:pPr algn="l" eaLnBrk="1" hangingPunct="1">
              <a:buFont typeface="Monotype Sorts" pitchFamily="2" charset="2"/>
              <a:buNone/>
            </a:pPr>
            <a:endParaRPr kumimoji="0" lang="en-US" altLang="zh-TW" sz="1800" dirty="0">
              <a:solidFill>
                <a:srgbClr val="222222"/>
              </a:solidFill>
              <a:latin typeface="Consolas" panose="020B0609020204030204" pitchFamily="49" charset="0"/>
              <a:cs typeface="Consolas" panose="020B0609020204030204" pitchFamily="49" charset="0"/>
              <a:sym typeface="MT Extra" pitchFamily="18" charset="2"/>
            </a:endParaRPr>
          </a:p>
          <a:p>
            <a:pPr algn="l" eaLnBrk="1" hangingPunct="1">
              <a:buFont typeface="Monotype Sorts" pitchFamily="2" charset="2"/>
              <a:buNone/>
            </a:pPr>
            <a:r>
              <a:rPr kumimoji="0" lang="en-US" altLang="zh-TW" sz="1800" dirty="0">
                <a:solidFill>
                  <a:srgbClr val="222222"/>
                </a:solidFill>
                <a:latin typeface="Consolas" panose="020B0609020204030204" pitchFamily="49" charset="0"/>
                <a:cs typeface="Consolas" panose="020B0609020204030204" pitchFamily="49" charset="0"/>
                <a:sym typeface="MT Extra" pitchFamily="18" charset="2"/>
              </a:rPr>
              <a:t>#define Semaphore(name, value) \</a:t>
            </a:r>
          </a:p>
          <a:p>
            <a:pPr algn="l" eaLnBrk="1" hangingPunct="1">
              <a:buFont typeface="Monotype Sorts" pitchFamily="2" charset="2"/>
              <a:buNone/>
            </a:pPr>
            <a:r>
              <a:rPr kumimoji="0" lang="en-US" altLang="zh-TW" sz="1800" dirty="0">
                <a:solidFill>
                  <a:srgbClr val="222222"/>
                </a:solidFill>
                <a:latin typeface="Consolas" panose="020B0609020204030204" pitchFamily="49" charset="0"/>
                <a:cs typeface="Consolas" panose="020B0609020204030204" pitchFamily="49" charset="0"/>
                <a:sym typeface="MT Extra" pitchFamily="18" charset="2"/>
              </a:rPr>
              <a:t>semaphore _#name = {value, 0}, *name = &amp;_#name</a:t>
            </a:r>
          </a:p>
        </p:txBody>
      </p:sp>
    </p:spTree>
    <p:extLst>
      <p:ext uri="{BB962C8B-B14F-4D97-AF65-F5344CB8AC3E}">
        <p14:creationId xmlns:p14="http://schemas.microsoft.com/office/powerpoint/2010/main" val="1242156015"/>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2085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1240607" y="1052736"/>
            <a:ext cx="10225136" cy="3456384"/>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a:tabLst>
                <a:tab pos="2001838" algn="ctr"/>
                <a:tab pos="4513263" algn="ctr"/>
              </a:tabLst>
            </a:pPr>
            <a:endParaRPr lang="en-US" altLang="en-US" sz="1600" b="1" i="1" baseline="-25000" dirty="0">
              <a:sym typeface="MT Extra" panose="05050102010205020202" pitchFamily="18" charset="2"/>
            </a:endParaRPr>
          </a:p>
        </p:txBody>
      </p:sp>
      <p:sp>
        <p:nvSpPr>
          <p:cNvPr id="2" name="頁尾版面配置區 1">
            <a:extLst>
              <a:ext uri="{FF2B5EF4-FFF2-40B4-BE49-F238E27FC236}">
                <a16:creationId xmlns:a16="http://schemas.microsoft.com/office/drawing/2014/main" id="{F4918D33-65F3-40B4-B20A-F3E0A0D116CB}"/>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1C2F6B25-F04B-48F3-9B23-4CB2539E488C}"/>
              </a:ext>
            </a:extLst>
          </p:cNvPr>
          <p:cNvSpPr>
            <a:spLocks noGrp="1"/>
          </p:cNvSpPr>
          <p:nvPr>
            <p:ph type="sldNum" sz="quarter" idx="12"/>
          </p:nvPr>
        </p:nvSpPr>
        <p:spPr/>
        <p:txBody>
          <a:bodyPr/>
          <a:lstStyle/>
          <a:p>
            <a:pPr>
              <a:defRPr/>
            </a:pPr>
            <a:fld id="{8829B0A6-A5B9-4F19-A482-C4080EE7DAE7}" type="slidenum">
              <a:rPr lang="en-US" altLang="zh-TW" smtClean="0"/>
              <a:pPr>
                <a:defRPr/>
              </a:pPr>
              <a:t>38</a:t>
            </a:fld>
            <a:endParaRPr lang="en-US" altLang="zh-TW" dirty="0"/>
          </a:p>
        </p:txBody>
      </p:sp>
      <p:sp>
        <p:nvSpPr>
          <p:cNvPr id="6" name="Rectangle 3">
            <a:extLst>
              <a:ext uri="{FF2B5EF4-FFF2-40B4-BE49-F238E27FC236}">
                <a16:creationId xmlns:a16="http://schemas.microsoft.com/office/drawing/2014/main" id="{635F6CCB-A723-4C79-9705-0B76F20C2256}"/>
              </a:ext>
            </a:extLst>
          </p:cNvPr>
          <p:cNvSpPr txBox="1">
            <a:spLocks noChangeArrowheads="1"/>
          </p:cNvSpPr>
          <p:nvPr/>
        </p:nvSpPr>
        <p:spPr bwMode="auto">
          <a:xfrm>
            <a:off x="1240607" y="4509120"/>
            <a:ext cx="4999409" cy="1800200"/>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3"/>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4"/>
              </a:buBlip>
              <a:defRPr kumimoji="1" sz="24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5"/>
              </a:buBlip>
              <a:defRPr kumimoji="1" sz="20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6"/>
              </a:buBlip>
              <a:defRPr kumimoji="1" sz="18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18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a:lstStyle>
          <a:p>
            <a:pPr lvl="2">
              <a:buFontTx/>
              <a:buNone/>
              <a:tabLst>
                <a:tab pos="2001838" algn="ctr"/>
                <a:tab pos="4513263" algn="ctr"/>
              </a:tabLst>
            </a:pPr>
            <a:r>
              <a:rPr lang="en-US" altLang="en-US" b="1" kern="0" dirty="0">
                <a:solidFill>
                  <a:srgbClr val="000000"/>
                </a:solidFill>
                <a:latin typeface="Courier New" panose="02070309020205020404" pitchFamily="49" charset="0"/>
                <a:sym typeface="MT Extra" panose="05050102010205020202" pitchFamily="18" charset="2"/>
              </a:rPr>
              <a:t>P1:</a:t>
            </a:r>
          </a:p>
          <a:p>
            <a:pPr lvl="2">
              <a:buFontTx/>
              <a:buNone/>
              <a:tabLst>
                <a:tab pos="2001838" algn="ctr"/>
                <a:tab pos="4513263" algn="ctr"/>
              </a:tabLst>
            </a:pPr>
            <a:r>
              <a:rPr lang="en-US" altLang="en-US" b="1" kern="0" dirty="0">
                <a:solidFill>
                  <a:srgbClr val="000000"/>
                </a:solidFill>
                <a:latin typeface="Courier New" panose="02070309020205020404" pitchFamily="49" charset="0"/>
                <a:sym typeface="MT Extra" panose="05050102010205020202" pitchFamily="18" charset="2"/>
              </a:rPr>
              <a:t>   S</a:t>
            </a:r>
            <a:r>
              <a:rPr lang="en-US" altLang="en-US" b="1" kern="0" baseline="-25000" dirty="0">
                <a:solidFill>
                  <a:srgbClr val="000000"/>
                </a:solidFill>
                <a:latin typeface="Courier New" panose="02070309020205020404" pitchFamily="49" charset="0"/>
                <a:sym typeface="MT Extra" panose="05050102010205020202" pitchFamily="18" charset="2"/>
              </a:rPr>
              <a:t>1</a:t>
            </a:r>
            <a:r>
              <a:rPr lang="en-US" altLang="en-US" b="1" kern="0" dirty="0">
                <a:solidFill>
                  <a:srgbClr val="000000"/>
                </a:solidFill>
                <a:latin typeface="Courier New" panose="02070309020205020404" pitchFamily="49" charset="0"/>
                <a:sym typeface="MT Extra" panose="05050102010205020202" pitchFamily="18" charset="2"/>
              </a:rPr>
              <a:t>;</a:t>
            </a:r>
          </a:p>
          <a:p>
            <a:pPr lvl="2">
              <a:buFontTx/>
              <a:buNone/>
              <a:tabLst>
                <a:tab pos="2001838" algn="ctr"/>
                <a:tab pos="4513263" algn="ctr"/>
              </a:tabLst>
            </a:pPr>
            <a:r>
              <a:rPr lang="en-US" altLang="en-US" b="1" kern="0" dirty="0">
                <a:solidFill>
                  <a:srgbClr val="000000"/>
                </a:solidFill>
                <a:latin typeface="Courier New" panose="02070309020205020404" pitchFamily="49" charset="0"/>
                <a:sym typeface="MT Extra" panose="05050102010205020202" pitchFamily="18" charset="2"/>
              </a:rPr>
              <a:t>   signal(synch);</a:t>
            </a:r>
          </a:p>
          <a:p>
            <a:pPr marL="0" indent="0">
              <a:buNone/>
              <a:tabLst>
                <a:tab pos="2001838" algn="ctr"/>
                <a:tab pos="4513263" algn="ctr"/>
              </a:tabLst>
            </a:pPr>
            <a:endParaRPr lang="en-US" altLang="en-US" sz="1600" b="1" i="1" kern="0" baseline="-25000" dirty="0">
              <a:sym typeface="MT Extra" panose="05050102010205020202" pitchFamily="18" charset="2"/>
            </a:endParaRPr>
          </a:p>
        </p:txBody>
      </p:sp>
      <p:sp>
        <p:nvSpPr>
          <p:cNvPr id="7" name="Rectangle 3">
            <a:extLst>
              <a:ext uri="{FF2B5EF4-FFF2-40B4-BE49-F238E27FC236}">
                <a16:creationId xmlns:a16="http://schemas.microsoft.com/office/drawing/2014/main" id="{829D36D9-78E3-49A9-B6FF-8B271943F799}"/>
              </a:ext>
            </a:extLst>
          </p:cNvPr>
          <p:cNvSpPr txBox="1">
            <a:spLocks noChangeArrowheads="1"/>
          </p:cNvSpPr>
          <p:nvPr/>
        </p:nvSpPr>
        <p:spPr bwMode="auto">
          <a:xfrm>
            <a:off x="6240016" y="4509120"/>
            <a:ext cx="5225727" cy="1800200"/>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3"/>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4"/>
              </a:buBlip>
              <a:defRPr kumimoji="1" sz="24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5"/>
              </a:buBlip>
              <a:defRPr kumimoji="1" sz="20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6"/>
              </a:buBlip>
              <a:defRPr kumimoji="1" sz="18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18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a:lstStyle>
          <a:p>
            <a:pPr lvl="2">
              <a:buFontTx/>
              <a:buNone/>
              <a:tabLst>
                <a:tab pos="2001838" algn="ctr"/>
                <a:tab pos="4513263" algn="ctr"/>
              </a:tabLst>
            </a:pPr>
            <a:r>
              <a:rPr lang="en-US" altLang="en-US" b="1" kern="0" dirty="0">
                <a:solidFill>
                  <a:srgbClr val="000000"/>
                </a:solidFill>
                <a:latin typeface="Courier New" panose="02070309020205020404" pitchFamily="49" charset="0"/>
                <a:sym typeface="MT Extra" panose="05050102010205020202" pitchFamily="18" charset="2"/>
              </a:rPr>
              <a:t>P2:</a:t>
            </a:r>
          </a:p>
          <a:p>
            <a:pPr lvl="2">
              <a:buFontTx/>
              <a:buNone/>
              <a:tabLst>
                <a:tab pos="2001838" algn="ctr"/>
                <a:tab pos="4513263" algn="ctr"/>
              </a:tabLst>
            </a:pPr>
            <a:r>
              <a:rPr lang="en-US" altLang="en-US" b="1" kern="0" dirty="0">
                <a:solidFill>
                  <a:srgbClr val="000000"/>
                </a:solidFill>
                <a:latin typeface="Courier New" panose="02070309020205020404" pitchFamily="49" charset="0"/>
                <a:sym typeface="MT Extra" panose="05050102010205020202" pitchFamily="18" charset="2"/>
              </a:rPr>
              <a:t>   wait(synch)</a:t>
            </a:r>
            <a:r>
              <a:rPr lang="en-US" altLang="en-US" kern="0" dirty="0">
                <a:solidFill>
                  <a:srgbClr val="0000FF"/>
                </a:solidFill>
                <a:sym typeface="MT Extra" panose="05050102010205020202" pitchFamily="18" charset="2"/>
              </a:rPr>
              <a:t>;</a:t>
            </a:r>
            <a:endParaRPr lang="en-US" altLang="en-US" b="1" kern="0" dirty="0">
              <a:solidFill>
                <a:srgbClr val="000000"/>
              </a:solidFill>
              <a:latin typeface="Courier New" panose="02070309020205020404" pitchFamily="49" charset="0"/>
              <a:sym typeface="MT Extra" panose="05050102010205020202" pitchFamily="18" charset="2"/>
            </a:endParaRPr>
          </a:p>
          <a:p>
            <a:pPr lvl="2">
              <a:buFontTx/>
              <a:buNone/>
              <a:tabLst>
                <a:tab pos="2001838" algn="ctr"/>
                <a:tab pos="4513263" algn="ctr"/>
              </a:tabLst>
            </a:pPr>
            <a:r>
              <a:rPr lang="en-US" altLang="en-US" b="1" kern="0" dirty="0">
                <a:solidFill>
                  <a:srgbClr val="000000"/>
                </a:solidFill>
                <a:latin typeface="Courier New" panose="02070309020205020404" pitchFamily="49" charset="0"/>
                <a:sym typeface="MT Extra" panose="05050102010205020202" pitchFamily="18" charset="2"/>
              </a:rPr>
              <a:t>   S</a:t>
            </a:r>
            <a:r>
              <a:rPr lang="en-US" altLang="en-US" b="1" kern="0" baseline="-25000" dirty="0">
                <a:solidFill>
                  <a:srgbClr val="000000"/>
                </a:solidFill>
                <a:latin typeface="Courier New" panose="02070309020205020404" pitchFamily="49" charset="0"/>
                <a:sym typeface="MT Extra" panose="05050102010205020202" pitchFamily="18" charset="2"/>
              </a:rPr>
              <a:t>2</a:t>
            </a:r>
            <a:r>
              <a:rPr lang="en-US" altLang="en-US" b="1" kern="0" dirty="0">
                <a:solidFill>
                  <a:srgbClr val="000000"/>
                </a:solidFill>
                <a:latin typeface="Courier New" panose="02070309020205020404" pitchFamily="49" charset="0"/>
                <a:sym typeface="MT Extra" panose="05050102010205020202" pitchFamily="18" charset="2"/>
              </a:rPr>
              <a:t>;</a:t>
            </a:r>
            <a:endParaRPr lang="en-US" altLang="en-US" kern="0" dirty="0">
              <a:sym typeface="MT Extra" panose="05050102010205020202" pitchFamily="18" charset="2"/>
            </a:endParaRPr>
          </a:p>
          <a:p>
            <a:pPr>
              <a:tabLst>
                <a:tab pos="2001838" algn="ctr"/>
                <a:tab pos="4513263" algn="ctr"/>
              </a:tabLst>
            </a:pPr>
            <a:endParaRPr lang="en-US" altLang="en-US" sz="1600" b="1" i="1" kern="0" baseline="-25000" dirty="0">
              <a:sym typeface="MT Extra" panose="05050102010205020202" pitchFamily="18" charset="2"/>
            </a:endParaRPr>
          </a:p>
        </p:txBody>
      </p:sp>
    </p:spTree>
    <p:extLst>
      <p:ext uri="{BB962C8B-B14F-4D97-AF65-F5344CB8AC3E}">
        <p14:creationId xmlns:p14="http://schemas.microsoft.com/office/powerpoint/2010/main" val="126784021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2308226" y="215319"/>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0" y="1340768"/>
            <a:ext cx="1219199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
        <p:nvSpPr>
          <p:cNvPr id="2" name="頁尾版面配置區 1">
            <a:extLst>
              <a:ext uri="{FF2B5EF4-FFF2-40B4-BE49-F238E27FC236}">
                <a16:creationId xmlns:a16="http://schemas.microsoft.com/office/drawing/2014/main" id="{9609EF05-E09B-42DB-9467-055B2CB0380C}"/>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663BE0DE-519F-4355-B9BF-08DE98631061}"/>
              </a:ext>
            </a:extLst>
          </p:cNvPr>
          <p:cNvSpPr>
            <a:spLocks noGrp="1"/>
          </p:cNvSpPr>
          <p:nvPr>
            <p:ph type="sldNum" sz="quarter" idx="12"/>
          </p:nvPr>
        </p:nvSpPr>
        <p:spPr/>
        <p:txBody>
          <a:bodyPr/>
          <a:lstStyle/>
          <a:p>
            <a:pPr>
              <a:defRPr/>
            </a:pPr>
            <a:fld id="{8829B0A6-A5B9-4F19-A482-C4080EE7DAE7}" type="slidenum">
              <a:rPr lang="en-US" altLang="zh-TW" smtClean="0"/>
              <a:pPr>
                <a:defRPr/>
              </a:pPr>
              <a:t>3</a:t>
            </a:fld>
            <a:endParaRPr lang="en-US" altLang="zh-TW" dirty="0"/>
          </a:p>
        </p:txBody>
      </p:sp>
    </p:spTree>
    <p:extLst>
      <p:ext uri="{BB962C8B-B14F-4D97-AF65-F5344CB8AC3E}">
        <p14:creationId xmlns:p14="http://schemas.microsoft.com/office/powerpoint/2010/main" val="1803715521"/>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1981200" y="227825"/>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419708" y="1217685"/>
            <a:ext cx="11352584" cy="4422630"/>
          </a:xfrm>
        </p:spPr>
        <p:txBody>
          <a:bodyPr/>
          <a:lstStyle/>
          <a:p>
            <a:r>
              <a:rPr lang="en-US" altLang="en-US" dirty="0"/>
              <a:t>Must guarantee that no two processes can execute  the </a:t>
            </a:r>
            <a:r>
              <a:rPr lang="en-US" altLang="en-US" b="1" dirty="0">
                <a:latin typeface="Courier New" panose="02070309020205020404" pitchFamily="49" charset="0"/>
              </a:rPr>
              <a:t>wait() </a:t>
            </a:r>
            <a:r>
              <a:rPr lang="en-US" altLang="en-US" dirty="0"/>
              <a:t>and </a:t>
            </a:r>
            <a:r>
              <a:rPr lang="en-US" altLang="en-US"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b="1" dirty="0">
                <a:latin typeface="Courier New" panose="02070309020205020404" pitchFamily="49" charset="0"/>
              </a:rPr>
              <a:t>wait</a:t>
            </a:r>
            <a:r>
              <a:rPr lang="en-US" altLang="en-US" dirty="0"/>
              <a:t> and </a:t>
            </a:r>
            <a:r>
              <a:rPr lang="en-US" altLang="en-US"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 ( &lt; 2 context switches )</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
        <p:nvSpPr>
          <p:cNvPr id="2" name="頁尾版面配置區 1">
            <a:extLst>
              <a:ext uri="{FF2B5EF4-FFF2-40B4-BE49-F238E27FC236}">
                <a16:creationId xmlns:a16="http://schemas.microsoft.com/office/drawing/2014/main" id="{70A9D59D-964A-4F34-8502-0D6901D73413}"/>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F81A2630-4B52-4917-9CC5-4A97ED1B5CC3}"/>
              </a:ext>
            </a:extLst>
          </p:cNvPr>
          <p:cNvSpPr>
            <a:spLocks noGrp="1"/>
          </p:cNvSpPr>
          <p:nvPr>
            <p:ph type="sldNum" sz="quarter" idx="12"/>
          </p:nvPr>
        </p:nvSpPr>
        <p:spPr/>
        <p:txBody>
          <a:bodyPr/>
          <a:lstStyle/>
          <a:p>
            <a:pPr>
              <a:defRPr/>
            </a:pPr>
            <a:fld id="{8829B0A6-A5B9-4F19-A482-C4080EE7DAE7}" type="slidenum">
              <a:rPr lang="en-US" altLang="zh-TW" smtClean="0"/>
              <a:pPr>
                <a:defRPr/>
              </a:pPr>
              <a:t>39</a:t>
            </a:fld>
            <a:endParaRPr lang="en-US" altLang="zh-TW" dirty="0"/>
          </a:p>
        </p:txBody>
      </p:sp>
    </p:spTree>
    <p:extLst>
      <p:ext uri="{BB962C8B-B14F-4D97-AF65-F5344CB8AC3E}">
        <p14:creationId xmlns:p14="http://schemas.microsoft.com/office/powerpoint/2010/main" val="1751880203"/>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2" y="281614"/>
            <a:ext cx="12191999" cy="609600"/>
          </a:xfrm>
        </p:spPr>
        <p:txBody>
          <a:bodyPr/>
          <a:lstStyle/>
          <a:p>
            <a:pPr eaLnBrk="1" hangingPunct="1"/>
            <a:r>
              <a:rPr lang="en-US" altLang="en-US"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1163449" y="1337818"/>
            <a:ext cx="9865095"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
        <p:nvSpPr>
          <p:cNvPr id="2" name="頁尾版面配置區 1">
            <a:extLst>
              <a:ext uri="{FF2B5EF4-FFF2-40B4-BE49-F238E27FC236}">
                <a16:creationId xmlns:a16="http://schemas.microsoft.com/office/drawing/2014/main" id="{B6CF5E18-BBC7-4E77-AECB-33E447857122}"/>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8AF20F97-4931-4B6C-A3AE-DFAE67F26F7F}"/>
              </a:ext>
            </a:extLst>
          </p:cNvPr>
          <p:cNvSpPr>
            <a:spLocks noGrp="1"/>
          </p:cNvSpPr>
          <p:nvPr>
            <p:ph type="sldNum" sz="quarter" idx="12"/>
          </p:nvPr>
        </p:nvSpPr>
        <p:spPr/>
        <p:txBody>
          <a:bodyPr/>
          <a:lstStyle/>
          <a:p>
            <a:pPr>
              <a:defRPr/>
            </a:pPr>
            <a:fld id="{8829B0A6-A5B9-4F19-A482-C4080EE7DAE7}" type="slidenum">
              <a:rPr lang="en-US" altLang="zh-TW" smtClean="0"/>
              <a:pPr>
                <a:defRPr/>
              </a:pPr>
              <a:t>40</a:t>
            </a:fld>
            <a:endParaRPr lang="en-US" altLang="zh-TW" dirty="0"/>
          </a:p>
        </p:txBody>
      </p:sp>
    </p:spTree>
    <p:extLst>
      <p:ext uri="{BB962C8B-B14F-4D97-AF65-F5344CB8AC3E}">
        <p14:creationId xmlns:p14="http://schemas.microsoft.com/office/powerpoint/2010/main" val="1674644178"/>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543501" y="172591"/>
            <a:ext cx="11104998" cy="609600"/>
          </a:xfrm>
        </p:spPr>
        <p:txBody>
          <a:bodyPr/>
          <a:lstStyle/>
          <a:p>
            <a:pPr eaLnBrk="1" hangingPunct="1"/>
            <a:r>
              <a:rPr lang="en-US" altLang="en-US" dirty="0"/>
              <a:t>Implementation with no Busy waiting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2304888" y="1556792"/>
            <a:ext cx="7582224" cy="3888432"/>
          </a:xfrm>
        </p:spPr>
        <p:txBody>
          <a:bodyPr/>
          <a:lstStyle/>
          <a:p>
            <a:r>
              <a:rPr lang="en-US" altLang="en-US" dirty="0"/>
              <a:t>Waiting queue</a:t>
            </a:r>
          </a:p>
          <a:p>
            <a:pPr marL="0" indent="0">
              <a:buNone/>
            </a:pPr>
            <a:r>
              <a:rPr lang="en-US" altLang="en-US" b="1" dirty="0">
                <a:latin typeface="Courier New" panose="02070309020205020404" pitchFamily="49" charset="0"/>
              </a:rPr>
              <a:t>   </a:t>
            </a:r>
            <a:r>
              <a:rPr lang="en-US" altLang="en-US" sz="2400" b="1" dirty="0">
                <a:latin typeface="Courier New" panose="02070309020205020404" pitchFamily="49" charset="0"/>
              </a:rPr>
              <a:t>typedef struct { </a:t>
            </a:r>
          </a:p>
          <a:p>
            <a:pPr>
              <a:buFont typeface="Monotype Sorts" pitchFamily="-84"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value; </a:t>
            </a:r>
          </a:p>
          <a:p>
            <a:pPr>
              <a:buFont typeface="Monotype Sorts" pitchFamily="-84" charset="2"/>
              <a:buNone/>
            </a:pPr>
            <a:r>
              <a:rPr lang="en-US" altLang="en-US" sz="2400" b="1" dirty="0">
                <a:latin typeface="Courier New" panose="02070309020205020404" pitchFamily="49" charset="0"/>
              </a:rPr>
              <a:t>   	struct process *list; </a:t>
            </a:r>
          </a:p>
          <a:p>
            <a:pPr>
              <a:buFont typeface="Monotype Sorts" pitchFamily="-84" charset="2"/>
              <a:buNone/>
            </a:pPr>
            <a:r>
              <a:rPr lang="en-US" altLang="en-US" sz="2400"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
        <p:nvSpPr>
          <p:cNvPr id="2" name="頁尾版面配置區 1">
            <a:extLst>
              <a:ext uri="{FF2B5EF4-FFF2-40B4-BE49-F238E27FC236}">
                <a16:creationId xmlns:a16="http://schemas.microsoft.com/office/drawing/2014/main" id="{06EEF845-9BA8-4189-B80B-F2E34F5A5B4D}"/>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3DCB59E1-6BA9-4D45-87E9-FAE4F872795F}"/>
              </a:ext>
            </a:extLst>
          </p:cNvPr>
          <p:cNvSpPr>
            <a:spLocks noGrp="1"/>
          </p:cNvSpPr>
          <p:nvPr>
            <p:ph type="sldNum" sz="quarter" idx="12"/>
          </p:nvPr>
        </p:nvSpPr>
        <p:spPr/>
        <p:txBody>
          <a:bodyPr/>
          <a:lstStyle/>
          <a:p>
            <a:pPr>
              <a:defRPr/>
            </a:pPr>
            <a:fld id="{8829B0A6-A5B9-4F19-A482-C4080EE7DAE7}" type="slidenum">
              <a:rPr lang="en-US" altLang="zh-TW" smtClean="0"/>
              <a:pPr>
                <a:defRPr/>
              </a:pPr>
              <a:t>41</a:t>
            </a:fld>
            <a:endParaRPr lang="en-US" altLang="zh-TW" dirty="0"/>
          </a:p>
        </p:txBody>
      </p:sp>
    </p:spTree>
    <p:extLst>
      <p:ext uri="{BB962C8B-B14F-4D97-AF65-F5344CB8AC3E}">
        <p14:creationId xmlns:p14="http://schemas.microsoft.com/office/powerpoint/2010/main" val="2904155871"/>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570436" y="248014"/>
            <a:ext cx="11051128" cy="581025"/>
          </a:xfrm>
        </p:spPr>
        <p:txBody>
          <a:bodyPr/>
          <a:lstStyle/>
          <a:p>
            <a:pPr eaLnBrk="1" hangingPunct="1"/>
            <a:r>
              <a:rPr lang="en-US" altLang="en-US"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2783632" y="1121841"/>
            <a:ext cx="6122987" cy="5402784"/>
          </a:xfrm>
        </p:spPr>
        <p:txBody>
          <a:bodyPr/>
          <a:lstStyle/>
          <a:p>
            <a:pPr marL="0" indent="0">
              <a:buNone/>
            </a:pPr>
            <a:r>
              <a:rPr lang="en-US" altLang="en-US" sz="2000" b="1" dirty="0">
                <a:latin typeface="Courier New" panose="02070309020205020404" pitchFamily="49" charset="0"/>
              </a:rPr>
              <a:t>wait(semaphore *S) { </a:t>
            </a:r>
          </a:p>
          <a:p>
            <a:pPr marL="0" indent="0">
              <a:buNone/>
            </a:pPr>
            <a:r>
              <a:rPr lang="en-US" altLang="en-US" sz="2000" b="1" dirty="0">
                <a:latin typeface="Courier New" panose="02070309020205020404" pitchFamily="49" charset="0"/>
              </a:rPr>
              <a:t>   S-&gt;value--; </a:t>
            </a:r>
          </a:p>
          <a:p>
            <a:pPr marL="0" indent="0">
              <a:buNone/>
            </a:pPr>
            <a:r>
              <a:rPr lang="en-US" altLang="en-US" sz="2000" b="1" dirty="0">
                <a:latin typeface="Courier New" panose="02070309020205020404" pitchFamily="49" charset="0"/>
              </a:rPr>
              <a:t>   if (S-&gt;value &lt; 0) {</a:t>
            </a:r>
            <a:br>
              <a:rPr lang="en-US" altLang="en-US" sz="2000" b="1" dirty="0">
                <a:latin typeface="Courier New" panose="02070309020205020404" pitchFamily="49" charset="0"/>
              </a:rPr>
            </a:br>
            <a:r>
              <a:rPr lang="en-US" altLang="en-US" sz="2000" b="1" dirty="0">
                <a:latin typeface="Courier New" panose="02070309020205020404" pitchFamily="49" charset="0"/>
              </a:rPr>
              <a:t>      add this process to S-&gt;list; </a:t>
            </a:r>
          </a:p>
          <a:p>
            <a:pPr marL="0" indent="0">
              <a:buNone/>
            </a:pPr>
            <a:r>
              <a:rPr lang="en-US" altLang="en-US" sz="2000" b="1" dirty="0">
                <a:latin typeface="Courier New" panose="02070309020205020404" pitchFamily="49" charset="0"/>
              </a:rPr>
              <a:t>      block(); </a:t>
            </a:r>
          </a:p>
          <a:p>
            <a:pPr marL="0" indent="0">
              <a:buNone/>
            </a:pPr>
            <a:r>
              <a:rPr lang="en-US" altLang="en-US" sz="2000" b="1" dirty="0">
                <a:latin typeface="Courier New" panose="02070309020205020404" pitchFamily="49" charset="0"/>
              </a:rPr>
              <a:t>   } </a:t>
            </a:r>
          </a:p>
          <a:p>
            <a:pPr marL="0" indent="0">
              <a:buNone/>
            </a:pPr>
            <a:r>
              <a:rPr lang="en-US" altLang="en-US" sz="2000" b="1" dirty="0">
                <a:latin typeface="Courier New" panose="02070309020205020404" pitchFamily="49" charset="0"/>
              </a:rPr>
              <a:t>}</a:t>
            </a:r>
          </a:p>
          <a:p>
            <a:pPr marL="0" indent="0">
              <a:buNone/>
            </a:pPr>
            <a:endParaRPr lang="en-US" altLang="en-US" sz="2000" b="1" dirty="0">
              <a:latin typeface="Courier New" panose="02070309020205020404" pitchFamily="49" charset="0"/>
            </a:endParaRPr>
          </a:p>
          <a:p>
            <a:pPr marL="0" indent="0">
              <a:buNone/>
            </a:pPr>
            <a:r>
              <a:rPr lang="en-US" altLang="en-US" sz="2000" b="1" dirty="0">
                <a:latin typeface="Courier New" panose="02070309020205020404" pitchFamily="49" charset="0"/>
              </a:rPr>
              <a:t>signal(semaphore *S) { </a:t>
            </a:r>
          </a:p>
          <a:p>
            <a:pPr marL="0" indent="0">
              <a:buNone/>
            </a:pPr>
            <a:r>
              <a:rPr lang="en-US" altLang="en-US" sz="2000" b="1" dirty="0">
                <a:latin typeface="Courier New" panose="02070309020205020404" pitchFamily="49" charset="0"/>
              </a:rPr>
              <a:t>   S-&gt;value++; </a:t>
            </a:r>
          </a:p>
          <a:p>
            <a:pPr marL="0" indent="0">
              <a:buNone/>
            </a:pPr>
            <a:r>
              <a:rPr lang="en-US" altLang="en-US" sz="2000" b="1" dirty="0">
                <a:latin typeface="Courier New" panose="02070309020205020404" pitchFamily="49" charset="0"/>
              </a:rPr>
              <a:t>   if (S-&gt;value &lt;= 0) {</a:t>
            </a:r>
            <a:br>
              <a:rPr lang="en-US" altLang="en-US" sz="2000" b="1" dirty="0">
                <a:latin typeface="Courier New" panose="02070309020205020404" pitchFamily="49" charset="0"/>
              </a:rPr>
            </a:br>
            <a:r>
              <a:rPr lang="en-US" altLang="en-US" sz="2000" b="1" dirty="0">
                <a:latin typeface="Courier New" panose="02070309020205020404" pitchFamily="49" charset="0"/>
              </a:rPr>
              <a:t>      remove a process P from S-&gt;list; </a:t>
            </a:r>
          </a:p>
          <a:p>
            <a:pPr marL="0" indent="0">
              <a:buNone/>
            </a:pPr>
            <a:r>
              <a:rPr lang="en-US" altLang="en-US" sz="2000" b="1" dirty="0">
                <a:latin typeface="Courier New" panose="02070309020205020404" pitchFamily="49" charset="0"/>
              </a:rPr>
              <a:t>      wakeup(P); </a:t>
            </a:r>
          </a:p>
          <a:p>
            <a:pPr marL="0" indent="0">
              <a:buNone/>
            </a:pPr>
            <a:r>
              <a:rPr lang="en-US" altLang="en-US" sz="2000" b="1" dirty="0">
                <a:latin typeface="Courier New" panose="02070309020205020404" pitchFamily="49" charset="0"/>
              </a:rPr>
              <a:t>   } </a:t>
            </a:r>
          </a:p>
          <a:p>
            <a:pPr marL="0" indent="0">
              <a:buNone/>
            </a:pPr>
            <a:r>
              <a:rPr lang="en-US" altLang="en-US" sz="2000" b="1" dirty="0">
                <a:latin typeface="Courier New" panose="02070309020205020404" pitchFamily="49" charset="0"/>
              </a:rPr>
              <a:t>} </a:t>
            </a:r>
            <a:endParaRPr lang="en-US" altLang="en-US" sz="1600" b="1" dirty="0">
              <a:latin typeface="Courier New" panose="02070309020205020404" pitchFamily="49" charset="0"/>
            </a:endParaRPr>
          </a:p>
        </p:txBody>
      </p:sp>
      <p:sp>
        <p:nvSpPr>
          <p:cNvPr id="2" name="頁尾版面配置區 1">
            <a:extLst>
              <a:ext uri="{FF2B5EF4-FFF2-40B4-BE49-F238E27FC236}">
                <a16:creationId xmlns:a16="http://schemas.microsoft.com/office/drawing/2014/main" id="{B6166941-F400-4895-B660-D99A489D463E}"/>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F8CA95DF-47EC-45DC-B5E1-2B39D641D1E8}"/>
              </a:ext>
            </a:extLst>
          </p:cNvPr>
          <p:cNvSpPr>
            <a:spLocks noGrp="1"/>
          </p:cNvSpPr>
          <p:nvPr>
            <p:ph type="sldNum" sz="quarter" idx="12"/>
          </p:nvPr>
        </p:nvSpPr>
        <p:spPr/>
        <p:txBody>
          <a:bodyPr/>
          <a:lstStyle/>
          <a:p>
            <a:pPr>
              <a:defRPr/>
            </a:pPr>
            <a:fld id="{8829B0A6-A5B9-4F19-A482-C4080EE7DAE7}" type="slidenum">
              <a:rPr lang="en-US" altLang="zh-TW" smtClean="0"/>
              <a:pPr>
                <a:defRPr/>
              </a:pPr>
              <a:t>42</a:t>
            </a:fld>
            <a:endParaRPr lang="en-US" altLang="zh-TW" dirty="0"/>
          </a:p>
        </p:txBody>
      </p:sp>
    </p:spTree>
    <p:extLst>
      <p:ext uri="{BB962C8B-B14F-4D97-AF65-F5344CB8AC3E}">
        <p14:creationId xmlns:p14="http://schemas.microsoft.com/office/powerpoint/2010/main" val="3189886020"/>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2447926" y="175870"/>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659396" y="1340768"/>
            <a:ext cx="10873208"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
        <p:nvSpPr>
          <p:cNvPr id="2" name="頁尾版面配置區 1">
            <a:extLst>
              <a:ext uri="{FF2B5EF4-FFF2-40B4-BE49-F238E27FC236}">
                <a16:creationId xmlns:a16="http://schemas.microsoft.com/office/drawing/2014/main" id="{01956B38-D377-434A-B48A-1127BFF5F9AF}"/>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86451856-EF5B-4068-AD0B-A02B5655B1B3}"/>
              </a:ext>
            </a:extLst>
          </p:cNvPr>
          <p:cNvSpPr>
            <a:spLocks noGrp="1"/>
          </p:cNvSpPr>
          <p:nvPr>
            <p:ph type="sldNum" sz="quarter" idx="12"/>
          </p:nvPr>
        </p:nvSpPr>
        <p:spPr/>
        <p:txBody>
          <a:bodyPr/>
          <a:lstStyle/>
          <a:p>
            <a:pPr>
              <a:defRPr/>
            </a:pPr>
            <a:fld id="{8829B0A6-A5B9-4F19-A482-C4080EE7DAE7}" type="slidenum">
              <a:rPr lang="en-US" altLang="zh-TW" smtClean="0"/>
              <a:pPr>
                <a:defRPr/>
              </a:pPr>
              <a:t>43</a:t>
            </a:fld>
            <a:endParaRPr lang="en-US" altLang="zh-TW" dirty="0"/>
          </a:p>
        </p:txBody>
      </p:sp>
    </p:spTree>
    <p:extLst>
      <p:ext uri="{BB962C8B-B14F-4D97-AF65-F5344CB8AC3E}">
        <p14:creationId xmlns:p14="http://schemas.microsoft.com/office/powerpoint/2010/main" val="1048970642"/>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1981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1055440" y="1180177"/>
            <a:ext cx="10513168" cy="5314949"/>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
        <p:nvSpPr>
          <p:cNvPr id="2" name="頁尾版面配置區 1">
            <a:extLst>
              <a:ext uri="{FF2B5EF4-FFF2-40B4-BE49-F238E27FC236}">
                <a16:creationId xmlns:a16="http://schemas.microsoft.com/office/drawing/2014/main" id="{F43927FA-9540-400B-AA30-D992E87F7917}"/>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1A2FFAD6-26D0-4182-9438-A0002889C1E2}"/>
              </a:ext>
            </a:extLst>
          </p:cNvPr>
          <p:cNvSpPr>
            <a:spLocks noGrp="1"/>
          </p:cNvSpPr>
          <p:nvPr>
            <p:ph type="sldNum" sz="quarter" idx="12"/>
          </p:nvPr>
        </p:nvSpPr>
        <p:spPr/>
        <p:txBody>
          <a:bodyPr/>
          <a:lstStyle/>
          <a:p>
            <a:pPr>
              <a:defRPr/>
            </a:pPr>
            <a:fld id="{8829B0A6-A5B9-4F19-A482-C4080EE7DAE7}" type="slidenum">
              <a:rPr lang="en-US" altLang="zh-TW" smtClean="0"/>
              <a:pPr>
                <a:defRPr/>
              </a:pPr>
              <a:t>44</a:t>
            </a:fld>
            <a:endParaRPr lang="en-US" altLang="zh-TW" dirty="0"/>
          </a:p>
        </p:txBody>
      </p:sp>
    </p:spTree>
    <p:extLst>
      <p:ext uri="{BB962C8B-B14F-4D97-AF65-F5344CB8AC3E}">
        <p14:creationId xmlns:p14="http://schemas.microsoft.com/office/powerpoint/2010/main" val="238069645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2746376" y="213537"/>
            <a:ext cx="7464425" cy="576262"/>
          </a:xfrm>
        </p:spPr>
        <p:txBody>
          <a:bodyPr/>
          <a:lstStyle/>
          <a:p>
            <a:pPr eaLnBrk="1" hangingPunct="1"/>
            <a:r>
              <a:rPr lang="en-US" altLang="en-US" dirty="0"/>
              <a:t>Schematic view of a Monitor</a:t>
            </a:r>
          </a:p>
        </p:txBody>
      </p:sp>
      <p:sp>
        <p:nvSpPr>
          <p:cNvPr id="2" name="頁尾版面配置區 1">
            <a:extLst>
              <a:ext uri="{FF2B5EF4-FFF2-40B4-BE49-F238E27FC236}">
                <a16:creationId xmlns:a16="http://schemas.microsoft.com/office/drawing/2014/main" id="{53D8C346-3649-4C80-BFE7-E53FC8AFDDD2}"/>
              </a:ext>
            </a:extLst>
          </p:cNvPr>
          <p:cNvSpPr>
            <a:spLocks noGrp="1"/>
          </p:cNvSpPr>
          <p:nvPr>
            <p:ph type="ftr" sz="quarter" idx="11"/>
          </p:nvPr>
        </p:nvSpPr>
        <p:spPr/>
        <p:txBody>
          <a:bodyPr/>
          <a:lstStyle/>
          <a:p>
            <a:pPr>
              <a:defRPr/>
            </a:pPr>
            <a:r>
              <a:rPr lang="en-US" altLang="zh-TW"/>
              <a:t>/61</a:t>
            </a:r>
          </a:p>
        </p:txBody>
      </p:sp>
      <p:sp>
        <p:nvSpPr>
          <p:cNvPr id="3" name="投影片編號版面配置區 2">
            <a:extLst>
              <a:ext uri="{FF2B5EF4-FFF2-40B4-BE49-F238E27FC236}">
                <a16:creationId xmlns:a16="http://schemas.microsoft.com/office/drawing/2014/main" id="{3647473B-D45B-4548-8085-F2784DB3BA58}"/>
              </a:ext>
            </a:extLst>
          </p:cNvPr>
          <p:cNvSpPr>
            <a:spLocks noGrp="1"/>
          </p:cNvSpPr>
          <p:nvPr>
            <p:ph type="sldNum" sz="quarter" idx="12"/>
          </p:nvPr>
        </p:nvSpPr>
        <p:spPr/>
        <p:txBody>
          <a:bodyPr/>
          <a:lstStyle/>
          <a:p>
            <a:pPr>
              <a:defRPr/>
            </a:pPr>
            <a:fld id="{FDD56EE8-6D9C-4C63-81CD-2510EDDF1754}" type="slidenum">
              <a:rPr lang="en-US" altLang="zh-TW" smtClean="0"/>
              <a:pPr>
                <a:defRPr/>
              </a:pPr>
              <a:t>45</a:t>
            </a:fld>
            <a:endParaRPr lang="en-US" altLang="zh-TW"/>
          </a:p>
        </p:txBody>
      </p:sp>
      <p:sp>
        <p:nvSpPr>
          <p:cNvPr id="6" name="矩形 1">
            <a:extLst>
              <a:ext uri="{FF2B5EF4-FFF2-40B4-BE49-F238E27FC236}">
                <a16:creationId xmlns:a16="http://schemas.microsoft.com/office/drawing/2014/main" id="{3F3770B1-23CC-4898-B2C6-E0EE1B01E1DF}"/>
              </a:ext>
            </a:extLst>
          </p:cNvPr>
          <p:cNvSpPr>
            <a:spLocks noChangeArrowheads="1"/>
          </p:cNvSpPr>
          <p:nvPr/>
        </p:nvSpPr>
        <p:spPr bwMode="auto">
          <a:xfrm>
            <a:off x="3384103" y="980728"/>
            <a:ext cx="6096273" cy="5663735"/>
          </a:xfrm>
          <a:prstGeom prst="rect">
            <a:avLst/>
          </a:prstGeom>
          <a:solidFill>
            <a:schemeClr val="bg1"/>
          </a:solidFill>
          <a:ln>
            <a:noFill/>
          </a:ln>
          <a:extLst>
            <a:ext uri="{91240B29-F687-4F45-9708-019B960494DF}">
              <a14:hiddenLine xmlns:a14="http://schemas.microsoft.com/office/drawing/2010/main" w="0" algn="ctr">
                <a:solidFill>
                  <a:srgbClr val="000000"/>
                </a:solidFill>
                <a:round/>
                <a:headEnd/>
                <a:tailEnd/>
              </a14:hiddenLine>
            </a:ext>
          </a:extLst>
        </p:spPr>
        <p:txBody>
          <a:bodyPr/>
          <a:lstStyle/>
          <a:p>
            <a:endParaRPr lang="zh-TW" altLang="en-US"/>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5607" y="1138491"/>
            <a:ext cx="5665961" cy="5386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6748734"/>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407368" y="23472"/>
            <a:ext cx="10764838" cy="844550"/>
          </a:xfrm>
        </p:spPr>
        <p:txBody>
          <a:bodyPr/>
          <a:lstStyle/>
          <a:p>
            <a:pPr eaLnBrk="1" hangingPunct="1"/>
            <a:r>
              <a:rPr lang="en-US" altLang="en-US"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2401078" y="1133476"/>
            <a:ext cx="7733523" cy="5391149"/>
          </a:xfrm>
        </p:spPr>
        <p:txBody>
          <a:bodyPr/>
          <a:lstStyle/>
          <a:p>
            <a:pPr>
              <a:lnSpc>
                <a:spcPct val="80000"/>
              </a:lnSpc>
              <a:tabLst>
                <a:tab pos="1887538" algn="l"/>
                <a:tab pos="2335213" algn="l"/>
                <a:tab pos="2506663" algn="l"/>
              </a:tabLst>
            </a:pPr>
            <a:r>
              <a:rPr lang="en-US" altLang="en-US" dirty="0"/>
              <a:t>Variables </a:t>
            </a:r>
          </a:p>
          <a:p>
            <a:pPr>
              <a:lnSpc>
                <a:spcPct val="80000"/>
              </a:lnSpc>
              <a:buNone/>
              <a:tabLst>
                <a:tab pos="1887538" algn="l"/>
                <a:tab pos="2335213" algn="l"/>
                <a:tab pos="2506663" algn="l"/>
              </a:tabLst>
            </a:pPr>
            <a:endParaRPr lang="en-US" altLang="en-US" dirty="0"/>
          </a:p>
          <a:p>
            <a:pPr>
              <a:lnSpc>
                <a:spcPct val="80000"/>
              </a:lnSpc>
              <a:spcBef>
                <a:spcPct val="15000"/>
              </a:spcBef>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1600" dirty="0"/>
          </a:p>
          <a:p>
            <a:pPr>
              <a:lnSpc>
                <a:spcPct val="80000"/>
              </a:lnSpc>
              <a:spcBef>
                <a:spcPct val="15000"/>
              </a:spcBef>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
        <p:nvSpPr>
          <p:cNvPr id="2" name="頁尾版面配置區 1">
            <a:extLst>
              <a:ext uri="{FF2B5EF4-FFF2-40B4-BE49-F238E27FC236}">
                <a16:creationId xmlns:a16="http://schemas.microsoft.com/office/drawing/2014/main" id="{22B52BDA-0EC8-4EDF-AD3E-1FBB1C817652}"/>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805A5A2F-53CB-4CDD-8401-7999B8899B24}"/>
              </a:ext>
            </a:extLst>
          </p:cNvPr>
          <p:cNvSpPr>
            <a:spLocks noGrp="1"/>
          </p:cNvSpPr>
          <p:nvPr>
            <p:ph type="sldNum" sz="quarter" idx="12"/>
          </p:nvPr>
        </p:nvSpPr>
        <p:spPr/>
        <p:txBody>
          <a:bodyPr/>
          <a:lstStyle/>
          <a:p>
            <a:pPr>
              <a:defRPr/>
            </a:pPr>
            <a:fld id="{8829B0A6-A5B9-4F19-A482-C4080EE7DAE7}" type="slidenum">
              <a:rPr lang="en-US" altLang="zh-TW" smtClean="0"/>
              <a:pPr>
                <a:defRPr/>
              </a:pPr>
              <a:t>46</a:t>
            </a:fld>
            <a:endParaRPr lang="en-US" altLang="zh-TW" dirty="0"/>
          </a:p>
        </p:txBody>
      </p:sp>
    </p:spTree>
    <p:extLst>
      <p:ext uri="{BB962C8B-B14F-4D97-AF65-F5344CB8AC3E}">
        <p14:creationId xmlns:p14="http://schemas.microsoft.com/office/powerpoint/2010/main" val="708505147"/>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2551114" y="217912"/>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131676" y="1231900"/>
            <a:ext cx="11928648"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b="1" dirty="0" err="1">
                <a:solidFill>
                  <a:srgbClr val="000000"/>
                </a:solidFill>
                <a:latin typeface="Courier New" panose="02070309020205020404" pitchFamily="49" charset="0"/>
              </a:rPr>
              <a:t>x.wait</a:t>
            </a:r>
            <a:r>
              <a:rPr lang="en-US" altLang="en-US" b="1" dirty="0">
                <a:solidFill>
                  <a:srgbClr val="000000"/>
                </a:solidFill>
                <a:latin typeface="Courier New" panose="02070309020205020404" pitchFamily="49" charset="0"/>
              </a:rPr>
              <a:t>()</a:t>
            </a:r>
            <a:r>
              <a:rPr lang="en-US" altLang="en-US" dirty="0">
                <a:solidFill>
                  <a:srgbClr val="0000FF"/>
                </a:solidFill>
              </a:rPr>
              <a:t> </a:t>
            </a:r>
            <a:r>
              <a:rPr lang="en-US" altLang="en-US" dirty="0"/>
              <a:t>on the variable, then it has no effect on the variable</a:t>
            </a:r>
          </a:p>
        </p:txBody>
      </p:sp>
      <p:sp>
        <p:nvSpPr>
          <p:cNvPr id="2" name="頁尾版面配置區 1">
            <a:extLst>
              <a:ext uri="{FF2B5EF4-FFF2-40B4-BE49-F238E27FC236}">
                <a16:creationId xmlns:a16="http://schemas.microsoft.com/office/drawing/2014/main" id="{CE6EC046-D0C6-4EDD-BCBF-C4D3ED74E6EA}"/>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8CB48EF2-FE52-4233-88D3-A068BAC6D502}"/>
              </a:ext>
            </a:extLst>
          </p:cNvPr>
          <p:cNvSpPr>
            <a:spLocks noGrp="1"/>
          </p:cNvSpPr>
          <p:nvPr>
            <p:ph type="sldNum" sz="quarter" idx="12"/>
          </p:nvPr>
        </p:nvSpPr>
        <p:spPr/>
        <p:txBody>
          <a:bodyPr/>
          <a:lstStyle/>
          <a:p>
            <a:pPr>
              <a:defRPr/>
            </a:pPr>
            <a:fld id="{8829B0A6-A5B9-4F19-A482-C4080EE7DAE7}" type="slidenum">
              <a:rPr lang="en-US" altLang="zh-TW" smtClean="0"/>
              <a:pPr>
                <a:defRPr/>
              </a:pPr>
              <a:t>47</a:t>
            </a:fld>
            <a:endParaRPr lang="en-US" altLang="zh-TW" dirty="0"/>
          </a:p>
        </p:txBody>
      </p:sp>
    </p:spTree>
    <p:extLst>
      <p:ext uri="{BB962C8B-B14F-4D97-AF65-F5344CB8AC3E}">
        <p14:creationId xmlns:p14="http://schemas.microsoft.com/office/powerpoint/2010/main" val="28102904"/>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1316868" y="203690"/>
            <a:ext cx="9558264" cy="576262"/>
          </a:xfrm>
        </p:spPr>
        <p:txBody>
          <a:bodyPr/>
          <a:lstStyle/>
          <a:p>
            <a:pPr eaLnBrk="1" hangingPunct="1"/>
            <a:r>
              <a:rPr lang="en-US" altLang="en-US" dirty="0"/>
              <a:t> Monitor with Condition Variables</a:t>
            </a:r>
          </a:p>
        </p:txBody>
      </p:sp>
      <p:sp>
        <p:nvSpPr>
          <p:cNvPr id="2" name="頁尾版面配置區 1">
            <a:extLst>
              <a:ext uri="{FF2B5EF4-FFF2-40B4-BE49-F238E27FC236}">
                <a16:creationId xmlns:a16="http://schemas.microsoft.com/office/drawing/2014/main" id="{417862C6-6833-4FC3-9879-6507AF1FBBD7}"/>
              </a:ext>
            </a:extLst>
          </p:cNvPr>
          <p:cNvSpPr>
            <a:spLocks noGrp="1"/>
          </p:cNvSpPr>
          <p:nvPr>
            <p:ph type="ftr" sz="quarter" idx="11"/>
          </p:nvPr>
        </p:nvSpPr>
        <p:spPr/>
        <p:txBody>
          <a:bodyPr/>
          <a:lstStyle/>
          <a:p>
            <a:pPr>
              <a:defRPr/>
            </a:pPr>
            <a:r>
              <a:rPr lang="en-US" altLang="zh-TW"/>
              <a:t>/61</a:t>
            </a:r>
          </a:p>
        </p:txBody>
      </p:sp>
      <p:sp>
        <p:nvSpPr>
          <p:cNvPr id="3" name="投影片編號版面配置區 2">
            <a:extLst>
              <a:ext uri="{FF2B5EF4-FFF2-40B4-BE49-F238E27FC236}">
                <a16:creationId xmlns:a16="http://schemas.microsoft.com/office/drawing/2014/main" id="{A90896B3-3E3F-4173-9EF0-45E65D3CCB93}"/>
              </a:ext>
            </a:extLst>
          </p:cNvPr>
          <p:cNvSpPr>
            <a:spLocks noGrp="1"/>
          </p:cNvSpPr>
          <p:nvPr>
            <p:ph type="sldNum" sz="quarter" idx="12"/>
          </p:nvPr>
        </p:nvSpPr>
        <p:spPr/>
        <p:txBody>
          <a:bodyPr/>
          <a:lstStyle/>
          <a:p>
            <a:pPr>
              <a:defRPr/>
            </a:pPr>
            <a:fld id="{FDD56EE8-6D9C-4C63-81CD-2510EDDF1754}" type="slidenum">
              <a:rPr lang="en-US" altLang="zh-TW" smtClean="0"/>
              <a:pPr>
                <a:defRPr/>
              </a:pPr>
              <a:t>48</a:t>
            </a:fld>
            <a:endParaRPr lang="en-US" altLang="zh-TW"/>
          </a:p>
        </p:txBody>
      </p:sp>
      <p:sp>
        <p:nvSpPr>
          <p:cNvPr id="6" name="矩形 1">
            <a:extLst>
              <a:ext uri="{FF2B5EF4-FFF2-40B4-BE49-F238E27FC236}">
                <a16:creationId xmlns:a16="http://schemas.microsoft.com/office/drawing/2014/main" id="{DE922733-755D-44DA-97AC-CDB89A9CCE7A}"/>
              </a:ext>
            </a:extLst>
          </p:cNvPr>
          <p:cNvSpPr>
            <a:spLocks noChangeArrowheads="1"/>
          </p:cNvSpPr>
          <p:nvPr/>
        </p:nvSpPr>
        <p:spPr bwMode="auto">
          <a:xfrm>
            <a:off x="2135559" y="1124744"/>
            <a:ext cx="7920881" cy="5529566"/>
          </a:xfrm>
          <a:prstGeom prst="rect">
            <a:avLst/>
          </a:prstGeom>
          <a:solidFill>
            <a:schemeClr val="bg1"/>
          </a:solidFill>
          <a:ln>
            <a:noFill/>
          </a:ln>
          <a:extLst>
            <a:ext uri="{91240B29-F687-4F45-9708-019B960494DF}">
              <a14:hiddenLine xmlns:a14="http://schemas.microsoft.com/office/drawing/2010/main" w="0" algn="ctr">
                <a:solidFill>
                  <a:srgbClr val="000000"/>
                </a:solidFill>
                <a:round/>
                <a:headEnd/>
                <a:tailEnd/>
              </a14:hiddenLine>
            </a:ext>
          </a:extLst>
        </p:spPr>
        <p:txBody>
          <a:bodyPr/>
          <a:lstStyle/>
          <a:p>
            <a:endParaRPr lang="zh-TW" altLang="en-US"/>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2770" y="1219283"/>
            <a:ext cx="7666459" cy="530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545442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1981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0" y="1137626"/>
            <a:ext cx="12192000" cy="5099686"/>
          </a:xfrm>
        </p:spPr>
        <p:txBody>
          <a:bodyPr/>
          <a:lstStyle/>
          <a:p>
            <a:r>
              <a:rPr lang="en-US" altLang="en-US" sz="2400" dirty="0"/>
              <a:t>Processes P</a:t>
            </a:r>
            <a:r>
              <a:rPr lang="en-US" altLang="en-US" sz="2400" baseline="-25000" dirty="0"/>
              <a:t>0</a:t>
            </a:r>
            <a:r>
              <a:rPr lang="en-US" altLang="en-US" sz="2400" dirty="0"/>
              <a:t> and P</a:t>
            </a:r>
            <a:r>
              <a:rPr lang="en-US" altLang="en-US" sz="2400" baseline="-25000" dirty="0"/>
              <a:t>1</a:t>
            </a:r>
            <a:r>
              <a:rPr lang="en-US" altLang="en-US" sz="2400" dirty="0"/>
              <a:t> are creating child processes using the </a:t>
            </a:r>
            <a:r>
              <a:rPr lang="en-US" altLang="en-US" sz="2400" dirty="0">
                <a:latin typeface="Courier New" panose="02070309020205020404" pitchFamily="49" charset="0"/>
                <a:cs typeface="Courier New" panose="02070309020205020404" pitchFamily="49" charset="0"/>
              </a:rPr>
              <a:t>fork() </a:t>
            </a:r>
            <a:r>
              <a:rPr lang="en-US" altLang="en-US" sz="2400" dirty="0"/>
              <a:t>system call</a:t>
            </a:r>
          </a:p>
          <a:p>
            <a:r>
              <a:rPr lang="en-US" altLang="en-US" sz="2400" dirty="0"/>
              <a:t>Race condition on kernel variable </a:t>
            </a:r>
            <a:r>
              <a:rPr lang="en-US" altLang="en-US" sz="2400" dirty="0" err="1">
                <a:latin typeface="Courier New" panose="02070309020205020404" pitchFamily="49" charset="0"/>
                <a:cs typeface="Courier New" panose="02070309020205020404" pitchFamily="49" charset="0"/>
              </a:rPr>
              <a:t>next_available_pid</a:t>
            </a:r>
            <a:r>
              <a:rPr lang="en-US" altLang="en-US" sz="2400" dirty="0"/>
              <a:t> which represents the next available process identifier (</a:t>
            </a:r>
            <a:r>
              <a:rPr lang="en-US" altLang="en-US" sz="2400" dirty="0" err="1"/>
              <a:t>pid</a:t>
            </a:r>
            <a:r>
              <a:rPr lang="en-US" altLang="en-US" sz="2400" dirty="0"/>
              <a:t>)</a:t>
            </a: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endParaRPr lang="en-US" altLang="en-US" sz="2400" dirty="0"/>
          </a:p>
          <a:p>
            <a:r>
              <a:rPr lang="en-US" altLang="en-US" sz="2400" dirty="0"/>
              <a:t>Unless there is a mechanism to prevent P</a:t>
            </a:r>
            <a:r>
              <a:rPr lang="en-US" altLang="en-US" sz="2400" baseline="-25000" dirty="0"/>
              <a:t>0</a:t>
            </a:r>
            <a:r>
              <a:rPr lang="en-US" altLang="en-US" sz="2400" dirty="0"/>
              <a:t> and P</a:t>
            </a:r>
            <a:r>
              <a:rPr lang="en-US" altLang="en-US" sz="2400" baseline="-25000" dirty="0"/>
              <a:t>1</a:t>
            </a:r>
            <a:r>
              <a:rPr lang="en-US" altLang="en-US" sz="2400" dirty="0"/>
              <a:t> from accessing  the variable </a:t>
            </a:r>
            <a:r>
              <a:rPr lang="en-US" altLang="en-US" sz="2400" dirty="0" err="1">
                <a:latin typeface="Courier New" panose="02070309020205020404" pitchFamily="49" charset="0"/>
                <a:cs typeface="Courier New" panose="02070309020205020404" pitchFamily="49" charset="0"/>
              </a:rPr>
              <a:t>next_available_pid</a:t>
            </a:r>
            <a:r>
              <a:rPr lang="en-US" altLang="en-US" sz="2400" dirty="0"/>
              <a:t>  the same </a:t>
            </a:r>
            <a:r>
              <a:rPr lang="en-US" altLang="en-US" sz="2400" dirty="0" err="1"/>
              <a:t>pid</a:t>
            </a:r>
            <a:r>
              <a:rPr lang="en-US" altLang="en-US" sz="2400" dirty="0"/>
              <a:t> could be assigned to two different processes!</a:t>
            </a:r>
          </a:p>
          <a:p>
            <a:endParaRPr lang="en-US" altLang="en-US" sz="2400" dirty="0"/>
          </a:p>
        </p:txBody>
      </p:sp>
      <p:sp>
        <p:nvSpPr>
          <p:cNvPr id="2" name="頁尾版面配置區 1">
            <a:extLst>
              <a:ext uri="{FF2B5EF4-FFF2-40B4-BE49-F238E27FC236}">
                <a16:creationId xmlns:a16="http://schemas.microsoft.com/office/drawing/2014/main" id="{4B6FAFB0-3641-462F-91FE-5EAC9543C8EE}"/>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DEE64B2E-8B77-4AE9-8B26-92813370DEE8}"/>
              </a:ext>
            </a:extLst>
          </p:cNvPr>
          <p:cNvSpPr>
            <a:spLocks noGrp="1"/>
          </p:cNvSpPr>
          <p:nvPr>
            <p:ph type="sldNum" sz="quarter" idx="12"/>
          </p:nvPr>
        </p:nvSpPr>
        <p:spPr/>
        <p:txBody>
          <a:bodyPr/>
          <a:lstStyle/>
          <a:p>
            <a:pPr>
              <a:defRPr/>
            </a:pPr>
            <a:fld id="{8829B0A6-A5B9-4F19-A482-C4080EE7DAE7}" type="slidenum">
              <a:rPr lang="en-US" altLang="zh-TW" smtClean="0"/>
              <a:pPr>
                <a:defRPr/>
              </a:pPr>
              <a:t>4</a:t>
            </a:fld>
            <a:endParaRPr lang="en-US" altLang="zh-TW" dirty="0"/>
          </a:p>
        </p:txBody>
      </p:sp>
      <p:sp>
        <p:nvSpPr>
          <p:cNvPr id="8" name="矩形 1">
            <a:extLst>
              <a:ext uri="{FF2B5EF4-FFF2-40B4-BE49-F238E27FC236}">
                <a16:creationId xmlns:a16="http://schemas.microsoft.com/office/drawing/2014/main" id="{0EC8732B-ADA8-47F2-A2B6-36216F0BED2B}"/>
              </a:ext>
            </a:extLst>
          </p:cNvPr>
          <p:cNvSpPr>
            <a:spLocks noChangeArrowheads="1"/>
          </p:cNvSpPr>
          <p:nvPr/>
        </p:nvSpPr>
        <p:spPr bwMode="auto">
          <a:xfrm>
            <a:off x="3573257" y="2434731"/>
            <a:ext cx="5045484" cy="2909883"/>
          </a:xfrm>
          <a:prstGeom prst="rect">
            <a:avLst/>
          </a:prstGeom>
          <a:solidFill>
            <a:schemeClr val="bg1"/>
          </a:solidFill>
          <a:ln>
            <a:noFill/>
          </a:ln>
          <a:extLst>
            <a:ext uri="{91240B29-F687-4F45-9708-019B960494DF}">
              <a14:hiddenLine xmlns:a14="http://schemas.microsoft.com/office/drawing/2010/main" w="0" algn="ctr">
                <a:solidFill>
                  <a:srgbClr val="000000"/>
                </a:solidFill>
                <a:round/>
                <a:headEnd/>
                <a:tailEnd/>
              </a14:hiddenLine>
            </a:ext>
          </a:extLst>
        </p:spPr>
        <p:txBody>
          <a:bodyPr/>
          <a:lstStyle/>
          <a:p>
            <a:endParaRPr lang="zh-TW" altLang="en-US"/>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1745" y="2524247"/>
            <a:ext cx="4423568" cy="276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781955"/>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67408" y="250545"/>
            <a:ext cx="10181040"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347700" y="1093788"/>
            <a:ext cx="11496600" cy="5044794"/>
          </a:xfrm>
        </p:spPr>
        <p:txBody>
          <a:bodyPr/>
          <a:lstStyle/>
          <a:p>
            <a:pPr>
              <a:tabLst>
                <a:tab pos="2001838" algn="ctr"/>
                <a:tab pos="4513263" algn="ctr"/>
              </a:tabLst>
            </a:pPr>
            <a:r>
              <a:rPr lang="en-US" altLang="en-US" sz="2400" dirty="0">
                <a:sym typeface="MT Extra" panose="05050102010205020202" pitchFamily="18" charset="2"/>
              </a:rPr>
              <a:t>Consider </a:t>
            </a:r>
            <a:r>
              <a:rPr lang="en-US" altLang="en-US" sz="2400" i="1" dirty="0">
                <a:sym typeface="MT Extra" panose="05050102010205020202" pitchFamily="18" charset="2"/>
              </a:rPr>
              <a:t>P</a:t>
            </a:r>
            <a:r>
              <a:rPr lang="en-US" altLang="en-US" sz="2400" i="1" baseline="-25000" dirty="0">
                <a:sym typeface="MT Extra" panose="05050102010205020202" pitchFamily="18" charset="2"/>
              </a:rPr>
              <a:t>1</a:t>
            </a:r>
            <a:r>
              <a:rPr lang="en-US" altLang="en-US" sz="2400" b="1" i="1" dirty="0">
                <a:sym typeface="MT Extra" panose="05050102010205020202" pitchFamily="18" charset="2"/>
              </a:rPr>
              <a:t> </a:t>
            </a:r>
            <a:r>
              <a:rPr lang="en-US" altLang="en-US" sz="2400" dirty="0">
                <a:sym typeface="MT Extra" panose="05050102010205020202" pitchFamily="18" charset="2"/>
              </a:rPr>
              <a:t> and </a:t>
            </a:r>
            <a:r>
              <a:rPr lang="en-US" altLang="en-US" sz="2400" i="1" dirty="0">
                <a:sym typeface="MT Extra" panose="05050102010205020202" pitchFamily="18" charset="2"/>
              </a:rPr>
              <a:t>P</a:t>
            </a:r>
            <a:r>
              <a:rPr lang="en-US" altLang="en-US" sz="2400" i="1" baseline="-25000" dirty="0">
                <a:sym typeface="MT Extra" panose="05050102010205020202" pitchFamily="18" charset="2"/>
              </a:rPr>
              <a:t>2</a:t>
            </a:r>
            <a:r>
              <a:rPr lang="en-US" altLang="en-US" sz="2400" dirty="0">
                <a:sym typeface="MT Extra" panose="05050102010205020202" pitchFamily="18" charset="2"/>
              </a:rPr>
              <a:t> that that need to execute two statements </a:t>
            </a:r>
            <a:r>
              <a:rPr lang="en-US" altLang="en-US" sz="2400" i="1" dirty="0">
                <a:sym typeface="MT Extra" panose="05050102010205020202" pitchFamily="18" charset="2"/>
              </a:rPr>
              <a:t>S</a:t>
            </a:r>
            <a:r>
              <a:rPr lang="en-US" altLang="en-US" sz="2400" i="1" baseline="-25000" dirty="0">
                <a:sym typeface="MT Extra" panose="05050102010205020202" pitchFamily="18" charset="2"/>
              </a:rPr>
              <a:t>1</a:t>
            </a:r>
            <a:r>
              <a:rPr lang="en-US" altLang="en-US" sz="2400" i="1" dirty="0">
                <a:sym typeface="MT Extra" panose="05050102010205020202" pitchFamily="18" charset="2"/>
              </a:rPr>
              <a:t> </a:t>
            </a:r>
            <a:r>
              <a:rPr lang="en-US" altLang="en-US" sz="2400" dirty="0">
                <a:sym typeface="MT Extra" panose="05050102010205020202" pitchFamily="18" charset="2"/>
              </a:rPr>
              <a:t>and</a:t>
            </a:r>
            <a:r>
              <a:rPr lang="en-US" altLang="en-US" sz="2400" b="1" i="1" dirty="0">
                <a:sym typeface="MT Extra" panose="05050102010205020202" pitchFamily="18" charset="2"/>
              </a:rPr>
              <a:t> </a:t>
            </a:r>
            <a:r>
              <a:rPr lang="en-US" altLang="en-US" sz="2400" i="1" dirty="0">
                <a:sym typeface="MT Extra" panose="05050102010205020202" pitchFamily="18" charset="2"/>
              </a:rPr>
              <a:t>S</a:t>
            </a:r>
            <a:r>
              <a:rPr lang="en-US" altLang="en-US" sz="2400" i="1" baseline="-25000" dirty="0">
                <a:sym typeface="MT Extra" panose="05050102010205020202" pitchFamily="18" charset="2"/>
              </a:rPr>
              <a:t>2</a:t>
            </a:r>
            <a:r>
              <a:rPr lang="en-US" altLang="en-US" sz="2400" b="1" i="1" baseline="-25000" dirty="0">
                <a:sym typeface="MT Extra" panose="05050102010205020202" pitchFamily="18" charset="2"/>
              </a:rPr>
              <a:t>   </a:t>
            </a:r>
            <a:r>
              <a:rPr lang="en-US" altLang="en-US" sz="2400" dirty="0">
                <a:sym typeface="MT Extra" panose="05050102010205020202" pitchFamily="18" charset="2"/>
              </a:rPr>
              <a:t>and the requirement </a:t>
            </a:r>
            <a:r>
              <a:rPr lang="en-US" altLang="en-US" sz="2400" b="1" i="1" dirty="0">
                <a:sym typeface="MT Extra" panose="05050102010205020202" pitchFamily="18" charset="2"/>
              </a:rPr>
              <a:t> </a:t>
            </a:r>
            <a:r>
              <a:rPr lang="en-US" altLang="en-US" sz="2400" dirty="0">
                <a:sym typeface="MT Extra" panose="05050102010205020202" pitchFamily="18" charset="2"/>
              </a:rPr>
              <a:t>that</a:t>
            </a:r>
            <a:r>
              <a:rPr lang="en-US" altLang="en-US" sz="2400" b="1" i="1" dirty="0">
                <a:sym typeface="MT Extra" panose="05050102010205020202" pitchFamily="18" charset="2"/>
              </a:rPr>
              <a:t> </a:t>
            </a:r>
            <a:r>
              <a:rPr lang="en-US" altLang="en-US" sz="2400" i="1" dirty="0">
                <a:sym typeface="MT Extra" panose="05050102010205020202" pitchFamily="18" charset="2"/>
              </a:rPr>
              <a:t>S</a:t>
            </a:r>
            <a:r>
              <a:rPr lang="en-US" altLang="en-US" sz="2400" i="1" baseline="-25000" dirty="0">
                <a:sym typeface="MT Extra" panose="05050102010205020202" pitchFamily="18" charset="2"/>
              </a:rPr>
              <a:t>1</a:t>
            </a:r>
            <a:r>
              <a:rPr lang="en-US" altLang="en-US" sz="2400" b="1" i="1" dirty="0">
                <a:sym typeface="MT Extra" panose="05050102010205020202" pitchFamily="18" charset="2"/>
              </a:rPr>
              <a:t> </a:t>
            </a:r>
            <a:r>
              <a:rPr lang="en-US" altLang="en-US" sz="2400" dirty="0">
                <a:sym typeface="MT Extra" panose="05050102010205020202" pitchFamily="18" charset="2"/>
              </a:rPr>
              <a:t>to happen before </a:t>
            </a:r>
            <a:r>
              <a:rPr lang="en-US" altLang="en-US" sz="2400" i="1" dirty="0">
                <a:sym typeface="MT Extra" panose="05050102010205020202" pitchFamily="18" charset="2"/>
              </a:rPr>
              <a:t>S</a:t>
            </a:r>
            <a:r>
              <a:rPr lang="en-US" altLang="en-US" sz="2400" i="1" baseline="-25000" dirty="0">
                <a:sym typeface="MT Extra" panose="05050102010205020202" pitchFamily="18" charset="2"/>
              </a:rPr>
              <a:t>2</a:t>
            </a:r>
          </a:p>
          <a:p>
            <a:pPr lvl="1">
              <a:tabLst>
                <a:tab pos="2001838" algn="ctr"/>
                <a:tab pos="4513263" algn="ctr"/>
              </a:tabLst>
            </a:pPr>
            <a:r>
              <a:rPr lang="en-US" altLang="en-US" sz="2000" dirty="0">
                <a:sym typeface="MT Extra" panose="05050102010205020202" pitchFamily="18" charset="2"/>
              </a:rPr>
              <a:t>Create a monitor with two procedures </a:t>
            </a:r>
            <a:r>
              <a:rPr lang="en-US" altLang="en-US" sz="2000" i="1" dirty="0">
                <a:sym typeface="MT Extra" panose="05050102010205020202" pitchFamily="18" charset="2"/>
              </a:rPr>
              <a:t>F</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F</a:t>
            </a:r>
            <a:r>
              <a:rPr lang="en-US" altLang="en-US" sz="2000" i="1" baseline="-25000" dirty="0">
                <a:sym typeface="MT Extra" panose="05050102010205020202" pitchFamily="18" charset="2"/>
              </a:rPr>
              <a:t>2</a:t>
            </a:r>
            <a:r>
              <a:rPr lang="en-US" altLang="en-US" sz="2000" dirty="0">
                <a:sym typeface="MT Extra" panose="05050102010205020202" pitchFamily="18" charset="2"/>
              </a:rPr>
              <a:t>  that are invoked by </a:t>
            </a:r>
            <a:r>
              <a:rPr lang="en-US" altLang="en-US" sz="2000" i="1" dirty="0">
                <a:sym typeface="MT Extra" panose="05050102010205020202" pitchFamily="18" charset="2"/>
              </a:rPr>
              <a:t>P</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P</a:t>
            </a:r>
            <a:r>
              <a:rPr lang="en-US" altLang="en-US" sz="2000" i="1" baseline="-25000" dirty="0">
                <a:sym typeface="MT Extra" panose="05050102010205020202" pitchFamily="18" charset="2"/>
              </a:rPr>
              <a:t>2</a:t>
            </a:r>
            <a:r>
              <a:rPr lang="en-US" altLang="en-US" sz="2000" dirty="0">
                <a:sym typeface="MT Extra" panose="05050102010205020202" pitchFamily="18" charset="2"/>
              </a:rPr>
              <a:t>  respectively</a:t>
            </a:r>
          </a:p>
          <a:p>
            <a:pPr lvl="1">
              <a:tabLst>
                <a:tab pos="2001838" algn="ctr"/>
                <a:tab pos="4513263" algn="ctr"/>
              </a:tabLst>
            </a:pPr>
            <a:r>
              <a:rPr lang="en-US" altLang="en-US" sz="2000" dirty="0">
                <a:sym typeface="MT Extra" panose="05050102010205020202" pitchFamily="18" charset="2"/>
              </a:rPr>
              <a:t>One condition variable “x”</a:t>
            </a:r>
            <a:r>
              <a:rPr lang="en-US" altLang="ja-JP" sz="2000" dirty="0">
                <a:sym typeface="MT Extra" panose="05050102010205020202" pitchFamily="18" charset="2"/>
              </a:rPr>
              <a:t> initialized to 0 </a:t>
            </a:r>
          </a:p>
          <a:p>
            <a:pPr lvl="1">
              <a:tabLst>
                <a:tab pos="2001838" algn="ctr"/>
                <a:tab pos="4513263" algn="ctr"/>
              </a:tabLst>
            </a:pPr>
            <a:r>
              <a:rPr lang="en-US" altLang="ja-JP" sz="2000" dirty="0">
                <a:sym typeface="MT Extra" panose="05050102010205020202" pitchFamily="18" charset="2"/>
              </a:rPr>
              <a:t>One Boolean variable “done”</a:t>
            </a:r>
          </a:p>
          <a:p>
            <a:pPr lvl="1">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F</a:t>
            </a:r>
            <a:r>
              <a:rPr lang="en-US" altLang="en-US" sz="2000" b="1" baseline="-25000" dirty="0">
                <a:solidFill>
                  <a:srgbClr val="000000"/>
                </a:solidFill>
                <a:latin typeface="Courier New" panose="02070309020205020404" pitchFamily="49" charset="0"/>
                <a:sym typeface="MT Extra" panose="05050102010205020202" pitchFamily="18" charset="2"/>
              </a:rPr>
              <a:t>1</a:t>
            </a:r>
            <a:r>
              <a:rPr lang="en-US" altLang="en-US" sz="20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1800" b="1" dirty="0">
                <a:solidFill>
                  <a:srgbClr val="000000"/>
                </a:solidFill>
                <a:latin typeface="Courier New" panose="02070309020205020404" pitchFamily="49" charset="0"/>
                <a:sym typeface="MT Extra" panose="05050102010205020202" pitchFamily="18" charset="2"/>
              </a:rPr>
              <a:t>   S</a:t>
            </a:r>
            <a:r>
              <a:rPr lang="en-US" altLang="en-US" sz="1800" b="1" baseline="-25000" dirty="0">
                <a:solidFill>
                  <a:srgbClr val="000000"/>
                </a:solidFill>
                <a:latin typeface="Courier New" panose="02070309020205020404" pitchFamily="49" charset="0"/>
                <a:sym typeface="MT Extra" panose="05050102010205020202" pitchFamily="18" charset="2"/>
              </a:rPr>
              <a:t>1</a:t>
            </a:r>
            <a:r>
              <a:rPr lang="en-US" altLang="en-US" sz="18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1800"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sz="1800" b="1" dirty="0">
                <a:solidFill>
                  <a:srgbClr val="000000"/>
                </a:solidFill>
                <a:latin typeface="Courier New" panose="02070309020205020404" pitchFamily="49" charset="0"/>
                <a:sym typeface="MT Extra" panose="05050102010205020202" pitchFamily="18" charset="2"/>
              </a:rPr>
              <a:t>   </a:t>
            </a:r>
            <a:r>
              <a:rPr lang="en-US" altLang="en-US" sz="1800" b="1" dirty="0" err="1">
                <a:solidFill>
                  <a:srgbClr val="000000"/>
                </a:solidFill>
                <a:latin typeface="Courier New" panose="02070309020205020404" pitchFamily="49" charset="0"/>
                <a:sym typeface="MT Extra" panose="05050102010205020202" pitchFamily="18" charset="2"/>
              </a:rPr>
              <a:t>x.signal</a:t>
            </a:r>
            <a:r>
              <a:rPr lang="en-US" altLang="en-US" sz="1800"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F</a:t>
            </a:r>
            <a:r>
              <a:rPr lang="en-US" altLang="en-US" sz="2000" b="1" baseline="-25000" dirty="0">
                <a:solidFill>
                  <a:srgbClr val="000000"/>
                </a:solidFill>
                <a:latin typeface="Courier New" panose="02070309020205020404" pitchFamily="49" charset="0"/>
                <a:sym typeface="MT Extra" panose="05050102010205020202" pitchFamily="18" charset="2"/>
              </a:rPr>
              <a:t>2</a:t>
            </a:r>
            <a:r>
              <a:rPr lang="en-US" altLang="en-US" sz="20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1800"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sz="1800" b="1" dirty="0">
                <a:solidFill>
                  <a:srgbClr val="000000"/>
                </a:solidFill>
                <a:latin typeface="Courier New" panose="02070309020205020404" pitchFamily="49" charset="0"/>
                <a:sym typeface="MT Extra" panose="05050102010205020202" pitchFamily="18" charset="2"/>
              </a:rPr>
              <a:t>      </a:t>
            </a:r>
            <a:r>
              <a:rPr lang="en-US" altLang="en-US" sz="1800" b="1" dirty="0" err="1">
                <a:solidFill>
                  <a:srgbClr val="000000"/>
                </a:solidFill>
                <a:latin typeface="Courier New" panose="02070309020205020404" pitchFamily="49" charset="0"/>
                <a:sym typeface="MT Extra" panose="05050102010205020202" pitchFamily="18" charset="2"/>
              </a:rPr>
              <a:t>x.wait</a:t>
            </a:r>
            <a:r>
              <a:rPr lang="en-US" altLang="en-US" sz="18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1800" b="1" dirty="0">
                <a:solidFill>
                  <a:srgbClr val="000000"/>
                </a:solidFill>
                <a:latin typeface="Courier New" panose="02070309020205020404" pitchFamily="49" charset="0"/>
                <a:sym typeface="MT Extra" panose="05050102010205020202" pitchFamily="18" charset="2"/>
              </a:rPr>
              <a:t>   S</a:t>
            </a:r>
            <a:r>
              <a:rPr lang="en-US" altLang="en-US" sz="1800" b="1" baseline="-25000" dirty="0">
                <a:solidFill>
                  <a:srgbClr val="000000"/>
                </a:solidFill>
                <a:latin typeface="Courier New" panose="02070309020205020404" pitchFamily="49" charset="0"/>
                <a:sym typeface="MT Extra" panose="05050102010205020202" pitchFamily="18" charset="2"/>
              </a:rPr>
              <a:t>2</a:t>
            </a:r>
            <a:r>
              <a:rPr lang="en-US" altLang="en-US" sz="1800" b="1" dirty="0">
                <a:solidFill>
                  <a:srgbClr val="000000"/>
                </a:solidFill>
                <a:latin typeface="Courier New" panose="02070309020205020404" pitchFamily="49" charset="0"/>
                <a:sym typeface="MT Extra" panose="05050102010205020202" pitchFamily="18" charset="2"/>
              </a:rPr>
              <a:t>;</a:t>
            </a:r>
            <a:endParaRPr lang="en-US" altLang="en-US" sz="14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sz="1800" b="1" dirty="0">
              <a:solidFill>
                <a:srgbClr val="000000"/>
              </a:solidFill>
              <a:latin typeface="Courier New" panose="02070309020205020404" pitchFamily="49" charset="0"/>
              <a:sym typeface="MT Extra" panose="05050102010205020202" pitchFamily="18" charset="2"/>
            </a:endParaRPr>
          </a:p>
        </p:txBody>
      </p:sp>
      <p:sp>
        <p:nvSpPr>
          <p:cNvPr id="2" name="頁尾版面配置區 1">
            <a:extLst>
              <a:ext uri="{FF2B5EF4-FFF2-40B4-BE49-F238E27FC236}">
                <a16:creationId xmlns:a16="http://schemas.microsoft.com/office/drawing/2014/main" id="{3CFC0E6E-31B1-4E53-AD06-C76CD67859D0}"/>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EFF30D41-D2EE-421B-839B-98587AB824AB}"/>
              </a:ext>
            </a:extLst>
          </p:cNvPr>
          <p:cNvSpPr>
            <a:spLocks noGrp="1"/>
          </p:cNvSpPr>
          <p:nvPr>
            <p:ph type="sldNum" sz="quarter" idx="12"/>
          </p:nvPr>
        </p:nvSpPr>
        <p:spPr/>
        <p:txBody>
          <a:bodyPr/>
          <a:lstStyle/>
          <a:p>
            <a:pPr>
              <a:defRPr/>
            </a:pPr>
            <a:fld id="{8829B0A6-A5B9-4F19-A482-C4080EE7DAE7}" type="slidenum">
              <a:rPr lang="en-US" altLang="zh-TW" smtClean="0"/>
              <a:pPr>
                <a:defRPr/>
              </a:pPr>
              <a:t>49</a:t>
            </a:fld>
            <a:endParaRPr lang="en-US" altLang="zh-TW" dirty="0"/>
          </a:p>
        </p:txBody>
      </p:sp>
    </p:spTree>
    <p:extLst>
      <p:ext uri="{BB962C8B-B14F-4D97-AF65-F5344CB8AC3E}">
        <p14:creationId xmlns:p14="http://schemas.microsoft.com/office/powerpoint/2010/main" val="41855031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713581" y="141290"/>
            <a:ext cx="10764838" cy="844550"/>
          </a:xfrm>
        </p:spPr>
        <p:txBody>
          <a:bodyPr/>
          <a:lstStyle/>
          <a:p>
            <a:pPr eaLnBrk="1" hangingPunct="1"/>
            <a:r>
              <a:rPr lang="en-US" altLang="en-US"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1799725" y="1281112"/>
            <a:ext cx="8749456" cy="5243513"/>
          </a:xfrm>
        </p:spPr>
        <p:txBody>
          <a:bodyPr/>
          <a:lstStyle/>
          <a:p>
            <a:pPr>
              <a:lnSpc>
                <a:spcPct val="80000"/>
              </a:lnSpc>
              <a:tabLst>
                <a:tab pos="1887538" algn="l"/>
                <a:tab pos="2335213" algn="l"/>
                <a:tab pos="2506663" algn="l"/>
              </a:tabLst>
            </a:pPr>
            <a:r>
              <a:rPr lang="en-US" altLang="en-US" sz="2000" dirty="0"/>
              <a:t>Variables </a:t>
            </a:r>
          </a:p>
          <a:p>
            <a:pPr>
              <a:lnSpc>
                <a:spcPct val="80000"/>
              </a:lnSpc>
              <a:spcBef>
                <a:spcPct val="15000"/>
              </a:spcBef>
              <a:buNone/>
              <a:tabLst>
                <a:tab pos="1887538" algn="l"/>
                <a:tab pos="2335213" algn="l"/>
                <a:tab pos="2506663" algn="l"/>
              </a:tabLst>
            </a:pPr>
            <a:r>
              <a:rPr lang="en-US" altLang="en-US" sz="2000" b="1" dirty="0">
                <a:solidFill>
                  <a:srgbClr val="000000"/>
                </a:solidFill>
                <a:latin typeface="Courier New" panose="02070309020205020404" pitchFamily="49" charset="0"/>
              </a:rPr>
              <a:t>	 semaphore mutex;  // (initially  = 1)</a:t>
            </a:r>
          </a:p>
          <a:p>
            <a:pPr>
              <a:lnSpc>
                <a:spcPct val="80000"/>
              </a:lnSpc>
              <a:spcBef>
                <a:spcPct val="15000"/>
              </a:spcBef>
              <a:buNone/>
              <a:tabLst>
                <a:tab pos="1887538" algn="l"/>
                <a:tab pos="2335213" algn="l"/>
                <a:tab pos="2506663" algn="l"/>
              </a:tabLst>
            </a:pPr>
            <a:r>
              <a:rPr lang="en-US" altLang="en-US" sz="2000" b="1" dirty="0">
                <a:solidFill>
                  <a:srgbClr val="000000"/>
                </a:solidFill>
                <a:latin typeface="Courier New" panose="02070309020205020404" pitchFamily="49" charset="0"/>
              </a:rPr>
              <a:t>	 semaphore next;   // (initially  = 0)</a:t>
            </a:r>
          </a:p>
          <a:p>
            <a:pPr>
              <a:lnSpc>
                <a:spcPct val="80000"/>
              </a:lnSpc>
              <a:spcBef>
                <a:spcPct val="15000"/>
              </a:spcBef>
              <a:buNone/>
              <a:tabLst>
                <a:tab pos="1887538" algn="l"/>
                <a:tab pos="2335213" algn="l"/>
                <a:tab pos="2506663" algn="l"/>
              </a:tabLst>
            </a:pPr>
            <a:r>
              <a:rPr lang="en-US" altLang="en-US" sz="2000" b="1" dirty="0">
                <a:solidFill>
                  <a:srgbClr val="000000"/>
                </a:solidFill>
                <a:latin typeface="Courier New" panose="02070309020205020404" pitchFamily="49" charset="0"/>
              </a:rPr>
              <a:t>	 int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 0; // number of processes waiting             </a:t>
            </a:r>
          </a:p>
          <a:p>
            <a:pPr>
              <a:lnSpc>
                <a:spcPct val="80000"/>
              </a:lnSpc>
              <a:spcBef>
                <a:spcPct val="15000"/>
              </a:spcBef>
              <a:buNone/>
              <a:tabLst>
                <a:tab pos="1887538" algn="l"/>
                <a:tab pos="2335213" algn="l"/>
                <a:tab pos="2506663" algn="l"/>
              </a:tabLst>
            </a:pPr>
            <a:r>
              <a:rPr lang="en-US" altLang="en-US" sz="2000" b="1" dirty="0">
                <a:solidFill>
                  <a:srgbClr val="000000"/>
                </a:solidFill>
                <a:latin typeface="Courier New" panose="02070309020205020404" pitchFamily="49" charset="0"/>
              </a:rPr>
              <a:t>                          inside the monitor</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000" dirty="0"/>
              <a:t>Each function </a:t>
            </a:r>
            <a:r>
              <a:rPr lang="en-US" altLang="en-US" sz="2000" b="1" i="1" dirty="0"/>
              <a:t>P</a:t>
            </a:r>
            <a:r>
              <a:rPr lang="en-US" altLang="en-US" sz="2000" dirty="0"/>
              <a:t>  will be replaced by</a:t>
            </a:r>
          </a:p>
          <a:p>
            <a:pPr>
              <a:lnSpc>
                <a:spcPct val="80000"/>
              </a:lnSpc>
              <a:tabLst>
                <a:tab pos="1887538" algn="l"/>
                <a:tab pos="2335213" algn="l"/>
                <a:tab pos="2506663" algn="l"/>
              </a:tabLst>
            </a:pPr>
            <a:endParaRPr lang="en-US" altLang="en-US" sz="1200" dirty="0"/>
          </a:p>
          <a:p>
            <a:pPr>
              <a:lnSpc>
                <a:spcPct val="80000"/>
              </a:lnSpc>
              <a:spcBef>
                <a:spcPct val="15000"/>
              </a:spcBef>
              <a:buNone/>
              <a:tabLst>
                <a:tab pos="1887538" algn="l"/>
                <a:tab pos="2335213" algn="l"/>
                <a:tab pos="2506663" algn="l"/>
              </a:tabLst>
            </a:pPr>
            <a:r>
              <a:rPr lang="en-US" altLang="en-US" sz="2000" b="1" dirty="0">
                <a:solidFill>
                  <a:srgbClr val="000000"/>
                </a:solidFill>
                <a:latin typeface="Courier New" panose="02070309020205020404" pitchFamily="49" charset="0"/>
              </a:rPr>
              <a:t>			wait(mutex);</a:t>
            </a:r>
          </a:p>
          <a:p>
            <a:pPr>
              <a:lnSpc>
                <a:spcPct val="80000"/>
              </a:lnSpc>
              <a:spcBef>
                <a:spcPct val="15000"/>
              </a:spcBef>
              <a:buNone/>
              <a:tabLst>
                <a:tab pos="1887538" algn="l"/>
                <a:tab pos="2335213" algn="l"/>
                <a:tab pos="2506663" algn="l"/>
              </a:tabLst>
            </a:pPr>
            <a:r>
              <a:rPr lang="en-US" altLang="en-US" sz="2000" b="1" dirty="0">
                <a:solidFill>
                  <a:srgbClr val="000000"/>
                </a:solidFill>
                <a:latin typeface="Courier New" panose="02070309020205020404" pitchFamily="49" charset="0"/>
              </a:rPr>
              <a:t>			     …			 </a:t>
            </a:r>
          </a:p>
          <a:p>
            <a:pPr>
              <a:lnSpc>
                <a:spcPct val="80000"/>
              </a:lnSpc>
              <a:spcBef>
                <a:spcPct val="15000"/>
              </a:spcBef>
              <a:buNone/>
              <a:tabLst>
                <a:tab pos="1887538" algn="l"/>
                <a:tab pos="2335213" algn="l"/>
                <a:tab pos="2506663" algn="l"/>
              </a:tabLst>
            </a:pPr>
            <a:r>
              <a:rPr lang="en-US" altLang="en-US" sz="2000" b="1" dirty="0">
                <a:solidFill>
                  <a:srgbClr val="000000"/>
                </a:solidFill>
                <a:latin typeface="Courier New" panose="02070309020205020404" pitchFamily="49" charset="0"/>
              </a:rPr>
              <a:t>                    body of P;</a:t>
            </a:r>
          </a:p>
          <a:p>
            <a:pPr>
              <a:lnSpc>
                <a:spcPct val="80000"/>
              </a:lnSpc>
              <a:spcBef>
                <a:spcPct val="15000"/>
              </a:spcBef>
              <a:buNone/>
              <a:tabLst>
                <a:tab pos="1887538" algn="l"/>
                <a:tab pos="2335213" algn="l"/>
                <a:tab pos="2506663" algn="l"/>
              </a:tabLst>
            </a:pPr>
            <a:r>
              <a:rPr lang="en-US" altLang="en-US" sz="2000" b="1" dirty="0">
                <a:solidFill>
                  <a:srgbClr val="000000"/>
                </a:solidFill>
                <a:latin typeface="Courier New" panose="02070309020205020404" pitchFamily="49" charset="0"/>
              </a:rPr>
              <a:t>			     …</a:t>
            </a:r>
          </a:p>
          <a:p>
            <a:pPr>
              <a:lnSpc>
                <a:spcPct val="80000"/>
              </a:lnSpc>
              <a:spcBef>
                <a:spcPct val="15000"/>
              </a:spcBef>
              <a:buNone/>
              <a:tabLst>
                <a:tab pos="1887538" algn="l"/>
                <a:tab pos="2335213" algn="l"/>
                <a:tab pos="2506663" algn="l"/>
              </a:tabLst>
            </a:pPr>
            <a:r>
              <a:rPr lang="en-US" altLang="en-US" sz="2000" b="1" dirty="0">
                <a:solidFill>
                  <a:srgbClr val="000000"/>
                </a:solidFill>
                <a:latin typeface="Courier New" panose="02070309020205020404" pitchFamily="49" charset="0"/>
              </a:rPr>
              <a:t>			if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&gt; 0)</a:t>
            </a:r>
          </a:p>
          <a:p>
            <a:pPr>
              <a:lnSpc>
                <a:spcPct val="80000"/>
              </a:lnSpc>
              <a:spcBef>
                <a:spcPct val="15000"/>
              </a:spcBef>
              <a:buNone/>
              <a:tabLst>
                <a:tab pos="1887538" algn="l"/>
                <a:tab pos="2335213" algn="l"/>
                <a:tab pos="2506663" algn="l"/>
              </a:tabLst>
            </a:pPr>
            <a:r>
              <a:rPr lang="en-US" altLang="en-US" sz="2000" b="1" dirty="0">
                <a:solidFill>
                  <a:srgbClr val="000000"/>
                </a:solidFill>
                <a:latin typeface="Courier New" panose="02070309020205020404" pitchFamily="49" charset="0"/>
              </a:rPr>
              <a:t>				signal(next)</a:t>
            </a:r>
          </a:p>
          <a:p>
            <a:pPr>
              <a:lnSpc>
                <a:spcPct val="80000"/>
              </a:lnSpc>
              <a:spcBef>
                <a:spcPct val="15000"/>
              </a:spcBef>
              <a:buNone/>
              <a:tabLst>
                <a:tab pos="1887538" algn="l"/>
                <a:tab pos="2335213" algn="l"/>
                <a:tab pos="2506663" algn="l"/>
              </a:tabLst>
            </a:pPr>
            <a:r>
              <a:rPr lang="en-US" altLang="en-US" sz="2000" b="1" dirty="0">
                <a:solidFill>
                  <a:srgbClr val="000000"/>
                </a:solidFill>
                <a:latin typeface="Courier New" panose="02070309020205020404" pitchFamily="49" charset="0"/>
              </a:rPr>
              <a:t>			else </a:t>
            </a:r>
          </a:p>
          <a:p>
            <a:pPr>
              <a:lnSpc>
                <a:spcPct val="80000"/>
              </a:lnSpc>
              <a:spcBef>
                <a:spcPct val="15000"/>
              </a:spcBef>
              <a:buNone/>
              <a:tabLst>
                <a:tab pos="1887538" algn="l"/>
                <a:tab pos="2335213" algn="l"/>
                <a:tab pos="2506663" algn="l"/>
              </a:tabLst>
            </a:pPr>
            <a:r>
              <a:rPr lang="en-US" altLang="en-US" sz="2000" b="1" dirty="0">
                <a:solidFill>
                  <a:srgbClr val="000000"/>
                </a:solidFill>
                <a:latin typeface="Courier New" panose="02070309020205020404" pitchFamily="49" charset="0"/>
              </a:rPr>
              <a:t>				signal(mutex);</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000" dirty="0"/>
              <a:t>Mutual exclusion within a monitor is ensured</a:t>
            </a:r>
          </a:p>
        </p:txBody>
      </p:sp>
      <p:sp>
        <p:nvSpPr>
          <p:cNvPr id="2" name="頁尾版面配置區 1">
            <a:extLst>
              <a:ext uri="{FF2B5EF4-FFF2-40B4-BE49-F238E27FC236}">
                <a16:creationId xmlns:a16="http://schemas.microsoft.com/office/drawing/2014/main" id="{E6AEFDC5-16B2-40AF-A7BB-E0E8BF9A0133}"/>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5B6EEB6C-0267-45EA-B8F0-D2E8B5E3BB05}"/>
              </a:ext>
            </a:extLst>
          </p:cNvPr>
          <p:cNvSpPr>
            <a:spLocks noGrp="1"/>
          </p:cNvSpPr>
          <p:nvPr>
            <p:ph type="sldNum" sz="quarter" idx="12"/>
          </p:nvPr>
        </p:nvSpPr>
        <p:spPr/>
        <p:txBody>
          <a:bodyPr/>
          <a:lstStyle/>
          <a:p>
            <a:pPr>
              <a:defRPr/>
            </a:pPr>
            <a:fld id="{8829B0A6-A5B9-4F19-A482-C4080EE7DAE7}" type="slidenum">
              <a:rPr lang="en-US" altLang="zh-TW" smtClean="0"/>
              <a:pPr>
                <a:defRPr/>
              </a:pPr>
              <a:t>50</a:t>
            </a:fld>
            <a:endParaRPr lang="en-US" altLang="zh-TW" dirty="0"/>
          </a:p>
        </p:txBody>
      </p:sp>
    </p:spTree>
    <p:extLst>
      <p:ext uri="{BB962C8B-B14F-4D97-AF65-F5344CB8AC3E}">
        <p14:creationId xmlns:p14="http://schemas.microsoft.com/office/powerpoint/2010/main" val="2951347566"/>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1227053" y="212726"/>
            <a:ext cx="9737894"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1621422" y="1196752"/>
            <a:ext cx="8901395" cy="5118694"/>
          </a:xfrm>
        </p:spPr>
        <p:txBody>
          <a:bodyPr/>
          <a:lstStyle/>
          <a:p>
            <a:pPr>
              <a:lnSpc>
                <a:spcPct val="90000"/>
              </a:lnSpc>
              <a:spcBef>
                <a:spcPct val="15000"/>
              </a:spcBef>
              <a:tabLst>
                <a:tab pos="1828800" algn="l"/>
                <a:tab pos="2217738" algn="l"/>
              </a:tabLst>
            </a:pPr>
            <a:r>
              <a:rPr lang="en-US" altLang="en-US" sz="2400" dirty="0"/>
              <a:t>For each condition variable </a:t>
            </a:r>
            <a:r>
              <a:rPr lang="en-US" altLang="en-US" sz="2400" b="1" i="1" dirty="0"/>
              <a:t>x</a:t>
            </a:r>
            <a:r>
              <a:rPr lang="en-US" altLang="en-US" sz="2400" dirty="0"/>
              <a:t>, we  have</a:t>
            </a:r>
            <a:r>
              <a:rPr lang="en-US" altLang="en-US" sz="1400" dirty="0"/>
              <a:t>:</a:t>
            </a:r>
          </a:p>
          <a:p>
            <a:pPr>
              <a:lnSpc>
                <a:spcPct val="90000"/>
              </a:lnSpc>
              <a:spcBef>
                <a:spcPct val="15000"/>
              </a:spcBef>
              <a:buNone/>
              <a:tabLst>
                <a:tab pos="1828800" algn="l"/>
                <a:tab pos="2217738" algn="l"/>
              </a:tabLst>
            </a:pPr>
            <a:endParaRPr lang="en-US" altLang="en-US" sz="1400" dirty="0"/>
          </a:p>
          <a:p>
            <a:pPr>
              <a:lnSpc>
                <a:spcPct val="90000"/>
              </a:lnSpc>
              <a:spcBef>
                <a:spcPct val="15000"/>
              </a:spcBef>
              <a:buNone/>
              <a:tabLst>
                <a:tab pos="1828800" algn="l"/>
                <a:tab pos="2217738" algn="l"/>
              </a:tabLst>
            </a:pPr>
            <a:r>
              <a:rPr lang="en-US" altLang="en-US" sz="2400" b="1" dirty="0">
                <a:solidFill>
                  <a:srgbClr val="000000"/>
                </a:solidFill>
                <a:latin typeface="Courier New" panose="02070309020205020404" pitchFamily="49" charset="0"/>
              </a:rPr>
              <a:t>		semaphore </a:t>
            </a:r>
            <a:r>
              <a:rPr lang="en-US" altLang="en-US" sz="2400" b="1" dirty="0" err="1">
                <a:solidFill>
                  <a:srgbClr val="000000"/>
                </a:solidFill>
                <a:latin typeface="Courier New" panose="02070309020205020404" pitchFamily="49" charset="0"/>
              </a:rPr>
              <a:t>x_sem</a:t>
            </a:r>
            <a:r>
              <a:rPr lang="en-US" altLang="en-US" sz="2400" b="1" dirty="0">
                <a:solidFill>
                  <a:srgbClr val="000000"/>
                </a:solidFill>
                <a:latin typeface="Courier New" panose="02070309020205020404" pitchFamily="49" charset="0"/>
              </a:rPr>
              <a:t>; // (initially  = 0)</a:t>
            </a:r>
          </a:p>
          <a:p>
            <a:pPr>
              <a:lnSpc>
                <a:spcPct val="90000"/>
              </a:lnSpc>
              <a:spcBef>
                <a:spcPct val="15000"/>
              </a:spcBef>
              <a:buNone/>
              <a:tabLst>
                <a:tab pos="1828800" algn="l"/>
                <a:tab pos="2217738" algn="l"/>
              </a:tabLst>
            </a:pPr>
            <a:r>
              <a:rPr lang="en-US" altLang="en-US" sz="2400" b="1" dirty="0">
                <a:solidFill>
                  <a:srgbClr val="000000"/>
                </a:solidFill>
                <a:latin typeface="Courier New" panose="02070309020205020404" pitchFamily="49" charset="0"/>
              </a:rPr>
              <a:t>		int </a:t>
            </a:r>
            <a:r>
              <a:rPr lang="en-US" altLang="en-US" sz="2400" b="1" dirty="0" err="1">
                <a:solidFill>
                  <a:srgbClr val="000000"/>
                </a:solidFill>
                <a:latin typeface="Courier New" panose="02070309020205020404" pitchFamily="49" charset="0"/>
              </a:rPr>
              <a:t>x_count</a:t>
            </a:r>
            <a:r>
              <a:rPr lang="en-US" altLang="en-US" sz="2400" b="1" dirty="0">
                <a:solidFill>
                  <a:srgbClr val="000000"/>
                </a:solidFill>
                <a:latin typeface="Courier New" panose="02070309020205020404" pitchFamily="49" charset="0"/>
              </a:rPr>
              <a:t> = 0;</a:t>
            </a:r>
            <a:br>
              <a:rPr lang="en-US" altLang="en-US" sz="2400" b="1" dirty="0">
                <a:solidFill>
                  <a:srgbClr val="000000"/>
                </a:solidFill>
                <a:latin typeface="Courier New" panose="02070309020205020404" pitchFamily="49" charset="0"/>
              </a:rPr>
            </a:br>
            <a:endParaRPr lang="en-US" altLang="en-US" sz="2400"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sz="2400" dirty="0"/>
              <a:t>The operation </a:t>
            </a:r>
            <a:r>
              <a:rPr lang="en-US" altLang="en-US" sz="2400" b="1" dirty="0" err="1">
                <a:latin typeface="Courier New" panose="02070309020205020404" pitchFamily="49" charset="0"/>
                <a:cs typeface="Courier New" panose="02070309020205020404" pitchFamily="49" charset="0"/>
              </a:rPr>
              <a:t>x.wait</a:t>
            </a:r>
            <a:r>
              <a:rPr lang="en-US" altLang="en-US" sz="2400" b="1" dirty="0">
                <a:latin typeface="Courier New" panose="02070309020205020404" pitchFamily="49" charset="0"/>
                <a:cs typeface="Courier New" panose="02070309020205020404" pitchFamily="49" charset="0"/>
              </a:rPr>
              <a:t>() </a:t>
            </a:r>
            <a:r>
              <a:rPr lang="en-US" altLang="en-US" sz="2400" dirty="0"/>
              <a:t>can be implemented as</a:t>
            </a:r>
            <a:r>
              <a:rPr lang="en-US" altLang="en-US" sz="1400" dirty="0"/>
              <a:t>:</a:t>
            </a:r>
          </a:p>
          <a:p>
            <a:pPr>
              <a:lnSpc>
                <a:spcPct val="90000"/>
              </a:lnSpc>
              <a:spcBef>
                <a:spcPct val="15000"/>
              </a:spcBef>
              <a:buNone/>
              <a:tabLst>
                <a:tab pos="1828800" algn="l"/>
                <a:tab pos="2217738" algn="l"/>
              </a:tabLst>
            </a:pPr>
            <a:r>
              <a:rPr lang="en-US" altLang="en-US" sz="1400" dirty="0"/>
              <a:t>		</a:t>
            </a:r>
          </a:p>
          <a:p>
            <a:pPr>
              <a:lnSpc>
                <a:spcPct val="90000"/>
              </a:lnSpc>
              <a:spcBef>
                <a:spcPct val="15000"/>
              </a:spcBef>
              <a:buNone/>
              <a:tabLst>
                <a:tab pos="1828800" algn="l"/>
                <a:tab pos="2217738" algn="l"/>
              </a:tabLst>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x_count</a:t>
            </a:r>
            <a:r>
              <a:rPr lang="en-US" altLang="en-US" sz="2400" b="1" dirty="0">
                <a:solidFill>
                  <a:srgbClr val="000000"/>
                </a:solidFill>
                <a:latin typeface="Courier New" panose="02070309020205020404" pitchFamily="49" charset="0"/>
              </a:rPr>
              <a:t>++;</a:t>
            </a:r>
          </a:p>
          <a:p>
            <a:pPr>
              <a:lnSpc>
                <a:spcPct val="90000"/>
              </a:lnSpc>
              <a:spcBef>
                <a:spcPct val="15000"/>
              </a:spcBef>
              <a:buNone/>
              <a:tabLst>
                <a:tab pos="1828800" algn="l"/>
                <a:tab pos="2217738" algn="l"/>
              </a:tabLst>
            </a:pPr>
            <a:r>
              <a:rPr lang="en-US" altLang="en-US" sz="2400" b="1" dirty="0">
                <a:solidFill>
                  <a:srgbClr val="000000"/>
                </a:solidFill>
                <a:latin typeface="Courier New" panose="02070309020205020404" pitchFamily="49" charset="0"/>
              </a:rPr>
              <a:t>		if (</a:t>
            </a:r>
            <a:r>
              <a:rPr lang="en-US" altLang="en-US" sz="2400" b="1" dirty="0" err="1">
                <a:solidFill>
                  <a:srgbClr val="000000"/>
                </a:solidFill>
                <a:latin typeface="Courier New" panose="02070309020205020404" pitchFamily="49" charset="0"/>
              </a:rPr>
              <a:t>next_count</a:t>
            </a:r>
            <a:r>
              <a:rPr lang="en-US" altLang="en-US" sz="2400" b="1" dirty="0">
                <a:solidFill>
                  <a:srgbClr val="000000"/>
                </a:solidFill>
                <a:latin typeface="Courier New" panose="02070309020205020404" pitchFamily="49" charset="0"/>
              </a:rPr>
              <a:t> &gt; 0)</a:t>
            </a:r>
          </a:p>
          <a:p>
            <a:pPr>
              <a:lnSpc>
                <a:spcPct val="90000"/>
              </a:lnSpc>
              <a:spcBef>
                <a:spcPct val="15000"/>
              </a:spcBef>
              <a:buNone/>
              <a:tabLst>
                <a:tab pos="1828800" algn="l"/>
                <a:tab pos="2217738" algn="l"/>
              </a:tabLst>
            </a:pPr>
            <a:r>
              <a:rPr lang="en-US" altLang="en-US" sz="2400" b="1" dirty="0">
                <a:solidFill>
                  <a:srgbClr val="000000"/>
                </a:solidFill>
                <a:latin typeface="Courier New" panose="02070309020205020404" pitchFamily="49" charset="0"/>
              </a:rPr>
              <a:t>			 signal(next);</a:t>
            </a:r>
          </a:p>
          <a:p>
            <a:pPr>
              <a:lnSpc>
                <a:spcPct val="90000"/>
              </a:lnSpc>
              <a:spcBef>
                <a:spcPct val="15000"/>
              </a:spcBef>
              <a:buNone/>
              <a:tabLst>
                <a:tab pos="1828800" algn="l"/>
                <a:tab pos="2217738" algn="l"/>
              </a:tabLst>
            </a:pPr>
            <a:r>
              <a:rPr lang="en-US" altLang="en-US" sz="2400" b="1" dirty="0">
                <a:solidFill>
                  <a:srgbClr val="000000"/>
                </a:solidFill>
                <a:latin typeface="Courier New" panose="02070309020205020404" pitchFamily="49" charset="0"/>
              </a:rPr>
              <a:t>		else</a:t>
            </a:r>
          </a:p>
          <a:p>
            <a:pPr>
              <a:lnSpc>
                <a:spcPct val="90000"/>
              </a:lnSpc>
              <a:spcBef>
                <a:spcPct val="15000"/>
              </a:spcBef>
              <a:buNone/>
              <a:tabLst>
                <a:tab pos="1828800" algn="l"/>
                <a:tab pos="2217738" algn="l"/>
              </a:tabLst>
            </a:pPr>
            <a:r>
              <a:rPr lang="en-US" altLang="en-US" sz="2400" b="1" dirty="0">
                <a:solidFill>
                  <a:srgbClr val="000000"/>
                </a:solidFill>
                <a:latin typeface="Courier New" panose="02070309020205020404" pitchFamily="49" charset="0"/>
              </a:rPr>
              <a:t>			signal(mutex);</a:t>
            </a:r>
          </a:p>
          <a:p>
            <a:pPr>
              <a:lnSpc>
                <a:spcPct val="90000"/>
              </a:lnSpc>
              <a:spcBef>
                <a:spcPct val="15000"/>
              </a:spcBef>
              <a:buNone/>
              <a:tabLst>
                <a:tab pos="1828800" algn="l"/>
                <a:tab pos="2217738" algn="l"/>
              </a:tabLst>
            </a:pPr>
            <a:r>
              <a:rPr lang="en-US" altLang="en-US" sz="2400" b="1" dirty="0">
                <a:solidFill>
                  <a:srgbClr val="000000"/>
                </a:solidFill>
                <a:latin typeface="Courier New" panose="02070309020205020404" pitchFamily="49" charset="0"/>
              </a:rPr>
              <a:t>		wait(</a:t>
            </a:r>
            <a:r>
              <a:rPr lang="en-US" altLang="en-US" sz="2400" b="1" dirty="0" err="1">
                <a:solidFill>
                  <a:srgbClr val="000000"/>
                </a:solidFill>
                <a:latin typeface="Courier New" panose="02070309020205020404" pitchFamily="49" charset="0"/>
              </a:rPr>
              <a:t>x_sem</a:t>
            </a:r>
            <a:r>
              <a:rPr lang="en-US" altLang="en-US" sz="2400" b="1" dirty="0">
                <a:solidFill>
                  <a:srgbClr val="000000"/>
                </a:solidFill>
                <a:latin typeface="Courier New" panose="02070309020205020404" pitchFamily="49" charset="0"/>
              </a:rPr>
              <a:t>);</a:t>
            </a:r>
          </a:p>
          <a:p>
            <a:pPr>
              <a:lnSpc>
                <a:spcPct val="90000"/>
              </a:lnSpc>
              <a:spcBef>
                <a:spcPct val="15000"/>
              </a:spcBef>
              <a:buNone/>
              <a:tabLst>
                <a:tab pos="1828800" algn="l"/>
                <a:tab pos="2217738" algn="l"/>
              </a:tabLst>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x_count</a:t>
            </a:r>
            <a:r>
              <a:rPr lang="en-US" altLang="en-US" sz="2400" b="1" dirty="0">
                <a:solidFill>
                  <a:srgbClr val="000000"/>
                </a:solidFill>
                <a:latin typeface="Courier New" panose="02070309020205020404" pitchFamily="49" charset="0"/>
              </a:rPr>
              <a:t>--;</a:t>
            </a:r>
          </a:p>
          <a:p>
            <a:pPr>
              <a:lnSpc>
                <a:spcPct val="90000"/>
              </a:lnSpc>
              <a:spcBef>
                <a:spcPct val="15000"/>
              </a:spcBef>
              <a:buNone/>
              <a:tabLst>
                <a:tab pos="1828800" algn="l"/>
                <a:tab pos="2217738" algn="l"/>
              </a:tabLst>
            </a:pPr>
            <a:r>
              <a:rPr lang="en-US" altLang="en-US" sz="1400" b="1" dirty="0"/>
              <a:t>		</a:t>
            </a:r>
          </a:p>
        </p:txBody>
      </p:sp>
      <p:sp>
        <p:nvSpPr>
          <p:cNvPr id="2" name="頁尾版面配置區 1">
            <a:extLst>
              <a:ext uri="{FF2B5EF4-FFF2-40B4-BE49-F238E27FC236}">
                <a16:creationId xmlns:a16="http://schemas.microsoft.com/office/drawing/2014/main" id="{3168F2F4-9E9D-4AB6-90FA-FA8E5458BFC9}"/>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EF995C61-4528-48E4-9C81-194E391CB4E1}"/>
              </a:ext>
            </a:extLst>
          </p:cNvPr>
          <p:cNvSpPr>
            <a:spLocks noGrp="1"/>
          </p:cNvSpPr>
          <p:nvPr>
            <p:ph type="sldNum" sz="quarter" idx="12"/>
          </p:nvPr>
        </p:nvSpPr>
        <p:spPr/>
        <p:txBody>
          <a:bodyPr/>
          <a:lstStyle/>
          <a:p>
            <a:pPr>
              <a:defRPr/>
            </a:pPr>
            <a:fld id="{8829B0A6-A5B9-4F19-A482-C4080EE7DAE7}" type="slidenum">
              <a:rPr lang="en-US" altLang="zh-TW" smtClean="0"/>
              <a:pPr>
                <a:defRPr/>
              </a:pPr>
              <a:t>51</a:t>
            </a:fld>
            <a:endParaRPr lang="en-US" altLang="zh-TW" dirty="0"/>
          </a:p>
        </p:txBody>
      </p:sp>
    </p:spTree>
    <p:extLst>
      <p:ext uri="{BB962C8B-B14F-4D97-AF65-F5344CB8AC3E}">
        <p14:creationId xmlns:p14="http://schemas.microsoft.com/office/powerpoint/2010/main" val="1570150181"/>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2457450" y="195299"/>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None/>
              <a:tabLst>
                <a:tab pos="1368425" algn="l"/>
                <a:tab pos="1712913" algn="l"/>
                <a:tab pos="2335213" algn="l"/>
              </a:tabLst>
            </a:pPr>
            <a:r>
              <a:rPr lang="en-US" altLang="en-US" b="1"/>
              <a:t>		</a:t>
            </a:r>
            <a:r>
              <a:rPr lang="en-US" altLang="en-US"/>
              <a:t>	</a:t>
            </a:r>
          </a:p>
        </p:txBody>
      </p:sp>
      <p:sp>
        <p:nvSpPr>
          <p:cNvPr id="2" name="頁尾版面配置區 1">
            <a:extLst>
              <a:ext uri="{FF2B5EF4-FFF2-40B4-BE49-F238E27FC236}">
                <a16:creationId xmlns:a16="http://schemas.microsoft.com/office/drawing/2014/main" id="{A92BDAEF-1AAF-4BFD-96DC-98B78C946DE3}"/>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1CA74793-4BB8-417F-8E14-DD77C98683D0}"/>
              </a:ext>
            </a:extLst>
          </p:cNvPr>
          <p:cNvSpPr>
            <a:spLocks noGrp="1"/>
          </p:cNvSpPr>
          <p:nvPr>
            <p:ph type="sldNum" sz="quarter" idx="12"/>
          </p:nvPr>
        </p:nvSpPr>
        <p:spPr/>
        <p:txBody>
          <a:bodyPr/>
          <a:lstStyle/>
          <a:p>
            <a:pPr>
              <a:defRPr/>
            </a:pPr>
            <a:fld id="{8829B0A6-A5B9-4F19-A482-C4080EE7DAE7}" type="slidenum">
              <a:rPr lang="en-US" altLang="zh-TW" smtClean="0"/>
              <a:pPr>
                <a:defRPr/>
              </a:pPr>
              <a:t>52</a:t>
            </a:fld>
            <a:endParaRPr lang="en-US" altLang="zh-TW" dirty="0"/>
          </a:p>
        </p:txBody>
      </p:sp>
    </p:spTree>
    <p:extLst>
      <p:ext uri="{BB962C8B-B14F-4D97-AF65-F5344CB8AC3E}">
        <p14:creationId xmlns:p14="http://schemas.microsoft.com/office/powerpoint/2010/main" val="588323866"/>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1" name="Rectangle 4"/>
          <p:cNvSpPr>
            <a:spLocks noGrp="1" noChangeArrowheads="1"/>
          </p:cNvSpPr>
          <p:nvPr>
            <p:ph type="title"/>
          </p:nvPr>
        </p:nvSpPr>
        <p:spPr>
          <a:xfrm>
            <a:off x="1774826" y="1"/>
            <a:ext cx="4824413" cy="1916113"/>
          </a:xfrm>
        </p:spPr>
        <p:txBody>
          <a:bodyPr/>
          <a:lstStyle/>
          <a:p>
            <a:pPr algn="l" eaLnBrk="1" hangingPunct="1"/>
            <a:r>
              <a:rPr lang="en-US" altLang="zh-TW" sz="2400" dirty="0"/>
              <a:t>semaphore </a:t>
            </a:r>
            <a:r>
              <a:rPr lang="en-US" altLang="zh-TW" sz="2400" dirty="0" err="1"/>
              <a:t>mutex</a:t>
            </a:r>
            <a:r>
              <a:rPr lang="en-US" altLang="zh-TW" sz="2400" dirty="0"/>
              <a:t>;  // (initially  = 1)</a:t>
            </a:r>
            <a:br>
              <a:rPr lang="en-US" altLang="zh-TW" sz="2400" dirty="0"/>
            </a:br>
            <a:r>
              <a:rPr lang="en-US" altLang="zh-TW" sz="2400" dirty="0"/>
              <a:t>semaphore next;     // (initially  = 0)</a:t>
            </a:r>
            <a:br>
              <a:rPr lang="en-US" altLang="zh-TW" sz="2400" dirty="0"/>
            </a:br>
            <a:r>
              <a:rPr lang="en-US" altLang="zh-TW" sz="2400" dirty="0" err="1"/>
              <a:t>int</a:t>
            </a:r>
            <a:r>
              <a:rPr lang="en-US" altLang="zh-TW" sz="2400" dirty="0"/>
              <a:t> next-count = 0;</a:t>
            </a:r>
            <a:br>
              <a:rPr lang="en-US" altLang="zh-TW" sz="2400" dirty="0"/>
            </a:br>
            <a:r>
              <a:rPr lang="en-US" altLang="zh-TW" sz="2400" dirty="0"/>
              <a:t>semaphore x-</a:t>
            </a:r>
            <a:r>
              <a:rPr lang="en-US" altLang="zh-TW" sz="2400" dirty="0" err="1"/>
              <a:t>sem</a:t>
            </a:r>
            <a:r>
              <a:rPr lang="en-US" altLang="zh-TW" sz="2400" dirty="0"/>
              <a:t>; // (initially  = 0)</a:t>
            </a:r>
            <a:br>
              <a:rPr lang="en-US" altLang="zh-TW" sz="2400" dirty="0"/>
            </a:br>
            <a:r>
              <a:rPr lang="en-US" altLang="zh-TW" sz="2400" dirty="0" err="1"/>
              <a:t>int</a:t>
            </a:r>
            <a:r>
              <a:rPr lang="en-US" altLang="zh-TW" sz="2400" dirty="0"/>
              <a:t> x-count = 0;</a:t>
            </a:r>
          </a:p>
        </p:txBody>
      </p:sp>
      <p:sp>
        <p:nvSpPr>
          <p:cNvPr id="45062" name="Rectangle 5"/>
          <p:cNvSpPr>
            <a:spLocks noGrp="1" noChangeArrowheads="1"/>
          </p:cNvSpPr>
          <p:nvPr>
            <p:ph type="body" sz="half" idx="1"/>
          </p:nvPr>
        </p:nvSpPr>
        <p:spPr>
          <a:xfrm>
            <a:off x="1847850" y="2205038"/>
            <a:ext cx="3240088" cy="4176712"/>
          </a:xfrm>
          <a:ln>
            <a:solidFill>
              <a:schemeClr val="tx1"/>
            </a:solidFill>
            <a:miter lim="800000"/>
            <a:headEnd/>
            <a:tailEnd/>
          </a:ln>
        </p:spPr>
        <p:txBody>
          <a:bodyPr/>
          <a:lstStyle/>
          <a:p>
            <a:pPr eaLnBrk="1" hangingPunct="1">
              <a:lnSpc>
                <a:spcPct val="90000"/>
              </a:lnSpc>
              <a:spcBef>
                <a:spcPct val="15000"/>
              </a:spcBef>
              <a:buFontTx/>
              <a:buNone/>
            </a:pPr>
            <a:r>
              <a:rPr lang="en-US" altLang="zh-TW">
                <a:solidFill>
                  <a:srgbClr val="0000FF"/>
                </a:solidFill>
              </a:rPr>
              <a:t>wait(mutex);</a:t>
            </a:r>
          </a:p>
          <a:p>
            <a:pPr eaLnBrk="1" hangingPunct="1">
              <a:lnSpc>
                <a:spcPct val="90000"/>
              </a:lnSpc>
              <a:spcBef>
                <a:spcPct val="15000"/>
              </a:spcBef>
              <a:buFontTx/>
              <a:buNone/>
            </a:pPr>
            <a:r>
              <a:rPr lang="en-US" altLang="zh-TW">
                <a:solidFill>
                  <a:srgbClr val="0000FF"/>
                </a:solidFill>
              </a:rPr>
              <a:t>	     </a:t>
            </a:r>
            <a:r>
              <a:rPr lang="en-US" altLang="zh-TW">
                <a:solidFill>
                  <a:srgbClr val="0000FF"/>
                </a:solidFill>
                <a:latin typeface="Helvetica" pitchFamily="34" charset="0"/>
              </a:rPr>
              <a:t>…</a:t>
            </a:r>
            <a:r>
              <a:rPr lang="en-US" altLang="zh-TW">
                <a:solidFill>
                  <a:srgbClr val="0000FF"/>
                </a:solidFill>
              </a:rPr>
              <a:t>			                                                       body of </a:t>
            </a:r>
            <a:r>
              <a:rPr lang="en-US" altLang="zh-TW" i="1">
                <a:solidFill>
                  <a:srgbClr val="0000FF"/>
                </a:solidFill>
              </a:rPr>
              <a:t>F</a:t>
            </a:r>
            <a:r>
              <a:rPr lang="en-US" altLang="zh-TW">
                <a:solidFill>
                  <a:srgbClr val="0000FF"/>
                </a:solidFill>
              </a:rPr>
              <a:t>;</a:t>
            </a:r>
          </a:p>
          <a:p>
            <a:pPr eaLnBrk="1" hangingPunct="1">
              <a:lnSpc>
                <a:spcPct val="90000"/>
              </a:lnSpc>
              <a:spcBef>
                <a:spcPct val="15000"/>
              </a:spcBef>
              <a:buFontTx/>
              <a:buNone/>
            </a:pPr>
            <a:r>
              <a:rPr lang="en-US" altLang="zh-TW">
                <a:solidFill>
                  <a:srgbClr val="0000FF"/>
                </a:solidFill>
              </a:rPr>
              <a:t>	     </a:t>
            </a:r>
            <a:r>
              <a:rPr lang="en-US" altLang="zh-TW">
                <a:solidFill>
                  <a:srgbClr val="0000FF"/>
                </a:solidFill>
                <a:latin typeface="Helvetica" pitchFamily="34" charset="0"/>
              </a:rPr>
              <a:t>…</a:t>
            </a:r>
            <a:endParaRPr lang="en-US" altLang="zh-TW">
              <a:solidFill>
                <a:srgbClr val="0000FF"/>
              </a:solidFill>
            </a:endParaRPr>
          </a:p>
          <a:p>
            <a:pPr eaLnBrk="1" hangingPunct="1">
              <a:lnSpc>
                <a:spcPct val="90000"/>
              </a:lnSpc>
              <a:spcBef>
                <a:spcPct val="15000"/>
              </a:spcBef>
              <a:buFontTx/>
              <a:buNone/>
            </a:pPr>
            <a:r>
              <a:rPr lang="en-US" altLang="zh-TW">
                <a:solidFill>
                  <a:srgbClr val="0000FF"/>
                </a:solidFill>
              </a:rPr>
              <a:t>if (next-count &gt; 0)</a:t>
            </a:r>
          </a:p>
          <a:p>
            <a:pPr eaLnBrk="1" hangingPunct="1">
              <a:lnSpc>
                <a:spcPct val="90000"/>
              </a:lnSpc>
              <a:spcBef>
                <a:spcPct val="15000"/>
              </a:spcBef>
              <a:buFontTx/>
              <a:buNone/>
            </a:pPr>
            <a:r>
              <a:rPr lang="en-US" altLang="zh-TW">
                <a:solidFill>
                  <a:srgbClr val="0000FF"/>
                </a:solidFill>
              </a:rPr>
              <a:t>	signal(next)</a:t>
            </a:r>
          </a:p>
          <a:p>
            <a:pPr eaLnBrk="1" hangingPunct="1">
              <a:lnSpc>
                <a:spcPct val="90000"/>
              </a:lnSpc>
              <a:spcBef>
                <a:spcPct val="15000"/>
              </a:spcBef>
              <a:buFontTx/>
              <a:buNone/>
            </a:pPr>
            <a:r>
              <a:rPr lang="en-US" altLang="zh-TW">
                <a:solidFill>
                  <a:srgbClr val="0000FF"/>
                </a:solidFill>
              </a:rPr>
              <a:t>else </a:t>
            </a:r>
          </a:p>
          <a:p>
            <a:pPr eaLnBrk="1" hangingPunct="1">
              <a:lnSpc>
                <a:spcPct val="90000"/>
              </a:lnSpc>
              <a:spcBef>
                <a:spcPct val="15000"/>
              </a:spcBef>
              <a:buFontTx/>
              <a:buNone/>
            </a:pPr>
            <a:r>
              <a:rPr lang="en-US" altLang="zh-TW">
                <a:solidFill>
                  <a:srgbClr val="0000FF"/>
                </a:solidFill>
              </a:rPr>
              <a:t>	signal(mutex);</a:t>
            </a:r>
            <a:endParaRPr lang="en-US" altLang="zh-TW"/>
          </a:p>
        </p:txBody>
      </p:sp>
      <p:sp>
        <p:nvSpPr>
          <p:cNvPr id="45063" name="Rectangle 6"/>
          <p:cNvSpPr>
            <a:spLocks noGrp="1" noChangeArrowheads="1"/>
          </p:cNvSpPr>
          <p:nvPr>
            <p:ph type="body" sz="half" idx="2"/>
          </p:nvPr>
        </p:nvSpPr>
        <p:spPr>
          <a:xfrm>
            <a:off x="7248526" y="3833814"/>
            <a:ext cx="3419475" cy="2763837"/>
          </a:xfrm>
          <a:ln>
            <a:solidFill>
              <a:schemeClr val="tx1"/>
            </a:solidFill>
            <a:miter lim="800000"/>
            <a:headEnd/>
            <a:tailEnd/>
          </a:ln>
        </p:spPr>
        <p:txBody>
          <a:bodyPr/>
          <a:lstStyle/>
          <a:p>
            <a:pPr eaLnBrk="1" hangingPunct="1">
              <a:lnSpc>
                <a:spcPct val="90000"/>
              </a:lnSpc>
              <a:spcBef>
                <a:spcPct val="15000"/>
              </a:spcBef>
              <a:buFontTx/>
              <a:buNone/>
            </a:pPr>
            <a:r>
              <a:rPr lang="en-US" altLang="zh-TW">
                <a:solidFill>
                  <a:srgbClr val="0000FF"/>
                </a:solidFill>
              </a:rPr>
              <a:t>if (x-count &gt; 0) {</a:t>
            </a:r>
          </a:p>
          <a:p>
            <a:pPr eaLnBrk="1" hangingPunct="1">
              <a:lnSpc>
                <a:spcPct val="90000"/>
              </a:lnSpc>
              <a:spcBef>
                <a:spcPct val="15000"/>
              </a:spcBef>
              <a:buFontTx/>
              <a:buNone/>
            </a:pPr>
            <a:r>
              <a:rPr lang="en-US" altLang="zh-TW">
                <a:solidFill>
                  <a:srgbClr val="0000FF"/>
                </a:solidFill>
              </a:rPr>
              <a:t>	next-count++;</a:t>
            </a:r>
          </a:p>
          <a:p>
            <a:pPr eaLnBrk="1" hangingPunct="1">
              <a:lnSpc>
                <a:spcPct val="90000"/>
              </a:lnSpc>
              <a:spcBef>
                <a:spcPct val="15000"/>
              </a:spcBef>
              <a:buFontTx/>
              <a:buNone/>
            </a:pPr>
            <a:r>
              <a:rPr lang="en-US" altLang="zh-TW">
                <a:solidFill>
                  <a:srgbClr val="0000FF"/>
                </a:solidFill>
              </a:rPr>
              <a:t>	signal(x-sem);</a:t>
            </a:r>
          </a:p>
          <a:p>
            <a:pPr eaLnBrk="1" hangingPunct="1">
              <a:lnSpc>
                <a:spcPct val="90000"/>
              </a:lnSpc>
              <a:spcBef>
                <a:spcPct val="15000"/>
              </a:spcBef>
              <a:buFontTx/>
              <a:buNone/>
            </a:pPr>
            <a:r>
              <a:rPr lang="en-US" altLang="zh-TW">
                <a:solidFill>
                  <a:srgbClr val="0000FF"/>
                </a:solidFill>
              </a:rPr>
              <a:t>	wait(next);</a:t>
            </a:r>
          </a:p>
          <a:p>
            <a:pPr eaLnBrk="1" hangingPunct="1">
              <a:lnSpc>
                <a:spcPct val="90000"/>
              </a:lnSpc>
              <a:spcBef>
                <a:spcPct val="15000"/>
              </a:spcBef>
              <a:buFontTx/>
              <a:buNone/>
            </a:pPr>
            <a:r>
              <a:rPr lang="en-US" altLang="zh-TW">
                <a:solidFill>
                  <a:srgbClr val="0000FF"/>
                </a:solidFill>
              </a:rPr>
              <a:t>	next-count--;</a:t>
            </a:r>
          </a:p>
          <a:p>
            <a:pPr eaLnBrk="1" hangingPunct="1">
              <a:lnSpc>
                <a:spcPct val="90000"/>
              </a:lnSpc>
              <a:spcBef>
                <a:spcPct val="15000"/>
              </a:spcBef>
              <a:buFontTx/>
              <a:buNone/>
            </a:pPr>
            <a:r>
              <a:rPr lang="en-US" altLang="zh-TW">
                <a:solidFill>
                  <a:srgbClr val="0000FF"/>
                </a:solidFill>
              </a:rPr>
              <a:t>}</a:t>
            </a:r>
            <a:endParaRPr lang="en-US" altLang="zh-TW"/>
          </a:p>
        </p:txBody>
      </p:sp>
      <p:sp>
        <p:nvSpPr>
          <p:cNvPr id="45064" name="Rectangle 7"/>
          <p:cNvSpPr>
            <a:spLocks noChangeArrowheads="1"/>
          </p:cNvSpPr>
          <p:nvPr/>
        </p:nvSpPr>
        <p:spPr bwMode="auto">
          <a:xfrm>
            <a:off x="7248526" y="0"/>
            <a:ext cx="3419475" cy="3500438"/>
          </a:xfrm>
          <a:prstGeom prst="rect">
            <a:avLst/>
          </a:prstGeom>
          <a:solidFill>
            <a:srgbClr val="D7D7FF">
              <a:alpha val="5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15000"/>
              </a:spcBef>
            </a:pPr>
            <a:r>
              <a:rPr lang="en-US" altLang="zh-TW" sz="2800">
                <a:solidFill>
                  <a:srgbClr val="0000FF"/>
                </a:solidFill>
                <a:latin typeface="Arial" charset="0"/>
              </a:rPr>
              <a:t>x-count++;</a:t>
            </a:r>
          </a:p>
          <a:p>
            <a:pPr marL="342900" indent="-342900" algn="l">
              <a:spcBef>
                <a:spcPct val="15000"/>
              </a:spcBef>
            </a:pPr>
            <a:r>
              <a:rPr lang="en-US" altLang="zh-TW" sz="2800">
                <a:solidFill>
                  <a:srgbClr val="0000FF"/>
                </a:solidFill>
                <a:latin typeface="Arial" charset="0"/>
              </a:rPr>
              <a:t>if (next-count &gt; 0)</a:t>
            </a:r>
          </a:p>
          <a:p>
            <a:pPr marL="342900" indent="-342900" algn="l">
              <a:spcBef>
                <a:spcPct val="15000"/>
              </a:spcBef>
            </a:pPr>
            <a:r>
              <a:rPr lang="en-US" altLang="zh-TW" sz="2800">
                <a:solidFill>
                  <a:srgbClr val="0000FF"/>
                </a:solidFill>
                <a:latin typeface="Arial" charset="0"/>
              </a:rPr>
              <a:t>	signal(next);</a:t>
            </a:r>
          </a:p>
          <a:p>
            <a:pPr marL="342900" indent="-342900" algn="l">
              <a:spcBef>
                <a:spcPct val="15000"/>
              </a:spcBef>
            </a:pPr>
            <a:r>
              <a:rPr lang="en-US" altLang="zh-TW" sz="2800">
                <a:solidFill>
                  <a:srgbClr val="0000FF"/>
                </a:solidFill>
                <a:latin typeface="Arial" charset="0"/>
              </a:rPr>
              <a:t>else</a:t>
            </a:r>
          </a:p>
          <a:p>
            <a:pPr marL="342900" indent="-342900" algn="l">
              <a:spcBef>
                <a:spcPct val="15000"/>
              </a:spcBef>
            </a:pPr>
            <a:r>
              <a:rPr lang="en-US" altLang="zh-TW" sz="2800">
                <a:solidFill>
                  <a:srgbClr val="0000FF"/>
                </a:solidFill>
                <a:latin typeface="Arial" charset="0"/>
              </a:rPr>
              <a:t>	signal(mutex);</a:t>
            </a:r>
          </a:p>
          <a:p>
            <a:pPr marL="342900" indent="-342900" algn="l">
              <a:spcBef>
                <a:spcPct val="15000"/>
              </a:spcBef>
            </a:pPr>
            <a:r>
              <a:rPr lang="en-US" altLang="zh-TW" sz="2800">
                <a:solidFill>
                  <a:srgbClr val="0000FF"/>
                </a:solidFill>
                <a:latin typeface="Arial" charset="0"/>
              </a:rPr>
              <a:t>wait(x-sem);</a:t>
            </a:r>
          </a:p>
          <a:p>
            <a:pPr marL="342900" indent="-342900" algn="l">
              <a:spcBef>
                <a:spcPct val="15000"/>
              </a:spcBef>
            </a:pPr>
            <a:r>
              <a:rPr lang="en-US" altLang="zh-TW" sz="2800">
                <a:solidFill>
                  <a:srgbClr val="0000FF"/>
                </a:solidFill>
                <a:latin typeface="Arial" charset="0"/>
              </a:rPr>
              <a:t>x-count--;</a:t>
            </a:r>
            <a:endParaRPr lang="en-US" altLang="zh-TW" sz="2800">
              <a:latin typeface="Arial" charset="0"/>
            </a:endParaRPr>
          </a:p>
        </p:txBody>
      </p:sp>
      <p:sp>
        <p:nvSpPr>
          <p:cNvPr id="45065" name="Text Box 8"/>
          <p:cNvSpPr txBox="1">
            <a:spLocks noChangeArrowheads="1"/>
          </p:cNvSpPr>
          <p:nvPr/>
        </p:nvSpPr>
        <p:spPr bwMode="auto">
          <a:xfrm>
            <a:off x="5353536" y="1773238"/>
            <a:ext cx="1872405" cy="523220"/>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spcBef>
                <a:spcPct val="50000"/>
              </a:spcBef>
            </a:pPr>
            <a:r>
              <a:rPr lang="en-US" altLang="zh-TW" sz="2800" dirty="0" err="1"/>
              <a:t>x.wait</a:t>
            </a:r>
            <a:r>
              <a:rPr lang="en-US" altLang="zh-TW" sz="2800" dirty="0"/>
              <a:t>()</a:t>
            </a:r>
          </a:p>
        </p:txBody>
      </p:sp>
      <p:sp>
        <p:nvSpPr>
          <p:cNvPr id="45066" name="Text Box 9"/>
          <p:cNvSpPr txBox="1">
            <a:spLocks noChangeArrowheads="1"/>
          </p:cNvSpPr>
          <p:nvPr/>
        </p:nvSpPr>
        <p:spPr bwMode="auto">
          <a:xfrm>
            <a:off x="5519739" y="4508500"/>
            <a:ext cx="1582737" cy="523220"/>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spcBef>
                <a:spcPct val="50000"/>
              </a:spcBef>
            </a:pPr>
            <a:r>
              <a:rPr lang="en-US" altLang="zh-TW" sz="2800" dirty="0" err="1"/>
              <a:t>x.signal</a:t>
            </a:r>
            <a:r>
              <a:rPr lang="en-US" altLang="zh-TW" sz="2800" dirty="0"/>
              <a:t>()</a:t>
            </a:r>
          </a:p>
        </p:txBody>
      </p:sp>
      <p:sp>
        <p:nvSpPr>
          <p:cNvPr id="2" name="頁尾版面配置區 1"/>
          <p:cNvSpPr>
            <a:spLocks noGrp="1"/>
          </p:cNvSpPr>
          <p:nvPr>
            <p:ph type="ftr" sz="quarter" idx="11"/>
          </p:nvPr>
        </p:nvSpPr>
        <p:spPr/>
        <p:txBody>
          <a:bodyPr/>
          <a:lstStyle/>
          <a:p>
            <a:pPr>
              <a:defRPr/>
            </a:pPr>
            <a:r>
              <a:rPr lang="en-US" altLang="zh-TW"/>
              <a:t>/64</a:t>
            </a:r>
          </a:p>
        </p:txBody>
      </p:sp>
      <p:sp>
        <p:nvSpPr>
          <p:cNvPr id="3" name="投影片編號版面配置區 2"/>
          <p:cNvSpPr>
            <a:spLocks noGrp="1"/>
          </p:cNvSpPr>
          <p:nvPr>
            <p:ph type="sldNum" sz="quarter" idx="12"/>
          </p:nvPr>
        </p:nvSpPr>
        <p:spPr/>
        <p:txBody>
          <a:bodyPr/>
          <a:lstStyle/>
          <a:p>
            <a:pPr>
              <a:defRPr/>
            </a:pPr>
            <a:fld id="{A8479BFA-EF4D-461A-8ECC-1045252BC438}" type="slidenum">
              <a:rPr lang="en-US" altLang="zh-TW" smtClean="0"/>
              <a:pPr>
                <a:defRPr/>
              </a:pPr>
              <a:t>53</a:t>
            </a:fld>
            <a:endParaRPr lang="en-US" altLang="zh-TW"/>
          </a:p>
        </p:txBody>
      </p:sp>
    </p:spTree>
    <p:extLst>
      <p:ext uri="{BB962C8B-B14F-4D97-AF65-F5344CB8AC3E}">
        <p14:creationId xmlns:p14="http://schemas.microsoft.com/office/powerpoint/2010/main" val="121423479"/>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1116800" y="199232"/>
            <a:ext cx="9958399"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983432" y="1484784"/>
            <a:ext cx="10667832" cy="4545012"/>
          </a:xfrm>
        </p:spPr>
        <p:txBody>
          <a:bodyPr/>
          <a:lstStyle/>
          <a:p>
            <a:r>
              <a:rPr lang="en-US" altLang="en-US" dirty="0"/>
              <a:t>If several processes queued on condition variable </a:t>
            </a:r>
            <a:r>
              <a:rPr lang="en-US" altLang="en-US" b="1" dirty="0">
                <a:latin typeface="Courier New" panose="02070309020205020404" pitchFamily="49" charset="0"/>
                <a:cs typeface="Courier New" panose="02070309020205020404" pitchFamily="49" charset="0"/>
              </a:rPr>
              <a:t>x</a:t>
            </a:r>
            <a:r>
              <a:rPr lang="en-US" altLang="en-US" dirty="0"/>
              <a:t>, and </a:t>
            </a:r>
            <a:r>
              <a:rPr lang="en-US" altLang="en-US" b="1" dirty="0" err="1">
                <a:latin typeface="Courier New" panose="02070309020205020404" pitchFamily="49" charset="0"/>
                <a:cs typeface="Courier New" panose="02070309020205020404" pitchFamily="49" charset="0"/>
              </a:rPr>
              <a:t>x.signal</a:t>
            </a:r>
            <a:r>
              <a:rPr lang="en-US" altLang="en-US"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dirty="0"/>
              <a:t>Use</a:t>
            </a:r>
            <a:r>
              <a:rPr lang="en-US" altLang="en-US" b="1" dirty="0">
                <a:solidFill>
                  <a:srgbClr val="0000FF"/>
                </a:solidFill>
              </a:rPr>
              <a:t>  </a:t>
            </a:r>
            <a:r>
              <a:rPr lang="en-US" altLang="en-US" dirty="0"/>
              <a:t>the </a:t>
            </a:r>
            <a:r>
              <a:rPr lang="en-US" altLang="en-US" b="1" dirty="0">
                <a:solidFill>
                  <a:srgbClr val="006699"/>
                </a:solidFill>
                <a:latin typeface="+mj-lt"/>
              </a:rPr>
              <a:t>conditional-wait </a:t>
            </a:r>
            <a:r>
              <a:rPr lang="en-US" altLang="en-US" dirty="0"/>
              <a:t>construct of the form   </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dirty="0"/>
              <a:t>where:</a:t>
            </a:r>
          </a:p>
          <a:p>
            <a:pPr lvl="1"/>
            <a:r>
              <a:rPr lang="en-US" altLang="en-US" b="1" dirty="0">
                <a:latin typeface="Courier New" panose="02070309020205020404" pitchFamily="49" charset="0"/>
                <a:cs typeface="Courier New" panose="02070309020205020404" pitchFamily="49" charset="0"/>
              </a:rPr>
              <a:t>c</a:t>
            </a:r>
            <a:r>
              <a:rPr lang="en-US" altLang="en-US" dirty="0"/>
              <a:t> is an integer (called the priority number)</a:t>
            </a:r>
            <a:endParaRPr lang="en-US" altLang="en-US" b="1" dirty="0">
              <a:solidFill>
                <a:srgbClr val="0000FF"/>
              </a:solidFill>
            </a:endParaRPr>
          </a:p>
          <a:p>
            <a:pPr lvl="1"/>
            <a:r>
              <a:rPr lang="en-US" altLang="en-US" dirty="0"/>
              <a:t>The process with lowest number (highest priority) is scheduled next</a:t>
            </a:r>
          </a:p>
        </p:txBody>
      </p:sp>
      <p:sp>
        <p:nvSpPr>
          <p:cNvPr id="2" name="頁尾版面配置區 1">
            <a:extLst>
              <a:ext uri="{FF2B5EF4-FFF2-40B4-BE49-F238E27FC236}">
                <a16:creationId xmlns:a16="http://schemas.microsoft.com/office/drawing/2014/main" id="{E7502708-B85B-4CB2-8723-77AE4E0AE7DE}"/>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5039DF8E-1A4C-49F5-95E9-8ED8C17E6AF4}"/>
              </a:ext>
            </a:extLst>
          </p:cNvPr>
          <p:cNvSpPr>
            <a:spLocks noGrp="1"/>
          </p:cNvSpPr>
          <p:nvPr>
            <p:ph type="sldNum" sz="quarter" idx="12"/>
          </p:nvPr>
        </p:nvSpPr>
        <p:spPr/>
        <p:txBody>
          <a:bodyPr/>
          <a:lstStyle/>
          <a:p>
            <a:pPr>
              <a:defRPr/>
            </a:pPr>
            <a:fld id="{8829B0A6-A5B9-4F19-A482-C4080EE7DAE7}" type="slidenum">
              <a:rPr lang="en-US" altLang="zh-TW" smtClean="0"/>
              <a:pPr>
                <a:defRPr/>
              </a:pPr>
              <a:t>54</a:t>
            </a:fld>
            <a:endParaRPr lang="en-US" altLang="zh-TW" dirty="0"/>
          </a:p>
        </p:txBody>
      </p:sp>
    </p:spTree>
    <p:extLst>
      <p:ext uri="{BB962C8B-B14F-4D97-AF65-F5344CB8AC3E}">
        <p14:creationId xmlns:p14="http://schemas.microsoft.com/office/powerpoint/2010/main" val="2820754072"/>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757498" y="1135764"/>
            <a:ext cx="11161240" cy="5042062"/>
          </a:xfrm>
        </p:spPr>
        <p:txBody>
          <a:bodyPr/>
          <a:lstStyle/>
          <a:p>
            <a:pPr>
              <a:lnSpc>
                <a:spcPct val="80000"/>
              </a:lnSpc>
            </a:pPr>
            <a:r>
              <a:rPr lang="en-US" altLang="en-US" sz="2400" dirty="0"/>
              <a:t>Allocate a single resource among competing processes using priority numbers that specifies  the maximum time a process  plans to use the resource</a:t>
            </a:r>
          </a:p>
          <a:p>
            <a:pPr>
              <a:lnSpc>
                <a:spcPct val="80000"/>
              </a:lnSpc>
            </a:pPr>
            <a:r>
              <a:rPr lang="en-US" altLang="en-US" sz="2400" dirty="0"/>
              <a:t>The process with the shortest time is allocated the resource first</a:t>
            </a:r>
          </a:p>
          <a:p>
            <a:pPr>
              <a:lnSpc>
                <a:spcPct val="80000"/>
              </a:lnSpc>
            </a:pPr>
            <a:r>
              <a:rPr lang="en-US" altLang="en-US" sz="2400" dirty="0"/>
              <a:t>Let R is an instance of  type </a:t>
            </a:r>
            <a:r>
              <a:rPr lang="en-US" altLang="en-US" sz="2400" b="1" dirty="0" err="1">
                <a:solidFill>
                  <a:srgbClr val="000000"/>
                </a:solidFill>
                <a:latin typeface="Courier New" panose="02070309020205020404" pitchFamily="49" charset="0"/>
              </a:rPr>
              <a:t>ResourceAllocator</a:t>
            </a:r>
            <a:r>
              <a:rPr lang="en-US" altLang="en-US" sz="2400" b="1" dirty="0">
                <a:solidFill>
                  <a:srgbClr val="000000"/>
                </a:solidFill>
                <a:latin typeface="Courier New" panose="02070309020205020404" pitchFamily="49" charset="0"/>
              </a:rPr>
              <a:t> </a:t>
            </a:r>
            <a:r>
              <a:rPr lang="en-US" altLang="en-US" sz="2400" dirty="0"/>
              <a:t>(next slide)</a:t>
            </a:r>
          </a:p>
          <a:p>
            <a:pPr>
              <a:lnSpc>
                <a:spcPct val="80000"/>
              </a:lnSpc>
            </a:pPr>
            <a:r>
              <a:rPr lang="en-US" altLang="en-US" sz="2400" dirty="0"/>
              <a:t>Access to </a:t>
            </a:r>
            <a:r>
              <a:rPr lang="en-US" altLang="en-US" sz="2400" b="1" dirty="0" err="1">
                <a:solidFill>
                  <a:srgbClr val="000000"/>
                </a:solidFill>
                <a:latin typeface="Courier New" panose="02070309020205020404" pitchFamily="49" charset="0"/>
              </a:rPr>
              <a:t>ResourceAllocator</a:t>
            </a:r>
            <a:r>
              <a:rPr lang="en-US" altLang="en-US" sz="2400" b="1" dirty="0">
                <a:solidFill>
                  <a:srgbClr val="000000"/>
                </a:solidFill>
                <a:latin typeface="Courier New" panose="02070309020205020404" pitchFamily="49" charset="0"/>
              </a:rPr>
              <a:t> </a:t>
            </a:r>
            <a:r>
              <a:rPr lang="en-US" altLang="en-US" sz="2400" dirty="0"/>
              <a:t>is done via:</a:t>
            </a:r>
          </a:p>
          <a:p>
            <a:pPr>
              <a:lnSpc>
                <a:spcPct val="80000"/>
              </a:lnSpc>
              <a:buFont typeface="Monotype Sorts" pitchFamily="-84" charset="2"/>
              <a:buNone/>
            </a:pPr>
            <a:endParaRPr lang="en-US" altLang="en-US" sz="2400" dirty="0"/>
          </a:p>
          <a:p>
            <a:pPr>
              <a:lnSpc>
                <a:spcPct val="80000"/>
              </a:lnSpc>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R.acquire</a:t>
            </a:r>
            <a:r>
              <a:rPr lang="en-US" altLang="en-US" sz="2400" b="1" dirty="0">
                <a:solidFill>
                  <a:srgbClr val="000000"/>
                </a:solidFill>
                <a:latin typeface="Courier New" panose="02070309020205020404" pitchFamily="49" charset="0"/>
              </a:rPr>
              <a:t>(t);</a:t>
            </a:r>
          </a:p>
          <a:p>
            <a:pPr>
              <a:lnSpc>
                <a:spcPct val="80000"/>
              </a:lnSpc>
              <a:buFont typeface="Monotype Sorts" pitchFamily="-84" charset="2"/>
              <a:buNone/>
            </a:pPr>
            <a:r>
              <a:rPr lang="en-US" altLang="en-US" sz="24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400" b="1" dirty="0">
                <a:solidFill>
                  <a:srgbClr val="000000"/>
                </a:solidFill>
                <a:latin typeface="Courier New" panose="02070309020205020404" pitchFamily="49" charset="0"/>
              </a:rPr>
              <a:t>                access the </a:t>
            </a:r>
            <a:r>
              <a:rPr lang="en-US" altLang="en-US" sz="2400" b="1" dirty="0" err="1">
                <a:solidFill>
                  <a:srgbClr val="000000"/>
                </a:solidFill>
                <a:latin typeface="Courier New" panose="02070309020205020404" pitchFamily="49" charset="0"/>
              </a:rPr>
              <a:t>resurce</a:t>
            </a:r>
            <a:r>
              <a:rPr lang="en-US" altLang="en-US" sz="2400"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sz="24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R.release</a:t>
            </a:r>
            <a:r>
              <a:rPr lang="en-US" altLang="en-US" sz="24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sz="2400" dirty="0">
              <a:solidFill>
                <a:srgbClr val="0000FF"/>
              </a:solidFill>
            </a:endParaRPr>
          </a:p>
          <a:p>
            <a:pPr>
              <a:lnSpc>
                <a:spcPct val="80000"/>
              </a:lnSpc>
            </a:pPr>
            <a:r>
              <a:rPr lang="en-US" altLang="en-US" sz="2400" dirty="0"/>
              <a:t>Where </a:t>
            </a:r>
            <a:r>
              <a:rPr lang="en-US" altLang="en-US" sz="2400" b="1" dirty="0">
                <a:solidFill>
                  <a:srgbClr val="000000"/>
                </a:solidFill>
                <a:latin typeface="Courier New" panose="02070309020205020404" pitchFamily="49" charset="0"/>
              </a:rPr>
              <a:t>t</a:t>
            </a:r>
            <a:r>
              <a:rPr lang="en-US" altLang="en-US" sz="2400" dirty="0"/>
              <a:t> is the maximum time a process plans to use the resource</a:t>
            </a:r>
          </a:p>
          <a:p>
            <a:pPr>
              <a:lnSpc>
                <a:spcPct val="80000"/>
              </a:lnSpc>
            </a:pPr>
            <a:endParaRPr lang="en-US" altLang="en-US" sz="18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sz="2400" dirty="0">
              <a:solidFill>
                <a:srgbClr val="0000FF"/>
              </a:solidFill>
            </a:endParaRPr>
          </a:p>
          <a:p>
            <a:pPr>
              <a:lnSpc>
                <a:spcPct val="80000"/>
              </a:lnSpc>
              <a:buFont typeface="Monotype Sorts" pitchFamily="-84" charset="2"/>
              <a:buNone/>
            </a:pPr>
            <a:endParaRPr lang="en-US" altLang="en-US" sz="2400" dirty="0">
              <a:solidFill>
                <a:srgbClr val="0000FF"/>
              </a:solidFill>
            </a:endParaRPr>
          </a:p>
          <a:p>
            <a:pPr>
              <a:lnSpc>
                <a:spcPct val="80000"/>
              </a:lnSpc>
              <a:buFont typeface="Monotype Sorts" pitchFamily="-84" charset="2"/>
              <a:buNone/>
            </a:pPr>
            <a:r>
              <a:rPr lang="en-US" altLang="en-US" sz="2400"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2379686" y="324189"/>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4400" b="1" dirty="0">
                <a:solidFill>
                  <a:srgbClr val="0000FF"/>
                </a:solidFill>
                <a:latin typeface="+mj-lt"/>
                <a:ea typeface="+mj-ea"/>
                <a:cs typeface="+mj-cs"/>
              </a:rPr>
              <a:t>Single Resource allocation </a:t>
            </a:r>
          </a:p>
        </p:txBody>
      </p:sp>
      <p:sp>
        <p:nvSpPr>
          <p:cNvPr id="2" name="頁尾版面配置區 1">
            <a:extLst>
              <a:ext uri="{FF2B5EF4-FFF2-40B4-BE49-F238E27FC236}">
                <a16:creationId xmlns:a16="http://schemas.microsoft.com/office/drawing/2014/main" id="{C8FC04CE-0CD5-4C55-9284-DDE2DEADA8BF}"/>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00A25D08-CAF3-4228-9ADB-B0690F9748E5}"/>
              </a:ext>
            </a:extLst>
          </p:cNvPr>
          <p:cNvSpPr>
            <a:spLocks noGrp="1"/>
          </p:cNvSpPr>
          <p:nvPr>
            <p:ph type="sldNum" sz="quarter" idx="12"/>
          </p:nvPr>
        </p:nvSpPr>
        <p:spPr/>
        <p:txBody>
          <a:bodyPr/>
          <a:lstStyle/>
          <a:p>
            <a:pPr>
              <a:defRPr/>
            </a:pPr>
            <a:fld id="{8829B0A6-A5B9-4F19-A482-C4080EE7DAE7}" type="slidenum">
              <a:rPr lang="en-US" altLang="zh-TW" smtClean="0"/>
              <a:pPr>
                <a:defRPr/>
              </a:pPr>
              <a:t>55</a:t>
            </a:fld>
            <a:endParaRPr lang="en-US" altLang="zh-TW" dirty="0"/>
          </a:p>
        </p:txBody>
      </p:sp>
    </p:spTree>
    <p:extLst>
      <p:ext uri="{BB962C8B-B14F-4D97-AF65-F5344CB8AC3E}">
        <p14:creationId xmlns:p14="http://schemas.microsoft.com/office/powerpoint/2010/main" val="349685431"/>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343472" y="172650"/>
            <a:ext cx="9793087"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3503712" y="1124550"/>
            <a:ext cx="6235700" cy="5400075"/>
          </a:xfrm>
        </p:spPr>
        <p:txBody>
          <a:bodyPr/>
          <a:lstStyle/>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monitor </a:t>
            </a:r>
            <a:r>
              <a:rPr lang="en-US" altLang="en-US" sz="1800" b="1" dirty="0" err="1">
                <a:solidFill>
                  <a:srgbClr val="000000"/>
                </a:solidFill>
                <a:latin typeface="Courier New" panose="02070309020205020404" pitchFamily="49" charset="0"/>
              </a:rPr>
              <a:t>ResourceAllocator</a:t>
            </a:r>
            <a:r>
              <a:rPr lang="en-US" altLang="en-US" sz="1800" b="1" dirty="0">
                <a:solidFill>
                  <a:srgbClr val="000000"/>
                </a:solidFill>
                <a:latin typeface="Courier New" panose="02070309020205020404" pitchFamily="49" charset="0"/>
              </a:rPr>
              <a:t> </a:t>
            </a:r>
          </a:p>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 </a:t>
            </a:r>
          </a:p>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	</a:t>
            </a:r>
            <a:r>
              <a:rPr lang="en-US" altLang="en-US" sz="1800" b="1" dirty="0" err="1">
                <a:solidFill>
                  <a:srgbClr val="000000"/>
                </a:solidFill>
                <a:latin typeface="Courier New" panose="02070309020205020404" pitchFamily="49" charset="0"/>
              </a:rPr>
              <a:t>boolean</a:t>
            </a:r>
            <a:r>
              <a:rPr lang="en-US" altLang="en-US" sz="1800" b="1" dirty="0">
                <a:solidFill>
                  <a:srgbClr val="000000"/>
                </a:solidFill>
                <a:latin typeface="Courier New" panose="02070309020205020404" pitchFamily="49" charset="0"/>
              </a:rPr>
              <a:t> busy; </a:t>
            </a:r>
          </a:p>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	condition x; </a:t>
            </a:r>
          </a:p>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	void acquire(int time) { </a:t>
            </a:r>
          </a:p>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		if (busy) </a:t>
            </a:r>
          </a:p>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			</a:t>
            </a:r>
            <a:r>
              <a:rPr lang="en-US" altLang="en-US" sz="1800" b="1" dirty="0" err="1">
                <a:solidFill>
                  <a:srgbClr val="000000"/>
                </a:solidFill>
                <a:latin typeface="Courier New" panose="02070309020205020404" pitchFamily="49" charset="0"/>
              </a:rPr>
              <a:t>x.wait</a:t>
            </a:r>
            <a:r>
              <a:rPr lang="en-US" altLang="en-US" sz="1800" b="1" dirty="0">
                <a:solidFill>
                  <a:srgbClr val="000000"/>
                </a:solidFill>
                <a:latin typeface="Courier New" panose="02070309020205020404" pitchFamily="49" charset="0"/>
              </a:rPr>
              <a:t>(time); </a:t>
            </a:r>
          </a:p>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		busy = TRUE; </a:t>
            </a:r>
          </a:p>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	} </a:t>
            </a:r>
          </a:p>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	void release() { </a:t>
            </a:r>
          </a:p>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		busy = FALSE; </a:t>
            </a:r>
          </a:p>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		</a:t>
            </a:r>
            <a:r>
              <a:rPr lang="en-US" altLang="en-US" sz="1800" b="1" dirty="0" err="1">
                <a:solidFill>
                  <a:srgbClr val="000000"/>
                </a:solidFill>
                <a:latin typeface="Courier New" panose="02070309020205020404" pitchFamily="49" charset="0"/>
              </a:rPr>
              <a:t>x.signal</a:t>
            </a:r>
            <a:r>
              <a:rPr lang="en-US" altLang="en-US" sz="1800" b="1" dirty="0">
                <a:solidFill>
                  <a:srgbClr val="000000"/>
                </a:solidFill>
                <a:latin typeface="Courier New" panose="02070309020205020404" pitchFamily="49" charset="0"/>
              </a:rPr>
              <a:t>(); </a:t>
            </a:r>
          </a:p>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	} </a:t>
            </a:r>
          </a:p>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   initialization code() {</a:t>
            </a:r>
          </a:p>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	 busy = FALSE; </a:t>
            </a:r>
          </a:p>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	}</a:t>
            </a:r>
          </a:p>
          <a:p>
            <a:pPr>
              <a:spcBef>
                <a:spcPct val="15000"/>
              </a:spcBef>
              <a:buNone/>
              <a:tabLst>
                <a:tab pos="1368425" algn="l"/>
                <a:tab pos="1712913" algn="l"/>
                <a:tab pos="2335213" algn="l"/>
              </a:tabLst>
            </a:pPr>
            <a:r>
              <a:rPr lang="en-US" altLang="en-US" sz="1800" b="1" dirty="0">
                <a:solidFill>
                  <a:srgbClr val="000000"/>
                </a:solidFill>
                <a:latin typeface="Courier New" panose="02070309020205020404" pitchFamily="49" charset="0"/>
              </a:rPr>
              <a:t>}</a:t>
            </a:r>
            <a:r>
              <a:rPr lang="en-US" altLang="en-US" sz="1800" b="1" dirty="0"/>
              <a:t>	</a:t>
            </a:r>
            <a:r>
              <a:rPr lang="en-US" altLang="en-US" sz="1600" b="1" dirty="0"/>
              <a:t>	</a:t>
            </a:r>
            <a:r>
              <a:rPr lang="en-US" altLang="en-US" sz="1600" dirty="0"/>
              <a:t>	</a:t>
            </a:r>
          </a:p>
        </p:txBody>
      </p:sp>
      <p:sp>
        <p:nvSpPr>
          <p:cNvPr id="2" name="頁尾版面配置區 1">
            <a:extLst>
              <a:ext uri="{FF2B5EF4-FFF2-40B4-BE49-F238E27FC236}">
                <a16:creationId xmlns:a16="http://schemas.microsoft.com/office/drawing/2014/main" id="{C69D2529-381C-490F-9527-93425222E813}"/>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B3CA6596-52B5-4BC1-8712-AB0E4658CFF1}"/>
              </a:ext>
            </a:extLst>
          </p:cNvPr>
          <p:cNvSpPr>
            <a:spLocks noGrp="1"/>
          </p:cNvSpPr>
          <p:nvPr>
            <p:ph type="sldNum" sz="quarter" idx="12"/>
          </p:nvPr>
        </p:nvSpPr>
        <p:spPr/>
        <p:txBody>
          <a:bodyPr/>
          <a:lstStyle/>
          <a:p>
            <a:pPr>
              <a:defRPr/>
            </a:pPr>
            <a:fld id="{8829B0A6-A5B9-4F19-A482-C4080EE7DAE7}" type="slidenum">
              <a:rPr lang="en-US" altLang="zh-TW" smtClean="0"/>
              <a:pPr>
                <a:defRPr/>
              </a:pPr>
              <a:t>56</a:t>
            </a:fld>
            <a:endParaRPr lang="en-US" altLang="zh-TW" dirty="0"/>
          </a:p>
        </p:txBody>
      </p:sp>
    </p:spTree>
    <p:extLst>
      <p:ext uri="{BB962C8B-B14F-4D97-AF65-F5344CB8AC3E}">
        <p14:creationId xmlns:p14="http://schemas.microsoft.com/office/powerpoint/2010/main" val="2464879535"/>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1446311" y="227807"/>
            <a:ext cx="9299377"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1919536" y="1340768"/>
            <a:ext cx="8064896" cy="4860925"/>
          </a:xfrm>
        </p:spPr>
        <p:txBody>
          <a:bodyPr/>
          <a:lstStyle/>
          <a:p>
            <a:r>
              <a:rPr lang="en-US" altLang="en-US" dirty="0"/>
              <a:t> 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Omitting  of </a:t>
            </a:r>
            <a:r>
              <a:rPr lang="en-US" altLang="en-US" b="1" dirty="0">
                <a:latin typeface="Courier New" panose="02070309020205020404" pitchFamily="49" charset="0"/>
                <a:cs typeface="Courier New" panose="02070309020205020404" pitchFamily="49" charset="0"/>
              </a:rPr>
              <a:t>acquire() </a:t>
            </a:r>
            <a:r>
              <a:rPr lang="en-US" altLang="en-US" dirty="0"/>
              <a:t>and/or </a:t>
            </a:r>
            <a:r>
              <a:rPr lang="en-US" altLang="en-US" b="1" dirty="0">
                <a:latin typeface="Courier New" panose="02070309020205020404" pitchFamily="49" charset="0"/>
                <a:cs typeface="Courier New" panose="02070309020205020404" pitchFamily="49" charset="0"/>
              </a:rPr>
              <a:t>release()</a:t>
            </a:r>
            <a:endParaRPr lang="en-US" altLang="en-US" dirty="0"/>
          </a:p>
          <a:p>
            <a:pPr marL="0" indent="0">
              <a:buNone/>
            </a:pPr>
            <a:endParaRPr lang="en-US" altLang="en-US" dirty="0"/>
          </a:p>
          <a:p>
            <a:endParaRPr lang="en-US" altLang="en-US" dirty="0"/>
          </a:p>
          <a:p>
            <a:endParaRPr lang="en-US" altLang="en-US" dirty="0"/>
          </a:p>
        </p:txBody>
      </p:sp>
      <p:sp>
        <p:nvSpPr>
          <p:cNvPr id="2" name="頁尾版面配置區 1">
            <a:extLst>
              <a:ext uri="{FF2B5EF4-FFF2-40B4-BE49-F238E27FC236}">
                <a16:creationId xmlns:a16="http://schemas.microsoft.com/office/drawing/2014/main" id="{2106BF6C-D65D-41EF-BF56-11EB059F9566}"/>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A51F9E7C-7978-4F2D-897B-275E8BCBD4A7}"/>
              </a:ext>
            </a:extLst>
          </p:cNvPr>
          <p:cNvSpPr>
            <a:spLocks noGrp="1"/>
          </p:cNvSpPr>
          <p:nvPr>
            <p:ph type="sldNum" sz="quarter" idx="12"/>
          </p:nvPr>
        </p:nvSpPr>
        <p:spPr/>
        <p:txBody>
          <a:bodyPr/>
          <a:lstStyle/>
          <a:p>
            <a:pPr>
              <a:defRPr/>
            </a:pPr>
            <a:fld id="{8829B0A6-A5B9-4F19-A482-C4080EE7DAE7}" type="slidenum">
              <a:rPr lang="en-US" altLang="zh-TW" smtClean="0"/>
              <a:pPr>
                <a:defRPr/>
              </a:pPr>
              <a:t>57</a:t>
            </a:fld>
            <a:endParaRPr lang="en-US" altLang="zh-TW" dirty="0"/>
          </a:p>
        </p:txBody>
      </p:sp>
    </p:spTree>
    <p:extLst>
      <p:ext uri="{BB962C8B-B14F-4D97-AF65-F5344CB8AC3E}">
        <p14:creationId xmlns:p14="http://schemas.microsoft.com/office/powerpoint/2010/main" val="323355617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1981200" y="196512"/>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
        <p:nvSpPr>
          <p:cNvPr id="2" name="頁尾版面配置區 1">
            <a:extLst>
              <a:ext uri="{FF2B5EF4-FFF2-40B4-BE49-F238E27FC236}">
                <a16:creationId xmlns:a16="http://schemas.microsoft.com/office/drawing/2014/main" id="{EA98AECC-A39E-421C-A136-9B736A128EA8}"/>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146704AB-F505-419A-B7CA-9523FE445718}"/>
              </a:ext>
            </a:extLst>
          </p:cNvPr>
          <p:cNvSpPr>
            <a:spLocks noGrp="1"/>
          </p:cNvSpPr>
          <p:nvPr>
            <p:ph type="sldNum" sz="quarter" idx="12"/>
          </p:nvPr>
        </p:nvSpPr>
        <p:spPr/>
        <p:txBody>
          <a:bodyPr/>
          <a:lstStyle/>
          <a:p>
            <a:pPr>
              <a:defRPr/>
            </a:pPr>
            <a:fld id="{8829B0A6-A5B9-4F19-A482-C4080EE7DAE7}" type="slidenum">
              <a:rPr lang="en-US" altLang="zh-TW" smtClean="0"/>
              <a:pPr>
                <a:defRPr/>
              </a:pPr>
              <a:t>58</a:t>
            </a:fld>
            <a:endParaRPr lang="en-US" altLang="zh-TW" dirty="0"/>
          </a:p>
        </p:txBody>
      </p:sp>
    </p:spTree>
    <p:extLst>
      <p:ext uri="{BB962C8B-B14F-4D97-AF65-F5344CB8AC3E}">
        <p14:creationId xmlns:p14="http://schemas.microsoft.com/office/powerpoint/2010/main" val="28131339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1981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21030" y="1212238"/>
            <a:ext cx="12170970"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
        <p:nvSpPr>
          <p:cNvPr id="2" name="頁尾版面配置區 1">
            <a:extLst>
              <a:ext uri="{FF2B5EF4-FFF2-40B4-BE49-F238E27FC236}">
                <a16:creationId xmlns:a16="http://schemas.microsoft.com/office/drawing/2014/main" id="{07E7BCD8-2FEA-4385-801E-EF8110033AE6}"/>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8DA0A16D-AACC-47D6-8EA2-138892D3A0BE}"/>
              </a:ext>
            </a:extLst>
          </p:cNvPr>
          <p:cNvSpPr>
            <a:spLocks noGrp="1"/>
          </p:cNvSpPr>
          <p:nvPr>
            <p:ph type="sldNum" sz="quarter" idx="12"/>
          </p:nvPr>
        </p:nvSpPr>
        <p:spPr/>
        <p:txBody>
          <a:bodyPr/>
          <a:lstStyle/>
          <a:p>
            <a:pPr>
              <a:defRPr/>
            </a:pPr>
            <a:fld id="{8829B0A6-A5B9-4F19-A482-C4080EE7DAE7}" type="slidenum">
              <a:rPr lang="en-US" altLang="zh-TW" smtClean="0"/>
              <a:pPr>
                <a:defRPr/>
              </a:pPr>
              <a:t>5</a:t>
            </a:fld>
            <a:endParaRPr lang="en-US" altLang="zh-TW" dirty="0"/>
          </a:p>
        </p:txBody>
      </p:sp>
    </p:spTree>
    <p:extLst>
      <p:ext uri="{BB962C8B-B14F-4D97-AF65-F5344CB8AC3E}">
        <p14:creationId xmlns:p14="http://schemas.microsoft.com/office/powerpoint/2010/main" val="163103411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r>
              <a:rPr lang="en-US" altLang="en-US" dirty="0"/>
              <a:t>Liveness (Cont.)</a:t>
            </a:r>
            <a:endParaRPr lang="en-US" altLang="zh-TW" dirty="0"/>
          </a:p>
        </p:txBody>
      </p:sp>
      <p:sp>
        <p:nvSpPr>
          <p:cNvPr id="23558" name="Rectangle 3"/>
          <p:cNvSpPr>
            <a:spLocks noGrp="1" noChangeArrowheads="1"/>
          </p:cNvSpPr>
          <p:nvPr>
            <p:ph type="body" idx="1"/>
          </p:nvPr>
        </p:nvSpPr>
        <p:spPr>
          <a:xfrm>
            <a:off x="1466301" y="1143001"/>
            <a:ext cx="9289032" cy="5094312"/>
          </a:xfrm>
        </p:spPr>
        <p:txBody>
          <a:bodyPr/>
          <a:lstStyle/>
          <a:p>
            <a:pPr eaLnBrk="1" hangingPunct="1">
              <a:lnSpc>
                <a:spcPct val="90000"/>
              </a:lnSpc>
              <a:tabLst>
                <a:tab pos="1887538" algn="ctr"/>
                <a:tab pos="4572000" algn="ctr"/>
              </a:tabLst>
            </a:pPr>
            <a:r>
              <a:rPr lang="en-US" altLang="zh-TW" sz="2400" dirty="0">
                <a:solidFill>
                  <a:srgbClr val="3366FF"/>
                </a:solidFill>
              </a:rPr>
              <a:t>Deadlock</a:t>
            </a:r>
            <a:r>
              <a:rPr lang="en-US" altLang="zh-TW" sz="2400" dirty="0">
                <a:solidFill>
                  <a:schemeClr val="tx2"/>
                </a:solidFill>
              </a:rPr>
              <a:t> </a:t>
            </a:r>
            <a:r>
              <a:rPr lang="en-US" altLang="zh-TW" sz="2400" dirty="0">
                <a:latin typeface="Helvetica" pitchFamily="34" charset="0"/>
              </a:rPr>
              <a:t>–</a:t>
            </a:r>
            <a:r>
              <a:rPr lang="en-US" altLang="zh-TW" sz="2400" dirty="0"/>
              <a:t> two or more processes are waiting indefinitely for an event that can be caused by only one of the waiting processes</a:t>
            </a:r>
          </a:p>
          <a:p>
            <a:pPr eaLnBrk="1" hangingPunct="1">
              <a:lnSpc>
                <a:spcPct val="90000"/>
              </a:lnSpc>
              <a:tabLst>
                <a:tab pos="1887538" algn="ctr"/>
                <a:tab pos="4572000" algn="ctr"/>
              </a:tabLst>
            </a:pPr>
            <a:r>
              <a:rPr lang="en-US" altLang="zh-TW" sz="2400" dirty="0"/>
              <a:t>Let </a:t>
            </a:r>
            <a:r>
              <a:rPr lang="en-US" altLang="zh-TW" sz="2000" dirty="0">
                <a:solidFill>
                  <a:srgbClr val="0000FF"/>
                </a:solidFill>
              </a:rPr>
              <a:t>S</a:t>
            </a:r>
            <a:r>
              <a:rPr lang="en-US" altLang="zh-TW" sz="2400" dirty="0"/>
              <a:t> and </a:t>
            </a:r>
            <a:r>
              <a:rPr lang="en-US" altLang="zh-TW" sz="2000" dirty="0">
                <a:solidFill>
                  <a:srgbClr val="0000FF"/>
                </a:solidFill>
              </a:rPr>
              <a:t>Q</a:t>
            </a:r>
            <a:r>
              <a:rPr lang="en-US" altLang="zh-TW" sz="2400" dirty="0"/>
              <a:t> be two semaphores initialized to 1</a:t>
            </a:r>
          </a:p>
          <a:p>
            <a:pPr eaLnBrk="1" hangingPunct="1">
              <a:lnSpc>
                <a:spcPct val="90000"/>
              </a:lnSpc>
              <a:buNone/>
              <a:tabLst>
                <a:tab pos="1887538" algn="ctr"/>
                <a:tab pos="4572000" algn="ctr"/>
              </a:tabLst>
            </a:pPr>
            <a:r>
              <a:rPr lang="en-US" altLang="zh-TW" sz="2400" i="1" dirty="0"/>
              <a:t>		</a:t>
            </a:r>
            <a:r>
              <a:rPr lang="en-US" altLang="zh-TW" sz="2400" i="1" dirty="0">
                <a:solidFill>
                  <a:srgbClr val="0000FF"/>
                </a:solidFill>
              </a:rPr>
              <a:t>P</a:t>
            </a:r>
            <a:r>
              <a:rPr lang="en-US" altLang="zh-TW" sz="2400" baseline="-25000" dirty="0">
                <a:solidFill>
                  <a:srgbClr val="0000FF"/>
                </a:solidFill>
              </a:rPr>
              <a:t>0</a:t>
            </a:r>
            <a:r>
              <a:rPr lang="en-US" altLang="zh-TW" sz="2400" dirty="0">
                <a:solidFill>
                  <a:srgbClr val="0000FF"/>
                </a:solidFill>
              </a:rPr>
              <a:t>		</a:t>
            </a:r>
            <a:r>
              <a:rPr lang="en-US" altLang="zh-TW" sz="2400" i="1" dirty="0">
                <a:solidFill>
                  <a:srgbClr val="0000FF"/>
                </a:solidFill>
              </a:rPr>
              <a:t>P</a:t>
            </a:r>
            <a:r>
              <a:rPr lang="en-US" altLang="zh-TW" sz="2400" baseline="-25000" dirty="0">
                <a:solidFill>
                  <a:srgbClr val="0000FF"/>
                </a:solidFill>
              </a:rPr>
              <a:t>1</a:t>
            </a:r>
          </a:p>
          <a:p>
            <a:pPr eaLnBrk="1" hangingPunct="1">
              <a:lnSpc>
                <a:spcPct val="90000"/>
              </a:lnSpc>
              <a:buNone/>
              <a:tabLst>
                <a:tab pos="1887538" algn="ctr"/>
                <a:tab pos="4572000" algn="ctr"/>
              </a:tabLst>
            </a:pPr>
            <a:r>
              <a:rPr lang="en-US" altLang="zh-TW" sz="2400" dirty="0">
                <a:solidFill>
                  <a:srgbClr val="0000FF"/>
                </a:solidFill>
              </a:rPr>
              <a:t>		    </a:t>
            </a:r>
            <a:r>
              <a:rPr lang="en-US" altLang="zh-TW" sz="2000" dirty="0">
                <a:solidFill>
                  <a:srgbClr val="0000FF"/>
                </a:solidFill>
              </a:rPr>
              <a:t>wait (S); 	                                     wait (Q);</a:t>
            </a:r>
          </a:p>
          <a:p>
            <a:pPr eaLnBrk="1" hangingPunct="1">
              <a:lnSpc>
                <a:spcPct val="90000"/>
              </a:lnSpc>
              <a:buNone/>
              <a:tabLst>
                <a:tab pos="1887538" algn="ctr"/>
                <a:tab pos="4572000" algn="ctr"/>
              </a:tabLst>
            </a:pPr>
            <a:r>
              <a:rPr lang="en-US" altLang="zh-TW" sz="2000" dirty="0">
                <a:solidFill>
                  <a:srgbClr val="0000FF"/>
                </a:solidFill>
              </a:rPr>
              <a:t>		      wait (Q); 	                                     wait (S);</a:t>
            </a:r>
          </a:p>
          <a:p>
            <a:pPr eaLnBrk="1" hangingPunct="1">
              <a:lnSpc>
                <a:spcPct val="90000"/>
              </a:lnSpc>
              <a:buNone/>
              <a:tabLst>
                <a:tab pos="1887538" algn="ctr"/>
                <a:tab pos="4572000" algn="ctr"/>
              </a:tabLst>
            </a:pPr>
            <a:r>
              <a:rPr lang="en-US" altLang="zh-TW" sz="2000" dirty="0">
                <a:solidFill>
                  <a:srgbClr val="0000FF"/>
                </a:solidFill>
              </a:rPr>
              <a:t>		...		…</a:t>
            </a:r>
          </a:p>
          <a:p>
            <a:pPr eaLnBrk="1" hangingPunct="1">
              <a:lnSpc>
                <a:spcPct val="90000"/>
              </a:lnSpc>
              <a:buNone/>
              <a:tabLst>
                <a:tab pos="1887538" algn="ctr"/>
                <a:tab pos="4572000" algn="ctr"/>
              </a:tabLst>
            </a:pPr>
            <a:r>
              <a:rPr lang="en-US" altLang="zh-TW" sz="2000" dirty="0">
                <a:solidFill>
                  <a:srgbClr val="0000FF"/>
                </a:solidFill>
              </a:rPr>
              <a:t>		        signal  (S); 	                                       signal (Q);</a:t>
            </a:r>
          </a:p>
          <a:p>
            <a:pPr eaLnBrk="1" hangingPunct="1">
              <a:lnSpc>
                <a:spcPct val="90000"/>
              </a:lnSpc>
              <a:buNone/>
              <a:tabLst>
                <a:tab pos="1887538" algn="ctr"/>
                <a:tab pos="4572000" algn="ctr"/>
              </a:tabLst>
            </a:pPr>
            <a:r>
              <a:rPr lang="en-US" altLang="zh-TW" sz="2000" dirty="0">
                <a:solidFill>
                  <a:srgbClr val="0000FF"/>
                </a:solidFill>
              </a:rPr>
              <a:t>		        signal (Q); 	                                       signal (S);</a:t>
            </a:r>
          </a:p>
          <a:p>
            <a:pPr eaLnBrk="1" hangingPunct="1">
              <a:lnSpc>
                <a:spcPct val="90000"/>
              </a:lnSpc>
              <a:tabLst>
                <a:tab pos="1887538" algn="ctr"/>
                <a:tab pos="4572000" algn="ctr"/>
              </a:tabLst>
            </a:pPr>
            <a:r>
              <a:rPr lang="en-US" altLang="zh-TW" sz="2400" dirty="0">
                <a:solidFill>
                  <a:srgbClr val="3366FF"/>
                </a:solidFill>
                <a:sym typeface="MT Extra" pitchFamily="18" charset="2"/>
              </a:rPr>
              <a:t>Starvation</a:t>
            </a:r>
            <a:r>
              <a:rPr lang="en-US" altLang="zh-TW" sz="2400" dirty="0">
                <a:sym typeface="MT Extra" pitchFamily="18" charset="2"/>
              </a:rPr>
              <a:t> </a:t>
            </a:r>
            <a:r>
              <a:rPr lang="en-US" altLang="zh-TW" sz="2400" dirty="0"/>
              <a:t> </a:t>
            </a:r>
            <a:r>
              <a:rPr lang="en-US" altLang="zh-TW" sz="2400" dirty="0">
                <a:latin typeface="Helvetica" pitchFamily="34" charset="0"/>
              </a:rPr>
              <a:t>–</a:t>
            </a:r>
            <a:r>
              <a:rPr lang="en-US" altLang="zh-TW" sz="2400" dirty="0"/>
              <a:t> indefinite blocking.  A process may never be removed from the semaphore queue in which it is suspended.</a:t>
            </a:r>
          </a:p>
          <a:p>
            <a:pPr eaLnBrk="1" hangingPunct="1">
              <a:lnSpc>
                <a:spcPct val="90000"/>
              </a:lnSpc>
              <a:tabLst>
                <a:tab pos="1887538" algn="ctr"/>
                <a:tab pos="4572000" algn="ctr"/>
              </a:tabLst>
            </a:pPr>
            <a:r>
              <a:rPr lang="en-US" altLang="zh-TW" sz="2400" dirty="0">
                <a:solidFill>
                  <a:srgbClr val="3366FF"/>
                </a:solidFill>
              </a:rPr>
              <a:t>Priority Inversion  </a:t>
            </a:r>
            <a:r>
              <a:rPr lang="en-US" altLang="zh-TW" sz="2400" dirty="0"/>
              <a:t>- Scheduling problem when lower-priority process holds a lock needed by higher-priority process</a:t>
            </a:r>
          </a:p>
          <a:p>
            <a:pPr lvl="1" eaLnBrk="1" hangingPunct="1">
              <a:lnSpc>
                <a:spcPct val="90000"/>
              </a:lnSpc>
              <a:tabLst>
                <a:tab pos="1887538" algn="ctr"/>
                <a:tab pos="4572000" algn="ctr"/>
              </a:tabLst>
            </a:pPr>
            <a:r>
              <a:rPr lang="en-US" altLang="en-US" sz="2000" dirty="0"/>
              <a:t>Solved via </a:t>
            </a:r>
            <a:r>
              <a:rPr lang="en-US" altLang="en-US" sz="2000" b="1" dirty="0"/>
              <a:t>priority-inheritance protocol</a:t>
            </a:r>
            <a:endParaRPr lang="en-US" altLang="zh-TW" sz="2000" dirty="0"/>
          </a:p>
          <a:p>
            <a:pPr eaLnBrk="1" hangingPunct="1">
              <a:lnSpc>
                <a:spcPct val="90000"/>
              </a:lnSpc>
              <a:tabLst>
                <a:tab pos="1887538" algn="ctr"/>
                <a:tab pos="4572000" algn="ctr"/>
              </a:tabLst>
            </a:pPr>
            <a:endParaRPr lang="en-US" altLang="zh-TW" sz="2400" dirty="0"/>
          </a:p>
        </p:txBody>
      </p:sp>
      <p:sp>
        <p:nvSpPr>
          <p:cNvPr id="2" name="頁尾版面配置區 1"/>
          <p:cNvSpPr>
            <a:spLocks noGrp="1"/>
          </p:cNvSpPr>
          <p:nvPr>
            <p:ph type="ftr" sz="quarter" idx="11"/>
          </p:nvPr>
        </p:nvSpPr>
        <p:spPr/>
        <p:txBody>
          <a:bodyPr/>
          <a:lstStyle/>
          <a:p>
            <a:pPr>
              <a:defRPr/>
            </a:pPr>
            <a:r>
              <a:rPr lang="en-US" altLang="zh-TW"/>
              <a:t>/64</a:t>
            </a:r>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59</a:t>
            </a:fld>
            <a:endParaRPr lang="en-US" altLang="zh-TW"/>
          </a:p>
        </p:txBody>
      </p:sp>
    </p:spTree>
    <p:extLst>
      <p:ext uri="{BB962C8B-B14F-4D97-AF65-F5344CB8AC3E}">
        <p14:creationId xmlns:p14="http://schemas.microsoft.com/office/powerpoint/2010/main" val="11148163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8">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8">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5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558">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5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uiExpand="1"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ltLang="zh-TW" sz="4000" dirty="0"/>
              <a:t>Priority Inversion</a:t>
            </a:r>
          </a:p>
        </p:txBody>
      </p:sp>
      <p:sp>
        <p:nvSpPr>
          <p:cNvPr id="996355" name="Rectangle 3"/>
          <p:cNvSpPr>
            <a:spLocks noChangeArrowheads="1"/>
          </p:cNvSpPr>
          <p:nvPr/>
        </p:nvSpPr>
        <p:spPr bwMode="auto">
          <a:xfrm>
            <a:off x="6003635"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graphicFrame>
        <p:nvGraphicFramePr>
          <p:cNvPr id="996356" name="Object 4"/>
          <p:cNvGraphicFramePr>
            <a:graphicFrameLocks noChangeAspect="1"/>
          </p:cNvGraphicFramePr>
          <p:nvPr>
            <p:extLst/>
          </p:nvPr>
        </p:nvGraphicFramePr>
        <p:xfrm>
          <a:off x="2459596" y="1124745"/>
          <a:ext cx="7272808" cy="5203701"/>
        </p:xfrm>
        <a:graphic>
          <a:graphicData uri="http://schemas.openxmlformats.org/presentationml/2006/ole">
            <mc:AlternateContent xmlns:mc="http://schemas.openxmlformats.org/markup-compatibility/2006">
              <mc:Choice xmlns:v="urn:schemas-microsoft-com:vml" Requires="v">
                <p:oleObj spid="_x0000_s1043" r:id="rId3" imgW="7050024" imgH="5041392" progId="Unknown">
                  <p:embed/>
                </p:oleObj>
              </mc:Choice>
              <mc:Fallback>
                <p:oleObj r:id="rId3" imgW="7050024" imgH="5041392" progId="Unknown">
                  <p:embed/>
                  <p:pic>
                    <p:nvPicPr>
                      <p:cNvPr id="9963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596" y="1124745"/>
                        <a:ext cx="7272808" cy="5203701"/>
                      </a:xfrm>
                      <a:prstGeom prst="rect">
                        <a:avLst/>
                      </a:prstGeom>
                      <a:solidFill>
                        <a:schemeClr val="bg1"/>
                      </a:solidFill>
                    </p:spPr>
                  </p:pic>
                </p:oleObj>
              </mc:Fallback>
            </mc:AlternateContent>
          </a:graphicData>
        </a:graphic>
      </p:graphicFrame>
      <p:sp>
        <p:nvSpPr>
          <p:cNvPr id="2" name="頁尾版面配置區 1"/>
          <p:cNvSpPr>
            <a:spLocks noGrp="1"/>
          </p:cNvSpPr>
          <p:nvPr>
            <p:ph type="ftr" sz="quarter" idx="11"/>
          </p:nvPr>
        </p:nvSpPr>
        <p:spPr/>
        <p:txBody>
          <a:bodyPr/>
          <a:lstStyle/>
          <a:p>
            <a:pPr>
              <a:defRPr/>
            </a:pPr>
            <a:r>
              <a:rPr lang="en-US" altLang="zh-TW"/>
              <a:t>/64</a:t>
            </a:r>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60</a:t>
            </a:fld>
            <a:endParaRPr lang="en-US" altLang="zh-TW"/>
          </a:p>
        </p:txBody>
      </p:sp>
    </p:spTree>
    <p:extLst>
      <p:ext uri="{BB962C8B-B14F-4D97-AF65-F5344CB8AC3E}">
        <p14:creationId xmlns:p14="http://schemas.microsoft.com/office/powerpoint/2010/main" val="1184914227"/>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p:txBody>
          <a:bodyPr/>
          <a:lstStyle/>
          <a:p>
            <a:r>
              <a:rPr lang="en-US" altLang="zh-TW" sz="4000" dirty="0"/>
              <a:t>Priority Inheritance</a:t>
            </a:r>
          </a:p>
        </p:txBody>
      </p:sp>
      <p:sp>
        <p:nvSpPr>
          <p:cNvPr id="997379" name="Rectangle 3"/>
          <p:cNvSpPr>
            <a:spLocks noChangeArrowheads="1"/>
          </p:cNvSpPr>
          <p:nvPr/>
        </p:nvSpPr>
        <p:spPr bwMode="auto">
          <a:xfrm>
            <a:off x="6003635" y="11319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graphicFrame>
        <p:nvGraphicFramePr>
          <p:cNvPr id="997380" name="Object 4"/>
          <p:cNvGraphicFramePr>
            <a:graphicFrameLocks noChangeAspect="1"/>
          </p:cNvGraphicFramePr>
          <p:nvPr>
            <p:extLst/>
          </p:nvPr>
        </p:nvGraphicFramePr>
        <p:xfrm>
          <a:off x="2711624" y="1124745"/>
          <a:ext cx="6768752" cy="5226849"/>
        </p:xfrm>
        <a:graphic>
          <a:graphicData uri="http://schemas.openxmlformats.org/presentationml/2006/ole">
            <mc:AlternateContent xmlns:mc="http://schemas.openxmlformats.org/markup-compatibility/2006">
              <mc:Choice xmlns:v="urn:schemas-microsoft-com:vml" Requires="v">
                <p:oleObj spid="_x0000_s2067" r:id="rId3" imgW="6272784" imgH="5361432" progId="Unknown">
                  <p:embed/>
                </p:oleObj>
              </mc:Choice>
              <mc:Fallback>
                <p:oleObj r:id="rId3" imgW="6272784" imgH="5361432" progId="Unknown">
                  <p:embed/>
                  <p:pic>
                    <p:nvPicPr>
                      <p:cNvPr id="9973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624" y="1124745"/>
                        <a:ext cx="6768752" cy="5226849"/>
                      </a:xfrm>
                      <a:prstGeom prst="rect">
                        <a:avLst/>
                      </a:prstGeom>
                      <a:solidFill>
                        <a:schemeClr val="bg1"/>
                      </a:solidFill>
                    </p:spPr>
                  </p:pic>
                </p:oleObj>
              </mc:Fallback>
            </mc:AlternateContent>
          </a:graphicData>
        </a:graphic>
      </p:graphicFrame>
      <p:sp>
        <p:nvSpPr>
          <p:cNvPr id="2" name="頁尾版面配置區 1"/>
          <p:cNvSpPr>
            <a:spLocks noGrp="1"/>
          </p:cNvSpPr>
          <p:nvPr>
            <p:ph type="ftr" sz="quarter" idx="11"/>
          </p:nvPr>
        </p:nvSpPr>
        <p:spPr/>
        <p:txBody>
          <a:bodyPr/>
          <a:lstStyle/>
          <a:p>
            <a:pPr>
              <a:defRPr/>
            </a:pPr>
            <a:r>
              <a:rPr lang="en-US" altLang="zh-TW"/>
              <a:t>/64</a:t>
            </a:r>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61</a:t>
            </a:fld>
            <a:endParaRPr lang="en-US" altLang="zh-TW"/>
          </a:p>
        </p:txBody>
      </p:sp>
    </p:spTree>
    <p:extLst>
      <p:ext uri="{BB962C8B-B14F-4D97-AF65-F5344CB8AC3E}">
        <p14:creationId xmlns:p14="http://schemas.microsoft.com/office/powerpoint/2010/main" val="201333594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extLst>
      <p:ext uri="{BB962C8B-B14F-4D97-AF65-F5344CB8AC3E}">
        <p14:creationId xmlns:p14="http://schemas.microsoft.com/office/powerpoint/2010/main" val="93873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1981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a:xfrm>
            <a:off x="867835" y="1484312"/>
            <a:ext cx="10547351" cy="4783137"/>
          </a:xfrm>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20483" name="Picture 1">
            <a:extLst>
              <a:ext uri="{FF2B5EF4-FFF2-40B4-BE49-F238E27FC236}">
                <a16:creationId xmlns:a16="http://schemas.microsoft.com/office/drawing/2014/main" id="{06076301-AB62-47B2-844A-A28D9D9DB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7464" y="2185418"/>
            <a:ext cx="5907508" cy="408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a:extLst>
              <a:ext uri="{FF2B5EF4-FFF2-40B4-BE49-F238E27FC236}">
                <a16:creationId xmlns:a16="http://schemas.microsoft.com/office/drawing/2014/main" id="{489D2C2A-CA36-4C31-97F6-E4BF0D95F41E}"/>
              </a:ext>
            </a:extLst>
          </p:cNvPr>
          <p:cNvSpPr>
            <a:spLocks noGrp="1"/>
          </p:cNvSpPr>
          <p:nvPr>
            <p:ph type="ftr" sz="quarter" idx="11"/>
          </p:nvPr>
        </p:nvSpPr>
        <p:spPr/>
        <p:txBody>
          <a:bodyPr/>
          <a:lstStyle/>
          <a:p>
            <a:pPr>
              <a:defRPr/>
            </a:pPr>
            <a:r>
              <a:rPr lang="en-US" altLang="zh-TW"/>
              <a:t>/61</a:t>
            </a:r>
            <a:endParaRPr lang="en-US" altLang="zh-TW" dirty="0"/>
          </a:p>
        </p:txBody>
      </p:sp>
      <p:sp>
        <p:nvSpPr>
          <p:cNvPr id="3" name="投影片編號版面配置區 2">
            <a:extLst>
              <a:ext uri="{FF2B5EF4-FFF2-40B4-BE49-F238E27FC236}">
                <a16:creationId xmlns:a16="http://schemas.microsoft.com/office/drawing/2014/main" id="{12E73114-2213-4E4D-B220-000183B609E7}"/>
              </a:ext>
            </a:extLst>
          </p:cNvPr>
          <p:cNvSpPr>
            <a:spLocks noGrp="1"/>
          </p:cNvSpPr>
          <p:nvPr>
            <p:ph type="sldNum" sz="quarter" idx="12"/>
          </p:nvPr>
        </p:nvSpPr>
        <p:spPr/>
        <p:txBody>
          <a:bodyPr/>
          <a:lstStyle/>
          <a:p>
            <a:pPr>
              <a:defRPr/>
            </a:pPr>
            <a:fld id="{8829B0A6-A5B9-4F19-A482-C4080EE7DAE7}" type="slidenum">
              <a:rPr lang="en-US" altLang="zh-TW" smtClean="0"/>
              <a:pPr>
                <a:defRPr/>
              </a:pPr>
              <a:t>6</a:t>
            </a:fld>
            <a:endParaRPr lang="en-US" altLang="zh-TW" dirty="0"/>
          </a:p>
        </p:txBody>
      </p:sp>
    </p:spTree>
    <p:extLst>
      <p:ext uri="{BB962C8B-B14F-4D97-AF65-F5344CB8AC3E}">
        <p14:creationId xmlns:p14="http://schemas.microsoft.com/office/powerpoint/2010/main" val="224114749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2345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0" y="1653517"/>
            <a:ext cx="12192000" cy="4530725"/>
          </a:xfrm>
        </p:spPr>
        <p:txBody>
          <a:bodyPr/>
          <a:lstStyle/>
          <a:p>
            <a:pPr>
              <a:buFont typeface="Monotype Sorts" pitchFamily="-84" charset="2"/>
              <a:buAutoNum type="arabicPeriod"/>
            </a:pPr>
            <a:r>
              <a:rPr lang="en-US" altLang="en-US" sz="2400" b="1" dirty="0">
                <a:solidFill>
                  <a:srgbClr val="006699"/>
                </a:solidFill>
                <a:latin typeface="+mj-lt"/>
              </a:rPr>
              <a:t>Mutual Exclusion </a:t>
            </a:r>
            <a:r>
              <a:rPr lang="en-US" altLang="en-US" sz="2400" dirty="0"/>
              <a:t>- If process </a:t>
            </a:r>
            <a:r>
              <a:rPr lang="en-US" altLang="en-US" sz="2400" b="1" i="1" dirty="0"/>
              <a:t>P</a:t>
            </a:r>
            <a:r>
              <a:rPr lang="en-US" altLang="en-US" sz="2400" b="1" i="1" baseline="-25000" dirty="0"/>
              <a:t>i</a:t>
            </a:r>
            <a:r>
              <a:rPr lang="en-US" altLang="en-US" sz="2400" b="1" dirty="0"/>
              <a:t> </a:t>
            </a:r>
            <a:r>
              <a:rPr lang="en-US" altLang="en-US" sz="2400" dirty="0"/>
              <a:t>is executing in its critical section, then no other processes can be executing in their critical sections</a:t>
            </a:r>
          </a:p>
          <a:p>
            <a:pPr>
              <a:buFont typeface="Monotype Sorts" pitchFamily="-84" charset="2"/>
              <a:buAutoNum type="arabicPeriod"/>
            </a:pPr>
            <a:r>
              <a:rPr lang="en-US" altLang="en-US" sz="2400" b="1" dirty="0">
                <a:solidFill>
                  <a:srgbClr val="006699"/>
                </a:solidFill>
                <a:latin typeface="+mj-lt"/>
              </a:rPr>
              <a:t>Progress</a:t>
            </a:r>
            <a:r>
              <a:rPr lang="en-US" altLang="en-US" sz="2400" b="1" dirty="0"/>
              <a:t> </a:t>
            </a:r>
            <a:r>
              <a:rPr lang="en-US" altLang="en-US" sz="2400" dirty="0"/>
              <a:t>- If no process is executing in its critical section and there exist some processes that wish to enter their critical section, then the selection of the process that will enter the critical section next cannot be postponed indefinitely</a:t>
            </a:r>
          </a:p>
          <a:p>
            <a:pPr>
              <a:buFont typeface="Monotype Sorts" pitchFamily="-84" charset="2"/>
              <a:buAutoNum type="arabicPeriod"/>
            </a:pPr>
            <a:r>
              <a:rPr lang="en-US" altLang="en-US" sz="2400" b="1" dirty="0">
                <a:solidFill>
                  <a:srgbClr val="006699"/>
                </a:solidFill>
                <a:latin typeface="+mj-lt"/>
              </a:rPr>
              <a:t>Bounded Waiting </a:t>
            </a:r>
            <a:r>
              <a:rPr lang="en-US" altLang="en-US" sz="2400" dirty="0"/>
              <a:t>- A bound must exist on the number of times that other processes are allowed to enter their critical sections after a process has made a request to enter its critical section and before that request is granted</a:t>
            </a:r>
            <a:r>
              <a:rPr lang="en-US" altLang="en-US" sz="2400" dirty="0">
                <a:solidFill>
                  <a:srgbClr val="993300"/>
                </a:solidFill>
              </a:rPr>
              <a:t> </a:t>
            </a:r>
            <a:endParaRPr lang="en-US" altLang="en-US" sz="2400" dirty="0"/>
          </a:p>
          <a:p>
            <a:pPr lvl="1">
              <a:buSzPct val="125000"/>
            </a:pPr>
            <a:r>
              <a:rPr lang="en-US" altLang="en-US" sz="2000" dirty="0"/>
              <a:t>Assume that each process executes at a nonzero speed </a:t>
            </a:r>
          </a:p>
          <a:p>
            <a:pPr lvl="1">
              <a:buSzPct val="125000"/>
            </a:pPr>
            <a:r>
              <a:rPr lang="en-US" altLang="en-US" sz="2000" dirty="0"/>
              <a:t>No assumption concerning </a:t>
            </a:r>
            <a:r>
              <a:rPr lang="en-US" altLang="en-US" sz="2000" b="1" dirty="0">
                <a:solidFill>
                  <a:srgbClr val="006699"/>
                </a:solidFill>
                <a:latin typeface="+mj-lt"/>
              </a:rPr>
              <a:t>relative speed </a:t>
            </a:r>
            <a:r>
              <a:rPr lang="en-US" altLang="en-US" sz="2000" dirty="0"/>
              <a:t>of the</a:t>
            </a:r>
            <a:r>
              <a:rPr lang="en-US" altLang="en-US" sz="2000" b="1" dirty="0"/>
              <a:t> </a:t>
            </a:r>
            <a:r>
              <a:rPr lang="en-US" altLang="en-US" sz="2000" b="1" i="1" dirty="0">
                <a:solidFill>
                  <a:srgbClr val="000000"/>
                </a:solidFill>
              </a:rPr>
              <a:t>n</a:t>
            </a:r>
            <a:r>
              <a:rPr lang="en-US" altLang="en-US" sz="2000" b="1" dirty="0">
                <a:solidFill>
                  <a:srgbClr val="000000"/>
                </a:solidFill>
              </a:rPr>
              <a:t> </a:t>
            </a:r>
            <a:r>
              <a:rPr lang="en-US" altLang="en-US" sz="2000" dirty="0"/>
              <a:t>processes</a:t>
            </a:r>
          </a:p>
        </p:txBody>
      </p:sp>
      <p:sp>
        <p:nvSpPr>
          <p:cNvPr id="2" name="TextBox 1"/>
          <p:cNvSpPr txBox="1"/>
          <p:nvPr/>
        </p:nvSpPr>
        <p:spPr>
          <a:xfrm>
            <a:off x="2092169" y="1130297"/>
            <a:ext cx="8587458" cy="523220"/>
          </a:xfrm>
          <a:prstGeom prst="rect">
            <a:avLst/>
          </a:prstGeom>
          <a:noFill/>
        </p:spPr>
        <p:txBody>
          <a:bodyPr wrap="square" rtlCol="0">
            <a:spAutoFit/>
          </a:bodyPr>
          <a:lstStyle/>
          <a:p>
            <a:r>
              <a:rPr lang="en-US" altLang="en-US" sz="2800" dirty="0"/>
              <a:t>Requirements for solution to critical-section problem</a:t>
            </a:r>
            <a:endParaRPr lang="en-US" sz="2800" dirty="0"/>
          </a:p>
        </p:txBody>
      </p:sp>
      <p:sp>
        <p:nvSpPr>
          <p:cNvPr id="3" name="頁尾版面配置區 2">
            <a:extLst>
              <a:ext uri="{FF2B5EF4-FFF2-40B4-BE49-F238E27FC236}">
                <a16:creationId xmlns:a16="http://schemas.microsoft.com/office/drawing/2014/main" id="{1E1B8059-4B56-4F41-9560-E91BB5431304}"/>
              </a:ext>
            </a:extLst>
          </p:cNvPr>
          <p:cNvSpPr>
            <a:spLocks noGrp="1"/>
          </p:cNvSpPr>
          <p:nvPr>
            <p:ph type="ftr" sz="quarter" idx="11"/>
          </p:nvPr>
        </p:nvSpPr>
        <p:spPr/>
        <p:txBody>
          <a:bodyPr/>
          <a:lstStyle/>
          <a:p>
            <a:pPr>
              <a:defRPr/>
            </a:pPr>
            <a:r>
              <a:rPr lang="en-US" altLang="zh-TW"/>
              <a:t>/61</a:t>
            </a:r>
            <a:endParaRPr lang="en-US" altLang="zh-TW" dirty="0"/>
          </a:p>
        </p:txBody>
      </p:sp>
      <p:sp>
        <p:nvSpPr>
          <p:cNvPr id="4" name="投影片編號版面配置區 3">
            <a:extLst>
              <a:ext uri="{FF2B5EF4-FFF2-40B4-BE49-F238E27FC236}">
                <a16:creationId xmlns:a16="http://schemas.microsoft.com/office/drawing/2014/main" id="{14A38AEE-87B8-4263-BE87-520936EC967B}"/>
              </a:ext>
            </a:extLst>
          </p:cNvPr>
          <p:cNvSpPr>
            <a:spLocks noGrp="1"/>
          </p:cNvSpPr>
          <p:nvPr>
            <p:ph type="sldNum" sz="quarter" idx="12"/>
          </p:nvPr>
        </p:nvSpPr>
        <p:spPr/>
        <p:txBody>
          <a:bodyPr/>
          <a:lstStyle/>
          <a:p>
            <a:pPr>
              <a:defRPr/>
            </a:pPr>
            <a:fld id="{8829B0A6-A5B9-4F19-A482-C4080EE7DAE7}" type="slidenum">
              <a:rPr lang="en-US" altLang="zh-TW" smtClean="0"/>
              <a:pPr>
                <a:defRPr/>
              </a:pPr>
              <a:t>7</a:t>
            </a:fld>
            <a:endParaRPr lang="en-US" altLang="zh-TW" dirty="0"/>
          </a:p>
        </p:txBody>
      </p:sp>
    </p:spTree>
    <p:extLst>
      <p:ext uri="{BB962C8B-B14F-4D97-AF65-F5344CB8AC3E}">
        <p14:creationId xmlns:p14="http://schemas.microsoft.com/office/powerpoint/2010/main" val="254894188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2177144"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1559496" y="1196752"/>
            <a:ext cx="9448869" cy="3405505"/>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lvl="1"/>
            <a:r>
              <a:rPr lang="en-US" altLang="en-US" dirty="0"/>
              <a:t>What if the critical section is code that runs for an hour?</a:t>
            </a:r>
          </a:p>
          <a:p>
            <a:pPr lvl="1"/>
            <a:r>
              <a:rPr lang="en-US" altLang="en-US" dirty="0"/>
              <a:t>Can some processes starve – never enter their critical section.</a:t>
            </a:r>
          </a:p>
          <a:p>
            <a:pPr lvl="1"/>
            <a:r>
              <a:rPr lang="en-US" altLang="en-US" dirty="0"/>
              <a:t>What if there are two CPUs?</a:t>
            </a:r>
          </a:p>
          <a:p>
            <a:pPr marL="0" indent="0">
              <a:buNone/>
            </a:pPr>
            <a:endParaRPr lang="en-US" altLang="en-US" dirty="0"/>
          </a:p>
          <a:p>
            <a:endParaRPr lang="en-US" altLang="en-US" dirty="0"/>
          </a:p>
        </p:txBody>
      </p:sp>
      <p:sp>
        <p:nvSpPr>
          <p:cNvPr id="5" name="頁尾版面配置區 4">
            <a:extLst>
              <a:ext uri="{FF2B5EF4-FFF2-40B4-BE49-F238E27FC236}">
                <a16:creationId xmlns:a16="http://schemas.microsoft.com/office/drawing/2014/main" id="{91B47256-1D6D-4243-9F80-3E1AFFDC695A}"/>
              </a:ext>
            </a:extLst>
          </p:cNvPr>
          <p:cNvSpPr>
            <a:spLocks noGrp="1"/>
          </p:cNvSpPr>
          <p:nvPr>
            <p:ph type="ftr" sz="quarter" idx="11"/>
          </p:nvPr>
        </p:nvSpPr>
        <p:spPr/>
        <p:txBody>
          <a:bodyPr/>
          <a:lstStyle/>
          <a:p>
            <a:pPr>
              <a:defRPr/>
            </a:pPr>
            <a:r>
              <a:rPr lang="en-US" altLang="zh-TW"/>
              <a:t>/61</a:t>
            </a:r>
            <a:endParaRPr lang="en-US" altLang="zh-TW" dirty="0"/>
          </a:p>
        </p:txBody>
      </p:sp>
      <p:sp>
        <p:nvSpPr>
          <p:cNvPr id="6" name="投影片編號版面配置區 5">
            <a:extLst>
              <a:ext uri="{FF2B5EF4-FFF2-40B4-BE49-F238E27FC236}">
                <a16:creationId xmlns:a16="http://schemas.microsoft.com/office/drawing/2014/main" id="{8CD1AA3C-403F-45AE-ACB9-A2DC519C55E2}"/>
              </a:ext>
            </a:extLst>
          </p:cNvPr>
          <p:cNvSpPr>
            <a:spLocks noGrp="1"/>
          </p:cNvSpPr>
          <p:nvPr>
            <p:ph type="sldNum" sz="quarter" idx="12"/>
          </p:nvPr>
        </p:nvSpPr>
        <p:spPr/>
        <p:txBody>
          <a:bodyPr/>
          <a:lstStyle/>
          <a:p>
            <a:pPr>
              <a:defRPr/>
            </a:pPr>
            <a:fld id="{8829B0A6-A5B9-4F19-A482-C4080EE7DAE7}" type="slidenum">
              <a:rPr lang="en-US" altLang="zh-TW" smtClean="0"/>
              <a:pPr>
                <a:defRPr/>
              </a:pPr>
              <a:t>8</a:t>
            </a:fld>
            <a:endParaRPr lang="en-US" altLang="zh-TW" dirty="0"/>
          </a:p>
        </p:txBody>
      </p:sp>
    </p:spTree>
    <p:extLst>
      <p:ext uri="{BB962C8B-B14F-4D97-AF65-F5344CB8AC3E}">
        <p14:creationId xmlns:p14="http://schemas.microsoft.com/office/powerpoint/2010/main" val="23787094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ickley Script LET" pitchFamily="2" charset="0"/>
            <a:ea typeface="新細明體" pitchFamily="18" charset="-120"/>
          </a:defRPr>
        </a:defPPr>
      </a:lstStyle>
    </a:spDef>
    <a:ln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ickley Script LET" pitchFamily="2" charset="0"/>
            <a:ea typeface="新細明體" pitchFamily="18" charset="-12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13490</TotalTime>
  <Words>4627</Words>
  <Application>Microsoft Office PowerPoint</Application>
  <PresentationFormat>寬螢幕</PresentationFormat>
  <Paragraphs>798</Paragraphs>
  <Slides>63</Slides>
  <Notes>44</Notes>
  <HiddenSlides>0</HiddenSlides>
  <MMClips>0</MMClips>
  <ScaleCrop>false</ScaleCrop>
  <HeadingPairs>
    <vt:vector size="8" baseType="variant">
      <vt:variant>
        <vt:lpstr>使用字型</vt:lpstr>
      </vt:variant>
      <vt:variant>
        <vt:i4>15</vt:i4>
      </vt:variant>
      <vt:variant>
        <vt:lpstr>佈景主題</vt:lpstr>
      </vt:variant>
      <vt:variant>
        <vt:i4>1</vt:i4>
      </vt:variant>
      <vt:variant>
        <vt:lpstr>內嵌 OLE 伺服程式</vt:lpstr>
      </vt:variant>
      <vt:variant>
        <vt:i4>1</vt:i4>
      </vt:variant>
      <vt:variant>
        <vt:lpstr>投影片標題</vt:lpstr>
      </vt:variant>
      <vt:variant>
        <vt:i4>63</vt:i4>
      </vt:variant>
    </vt:vector>
  </HeadingPairs>
  <TitlesOfParts>
    <vt:vector size="80" baseType="lpstr">
      <vt:lpstr>Bickley Script LET</vt:lpstr>
      <vt:lpstr>Monotype Sorts</vt:lpstr>
      <vt:lpstr>MS PGothic</vt:lpstr>
      <vt:lpstr>全真中隸書</vt:lpstr>
      <vt:lpstr>新細明體</vt:lpstr>
      <vt:lpstr>Arial</vt:lpstr>
      <vt:lpstr>Consolas</vt:lpstr>
      <vt:lpstr>Courier New</vt:lpstr>
      <vt:lpstr>Helvetica</vt:lpstr>
      <vt:lpstr>MT Extra</vt:lpstr>
      <vt:lpstr>Symbol</vt:lpstr>
      <vt:lpstr>Times New Roman</vt:lpstr>
      <vt:lpstr>Verdana</vt:lpstr>
      <vt:lpstr>Webdings</vt:lpstr>
      <vt:lpstr>Wingdings</vt:lpstr>
      <vt:lpstr>1_Default Design</vt:lpstr>
      <vt:lpstr>Unknown</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(1) for Process Pi Pj</vt:lpstr>
      <vt:lpstr>Correctness of the Software Solution </vt:lpstr>
      <vt:lpstr>Algorithm (2) for Process Pi Pj</vt:lpstr>
      <vt:lpstr>Peterson’s Solution</vt:lpstr>
      <vt:lpstr>Algorithm (3) for Process Pi Pj</vt:lpstr>
      <vt:lpstr>Correctness of Peterson’s Solution </vt:lpstr>
      <vt:lpstr>Peterson’s Solution and Modern Architecture</vt:lpstr>
      <vt:lpstr>Modern Architecture Example</vt:lpstr>
      <vt:lpstr>Modern Architecture Example (Cont.)</vt:lpstr>
      <vt:lpstr>Peterson’s Solution Revisited</vt:lpstr>
      <vt:lpstr>Synchronization Hardware</vt:lpstr>
      <vt:lpstr>Memory Barrier</vt:lpstr>
      <vt:lpstr>Memory Barrier Instructions</vt:lpstr>
      <vt:lpstr>Memory Barrier Example</vt:lpstr>
      <vt:lpstr>Hardware Instructions</vt:lpstr>
      <vt:lpstr>The test_and_set  Instruction </vt:lpstr>
      <vt:lpstr>Solution Using test_and_set()</vt:lpstr>
      <vt:lpstr>The compare_and_swap  Instruction </vt:lpstr>
      <vt:lpstr>Solution using compare_and_swap</vt:lpstr>
      <vt:lpstr>The swap  Instruction</vt:lpstr>
      <vt:lpstr>Solution using swap</vt:lpstr>
      <vt:lpstr>Bounded-waiting Mutual Exclusion </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semaphore mutex;  // (initially  = 1) semaphore next;     // (initially  = 0) int next-count = 0; semaphore x-sem; // (initially  = 0) int x-count = 0;</vt:lpstr>
      <vt:lpstr>Resuming Processes within a Monitor</vt:lpstr>
      <vt:lpstr>PowerPoint 簡報</vt:lpstr>
      <vt:lpstr>A Monitor to Allocate Single Resource</vt:lpstr>
      <vt:lpstr>Single Resource Monitor (Cont.)</vt:lpstr>
      <vt:lpstr>Liveness</vt:lpstr>
      <vt:lpstr>Liveness (Cont.)</vt:lpstr>
      <vt:lpstr>Priority Inversion</vt:lpstr>
      <vt:lpstr>Priority Inheritance</vt:lpstr>
      <vt:lpstr>End of Chapter 6</vt:lpstr>
    </vt:vector>
  </TitlesOfParts>
  <Company>RTSL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智文 薛</cp:lastModifiedBy>
  <cp:revision>754</cp:revision>
  <cp:lastPrinted>2011-11-20T14:32:55Z</cp:lastPrinted>
  <dcterms:created xsi:type="dcterms:W3CDTF">2001-12-27T10:28:16Z</dcterms:created>
  <dcterms:modified xsi:type="dcterms:W3CDTF">2020-04-15T06:02:25Z</dcterms:modified>
</cp:coreProperties>
</file>