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9" r:id="rId2"/>
    <p:sldId id="332" r:id="rId3"/>
    <p:sldId id="453" r:id="rId4"/>
    <p:sldId id="454" r:id="rId5"/>
    <p:sldId id="419" r:id="rId6"/>
    <p:sldId id="420" r:id="rId7"/>
    <p:sldId id="421" r:id="rId8"/>
    <p:sldId id="422" r:id="rId9"/>
    <p:sldId id="358" r:id="rId10"/>
    <p:sldId id="353" r:id="rId11"/>
    <p:sldId id="452" r:id="rId12"/>
    <p:sldId id="449" r:id="rId13"/>
    <p:sldId id="363" r:id="rId14"/>
    <p:sldId id="364" r:id="rId15"/>
    <p:sldId id="365" r:id="rId16"/>
    <p:sldId id="451" r:id="rId17"/>
    <p:sldId id="367" r:id="rId18"/>
    <p:sldId id="374" r:id="rId19"/>
    <p:sldId id="375" r:id="rId20"/>
    <p:sldId id="376" r:id="rId21"/>
    <p:sldId id="384" r:id="rId22"/>
    <p:sldId id="428" r:id="rId23"/>
    <p:sldId id="385" r:id="rId24"/>
    <p:sldId id="429" r:id="rId25"/>
    <p:sldId id="386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4" r:id="rId40"/>
    <p:sldId id="445" r:id="rId41"/>
    <p:sldId id="446" r:id="rId42"/>
    <p:sldId id="447" r:id="rId43"/>
    <p:sldId id="448" r:id="rId44"/>
    <p:sldId id="423" r:id="rId45"/>
    <p:sldId id="424" r:id="rId46"/>
    <p:sldId id="426" r:id="rId47"/>
    <p:sldId id="427" r:id="rId48"/>
    <p:sldId id="404" r:id="rId49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8" autoAdjust="0"/>
    <p:restoredTop sz="87002" autoAdjust="0"/>
  </p:normalViewPr>
  <p:slideViewPr>
    <p:cSldViewPr>
      <p:cViewPr varScale="1">
        <p:scale>
          <a:sx n="99" d="100"/>
          <a:sy n="99" d="100"/>
        </p:scale>
        <p:origin x="720" y="90"/>
      </p:cViewPr>
      <p:guideLst>
        <p:guide orient="horz" pos="2160"/>
        <p:guide pos="2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186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4167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no need to lock at all</a:t>
            </a:r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Lisp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90F8E174-DBF0-4566-91F7-6F1E2C39E85A}" type="slidenum">
              <a:rPr lang="en-US" altLang="zh-TW" smtClean="0">
                <a:latin typeface="Arial" charset="0"/>
              </a:rPr>
              <a:pPr eaLnBrk="1" hangingPunct="1"/>
              <a:t>7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57A0A0ED-86C1-4D98-B1F0-36AEFEB844BF}" type="slidenum">
              <a:rPr lang="en-US" altLang="zh-TW" sz="1300" smtClean="0">
                <a:latin typeface="Times New Roman" pitchFamily="18" charset="0"/>
                <a:ea typeface="MS PGothic" pitchFamily="34" charset="-128"/>
              </a:rPr>
              <a:pPr eaLnBrk="1" hangingPunct="1"/>
              <a:t>9</a:t>
            </a:fld>
            <a:endParaRPr lang="en-US" altLang="zh-TW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4521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Where are the critical</a:t>
            </a:r>
            <a:r>
              <a:rPr lang="en-US" altLang="zh-TW" baseline="0" dirty="0"/>
              <a:t> sections?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0216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CFC14DB-8A99-44CB-BA83-39417D26C1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530489F-79EC-4897-869D-780965D7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83414BD-B475-4106-B6CC-2A825BC1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5EEFC8D-4A80-4C8D-BB98-5471F8F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E292785-34F4-4129-BCFD-B22D0AC1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0D32FCA-31DE-4EA5-82C1-CF345076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90E6124-7B97-4EBF-8990-F55FBAA1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449F6A7-C9D3-4C68-84CF-E1FEED2C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21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5"/>
            <a:ext cx="109728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5267" y="123349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9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8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  <p:sldLayoutId id="2147483723" r:id="rId13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1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Bounded-Buffer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3813"/>
            <a:ext cx="7474024" cy="3725862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3333FF"/>
                </a:solidFill>
              </a:rPr>
              <a:t>N</a:t>
            </a:r>
            <a:r>
              <a:rPr lang="en-US" altLang="zh-TW" sz="2800" dirty="0"/>
              <a:t> buffers, each can hold one item</a:t>
            </a:r>
          </a:p>
          <a:p>
            <a:pPr eaLnBrk="1" hangingPunct="1"/>
            <a:r>
              <a:rPr lang="en-US" altLang="zh-TW" sz="2800" dirty="0"/>
              <a:t>Semaphore </a:t>
            </a:r>
            <a:r>
              <a:rPr lang="en-US" altLang="zh-TW" sz="2800" dirty="0" err="1">
                <a:solidFill>
                  <a:srgbClr val="FF0000"/>
                </a:solidFill>
              </a:rPr>
              <a:t>mutex</a:t>
            </a:r>
            <a:r>
              <a:rPr lang="en-US" altLang="zh-TW" sz="2800" dirty="0"/>
              <a:t> initialized to the value </a:t>
            </a:r>
            <a:r>
              <a:rPr lang="en-US" altLang="zh-TW" sz="2800" dirty="0">
                <a:solidFill>
                  <a:srgbClr val="3333FF"/>
                </a:solidFill>
              </a:rPr>
              <a:t>1</a:t>
            </a:r>
          </a:p>
          <a:p>
            <a:pPr eaLnBrk="1" hangingPunct="1"/>
            <a:r>
              <a:rPr lang="en-US" altLang="zh-TW" sz="2800" dirty="0"/>
              <a:t>Semaphore </a:t>
            </a:r>
            <a:r>
              <a:rPr lang="en-US" altLang="zh-TW" sz="2800" dirty="0">
                <a:solidFill>
                  <a:srgbClr val="FF0000"/>
                </a:solidFill>
              </a:rPr>
              <a:t>full </a:t>
            </a:r>
            <a:r>
              <a:rPr lang="en-US" altLang="zh-TW" sz="2800" dirty="0"/>
              <a:t>initialized to the value </a:t>
            </a:r>
            <a:r>
              <a:rPr lang="en-US" altLang="zh-TW" sz="2800" dirty="0">
                <a:solidFill>
                  <a:srgbClr val="3333FF"/>
                </a:solidFill>
              </a:rPr>
              <a:t>0</a:t>
            </a:r>
          </a:p>
          <a:p>
            <a:pPr eaLnBrk="1" hangingPunct="1"/>
            <a:r>
              <a:rPr lang="en-US" altLang="zh-TW" sz="2800" dirty="0"/>
              <a:t>Semaphore </a:t>
            </a:r>
            <a:r>
              <a:rPr lang="en-US" altLang="zh-TW" sz="2800" dirty="0">
                <a:solidFill>
                  <a:srgbClr val="FF0000"/>
                </a:solidFill>
              </a:rPr>
              <a:t>empty</a:t>
            </a:r>
            <a:r>
              <a:rPr lang="en-US" altLang="zh-TW" sz="2800" dirty="0"/>
              <a:t> initialized to the value </a:t>
            </a:r>
            <a:r>
              <a:rPr lang="en-US" altLang="zh-TW" sz="2800" dirty="0">
                <a:solidFill>
                  <a:srgbClr val="3333FF"/>
                </a:solidFill>
              </a:rPr>
              <a:t>N</a:t>
            </a:r>
            <a:r>
              <a:rPr lang="en-US" altLang="zh-TW" sz="2800" dirty="0"/>
              <a:t>.</a:t>
            </a:r>
          </a:p>
          <a:p>
            <a:pPr eaLnBrk="1" hangingPunct="1"/>
            <a:endParaRPr lang="en-US" altLang="zh-TW" sz="2800" dirty="0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016086" y="3246439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TW" altLang="zh-TW">
              <a:latin typeface="Helvetica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099209" y="0"/>
            <a:ext cx="7993582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Bounded Buffer Problem (Cont.)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6" y="1420814"/>
            <a:ext cx="3694435" cy="455612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400" dirty="0"/>
              <a:t>producer process</a:t>
            </a:r>
          </a:p>
          <a:p>
            <a:pPr eaLnBrk="1" hangingPunct="1">
              <a:buNone/>
            </a:pPr>
            <a:endParaRPr lang="en-US" altLang="zh-TW" sz="20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do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TW" altLang="en-US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//   produce an item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</a:t>
            </a:r>
            <a:r>
              <a:rPr lang="zh-TW" altLang="en-US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wait (empty);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wait (</a:t>
            </a:r>
            <a:r>
              <a:rPr lang="en-US" altLang="zh-TW" sz="2000" dirty="0" err="1">
                <a:solidFill>
                  <a:srgbClr val="0000FF"/>
                </a:solidFill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//  add the item to the  buffer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zh-TW" altLang="en-US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     signal (</a:t>
            </a:r>
            <a:r>
              <a:rPr lang="en-US" altLang="zh-TW" sz="2000" dirty="0" err="1">
                <a:solidFill>
                  <a:srgbClr val="0000FF"/>
                </a:solidFill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signal (full);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 while (TRUE);</a:t>
            </a:r>
          </a:p>
        </p:txBody>
      </p:sp>
      <p:sp>
        <p:nvSpPr>
          <p:cNvPr id="8200" name="Rectangle 3"/>
          <p:cNvSpPr txBox="1">
            <a:spLocks noChangeArrowheads="1"/>
          </p:cNvSpPr>
          <p:nvPr/>
        </p:nvSpPr>
        <p:spPr bwMode="auto">
          <a:xfrm>
            <a:off x="6168008" y="1484785"/>
            <a:ext cx="4033142" cy="4537075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2400" dirty="0">
                <a:latin typeface="+mn-lt"/>
                <a:ea typeface="+mn-ea"/>
              </a:rPr>
              <a:t>consumer process</a:t>
            </a:r>
          </a:p>
          <a:p>
            <a:pPr algn="l" eaLnBrk="1" hangingPunct="1"/>
            <a:endParaRPr lang="en-US" altLang="zh-TW" sz="2000" dirty="0">
              <a:latin typeface="+mn-lt"/>
              <a:ea typeface="+mn-ea"/>
            </a:endParaRP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do {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    </a:t>
            </a:r>
            <a:r>
              <a:rPr lang="zh-TW" altLang="en-US" sz="2000" dirty="0">
                <a:solidFill>
                  <a:srgbClr val="0000FF"/>
                </a:solidFill>
                <a:latin typeface="+mn-lt"/>
                <a:ea typeface="+mn-ea"/>
              </a:rPr>
              <a:t>      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wait (full);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           wait (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  <a:ea typeface="+mn-ea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);</a:t>
            </a:r>
          </a:p>
          <a:p>
            <a:pPr algn="l" eaLnBrk="1" hangingPunct="1"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l" eaLnBrk="1" hangingPunct="1">
              <a:buFont typeface="Monotype Sorts" pitchFamily="2" charset="2"/>
              <a:buNone/>
            </a:pPr>
            <a:r>
              <a:rPr lang="zh-TW" altLang="en-US" sz="2000" dirty="0">
                <a:solidFill>
                  <a:srgbClr val="0000FF"/>
                </a:solidFill>
                <a:latin typeface="+mn-lt"/>
                <a:ea typeface="+mn-ea"/>
              </a:rPr>
              <a:t>    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//  remove an item from  buffer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           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zh-TW" altLang="en-US" sz="2000" dirty="0">
                <a:solidFill>
                  <a:srgbClr val="0000FF"/>
                </a:solidFill>
                <a:latin typeface="+mn-lt"/>
                <a:ea typeface="+mn-ea"/>
              </a:rPr>
              <a:t>          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signal (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  <a:ea typeface="+mn-ea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);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           signal (empty);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             </a:t>
            </a: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    //  consume the item </a:t>
            </a:r>
          </a:p>
          <a:p>
            <a:pPr algn="l" eaLnBrk="1" hangingPunct="1"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l" eaLnBrk="1" hangingPunct="1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+mn-ea"/>
              </a:rPr>
              <a:t>} while (TRUE);</a:t>
            </a:r>
            <a:r>
              <a:rPr lang="zh-TW" altLang="en-US" sz="2000" dirty="0">
                <a:solidFill>
                  <a:srgbClr val="0000FF"/>
                </a:solidFill>
                <a:latin typeface="+mn-lt"/>
                <a:ea typeface="+mn-ea"/>
              </a:rPr>
              <a:t>      </a:t>
            </a:r>
            <a:endParaRPr lang="en-US" altLang="zh-TW" sz="20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08373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4813" y="230029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7325" y="1329713"/>
            <a:ext cx="9001000" cy="4979607"/>
          </a:xfrm>
        </p:spPr>
        <p:txBody>
          <a:bodyPr/>
          <a:lstStyle/>
          <a:p>
            <a:r>
              <a:rPr lang="en-US" altLang="en-US" sz="2400" dirty="0"/>
              <a:t>A data set is shared among a number of concurrent processes</a:t>
            </a:r>
          </a:p>
          <a:p>
            <a:pPr lvl="1"/>
            <a:r>
              <a:rPr lang="en-US" altLang="en-US" sz="2000" b="1" dirty="0"/>
              <a:t>Readers</a:t>
            </a:r>
            <a:r>
              <a:rPr lang="en-US" altLang="en-US" sz="2000" dirty="0"/>
              <a:t> – only read the data set; they do </a:t>
            </a:r>
            <a:r>
              <a:rPr lang="en-US" altLang="en-US" sz="2000" b="1" i="1" dirty="0"/>
              <a:t>not</a:t>
            </a:r>
            <a:r>
              <a:rPr lang="en-US" altLang="en-US" sz="2000" b="1" dirty="0"/>
              <a:t> </a:t>
            </a:r>
            <a:r>
              <a:rPr lang="en-US" altLang="en-US" sz="2000" dirty="0"/>
              <a:t>perform any updates</a:t>
            </a:r>
          </a:p>
          <a:p>
            <a:pPr lvl="1"/>
            <a:r>
              <a:rPr lang="en-US" altLang="en-US" sz="2000" b="1" dirty="0"/>
              <a:t>Writers</a:t>
            </a:r>
            <a:r>
              <a:rPr lang="en-US" altLang="en-US" sz="2000" dirty="0"/>
              <a:t>   – can both read and write</a:t>
            </a:r>
          </a:p>
          <a:p>
            <a:r>
              <a:rPr lang="en-US" altLang="en-US" sz="2400" dirty="0"/>
              <a:t>Problem – allow multiple readers to read at the same time</a:t>
            </a:r>
          </a:p>
          <a:p>
            <a:pPr lvl="1"/>
            <a:r>
              <a:rPr lang="en-US" altLang="en-US" sz="2000" dirty="0"/>
              <a:t>Only one single writer can access the shared data at the same time</a:t>
            </a:r>
          </a:p>
          <a:p>
            <a:r>
              <a:rPr lang="en-US" altLang="en-US" sz="2400" dirty="0"/>
              <a:t>Several variations of how readers and writers are considered  – all involve some form of priorities</a:t>
            </a:r>
          </a:p>
          <a:p>
            <a:r>
              <a:rPr lang="en-US" altLang="en-US" sz="2400" dirty="0"/>
              <a:t>Shared Data</a:t>
            </a:r>
          </a:p>
          <a:p>
            <a:pPr lvl="1"/>
            <a:r>
              <a:rPr lang="en-US" altLang="en-US" sz="2000" dirty="0"/>
              <a:t>Data set</a:t>
            </a:r>
          </a:p>
          <a:p>
            <a:pPr lvl="1"/>
            <a:r>
              <a:rPr lang="en-US" altLang="en-US" sz="2000" dirty="0"/>
              <a:t>Semaphore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initialized to 1</a:t>
            </a:r>
          </a:p>
          <a:p>
            <a:pPr lvl="1"/>
            <a:r>
              <a:rPr lang="en-US" altLang="en-US" sz="2000" dirty="0"/>
              <a:t>Semaphore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initialized to 1</a:t>
            </a:r>
          </a:p>
          <a:p>
            <a:pPr lvl="1"/>
            <a:r>
              <a:rPr lang="en-US" altLang="en-US" sz="2000" dirty="0"/>
              <a:t>Integer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000" dirty="0"/>
              <a:t> initialized to 0</a:t>
            </a:r>
          </a:p>
          <a:p>
            <a:endParaRPr lang="en-US" altLang="en-US" sz="2400" dirty="0"/>
          </a:p>
          <a:p>
            <a:pPr lvl="1"/>
            <a:endParaRPr lang="en-US" altLang="en-US" sz="20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41C6C49-19D7-4910-BF56-8D40C32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DD7436-6C5D-41C0-A2F0-EAFDFAF3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1743" y="260648"/>
            <a:ext cx="850728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920" y="1340768"/>
            <a:ext cx="835216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wait(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C620F8D-933E-4A7A-BD1F-890EE11D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25F8D0-E9AB-45CA-BE86-42F937FD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6571" y="332656"/>
            <a:ext cx="8507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504" y="1052736"/>
            <a:ext cx="8928992" cy="55446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</a:t>
            </a:r>
            <a:r>
              <a:rPr lang="en-US" altLang="en-US" sz="2000" b="1" dirty="0">
                <a:latin typeface="Courier New" panose="02070309020205020404" pitchFamily="49" charset="0"/>
              </a:rPr>
              <a:t>while (true){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	wait(mutex);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	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		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20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	     		wait(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20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		signal(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1A07711-D214-4E87-A35D-EDE3B7E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0D2B40-A9DB-43A4-96C5-F69AD7F8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68" y="260648"/>
            <a:ext cx="9187464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34" y="1412776"/>
            <a:ext cx="10689732" cy="4769838"/>
          </a:xfrm>
        </p:spPr>
        <p:txBody>
          <a:bodyPr/>
          <a:lstStyle/>
          <a:p>
            <a:r>
              <a:rPr lang="en-US" altLang="en-US" sz="2400" dirty="0"/>
              <a:t>The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solution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sz="2400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sz="2000" dirty="0"/>
              <a:t>Once a writer is ready to write, no “newly arrived reader” is allowed  to read.</a:t>
            </a:r>
          </a:p>
          <a:p>
            <a:r>
              <a:rPr lang="en-US" altLang="en-US" sz="2400" dirty="0"/>
              <a:t>Both the first and second may result in starvation, leading to even more variations</a:t>
            </a:r>
          </a:p>
          <a:p>
            <a:r>
              <a:rPr lang="en-US" altLang="en-US" sz="2400" dirty="0"/>
              <a:t>Problem is solved on some systems by kernel providing reader-writer locks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EC02F8A-D078-459A-AB8C-4BE0C631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3998AE-1863-40E3-878E-0972CA0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684" y="1052736"/>
            <a:ext cx="7836532" cy="5328592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9AD2308D-B3D9-4901-B8E9-D863AC6E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08" y="1700808"/>
            <a:ext cx="3672408" cy="34563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769" y="1875699"/>
            <a:ext cx="3066320" cy="29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9CC31E4-085A-4F89-AAF7-A2054F0B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BBF4E1-9F6C-4019-A97B-C693A76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180176"/>
            <a:ext cx="1116123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632" y="1268760"/>
            <a:ext cx="7107237" cy="5184576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(chopstick[i] );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 while */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 while */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What is the problem with this algorithm?</a:t>
            </a:r>
          </a:p>
          <a:p>
            <a:pPr marL="1195388" lvl="2" indent="-338138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F1A76FE-81D8-4053-B9C0-B1E96866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FF89C6-8798-4C67-BA04-98EFE9A2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1568" y="188912"/>
            <a:ext cx="10088863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9616" y="1124744"/>
            <a:ext cx="8280920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87A0A46-4581-47F0-A212-AABF5BBF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746C55-F5F8-4418-AB50-51AE220B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231437"/>
            <a:ext cx="9692219" cy="63817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3592" y="1297873"/>
            <a:ext cx="7560840" cy="4939439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self[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46A47F5-443B-4582-B6DF-810D422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1245C6-8917-4E81-AA03-6710D662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4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10225136" cy="4008762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</a:p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16514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2A13403-2E2C-42B0-8902-930E5E15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BF2D0D-7E92-4DA9-B080-98514898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3491" y="1268760"/>
            <a:ext cx="9145016" cy="50405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dirty="0"/>
              <a:t> 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666" y="179387"/>
            <a:ext cx="9990667" cy="63817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to Dining Philosophers (Cont.)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E506C15-27BC-4DDC-B767-56CFD77F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56AADB-82AD-4B73-B4E7-6BDF3BB3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189" y="188640"/>
            <a:ext cx="89089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2296" y="1340768"/>
            <a:ext cx="9087408" cy="4968552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/>
              <a:t>Spinlocking-thread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5444469-0DCC-486F-876C-253AE14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CE7D3F-1EC7-451D-8254-DA688651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7744" y="260648"/>
            <a:ext cx="886732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1" y="1233489"/>
            <a:ext cx="6943725" cy="755351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A892B49-25A5-4539-A4C1-A8D6DE61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789" y="2385417"/>
            <a:ext cx="7831659" cy="2699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564905"/>
            <a:ext cx="732760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AD9491E-6920-4490-AA16-040F421E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119B62-48F0-4F63-989B-385460B7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2538" y="227825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7468" y="1336949"/>
            <a:ext cx="9577064" cy="5044379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single-CPU system, spinlocks replaced by enabling and disabling kernel preemption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EAAED17-0A3D-425A-BED4-9C1DD440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5D023C-B419-4B43-AB89-47D5A51B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2538" y="117637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0186" y="1077913"/>
            <a:ext cx="7688263" cy="5375423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509120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162471C-1A15-4489-A1EF-A7451195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0E81C-F947-4630-B869-D5B92602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7326" y="21849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17102" y="1225000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640" y="1484784"/>
            <a:ext cx="6264696" cy="4897015"/>
          </a:xfrm>
        </p:spPr>
        <p:txBody>
          <a:bodyPr/>
          <a:lstStyle/>
          <a:p>
            <a:r>
              <a:rPr lang="en-US" altLang="en-US" dirty="0"/>
              <a:t>Creating and initializing the lock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05" y="1988174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05" y="4262770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E4B400E-EE46-4493-BA1E-B60FEAA4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28A29D-5ACF-49DF-83A7-F0E0FE70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66" y="1484784"/>
            <a:ext cx="10046101" cy="4525962"/>
          </a:xfrm>
        </p:spPr>
        <p:txBody>
          <a:bodyPr/>
          <a:lstStyle/>
          <a:p>
            <a:r>
              <a:rPr lang="en-US" altLang="en-US" dirty="0"/>
              <a:t>POSIX provides two versions – </a:t>
            </a:r>
            <a:r>
              <a:rPr lang="en-US" altLang="en-US" b="1" dirty="0"/>
              <a:t>named</a:t>
            </a:r>
            <a:r>
              <a:rPr lang="en-US" altLang="en-US" dirty="0"/>
              <a:t> and </a:t>
            </a:r>
            <a:r>
              <a:rPr lang="en-US" altLang="en-US" b="1" dirty="0"/>
              <a:t>unnamed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Named semaphores can be used by unrelated processes, unnamed cannot.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1CAA2E4-1401-4215-A1B6-0ED3D09D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52C6B13-D79F-4CA5-AC2C-4FCD307C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233488"/>
            <a:ext cx="10469769" cy="5363864"/>
          </a:xfrm>
        </p:spPr>
        <p:txBody>
          <a:bodyPr/>
          <a:lstStyle/>
          <a:p>
            <a:r>
              <a:rPr lang="en-US" altLang="en-US" sz="2400" dirty="0"/>
              <a:t>Creating and initializing the semaphore: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Another process can access the semaphore by referring to its name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945728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4510088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E4FA211-240F-4FBF-84E4-112545F1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BED77A-9424-4600-BC1B-53805D7C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12" y="1285460"/>
            <a:ext cx="10547351" cy="5095868"/>
          </a:xfrm>
        </p:spPr>
        <p:txBody>
          <a:bodyPr/>
          <a:lstStyle/>
          <a:p>
            <a:r>
              <a:rPr lang="en-US" altLang="en-US" sz="2400" dirty="0"/>
              <a:t>Creating and initializing the semaphore: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847435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4149080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2FF89DC-DA71-4B5B-A037-70C8C172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A63246-9496-4A22-8F77-B7EB11DC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二元號誌 </a:t>
            </a:r>
            <a:r>
              <a:rPr lang="en-US" altLang="zh-TW" dirty="0"/>
              <a:t>(1/2) - binary semaphore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Times New Roman" pitchFamily="18" charset="0"/>
              </a:rPr>
              <a:t>二元號誌的值只限定為 </a:t>
            </a:r>
            <a:r>
              <a:rPr lang="en-US" altLang="zh-TW" dirty="0">
                <a:latin typeface="Times New Roman" pitchFamily="18" charset="0"/>
              </a:rPr>
              <a:t>0 </a:t>
            </a:r>
            <a:r>
              <a:rPr lang="zh-TW" altLang="en-US" dirty="0">
                <a:latin typeface="Times New Roman" pitchFamily="18" charset="0"/>
              </a:rPr>
              <a:t>或 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zh-TW" altLang="en-US" dirty="0">
                <a:latin typeface="Times New Roman" pitchFamily="18" charset="0"/>
              </a:rPr>
              <a:t>利用硬體對二元數值的運算支援，二元號誌的實作要比計數號誌簡單快速得多。 </a:t>
            </a:r>
          </a:p>
          <a:p>
            <a:pPr lvl="1" eaLnBrk="1" hangingPunct="1"/>
            <a:r>
              <a:rPr lang="zh-TW" altLang="en-US" dirty="0">
                <a:latin typeface="Times New Roman" pitchFamily="18" charset="0"/>
              </a:rPr>
              <a:t>可以利用二元號誌來實作計數號誌。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turn</a:t>
            </a:r>
            <a:r>
              <a:rPr lang="en-US" altLang="zh-TW" dirty="0">
                <a:latin typeface="Times New Roman" pitchFamily="18" charset="0"/>
                <a:sym typeface="Wingdings" panose="05000000000000000000" pitchFamily="2" charset="2"/>
              </a:rPr>
              <a:t>, flag, </a:t>
            </a:r>
            <a:r>
              <a:rPr lang="en-US" altLang="zh-TW" dirty="0" err="1">
                <a:latin typeface="Times New Roman" pitchFamily="18" charset="0"/>
                <a:sym typeface="Wingdings" panose="05000000000000000000" pitchFamily="2" charset="2"/>
              </a:rPr>
              <a:t>turn+flag</a:t>
            </a:r>
            <a:endParaRPr lang="en-US" altLang="zh-TW" dirty="0"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dirty="0" err="1">
                <a:latin typeface="Times New Roman" pitchFamily="18" charset="0"/>
                <a:sym typeface="Wingdings" panose="05000000000000000000" pitchFamily="2" charset="2"/>
              </a:rPr>
              <a:t>test&amp;set</a:t>
            </a:r>
            <a:r>
              <a:rPr lang="en-US" altLang="zh-TW" dirty="0">
                <a:latin typeface="Times New Roman" pitchFamily="18" charset="0"/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latin typeface="Times New Roman" pitchFamily="18" charset="0"/>
                <a:sym typeface="Wingdings" panose="05000000000000000000" pitchFamily="2" charset="2"/>
              </a:rPr>
              <a:t>compare&amp;swap</a:t>
            </a:r>
            <a:r>
              <a:rPr lang="en-US" altLang="zh-TW" dirty="0">
                <a:latin typeface="Times New Roman" pitchFamily="18" charset="0"/>
                <a:sym typeface="Wingdings" panose="05000000000000000000" pitchFamily="2" charset="2"/>
              </a:rPr>
              <a:t>, swap</a:t>
            </a:r>
          </a:p>
          <a:p>
            <a:pPr eaLnBrk="1" hangingPunct="1"/>
            <a:r>
              <a:rPr lang="en-US" altLang="zh-TW" dirty="0">
                <a:latin typeface="Times New Roman" pitchFamily="18" charset="0"/>
                <a:sym typeface="Wingdings" panose="05000000000000000000" pitchFamily="2" charset="2"/>
              </a:rPr>
              <a:t>mutex lock, semaphore</a:t>
            </a:r>
          </a:p>
          <a:p>
            <a:pPr eaLnBrk="1" hangingPunct="1"/>
            <a:r>
              <a:rPr lang="en-US" altLang="zh-TW" dirty="0">
                <a:latin typeface="Times New Roman" pitchFamily="18" charset="0"/>
                <a:sym typeface="Wingdings" panose="05000000000000000000" pitchFamily="2" charset="2"/>
              </a:rPr>
              <a:t>critical region</a:t>
            </a:r>
          </a:p>
          <a:p>
            <a:pPr eaLnBrk="1" hangingPunct="1"/>
            <a:r>
              <a:rPr lang="en-US" altLang="zh-TW" dirty="0">
                <a:latin typeface="Times New Roman" pitchFamily="18" charset="0"/>
                <a:sym typeface="Wingdings" panose="05000000000000000000" pitchFamily="2" charset="2"/>
              </a:rPr>
              <a:t>monitor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/64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37136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78631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48E27C8-7FB7-4B5A-86C9-A50B2515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892EF9-85B1-4365-899C-8C5EF9F4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35" y="1484313"/>
            <a:ext cx="9692661" cy="4525962"/>
          </a:xfrm>
        </p:spPr>
        <p:txBody>
          <a:bodyPr/>
          <a:lstStyle/>
          <a:p>
            <a:r>
              <a:rPr lang="en-US" altLang="en-US" sz="2400" dirty="0"/>
              <a:t>Thread waiting for the condition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 sz="2400" dirty="0"/>
              <a:t>to become true: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Thread signaling another thread waiting on the condition variable:</a:t>
            </a:r>
          </a:p>
          <a:p>
            <a:endParaRPr lang="en-US" altLang="en-US" sz="2400" dirty="0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124076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509120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71825D9-633E-444E-B5E7-2228F740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BBE3C0-4C8E-44CC-AA73-D90F4352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F2B2C00-CC45-4012-98AB-A354C8A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74FB5F-EF3A-43D0-A5F3-D37F752A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81AF5A5-E603-49CD-82D0-E73953B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714DD-852F-40D1-B3F2-9052EAC1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170353"/>
            <a:ext cx="10225136" cy="576262"/>
          </a:xfrm>
        </p:spPr>
        <p:txBody>
          <a:bodyPr/>
          <a:lstStyle/>
          <a:p>
            <a:r>
              <a:rPr lang="en-US" altLang="en-US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dirty="0"/>
              <a:t> Synchronization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F747125-2AB6-4E82-9F34-ED50FC0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BEC48C-311A-4AC4-9AB7-6196BD22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1B3F32B-0B11-45D7-9964-0C2CEB113E4D}"/>
              </a:ext>
            </a:extLst>
          </p:cNvPr>
          <p:cNvGrpSpPr/>
          <p:nvPr/>
        </p:nvGrpSpPr>
        <p:grpSpPr>
          <a:xfrm>
            <a:off x="3809846" y="899615"/>
            <a:ext cx="5436403" cy="5485909"/>
            <a:chOff x="3737838" y="980728"/>
            <a:chExt cx="5436403" cy="5485909"/>
          </a:xfrm>
        </p:grpSpPr>
        <p:pic>
          <p:nvPicPr>
            <p:cNvPr id="64514" name="Picture 2">
              <a:extLst>
                <a:ext uri="{FF2B5EF4-FFF2-40B4-BE49-F238E27FC236}">
                  <a16:creationId xmlns:a16="http://schemas.microsoft.com/office/drawing/2014/main" id="{3C121A20-B42E-4AE3-8725-0EE9C9C3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838" y="980728"/>
              <a:ext cx="5436403" cy="5485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8A8FC1-9B28-4C6A-B4AB-969811CBEF24}"/>
                </a:ext>
              </a:extLst>
            </p:cNvPr>
            <p:cNvSpPr txBox="1"/>
            <p:nvPr/>
          </p:nvSpPr>
          <p:spPr>
            <a:xfrm>
              <a:off x="5087887" y="5723111"/>
              <a:ext cx="136815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altLang="zh-TW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Slide 37</a:t>
              </a:r>
              <a:endParaRPr lang="zh-TW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93AC7F-120A-4005-B758-2EF4C912B314}"/>
              </a:ext>
            </a:extLst>
          </p:cNvPr>
          <p:cNvSpPr txBox="1"/>
          <p:nvPr/>
        </p:nvSpPr>
        <p:spPr>
          <a:xfrm>
            <a:off x="5172003" y="4518745"/>
            <a:ext cx="1368152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Slide 37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41" y="1484784"/>
            <a:ext cx="10547351" cy="4525962"/>
          </a:xfrm>
        </p:spPr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B9019BB9-AD92-42CF-8680-901E1DED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2924944"/>
            <a:ext cx="6480720" cy="259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212976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F3D8787-0AEA-4FE3-8081-D5D8340B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0C5657-FF03-4ED1-AA13-6F5B8888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1484313"/>
            <a:ext cx="7820453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537EDA34-EEDC-4106-9C31-D14DF3FD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197" y="4046069"/>
            <a:ext cx="7015088" cy="19752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41" y="4365104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E6BADFD-43FC-41EB-91E5-15752796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02F125-AD70-4DE1-9A63-F2411D88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011016F-E85B-440D-83FB-CB2E8501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695B2-E4A5-467D-A9A3-47AFADC8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260648"/>
            <a:ext cx="9943395" cy="576262"/>
          </a:xfrm>
        </p:spPr>
        <p:txBody>
          <a:bodyPr/>
          <a:lstStyle/>
          <a:p>
            <a:r>
              <a:rPr lang="en-US" altLang="en-US" dirty="0"/>
              <a:t>Bounded Buffer – Java 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1" y="1556792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7D1DEAA-F23C-4E65-A5CA-40AB5029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00" y="1556792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FE61CF6-2E17-4803-A5CC-50DD8AC5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2D9B5A-BF00-4BB0-A08F-BE3B393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 to mutex locks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clause ensures the lock will be released in case an exception occurs in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dirty="0"/>
              <a:t> block.</a:t>
            </a:r>
          </a:p>
          <a:p>
            <a:endParaRPr lang="en-US" altLang="en-US" dirty="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38" y="3411868"/>
            <a:ext cx="4466924" cy="259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B2F74FE-EA04-44F2-AA8C-1B9B9421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5D917A-0E3C-45DE-A6E4-C72B8A7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二元號誌 </a:t>
            </a:r>
            <a:r>
              <a:rPr lang="en-US" altLang="zh-TW"/>
              <a:t>(2/2)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計數號誌可以利用兩個二元號誌以及一個整數實作</a:t>
            </a:r>
            <a:r>
              <a:rPr lang="zh-TW" altLang="en-US">
                <a:latin typeface="Times New Roman" pitchFamily="18" charset="0"/>
              </a:rPr>
              <a:t>。</a:t>
            </a:r>
            <a:r>
              <a:rPr lang="zh-TW" altLang="en-US"/>
              <a:t> </a:t>
            </a:r>
          </a:p>
        </p:txBody>
      </p:sp>
      <p:grpSp>
        <p:nvGrpSpPr>
          <p:cNvPr id="34823" name="Group 4"/>
          <p:cNvGrpSpPr>
            <a:grpSpLocks/>
          </p:cNvGrpSpPr>
          <p:nvPr/>
        </p:nvGrpSpPr>
        <p:grpSpPr bwMode="auto">
          <a:xfrm>
            <a:off x="2640014" y="2708275"/>
            <a:ext cx="7058025" cy="2736850"/>
            <a:chOff x="567" y="3022"/>
            <a:chExt cx="5080" cy="1043"/>
          </a:xfrm>
        </p:grpSpPr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567" y="3022"/>
              <a:ext cx="2540" cy="10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r>
                <a:rPr lang="en-US" altLang="zh-TW" sz="1800" b="1" dirty="0">
                  <a:latin typeface="Arial" charset="0"/>
                </a:rPr>
                <a:t>void</a:t>
              </a:r>
              <a:r>
                <a:rPr lang="en-US" altLang="zh-TW" sz="1800" dirty="0">
                  <a:latin typeface="Arial" charset="0"/>
                </a:rPr>
                <a:t> wait(S) {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</a:t>
              </a:r>
              <a:r>
                <a:rPr lang="en-US" altLang="zh-TW" sz="1800" b="1" dirty="0">
                  <a:latin typeface="Arial" charset="0"/>
                </a:rPr>
                <a:t>wait</a:t>
              </a:r>
              <a:r>
                <a:rPr lang="en-US" altLang="zh-TW" sz="1800" dirty="0">
                  <a:latin typeface="Arial" charset="0"/>
                </a:rPr>
                <a:t>(S1);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C--;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</a:t>
              </a:r>
              <a:r>
                <a:rPr lang="en-US" altLang="zh-TW" sz="1800" b="1" dirty="0">
                  <a:latin typeface="Arial" charset="0"/>
                </a:rPr>
                <a:t>if</a:t>
              </a:r>
              <a:r>
                <a:rPr lang="en-US" altLang="zh-TW" sz="1800" dirty="0">
                  <a:latin typeface="Arial" charset="0"/>
                </a:rPr>
                <a:t> (C &lt; 0) {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    </a:t>
              </a:r>
              <a:r>
                <a:rPr lang="en-US" altLang="zh-TW" sz="1800" b="1" dirty="0">
                  <a:latin typeface="Arial" charset="0"/>
                </a:rPr>
                <a:t>signal</a:t>
              </a:r>
              <a:r>
                <a:rPr lang="en-US" altLang="zh-TW" sz="1800" dirty="0">
                  <a:latin typeface="Arial" charset="0"/>
                </a:rPr>
                <a:t>(S1);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    </a:t>
              </a:r>
              <a:r>
                <a:rPr lang="en-US" altLang="zh-TW" sz="1800" b="1" dirty="0">
                  <a:latin typeface="Arial" charset="0"/>
                </a:rPr>
                <a:t>wait</a:t>
              </a:r>
              <a:r>
                <a:rPr lang="en-US" altLang="zh-TW" sz="1800" dirty="0">
                  <a:latin typeface="Arial" charset="0"/>
                </a:rPr>
                <a:t>(S2);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}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</a:t>
              </a:r>
              <a:r>
                <a:rPr lang="en-US" altLang="zh-TW" sz="1800" b="1" dirty="0">
                  <a:latin typeface="Arial" charset="0"/>
                </a:rPr>
                <a:t>signal</a:t>
              </a:r>
              <a:r>
                <a:rPr lang="en-US" altLang="zh-TW" sz="1800" dirty="0">
                  <a:latin typeface="Arial" charset="0"/>
                </a:rPr>
                <a:t>(S1);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} </a:t>
              </a:r>
            </a:p>
          </p:txBody>
        </p:sp>
        <p:sp>
          <p:nvSpPr>
            <p:cNvPr id="34825" name="Rectangle 6"/>
            <p:cNvSpPr>
              <a:spLocks noChangeArrowheads="1"/>
            </p:cNvSpPr>
            <p:nvPr/>
          </p:nvSpPr>
          <p:spPr bwMode="auto">
            <a:xfrm>
              <a:off x="3107" y="3022"/>
              <a:ext cx="2540" cy="10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r>
                <a:rPr lang="en-US" altLang="zh-TW" sz="1800" b="1" dirty="0">
                  <a:latin typeface="Arial" charset="0"/>
                </a:rPr>
                <a:t>void</a:t>
              </a:r>
              <a:r>
                <a:rPr lang="en-US" altLang="zh-TW" sz="1800" dirty="0">
                  <a:latin typeface="Arial" charset="0"/>
                </a:rPr>
                <a:t> signal(S) {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</a:t>
              </a:r>
              <a:r>
                <a:rPr lang="en-US" altLang="zh-TW" sz="1800" b="1" dirty="0">
                  <a:latin typeface="Arial" charset="0"/>
                </a:rPr>
                <a:t>wait</a:t>
              </a:r>
              <a:r>
                <a:rPr lang="en-US" altLang="zh-TW" sz="1800" dirty="0">
                  <a:latin typeface="Arial" charset="0"/>
                </a:rPr>
                <a:t>( S1);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C++;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</a:t>
              </a:r>
              <a:r>
                <a:rPr lang="en-US" altLang="zh-TW" sz="1800" b="1" dirty="0">
                  <a:latin typeface="Arial" charset="0"/>
                </a:rPr>
                <a:t>if</a:t>
              </a:r>
              <a:r>
                <a:rPr lang="en-US" altLang="zh-TW" sz="1800" dirty="0">
                  <a:latin typeface="Arial" charset="0"/>
                </a:rPr>
                <a:t> (C &lt;= 0)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    </a:t>
              </a:r>
              <a:r>
                <a:rPr lang="en-US" altLang="zh-TW" sz="1800" b="1" dirty="0">
                  <a:latin typeface="Arial" charset="0"/>
                </a:rPr>
                <a:t>signal</a:t>
              </a:r>
              <a:r>
                <a:rPr lang="en-US" altLang="zh-TW" sz="1800" dirty="0">
                  <a:latin typeface="Arial" charset="0"/>
                </a:rPr>
                <a:t>(S2);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    </a:t>
              </a:r>
              <a:r>
                <a:rPr lang="en-US" altLang="zh-TW" sz="1800" b="1" dirty="0">
                  <a:latin typeface="Arial" charset="0"/>
                </a:rPr>
                <a:t>else</a:t>
              </a:r>
              <a:endParaRPr lang="en-US" altLang="zh-TW" sz="1800" dirty="0">
                <a:latin typeface="Arial" charset="0"/>
              </a:endParaRPr>
            </a:p>
            <a:p>
              <a:pPr algn="l"/>
              <a:r>
                <a:rPr lang="en-US" altLang="zh-TW" sz="1800" dirty="0">
                  <a:latin typeface="Arial" charset="0"/>
                </a:rPr>
                <a:t>        </a:t>
              </a:r>
              <a:r>
                <a:rPr lang="en-US" altLang="zh-TW" sz="1800" b="1" dirty="0">
                  <a:latin typeface="Arial" charset="0"/>
                </a:rPr>
                <a:t>signal</a:t>
              </a:r>
              <a:r>
                <a:rPr lang="en-US" altLang="zh-TW" sz="1800" dirty="0">
                  <a:latin typeface="Arial" charset="0"/>
                </a:rPr>
                <a:t>(S1);</a:t>
              </a:r>
            </a:p>
            <a:p>
              <a:pPr algn="l"/>
              <a:r>
                <a:rPr lang="en-US" altLang="zh-TW" sz="1800" dirty="0">
                  <a:latin typeface="Arial" charset="0"/>
                </a:rPr>
                <a:t>} 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/64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686120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987" y="1484313"/>
            <a:ext cx="8108485" cy="4525962"/>
          </a:xfrm>
        </p:spPr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52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02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2F359EE-AF92-42CC-BC7C-67BACC9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2A5013-29D6-45BC-B78E-E4B4F52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17" y="3212976"/>
            <a:ext cx="6476585" cy="77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CB7BECD-0CBB-470A-92FD-E35C265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FFE62B-45F8-4AB3-8D5F-B0A981A1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840" y="1049310"/>
            <a:ext cx="10713377" cy="5475315"/>
          </a:xfrm>
        </p:spPr>
        <p:txBody>
          <a:bodyPr/>
          <a:lstStyle/>
          <a:p>
            <a:r>
              <a:rPr lang="en-US" altLang="en-US" sz="2400" dirty="0"/>
              <a:t>Example:</a:t>
            </a:r>
          </a:p>
          <a:p>
            <a:r>
              <a:rPr lang="en-US" altLang="en-US" sz="2400" dirty="0"/>
              <a:t>Five threads numbered 0 .. 4</a:t>
            </a:r>
          </a:p>
          <a:p>
            <a:r>
              <a:rPr lang="en-US" altLang="en-US" sz="2400" dirty="0"/>
              <a:t>Shared variable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 sz="2400" dirty="0"/>
              <a:t> indicating which thread’s turn it is.</a:t>
            </a:r>
          </a:p>
          <a:p>
            <a:r>
              <a:rPr lang="en-US" altLang="en-US" sz="2400" dirty="0"/>
              <a:t>Thread calls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when it wishes to do some work. (But it may only do work if it is their turn.</a:t>
            </a:r>
          </a:p>
          <a:p>
            <a:r>
              <a:rPr lang="en-US" altLang="en-US" sz="2400" dirty="0"/>
              <a:t>If not their turn, wait</a:t>
            </a:r>
          </a:p>
          <a:p>
            <a:r>
              <a:rPr lang="en-US" altLang="en-US" sz="2400" dirty="0"/>
              <a:t>If their turn, do some work for awhile </a:t>
            </a:r>
            <a:r>
              <a:rPr lang="is-IS" altLang="en-US" sz="2400" dirty="0"/>
              <a:t>…...</a:t>
            </a:r>
          </a:p>
          <a:p>
            <a:r>
              <a:rPr lang="is-IS" altLang="en-US" sz="2400" dirty="0"/>
              <a:t>When completed, notify the thread whose turn is next.</a:t>
            </a:r>
          </a:p>
          <a:p>
            <a:r>
              <a:rPr lang="is-IS" altLang="en-US" sz="2400" dirty="0"/>
              <a:t>Necessary data structures:</a:t>
            </a:r>
            <a:br>
              <a:rPr lang="is-IS" altLang="en-US" sz="2400" dirty="0"/>
            </a:br>
            <a:br>
              <a:rPr lang="is-IS" altLang="en-US" sz="2400" dirty="0"/>
            </a:br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35" y="4929306"/>
            <a:ext cx="6319671" cy="157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CF7DD80-E76C-4896-AB81-EE9AB364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AB0B37-14F8-4B83-9E53-1239A505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FE4124D-64DD-483D-9E05-33C153F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AC5FC8-D14F-4C6D-A2D3-1CD24FFB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7326" y="227825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59038" y="1181101"/>
            <a:ext cx="7429500" cy="4613275"/>
          </a:xfrm>
        </p:spPr>
        <p:txBody>
          <a:bodyPr/>
          <a:lstStyle/>
          <a:p>
            <a:r>
              <a:rPr lang="en-US" altLang="en-US" dirty="0"/>
              <a:t>Transactional Memory</a:t>
            </a:r>
          </a:p>
          <a:p>
            <a:r>
              <a:rPr lang="en-US" altLang="en-US" dirty="0"/>
              <a:t>OpenMP</a:t>
            </a:r>
          </a:p>
          <a:p>
            <a:r>
              <a:rPr lang="en-US" altLang="en-US" dirty="0"/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1103512"/>
            <a:ext cx="11352584" cy="5421113"/>
          </a:xfrm>
        </p:spPr>
        <p:txBody>
          <a:bodyPr/>
          <a:lstStyle/>
          <a:p>
            <a:r>
              <a:rPr lang="en-US" altLang="en-US" sz="2400" dirty="0"/>
              <a:t>Consider a function update() that must be called atomically. One option is to use mutex locks: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900" dirty="0"/>
          </a:p>
          <a:p>
            <a:endParaRPr lang="en-US" altLang="en-US" sz="2400" dirty="0"/>
          </a:p>
          <a:p>
            <a:r>
              <a:rPr lang="en-US" altLang="en-US" sz="2400" dirty="0"/>
              <a:t>A </a:t>
            </a:r>
            <a:r>
              <a:rPr lang="en-US" altLang="en-US" sz="2400" b="1" dirty="0"/>
              <a:t>memory transaction </a:t>
            </a:r>
            <a:r>
              <a:rPr lang="en-US" altLang="en-US" sz="2400" dirty="0"/>
              <a:t>is a sequence of read-write operations to memory that are performed atomically. A transaction can be completed by adding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sz="2400" dirty="0"/>
              <a:t> which ensure statements in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734" y="160564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68" y="162880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09" y="4810139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E988BCF-42DB-4F22-B60F-0B170578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1E4D68-F78F-44FB-A97A-5FE56698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1123668"/>
            <a:ext cx="10945215" cy="5113644"/>
          </a:xfrm>
        </p:spPr>
        <p:txBody>
          <a:bodyPr/>
          <a:lstStyle/>
          <a:p>
            <a:r>
              <a:rPr lang="en-US" altLang="en-US" dirty="0"/>
              <a:t>OpenMP is a set of compiler directives and API that support parallel programming.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update(int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149" y="160567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DA1F175-BDB7-4844-A26A-207EC98E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0EB2FC-BBE4-4898-BD21-E8D63808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7428" y="983474"/>
            <a:ext cx="10297144" cy="5268913"/>
          </a:xfrm>
        </p:spPr>
        <p:txBody>
          <a:bodyPr/>
          <a:lstStyle/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7" y="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53A180F-523F-49BB-9F08-787ADD1B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1B3146-DFFB-4074-85A7-1A3F2DE8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臨界區域 </a:t>
            </a:r>
            <a:r>
              <a:rPr lang="en-US" altLang="zh-TW" dirty="0"/>
              <a:t>(1/4) - critical region 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196976"/>
            <a:ext cx="7910512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臨界區域的使用非常方便。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以下宣告一個具有共享變數 </a:t>
            </a:r>
            <a:r>
              <a:rPr lang="en-US" altLang="zh-TW" dirty="0">
                <a:latin typeface="Times New Roman" pitchFamily="18" charset="0"/>
              </a:rPr>
              <a:t>v </a:t>
            </a:r>
            <a:r>
              <a:rPr lang="zh-TW" altLang="en-US" dirty="0">
                <a:latin typeface="Times New Roman" pitchFamily="18" charset="0"/>
              </a:rPr>
              <a:t>的臨界區域，在 </a:t>
            </a:r>
            <a:r>
              <a:rPr lang="en-US" altLang="zh-TW" dirty="0">
                <a:latin typeface="Times New Roman" pitchFamily="18" charset="0"/>
              </a:rPr>
              <a:t>B </a:t>
            </a:r>
            <a:r>
              <a:rPr lang="zh-TW" altLang="en-US" dirty="0">
                <a:latin typeface="Times New Roman" pitchFamily="18" charset="0"/>
              </a:rPr>
              <a:t>條件式成立下，如果沒有其他行程在此臨界區域中執行，就會執行 </a:t>
            </a:r>
            <a:r>
              <a:rPr lang="en-US" altLang="zh-TW" dirty="0">
                <a:latin typeface="Times New Roman" pitchFamily="18" charset="0"/>
              </a:rPr>
              <a:t>S </a:t>
            </a:r>
            <a:r>
              <a:rPr lang="zh-TW" altLang="en-US" dirty="0">
                <a:latin typeface="Times New Roman" pitchFamily="18" charset="0"/>
              </a:rPr>
              <a:t>敘述：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TW" alt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TW" altLang="en-US" dirty="0">
                <a:latin typeface="Times New Roman" pitchFamily="18" charset="0"/>
              </a:rPr>
              <a:t>利用臨界區域來實作，程式設計師不用煩惱同步的問題，只要正確地把問題描述在臨界區域內。 </a:t>
            </a:r>
          </a:p>
          <a:p>
            <a:pPr eaLnBrk="1" hangingPunct="1">
              <a:lnSpc>
                <a:spcPct val="90000"/>
              </a:lnSpc>
            </a:pPr>
            <a:r>
              <a:rPr kumimoji="0" lang="zh-TW" altLang="en-US" dirty="0">
                <a:latin typeface="Times New Roman" pitchFamily="18" charset="0"/>
              </a:rPr>
              <a:t>有限緩衝區問題可以用臨界區域來簡單地解決同步的問題。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TW" dirty="0">
              <a:latin typeface="Times New Roman" pitchFamily="18" charset="0"/>
            </a:endParaRP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143672" y="2918378"/>
            <a:ext cx="6264275" cy="504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sz="2400" b="1">
                <a:latin typeface="Lucida Console" pitchFamily="49" charset="0"/>
              </a:rPr>
              <a:t>region</a:t>
            </a:r>
            <a:r>
              <a:rPr lang="en-US" altLang="zh-TW" sz="2400">
                <a:latin typeface="Lucida Console" pitchFamily="49" charset="0"/>
              </a:rPr>
              <a:t> v </a:t>
            </a:r>
            <a:r>
              <a:rPr lang="en-US" altLang="zh-TW" sz="2400" b="1">
                <a:latin typeface="Lucida Console" pitchFamily="49" charset="0"/>
              </a:rPr>
              <a:t>when</a:t>
            </a:r>
            <a:r>
              <a:rPr lang="en-US" altLang="zh-TW" sz="2400">
                <a:latin typeface="Lucida Console" pitchFamily="49" charset="0"/>
              </a:rPr>
              <a:t> B </a:t>
            </a:r>
            <a:r>
              <a:rPr lang="en-US" altLang="zh-TW" sz="2400" b="1">
                <a:latin typeface="Lucida Console" pitchFamily="49" charset="0"/>
              </a:rPr>
              <a:t>do</a:t>
            </a:r>
            <a:r>
              <a:rPr lang="en-US" altLang="zh-TW" sz="2400">
                <a:latin typeface="Lucida Console" pitchFamily="49" charset="0"/>
              </a:rPr>
              <a:t> S;</a:t>
            </a:r>
            <a:r>
              <a:rPr lang="en-US" altLang="zh-TW" sz="2400">
                <a:latin typeface="Times New Roman" pitchFamily="18" charset="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/64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6683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臨界區域 </a:t>
            </a:r>
            <a:r>
              <a:rPr lang="en-US" altLang="zh-TW"/>
              <a:t>(2/4)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生產者與消耗者程式可以分別以臨界區域實作如下。</a:t>
            </a:r>
          </a:p>
        </p:txBody>
      </p:sp>
      <p:grpSp>
        <p:nvGrpSpPr>
          <p:cNvPr id="49159" name="Group 4"/>
          <p:cNvGrpSpPr>
            <a:grpSpLocks/>
          </p:cNvGrpSpPr>
          <p:nvPr/>
        </p:nvGrpSpPr>
        <p:grpSpPr bwMode="auto">
          <a:xfrm>
            <a:off x="2279650" y="2708275"/>
            <a:ext cx="7778750" cy="1944688"/>
            <a:chOff x="385" y="1570"/>
            <a:chExt cx="4900" cy="1225"/>
          </a:xfrm>
        </p:grpSpPr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385" y="1777"/>
              <a:ext cx="2450" cy="10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r>
                <a:rPr lang="en-US" altLang="zh-TW" b="1">
                  <a:latin typeface="Arial" charset="0"/>
                </a:rPr>
                <a:t>region</a:t>
              </a:r>
              <a:r>
                <a:rPr lang="en-US" altLang="zh-TW">
                  <a:latin typeface="Arial" charset="0"/>
                </a:rPr>
                <a:t> buffer </a:t>
              </a:r>
              <a:r>
                <a:rPr lang="en-US" altLang="zh-TW" b="1">
                  <a:latin typeface="Arial" charset="0"/>
                </a:rPr>
                <a:t>when</a:t>
              </a:r>
              <a:r>
                <a:rPr lang="en-US" altLang="zh-TW">
                  <a:latin typeface="Arial" charset="0"/>
                </a:rPr>
                <a:t> (count &lt; n) {</a:t>
              </a:r>
            </a:p>
            <a:p>
              <a:pPr algn="l"/>
              <a:r>
                <a:rPr lang="en-US" altLang="zh-TW">
                  <a:latin typeface="Arial" charset="0"/>
                </a:rPr>
                <a:t>    pool[in] = nextp;</a:t>
              </a:r>
            </a:p>
            <a:p>
              <a:pPr algn="l"/>
              <a:r>
                <a:rPr lang="en-US" altLang="zh-TW">
                  <a:latin typeface="Arial" charset="0"/>
                </a:rPr>
                <a:t>    in = (in + 1) % n;</a:t>
              </a:r>
            </a:p>
            <a:p>
              <a:pPr algn="l"/>
              <a:r>
                <a:rPr lang="en-US" altLang="zh-TW">
                  <a:latin typeface="Arial" charset="0"/>
                </a:rPr>
                <a:t>    count++;</a:t>
              </a:r>
            </a:p>
            <a:p>
              <a:pPr algn="l"/>
              <a:r>
                <a:rPr lang="en-US" altLang="zh-TW">
                  <a:latin typeface="Arial" charset="0"/>
                </a:rPr>
                <a:t>} </a:t>
              </a:r>
            </a:p>
          </p:txBody>
        </p:sp>
        <p:sp>
          <p:nvSpPr>
            <p:cNvPr id="49161" name="Rectangle 6"/>
            <p:cNvSpPr>
              <a:spLocks noChangeArrowheads="1"/>
            </p:cNvSpPr>
            <p:nvPr/>
          </p:nvSpPr>
          <p:spPr bwMode="auto">
            <a:xfrm>
              <a:off x="2835" y="1777"/>
              <a:ext cx="2450" cy="10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r>
                <a:rPr lang="en-US" altLang="zh-TW" b="1" dirty="0">
                  <a:latin typeface="Arial" charset="0"/>
                </a:rPr>
                <a:t>region</a:t>
              </a:r>
              <a:r>
                <a:rPr lang="en-US" altLang="zh-TW" dirty="0">
                  <a:latin typeface="Arial" charset="0"/>
                </a:rPr>
                <a:t> buffer </a:t>
              </a:r>
              <a:r>
                <a:rPr lang="en-US" altLang="zh-TW" b="1" dirty="0">
                  <a:latin typeface="Arial" charset="0"/>
                </a:rPr>
                <a:t>when</a:t>
              </a:r>
              <a:r>
                <a:rPr lang="en-US" altLang="zh-TW" dirty="0">
                  <a:latin typeface="Arial" charset="0"/>
                </a:rPr>
                <a:t> (count &gt; 0) {</a:t>
              </a:r>
            </a:p>
            <a:p>
              <a:pPr algn="l"/>
              <a:r>
                <a:rPr lang="en-US" altLang="zh-TW" dirty="0">
                  <a:latin typeface="Arial" charset="0"/>
                </a:rPr>
                <a:t>    </a:t>
              </a:r>
              <a:r>
                <a:rPr lang="en-US" altLang="zh-TW" dirty="0" err="1">
                  <a:latin typeface="Arial" charset="0"/>
                </a:rPr>
                <a:t>nextc</a:t>
              </a:r>
              <a:r>
                <a:rPr lang="en-US" altLang="zh-TW" dirty="0">
                  <a:latin typeface="Arial" charset="0"/>
                </a:rPr>
                <a:t> = pool[out];</a:t>
              </a:r>
            </a:p>
            <a:p>
              <a:pPr algn="l"/>
              <a:r>
                <a:rPr lang="en-US" altLang="zh-TW" dirty="0">
                  <a:latin typeface="Arial" charset="0"/>
                </a:rPr>
                <a:t>    out = (out + 1) % n;</a:t>
              </a:r>
            </a:p>
            <a:p>
              <a:pPr algn="l"/>
              <a:r>
                <a:rPr lang="en-US" altLang="zh-TW" dirty="0">
                  <a:latin typeface="Arial" charset="0"/>
                </a:rPr>
                <a:t>    count--;</a:t>
              </a:r>
            </a:p>
            <a:p>
              <a:pPr algn="l"/>
              <a:r>
                <a:rPr lang="en-US" altLang="zh-TW" dirty="0">
                  <a:latin typeface="Arial" charset="0"/>
                </a:rPr>
                <a:t>} </a:t>
              </a:r>
            </a:p>
          </p:txBody>
        </p:sp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385" y="1570"/>
              <a:ext cx="2450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TW" altLang="en-US" sz="2400">
                  <a:solidFill>
                    <a:srgbClr val="0000FF"/>
                  </a:solidFill>
                  <a:latin typeface="Times New Roman" pitchFamily="18" charset="0"/>
                </a:rPr>
                <a:t>生 產 者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2835" y="1570"/>
              <a:ext cx="2450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TW" altLang="en-US" sz="2400">
                  <a:solidFill>
                    <a:srgbClr val="0000FF"/>
                  </a:solidFill>
                  <a:latin typeface="Times New Roman" pitchFamily="18" charset="0"/>
                </a:rPr>
                <a:t>消 耗 者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/64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254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臨界區域 </a:t>
            </a:r>
            <a:r>
              <a:rPr lang="en-US" altLang="zh-TW"/>
              <a:t>(3/4)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25539"/>
            <a:ext cx="8135937" cy="5184775"/>
          </a:xfrm>
        </p:spPr>
        <p:txBody>
          <a:bodyPr/>
          <a:lstStyle/>
          <a:p>
            <a:pPr eaLnBrk="1" hangingPunct="1"/>
            <a:r>
              <a:rPr kumimoji="0" lang="zh-TW" altLang="en-US" sz="2800">
                <a:latin typeface="Times New Roman" pitchFamily="18" charset="0"/>
              </a:rPr>
              <a:t>臨界區域 </a:t>
            </a:r>
            <a:r>
              <a:rPr kumimoji="0" lang="en-US" altLang="zh-TW" sz="2800" b="1">
                <a:latin typeface="Times New Roman" pitchFamily="18" charset="0"/>
              </a:rPr>
              <a:t>region</a:t>
            </a:r>
            <a:r>
              <a:rPr kumimoji="0" lang="en-US" altLang="zh-TW" sz="2800">
                <a:latin typeface="Times New Roman" pitchFamily="18" charset="0"/>
              </a:rPr>
              <a:t> v </a:t>
            </a:r>
            <a:r>
              <a:rPr kumimoji="0" lang="en-US" altLang="zh-TW" sz="2800" b="1">
                <a:latin typeface="Times New Roman" pitchFamily="18" charset="0"/>
              </a:rPr>
              <a:t>when</a:t>
            </a:r>
            <a:r>
              <a:rPr kumimoji="0" lang="en-US" altLang="zh-TW" sz="2800">
                <a:latin typeface="Times New Roman" pitchFamily="18" charset="0"/>
              </a:rPr>
              <a:t> B </a:t>
            </a:r>
            <a:r>
              <a:rPr kumimoji="0" lang="en-US" altLang="zh-TW" sz="2800" b="1">
                <a:latin typeface="Times New Roman" pitchFamily="18" charset="0"/>
              </a:rPr>
              <a:t>do</a:t>
            </a:r>
            <a:r>
              <a:rPr kumimoji="0" lang="en-US" altLang="zh-TW" sz="2800">
                <a:latin typeface="Times New Roman" pitchFamily="18" charset="0"/>
              </a:rPr>
              <a:t> S </a:t>
            </a:r>
            <a:r>
              <a:rPr kumimoji="0" lang="zh-TW" altLang="en-US" sz="2800">
                <a:latin typeface="Times New Roman" pitchFamily="18" charset="0"/>
              </a:rPr>
              <a:t>可利用 </a:t>
            </a:r>
            <a:r>
              <a:rPr kumimoji="0" lang="en-US" altLang="zh-TW" sz="2800">
                <a:latin typeface="Times New Roman" pitchFamily="18" charset="0"/>
              </a:rPr>
              <a:t>mutex</a:t>
            </a:r>
            <a:r>
              <a:rPr kumimoji="0" lang="zh-TW" altLang="en-US" sz="2800">
                <a:latin typeface="Times New Roman" pitchFamily="18" charset="0"/>
              </a:rPr>
              <a:t>、</a:t>
            </a:r>
            <a:r>
              <a:rPr kumimoji="0" lang="en-US" altLang="zh-TW" sz="2800">
                <a:latin typeface="Times New Roman" pitchFamily="18" charset="0"/>
              </a:rPr>
              <a:t>first_delay </a:t>
            </a:r>
            <a:r>
              <a:rPr kumimoji="0" lang="zh-TW" altLang="en-US" sz="2800">
                <a:latin typeface="Times New Roman" pitchFamily="18" charset="0"/>
              </a:rPr>
              <a:t>及 </a:t>
            </a:r>
            <a:r>
              <a:rPr kumimoji="0" lang="en-US" altLang="zh-TW" sz="2800">
                <a:latin typeface="Times New Roman" pitchFamily="18" charset="0"/>
              </a:rPr>
              <a:t>second_delay </a:t>
            </a:r>
            <a:r>
              <a:rPr kumimoji="0" lang="zh-TW" altLang="en-US" sz="2800">
                <a:latin typeface="Times New Roman" pitchFamily="18" charset="0"/>
              </a:rPr>
              <a:t>三個號誌實作。 </a:t>
            </a:r>
          </a:p>
          <a:p>
            <a:pPr lvl="1" eaLnBrk="1" hangingPunct="1"/>
            <a:r>
              <a:rPr kumimoji="0" lang="en-US" altLang="zh-TW" sz="2400">
                <a:latin typeface="Times New Roman" pitchFamily="18" charset="0"/>
              </a:rPr>
              <a:t>mutex </a:t>
            </a:r>
            <a:r>
              <a:rPr kumimoji="0" lang="zh-TW" altLang="en-US" sz="2400">
                <a:latin typeface="Times New Roman" pitchFamily="18" charset="0"/>
              </a:rPr>
              <a:t>號誌是用來確保臨界區的互斥條件成立。 </a:t>
            </a:r>
          </a:p>
          <a:p>
            <a:pPr lvl="1" eaLnBrk="1" hangingPunct="1"/>
            <a:r>
              <a:rPr kumimoji="0" lang="zh-TW" altLang="en-US" sz="2400">
                <a:latin typeface="Times New Roman" pitchFamily="18" charset="0"/>
              </a:rPr>
              <a:t>如果行程因為 </a:t>
            </a:r>
            <a:r>
              <a:rPr kumimoji="0" lang="en-US" altLang="zh-TW" sz="2400">
                <a:latin typeface="Times New Roman" pitchFamily="18" charset="0"/>
              </a:rPr>
              <a:t>B </a:t>
            </a:r>
            <a:r>
              <a:rPr kumimoji="0" lang="zh-TW" altLang="en-US" sz="2400">
                <a:latin typeface="Times New Roman" pitchFamily="18" charset="0"/>
              </a:rPr>
              <a:t>為 </a:t>
            </a:r>
            <a:r>
              <a:rPr kumimoji="0" lang="en-US" altLang="zh-TW" sz="2400">
                <a:latin typeface="Times New Roman" pitchFamily="18" charset="0"/>
              </a:rPr>
              <a:t>FALSE </a:t>
            </a:r>
            <a:r>
              <a:rPr kumimoji="0" lang="zh-TW" altLang="en-US" sz="2400">
                <a:latin typeface="Times New Roman" pitchFamily="18" charset="0"/>
              </a:rPr>
              <a:t>而無法進入臨界區，該行程將會在號誌 </a:t>
            </a:r>
            <a:r>
              <a:rPr kumimoji="0" lang="en-US" altLang="zh-TW" sz="2400">
                <a:latin typeface="Times New Roman" pitchFamily="18" charset="0"/>
              </a:rPr>
              <a:t>first_delay </a:t>
            </a:r>
            <a:r>
              <a:rPr kumimoji="0" lang="zh-TW" altLang="en-US" sz="2400">
                <a:latin typeface="Times New Roman" pitchFamily="18" charset="0"/>
              </a:rPr>
              <a:t>等待。 </a:t>
            </a:r>
          </a:p>
          <a:p>
            <a:pPr lvl="1" eaLnBrk="1" hangingPunct="1"/>
            <a:r>
              <a:rPr kumimoji="0" lang="zh-TW" altLang="en-US" sz="2400">
                <a:latin typeface="Times New Roman" pitchFamily="18" charset="0"/>
              </a:rPr>
              <a:t>在號誌 </a:t>
            </a:r>
            <a:r>
              <a:rPr kumimoji="0" lang="en-US" altLang="zh-TW" sz="2400">
                <a:latin typeface="Times New Roman" pitchFamily="18" charset="0"/>
              </a:rPr>
              <a:t>first_delay </a:t>
            </a:r>
            <a:r>
              <a:rPr kumimoji="0" lang="zh-TW" altLang="en-US" sz="2400">
                <a:latin typeface="Times New Roman" pitchFamily="18" charset="0"/>
              </a:rPr>
              <a:t>等待的行程重新檢查 </a:t>
            </a:r>
            <a:r>
              <a:rPr kumimoji="0" lang="en-US" altLang="zh-TW" sz="2400">
                <a:latin typeface="Times New Roman" pitchFamily="18" charset="0"/>
              </a:rPr>
              <a:t>B </a:t>
            </a:r>
            <a:r>
              <a:rPr kumimoji="0" lang="zh-TW" altLang="en-US" sz="2400">
                <a:latin typeface="Times New Roman" pitchFamily="18" charset="0"/>
              </a:rPr>
              <a:t>值之前，會離開號誌 </a:t>
            </a:r>
            <a:r>
              <a:rPr kumimoji="0" lang="en-US" altLang="zh-TW" sz="2400">
                <a:latin typeface="Times New Roman" pitchFamily="18" charset="0"/>
              </a:rPr>
              <a:t>first_delay</a:t>
            </a:r>
            <a:r>
              <a:rPr kumimoji="0" lang="zh-TW" altLang="en-US" sz="2400">
                <a:latin typeface="Times New Roman" pitchFamily="18" charset="0"/>
              </a:rPr>
              <a:t>，而在號誌 </a:t>
            </a:r>
            <a:r>
              <a:rPr kumimoji="0" lang="en-US" altLang="zh-TW" sz="2400">
                <a:latin typeface="Times New Roman" pitchFamily="18" charset="0"/>
              </a:rPr>
              <a:t>second_delay </a:t>
            </a:r>
            <a:r>
              <a:rPr kumimoji="0" lang="zh-TW" altLang="en-US" sz="2400">
                <a:latin typeface="Times New Roman" pitchFamily="18" charset="0"/>
              </a:rPr>
              <a:t>等待。 </a:t>
            </a:r>
          </a:p>
          <a:p>
            <a:pPr lvl="1" eaLnBrk="1" hangingPunct="1"/>
            <a:r>
              <a:rPr kumimoji="0" lang="zh-TW" altLang="en-US" sz="2400">
                <a:latin typeface="Times New Roman" pitchFamily="18" charset="0"/>
              </a:rPr>
              <a:t>分成</a:t>
            </a:r>
            <a:r>
              <a:rPr kumimoji="0" lang="en-US" altLang="zh-TW" sz="2400">
                <a:latin typeface="Times New Roman" pitchFamily="18" charset="0"/>
              </a:rPr>
              <a:t>first_delay </a:t>
            </a:r>
            <a:r>
              <a:rPr kumimoji="0" lang="zh-TW" altLang="en-US" sz="2400">
                <a:latin typeface="Times New Roman" pitchFamily="18" charset="0"/>
              </a:rPr>
              <a:t>與 </a:t>
            </a:r>
            <a:r>
              <a:rPr kumimoji="0" lang="en-US" altLang="zh-TW" sz="2400">
                <a:latin typeface="Times New Roman" pitchFamily="18" charset="0"/>
              </a:rPr>
              <a:t>second_delay</a:t>
            </a:r>
            <a:r>
              <a:rPr kumimoji="0" lang="zh-TW" altLang="en-US" sz="2400">
                <a:latin typeface="Times New Roman" pitchFamily="18" charset="0"/>
              </a:rPr>
              <a:t>兩段式等待的原因，是為了要避免行程持續忙碌地檢查 </a:t>
            </a:r>
            <a:r>
              <a:rPr kumimoji="0" lang="en-US" altLang="zh-TW" sz="2400">
                <a:latin typeface="Times New Roman" pitchFamily="18" charset="0"/>
              </a:rPr>
              <a:t>B </a:t>
            </a:r>
            <a:r>
              <a:rPr kumimoji="0" lang="zh-TW" altLang="en-US" sz="2400">
                <a:latin typeface="Times New Roman" pitchFamily="18" charset="0"/>
              </a:rPr>
              <a:t>值。 </a:t>
            </a:r>
          </a:p>
          <a:p>
            <a:pPr lvl="1" eaLnBrk="1" hangingPunct="1"/>
            <a:r>
              <a:rPr kumimoji="0" lang="zh-TW" altLang="en-US" sz="2400">
                <a:latin typeface="Times New Roman" pitchFamily="18" charset="0"/>
              </a:rPr>
              <a:t>當一個行程離開了臨界區之後，可能因為執行了敘述 </a:t>
            </a:r>
            <a:r>
              <a:rPr kumimoji="0" lang="en-US" altLang="zh-TW" sz="2400">
                <a:latin typeface="Times New Roman" pitchFamily="18" charset="0"/>
              </a:rPr>
              <a:t>S </a:t>
            </a:r>
            <a:r>
              <a:rPr kumimoji="0" lang="zh-TW" altLang="en-US" sz="2400">
                <a:latin typeface="Times New Roman" pitchFamily="18" charset="0"/>
              </a:rPr>
              <a:t>而改變了 </a:t>
            </a:r>
            <a:r>
              <a:rPr kumimoji="0" lang="en-US" altLang="zh-TW" sz="2400">
                <a:latin typeface="Times New Roman" pitchFamily="18" charset="0"/>
              </a:rPr>
              <a:t>B </a:t>
            </a:r>
            <a:r>
              <a:rPr kumimoji="0" lang="zh-TW" altLang="en-US" sz="2400">
                <a:latin typeface="Times New Roman" pitchFamily="18" charset="0"/>
              </a:rPr>
              <a:t>的值，所以需要重新檢查。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/64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0443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臨界區域 </a:t>
            </a:r>
            <a:r>
              <a:rPr lang="en-US" altLang="zh-TW"/>
              <a:t>(4/4)</a:t>
            </a:r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810327" y="1025352"/>
            <a:ext cx="2736850" cy="5616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sz="1500" b="1">
                <a:latin typeface="Arial" charset="0"/>
              </a:rPr>
              <a:t>wait</a:t>
            </a:r>
            <a:r>
              <a:rPr lang="en-US" altLang="zh-TW" sz="1500">
                <a:latin typeface="Arial" charset="0"/>
              </a:rPr>
              <a:t>(mutex);</a:t>
            </a:r>
          </a:p>
          <a:p>
            <a:pPr algn="l"/>
            <a:r>
              <a:rPr lang="en-US" altLang="zh-TW" sz="1500" b="1">
                <a:latin typeface="Arial" charset="0"/>
              </a:rPr>
              <a:t>while</a:t>
            </a:r>
            <a:r>
              <a:rPr lang="en-US" altLang="zh-TW" sz="1500">
                <a:latin typeface="Arial" charset="0"/>
              </a:rPr>
              <a:t> (!B) {</a:t>
            </a:r>
          </a:p>
          <a:p>
            <a:pPr algn="l"/>
            <a:r>
              <a:rPr lang="en-US" altLang="zh-TW" sz="1500">
                <a:latin typeface="Arial" charset="0"/>
              </a:rPr>
              <a:t>    first_count++;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if</a:t>
            </a:r>
            <a:r>
              <a:rPr lang="en-US" altLang="zh-TW" sz="1500">
                <a:latin typeface="Arial" charset="0"/>
              </a:rPr>
              <a:t> (second_count &gt; 0)</a:t>
            </a:r>
          </a:p>
          <a:p>
            <a:pPr algn="l"/>
            <a:r>
              <a:rPr lang="en-US" altLang="zh-TW" sz="1500">
                <a:latin typeface="Arial" charset="0"/>
              </a:rPr>
              <a:t>    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(second_delay);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else</a:t>
            </a:r>
          </a:p>
          <a:p>
            <a:pPr algn="l"/>
            <a:r>
              <a:rPr lang="en-US" altLang="zh-TW" sz="1500">
                <a:latin typeface="Arial" charset="0"/>
              </a:rPr>
              <a:t>    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(mutex);</a:t>
            </a:r>
          </a:p>
          <a:p>
            <a:pPr algn="l"/>
            <a:r>
              <a:rPr lang="en-US" altLang="zh-TW" sz="1500">
                <a:latin typeface="Arial" charset="0"/>
              </a:rPr>
              <a:t>   </a:t>
            </a:r>
            <a:r>
              <a:rPr lang="en-US" altLang="zh-TW" sz="1500" b="1">
                <a:latin typeface="Arial" charset="0"/>
              </a:rPr>
              <a:t> wait</a:t>
            </a:r>
            <a:r>
              <a:rPr lang="en-US" altLang="zh-TW" sz="1500">
                <a:latin typeface="Arial" charset="0"/>
              </a:rPr>
              <a:t>(first_delay);</a:t>
            </a:r>
          </a:p>
          <a:p>
            <a:pPr algn="l"/>
            <a:r>
              <a:rPr lang="en-US" altLang="zh-TW" sz="1500">
                <a:latin typeface="Arial" charset="0"/>
              </a:rPr>
              <a:t>    first_count--;</a:t>
            </a:r>
          </a:p>
          <a:p>
            <a:pPr algn="l"/>
            <a:r>
              <a:rPr lang="en-US" altLang="zh-TW" sz="1500">
                <a:latin typeface="Arial" charset="0"/>
              </a:rPr>
              <a:t>    second_count++;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if</a:t>
            </a:r>
            <a:r>
              <a:rPr lang="en-US" altLang="zh-TW" sz="1500">
                <a:latin typeface="Arial" charset="0"/>
              </a:rPr>
              <a:t> (first_count &gt; 0)</a:t>
            </a:r>
          </a:p>
          <a:p>
            <a:pPr algn="l"/>
            <a:r>
              <a:rPr lang="en-US" altLang="zh-TW" sz="1500">
                <a:latin typeface="Arial" charset="0"/>
              </a:rPr>
              <a:t>   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(first_delay);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else</a:t>
            </a:r>
          </a:p>
          <a:p>
            <a:pPr algn="l"/>
            <a:r>
              <a:rPr lang="en-US" altLang="zh-TW" sz="1500">
                <a:latin typeface="Arial" charset="0"/>
              </a:rPr>
              <a:t>   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(second_delay);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wait</a:t>
            </a:r>
            <a:r>
              <a:rPr lang="en-US" altLang="zh-TW" sz="1500">
                <a:latin typeface="Arial" charset="0"/>
              </a:rPr>
              <a:t>(second_delay);</a:t>
            </a:r>
          </a:p>
          <a:p>
            <a:pPr algn="l"/>
            <a:r>
              <a:rPr lang="en-US" altLang="zh-TW" sz="1500">
                <a:latin typeface="Arial" charset="0"/>
              </a:rPr>
              <a:t>    second_count--;</a:t>
            </a:r>
          </a:p>
          <a:p>
            <a:pPr algn="l"/>
            <a:r>
              <a:rPr lang="en-US" altLang="zh-TW" sz="1500">
                <a:latin typeface="Arial" charset="0"/>
              </a:rPr>
              <a:t>}</a:t>
            </a:r>
          </a:p>
          <a:p>
            <a:pPr algn="l"/>
            <a:r>
              <a:rPr lang="en-US" altLang="zh-TW" sz="1500">
                <a:latin typeface="Arial" charset="0"/>
              </a:rPr>
              <a:t>S;</a:t>
            </a:r>
          </a:p>
          <a:p>
            <a:pPr algn="l"/>
            <a:r>
              <a:rPr lang="en-US" altLang="zh-TW" sz="1500" b="1">
                <a:latin typeface="Arial" charset="0"/>
              </a:rPr>
              <a:t>if</a:t>
            </a:r>
            <a:r>
              <a:rPr lang="en-US" altLang="zh-TW" sz="1500">
                <a:latin typeface="Arial" charset="0"/>
              </a:rPr>
              <a:t> (first_count &gt; 0)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(first_delay);</a:t>
            </a:r>
          </a:p>
          <a:p>
            <a:pPr algn="l"/>
            <a:r>
              <a:rPr lang="en-US" altLang="zh-TW" sz="1500" b="1">
                <a:latin typeface="Arial" charset="0"/>
              </a:rPr>
              <a:t>else if</a:t>
            </a:r>
            <a:r>
              <a:rPr lang="en-US" altLang="zh-TW" sz="1500">
                <a:latin typeface="Arial" charset="0"/>
              </a:rPr>
              <a:t> (second_count &gt; 0)</a:t>
            </a:r>
          </a:p>
          <a:p>
            <a:pPr algn="l"/>
            <a:r>
              <a:rPr lang="en-US" altLang="zh-TW" sz="1500">
                <a:latin typeface="Arial" charset="0"/>
              </a:rPr>
              <a:t>   </a:t>
            </a:r>
            <a:r>
              <a:rPr lang="en-US" altLang="zh-TW" sz="1500" b="1">
                <a:latin typeface="Arial" charset="0"/>
              </a:rPr>
              <a:t> signal</a:t>
            </a:r>
            <a:r>
              <a:rPr lang="en-US" altLang="zh-TW" sz="1500">
                <a:latin typeface="Arial" charset="0"/>
              </a:rPr>
              <a:t>(second_delay);</a:t>
            </a:r>
          </a:p>
          <a:p>
            <a:pPr algn="l"/>
            <a:r>
              <a:rPr lang="en-US" altLang="zh-TW" sz="1500" b="1">
                <a:latin typeface="Arial" charset="0"/>
              </a:rPr>
              <a:t>else</a:t>
            </a:r>
          </a:p>
          <a:p>
            <a:pPr algn="l"/>
            <a:r>
              <a:rPr lang="en-US" altLang="zh-TW" sz="1500">
                <a:latin typeface="Arial" charset="0"/>
              </a:rPr>
              <a:t>   </a:t>
            </a:r>
            <a:r>
              <a:rPr lang="en-US" altLang="zh-TW" sz="1500" b="1">
                <a:latin typeface="Arial" charset="0"/>
              </a:rPr>
              <a:t> signal</a:t>
            </a:r>
            <a:r>
              <a:rPr lang="en-US" altLang="zh-TW" sz="1500">
                <a:latin typeface="Arial" charset="0"/>
              </a:rPr>
              <a:t>(mutex); </a:t>
            </a:r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3834912" y="1025005"/>
            <a:ext cx="2447925" cy="5616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r>
              <a:rPr lang="en-US" altLang="zh-TW" sz="1500" b="1" dirty="0">
                <a:latin typeface="Arial" charset="0"/>
              </a:rPr>
              <a:t>wait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mutex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b="1" dirty="0">
                <a:latin typeface="Arial" charset="0"/>
              </a:rPr>
              <a:t>while</a:t>
            </a:r>
            <a:r>
              <a:rPr lang="en-US" altLang="zh-TW" sz="1500" dirty="0">
                <a:latin typeface="Arial" charset="0"/>
              </a:rPr>
              <a:t> (!B) {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sz="1500" dirty="0">
                <a:latin typeface="Arial" charset="0"/>
              </a:rPr>
              <a:t>++;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b="1" dirty="0">
                <a:latin typeface="Arial" charset="0"/>
              </a:rPr>
              <a:t>if</a:t>
            </a:r>
            <a:r>
              <a:rPr lang="en-US" altLang="zh-TW" sz="1500" dirty="0">
                <a:latin typeface="Arial" charset="0"/>
              </a:rPr>
              <a:t> (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dirty="0"/>
              <a:t> </a:t>
            </a:r>
            <a:r>
              <a:rPr lang="en-US" altLang="zh-TW" sz="1500" dirty="0">
                <a:latin typeface="Arial" charset="0"/>
              </a:rPr>
              <a:t>&gt; 0)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    </a:t>
            </a:r>
            <a:r>
              <a:rPr lang="en-US" altLang="zh-TW" sz="1500" b="1" dirty="0">
                <a:latin typeface="Arial" charset="0"/>
              </a:rPr>
              <a:t>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first_delay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b="1" dirty="0">
                <a:latin typeface="Arial" charset="0"/>
              </a:rPr>
              <a:t>else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    </a:t>
            </a:r>
            <a:r>
              <a:rPr lang="en-US" altLang="zh-TW" sz="1500" b="1" dirty="0">
                <a:latin typeface="Arial" charset="0"/>
              </a:rPr>
              <a:t>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mutex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wait(</a:t>
            </a:r>
            <a:r>
              <a:rPr lang="en-US" altLang="zh-TW" sz="1500" strike="sngStrike" dirty="0" err="1">
                <a:latin typeface="Arial" charset="0"/>
              </a:rPr>
              <a:t>first_delay</a:t>
            </a:r>
            <a:r>
              <a:rPr lang="en-US" altLang="zh-TW" sz="1500" strike="sngStrike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</a:t>
            </a:r>
            <a:r>
              <a:rPr lang="en-US" altLang="zh-TW" sz="1500" strike="sngStrike" dirty="0" err="1">
                <a:latin typeface="Arial" charset="0"/>
              </a:rPr>
              <a:t>first_count</a:t>
            </a:r>
            <a:r>
              <a:rPr lang="en-US" altLang="zh-TW" sz="1500" strike="sngStrike" dirty="0">
                <a:latin typeface="Arial" charset="0"/>
              </a:rPr>
              <a:t>--;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</a:t>
            </a:r>
            <a:r>
              <a:rPr lang="en-US" altLang="zh-TW" sz="1500" strike="sngStrike" dirty="0" err="1">
                <a:latin typeface="Arial" charset="0"/>
              </a:rPr>
              <a:t>first_count</a:t>
            </a:r>
            <a:r>
              <a:rPr lang="en-US" altLang="zh-TW" sz="1500" strike="sngStrike" dirty="0">
                <a:latin typeface="Arial" charset="0"/>
              </a:rPr>
              <a:t>++;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</a:t>
            </a:r>
            <a:r>
              <a:rPr lang="en-US" altLang="zh-TW" sz="1500" b="1" strike="sngStrike" dirty="0">
                <a:latin typeface="Arial" charset="0"/>
              </a:rPr>
              <a:t>if</a:t>
            </a:r>
            <a:r>
              <a:rPr lang="en-US" altLang="zh-TW" sz="1500" strike="sngStrike" dirty="0">
                <a:latin typeface="Arial" charset="0"/>
              </a:rPr>
              <a:t> (</a:t>
            </a:r>
            <a:r>
              <a:rPr lang="en-US" altLang="zh-TW" sz="1500" strike="sngStrike" dirty="0" err="1">
                <a:latin typeface="Arial" charset="0"/>
              </a:rPr>
              <a:t>first_count</a:t>
            </a:r>
            <a:r>
              <a:rPr lang="en-US" altLang="zh-TW" sz="1500" strike="sngStrike" dirty="0">
                <a:latin typeface="Arial" charset="0"/>
              </a:rPr>
              <a:t> &gt; 0)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   </a:t>
            </a:r>
            <a:r>
              <a:rPr lang="en-US" altLang="zh-TW" sz="1500" b="1" strike="sngStrike" dirty="0">
                <a:latin typeface="Arial" charset="0"/>
              </a:rPr>
              <a:t>signal</a:t>
            </a:r>
            <a:r>
              <a:rPr lang="en-US" altLang="zh-TW" sz="1500" strike="sngStrike" dirty="0">
                <a:latin typeface="Arial" charset="0"/>
              </a:rPr>
              <a:t>(</a:t>
            </a:r>
            <a:r>
              <a:rPr lang="en-US" altLang="zh-TW" sz="1500" strike="sngStrike" dirty="0" err="1">
                <a:latin typeface="Arial" charset="0"/>
              </a:rPr>
              <a:t>first_delay</a:t>
            </a:r>
            <a:r>
              <a:rPr lang="en-US" altLang="zh-TW" sz="1500" strike="sngStrike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</a:t>
            </a:r>
            <a:r>
              <a:rPr lang="en-US" altLang="zh-TW" sz="1500" b="1" strike="sngStrike" dirty="0">
                <a:latin typeface="Arial" charset="0"/>
              </a:rPr>
              <a:t>else</a:t>
            </a:r>
          </a:p>
          <a:p>
            <a:pPr algn="l">
              <a:defRPr/>
            </a:pPr>
            <a:r>
              <a:rPr lang="en-US" altLang="zh-TW" sz="1500" strike="sngStrike" dirty="0">
                <a:latin typeface="Arial" charset="0"/>
              </a:rPr>
              <a:t>       signal(</a:t>
            </a:r>
            <a:r>
              <a:rPr lang="en-US" altLang="zh-TW" sz="1500" strike="sngStrike" dirty="0" err="1">
                <a:latin typeface="Arial" charset="0"/>
              </a:rPr>
              <a:t>first_delay</a:t>
            </a:r>
            <a:r>
              <a:rPr lang="en-US" altLang="zh-TW" sz="1500" strike="sngStrike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b="1" dirty="0">
                <a:latin typeface="Arial" charset="0"/>
              </a:rPr>
              <a:t>wait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first_delay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sz="1500" dirty="0">
                <a:latin typeface="Arial" charset="0"/>
              </a:rPr>
              <a:t>--;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}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S;</a:t>
            </a:r>
          </a:p>
          <a:p>
            <a:pPr algn="l">
              <a:defRPr/>
            </a:pPr>
            <a:r>
              <a:rPr lang="en-US" altLang="zh-TW" sz="1500" b="1" dirty="0">
                <a:latin typeface="Arial" charset="0"/>
              </a:rPr>
              <a:t>if</a:t>
            </a:r>
            <a:r>
              <a:rPr lang="en-US" altLang="zh-TW" sz="1500" dirty="0">
                <a:latin typeface="Arial" charset="0"/>
              </a:rPr>
              <a:t> (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sz="1500" dirty="0">
                <a:latin typeface="Arial" charset="0"/>
              </a:rPr>
              <a:t> &gt; 0)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b="1" dirty="0">
                <a:latin typeface="Arial" charset="0"/>
              </a:rPr>
              <a:t>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first_delay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b="1" strike="sngStrike" dirty="0">
                <a:latin typeface="Arial" charset="0"/>
              </a:rPr>
              <a:t>else if</a:t>
            </a:r>
            <a:r>
              <a:rPr lang="en-US" altLang="zh-TW" sz="1500" strike="sngStrike" dirty="0">
                <a:latin typeface="Arial" charset="0"/>
              </a:rPr>
              <a:t> (</a:t>
            </a:r>
            <a:r>
              <a:rPr lang="en-US" altLang="zh-TW" sz="1500" strike="sngStrike" dirty="0" err="1">
                <a:latin typeface="Arial" charset="0"/>
              </a:rPr>
              <a:t>first_count</a:t>
            </a:r>
            <a:r>
              <a:rPr lang="en-US" altLang="zh-TW" sz="1500" strike="sngStrike" dirty="0">
                <a:latin typeface="Arial" charset="0"/>
              </a:rPr>
              <a:t> &gt; 0)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</a:t>
            </a:r>
            <a:r>
              <a:rPr lang="en-US" altLang="zh-TW" sz="1500" b="1" dirty="0">
                <a:latin typeface="Arial" charset="0"/>
              </a:rPr>
              <a:t> </a:t>
            </a:r>
            <a:r>
              <a:rPr lang="en-US" altLang="zh-TW" sz="1500" b="1" strike="sngStrike" dirty="0">
                <a:latin typeface="Arial" charset="0"/>
              </a:rPr>
              <a:t>signal</a:t>
            </a:r>
            <a:r>
              <a:rPr lang="en-US" altLang="zh-TW" sz="1500" strike="sngStrike" dirty="0">
                <a:latin typeface="Arial" charset="0"/>
              </a:rPr>
              <a:t>(</a:t>
            </a:r>
            <a:r>
              <a:rPr lang="en-US" altLang="zh-TW" sz="1500" strike="sngStrike" dirty="0" err="1">
                <a:latin typeface="Arial" charset="0"/>
              </a:rPr>
              <a:t>first_delay</a:t>
            </a:r>
            <a:r>
              <a:rPr lang="en-US" altLang="zh-TW" sz="1500" strike="sngStrike" dirty="0">
                <a:latin typeface="Arial" charset="0"/>
              </a:rPr>
              <a:t>);</a:t>
            </a:r>
          </a:p>
          <a:p>
            <a:pPr algn="l">
              <a:defRPr/>
            </a:pPr>
            <a:r>
              <a:rPr lang="en-US" altLang="zh-TW" sz="1500" b="1" dirty="0">
                <a:latin typeface="Arial" charset="0"/>
              </a:rPr>
              <a:t>else</a:t>
            </a:r>
          </a:p>
          <a:p>
            <a:pPr algn="l">
              <a:defRPr/>
            </a:pPr>
            <a:r>
              <a:rPr lang="en-US" altLang="zh-TW" sz="1500" dirty="0">
                <a:latin typeface="Arial" charset="0"/>
              </a:rPr>
              <a:t>   </a:t>
            </a:r>
            <a:r>
              <a:rPr lang="en-US" altLang="zh-TW" sz="1500" b="1" dirty="0">
                <a:latin typeface="Arial" charset="0"/>
              </a:rPr>
              <a:t> 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mutex</a:t>
            </a:r>
            <a:r>
              <a:rPr lang="en-US" altLang="zh-TW" sz="1500" dirty="0">
                <a:latin typeface="Arial" charset="0"/>
              </a:rPr>
              <a:t>); </a:t>
            </a:r>
          </a:p>
        </p:txBody>
      </p:sp>
      <p:sp>
        <p:nvSpPr>
          <p:cNvPr id="51208" name="Rectangle 5"/>
          <p:cNvSpPr>
            <a:spLocks noChangeArrowheads="1"/>
          </p:cNvSpPr>
          <p:nvPr/>
        </p:nvSpPr>
        <p:spPr bwMode="auto">
          <a:xfrm>
            <a:off x="6499928" y="1025352"/>
            <a:ext cx="2447925" cy="352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sz="1500" b="1">
                <a:latin typeface="Arial" charset="0"/>
              </a:rPr>
              <a:t>wait</a:t>
            </a:r>
            <a:r>
              <a:rPr lang="en-US" altLang="zh-TW" sz="1500">
                <a:latin typeface="Arial" charset="0"/>
              </a:rPr>
              <a:t>(mutex);</a:t>
            </a:r>
          </a:p>
          <a:p>
            <a:pPr algn="l"/>
            <a:r>
              <a:rPr lang="en-US" altLang="zh-TW" sz="1500" b="1">
                <a:latin typeface="Arial" charset="0"/>
              </a:rPr>
              <a:t>while</a:t>
            </a:r>
            <a:r>
              <a:rPr lang="en-US" altLang="zh-TW" sz="1500">
                <a:latin typeface="Arial" charset="0"/>
              </a:rPr>
              <a:t> (!B) {</a:t>
            </a:r>
          </a:p>
          <a:p>
            <a:pPr algn="l"/>
            <a:r>
              <a:rPr lang="en-US" altLang="zh-TW" sz="1500">
                <a:latin typeface="Arial" charset="0"/>
              </a:rPr>
              <a:t>    first_count++;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if</a:t>
            </a:r>
            <a:r>
              <a:rPr lang="en-US" altLang="zh-TW" sz="1500">
                <a:latin typeface="Arial" charset="0"/>
              </a:rPr>
              <a:t> (first_count</a:t>
            </a:r>
            <a:r>
              <a:rPr lang="en-US" altLang="zh-TW"/>
              <a:t> </a:t>
            </a:r>
            <a:r>
              <a:rPr lang="en-US" altLang="zh-TW" sz="1500">
                <a:latin typeface="Arial" charset="0"/>
              </a:rPr>
              <a:t>&gt; 0)</a:t>
            </a:r>
          </a:p>
          <a:p>
            <a:pPr algn="l"/>
            <a:r>
              <a:rPr lang="en-US" altLang="zh-TW" sz="1500">
                <a:latin typeface="Arial" charset="0"/>
              </a:rPr>
              <a:t>    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(first_delay);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else</a:t>
            </a:r>
          </a:p>
          <a:p>
            <a:pPr algn="l"/>
            <a:r>
              <a:rPr lang="en-US" altLang="zh-TW" sz="1500">
                <a:latin typeface="Arial" charset="0"/>
              </a:rPr>
              <a:t>    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(mutex);</a:t>
            </a:r>
          </a:p>
          <a:p>
            <a:pPr algn="l"/>
            <a:r>
              <a:rPr lang="en-US" altLang="zh-TW" sz="1500" b="1">
                <a:latin typeface="Arial" charset="0"/>
              </a:rPr>
              <a:t>    wait</a:t>
            </a:r>
            <a:r>
              <a:rPr lang="en-US" altLang="zh-TW" sz="1500">
                <a:latin typeface="Arial" charset="0"/>
              </a:rPr>
              <a:t>(first_delay);</a:t>
            </a:r>
          </a:p>
          <a:p>
            <a:pPr algn="l"/>
            <a:r>
              <a:rPr lang="en-US" altLang="zh-TW" sz="1500">
                <a:latin typeface="Arial" charset="0"/>
              </a:rPr>
              <a:t>    first_count--;</a:t>
            </a:r>
          </a:p>
          <a:p>
            <a:pPr algn="l"/>
            <a:r>
              <a:rPr lang="en-US" altLang="zh-TW" sz="1500">
                <a:latin typeface="Arial" charset="0"/>
              </a:rPr>
              <a:t>}</a:t>
            </a:r>
          </a:p>
          <a:p>
            <a:pPr algn="l"/>
            <a:r>
              <a:rPr lang="en-US" altLang="zh-TW" sz="1500">
                <a:latin typeface="Arial" charset="0"/>
              </a:rPr>
              <a:t>S;</a:t>
            </a:r>
          </a:p>
          <a:p>
            <a:pPr algn="l"/>
            <a:r>
              <a:rPr lang="en-US" altLang="zh-TW" sz="1500" b="1">
                <a:latin typeface="Arial" charset="0"/>
              </a:rPr>
              <a:t>if</a:t>
            </a:r>
            <a:r>
              <a:rPr lang="en-US" altLang="zh-TW" sz="1500">
                <a:latin typeface="Arial" charset="0"/>
              </a:rPr>
              <a:t> (first_count &gt; 0)</a:t>
            </a:r>
          </a:p>
          <a:p>
            <a:pPr algn="l"/>
            <a:r>
              <a:rPr lang="en-US" altLang="zh-TW" sz="1500">
                <a:latin typeface="Arial" charset="0"/>
              </a:rPr>
              <a:t>    </a:t>
            </a:r>
            <a:r>
              <a:rPr lang="en-US" altLang="zh-TW" sz="1500" b="1">
                <a:latin typeface="Arial" charset="0"/>
              </a:rPr>
              <a:t>signal</a:t>
            </a:r>
            <a:r>
              <a:rPr lang="en-US" altLang="zh-TW" sz="1500">
                <a:latin typeface="Arial" charset="0"/>
              </a:rPr>
              <a:t>(first_delay);</a:t>
            </a:r>
          </a:p>
          <a:p>
            <a:pPr algn="l"/>
            <a:r>
              <a:rPr lang="en-US" altLang="zh-TW" sz="1500" b="1">
                <a:latin typeface="Arial" charset="0"/>
              </a:rPr>
              <a:t>else</a:t>
            </a:r>
          </a:p>
          <a:p>
            <a:pPr algn="l"/>
            <a:r>
              <a:rPr lang="en-US" altLang="zh-TW" sz="1500">
                <a:latin typeface="Arial" charset="0"/>
              </a:rPr>
              <a:t>   </a:t>
            </a:r>
            <a:r>
              <a:rPr lang="en-US" altLang="zh-TW" sz="1500" b="1">
                <a:latin typeface="Arial" charset="0"/>
              </a:rPr>
              <a:t> signal</a:t>
            </a:r>
            <a:r>
              <a:rPr lang="en-US" altLang="zh-TW" sz="1500">
                <a:latin typeface="Arial" charset="0"/>
              </a:rPr>
              <a:t>(mutex);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64944" y="1034702"/>
            <a:ext cx="2447925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sz="1500" b="1" dirty="0">
                <a:latin typeface="Arial" charset="0"/>
              </a:rPr>
              <a:t>wait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mutex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/>
            <a:r>
              <a:rPr lang="en-US" altLang="zh-TW" sz="1500" b="1" dirty="0">
                <a:latin typeface="Arial" charset="0"/>
              </a:rPr>
              <a:t>while</a:t>
            </a:r>
            <a:r>
              <a:rPr lang="en-US" altLang="zh-TW" sz="1500" dirty="0">
                <a:latin typeface="Arial" charset="0"/>
              </a:rPr>
              <a:t> (!B) {</a:t>
            </a:r>
          </a:p>
          <a:p>
            <a:pPr algn="l"/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sz="1500" dirty="0">
                <a:latin typeface="Arial" charset="0"/>
              </a:rPr>
              <a:t>++;</a:t>
            </a:r>
          </a:p>
          <a:p>
            <a:pPr algn="l"/>
            <a:r>
              <a:rPr lang="en-US" altLang="zh-TW" sz="1500" b="1" dirty="0">
                <a:latin typeface="Arial" charset="0"/>
              </a:rPr>
              <a:t>    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mutex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/>
            <a:r>
              <a:rPr lang="en-US" altLang="zh-TW" sz="1500" b="1" dirty="0">
                <a:latin typeface="Arial" charset="0"/>
              </a:rPr>
              <a:t>    wait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first_delay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/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sz="1500" dirty="0">
                <a:latin typeface="Arial" charset="0"/>
              </a:rPr>
              <a:t>--;</a:t>
            </a:r>
          </a:p>
          <a:p>
            <a:pPr algn="l"/>
            <a:r>
              <a:rPr lang="en-US" altLang="zh-TW" sz="1500" dirty="0">
                <a:latin typeface="Arial" charset="0"/>
              </a:rPr>
              <a:t>}</a:t>
            </a:r>
          </a:p>
          <a:p>
            <a:pPr algn="l"/>
            <a:r>
              <a:rPr lang="en-US" altLang="zh-TW" sz="1500" dirty="0">
                <a:latin typeface="Arial" charset="0"/>
              </a:rPr>
              <a:t>S; </a:t>
            </a:r>
          </a:p>
          <a:p>
            <a:pPr algn="l"/>
            <a:r>
              <a:rPr lang="en-US" altLang="zh-TW" sz="1500" b="1" dirty="0">
                <a:latin typeface="Arial" charset="0"/>
              </a:rPr>
              <a:t>if</a:t>
            </a:r>
            <a:r>
              <a:rPr lang="en-US" altLang="zh-TW" sz="1500" dirty="0">
                <a:latin typeface="Arial" charset="0"/>
              </a:rPr>
              <a:t> (</a:t>
            </a:r>
            <a:r>
              <a:rPr lang="en-US" altLang="zh-TW" sz="1500" dirty="0" err="1">
                <a:latin typeface="Arial" charset="0"/>
              </a:rPr>
              <a:t>first_count</a:t>
            </a:r>
            <a:r>
              <a:rPr lang="en-US" altLang="zh-TW" sz="1500" dirty="0">
                <a:latin typeface="Arial" charset="0"/>
              </a:rPr>
              <a:t> &gt; 0)</a:t>
            </a:r>
          </a:p>
          <a:p>
            <a:pPr algn="l"/>
            <a:r>
              <a:rPr lang="en-US" altLang="zh-TW" sz="1500" dirty="0">
                <a:latin typeface="Arial" charset="0"/>
              </a:rPr>
              <a:t>    </a:t>
            </a:r>
            <a:r>
              <a:rPr lang="en-US" altLang="zh-TW" sz="1500" b="1" dirty="0">
                <a:latin typeface="Arial" charset="0"/>
              </a:rPr>
              <a:t>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first_delay</a:t>
            </a:r>
            <a:r>
              <a:rPr lang="en-US" altLang="zh-TW" sz="1500" dirty="0">
                <a:latin typeface="Arial" charset="0"/>
              </a:rPr>
              <a:t>);</a:t>
            </a:r>
          </a:p>
          <a:p>
            <a:pPr algn="l"/>
            <a:r>
              <a:rPr lang="en-US" altLang="zh-TW" sz="1500" b="1" dirty="0">
                <a:latin typeface="Arial" charset="0"/>
              </a:rPr>
              <a:t>else</a:t>
            </a:r>
          </a:p>
          <a:p>
            <a:pPr algn="l"/>
            <a:r>
              <a:rPr lang="en-US" altLang="zh-TW" sz="1500" dirty="0">
                <a:latin typeface="Arial" charset="0"/>
              </a:rPr>
              <a:t>   </a:t>
            </a:r>
            <a:r>
              <a:rPr lang="en-US" altLang="zh-TW" sz="1500" b="1" dirty="0">
                <a:latin typeface="Arial" charset="0"/>
              </a:rPr>
              <a:t> signal</a:t>
            </a:r>
            <a:r>
              <a:rPr lang="en-US" altLang="zh-TW" sz="1500" dirty="0">
                <a:latin typeface="Arial" charset="0"/>
              </a:rPr>
              <a:t>(</a:t>
            </a:r>
            <a:r>
              <a:rPr lang="en-US" altLang="zh-TW" sz="1500" dirty="0" err="1">
                <a:latin typeface="Arial" charset="0"/>
              </a:rPr>
              <a:t>mutex</a:t>
            </a:r>
            <a:r>
              <a:rPr lang="en-US" altLang="zh-TW" sz="1500" dirty="0">
                <a:latin typeface="Arial" charset="0"/>
              </a:rPr>
              <a:t>);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/64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724022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756" y="188640"/>
            <a:ext cx="9638488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32767" y="1340768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252FAE2-4C7F-42E3-89BA-14D48F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98A179-A486-4E03-BB34-262E8A33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14422</TotalTime>
  <Words>3066</Words>
  <Application>Microsoft Office PowerPoint</Application>
  <PresentationFormat>寬螢幕</PresentationFormat>
  <Paragraphs>536</Paragraphs>
  <Slides>48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61" baseType="lpstr">
      <vt:lpstr>Bickley Script LET</vt:lpstr>
      <vt:lpstr>Monotype Sorts</vt:lpstr>
      <vt:lpstr>MS PGothic</vt:lpstr>
      <vt:lpstr>全真中隸書</vt:lpstr>
      <vt:lpstr>新細明體</vt:lpstr>
      <vt:lpstr>Arial</vt:lpstr>
      <vt:lpstr>Courier New</vt:lpstr>
      <vt:lpstr>Helvetica</vt:lpstr>
      <vt:lpstr>Lucida Console</vt:lpstr>
      <vt:lpstr>Times New Roman</vt:lpstr>
      <vt:lpstr>Verdana</vt:lpstr>
      <vt:lpstr>Wingdings</vt:lpstr>
      <vt:lpstr>1_Default Design</vt:lpstr>
      <vt:lpstr>Chapter 7:  Synchronization Examples</vt:lpstr>
      <vt:lpstr>Outline</vt:lpstr>
      <vt:lpstr>二元號誌 (1/2) - binary semaphore</vt:lpstr>
      <vt:lpstr>二元號誌 (2/2)</vt:lpstr>
      <vt:lpstr>臨界區域 (1/4) - critical region </vt:lpstr>
      <vt:lpstr>臨界區域 (2/4)</vt:lpstr>
      <vt:lpstr>臨界區域 (3/4)</vt:lpstr>
      <vt:lpstr>臨界區域 (4/4)</vt:lpstr>
      <vt:lpstr>Classical Problems of Synchronization</vt:lpstr>
      <vt:lpstr>Bounded-Buffer Problem</vt:lpstr>
      <vt:lpstr>Bounded Buffer Problem (Cont.)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簡報</vt:lpstr>
      <vt:lpstr>PowerPoint 簡報</vt:lpstr>
      <vt:lpstr>PowerPoint 簡報</vt:lpstr>
      <vt:lpstr>End of Chapter 7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779</cp:revision>
  <cp:lastPrinted>2011-11-20T14:32:55Z</cp:lastPrinted>
  <dcterms:created xsi:type="dcterms:W3CDTF">2001-12-27T10:28:16Z</dcterms:created>
  <dcterms:modified xsi:type="dcterms:W3CDTF">2020-04-14T00:04:35Z</dcterms:modified>
</cp:coreProperties>
</file>