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259" r:id="rId2"/>
    <p:sldId id="332" r:id="rId3"/>
    <p:sldId id="333" r:id="rId4"/>
    <p:sldId id="334" r:id="rId5"/>
    <p:sldId id="418" r:id="rId6"/>
    <p:sldId id="260" r:id="rId7"/>
    <p:sldId id="335" r:id="rId8"/>
    <p:sldId id="337" r:id="rId9"/>
    <p:sldId id="381" r:id="rId10"/>
    <p:sldId id="340" r:id="rId11"/>
    <p:sldId id="341" r:id="rId12"/>
    <p:sldId id="342" r:id="rId13"/>
    <p:sldId id="343" r:id="rId14"/>
    <p:sldId id="344" r:id="rId15"/>
    <p:sldId id="345" r:id="rId16"/>
    <p:sldId id="383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290" r:id="rId36"/>
    <p:sldId id="367" r:id="rId37"/>
    <p:sldId id="419" r:id="rId38"/>
    <p:sldId id="370" r:id="rId39"/>
    <p:sldId id="371" r:id="rId40"/>
    <p:sldId id="372" r:id="rId41"/>
    <p:sldId id="373" r:id="rId42"/>
    <p:sldId id="374" r:id="rId43"/>
    <p:sldId id="375" r:id="rId44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972" autoAdjust="0"/>
  </p:normalViewPr>
  <p:slideViewPr>
    <p:cSldViewPr>
      <p:cViewPr varScale="1">
        <p:scale>
          <a:sx n="99" d="100"/>
          <a:sy n="99" d="100"/>
        </p:scale>
        <p:origin x="972" y="72"/>
      </p:cViewPr>
      <p:guideLst>
        <p:guide orient="horz" pos="2160"/>
        <p:guide pos="292"/>
      </p:guideLst>
    </p:cSldViewPr>
  </p:slideViewPr>
  <p:outlineViewPr>
    <p:cViewPr>
      <p:scale>
        <a:sx n="33" d="100"/>
        <a:sy n="33" d="100"/>
      </p:scale>
      <p:origin x="0" y="-26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4167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Linux </a:t>
            </a:r>
            <a:r>
              <a:rPr lang="en-US" altLang="en-US" dirty="0" err="1">
                <a:latin typeface="Times New Roman" panose="02020603050405020304" pitchFamily="18" charset="0"/>
              </a:rPr>
              <a:t>lockdep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537F407-1194-415A-BC51-B9CE4A994C83}" type="slidenum">
              <a:rPr lang="en-US" altLang="zh-TW" sz="1200">
                <a:latin typeface="Times New Roman" charset="0"/>
              </a:rPr>
              <a:pPr/>
              <a:t>34</a:t>
            </a:fld>
            <a:endParaRPr lang="en-US" altLang="zh-TW" sz="120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46902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92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537FF61D-38D3-47D6-85D9-2FDE366B0408}" type="slidenum">
              <a:rPr lang="en-US" altLang="zh-TW" sz="1200">
                <a:latin typeface="Times New Roman" charset="0"/>
              </a:rPr>
              <a:pPr/>
              <a:t>5</a:t>
            </a:fld>
            <a:endParaRPr lang="en-US" altLang="zh-TW" sz="12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863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3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8: </a:t>
            </a:r>
            <a:r>
              <a:rPr lang="en-US" altLang="zh-TW" dirty="0"/>
              <a:t>Deadlocks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362" y="319818"/>
            <a:ext cx="10761564" cy="4699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 Allocation Graph with a Deadlock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BC08A5F-38DF-4769-8739-BB3967E1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71" y="1300942"/>
            <a:ext cx="3312368" cy="50083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D5C725B-1A57-45F5-9760-BA6A79171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27" y="1513594"/>
            <a:ext cx="3098055" cy="458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41FB565-C417-4E33-97CD-72A177EA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7E9618-6662-4166-814D-8C7AEDF6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745" y="260648"/>
            <a:ext cx="9904509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F91AE40-9106-46D1-AFD2-A88B5B5D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1556792"/>
            <a:ext cx="3744418" cy="4608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219" y="1770467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1D4A2FC-BCF6-474B-B7A1-357B334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F15B02-9D5E-454D-BC33-8DFDFE3A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1412776"/>
            <a:ext cx="9217024" cy="252028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EA90F4-879F-4B16-AE7E-D56ED9B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0112A1-B1A3-47EC-9FF4-E06ADCC7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1573" y="188640"/>
            <a:ext cx="85072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8653" y="1556792"/>
            <a:ext cx="10153128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5A7501F-9B43-4F2A-A5B9-51CA497C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5B2D4C-656B-4089-9FD2-03BB5972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6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0905" y="1948344"/>
            <a:ext cx="9938815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5" y="1086956"/>
            <a:ext cx="9505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Invalidate one of the four necessary conditions for deadlock: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41B7501-4488-4DE2-B2CC-D3691568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B46BC0-8BDA-4BD7-8303-08DB9CDA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7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428" y="1340768"/>
            <a:ext cx="10297144" cy="4935435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F498A30-0515-4B24-B865-0D8E7EBA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D92BA4-70E2-4E0F-8422-8E49699E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10" y="1268760"/>
            <a:ext cx="10873207" cy="5184576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36" y="2420888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95800" y="5445225"/>
            <a:ext cx="3456384" cy="2880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C177352-10D5-4833-95F6-FE9BB9CD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212A8E-ECF0-4195-A877-3E3E9F6D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512" y="1961230"/>
            <a:ext cx="8784976" cy="4350791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51129"/>
            <a:ext cx="10945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Requires that the system has some additional </a:t>
            </a:r>
            <a:r>
              <a:rPr kumimoji="0" lang="en-US" altLang="en-US" sz="2400" b="1" i="1" dirty="0"/>
              <a:t>a priori </a:t>
            </a:r>
            <a:r>
              <a:rPr kumimoji="0" lang="en-US" altLang="en-US" sz="2400" dirty="0"/>
              <a:t>information available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8EEE028-D51F-4F26-AFB8-484EFF6D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81C0B2-2AEA-4716-ABB9-286A13E1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983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3402" y="1196752"/>
            <a:ext cx="10765196" cy="5288111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2AE8DF7-F6A6-4065-8450-16E64826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CA6188-C444-48A5-9908-C9FBEF25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6" y="1340768"/>
            <a:ext cx="9361040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2D9A2E4-9F70-4C9A-9E21-65C98484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880A16-C32A-415F-9CCA-C7807677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0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5742" y="1412777"/>
            <a:ext cx="5709766" cy="3744416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20E4FE8-0105-43A8-A634-F1392B5E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34ED22-A2C6-4D8B-A70F-762D29DD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0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62089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92B6A6D-01A1-4493-A83B-0263258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2413A6-DE14-4896-A1F0-B3E7987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6219" y="1340768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en-US" altLang="ja-JP" dirty="0"/>
              <a:t>’s Algorithm</a:t>
            </a: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DE911FB-A7E7-4C25-8555-F9BE1CAB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ABE17C-DBCE-4CAC-8262-823A9680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184" y="260648"/>
            <a:ext cx="877963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3653" y="1484784"/>
            <a:ext cx="8664691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A2550B5-8B10-41AD-90E4-D13E7640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468E6C-320E-40B2-8054-E0E6E695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8080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4FD89D3-A095-4FF3-AC9D-818EEC8D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1700808"/>
            <a:ext cx="4104456" cy="41764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46C9888-77BD-419C-B057-A48525DB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19" y="1844824"/>
            <a:ext cx="385634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EF5203F-09BE-4C31-9A9C-11E93952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0E7882-FBF2-4F7A-80D1-1C1D535F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353656"/>
            <a:ext cx="10729191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Unsafe State In Resource-Allocation Graph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A3170D3F-C887-42B2-A384-AA10471E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1700808"/>
            <a:ext cx="4104456" cy="41764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74" y="1822127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9444AE0-FDC1-4D76-972E-2932D365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E77E18-EF51-47A8-8E0D-A52CA75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8719" y="260648"/>
            <a:ext cx="9937104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247" y="1556792"/>
            <a:ext cx="8427505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FCB2047-4BC1-4E86-A699-CC0300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359629-B276-469F-ACAE-B5BDB5B6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2072" y="1484784"/>
            <a:ext cx="9505056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D551C7D-2254-4A44-9373-653BC9B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E74119-E579-491F-83E8-6BF4C698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384175"/>
            <a:ext cx="11233248" cy="431800"/>
          </a:xfrm>
        </p:spPr>
        <p:txBody>
          <a:bodyPr/>
          <a:lstStyle/>
          <a:p>
            <a:pPr eaLnBrk="1" hangingPunct="1"/>
            <a:r>
              <a:rPr lang="en-US" altLang="en-US" dirty="0"/>
              <a:t>Data Structures for the Banker</a:t>
            </a:r>
            <a:r>
              <a:rPr lang="en-US" altLang="ja-JP" dirty="0"/>
              <a:t>’s Algorithm </a:t>
            </a:r>
            <a:endParaRPr lang="en-US" altLang="en-US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1766892"/>
            <a:ext cx="8966347" cy="4902468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sz="2400" b="1" i="1" dirty="0"/>
              <a:t>Need</a:t>
            </a:r>
            <a:r>
              <a:rPr lang="en-US" altLang="en-US" sz="2400" b="1" dirty="0"/>
              <a:t> [</a:t>
            </a:r>
            <a:r>
              <a:rPr lang="en-US" altLang="en-US" sz="2400" b="1" i="1" dirty="0" err="1"/>
              <a:t>i,j</a:t>
            </a:r>
            <a:r>
              <a:rPr lang="en-US" altLang="en-US" sz="2400" b="1" i="1" dirty="0"/>
              <a:t>]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Max</a:t>
            </a:r>
            <a:r>
              <a:rPr lang="en-US" altLang="en-US" sz="2400" b="1" dirty="0"/>
              <a:t>[</a:t>
            </a:r>
            <a:r>
              <a:rPr lang="en-US" altLang="en-US" sz="2400" b="1" i="1" dirty="0" err="1"/>
              <a:t>i,j</a:t>
            </a:r>
            <a:r>
              <a:rPr lang="en-US" altLang="en-US" sz="2400" b="1" dirty="0"/>
              <a:t>] – </a:t>
            </a:r>
            <a:r>
              <a:rPr lang="en-US" altLang="en-US" sz="2400" b="1" i="1" dirty="0"/>
              <a:t>Allocation</a:t>
            </a:r>
            <a:r>
              <a:rPr lang="en-US" altLang="en-US" sz="2400" b="1" dirty="0"/>
              <a:t> [</a:t>
            </a:r>
            <a:r>
              <a:rPr lang="en-US" altLang="en-US" sz="2400" b="1" i="1" dirty="0" err="1"/>
              <a:t>i,j</a:t>
            </a:r>
            <a:r>
              <a:rPr lang="en-US" altLang="en-US" sz="2400" b="1" dirty="0"/>
              <a:t>]</a:t>
            </a:r>
            <a:endParaRPr lang="en-US" altLang="en-US" b="1" dirty="0"/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557" y="1060601"/>
            <a:ext cx="9284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Let </a:t>
            </a:r>
            <a:r>
              <a:rPr kumimoji="0" lang="en-US" altLang="en-US" sz="2400" i="1" dirty="0"/>
              <a:t>n</a:t>
            </a:r>
            <a:r>
              <a:rPr kumimoji="0" lang="en-US" altLang="en-US" sz="2400" dirty="0"/>
              <a:t> = number of processes, and </a:t>
            </a:r>
            <a:r>
              <a:rPr kumimoji="0" lang="en-US" altLang="en-US" sz="2400" i="1" dirty="0"/>
              <a:t>m </a:t>
            </a:r>
            <a:r>
              <a:rPr kumimoji="0" lang="en-US" altLang="en-US" sz="2400" dirty="0"/>
              <a:t>= number of resources types.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5C47926-8550-4B2B-981E-9035DA6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8E28E6-5A7D-4777-A78D-D18021C6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728" y="1196753"/>
            <a:ext cx="10992544" cy="51845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false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/>
              <a:t>n- </a:t>
            </a:r>
            <a:r>
              <a:rPr lang="en-US" altLang="en-US" sz="2000" b="1" dirty="0"/>
              <a:t>1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0BFAEBA-1735-40AA-B3F6-FD0D866E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D8F42D-4258-49F7-8B29-54F19BE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332656"/>
            <a:ext cx="11089232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Resource-Request Algorithm for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5420" y="1110499"/>
            <a:ext cx="10441160" cy="54006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dirty="0"/>
              <a:t> = request vector for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.  If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b="1" dirty="0"/>
              <a:t> </a:t>
            </a:r>
            <a:r>
              <a:rPr lang="en-US" altLang="en-US" sz="2400" dirty="0"/>
              <a:t>then process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wants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endParaRPr lang="en-US" altLang="en-US" sz="24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</a:t>
            </a:r>
            <a:r>
              <a:rPr lang="en-US" altLang="en-US" sz="2400" b="1" dirty="0"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400" b="1" dirty="0">
                <a:sym typeface="Symbol" panose="05050102010706020507" pitchFamily="18" charset="2"/>
              </a:rPr>
              <a:t>–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+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–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82EF3DA-A8C1-48F6-AE4F-29CE3D84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9CD7FE-BB2B-4FC1-BFC5-5F921984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268760"/>
            <a:ext cx="10657184" cy="3816424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063CFB9-269B-439F-BB5A-229E5773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439D36-6ABB-4DBE-A412-61E98C20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0434" y="345050"/>
            <a:ext cx="879532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en-US" altLang="ja-JP" dirty="0"/>
              <a:t>’s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1878" y="1158874"/>
            <a:ext cx="10144682" cy="5222453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</a:t>
            </a:r>
            <a:r>
              <a:rPr lang="en-US" altLang="en-US" sz="2400" i="1" dirty="0"/>
              <a:t>A B C	        A B C     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	</a:t>
            </a:r>
            <a:r>
              <a:rPr lang="en-US" altLang="en-US" sz="2400" dirty="0"/>
              <a:t>0 1 0	        7 5 3 	     3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	</a:t>
            </a:r>
            <a:r>
              <a:rPr lang="en-US" altLang="en-US" sz="2400" dirty="0"/>
              <a:t>2 0 0 	        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3 0 2 	        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	2 1 1 	        2 2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	0 0 2	        4 3 3  		</a:t>
            </a: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B066FC7-515A-4636-8A60-50F82ED7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E90E75-587B-4BCB-99F1-0AA339DC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136651"/>
            <a:ext cx="11809312" cy="5244677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</a:p>
          <a:p>
            <a:pPr marL="0" indent="0">
              <a:buNone/>
              <a:tabLst>
                <a:tab pos="2452688" algn="l"/>
                <a:tab pos="3492500" algn="ctr"/>
              </a:tabLst>
            </a:pPr>
            <a:endParaRPr lang="en-US" altLang="en-US" sz="800" b="1" dirty="0"/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3A54FA8-AFEF-49D0-B51B-0BEBFA72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452641-368F-4A4E-A197-69B631D5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412" y="1052735"/>
            <a:ext cx="10585176" cy="5328593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sz="2000" i="1" dirty="0"/>
              <a:t>     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Need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   A B C	      A B C	    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         </a:t>
            </a:r>
            <a:r>
              <a:rPr lang="en-US" altLang="en-US" sz="2000" dirty="0"/>
              <a:t>0 1 0 	     7 4 3 	     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3 0 2            0 2 0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   3 0 2 	    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   2 1 1 	     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   0 0 2 	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C1FFEA7-614B-4534-8EC1-ED76A83F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D29ED1-FE5E-416F-BA34-70B87A3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5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5765" y="1233489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CDA6CD3-840E-45C1-9C90-F6B9F336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FB5FCC-29B0-49FC-8A8B-97C77A2A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4669" y="64168"/>
            <a:ext cx="9462662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4668" y="1173164"/>
            <a:ext cx="9627875" cy="5280172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3DAEEF1-0109-4A3F-B257-BCD48C6B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7F3066-0D6F-47A1-99D2-F2050F44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71664" y="1629023"/>
            <a:ext cx="6192688" cy="40975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80" y="-18343"/>
            <a:ext cx="11856640" cy="1052736"/>
          </a:xfrm>
        </p:spPr>
        <p:txBody>
          <a:bodyPr/>
          <a:lstStyle/>
          <a:p>
            <a:pPr eaLnBrk="1" hangingPunct="1"/>
            <a:r>
              <a:rPr lang="en-US" altLang="zh-TW" dirty="0"/>
              <a:t>Resource-Allocation Graph and Wait-for Graph</a:t>
            </a: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3174826" y="5726584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latin typeface="Helvetica" charset="0"/>
              </a:rPr>
              <a:t>Resource-Allocation Graph</a:t>
            </a: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6337126" y="5726584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800">
                <a:latin typeface="Helvetica" charset="0"/>
              </a:rPr>
              <a:t>Corresponding wait-for graph</a:t>
            </a:r>
          </a:p>
        </p:txBody>
      </p:sp>
      <p:pic>
        <p:nvPicPr>
          <p:cNvPr id="8499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42" y="1827685"/>
            <a:ext cx="5807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94DCD-278E-4682-AD44-3074DDB92BF5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04116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9476" y="332656"/>
            <a:ext cx="9433048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8339" y="1503362"/>
            <a:ext cx="7995322" cy="4445918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E1AB434-0DB5-4E3B-9DB2-937DEE8C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E7E240-492C-49B5-BE94-1689887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5415" y="236380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73" y="1340768"/>
            <a:ext cx="6638890" cy="507583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</a:t>
            </a:r>
          </a:p>
          <a:p>
            <a:pPr marL="457200" lvl="1" indent="0">
              <a:buNone/>
            </a:pPr>
            <a:r>
              <a:rPr lang="en-US" altLang="en-US" dirty="0"/>
              <a:t>        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then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</a:t>
            </a:r>
          </a:p>
          <a:p>
            <a:pPr marL="457200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  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3B2A3-7BA6-4110-A620-B87E4993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063" y="1340768"/>
            <a:ext cx="5486764" cy="5075830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AutoNum type="arabicPeriod" startAt="3"/>
            </a:pPr>
            <a:r>
              <a:rPr lang="en-US" altLang="en-US" i="1" kern="0" dirty="0"/>
              <a:t> </a:t>
            </a:r>
            <a:r>
              <a:rPr lang="en-US" altLang="en-US" b="1" i="1" kern="0" dirty="0"/>
              <a:t>Work</a:t>
            </a:r>
            <a:r>
              <a:rPr lang="en-US" altLang="en-US" b="1" kern="0" dirty="0"/>
              <a:t> = </a:t>
            </a:r>
            <a:r>
              <a:rPr lang="en-US" altLang="en-US" b="1" i="1" kern="0" dirty="0"/>
              <a:t>Work</a:t>
            </a:r>
            <a:r>
              <a:rPr lang="en-US" altLang="en-US" b="1" kern="0" dirty="0"/>
              <a:t> + </a:t>
            </a:r>
            <a:r>
              <a:rPr lang="en-US" altLang="en-US" b="1" i="1" kern="0" dirty="0" err="1"/>
              <a:t>Allocation</a:t>
            </a:r>
            <a:r>
              <a:rPr lang="en-US" altLang="en-US" b="1" i="1" kern="0" baseline="-25000" dirty="0" err="1"/>
              <a:t>i</a:t>
            </a:r>
            <a:br>
              <a:rPr lang="en-US" altLang="en-US" b="1" kern="0" dirty="0"/>
            </a:br>
            <a:r>
              <a:rPr lang="en-US" altLang="en-US" b="1" kern="0" dirty="0"/>
              <a:t> </a:t>
            </a:r>
            <a:r>
              <a:rPr lang="en-US" altLang="en-US" b="1" i="1" kern="0" dirty="0"/>
              <a:t>Finish</a:t>
            </a:r>
            <a:r>
              <a:rPr lang="en-US" altLang="en-US" b="1" kern="0" dirty="0"/>
              <a:t>[</a:t>
            </a:r>
            <a:r>
              <a:rPr lang="en-US" altLang="en-US" b="1" i="1" kern="0" dirty="0" err="1"/>
              <a:t>i</a:t>
            </a:r>
            <a:r>
              <a:rPr lang="en-US" altLang="en-US" b="1" kern="0" dirty="0"/>
              <a:t>] = </a:t>
            </a:r>
            <a:r>
              <a:rPr lang="en-US" altLang="en-US" b="1" i="1" kern="0" dirty="0"/>
              <a:t>true</a:t>
            </a:r>
            <a:br>
              <a:rPr lang="en-US" altLang="en-US" b="1" kern="0" dirty="0"/>
            </a:br>
            <a:r>
              <a:rPr lang="en-US" altLang="en-US" b="1" kern="0" dirty="0"/>
              <a:t> </a:t>
            </a:r>
            <a:r>
              <a:rPr lang="en-US" altLang="en-US" kern="0" dirty="0"/>
              <a:t>go to step 2</a:t>
            </a:r>
          </a:p>
          <a:p>
            <a:pPr>
              <a:lnSpc>
                <a:spcPct val="90000"/>
              </a:lnSpc>
              <a:buFontTx/>
              <a:buAutoNum type="arabicPeriod" startAt="3"/>
            </a:pPr>
            <a:r>
              <a:rPr lang="en-US" altLang="en-US" kern="0" dirty="0"/>
              <a:t>If </a:t>
            </a:r>
            <a:r>
              <a:rPr lang="en-US" altLang="en-US" b="1" i="1" kern="0" dirty="0"/>
              <a:t>Finish[</a:t>
            </a:r>
            <a:r>
              <a:rPr lang="en-US" altLang="en-US" b="1" i="1" kern="0" dirty="0" err="1"/>
              <a:t>i</a:t>
            </a:r>
            <a:r>
              <a:rPr lang="en-US" altLang="en-US" b="1" i="1" kern="0" dirty="0"/>
              <a:t>] == false</a:t>
            </a:r>
            <a:r>
              <a:rPr lang="en-US" altLang="en-US" kern="0" dirty="0"/>
              <a:t>, for some </a:t>
            </a:r>
            <a:r>
              <a:rPr lang="en-US" altLang="en-US" b="1" i="1" kern="0" dirty="0" err="1"/>
              <a:t>i</a:t>
            </a:r>
            <a:r>
              <a:rPr lang="en-US" altLang="en-US" kern="0" dirty="0"/>
              <a:t>, 1 </a:t>
            </a:r>
            <a:r>
              <a:rPr lang="en-US" altLang="en-US" kern="0" dirty="0">
                <a:sym typeface="Symbol" panose="05050102010706020507" pitchFamily="18" charset="2"/>
              </a:rPr>
              <a:t> </a:t>
            </a:r>
            <a:r>
              <a:rPr lang="en-US" altLang="en-US" b="1" i="1" kern="0" dirty="0" err="1">
                <a:sym typeface="Symbol" panose="05050102010706020507" pitchFamily="18" charset="2"/>
              </a:rPr>
              <a:t>i</a:t>
            </a:r>
            <a:r>
              <a:rPr lang="en-US" altLang="en-US" kern="0" dirty="0">
                <a:sym typeface="Symbol" panose="05050102010706020507" pitchFamily="18" charset="2"/>
              </a:rPr>
              <a:t>   </a:t>
            </a:r>
            <a:r>
              <a:rPr lang="en-US" altLang="en-US" b="1" i="1" kern="0" dirty="0">
                <a:sym typeface="Symbol" panose="05050102010706020507" pitchFamily="18" charset="2"/>
              </a:rPr>
              <a:t>n</a:t>
            </a:r>
            <a:r>
              <a:rPr lang="en-US" altLang="en-US" kern="0" dirty="0">
                <a:sym typeface="Symbol" panose="05050102010706020507" pitchFamily="18" charset="2"/>
              </a:rPr>
              <a:t>, then the system is in deadlock state.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kern="0" dirty="0">
                <a:sym typeface="Symbol" panose="05050102010706020507" pitchFamily="18" charset="2"/>
              </a:rPr>
              <a:t>   Moreover, if </a:t>
            </a:r>
            <a:r>
              <a:rPr lang="en-US" altLang="en-US" b="1" i="1" kern="0" dirty="0">
                <a:sym typeface="Symbol" panose="05050102010706020507" pitchFamily="18" charset="2"/>
              </a:rPr>
              <a:t>Finish</a:t>
            </a:r>
            <a:r>
              <a:rPr lang="en-US" altLang="en-US" b="1" kern="0" dirty="0">
                <a:sym typeface="Symbol" panose="05050102010706020507" pitchFamily="18" charset="2"/>
              </a:rPr>
              <a:t>[</a:t>
            </a:r>
            <a:r>
              <a:rPr lang="en-US" altLang="en-US" b="1" i="1" kern="0" dirty="0" err="1">
                <a:sym typeface="Symbol" panose="05050102010706020507" pitchFamily="18" charset="2"/>
              </a:rPr>
              <a:t>i</a:t>
            </a:r>
            <a:r>
              <a:rPr lang="en-US" altLang="en-US" b="1" kern="0" dirty="0">
                <a:sym typeface="Symbol" panose="05050102010706020507" pitchFamily="18" charset="2"/>
              </a:rPr>
              <a:t>] == </a:t>
            </a:r>
            <a:r>
              <a:rPr lang="en-US" altLang="en-US" b="1" i="1" kern="0" dirty="0">
                <a:sym typeface="Symbol" panose="05050102010706020507" pitchFamily="18" charset="2"/>
              </a:rPr>
              <a:t>false</a:t>
            </a:r>
            <a:r>
              <a:rPr lang="en-US" altLang="en-US" kern="0" dirty="0">
                <a:sym typeface="Symbol" panose="05050102010706020507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kern="0" dirty="0">
                <a:sym typeface="Symbol" panose="05050102010706020507" pitchFamily="18" charset="2"/>
              </a:rPr>
              <a:t>   then </a:t>
            </a:r>
            <a:r>
              <a:rPr lang="en-US" altLang="en-US" b="1" i="1" kern="0" dirty="0">
                <a:sym typeface="Symbol" panose="05050102010706020507" pitchFamily="18" charset="2"/>
              </a:rPr>
              <a:t>P</a:t>
            </a:r>
            <a:r>
              <a:rPr lang="en-US" altLang="en-US" b="1" i="1" kern="0" baseline="-25000" dirty="0">
                <a:sym typeface="Symbol" panose="05050102010706020507" pitchFamily="18" charset="2"/>
              </a:rPr>
              <a:t>i</a:t>
            </a:r>
            <a:r>
              <a:rPr lang="en-US" altLang="en-US" kern="0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kern="0" dirty="0">
                <a:sym typeface="Symbol" panose="05050102010706020507" pitchFamily="18" charset="2"/>
              </a:rPr>
              <a:t>	</a:t>
            </a:r>
            <a:endParaRPr lang="en-US" altLang="en-US" kern="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24E83D-FB48-46DD-89E3-6942EBC7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59" y="5216269"/>
            <a:ext cx="61690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sz="24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400" dirty="0">
              <a:solidFill>
                <a:srgbClr val="FF0066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4A7DDAC-6362-49D9-84E5-39708D2A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F04D2C-F95B-4D32-9890-69B9F636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0792495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352" y="260648"/>
            <a:ext cx="857929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512" y="1108076"/>
            <a:ext cx="9361039" cy="5345260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sz="2400" i="1" u="sng" dirty="0"/>
              <a:t>Allocation</a:t>
            </a:r>
            <a:r>
              <a:rPr lang="en-US" altLang="en-US" sz="2400" i="1" dirty="0"/>
              <a:t>	</a:t>
            </a:r>
            <a:r>
              <a:rPr lang="zh-TW" altLang="en-US" sz="2400" i="1" dirty="0"/>
              <a:t> </a:t>
            </a:r>
            <a:r>
              <a:rPr lang="en-US" altLang="en-US" sz="2400" i="1" u="sng" dirty="0"/>
              <a:t>Request</a:t>
            </a:r>
            <a:r>
              <a:rPr lang="zh-TW" altLang="en-US" sz="2400" i="1" dirty="0"/>
              <a:t> </a:t>
            </a:r>
            <a:r>
              <a:rPr lang="en-US" altLang="en-US" sz="2400" i="1" u="sng" dirty="0"/>
              <a:t>Available</a:t>
            </a:r>
            <a:endParaRPr lang="en-US" altLang="en-US" i="1" u="sng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sz="2000" i="1" dirty="0"/>
              <a:t>A B C 	  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         0 1 0           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  	2 0 0 	  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	         3 0 3           0 0 0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	2 1 1 	 </a:t>
            </a:r>
            <a:r>
              <a:rPr lang="zh-TW" altLang="en-US" sz="2000" dirty="0"/>
              <a:t> </a:t>
            </a:r>
            <a:r>
              <a:rPr lang="en-US" altLang="en-US" sz="2000" dirty="0"/>
              <a:t>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</a:t>
            </a:r>
            <a:r>
              <a:rPr lang="zh-TW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	</a:t>
            </a:r>
            <a:r>
              <a:rPr lang="en-US" altLang="en-US" sz="2000" dirty="0"/>
              <a:t>	0 0 2 	   0 0 2</a:t>
            </a: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A87170B-EE04-4D6F-B53D-04056A5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81AF56-A2DD-4DD8-AE21-F2FA001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484" y="1196752"/>
            <a:ext cx="9289031" cy="521984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sz="2000" i="1" u="sng" dirty="0"/>
              <a:t>Request</a:t>
            </a:r>
            <a:endParaRPr lang="en-US" altLang="en-US" sz="2000" i="1" dirty="0"/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 dirty="0"/>
              <a:t>			A B C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0 0 0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2 0 2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0 0 1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1 0 0 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9783321-163E-420E-9768-8C146A70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FF1820-7A18-44CD-950F-A40EFFC2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834" y="1354816"/>
            <a:ext cx="7729606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3A5A994-E508-4AE7-BE60-F84FD570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CA0511-41D9-465B-BABE-31110D6E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4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7650" y="1340768"/>
            <a:ext cx="8936699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en-US" altLang="zh-TW" dirty="0"/>
              <a:t>“</a:t>
            </a:r>
            <a:r>
              <a:rPr lang="en-US" altLang="ja-JP" dirty="0"/>
              <a:t>caused</a:t>
            </a:r>
            <a:r>
              <a:rPr lang="en-US" altLang="zh-TW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FBB22DF-A696-4321-BC5C-8CA1578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A1B51B-E9B7-40F4-928A-79A06E14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89" y="404664"/>
            <a:ext cx="12169352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252092"/>
            <a:ext cx="10873208" cy="5201244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521B385-5A35-496E-9EC4-165A89B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77B585-49F5-4035-BB49-A9D7267C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688" y="332656"/>
            <a:ext cx="11712624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143" y="1484784"/>
            <a:ext cx="8681713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718A4D-814E-40DD-A061-F6CB4AD5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DDBE5D-EEE4-4150-8467-E8E3781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17587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7505" y="1556792"/>
            <a:ext cx="7503179" cy="195364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S1 initialized to 1</a:t>
            </a:r>
          </a:p>
          <a:p>
            <a:pPr lvl="1"/>
            <a:r>
              <a:rPr lang="en-US" altLang="en-US" dirty="0"/>
              <a:t>A semaphore S2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/>
              <a:t> and 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F7208-2734-4EA6-8E72-236DAAF4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506" y="3505309"/>
            <a:ext cx="3754640" cy="2083929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FontTx/>
              <a:buNone/>
            </a:pP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FontTx/>
              <a:buNone/>
            </a:pP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dirty="0" err="1"/>
              <a:t>Livelock</a:t>
            </a:r>
            <a:r>
              <a:rPr lang="en-US" altLang="en-US" dirty="0"/>
              <a:t>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12F3CD-7C4C-4DAC-BA12-FB3E5B5EF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45" y="3505310"/>
            <a:ext cx="3754640" cy="2083930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FontTx/>
              <a:buNone/>
            </a:pP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FontTx/>
              <a:buNone/>
            </a:pPr>
            <a:r>
              <a:rPr lang="en-US" alt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kern="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5A55986-2ADF-43AB-9254-B58AA2F2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1C86CE-6EC7-4797-8CAD-A7F44B0E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Bridge Crossing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7809" y="3212976"/>
            <a:ext cx="8671632" cy="3096344"/>
          </a:xfrm>
        </p:spPr>
        <p:txBody>
          <a:bodyPr/>
          <a:lstStyle/>
          <a:p>
            <a:r>
              <a:rPr lang="en-US" altLang="zh-TW" sz="2400" dirty="0"/>
              <a:t>Traffic only in one direction</a:t>
            </a:r>
          </a:p>
          <a:p>
            <a:r>
              <a:rPr lang="en-US" altLang="zh-TW" sz="2400" dirty="0"/>
              <a:t>Each section of a bridge can be viewed as a resource</a:t>
            </a:r>
          </a:p>
          <a:p>
            <a:r>
              <a:rPr lang="en-US" altLang="zh-TW" sz="2400" dirty="0"/>
              <a:t>If a deadlock occurs, it can be resolved if one car backs up (preempt resources and rollback)</a:t>
            </a:r>
          </a:p>
          <a:p>
            <a:r>
              <a:rPr lang="en-US" altLang="zh-TW" sz="2400" dirty="0"/>
              <a:t>Several cars may have to be backed up if a deadlock occurs</a:t>
            </a:r>
          </a:p>
          <a:p>
            <a:r>
              <a:rPr lang="en-US" altLang="zh-TW" sz="2400" dirty="0"/>
              <a:t>Starvation is possible</a:t>
            </a:r>
          </a:p>
          <a:p>
            <a:r>
              <a:rPr lang="en-US" altLang="zh-TW" sz="2400" dirty="0"/>
              <a:t>Note – Most OSes do not prevent or deal with deadlocks</a:t>
            </a:r>
          </a:p>
        </p:txBody>
      </p:sp>
      <p:grpSp>
        <p:nvGrpSpPr>
          <p:cNvPr id="23556" name="Group 35"/>
          <p:cNvGrpSpPr>
            <a:grpSpLocks/>
          </p:cNvGrpSpPr>
          <p:nvPr/>
        </p:nvGrpSpPr>
        <p:grpSpPr bwMode="auto">
          <a:xfrm>
            <a:off x="2790826" y="1600200"/>
            <a:ext cx="6276975" cy="1371600"/>
            <a:chOff x="798" y="1008"/>
            <a:chExt cx="3954" cy="864"/>
          </a:xfrm>
        </p:grpSpPr>
        <p:grpSp>
          <p:nvGrpSpPr>
            <p:cNvPr id="23557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23581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2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3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4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5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558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3576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77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78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79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80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3559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3574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3575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sp>
          <p:nvSpPr>
            <p:cNvPr id="23560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1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3562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3572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3573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23563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23570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3571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23564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23568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3569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23565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23566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23567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9CB7-FB50-476C-92F9-1A9CBEA457C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6591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3704" y="1844824"/>
            <a:ext cx="11424592" cy="432048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1053317"/>
            <a:ext cx="77768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Deadlock can arise if four conditions hold </a:t>
            </a:r>
            <a:r>
              <a:rPr kumimoji="0" lang="en-US" altLang="en-US" sz="2400" dirty="0">
                <a:solidFill>
                  <a:srgbClr val="FF0000"/>
                </a:solidFill>
              </a:rPr>
              <a:t>simultaneously</a:t>
            </a:r>
            <a:r>
              <a:rPr kumimoji="0" lang="en-US" altLang="en-US" sz="2400" dirty="0"/>
              <a:t>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C017DB3-6C39-4F9C-A7CA-19696BC6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99ABF8-15A6-490F-A0B6-2F2DFDC6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8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844824"/>
            <a:ext cx="10945215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397" y="1129231"/>
            <a:ext cx="563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A set of vertices </a:t>
            </a:r>
            <a:r>
              <a:rPr kumimoji="0" lang="en-US" altLang="en-US" sz="2400" i="1" dirty="0"/>
              <a:t>V</a:t>
            </a:r>
            <a:r>
              <a:rPr kumimoji="0" lang="en-US" altLang="en-US" sz="2400" dirty="0"/>
              <a:t> and a set of edges </a:t>
            </a:r>
            <a:r>
              <a:rPr kumimoji="0" lang="en-US" altLang="en-US" sz="2400" i="1" dirty="0"/>
              <a:t>E</a:t>
            </a:r>
            <a:r>
              <a:rPr kumimoji="0" lang="en-US" altLang="en-US" sz="2400" dirty="0"/>
              <a:t>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45BEA43-471C-4441-B5B6-66A4D8D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AD251C-1144-4A08-9DD8-5A5B2508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04" y="188640"/>
            <a:ext cx="9620391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94" y="1233488"/>
            <a:ext cx="5871394" cy="5075832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9BEB40A-32B9-467F-B007-45043CB5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71" y="1300942"/>
            <a:ext cx="3312368" cy="50083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27" y="1513594"/>
            <a:ext cx="3098055" cy="458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EFB834A-1B34-470E-AC20-365F9D04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2BE851-D094-4C1C-877C-59A16B51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14696</TotalTime>
  <Words>3032</Words>
  <Application>Microsoft Office PowerPoint</Application>
  <PresentationFormat>寬螢幕</PresentationFormat>
  <Paragraphs>408</Paragraphs>
  <Slides>43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8" baseType="lpstr">
      <vt:lpstr>Bickley Script LET</vt:lpstr>
      <vt:lpstr>Monotype Sorts</vt:lpstr>
      <vt:lpstr>MS PGothic</vt:lpstr>
      <vt:lpstr>MS PGothic</vt:lpstr>
      <vt:lpstr>全真中隸書</vt:lpstr>
      <vt:lpstr>新細明體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1_Default Design</vt:lpstr>
      <vt:lpstr>Chapter 8: Deadlocks</vt:lpstr>
      <vt:lpstr>Outline</vt:lpstr>
      <vt:lpstr>Chapter Objectives</vt:lpstr>
      <vt:lpstr>System Model</vt:lpstr>
      <vt:lpstr>Deadlock with Semaphores</vt:lpstr>
      <vt:lpstr>Bridge Crossing Example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805</cp:revision>
  <cp:lastPrinted>2011-11-20T14:32:55Z</cp:lastPrinted>
  <dcterms:created xsi:type="dcterms:W3CDTF">2001-12-27T10:28:16Z</dcterms:created>
  <dcterms:modified xsi:type="dcterms:W3CDTF">2020-04-28T07:44:38Z</dcterms:modified>
</cp:coreProperties>
</file>