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69"/>
  </p:notesMasterIdLst>
  <p:handoutMasterIdLst>
    <p:handoutMasterId r:id="rId70"/>
  </p:handoutMasterIdLst>
  <p:sldIdLst>
    <p:sldId id="259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972" autoAdjust="0"/>
  </p:normalViewPr>
  <p:slideViewPr>
    <p:cSldViewPr>
      <p:cViewPr varScale="1">
        <p:scale>
          <a:sx n="99" d="100"/>
          <a:sy n="99" d="100"/>
        </p:scale>
        <p:origin x="972" y="72"/>
      </p:cViewPr>
      <p:guideLst>
        <p:guide orient="horz" pos="2160"/>
        <p:guide pos="292"/>
      </p:guideLst>
    </p:cSldViewPr>
  </p:slideViewPr>
  <p:outlineViewPr>
    <p:cViewPr>
      <p:scale>
        <a:sx n="33" d="100"/>
        <a:sy n="33" d="100"/>
      </p:scale>
      <p:origin x="0" y="-26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9863.35988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4167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7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66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7928AB6-7C3B-4284-B62D-52F8811E9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F6CBA1-5D3E-43EC-A5A8-ECCA8CDA3AD6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40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7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3FCA68B-76DE-4E19-AFEB-C704D673A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A47A3-9678-4904-932E-9EDB75B03B24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DA20A22-D5AD-48A6-BFB6-E91F19D0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B366905-0837-46D1-8A35-E7D3946B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7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88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hlinkClick r:id="rId3"/>
              </a:rPr>
              <a:t>https://dl.acm.org/doi/10.1145/359863.359880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6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F30B147-5EF2-41FD-A336-400E42907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255C31-64E2-43F9-BBBD-9CEB59C57D52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2EF8695-F0C2-4FCB-9C59-377007B3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0CE4DCE-61B5-44FB-9697-E30B508F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51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35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18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57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79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9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F8059EB-C1F4-41C7-8BDD-788F7EBF2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13BD3-2B56-45D2-9EE3-2D6BA22F452A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8E480D-A895-4DA3-BB9A-E02ED49B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6BF19E-94FF-4012-BDC7-437E159A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88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D03251D-B2B5-4661-A4DC-47F05924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E53CD-0E68-44EA-8FA1-CA1DA7ACA031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816B22A-223C-46BB-B5D9-3EF020289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0F016C1-8C0F-4D11-B19D-1B0E182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90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408D356-8C72-4527-8A9E-B805AC785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4299F4-DE32-472A-828E-99AC97F85AD6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2E28FCD-1056-4D3D-9ACD-83965BCF1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10C43C3-A73A-42A6-A35F-C138D4AF4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24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70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160A673-73B6-4D0B-AE41-740079559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9055B3-7CA8-468D-80A4-EFD1891BDB98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EA9070E-1FCE-4DD4-AEED-61B1DD5C8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F3319BC-D57C-4115-A220-CA1578D2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9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16CDF5D-5DA4-4CFA-BCC7-390A2861E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ABF19-B1BB-4598-B75E-B058130364E3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B5F106-41EE-4364-BF1E-20D5C6B2A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294DEFC-309C-4B8E-9AC7-318287BB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14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3F4BD51-7370-4471-9455-9FAA962FE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D35ECC-3C35-45A9-90FF-173B28872470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AB19387-36B0-44FF-A334-CD940F2A7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5F188A5-8C67-46D5-8035-90BDFED9F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74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05E2778-289B-4FA5-A492-109BEB533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7FBAA6-8447-4B86-94DA-8EBECE675900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9229461-A223-439E-9F67-F96DEE523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408816B-F76B-4AC2-A2E1-9FCADC0E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8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CC0926BF-5F58-45F3-886B-2FC15B7FF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89229-DE4E-445F-987B-9FB85B6EB635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7D4AAE1-3D09-4155-A61A-3F1F36C42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A985B6-3037-4C54-BA8E-73201FFC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04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95F55ED-CF22-47BB-A4F1-B460B1D8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3E603D-49B1-4296-AFD2-423EB8C53B4D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BC7AB09-93B9-4BA4-877E-3CCE3D14D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F8C03A3-1A3A-401F-BD0A-A1C0DA4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67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2E9F2BA-6286-4675-A574-E6B57F2B8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A63ADF-0873-41FA-9C34-062DC213BF4E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CB25B9E3-8879-4B53-9B9A-FE00C8F8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12CBF22-8D18-428E-9818-515DCCEEC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76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044D9D1-4022-4B17-AC3A-FC63E3105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53468A-38EB-46C6-BF85-948BB8C046E0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4DA4BF8-CC55-4E4C-B1AE-1BCAB50DA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2ECD0A4-9571-447C-BBD7-4957F744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92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A676750-B4D3-4F18-AA52-519F9E769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EE3CDB-421C-4E33-8E8E-873AD4598F3E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9B86B8A-9592-4F2B-88CC-5725A5D37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6A5A5C3-6C82-4C1B-950D-A1B6687A4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62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C44AEC8-02CE-442B-AD2A-963292252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EA03B-198F-4011-9BDC-983A5F1750D4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B237BFB-5094-48A6-8D1D-812AB43C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DCBE579-7F53-441F-BC12-B153F1DD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72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EEB3116-0A89-4DB2-9F89-097868556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3D6632-CA5F-4B56-8AD9-AB8805051578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4D3144-9169-4202-8CFC-05EBC6596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45851CC-2986-4769-9EDF-BD13E088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3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6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46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38E2BCC-6763-4F93-9A27-415FB4345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B9FD1-100D-4C2E-9427-0CDF0A2FB98D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627EDFF-B8C3-4BDD-9F08-8EF15D1B4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727F1191-666F-4ECF-896F-F12B93A3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8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95AA5DD-A159-4BC8-B0B4-62C228F8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A29CC0-F102-4AA1-A9A2-5E8696EDCEA1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118A2F-2588-4308-98F3-4C540E019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0D00539-4C19-4343-8F60-D0ECE1BC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71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869BB6A-A424-4A9F-8F08-9E5CED4A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D26438-1D7C-4B65-BD22-47AB5585AE9F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C562C5D-B6F1-410C-9C15-862B61F47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CCFBF8B-BAA5-4791-B56F-89AE8DECA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6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0DE149E-B4E9-447D-A96F-52CED7627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6C1A27-5E0E-4519-B47D-CE7061E41505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FFAF1B4-28CB-4198-8533-8A8CD9404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0C7A78A9-8BCC-4FDB-8409-FB8A22AB7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51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C0D01FE7-E886-40E8-92FA-8D1E3FB67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E6D4CE-7E51-45F9-9D38-C961FBDFB35D}" type="slidenum">
              <a:rPr lang="en-US" altLang="en-US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FE513B4-8EB5-4368-ADC7-E41FF4071A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D2238889-0C7B-45C6-998F-D0BFA15F7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57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C6EACAF-E6EA-457D-8641-E32A9D95C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CEC8C6-E810-4484-A297-26A2437CEBA7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41D4B89-0756-4DD7-8336-2BFB3BDAC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08A804A-2118-4ED2-BE3C-0C1214B97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46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E9A843E-1C4B-4C88-B075-0559BA69A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8E3A2B-1C0B-471A-A4D6-4233FF161C8C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08F5292-EF3C-4544-82EA-378A61593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F80D565-56DF-403E-B659-3C94647E2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553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5E56C28-C60C-4E30-B37A-C45B0ABB0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5C7750-47E1-458A-9989-9BA8D4448C94}" type="slidenum">
              <a:rPr lang="en-US" altLang="en-US">
                <a:latin typeface="Helvetica" panose="020B0604020202020204" pitchFamily="34" charset="0"/>
              </a:rPr>
              <a:pPr/>
              <a:t>52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16BCF08-E5F3-4982-863F-E15695200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46B23B8-CBD0-4DC0-A03E-62ED08FCA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33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3347AF9-CA54-42AC-9FA2-E17F9D18B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0C2A26-FBF5-46FA-899B-D75458F32531}" type="slidenum">
              <a:rPr lang="en-US" altLang="en-US">
                <a:latin typeface="Helvetica" panose="020B0604020202020204" pitchFamily="34" charset="0"/>
              </a:rPr>
              <a:pPr/>
              <a:t>56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2558D90-8CA8-4F16-A6C4-3F37608C4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7E4D024-6FA4-4D6B-903C-7C347FA1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3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2713C8E-F06D-48F7-9A44-14B868B4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EE641A-9D92-4373-A5E0-4C11D51957E7}" type="slidenum">
              <a:rPr lang="en-US" altLang="en-US">
                <a:latin typeface="Helvetica" panose="020B0604020202020204" pitchFamily="34" charset="0"/>
              </a:rPr>
              <a:pPr/>
              <a:t>57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E7ACE6D-059D-483A-A103-CE92675F2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E07AD1A-894F-44C2-B8F0-559D0E99B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601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A2A9F0C-8B1F-4324-A783-5596BAC59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959CA7-2AF4-41B1-8F12-DE232B007B07}" type="slidenum">
              <a:rPr lang="en-US" altLang="en-US">
                <a:latin typeface="Helvetica" panose="020B0604020202020204" pitchFamily="34" charset="0"/>
              </a:rPr>
              <a:pPr/>
              <a:t>58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495CF2E-10C4-49A6-B353-620534988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04D12019-D120-4BCE-9EFE-1883EE02D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582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3451A08-37D6-4065-ADF9-DCFC5E7F5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F6A302-414C-4CF1-ABBB-AF2CB72D9427}" type="slidenum">
              <a:rPr lang="en-US" altLang="en-US">
                <a:latin typeface="Helvetica" panose="020B0604020202020204" pitchFamily="34" charset="0"/>
              </a:rPr>
              <a:pPr/>
              <a:t>59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5FEAE45-D480-4553-9BB5-5A0507ABE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B30AC3E-C36C-4606-A8DA-4C89455DB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06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3964CCA-B0C6-4BC4-9C47-2A0B624ED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4AC478-933A-4CBB-A14C-170BD7B7A37D}" type="slidenum">
              <a:rPr lang="en-US" altLang="en-US">
                <a:latin typeface="Helvetica" panose="020B0604020202020204" pitchFamily="34" charset="0"/>
              </a:rPr>
              <a:pPr/>
              <a:t>60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5BA5CE0E-B27A-4856-9DE3-4E3B5F085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F3BEEA9A-3ADC-4256-823F-620A5A5D3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09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B7F14923-ACFB-4915-B395-086C762B8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6B647AF-E822-4E57-BBE1-148D84FF4D7D}" type="slidenum">
              <a:rPr lang="en-US" altLang="en-US">
                <a:latin typeface="Helvetica" panose="020B0604020202020204" pitchFamily="34" charset="0"/>
              </a:rPr>
              <a:pPr/>
              <a:t>61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7E30E3B-E975-4CB0-A0C9-8AAF2DFCC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C53E0C4-D20D-4178-B4B6-479C700AF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17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389213D-C1B2-4D5F-A81C-615509487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CCD4250-8549-41EB-B8CE-11C2FE70C1AD}" type="slidenum">
              <a:rPr lang="en-US" altLang="en-US">
                <a:latin typeface="Helvetica" panose="020B0604020202020204" pitchFamily="34" charset="0"/>
              </a:rPr>
              <a:pPr/>
              <a:t>62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E9DAFE2-DC1F-4D1E-B399-6B86FC7E2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91DFE67-CF76-4428-8F44-8818B6CA4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894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0B62DC-CB08-44D1-BC03-AEB34D5AE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63A73F-90DC-456E-8045-F336DF30EDE6}" type="slidenum">
              <a:rPr lang="en-US" altLang="en-US">
                <a:latin typeface="Helvetica" panose="020B0604020202020204" pitchFamily="34" charset="0"/>
              </a:rPr>
              <a:pPr/>
              <a:t>63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845853C-5FA1-4025-BED7-C0AB0146F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00CAEAE0-BD27-4E21-A6F6-851C82C87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07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A637A56-6863-41EE-AA0A-373A6CE79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5DB225-437D-47A1-AC86-C348FBB6B5C2}" type="slidenum">
              <a:rPr lang="en-US" altLang="en-US">
                <a:latin typeface="Helvetica" panose="020B0604020202020204" pitchFamily="34" charset="0"/>
              </a:rPr>
              <a:pPr/>
              <a:t>64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866B417B-93D6-4ED8-B9CC-B9C6B0EAE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CC7CAEC1-5261-4D7B-B4CB-0B9C19BF7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467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87E65574-C17F-4176-AEAD-E10057288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DB658E-05DD-4628-B2EA-452E849C1C28}" type="slidenum">
              <a:rPr lang="en-US" altLang="en-US">
                <a:latin typeface="Helvetica" panose="020B0604020202020204" pitchFamily="34" charset="0"/>
              </a:rPr>
              <a:pPr/>
              <a:t>65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9E3D940-7858-42F4-BFF7-ADDBC0AA9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ACAC1CB-C347-4FF6-BB9C-CDBBAF17F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23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F69C08F-D0B7-4A7F-B4BC-CA12D73A0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09B2EB-74E1-4827-890E-11429954D163}" type="slidenum">
              <a:rPr lang="en-US" altLang="en-US">
                <a:latin typeface="Helvetica" panose="020B0604020202020204" pitchFamily="34" charset="0"/>
              </a:rPr>
              <a:pPr/>
              <a:t>66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03BE3B8-8709-416F-955A-C1B867F72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E9933E8-7EB8-47B5-A34A-BA868C636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0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3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5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0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3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9:  Main Memory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448" y="260648"/>
            <a:ext cx="972108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196752"/>
            <a:ext cx="11136559" cy="5288681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4243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9767" y="195022"/>
            <a:ext cx="8971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8706" y="1400026"/>
            <a:ext cx="108732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351584" y="1914178"/>
            <a:ext cx="7488832" cy="3456384"/>
            <a:chOff x="3475010" y="2562250"/>
            <a:chExt cx="5400600" cy="2160240"/>
          </a:xfrm>
        </p:grpSpPr>
        <p:sp>
          <p:nvSpPr>
            <p:cNvPr id="5" name="矩形 4"/>
            <p:cNvSpPr/>
            <p:nvPr/>
          </p:nvSpPr>
          <p:spPr bwMode="auto">
            <a:xfrm>
              <a:off x="3475010" y="2562250"/>
              <a:ext cx="5400600" cy="216024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3316" name="Picture 4" descr="W:\os-book\OS10\slide-dir\os-figures\9_04.jpg">
              <a:extLst>
                <a:ext uri="{FF2B5EF4-FFF2-40B4-BE49-F238E27FC236}">
                  <a16:creationId xmlns:a16="http://schemas.microsoft.com/office/drawing/2014/main" id="{2AB2E1F5-A2FA-4767-BE68-4BD3C62D7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735" y="2708920"/>
              <a:ext cx="513715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25062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853C0D-86FA-4ABD-BE59-06CB86C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260648"/>
            <a:ext cx="903882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268760"/>
            <a:ext cx="11809312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</a:p>
          <a:p>
            <a:pPr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09344068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6" y="260648"/>
            <a:ext cx="889907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495600" y="1124744"/>
            <a:ext cx="7560840" cy="5472608"/>
            <a:chOff x="4367808" y="2741465"/>
            <a:chExt cx="4248472" cy="3024336"/>
          </a:xfrm>
        </p:grpSpPr>
        <p:sp>
          <p:nvSpPr>
            <p:cNvPr id="6" name="矩形 5"/>
            <p:cNvSpPr/>
            <p:nvPr/>
          </p:nvSpPr>
          <p:spPr bwMode="auto">
            <a:xfrm>
              <a:off x="4367808" y="2741465"/>
              <a:ext cx="4248472" cy="3024336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5364" name="Picture 2" descr="W:\os-book\OS10\slide-dir\os-figures\9_05.jpg">
              <a:extLst>
                <a:ext uri="{FF2B5EF4-FFF2-40B4-BE49-F238E27FC236}">
                  <a16:creationId xmlns:a16="http://schemas.microsoft.com/office/drawing/2014/main" id="{CBF084AF-4DAB-4818-B64F-34A63D306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19" y="2849489"/>
              <a:ext cx="3981450" cy="280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49330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632" y="237998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268760"/>
            <a:ext cx="10441160" cy="4824536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006699"/>
                </a:solidFill>
                <a:latin typeface="+mj-lt"/>
                <a:ea typeface="+mn-ea"/>
              </a:defRPr>
            </a:lvl1pPr>
            <a:lvl2pPr marL="742950" lvl="1" indent="-285750" algn="l" eaLnBrk="0" hangingPunct="0">
              <a:spcBef>
                <a:spcPct val="20000"/>
              </a:spcBef>
              <a:buSzPct val="80000"/>
              <a:buBlip>
                <a:blip r:embed="rId4"/>
              </a:buBlip>
              <a:defRPr sz="2400">
                <a:latin typeface="+mn-lt"/>
                <a:ea typeface="+mn-ea"/>
              </a:defRPr>
            </a:lvl2pPr>
            <a:lvl3pPr marL="1143000" indent="-228600" algn="l" eaLnBrk="0" hangingPunct="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latin typeface="+mn-lt"/>
                <a:ea typeface="+mn-ea"/>
              </a:defRPr>
            </a:lvl3pPr>
            <a:lvl4pPr marL="1600200" indent="-228600" algn="l" eaLnBrk="0" hangingPunct="0">
              <a:spcBef>
                <a:spcPct val="20000"/>
              </a:spcBef>
              <a:buSzPct val="70000"/>
              <a:buBlip>
                <a:blip r:embed="rId6"/>
              </a:buBlip>
              <a:defRPr sz="1800">
                <a:latin typeface="+mn-lt"/>
                <a:ea typeface="+mn-ea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ü"/>
              <a:defRPr sz="18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9pPr>
          </a:lstStyle>
          <a:p>
            <a:r>
              <a:rPr lang="en-US" altLang="en-US" dirty="0"/>
              <a:t>The entire  program does need to be in memory to execute</a:t>
            </a:r>
          </a:p>
          <a:p>
            <a:r>
              <a:rPr lang="en-US" altLang="en-US" dirty="0"/>
              <a:t>Routine is not loaded until it is called</a:t>
            </a:r>
          </a:p>
          <a:p>
            <a:r>
              <a:rPr lang="en-US" altLang="en-US" dirty="0"/>
              <a:t>Better memory-space utilization; unused routine is never loaded</a:t>
            </a:r>
          </a:p>
          <a:p>
            <a:r>
              <a:rPr lang="en-US" altLang="en-US" dirty="0"/>
              <a:t>All routines kept on disk in relocatable load format</a:t>
            </a:r>
          </a:p>
          <a:p>
            <a:r>
              <a:rPr lang="en-US" altLang="en-US" dirty="0"/>
              <a:t>Useful when large amounts of code are needed to handle infrequently occurring cases</a:t>
            </a:r>
          </a:p>
          <a:p>
            <a:r>
              <a:rPr lang="en-US" altLang="en-US" dirty="0"/>
              <a:t>No special support from the operating system is required</a:t>
            </a:r>
          </a:p>
          <a:p>
            <a:pPr lvl="1"/>
            <a:r>
              <a:rPr lang="en-US" altLang="en-US" dirty="0"/>
              <a:t>Implemented through program design</a:t>
            </a:r>
          </a:p>
          <a:p>
            <a:pPr lvl="1"/>
            <a:r>
              <a:rPr lang="en-US" altLang="en-US" dirty="0"/>
              <a:t>OS can help by providing libraries to implement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33949711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7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59CC23-F8F4-463E-94EA-C3BD81D92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981" y="1196752"/>
            <a:ext cx="11086038" cy="5103266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linking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system libraries and program code combined by the loader into the binary program image</a:t>
            </a:r>
          </a:p>
          <a:p>
            <a:r>
              <a:rPr lang="en-US" altLang="en-US" sz="2400" dirty="0"/>
              <a:t>Dynamic linking –linking postponed until execution time</a:t>
            </a:r>
            <a:endParaRPr lang="en-US" altLang="en-US" sz="700" dirty="0"/>
          </a:p>
          <a:p>
            <a:r>
              <a:rPr lang="en-US" altLang="en-US" sz="2400" dirty="0"/>
              <a:t>Small piece of code,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stub</a:t>
            </a:r>
            <a:r>
              <a:rPr lang="en-US" altLang="en-US" sz="2400" dirty="0"/>
              <a:t>, used to locate the appropriate memory-resident library routine</a:t>
            </a:r>
            <a:endParaRPr lang="en-US" altLang="en-US" sz="700" dirty="0"/>
          </a:p>
          <a:p>
            <a:r>
              <a:rPr lang="en-US" altLang="en-US" sz="2400" dirty="0"/>
              <a:t>Stub replaces itself with the address of the routine, and executes the routine</a:t>
            </a:r>
            <a:endParaRPr lang="en-US" altLang="en-US" sz="700" dirty="0"/>
          </a:p>
          <a:p>
            <a:r>
              <a:rPr lang="en-US" altLang="en-US" sz="2400" dirty="0"/>
              <a:t>Operating system checks if routine is in processes</a:t>
            </a:r>
            <a:r>
              <a:rPr lang="en-US" altLang="zh-TW" sz="2400" dirty="0"/>
              <a:t>’</a:t>
            </a:r>
            <a:r>
              <a:rPr lang="en-US" altLang="ja-JP" sz="2400" dirty="0"/>
              <a:t> memory address</a:t>
            </a:r>
          </a:p>
          <a:p>
            <a:pPr lvl="1"/>
            <a:r>
              <a:rPr lang="en-US" altLang="en-US" sz="2000" dirty="0"/>
              <a:t>If not in address space, add to address space</a:t>
            </a:r>
            <a:endParaRPr lang="en-US" altLang="en-US" sz="700" dirty="0"/>
          </a:p>
          <a:p>
            <a:r>
              <a:rPr lang="en-US" altLang="en-US" sz="2400" dirty="0"/>
              <a:t>Dynamic linking is particularly useful for libraries</a:t>
            </a:r>
            <a:endParaRPr lang="en-US" altLang="en-US" sz="700" dirty="0"/>
          </a:p>
          <a:p>
            <a:r>
              <a:rPr lang="en-US" altLang="en-US" sz="2400" dirty="0"/>
              <a:t>System also known 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libraries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Versioning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70610773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0776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8760"/>
            <a:ext cx="11377264" cy="396044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3756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0776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340768"/>
            <a:ext cx="10513168" cy="468052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17186033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39788-E800-4271-88C5-165DD453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2005"/>
            <a:ext cx="12192000" cy="576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Hardware Support for Relocation and Limit Registers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51E0009-1980-4344-A9C2-F974328689A6}"/>
              </a:ext>
            </a:extLst>
          </p:cNvPr>
          <p:cNvGrpSpPr/>
          <p:nvPr/>
        </p:nvGrpSpPr>
        <p:grpSpPr>
          <a:xfrm>
            <a:off x="1127448" y="980728"/>
            <a:ext cx="10153128" cy="5357235"/>
            <a:chOff x="3287688" y="2276872"/>
            <a:chExt cx="6192688" cy="3168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B979BF-8291-4FA8-985F-95AFBFBE8EE9}"/>
                </a:ext>
              </a:extLst>
            </p:cNvPr>
            <p:cNvSpPr/>
            <p:nvPr/>
          </p:nvSpPr>
          <p:spPr bwMode="auto">
            <a:xfrm>
              <a:off x="3287688" y="2276872"/>
              <a:ext cx="6192688" cy="316835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20483" name="Picture 4" descr="8">
              <a:extLst>
                <a:ext uri="{FF2B5EF4-FFF2-40B4-BE49-F238E27FC236}">
                  <a16:creationId xmlns:a16="http://schemas.microsoft.com/office/drawing/2014/main" id="{8B9138A6-75B5-441A-842E-43E123DF3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704" y="2420888"/>
              <a:ext cx="5845175" cy="290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40589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3838" y="184150"/>
            <a:ext cx="8438113" cy="615950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708" y="1086163"/>
            <a:ext cx="11352584" cy="3072754"/>
          </a:xfrm>
        </p:spPr>
        <p:txBody>
          <a:bodyPr/>
          <a:lstStyle/>
          <a:p>
            <a:r>
              <a:rPr lang="en-US" altLang="en-US" sz="2400" dirty="0"/>
              <a:t>Multiple-partition allocation</a:t>
            </a:r>
          </a:p>
          <a:p>
            <a:pPr lvl="1"/>
            <a:r>
              <a:rPr lang="en-US" altLang="en-US" sz="2000" dirty="0"/>
              <a:t>Degree of multiprogramming limited by number of partitions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sizes for efficiency (sized to a given process’ needs)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20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20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2000" dirty="0"/>
              <a:t>Process exiting frees its partition, adjacent free partitions combined</a:t>
            </a:r>
          </a:p>
          <a:p>
            <a:pPr lvl="1"/>
            <a:r>
              <a:rPr lang="en-US" altLang="en-US" sz="2000" dirty="0"/>
              <a:t>Operating system maintains information about:</a:t>
            </a:r>
            <a:br>
              <a:rPr lang="en-US" altLang="en-US" sz="2000" dirty="0"/>
            </a:br>
            <a:r>
              <a:rPr lang="en-US" altLang="en-US" sz="2000" dirty="0"/>
              <a:t>a) allocated partitions    b) free partitions (hole)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87ECAE-EADA-41D4-BAA6-C3502E89D6DA}"/>
              </a:ext>
            </a:extLst>
          </p:cNvPr>
          <p:cNvGrpSpPr/>
          <p:nvPr/>
        </p:nvGrpSpPr>
        <p:grpSpPr>
          <a:xfrm>
            <a:off x="2531604" y="4181002"/>
            <a:ext cx="7128792" cy="2344342"/>
            <a:chOff x="4511824" y="4211090"/>
            <a:chExt cx="5184576" cy="166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526956-CF7A-48F2-8A1B-EE6CBAE56A40}"/>
                </a:ext>
              </a:extLst>
            </p:cNvPr>
            <p:cNvSpPr/>
            <p:nvPr/>
          </p:nvSpPr>
          <p:spPr bwMode="auto">
            <a:xfrm>
              <a:off x="4511824" y="4211090"/>
              <a:ext cx="5184576" cy="166618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21508" name="Picture 5" descr="W:\os-book\OS10\slide-dir\os-figures\9_07.jpg">
              <a:extLst>
                <a:ext uri="{FF2B5EF4-FFF2-40B4-BE49-F238E27FC236}">
                  <a16:creationId xmlns:a16="http://schemas.microsoft.com/office/drawing/2014/main" id="{6DDB2633-499B-427F-A2B7-19B399A98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0" y="4327523"/>
              <a:ext cx="4899025" cy="145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66011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C38B97-7795-4DED-B696-8AD40F968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0476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27F6F0-7B2E-46E8-AA4D-0BCC9683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4056" y="1412776"/>
            <a:ext cx="5976664" cy="4483100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Swapping</a:t>
            </a:r>
          </a:p>
          <a:p>
            <a:r>
              <a:rPr lang="en-US" altLang="en-US" dirty="0"/>
              <a:t>Example: The Intel 32 and 64-bit Architectures</a:t>
            </a:r>
          </a:p>
          <a:p>
            <a:r>
              <a:rPr lang="en-US" altLang="en-US" dirty="0"/>
              <a:t>Example: ARMv8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1958413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537" y="212352"/>
            <a:ext cx="995092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537" y="1709739"/>
            <a:ext cx="10664095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071" y="1018346"/>
            <a:ext cx="8085858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sz="2400" b="1" i="1" dirty="0">
                <a:latin typeface="Helvetica" panose="020B0604020202020204" pitchFamily="34" charset="0"/>
              </a:rPr>
              <a:t>n</a:t>
            </a:r>
            <a:r>
              <a:rPr lang="en-US" altLang="en-US" sz="2400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341" y="4643099"/>
            <a:ext cx="836358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2198876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664" y="236380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0696" y="1340768"/>
            <a:ext cx="9649072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78190048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8494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12192000" cy="3456384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1348836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708" y="1268760"/>
            <a:ext cx="11352584" cy="5040560"/>
          </a:xfrm>
        </p:spPr>
        <p:txBody>
          <a:bodyPr/>
          <a:lstStyle/>
          <a:p>
            <a:r>
              <a:rPr lang="en-US" altLang="en-US" sz="2400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z="2000" dirty="0"/>
              <a:t>Avoids external fragmentation</a:t>
            </a:r>
          </a:p>
          <a:p>
            <a:pPr lvl="1"/>
            <a:r>
              <a:rPr lang="en-US" altLang="en-US" sz="2000" dirty="0"/>
              <a:t>Avoids problem of varying sized memory chunks</a:t>
            </a:r>
            <a:endParaRPr lang="en-US" altLang="en-US" sz="700" dirty="0"/>
          </a:p>
          <a:p>
            <a:r>
              <a:rPr lang="en-US" altLang="en-US" sz="2400" dirty="0"/>
              <a:t>Divide physical memory into fixed-sized blocks called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Size </a:t>
            </a:r>
            <a:r>
              <a:rPr lang="en-US" altLang="en-US" sz="2000" dirty="0"/>
              <a:t>is power of 2, between 512 bytes and 16 Mbytes</a:t>
            </a:r>
            <a:endParaRPr lang="en-US" altLang="en-US" sz="700" dirty="0"/>
          </a:p>
          <a:p>
            <a:r>
              <a:rPr lang="en-US" altLang="en-US" sz="2400" dirty="0"/>
              <a:t>Divide logical memory into blocks of same size called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r>
              <a:rPr lang="en-US" altLang="en-US" sz="2400" dirty="0"/>
              <a:t>Keep track of all free frames</a:t>
            </a:r>
            <a:endParaRPr lang="en-US" altLang="en-US" sz="700" dirty="0"/>
          </a:p>
          <a:p>
            <a:r>
              <a:rPr lang="en-US" altLang="en-US" sz="2400" dirty="0"/>
              <a:t>To run a program of size </a:t>
            </a:r>
            <a:r>
              <a:rPr lang="en-US" altLang="en-US" sz="2400" b="1" i="1" dirty="0"/>
              <a:t>N</a:t>
            </a:r>
            <a:r>
              <a:rPr lang="en-US" altLang="en-US" sz="2400" i="1" dirty="0"/>
              <a:t> </a:t>
            </a:r>
            <a:r>
              <a:rPr lang="en-US" altLang="en-US" sz="2400" dirty="0"/>
              <a:t>pages, need to find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free frames and load program</a:t>
            </a:r>
            <a:endParaRPr lang="en-US" altLang="en-US" sz="700" dirty="0"/>
          </a:p>
          <a:p>
            <a:r>
              <a:rPr lang="en-US" altLang="en-US" sz="2400" dirty="0"/>
              <a:t>Set up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dirty="0"/>
              <a:t> to translate logical to physical addresses</a:t>
            </a:r>
            <a:endParaRPr lang="en-US" altLang="en-US" sz="700" dirty="0"/>
          </a:p>
          <a:p>
            <a:r>
              <a:rPr lang="en-US" altLang="en-US" sz="2400" dirty="0"/>
              <a:t>Backing store likewise split into pages</a:t>
            </a:r>
          </a:p>
          <a:p>
            <a:r>
              <a:rPr lang="en-US" altLang="en-US" sz="2400" dirty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18739418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0138" y="236380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785" y="1167034"/>
            <a:ext cx="9227368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429000"/>
            <a:ext cx="4824536" cy="156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61645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23292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280F464-8BE1-4C34-A1BA-B5357BED8C36}"/>
              </a:ext>
            </a:extLst>
          </p:cNvPr>
          <p:cNvGrpSpPr/>
          <p:nvPr/>
        </p:nvGrpSpPr>
        <p:grpSpPr>
          <a:xfrm>
            <a:off x="911424" y="980728"/>
            <a:ext cx="10009112" cy="5877272"/>
            <a:chOff x="3791744" y="1528761"/>
            <a:chExt cx="6766718" cy="39164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7607A7-FB01-4F04-8A11-8A0F00F26C22}"/>
                </a:ext>
              </a:extLst>
            </p:cNvPr>
            <p:cNvSpPr/>
            <p:nvPr/>
          </p:nvSpPr>
          <p:spPr bwMode="auto">
            <a:xfrm>
              <a:off x="3791744" y="1528761"/>
              <a:ext cx="6766718" cy="3916463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27651" name="Picture 7" descr="C:\Users\as668\Desktop\9_08.jpg">
              <a:extLst>
                <a:ext uri="{FF2B5EF4-FFF2-40B4-BE49-F238E27FC236}">
                  <a16:creationId xmlns:a16="http://schemas.microsoft.com/office/drawing/2014/main" id="{D7F6073E-F3FF-45ED-A7D7-18DC33404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152" y="1655810"/>
              <a:ext cx="6589713" cy="366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263140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7340"/>
            <a:ext cx="121920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Paging Model of Logical and  Physical Memory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5AF289E-7BDD-41B7-B128-860291D1386E}"/>
              </a:ext>
            </a:extLst>
          </p:cNvPr>
          <p:cNvGrpSpPr/>
          <p:nvPr/>
        </p:nvGrpSpPr>
        <p:grpSpPr>
          <a:xfrm>
            <a:off x="2891644" y="991671"/>
            <a:ext cx="6408712" cy="5877272"/>
            <a:chOff x="3503712" y="1412776"/>
            <a:chExt cx="5256584" cy="49685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3BEB1D1-C422-45B3-BE15-8D34E0080037}"/>
                </a:ext>
              </a:extLst>
            </p:cNvPr>
            <p:cNvSpPr/>
            <p:nvPr/>
          </p:nvSpPr>
          <p:spPr bwMode="auto">
            <a:xfrm>
              <a:off x="3503712" y="1412776"/>
              <a:ext cx="5256584" cy="496855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28675" name="Picture 1030">
              <a:extLst>
                <a:ext uri="{FF2B5EF4-FFF2-40B4-BE49-F238E27FC236}">
                  <a16:creationId xmlns:a16="http://schemas.microsoft.com/office/drawing/2014/main" id="{A17EFDC3-16BC-41C6-9509-A54864929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6644" y="1556792"/>
              <a:ext cx="4938712" cy="461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83316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32623"/>
            <a:ext cx="8229600" cy="576263"/>
          </a:xfrm>
        </p:spPr>
        <p:txBody>
          <a:bodyPr/>
          <a:lstStyle/>
          <a:p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181283"/>
            <a:ext cx="3384550" cy="4090961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F6376D4-68E1-4E60-ADFE-35EB6217B9BD}"/>
              </a:ext>
            </a:extLst>
          </p:cNvPr>
          <p:cNvGrpSpPr/>
          <p:nvPr/>
        </p:nvGrpSpPr>
        <p:grpSpPr>
          <a:xfrm>
            <a:off x="5159896" y="1138239"/>
            <a:ext cx="5544616" cy="5719761"/>
            <a:chOff x="5519936" y="1138239"/>
            <a:chExt cx="3528392" cy="43997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9C7AFA-D120-4540-96A6-8B5A742D02F6}"/>
                </a:ext>
              </a:extLst>
            </p:cNvPr>
            <p:cNvSpPr/>
            <p:nvPr/>
          </p:nvSpPr>
          <p:spPr bwMode="auto">
            <a:xfrm>
              <a:off x="5519936" y="1138239"/>
              <a:ext cx="3528392" cy="439975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275C6D9-5335-42BA-A31B-2CD12C9C5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191" y="1229122"/>
              <a:ext cx="3384550" cy="421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1381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468"/>
            <a:ext cx="12192000" cy="636588"/>
          </a:xfrm>
        </p:spPr>
        <p:txBody>
          <a:bodyPr/>
          <a:lstStyle/>
          <a:p>
            <a:r>
              <a:rPr lang="en-US" altLang="en-US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1268760"/>
            <a:ext cx="8784976" cy="5112568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</a:p>
          <a:p>
            <a:r>
              <a:rPr lang="en-US" altLang="en-US" dirty="0"/>
              <a:t>Process size = 72,766 bytes</a:t>
            </a:r>
          </a:p>
          <a:p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  <a:p>
            <a:r>
              <a:rPr lang="en-US" altLang="en-US" dirty="0"/>
              <a:t>Worst case fragmentation = 1 frame – 1 byte</a:t>
            </a:r>
          </a:p>
          <a:p>
            <a:r>
              <a:rPr lang="en-US" altLang="en-US" dirty="0"/>
              <a:t>On average fragmentation = 1 / 2 frame size</a:t>
            </a:r>
          </a:p>
          <a:p>
            <a:r>
              <a:rPr lang="en-US" altLang="en-US" dirty="0"/>
              <a:t>So small frame sizes desirable?</a:t>
            </a:r>
          </a:p>
          <a:p>
            <a:r>
              <a:rPr lang="en-US" altLang="en-US" dirty="0"/>
              <a:t>But each page table entry takes memory to track</a:t>
            </a:r>
          </a:p>
          <a:p>
            <a:r>
              <a:rPr lang="en-US" altLang="en-US" dirty="0"/>
              <a:t>Page sizes growing over time</a:t>
            </a:r>
          </a:p>
          <a:p>
            <a:pPr lvl="1"/>
            <a:r>
              <a:rPr lang="en-US" altLang="en-US" dirty="0"/>
              <a:t>Solaris supports two page sizes – 8 KB and 4 MB</a:t>
            </a:r>
          </a:p>
        </p:txBody>
      </p:sp>
    </p:spTree>
    <p:extLst>
      <p:ext uri="{BB962C8B-B14F-4D97-AF65-F5344CB8AC3E}">
        <p14:creationId xmlns:p14="http://schemas.microsoft.com/office/powerpoint/2010/main" val="342240061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F6F6D3-5148-4D1A-A770-3C474318895C}"/>
              </a:ext>
            </a:extLst>
          </p:cNvPr>
          <p:cNvGrpSpPr/>
          <p:nvPr/>
        </p:nvGrpSpPr>
        <p:grpSpPr>
          <a:xfrm>
            <a:off x="2476885" y="1163569"/>
            <a:ext cx="7238229" cy="5449467"/>
            <a:chOff x="2386162" y="1184672"/>
            <a:chExt cx="7238229" cy="544946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5258ADF-5D9E-45A6-97C7-561D0487AAD1}"/>
                </a:ext>
              </a:extLst>
            </p:cNvPr>
            <p:cNvSpPr/>
            <p:nvPr/>
          </p:nvSpPr>
          <p:spPr bwMode="auto">
            <a:xfrm>
              <a:off x="2386162" y="1184672"/>
              <a:ext cx="7238229" cy="540603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31749" name="Picture 7">
              <a:extLst>
                <a:ext uri="{FF2B5EF4-FFF2-40B4-BE49-F238E27FC236}">
                  <a16:creationId xmlns:a16="http://schemas.microsoft.com/office/drawing/2014/main" id="{9684D19C-89A5-46D5-A831-8E02C3B93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723" y="1319551"/>
              <a:ext cx="6900699" cy="476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7" name="Text Box 4">
              <a:extLst>
                <a:ext uri="{FF2B5EF4-FFF2-40B4-BE49-F238E27FC236}">
                  <a16:creationId xmlns:a16="http://schemas.microsoft.com/office/drawing/2014/main" id="{2B35E02C-51CA-48A4-B94E-7860BD0EE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491" y="6220814"/>
              <a:ext cx="1901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Before allocation</a:t>
              </a:r>
            </a:p>
          </p:txBody>
        </p:sp>
        <p:sp>
          <p:nvSpPr>
            <p:cNvPr id="31748" name="Text Box 5">
              <a:extLst>
                <a:ext uri="{FF2B5EF4-FFF2-40B4-BE49-F238E27FC236}">
                  <a16:creationId xmlns:a16="http://schemas.microsoft.com/office/drawing/2014/main" id="{6981FAE5-4311-453C-B15C-45797AB0C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12" y="6264251"/>
              <a:ext cx="1711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After allocation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4367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B8D04B-AD7F-49A8-9388-3AF72B45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05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5605CA-B522-4E77-8066-64E77643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700808"/>
            <a:ext cx="9361040" cy="4440237"/>
          </a:xfrm>
        </p:spPr>
        <p:txBody>
          <a:bodyPr/>
          <a:lstStyle/>
          <a:p>
            <a:r>
              <a:rPr lang="en-US" altLang="en-US" dirty="0"/>
              <a:t>To provide a detailed description of various ways of organizing memory hardware</a:t>
            </a:r>
          </a:p>
          <a:p>
            <a:r>
              <a:rPr lang="en-US" altLang="en-US" dirty="0"/>
              <a:t>To discuss various memory-management techniques, </a:t>
            </a:r>
          </a:p>
          <a:p>
            <a:r>
              <a:rPr lang="en-US" altLang="en-US" dirty="0"/>
              <a:t>To provide a detailed description of the Intel Pentium, which supports both pure segmentation and segmentation with paging</a:t>
            </a:r>
          </a:p>
        </p:txBody>
      </p:sp>
    </p:spTree>
    <p:extLst>
      <p:ext uri="{BB962C8B-B14F-4D97-AF65-F5344CB8AC3E}">
        <p14:creationId xmlns:p14="http://schemas.microsoft.com/office/powerpoint/2010/main" val="40739298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F89E33-0E54-4551-A82B-37622A28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0113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Page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578CE8-E6A7-4D4B-8099-B7E1B8DD6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612" y="1340768"/>
            <a:ext cx="10032776" cy="4686300"/>
          </a:xfrm>
        </p:spPr>
        <p:txBody>
          <a:bodyPr/>
          <a:lstStyle/>
          <a:p>
            <a:r>
              <a:rPr lang="en-US" altLang="en-US" dirty="0"/>
              <a:t>Page table is kept in main 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 / instruction</a:t>
            </a:r>
          </a:p>
          <a:p>
            <a:r>
              <a:rPr lang="en-US" altLang="en-US" dirty="0"/>
              <a:t>The two-memory access problem can be solved by the use of a special fast-lookup hardware cache called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translation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look-aside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TLBs</a:t>
            </a:r>
            <a:r>
              <a:rPr lang="en-US" altLang="en-US" dirty="0"/>
              <a:t>) (also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associative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38966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30AB13-6435-4378-B830-FECCFE60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846" y="222674"/>
            <a:ext cx="836022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Translation Look-Aside Buffer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8310ED-D6D5-4E0C-8BB0-4E773523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676" y="1268761"/>
            <a:ext cx="11928648" cy="3816424"/>
          </a:xfrm>
        </p:spPr>
        <p:txBody>
          <a:bodyPr/>
          <a:lstStyle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/>
              <a:t>Otherwise need to flush at every context switch</a:t>
            </a:r>
          </a:p>
          <a:p>
            <a:r>
              <a:rPr lang="en-US" altLang="en-US" dirty="0"/>
              <a:t>TLBs typically small (64 to 1,024 entries)</a:t>
            </a:r>
          </a:p>
          <a:p>
            <a:r>
              <a:rPr lang="en-US" altLang="en-US" dirty="0"/>
              <a:t>On a TLB miss, value is loaded into the TLB for faster access next time</a:t>
            </a: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down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08767052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>
            <a:extLst>
              <a:ext uri="{FF2B5EF4-FFF2-40B4-BE49-F238E27FC236}">
                <a16:creationId xmlns:a16="http://schemas.microsoft.com/office/drawing/2014/main" id="{A7C684B0-80FB-46D4-B8E4-5BAFFE7E2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Hardware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id="{E7B29C5B-AFCD-4031-B6DE-A755EE36A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8461" y="1412776"/>
            <a:ext cx="7735078" cy="4483100"/>
          </a:xfrm>
        </p:spPr>
        <p:txBody>
          <a:bodyPr/>
          <a:lstStyle/>
          <a:p>
            <a:r>
              <a:rPr lang="en-US" altLang="en-US" dirty="0"/>
              <a:t>Associative memory –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pPr marL="627063" lvl="1"/>
            <a:endParaRPr lang="en-US" altLang="en-US" dirty="0"/>
          </a:p>
        </p:txBody>
      </p:sp>
      <p:pic>
        <p:nvPicPr>
          <p:cNvPr id="34820" name="Picture 1">
            <a:extLst>
              <a:ext uri="{FF2B5EF4-FFF2-40B4-BE49-F238E27FC236}">
                <a16:creationId xmlns:a16="http://schemas.microsoft.com/office/drawing/2014/main" id="{1BA7F075-72DD-4E05-B0C4-AC7DAF33A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26" y="1974329"/>
            <a:ext cx="4304760" cy="232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41834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698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 With TLB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F6B029-02BA-43D6-A99A-FE01A78D930D}"/>
              </a:ext>
            </a:extLst>
          </p:cNvPr>
          <p:cNvGrpSpPr/>
          <p:nvPr/>
        </p:nvGrpSpPr>
        <p:grpSpPr>
          <a:xfrm>
            <a:off x="1981200" y="910273"/>
            <a:ext cx="7787208" cy="5947727"/>
            <a:chOff x="3071664" y="1131491"/>
            <a:chExt cx="6048672" cy="459501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D671B33-EE7F-4F16-8D74-D04DB7D9505A}"/>
                </a:ext>
              </a:extLst>
            </p:cNvPr>
            <p:cNvSpPr/>
            <p:nvPr/>
          </p:nvSpPr>
          <p:spPr bwMode="auto">
            <a:xfrm>
              <a:off x="3071664" y="1131491"/>
              <a:ext cx="6048672" cy="4595017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35843" name="Picture 5">
              <a:extLst>
                <a:ext uri="{FF2B5EF4-FFF2-40B4-BE49-F238E27FC236}">
                  <a16:creationId xmlns:a16="http://schemas.microsoft.com/office/drawing/2014/main" id="{0D2FCA98-0A3D-46E7-B9FC-5E2B1E864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176" y="1284288"/>
              <a:ext cx="5637213" cy="426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1070400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1C10ED-0838-45BF-9D06-E530E5EF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Effective Access Time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1905E63-D1E4-48E6-BE3E-4EFB204C3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65376"/>
            <a:ext cx="12192000" cy="52879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Hit ratio – percentage of times that a page number is found in the TLB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dirty="0">
                <a:sym typeface="Symbol" pitchFamily="18" charset="2"/>
              </a:rPr>
              <a:t>80% hit ratio means that we find the desired  page number  in the TLB 80% of the time.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Suppose that 10 nanoseconds to access memory. 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If we find the desired page in TLB then a mapped-memory access take 10 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Otherwise we need two memory access so it is 20 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Effective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Time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EAT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	               EAT = </a:t>
            </a:r>
            <a:r>
              <a:rPr lang="en-US" altLang="en-US" dirty="0">
                <a:sym typeface="Symbol" pitchFamily="18" charset="2"/>
              </a:rPr>
              <a:t>0.80 x 10 + 0.20 x 20 = 12 </a:t>
            </a:r>
            <a:r>
              <a:rPr lang="en-US" altLang="en-US" dirty="0"/>
              <a:t> nanoseconds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 implying 20% slowdown in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Consider  amore realistic hit ratio of 99%, </a:t>
            </a:r>
          </a:p>
          <a:p>
            <a:pPr lvl="1">
              <a:lnSpc>
                <a:spcPct val="90000"/>
              </a:lnSpc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     EAT = 0.99 x 10 + 0.01 x 20 = 10.1ns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implying  only 1% slowdown in access time.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303389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>
            <a:extLst>
              <a:ext uri="{FF2B5EF4-FFF2-40B4-BE49-F238E27FC236}">
                <a16:creationId xmlns:a16="http://schemas.microsoft.com/office/drawing/2014/main" id="{81EB7566-C4A8-46A0-8405-B237E989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</a:t>
            </a:r>
          </a:p>
        </p:txBody>
      </p:sp>
      <p:sp>
        <p:nvSpPr>
          <p:cNvPr id="37891" name="Rectangle 2051">
            <a:extLst>
              <a:ext uri="{FF2B5EF4-FFF2-40B4-BE49-F238E27FC236}">
                <a16:creationId xmlns:a16="http://schemas.microsoft.com/office/drawing/2014/main" id="{243E4155-B2C5-48A3-9386-D371D820E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712" y="1194594"/>
            <a:ext cx="11280576" cy="4468812"/>
          </a:xfrm>
        </p:spPr>
        <p:txBody>
          <a:bodyPr/>
          <a:lstStyle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</a:p>
          <a:p>
            <a:pPr lvl="1"/>
            <a:r>
              <a:rPr lang="en-US" altLang="zh-TW" dirty="0"/>
              <a:t>“</a:t>
            </a:r>
            <a:r>
              <a:rPr lang="en-US" altLang="ja-JP" dirty="0"/>
              <a:t>valid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ja-JP" dirty="0"/>
              <a:t>indicates that the associated page is in the process</a:t>
            </a:r>
            <a:r>
              <a:rPr lang="en-US" altLang="zh-TW" dirty="0"/>
              <a:t>’</a:t>
            </a:r>
            <a:r>
              <a:rPr lang="zh-TW" altLang="en-US" dirty="0"/>
              <a:t> </a:t>
            </a:r>
            <a:r>
              <a:rPr lang="en-US" altLang="ja-JP" dirty="0"/>
              <a:t>logical address space, and is thus a legal page</a:t>
            </a:r>
          </a:p>
          <a:p>
            <a:pPr lvl="1"/>
            <a:r>
              <a:rPr lang="en-US" altLang="zh-TW" dirty="0"/>
              <a:t>“</a:t>
            </a:r>
            <a:r>
              <a:rPr lang="en-US" altLang="ja-JP" dirty="0"/>
              <a:t>invalid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ja-JP" dirty="0"/>
              <a:t>indicates that the page is not in the process</a:t>
            </a:r>
            <a:r>
              <a:rPr lang="en-US" altLang="zh-TW" dirty="0"/>
              <a:t>’</a:t>
            </a:r>
            <a:r>
              <a:rPr lang="zh-TW" altLang="en-US" dirty="0"/>
              <a:t> </a:t>
            </a:r>
            <a:r>
              <a:rPr lang="en-US" altLang="ja-JP" dirty="0"/>
              <a:t>logical address space</a:t>
            </a:r>
          </a:p>
          <a:p>
            <a:pPr lvl="1"/>
            <a:r>
              <a:rPr lang="en-US" altLang="en-US" dirty="0"/>
              <a:t>Or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Any violations result in a trap to the kernel</a:t>
            </a:r>
          </a:p>
        </p:txBody>
      </p:sp>
    </p:spTree>
    <p:extLst>
      <p:ext uri="{BB962C8B-B14F-4D97-AF65-F5344CB8AC3E}">
        <p14:creationId xmlns:p14="http://schemas.microsoft.com/office/powerpoint/2010/main" val="395966021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5B4E6-5DED-4B37-B9F1-D64E18F1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30" y="188640"/>
            <a:ext cx="10345739" cy="903288"/>
          </a:xfrm>
        </p:spPr>
        <p:txBody>
          <a:bodyPr/>
          <a:lstStyle/>
          <a:p>
            <a:pPr eaLnBrk="1" hangingPunct="1"/>
            <a:r>
              <a:rPr lang="en-US" altLang="en-US" dirty="0"/>
              <a:t>Valid (v) or Invalid (i) Bit In A Page Table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18EBDE-631B-419D-89F5-0987B16B8E10}"/>
              </a:ext>
            </a:extLst>
          </p:cNvPr>
          <p:cNvGrpSpPr/>
          <p:nvPr/>
        </p:nvGrpSpPr>
        <p:grpSpPr>
          <a:xfrm>
            <a:off x="2927648" y="1102872"/>
            <a:ext cx="6696744" cy="5755128"/>
            <a:chOff x="2639616" y="1102872"/>
            <a:chExt cx="5400600" cy="453910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3CEBDA-F38C-4904-B0FC-33FDEAAFE80F}"/>
                </a:ext>
              </a:extLst>
            </p:cNvPr>
            <p:cNvSpPr/>
            <p:nvPr/>
          </p:nvSpPr>
          <p:spPr bwMode="auto">
            <a:xfrm>
              <a:off x="2639616" y="1102872"/>
              <a:ext cx="5400600" cy="453910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38915" name="Picture 5">
              <a:extLst>
                <a:ext uri="{FF2B5EF4-FFF2-40B4-BE49-F238E27FC236}">
                  <a16:creationId xmlns:a16="http://schemas.microsoft.com/office/drawing/2014/main" id="{51286D0E-48B1-4A77-B77D-2A6859C88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632" y="1216025"/>
              <a:ext cx="5099050" cy="422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307152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21CA97-CF77-4743-9E98-4A047BEE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36A1277-493F-4EAE-9460-2793BEE19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041" y="1412776"/>
            <a:ext cx="10229917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</a:p>
          <a:p>
            <a:pPr lvl="1"/>
            <a:r>
              <a:rPr lang="en-US" altLang="en-US" dirty="0"/>
              <a:t>One copy of read-only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reentrant</a:t>
            </a:r>
            <a:r>
              <a:rPr lang="en-US" altLang="en-US" dirty="0"/>
              <a:t>) code shared among processes (i.e., text editors, compilers, window systems)</a:t>
            </a:r>
          </a:p>
          <a:p>
            <a:pPr lvl="1"/>
            <a:r>
              <a:rPr lang="en-US" altLang="en-US" dirty="0"/>
              <a:t>Similar to multiple threads sharing the same process space</a:t>
            </a:r>
          </a:p>
          <a:p>
            <a:pPr lvl="1"/>
            <a:r>
              <a:rPr lang="en-US" altLang="en-US" dirty="0"/>
              <a:t>Also useful for interprocess communication if sharing of read-write pages is allowed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dirty="0"/>
              <a:t>Each process keeps a separate copy of the code and data</a:t>
            </a:r>
          </a:p>
          <a:p>
            <a:pPr lvl="1"/>
            <a:r>
              <a:rPr lang="en-US" altLang="en-US" dirty="0"/>
              <a:t>The pages for the private code and data can appear anywhere in the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86489039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18330E-1EFB-4794-938C-DE2C8EE9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24509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 Example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BCE26A-85C8-4973-81F1-FD80A5DAE423}"/>
              </a:ext>
            </a:extLst>
          </p:cNvPr>
          <p:cNvGrpSpPr/>
          <p:nvPr/>
        </p:nvGrpSpPr>
        <p:grpSpPr>
          <a:xfrm>
            <a:off x="3287688" y="980728"/>
            <a:ext cx="5976664" cy="5877272"/>
            <a:chOff x="4223792" y="1556792"/>
            <a:chExt cx="4248472" cy="460851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F2061F3-C9DF-4E4F-A754-8B2A792A6540}"/>
                </a:ext>
              </a:extLst>
            </p:cNvPr>
            <p:cNvSpPr/>
            <p:nvPr/>
          </p:nvSpPr>
          <p:spPr bwMode="auto">
            <a:xfrm>
              <a:off x="4223792" y="1556792"/>
              <a:ext cx="4248472" cy="460851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40963" name="Picture 5" descr="W:\os-book\OS10\slide-dir\os-figures\9_14.jpg">
              <a:extLst>
                <a:ext uri="{FF2B5EF4-FFF2-40B4-BE49-F238E27FC236}">
                  <a16:creationId xmlns:a16="http://schemas.microsoft.com/office/drawing/2014/main" id="{8CF5A6BC-36FF-41D3-9A9A-0B6C47B07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976" y="1700808"/>
              <a:ext cx="3973512" cy="433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10721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523499-02A6-403C-B92E-2686134F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Structure of the Page Table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1A38E1-D15D-4FD3-BA70-E6E5B690F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80" y="1196752"/>
            <a:ext cx="11856640" cy="5010174"/>
          </a:xfrm>
        </p:spPr>
        <p:txBody>
          <a:bodyPr/>
          <a:lstStyle/>
          <a:p>
            <a:r>
              <a:rPr lang="en-US" altLang="en-US" sz="2400" dirty="0"/>
              <a:t>Memory structures for paging can get huge using straight-forward methods</a:t>
            </a:r>
          </a:p>
          <a:p>
            <a:pPr lvl="1"/>
            <a:r>
              <a:rPr lang="en-US" altLang="en-US" sz="2000" dirty="0"/>
              <a:t>Consider a 32-bit logical address space as on modern computers</a:t>
            </a:r>
          </a:p>
          <a:p>
            <a:pPr lvl="1"/>
            <a:r>
              <a:rPr lang="en-US" altLang="en-US" sz="2000" dirty="0"/>
              <a:t>Page size of 4 KB (2</a:t>
            </a:r>
            <a:r>
              <a:rPr lang="en-US" altLang="en-US" sz="2000" baseline="30000" dirty="0"/>
              <a:t>12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Page table would have 1 million entries (2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/ 2</a:t>
            </a:r>
            <a:r>
              <a:rPr lang="en-US" altLang="en-US" sz="2000" baseline="30000" dirty="0"/>
              <a:t>12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If each entry is 4 bytes </a:t>
            </a:r>
            <a:r>
              <a:rPr lang="en-US" altLang="en-US" sz="2000" dirty="0">
                <a:sym typeface="Wingdings" panose="05000000000000000000" pitchFamily="2" charset="2"/>
              </a:rPr>
              <a:t></a:t>
            </a:r>
            <a:r>
              <a:rPr lang="en-US" altLang="en-US" sz="2000" dirty="0"/>
              <a:t> each process 4 MB of physical address space for the  page table alone</a:t>
            </a:r>
          </a:p>
          <a:p>
            <a:pPr lvl="2"/>
            <a:r>
              <a:rPr lang="en-US" altLang="en-US" sz="1800" dirty="0"/>
              <a:t>Don</a:t>
            </a:r>
            <a:r>
              <a:rPr lang="en-US" altLang="zh-TW" sz="1800" dirty="0"/>
              <a:t>’</a:t>
            </a:r>
            <a:r>
              <a:rPr lang="en-US" altLang="ja-JP" sz="1800" dirty="0"/>
              <a:t>t want to allocate that contiguously in main memory</a:t>
            </a:r>
          </a:p>
          <a:p>
            <a:pPr lvl="1"/>
            <a:r>
              <a:rPr lang="en-US" altLang="en-US" sz="2000" dirty="0"/>
              <a:t>One simple solution is to divide the page table into smaller units</a:t>
            </a:r>
          </a:p>
          <a:p>
            <a:pPr lvl="2"/>
            <a:r>
              <a:rPr lang="en-US" altLang="en-US" sz="1800" dirty="0"/>
              <a:t>Hierarchical Paging</a:t>
            </a:r>
          </a:p>
          <a:p>
            <a:pPr lvl="2"/>
            <a:r>
              <a:rPr lang="en-US" altLang="en-US" sz="1800" dirty="0"/>
              <a:t>Hashed Page Tables</a:t>
            </a:r>
          </a:p>
          <a:p>
            <a:pPr lvl="2"/>
            <a:r>
              <a:rPr lang="en-US" altLang="en-US" sz="1800" dirty="0"/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32119178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4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2"/>
            <a:ext cx="11593288" cy="4896544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90322299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ECC631-B67D-4C84-91B9-1CB22DA1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7075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C6AC61F-C673-44E2-9D0D-2FBC263F8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0" y="1174667"/>
            <a:ext cx="3771976" cy="3960440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r>
              <a:rPr lang="en-US" altLang="en-US" dirty="0"/>
              <a:t>A simple technique is a two-level page table</a:t>
            </a:r>
          </a:p>
          <a:p>
            <a:r>
              <a:rPr lang="en-US" altLang="en-US" dirty="0"/>
              <a:t>We then page the page table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38E200E-DE6D-415F-B86E-68EC8041B5EC}"/>
              </a:ext>
            </a:extLst>
          </p:cNvPr>
          <p:cNvGrpSpPr/>
          <p:nvPr/>
        </p:nvGrpSpPr>
        <p:grpSpPr>
          <a:xfrm>
            <a:off x="5272803" y="1124744"/>
            <a:ext cx="5534829" cy="5755128"/>
            <a:chOff x="4691846" y="1102872"/>
            <a:chExt cx="3924434" cy="39823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84CE46-830C-47E1-B640-7C6B41068DA9}"/>
                </a:ext>
              </a:extLst>
            </p:cNvPr>
            <p:cNvSpPr/>
            <p:nvPr/>
          </p:nvSpPr>
          <p:spPr bwMode="auto">
            <a:xfrm>
              <a:off x="4691846" y="1102872"/>
              <a:ext cx="3924434" cy="398231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43012" name="Picture 4" descr="8">
              <a:extLst>
                <a:ext uri="{FF2B5EF4-FFF2-40B4-BE49-F238E27FC236}">
                  <a16:creationId xmlns:a16="http://schemas.microsoft.com/office/drawing/2014/main" id="{68A9E96F-FF85-481A-9476-DF391FB2B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864" y="1212664"/>
              <a:ext cx="3578225" cy="378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0511812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19ECB7-9550-4722-A785-B672C25C6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9676" y="23638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Paging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EEF2C6C-3F02-4E7D-8B00-6261CF45E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80" y="1052736"/>
            <a:ext cx="11856640" cy="55688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logical address (on 32-bit machine with 4K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number consisting of 20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offset consisting of 12 bits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Thus, a logical address is as follows: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dirty="0"/>
              <a:t>where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1</a:t>
            </a:r>
            <a:r>
              <a:rPr lang="en-US" altLang="en-US" dirty="0"/>
              <a:t> is an index into the outer page table, and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forward-mapped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</a:p>
        </p:txBody>
      </p:sp>
      <p:pic>
        <p:nvPicPr>
          <p:cNvPr id="44036" name="Picture 5" descr="W:\os-book\OS10\slide-dir\os-figures\in-9_3.jpg">
            <a:extLst>
              <a:ext uri="{FF2B5EF4-FFF2-40B4-BE49-F238E27FC236}">
                <a16:creationId xmlns:a16="http://schemas.microsoft.com/office/drawing/2014/main" id="{E5597039-CFAE-4A07-A550-C966E8BF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4005064"/>
            <a:ext cx="497048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28753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C333A82E-F8D0-4475-A297-B096B84C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2714" y="236380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Address-Translation Scheme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6824AE5-A1F3-4C24-ACCA-BAA1789DABAF}"/>
              </a:ext>
            </a:extLst>
          </p:cNvPr>
          <p:cNvGrpSpPr/>
          <p:nvPr/>
        </p:nvGrpSpPr>
        <p:grpSpPr>
          <a:xfrm>
            <a:off x="2495600" y="1628800"/>
            <a:ext cx="7848872" cy="3888432"/>
            <a:chOff x="3143672" y="2276872"/>
            <a:chExt cx="6624736" cy="29523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67F8AFC-F6FF-4C06-AD07-014E485AAA8E}"/>
                </a:ext>
              </a:extLst>
            </p:cNvPr>
            <p:cNvSpPr/>
            <p:nvPr/>
          </p:nvSpPr>
          <p:spPr bwMode="auto">
            <a:xfrm>
              <a:off x="3143672" y="2276872"/>
              <a:ext cx="6624736" cy="2952328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45059" name="Picture 1035">
              <a:extLst>
                <a:ext uri="{FF2B5EF4-FFF2-40B4-BE49-F238E27FC236}">
                  <a16:creationId xmlns:a16="http://schemas.microsoft.com/office/drawing/2014/main" id="{13CF1B26-59FC-4992-8FE3-5FA6738A0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913" y="2420888"/>
              <a:ext cx="6389687" cy="269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967265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A0137AD-9BFB-4AF6-88F4-0341356C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155805"/>
            <a:ext cx="8229600" cy="576262"/>
          </a:xfrm>
        </p:spPr>
        <p:txBody>
          <a:bodyPr/>
          <a:lstStyle/>
          <a:p>
            <a:r>
              <a:rPr lang="en-US" altLang="en-US" dirty="0"/>
              <a:t>64-bit Logical Address Space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995B49D-2FA5-4651-BAD7-7BD98CB7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30300"/>
            <a:ext cx="11377264" cy="5323036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Even two-level paging scheme not sufficient</a:t>
            </a:r>
          </a:p>
          <a:p>
            <a:pPr>
              <a:defRPr/>
            </a:pPr>
            <a:r>
              <a:rPr lang="en-US" altLang="en-US" dirty="0"/>
              <a:t>If page size is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Then page table has 2</a:t>
            </a:r>
            <a:r>
              <a:rPr lang="en-US" altLang="en-US" baseline="30000" dirty="0"/>
              <a:t>52</a:t>
            </a:r>
            <a:r>
              <a:rPr lang="en-US" altLang="en-US" dirty="0"/>
              <a:t> entries</a:t>
            </a:r>
          </a:p>
          <a:p>
            <a:pPr lvl="1">
              <a:defRPr/>
            </a:pPr>
            <a:r>
              <a:rPr lang="en-US" altLang="en-US" dirty="0"/>
              <a:t>If two level scheme, inner page tables could be 2</a:t>
            </a:r>
            <a:r>
              <a:rPr lang="en-US" altLang="en-US" baseline="30000" dirty="0"/>
              <a:t>10</a:t>
            </a:r>
            <a:r>
              <a:rPr lang="en-US" altLang="en-US" dirty="0"/>
              <a:t> 4-byte entries</a:t>
            </a:r>
          </a:p>
          <a:p>
            <a:pPr lvl="1">
              <a:defRPr/>
            </a:pPr>
            <a:r>
              <a:rPr lang="en-US" altLang="en-US" dirty="0"/>
              <a:t>Address would look like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Outer page table has 2</a:t>
            </a:r>
            <a:r>
              <a:rPr lang="en-US" altLang="en-US" baseline="30000" dirty="0"/>
              <a:t>42</a:t>
            </a:r>
            <a:r>
              <a:rPr lang="en-US" altLang="en-US" dirty="0"/>
              <a:t> entries or 2</a:t>
            </a:r>
            <a:r>
              <a:rPr lang="en-US" altLang="en-US" baseline="30000" dirty="0"/>
              <a:t>44</a:t>
            </a:r>
            <a:r>
              <a:rPr lang="en-US" altLang="en-US" dirty="0"/>
              <a:t> bytes</a:t>
            </a:r>
          </a:p>
          <a:p>
            <a:pPr lvl="1">
              <a:defRPr/>
            </a:pPr>
            <a:r>
              <a:rPr lang="en-US" altLang="en-US" dirty="0"/>
              <a:t>One solution is to add a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</a:t>
            </a:r>
          </a:p>
          <a:p>
            <a:pPr lvl="1">
              <a:defRPr/>
            </a:pPr>
            <a:r>
              <a:rPr lang="en-US" altLang="en-US" dirty="0"/>
              <a:t>But in the following example the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 is still 2</a:t>
            </a:r>
            <a:r>
              <a:rPr lang="en-US" altLang="en-US" baseline="30000" dirty="0"/>
              <a:t>34</a:t>
            </a:r>
            <a:r>
              <a:rPr lang="en-US" altLang="en-US" dirty="0"/>
              <a:t> bytes in size</a:t>
            </a:r>
          </a:p>
          <a:p>
            <a:pPr lvl="2">
              <a:defRPr/>
            </a:pPr>
            <a:r>
              <a:rPr lang="en-US" altLang="en-US" dirty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46084" name="Picture 5" descr="W:\os-book\OS10\slide-dir\os-figures\in-9_5.jpg">
            <a:extLst>
              <a:ext uri="{FF2B5EF4-FFF2-40B4-BE49-F238E27FC236}">
                <a16:creationId xmlns:a16="http://schemas.microsoft.com/office/drawing/2014/main" id="{F2F6A35A-E5D7-44DA-A8DD-7A4A4C04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84984"/>
            <a:ext cx="62854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909446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E72B140-73C1-45D7-A700-AF2CED785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144075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Three-level Paging Scheme</a:t>
            </a:r>
          </a:p>
        </p:txBody>
      </p:sp>
      <p:pic>
        <p:nvPicPr>
          <p:cNvPr id="47107" name="Picture 6">
            <a:extLst>
              <a:ext uri="{FF2B5EF4-FFF2-40B4-BE49-F238E27FC236}">
                <a16:creationId xmlns:a16="http://schemas.microsoft.com/office/drawing/2014/main" id="{7E3EC9BD-BFCB-4762-8CAD-CDA7B885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02720"/>
            <a:ext cx="8535526" cy="190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>
            <a:extLst>
              <a:ext uri="{FF2B5EF4-FFF2-40B4-BE49-F238E27FC236}">
                <a16:creationId xmlns:a16="http://schemas.microsoft.com/office/drawing/2014/main" id="{0A0D3728-9A51-44F1-B179-28CC3F55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72" y="3861048"/>
            <a:ext cx="9828301" cy="190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60569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0138" y="222674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12192000" cy="5239915"/>
          </a:xfrm>
        </p:spPr>
        <p:txBody>
          <a:bodyPr/>
          <a:lstStyle/>
          <a:p>
            <a:r>
              <a:rPr lang="en-US" altLang="en-US" dirty="0"/>
              <a:t>Common in address spaces &gt; 32 bits</a:t>
            </a:r>
          </a:p>
          <a:p>
            <a:r>
              <a:rPr lang="en-US" altLang="en-US" dirty="0"/>
              <a:t>The virtual page number is hashed into a page table</a:t>
            </a:r>
          </a:p>
          <a:p>
            <a:pPr lvl="1"/>
            <a:r>
              <a:rPr lang="en-US" altLang="en-US" dirty="0"/>
              <a:t>This page table contains a chain of elements hashing to the same location</a:t>
            </a:r>
          </a:p>
          <a:p>
            <a:r>
              <a:rPr lang="en-US" altLang="en-US" dirty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/>
              <a:t>Virtual page numbers are compared in this chain searching for a match</a:t>
            </a:r>
          </a:p>
          <a:p>
            <a:pPr lvl="1"/>
            <a:r>
              <a:rPr lang="en-US" altLang="en-US" dirty="0"/>
              <a:t>If a match is found, the corresponding physical frame is extracted</a:t>
            </a:r>
          </a:p>
          <a:p>
            <a:r>
              <a:rPr lang="en-US" altLang="en-US" dirty="0"/>
              <a:t>Variation for 64-bit addresses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clustered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tables</a:t>
            </a:r>
          </a:p>
          <a:p>
            <a:pPr lvl="1"/>
            <a:r>
              <a:rPr lang="en-US" altLang="en-US" dirty="0"/>
              <a:t>Similar to hashed but each entry refers to several pages (such as 16) rather than 1</a:t>
            </a:r>
          </a:p>
          <a:p>
            <a:pPr lvl="1"/>
            <a:r>
              <a:rPr lang="en-US" altLang="en-US" dirty="0"/>
              <a:t>Especially useful for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sparse</a:t>
            </a:r>
            <a:r>
              <a:rPr lang="en-US" altLang="en-US" dirty="0"/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2379193375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A6FA55B-1C89-4FAF-8777-9EF53CBB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9EF2304-1FD2-4FDC-8ECC-AA8B7499FEA6}"/>
              </a:ext>
            </a:extLst>
          </p:cNvPr>
          <p:cNvGrpSpPr/>
          <p:nvPr/>
        </p:nvGrpSpPr>
        <p:grpSpPr>
          <a:xfrm>
            <a:off x="1775520" y="1097410"/>
            <a:ext cx="8640960" cy="5755128"/>
            <a:chOff x="2927648" y="1102872"/>
            <a:chExt cx="6840760" cy="41263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319253-D493-4923-A29A-99D5A5469470}"/>
                </a:ext>
              </a:extLst>
            </p:cNvPr>
            <p:cNvSpPr/>
            <p:nvPr/>
          </p:nvSpPr>
          <p:spPr bwMode="auto">
            <a:xfrm>
              <a:off x="2927648" y="1102872"/>
              <a:ext cx="6840760" cy="4126328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49155" name="Picture 6">
              <a:extLst>
                <a:ext uri="{FF2B5EF4-FFF2-40B4-BE49-F238E27FC236}">
                  <a16:creationId xmlns:a16="http://schemas.microsoft.com/office/drawing/2014/main" id="{D2F7DD6F-2A50-4270-B701-86EE15BF7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591" y="1268760"/>
              <a:ext cx="6616700" cy="381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127548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2EE1F7-80AE-4AE9-B1C5-B0DAB9FC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704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33C570-E431-49CB-92BC-66AFF909B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352" y="1268760"/>
            <a:ext cx="11665296" cy="4792663"/>
          </a:xfrm>
        </p:spPr>
        <p:txBody>
          <a:bodyPr/>
          <a:lstStyle/>
          <a:p>
            <a:r>
              <a:rPr lang="en-US" altLang="en-US" sz="2400" dirty="0"/>
              <a:t>Rather than each process having a page table and keeping track of all possible logical pages, track all physical pages</a:t>
            </a:r>
          </a:p>
          <a:p>
            <a:r>
              <a:rPr lang="en-US" altLang="en-US" sz="2400" dirty="0"/>
              <a:t>One entry for each real page of memory</a:t>
            </a:r>
          </a:p>
          <a:p>
            <a:r>
              <a:rPr lang="en-US" altLang="en-US" sz="2400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sz="2400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sz="2400" dirty="0"/>
              <a:t>Use hash table to limit the search to one — or at most a few — page-table entries</a:t>
            </a:r>
          </a:p>
          <a:p>
            <a:pPr lvl="1"/>
            <a:r>
              <a:rPr lang="en-US" altLang="en-US" sz="2000" dirty="0"/>
              <a:t>TLB can accelerate access</a:t>
            </a:r>
          </a:p>
          <a:p>
            <a:r>
              <a:rPr lang="en-US" altLang="en-US" sz="2400" dirty="0"/>
              <a:t>But how to implement shared memory?</a:t>
            </a:r>
          </a:p>
          <a:p>
            <a:pPr lvl="1"/>
            <a:r>
              <a:rPr lang="en-US" altLang="en-US" sz="2000" dirty="0"/>
              <a:t>One mapping of a virtual address to the shared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818710529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CA5047-53DC-42C0-8BA2-9A66CB1D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9207" y="404664"/>
            <a:ext cx="900283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 Architecture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18A5878-8413-4C6A-AC34-2B82983DA0E4}"/>
              </a:ext>
            </a:extLst>
          </p:cNvPr>
          <p:cNvGrpSpPr/>
          <p:nvPr/>
        </p:nvGrpSpPr>
        <p:grpSpPr>
          <a:xfrm>
            <a:off x="1952383" y="1268760"/>
            <a:ext cx="8636483" cy="5589240"/>
            <a:chOff x="3143673" y="1700808"/>
            <a:chExt cx="6264696" cy="44644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DD0CB8-8857-4943-8523-E3B3587CD347}"/>
                </a:ext>
              </a:extLst>
            </p:cNvPr>
            <p:cNvSpPr/>
            <p:nvPr/>
          </p:nvSpPr>
          <p:spPr bwMode="auto">
            <a:xfrm>
              <a:off x="3143673" y="1700808"/>
              <a:ext cx="6264696" cy="4464496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51203" name="Picture 6">
              <a:extLst>
                <a:ext uri="{FF2B5EF4-FFF2-40B4-BE49-F238E27FC236}">
                  <a16:creationId xmlns:a16="http://schemas.microsoft.com/office/drawing/2014/main" id="{CD658555-7800-4FD5-8FAB-B83171CC6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675" y="1844824"/>
              <a:ext cx="6057900" cy="418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0020324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B640008-8A0F-4095-A1E5-C46DAA379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4250" y="235762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Oracle SPARC Solaris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135B7B9-6301-4A12-B99C-264504271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9917" y="1268760"/>
            <a:ext cx="10945216" cy="5062538"/>
          </a:xfrm>
        </p:spPr>
        <p:txBody>
          <a:bodyPr/>
          <a:lstStyle/>
          <a:p>
            <a:r>
              <a:rPr lang="en-US" altLang="en-US" dirty="0"/>
              <a:t>Consider modern, 64-bit operating system example with tightly integrated HW</a:t>
            </a:r>
          </a:p>
          <a:p>
            <a:pPr lvl="1"/>
            <a:r>
              <a:rPr lang="en-US" altLang="en-US" dirty="0"/>
              <a:t>Goals are efficiency, low overhead</a:t>
            </a:r>
          </a:p>
          <a:p>
            <a:r>
              <a:rPr lang="en-US" altLang="en-US" dirty="0"/>
              <a:t>Based on hashing, but more complex</a:t>
            </a:r>
          </a:p>
          <a:p>
            <a:r>
              <a:rPr lang="en-US" altLang="en-US" dirty="0"/>
              <a:t>Two hash tables</a:t>
            </a:r>
          </a:p>
          <a:p>
            <a:pPr lvl="1"/>
            <a:r>
              <a:rPr lang="en-US" altLang="en-US" dirty="0"/>
              <a:t>One kernel and one for all user processes</a:t>
            </a:r>
          </a:p>
          <a:p>
            <a:pPr lvl="1"/>
            <a:r>
              <a:rPr lang="en-US" altLang="en-US" dirty="0"/>
              <a:t>Each maps memory addresses from virtual to physical memory</a:t>
            </a:r>
          </a:p>
          <a:p>
            <a:pPr lvl="1"/>
            <a:r>
              <a:rPr lang="en-US" altLang="en-US" dirty="0"/>
              <a:t>Each entry represents a contiguous area of mapped virtual memory,</a:t>
            </a:r>
          </a:p>
          <a:p>
            <a:pPr lvl="2"/>
            <a:r>
              <a:rPr lang="en-US" altLang="en-US" dirty="0"/>
              <a:t>More efficient than having a separate hash-table entry for each page</a:t>
            </a:r>
          </a:p>
          <a:p>
            <a:pPr lvl="1"/>
            <a:r>
              <a:rPr lang="en-US" altLang="en-US" dirty="0"/>
              <a:t>Each entry has  base address and  span (indicating the number of pages the entry represents)</a:t>
            </a:r>
          </a:p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32032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9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9496" y="1196752"/>
            <a:ext cx="4032448" cy="5040560"/>
          </a:xfrm>
        </p:spPr>
        <p:txBody>
          <a:bodyPr/>
          <a:lstStyle/>
          <a:p>
            <a:r>
              <a:rPr lang="en-US" altLang="en-US" dirty="0"/>
              <a:t>Need to censure that a process can access and only access those addresses in it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6023993" y="1171577"/>
            <a:ext cx="4680520" cy="5065735"/>
            <a:chOff x="6102091" y="1448780"/>
            <a:chExt cx="4680520" cy="4536504"/>
          </a:xfrm>
        </p:grpSpPr>
        <p:sp>
          <p:nvSpPr>
            <p:cNvPr id="2" name="矩形 1"/>
            <p:cNvSpPr/>
            <p:nvPr/>
          </p:nvSpPr>
          <p:spPr bwMode="auto">
            <a:xfrm>
              <a:off x="6102091" y="1448780"/>
              <a:ext cx="4680520" cy="453650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7172" name="Picture 5" descr="W:\os-book\OS10\slide-dir\os-figures\9_01.jpg">
              <a:extLst>
                <a:ext uri="{FF2B5EF4-FFF2-40B4-BE49-F238E27FC236}">
                  <a16:creationId xmlns:a16="http://schemas.microsoft.com/office/drawing/2014/main" id="{AFDDF805-A4EF-4AEB-B1EC-649AE0885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600" y="1619423"/>
              <a:ext cx="4295501" cy="4195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384129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894A6E0-2CAC-4979-BD85-249A83CF4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35762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Oracle SPARC Solaris (Cont.)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ACE2AFC-0A3F-4D7B-9F31-60AAF284E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8536" y="1268761"/>
            <a:ext cx="11371478" cy="4320480"/>
          </a:xfrm>
        </p:spPr>
        <p:txBody>
          <a:bodyPr/>
          <a:lstStyle/>
          <a:p>
            <a:r>
              <a:rPr lang="en-US" altLang="en-US" dirty="0"/>
              <a:t>TLB holds translation table entries (TTEs) for fast hardware lookups</a:t>
            </a:r>
          </a:p>
          <a:p>
            <a:pPr lvl="1"/>
            <a:r>
              <a:rPr lang="en-US" altLang="en-US" dirty="0"/>
              <a:t>A cache of TTEs reside in a translation storage buffer (TSB)</a:t>
            </a:r>
          </a:p>
          <a:p>
            <a:pPr lvl="2"/>
            <a:r>
              <a:rPr lang="en-US" altLang="en-US" dirty="0"/>
              <a:t>Includes an entry per recently accessed page</a:t>
            </a:r>
          </a:p>
          <a:p>
            <a:r>
              <a:rPr lang="en-US" altLang="en-US" dirty="0"/>
              <a:t>Virtual address reference causes TLB search </a:t>
            </a:r>
          </a:p>
          <a:p>
            <a:pPr lvl="1"/>
            <a:r>
              <a:rPr lang="en-US" altLang="en-US" dirty="0"/>
              <a:t>If miss, hardware walks the in-memory TSB looking for the TTE corresponding to the address</a:t>
            </a:r>
          </a:p>
          <a:p>
            <a:pPr lvl="2"/>
            <a:r>
              <a:rPr lang="en-US" altLang="en-US" dirty="0"/>
              <a:t>If match found, the CPU copies the TSB entry into the TLB and translation completes</a:t>
            </a:r>
          </a:p>
          <a:p>
            <a:pPr lvl="2"/>
            <a:r>
              <a:rPr lang="en-US" altLang="en-US" dirty="0"/>
              <a:t>If no match found, kernel interrupted to search the hash table</a:t>
            </a:r>
          </a:p>
          <a:p>
            <a:pPr lvl="3"/>
            <a:r>
              <a:rPr lang="en-US" altLang="en-US" dirty="0"/>
              <a:t>The kernel then creates a TTE from the appropriate hash table and stores it in the TSB, Interrupt handler returns control to the MMU, which completes the address translation.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426308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0D2ACB3-978E-4C92-8147-5A9751FD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23103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0D0E06F-7484-4112-A8C2-84609CEC1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3" y="1196752"/>
            <a:ext cx="12166594" cy="5067300"/>
          </a:xfrm>
        </p:spPr>
        <p:txBody>
          <a:bodyPr/>
          <a:lstStyle/>
          <a:p>
            <a:r>
              <a:rPr lang="en-US" altLang="en-US" sz="2400" dirty="0"/>
              <a:t>A process can be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swapped</a:t>
            </a:r>
            <a:r>
              <a:rPr lang="en-US" altLang="en-US" sz="2400" dirty="0"/>
              <a:t> temporarily out of memory to a backing store, and then brought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sz="2400" dirty="0"/>
              <a:t> into memory for continued execution</a:t>
            </a:r>
          </a:p>
          <a:p>
            <a:pPr lvl="1"/>
            <a:r>
              <a:rPr lang="en-US" altLang="en-US" sz="2000" dirty="0"/>
              <a:t>Total physical memory space of processes can exceed physical memory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Backing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store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fast disk large enough to accommodate copies of all memory images for all users; must provide direct access to these memory images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out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swapping variant used for priority-based scheduling algorithms; lower-priority process is swapped out so higher-priority process can be loaded and executed</a:t>
            </a:r>
          </a:p>
          <a:p>
            <a:r>
              <a:rPr lang="en-US" altLang="en-US" sz="2400" dirty="0"/>
              <a:t>Major part of swap time is transfer time; total transfer time is directly proportional to the amount of memory swapped</a:t>
            </a:r>
          </a:p>
          <a:p>
            <a:r>
              <a:rPr lang="en-US" altLang="en-US" sz="2400" dirty="0"/>
              <a:t>System maintains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ready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queue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of ready-to-run processes which have memory images on disk</a:t>
            </a:r>
          </a:p>
        </p:txBody>
      </p:sp>
    </p:spTree>
    <p:extLst>
      <p:ext uri="{BB962C8B-B14F-4D97-AF65-F5344CB8AC3E}">
        <p14:creationId xmlns:p14="http://schemas.microsoft.com/office/powerpoint/2010/main" val="89668803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BA59C4B-F6E7-4D32-835B-148AD8260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F0C41DA-0E38-48B2-8F80-9B1CA64B8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3174" y="1340768"/>
            <a:ext cx="10369151" cy="4752528"/>
          </a:xfrm>
        </p:spPr>
        <p:txBody>
          <a:bodyPr/>
          <a:lstStyle/>
          <a:p>
            <a:r>
              <a:rPr lang="en-US" altLang="en-US" dirty="0"/>
              <a:t>Does the swapped out process need to swap back in to same physical addresses?</a:t>
            </a:r>
          </a:p>
          <a:p>
            <a:r>
              <a:rPr lang="en-US" altLang="en-US" dirty="0"/>
              <a:t>Depends on address binding method</a:t>
            </a:r>
          </a:p>
          <a:p>
            <a:pPr lvl="1"/>
            <a:r>
              <a:rPr lang="en-US" altLang="en-US" dirty="0"/>
              <a:t>Plus consider pending I/O to / from process memory space</a:t>
            </a:r>
          </a:p>
          <a:p>
            <a:r>
              <a:rPr lang="en-US" altLang="en-US" dirty="0"/>
              <a:t>Modified versions of swapping are found on many systems (i.e., UNIX, Linux, and Windows)</a:t>
            </a:r>
          </a:p>
          <a:p>
            <a:pPr lvl="1"/>
            <a:r>
              <a:rPr lang="en-US" altLang="en-US" dirty="0"/>
              <a:t>Swapping normally disabled</a:t>
            </a:r>
          </a:p>
          <a:p>
            <a:pPr lvl="1"/>
            <a:r>
              <a:rPr lang="en-US" altLang="en-US" dirty="0"/>
              <a:t>Started if more than threshold amount of memory allocated</a:t>
            </a:r>
          </a:p>
          <a:p>
            <a:pPr lvl="1"/>
            <a:r>
              <a:rPr lang="en-US" altLang="en-US" dirty="0"/>
              <a:t>Disabled again once memory demand reduced below threshold</a:t>
            </a:r>
          </a:p>
          <a:p>
            <a:pPr>
              <a:buFont typeface="Monotype Sorts" pitchFamily="-84" charset="2"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7345531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21CF3F-82BB-4386-898B-2EEB6506D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4" y="229218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Swapping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F1B58C-9353-47C5-BEB4-83FF42B940A2}"/>
              </a:ext>
            </a:extLst>
          </p:cNvPr>
          <p:cNvGrpSpPr/>
          <p:nvPr/>
        </p:nvGrpSpPr>
        <p:grpSpPr>
          <a:xfrm>
            <a:off x="2279576" y="1094075"/>
            <a:ext cx="7632848" cy="5760640"/>
            <a:chOff x="3359696" y="1196752"/>
            <a:chExt cx="5616624" cy="42610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3399E6-5332-4FC5-872D-44FC9638265F}"/>
                </a:ext>
              </a:extLst>
            </p:cNvPr>
            <p:cNvSpPr/>
            <p:nvPr/>
          </p:nvSpPr>
          <p:spPr bwMode="auto">
            <a:xfrm>
              <a:off x="3359696" y="1196752"/>
              <a:ext cx="5616624" cy="426107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56323" name="Picture 4" descr="8">
              <a:extLst>
                <a:ext uri="{FF2B5EF4-FFF2-40B4-BE49-F238E27FC236}">
                  <a16:creationId xmlns:a16="http://schemas.microsoft.com/office/drawing/2014/main" id="{0F3A3C22-04AE-4A1C-8813-C9697C3F0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213" y="1400176"/>
              <a:ext cx="5099050" cy="381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039772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2EDC249-C4AD-41C4-880C-E8A3ACCA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241336"/>
            <a:ext cx="10297143" cy="576262"/>
          </a:xfrm>
        </p:spPr>
        <p:txBody>
          <a:bodyPr/>
          <a:lstStyle/>
          <a:p>
            <a:r>
              <a:rPr lang="en-US" altLang="en-US" dirty="0"/>
              <a:t>Context Switch Time including Swapping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8066BB3-D576-4F4E-8D24-67AEA3D6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2" y="1196752"/>
            <a:ext cx="11545416" cy="5419912"/>
          </a:xfrm>
        </p:spPr>
        <p:txBody>
          <a:bodyPr/>
          <a:lstStyle/>
          <a:p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r>
              <a:rPr lang="en-US" altLang="en-US" dirty="0"/>
              <a:t>Context switch time can then be very high</a:t>
            </a:r>
          </a:p>
          <a:p>
            <a:r>
              <a:rPr lang="en-US" altLang="en-US" dirty="0"/>
              <a:t>100MB process swapping to hard disk with transfer rate of 50MB/sec</a:t>
            </a:r>
          </a:p>
          <a:p>
            <a:pPr lvl="1"/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/>
            <a:r>
              <a:rPr lang="en-US" altLang="en-US" dirty="0"/>
              <a:t>Plus swap in of same sized process</a:t>
            </a:r>
          </a:p>
          <a:p>
            <a:pPr lvl="1"/>
            <a:r>
              <a:rPr lang="en-US" altLang="en-US" dirty="0"/>
              <a:t>Total context switch swapping component time of 4000ms (4 seconds)</a:t>
            </a:r>
          </a:p>
          <a:p>
            <a:r>
              <a:rPr lang="en-US" altLang="en-US" dirty="0"/>
              <a:t>Can reduce if reduce size of memory swapped – by knowing how much memory really being used</a:t>
            </a:r>
          </a:p>
          <a:p>
            <a:pPr lvl="1"/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603833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E6FCBF9-24F1-4406-894F-17942C5B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0764"/>
            <a:ext cx="10657184" cy="576262"/>
          </a:xfrm>
        </p:spPr>
        <p:txBody>
          <a:bodyPr/>
          <a:lstStyle/>
          <a:p>
            <a:r>
              <a:rPr lang="en-US" altLang="en-US" dirty="0"/>
              <a:t>Context Switch Time and Swapping (Cont.)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681AA8-7211-4633-A995-73D1EB5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412776"/>
            <a:ext cx="9865095" cy="4754562"/>
          </a:xfrm>
        </p:spPr>
        <p:txBody>
          <a:bodyPr/>
          <a:lstStyle/>
          <a:p>
            <a:r>
              <a:rPr lang="en-US" altLang="en-US" dirty="0"/>
              <a:t>Other constraints as well on swapping</a:t>
            </a:r>
          </a:p>
          <a:p>
            <a:pPr lvl="1"/>
            <a:r>
              <a:rPr lang="en-US" altLang="en-US" dirty="0"/>
              <a:t>Pending I/O – can’t swap out as I/O would occur to wrong process</a:t>
            </a:r>
          </a:p>
          <a:p>
            <a:pPr lvl="1"/>
            <a:r>
              <a:rPr lang="en-US" altLang="en-US" dirty="0"/>
              <a:t>Or always transfer I/O to kernel space, then to I/O device</a:t>
            </a:r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buffering</a:t>
            </a:r>
            <a:r>
              <a:rPr lang="en-US" altLang="en-US" dirty="0"/>
              <a:t>, adds overhead</a:t>
            </a:r>
          </a:p>
          <a:p>
            <a:r>
              <a:rPr lang="en-US" altLang="en-US" dirty="0"/>
              <a:t>Standard swapping not used in modern operating systems</a:t>
            </a:r>
          </a:p>
          <a:p>
            <a:pPr lvl="1"/>
            <a:r>
              <a:rPr lang="en-US" altLang="en-US" dirty="0"/>
              <a:t>But modified version common</a:t>
            </a:r>
          </a:p>
          <a:p>
            <a:pPr lvl="2"/>
            <a:r>
              <a:rPr lang="en-US" altLang="en-US" dirty="0"/>
              <a:t>Swap only when free memory extremely low</a:t>
            </a:r>
          </a:p>
        </p:txBody>
      </p:sp>
    </p:spTree>
    <p:extLst>
      <p:ext uri="{BB962C8B-B14F-4D97-AF65-F5344CB8AC3E}">
        <p14:creationId xmlns:p14="http://schemas.microsoft.com/office/powerpoint/2010/main" val="3914038570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209CE51F-64DD-4B8D-BF31-A2E470ED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Swapping on Mobile Systems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6533EDA-BAFB-4F4B-AD8D-AB780E3C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51" y="1268760"/>
            <a:ext cx="9468897" cy="5112568"/>
          </a:xfrm>
        </p:spPr>
        <p:txBody>
          <a:bodyPr/>
          <a:lstStyle/>
          <a:p>
            <a:r>
              <a:rPr lang="en-US" altLang="en-US" dirty="0"/>
              <a:t>Not typically supported</a:t>
            </a:r>
          </a:p>
          <a:p>
            <a:pPr lvl="1"/>
            <a:r>
              <a:rPr lang="en-US" altLang="en-US" dirty="0"/>
              <a:t>Flash memory based</a:t>
            </a:r>
          </a:p>
          <a:p>
            <a:pPr lvl="2"/>
            <a:r>
              <a:rPr lang="en-US" altLang="en-US" dirty="0"/>
              <a:t>Small amount of space</a:t>
            </a:r>
          </a:p>
          <a:p>
            <a:pPr lvl="2"/>
            <a:r>
              <a:rPr lang="en-US" altLang="en-US" dirty="0"/>
              <a:t>Limited number of write cycles</a:t>
            </a:r>
          </a:p>
          <a:p>
            <a:pPr lvl="2"/>
            <a:r>
              <a:rPr lang="en-US" altLang="en-US" dirty="0"/>
              <a:t>Poor throughput between flash memory and CPU on mobile platform</a:t>
            </a:r>
          </a:p>
          <a:p>
            <a:r>
              <a:rPr lang="en-US" altLang="en-US" dirty="0"/>
              <a:t>Instead use other methods to free memory if low</a:t>
            </a:r>
          </a:p>
          <a:p>
            <a:pPr lvl="1"/>
            <a:r>
              <a:rPr lang="en-US" altLang="en-US" dirty="0"/>
              <a:t>iOS </a:t>
            </a:r>
            <a:r>
              <a:rPr lang="en-US" altLang="en-US" b="1" i="1" dirty="0"/>
              <a:t>asks</a:t>
            </a:r>
            <a:r>
              <a:rPr lang="en-US" altLang="en-US" dirty="0"/>
              <a:t> apps to voluntarily relinquish allocated memory</a:t>
            </a:r>
          </a:p>
          <a:p>
            <a:pPr lvl="2"/>
            <a:r>
              <a:rPr lang="en-US" altLang="en-US" dirty="0"/>
              <a:t>Read-only data thrown out and reloaded from flash if needed</a:t>
            </a:r>
          </a:p>
          <a:p>
            <a:pPr lvl="2"/>
            <a:r>
              <a:rPr lang="en-US" altLang="en-US" dirty="0"/>
              <a:t>Failure to free can result in termination</a:t>
            </a:r>
          </a:p>
          <a:p>
            <a:pPr lvl="1"/>
            <a:r>
              <a:rPr lang="en-US" altLang="en-US" dirty="0"/>
              <a:t>Android terminates apps if low free memory, but first writes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dirty="0"/>
              <a:t> to flash for fast restart</a:t>
            </a:r>
          </a:p>
          <a:p>
            <a:pPr lvl="1"/>
            <a:r>
              <a:rPr lang="en-US" altLang="en-US" dirty="0"/>
              <a:t>Both OSes support paging as discussed below</a:t>
            </a:r>
          </a:p>
        </p:txBody>
      </p:sp>
    </p:spTree>
    <p:extLst>
      <p:ext uri="{BB962C8B-B14F-4D97-AF65-F5344CB8AC3E}">
        <p14:creationId xmlns:p14="http://schemas.microsoft.com/office/powerpoint/2010/main" val="1055654578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4735D7-A004-488D-9911-97DF52D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4" y="238549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with Paging</a:t>
            </a:r>
            <a:endParaRPr lang="en-US" altLang="en-US"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A0AE76-4018-4614-8C4D-A82329321A77}"/>
              </a:ext>
            </a:extLst>
          </p:cNvPr>
          <p:cNvGrpSpPr/>
          <p:nvPr/>
        </p:nvGrpSpPr>
        <p:grpSpPr>
          <a:xfrm>
            <a:off x="3215680" y="1102872"/>
            <a:ext cx="6048672" cy="5755128"/>
            <a:chOff x="3215680" y="1102872"/>
            <a:chExt cx="5256584" cy="49904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4E8FCC-E167-44A8-821E-7FE9C9305249}"/>
                </a:ext>
              </a:extLst>
            </p:cNvPr>
            <p:cNvSpPr/>
            <p:nvPr/>
          </p:nvSpPr>
          <p:spPr bwMode="auto">
            <a:xfrm>
              <a:off x="3215680" y="1102872"/>
              <a:ext cx="5256584" cy="499042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60419" name="Picture 2" descr="W:\os-book\OS10\slide-dir\os-figures\9_20.jpg">
              <a:extLst>
                <a:ext uri="{FF2B5EF4-FFF2-40B4-BE49-F238E27FC236}">
                  <a16:creationId xmlns:a16="http://schemas.microsoft.com/office/drawing/2014/main" id="{D7C55644-50F2-4074-8699-2BE71EB4A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913" y="1295400"/>
              <a:ext cx="4875212" cy="454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6237865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B652F6E-8935-4E03-8244-BD24D7F2B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6855"/>
            <a:ext cx="1219199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The Intel 32 and 64-bit Architectures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41EA058-298F-4E9F-B388-B239FEEFE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9456" y="1628800"/>
            <a:ext cx="10081120" cy="4530725"/>
          </a:xfrm>
        </p:spPr>
        <p:txBody>
          <a:bodyPr/>
          <a:lstStyle/>
          <a:p>
            <a:r>
              <a:rPr lang="en-US" altLang="en-US" dirty="0"/>
              <a:t>Dominant industry chips</a:t>
            </a:r>
          </a:p>
          <a:p>
            <a:r>
              <a:rPr lang="en-US" altLang="en-US" dirty="0"/>
              <a:t>Pentium CPUs are 32-bit and called IA-32 architecture</a:t>
            </a:r>
          </a:p>
          <a:p>
            <a:r>
              <a:rPr lang="en-US" altLang="en-US" dirty="0"/>
              <a:t>Current Intel CPUs are 64-bit and called IA-64 architecture</a:t>
            </a:r>
          </a:p>
          <a:p>
            <a:r>
              <a:rPr lang="en-US" altLang="en-US" dirty="0"/>
              <a:t>Many variations in the chips, cover the main ideas here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5219408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DB4188C-D822-4667-96B6-5A34F2748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4528" y="375702"/>
            <a:ext cx="1005302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The Intel IA-32 Architecture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90E50A7-12CC-4711-932D-A49351A86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9177" y="1412776"/>
            <a:ext cx="9865096" cy="4530725"/>
          </a:xfrm>
        </p:spPr>
        <p:txBody>
          <a:bodyPr/>
          <a:lstStyle/>
          <a:p>
            <a:r>
              <a:rPr lang="en-US" altLang="en-US" dirty="0"/>
              <a:t>Supports both segmentation and segmentation with paging</a:t>
            </a:r>
          </a:p>
          <a:p>
            <a:pPr lvl="1"/>
            <a:r>
              <a:rPr lang="en-US" altLang="en-US" dirty="0"/>
              <a:t>Each segment can be 4 GB</a:t>
            </a:r>
          </a:p>
          <a:p>
            <a:pPr lvl="1"/>
            <a:r>
              <a:rPr lang="en-US" altLang="en-US" dirty="0"/>
              <a:t>Up to 16 K segments per process</a:t>
            </a:r>
          </a:p>
          <a:p>
            <a:pPr lvl="1"/>
            <a:r>
              <a:rPr lang="en-US" altLang="en-US" dirty="0"/>
              <a:t>Divided into two partitions</a:t>
            </a:r>
          </a:p>
          <a:p>
            <a:pPr lvl="2"/>
            <a:r>
              <a:rPr lang="en-US" altLang="en-US" dirty="0"/>
              <a:t>First partition of up to 8 K segments are private to process (kept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LDT</a:t>
            </a:r>
            <a:r>
              <a:rPr lang="en-US" altLang="en-US" dirty="0"/>
              <a:t>))</a:t>
            </a:r>
          </a:p>
          <a:p>
            <a:pPr lvl="2"/>
            <a:r>
              <a:rPr lang="en-US" altLang="en-US" dirty="0"/>
              <a:t>Second partition of up to 8K segments shared among all processes (kept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global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GDT</a:t>
            </a:r>
            <a:r>
              <a:rPr lang="en-US" altLang="en-US" dirty="0"/>
              <a:t>))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5844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804898"/>
            <a:ext cx="11233248" cy="557643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775520" y="1844824"/>
            <a:ext cx="8263916" cy="399644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39" y="2024844"/>
            <a:ext cx="779458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79915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961E1DC-399D-435D-8FAC-1A1024061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231650"/>
            <a:ext cx="1152127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The Intel IA-32 Architecture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606FB1F-38F1-4099-94DE-A7FB2E327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5096" y="1323453"/>
            <a:ext cx="767909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CPU generates logical address</a:t>
            </a:r>
          </a:p>
          <a:p>
            <a:pPr lvl="1">
              <a:defRPr/>
            </a:pPr>
            <a:r>
              <a:rPr lang="en-US" altLang="en-US" dirty="0"/>
              <a:t>Selector given to segmentation unit</a:t>
            </a:r>
          </a:p>
          <a:p>
            <a:pPr lvl="2">
              <a:defRPr/>
            </a:pPr>
            <a:r>
              <a:rPr lang="en-US" altLang="en-US" dirty="0"/>
              <a:t>Which produces linear addresses </a:t>
            </a:r>
          </a:p>
          <a:p>
            <a:pPr marL="857250" lvl="2" indent="0">
              <a:buNone/>
              <a:defRPr/>
            </a:pPr>
            <a:endParaRPr lang="en-US" altLang="en-US" dirty="0"/>
          </a:p>
          <a:p>
            <a:pPr marL="857250" lvl="2" indent="0">
              <a:buNone/>
              <a:defRPr/>
            </a:pPr>
            <a:endParaRPr lang="en-US" altLang="en-US" dirty="0"/>
          </a:p>
          <a:p>
            <a:pPr marL="857250" lvl="2" indent="0"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Linear address given to paging unit</a:t>
            </a:r>
          </a:p>
          <a:p>
            <a:pPr lvl="2">
              <a:defRPr/>
            </a:pPr>
            <a:r>
              <a:rPr lang="en-US" altLang="en-US" dirty="0"/>
              <a:t>Which generates physical address in main memory</a:t>
            </a:r>
          </a:p>
          <a:p>
            <a:pPr lvl="2">
              <a:defRPr/>
            </a:pPr>
            <a:r>
              <a:rPr lang="en-US" altLang="en-US" dirty="0"/>
              <a:t>Paging units form equivalent of MMU</a:t>
            </a:r>
          </a:p>
          <a:p>
            <a:pPr lvl="2">
              <a:defRPr/>
            </a:pPr>
            <a:r>
              <a:rPr lang="en-US" altLang="en-US" dirty="0"/>
              <a:t>Pages sizes can be 4 KB or 4 MB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63492" name="Picture 1" descr="Screen Shot 2013-01-04 at 12.24.50 PM.png">
            <a:extLst>
              <a:ext uri="{FF2B5EF4-FFF2-40B4-BE49-F238E27FC236}">
                <a16:creationId xmlns:a16="http://schemas.microsoft.com/office/drawing/2014/main" id="{1802C1BC-A147-4105-A498-ACB30341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826479"/>
            <a:ext cx="3024336" cy="97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462198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0FC880D-958B-4972-B907-A987920BA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64963" y="220766"/>
            <a:ext cx="12072664" cy="619125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to Physical Address Translation in IA-32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B1B5BAA-DC9D-46F7-82BF-E599416F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2866018" y="4365104"/>
            <a:ext cx="6459964" cy="14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5">
            <a:extLst>
              <a:ext uri="{FF2B5EF4-FFF2-40B4-BE49-F238E27FC236}">
                <a16:creationId xmlns:a16="http://schemas.microsoft.com/office/drawing/2014/main" id="{79C420AF-26CF-4190-AF70-4350F653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78745"/>
            <a:ext cx="10369152" cy="122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210238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7E77F2B-0821-46A3-AC64-44DB6C3C6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9388" y="235762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Intel IA-32 Segmentation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C75485B-2C1B-4913-A419-A8D261D741BA}"/>
              </a:ext>
            </a:extLst>
          </p:cNvPr>
          <p:cNvGrpSpPr/>
          <p:nvPr/>
        </p:nvGrpSpPr>
        <p:grpSpPr>
          <a:xfrm>
            <a:off x="1919536" y="1204558"/>
            <a:ext cx="8676964" cy="5642318"/>
            <a:chOff x="3215680" y="1772816"/>
            <a:chExt cx="6408712" cy="41044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524AB6-887F-4F11-A035-2E03B2289A90}"/>
                </a:ext>
              </a:extLst>
            </p:cNvPr>
            <p:cNvSpPr/>
            <p:nvPr/>
          </p:nvSpPr>
          <p:spPr bwMode="auto">
            <a:xfrm>
              <a:off x="3215680" y="1772816"/>
              <a:ext cx="6408712" cy="4104456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65539" name="Picture 4" descr="8">
              <a:extLst>
                <a:ext uri="{FF2B5EF4-FFF2-40B4-BE49-F238E27FC236}">
                  <a16:creationId xmlns:a16="http://schemas.microsoft.com/office/drawing/2014/main" id="{7D194F7E-28F0-4FDC-A111-00416AFA2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92" y="1973225"/>
              <a:ext cx="6034088" cy="370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955995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A802929-8C9E-4AD9-851A-726A5C7B0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4" y="238549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Intel IA-32 Paging Architecture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8CE7EE-B617-41DA-8D6C-1C4EF60DEA7F}"/>
              </a:ext>
            </a:extLst>
          </p:cNvPr>
          <p:cNvGrpSpPr/>
          <p:nvPr/>
        </p:nvGrpSpPr>
        <p:grpSpPr>
          <a:xfrm>
            <a:off x="2999656" y="1052736"/>
            <a:ext cx="6192688" cy="5805264"/>
            <a:chOff x="5028866" y="1069318"/>
            <a:chExt cx="4739542" cy="46639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39CD31-A2C4-43C6-BD07-EC8FCCDA25B6}"/>
                </a:ext>
              </a:extLst>
            </p:cNvPr>
            <p:cNvSpPr/>
            <p:nvPr/>
          </p:nvSpPr>
          <p:spPr bwMode="auto">
            <a:xfrm>
              <a:off x="5028866" y="1069318"/>
              <a:ext cx="4739542" cy="4663938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66563" name="Picture 4">
              <a:extLst>
                <a:ext uri="{FF2B5EF4-FFF2-40B4-BE49-F238E27FC236}">
                  <a16:creationId xmlns:a16="http://schemas.microsoft.com/office/drawing/2014/main" id="{EA02C8D5-7EBE-42A0-8DC3-0C75C34F5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896" y="1231900"/>
              <a:ext cx="4503738" cy="439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050923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DC08348-F45E-462A-893E-7E31B70AB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6540"/>
            <a:ext cx="1005580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Intel IA-32 Page Address Extensions</a:t>
            </a:r>
          </a:p>
        </p:txBody>
      </p:sp>
      <p:pic>
        <p:nvPicPr>
          <p:cNvPr id="67587" name="Picture 1" descr="8_24.pdf">
            <a:extLst>
              <a:ext uri="{FF2B5EF4-FFF2-40B4-BE49-F238E27FC236}">
                <a16:creationId xmlns:a16="http://schemas.microsoft.com/office/drawing/2014/main" id="{6D2F7BE4-39DD-4438-B0C4-831E2E7E6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68" y="3983560"/>
            <a:ext cx="6157912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3">
            <a:extLst>
              <a:ext uri="{FF2B5EF4-FFF2-40B4-BE49-F238E27FC236}">
                <a16:creationId xmlns:a16="http://schemas.microsoft.com/office/drawing/2014/main" id="{D2FBD04E-0AD5-4B90-A5FE-1CCDF58FD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2550"/>
            <a:ext cx="1219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>
                <a:latin typeface="Helvetica" panose="020B0604020202020204" pitchFamily="34" charset="0"/>
              </a:rPr>
              <a:t>32-bit address limits led Intel to create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extension</a:t>
            </a: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2400" dirty="0">
                <a:latin typeface="Helvetica" panose="020B0604020202020204" pitchFamily="34" charset="0"/>
              </a:rPr>
              <a:t>(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PAE</a:t>
            </a:r>
            <a:r>
              <a:rPr kumimoji="1" lang="en-US" altLang="en-US" sz="2400" dirty="0">
                <a:latin typeface="Helvetica" panose="020B0604020202020204" pitchFamily="34" charset="0"/>
              </a:rPr>
              <a:t>), allowing 32-bit apps access to more than 4GB of memory space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latin typeface="Helvetica" panose="020B0604020202020204" pitchFamily="34" charset="0"/>
              </a:rPr>
              <a:t>Paging went to a 3-level scheme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latin typeface="Helvetica" panose="020B0604020202020204" pitchFamily="34" charset="0"/>
              </a:rPr>
              <a:t>Top two bits refer to a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latin typeface="Helvetica" panose="020B0604020202020204" pitchFamily="34" charset="0"/>
              </a:rPr>
              <a:t>Page-directory and page-table entries moved to 64-bits in size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latin typeface="Helvetica" panose="020B0604020202020204" pitchFamily="34" charset="0"/>
              </a:rPr>
              <a:t>Net effect is increasing address space to 36 bits – 64GB of physical memory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2400" b="1" dirty="0">
              <a:solidFill>
                <a:srgbClr val="3366FF"/>
              </a:solidFill>
              <a:latin typeface="Helvetica" panose="020B0604020202020204" pitchFamily="34" charset="0"/>
            </a:endParaRPr>
          </a:p>
          <a:p>
            <a:pPr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55974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8E4418B-4D1F-4C2F-86CA-BEEA5DC9A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5662" y="24509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Intel x86-64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79EF759-8E97-43E4-B675-04E06FE8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2363"/>
            <a:ext cx="12191999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>
                <a:latin typeface="Helvetica" panose="020B0604020202020204" pitchFamily="34" charset="0"/>
              </a:rPr>
              <a:t>Current generation Intel x86 architecture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>
                <a:latin typeface="Helvetica" panose="020B0604020202020204" pitchFamily="34" charset="0"/>
              </a:rPr>
              <a:t>64 bits is ginormous (&gt; 16 exabytes)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>
                <a:latin typeface="Helvetica" panose="020B0604020202020204" pitchFamily="34" charset="0"/>
              </a:rPr>
              <a:t>In practice only implement 48 bit addressing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latin typeface="Helvetica" panose="020B0604020202020204" pitchFamily="34" charset="0"/>
              </a:rPr>
              <a:t>Page sizes of 4 KB, 2 MB, 1 GB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latin typeface="Helvetica" panose="020B0604020202020204" pitchFamily="34" charset="0"/>
              </a:rPr>
              <a:t>Four levels of paging hierarchy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>
                <a:latin typeface="Helvetica" panose="020B0604020202020204" pitchFamily="34" charset="0"/>
              </a:rPr>
              <a:t>Can also use PAE so virtual addresses are 48 bits and physical addresses are 52 bits</a:t>
            </a:r>
          </a:p>
        </p:txBody>
      </p:sp>
      <p:pic>
        <p:nvPicPr>
          <p:cNvPr id="68612" name="Picture 2" descr="8_25.pdf">
            <a:extLst>
              <a:ext uri="{FF2B5EF4-FFF2-40B4-BE49-F238E27FC236}">
                <a16:creationId xmlns:a16="http://schemas.microsoft.com/office/drawing/2014/main" id="{BDCE453A-1476-4754-9D6F-16790CEC8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3" y="4597180"/>
            <a:ext cx="11724491" cy="113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765073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9E9CEB5-71D0-4017-B08A-E02B75FA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7439" y="238549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ARM Architecture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0CE6398-8797-4635-8426-2FD70A2B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1169988"/>
            <a:ext cx="5620494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</a:rPr>
              <a:t>Dominant mobile platform chip (Apple iOS and Google Android devices for example)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</a:rPr>
              <a:t>Modern, energy efficient, 32-bit CPU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</a:rPr>
              <a:t>4 KB and 16 KB pages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</a:rPr>
              <a:t>1 MB and 16 MB pages (termed </a:t>
            </a:r>
            <a:r>
              <a:rPr kumimoji="1" lang="en-US" altLang="en-US" sz="2400" b="1" dirty="0">
                <a:solidFill>
                  <a:srgbClr val="006699"/>
                </a:solidFill>
                <a:latin typeface="+mj-lt"/>
              </a:rPr>
              <a:t>sections</a:t>
            </a:r>
            <a:r>
              <a:rPr lang="en-US" altLang="en-US" sz="2000" dirty="0">
                <a:latin typeface="Helvetica" panose="020B0604020202020204" pitchFamily="34" charset="0"/>
              </a:rPr>
              <a:t>)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</a:rPr>
              <a:t>One-level paging for sections, two-level for smaller pages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</a:rPr>
              <a:t>Two levels of TLBs</a:t>
            </a:r>
          </a:p>
          <a:p>
            <a:pPr marL="938212" lvl="1" indent="-285750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Outer level has two micro TLBs (one data, one instruction)</a:t>
            </a:r>
          </a:p>
          <a:p>
            <a:pPr marL="938212" lvl="1" indent="-285750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Inner is single main TLB</a:t>
            </a:r>
          </a:p>
          <a:p>
            <a:pPr marL="938212" lvl="1" indent="-285750" algn="l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First inner is checked, on miss outers are checked, and on miss page table walk performed by CPU</a:t>
            </a:r>
          </a:p>
          <a:p>
            <a:pPr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75B5052-E315-4EDA-BA88-5B2CF8B6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1354931"/>
            <a:ext cx="64293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5219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0ABA6F6-3348-45EF-9241-C55F4F2E5F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9</a:t>
            </a:r>
          </a:p>
        </p:txBody>
      </p:sp>
    </p:spTree>
    <p:extLst>
      <p:ext uri="{BB962C8B-B14F-4D97-AF65-F5344CB8AC3E}">
        <p14:creationId xmlns:p14="http://schemas.microsoft.com/office/powerpoint/2010/main" val="144640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80" y="1340768"/>
            <a:ext cx="11856640" cy="4824536"/>
          </a:xfrm>
        </p:spPr>
        <p:txBody>
          <a:bodyPr/>
          <a:lstStyle/>
          <a:p>
            <a:r>
              <a:rPr kumimoji="0" lang="en-US" altLang="en-US" sz="2400" dirty="0"/>
              <a:t>Programs on disk, ready to be brought into memory to execute form an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/>
            <a:r>
              <a:rPr kumimoji="0" lang="en-US" altLang="en-US" sz="2000" dirty="0"/>
              <a:t>Without support, must be loaded into address 0000</a:t>
            </a:r>
          </a:p>
          <a:p>
            <a:r>
              <a:rPr kumimoji="0" lang="en-US" altLang="en-US" sz="2400" dirty="0"/>
              <a:t>Inconvenient to have first user process physical address always at 0000 </a:t>
            </a:r>
          </a:p>
          <a:p>
            <a:pPr lvl="1"/>
            <a:r>
              <a:rPr kumimoji="0" lang="en-US" altLang="en-US" sz="2000" dirty="0"/>
              <a:t>How can it not be?</a:t>
            </a:r>
            <a:endParaRPr lang="en-US" altLang="en-US" sz="2000" dirty="0"/>
          </a:p>
          <a:p>
            <a:r>
              <a:rPr kumimoji="0" lang="en-US" altLang="en-US" sz="2400" dirty="0"/>
              <a:t>Addresses represented in different ways at different stages of a program</a:t>
            </a:r>
            <a:r>
              <a:rPr kumimoji="0" lang="en-US" altLang="zh-TW" sz="2400" dirty="0"/>
              <a:t>’</a:t>
            </a:r>
            <a:r>
              <a:rPr kumimoji="0" lang="en-US" altLang="ja-JP" sz="2400" dirty="0"/>
              <a:t>s life</a:t>
            </a:r>
          </a:p>
          <a:p>
            <a:pPr lvl="1"/>
            <a:r>
              <a:rPr kumimoji="0" lang="en-US" altLang="en-US" sz="2000" dirty="0"/>
              <a:t>Source code addresses usually symbolic</a:t>
            </a:r>
          </a:p>
          <a:p>
            <a:pPr lvl="1"/>
            <a:r>
              <a:rPr kumimoji="0" lang="en-US" altLang="en-US" sz="2000" dirty="0"/>
              <a:t>Compiled code addresses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sz="2000" b="1" dirty="0">
                <a:solidFill>
                  <a:srgbClr val="0000FF"/>
                </a:solidFill>
              </a:rPr>
              <a:t> </a:t>
            </a:r>
            <a:r>
              <a:rPr kumimoji="0" lang="en-US" altLang="en-US" sz="2000" dirty="0"/>
              <a:t>to relocatable addresses</a:t>
            </a:r>
          </a:p>
          <a:p>
            <a:pPr lvl="2"/>
            <a:r>
              <a:rPr kumimoji="0" lang="en-US" altLang="en-US" sz="1800" dirty="0"/>
              <a:t>i.e., </a:t>
            </a:r>
            <a:r>
              <a:rPr kumimoji="0" lang="ja-JP" altLang="en-US" sz="1800" dirty="0"/>
              <a:t>“</a:t>
            </a:r>
            <a:r>
              <a:rPr kumimoji="0" lang="en-US" altLang="ja-JP" sz="1800" dirty="0"/>
              <a:t>14 bytes from beginning of this module</a:t>
            </a:r>
            <a:r>
              <a:rPr kumimoji="0" lang="ja-JP" altLang="en-US" sz="1800" dirty="0"/>
              <a:t>”</a:t>
            </a:r>
            <a:endParaRPr kumimoji="0" lang="en-US" altLang="ja-JP" sz="1800" dirty="0"/>
          </a:p>
          <a:p>
            <a:pPr lvl="1"/>
            <a:r>
              <a:rPr kumimoji="0" lang="en-US" altLang="en-US" sz="2000" dirty="0"/>
              <a:t>Linker or loader will bind relocatable addresses to absolute addresses</a:t>
            </a:r>
          </a:p>
          <a:p>
            <a:pPr lvl="2"/>
            <a:r>
              <a:rPr kumimoji="0" lang="en-US" altLang="en-US" sz="1800" dirty="0"/>
              <a:t>i.e., 74014</a:t>
            </a:r>
          </a:p>
          <a:p>
            <a:pPr lvl="1"/>
            <a:r>
              <a:rPr kumimoji="0" lang="en-US" altLang="en-US" sz="2000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sz="2400" dirty="0"/>
          </a:p>
          <a:p>
            <a:pPr lvl="1"/>
            <a:endParaRPr kumimoji="0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23505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346499"/>
            <a:ext cx="1116124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432" y="1484784"/>
            <a:ext cx="10297144" cy="3860736"/>
          </a:xfrm>
        </p:spPr>
        <p:txBody>
          <a:bodyPr/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41184771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239976"/>
            <a:ext cx="1123324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Multistep Processing of a User Program 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295800" y="980728"/>
            <a:ext cx="3456384" cy="5688632"/>
            <a:chOff x="4655840" y="1196752"/>
            <a:chExt cx="2808312" cy="5040560"/>
          </a:xfrm>
        </p:grpSpPr>
        <p:sp>
          <p:nvSpPr>
            <p:cNvPr id="4" name="矩形 3"/>
            <p:cNvSpPr/>
            <p:nvPr/>
          </p:nvSpPr>
          <p:spPr bwMode="auto">
            <a:xfrm>
              <a:off x="4655840" y="1196752"/>
              <a:ext cx="2808312" cy="504056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1267" name="Picture 4" descr="8">
              <a:extLst>
                <a:ext uri="{FF2B5EF4-FFF2-40B4-BE49-F238E27FC236}">
                  <a16:creationId xmlns:a16="http://schemas.microsoft.com/office/drawing/2014/main" id="{75CF92DA-1727-49A0-ABD7-10CB996C9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856" y="1340768"/>
              <a:ext cx="2554287" cy="474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03888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15253</TotalTime>
  <Words>3812</Words>
  <Application>Microsoft Office PowerPoint</Application>
  <PresentationFormat>寬螢幕</PresentationFormat>
  <Paragraphs>486</Paragraphs>
  <Slides>67</Slides>
  <Notes>58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80" baseType="lpstr">
      <vt:lpstr>Bickley Script LET</vt:lpstr>
      <vt:lpstr>Monotype Sorts</vt:lpstr>
      <vt:lpstr>MS PGothic</vt:lpstr>
      <vt:lpstr>全真中隸書</vt:lpstr>
      <vt:lpstr>新細明體</vt:lpstr>
      <vt:lpstr>Arial</vt:lpstr>
      <vt:lpstr>Courier New</vt:lpstr>
      <vt:lpstr>Helvetica</vt:lpstr>
      <vt:lpstr>Symbol</vt:lpstr>
      <vt:lpstr>Times New Roman</vt:lpstr>
      <vt:lpstr>Verdana</vt:lpstr>
      <vt:lpstr>Wingdings</vt:lpstr>
      <vt:lpstr>1_Default Design</vt:lpstr>
      <vt:lpstr>Chapter 9:  Main Memory</vt:lpstr>
      <vt:lpstr>Outline</vt:lpstr>
      <vt:lpstr>Objectives</vt:lpstr>
      <vt:lpstr>Background</vt:lpstr>
      <vt:lpstr>Protection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(Cont.)</vt:lpstr>
      <vt:lpstr>Memory-Management Unit (Cont.)</vt:lpstr>
      <vt:lpstr>Dynamic Loading</vt:lpstr>
      <vt:lpstr>Dynamic Linking</vt:lpstr>
      <vt:lpstr>Contiguous Allocation</vt:lpstr>
      <vt:lpstr>Contiguous Allocation (Cont.)</vt:lpstr>
      <vt:lpstr>Hardware Support for Relocation and Limit Registers</vt:lpstr>
      <vt:lpstr>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Hardware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Oracle SPARC Solaris (Cont.)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Swapping on Mobile Systems</vt:lpstr>
      <vt:lpstr>Swapping with Paging</vt:lpstr>
      <vt:lpstr>Example: The Intel 32 and 64-bit Architectures</vt:lpstr>
      <vt:lpstr>Example: The Intel IA-32 Architecture</vt:lpstr>
      <vt:lpstr>Example: The Intel IA-32 Architecture (Cont.)</vt:lpstr>
      <vt:lpstr>Logical to Physical Address Translation in IA-32</vt:lpstr>
      <vt:lpstr>Intel IA-32 Segmentation</vt:lpstr>
      <vt:lpstr>Intel IA-32 Paging Architecture</vt:lpstr>
      <vt:lpstr>Intel IA-32 Page Address Extensions</vt:lpstr>
      <vt:lpstr>Intel x86-64</vt:lpstr>
      <vt:lpstr>Example: ARM Architecture</vt:lpstr>
      <vt:lpstr>End of Chapter 9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837</cp:revision>
  <cp:lastPrinted>2011-11-20T14:32:55Z</cp:lastPrinted>
  <dcterms:created xsi:type="dcterms:W3CDTF">2001-12-27T10:28:16Z</dcterms:created>
  <dcterms:modified xsi:type="dcterms:W3CDTF">2020-05-05T07:30:31Z</dcterms:modified>
</cp:coreProperties>
</file>