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3" r:id="rId4"/>
    <p:sldId id="259" r:id="rId5"/>
    <p:sldId id="272" r:id="rId6"/>
    <p:sldId id="269" r:id="rId7"/>
    <p:sldId id="270" r:id="rId8"/>
    <p:sldId id="264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df42c88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b0df42c8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rathyusha.m@samsung.com" TargetMode="External"/><Relationship Id="rId3" Type="http://schemas.openxmlformats.org/officeDocument/2006/relationships/hyperlink" Target="https://venturebeat.com/2019/07/10/accountability-and-reproducibility-in-deep-learning-through-deepops/" TargetMode="External"/><Relationship Id="rId7" Type="http://schemas.openxmlformats.org/officeDocument/2006/relationships/hyperlink" Target="https://www.mdpi.com/2071-1050/10/2/48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acm.org/doi/10.5555/1613715.1613801" TargetMode="External"/><Relationship Id="rId11" Type="http://schemas.openxmlformats.org/officeDocument/2006/relationships/hyperlink" Target="mailto:bharanidha.s@samsung.com" TargetMode="External"/><Relationship Id="rId5" Type="http://schemas.openxmlformats.org/officeDocument/2006/relationships/hyperlink" Target="http://www.cfilt.iitb.ac.in/iitb_parallel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researchgate.net/publication/230719862_Multi-Domain_Learning_When_Do_Domains_Matter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75625" y="3254601"/>
            <a:ext cx="11699100" cy="3182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End Review Report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61950" y="3343025"/>
            <a:ext cx="9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2250" y="3737253"/>
            <a:ext cx="11087100" cy="26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  <a:endParaRPr sz="1800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 dirty="0" err="1">
                <a:solidFill>
                  <a:schemeClr val="dk1"/>
                </a:solidFill>
              </a:rPr>
              <a:t>Dr.</a:t>
            </a:r>
            <a:r>
              <a:rPr lang="en-IN" sz="1800" dirty="0">
                <a:solidFill>
                  <a:schemeClr val="dk1"/>
                </a:solidFill>
              </a:rPr>
              <a:t> K. S. </a:t>
            </a:r>
            <a:r>
              <a:rPr lang="en-IN" sz="1800" dirty="0" err="1">
                <a:solidFill>
                  <a:schemeClr val="dk1"/>
                </a:solidFill>
              </a:rPr>
              <a:t>Umadevi</a:t>
            </a:r>
            <a:endParaRPr sz="1800" dirty="0">
              <a:solidFill>
                <a:schemeClr val="dk1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 dirty="0" err="1">
                <a:solidFill>
                  <a:schemeClr val="dk1"/>
                </a:solidFill>
              </a:rPr>
              <a:t>Dr.</a:t>
            </a:r>
            <a:r>
              <a:rPr lang="en-IN" sz="1800" dirty="0">
                <a:solidFill>
                  <a:schemeClr val="dk1"/>
                </a:solidFill>
              </a:rPr>
              <a:t> Geraldine Bessie </a:t>
            </a:r>
            <a:r>
              <a:rPr lang="en-IN" sz="1800" dirty="0" err="1">
                <a:solidFill>
                  <a:schemeClr val="dk1"/>
                </a:solidFill>
              </a:rPr>
              <a:t>Amali</a:t>
            </a:r>
            <a:endParaRPr sz="1800" i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800" dirty="0"/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dirty="0" smtClean="0"/>
              <a:t>Utkrisht Sahai</a:t>
            </a:r>
            <a:endParaRPr sz="1800" dirty="0"/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dirty="0" err="1" smtClean="0"/>
              <a:t>Rishik</a:t>
            </a:r>
            <a:r>
              <a:rPr lang="en-IN" dirty="0" smtClean="0"/>
              <a:t> Reddy </a:t>
            </a:r>
            <a:endParaRPr sz="1800" dirty="0" smtClean="0"/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dirty="0" err="1" smtClean="0"/>
              <a:t>Namit</a:t>
            </a:r>
            <a:r>
              <a:rPr lang="en-IN" dirty="0" smtClean="0"/>
              <a:t> Gupta</a:t>
            </a:r>
            <a:endParaRPr sz="1800" dirty="0"/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 dirty="0"/>
              <a:t>Priyal Bhardwaj</a:t>
            </a:r>
            <a:endParaRPr sz="1800" dirty="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784075" y="6437200"/>
            <a:ext cx="24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IN" sz="2000" dirty="0" smtClean="0">
                <a:solidFill>
                  <a:schemeClr val="dk1"/>
                </a:solidFill>
                <a:sym typeface="Arial"/>
              </a:rPr>
              <a:t>1 Apr</a:t>
            </a:r>
            <a:r>
              <a:rPr lang="en-I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20</a:t>
            </a:r>
            <a:r>
              <a:rPr lang="en-IN" sz="2000" dirty="0" smtClean="0">
                <a:solidFill>
                  <a:schemeClr val="dk1"/>
                </a:solidFill>
                <a:sym typeface="Arial"/>
              </a:rPr>
              <a:t>21</a:t>
            </a:r>
            <a:endParaRPr sz="2000" dirty="0">
              <a:solidFill>
                <a:srgbClr val="7F7F7F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225000" y="1432850"/>
            <a:ext cx="11592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AI,ML, Text Classification</a:t>
            </a:r>
            <a:endParaRPr sz="3700" b="1" u="sng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i="1" dirty="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IN" sz="2300" b="1" dirty="0">
                <a:latin typeface="Trebuchet MS"/>
                <a:ea typeface="Trebuchet MS"/>
                <a:cs typeface="Trebuchet MS"/>
                <a:sym typeface="Trebuchet MS"/>
              </a:rPr>
              <a:t>Multi-Domain Recognition and Classification</a:t>
            </a:r>
            <a:r>
              <a:rPr lang="en-IN" sz="4900" b="1" i="1" dirty="0">
                <a:solidFill>
                  <a:schemeClr val="dk1"/>
                </a:solidFill>
              </a:rPr>
              <a:t>]</a:t>
            </a:r>
            <a:endParaRPr sz="4900" b="1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82714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3959717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GitHub Upload details: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923"/>
              </p:ext>
            </p:extLst>
          </p:nvPr>
        </p:nvGraphicFramePr>
        <p:xfrm>
          <a:off x="169334" y="4416030"/>
          <a:ext cx="114618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917">
                  <a:extLst>
                    <a:ext uri="{9D8B030D-6E8A-4147-A177-3AD203B41FA5}">
                      <a16:colId xmlns:a16="http://schemas.microsoft.com/office/drawing/2014/main" val="3028729906"/>
                    </a:ext>
                  </a:extLst>
                </a:gridCol>
                <a:gridCol w="5730917">
                  <a:extLst>
                    <a:ext uri="{9D8B030D-6E8A-4147-A177-3AD203B41FA5}">
                      <a16:colId xmlns:a16="http://schemas.microsoft.com/office/drawing/2014/main" val="545459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Details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0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 algn="just">
                        <a:buFontTx/>
                        <a:buNone/>
                      </a:pPr>
                      <a:r>
                        <a:rPr lang="en-IN" sz="1200">
                          <a:solidFill>
                            <a:srgbClr val="0E4094"/>
                          </a:solidFill>
                        </a:rPr>
                        <a:t>KLOC  [Lines of Code in Thousands]</a:t>
                      </a:r>
                      <a:endParaRPr lang="en-IN" sz="1200" dirty="0">
                        <a:solidFill>
                          <a:srgbClr val="0E409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 xx 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02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 /Algorithm Details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 xx ]</a:t>
                      </a:r>
                      <a:endParaRPr lang="en-IN" sz="1200" kern="1200" dirty="0">
                        <a:solidFill>
                          <a:srgbClr val="0E409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2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 of Datasets uploaded [No of files – Images, Videos, etc.]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 xx 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9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of Reports Uploaded [Name of All Documents uploaded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 xx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2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kumimoji="0" lang="en-IN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E409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Repository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rgbClr val="0E4094"/>
                          </a:solidFill>
                          <a:latin typeface="+mn-lt"/>
                          <a:ea typeface="+mn-ea"/>
                          <a:cs typeface="+mn-cs"/>
                        </a:rPr>
                        <a:t>[ xx ]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2403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1871C5-2EF7-4BD0-80E7-8434BFED4018}"/>
              </a:ext>
            </a:extLst>
          </p:cNvPr>
          <p:cNvSpPr txBox="1"/>
          <p:nvPr/>
        </p:nvSpPr>
        <p:spPr>
          <a:xfrm>
            <a:off x="381898" y="1576395"/>
            <a:ext cx="10560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we compared different NLP techniques like LSTM, BERT, RMDL </a:t>
            </a:r>
            <a:r>
              <a:rPr lang="en-US" dirty="0" smtClean="0"/>
              <a:t>, Word2Vec for </a:t>
            </a:r>
            <a:r>
              <a:rPr lang="en-US" dirty="0"/>
              <a:t>our voice recognition multi-domain classification project and BERT model came out to be best suitable.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 smtClean="0"/>
              <a:t>created a </a:t>
            </a:r>
            <a:r>
              <a:rPr lang="en-US" dirty="0" smtClean="0"/>
              <a:t> </a:t>
            </a:r>
            <a:r>
              <a:rPr lang="en-US" dirty="0"/>
              <a:t>dataset with some sample dataset close to ours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the model can be further improved by increasing the size of </a:t>
            </a:r>
            <a:r>
              <a:rPr lang="en-US" dirty="0" smtClean="0"/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Hyper-parameters and Tuning can be  achieved through prolonged access of GPU 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2288" y="680903"/>
            <a:ext cx="4842934" cy="6090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898" y="146255"/>
            <a:ext cx="1024370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800" panose="020B0903030303020204" pitchFamily="34" charset="0"/>
                <a:ea typeface="SamsungOne 800" panose="020B0903030303020204" pitchFamily="34" charset="0"/>
              </a:rPr>
              <a:t>Work-let Area – ML, Text Classification</a:t>
            </a:r>
            <a:r>
              <a:rPr lang="en-IN" sz="2000" dirty="0">
                <a:solidFill>
                  <a:srgbClr val="0E4094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|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Multi-Domain Recognition and Classification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800" panose="020B0903030303020204" pitchFamily="34" charset="0"/>
              <a:ea typeface="SamsungOne 800" panose="020B0903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133" y="116201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5198558" y="3642186"/>
            <a:ext cx="6269184" cy="184665"/>
            <a:chOff x="5926666" y="5681136"/>
            <a:chExt cx="5435602" cy="14393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454400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8755" y="680903"/>
            <a:ext cx="4630369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solidFill>
                  <a:srgbClr val="00B0F0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Problem Statement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US" sz="11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SamsungOne 400" panose="020B0503030303020204" pitchFamily="34" charset="0"/>
                <a:ea typeface="SamsungOne 400" panose="020B0503030303020204" pitchFamily="34" charset="0"/>
              </a:rPr>
              <a:t>Due to the rising demand of voice assistance, there is a need for the assistant to be quick in understanding the user intention and do the corresponding action.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US" sz="11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SamsungOne 400" panose="020B0503030303020204" pitchFamily="34" charset="0"/>
                <a:ea typeface="SamsungOne 400" panose="020B0503030303020204" pitchFamily="34" charset="0"/>
              </a:rPr>
              <a:t>The NLP system should be smart enough to recognize the utterance as single or multi-domain utterance and classify them to respective domain or domains. 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US" sz="11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SamsungOne 400" panose="020B0503030303020204" pitchFamily="34" charset="0"/>
                <a:ea typeface="SamsungOne 400" panose="020B0503030303020204" pitchFamily="34" charset="0"/>
              </a:rPr>
              <a:t>Goal is to develop a model which recognizes an utterance as a single domain or multi-domain and then classify the utterance to the corresponding domain(s).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US" sz="11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SamsungOne 400" panose="020B0503030303020204" pitchFamily="34" charset="0"/>
                <a:ea typeface="SamsungOne 400" panose="020B0503030303020204" pitchFamily="34" charset="0"/>
              </a:rPr>
              <a:t>Based on the accuracy of the model, this can be proposed to Bixby Voice Assistant for utterance classification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IN" sz="11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IN" sz="11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949267" y="4773932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43237" y="4219041"/>
            <a:ext cx="199244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200" b="1" dirty="0">
                <a:solidFill>
                  <a:srgbClr val="0E4094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Additional Documentation:</a:t>
            </a:r>
          </a:p>
          <a:p>
            <a:pPr marL="171450" lvl="0" indent="-171450">
              <a:buFont typeface="SamsungOne 400" panose="020B0503030303020204" pitchFamily="34" charset="0"/>
              <a:buChar char="-"/>
            </a:pPr>
            <a:endParaRPr lang="en-US" sz="1000" dirty="0">
              <a:hlinkClick r:id="rId3"/>
            </a:endParaRPr>
          </a:p>
          <a:p>
            <a:pPr marL="171450" indent="-171450">
              <a:buFont typeface="SamsungOne 400" panose="020B0503030303020204" pitchFamily="34" charset="0"/>
              <a:buChar char="-"/>
            </a:pPr>
            <a:r>
              <a:rPr lang="en-IN" sz="1000" dirty="0">
                <a:hlinkClick r:id="rId4"/>
              </a:rPr>
              <a:t>https://www.researchgate.net/publication/230719862_Multi-Domain_Learning_When_Do_Domains_Matter</a:t>
            </a:r>
            <a:endParaRPr lang="en-IN" sz="1000" dirty="0"/>
          </a:p>
          <a:p>
            <a:pPr marL="171450" indent="-171450">
              <a:buFont typeface="SamsungOne 400" panose="020B0503030303020204" pitchFamily="34" charset="0"/>
              <a:buChar char="-"/>
            </a:pPr>
            <a:endParaRPr lang="en-US" sz="1000" dirty="0">
              <a:hlinkClick r:id="rId5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r>
              <a:rPr lang="en-IN" sz="1000" dirty="0">
                <a:hlinkClick r:id="rId6"/>
              </a:rPr>
              <a:t>https://dl.acm.org/doi/10.5555/1613715.1613801</a:t>
            </a:r>
            <a:endParaRPr lang="en-IN" sz="1000" dirty="0"/>
          </a:p>
          <a:p>
            <a:pPr lvl="0"/>
            <a:endParaRPr lang="en-IN" sz="1000" dirty="0">
              <a:solidFill>
                <a:prstClr val="black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r>
              <a:rPr lang="en-IN" sz="1000" dirty="0">
                <a:hlinkClick r:id="rId7"/>
              </a:rPr>
              <a:t>https://www.mdpi.com/2071-1050/10/2/488</a:t>
            </a:r>
            <a:endParaRPr lang="en-IN" sz="1000" dirty="0">
              <a:solidFill>
                <a:prstClr val="black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endParaRPr lang="en-IN" sz="1200" dirty="0">
              <a:solidFill>
                <a:prstClr val="black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6777" y="799364"/>
            <a:ext cx="693515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solidFill>
                  <a:schemeClr val="accent6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Expectations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Need to create a combination of different domain dataset with the provided corpus 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The NLP model should be able to recognize as single domain utterance or multi-domain utterance and then classify the utterance to the respective domain(s).</a:t>
            </a:r>
          </a:p>
          <a:p>
            <a:pPr algn="just"/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Deploy the model and test and train for best results</a:t>
            </a:r>
          </a:p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    </a:t>
            </a:r>
          </a:p>
          <a:p>
            <a:pPr lvl="0" algn="just"/>
            <a:r>
              <a:rPr lang="en-IN" sz="1400" b="1" dirty="0">
                <a:solidFill>
                  <a:schemeClr val="accent6"/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Training/ Pre-requisites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Good knowledge on ML and Deep Learning concepts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Hands on in Machine learning development frameworks like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Tensorflow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Keras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, Python,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PyTorch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 etc</a:t>
            </a:r>
          </a:p>
          <a:p>
            <a:pPr lvl="0" algn="just"/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Model development, training, deploy and inference</a:t>
            </a:r>
            <a:endParaRPr lang="en-IN" sz="1400" b="1" dirty="0">
              <a:solidFill>
                <a:schemeClr val="accent6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lvl="0" algn="just"/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7709" y="587576"/>
            <a:ext cx="411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Work-let expected duration – 5 months</a:t>
            </a:r>
          </a:p>
        </p:txBody>
      </p:sp>
      <p:sp>
        <p:nvSpPr>
          <p:cNvPr id="9" name="Oval 8"/>
          <p:cNvSpPr/>
          <p:nvPr/>
        </p:nvSpPr>
        <p:spPr>
          <a:xfrm>
            <a:off x="11171444" y="1694640"/>
            <a:ext cx="494942" cy="4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84388" y="2192394"/>
            <a:ext cx="1163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Students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22924" y="3824254"/>
            <a:ext cx="174700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Kick Off &lt; 1</a:t>
            </a:r>
            <a:r>
              <a:rPr lang="en-IN" sz="1100" b="1" baseline="30000" dirty="0">
                <a:latin typeface="SamsungOne 400" panose="020B0503030303020204" pitchFamily="34" charset="0"/>
                <a:ea typeface="SamsungOne 400" panose="020B0503030303020204" pitchFamily="34" charset="0"/>
              </a:rPr>
              <a:t>st</a:t>
            </a:r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  Month &gt;</a:t>
            </a:r>
          </a:p>
          <a:p>
            <a:endParaRPr lang="en-IN" sz="1200" b="1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Understand what is NLP and NLU system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Gain knowledge on ML and ANN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Research and Identify which algorithm can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47980" y="3849843"/>
            <a:ext cx="183184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Milestone 3 &lt; 3</a:t>
            </a:r>
            <a:r>
              <a:rPr lang="en-IN" sz="1100" b="1" baseline="30000" dirty="0">
                <a:latin typeface="SamsungOne 400" panose="020B0503030303020204" pitchFamily="34" charset="0"/>
                <a:ea typeface="SamsungOne 400" panose="020B0503030303020204" pitchFamily="34" charset="0"/>
              </a:rPr>
              <a:t>rd </a:t>
            </a:r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 and 4</a:t>
            </a:r>
            <a:r>
              <a:rPr lang="en-IN" sz="1100" b="1" baseline="30000" dirty="0">
                <a:latin typeface="SamsungOne 400" panose="020B0503030303020204" pitchFamily="34" charset="0"/>
                <a:ea typeface="SamsungOne 400" panose="020B0503030303020204" pitchFamily="34" charset="0"/>
              </a:rPr>
              <a:t>th</a:t>
            </a:r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 Months &gt;</a:t>
            </a:r>
          </a:p>
          <a:p>
            <a:endParaRPr lang="en-IN" sz="1200" b="1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Classify the text to respective multi - domains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Evaluate the performance of and keep retraining for the best optimal accuracy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79162" y="3847302"/>
            <a:ext cx="17192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Closure &lt; 5</a:t>
            </a:r>
            <a:r>
              <a:rPr lang="en-IN" sz="1100" b="1" baseline="30000" dirty="0">
                <a:latin typeface="SamsungOne 400" panose="020B0503030303020204" pitchFamily="34" charset="0"/>
                <a:ea typeface="SamsungOne 400" panose="020B0503030303020204" pitchFamily="34" charset="0"/>
              </a:rPr>
              <a:t>th</a:t>
            </a:r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 Month &gt;</a:t>
            </a:r>
          </a:p>
          <a:p>
            <a:endParaRPr lang="en-IN" sz="1200" b="1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E2E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Share the accuracy report for the algorithm that were tried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22219" y="3844019"/>
            <a:ext cx="1906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Milestone 2 &lt; 2</a:t>
            </a:r>
            <a:r>
              <a:rPr lang="en-IN" sz="1100" b="1" baseline="30000" dirty="0">
                <a:latin typeface="SamsungOne 400" panose="020B0503030303020204" pitchFamily="34" charset="0"/>
                <a:ea typeface="SamsungOne 400" panose="020B0503030303020204" pitchFamily="34" charset="0"/>
              </a:rPr>
              <a:t>nd</a:t>
            </a:r>
            <a:r>
              <a:rPr lang="en-IN" sz="11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 Month &gt;</a:t>
            </a:r>
          </a:p>
          <a:p>
            <a:endParaRPr lang="en-IN" sz="1200" b="1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Creating our own sample dataset for the model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US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Create a corpus based on the dataset provided to the team</a:t>
            </a:r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Designing the model to learn the training data</a:t>
            </a:r>
          </a:p>
          <a:p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400" panose="020B0503030303020204" pitchFamily="34" charset="0"/>
                <a:ea typeface="SamsungOne 400" panose="020B0503030303020204" pitchFamily="34" charset="0"/>
              </a:rPr>
              <a:t>Recognize the text as single or multi-domain utterance</a:t>
            </a:r>
          </a:p>
          <a:p>
            <a:endParaRPr lang="en-IN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333" y="5405947"/>
            <a:ext cx="14427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Prathyusha</a:t>
            </a:r>
            <a:r>
              <a:rPr lang="en-US" sz="800" dirty="0"/>
              <a:t> M</a:t>
            </a:r>
            <a:r>
              <a:rPr lang="en-IN" sz="800" dirty="0"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</a:p>
          <a:p>
            <a:pPr algn="ctr"/>
            <a:r>
              <a:rPr lang="en-US" sz="800" dirty="0"/>
              <a:t>Lead Engineer </a:t>
            </a:r>
            <a:r>
              <a:rPr lang="en-US" sz="700" dirty="0">
                <a:hlinkClick r:id="rId8"/>
              </a:rPr>
              <a:t>prathyusha.m@samsung.com</a:t>
            </a:r>
            <a:endParaRPr lang="en-US" sz="700" dirty="0"/>
          </a:p>
          <a:p>
            <a:pPr algn="ctr"/>
            <a:r>
              <a:rPr lang="en-IN" sz="700" dirty="0">
                <a:latin typeface="SamsungOne 400" panose="020B0503030303020204" pitchFamily="34" charset="0"/>
                <a:ea typeface="SamsungOne 400" panose="020B0503030303020204" pitchFamily="34" charset="0"/>
              </a:rPr>
              <a:t>+91-</a:t>
            </a:r>
            <a:r>
              <a:rPr lang="en-US" sz="700" dirty="0">
                <a:latin typeface="SamsungOne 400" panose="020B0503030303020204" pitchFamily="34" charset="0"/>
                <a:ea typeface="SamsungOne 400" panose="020B0503030303020204" pitchFamily="34" charset="0"/>
              </a:rPr>
              <a:t> 8056910819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883" y="4101451"/>
            <a:ext cx="957340" cy="1210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0422" y="4139951"/>
            <a:ext cx="896283" cy="11751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1204" y="5405946"/>
            <a:ext cx="14427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Bharanidharan</a:t>
            </a:r>
            <a:r>
              <a:rPr lang="en-US" sz="800" dirty="0"/>
              <a:t> S</a:t>
            </a:r>
            <a:r>
              <a:rPr lang="en-IN" sz="800" dirty="0">
                <a:latin typeface="SamsungOne 400" panose="020B0503030303020204" pitchFamily="34" charset="0"/>
                <a:ea typeface="SamsungOne 400" panose="020B0503030303020204" pitchFamily="34" charset="0"/>
              </a:rPr>
              <a:t>, </a:t>
            </a:r>
          </a:p>
          <a:p>
            <a:pPr algn="ctr"/>
            <a:r>
              <a:rPr lang="en-US" sz="800" dirty="0"/>
              <a:t>Engineer </a:t>
            </a:r>
            <a:r>
              <a:rPr lang="en-IN" sz="700" dirty="0">
                <a:hlinkClick r:id="rId11"/>
              </a:rPr>
              <a:t>bharanidha.s@samsung.com</a:t>
            </a:r>
            <a:endParaRPr lang="en-IN" sz="700" dirty="0"/>
          </a:p>
          <a:p>
            <a:pPr algn="ctr"/>
            <a:r>
              <a:rPr lang="en-IN" sz="700" dirty="0">
                <a:latin typeface="SamsungOne 400" panose="020B0503030303020204" pitchFamily="34" charset="0"/>
                <a:ea typeface="SamsungOne 400" panose="020B0503030303020204" pitchFamily="34" charset="0"/>
              </a:rPr>
              <a:t>+91-</a:t>
            </a:r>
            <a:r>
              <a:rPr lang="en-US" sz="700" dirty="0">
                <a:latin typeface="SamsungOne 400" panose="020B0503030303020204" pitchFamily="34" charset="0"/>
                <a:ea typeface="SamsungOne 400" panose="020B0503030303020204" pitchFamily="34" charset="0"/>
              </a:rPr>
              <a:t> 9698907530</a:t>
            </a:r>
          </a:p>
        </p:txBody>
      </p:sp>
    </p:spTree>
    <p:extLst>
      <p:ext uri="{BB962C8B-B14F-4D97-AF65-F5344CB8AC3E}">
        <p14:creationId xmlns:p14="http://schemas.microsoft.com/office/powerpoint/2010/main" val="42137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6" y="0"/>
            <a:ext cx="12202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9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333" y="883811"/>
            <a:ext cx="11688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We have chosen Bidirectional </a:t>
            </a:r>
            <a:r>
              <a:rPr lang="en-US" dirty="0"/>
              <a:t>Encoder Representations from </a:t>
            </a:r>
            <a:r>
              <a:rPr lang="en-US" dirty="0" smtClean="0"/>
              <a:t>Transformers(BERT) Model as our final approach for our Multi Domain, Multi Indent Classification Problem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Better Contextual Awareness , long memory and is bi-directional.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BERT’s key technical innovation is applying the bidirectional training of Transformer, a popular attention model, to language modelling.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makes use of Transformer, an attention mechanism that learns contextual relations between words (or sub-words) in a text.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Steps Involved in Prediction –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</a:t>
            </a:r>
            <a:r>
              <a:rPr lang="en-US" dirty="0"/>
              <a:t>a classification layer on top of the encoder output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Multiplying the output vectors by the embedding matrix, transforming them into the vocabulary dimension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Calculating the probability of each word in the vocabulary with </a:t>
            </a:r>
            <a:r>
              <a:rPr lang="en-US" dirty="0" err="1"/>
              <a:t>softmax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22" y="3918857"/>
            <a:ext cx="6400802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7" name="Picture 2" descr="Explanation of BERT Model - NLP - GeeksforGeeks">
            <a:extLst>
              <a:ext uri="{FF2B5EF4-FFF2-40B4-BE49-F238E27FC236}">
                <a16:creationId xmlns:a16="http://schemas.microsoft.com/office/drawing/2014/main" id="{4F1BAFB4-4FF4-4B37-A254-FF62DBE6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49" y="1532054"/>
            <a:ext cx="9130852" cy="52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4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1" y="2981262"/>
            <a:ext cx="12192000" cy="584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25" name="Google Shape;125;p16"/>
          <p:cNvSpPr txBox="1"/>
          <p:nvPr/>
        </p:nvSpPr>
        <p:spPr>
          <a:xfrm>
            <a:off x="0" y="4928164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</a:t>
            </a:r>
            <a:r>
              <a:rPr lang="en-IN" sz="1600" dirty="0" smtClean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275616" y="1038783"/>
            <a:ext cx="10999334" cy="18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-IN" sz="1600" dirty="0">
                <a:solidFill>
                  <a:srgbClr val="24292E"/>
                </a:solidFill>
                <a:highlight>
                  <a:srgbClr val="FFFFFF"/>
                </a:highlight>
              </a:rPr>
              <a:t>We chose a Toxic Comments multi-domain classification dataset from Kaggle as reference and hence we created our own multi-domain dataset with domains like Calculator, Contacts, Calendar, Music, Settings apps etc.</a:t>
            </a: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-US" sz="1600" dirty="0">
                <a:solidFill>
                  <a:srgbClr val="24292E"/>
                </a:solidFill>
                <a:highlight>
                  <a:srgbClr val="FFFFFF"/>
                </a:highlight>
              </a:rPr>
              <a:t>This dataset </a:t>
            </a:r>
            <a:r>
              <a:rPr lang="en-US" sz="16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is a sample </a:t>
            </a:r>
            <a:r>
              <a:rPr lang="en-US" sz="1600" dirty="0">
                <a:solidFill>
                  <a:srgbClr val="24292E"/>
                </a:solidFill>
                <a:highlight>
                  <a:srgbClr val="FFFFFF"/>
                </a:highlight>
              </a:rPr>
              <a:t>prepared by our team </a:t>
            </a:r>
            <a:r>
              <a:rPr lang="en-US" sz="16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, consisting of relevant entries WRT to mobile apps chosen.</a:t>
            </a:r>
            <a:endParaRPr sz="16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-IN" sz="1600" dirty="0">
                <a:solidFill>
                  <a:srgbClr val="24292E"/>
                </a:solidFill>
                <a:highlight>
                  <a:srgbClr val="FFFFFF"/>
                </a:highlight>
              </a:rPr>
              <a:t>The dataset is generated by linking different voice utterances with their respective domains.</a:t>
            </a:r>
            <a:endParaRPr sz="16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13275" y="3699113"/>
            <a:ext cx="116211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This dataset contains different voice commands with their respective multi-domains.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Every voice utterance is assigned a unique ID to identify its particular multi-domain apps that the voice command should open or work upon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Each utterance/text sentence has the corresponding  domains(mobile applications) marked as 0(absent) or 1(present).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Dataset is both multi-domain as well as multi indent.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37975" y="5796325"/>
            <a:ext cx="89814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8;p16">
            <a:extLst>
              <a:ext uri="{FF2B5EF4-FFF2-40B4-BE49-F238E27FC236}">
                <a16:creationId xmlns:a16="http://schemas.microsoft.com/office/drawing/2014/main" id="{E8AA4B1C-F03A-489F-9423-A34F588C0571}"/>
              </a:ext>
            </a:extLst>
          </p:cNvPr>
          <p:cNvSpPr txBox="1"/>
          <p:nvPr/>
        </p:nvSpPr>
        <p:spPr>
          <a:xfrm>
            <a:off x="313275" y="5513095"/>
            <a:ext cx="116211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We have balanced the classification classes throughout the dataset of each individual class.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Shuffled the dataset entries themselves to avoid any biasing and better model training and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prediction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We Pre-processed the input text removing special characters, extra spaces etc. and then tokenized the input for the model. 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Multi-hot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Encoded the final Categories , this allows forming of result vector at the 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33C78-5B70-4773-B022-39F76E95153D}"/>
              </a:ext>
            </a:extLst>
          </p:cNvPr>
          <p:cNvSpPr txBox="1"/>
          <p:nvPr/>
        </p:nvSpPr>
        <p:spPr>
          <a:xfrm>
            <a:off x="310780" y="1493520"/>
            <a:ext cx="112106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Accuracy of the model in evaluating test set:</a:t>
            </a: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81900" y="53925"/>
            <a:ext cx="10560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IN" sz="16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388521-DAAD-4677-88E5-D71431FC4757}"/>
              </a:ext>
            </a:extLst>
          </p:cNvPr>
          <p:cNvSpPr txBox="1"/>
          <p:nvPr/>
        </p:nvSpPr>
        <p:spPr>
          <a:xfrm>
            <a:off x="6291346" y="1470096"/>
            <a:ext cx="537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 have plotted the graph of True and False Positive Rates both w.r.t epochs: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4362F-BBD7-4E6C-BC1C-9C19F37C9FDB}"/>
              </a:ext>
            </a:extLst>
          </p:cNvPr>
          <p:cNvSpPr txBox="1"/>
          <p:nvPr/>
        </p:nvSpPr>
        <p:spPr>
          <a:xfrm>
            <a:off x="3169920" y="5760720"/>
            <a:ext cx="862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observe a steady increase in accuracy and decrease in loss in both training and validation data , the loss and accuracy became increasingly stable with growing epochs and reached maximum at 2nd epoch having accuracy of 0.8333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D509F-BCBC-407E-88D4-90DFCEC66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7" t="1264" r="1"/>
          <a:stretch/>
        </p:blipFill>
        <p:spPr>
          <a:xfrm>
            <a:off x="6820327" y="2090983"/>
            <a:ext cx="5371673" cy="3680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004357-9265-4C8D-8B16-7A13D5B17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33" y="2268279"/>
            <a:ext cx="6672471" cy="2937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308075" y="1486800"/>
            <a:ext cx="11523300" cy="49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81900" y="53925"/>
            <a:ext cx="10560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l="4528" t="20267" r="4172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628650" y="1900250"/>
            <a:ext cx="108870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0" y="806026"/>
            <a:ext cx="12192000" cy="522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IN" sz="16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 &amp; Challenges 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B1D08-F528-4026-87FA-044FE9F53570}"/>
              </a:ext>
            </a:extLst>
          </p:cNvPr>
          <p:cNvSpPr txBox="1"/>
          <p:nvPr/>
        </p:nvSpPr>
        <p:spPr>
          <a:xfrm>
            <a:off x="308075" y="1486800"/>
            <a:ext cx="11575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Analyzing the model by inputting an arbitrary Command:</a:t>
            </a:r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0C72D-88A8-4A92-AD82-AF2BCA378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50" y="1864076"/>
            <a:ext cx="6715960" cy="45985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3436938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Patent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Google Shape;195;p22">
            <a:extLst>
              <a:ext uri="{FF2B5EF4-FFF2-40B4-BE49-F238E27FC236}">
                <a16:creationId xmlns:a16="http://schemas.microsoft.com/office/drawing/2014/main" id="{0B981A0C-ED03-43FA-86EF-8C96FC4E9D55}"/>
              </a:ext>
            </a:extLst>
          </p:cNvPr>
          <p:cNvSpPr txBox="1"/>
          <p:nvPr/>
        </p:nvSpPr>
        <p:spPr>
          <a:xfrm>
            <a:off x="381898" y="1497550"/>
            <a:ext cx="9115500" cy="177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Training the model on 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optimum parameter.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To further increase the accuracy of our model by increasing the dataset size to a large extent </a:t>
            </a:r>
            <a:r>
              <a:rPr lang="en-IN" dirty="0" smtClean="0">
                <a:latin typeface="Calibri"/>
                <a:ea typeface="Calibri"/>
                <a:cs typeface="Calibri"/>
                <a:sym typeface="Calibri"/>
              </a:rPr>
              <a:t>as the current dataset has a limited number of entries.</a:t>
            </a: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It took us a lot of time to train and test our model and make any further improvements because of insufficient computation power (GPU) available.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897" y="4064449"/>
            <a:ext cx="8905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buSzPts val="1400"/>
              <a:buFont typeface="Calibri"/>
              <a:buChar char="●"/>
            </a:pPr>
            <a:r>
              <a:rPr lang="en-US" dirty="0" smtClean="0">
                <a:ea typeface="Calibri"/>
                <a:cs typeface="Calibri"/>
                <a:sym typeface="Calibri"/>
              </a:rPr>
              <a:t>Expand the Dataset in order to make it a standard for everyone’s use  </a:t>
            </a:r>
            <a:endParaRPr lang="en-US" dirty="0">
              <a:ea typeface="Calibri"/>
              <a:cs typeface="Calibri"/>
              <a:sym typeface="Calibri"/>
            </a:endParaRPr>
          </a:p>
          <a:p>
            <a:pPr marL="457200" lvl="0" indent="-317500">
              <a:buSzPts val="1400"/>
              <a:buFont typeface="Calibri"/>
              <a:buChar char="●"/>
            </a:pPr>
            <a:r>
              <a:rPr lang="en-US" dirty="0" smtClean="0">
                <a:ea typeface="Calibri"/>
                <a:cs typeface="Calibri"/>
                <a:sym typeface="Calibri"/>
              </a:rPr>
              <a:t>In depth Comparative Study with Other Models such as Multinomial Adversarial Networks</a:t>
            </a:r>
            <a:endParaRPr lang="en-US" dirty="0">
              <a:ea typeface="Calibri"/>
              <a:cs typeface="Calibri"/>
              <a:sym typeface="Calibri"/>
            </a:endParaRPr>
          </a:p>
          <a:p>
            <a:pPr marL="457200" lvl="0" indent="-317500">
              <a:buSzPts val="1400"/>
              <a:buFont typeface="Calibri"/>
              <a:buChar char="●"/>
            </a:pPr>
            <a:r>
              <a:rPr lang="en-US" dirty="0" smtClean="0">
                <a:ea typeface="Calibri"/>
                <a:cs typeface="Calibri"/>
                <a:sym typeface="Calibri"/>
              </a:rPr>
              <a:t>Summarize the Study and go for publication or patent .</a:t>
            </a:r>
            <a:endParaRPr lang="en-US" dirty="0">
              <a:ea typeface="Calibri"/>
              <a:cs typeface="Calibri"/>
              <a:sym typeface="Calibri"/>
            </a:endParaRPr>
          </a:p>
          <a:p>
            <a:pPr marL="457200" lvl="0" indent="-317500">
              <a:buSzPts val="1400"/>
              <a:buFont typeface="Calibri"/>
              <a:buChar char="●"/>
            </a:pPr>
            <a:endParaRPr lang="en-US" b="1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1108</Words>
  <Application>Microsoft Office PowerPoint</Application>
  <PresentationFormat>Widescreen</PresentationFormat>
  <Paragraphs>158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Edwardian Script ITC</vt:lpstr>
      <vt:lpstr>SamsungOne 200</vt:lpstr>
      <vt:lpstr>SamsungOne 400</vt:lpstr>
      <vt:lpstr>SamsungOne 600C</vt:lpstr>
      <vt:lpstr>SamsungOne 800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utkri</cp:lastModifiedBy>
  <cp:revision>52</cp:revision>
  <dcterms:created xsi:type="dcterms:W3CDTF">2019-07-24T12:22:39Z</dcterms:created>
  <dcterms:modified xsi:type="dcterms:W3CDTF">2021-03-31T21:26:28Z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C:\Users\saad.hashmi\Documents\Student Connect\Evaluation\Mid Review Templates for PRISM.pptx</vt:lpwstr>
  </property>
</Properties>
</file>