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82" r:id="rId4"/>
    <p:sldId id="284" r:id="rId5"/>
    <p:sldId id="288" r:id="rId6"/>
    <p:sldId id="259" r:id="rId7"/>
    <p:sldId id="294" r:id="rId8"/>
    <p:sldId id="278" r:id="rId9"/>
    <p:sldId id="271" r:id="rId10"/>
    <p:sldId id="286" r:id="rId11"/>
    <p:sldId id="274" r:id="rId12"/>
    <p:sldId id="295" r:id="rId13"/>
    <p:sldId id="287" r:id="rId14"/>
    <p:sldId id="281" r:id="rId15"/>
    <p:sldId id="293" r:id="rId16"/>
    <p:sldId id="29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32" autoAdjust="0"/>
    <p:restoredTop sz="66167" autoAdjust="0"/>
  </p:normalViewPr>
  <p:slideViewPr>
    <p:cSldViewPr>
      <p:cViewPr varScale="1">
        <p:scale>
          <a:sx n="80" d="100"/>
          <a:sy n="80" d="100"/>
        </p:scale>
        <p:origin x="-1752"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fa-IR"/>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B7B8736F-F9A4-4E63-97EB-05A6C29E6A69}" type="datetimeFigureOut">
              <a:rPr lang="fa-IR" smtClean="0"/>
              <a:pPr/>
              <a:t>10/16/11</a:t>
            </a:fld>
            <a:endParaRPr lang="fa-I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fa-I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fa-IR"/>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A8EA30DB-AD58-41FC-B893-C5D5D34CBF4F}" type="slidenum">
              <a:rPr lang="fa-IR" smtClean="0"/>
              <a:pPr/>
              <a:t>‹#›</a:t>
            </a:fld>
            <a:endParaRPr lang="fa-IR"/>
          </a:p>
        </p:txBody>
      </p:sp>
    </p:spTree>
    <p:extLst>
      <p:ext uri="{BB962C8B-B14F-4D97-AF65-F5344CB8AC3E}">
        <p14:creationId xmlns:p14="http://schemas.microsoft.com/office/powerpoint/2010/main" val="384104259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hyperlink" Target="http://www.wiinintendo.net/2010/05/20/wiiware-zoo-disc-golf/"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EA30DB-AD58-41FC-B893-C5D5D34CBF4F}" type="slidenum">
              <a:rPr lang="fa-IR" smtClean="0"/>
              <a:pPr/>
              <a:t>1</a:t>
            </a:fld>
            <a:endParaRPr lang="fa-IR"/>
          </a:p>
        </p:txBody>
      </p:sp>
    </p:spTree>
    <p:extLst>
      <p:ext uri="{BB962C8B-B14F-4D97-AF65-F5344CB8AC3E}">
        <p14:creationId xmlns:p14="http://schemas.microsoft.com/office/powerpoint/2010/main" val="3258192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Shielding sets. </a:t>
            </a:r>
            <a:endParaRPr lang="en-US" sz="1050" dirty="0" smtClean="0"/>
          </a:p>
          <a:p>
            <a:pPr algn="l" rtl="0"/>
            <a:r>
              <a:rPr lang="en-US" sz="1200" dirty="0" smtClean="0"/>
              <a:t>Participants would recognize the set of users that are usually online while they are online, and only ask or answer questions when a large fraction of these users are online. Participants can thus keep track of their anonymity sets, and compute their loss of anonymity when they ask or answer questions.</a:t>
            </a:r>
          </a:p>
          <a:p>
            <a:pPr algn="l" rtl="0"/>
            <a:endParaRPr lang="en-US" sz="1200" dirty="0" smtClean="0"/>
          </a:p>
          <a:p>
            <a:pPr algn="l" rtl="0"/>
            <a:r>
              <a:rPr lang="en-US" sz="1200" b="1" kern="1200" baseline="0" dirty="0" smtClean="0">
                <a:solidFill>
                  <a:schemeClr val="tx1"/>
                </a:solidFill>
                <a:latin typeface="+mn-lt"/>
                <a:ea typeface="+mn-ea"/>
                <a:cs typeface="+mn-cs"/>
              </a:rPr>
              <a:t>Metrics</a:t>
            </a:r>
            <a:r>
              <a:rPr lang="en-US" sz="1200" kern="1200" baseline="0" dirty="0" smtClean="0">
                <a:solidFill>
                  <a:schemeClr val="tx1"/>
                </a:solidFill>
                <a:latin typeface="+mn-lt"/>
                <a:ea typeface="+mn-ea"/>
                <a:cs typeface="+mn-cs"/>
              </a:rPr>
              <a:t>. For expertise </a:t>
            </a:r>
            <a:r>
              <a:rPr lang="en-US" sz="1200" kern="1200" baseline="0" dirty="0" err="1" smtClean="0">
                <a:solidFill>
                  <a:schemeClr val="tx1"/>
                </a:solidFill>
                <a:latin typeface="+mn-lt"/>
                <a:ea typeface="+mn-ea"/>
                <a:cs typeface="+mn-cs"/>
              </a:rPr>
              <a:t>unlinkability</a:t>
            </a:r>
            <a:r>
              <a:rPr lang="en-US" sz="1200" kern="1200" baseline="0" dirty="0" smtClean="0">
                <a:solidFill>
                  <a:schemeClr val="tx1"/>
                </a:solidFill>
                <a:latin typeface="+mn-lt"/>
                <a:ea typeface="+mn-ea"/>
                <a:cs typeface="+mn-cs"/>
              </a:rPr>
              <a:t>, it would be better to characterize the probability of a person being an expert using the prior</a:t>
            </a:r>
          </a:p>
          <a:p>
            <a:pPr algn="l" rtl="0"/>
            <a:r>
              <a:rPr lang="en-US" sz="1200" kern="1200" baseline="0" dirty="0" smtClean="0">
                <a:solidFill>
                  <a:schemeClr val="tx1"/>
                </a:solidFill>
                <a:latin typeface="+mn-lt"/>
                <a:ea typeface="+mn-ea"/>
                <a:cs typeface="+mn-cs"/>
              </a:rPr>
              <a:t>probability to then calculate the posterior probability of being an expert based on the size of the anonymity set. This information</a:t>
            </a:r>
          </a:p>
          <a:p>
            <a:pPr algn="l" rtl="0"/>
            <a:r>
              <a:rPr lang="en-US" sz="1200" kern="1200" baseline="0" dirty="0" smtClean="0">
                <a:solidFill>
                  <a:schemeClr val="tx1"/>
                </a:solidFill>
                <a:latin typeface="+mn-lt"/>
                <a:ea typeface="+mn-ea"/>
                <a:cs typeface="+mn-cs"/>
              </a:rPr>
              <a:t>could be combined with other information relating to the estimate of how many experts are suspected to exist within the anonymity set.</a:t>
            </a:r>
          </a:p>
          <a:p>
            <a:pPr algn="l" rtl="0"/>
            <a:endParaRPr lang="en-US" sz="1200" kern="1200" baseline="0" dirty="0" smtClean="0">
              <a:solidFill>
                <a:schemeClr val="tx1"/>
              </a:solidFill>
              <a:latin typeface="+mn-lt"/>
              <a:ea typeface="+mn-ea"/>
              <a:cs typeface="+mn-cs"/>
            </a:endParaRPr>
          </a:p>
          <a:p>
            <a:pPr algn="l" rtl="0"/>
            <a:r>
              <a:rPr lang="en-US" sz="1200" b="1" kern="1200" baseline="0" dirty="0" smtClean="0">
                <a:solidFill>
                  <a:schemeClr val="tx1"/>
                </a:solidFill>
                <a:latin typeface="+mn-lt"/>
                <a:ea typeface="+mn-ea"/>
                <a:cs typeface="+mn-cs"/>
              </a:rPr>
              <a:t>Advertising</a:t>
            </a:r>
            <a:r>
              <a:rPr lang="en-US" sz="1200" kern="1200" baseline="0" dirty="0" smtClean="0">
                <a:solidFill>
                  <a:schemeClr val="tx1"/>
                </a:solidFill>
                <a:latin typeface="+mn-lt"/>
                <a:ea typeface="+mn-ea"/>
                <a:cs typeface="+mn-cs"/>
              </a:rPr>
              <a:t>. When nodes join the network, they may advertise their expertise using a DHT based approach. A representative can then select remote communities more efficiently and purposefully and direct questions to communities with potential answerers for a topic. However, a sophisticated method is needed to resist linkage attacks where joins/leaves of nodes in communities cannot be easily correlated with entries added/removed from the DHT. </a:t>
            </a:r>
          </a:p>
          <a:p>
            <a:pPr algn="l" rtl="0"/>
            <a:endParaRPr lang="en-US" sz="1200" kern="1200" baseline="0" dirty="0" smtClean="0">
              <a:solidFill>
                <a:schemeClr val="tx1"/>
              </a:solidFill>
              <a:latin typeface="+mn-lt"/>
              <a:ea typeface="+mn-ea"/>
              <a:cs typeface="+mn-cs"/>
            </a:endParaRPr>
          </a:p>
          <a:p>
            <a:pPr algn="l" rtl="0"/>
            <a:r>
              <a:rPr lang="en-US" sz="1200" b="1" kern="1200" baseline="0" dirty="0" smtClean="0">
                <a:solidFill>
                  <a:schemeClr val="tx1"/>
                </a:solidFill>
                <a:latin typeface="+mn-lt"/>
                <a:ea typeface="+mn-ea"/>
                <a:cs typeface="+mn-cs"/>
              </a:rPr>
              <a:t>Reputation</a:t>
            </a:r>
            <a:r>
              <a:rPr lang="en-US" sz="1200" kern="1200" baseline="0" dirty="0" smtClean="0">
                <a:solidFill>
                  <a:schemeClr val="tx1"/>
                </a:solidFill>
                <a:latin typeface="+mn-lt"/>
                <a:ea typeface="+mn-ea"/>
                <a:cs typeface="+mn-cs"/>
              </a:rPr>
              <a:t>. Nodes could advertise their expertise along with reputation information for that expertise. For example, users could</a:t>
            </a:r>
          </a:p>
          <a:p>
            <a:pPr algn="l" rtl="0"/>
            <a:r>
              <a:rPr lang="en-US" sz="1200" kern="1200" baseline="0" dirty="0" smtClean="0">
                <a:solidFill>
                  <a:schemeClr val="tx1"/>
                </a:solidFill>
                <a:latin typeface="+mn-lt"/>
                <a:ea typeface="+mn-ea"/>
                <a:cs typeface="+mn-cs"/>
              </a:rPr>
              <a:t>accumulate anonymous digital cash [2] for answering questions, and then prove their “wealth” as an indicator of reputation. A detailed reputation mechanism is outside the scope of this paper and we leave details for such a scheme to future work.</a:t>
            </a:r>
          </a:p>
          <a:p>
            <a:pPr algn="l" rtl="0"/>
            <a:endParaRPr lang="en-US" sz="1200" kern="1200" baseline="0" dirty="0" smtClean="0">
              <a:solidFill>
                <a:schemeClr val="tx1"/>
              </a:solidFill>
              <a:latin typeface="+mn-lt"/>
              <a:ea typeface="+mn-ea"/>
              <a:cs typeface="+mn-cs"/>
            </a:endParaRPr>
          </a:p>
          <a:p>
            <a:pPr algn="l" rtl="0"/>
            <a:r>
              <a:rPr lang="en-US" sz="1200" b="1" kern="1200" baseline="0" dirty="0" smtClean="0">
                <a:solidFill>
                  <a:schemeClr val="tx1"/>
                </a:solidFill>
                <a:latin typeface="+mn-lt"/>
                <a:ea typeface="+mn-ea"/>
                <a:cs typeface="+mn-cs"/>
              </a:rPr>
              <a:t>Incentives</a:t>
            </a:r>
            <a:r>
              <a:rPr lang="en-US" sz="1200" kern="1200" baseline="0" dirty="0" smtClean="0">
                <a:solidFill>
                  <a:schemeClr val="tx1"/>
                </a:solidFill>
                <a:latin typeface="+mn-lt"/>
                <a:ea typeface="+mn-ea"/>
                <a:cs typeface="+mn-cs"/>
              </a:rPr>
              <a:t>. Our current model largely relies on altruism. In addition to reputation mechanisms, simple policies can help control</a:t>
            </a:r>
          </a:p>
          <a:p>
            <a:pPr algn="l" rtl="0"/>
            <a:r>
              <a:rPr lang="en-US" sz="1200" kern="1200" baseline="0" dirty="0" err="1" smtClean="0">
                <a:solidFill>
                  <a:schemeClr val="tx1"/>
                </a:solidFill>
                <a:latin typeface="+mn-lt"/>
                <a:ea typeface="+mn-ea"/>
                <a:cs typeface="+mn-cs"/>
              </a:rPr>
              <a:t>freeriding</a:t>
            </a:r>
            <a:r>
              <a:rPr lang="en-US" sz="1200" kern="1200" baseline="0" dirty="0" smtClean="0">
                <a:solidFill>
                  <a:schemeClr val="tx1"/>
                </a:solidFill>
                <a:latin typeface="+mn-lt"/>
                <a:ea typeface="+mn-ea"/>
                <a:cs typeface="+mn-cs"/>
              </a:rPr>
              <a:t>; e.g., the number of questions that users can ask may depend on how recently the user has joined or on the number of questions that a user has answered. Incentive mechanisms could take into account the quality of answers provided, which could then be combined with a reputation system. </a:t>
            </a:r>
            <a:endParaRPr lang="en-US" dirty="0"/>
          </a:p>
        </p:txBody>
      </p:sp>
      <p:sp>
        <p:nvSpPr>
          <p:cNvPr id="4" name="Slide Number Placeholder 3"/>
          <p:cNvSpPr>
            <a:spLocks noGrp="1"/>
          </p:cNvSpPr>
          <p:nvPr>
            <p:ph type="sldNum" sz="quarter" idx="10"/>
          </p:nvPr>
        </p:nvSpPr>
        <p:spPr/>
        <p:txBody>
          <a:bodyPr/>
          <a:lstStyle/>
          <a:p>
            <a:fld id="{A8EA30DB-AD58-41FC-B893-C5D5D34CBF4F}" type="slidenum">
              <a:rPr lang="fa-IR" smtClean="0"/>
              <a:pPr/>
              <a:t>10</a:t>
            </a:fld>
            <a:endParaRPr lang="fa-I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a:r>
              <a:rPr lang="en-US" dirty="0" smtClean="0"/>
              <a:t>- In Q&amp;A forums,</a:t>
            </a:r>
            <a:r>
              <a:rPr lang="en-US" baseline="0" dirty="0" smtClean="0"/>
              <a:t> experts may answer questions but they don’t actively locate experts.</a:t>
            </a:r>
          </a:p>
          <a:p>
            <a:pPr algn="l" rtl="0">
              <a:buFontTx/>
              <a:buChar char="-"/>
            </a:pPr>
            <a:r>
              <a:rPr lang="en-US" dirty="0" smtClean="0"/>
              <a:t>Questions</a:t>
            </a:r>
            <a:r>
              <a:rPr lang="en-US" baseline="0" dirty="0" smtClean="0"/>
              <a:t> must be posted on the website and experts will answer them if they check and see the questions. So it may take some days or months to get the answers.</a:t>
            </a:r>
          </a:p>
          <a:p>
            <a:pPr algn="l" rtl="0">
              <a:buFontTx/>
              <a:buChar char="-"/>
            </a:pPr>
            <a:r>
              <a:rPr lang="en-US" baseline="0" dirty="0" smtClean="0"/>
              <a:t> Where as systems based on social search, where actively find the expert, ping the expert to answer and send a notification to the asker when the answer is ready.</a:t>
            </a:r>
          </a:p>
          <a:p>
            <a:pPr algn="l" rtl="0">
              <a:buFontTx/>
              <a:buNone/>
            </a:pPr>
            <a:endParaRPr lang="en-US" dirty="0" smtClean="0"/>
          </a:p>
          <a:p>
            <a:pPr algn="l" rtl="0"/>
            <a:endParaRPr lang="en-US" dirty="0" smtClean="0"/>
          </a:p>
          <a:p>
            <a:pPr algn="l" rtl="0"/>
            <a:r>
              <a:rPr lang="en-US" dirty="0" smtClean="0"/>
              <a:t>- does not actively seek experts</a:t>
            </a:r>
          </a:p>
          <a:p>
            <a:pPr algn="l" rtl="0"/>
            <a:r>
              <a:rPr lang="en-US" baseline="0" dirty="0" smtClean="0"/>
              <a:t>- The service locates the expert and t</a:t>
            </a:r>
            <a:r>
              <a:rPr lang="en-US" dirty="0" smtClean="0"/>
              <a:t>he expert getting pinged to</a:t>
            </a:r>
            <a:r>
              <a:rPr lang="en-US" baseline="0" dirty="0" smtClean="0"/>
              <a:t> answer a question through it’s messenger.</a:t>
            </a:r>
          </a:p>
          <a:p>
            <a:pPr algn="l" rtl="0">
              <a:buFontTx/>
              <a:buChar char="-"/>
            </a:pPr>
            <a:r>
              <a:rPr lang="en-US" dirty="0" smtClean="0"/>
              <a:t> a</a:t>
            </a:r>
            <a:r>
              <a:rPr lang="en-US" baseline="0" dirty="0" smtClean="0"/>
              <a:t> notification that a question was answered.</a:t>
            </a:r>
          </a:p>
          <a:p>
            <a:pPr algn="l" rtl="0">
              <a:buFontTx/>
              <a:buChar char="-"/>
            </a:pPr>
            <a:endParaRPr lang="en-US" dirty="0" smtClean="0"/>
          </a:p>
          <a:p>
            <a:pPr algn="l" rtl="0">
              <a:buNone/>
            </a:pPr>
            <a:r>
              <a:rPr lang="en-US" dirty="0" smtClean="0"/>
              <a:t>Yahoo Answers! </a:t>
            </a:r>
          </a:p>
          <a:p>
            <a:pPr algn="l" rtl="0">
              <a:buNone/>
            </a:pPr>
            <a:r>
              <a:rPr lang="en-US" dirty="0" smtClean="0"/>
              <a:t>Your question is open for others to answer for 4 days. You can extend or shorten this time period.</a:t>
            </a:r>
          </a:p>
          <a:p>
            <a:pPr algn="l" rtl="0">
              <a:buNone/>
            </a:pPr>
            <a:endParaRPr lang="en-US" dirty="0" smtClean="0"/>
          </a:p>
        </p:txBody>
      </p:sp>
      <p:sp>
        <p:nvSpPr>
          <p:cNvPr id="4" name="Slide Number Placeholder 3"/>
          <p:cNvSpPr>
            <a:spLocks noGrp="1"/>
          </p:cNvSpPr>
          <p:nvPr>
            <p:ph type="sldNum" sz="quarter" idx="10"/>
          </p:nvPr>
        </p:nvSpPr>
        <p:spPr/>
        <p:txBody>
          <a:bodyPr/>
          <a:lstStyle/>
          <a:p>
            <a:fld id="{A8EA30DB-AD58-41FC-B893-C5D5D34CBF4F}" type="slidenum">
              <a:rPr lang="fa-IR" smtClean="0"/>
              <a:pPr/>
              <a:t>13</a:t>
            </a:fld>
            <a:endParaRPr lang="fa-I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fontAlgn="base"/>
            <a:r>
              <a:rPr lang="en-US" sz="1200" b="0" i="0" kern="1200" dirty="0" smtClean="0">
                <a:solidFill>
                  <a:schemeClr val="tx1"/>
                </a:solidFill>
                <a:latin typeface="+mn-lt"/>
                <a:ea typeface="+mn-ea"/>
                <a:cs typeface="+mn-cs"/>
              </a:rPr>
              <a:t>1- ask question</a:t>
            </a:r>
          </a:p>
          <a:p>
            <a:pPr algn="l" rtl="0" fontAlgn="base"/>
            <a:r>
              <a:rPr lang="en-US" sz="1200" b="0" i="0" kern="1200" dirty="0" smtClean="0">
                <a:solidFill>
                  <a:schemeClr val="tx1"/>
                </a:solidFill>
                <a:latin typeface="+mn-lt"/>
                <a:ea typeface="+mn-ea"/>
                <a:cs typeface="+mn-cs"/>
              </a:rPr>
              <a:t>2- route the question to the knowledgeable person on that topic in their Guide community.</a:t>
            </a:r>
          </a:p>
          <a:p>
            <a:pPr algn="l" rtl="0" fontAlgn="base"/>
            <a:r>
              <a:rPr lang="en-US" sz="1200" b="0" i="0" kern="1200" dirty="0" smtClean="0">
                <a:solidFill>
                  <a:schemeClr val="tx1"/>
                </a:solidFill>
                <a:latin typeface="+mn-lt"/>
                <a:ea typeface="+mn-ea"/>
                <a:cs typeface="+mn-cs"/>
              </a:rPr>
              <a:t>3- The answer is then returned within a few minutes.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Chacha</a:t>
            </a:r>
            <a:r>
              <a:rPr lang="en-US" dirty="0" smtClean="0"/>
              <a:t>: a search engine which brings a fundamentally different kind of intelligence to the problem - human brain power.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-“Guides” on the back end figure out the answer still using traditional searches</a:t>
            </a:r>
          </a:p>
          <a:p>
            <a:pPr algn="l" rtl="0"/>
            <a:r>
              <a:rPr lang="en-US" sz="1200" b="0" i="0" kern="1200" dirty="0" err="1" smtClean="0">
                <a:solidFill>
                  <a:schemeClr val="tx1"/>
                </a:solidFill>
                <a:latin typeface="+mn-lt"/>
                <a:ea typeface="+mn-ea"/>
                <a:cs typeface="+mn-cs"/>
              </a:rPr>
              <a:t>ChaCha</a:t>
            </a:r>
            <a:r>
              <a:rPr lang="en-US" sz="1200" b="0" i="0" kern="1200" dirty="0" smtClean="0">
                <a:solidFill>
                  <a:schemeClr val="tx1"/>
                </a:solidFill>
                <a:latin typeface="+mn-lt"/>
                <a:ea typeface="+mn-ea"/>
                <a:cs typeface="+mn-cs"/>
              </a:rPr>
              <a:t> </a:t>
            </a:r>
            <a:r>
              <a:rPr lang="en-US" sz="1200" b="0" i="1" kern="1200" dirty="0" smtClean="0">
                <a:solidFill>
                  <a:schemeClr val="tx1"/>
                </a:solidFill>
                <a:latin typeface="+mn-lt"/>
                <a:ea typeface="+mn-ea"/>
                <a:cs typeface="+mn-cs"/>
              </a:rPr>
              <a:t>employs people </a:t>
            </a:r>
            <a:r>
              <a:rPr lang="en-US" sz="1200" b="0" i="0" kern="1200" dirty="0" smtClean="0">
                <a:solidFill>
                  <a:schemeClr val="tx1"/>
                </a:solidFill>
                <a:latin typeface="+mn-lt"/>
                <a:ea typeface="+mn-ea"/>
                <a:cs typeface="+mn-cs"/>
              </a:rPr>
              <a:t>to help users sift through the results. This is cleverly done using a familiar chat interface. When you first come to the site, you are presented with a standard search box. Type in a query and you get back a traditional list of matches. if for some reason you are not happy with the quality of the results, you can request a chat session with a (human) Search Guide to help you find what you're looking for.</a:t>
            </a:r>
          </a:p>
          <a:p>
            <a:pPr algn="l" rtl="0"/>
            <a:endParaRPr lang="en-US" sz="1200" b="0" i="0" kern="1200" dirty="0" smtClean="0">
              <a:solidFill>
                <a:schemeClr val="tx1"/>
              </a:solidFill>
              <a:latin typeface="+mn-lt"/>
              <a:ea typeface="+mn-ea"/>
              <a:cs typeface="+mn-cs"/>
            </a:endParaRPr>
          </a:p>
          <a:p>
            <a:pPr algn="ctr" rtl="0"/>
            <a:r>
              <a:rPr lang="en-US" sz="1200" dirty="0" smtClean="0"/>
              <a:t>The </a:t>
            </a:r>
            <a:r>
              <a:rPr lang="en-US" sz="1200" i="1" dirty="0" err="1" smtClean="0"/>
              <a:t>ChaCha</a:t>
            </a:r>
            <a:r>
              <a:rPr lang="en-US" sz="1200" dirty="0" smtClean="0"/>
              <a:t> about section states:</a:t>
            </a:r>
          </a:p>
          <a:p>
            <a:pPr algn="ctr" rtl="0"/>
            <a:r>
              <a:rPr lang="en-US" sz="1200" dirty="0" smtClean="0"/>
              <a:t>"By searching with a Guide your query is sent to a real person who is skilled at finding information on the internet and knowledgeable on the subject at hand so that you get the few exact results you want, not the millions of results you don't. </a:t>
            </a:r>
            <a:r>
              <a:rPr lang="en-US" sz="1200" i="1" dirty="0" err="1" smtClean="0"/>
              <a:t>ChaCha</a:t>
            </a:r>
            <a:r>
              <a:rPr lang="en-US" sz="1200" dirty="0" smtClean="0"/>
              <a:t> only provides quality, human approved results.”</a:t>
            </a:r>
          </a:p>
          <a:p>
            <a:pPr algn="l" rtl="0"/>
            <a:endParaRPr lang="en-US" sz="1200" b="0" i="0" kern="1200" dirty="0" smtClean="0">
              <a:solidFill>
                <a:schemeClr val="tx1"/>
              </a:solidFill>
              <a:latin typeface="+mn-lt"/>
              <a:ea typeface="+mn-ea"/>
              <a:cs typeface="+mn-cs"/>
            </a:endParaRPr>
          </a:p>
          <a:p>
            <a:pPr algn="l" rtl="0">
              <a:buNone/>
            </a:pPr>
            <a:r>
              <a:rPr lang="en-US" dirty="0" smtClean="0"/>
              <a:t>Netflix or something else? (</a:t>
            </a:r>
            <a:r>
              <a:rPr lang="en-US" dirty="0" err="1" smtClean="0"/>
              <a:t>Shirin</a:t>
            </a:r>
            <a:r>
              <a:rPr lang="en-US" dirty="0" smtClean="0"/>
              <a:t>: How Netflix leverage humans for more relevant results?)</a:t>
            </a:r>
          </a:p>
          <a:p>
            <a:pPr algn="l" rtl="0"/>
            <a:r>
              <a:rPr lang="en-US" dirty="0" smtClean="0"/>
              <a:t>These all still fall under the “library model”</a:t>
            </a:r>
          </a:p>
          <a:p>
            <a:pPr algn="l" rtl="0">
              <a:buNone/>
            </a:pPr>
            <a:r>
              <a:rPr lang="en-US" dirty="0" smtClean="0"/>
              <a:t>I think </a:t>
            </a:r>
            <a:r>
              <a:rPr lang="en-US" dirty="0" err="1" smtClean="0"/>
              <a:t>chacha</a:t>
            </a:r>
            <a:r>
              <a:rPr lang="en-US" dirty="0" smtClean="0"/>
              <a:t> is somewhere in between of “library model” and village model. Since it  benefits from both humans and documents.</a:t>
            </a:r>
          </a:p>
          <a:p>
            <a:pPr algn="l" rtl="0"/>
            <a:endParaRPr lang="en-US" dirty="0"/>
          </a:p>
        </p:txBody>
      </p:sp>
      <p:sp>
        <p:nvSpPr>
          <p:cNvPr id="4" name="Slide Number Placeholder 3"/>
          <p:cNvSpPr>
            <a:spLocks noGrp="1"/>
          </p:cNvSpPr>
          <p:nvPr>
            <p:ph type="sldNum" sz="quarter" idx="10"/>
          </p:nvPr>
        </p:nvSpPr>
        <p:spPr/>
        <p:txBody>
          <a:bodyPr/>
          <a:lstStyle/>
          <a:p>
            <a:fld id="{A8EA30DB-AD58-41FC-B893-C5D5D34CBF4F}" type="slidenum">
              <a:rPr lang="fa-IR" smtClean="0"/>
              <a:pPr/>
              <a:t>14</a:t>
            </a:fld>
            <a:endParaRPr lang="fa-I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The main property to maintain is expertise </a:t>
            </a:r>
            <a:r>
              <a:rPr lang="en-US" dirty="0" err="1" smtClean="0"/>
              <a:t>unlinkabilty</a:t>
            </a:r>
            <a:r>
              <a:rPr lang="en-US" dirty="0" smtClean="0"/>
              <a:t> which means</a:t>
            </a:r>
            <a:r>
              <a:rPr lang="en-US" baseline="0" dirty="0" smtClean="0"/>
              <a:t> that a peer’s private expertise should not be attributable to her identity.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For example, Bob may be Syria activist who doesn’t want to advertise his association widely with the movement.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Consider he uses Aardvark and at the same time Alice asks aardvark about Syria protests. Since Bob has Syria in his profile, aardvark will send the question to him, he successfully answers the question and the conversation is built, Alice may ask about politics and he answers properly, they both aardvark and </a:t>
            </a:r>
            <a:r>
              <a:rPr lang="en-US" baseline="0" dirty="0" err="1" smtClean="0"/>
              <a:t>alice</a:t>
            </a:r>
            <a:r>
              <a:rPr lang="en-US" baseline="0" dirty="0" smtClean="0"/>
              <a:t> will link him to the Syria Politics. Is she </a:t>
            </a:r>
            <a:r>
              <a:rPr lang="en-US" baseline="0" dirty="0" err="1" smtClean="0"/>
              <a:t>askd</a:t>
            </a:r>
            <a:r>
              <a:rPr lang="en-US" baseline="0" dirty="0" smtClean="0"/>
              <a:t> about ongoing events and he responses very precise, he can be linked to Syria activist. </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 Ideally Bob is looking for such a system that cannot reveal his expertise and at the same time communicate with people who have questions.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Expertise </a:t>
            </a:r>
            <a:r>
              <a:rPr lang="en-US" dirty="0" err="1" smtClean="0"/>
              <a:t>unlinkability</a:t>
            </a:r>
            <a:r>
              <a:rPr lang="en-US" dirty="0" smtClean="0"/>
              <a:t>: A peer’s private expertise areas should not be attributable to her identity beyond a certain threshold probability. </a:t>
            </a:r>
          </a:p>
          <a:p>
            <a:pPr marL="0" marR="0" indent="0" algn="l" defTabSz="914400" rtl="0" eaLnBrk="1" fontAlgn="auto" latinLnBrk="0" hangingPunct="1">
              <a:lnSpc>
                <a:spcPct val="100000"/>
              </a:lnSpc>
              <a:spcBef>
                <a:spcPts val="0"/>
              </a:spcBef>
              <a:spcAft>
                <a:spcPts val="0"/>
              </a:spcAft>
              <a:buClrTx/>
              <a:buSzTx/>
              <a:buFontTx/>
              <a:buChar char="-"/>
              <a:tabLst/>
              <a:defRPr/>
            </a:pPr>
            <a:r>
              <a:rPr lang="en-US" dirty="0" smtClean="0"/>
              <a:t>For example, Bob may be a pro-choice advocate who doesn’t want to advertise his association widely with the pro-choice movement.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dirty="0" smtClean="0"/>
              <a:t> We assume a threshold that is sufficient to provide plausible deniability. For example, some authors consider a probability of 0.5 to be sufficient [20]. We assume more conservative probabilities on the order of 0.1 to be sufficient for plausible deniability. </a:t>
            </a:r>
          </a:p>
          <a:p>
            <a:pPr algn="l" rtl="0"/>
            <a:r>
              <a:rPr lang="en-US" dirty="0" smtClean="0"/>
              <a:t>However, in cases where the prior probability is higher than 0.1, we say plausible deniability is attained if the threshold is below the prior probability. </a:t>
            </a:r>
          </a:p>
          <a:p>
            <a:pPr algn="l" rtl="0"/>
            <a:r>
              <a:rPr lang="en-US" dirty="0" smtClean="0"/>
              <a:t>- For example, if 33% of nodes in a community are experts on a particular topic, then if the attacker cannot infer Alice is an expert in that topic with probability more than 0.33, we say plausible deniability is attained.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Interest </a:t>
            </a:r>
            <a:r>
              <a:rPr lang="en-US" dirty="0" err="1" smtClean="0"/>
              <a:t>unlinkability</a:t>
            </a:r>
            <a:r>
              <a:rPr lang="en-US" dirty="0" smtClean="0"/>
              <a:t>: </a:t>
            </a:r>
            <a:r>
              <a:rPr lang="en-US" sz="1200" kern="1200" baseline="0" dirty="0" smtClean="0">
                <a:solidFill>
                  <a:schemeClr val="tx1"/>
                </a:solidFill>
                <a:latin typeface="+mn-lt"/>
                <a:ea typeface="+mn-ea"/>
                <a:cs typeface="+mn-cs"/>
              </a:rPr>
              <a:t>This property states that an asker’s private query tags should not be attributable to her identity beyond reasonable probability</a:t>
            </a:r>
            <a:endParaRPr lang="en-US" b="0" dirty="0"/>
          </a:p>
        </p:txBody>
      </p:sp>
      <p:sp>
        <p:nvSpPr>
          <p:cNvPr id="4" name="Slide Number Placeholder 3"/>
          <p:cNvSpPr>
            <a:spLocks noGrp="1"/>
          </p:cNvSpPr>
          <p:nvPr>
            <p:ph type="sldNum" sz="quarter" idx="10"/>
          </p:nvPr>
        </p:nvSpPr>
        <p:spPr/>
        <p:txBody>
          <a:bodyPr/>
          <a:lstStyle/>
          <a:p>
            <a:fld id="{A8EA30DB-AD58-41FC-B893-C5D5D34CBF4F}" type="slidenum">
              <a:rPr lang="fa-IR" smtClean="0"/>
              <a:pPr/>
              <a:t>16</a:t>
            </a:fld>
            <a:endParaRPr lang="fa-I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a:buFontTx/>
              <a:buChar char="-"/>
            </a:pPr>
            <a:r>
              <a:rPr lang="en-US" sz="1200" kern="1200" baseline="0" dirty="0" smtClean="0">
                <a:solidFill>
                  <a:schemeClr val="tx1"/>
                </a:solidFill>
                <a:latin typeface="+mn-lt"/>
                <a:ea typeface="+mn-ea"/>
                <a:cs typeface="+mn-cs"/>
              </a:rPr>
              <a:t> There is a service online called Aardvark, </a:t>
            </a:r>
          </a:p>
          <a:p>
            <a:pPr algn="l" rtl="0">
              <a:buFontTx/>
              <a:buChar char="-"/>
            </a:pPr>
            <a:r>
              <a:rPr lang="en-US" sz="1200" kern="1200" baseline="0" dirty="0" smtClean="0">
                <a:solidFill>
                  <a:schemeClr val="tx1"/>
                </a:solidFill>
                <a:latin typeface="+mn-lt"/>
                <a:ea typeface="+mn-ea"/>
                <a:cs typeface="+mn-cs"/>
              </a:rPr>
              <a:t> For example, Aardvark provides a service that does social search. I have taken this picture from their website.</a:t>
            </a:r>
          </a:p>
          <a:p>
            <a:pPr algn="l" rtl="0">
              <a:buFontTx/>
              <a:buChar char="-"/>
            </a:pPr>
            <a:r>
              <a:rPr lang="en-US" sz="1200" kern="1200" baseline="0" dirty="0" smtClean="0">
                <a:solidFill>
                  <a:schemeClr val="tx1"/>
                </a:solidFill>
                <a:latin typeface="+mn-lt"/>
                <a:ea typeface="+mn-ea"/>
                <a:cs typeface="+mn-cs"/>
              </a:rPr>
              <a:t> Aardvark let people ask their complicated questions from other people in their social network. it connects askers with online experts who are close to the asker in the social network,</a:t>
            </a:r>
          </a:p>
          <a:p>
            <a:pPr algn="l" rtl="0">
              <a:buFontTx/>
              <a:buChar char="-"/>
            </a:pPr>
            <a:r>
              <a:rPr lang="en-US" sz="1200" kern="1200" baseline="0" dirty="0" smtClean="0">
                <a:solidFill>
                  <a:schemeClr val="tx1"/>
                </a:solidFill>
                <a:latin typeface="+mn-lt"/>
                <a:ea typeface="+mn-ea"/>
                <a:cs typeface="+mn-cs"/>
              </a:rPr>
              <a:t> This is called village model which searches for the right person to answer your question</a:t>
            </a:r>
          </a:p>
          <a:p>
            <a:pPr algn="l" rtl="0">
              <a:buFontTx/>
              <a:buChar char="-"/>
            </a:pPr>
            <a:r>
              <a:rPr lang="en-US" sz="1200" kern="1200" baseline="0" dirty="0" smtClean="0">
                <a:solidFill>
                  <a:schemeClr val="tx1"/>
                </a:solidFill>
                <a:latin typeface="+mn-lt"/>
                <a:ea typeface="+mn-ea"/>
                <a:cs typeface="+mn-cs"/>
              </a:rPr>
              <a:t> in contrast, …</a:t>
            </a:r>
          </a:p>
          <a:p>
            <a:pPr algn="l" rtl="0">
              <a:buFontTx/>
              <a:buChar char="-"/>
            </a:pPr>
            <a:endParaRPr lang="en-US" sz="1200" kern="1200" baseline="0" dirty="0" smtClean="0">
              <a:solidFill>
                <a:schemeClr val="tx1"/>
              </a:solidFill>
              <a:latin typeface="+mn-lt"/>
              <a:ea typeface="+mn-ea"/>
              <a:cs typeface="+mn-cs"/>
            </a:endParaRPr>
          </a:p>
          <a:p>
            <a:pPr algn="l" rtl="0">
              <a:buFontTx/>
              <a:buChar char="-"/>
            </a:pPr>
            <a:endParaRPr lang="en-US" sz="1200" kern="1200" baseline="0" dirty="0" smtClean="0">
              <a:solidFill>
                <a:schemeClr val="tx1"/>
              </a:solidFill>
              <a:latin typeface="+mn-lt"/>
              <a:ea typeface="+mn-ea"/>
              <a:cs typeface="+mn-cs"/>
            </a:endParaRPr>
          </a:p>
          <a:p>
            <a:pPr algn="l" rtl="0">
              <a:buFontTx/>
              <a:buChar char="-"/>
            </a:pPr>
            <a:endParaRPr lang="en-US" sz="1200" kern="1200" baseline="0" dirty="0" smtClean="0">
              <a:solidFill>
                <a:schemeClr val="tx1"/>
              </a:solidFill>
              <a:latin typeface="+mn-lt"/>
              <a:ea typeface="+mn-ea"/>
              <a:cs typeface="+mn-cs"/>
            </a:endParaRPr>
          </a:p>
          <a:p>
            <a:pPr algn="l" rtl="0">
              <a:buFontTx/>
              <a:buChar char="-"/>
            </a:pPr>
            <a:r>
              <a:rPr lang="en-US" sz="1200" kern="1200" baseline="0" dirty="0" smtClean="0">
                <a:solidFill>
                  <a:schemeClr val="tx1"/>
                </a:solidFill>
                <a:latin typeface="+mn-lt"/>
                <a:ea typeface="+mn-ea"/>
                <a:cs typeface="+mn-cs"/>
              </a:rPr>
              <a:t>All of us have some expertise and we are willing to help others with our expertise.</a:t>
            </a:r>
          </a:p>
          <a:p>
            <a:pPr algn="l" rtl="0">
              <a:buFontTx/>
              <a:buChar char="-"/>
            </a:pPr>
            <a:r>
              <a:rPr lang="en-US" sz="1200" kern="1200" baseline="0" dirty="0" smtClean="0">
                <a:solidFill>
                  <a:schemeClr val="tx1"/>
                </a:solidFill>
                <a:latin typeface="+mn-lt"/>
                <a:ea typeface="+mn-ea"/>
                <a:cs typeface="+mn-cs"/>
              </a:rPr>
              <a:t> At the same time, in different occasions, we may have some questions looking for someone to answer them.</a:t>
            </a:r>
          </a:p>
          <a:p>
            <a:pPr algn="l" rtl="0">
              <a:buFontTx/>
              <a:buChar char="-"/>
            </a:pPr>
            <a:r>
              <a:rPr lang="en-US" sz="1200" kern="1200" baseline="0" dirty="0" smtClean="0">
                <a:solidFill>
                  <a:schemeClr val="tx1"/>
                </a:solidFill>
                <a:latin typeface="+mn-lt"/>
                <a:ea typeface="+mn-ea"/>
                <a:cs typeface="+mn-cs"/>
              </a:rPr>
              <a:t> in addition, answers provided by our friends may be more valuable in many cases since we have more common</a:t>
            </a:r>
          </a:p>
          <a:p>
            <a:pPr algn="l" rtl="0">
              <a:buFontTx/>
              <a:buChar char="-"/>
            </a:pPr>
            <a:endParaRPr lang="en-US" sz="1200" kern="1200" baseline="0" dirty="0" smtClean="0">
              <a:solidFill>
                <a:schemeClr val="tx1"/>
              </a:solidFill>
              <a:latin typeface="+mn-lt"/>
              <a:ea typeface="+mn-ea"/>
              <a:cs typeface="+mn-cs"/>
            </a:endParaRPr>
          </a:p>
          <a:p>
            <a:pPr algn="l" rtl="0">
              <a:buFontTx/>
              <a:buChar char="-"/>
            </a:pPr>
            <a:r>
              <a:rPr lang="en-US" sz="1200" kern="1200" baseline="0" dirty="0" smtClean="0">
                <a:solidFill>
                  <a:schemeClr val="tx1"/>
                </a:solidFill>
                <a:latin typeface="+mn-lt"/>
                <a:ea typeface="+mn-ea"/>
                <a:cs typeface="+mn-cs"/>
              </a:rPr>
              <a:t> Social Search: leverage the power of social networks to connect askers with online experts who are close to the asker in the social network, thus facilitating live exchanges of information between real humans</a:t>
            </a:r>
            <a:endParaRPr lang="en-US" baseline="0" dirty="0" smtClean="0"/>
          </a:p>
          <a:p>
            <a:pPr algn="l" rtl="0"/>
            <a:endParaRPr lang="en-US" baseline="0" dirty="0" smtClean="0"/>
          </a:p>
          <a:p>
            <a:pPr algn="l" rtl="0"/>
            <a:r>
              <a:rPr lang="en-US" dirty="0" smtClean="0"/>
              <a:t>Talk about social search examples:</a:t>
            </a:r>
            <a:r>
              <a:rPr lang="en-US" baseline="0" dirty="0" smtClean="0"/>
              <a:t> Aardvark, </a:t>
            </a:r>
            <a:r>
              <a:rPr lang="en-US" sz="1200" kern="1200" baseline="0" dirty="0" err="1" smtClean="0">
                <a:solidFill>
                  <a:schemeClr val="tx1"/>
                </a:solidFill>
                <a:latin typeface="+mn-lt"/>
                <a:ea typeface="+mn-ea"/>
                <a:cs typeface="+mn-cs"/>
              </a:rPr>
              <a:t>Facebook</a:t>
            </a:r>
            <a:r>
              <a:rPr lang="en-US" sz="1200" kern="1200" baseline="0" dirty="0" smtClean="0">
                <a:solidFill>
                  <a:schemeClr val="tx1"/>
                </a:solidFill>
                <a:latin typeface="+mn-lt"/>
                <a:ea typeface="+mn-ea"/>
                <a:cs typeface="+mn-cs"/>
              </a:rPr>
              <a:t> Questions, </a:t>
            </a:r>
          </a:p>
        </p:txBody>
      </p:sp>
      <p:sp>
        <p:nvSpPr>
          <p:cNvPr id="4" name="Slide Number Placeholder 3"/>
          <p:cNvSpPr>
            <a:spLocks noGrp="1"/>
          </p:cNvSpPr>
          <p:nvPr>
            <p:ph type="sldNum" sz="quarter" idx="10"/>
          </p:nvPr>
        </p:nvSpPr>
        <p:spPr/>
        <p:txBody>
          <a:bodyPr/>
          <a:lstStyle/>
          <a:p>
            <a:fld id="{A8EA30DB-AD58-41FC-B893-C5D5D34CBF4F}" type="slidenum">
              <a:rPr lang="fa-IR" smtClean="0"/>
              <a:pPr/>
              <a:t>2</a:t>
            </a:fld>
            <a:endParaRPr lang="fa-I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 Library model, which finds</a:t>
            </a:r>
            <a:r>
              <a:rPr lang="en-US" sz="1200" b="0" i="0" kern="1200" baseline="0" dirty="0" smtClean="0">
                <a:solidFill>
                  <a:schemeClr val="tx1"/>
                </a:solidFill>
                <a:latin typeface="+mn-lt"/>
                <a:ea typeface="+mn-ea"/>
                <a:cs typeface="+mn-cs"/>
              </a:rPr>
              <a:t> the right page or document that already exists on the web. But it doesn’t always work because not everything can be </a:t>
            </a:r>
            <a:r>
              <a:rPr lang="en-US" sz="1200" b="0" i="0" kern="1200" baseline="0" dirty="0" err="1" smtClean="0">
                <a:solidFill>
                  <a:schemeClr val="tx1"/>
                </a:solidFill>
                <a:latin typeface="+mn-lt"/>
                <a:ea typeface="+mn-ea"/>
                <a:cs typeface="+mn-cs"/>
              </a:rPr>
              <a:t>googled</a:t>
            </a:r>
            <a:r>
              <a:rPr lang="en-US" sz="1200" b="0" i="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latin typeface="+mn-lt"/>
                <a:ea typeface="+mn-ea"/>
                <a:cs typeface="+mn-cs"/>
              </a:rPr>
              <a:t> For example, if some people</a:t>
            </a:r>
            <a:r>
              <a:rPr lang="en-US" sz="1200" b="0" i="0" kern="1200" baseline="0" dirty="0" smtClean="0">
                <a:solidFill>
                  <a:schemeClr val="tx1"/>
                </a:solidFill>
                <a:latin typeface="+mn-lt"/>
                <a:ea typeface="+mn-ea"/>
                <a:cs typeface="+mn-cs"/>
              </a:rPr>
              <a:t> like my advisor take disc golfing pretty seriously, may have this question that what is the best disc golf course at IU? He can not find the answer by searching the web</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0" i="0" kern="1200" baseline="0" dirty="0" smtClean="0">
                <a:solidFill>
                  <a:schemeClr val="tx1"/>
                </a:solidFill>
                <a:latin typeface="+mn-lt"/>
                <a:ea typeface="+mn-ea"/>
                <a:cs typeface="+mn-cs"/>
              </a:rPr>
              <a:t> implications of asking and answering about other professors!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latin typeface="+mn-lt"/>
                <a:ea typeface="+mn-ea"/>
                <a:cs typeface="+mn-cs"/>
              </a:rPr>
              <a:t>  Or, a</a:t>
            </a:r>
            <a:r>
              <a:rPr lang="en-US" sz="1200" b="0" i="0" kern="1200" baseline="0" dirty="0" smtClean="0">
                <a:solidFill>
                  <a:schemeClr val="tx1"/>
                </a:solidFill>
                <a:latin typeface="+mn-lt"/>
                <a:ea typeface="+mn-ea"/>
                <a:cs typeface="+mn-cs"/>
              </a:rPr>
              <a:t> student may have this struggle that which course is better to take, the one taught by Prof. </a:t>
            </a:r>
            <a:r>
              <a:rPr lang="en-US" sz="1200" b="0" i="0" kern="1200" baseline="0" dirty="0" err="1" smtClean="0">
                <a:solidFill>
                  <a:schemeClr val="tx1"/>
                </a:solidFill>
                <a:latin typeface="+mn-lt"/>
                <a:ea typeface="+mn-ea"/>
                <a:cs typeface="+mn-cs"/>
              </a:rPr>
              <a:t>kapadia</a:t>
            </a:r>
            <a:r>
              <a:rPr lang="en-US" sz="1200" b="0" i="0" kern="1200" baseline="0" dirty="0" smtClean="0">
                <a:solidFill>
                  <a:schemeClr val="tx1"/>
                </a:solidFill>
                <a:latin typeface="+mn-lt"/>
                <a:ea typeface="+mn-ea"/>
                <a:cs typeface="+mn-cs"/>
              </a:rPr>
              <a:t> or Prof. Myers? It’s obvious that who has experience can answer the question and </a:t>
            </a:r>
            <a:r>
              <a:rPr lang="en-US" sz="1200" b="0" i="0" kern="1200" dirty="0" smtClean="0">
                <a:solidFill>
                  <a:schemeClr val="tx1"/>
                </a:solidFill>
                <a:latin typeface="+mn-lt"/>
                <a:ea typeface="+mn-ea"/>
                <a:cs typeface="+mn-cs"/>
              </a:rPr>
              <a:t>You may imagine</a:t>
            </a:r>
            <a:r>
              <a:rPr lang="en-US" sz="1200" b="0" i="0" kern="1200" baseline="0" dirty="0" smtClean="0">
                <a:solidFill>
                  <a:schemeClr val="tx1"/>
                </a:solidFill>
                <a:latin typeface="+mn-lt"/>
                <a:ea typeface="+mn-ea"/>
                <a:cs typeface="+mn-cs"/>
              </a:rPr>
              <a:t> that what will happen if the student say bad things about </a:t>
            </a:r>
            <a:r>
              <a:rPr lang="en-US" sz="1200" dirty="0" smtClean="0"/>
              <a:t>Prof. </a:t>
            </a:r>
            <a:r>
              <a:rPr lang="en-US" sz="1200" dirty="0" err="1" smtClean="0"/>
              <a:t>Kapadia</a:t>
            </a:r>
            <a:r>
              <a:rPr lang="en-US" sz="1200" dirty="0" smtClean="0"/>
              <a:t> and he becomes</a:t>
            </a:r>
            <a:r>
              <a:rPr lang="en-US" sz="1200" baseline="0" dirty="0" smtClean="0"/>
              <a:t> aware of them!</a:t>
            </a:r>
            <a:endParaRPr lang="en-US" sz="1200" b="0" i="0" kern="1200" dirty="0" smtClean="0">
              <a:solidFill>
                <a:schemeClr val="tx1"/>
              </a:solidFill>
              <a:latin typeface="+mn-lt"/>
              <a:ea typeface="+mn-ea"/>
              <a:cs typeface="+mn-cs"/>
            </a:endParaRPr>
          </a:p>
          <a:p>
            <a:pPr algn="l" rtl="0"/>
            <a:endParaRPr lang="en-US" sz="1200" b="0" i="0" kern="1200" dirty="0" smtClean="0">
              <a:solidFill>
                <a:schemeClr val="tx1"/>
              </a:solidFill>
              <a:latin typeface="+mn-lt"/>
              <a:ea typeface="+mn-ea"/>
              <a:cs typeface="+mn-cs"/>
            </a:endParaRPr>
          </a:p>
          <a:p>
            <a:pPr algn="l" rtl="0"/>
            <a:r>
              <a:rPr lang="en-US" sz="1200" b="0" i="0" kern="1200" dirty="0" smtClean="0">
                <a:solidFill>
                  <a:schemeClr val="tx1"/>
                </a:solidFill>
                <a:latin typeface="+mn-lt"/>
                <a:ea typeface="+mn-ea"/>
                <a:cs typeface="+mn-cs"/>
              </a:rPr>
              <a:t>Q1. “some people like my advisor take this sport pretty seriously".</a:t>
            </a:r>
          </a:p>
          <a:p>
            <a:pPr algn="l" rtl="0"/>
            <a:r>
              <a:rPr lang="en-US" sz="1200" b="0" i="0" kern="1200" dirty="0" smtClean="0">
                <a:solidFill>
                  <a:schemeClr val="tx1"/>
                </a:solidFill>
                <a:latin typeface="+mn-lt"/>
                <a:ea typeface="+mn-ea"/>
                <a:cs typeface="+mn-cs"/>
              </a:rPr>
              <a:t>Q2. You may imagine</a:t>
            </a:r>
            <a:r>
              <a:rPr lang="en-US" sz="1200" b="0" i="0" kern="1200" baseline="0" dirty="0" smtClean="0">
                <a:solidFill>
                  <a:schemeClr val="tx1"/>
                </a:solidFill>
                <a:latin typeface="+mn-lt"/>
                <a:ea typeface="+mn-ea"/>
                <a:cs typeface="+mn-cs"/>
              </a:rPr>
              <a:t> that what will happen if the student say bad things about </a:t>
            </a:r>
            <a:r>
              <a:rPr lang="en-US" sz="1200" dirty="0" smtClean="0"/>
              <a:t>Prof. </a:t>
            </a:r>
            <a:r>
              <a:rPr lang="en-US" sz="1200" dirty="0" err="1" smtClean="0"/>
              <a:t>Kapadia</a:t>
            </a:r>
            <a:r>
              <a:rPr lang="en-US" sz="1200" dirty="0" smtClean="0"/>
              <a:t> and he becomes</a:t>
            </a:r>
            <a:r>
              <a:rPr lang="en-US" sz="1200" baseline="0" dirty="0" smtClean="0"/>
              <a:t> aware of them!</a:t>
            </a:r>
          </a:p>
          <a:p>
            <a:pPr algn="l" rtl="0"/>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Aardvark</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 perfect for those times when you need a subjective opinion (“What’s the best Twitter app for </a:t>
            </a:r>
            <a:r>
              <a:rPr lang="en-US" sz="1200" b="0" i="0" kern="1200" dirty="0" err="1" smtClean="0">
                <a:solidFill>
                  <a:schemeClr val="tx1"/>
                </a:solidFill>
                <a:latin typeface="+mn-lt"/>
                <a:ea typeface="+mn-ea"/>
                <a:cs typeface="+mn-cs"/>
              </a:rPr>
              <a:t>iPhone</a:t>
            </a:r>
            <a:r>
              <a:rPr lang="en-US" sz="1200" b="0" i="0" kern="1200" dirty="0" smtClean="0">
                <a:solidFill>
                  <a:schemeClr val="tx1"/>
                </a:solidFill>
                <a:latin typeface="+mn-lt"/>
                <a:ea typeface="+mn-ea"/>
                <a:cs typeface="+mn-cs"/>
              </a:rPr>
              <a:t>?”) rather than an easily Google-able fact (“How much does </a:t>
            </a:r>
            <a:r>
              <a:rPr lang="en-US" sz="1200" b="0" i="0" kern="1200" dirty="0" err="1" smtClean="0">
                <a:solidFill>
                  <a:schemeClr val="tx1"/>
                </a:solidFill>
                <a:latin typeface="+mn-lt"/>
                <a:ea typeface="+mn-ea"/>
                <a:cs typeface="+mn-cs"/>
              </a:rPr>
              <a:t>Twitterific</a:t>
            </a:r>
            <a:r>
              <a:rPr lang="en-US" sz="1200" b="0" i="0" kern="1200" dirty="0" smtClean="0">
                <a:solidFill>
                  <a:schemeClr val="tx1"/>
                </a:solidFill>
                <a:latin typeface="+mn-lt"/>
                <a:ea typeface="+mn-ea"/>
                <a:cs typeface="+mn-cs"/>
              </a:rPr>
              <a:t> cost?”).</a:t>
            </a:r>
            <a:endParaRPr lang="en-US" dirty="0" smtClean="0"/>
          </a:p>
          <a:p>
            <a:pPr algn="l" rtl="0"/>
            <a:endParaRPr lang="en-US" sz="1200" b="0" i="0" kern="1200" dirty="0" smtClean="0">
              <a:solidFill>
                <a:schemeClr val="tx1"/>
              </a:solidFill>
              <a:latin typeface="+mn-lt"/>
              <a:ea typeface="+mn-ea"/>
              <a:cs typeface="+mn-cs"/>
            </a:endParaRPr>
          </a:p>
          <a:p>
            <a:pPr algn="l" rtl="0"/>
            <a:r>
              <a:rPr lang="en-US" dirty="0" smtClean="0">
                <a:hlinkClick r:id="rId3"/>
              </a:rPr>
              <a:t>http://www.wiinintendo.net/2010/05/20/wiiware-zoo-disc-golf/</a:t>
            </a:r>
            <a:endParaRPr lang="en-US" dirty="0"/>
          </a:p>
        </p:txBody>
      </p:sp>
      <p:sp>
        <p:nvSpPr>
          <p:cNvPr id="4" name="Slide Number Placeholder 3"/>
          <p:cNvSpPr>
            <a:spLocks noGrp="1"/>
          </p:cNvSpPr>
          <p:nvPr>
            <p:ph type="sldNum" sz="quarter" idx="10"/>
          </p:nvPr>
        </p:nvSpPr>
        <p:spPr/>
        <p:txBody>
          <a:bodyPr/>
          <a:lstStyle/>
          <a:p>
            <a:fld id="{A8EA30DB-AD58-41FC-B893-C5D5D34CBF4F}" type="slidenum">
              <a:rPr lang="fa-IR" smtClean="0"/>
              <a:pPr/>
              <a:t>3</a:t>
            </a:fld>
            <a:endParaRPr lang="fa-I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a:buFontTx/>
              <a:buChar char="-"/>
            </a:pPr>
            <a:r>
              <a:rPr lang="en-US" dirty="0" smtClean="0"/>
              <a:t> What is the problem with existing</a:t>
            </a:r>
            <a:r>
              <a:rPr lang="en-US" baseline="0" dirty="0" smtClean="0"/>
              <a:t> services? Well, they all have centralized architecture and they all have access to personal information and actually try to provide better answers based on this information.</a:t>
            </a:r>
          </a:p>
          <a:p>
            <a:pPr algn="l" rtl="0">
              <a:buFontTx/>
              <a:buChar char="-"/>
            </a:pPr>
            <a:endParaRPr lang="en-US" dirty="0" smtClean="0"/>
          </a:p>
          <a:p>
            <a:pPr algn="l" rtl="0">
              <a:buFontTx/>
              <a:buChar char="-"/>
            </a:pPr>
            <a:r>
              <a:rPr lang="en-US" dirty="0" smtClean="0"/>
              <a:t>Have access to personal information, who you are, who are your friends, what are you expertise, what</a:t>
            </a:r>
            <a:r>
              <a:rPr lang="en-US" baseline="0" dirty="0" smtClean="0"/>
              <a:t> are your questions and answers</a:t>
            </a:r>
          </a:p>
          <a:p>
            <a:pPr algn="l" rtl="0">
              <a:buFontTx/>
              <a:buChar char="-"/>
            </a:pPr>
            <a:r>
              <a:rPr lang="en-US" baseline="0" dirty="0" smtClean="0"/>
              <a:t> </a:t>
            </a:r>
            <a:r>
              <a:rPr lang="en-US" baseline="0" dirty="0" err="1" smtClean="0"/>
              <a:t>iphone</a:t>
            </a:r>
            <a:r>
              <a:rPr lang="en-US" baseline="0" dirty="0" smtClean="0"/>
              <a:t> app for aardvark even asks for your location</a:t>
            </a:r>
          </a:p>
          <a:p>
            <a:pPr algn="l" rtl="0">
              <a:buFontTx/>
              <a:buChar char="-"/>
            </a:pPr>
            <a:r>
              <a:rPr lang="en-US" baseline="0" dirty="0" smtClean="0"/>
              <a:t> People want to be anonymous</a:t>
            </a:r>
            <a:endParaRPr lang="en-US" dirty="0" smtClean="0"/>
          </a:p>
          <a:p>
            <a:pPr algn="l" rtl="0"/>
            <a:endParaRPr lang="en-US" dirty="0" smtClean="0"/>
          </a:p>
          <a:p>
            <a:pPr algn="l" rtl="0"/>
            <a:r>
              <a:rPr lang="en-US" dirty="0" smtClean="0"/>
              <a:t>We know how </a:t>
            </a:r>
            <a:r>
              <a:rPr lang="en-US" dirty="0" err="1" smtClean="0"/>
              <a:t>Facebook</a:t>
            </a:r>
            <a:r>
              <a:rPr lang="en-US" baseline="0" dirty="0" smtClean="0"/>
              <a:t> and Google have access to all of our information. </a:t>
            </a:r>
            <a:endParaRPr lang="en-US" dirty="0"/>
          </a:p>
        </p:txBody>
      </p:sp>
      <p:sp>
        <p:nvSpPr>
          <p:cNvPr id="4" name="Slide Number Placeholder 3"/>
          <p:cNvSpPr>
            <a:spLocks noGrp="1"/>
          </p:cNvSpPr>
          <p:nvPr>
            <p:ph type="sldNum" sz="quarter" idx="10"/>
          </p:nvPr>
        </p:nvSpPr>
        <p:spPr/>
        <p:txBody>
          <a:bodyPr/>
          <a:lstStyle/>
          <a:p>
            <a:fld id="{A8EA30DB-AD58-41FC-B893-C5D5D34CBF4F}" type="slidenum">
              <a:rPr lang="fa-IR" smtClean="0"/>
              <a:pPr/>
              <a:t>4</a:t>
            </a:fld>
            <a:endParaRPr lang="fa-I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a:r>
              <a:rPr lang="en-US" sz="1200" kern="1200" baseline="0" dirty="0" smtClean="0">
                <a:solidFill>
                  <a:schemeClr val="tx1"/>
                </a:solidFill>
                <a:latin typeface="+mn-lt"/>
                <a:ea typeface="+mn-ea"/>
                <a:cs typeface="+mn-cs"/>
              </a:rPr>
              <a:t>The objective is to design a privacy-aware p2p social </a:t>
            </a:r>
            <a:r>
              <a:rPr lang="en-US" sz="1200" kern="1200" baseline="0" dirty="0" err="1" smtClean="0">
                <a:solidFill>
                  <a:schemeClr val="tx1"/>
                </a:solidFill>
                <a:latin typeface="+mn-lt"/>
                <a:ea typeface="+mn-ea"/>
                <a:cs typeface="+mn-cs"/>
              </a:rPr>
              <a:t>netwok</a:t>
            </a:r>
            <a:r>
              <a:rPr lang="en-US" sz="1200" kern="1200" baseline="0" dirty="0" smtClean="0">
                <a:solidFill>
                  <a:schemeClr val="tx1"/>
                </a:solidFill>
                <a:latin typeface="+mn-lt"/>
                <a:ea typeface="+mn-ea"/>
                <a:cs typeface="+mn-cs"/>
              </a:rPr>
              <a:t> to support Q&amp;As </a:t>
            </a:r>
          </a:p>
          <a:p>
            <a:pPr algn="l" rtl="0"/>
            <a:endParaRPr lang="en-US" sz="1200" kern="1200" baseline="0" dirty="0" smtClean="0">
              <a:solidFill>
                <a:schemeClr val="tx1"/>
              </a:solidFill>
              <a:latin typeface="+mn-lt"/>
              <a:ea typeface="+mn-ea"/>
              <a:cs typeface="+mn-cs"/>
            </a:endParaRPr>
          </a:p>
          <a:p>
            <a:pPr algn="l" rtl="0"/>
            <a:r>
              <a:rPr lang="en-US" sz="1200" kern="1200" baseline="0" dirty="0" smtClean="0">
                <a:solidFill>
                  <a:schemeClr val="tx1"/>
                </a:solidFill>
                <a:latin typeface="+mn-lt"/>
                <a:ea typeface="+mn-ea"/>
                <a:cs typeface="+mn-cs"/>
              </a:rPr>
              <a:t>4In Greek mythology, Pythia was the gateway to the Delphic Oracle, “the most important oracle in Greece,” and “answered questions put to her by worshippers.”</a:t>
            </a:r>
            <a:endParaRPr lang="fa-IR" dirty="0"/>
          </a:p>
        </p:txBody>
      </p:sp>
      <p:sp>
        <p:nvSpPr>
          <p:cNvPr id="4" name="Slide Number Placeholder 3"/>
          <p:cNvSpPr>
            <a:spLocks noGrp="1"/>
          </p:cNvSpPr>
          <p:nvPr>
            <p:ph type="sldNum" sz="quarter" idx="10"/>
          </p:nvPr>
        </p:nvSpPr>
        <p:spPr/>
        <p:txBody>
          <a:bodyPr/>
          <a:lstStyle/>
          <a:p>
            <a:fld id="{A8EA30DB-AD58-41FC-B893-C5D5D34CBF4F}" type="slidenum">
              <a:rPr lang="fa-IR" smtClean="0"/>
              <a:pPr/>
              <a:t>5</a:t>
            </a:fld>
            <a:endParaRPr lang="fa-I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The main property to maintain is expertise </a:t>
            </a:r>
            <a:r>
              <a:rPr lang="en-US" dirty="0" err="1" smtClean="0"/>
              <a:t>unlinkabilty</a:t>
            </a:r>
            <a:r>
              <a:rPr lang="en-US" dirty="0" smtClean="0"/>
              <a:t> which means</a:t>
            </a:r>
            <a:r>
              <a:rPr lang="en-US" baseline="0" dirty="0" smtClean="0"/>
              <a:t> that a peer’s private expertise should not be attributable to her identity.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For example, Bob may be Syria activist who doesn’t want to advertise his association widely with the movement.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Consider he uses Aardvark and at the same time Alice asks aardvark about Syria protests. Since Bob has Syria in his profile, aardvark will send the question to him, he successfully answers the question and the conversation is built, Alice may ask about politics and he answers properly, they both aardvark and </a:t>
            </a:r>
            <a:r>
              <a:rPr lang="en-US" baseline="0" dirty="0" err="1" smtClean="0"/>
              <a:t>alice</a:t>
            </a:r>
            <a:r>
              <a:rPr lang="en-US" baseline="0" dirty="0" smtClean="0"/>
              <a:t> will link him to the Syria Politics. Is she </a:t>
            </a:r>
            <a:r>
              <a:rPr lang="en-US" baseline="0" dirty="0" err="1" smtClean="0"/>
              <a:t>askd</a:t>
            </a:r>
            <a:r>
              <a:rPr lang="en-US" baseline="0" dirty="0" smtClean="0"/>
              <a:t> about ongoing events and he responses very precise, he can be linked to Syria activist. </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 Ideally Bob is looking for such a system that cannot reveal his expertise and at the same time communicate with people who have questions.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Expertise </a:t>
            </a:r>
            <a:r>
              <a:rPr lang="en-US" dirty="0" err="1" smtClean="0"/>
              <a:t>unlinkability</a:t>
            </a:r>
            <a:r>
              <a:rPr lang="en-US" dirty="0" smtClean="0"/>
              <a:t>: A peer’s private expertise areas should not be attributable to her identity beyond a certain threshold probability. </a:t>
            </a:r>
          </a:p>
          <a:p>
            <a:pPr marL="0" marR="0" indent="0" algn="l" defTabSz="914400" rtl="0" eaLnBrk="1" fontAlgn="auto" latinLnBrk="0" hangingPunct="1">
              <a:lnSpc>
                <a:spcPct val="100000"/>
              </a:lnSpc>
              <a:spcBef>
                <a:spcPts val="0"/>
              </a:spcBef>
              <a:spcAft>
                <a:spcPts val="0"/>
              </a:spcAft>
              <a:buClrTx/>
              <a:buSzTx/>
              <a:buFontTx/>
              <a:buChar char="-"/>
              <a:tabLst/>
              <a:defRPr/>
            </a:pPr>
            <a:r>
              <a:rPr lang="en-US" dirty="0" smtClean="0"/>
              <a:t>For example, Bob may be a pro-choice advocate who doesn’t want to advertise his association widely with the pro-choice movement.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dirty="0" smtClean="0"/>
              <a:t> We assume a threshold that is sufficient to provide plausible deniability. For example, some authors consider a probability of 0.5 to be sufficient [20]. We assume more conservative probabilities on the order of 0.1 to be sufficient for plausible deniability. </a:t>
            </a:r>
          </a:p>
          <a:p>
            <a:pPr algn="l" rtl="0"/>
            <a:r>
              <a:rPr lang="en-US" dirty="0" smtClean="0"/>
              <a:t>However, in cases where the prior probability is higher than 0.1, we say plausible deniability is attained if the threshold is below the prior probability. </a:t>
            </a:r>
          </a:p>
          <a:p>
            <a:pPr algn="l" rtl="0"/>
            <a:r>
              <a:rPr lang="en-US" dirty="0" smtClean="0"/>
              <a:t>- For example, if 33% of nodes in a community are experts on a particular topic, then if the attacker cannot infer Alice is an expert in that topic with probability more than 0.33, we say plausible deniability is attained.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Interest </a:t>
            </a:r>
            <a:r>
              <a:rPr lang="en-US" dirty="0" err="1" smtClean="0"/>
              <a:t>unlinkability</a:t>
            </a:r>
            <a:r>
              <a:rPr lang="en-US" dirty="0" smtClean="0"/>
              <a:t>: </a:t>
            </a:r>
            <a:r>
              <a:rPr lang="en-US" sz="1200" kern="1200" baseline="0" dirty="0" smtClean="0">
                <a:solidFill>
                  <a:schemeClr val="tx1"/>
                </a:solidFill>
                <a:latin typeface="+mn-lt"/>
                <a:ea typeface="+mn-ea"/>
                <a:cs typeface="+mn-cs"/>
              </a:rPr>
              <a:t>This property states that an asker’s private query tags should not be attributable to her identity beyond reasonable probability</a:t>
            </a:r>
            <a:endParaRPr lang="en-US" b="0" dirty="0"/>
          </a:p>
        </p:txBody>
      </p:sp>
      <p:sp>
        <p:nvSpPr>
          <p:cNvPr id="4" name="Slide Number Placeholder 3"/>
          <p:cNvSpPr>
            <a:spLocks noGrp="1"/>
          </p:cNvSpPr>
          <p:nvPr>
            <p:ph type="sldNum" sz="quarter" idx="10"/>
          </p:nvPr>
        </p:nvSpPr>
        <p:spPr/>
        <p:txBody>
          <a:bodyPr/>
          <a:lstStyle/>
          <a:p>
            <a:fld id="{A8EA30DB-AD58-41FC-B893-C5D5D34CBF4F}" type="slidenum">
              <a:rPr lang="fa-IR" smtClean="0"/>
              <a:pPr/>
              <a:t>6</a:t>
            </a:fld>
            <a:endParaRPr lang="fa-I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a:buFontTx/>
              <a:buChar char="-"/>
            </a:pPr>
            <a:r>
              <a:rPr lang="en-US" dirty="0" smtClean="0"/>
              <a:t> To provide such property,</a:t>
            </a:r>
            <a:r>
              <a:rPr lang="en-US" baseline="0" dirty="0" smtClean="0"/>
              <a:t>  we proposed a distributed design that leverages social neighborhoods.  </a:t>
            </a:r>
          </a:p>
          <a:p>
            <a:pPr algn="l" rtl="0">
              <a:buFontTx/>
              <a:buChar char="-"/>
            </a:pPr>
            <a:r>
              <a:rPr lang="en-US" baseline="0" dirty="0" smtClean="0"/>
              <a:t> In our design we cluster social network to communities and questions will be flooded through these communities. Answers will be provided by the nodes in the community so </a:t>
            </a:r>
            <a:r>
              <a:rPr lang="en-US" i="0" dirty="0" smtClean="0"/>
              <a:t>answerers would be close to the asker in the social network</a:t>
            </a:r>
            <a:r>
              <a:rPr lang="en-US" i="0" baseline="0" dirty="0" smtClean="0"/>
              <a:t>. </a:t>
            </a:r>
          </a:p>
          <a:p>
            <a:pPr algn="l" rtl="0">
              <a:buFontTx/>
              <a:buChar char="-"/>
            </a:pPr>
            <a:r>
              <a:rPr lang="en-US" i="0" baseline="0" dirty="0" smtClean="0"/>
              <a:t> The community is the anonymity set for the nodes in the community. So the size of communities is a trade off. </a:t>
            </a:r>
            <a:r>
              <a:rPr lang="en-US" i="1" dirty="0" smtClean="0"/>
              <a:t>Communities should be</a:t>
            </a:r>
            <a:r>
              <a:rPr lang="en-US" i="1" baseline="0" dirty="0" smtClean="0"/>
              <a:t> </a:t>
            </a:r>
            <a:r>
              <a:rPr lang="en-US" i="1" dirty="0" smtClean="0"/>
              <a:t>small enough to limit the overhead of flooding but large enough to provide an anonymity set that has reasonable degree of anonymity.</a:t>
            </a:r>
            <a:endParaRPr lang="en-US" i="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dirty="0" smtClean="0"/>
              <a:t> For details about the protocol</a:t>
            </a:r>
            <a:r>
              <a:rPr lang="en-US" baseline="0" dirty="0" smtClean="0"/>
              <a:t> please </a:t>
            </a:r>
            <a:r>
              <a:rPr lang="en-US" dirty="0" smtClean="0"/>
              <a:t>read the paper, here we present the highlights</a:t>
            </a:r>
          </a:p>
          <a:p>
            <a:pPr algn="l" rtl="0">
              <a:buFontTx/>
              <a:buChar char="-"/>
            </a:pPr>
            <a:r>
              <a:rPr lang="en-US" dirty="0" smtClean="0"/>
              <a:t> each community has</a:t>
            </a:r>
            <a:r>
              <a:rPr lang="en-US" baseline="0" dirty="0" smtClean="0"/>
              <a:t> a representative, </a:t>
            </a:r>
          </a:p>
          <a:p>
            <a:pPr algn="l" rtl="0">
              <a:buFontTx/>
              <a:buChar char="-"/>
            </a:pPr>
            <a:r>
              <a:rPr lang="en-US" baseline="0" dirty="0" smtClean="0"/>
              <a:t> when one has a question, he sends it to the representative through onion routing and the representative asks the question on behalf of him by flooding the question to the community. In the same way, answerers send the answers to the representative. And he will send them back to the asker through reply onion.</a:t>
            </a:r>
          </a:p>
          <a:p>
            <a:pPr algn="l" rtl="0">
              <a:buFontTx/>
              <a:buNone/>
            </a:pPr>
            <a:endParaRPr lang="en-US" dirty="0"/>
          </a:p>
        </p:txBody>
      </p:sp>
      <p:sp>
        <p:nvSpPr>
          <p:cNvPr id="4" name="Slide Number Placeholder 3"/>
          <p:cNvSpPr>
            <a:spLocks noGrp="1"/>
          </p:cNvSpPr>
          <p:nvPr>
            <p:ph type="sldNum" sz="quarter" idx="10"/>
          </p:nvPr>
        </p:nvSpPr>
        <p:spPr/>
        <p:txBody>
          <a:bodyPr/>
          <a:lstStyle/>
          <a:p>
            <a:fld id="{A8EA30DB-AD58-41FC-B893-C5D5D34CBF4F}" type="slidenum">
              <a:rPr lang="fa-IR" smtClean="0"/>
              <a:pPr/>
              <a:t>7</a:t>
            </a:fld>
            <a:endParaRPr lang="fa-I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a:r>
              <a:rPr lang="en-US" sz="1200" kern="1200" baseline="0" dirty="0" smtClean="0">
                <a:solidFill>
                  <a:schemeClr val="tx1"/>
                </a:solidFill>
                <a:latin typeface="+mn-lt"/>
                <a:ea typeface="+mn-ea"/>
                <a:cs typeface="+mn-cs"/>
              </a:rPr>
              <a:t>nodes in the network participate in the protocol fairly but try to infer as much information as possible from passive observations</a:t>
            </a:r>
          </a:p>
          <a:p>
            <a:pPr algn="l" rtl="0"/>
            <a:endParaRPr lang="en-US" dirty="0" smtClean="0"/>
          </a:p>
          <a:p>
            <a:pPr algn="l" rtl="0"/>
            <a:r>
              <a:rPr lang="en-US" sz="1200" kern="1200" baseline="0" dirty="0" smtClean="0">
                <a:solidFill>
                  <a:schemeClr val="tx1"/>
                </a:solidFill>
                <a:latin typeface="+mn-lt"/>
                <a:ea typeface="+mn-ea"/>
                <a:cs typeface="+mn-cs"/>
              </a:rPr>
              <a:t>global attackers can view all messages exchanged in the system and infer the online/offline and idle status of all the nodes at any time. Colluding attackers have only partial knowledge of this type—we assume some</a:t>
            </a:r>
          </a:p>
          <a:p>
            <a:pPr algn="l" rtl="0"/>
            <a:r>
              <a:rPr lang="en-US" sz="1200" kern="1200" baseline="0" dirty="0" smtClean="0">
                <a:solidFill>
                  <a:schemeClr val="tx1"/>
                </a:solidFill>
                <a:latin typeface="+mn-lt"/>
                <a:ea typeface="+mn-ea"/>
                <a:cs typeface="+mn-cs"/>
              </a:rPr>
              <a:t>fraction of nodes c (0 &lt; c &lt; 1) are compromised and these colluding attackers can infer the online and idle status of their neighbors only, and view messages exchanged with their neighbors.</a:t>
            </a:r>
            <a:endParaRPr lang="fa-IR" dirty="0"/>
          </a:p>
        </p:txBody>
      </p:sp>
      <p:sp>
        <p:nvSpPr>
          <p:cNvPr id="4" name="Slide Number Placeholder 3"/>
          <p:cNvSpPr>
            <a:spLocks noGrp="1"/>
          </p:cNvSpPr>
          <p:nvPr>
            <p:ph type="sldNum" sz="quarter" idx="10"/>
          </p:nvPr>
        </p:nvSpPr>
        <p:spPr/>
        <p:txBody>
          <a:bodyPr/>
          <a:lstStyle/>
          <a:p>
            <a:fld id="{A8EA30DB-AD58-41FC-B893-C5D5D34CBF4F}" type="slidenum">
              <a:rPr lang="fa-IR" smtClean="0">
                <a:solidFill>
                  <a:prstClr val="black"/>
                </a:solidFill>
              </a:rPr>
              <a:pPr/>
              <a:t>8</a:t>
            </a:fld>
            <a:endParaRPr lang="fa-IR">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a:buNone/>
            </a:pPr>
            <a:r>
              <a:rPr lang="en-US" dirty="0" smtClean="0"/>
              <a:t>(read the paper, it has the details, here we present the highlights)</a:t>
            </a:r>
          </a:p>
          <a:p>
            <a:pPr algn="l" rtl="0">
              <a:buNone/>
            </a:pPr>
            <a:endParaRPr lang="en-US" dirty="0" smtClean="0"/>
          </a:p>
          <a:p>
            <a:pPr algn="l" rtl="0">
              <a:buNone/>
            </a:pPr>
            <a:r>
              <a:rPr lang="en-US" dirty="0" smtClean="0"/>
              <a:t>- We show the results for Global-linkable attacker and Global- </a:t>
            </a:r>
            <a:r>
              <a:rPr lang="en-US" dirty="0" err="1" smtClean="0"/>
              <a:t>unlinkable</a:t>
            </a:r>
            <a:r>
              <a:rPr lang="en-US" dirty="0" smtClean="0"/>
              <a:t> attacker</a:t>
            </a:r>
          </a:p>
          <a:p>
            <a:pPr algn="l" rtl="0"/>
            <a:r>
              <a:rPr lang="en-US" sz="1200" kern="1200" baseline="0" dirty="0" smtClean="0">
                <a:solidFill>
                  <a:schemeClr val="tx1"/>
                </a:solidFill>
                <a:latin typeface="+mn-lt"/>
                <a:ea typeface="+mn-ea"/>
                <a:cs typeface="+mn-cs"/>
              </a:rPr>
              <a:t>- 5 randomly generated scale-free graphs with 60,000 nodes using the </a:t>
            </a:r>
            <a:r>
              <a:rPr lang="en-US" sz="1200" kern="1200" baseline="0" dirty="0" err="1" smtClean="0">
                <a:solidFill>
                  <a:schemeClr val="tx1"/>
                </a:solidFill>
                <a:latin typeface="+mn-lt"/>
                <a:ea typeface="+mn-ea"/>
                <a:cs typeface="+mn-cs"/>
              </a:rPr>
              <a:t>NetworkWork</a:t>
            </a:r>
            <a:r>
              <a:rPr lang="en-US" sz="1200" kern="1200" baseline="0" dirty="0" smtClean="0">
                <a:solidFill>
                  <a:schemeClr val="tx1"/>
                </a:solidFill>
                <a:latin typeface="+mn-lt"/>
                <a:ea typeface="+mn-ea"/>
                <a:cs typeface="+mn-cs"/>
              </a:rPr>
              <a:t> Bench4 (NWB), tool and the </a:t>
            </a:r>
            <a:r>
              <a:rPr lang="en-US" sz="1200" kern="1200" baseline="0" dirty="0" err="1" smtClean="0">
                <a:solidFill>
                  <a:schemeClr val="tx1"/>
                </a:solidFill>
                <a:latin typeface="+mn-lt"/>
                <a:ea typeface="+mn-ea"/>
                <a:cs typeface="+mn-cs"/>
              </a:rPr>
              <a:t>Barabasi</a:t>
            </a:r>
            <a:r>
              <a:rPr lang="en-US" sz="1200" kern="1200" baseline="0" dirty="0" smtClean="0">
                <a:solidFill>
                  <a:schemeClr val="tx1"/>
                </a:solidFill>
                <a:latin typeface="+mn-lt"/>
                <a:ea typeface="+mn-ea"/>
                <a:cs typeface="+mn-cs"/>
              </a:rPr>
              <a:t>-Albert (BA) model. </a:t>
            </a:r>
          </a:p>
          <a:p>
            <a:pPr algn="l" rtl="0">
              <a:buFontTx/>
              <a:buChar char="-"/>
            </a:pPr>
            <a:r>
              <a:rPr lang="en-US" sz="1200" kern="1200" baseline="0" dirty="0" smtClean="0">
                <a:solidFill>
                  <a:schemeClr val="tx1"/>
                </a:solidFill>
                <a:latin typeface="+mn-lt"/>
                <a:ea typeface="+mn-ea"/>
                <a:cs typeface="+mn-cs"/>
              </a:rPr>
              <a:t>Anonymity degrades when expert answers more questions since adversaries are able to narrow down the set of potential users that may be that expert.</a:t>
            </a:r>
          </a:p>
          <a:p>
            <a:pPr algn="l" rtl="0">
              <a:buFontTx/>
              <a:buChar char="-"/>
            </a:pPr>
            <a:r>
              <a:rPr lang="en-US" sz="1200" kern="1200" baseline="0" dirty="0" smtClean="0">
                <a:solidFill>
                  <a:schemeClr val="tx1"/>
                </a:solidFill>
                <a:latin typeface="+mn-lt"/>
                <a:ea typeface="+mn-ea"/>
                <a:cs typeface="+mn-cs"/>
              </a:rPr>
              <a:t> This adversary is too strong, since we assume the adversary can link responses from the same expert together.</a:t>
            </a:r>
          </a:p>
          <a:p>
            <a:pPr algn="l" rtl="0">
              <a:buFontTx/>
              <a:buChar char="-"/>
            </a:pPr>
            <a:r>
              <a:rPr lang="en-US" sz="1200" kern="1200" baseline="0" dirty="0" smtClean="0">
                <a:solidFill>
                  <a:schemeClr val="tx1"/>
                </a:solidFill>
                <a:latin typeface="+mn-lt"/>
                <a:ea typeface="+mn-ea"/>
                <a:cs typeface="+mn-cs"/>
              </a:rPr>
              <a:t> can learn less from global </a:t>
            </a:r>
            <a:r>
              <a:rPr lang="en-US" sz="1200" kern="1200" baseline="0" dirty="0" err="1" smtClean="0">
                <a:solidFill>
                  <a:schemeClr val="tx1"/>
                </a:solidFill>
                <a:latin typeface="+mn-lt"/>
                <a:ea typeface="+mn-ea"/>
                <a:cs typeface="+mn-cs"/>
              </a:rPr>
              <a:t>unlinkable</a:t>
            </a:r>
            <a:r>
              <a:rPr lang="en-US" sz="1200" kern="1200" baseline="0" dirty="0" smtClean="0">
                <a:solidFill>
                  <a:schemeClr val="tx1"/>
                </a:solidFill>
                <a:latin typeface="+mn-lt"/>
                <a:ea typeface="+mn-ea"/>
                <a:cs typeface="+mn-cs"/>
              </a:rPr>
              <a:t>, </a:t>
            </a:r>
          </a:p>
          <a:p>
            <a:pPr algn="l" rtl="0">
              <a:buFontTx/>
              <a:buChar char="-"/>
            </a:pPr>
            <a:r>
              <a:rPr lang="en-US" sz="1200" kern="1200" baseline="0" dirty="0" smtClean="0">
                <a:solidFill>
                  <a:schemeClr val="tx1"/>
                </a:solidFill>
                <a:latin typeface="+mn-lt"/>
                <a:ea typeface="+mn-ea"/>
                <a:cs typeface="+mn-cs"/>
              </a:rPr>
              <a:t>The anonymity set degrades as you expected when more questions are answered.</a:t>
            </a:r>
          </a:p>
          <a:p>
            <a:pPr algn="l" rtl="0">
              <a:buFontTx/>
              <a:buChar char="-"/>
            </a:pPr>
            <a:endParaRPr lang="en-US" sz="1200" kern="1200" baseline="0" dirty="0" smtClean="0">
              <a:solidFill>
                <a:schemeClr val="tx1"/>
              </a:solidFill>
              <a:latin typeface="+mn-lt"/>
              <a:ea typeface="+mn-ea"/>
              <a:cs typeface="+mn-cs"/>
            </a:endParaRPr>
          </a:p>
          <a:p>
            <a:pPr algn="l" rtl="0">
              <a:buFontTx/>
              <a:buChar char="-"/>
            </a:pPr>
            <a:r>
              <a:rPr lang="en-US" sz="1200" kern="1200" baseline="0" smtClean="0">
                <a:solidFill>
                  <a:schemeClr val="tx1"/>
                </a:solidFill>
                <a:latin typeface="+mn-lt"/>
                <a:ea typeface="+mn-ea"/>
                <a:cs typeface="+mn-cs"/>
              </a:rPr>
              <a:t>The anonymity is fine when we have </a:t>
            </a: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kern="1200" baseline="0" dirty="0" smtClean="0">
                <a:solidFill>
                  <a:schemeClr val="tx1"/>
                </a:solidFill>
                <a:latin typeface="+mn-lt"/>
                <a:ea typeface="+mn-ea"/>
                <a:cs typeface="+mn-cs"/>
              </a:rPr>
              <a:t> plot shows the precision vs. recall for the adversaries, where each point corresponds to a particular position of the line in the sorted list of counts. The flat precision shows this attack is not successful in finding the answerers at top of the list and answerers are uniformly distributed in the list.</a:t>
            </a:r>
          </a:p>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kern="1200" baseline="0" dirty="0" smtClean="0">
                <a:solidFill>
                  <a:schemeClr val="tx1"/>
                </a:solidFill>
                <a:latin typeface="+mn-lt"/>
                <a:ea typeface="+mn-ea"/>
                <a:cs typeface="+mn-cs"/>
              </a:rPr>
              <a:t> Figure 2 shows that experts have a high degree of anonymity against Global-</a:t>
            </a:r>
            <a:r>
              <a:rPr lang="en-US" sz="1200" kern="1200" baseline="0" dirty="0" err="1" smtClean="0">
                <a:solidFill>
                  <a:schemeClr val="tx1"/>
                </a:solidFill>
                <a:latin typeface="+mn-lt"/>
                <a:ea typeface="+mn-ea"/>
                <a:cs typeface="+mn-cs"/>
              </a:rPr>
              <a:t>Unlinkable</a:t>
            </a:r>
            <a:r>
              <a:rPr lang="en-US" sz="1200" kern="1200" baseline="0" dirty="0" smtClean="0">
                <a:solidFill>
                  <a:schemeClr val="tx1"/>
                </a:solidFill>
                <a:latin typeface="+mn-lt"/>
                <a:ea typeface="+mn-ea"/>
                <a:cs typeface="+mn-cs"/>
              </a:rPr>
              <a:t> adversaries.</a:t>
            </a:r>
          </a:p>
          <a:p>
            <a:pPr algn="l" rtl="0">
              <a:buFontTx/>
              <a:buChar char="-"/>
            </a:pPr>
            <a:endParaRPr lang="en-US" sz="1200" kern="1200" baseline="0" dirty="0" smtClean="0">
              <a:solidFill>
                <a:schemeClr val="tx1"/>
              </a:solidFill>
              <a:latin typeface="+mn-lt"/>
              <a:ea typeface="+mn-ea"/>
              <a:cs typeface="+mn-cs"/>
            </a:endParaRPr>
          </a:p>
          <a:p>
            <a:pPr algn="l" rtl="0">
              <a:buFontTx/>
              <a:buChar char="-"/>
            </a:pPr>
            <a:r>
              <a:rPr lang="en-US" sz="1200" kern="1200" baseline="0" dirty="0" smtClean="0">
                <a:solidFill>
                  <a:schemeClr val="tx1"/>
                </a:solidFill>
                <a:latin typeface="+mn-lt"/>
                <a:ea typeface="+mn-ea"/>
                <a:cs typeface="+mn-cs"/>
              </a:rPr>
              <a:t>The degradation of anonymity after four weeks of system operation under the Global-Linkable. Anonymity sets for experts were measured depending on how many questions they answered in the four-week period. </a:t>
            </a:r>
          </a:p>
          <a:p>
            <a:pPr algn="l" rtl="0"/>
            <a:endParaRPr lang="en-US" sz="1200" kern="1200" baseline="0" dirty="0" smtClean="0">
              <a:solidFill>
                <a:schemeClr val="tx1"/>
              </a:solidFill>
              <a:latin typeface="+mn-lt"/>
              <a:ea typeface="+mn-ea"/>
              <a:cs typeface="+mn-cs"/>
            </a:endParaRPr>
          </a:p>
          <a:p>
            <a:pPr algn="l" rtl="0"/>
            <a:r>
              <a:rPr lang="en-US" sz="1200" kern="1200" baseline="0" dirty="0" smtClean="0">
                <a:solidFill>
                  <a:schemeClr val="tx1"/>
                </a:solidFill>
                <a:latin typeface="+mn-lt"/>
                <a:ea typeface="+mn-ea"/>
                <a:cs typeface="+mn-cs"/>
              </a:rPr>
              <a:t>- We can see that for various levels of aggregation (time scales at which questions and answers are exchanged in the network) the anonymity set degrades faster for lower aggregation times and slower for higher aggregation times. </a:t>
            </a:r>
          </a:p>
          <a:p>
            <a:pPr algn="l" rtl="0"/>
            <a:endParaRPr lang="en-US" sz="1200" kern="1200" baseline="0" dirty="0" smtClean="0">
              <a:solidFill>
                <a:schemeClr val="tx1"/>
              </a:solidFill>
              <a:latin typeface="+mn-lt"/>
              <a:ea typeface="+mn-ea"/>
              <a:cs typeface="+mn-cs"/>
            </a:endParaRPr>
          </a:p>
          <a:p>
            <a:pPr algn="l" rtl="0"/>
            <a:r>
              <a:rPr lang="en-US" sz="1200" kern="1200" baseline="0" dirty="0" smtClean="0">
                <a:solidFill>
                  <a:schemeClr val="tx1"/>
                </a:solidFill>
                <a:latin typeface="+mn-lt"/>
                <a:ea typeface="+mn-ea"/>
                <a:cs typeface="+mn-cs"/>
              </a:rPr>
              <a:t>-</a:t>
            </a:r>
          </a:p>
          <a:p>
            <a:pPr algn="l" rtl="0"/>
            <a:r>
              <a:rPr lang="en-US" sz="1200" kern="1200" baseline="0" dirty="0" smtClean="0">
                <a:solidFill>
                  <a:schemeClr val="tx1"/>
                </a:solidFill>
                <a:latin typeface="+mn-lt"/>
                <a:ea typeface="+mn-ea"/>
                <a:cs typeface="+mn-cs"/>
              </a:rPr>
              <a:t>- In this attack, adversaries maintain presence counts of users while answers are received for sensitive topics. After 4 weeks, adversaries sort the list of answerers by descending order of counts, and draw a line after each answerer in the list with the hope that a large number of answerers are included in the list above the line. </a:t>
            </a:r>
          </a:p>
          <a:p>
            <a:pPr algn="l" rtl="0"/>
            <a:endParaRPr lang="en-US" sz="1200" kern="1200" baseline="0" dirty="0" smtClean="0">
              <a:solidFill>
                <a:schemeClr val="tx1"/>
              </a:solidFill>
              <a:latin typeface="+mn-lt"/>
              <a:ea typeface="+mn-ea"/>
              <a:cs typeface="+mn-cs"/>
            </a:endParaRPr>
          </a:p>
          <a:p>
            <a:pPr algn="l" rtl="0"/>
            <a:endParaRPr lang="en-US" sz="1200" kern="1200" baseline="0" dirty="0" smtClean="0">
              <a:solidFill>
                <a:schemeClr val="tx1"/>
              </a:solidFill>
              <a:latin typeface="+mn-lt"/>
              <a:ea typeface="+mn-ea"/>
              <a:cs typeface="+mn-cs"/>
            </a:endParaRPr>
          </a:p>
          <a:p>
            <a:pPr algn="l" rtl="0"/>
            <a:r>
              <a:rPr lang="en-US" sz="1200" kern="1200" baseline="0" dirty="0" smtClean="0">
                <a:solidFill>
                  <a:schemeClr val="tx1"/>
                </a:solidFill>
                <a:latin typeface="+mn-lt"/>
                <a:ea typeface="+mn-ea"/>
                <a:cs typeface="+mn-cs"/>
              </a:rPr>
              <a:t>Even after 4 weeks, the precision is at best 0.1 for rare topics, which provides plausible deniability.</a:t>
            </a:r>
            <a:endParaRPr lang="fa-IR" dirty="0"/>
          </a:p>
        </p:txBody>
      </p:sp>
      <p:sp>
        <p:nvSpPr>
          <p:cNvPr id="4" name="Slide Number Placeholder 3"/>
          <p:cNvSpPr>
            <a:spLocks noGrp="1"/>
          </p:cNvSpPr>
          <p:nvPr>
            <p:ph type="sldNum" sz="quarter" idx="10"/>
          </p:nvPr>
        </p:nvSpPr>
        <p:spPr/>
        <p:txBody>
          <a:bodyPr/>
          <a:lstStyle/>
          <a:p>
            <a:fld id="{A8EA30DB-AD58-41FC-B893-C5D5D34CBF4F}" type="slidenum">
              <a:rPr lang="fa-IR" smtClean="0"/>
              <a:pPr/>
              <a:t>9</a:t>
            </a:fld>
            <a:endParaRPr lang="fa-I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C0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fa-IR" smtClean="0"/>
              <a:t>9/14/2010</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B6F15528-21DE-4FAA-801E-634DDDAF4B2B}"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fa-IR" smtClean="0"/>
              <a:t>9/14/2010</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fa-IR" smtClean="0"/>
              <a:t>9/14/2010</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lvl1pPr>
              <a:defRPr sz="4000">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r>
              <a:rPr lang="fa-IR" smtClean="0"/>
              <a:t>9/14/2010</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B6F15528-21DE-4FAA-801E-634DDDAF4B2B}"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fa-IR" smtClean="0"/>
              <a:t>9/14/2010</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B6F15528-21DE-4FAA-801E-634DDDAF4B2B}"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fa-IR" smtClean="0"/>
              <a:t>9/14/2010</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fa-IR" smtClean="0"/>
              <a:t>9/14/2010</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fa-IR" smtClean="0"/>
              <a:t>9/14/2010</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fa-IR" smtClean="0"/>
              <a:t>9/14/2010</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fa-IR" smtClean="0"/>
              <a:t>9/14/2010</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fa-IR" smtClean="0"/>
              <a:t>9/14/2010</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304800" y="6416675"/>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a-IR" dirty="0" smtClean="0"/>
              <a:t>9/14/2010</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81800" y="64166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
        <p:nvSpPr>
          <p:cNvPr id="8" name="Rectangle 29"/>
          <p:cNvSpPr>
            <a:spLocks noChangeArrowheads="1"/>
          </p:cNvSpPr>
          <p:nvPr userDrawn="1"/>
        </p:nvSpPr>
        <p:spPr bwMode="auto">
          <a:xfrm>
            <a:off x="0" y="6324601"/>
            <a:ext cx="9150350" cy="533399"/>
          </a:xfrm>
          <a:prstGeom prst="rect">
            <a:avLst/>
          </a:prstGeom>
          <a:solidFill>
            <a:srgbClr val="7D110C"/>
          </a:solidFill>
          <a:ln w="9525">
            <a:noFill/>
            <a:miter lim="800000"/>
            <a:headEnd/>
            <a:tailEnd/>
          </a:ln>
        </p:spPr>
        <p:txBody>
          <a:bodyPr wrap="none" anchor="ctr"/>
          <a:lstStyle/>
          <a:p>
            <a:endParaRPr lang="en-US"/>
          </a:p>
        </p:txBody>
      </p:sp>
      <p:pic>
        <p:nvPicPr>
          <p:cNvPr id="9" name="Picture 33" descr="iuwide_psd_wh2"/>
          <p:cNvPicPr>
            <a:picLocks noChangeAspect="1" noChangeArrowheads="1"/>
          </p:cNvPicPr>
          <p:nvPr userDrawn="1"/>
        </p:nvPicPr>
        <p:blipFill>
          <a:blip r:embed="rId13" cstate="print"/>
          <a:srcRect/>
          <a:stretch>
            <a:fillRect/>
          </a:stretch>
        </p:blipFill>
        <p:spPr bwMode="auto">
          <a:xfrm>
            <a:off x="3886200" y="6425695"/>
            <a:ext cx="1143000" cy="373423"/>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b="1" kern="1200">
          <a:solidFill>
            <a:srgbClr val="C00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jpeg"/><Relationship Id="rId7" Type="http://schemas.openxmlformats.org/officeDocument/2006/relationships/image" Target="../media/image22.png"/><Relationship Id="rId8" Type="http://schemas.openxmlformats.org/officeDocument/2006/relationships/image" Target="../media/image23.jpeg"/><Relationship Id="rId9" Type="http://schemas.openxmlformats.org/officeDocument/2006/relationships/image" Target="../media/image24.jpeg"/><Relationship Id="rId10" Type="http://schemas.openxmlformats.org/officeDocument/2006/relationships/image" Target="../media/image25.jpe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hyperlink" Target="http://upload.wikimedia.org/wikipedia/commons/c/c8/ChaCha_Red_Logo.jpg" TargetMode="External"/><Relationship Id="rId4" Type="http://schemas.openxmlformats.org/officeDocument/2006/relationships/image" Target="../media/image26.jpeg"/><Relationship Id="rId5" Type="http://schemas.openxmlformats.org/officeDocument/2006/relationships/image" Target="../media/image27.jpeg"/><Relationship Id="rId6" Type="http://schemas.openxmlformats.org/officeDocument/2006/relationships/image" Target="../media/image28.jpe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jpe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image" Target="../media/image7.jpeg"/><Relationship Id="rId6" Type="http://schemas.openxmlformats.org/officeDocument/2006/relationships/image" Target="../media/image8.jpeg"/><Relationship Id="rId7" Type="http://schemas.openxmlformats.org/officeDocument/2006/relationships/image" Target="../media/image9.jpe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emf"/></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jpe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0"/>
            <a:ext cx="7772400" cy="1470025"/>
          </a:xfrm>
        </p:spPr>
        <p:txBody>
          <a:bodyPr>
            <a:normAutofit fontScale="90000"/>
          </a:bodyPr>
          <a:lstStyle/>
          <a:p>
            <a:r>
              <a:rPr lang="en-US" b="1" dirty="0" smtClean="0">
                <a:solidFill>
                  <a:srgbClr val="C00000"/>
                </a:solidFill>
              </a:rPr>
              <a:t>Pythia: </a:t>
            </a:r>
            <a:br>
              <a:rPr lang="en-US" b="1" dirty="0" smtClean="0">
                <a:solidFill>
                  <a:srgbClr val="C00000"/>
                </a:solidFill>
              </a:rPr>
            </a:br>
            <a:r>
              <a:rPr lang="en-US" b="1" dirty="0" smtClean="0">
                <a:solidFill>
                  <a:srgbClr val="C00000"/>
                </a:solidFill>
              </a:rPr>
              <a:t>A Privacy Aware, Peer-to-Peer Network for Social Search</a:t>
            </a:r>
            <a:endParaRPr lang="fa-IR" b="1" dirty="0">
              <a:solidFill>
                <a:srgbClr val="C00000"/>
              </a:solidFill>
            </a:endParaRPr>
          </a:p>
        </p:txBody>
      </p:sp>
      <p:sp>
        <p:nvSpPr>
          <p:cNvPr id="3" name="Subtitle 2"/>
          <p:cNvSpPr>
            <a:spLocks noGrp="1"/>
          </p:cNvSpPr>
          <p:nvPr>
            <p:ph type="subTitle" idx="1"/>
          </p:nvPr>
        </p:nvSpPr>
        <p:spPr>
          <a:xfrm>
            <a:off x="1371600" y="3657600"/>
            <a:ext cx="6400800" cy="2438400"/>
          </a:xfrm>
        </p:spPr>
        <p:txBody>
          <a:bodyPr>
            <a:normAutofit/>
          </a:bodyPr>
          <a:lstStyle/>
          <a:p>
            <a:r>
              <a:rPr lang="en-US" sz="2800" i="1" u="sng" dirty="0" err="1" smtClean="0">
                <a:solidFill>
                  <a:schemeClr val="tx1"/>
                </a:solidFill>
              </a:rPr>
              <a:t>Shirin</a:t>
            </a:r>
            <a:r>
              <a:rPr lang="en-US" sz="2800" i="1" u="sng" dirty="0" smtClean="0">
                <a:solidFill>
                  <a:schemeClr val="tx1"/>
                </a:solidFill>
              </a:rPr>
              <a:t> </a:t>
            </a:r>
            <a:r>
              <a:rPr lang="en-US" sz="2800" i="1" u="sng" dirty="0" err="1" smtClean="0">
                <a:solidFill>
                  <a:schemeClr val="tx1"/>
                </a:solidFill>
              </a:rPr>
              <a:t>Nilizadeh</a:t>
            </a:r>
            <a:r>
              <a:rPr lang="en-US" sz="2800" i="1" dirty="0" smtClean="0">
                <a:solidFill>
                  <a:schemeClr val="tx1"/>
                </a:solidFill>
              </a:rPr>
              <a:t>, </a:t>
            </a:r>
            <a:r>
              <a:rPr lang="en-US" sz="2800" i="1" dirty="0" err="1" smtClean="0">
                <a:solidFill>
                  <a:schemeClr val="tx1"/>
                </a:solidFill>
              </a:rPr>
              <a:t>Naveed</a:t>
            </a:r>
            <a:r>
              <a:rPr lang="en-US" sz="2800" i="1" dirty="0" smtClean="0">
                <a:solidFill>
                  <a:schemeClr val="tx1"/>
                </a:solidFill>
              </a:rPr>
              <a:t> </a:t>
            </a:r>
            <a:r>
              <a:rPr lang="en-US" sz="2800" i="1" dirty="0" err="1" smtClean="0">
                <a:solidFill>
                  <a:schemeClr val="tx1"/>
                </a:solidFill>
              </a:rPr>
              <a:t>Alam</a:t>
            </a:r>
            <a:r>
              <a:rPr lang="en-US" sz="2800" i="1" dirty="0" smtClean="0">
                <a:solidFill>
                  <a:schemeClr val="tx1"/>
                </a:solidFill>
              </a:rPr>
              <a:t>, </a:t>
            </a:r>
            <a:br>
              <a:rPr lang="en-US" sz="2800" i="1" dirty="0" smtClean="0">
                <a:solidFill>
                  <a:schemeClr val="tx1"/>
                </a:solidFill>
              </a:rPr>
            </a:br>
            <a:r>
              <a:rPr lang="en-US" sz="2800" i="1" dirty="0" smtClean="0">
                <a:solidFill>
                  <a:schemeClr val="tx1"/>
                </a:solidFill>
              </a:rPr>
              <a:t>Nathaniel Husted, </a:t>
            </a:r>
            <a:r>
              <a:rPr lang="en-US" sz="2800" i="1" dirty="0" err="1" smtClean="0">
                <a:solidFill>
                  <a:schemeClr val="tx1"/>
                </a:solidFill>
              </a:rPr>
              <a:t>Apu</a:t>
            </a:r>
            <a:r>
              <a:rPr lang="en-US" sz="2800" i="1" dirty="0" smtClean="0">
                <a:solidFill>
                  <a:schemeClr val="tx1"/>
                </a:solidFill>
              </a:rPr>
              <a:t> Kapadia</a:t>
            </a:r>
          </a:p>
        </p:txBody>
      </p:sp>
      <p:sp>
        <p:nvSpPr>
          <p:cNvPr id="5" name="TextBox 4"/>
          <p:cNvSpPr txBox="1"/>
          <p:nvPr/>
        </p:nvSpPr>
        <p:spPr>
          <a:xfrm>
            <a:off x="2438400" y="4800600"/>
            <a:ext cx="4267200" cy="1200329"/>
          </a:xfrm>
          <a:prstGeom prst="rect">
            <a:avLst/>
          </a:prstGeom>
          <a:noFill/>
        </p:spPr>
        <p:txBody>
          <a:bodyPr wrap="square" rtlCol="1">
            <a:spAutoFit/>
          </a:bodyPr>
          <a:lstStyle/>
          <a:p>
            <a:pPr algn="ctr"/>
            <a:r>
              <a:rPr lang="en-US" dirty="0" smtClean="0"/>
              <a:t>School of Informatics and Computing</a:t>
            </a:r>
          </a:p>
          <a:p>
            <a:pPr algn="ctr"/>
            <a:r>
              <a:rPr lang="en-US" dirty="0" smtClean="0"/>
              <a:t>Indiana University Bloomington</a:t>
            </a:r>
          </a:p>
          <a:p>
            <a:pPr algn="ctr"/>
            <a:endParaRPr lang="en-US" dirty="0"/>
          </a:p>
          <a:p>
            <a:pPr algn="ctr"/>
            <a:r>
              <a:rPr lang="en-US" dirty="0" smtClean="0"/>
              <a:t>WPES 2011</a:t>
            </a:r>
            <a:endParaRPr lang="fa-IR"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Discussion</a:t>
            </a:r>
            <a:endParaRPr lang="en-US" dirty="0">
              <a:solidFill>
                <a:srgbClr val="C00000"/>
              </a:solidFill>
            </a:endParaRPr>
          </a:p>
        </p:txBody>
      </p:sp>
      <p:sp>
        <p:nvSpPr>
          <p:cNvPr id="3" name="Content Placeholder 2"/>
          <p:cNvSpPr>
            <a:spLocks noGrp="1"/>
          </p:cNvSpPr>
          <p:nvPr>
            <p:ph idx="1"/>
          </p:nvPr>
        </p:nvSpPr>
        <p:spPr>
          <a:xfrm>
            <a:off x="457200" y="1371600"/>
            <a:ext cx="8229600" cy="5334000"/>
          </a:xfrm>
        </p:spPr>
        <p:txBody>
          <a:bodyPr>
            <a:normAutofit/>
          </a:bodyPr>
          <a:lstStyle/>
          <a:p>
            <a:pPr>
              <a:buNone/>
            </a:pPr>
            <a:r>
              <a:rPr lang="en-US" sz="2800" b="1" dirty="0" smtClean="0"/>
              <a:t>Shielding  </a:t>
            </a:r>
            <a:r>
              <a:rPr lang="en-US" sz="2400" dirty="0" smtClean="0"/>
              <a:t>Participants keep track of their anonymity sets, and compute their loss of anonymity when they ask or answer questions. </a:t>
            </a:r>
          </a:p>
          <a:p>
            <a:pPr>
              <a:buNone/>
            </a:pPr>
            <a:endParaRPr lang="en-US" sz="2400" b="1" dirty="0" smtClean="0"/>
          </a:p>
          <a:p>
            <a:pPr>
              <a:buNone/>
            </a:pPr>
            <a:r>
              <a:rPr lang="en-US" sz="2800" b="1" dirty="0" smtClean="0"/>
              <a:t>Reputation  </a:t>
            </a:r>
            <a:r>
              <a:rPr lang="en-US" sz="2400" dirty="0" smtClean="0"/>
              <a:t>Nodes could advertise their expertise along with reputation information for that expertise.</a:t>
            </a:r>
          </a:p>
          <a:p>
            <a:pPr>
              <a:buNone/>
            </a:pPr>
            <a:endParaRPr lang="en-US" sz="2400" b="1" dirty="0" smtClean="0"/>
          </a:p>
          <a:p>
            <a:pPr>
              <a:buNone/>
            </a:pPr>
            <a:r>
              <a:rPr lang="en-US" sz="2800" b="1" dirty="0" smtClean="0"/>
              <a:t>Incentives  </a:t>
            </a:r>
            <a:r>
              <a:rPr lang="en-US" sz="2400" dirty="0" smtClean="0"/>
              <a:t>Our current model largely relies on altruism. In addition to reputation mechanisms, simple policies can help control </a:t>
            </a:r>
            <a:r>
              <a:rPr lang="en-US" sz="2400" dirty="0" err="1" smtClean="0"/>
              <a:t>freeriding</a:t>
            </a:r>
            <a:endParaRPr lang="en-US" sz="24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03598642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normAutofit/>
          </a:bodyPr>
          <a:lstStyle/>
          <a:p>
            <a:r>
              <a:rPr lang="en-US" dirty="0" smtClean="0">
                <a:solidFill>
                  <a:srgbClr val="C00000"/>
                </a:solidFill>
              </a:rPr>
              <a:t>Thank you!</a:t>
            </a:r>
            <a:endParaRPr lang="fa-IR" dirty="0">
              <a:solidFill>
                <a:srgbClr val="C0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pic>
        <p:nvPicPr>
          <p:cNvPr id="3" name="Picture 2"/>
          <p:cNvPicPr>
            <a:picLocks noChangeAspect="1"/>
          </p:cNvPicPr>
          <p:nvPr/>
        </p:nvPicPr>
        <p:blipFill>
          <a:blip r:embed="rId2" cstate="print"/>
          <a:stretch>
            <a:fillRect/>
          </a:stretch>
        </p:blipFill>
        <p:spPr>
          <a:xfrm>
            <a:off x="1828800" y="4191000"/>
            <a:ext cx="5524500" cy="1270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15962"/>
          </a:xfrm>
        </p:spPr>
        <p:txBody>
          <a:bodyPr>
            <a:normAutofit fontScale="90000"/>
          </a:bodyPr>
          <a:lstStyle/>
          <a:p>
            <a:r>
              <a:rPr lang="en-US" dirty="0" smtClean="0">
                <a:solidFill>
                  <a:srgbClr val="C00000"/>
                </a:solidFill>
              </a:rPr>
              <a:t>Q&amp;A forums don’t actively locate experts</a:t>
            </a:r>
            <a:endParaRPr lang="en-US" dirty="0">
              <a:solidFill>
                <a:srgbClr val="C0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dirty="0"/>
          </a:p>
        </p:txBody>
      </p:sp>
      <p:pic>
        <p:nvPicPr>
          <p:cNvPr id="1030" name="Picture 6" descr="C:\Users\nili\Desktop\Quora.jpg"/>
          <p:cNvPicPr>
            <a:picLocks noChangeAspect="1" noChangeArrowheads="1"/>
          </p:cNvPicPr>
          <p:nvPr/>
        </p:nvPicPr>
        <p:blipFill>
          <a:blip r:embed="rId3" cstate="print"/>
          <a:srcRect/>
          <a:stretch>
            <a:fillRect/>
          </a:stretch>
        </p:blipFill>
        <p:spPr bwMode="auto">
          <a:xfrm>
            <a:off x="304800" y="3810000"/>
            <a:ext cx="1066800" cy="461210"/>
          </a:xfrm>
          <a:prstGeom prst="rect">
            <a:avLst/>
          </a:prstGeom>
          <a:noFill/>
        </p:spPr>
      </p:pic>
      <p:pic>
        <p:nvPicPr>
          <p:cNvPr id="1031" name="Picture 7" descr="C:\Users\nili\Desktop\askville.png"/>
          <p:cNvPicPr>
            <a:picLocks noChangeAspect="1" noChangeArrowheads="1"/>
          </p:cNvPicPr>
          <p:nvPr/>
        </p:nvPicPr>
        <p:blipFill>
          <a:blip r:embed="rId4" cstate="print"/>
          <a:srcRect/>
          <a:stretch>
            <a:fillRect/>
          </a:stretch>
        </p:blipFill>
        <p:spPr bwMode="auto">
          <a:xfrm>
            <a:off x="1219200" y="4495800"/>
            <a:ext cx="1447800" cy="540446"/>
          </a:xfrm>
          <a:prstGeom prst="rect">
            <a:avLst/>
          </a:prstGeom>
          <a:noFill/>
        </p:spPr>
      </p:pic>
      <p:pic>
        <p:nvPicPr>
          <p:cNvPr id="1033" name="Picture 9" descr="C:\Users\nili\Desktop\wikianswers.png"/>
          <p:cNvPicPr>
            <a:picLocks noChangeAspect="1" noChangeArrowheads="1"/>
          </p:cNvPicPr>
          <p:nvPr/>
        </p:nvPicPr>
        <p:blipFill>
          <a:blip r:embed="rId5" cstate="print"/>
          <a:srcRect/>
          <a:stretch>
            <a:fillRect/>
          </a:stretch>
        </p:blipFill>
        <p:spPr bwMode="auto">
          <a:xfrm>
            <a:off x="381000" y="4800600"/>
            <a:ext cx="1955800" cy="1466850"/>
          </a:xfrm>
          <a:prstGeom prst="rect">
            <a:avLst/>
          </a:prstGeom>
          <a:noFill/>
        </p:spPr>
      </p:pic>
      <p:pic>
        <p:nvPicPr>
          <p:cNvPr id="1034" name="Picture 10" descr="C:\Users\nili\Desktop\google-groups.jpg"/>
          <p:cNvPicPr>
            <a:picLocks noChangeAspect="1" noChangeArrowheads="1"/>
          </p:cNvPicPr>
          <p:nvPr/>
        </p:nvPicPr>
        <p:blipFill>
          <a:blip r:embed="rId6" cstate="print"/>
          <a:srcRect/>
          <a:stretch>
            <a:fillRect/>
          </a:stretch>
        </p:blipFill>
        <p:spPr bwMode="auto">
          <a:xfrm>
            <a:off x="228600" y="1600200"/>
            <a:ext cx="1401417" cy="1611630"/>
          </a:xfrm>
          <a:prstGeom prst="rect">
            <a:avLst/>
          </a:prstGeom>
          <a:noFill/>
        </p:spPr>
      </p:pic>
      <p:pic>
        <p:nvPicPr>
          <p:cNvPr id="1035" name="Picture 11" descr="C:\Users\nili\Desktop\yahoo-answers-logo.png"/>
          <p:cNvPicPr>
            <a:picLocks noChangeAspect="1" noChangeArrowheads="1"/>
          </p:cNvPicPr>
          <p:nvPr/>
        </p:nvPicPr>
        <p:blipFill>
          <a:blip r:embed="rId7" cstate="print"/>
          <a:srcRect/>
          <a:stretch>
            <a:fillRect/>
          </a:stretch>
        </p:blipFill>
        <p:spPr bwMode="auto">
          <a:xfrm>
            <a:off x="381000" y="2133600"/>
            <a:ext cx="2413000" cy="1809750"/>
          </a:xfrm>
          <a:prstGeom prst="rect">
            <a:avLst/>
          </a:prstGeom>
          <a:noFill/>
        </p:spPr>
      </p:pic>
      <p:pic>
        <p:nvPicPr>
          <p:cNvPr id="1028" name="Picture 4" descr="C:\Users\nili\Desktop\Fall 2011\WPES presentation\logos\aardvark_question.jpg"/>
          <p:cNvPicPr>
            <a:picLocks noChangeAspect="1" noChangeArrowheads="1"/>
          </p:cNvPicPr>
          <p:nvPr/>
        </p:nvPicPr>
        <p:blipFill>
          <a:blip r:embed="rId8" cstate="print"/>
          <a:srcRect/>
          <a:stretch>
            <a:fillRect/>
          </a:stretch>
        </p:blipFill>
        <p:spPr bwMode="auto">
          <a:xfrm>
            <a:off x="5257801" y="2154733"/>
            <a:ext cx="1752600" cy="2585085"/>
          </a:xfrm>
          <a:prstGeom prst="rect">
            <a:avLst/>
          </a:prstGeom>
          <a:noFill/>
        </p:spPr>
      </p:pic>
      <p:pic>
        <p:nvPicPr>
          <p:cNvPr id="1029" name="Picture 5" descr="C:\Users\nili\Desktop\Fall 2011\WPES presentation\logos\aardvark_alert.jpg"/>
          <p:cNvPicPr>
            <a:picLocks noChangeAspect="1" noChangeArrowheads="1"/>
          </p:cNvPicPr>
          <p:nvPr/>
        </p:nvPicPr>
        <p:blipFill>
          <a:blip r:embed="rId9" cstate="print"/>
          <a:srcRect/>
          <a:stretch>
            <a:fillRect/>
          </a:stretch>
        </p:blipFill>
        <p:spPr bwMode="auto">
          <a:xfrm>
            <a:off x="7086600" y="2888159"/>
            <a:ext cx="1828800" cy="2612571"/>
          </a:xfrm>
          <a:prstGeom prst="rect">
            <a:avLst/>
          </a:prstGeom>
          <a:noFill/>
        </p:spPr>
      </p:pic>
      <p:sp>
        <p:nvSpPr>
          <p:cNvPr id="11" name="TextBox 10"/>
          <p:cNvSpPr txBox="1"/>
          <p:nvPr/>
        </p:nvSpPr>
        <p:spPr>
          <a:xfrm>
            <a:off x="6934200" y="5562600"/>
            <a:ext cx="2286000" cy="261610"/>
          </a:xfrm>
          <a:prstGeom prst="rect">
            <a:avLst/>
          </a:prstGeom>
          <a:noFill/>
        </p:spPr>
        <p:txBody>
          <a:bodyPr wrap="square" rtlCol="0">
            <a:spAutoFit/>
          </a:bodyPr>
          <a:lstStyle/>
          <a:p>
            <a:r>
              <a:rPr lang="en-US" sz="1100" i="1" dirty="0" smtClean="0">
                <a:solidFill>
                  <a:srgbClr val="7F7F7F"/>
                </a:solidFill>
              </a:rPr>
              <a:t>Pictures taken from </a:t>
            </a:r>
            <a:r>
              <a:rPr lang="en-US" sz="1100" i="1" dirty="0" err="1" smtClean="0">
                <a:solidFill>
                  <a:srgbClr val="7F7F7F"/>
                </a:solidFill>
              </a:rPr>
              <a:t>touchtip.com</a:t>
            </a:r>
            <a:endParaRPr lang="en-US" sz="1100" i="1" dirty="0">
              <a:solidFill>
                <a:srgbClr val="7F7F7F"/>
              </a:solidFill>
            </a:endParaRPr>
          </a:p>
        </p:txBody>
      </p:sp>
      <p:sp>
        <p:nvSpPr>
          <p:cNvPr id="13" name="TextBox 12"/>
          <p:cNvSpPr txBox="1"/>
          <p:nvPr/>
        </p:nvSpPr>
        <p:spPr>
          <a:xfrm>
            <a:off x="3048000" y="5867400"/>
            <a:ext cx="2219070" cy="261610"/>
          </a:xfrm>
          <a:prstGeom prst="rect">
            <a:avLst/>
          </a:prstGeom>
          <a:noFill/>
        </p:spPr>
        <p:txBody>
          <a:bodyPr wrap="square" rtlCol="0">
            <a:spAutoFit/>
          </a:bodyPr>
          <a:lstStyle/>
          <a:p>
            <a:r>
              <a:rPr lang="en-US" sz="1100" i="1" dirty="0" smtClean="0">
                <a:solidFill>
                  <a:srgbClr val="7F7F7F"/>
                </a:solidFill>
              </a:rPr>
              <a:t>Picture taken from </a:t>
            </a:r>
            <a:r>
              <a:rPr lang="en-US" sz="1100" i="1" dirty="0" err="1" smtClean="0">
                <a:solidFill>
                  <a:srgbClr val="7F7F7F"/>
                </a:solidFill>
              </a:rPr>
              <a:t>nerdliness.com</a:t>
            </a:r>
            <a:endParaRPr lang="en-US" sz="1100" i="1" dirty="0">
              <a:solidFill>
                <a:srgbClr val="7F7F7F"/>
              </a:solidFill>
            </a:endParaRPr>
          </a:p>
        </p:txBody>
      </p:sp>
      <p:pic>
        <p:nvPicPr>
          <p:cNvPr id="3" name="Picture 2" descr="C:\Users\nili\Desktop\Fall 2011\WPES presentation\logos\aardvark-ping-httpwww.nerdliness.comcategorynews.jpg"/>
          <p:cNvPicPr>
            <a:picLocks noChangeAspect="1" noChangeArrowheads="1"/>
          </p:cNvPicPr>
          <p:nvPr/>
        </p:nvPicPr>
        <p:blipFill>
          <a:blip r:embed="rId10" cstate="print"/>
          <a:srcRect/>
          <a:stretch>
            <a:fillRect/>
          </a:stretch>
        </p:blipFill>
        <p:spPr bwMode="auto">
          <a:xfrm>
            <a:off x="2895600" y="1371600"/>
            <a:ext cx="2239754" cy="4295804"/>
          </a:xfrm>
          <a:prstGeom prst="rect">
            <a:avLst/>
          </a:prstGeom>
          <a:noFill/>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Social search leverages humans for more relevant results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pic>
        <p:nvPicPr>
          <p:cNvPr id="18435" name="Picture 3" descr="File:ChaCha Red Logo.jpg">
            <a:hlinkClick r:id="rId3"/>
          </p:cNvPr>
          <p:cNvPicPr>
            <a:picLocks noChangeAspect="1" noChangeArrowheads="1"/>
          </p:cNvPicPr>
          <p:nvPr/>
        </p:nvPicPr>
        <p:blipFill>
          <a:blip r:embed="rId4" cstate="print"/>
          <a:srcRect/>
          <a:stretch>
            <a:fillRect/>
          </a:stretch>
        </p:blipFill>
        <p:spPr bwMode="auto">
          <a:xfrm>
            <a:off x="7162800" y="3276600"/>
            <a:ext cx="1512047" cy="578358"/>
          </a:xfrm>
          <a:prstGeom prst="rect">
            <a:avLst/>
          </a:prstGeom>
          <a:noFill/>
        </p:spPr>
      </p:pic>
      <p:pic>
        <p:nvPicPr>
          <p:cNvPr id="1026" name="Picture 2" descr="C:\Users\nili\Pictures\chacha.jpg"/>
          <p:cNvPicPr>
            <a:picLocks noChangeAspect="1" noChangeArrowheads="1"/>
          </p:cNvPicPr>
          <p:nvPr/>
        </p:nvPicPr>
        <p:blipFill>
          <a:blip r:embed="rId5" cstate="print"/>
          <a:srcRect/>
          <a:stretch>
            <a:fillRect/>
          </a:stretch>
        </p:blipFill>
        <p:spPr bwMode="auto">
          <a:xfrm>
            <a:off x="2438400" y="1600200"/>
            <a:ext cx="4495800" cy="4495800"/>
          </a:xfrm>
          <a:prstGeom prst="rect">
            <a:avLst/>
          </a:prstGeom>
          <a:noFill/>
        </p:spPr>
      </p:pic>
      <p:sp>
        <p:nvSpPr>
          <p:cNvPr id="8" name="TextBox 7"/>
          <p:cNvSpPr txBox="1"/>
          <p:nvPr/>
        </p:nvSpPr>
        <p:spPr>
          <a:xfrm>
            <a:off x="3505200" y="6172200"/>
            <a:ext cx="2590800" cy="261610"/>
          </a:xfrm>
          <a:prstGeom prst="rect">
            <a:avLst/>
          </a:prstGeom>
          <a:noFill/>
        </p:spPr>
        <p:txBody>
          <a:bodyPr wrap="square" rtlCol="0">
            <a:spAutoFit/>
          </a:bodyPr>
          <a:lstStyle/>
          <a:p>
            <a:r>
              <a:rPr lang="en-US" sz="1100" i="1" dirty="0" smtClean="0"/>
              <a:t>Picture taken from answers.chacha.com</a:t>
            </a:r>
          </a:p>
        </p:txBody>
      </p:sp>
      <p:sp>
        <p:nvSpPr>
          <p:cNvPr id="9" name="Rectangle 8"/>
          <p:cNvSpPr/>
          <p:nvPr/>
        </p:nvSpPr>
        <p:spPr>
          <a:xfrm>
            <a:off x="1524000" y="1371600"/>
            <a:ext cx="2743200" cy="6858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t>Example</a:t>
            </a:r>
          </a:p>
          <a:p>
            <a:r>
              <a:rPr lang="en-US" sz="1400" dirty="0" smtClean="0"/>
              <a:t>Where does the shoe company Nike get its name from?</a:t>
            </a:r>
            <a:endParaRPr lang="en-US" sz="1400" dirty="0"/>
          </a:p>
        </p:txBody>
      </p:sp>
      <p:sp>
        <p:nvSpPr>
          <p:cNvPr id="10" name="Rectangle 9"/>
          <p:cNvSpPr/>
          <p:nvPr/>
        </p:nvSpPr>
        <p:spPr>
          <a:xfrm>
            <a:off x="609600" y="5029200"/>
            <a:ext cx="3200400" cy="1143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t>Example</a:t>
            </a:r>
          </a:p>
          <a:p>
            <a:r>
              <a:rPr lang="en-US" sz="1400" dirty="0" smtClean="0"/>
              <a:t>The company name was changed from BRS (Blue Ribbon Shoes) to Nike, Inc. in 1978. Named after Nike, the Greek goddess of the victory.</a:t>
            </a:r>
            <a:endParaRPr lang="en-US" sz="1400" dirty="0"/>
          </a:p>
        </p:txBody>
      </p:sp>
      <p:pic>
        <p:nvPicPr>
          <p:cNvPr id="11" name="Picture 4" descr="C:\Users\nili\Desktop\FBQuestions.jpg"/>
          <p:cNvPicPr>
            <a:picLocks noChangeAspect="1" noChangeArrowheads="1"/>
          </p:cNvPicPr>
          <p:nvPr/>
        </p:nvPicPr>
        <p:blipFill>
          <a:blip r:embed="rId6" cstate="print"/>
          <a:srcRect/>
          <a:stretch>
            <a:fillRect/>
          </a:stretch>
        </p:blipFill>
        <p:spPr bwMode="auto">
          <a:xfrm>
            <a:off x="6019800" y="1524000"/>
            <a:ext cx="2667000" cy="576816"/>
          </a:xfrm>
          <a:prstGeom prst="rect">
            <a:avLst/>
          </a:prstGeom>
          <a:noFill/>
        </p:spPr>
      </p:pic>
    </p:spTree>
    <p:extLst>
      <p:ext uri="{BB962C8B-B14F-4D97-AF65-F5344CB8AC3E}">
        <p14:creationId xmlns:p14="http://schemas.microsoft.com/office/powerpoint/2010/main" val="21876306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15</a:t>
            </a:fld>
            <a:endParaRPr lang="en-US">
              <a:solidFill>
                <a:prstClr val="black">
                  <a:tint val="75000"/>
                </a:prstClr>
              </a:solidFill>
            </a:endParaRPr>
          </a:p>
        </p:txBody>
      </p:sp>
      <p:sp>
        <p:nvSpPr>
          <p:cNvPr id="10" name="Cloud 9"/>
          <p:cNvSpPr/>
          <p:nvPr/>
        </p:nvSpPr>
        <p:spPr>
          <a:xfrm>
            <a:off x="304800" y="70513"/>
            <a:ext cx="4800600" cy="2971800"/>
          </a:xfrm>
          <a:prstGeom prst="cloud">
            <a:avLst/>
          </a:prstGeom>
          <a:solidFill>
            <a:schemeClr val="lt1">
              <a:alpha val="5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solidFill>
                <a:prstClr val="black"/>
              </a:solidFill>
            </a:endParaRPr>
          </a:p>
        </p:txBody>
      </p:sp>
      <p:sp>
        <p:nvSpPr>
          <p:cNvPr id="11" name="Cloud 10"/>
          <p:cNvSpPr/>
          <p:nvPr/>
        </p:nvSpPr>
        <p:spPr>
          <a:xfrm>
            <a:off x="5105400" y="228600"/>
            <a:ext cx="3733800" cy="3505200"/>
          </a:xfrm>
          <a:prstGeom prst="cloud">
            <a:avLst/>
          </a:prstGeom>
          <a:solidFill>
            <a:schemeClr val="lt1">
              <a:alpha val="49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prstClr val="black"/>
              </a:solidFill>
            </a:endParaRPr>
          </a:p>
        </p:txBody>
      </p:sp>
      <p:sp>
        <p:nvSpPr>
          <p:cNvPr id="12" name="Cloud 11"/>
          <p:cNvSpPr/>
          <p:nvPr/>
        </p:nvSpPr>
        <p:spPr>
          <a:xfrm>
            <a:off x="152400" y="3048000"/>
            <a:ext cx="4682888" cy="3124200"/>
          </a:xfrm>
          <a:prstGeom prst="cloud">
            <a:avLst/>
          </a:prstGeom>
          <a:solidFill>
            <a:schemeClr val="lt1">
              <a:alpha val="51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solidFill>
                <a:prstClr val="black"/>
              </a:solidFill>
            </a:endParaRPr>
          </a:p>
        </p:txBody>
      </p:sp>
      <p:sp>
        <p:nvSpPr>
          <p:cNvPr id="13" name="Cloud 12"/>
          <p:cNvSpPr/>
          <p:nvPr/>
        </p:nvSpPr>
        <p:spPr>
          <a:xfrm>
            <a:off x="4630002" y="3807367"/>
            <a:ext cx="4209198" cy="2669633"/>
          </a:xfrm>
          <a:prstGeom prst="cloud">
            <a:avLst/>
          </a:prstGeom>
          <a:solidFill>
            <a:schemeClr val="lt1">
              <a:alpha val="49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14" name="Oval 13"/>
          <p:cNvSpPr/>
          <p:nvPr/>
        </p:nvSpPr>
        <p:spPr>
          <a:xfrm>
            <a:off x="685800" y="1266967"/>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Oval 14"/>
          <p:cNvSpPr/>
          <p:nvPr/>
        </p:nvSpPr>
        <p:spPr>
          <a:xfrm>
            <a:off x="2922896" y="568657"/>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Oval 15"/>
          <p:cNvSpPr/>
          <p:nvPr/>
        </p:nvSpPr>
        <p:spPr>
          <a:xfrm>
            <a:off x="1517177" y="4607256"/>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Oval 16"/>
          <p:cNvSpPr/>
          <p:nvPr/>
        </p:nvSpPr>
        <p:spPr>
          <a:xfrm>
            <a:off x="1304499" y="1828800"/>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Oval 17"/>
          <p:cNvSpPr/>
          <p:nvPr/>
        </p:nvSpPr>
        <p:spPr>
          <a:xfrm>
            <a:off x="2095500" y="1647967"/>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Oval 18"/>
          <p:cNvSpPr/>
          <p:nvPr/>
        </p:nvSpPr>
        <p:spPr>
          <a:xfrm>
            <a:off x="2197289" y="907576"/>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Oval 19"/>
          <p:cNvSpPr/>
          <p:nvPr/>
        </p:nvSpPr>
        <p:spPr>
          <a:xfrm>
            <a:off x="3737285" y="2162106"/>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 name="Oval 20"/>
          <p:cNvSpPr/>
          <p:nvPr/>
        </p:nvSpPr>
        <p:spPr>
          <a:xfrm>
            <a:off x="3068472" y="1371600"/>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Oval 21"/>
          <p:cNvSpPr/>
          <p:nvPr/>
        </p:nvSpPr>
        <p:spPr>
          <a:xfrm>
            <a:off x="2552700" y="2286000"/>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 name="Oval 22"/>
          <p:cNvSpPr/>
          <p:nvPr/>
        </p:nvSpPr>
        <p:spPr>
          <a:xfrm>
            <a:off x="3787254" y="685800"/>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4495800" y="1447800"/>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Oval 24"/>
          <p:cNvSpPr/>
          <p:nvPr/>
        </p:nvSpPr>
        <p:spPr>
          <a:xfrm>
            <a:off x="1447800" y="721057"/>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p:nvSpPr>
        <p:spPr>
          <a:xfrm>
            <a:off x="2646528" y="3467668"/>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p:nvSpPr>
        <p:spPr>
          <a:xfrm>
            <a:off x="762000" y="4150056"/>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p:nvSpPr>
        <p:spPr>
          <a:xfrm>
            <a:off x="1761699" y="3539318"/>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p:nvSpPr>
        <p:spPr>
          <a:xfrm>
            <a:off x="2476500" y="4378656"/>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Oval 29"/>
          <p:cNvSpPr/>
          <p:nvPr/>
        </p:nvSpPr>
        <p:spPr>
          <a:xfrm>
            <a:off x="3525672" y="3996518"/>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Oval 30"/>
          <p:cNvSpPr/>
          <p:nvPr/>
        </p:nvSpPr>
        <p:spPr>
          <a:xfrm>
            <a:off x="2288843" y="5157715"/>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2" name="Oval 31"/>
          <p:cNvSpPr/>
          <p:nvPr/>
        </p:nvSpPr>
        <p:spPr>
          <a:xfrm>
            <a:off x="3711200" y="3149073"/>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 name="Oval 32"/>
          <p:cNvSpPr/>
          <p:nvPr/>
        </p:nvSpPr>
        <p:spPr>
          <a:xfrm>
            <a:off x="4228824" y="4445611"/>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4" name="Oval 33"/>
          <p:cNvSpPr/>
          <p:nvPr/>
        </p:nvSpPr>
        <p:spPr>
          <a:xfrm>
            <a:off x="3391468" y="5142931"/>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5741337" y="1518460"/>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6" name="Oval 35"/>
          <p:cNvSpPr/>
          <p:nvPr/>
        </p:nvSpPr>
        <p:spPr>
          <a:xfrm>
            <a:off x="5272439" y="2404281"/>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 name="Oval 36"/>
          <p:cNvSpPr/>
          <p:nvPr/>
        </p:nvSpPr>
        <p:spPr>
          <a:xfrm>
            <a:off x="5910829" y="2975138"/>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 name="Oval 37"/>
          <p:cNvSpPr/>
          <p:nvPr/>
        </p:nvSpPr>
        <p:spPr>
          <a:xfrm>
            <a:off x="6734601" y="2743200"/>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Oval 38"/>
          <p:cNvSpPr/>
          <p:nvPr/>
        </p:nvSpPr>
        <p:spPr>
          <a:xfrm>
            <a:off x="6524199" y="1947081"/>
            <a:ext cx="448101"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 name="Oval 39"/>
          <p:cNvSpPr/>
          <p:nvPr/>
        </p:nvSpPr>
        <p:spPr>
          <a:xfrm>
            <a:off x="7755340" y="1327813"/>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Oval 40"/>
          <p:cNvSpPr/>
          <p:nvPr/>
        </p:nvSpPr>
        <p:spPr>
          <a:xfrm>
            <a:off x="6515100" y="568657"/>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2" name="Oval 41"/>
          <p:cNvSpPr/>
          <p:nvPr/>
        </p:nvSpPr>
        <p:spPr>
          <a:xfrm>
            <a:off x="8315467" y="1961866"/>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Oval 42"/>
          <p:cNvSpPr/>
          <p:nvPr/>
        </p:nvSpPr>
        <p:spPr>
          <a:xfrm>
            <a:off x="7620000" y="2590800"/>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4" name="Oval 43"/>
          <p:cNvSpPr/>
          <p:nvPr/>
        </p:nvSpPr>
        <p:spPr>
          <a:xfrm>
            <a:off x="7772400" y="504967"/>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5" name="Oval 44"/>
          <p:cNvSpPr/>
          <p:nvPr/>
        </p:nvSpPr>
        <p:spPr>
          <a:xfrm>
            <a:off x="6984810" y="1371600"/>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Oval 45"/>
          <p:cNvSpPr/>
          <p:nvPr/>
        </p:nvSpPr>
        <p:spPr>
          <a:xfrm>
            <a:off x="1212377" y="5241877"/>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5426081" y="4183533"/>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8" name="Oval 47"/>
          <p:cNvSpPr/>
          <p:nvPr/>
        </p:nvSpPr>
        <p:spPr>
          <a:xfrm>
            <a:off x="7233313" y="4117072"/>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9" name="Oval 48"/>
          <p:cNvSpPr/>
          <p:nvPr/>
        </p:nvSpPr>
        <p:spPr>
          <a:xfrm>
            <a:off x="6515100" y="4031626"/>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0" name="Oval 49"/>
          <p:cNvSpPr/>
          <p:nvPr/>
        </p:nvSpPr>
        <p:spPr>
          <a:xfrm>
            <a:off x="7772400" y="4686300"/>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1" name="Oval 50"/>
          <p:cNvSpPr/>
          <p:nvPr/>
        </p:nvSpPr>
        <p:spPr>
          <a:xfrm>
            <a:off x="6618027" y="5348785"/>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Oval 51"/>
          <p:cNvSpPr/>
          <p:nvPr/>
        </p:nvSpPr>
        <p:spPr>
          <a:xfrm>
            <a:off x="7391400" y="5402806"/>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3" name="Oval 52"/>
          <p:cNvSpPr/>
          <p:nvPr/>
        </p:nvSpPr>
        <p:spPr>
          <a:xfrm>
            <a:off x="5808292" y="5577385"/>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4" name="Oval 53"/>
          <p:cNvSpPr/>
          <p:nvPr/>
        </p:nvSpPr>
        <p:spPr>
          <a:xfrm>
            <a:off x="5105400" y="5143500"/>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56" name="Straight Connector 55"/>
          <p:cNvCxnSpPr>
            <a:stCxn id="14" idx="7"/>
            <a:endCxn id="25" idx="3"/>
          </p:cNvCxnSpPr>
          <p:nvPr/>
        </p:nvCxnSpPr>
        <p:spPr>
          <a:xfrm flipV="1">
            <a:off x="1076045" y="1111302"/>
            <a:ext cx="438710" cy="222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14" idx="4"/>
            <a:endCxn id="17" idx="1"/>
          </p:cNvCxnSpPr>
          <p:nvPr/>
        </p:nvCxnSpPr>
        <p:spPr>
          <a:xfrm>
            <a:off x="914400" y="1724167"/>
            <a:ext cx="457054" cy="17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25" idx="6"/>
            <a:endCxn id="19" idx="1"/>
          </p:cNvCxnSpPr>
          <p:nvPr/>
        </p:nvCxnSpPr>
        <p:spPr>
          <a:xfrm>
            <a:off x="1905000" y="949657"/>
            <a:ext cx="359244" cy="24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14" idx="6"/>
            <a:endCxn id="19" idx="3"/>
          </p:cNvCxnSpPr>
          <p:nvPr/>
        </p:nvCxnSpPr>
        <p:spPr>
          <a:xfrm flipV="1">
            <a:off x="1143000" y="1297821"/>
            <a:ext cx="1121244" cy="197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19" idx="3"/>
            <a:endCxn id="18" idx="0"/>
          </p:cNvCxnSpPr>
          <p:nvPr/>
        </p:nvCxnSpPr>
        <p:spPr>
          <a:xfrm>
            <a:off x="2264244" y="1297821"/>
            <a:ext cx="59856" cy="350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18" idx="5"/>
            <a:endCxn id="22" idx="0"/>
          </p:cNvCxnSpPr>
          <p:nvPr/>
        </p:nvCxnSpPr>
        <p:spPr>
          <a:xfrm>
            <a:off x="2485745" y="2038212"/>
            <a:ext cx="295555" cy="247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18" idx="4"/>
            <a:endCxn id="17" idx="5"/>
          </p:cNvCxnSpPr>
          <p:nvPr/>
        </p:nvCxnSpPr>
        <p:spPr>
          <a:xfrm flipH="1">
            <a:off x="1694744" y="2105167"/>
            <a:ext cx="629356" cy="113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17" idx="5"/>
            <a:endCxn id="22" idx="2"/>
          </p:cNvCxnSpPr>
          <p:nvPr/>
        </p:nvCxnSpPr>
        <p:spPr>
          <a:xfrm>
            <a:off x="1694744" y="2219045"/>
            <a:ext cx="857956" cy="295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19" idx="7"/>
            <a:endCxn id="15" idx="2"/>
          </p:cNvCxnSpPr>
          <p:nvPr/>
        </p:nvCxnSpPr>
        <p:spPr>
          <a:xfrm flipV="1">
            <a:off x="2587534" y="797257"/>
            <a:ext cx="335362" cy="177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15" idx="4"/>
            <a:endCxn id="21" idx="0"/>
          </p:cNvCxnSpPr>
          <p:nvPr/>
        </p:nvCxnSpPr>
        <p:spPr>
          <a:xfrm>
            <a:off x="3151496" y="1025857"/>
            <a:ext cx="145576" cy="345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19" idx="5"/>
            <a:endCxn id="21" idx="2"/>
          </p:cNvCxnSpPr>
          <p:nvPr/>
        </p:nvCxnSpPr>
        <p:spPr>
          <a:xfrm>
            <a:off x="2587534" y="1297821"/>
            <a:ext cx="480938" cy="302379"/>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18" idx="6"/>
            <a:endCxn id="21" idx="3"/>
          </p:cNvCxnSpPr>
          <p:nvPr/>
        </p:nvCxnSpPr>
        <p:spPr>
          <a:xfrm flipV="1">
            <a:off x="2552700" y="1761845"/>
            <a:ext cx="582727" cy="114722"/>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22" idx="6"/>
            <a:endCxn id="20" idx="3"/>
          </p:cNvCxnSpPr>
          <p:nvPr/>
        </p:nvCxnSpPr>
        <p:spPr>
          <a:xfrm>
            <a:off x="3009900" y="2514600"/>
            <a:ext cx="794340" cy="37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23" idx="4"/>
            <a:endCxn id="21" idx="7"/>
          </p:cNvCxnSpPr>
          <p:nvPr/>
        </p:nvCxnSpPr>
        <p:spPr>
          <a:xfrm flipH="1">
            <a:off x="3458717" y="1143000"/>
            <a:ext cx="557137" cy="295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15" idx="6"/>
            <a:endCxn id="23" idx="2"/>
          </p:cNvCxnSpPr>
          <p:nvPr/>
        </p:nvCxnSpPr>
        <p:spPr>
          <a:xfrm>
            <a:off x="3380096" y="797257"/>
            <a:ext cx="407158" cy="117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23" idx="6"/>
            <a:endCxn id="24" idx="0"/>
          </p:cNvCxnSpPr>
          <p:nvPr/>
        </p:nvCxnSpPr>
        <p:spPr>
          <a:xfrm>
            <a:off x="4244454" y="914400"/>
            <a:ext cx="479946"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20" idx="6"/>
            <a:endCxn id="24" idx="4"/>
          </p:cNvCxnSpPr>
          <p:nvPr/>
        </p:nvCxnSpPr>
        <p:spPr>
          <a:xfrm flipV="1">
            <a:off x="4194485" y="1905000"/>
            <a:ext cx="529915" cy="485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21" idx="5"/>
            <a:endCxn id="20" idx="1"/>
          </p:cNvCxnSpPr>
          <p:nvPr/>
        </p:nvCxnSpPr>
        <p:spPr>
          <a:xfrm>
            <a:off x="3458717" y="1761845"/>
            <a:ext cx="345523" cy="467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23" idx="5"/>
            <a:endCxn id="20" idx="0"/>
          </p:cNvCxnSpPr>
          <p:nvPr/>
        </p:nvCxnSpPr>
        <p:spPr>
          <a:xfrm flipH="1">
            <a:off x="3965885" y="1076045"/>
            <a:ext cx="211614" cy="10860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20" idx="4"/>
            <a:endCxn id="32" idx="0"/>
          </p:cNvCxnSpPr>
          <p:nvPr/>
        </p:nvCxnSpPr>
        <p:spPr>
          <a:xfrm flipH="1">
            <a:off x="3939800" y="2619306"/>
            <a:ext cx="26085" cy="5297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22" idx="4"/>
            <a:endCxn id="26" idx="0"/>
          </p:cNvCxnSpPr>
          <p:nvPr/>
        </p:nvCxnSpPr>
        <p:spPr>
          <a:xfrm>
            <a:off x="2781300" y="2743200"/>
            <a:ext cx="93828" cy="724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20" idx="4"/>
            <a:endCxn id="26" idx="0"/>
          </p:cNvCxnSpPr>
          <p:nvPr/>
        </p:nvCxnSpPr>
        <p:spPr>
          <a:xfrm flipH="1">
            <a:off x="2875128" y="2619306"/>
            <a:ext cx="1090757" cy="8483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32" idx="2"/>
            <a:endCxn id="26" idx="6"/>
          </p:cNvCxnSpPr>
          <p:nvPr/>
        </p:nvCxnSpPr>
        <p:spPr>
          <a:xfrm flipH="1">
            <a:off x="3103728" y="3377673"/>
            <a:ext cx="607472" cy="318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7" idx="4"/>
            <a:endCxn id="28" idx="1"/>
          </p:cNvCxnSpPr>
          <p:nvPr/>
        </p:nvCxnSpPr>
        <p:spPr>
          <a:xfrm>
            <a:off x="1533099" y="2286000"/>
            <a:ext cx="295555" cy="1320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22" idx="3"/>
            <a:endCxn id="28" idx="0"/>
          </p:cNvCxnSpPr>
          <p:nvPr/>
        </p:nvCxnSpPr>
        <p:spPr>
          <a:xfrm flipH="1">
            <a:off x="1990299" y="2676245"/>
            <a:ext cx="629356" cy="8630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27" idx="7"/>
            <a:endCxn id="28" idx="3"/>
          </p:cNvCxnSpPr>
          <p:nvPr/>
        </p:nvCxnSpPr>
        <p:spPr>
          <a:xfrm flipV="1">
            <a:off x="1152245" y="3929563"/>
            <a:ext cx="676409" cy="287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7" idx="3"/>
            <a:endCxn id="27" idx="0"/>
          </p:cNvCxnSpPr>
          <p:nvPr/>
        </p:nvCxnSpPr>
        <p:spPr>
          <a:xfrm flipH="1">
            <a:off x="990600" y="2219045"/>
            <a:ext cx="380854" cy="1931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27" idx="4"/>
            <a:endCxn id="46" idx="1"/>
          </p:cNvCxnSpPr>
          <p:nvPr/>
        </p:nvCxnSpPr>
        <p:spPr>
          <a:xfrm>
            <a:off x="990600" y="4607256"/>
            <a:ext cx="288732" cy="701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27" idx="6"/>
            <a:endCxn id="16" idx="1"/>
          </p:cNvCxnSpPr>
          <p:nvPr/>
        </p:nvCxnSpPr>
        <p:spPr>
          <a:xfrm>
            <a:off x="1219200" y="4378656"/>
            <a:ext cx="364932" cy="295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46" idx="7"/>
            <a:endCxn id="16" idx="4"/>
          </p:cNvCxnSpPr>
          <p:nvPr/>
        </p:nvCxnSpPr>
        <p:spPr>
          <a:xfrm flipV="1">
            <a:off x="1602622" y="5064456"/>
            <a:ext cx="143155" cy="244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16" idx="0"/>
            <a:endCxn id="28" idx="4"/>
          </p:cNvCxnSpPr>
          <p:nvPr/>
        </p:nvCxnSpPr>
        <p:spPr>
          <a:xfrm flipV="1">
            <a:off x="1745777" y="3996518"/>
            <a:ext cx="244522" cy="610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16" idx="7"/>
            <a:endCxn id="29" idx="2"/>
          </p:cNvCxnSpPr>
          <p:nvPr/>
        </p:nvCxnSpPr>
        <p:spPr>
          <a:xfrm flipV="1">
            <a:off x="1907422" y="4607256"/>
            <a:ext cx="569078" cy="66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16" idx="5"/>
            <a:endCxn id="31" idx="1"/>
          </p:cNvCxnSpPr>
          <p:nvPr/>
        </p:nvCxnSpPr>
        <p:spPr>
          <a:xfrm>
            <a:off x="1907422" y="4997501"/>
            <a:ext cx="448376" cy="2271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29" idx="0"/>
            <a:endCxn id="26" idx="4"/>
          </p:cNvCxnSpPr>
          <p:nvPr/>
        </p:nvCxnSpPr>
        <p:spPr>
          <a:xfrm flipV="1">
            <a:off x="2705100" y="3924868"/>
            <a:ext cx="170028" cy="453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29" idx="5"/>
            <a:endCxn id="34" idx="1"/>
          </p:cNvCxnSpPr>
          <p:nvPr/>
        </p:nvCxnSpPr>
        <p:spPr>
          <a:xfrm>
            <a:off x="2866745" y="4768901"/>
            <a:ext cx="591678" cy="440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31" idx="6"/>
            <a:endCxn id="34" idx="2"/>
          </p:cNvCxnSpPr>
          <p:nvPr/>
        </p:nvCxnSpPr>
        <p:spPr>
          <a:xfrm flipV="1">
            <a:off x="2746043" y="5371531"/>
            <a:ext cx="645425" cy="14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29" idx="6"/>
            <a:endCxn id="30" idx="3"/>
          </p:cNvCxnSpPr>
          <p:nvPr/>
        </p:nvCxnSpPr>
        <p:spPr>
          <a:xfrm flipV="1">
            <a:off x="2933700" y="4386763"/>
            <a:ext cx="658927" cy="220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32" idx="3"/>
            <a:endCxn id="29" idx="7"/>
          </p:cNvCxnSpPr>
          <p:nvPr/>
        </p:nvCxnSpPr>
        <p:spPr>
          <a:xfrm flipH="1">
            <a:off x="2866745" y="3539318"/>
            <a:ext cx="911410" cy="9062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32" idx="3"/>
            <a:endCxn id="30" idx="0"/>
          </p:cNvCxnSpPr>
          <p:nvPr/>
        </p:nvCxnSpPr>
        <p:spPr>
          <a:xfrm flipH="1">
            <a:off x="3754272" y="3539318"/>
            <a:ext cx="23883"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30" idx="5"/>
            <a:endCxn id="33" idx="1"/>
          </p:cNvCxnSpPr>
          <p:nvPr/>
        </p:nvCxnSpPr>
        <p:spPr>
          <a:xfrm>
            <a:off x="3915917" y="4386763"/>
            <a:ext cx="379862" cy="125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V="1">
            <a:off x="3552966" y="4444325"/>
            <a:ext cx="134204" cy="689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p:cNvCxnSpPr>
            <a:stCxn id="14" idx="3"/>
            <a:endCxn id="27" idx="1"/>
          </p:cNvCxnSpPr>
          <p:nvPr/>
        </p:nvCxnSpPr>
        <p:spPr>
          <a:xfrm>
            <a:off x="752755" y="1657212"/>
            <a:ext cx="76200" cy="25597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p:cNvCxnSpPr>
            <a:stCxn id="18" idx="4"/>
            <a:endCxn id="28" idx="0"/>
          </p:cNvCxnSpPr>
          <p:nvPr/>
        </p:nvCxnSpPr>
        <p:spPr>
          <a:xfrm flipH="1">
            <a:off x="1990299" y="2105167"/>
            <a:ext cx="333801" cy="14341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Straight Connector 152"/>
          <p:cNvCxnSpPr>
            <a:stCxn id="32" idx="5"/>
            <a:endCxn id="33" idx="7"/>
          </p:cNvCxnSpPr>
          <p:nvPr/>
        </p:nvCxnSpPr>
        <p:spPr>
          <a:xfrm>
            <a:off x="4101445" y="3539318"/>
            <a:ext cx="517624" cy="973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Straight Connector 154"/>
          <p:cNvCxnSpPr>
            <a:stCxn id="33" idx="6"/>
            <a:endCxn id="47" idx="1"/>
          </p:cNvCxnSpPr>
          <p:nvPr/>
        </p:nvCxnSpPr>
        <p:spPr>
          <a:xfrm flipV="1">
            <a:off x="4686024" y="4250488"/>
            <a:ext cx="807012" cy="4237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Straight Connector 156"/>
          <p:cNvCxnSpPr>
            <a:stCxn id="34" idx="6"/>
            <a:endCxn id="54" idx="2"/>
          </p:cNvCxnSpPr>
          <p:nvPr/>
        </p:nvCxnSpPr>
        <p:spPr>
          <a:xfrm>
            <a:off x="3848668" y="5371531"/>
            <a:ext cx="1256732" cy="5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Connector 158"/>
          <p:cNvCxnSpPr>
            <a:stCxn id="32" idx="6"/>
            <a:endCxn id="47" idx="0"/>
          </p:cNvCxnSpPr>
          <p:nvPr/>
        </p:nvCxnSpPr>
        <p:spPr>
          <a:xfrm>
            <a:off x="4168400" y="3377673"/>
            <a:ext cx="1486281" cy="805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Straight Connector 160"/>
          <p:cNvCxnSpPr>
            <a:stCxn id="32" idx="6"/>
            <a:endCxn id="37" idx="2"/>
          </p:cNvCxnSpPr>
          <p:nvPr/>
        </p:nvCxnSpPr>
        <p:spPr>
          <a:xfrm flipV="1">
            <a:off x="4168400" y="3203738"/>
            <a:ext cx="1742429" cy="173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Straight Connector 162"/>
          <p:cNvCxnSpPr>
            <a:stCxn id="20" idx="5"/>
            <a:endCxn id="37" idx="2"/>
          </p:cNvCxnSpPr>
          <p:nvPr/>
        </p:nvCxnSpPr>
        <p:spPr>
          <a:xfrm>
            <a:off x="4127530" y="2552351"/>
            <a:ext cx="1783299" cy="651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Straight Connector 164"/>
          <p:cNvCxnSpPr>
            <a:stCxn id="20" idx="5"/>
            <a:endCxn id="36" idx="3"/>
          </p:cNvCxnSpPr>
          <p:nvPr/>
        </p:nvCxnSpPr>
        <p:spPr>
          <a:xfrm>
            <a:off x="4127530" y="2552351"/>
            <a:ext cx="1211864" cy="242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Straight Connector 166"/>
          <p:cNvCxnSpPr>
            <a:endCxn id="36" idx="1"/>
          </p:cNvCxnSpPr>
          <p:nvPr/>
        </p:nvCxnSpPr>
        <p:spPr>
          <a:xfrm>
            <a:off x="4693506" y="1892984"/>
            <a:ext cx="645888" cy="578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p:cNvCxnSpPr>
            <a:stCxn id="36" idx="3"/>
            <a:endCxn id="37" idx="0"/>
          </p:cNvCxnSpPr>
          <p:nvPr/>
        </p:nvCxnSpPr>
        <p:spPr>
          <a:xfrm>
            <a:off x="5339394" y="2794526"/>
            <a:ext cx="800035" cy="180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Straight Connector 170"/>
          <p:cNvCxnSpPr>
            <a:stCxn id="23" idx="6"/>
            <a:endCxn id="35" idx="1"/>
          </p:cNvCxnSpPr>
          <p:nvPr/>
        </p:nvCxnSpPr>
        <p:spPr>
          <a:xfrm>
            <a:off x="4244454" y="914400"/>
            <a:ext cx="1563838" cy="6710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a:stCxn id="36" idx="7"/>
            <a:endCxn id="35" idx="4"/>
          </p:cNvCxnSpPr>
          <p:nvPr/>
        </p:nvCxnSpPr>
        <p:spPr>
          <a:xfrm flipV="1">
            <a:off x="5662684" y="1975660"/>
            <a:ext cx="307253" cy="495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24" idx="6"/>
            <a:endCxn id="35" idx="2"/>
          </p:cNvCxnSpPr>
          <p:nvPr/>
        </p:nvCxnSpPr>
        <p:spPr>
          <a:xfrm>
            <a:off x="4953000" y="1676400"/>
            <a:ext cx="788337" cy="70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a:stCxn id="35" idx="7"/>
            <a:endCxn id="41" idx="3"/>
          </p:cNvCxnSpPr>
          <p:nvPr/>
        </p:nvCxnSpPr>
        <p:spPr>
          <a:xfrm flipV="1">
            <a:off x="6131582" y="958902"/>
            <a:ext cx="450473" cy="6265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9" name="Straight Connector 178"/>
          <p:cNvCxnSpPr>
            <a:stCxn id="23" idx="0"/>
            <a:endCxn id="41" idx="1"/>
          </p:cNvCxnSpPr>
          <p:nvPr/>
        </p:nvCxnSpPr>
        <p:spPr>
          <a:xfrm flipV="1">
            <a:off x="4015854" y="635612"/>
            <a:ext cx="2566201" cy="501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a:stCxn id="37" idx="4"/>
            <a:endCxn id="47" idx="7"/>
          </p:cNvCxnSpPr>
          <p:nvPr/>
        </p:nvCxnSpPr>
        <p:spPr>
          <a:xfrm flipH="1">
            <a:off x="5816326" y="3432338"/>
            <a:ext cx="323103" cy="818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a:stCxn id="38" idx="4"/>
            <a:endCxn id="49" idx="7"/>
          </p:cNvCxnSpPr>
          <p:nvPr/>
        </p:nvCxnSpPr>
        <p:spPr>
          <a:xfrm flipH="1">
            <a:off x="6905345" y="3200400"/>
            <a:ext cx="57856" cy="898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5" name="Straight Connector 184"/>
          <p:cNvCxnSpPr>
            <a:stCxn id="43" idx="4"/>
            <a:endCxn id="49" idx="7"/>
          </p:cNvCxnSpPr>
          <p:nvPr/>
        </p:nvCxnSpPr>
        <p:spPr>
          <a:xfrm flipH="1">
            <a:off x="6905345" y="3048000"/>
            <a:ext cx="943255" cy="1050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Straight Connector 186"/>
          <p:cNvCxnSpPr>
            <a:stCxn id="43" idx="4"/>
            <a:endCxn id="48" idx="7"/>
          </p:cNvCxnSpPr>
          <p:nvPr/>
        </p:nvCxnSpPr>
        <p:spPr>
          <a:xfrm flipH="1">
            <a:off x="7623558" y="3048000"/>
            <a:ext cx="225042" cy="11360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a:stCxn id="42" idx="4"/>
            <a:endCxn id="50" idx="0"/>
          </p:cNvCxnSpPr>
          <p:nvPr/>
        </p:nvCxnSpPr>
        <p:spPr>
          <a:xfrm flipH="1">
            <a:off x="8001000" y="2419066"/>
            <a:ext cx="543067" cy="2267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1" name="Straight Connector 190"/>
          <p:cNvCxnSpPr>
            <a:stCxn id="42" idx="4"/>
            <a:endCxn id="48" idx="7"/>
          </p:cNvCxnSpPr>
          <p:nvPr/>
        </p:nvCxnSpPr>
        <p:spPr>
          <a:xfrm flipH="1">
            <a:off x="7623558" y="2419066"/>
            <a:ext cx="920509" cy="1764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3" name="Straight Connector 192"/>
          <p:cNvCxnSpPr>
            <a:stCxn id="42" idx="4"/>
            <a:endCxn id="43" idx="7"/>
          </p:cNvCxnSpPr>
          <p:nvPr/>
        </p:nvCxnSpPr>
        <p:spPr>
          <a:xfrm flipH="1">
            <a:off x="8010245" y="2419066"/>
            <a:ext cx="533822" cy="2386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5" name="Straight Connector 194"/>
          <p:cNvCxnSpPr>
            <a:stCxn id="40" idx="4"/>
            <a:endCxn id="43" idx="7"/>
          </p:cNvCxnSpPr>
          <p:nvPr/>
        </p:nvCxnSpPr>
        <p:spPr>
          <a:xfrm>
            <a:off x="7983940" y="1785013"/>
            <a:ext cx="26305" cy="8727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Straight Connector 196"/>
          <p:cNvCxnSpPr>
            <a:stCxn id="37" idx="7"/>
            <a:endCxn id="39" idx="3"/>
          </p:cNvCxnSpPr>
          <p:nvPr/>
        </p:nvCxnSpPr>
        <p:spPr>
          <a:xfrm flipV="1">
            <a:off x="6301074" y="2337326"/>
            <a:ext cx="288748" cy="7047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9" name="Straight Connector 198"/>
          <p:cNvCxnSpPr>
            <a:stCxn id="36" idx="6"/>
            <a:endCxn id="39" idx="3"/>
          </p:cNvCxnSpPr>
          <p:nvPr/>
        </p:nvCxnSpPr>
        <p:spPr>
          <a:xfrm flipV="1">
            <a:off x="5729639" y="2337326"/>
            <a:ext cx="860183" cy="295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Connector 200"/>
          <p:cNvCxnSpPr>
            <a:stCxn id="35" idx="5"/>
            <a:endCxn id="39" idx="1"/>
          </p:cNvCxnSpPr>
          <p:nvPr/>
        </p:nvCxnSpPr>
        <p:spPr>
          <a:xfrm>
            <a:off x="6131582" y="1908705"/>
            <a:ext cx="458240" cy="105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3" name="Straight Connector 202"/>
          <p:cNvCxnSpPr>
            <a:stCxn id="41" idx="5"/>
            <a:endCxn id="45" idx="0"/>
          </p:cNvCxnSpPr>
          <p:nvPr/>
        </p:nvCxnSpPr>
        <p:spPr>
          <a:xfrm>
            <a:off x="6905345" y="958902"/>
            <a:ext cx="308065" cy="4126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 name="Straight Connector 204"/>
          <p:cNvCxnSpPr>
            <a:stCxn id="39" idx="7"/>
            <a:endCxn id="45" idx="3"/>
          </p:cNvCxnSpPr>
          <p:nvPr/>
        </p:nvCxnSpPr>
        <p:spPr>
          <a:xfrm flipV="1">
            <a:off x="6906677" y="1761845"/>
            <a:ext cx="145088" cy="252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7" name="Straight Connector 206"/>
          <p:cNvCxnSpPr>
            <a:stCxn id="45" idx="6"/>
            <a:endCxn id="40" idx="2"/>
          </p:cNvCxnSpPr>
          <p:nvPr/>
        </p:nvCxnSpPr>
        <p:spPr>
          <a:xfrm flipV="1">
            <a:off x="7442010" y="1556413"/>
            <a:ext cx="313330" cy="437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a:stCxn id="41" idx="6"/>
            <a:endCxn id="44" idx="2"/>
          </p:cNvCxnSpPr>
          <p:nvPr/>
        </p:nvCxnSpPr>
        <p:spPr>
          <a:xfrm flipV="1">
            <a:off x="6972300" y="733567"/>
            <a:ext cx="800100" cy="63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a:stCxn id="44" idx="4"/>
            <a:endCxn id="40" idx="0"/>
          </p:cNvCxnSpPr>
          <p:nvPr/>
        </p:nvCxnSpPr>
        <p:spPr>
          <a:xfrm flipH="1">
            <a:off x="7983940" y="962167"/>
            <a:ext cx="17060" cy="3656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3" name="Straight Connector 212"/>
          <p:cNvCxnSpPr>
            <a:stCxn id="39" idx="4"/>
            <a:endCxn id="38" idx="0"/>
          </p:cNvCxnSpPr>
          <p:nvPr/>
        </p:nvCxnSpPr>
        <p:spPr>
          <a:xfrm>
            <a:off x="6748250" y="2404281"/>
            <a:ext cx="214951" cy="3389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a:stCxn id="37" idx="6"/>
            <a:endCxn id="38" idx="2"/>
          </p:cNvCxnSpPr>
          <p:nvPr/>
        </p:nvCxnSpPr>
        <p:spPr>
          <a:xfrm flipV="1">
            <a:off x="6368029" y="2971800"/>
            <a:ext cx="366572" cy="231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Straight Connector 216"/>
          <p:cNvCxnSpPr>
            <a:stCxn id="36" idx="3"/>
            <a:endCxn id="37" idx="2"/>
          </p:cNvCxnSpPr>
          <p:nvPr/>
        </p:nvCxnSpPr>
        <p:spPr>
          <a:xfrm>
            <a:off x="5339394" y="2794526"/>
            <a:ext cx="571435" cy="409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9" name="Straight Connector 218"/>
          <p:cNvCxnSpPr>
            <a:stCxn id="38" idx="6"/>
            <a:endCxn id="43" idx="2"/>
          </p:cNvCxnSpPr>
          <p:nvPr/>
        </p:nvCxnSpPr>
        <p:spPr>
          <a:xfrm flipV="1">
            <a:off x="7191801" y="2819400"/>
            <a:ext cx="428199"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1" name="Straight Connector 220"/>
          <p:cNvCxnSpPr>
            <a:stCxn id="45" idx="4"/>
            <a:endCxn id="43" idx="1"/>
          </p:cNvCxnSpPr>
          <p:nvPr/>
        </p:nvCxnSpPr>
        <p:spPr>
          <a:xfrm>
            <a:off x="7213410" y="1828800"/>
            <a:ext cx="473545" cy="828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3" name="Straight Connector 222"/>
          <p:cNvCxnSpPr>
            <a:stCxn id="40" idx="6"/>
            <a:endCxn id="42" idx="7"/>
          </p:cNvCxnSpPr>
          <p:nvPr/>
        </p:nvCxnSpPr>
        <p:spPr>
          <a:xfrm>
            <a:off x="8212540" y="1556413"/>
            <a:ext cx="493172" cy="4724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5" name="Straight Connector 224"/>
          <p:cNvCxnSpPr>
            <a:stCxn id="45" idx="7"/>
            <a:endCxn id="44" idx="3"/>
          </p:cNvCxnSpPr>
          <p:nvPr/>
        </p:nvCxnSpPr>
        <p:spPr>
          <a:xfrm flipV="1">
            <a:off x="7375055" y="895212"/>
            <a:ext cx="464300" cy="5433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7" name="Straight Connector 226"/>
          <p:cNvCxnSpPr>
            <a:stCxn id="47" idx="5"/>
            <a:endCxn id="53" idx="0"/>
          </p:cNvCxnSpPr>
          <p:nvPr/>
        </p:nvCxnSpPr>
        <p:spPr>
          <a:xfrm>
            <a:off x="5816326" y="4573778"/>
            <a:ext cx="220566" cy="10036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a:stCxn id="34" idx="4"/>
            <a:endCxn id="53" idx="3"/>
          </p:cNvCxnSpPr>
          <p:nvPr/>
        </p:nvCxnSpPr>
        <p:spPr>
          <a:xfrm>
            <a:off x="3620068" y="5600131"/>
            <a:ext cx="2255179" cy="3674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1" name="Straight Connector 230"/>
          <p:cNvCxnSpPr>
            <a:stCxn id="54" idx="0"/>
            <a:endCxn id="47" idx="3"/>
          </p:cNvCxnSpPr>
          <p:nvPr/>
        </p:nvCxnSpPr>
        <p:spPr>
          <a:xfrm flipV="1">
            <a:off x="5334000" y="4573778"/>
            <a:ext cx="159036" cy="5697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Straight Connector 232"/>
          <p:cNvCxnSpPr>
            <a:stCxn id="49" idx="4"/>
            <a:endCxn id="53" idx="7"/>
          </p:cNvCxnSpPr>
          <p:nvPr/>
        </p:nvCxnSpPr>
        <p:spPr>
          <a:xfrm flipH="1">
            <a:off x="6198537" y="4488826"/>
            <a:ext cx="545163" cy="1155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5" name="Straight Connector 234"/>
          <p:cNvCxnSpPr>
            <a:stCxn id="38" idx="3"/>
            <a:endCxn id="53" idx="0"/>
          </p:cNvCxnSpPr>
          <p:nvPr/>
        </p:nvCxnSpPr>
        <p:spPr>
          <a:xfrm flipH="1">
            <a:off x="6036892" y="3133445"/>
            <a:ext cx="764664" cy="2443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7" name="Straight Connector 236"/>
          <p:cNvCxnSpPr>
            <a:stCxn id="49" idx="5"/>
            <a:endCxn id="51" idx="7"/>
          </p:cNvCxnSpPr>
          <p:nvPr/>
        </p:nvCxnSpPr>
        <p:spPr>
          <a:xfrm>
            <a:off x="6905345" y="4421871"/>
            <a:ext cx="102927" cy="993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a:stCxn id="53" idx="6"/>
            <a:endCxn id="51" idx="2"/>
          </p:cNvCxnSpPr>
          <p:nvPr/>
        </p:nvCxnSpPr>
        <p:spPr>
          <a:xfrm flipV="1">
            <a:off x="6265492" y="5577385"/>
            <a:ext cx="352535"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1" name="Straight Connector 240"/>
          <p:cNvCxnSpPr>
            <a:stCxn id="48" idx="4"/>
            <a:endCxn id="51" idx="7"/>
          </p:cNvCxnSpPr>
          <p:nvPr/>
        </p:nvCxnSpPr>
        <p:spPr>
          <a:xfrm flipH="1">
            <a:off x="7008272" y="4574272"/>
            <a:ext cx="453641" cy="841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a:stCxn id="48" idx="5"/>
            <a:endCxn id="52" idx="0"/>
          </p:cNvCxnSpPr>
          <p:nvPr/>
        </p:nvCxnSpPr>
        <p:spPr>
          <a:xfrm flipH="1">
            <a:off x="7620000" y="4507317"/>
            <a:ext cx="3558" cy="8954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5" name="Straight Connector 244"/>
          <p:cNvCxnSpPr>
            <a:stCxn id="51" idx="6"/>
            <a:endCxn id="52" idx="2"/>
          </p:cNvCxnSpPr>
          <p:nvPr/>
        </p:nvCxnSpPr>
        <p:spPr>
          <a:xfrm>
            <a:off x="7075227" y="5577385"/>
            <a:ext cx="316173" cy="54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7" name="Straight Connector 246"/>
          <p:cNvCxnSpPr>
            <a:stCxn id="50" idx="4"/>
            <a:endCxn id="52" idx="7"/>
          </p:cNvCxnSpPr>
          <p:nvPr/>
        </p:nvCxnSpPr>
        <p:spPr>
          <a:xfrm flipH="1">
            <a:off x="7781645" y="5143500"/>
            <a:ext cx="219355" cy="326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a:stCxn id="48" idx="6"/>
            <a:endCxn id="50" idx="1"/>
          </p:cNvCxnSpPr>
          <p:nvPr/>
        </p:nvCxnSpPr>
        <p:spPr>
          <a:xfrm>
            <a:off x="7690513" y="4345672"/>
            <a:ext cx="148842" cy="4075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5" name="Straight Arrow Connector 304"/>
          <p:cNvCxnSpPr/>
          <p:nvPr/>
        </p:nvCxnSpPr>
        <p:spPr>
          <a:xfrm>
            <a:off x="7450182" y="1908705"/>
            <a:ext cx="148493" cy="281761"/>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07" name="Straight Arrow Connector 306"/>
          <p:cNvCxnSpPr/>
          <p:nvPr/>
        </p:nvCxnSpPr>
        <p:spPr>
          <a:xfrm flipH="1" flipV="1">
            <a:off x="7075227" y="1025857"/>
            <a:ext cx="159866" cy="26492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09" name="Straight Arrow Connector 308"/>
          <p:cNvCxnSpPr/>
          <p:nvPr/>
        </p:nvCxnSpPr>
        <p:spPr>
          <a:xfrm flipV="1">
            <a:off x="7524428" y="1136176"/>
            <a:ext cx="314927" cy="311625"/>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13" name="Straight Arrow Connector 312"/>
          <p:cNvCxnSpPr/>
          <p:nvPr/>
        </p:nvCxnSpPr>
        <p:spPr>
          <a:xfrm flipH="1">
            <a:off x="6734601" y="1472894"/>
            <a:ext cx="170744" cy="337067"/>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15" name="Straight Arrow Connector 314"/>
          <p:cNvCxnSpPr/>
          <p:nvPr/>
        </p:nvCxnSpPr>
        <p:spPr>
          <a:xfrm flipH="1" flipV="1">
            <a:off x="2746043" y="1144990"/>
            <a:ext cx="263857" cy="18893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17" name="Straight Arrow Connector 316"/>
          <p:cNvCxnSpPr/>
          <p:nvPr/>
        </p:nvCxnSpPr>
        <p:spPr>
          <a:xfrm flipH="1" flipV="1">
            <a:off x="3380096" y="1025857"/>
            <a:ext cx="40410" cy="27196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19" name="Straight Arrow Connector 318"/>
          <p:cNvCxnSpPr/>
          <p:nvPr/>
        </p:nvCxnSpPr>
        <p:spPr>
          <a:xfrm>
            <a:off x="3631478" y="1747060"/>
            <a:ext cx="217190" cy="33763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23" name="Straight Arrow Connector 322"/>
          <p:cNvCxnSpPr/>
          <p:nvPr/>
        </p:nvCxnSpPr>
        <p:spPr>
          <a:xfrm flipH="1">
            <a:off x="2790114" y="1947081"/>
            <a:ext cx="372470" cy="4837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25" name="Straight Arrow Connector 324"/>
          <p:cNvCxnSpPr/>
          <p:nvPr/>
        </p:nvCxnSpPr>
        <p:spPr>
          <a:xfrm flipH="1" flipV="1">
            <a:off x="3982872" y="3649491"/>
            <a:ext cx="88820" cy="4675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7" name="Straight Arrow Connector 326"/>
          <p:cNvCxnSpPr/>
          <p:nvPr/>
        </p:nvCxnSpPr>
        <p:spPr>
          <a:xfrm flipH="1">
            <a:off x="3068472" y="4301887"/>
            <a:ext cx="311624" cy="1477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9" name="Straight Arrow Connector 328"/>
          <p:cNvCxnSpPr/>
          <p:nvPr/>
        </p:nvCxnSpPr>
        <p:spPr>
          <a:xfrm flipH="1">
            <a:off x="3525672" y="4549463"/>
            <a:ext cx="66955" cy="3654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1" name="Straight Arrow Connector 330"/>
          <p:cNvCxnSpPr/>
          <p:nvPr/>
        </p:nvCxnSpPr>
        <p:spPr>
          <a:xfrm>
            <a:off x="4101445" y="4225118"/>
            <a:ext cx="258812" cy="12055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3" name="Straight Connector 332"/>
          <p:cNvCxnSpPr>
            <a:stCxn id="54" idx="5"/>
            <a:endCxn id="53" idx="2"/>
          </p:cNvCxnSpPr>
          <p:nvPr/>
        </p:nvCxnSpPr>
        <p:spPr>
          <a:xfrm>
            <a:off x="5495645" y="5533745"/>
            <a:ext cx="312647" cy="272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1" name="Straight Arrow Connector 340"/>
          <p:cNvCxnSpPr/>
          <p:nvPr/>
        </p:nvCxnSpPr>
        <p:spPr>
          <a:xfrm flipV="1">
            <a:off x="5771078" y="3609721"/>
            <a:ext cx="167039" cy="454356"/>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43" name="Straight Arrow Connector 342"/>
          <p:cNvCxnSpPr/>
          <p:nvPr/>
        </p:nvCxnSpPr>
        <p:spPr>
          <a:xfrm>
            <a:off x="5895805" y="4638464"/>
            <a:ext cx="263925" cy="312046"/>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45" name="Straight Arrow Connector 344"/>
          <p:cNvCxnSpPr/>
          <p:nvPr/>
        </p:nvCxnSpPr>
        <p:spPr>
          <a:xfrm flipH="1" flipV="1">
            <a:off x="5122138" y="4046918"/>
            <a:ext cx="353631" cy="13612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53" name="Straight Connector 352"/>
          <p:cNvCxnSpPr>
            <a:stCxn id="28" idx="5"/>
            <a:endCxn id="29" idx="1"/>
          </p:cNvCxnSpPr>
          <p:nvPr/>
        </p:nvCxnSpPr>
        <p:spPr>
          <a:xfrm>
            <a:off x="2151944" y="3929563"/>
            <a:ext cx="391511" cy="516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5" name="Straight Connector 354"/>
          <p:cNvCxnSpPr>
            <a:stCxn id="49" idx="6"/>
            <a:endCxn id="48" idx="2"/>
          </p:cNvCxnSpPr>
          <p:nvPr/>
        </p:nvCxnSpPr>
        <p:spPr>
          <a:xfrm>
            <a:off x="6972300" y="4260226"/>
            <a:ext cx="261013" cy="85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7" name="Straight Connector 356"/>
          <p:cNvCxnSpPr>
            <a:endCxn id="31" idx="7"/>
          </p:cNvCxnSpPr>
          <p:nvPr/>
        </p:nvCxnSpPr>
        <p:spPr>
          <a:xfrm flipH="1">
            <a:off x="2679088" y="4848403"/>
            <a:ext cx="26012" cy="376267"/>
          </a:xfrm>
          <a:prstGeom prst="line">
            <a:avLst/>
          </a:prstGeom>
        </p:spPr>
        <p:style>
          <a:lnRef idx="1">
            <a:schemeClr val="accent1"/>
          </a:lnRef>
          <a:fillRef idx="0">
            <a:schemeClr val="accent1"/>
          </a:fillRef>
          <a:effectRef idx="0">
            <a:schemeClr val="accent1"/>
          </a:effectRef>
          <a:fontRef idx="minor">
            <a:schemeClr val="tx1"/>
          </a:fontRef>
        </p:style>
      </p:cxnSp>
      <p:sp>
        <p:nvSpPr>
          <p:cNvPr id="361" name="TextBox 360"/>
          <p:cNvSpPr txBox="1"/>
          <p:nvPr/>
        </p:nvSpPr>
        <p:spPr>
          <a:xfrm>
            <a:off x="7086600" y="1432098"/>
            <a:ext cx="269544" cy="369332"/>
          </a:xfrm>
          <a:prstGeom prst="rect">
            <a:avLst/>
          </a:prstGeom>
          <a:noFill/>
        </p:spPr>
        <p:txBody>
          <a:bodyPr wrap="square" rtlCol="0">
            <a:spAutoFit/>
          </a:bodyPr>
          <a:lstStyle/>
          <a:p>
            <a:r>
              <a:rPr lang="en-US" b="1" dirty="0" smtClean="0">
                <a:solidFill>
                  <a:prstClr val="black"/>
                </a:solidFill>
              </a:rPr>
              <a:t>R</a:t>
            </a:r>
            <a:endParaRPr lang="en-US" b="1" dirty="0">
              <a:solidFill>
                <a:prstClr val="black"/>
              </a:solidFill>
            </a:endParaRPr>
          </a:p>
        </p:txBody>
      </p:sp>
      <p:sp>
        <p:nvSpPr>
          <p:cNvPr id="362" name="TextBox 361"/>
          <p:cNvSpPr txBox="1"/>
          <p:nvPr/>
        </p:nvSpPr>
        <p:spPr>
          <a:xfrm>
            <a:off x="3124200" y="1401152"/>
            <a:ext cx="269544" cy="369332"/>
          </a:xfrm>
          <a:prstGeom prst="rect">
            <a:avLst/>
          </a:prstGeom>
          <a:noFill/>
        </p:spPr>
        <p:txBody>
          <a:bodyPr wrap="square" rtlCol="0">
            <a:spAutoFit/>
          </a:bodyPr>
          <a:lstStyle/>
          <a:p>
            <a:r>
              <a:rPr lang="en-US" b="1" dirty="0" smtClean="0">
                <a:solidFill>
                  <a:prstClr val="black"/>
                </a:solidFill>
              </a:rPr>
              <a:t>R</a:t>
            </a:r>
            <a:endParaRPr lang="en-US" b="1" dirty="0">
              <a:solidFill>
                <a:prstClr val="black"/>
              </a:solidFill>
            </a:endParaRPr>
          </a:p>
        </p:txBody>
      </p:sp>
      <p:sp>
        <p:nvSpPr>
          <p:cNvPr id="363" name="TextBox 362"/>
          <p:cNvSpPr txBox="1"/>
          <p:nvPr/>
        </p:nvSpPr>
        <p:spPr>
          <a:xfrm>
            <a:off x="3581400" y="4032345"/>
            <a:ext cx="269544" cy="369332"/>
          </a:xfrm>
          <a:prstGeom prst="rect">
            <a:avLst/>
          </a:prstGeom>
          <a:noFill/>
        </p:spPr>
        <p:txBody>
          <a:bodyPr wrap="square" rtlCol="0">
            <a:spAutoFit/>
          </a:bodyPr>
          <a:lstStyle/>
          <a:p>
            <a:r>
              <a:rPr lang="en-US" b="1" dirty="0" smtClean="0">
                <a:solidFill>
                  <a:prstClr val="black"/>
                </a:solidFill>
              </a:rPr>
              <a:t>R</a:t>
            </a:r>
            <a:endParaRPr lang="en-US" b="1" dirty="0">
              <a:solidFill>
                <a:prstClr val="black"/>
              </a:solidFill>
            </a:endParaRPr>
          </a:p>
        </p:txBody>
      </p:sp>
      <p:sp>
        <p:nvSpPr>
          <p:cNvPr id="364" name="TextBox 363"/>
          <p:cNvSpPr txBox="1"/>
          <p:nvPr/>
        </p:nvSpPr>
        <p:spPr>
          <a:xfrm>
            <a:off x="5486400" y="4225118"/>
            <a:ext cx="269544" cy="369332"/>
          </a:xfrm>
          <a:prstGeom prst="rect">
            <a:avLst/>
          </a:prstGeom>
          <a:noFill/>
        </p:spPr>
        <p:txBody>
          <a:bodyPr wrap="square" rtlCol="0">
            <a:spAutoFit/>
          </a:bodyPr>
          <a:lstStyle/>
          <a:p>
            <a:r>
              <a:rPr lang="en-US" b="1" dirty="0" smtClean="0">
                <a:solidFill>
                  <a:prstClr val="black"/>
                </a:solidFill>
              </a:rPr>
              <a:t>R</a:t>
            </a:r>
            <a:endParaRPr lang="en-US" b="1" dirty="0">
              <a:solidFill>
                <a:prstClr val="black"/>
              </a:solidFill>
            </a:endParaRPr>
          </a:p>
        </p:txBody>
      </p:sp>
      <p:cxnSp>
        <p:nvCxnSpPr>
          <p:cNvPr id="366" name="Straight Connector 365"/>
          <p:cNvCxnSpPr>
            <a:stCxn id="47" idx="6"/>
            <a:endCxn id="49" idx="2"/>
          </p:cNvCxnSpPr>
          <p:nvPr/>
        </p:nvCxnSpPr>
        <p:spPr>
          <a:xfrm flipV="1">
            <a:off x="5883281" y="4260226"/>
            <a:ext cx="631819" cy="151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8" name="Straight Connector 367"/>
          <p:cNvCxnSpPr>
            <a:endCxn id="26" idx="2"/>
          </p:cNvCxnSpPr>
          <p:nvPr/>
        </p:nvCxnSpPr>
        <p:spPr>
          <a:xfrm flipV="1">
            <a:off x="2218899" y="3696268"/>
            <a:ext cx="427629" cy="37532"/>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08824" y="6260068"/>
            <a:ext cx="8271303" cy="646331"/>
          </a:xfrm>
          <a:prstGeom prst="rect">
            <a:avLst/>
          </a:prstGeom>
          <a:noFill/>
        </p:spPr>
        <p:txBody>
          <a:bodyPr wrap="none" rtlCol="0">
            <a:spAutoFit/>
          </a:bodyPr>
          <a:lstStyle/>
          <a:p>
            <a:r>
              <a:rPr lang="en-US" dirty="0" smtClean="0">
                <a:solidFill>
                  <a:prstClr val="black"/>
                </a:solidFill>
              </a:rPr>
              <a:t>After formation of communities, users advertise their interests to the representative </a:t>
            </a:r>
          </a:p>
          <a:p>
            <a:r>
              <a:rPr lang="en-US" dirty="0" smtClean="0">
                <a:solidFill>
                  <a:prstClr val="black"/>
                </a:solidFill>
              </a:rPr>
              <a:t>using onion routing.</a:t>
            </a:r>
            <a:endParaRPr lang="en-US" dirty="0">
              <a:solidFill>
                <a:prstClr val="black"/>
              </a:solidFill>
            </a:endParaRPr>
          </a:p>
        </p:txBody>
      </p:sp>
      <p:sp>
        <p:nvSpPr>
          <p:cNvPr id="3" name="TextBox 2"/>
          <p:cNvSpPr txBox="1"/>
          <p:nvPr/>
        </p:nvSpPr>
        <p:spPr>
          <a:xfrm>
            <a:off x="1564842" y="4640733"/>
            <a:ext cx="340158" cy="369332"/>
          </a:xfrm>
          <a:prstGeom prst="rect">
            <a:avLst/>
          </a:prstGeom>
          <a:noFill/>
        </p:spPr>
        <p:txBody>
          <a:bodyPr wrap="none" rtlCol="0">
            <a:spAutoFit/>
          </a:bodyPr>
          <a:lstStyle/>
          <a:p>
            <a:r>
              <a:rPr lang="en-US" dirty="0" smtClean="0">
                <a:solidFill>
                  <a:prstClr val="black"/>
                </a:solidFill>
              </a:rPr>
              <a:t>Q</a:t>
            </a:r>
            <a:endParaRPr lang="en-US" dirty="0">
              <a:solidFill>
                <a:prstClr val="black"/>
              </a:solidFill>
            </a:endParaRPr>
          </a:p>
        </p:txBody>
      </p:sp>
      <p:cxnSp>
        <p:nvCxnSpPr>
          <p:cNvPr id="6" name="Straight Arrow Connector 5"/>
          <p:cNvCxnSpPr/>
          <p:nvPr/>
        </p:nvCxnSpPr>
        <p:spPr>
          <a:xfrm flipV="1">
            <a:off x="1907422" y="3883281"/>
            <a:ext cx="739106" cy="666182"/>
          </a:xfrm>
          <a:prstGeom prst="straightConnector1">
            <a:avLst/>
          </a:prstGeom>
          <a:ln>
            <a:headEnd w="med" len="sm"/>
            <a:tailEnd type="arrow" w="med" len="sm"/>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a:off x="3009900" y="3929563"/>
            <a:ext cx="448817" cy="1146018"/>
          </a:xfrm>
          <a:prstGeom prst="straightConnector1">
            <a:avLst/>
          </a:prstGeom>
          <a:ln>
            <a:headEnd w="med" len="sm"/>
            <a:tailEnd type="arrow" w="med" len="sm"/>
          </a:ln>
        </p:spPr>
        <p:style>
          <a:lnRef idx="2">
            <a:schemeClr val="dk1"/>
          </a:lnRef>
          <a:fillRef idx="0">
            <a:schemeClr val="dk1"/>
          </a:fillRef>
          <a:effectRef idx="1">
            <a:schemeClr val="dk1"/>
          </a:effectRef>
          <a:fontRef idx="minor">
            <a:schemeClr val="tx1"/>
          </a:fontRef>
        </p:style>
      </p:cxnSp>
      <p:cxnSp>
        <p:nvCxnSpPr>
          <p:cNvPr id="224" name="Straight Arrow Connector 223"/>
          <p:cNvCxnSpPr>
            <a:endCxn id="33" idx="3"/>
          </p:cNvCxnSpPr>
          <p:nvPr/>
        </p:nvCxnSpPr>
        <p:spPr>
          <a:xfrm flipV="1">
            <a:off x="3850944" y="4835856"/>
            <a:ext cx="444835" cy="350788"/>
          </a:xfrm>
          <a:prstGeom prst="straightConnector1">
            <a:avLst/>
          </a:prstGeom>
          <a:ln>
            <a:headEnd w="med" len="sm"/>
            <a:tailEnd type="arrow" w="med" len="sm"/>
          </a:ln>
        </p:spPr>
        <p:style>
          <a:lnRef idx="2">
            <a:schemeClr val="dk1"/>
          </a:lnRef>
          <a:fillRef idx="0">
            <a:schemeClr val="dk1"/>
          </a:fillRef>
          <a:effectRef idx="1">
            <a:schemeClr val="dk1"/>
          </a:effectRef>
          <a:fontRef idx="minor">
            <a:schemeClr val="tx1"/>
          </a:fontRef>
        </p:style>
      </p:cxnSp>
      <p:cxnSp>
        <p:nvCxnSpPr>
          <p:cNvPr id="228" name="Straight Arrow Connector 227"/>
          <p:cNvCxnSpPr/>
          <p:nvPr/>
        </p:nvCxnSpPr>
        <p:spPr>
          <a:xfrm flipH="1" flipV="1">
            <a:off x="3889392" y="4507317"/>
            <a:ext cx="301608" cy="166894"/>
          </a:xfrm>
          <a:prstGeom prst="straightConnector1">
            <a:avLst/>
          </a:prstGeom>
          <a:ln>
            <a:headEnd w="med" len="sm"/>
            <a:tailEnd type="arrow" w="med" len="sm"/>
          </a:ln>
        </p:spPr>
        <p:style>
          <a:lnRef idx="2">
            <a:schemeClr val="dk1"/>
          </a:lnRef>
          <a:fillRef idx="0">
            <a:schemeClr val="dk1"/>
          </a:fillRef>
          <a:effectRef idx="1">
            <a:schemeClr val="dk1"/>
          </a:effectRef>
          <a:fontRef idx="minor">
            <a:schemeClr val="tx1"/>
          </a:fontRef>
        </p:style>
      </p:cxnSp>
      <p:sp>
        <p:nvSpPr>
          <p:cNvPr id="230" name="TextBox 229"/>
          <p:cNvSpPr txBox="1"/>
          <p:nvPr/>
        </p:nvSpPr>
        <p:spPr>
          <a:xfrm>
            <a:off x="524875" y="6172200"/>
            <a:ext cx="8399050" cy="646331"/>
          </a:xfrm>
          <a:prstGeom prst="rect">
            <a:avLst/>
          </a:prstGeom>
          <a:noFill/>
        </p:spPr>
        <p:txBody>
          <a:bodyPr wrap="square" rtlCol="0">
            <a:spAutoFit/>
          </a:bodyPr>
          <a:lstStyle/>
          <a:p>
            <a:r>
              <a:rPr lang="en-US" b="1" dirty="0" smtClean="0"/>
              <a:t>Which course is better to take , the one taught </a:t>
            </a:r>
            <a:r>
              <a:rPr lang="en-US" b="1" dirty="0"/>
              <a:t>by Prof. </a:t>
            </a:r>
            <a:r>
              <a:rPr lang="en-US" b="1" dirty="0" err="1"/>
              <a:t>Kapadia</a:t>
            </a:r>
            <a:r>
              <a:rPr lang="en-US" b="1" dirty="0"/>
              <a:t> </a:t>
            </a:r>
            <a:r>
              <a:rPr lang="en-US" b="1" dirty="0" smtClean="0"/>
              <a:t>or the one taught by Prof. </a:t>
            </a:r>
            <a:r>
              <a:rPr lang="en-US" b="1" dirty="0" err="1" smtClean="0"/>
              <a:t>Menczer</a:t>
            </a:r>
            <a:r>
              <a:rPr lang="en-US" b="1" dirty="0"/>
              <a:t>?</a:t>
            </a:r>
            <a:r>
              <a:rPr lang="en-US" b="1" dirty="0" smtClean="0"/>
              <a:t> </a:t>
            </a:r>
            <a:r>
              <a:rPr lang="en-US" b="1" dirty="0"/>
              <a:t>Any experiences with them? </a:t>
            </a:r>
            <a:r>
              <a:rPr lang="en-US" b="1" dirty="0" smtClean="0"/>
              <a:t>Any comments </a:t>
            </a:r>
            <a:r>
              <a:rPr lang="en-US" b="1" dirty="0"/>
              <a:t>on </a:t>
            </a:r>
            <a:r>
              <a:rPr lang="en-US" b="1" dirty="0" smtClean="0"/>
              <a:t>one vs</a:t>
            </a:r>
            <a:r>
              <a:rPr lang="en-US" b="1" dirty="0"/>
              <a:t>. the other?</a:t>
            </a:r>
            <a:endParaRPr lang="en-US" b="1" dirty="0">
              <a:solidFill>
                <a:prstClr val="black"/>
              </a:solidFill>
            </a:endParaRPr>
          </a:p>
        </p:txBody>
      </p:sp>
      <p:sp>
        <p:nvSpPr>
          <p:cNvPr id="232" name="TextBox 231"/>
          <p:cNvSpPr txBox="1"/>
          <p:nvPr/>
        </p:nvSpPr>
        <p:spPr>
          <a:xfrm>
            <a:off x="1212377" y="6248400"/>
            <a:ext cx="6306150" cy="646331"/>
          </a:xfrm>
          <a:prstGeom prst="rect">
            <a:avLst/>
          </a:prstGeom>
          <a:noFill/>
        </p:spPr>
        <p:txBody>
          <a:bodyPr wrap="none" rtlCol="0">
            <a:spAutoFit/>
          </a:bodyPr>
          <a:lstStyle/>
          <a:p>
            <a:r>
              <a:rPr lang="en-US" b="1" dirty="0" smtClean="0">
                <a:solidFill>
                  <a:prstClr val="black"/>
                </a:solidFill>
              </a:rPr>
              <a:t>Representative floods the community asking if anyone wants to </a:t>
            </a:r>
          </a:p>
          <a:p>
            <a:r>
              <a:rPr lang="en-US" b="1" dirty="0" smtClean="0">
                <a:solidFill>
                  <a:prstClr val="black"/>
                </a:solidFill>
              </a:rPr>
              <a:t>answer a question about Classes at Informatics</a:t>
            </a:r>
            <a:r>
              <a:rPr lang="en-US" dirty="0" smtClean="0">
                <a:solidFill>
                  <a:prstClr val="black"/>
                </a:solidFill>
              </a:rPr>
              <a:t>.</a:t>
            </a:r>
            <a:endParaRPr lang="en-US" dirty="0">
              <a:solidFill>
                <a:prstClr val="black"/>
              </a:solidFill>
            </a:endParaRPr>
          </a:p>
        </p:txBody>
      </p:sp>
      <p:cxnSp>
        <p:nvCxnSpPr>
          <p:cNvPr id="248" name="Straight Arrow Connector 247"/>
          <p:cNvCxnSpPr/>
          <p:nvPr/>
        </p:nvCxnSpPr>
        <p:spPr>
          <a:xfrm flipH="1" flipV="1">
            <a:off x="3234308" y="3767918"/>
            <a:ext cx="347092" cy="2245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0" name="TextBox 249"/>
          <p:cNvSpPr txBox="1"/>
          <p:nvPr/>
        </p:nvSpPr>
        <p:spPr>
          <a:xfrm>
            <a:off x="2585414" y="4405085"/>
            <a:ext cx="275303" cy="378729"/>
          </a:xfrm>
          <a:prstGeom prst="rect">
            <a:avLst/>
          </a:prstGeom>
          <a:noFill/>
        </p:spPr>
        <p:txBody>
          <a:bodyPr wrap="square" rtlCol="0">
            <a:spAutoFit/>
          </a:bodyPr>
          <a:lstStyle/>
          <a:p>
            <a:r>
              <a:rPr lang="en-US" b="1" dirty="0" smtClean="0">
                <a:solidFill>
                  <a:prstClr val="black"/>
                </a:solidFill>
              </a:rPr>
              <a:t>I</a:t>
            </a:r>
            <a:endParaRPr lang="en-US" b="1" dirty="0">
              <a:solidFill>
                <a:prstClr val="black"/>
              </a:solidFill>
            </a:endParaRPr>
          </a:p>
        </p:txBody>
      </p:sp>
      <p:sp>
        <p:nvSpPr>
          <p:cNvPr id="251" name="TextBox 250"/>
          <p:cNvSpPr txBox="1"/>
          <p:nvPr/>
        </p:nvSpPr>
        <p:spPr>
          <a:xfrm>
            <a:off x="0" y="6400800"/>
            <a:ext cx="9184694" cy="369332"/>
          </a:xfrm>
          <a:prstGeom prst="rect">
            <a:avLst/>
          </a:prstGeom>
          <a:noFill/>
        </p:spPr>
        <p:txBody>
          <a:bodyPr wrap="none" rtlCol="0">
            <a:spAutoFit/>
          </a:bodyPr>
          <a:lstStyle/>
          <a:p>
            <a:r>
              <a:rPr lang="en-US" b="1" dirty="0" smtClean="0">
                <a:solidFill>
                  <a:prstClr val="black"/>
                </a:solidFill>
              </a:rPr>
              <a:t>A user wants to answer  – informs representative – gets acknowledgement – answers question</a:t>
            </a:r>
            <a:endParaRPr lang="en-US" b="1" dirty="0">
              <a:solidFill>
                <a:prstClr val="black"/>
              </a:solidFill>
            </a:endParaRPr>
          </a:p>
        </p:txBody>
      </p:sp>
      <p:cxnSp>
        <p:nvCxnSpPr>
          <p:cNvPr id="253" name="Straight Arrow Connector 252"/>
          <p:cNvCxnSpPr/>
          <p:nvPr/>
        </p:nvCxnSpPr>
        <p:spPr>
          <a:xfrm flipH="1" flipV="1">
            <a:off x="2218899" y="3929563"/>
            <a:ext cx="333801" cy="37338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5" name="Straight Arrow Connector 254"/>
          <p:cNvCxnSpPr>
            <a:endCxn id="26" idx="1"/>
          </p:cNvCxnSpPr>
          <p:nvPr/>
        </p:nvCxnSpPr>
        <p:spPr>
          <a:xfrm flipV="1">
            <a:off x="2157199" y="3534623"/>
            <a:ext cx="556284" cy="90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1" name="Straight Arrow Connector 60"/>
          <p:cNvCxnSpPr/>
          <p:nvPr/>
        </p:nvCxnSpPr>
        <p:spPr>
          <a:xfrm>
            <a:off x="3068755" y="3841413"/>
            <a:ext cx="456917" cy="23187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0" name="Straight Arrow Connector 69"/>
          <p:cNvCxnSpPr/>
          <p:nvPr/>
        </p:nvCxnSpPr>
        <p:spPr>
          <a:xfrm flipH="1" flipV="1">
            <a:off x="3393744" y="1908705"/>
            <a:ext cx="317456" cy="193270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 name="TextBox 4"/>
          <p:cNvSpPr txBox="1"/>
          <p:nvPr/>
        </p:nvSpPr>
        <p:spPr>
          <a:xfrm>
            <a:off x="797939" y="1342398"/>
            <a:ext cx="247090" cy="369332"/>
          </a:xfrm>
          <a:prstGeom prst="rect">
            <a:avLst/>
          </a:prstGeom>
          <a:noFill/>
        </p:spPr>
        <p:txBody>
          <a:bodyPr wrap="square" rtlCol="0">
            <a:spAutoFit/>
          </a:bodyPr>
          <a:lstStyle/>
          <a:p>
            <a:r>
              <a:rPr lang="en-US" b="1" dirty="0" smtClean="0">
                <a:solidFill>
                  <a:prstClr val="black"/>
                </a:solidFill>
              </a:rPr>
              <a:t>I</a:t>
            </a:r>
            <a:endParaRPr lang="en-US" b="1" dirty="0">
              <a:solidFill>
                <a:prstClr val="black"/>
              </a:solidFill>
            </a:endParaRPr>
          </a:p>
        </p:txBody>
      </p:sp>
      <p:sp>
        <p:nvSpPr>
          <p:cNvPr id="182" name="TextBox 181"/>
          <p:cNvSpPr txBox="1"/>
          <p:nvPr/>
        </p:nvSpPr>
        <p:spPr>
          <a:xfrm>
            <a:off x="2631670" y="2306913"/>
            <a:ext cx="247090" cy="369332"/>
          </a:xfrm>
          <a:prstGeom prst="rect">
            <a:avLst/>
          </a:prstGeom>
          <a:noFill/>
        </p:spPr>
        <p:txBody>
          <a:bodyPr wrap="square" rtlCol="0">
            <a:spAutoFit/>
          </a:bodyPr>
          <a:lstStyle/>
          <a:p>
            <a:r>
              <a:rPr lang="en-US" b="1" dirty="0" smtClean="0">
                <a:solidFill>
                  <a:prstClr val="black"/>
                </a:solidFill>
              </a:rPr>
              <a:t>I</a:t>
            </a:r>
            <a:endParaRPr lang="en-US" b="1" dirty="0">
              <a:solidFill>
                <a:prstClr val="black"/>
              </a:solidFill>
            </a:endParaRPr>
          </a:p>
        </p:txBody>
      </p:sp>
      <p:sp>
        <p:nvSpPr>
          <p:cNvPr id="184" name="TextBox 183"/>
          <p:cNvSpPr txBox="1"/>
          <p:nvPr/>
        </p:nvSpPr>
        <p:spPr>
          <a:xfrm>
            <a:off x="2311796" y="977173"/>
            <a:ext cx="247090" cy="369332"/>
          </a:xfrm>
          <a:prstGeom prst="rect">
            <a:avLst/>
          </a:prstGeom>
          <a:noFill/>
        </p:spPr>
        <p:txBody>
          <a:bodyPr wrap="square" rtlCol="0">
            <a:spAutoFit/>
          </a:bodyPr>
          <a:lstStyle/>
          <a:p>
            <a:r>
              <a:rPr lang="en-US" b="1" dirty="0" smtClean="0">
                <a:solidFill>
                  <a:prstClr val="black"/>
                </a:solidFill>
              </a:rPr>
              <a:t>I</a:t>
            </a:r>
            <a:endParaRPr lang="en-US" b="1" dirty="0">
              <a:solidFill>
                <a:prstClr val="black"/>
              </a:solidFill>
            </a:endParaRPr>
          </a:p>
        </p:txBody>
      </p:sp>
      <p:sp>
        <p:nvSpPr>
          <p:cNvPr id="186" name="TextBox 185"/>
          <p:cNvSpPr txBox="1"/>
          <p:nvPr/>
        </p:nvSpPr>
        <p:spPr>
          <a:xfrm>
            <a:off x="1440977" y="1905000"/>
            <a:ext cx="247090" cy="369332"/>
          </a:xfrm>
          <a:prstGeom prst="rect">
            <a:avLst/>
          </a:prstGeom>
          <a:noFill/>
        </p:spPr>
        <p:txBody>
          <a:bodyPr wrap="square" rtlCol="0">
            <a:spAutoFit/>
          </a:bodyPr>
          <a:lstStyle/>
          <a:p>
            <a:r>
              <a:rPr lang="en-US" b="1" dirty="0" smtClean="0">
                <a:solidFill>
                  <a:prstClr val="black"/>
                </a:solidFill>
              </a:rPr>
              <a:t>I</a:t>
            </a:r>
            <a:endParaRPr lang="en-US" b="1" dirty="0">
              <a:solidFill>
                <a:prstClr val="black"/>
              </a:solidFill>
            </a:endParaRPr>
          </a:p>
        </p:txBody>
      </p:sp>
      <p:sp>
        <p:nvSpPr>
          <p:cNvPr id="188" name="TextBox 187"/>
          <p:cNvSpPr txBox="1"/>
          <p:nvPr/>
        </p:nvSpPr>
        <p:spPr>
          <a:xfrm>
            <a:off x="4609917" y="1507235"/>
            <a:ext cx="247090" cy="369332"/>
          </a:xfrm>
          <a:prstGeom prst="rect">
            <a:avLst/>
          </a:prstGeom>
          <a:noFill/>
        </p:spPr>
        <p:txBody>
          <a:bodyPr wrap="square" rtlCol="0">
            <a:spAutoFit/>
          </a:bodyPr>
          <a:lstStyle/>
          <a:p>
            <a:r>
              <a:rPr lang="en-US" b="1" dirty="0" smtClean="0">
                <a:solidFill>
                  <a:prstClr val="black"/>
                </a:solidFill>
              </a:rPr>
              <a:t>I</a:t>
            </a:r>
            <a:endParaRPr lang="en-US" b="1" dirty="0">
              <a:solidFill>
                <a:prstClr val="black"/>
              </a:solidFill>
            </a:endParaRPr>
          </a:p>
        </p:txBody>
      </p:sp>
      <p:sp>
        <p:nvSpPr>
          <p:cNvPr id="7" name="TextBox 6"/>
          <p:cNvSpPr txBox="1"/>
          <p:nvPr/>
        </p:nvSpPr>
        <p:spPr>
          <a:xfrm>
            <a:off x="1614101" y="2243277"/>
            <a:ext cx="213173" cy="369332"/>
          </a:xfrm>
          <a:prstGeom prst="rect">
            <a:avLst/>
          </a:prstGeom>
          <a:noFill/>
        </p:spPr>
        <p:txBody>
          <a:bodyPr wrap="square" rtlCol="0">
            <a:spAutoFit/>
          </a:bodyPr>
          <a:lstStyle/>
          <a:p>
            <a:r>
              <a:rPr lang="en-US" b="1" dirty="0" smtClean="0">
                <a:solidFill>
                  <a:prstClr val="black"/>
                </a:solidFill>
              </a:rPr>
              <a:t>A</a:t>
            </a:r>
            <a:endParaRPr lang="en-US" b="1" dirty="0">
              <a:solidFill>
                <a:prstClr val="black"/>
              </a:solidFill>
            </a:endParaRPr>
          </a:p>
        </p:txBody>
      </p:sp>
      <p:sp>
        <p:nvSpPr>
          <p:cNvPr id="190" name="TextBox 189"/>
          <p:cNvSpPr txBox="1"/>
          <p:nvPr/>
        </p:nvSpPr>
        <p:spPr>
          <a:xfrm>
            <a:off x="2323856" y="617346"/>
            <a:ext cx="193262" cy="369332"/>
          </a:xfrm>
          <a:prstGeom prst="rect">
            <a:avLst/>
          </a:prstGeom>
          <a:noFill/>
        </p:spPr>
        <p:txBody>
          <a:bodyPr wrap="square" rtlCol="0">
            <a:spAutoFit/>
          </a:bodyPr>
          <a:lstStyle/>
          <a:p>
            <a:r>
              <a:rPr lang="en-US" b="1" dirty="0" smtClean="0">
                <a:solidFill>
                  <a:prstClr val="black"/>
                </a:solidFill>
              </a:rPr>
              <a:t>A</a:t>
            </a:r>
            <a:endParaRPr lang="en-US" b="1" dirty="0">
              <a:solidFill>
                <a:prstClr val="black"/>
              </a:solidFill>
            </a:endParaRPr>
          </a:p>
        </p:txBody>
      </p:sp>
      <p:sp>
        <p:nvSpPr>
          <p:cNvPr id="9" name="TextBox 8"/>
          <p:cNvSpPr txBox="1"/>
          <p:nvPr/>
        </p:nvSpPr>
        <p:spPr>
          <a:xfrm>
            <a:off x="2781300" y="4800600"/>
            <a:ext cx="287172" cy="369332"/>
          </a:xfrm>
          <a:prstGeom prst="rect">
            <a:avLst/>
          </a:prstGeom>
          <a:noFill/>
        </p:spPr>
        <p:txBody>
          <a:bodyPr wrap="square" rtlCol="0">
            <a:spAutoFit/>
          </a:bodyPr>
          <a:lstStyle/>
          <a:p>
            <a:r>
              <a:rPr lang="en-US" b="1" dirty="0" smtClean="0">
                <a:solidFill>
                  <a:prstClr val="black"/>
                </a:solidFill>
              </a:rPr>
              <a:t>A</a:t>
            </a:r>
            <a:endParaRPr lang="en-US" b="1" dirty="0">
              <a:solidFill>
                <a:prstClr val="black"/>
              </a:solidFill>
            </a:endParaRPr>
          </a:p>
        </p:txBody>
      </p:sp>
      <p:cxnSp>
        <p:nvCxnSpPr>
          <p:cNvPr id="234" name="Straight Arrow Connector 233"/>
          <p:cNvCxnSpPr/>
          <p:nvPr/>
        </p:nvCxnSpPr>
        <p:spPr>
          <a:xfrm flipV="1">
            <a:off x="1669577" y="1657212"/>
            <a:ext cx="425923" cy="5451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2" name="Straight Arrow Connector 191"/>
          <p:cNvCxnSpPr/>
          <p:nvPr/>
        </p:nvCxnSpPr>
        <p:spPr>
          <a:xfrm flipV="1">
            <a:off x="2514600" y="1600200"/>
            <a:ext cx="425923" cy="5451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4" name="Straight Arrow Connector 193"/>
          <p:cNvCxnSpPr/>
          <p:nvPr/>
        </p:nvCxnSpPr>
        <p:spPr>
          <a:xfrm flipV="1">
            <a:off x="2469677" y="609600"/>
            <a:ext cx="425923" cy="5451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8" name="Straight Arrow Connector 237"/>
          <p:cNvCxnSpPr/>
          <p:nvPr/>
        </p:nvCxnSpPr>
        <p:spPr>
          <a:xfrm>
            <a:off x="3525672" y="914400"/>
            <a:ext cx="33477" cy="4134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2" name="Straight Arrow Connector 241"/>
          <p:cNvCxnSpPr/>
          <p:nvPr/>
        </p:nvCxnSpPr>
        <p:spPr>
          <a:xfrm>
            <a:off x="3297072" y="1995453"/>
            <a:ext cx="322996" cy="188473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6" name="Straight Arrow Connector 245"/>
          <p:cNvCxnSpPr/>
          <p:nvPr/>
        </p:nvCxnSpPr>
        <p:spPr>
          <a:xfrm flipH="1">
            <a:off x="2781300" y="4216372"/>
            <a:ext cx="541150" cy="0"/>
          </a:xfrm>
          <a:prstGeom prst="straightConnector1">
            <a:avLst/>
          </a:prstGeom>
          <a:ln w="50800" cmpd="thickThin">
            <a:prstDash val="sysDash"/>
            <a:tailEnd type="arrow"/>
          </a:ln>
        </p:spPr>
        <p:style>
          <a:lnRef idx="3">
            <a:schemeClr val="accent4"/>
          </a:lnRef>
          <a:fillRef idx="0">
            <a:schemeClr val="accent4"/>
          </a:fillRef>
          <a:effectRef idx="2">
            <a:schemeClr val="accent4"/>
          </a:effectRef>
          <a:fontRef idx="minor">
            <a:schemeClr val="tx1"/>
          </a:fontRef>
        </p:style>
      </p:cxnSp>
      <p:cxnSp>
        <p:nvCxnSpPr>
          <p:cNvPr id="254" name="Straight Arrow Connector 253"/>
          <p:cNvCxnSpPr/>
          <p:nvPr/>
        </p:nvCxnSpPr>
        <p:spPr>
          <a:xfrm flipH="1" flipV="1">
            <a:off x="3263163" y="3649490"/>
            <a:ext cx="424007" cy="307860"/>
          </a:xfrm>
          <a:prstGeom prst="straightConnector1">
            <a:avLst/>
          </a:prstGeom>
          <a:ln w="50800" cmpd="thickThin">
            <a:prstDash val="sysDash"/>
            <a:tailEnd type="arrow"/>
          </a:ln>
        </p:spPr>
        <p:style>
          <a:lnRef idx="3">
            <a:schemeClr val="accent4"/>
          </a:lnRef>
          <a:fillRef idx="0">
            <a:schemeClr val="accent4"/>
          </a:fillRef>
          <a:effectRef idx="2">
            <a:schemeClr val="accent4"/>
          </a:effectRef>
          <a:fontRef idx="minor">
            <a:schemeClr val="tx1"/>
          </a:fontRef>
        </p:style>
      </p:cxnSp>
      <p:cxnSp>
        <p:nvCxnSpPr>
          <p:cNvPr id="57" name="Straight Arrow Connector 56"/>
          <p:cNvCxnSpPr/>
          <p:nvPr/>
        </p:nvCxnSpPr>
        <p:spPr>
          <a:xfrm flipV="1">
            <a:off x="4101445" y="3696268"/>
            <a:ext cx="264007" cy="329674"/>
          </a:xfrm>
          <a:prstGeom prst="straightConnector1">
            <a:avLst/>
          </a:prstGeom>
          <a:ln w="50800" cmpd="thickThin">
            <a:prstDash val="sysDash"/>
            <a:tailEnd type="arrow"/>
          </a:ln>
        </p:spPr>
        <p:style>
          <a:lnRef idx="3">
            <a:schemeClr val="accent4"/>
          </a:lnRef>
          <a:fillRef idx="0">
            <a:schemeClr val="accent4"/>
          </a:fillRef>
          <a:effectRef idx="2">
            <a:schemeClr val="accent4"/>
          </a:effectRef>
          <a:fontRef idx="minor">
            <a:schemeClr val="tx1"/>
          </a:fontRef>
        </p:style>
      </p:cxnSp>
      <p:cxnSp>
        <p:nvCxnSpPr>
          <p:cNvPr id="60" name="Straight Arrow Connector 59"/>
          <p:cNvCxnSpPr/>
          <p:nvPr/>
        </p:nvCxnSpPr>
        <p:spPr>
          <a:xfrm flipH="1">
            <a:off x="3224284" y="4607256"/>
            <a:ext cx="301388" cy="350788"/>
          </a:xfrm>
          <a:prstGeom prst="straightConnector1">
            <a:avLst/>
          </a:prstGeom>
          <a:ln w="50800" cmpd="thickThin">
            <a:prstDash val="sysDash"/>
            <a:tailEnd type="arrow"/>
          </a:ln>
        </p:spPr>
        <p:style>
          <a:lnRef idx="3">
            <a:schemeClr val="accent4"/>
          </a:lnRef>
          <a:fillRef idx="0">
            <a:schemeClr val="accent4"/>
          </a:fillRef>
          <a:effectRef idx="2">
            <a:schemeClr val="accent4"/>
          </a:effectRef>
          <a:fontRef idx="minor">
            <a:schemeClr val="tx1"/>
          </a:fontRef>
        </p:style>
      </p:cxnSp>
      <p:cxnSp>
        <p:nvCxnSpPr>
          <p:cNvPr id="64" name="Straight Arrow Connector 63"/>
          <p:cNvCxnSpPr/>
          <p:nvPr/>
        </p:nvCxnSpPr>
        <p:spPr>
          <a:xfrm>
            <a:off x="4127530" y="4301887"/>
            <a:ext cx="558494" cy="119984"/>
          </a:xfrm>
          <a:prstGeom prst="straightConnector1">
            <a:avLst/>
          </a:prstGeom>
          <a:ln w="50800" cmpd="thickThin">
            <a:prstDash val="sysDash"/>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4950356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30"/>
                                        </p:tgtEl>
                                        <p:attrNameLst>
                                          <p:attrName>fillcolor</p:attrName>
                                        </p:attrNameLst>
                                      </p:cBhvr>
                                      <p:to>
                                        <a:srgbClr val="0070C0"/>
                                      </p:to>
                                    </p:animClr>
                                    <p:set>
                                      <p:cBhvr>
                                        <p:cTn id="7" dur="2000" fill="hold"/>
                                        <p:tgtEl>
                                          <p:spTgt spid="30"/>
                                        </p:tgtEl>
                                        <p:attrNameLst>
                                          <p:attrName>fill.type</p:attrName>
                                        </p:attrNameLst>
                                      </p:cBhvr>
                                      <p:to>
                                        <p:strVal val="solid"/>
                                      </p:to>
                                    </p:set>
                                    <p:set>
                                      <p:cBhvr>
                                        <p:cTn id="8" dur="2000" fill="hold"/>
                                        <p:tgtEl>
                                          <p:spTgt spid="30"/>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21"/>
                                        </p:tgtEl>
                                        <p:attrNameLst>
                                          <p:attrName>fillcolor</p:attrName>
                                        </p:attrNameLst>
                                      </p:cBhvr>
                                      <p:to>
                                        <a:srgbClr val="C00000"/>
                                      </p:to>
                                    </p:animClr>
                                    <p:set>
                                      <p:cBhvr>
                                        <p:cTn id="11" dur="2000" fill="hold"/>
                                        <p:tgtEl>
                                          <p:spTgt spid="21"/>
                                        </p:tgtEl>
                                        <p:attrNameLst>
                                          <p:attrName>fill.type</p:attrName>
                                        </p:attrNameLst>
                                      </p:cBhvr>
                                      <p:to>
                                        <p:strVal val="solid"/>
                                      </p:to>
                                    </p:set>
                                    <p:set>
                                      <p:cBhvr>
                                        <p:cTn id="12" dur="2000" fill="hold"/>
                                        <p:tgtEl>
                                          <p:spTgt spid="21"/>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47"/>
                                        </p:tgtEl>
                                        <p:attrNameLst>
                                          <p:attrName>fillcolor</p:attrName>
                                        </p:attrNameLst>
                                      </p:cBhvr>
                                      <p:to>
                                        <a:srgbClr val="FFC000"/>
                                      </p:to>
                                    </p:animClr>
                                    <p:set>
                                      <p:cBhvr>
                                        <p:cTn id="15" dur="2000" fill="hold"/>
                                        <p:tgtEl>
                                          <p:spTgt spid="47"/>
                                        </p:tgtEl>
                                        <p:attrNameLst>
                                          <p:attrName>fill.type</p:attrName>
                                        </p:attrNameLst>
                                      </p:cBhvr>
                                      <p:to>
                                        <p:strVal val="solid"/>
                                      </p:to>
                                    </p:set>
                                    <p:set>
                                      <p:cBhvr>
                                        <p:cTn id="16" dur="2000" fill="hold"/>
                                        <p:tgtEl>
                                          <p:spTgt spid="47"/>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2000" fill="hold"/>
                                        <p:tgtEl>
                                          <p:spTgt spid="45"/>
                                        </p:tgtEl>
                                        <p:attrNameLst>
                                          <p:attrName>fillcolor</p:attrName>
                                        </p:attrNameLst>
                                      </p:cBhvr>
                                      <p:to>
                                        <a:srgbClr val="00B050"/>
                                      </p:to>
                                    </p:animClr>
                                    <p:set>
                                      <p:cBhvr>
                                        <p:cTn id="19" dur="2000" fill="hold"/>
                                        <p:tgtEl>
                                          <p:spTgt spid="45"/>
                                        </p:tgtEl>
                                        <p:attrNameLst>
                                          <p:attrName>fill.type</p:attrName>
                                        </p:attrNameLst>
                                      </p:cBhvr>
                                      <p:to>
                                        <p:strVal val="solid"/>
                                      </p:to>
                                    </p:set>
                                    <p:set>
                                      <p:cBhvr>
                                        <p:cTn id="20" dur="2000" fill="hold"/>
                                        <p:tgtEl>
                                          <p:spTgt spid="45"/>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43"/>
                                        </p:tgtEl>
                                        <p:attrNameLst>
                                          <p:attrName>style.visibility</p:attrName>
                                        </p:attrNameLst>
                                      </p:cBhvr>
                                      <p:to>
                                        <p:strVal val="visible"/>
                                      </p:to>
                                    </p:set>
                                    <p:animEffect transition="in" filter="fade">
                                      <p:cBhvr>
                                        <p:cTn id="25" dur="500"/>
                                        <p:tgtEl>
                                          <p:spTgt spid="343"/>
                                        </p:tgtEl>
                                      </p:cBhvr>
                                    </p:animEffect>
                                  </p:childTnLst>
                                </p:cTn>
                              </p:par>
                              <p:par>
                                <p:cTn id="26" presetID="10" presetClass="entr" presetSubtype="0" fill="hold" nodeType="withEffect">
                                  <p:stCondLst>
                                    <p:cond delay="0"/>
                                  </p:stCondLst>
                                  <p:childTnLst>
                                    <p:set>
                                      <p:cBhvr>
                                        <p:cTn id="27" dur="1" fill="hold">
                                          <p:stCondLst>
                                            <p:cond delay="0"/>
                                          </p:stCondLst>
                                        </p:cTn>
                                        <p:tgtEl>
                                          <p:spTgt spid="345"/>
                                        </p:tgtEl>
                                        <p:attrNameLst>
                                          <p:attrName>style.visibility</p:attrName>
                                        </p:attrNameLst>
                                      </p:cBhvr>
                                      <p:to>
                                        <p:strVal val="visible"/>
                                      </p:to>
                                    </p:set>
                                    <p:animEffect transition="in" filter="fade">
                                      <p:cBhvr>
                                        <p:cTn id="28" dur="500"/>
                                        <p:tgtEl>
                                          <p:spTgt spid="345"/>
                                        </p:tgtEl>
                                      </p:cBhvr>
                                    </p:animEffect>
                                  </p:childTnLst>
                                </p:cTn>
                              </p:par>
                              <p:par>
                                <p:cTn id="29" presetID="10" presetClass="entr" presetSubtype="0" fill="hold" nodeType="withEffect">
                                  <p:stCondLst>
                                    <p:cond delay="0"/>
                                  </p:stCondLst>
                                  <p:childTnLst>
                                    <p:set>
                                      <p:cBhvr>
                                        <p:cTn id="30" dur="1" fill="hold">
                                          <p:stCondLst>
                                            <p:cond delay="0"/>
                                          </p:stCondLst>
                                        </p:cTn>
                                        <p:tgtEl>
                                          <p:spTgt spid="341"/>
                                        </p:tgtEl>
                                        <p:attrNameLst>
                                          <p:attrName>style.visibility</p:attrName>
                                        </p:attrNameLst>
                                      </p:cBhvr>
                                      <p:to>
                                        <p:strVal val="visible"/>
                                      </p:to>
                                    </p:set>
                                    <p:animEffect transition="in" filter="fade">
                                      <p:cBhvr>
                                        <p:cTn id="31" dur="500"/>
                                        <p:tgtEl>
                                          <p:spTgt spid="341"/>
                                        </p:tgtEl>
                                      </p:cBhvr>
                                    </p:animEffect>
                                  </p:childTnLst>
                                </p:cTn>
                              </p:par>
                              <p:par>
                                <p:cTn id="32" presetID="10" presetClass="entr" presetSubtype="0" fill="hold" nodeType="withEffect">
                                  <p:stCondLst>
                                    <p:cond delay="0"/>
                                  </p:stCondLst>
                                  <p:childTnLst>
                                    <p:set>
                                      <p:cBhvr>
                                        <p:cTn id="33" dur="1" fill="hold">
                                          <p:stCondLst>
                                            <p:cond delay="0"/>
                                          </p:stCondLst>
                                        </p:cTn>
                                        <p:tgtEl>
                                          <p:spTgt spid="305"/>
                                        </p:tgtEl>
                                        <p:attrNameLst>
                                          <p:attrName>style.visibility</p:attrName>
                                        </p:attrNameLst>
                                      </p:cBhvr>
                                      <p:to>
                                        <p:strVal val="visible"/>
                                      </p:to>
                                    </p:set>
                                    <p:animEffect transition="in" filter="fade">
                                      <p:cBhvr>
                                        <p:cTn id="34" dur="500"/>
                                        <p:tgtEl>
                                          <p:spTgt spid="305"/>
                                        </p:tgtEl>
                                      </p:cBhvr>
                                    </p:animEffect>
                                  </p:childTnLst>
                                </p:cTn>
                              </p:par>
                              <p:par>
                                <p:cTn id="35" presetID="10" presetClass="entr" presetSubtype="0" fill="hold" nodeType="withEffect">
                                  <p:stCondLst>
                                    <p:cond delay="0"/>
                                  </p:stCondLst>
                                  <p:childTnLst>
                                    <p:set>
                                      <p:cBhvr>
                                        <p:cTn id="36" dur="1" fill="hold">
                                          <p:stCondLst>
                                            <p:cond delay="0"/>
                                          </p:stCondLst>
                                        </p:cTn>
                                        <p:tgtEl>
                                          <p:spTgt spid="309"/>
                                        </p:tgtEl>
                                        <p:attrNameLst>
                                          <p:attrName>style.visibility</p:attrName>
                                        </p:attrNameLst>
                                      </p:cBhvr>
                                      <p:to>
                                        <p:strVal val="visible"/>
                                      </p:to>
                                    </p:set>
                                    <p:animEffect transition="in" filter="fade">
                                      <p:cBhvr>
                                        <p:cTn id="37" dur="500"/>
                                        <p:tgtEl>
                                          <p:spTgt spid="309"/>
                                        </p:tgtEl>
                                      </p:cBhvr>
                                    </p:animEffect>
                                  </p:childTnLst>
                                </p:cTn>
                              </p:par>
                              <p:par>
                                <p:cTn id="38" presetID="10" presetClass="entr" presetSubtype="0" fill="hold" nodeType="withEffect">
                                  <p:stCondLst>
                                    <p:cond delay="0"/>
                                  </p:stCondLst>
                                  <p:childTnLst>
                                    <p:set>
                                      <p:cBhvr>
                                        <p:cTn id="39" dur="1" fill="hold">
                                          <p:stCondLst>
                                            <p:cond delay="0"/>
                                          </p:stCondLst>
                                        </p:cTn>
                                        <p:tgtEl>
                                          <p:spTgt spid="307"/>
                                        </p:tgtEl>
                                        <p:attrNameLst>
                                          <p:attrName>style.visibility</p:attrName>
                                        </p:attrNameLst>
                                      </p:cBhvr>
                                      <p:to>
                                        <p:strVal val="visible"/>
                                      </p:to>
                                    </p:set>
                                    <p:animEffect transition="in" filter="fade">
                                      <p:cBhvr>
                                        <p:cTn id="40" dur="500"/>
                                        <p:tgtEl>
                                          <p:spTgt spid="307"/>
                                        </p:tgtEl>
                                      </p:cBhvr>
                                    </p:animEffect>
                                  </p:childTnLst>
                                </p:cTn>
                              </p:par>
                              <p:par>
                                <p:cTn id="41" presetID="10" presetClass="entr" presetSubtype="0" fill="hold" nodeType="withEffect">
                                  <p:stCondLst>
                                    <p:cond delay="0"/>
                                  </p:stCondLst>
                                  <p:childTnLst>
                                    <p:set>
                                      <p:cBhvr>
                                        <p:cTn id="42" dur="1" fill="hold">
                                          <p:stCondLst>
                                            <p:cond delay="0"/>
                                          </p:stCondLst>
                                        </p:cTn>
                                        <p:tgtEl>
                                          <p:spTgt spid="313"/>
                                        </p:tgtEl>
                                        <p:attrNameLst>
                                          <p:attrName>style.visibility</p:attrName>
                                        </p:attrNameLst>
                                      </p:cBhvr>
                                      <p:to>
                                        <p:strVal val="visible"/>
                                      </p:to>
                                    </p:set>
                                    <p:animEffect transition="in" filter="fade">
                                      <p:cBhvr>
                                        <p:cTn id="43" dur="500"/>
                                        <p:tgtEl>
                                          <p:spTgt spid="313"/>
                                        </p:tgtEl>
                                      </p:cBhvr>
                                    </p:animEffect>
                                  </p:childTnLst>
                                </p:cTn>
                              </p:par>
                              <p:par>
                                <p:cTn id="44" presetID="10" presetClass="entr" presetSubtype="0" fill="hold" nodeType="withEffect">
                                  <p:stCondLst>
                                    <p:cond delay="0"/>
                                  </p:stCondLst>
                                  <p:childTnLst>
                                    <p:set>
                                      <p:cBhvr>
                                        <p:cTn id="45" dur="1" fill="hold">
                                          <p:stCondLst>
                                            <p:cond delay="0"/>
                                          </p:stCondLst>
                                        </p:cTn>
                                        <p:tgtEl>
                                          <p:spTgt spid="331"/>
                                        </p:tgtEl>
                                        <p:attrNameLst>
                                          <p:attrName>style.visibility</p:attrName>
                                        </p:attrNameLst>
                                      </p:cBhvr>
                                      <p:to>
                                        <p:strVal val="visible"/>
                                      </p:to>
                                    </p:set>
                                    <p:animEffect transition="in" filter="fade">
                                      <p:cBhvr>
                                        <p:cTn id="46" dur="500"/>
                                        <p:tgtEl>
                                          <p:spTgt spid="331"/>
                                        </p:tgtEl>
                                      </p:cBhvr>
                                    </p:animEffect>
                                  </p:childTnLst>
                                </p:cTn>
                              </p:par>
                              <p:par>
                                <p:cTn id="47" presetID="10" presetClass="entr" presetSubtype="0" fill="hold" nodeType="withEffect">
                                  <p:stCondLst>
                                    <p:cond delay="0"/>
                                  </p:stCondLst>
                                  <p:childTnLst>
                                    <p:set>
                                      <p:cBhvr>
                                        <p:cTn id="48" dur="1" fill="hold">
                                          <p:stCondLst>
                                            <p:cond delay="0"/>
                                          </p:stCondLst>
                                        </p:cTn>
                                        <p:tgtEl>
                                          <p:spTgt spid="329"/>
                                        </p:tgtEl>
                                        <p:attrNameLst>
                                          <p:attrName>style.visibility</p:attrName>
                                        </p:attrNameLst>
                                      </p:cBhvr>
                                      <p:to>
                                        <p:strVal val="visible"/>
                                      </p:to>
                                    </p:set>
                                    <p:animEffect transition="in" filter="fade">
                                      <p:cBhvr>
                                        <p:cTn id="49" dur="500"/>
                                        <p:tgtEl>
                                          <p:spTgt spid="329"/>
                                        </p:tgtEl>
                                      </p:cBhvr>
                                    </p:animEffect>
                                  </p:childTnLst>
                                </p:cTn>
                              </p:par>
                              <p:par>
                                <p:cTn id="50" presetID="10" presetClass="entr" presetSubtype="0" fill="hold" nodeType="withEffect">
                                  <p:stCondLst>
                                    <p:cond delay="0"/>
                                  </p:stCondLst>
                                  <p:childTnLst>
                                    <p:set>
                                      <p:cBhvr>
                                        <p:cTn id="51" dur="1" fill="hold">
                                          <p:stCondLst>
                                            <p:cond delay="0"/>
                                          </p:stCondLst>
                                        </p:cTn>
                                        <p:tgtEl>
                                          <p:spTgt spid="327"/>
                                        </p:tgtEl>
                                        <p:attrNameLst>
                                          <p:attrName>style.visibility</p:attrName>
                                        </p:attrNameLst>
                                      </p:cBhvr>
                                      <p:to>
                                        <p:strVal val="visible"/>
                                      </p:to>
                                    </p:set>
                                    <p:animEffect transition="in" filter="fade">
                                      <p:cBhvr>
                                        <p:cTn id="52" dur="500"/>
                                        <p:tgtEl>
                                          <p:spTgt spid="327"/>
                                        </p:tgtEl>
                                      </p:cBhvr>
                                    </p:animEffect>
                                  </p:childTnLst>
                                </p:cTn>
                              </p:par>
                              <p:par>
                                <p:cTn id="53" presetID="10" presetClass="entr" presetSubtype="0" fill="hold" nodeType="withEffect">
                                  <p:stCondLst>
                                    <p:cond delay="0"/>
                                  </p:stCondLst>
                                  <p:childTnLst>
                                    <p:set>
                                      <p:cBhvr>
                                        <p:cTn id="54" dur="1" fill="hold">
                                          <p:stCondLst>
                                            <p:cond delay="0"/>
                                          </p:stCondLst>
                                        </p:cTn>
                                        <p:tgtEl>
                                          <p:spTgt spid="325"/>
                                        </p:tgtEl>
                                        <p:attrNameLst>
                                          <p:attrName>style.visibility</p:attrName>
                                        </p:attrNameLst>
                                      </p:cBhvr>
                                      <p:to>
                                        <p:strVal val="visible"/>
                                      </p:to>
                                    </p:set>
                                    <p:animEffect transition="in" filter="fade">
                                      <p:cBhvr>
                                        <p:cTn id="55" dur="500"/>
                                        <p:tgtEl>
                                          <p:spTgt spid="325"/>
                                        </p:tgtEl>
                                      </p:cBhvr>
                                    </p:animEffect>
                                  </p:childTnLst>
                                </p:cTn>
                              </p:par>
                              <p:par>
                                <p:cTn id="56" presetID="10" presetClass="entr" presetSubtype="0" fill="hold" nodeType="withEffect">
                                  <p:stCondLst>
                                    <p:cond delay="0"/>
                                  </p:stCondLst>
                                  <p:childTnLst>
                                    <p:set>
                                      <p:cBhvr>
                                        <p:cTn id="57" dur="1" fill="hold">
                                          <p:stCondLst>
                                            <p:cond delay="0"/>
                                          </p:stCondLst>
                                        </p:cTn>
                                        <p:tgtEl>
                                          <p:spTgt spid="319"/>
                                        </p:tgtEl>
                                        <p:attrNameLst>
                                          <p:attrName>style.visibility</p:attrName>
                                        </p:attrNameLst>
                                      </p:cBhvr>
                                      <p:to>
                                        <p:strVal val="visible"/>
                                      </p:to>
                                    </p:set>
                                    <p:animEffect transition="in" filter="fade">
                                      <p:cBhvr>
                                        <p:cTn id="58" dur="500"/>
                                        <p:tgtEl>
                                          <p:spTgt spid="319"/>
                                        </p:tgtEl>
                                      </p:cBhvr>
                                    </p:animEffect>
                                  </p:childTnLst>
                                </p:cTn>
                              </p:par>
                              <p:par>
                                <p:cTn id="59" presetID="10" presetClass="entr" presetSubtype="0" fill="hold" nodeType="withEffect">
                                  <p:stCondLst>
                                    <p:cond delay="0"/>
                                  </p:stCondLst>
                                  <p:childTnLst>
                                    <p:set>
                                      <p:cBhvr>
                                        <p:cTn id="60" dur="1" fill="hold">
                                          <p:stCondLst>
                                            <p:cond delay="0"/>
                                          </p:stCondLst>
                                        </p:cTn>
                                        <p:tgtEl>
                                          <p:spTgt spid="323"/>
                                        </p:tgtEl>
                                        <p:attrNameLst>
                                          <p:attrName>style.visibility</p:attrName>
                                        </p:attrNameLst>
                                      </p:cBhvr>
                                      <p:to>
                                        <p:strVal val="visible"/>
                                      </p:to>
                                    </p:set>
                                    <p:animEffect transition="in" filter="fade">
                                      <p:cBhvr>
                                        <p:cTn id="61" dur="500"/>
                                        <p:tgtEl>
                                          <p:spTgt spid="323"/>
                                        </p:tgtEl>
                                      </p:cBhvr>
                                    </p:animEffect>
                                  </p:childTnLst>
                                </p:cTn>
                              </p:par>
                              <p:par>
                                <p:cTn id="62" presetID="10" presetClass="entr" presetSubtype="0" fill="hold" nodeType="withEffect">
                                  <p:stCondLst>
                                    <p:cond delay="0"/>
                                  </p:stCondLst>
                                  <p:childTnLst>
                                    <p:set>
                                      <p:cBhvr>
                                        <p:cTn id="63" dur="1" fill="hold">
                                          <p:stCondLst>
                                            <p:cond delay="0"/>
                                          </p:stCondLst>
                                        </p:cTn>
                                        <p:tgtEl>
                                          <p:spTgt spid="315"/>
                                        </p:tgtEl>
                                        <p:attrNameLst>
                                          <p:attrName>style.visibility</p:attrName>
                                        </p:attrNameLst>
                                      </p:cBhvr>
                                      <p:to>
                                        <p:strVal val="visible"/>
                                      </p:to>
                                    </p:set>
                                    <p:animEffect transition="in" filter="fade">
                                      <p:cBhvr>
                                        <p:cTn id="64" dur="500"/>
                                        <p:tgtEl>
                                          <p:spTgt spid="315"/>
                                        </p:tgtEl>
                                      </p:cBhvr>
                                    </p:animEffect>
                                  </p:childTnLst>
                                </p:cTn>
                              </p:par>
                              <p:par>
                                <p:cTn id="65" presetID="10" presetClass="entr" presetSubtype="0" fill="hold" nodeType="withEffect">
                                  <p:stCondLst>
                                    <p:cond delay="0"/>
                                  </p:stCondLst>
                                  <p:childTnLst>
                                    <p:set>
                                      <p:cBhvr>
                                        <p:cTn id="66" dur="1" fill="hold">
                                          <p:stCondLst>
                                            <p:cond delay="0"/>
                                          </p:stCondLst>
                                        </p:cTn>
                                        <p:tgtEl>
                                          <p:spTgt spid="317"/>
                                        </p:tgtEl>
                                        <p:attrNameLst>
                                          <p:attrName>style.visibility</p:attrName>
                                        </p:attrNameLst>
                                      </p:cBhvr>
                                      <p:to>
                                        <p:strVal val="visible"/>
                                      </p:to>
                                    </p:set>
                                    <p:animEffect transition="in" filter="fade">
                                      <p:cBhvr>
                                        <p:cTn id="67" dur="500"/>
                                        <p:tgtEl>
                                          <p:spTgt spid="317"/>
                                        </p:tgtEl>
                                      </p:cBhvr>
                                    </p:animEffect>
                                  </p:childTnLst>
                                </p:cTn>
                              </p:par>
                            </p:childTnLst>
                          </p:cTn>
                        </p:par>
                      </p:childTnLst>
                    </p:cTn>
                  </p:par>
                  <p:par>
                    <p:cTn id="68" fill="hold">
                      <p:stCondLst>
                        <p:cond delay="indefinite"/>
                      </p:stCondLst>
                      <p:childTnLst>
                        <p:par>
                          <p:cTn id="69" fill="hold">
                            <p:stCondLst>
                              <p:cond delay="0"/>
                            </p:stCondLst>
                            <p:childTnLst>
                              <p:par>
                                <p:cTn id="70" presetID="21" presetClass="entr" presetSubtype="1" fill="hold" grpId="0" nodeType="click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wheel(1)">
                                      <p:cBhvr>
                                        <p:cTn id="72" dur="2000"/>
                                        <p:tgtEl>
                                          <p:spTgt spid="10"/>
                                        </p:tgtEl>
                                      </p:cBhvr>
                                    </p:animEffect>
                                  </p:childTnLst>
                                </p:cTn>
                              </p:par>
                              <p:par>
                                <p:cTn id="73" presetID="21" presetClass="entr" presetSubtype="1" fill="hold" grpId="0" nodeType="with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wheel(1)">
                                      <p:cBhvr>
                                        <p:cTn id="75" dur="2000"/>
                                        <p:tgtEl>
                                          <p:spTgt spid="12"/>
                                        </p:tgtEl>
                                      </p:cBhvr>
                                    </p:animEffect>
                                  </p:childTnLst>
                                </p:cTn>
                              </p:par>
                              <p:par>
                                <p:cTn id="76" presetID="21" presetClass="entr" presetSubtype="1" fill="hold" grpId="0" nodeType="withEffect">
                                  <p:stCondLst>
                                    <p:cond delay="0"/>
                                  </p:stCondLst>
                                  <p:childTnLst>
                                    <p:set>
                                      <p:cBhvr>
                                        <p:cTn id="77" dur="1" fill="hold">
                                          <p:stCondLst>
                                            <p:cond delay="0"/>
                                          </p:stCondLst>
                                        </p:cTn>
                                        <p:tgtEl>
                                          <p:spTgt spid="13"/>
                                        </p:tgtEl>
                                        <p:attrNameLst>
                                          <p:attrName>style.visibility</p:attrName>
                                        </p:attrNameLst>
                                      </p:cBhvr>
                                      <p:to>
                                        <p:strVal val="visible"/>
                                      </p:to>
                                    </p:set>
                                    <p:animEffect transition="in" filter="wheel(1)">
                                      <p:cBhvr>
                                        <p:cTn id="78" dur="2000"/>
                                        <p:tgtEl>
                                          <p:spTgt spid="13"/>
                                        </p:tgtEl>
                                      </p:cBhvr>
                                    </p:animEffect>
                                  </p:childTnLst>
                                </p:cTn>
                              </p:par>
                              <p:par>
                                <p:cTn id="79" presetID="21" presetClass="entr" presetSubtype="1" fill="hold" grpId="0" nodeType="with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wheel(1)">
                                      <p:cBhvr>
                                        <p:cTn id="81" dur="2000"/>
                                        <p:tgtEl>
                                          <p:spTgt spid="11"/>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nodeType="clickEffect">
                                  <p:stCondLst>
                                    <p:cond delay="0"/>
                                  </p:stCondLst>
                                  <p:childTnLst>
                                    <p:set>
                                      <p:cBhvr>
                                        <p:cTn id="85" dur="1" fill="hold">
                                          <p:stCondLst>
                                            <p:cond delay="0"/>
                                          </p:stCondLst>
                                        </p:cTn>
                                        <p:tgtEl>
                                          <p:spTgt spid="343"/>
                                        </p:tgtEl>
                                        <p:attrNameLst>
                                          <p:attrName>style.visibility</p:attrName>
                                        </p:attrNameLst>
                                      </p:cBhvr>
                                      <p:to>
                                        <p:strVal val="hidden"/>
                                      </p:to>
                                    </p:set>
                                  </p:childTnLst>
                                </p:cTn>
                              </p:par>
                              <p:par>
                                <p:cTn id="86" presetID="1" presetClass="exit" presetSubtype="0" fill="hold" nodeType="withEffect">
                                  <p:stCondLst>
                                    <p:cond delay="0"/>
                                  </p:stCondLst>
                                  <p:childTnLst>
                                    <p:set>
                                      <p:cBhvr>
                                        <p:cTn id="87" dur="1" fill="hold">
                                          <p:stCondLst>
                                            <p:cond delay="0"/>
                                          </p:stCondLst>
                                        </p:cTn>
                                        <p:tgtEl>
                                          <p:spTgt spid="345"/>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341"/>
                                        </p:tgtEl>
                                        <p:attrNameLst>
                                          <p:attrName>style.visibility</p:attrName>
                                        </p:attrNameLst>
                                      </p:cBhvr>
                                      <p:to>
                                        <p:strVal val="hidden"/>
                                      </p:to>
                                    </p:set>
                                  </p:childTnLst>
                                </p:cTn>
                              </p:par>
                              <p:par>
                                <p:cTn id="90" presetID="1" presetClass="exit" presetSubtype="0" fill="hold" nodeType="withEffect">
                                  <p:stCondLst>
                                    <p:cond delay="0"/>
                                  </p:stCondLst>
                                  <p:childTnLst>
                                    <p:set>
                                      <p:cBhvr>
                                        <p:cTn id="91" dur="1" fill="hold">
                                          <p:stCondLst>
                                            <p:cond delay="0"/>
                                          </p:stCondLst>
                                        </p:cTn>
                                        <p:tgtEl>
                                          <p:spTgt spid="305"/>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309"/>
                                        </p:tgtEl>
                                        <p:attrNameLst>
                                          <p:attrName>style.visibility</p:attrName>
                                        </p:attrNameLst>
                                      </p:cBhvr>
                                      <p:to>
                                        <p:strVal val="hidden"/>
                                      </p:to>
                                    </p:set>
                                  </p:childTnLst>
                                </p:cTn>
                              </p:par>
                              <p:par>
                                <p:cTn id="94" presetID="1" presetClass="exit" presetSubtype="0" fill="hold" nodeType="withEffect">
                                  <p:stCondLst>
                                    <p:cond delay="0"/>
                                  </p:stCondLst>
                                  <p:childTnLst>
                                    <p:set>
                                      <p:cBhvr>
                                        <p:cTn id="95" dur="1" fill="hold">
                                          <p:stCondLst>
                                            <p:cond delay="0"/>
                                          </p:stCondLst>
                                        </p:cTn>
                                        <p:tgtEl>
                                          <p:spTgt spid="307"/>
                                        </p:tgtEl>
                                        <p:attrNameLst>
                                          <p:attrName>style.visibility</p:attrName>
                                        </p:attrNameLst>
                                      </p:cBhvr>
                                      <p:to>
                                        <p:strVal val="hidden"/>
                                      </p:to>
                                    </p:set>
                                  </p:childTnLst>
                                </p:cTn>
                              </p:par>
                              <p:par>
                                <p:cTn id="96" presetID="1" presetClass="exit" presetSubtype="0" fill="hold" nodeType="withEffect">
                                  <p:stCondLst>
                                    <p:cond delay="0"/>
                                  </p:stCondLst>
                                  <p:childTnLst>
                                    <p:set>
                                      <p:cBhvr>
                                        <p:cTn id="97" dur="1" fill="hold">
                                          <p:stCondLst>
                                            <p:cond delay="0"/>
                                          </p:stCondLst>
                                        </p:cTn>
                                        <p:tgtEl>
                                          <p:spTgt spid="313"/>
                                        </p:tgtEl>
                                        <p:attrNameLst>
                                          <p:attrName>style.visibility</p:attrName>
                                        </p:attrNameLst>
                                      </p:cBhvr>
                                      <p:to>
                                        <p:strVal val="hidden"/>
                                      </p:to>
                                    </p:set>
                                  </p:childTnLst>
                                </p:cTn>
                              </p:par>
                              <p:par>
                                <p:cTn id="98" presetID="1" presetClass="exit" presetSubtype="0" fill="hold" nodeType="withEffect">
                                  <p:stCondLst>
                                    <p:cond delay="0"/>
                                  </p:stCondLst>
                                  <p:childTnLst>
                                    <p:set>
                                      <p:cBhvr>
                                        <p:cTn id="99" dur="1" fill="hold">
                                          <p:stCondLst>
                                            <p:cond delay="0"/>
                                          </p:stCondLst>
                                        </p:cTn>
                                        <p:tgtEl>
                                          <p:spTgt spid="331"/>
                                        </p:tgtEl>
                                        <p:attrNameLst>
                                          <p:attrName>style.visibility</p:attrName>
                                        </p:attrNameLst>
                                      </p:cBhvr>
                                      <p:to>
                                        <p:strVal val="hidden"/>
                                      </p:to>
                                    </p:set>
                                  </p:childTnLst>
                                </p:cTn>
                              </p:par>
                              <p:par>
                                <p:cTn id="100" presetID="1" presetClass="exit" presetSubtype="0" fill="hold" nodeType="withEffect">
                                  <p:stCondLst>
                                    <p:cond delay="0"/>
                                  </p:stCondLst>
                                  <p:childTnLst>
                                    <p:set>
                                      <p:cBhvr>
                                        <p:cTn id="101" dur="1" fill="hold">
                                          <p:stCondLst>
                                            <p:cond delay="0"/>
                                          </p:stCondLst>
                                        </p:cTn>
                                        <p:tgtEl>
                                          <p:spTgt spid="329"/>
                                        </p:tgtEl>
                                        <p:attrNameLst>
                                          <p:attrName>style.visibility</p:attrName>
                                        </p:attrNameLst>
                                      </p:cBhvr>
                                      <p:to>
                                        <p:strVal val="hidden"/>
                                      </p:to>
                                    </p:set>
                                  </p:childTnLst>
                                </p:cTn>
                              </p:par>
                              <p:par>
                                <p:cTn id="102" presetID="1" presetClass="exit" presetSubtype="0" fill="hold" nodeType="withEffect">
                                  <p:stCondLst>
                                    <p:cond delay="0"/>
                                  </p:stCondLst>
                                  <p:childTnLst>
                                    <p:set>
                                      <p:cBhvr>
                                        <p:cTn id="103" dur="1" fill="hold">
                                          <p:stCondLst>
                                            <p:cond delay="0"/>
                                          </p:stCondLst>
                                        </p:cTn>
                                        <p:tgtEl>
                                          <p:spTgt spid="327"/>
                                        </p:tgtEl>
                                        <p:attrNameLst>
                                          <p:attrName>style.visibility</p:attrName>
                                        </p:attrNameLst>
                                      </p:cBhvr>
                                      <p:to>
                                        <p:strVal val="hidden"/>
                                      </p:to>
                                    </p:set>
                                  </p:childTnLst>
                                </p:cTn>
                              </p:par>
                              <p:par>
                                <p:cTn id="104" presetID="1" presetClass="exit" presetSubtype="0" fill="hold" nodeType="withEffect">
                                  <p:stCondLst>
                                    <p:cond delay="0"/>
                                  </p:stCondLst>
                                  <p:childTnLst>
                                    <p:set>
                                      <p:cBhvr>
                                        <p:cTn id="105" dur="1" fill="hold">
                                          <p:stCondLst>
                                            <p:cond delay="0"/>
                                          </p:stCondLst>
                                        </p:cTn>
                                        <p:tgtEl>
                                          <p:spTgt spid="325"/>
                                        </p:tgtEl>
                                        <p:attrNameLst>
                                          <p:attrName>style.visibility</p:attrName>
                                        </p:attrNameLst>
                                      </p:cBhvr>
                                      <p:to>
                                        <p:strVal val="hidden"/>
                                      </p:to>
                                    </p:set>
                                  </p:childTnLst>
                                </p:cTn>
                              </p:par>
                              <p:par>
                                <p:cTn id="106" presetID="1" presetClass="exit" presetSubtype="0" fill="hold" nodeType="withEffect">
                                  <p:stCondLst>
                                    <p:cond delay="0"/>
                                  </p:stCondLst>
                                  <p:childTnLst>
                                    <p:set>
                                      <p:cBhvr>
                                        <p:cTn id="107" dur="1" fill="hold">
                                          <p:stCondLst>
                                            <p:cond delay="0"/>
                                          </p:stCondLst>
                                        </p:cTn>
                                        <p:tgtEl>
                                          <p:spTgt spid="319"/>
                                        </p:tgtEl>
                                        <p:attrNameLst>
                                          <p:attrName>style.visibility</p:attrName>
                                        </p:attrNameLst>
                                      </p:cBhvr>
                                      <p:to>
                                        <p:strVal val="hidden"/>
                                      </p:to>
                                    </p:set>
                                  </p:childTnLst>
                                </p:cTn>
                              </p:par>
                              <p:par>
                                <p:cTn id="108" presetID="1" presetClass="exit" presetSubtype="0" fill="hold" nodeType="withEffect">
                                  <p:stCondLst>
                                    <p:cond delay="0"/>
                                  </p:stCondLst>
                                  <p:childTnLst>
                                    <p:set>
                                      <p:cBhvr>
                                        <p:cTn id="109" dur="1" fill="hold">
                                          <p:stCondLst>
                                            <p:cond delay="0"/>
                                          </p:stCondLst>
                                        </p:cTn>
                                        <p:tgtEl>
                                          <p:spTgt spid="323"/>
                                        </p:tgtEl>
                                        <p:attrNameLst>
                                          <p:attrName>style.visibility</p:attrName>
                                        </p:attrNameLst>
                                      </p:cBhvr>
                                      <p:to>
                                        <p:strVal val="hidden"/>
                                      </p:to>
                                    </p:set>
                                  </p:childTnLst>
                                </p:cTn>
                              </p:par>
                              <p:par>
                                <p:cTn id="110" presetID="1" presetClass="exit" presetSubtype="0" fill="hold" nodeType="withEffect">
                                  <p:stCondLst>
                                    <p:cond delay="0"/>
                                  </p:stCondLst>
                                  <p:childTnLst>
                                    <p:set>
                                      <p:cBhvr>
                                        <p:cTn id="111" dur="1" fill="hold">
                                          <p:stCondLst>
                                            <p:cond delay="0"/>
                                          </p:stCondLst>
                                        </p:cTn>
                                        <p:tgtEl>
                                          <p:spTgt spid="315"/>
                                        </p:tgtEl>
                                        <p:attrNameLst>
                                          <p:attrName>style.visibility</p:attrName>
                                        </p:attrNameLst>
                                      </p:cBhvr>
                                      <p:to>
                                        <p:strVal val="hidden"/>
                                      </p:to>
                                    </p:set>
                                  </p:childTnLst>
                                </p:cTn>
                              </p:par>
                              <p:par>
                                <p:cTn id="112" presetID="1" presetClass="exit" presetSubtype="0" fill="hold" nodeType="withEffect">
                                  <p:stCondLst>
                                    <p:cond delay="0"/>
                                  </p:stCondLst>
                                  <p:childTnLst>
                                    <p:set>
                                      <p:cBhvr>
                                        <p:cTn id="113" dur="1" fill="hold">
                                          <p:stCondLst>
                                            <p:cond delay="0"/>
                                          </p:stCondLst>
                                        </p:cTn>
                                        <p:tgtEl>
                                          <p:spTgt spid="317"/>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1" presetClass="emph" presetSubtype="2" fill="hold" nodeType="clickEffect">
                                  <p:stCondLst>
                                    <p:cond delay="0"/>
                                  </p:stCondLst>
                                  <p:childTnLst>
                                    <p:animClr clrSpc="rgb" dir="cw">
                                      <p:cBhvr>
                                        <p:cTn id="117" dur="2000" fill="hold"/>
                                        <p:tgtEl>
                                          <p:spTgt spid="10"/>
                                        </p:tgtEl>
                                        <p:attrNameLst>
                                          <p:attrName>fillcolor</p:attrName>
                                        </p:attrNameLst>
                                      </p:cBhvr>
                                      <p:to>
                                        <a:srgbClr val="F2DCDB"/>
                                      </p:to>
                                    </p:animClr>
                                    <p:set>
                                      <p:cBhvr>
                                        <p:cTn id="118" dur="2000" fill="hold"/>
                                        <p:tgtEl>
                                          <p:spTgt spid="10"/>
                                        </p:tgtEl>
                                        <p:attrNameLst>
                                          <p:attrName>fill.type</p:attrName>
                                        </p:attrNameLst>
                                      </p:cBhvr>
                                      <p:to>
                                        <p:strVal val="solid"/>
                                      </p:to>
                                    </p:set>
                                    <p:set>
                                      <p:cBhvr>
                                        <p:cTn id="119" dur="2000" fill="hold"/>
                                        <p:tgtEl>
                                          <p:spTgt spid="10"/>
                                        </p:tgtEl>
                                        <p:attrNameLst>
                                          <p:attrName>fill.on</p:attrName>
                                        </p:attrNameLst>
                                      </p:cBhvr>
                                      <p:to>
                                        <p:strVal val="true"/>
                                      </p:to>
                                    </p:set>
                                  </p:childTnLst>
                                </p:cTn>
                              </p:par>
                              <p:par>
                                <p:cTn id="120" presetID="1" presetClass="emph" presetSubtype="2" fill="hold" nodeType="withEffect">
                                  <p:stCondLst>
                                    <p:cond delay="0"/>
                                  </p:stCondLst>
                                  <p:childTnLst>
                                    <p:animClr clrSpc="rgb" dir="cw">
                                      <p:cBhvr>
                                        <p:cTn id="121" dur="2000" fill="hold"/>
                                        <p:tgtEl>
                                          <p:spTgt spid="12"/>
                                        </p:tgtEl>
                                        <p:attrNameLst>
                                          <p:attrName>fillcolor</p:attrName>
                                        </p:attrNameLst>
                                      </p:cBhvr>
                                      <p:to>
                                        <a:srgbClr val="DBE5F1"/>
                                      </p:to>
                                    </p:animClr>
                                    <p:set>
                                      <p:cBhvr>
                                        <p:cTn id="122" dur="2000" fill="hold"/>
                                        <p:tgtEl>
                                          <p:spTgt spid="12"/>
                                        </p:tgtEl>
                                        <p:attrNameLst>
                                          <p:attrName>fill.type</p:attrName>
                                        </p:attrNameLst>
                                      </p:cBhvr>
                                      <p:to>
                                        <p:strVal val="solid"/>
                                      </p:to>
                                    </p:set>
                                    <p:set>
                                      <p:cBhvr>
                                        <p:cTn id="123" dur="2000" fill="hold"/>
                                        <p:tgtEl>
                                          <p:spTgt spid="12"/>
                                        </p:tgtEl>
                                        <p:attrNameLst>
                                          <p:attrName>fill.on</p:attrName>
                                        </p:attrNameLst>
                                      </p:cBhvr>
                                      <p:to>
                                        <p:strVal val="true"/>
                                      </p:to>
                                    </p:set>
                                  </p:childTnLst>
                                </p:cTn>
                              </p:par>
                              <p:par>
                                <p:cTn id="124" presetID="1" presetClass="emph" presetSubtype="2" fill="hold" nodeType="withEffect">
                                  <p:stCondLst>
                                    <p:cond delay="0"/>
                                  </p:stCondLst>
                                  <p:childTnLst>
                                    <p:animClr clrSpc="rgb" dir="cw">
                                      <p:cBhvr>
                                        <p:cTn id="125" dur="2000" fill="hold"/>
                                        <p:tgtEl>
                                          <p:spTgt spid="13"/>
                                        </p:tgtEl>
                                        <p:attrNameLst>
                                          <p:attrName>fillcolor</p:attrName>
                                        </p:attrNameLst>
                                      </p:cBhvr>
                                      <p:to>
                                        <a:srgbClr val="FDEADA"/>
                                      </p:to>
                                    </p:animClr>
                                    <p:set>
                                      <p:cBhvr>
                                        <p:cTn id="126" dur="2000" fill="hold"/>
                                        <p:tgtEl>
                                          <p:spTgt spid="13"/>
                                        </p:tgtEl>
                                        <p:attrNameLst>
                                          <p:attrName>fill.type</p:attrName>
                                        </p:attrNameLst>
                                      </p:cBhvr>
                                      <p:to>
                                        <p:strVal val="solid"/>
                                      </p:to>
                                    </p:set>
                                    <p:set>
                                      <p:cBhvr>
                                        <p:cTn id="127" dur="2000" fill="hold"/>
                                        <p:tgtEl>
                                          <p:spTgt spid="13"/>
                                        </p:tgtEl>
                                        <p:attrNameLst>
                                          <p:attrName>fill.on</p:attrName>
                                        </p:attrNameLst>
                                      </p:cBhvr>
                                      <p:to>
                                        <p:strVal val="true"/>
                                      </p:to>
                                    </p:set>
                                  </p:childTnLst>
                                </p:cTn>
                              </p:par>
                              <p:par>
                                <p:cTn id="128" presetID="1" presetClass="emph" presetSubtype="2" fill="hold" nodeType="withEffect">
                                  <p:stCondLst>
                                    <p:cond delay="0"/>
                                  </p:stCondLst>
                                  <p:childTnLst>
                                    <p:animClr clrSpc="rgb" dir="cw">
                                      <p:cBhvr>
                                        <p:cTn id="129" dur="2000" fill="hold"/>
                                        <p:tgtEl>
                                          <p:spTgt spid="11"/>
                                        </p:tgtEl>
                                        <p:attrNameLst>
                                          <p:attrName>fillcolor</p:attrName>
                                        </p:attrNameLst>
                                      </p:cBhvr>
                                      <p:to>
                                        <a:srgbClr val="EBF1DD"/>
                                      </p:to>
                                    </p:animClr>
                                    <p:set>
                                      <p:cBhvr>
                                        <p:cTn id="130" dur="2000" fill="hold"/>
                                        <p:tgtEl>
                                          <p:spTgt spid="11"/>
                                        </p:tgtEl>
                                        <p:attrNameLst>
                                          <p:attrName>fill.type</p:attrName>
                                        </p:attrNameLst>
                                      </p:cBhvr>
                                      <p:to>
                                        <p:strVal val="solid"/>
                                      </p:to>
                                    </p:set>
                                    <p:set>
                                      <p:cBhvr>
                                        <p:cTn id="131" dur="2000" fill="hold"/>
                                        <p:tgtEl>
                                          <p:spTgt spid="11"/>
                                        </p:tgtEl>
                                        <p:attrNameLst>
                                          <p:attrName>fill.on</p:attrName>
                                        </p:attrNameLst>
                                      </p:cBhvr>
                                      <p:to>
                                        <p:strVal val="true"/>
                                      </p:to>
                                    </p:set>
                                  </p:childTnLst>
                                </p:cTn>
                              </p:par>
                              <p:par>
                                <p:cTn id="132" presetID="53" presetClass="entr" presetSubtype="16" fill="hold" grpId="0" nodeType="withEffect">
                                  <p:stCondLst>
                                    <p:cond delay="0"/>
                                  </p:stCondLst>
                                  <p:childTnLst>
                                    <p:set>
                                      <p:cBhvr>
                                        <p:cTn id="133" dur="1" fill="hold">
                                          <p:stCondLst>
                                            <p:cond delay="0"/>
                                          </p:stCondLst>
                                        </p:cTn>
                                        <p:tgtEl>
                                          <p:spTgt spid="362"/>
                                        </p:tgtEl>
                                        <p:attrNameLst>
                                          <p:attrName>style.visibility</p:attrName>
                                        </p:attrNameLst>
                                      </p:cBhvr>
                                      <p:to>
                                        <p:strVal val="visible"/>
                                      </p:to>
                                    </p:set>
                                    <p:anim calcmode="lin" valueType="num">
                                      <p:cBhvr>
                                        <p:cTn id="134" dur="500" fill="hold"/>
                                        <p:tgtEl>
                                          <p:spTgt spid="362"/>
                                        </p:tgtEl>
                                        <p:attrNameLst>
                                          <p:attrName>ppt_w</p:attrName>
                                        </p:attrNameLst>
                                      </p:cBhvr>
                                      <p:tavLst>
                                        <p:tav tm="0">
                                          <p:val>
                                            <p:fltVal val="0"/>
                                          </p:val>
                                        </p:tav>
                                        <p:tav tm="100000">
                                          <p:val>
                                            <p:strVal val="#ppt_w"/>
                                          </p:val>
                                        </p:tav>
                                      </p:tavLst>
                                    </p:anim>
                                    <p:anim calcmode="lin" valueType="num">
                                      <p:cBhvr>
                                        <p:cTn id="135" dur="500" fill="hold"/>
                                        <p:tgtEl>
                                          <p:spTgt spid="362"/>
                                        </p:tgtEl>
                                        <p:attrNameLst>
                                          <p:attrName>ppt_h</p:attrName>
                                        </p:attrNameLst>
                                      </p:cBhvr>
                                      <p:tavLst>
                                        <p:tav tm="0">
                                          <p:val>
                                            <p:fltVal val="0"/>
                                          </p:val>
                                        </p:tav>
                                        <p:tav tm="100000">
                                          <p:val>
                                            <p:strVal val="#ppt_h"/>
                                          </p:val>
                                        </p:tav>
                                      </p:tavLst>
                                    </p:anim>
                                    <p:animEffect transition="in" filter="fade">
                                      <p:cBhvr>
                                        <p:cTn id="136" dur="500"/>
                                        <p:tgtEl>
                                          <p:spTgt spid="362"/>
                                        </p:tgtEl>
                                      </p:cBhvr>
                                    </p:animEffect>
                                  </p:childTnLst>
                                </p:cTn>
                              </p:par>
                              <p:par>
                                <p:cTn id="137" presetID="53" presetClass="entr" presetSubtype="16" fill="hold" grpId="0" nodeType="withEffect">
                                  <p:stCondLst>
                                    <p:cond delay="0"/>
                                  </p:stCondLst>
                                  <p:childTnLst>
                                    <p:set>
                                      <p:cBhvr>
                                        <p:cTn id="138" dur="1" fill="hold">
                                          <p:stCondLst>
                                            <p:cond delay="0"/>
                                          </p:stCondLst>
                                        </p:cTn>
                                        <p:tgtEl>
                                          <p:spTgt spid="361"/>
                                        </p:tgtEl>
                                        <p:attrNameLst>
                                          <p:attrName>style.visibility</p:attrName>
                                        </p:attrNameLst>
                                      </p:cBhvr>
                                      <p:to>
                                        <p:strVal val="visible"/>
                                      </p:to>
                                    </p:set>
                                    <p:anim calcmode="lin" valueType="num">
                                      <p:cBhvr>
                                        <p:cTn id="139" dur="500" fill="hold"/>
                                        <p:tgtEl>
                                          <p:spTgt spid="361"/>
                                        </p:tgtEl>
                                        <p:attrNameLst>
                                          <p:attrName>ppt_w</p:attrName>
                                        </p:attrNameLst>
                                      </p:cBhvr>
                                      <p:tavLst>
                                        <p:tav tm="0">
                                          <p:val>
                                            <p:fltVal val="0"/>
                                          </p:val>
                                        </p:tav>
                                        <p:tav tm="100000">
                                          <p:val>
                                            <p:strVal val="#ppt_w"/>
                                          </p:val>
                                        </p:tav>
                                      </p:tavLst>
                                    </p:anim>
                                    <p:anim calcmode="lin" valueType="num">
                                      <p:cBhvr>
                                        <p:cTn id="140" dur="500" fill="hold"/>
                                        <p:tgtEl>
                                          <p:spTgt spid="361"/>
                                        </p:tgtEl>
                                        <p:attrNameLst>
                                          <p:attrName>ppt_h</p:attrName>
                                        </p:attrNameLst>
                                      </p:cBhvr>
                                      <p:tavLst>
                                        <p:tav tm="0">
                                          <p:val>
                                            <p:fltVal val="0"/>
                                          </p:val>
                                        </p:tav>
                                        <p:tav tm="100000">
                                          <p:val>
                                            <p:strVal val="#ppt_h"/>
                                          </p:val>
                                        </p:tav>
                                      </p:tavLst>
                                    </p:anim>
                                    <p:animEffect transition="in" filter="fade">
                                      <p:cBhvr>
                                        <p:cTn id="141" dur="500"/>
                                        <p:tgtEl>
                                          <p:spTgt spid="361"/>
                                        </p:tgtEl>
                                      </p:cBhvr>
                                    </p:animEffect>
                                  </p:childTnLst>
                                </p:cTn>
                              </p:par>
                              <p:par>
                                <p:cTn id="142" presetID="53" presetClass="entr" presetSubtype="16" fill="hold" grpId="0" nodeType="withEffect">
                                  <p:stCondLst>
                                    <p:cond delay="0"/>
                                  </p:stCondLst>
                                  <p:childTnLst>
                                    <p:set>
                                      <p:cBhvr>
                                        <p:cTn id="143" dur="1" fill="hold">
                                          <p:stCondLst>
                                            <p:cond delay="0"/>
                                          </p:stCondLst>
                                        </p:cTn>
                                        <p:tgtEl>
                                          <p:spTgt spid="363"/>
                                        </p:tgtEl>
                                        <p:attrNameLst>
                                          <p:attrName>style.visibility</p:attrName>
                                        </p:attrNameLst>
                                      </p:cBhvr>
                                      <p:to>
                                        <p:strVal val="visible"/>
                                      </p:to>
                                    </p:set>
                                    <p:anim calcmode="lin" valueType="num">
                                      <p:cBhvr>
                                        <p:cTn id="144" dur="500" fill="hold"/>
                                        <p:tgtEl>
                                          <p:spTgt spid="363"/>
                                        </p:tgtEl>
                                        <p:attrNameLst>
                                          <p:attrName>ppt_w</p:attrName>
                                        </p:attrNameLst>
                                      </p:cBhvr>
                                      <p:tavLst>
                                        <p:tav tm="0">
                                          <p:val>
                                            <p:fltVal val="0"/>
                                          </p:val>
                                        </p:tav>
                                        <p:tav tm="100000">
                                          <p:val>
                                            <p:strVal val="#ppt_w"/>
                                          </p:val>
                                        </p:tav>
                                      </p:tavLst>
                                    </p:anim>
                                    <p:anim calcmode="lin" valueType="num">
                                      <p:cBhvr>
                                        <p:cTn id="145" dur="500" fill="hold"/>
                                        <p:tgtEl>
                                          <p:spTgt spid="363"/>
                                        </p:tgtEl>
                                        <p:attrNameLst>
                                          <p:attrName>ppt_h</p:attrName>
                                        </p:attrNameLst>
                                      </p:cBhvr>
                                      <p:tavLst>
                                        <p:tav tm="0">
                                          <p:val>
                                            <p:fltVal val="0"/>
                                          </p:val>
                                        </p:tav>
                                        <p:tav tm="100000">
                                          <p:val>
                                            <p:strVal val="#ppt_h"/>
                                          </p:val>
                                        </p:tav>
                                      </p:tavLst>
                                    </p:anim>
                                    <p:animEffect transition="in" filter="fade">
                                      <p:cBhvr>
                                        <p:cTn id="146" dur="500"/>
                                        <p:tgtEl>
                                          <p:spTgt spid="363"/>
                                        </p:tgtEl>
                                      </p:cBhvr>
                                    </p:animEffect>
                                  </p:childTnLst>
                                </p:cTn>
                              </p:par>
                              <p:par>
                                <p:cTn id="147" presetID="53" presetClass="entr" presetSubtype="16" fill="hold" grpId="0" nodeType="withEffect">
                                  <p:stCondLst>
                                    <p:cond delay="0"/>
                                  </p:stCondLst>
                                  <p:childTnLst>
                                    <p:set>
                                      <p:cBhvr>
                                        <p:cTn id="148" dur="1" fill="hold">
                                          <p:stCondLst>
                                            <p:cond delay="0"/>
                                          </p:stCondLst>
                                        </p:cTn>
                                        <p:tgtEl>
                                          <p:spTgt spid="364"/>
                                        </p:tgtEl>
                                        <p:attrNameLst>
                                          <p:attrName>style.visibility</p:attrName>
                                        </p:attrNameLst>
                                      </p:cBhvr>
                                      <p:to>
                                        <p:strVal val="visible"/>
                                      </p:to>
                                    </p:set>
                                    <p:anim calcmode="lin" valueType="num">
                                      <p:cBhvr>
                                        <p:cTn id="149" dur="500" fill="hold"/>
                                        <p:tgtEl>
                                          <p:spTgt spid="364"/>
                                        </p:tgtEl>
                                        <p:attrNameLst>
                                          <p:attrName>ppt_w</p:attrName>
                                        </p:attrNameLst>
                                      </p:cBhvr>
                                      <p:tavLst>
                                        <p:tav tm="0">
                                          <p:val>
                                            <p:fltVal val="0"/>
                                          </p:val>
                                        </p:tav>
                                        <p:tav tm="100000">
                                          <p:val>
                                            <p:strVal val="#ppt_w"/>
                                          </p:val>
                                        </p:tav>
                                      </p:tavLst>
                                    </p:anim>
                                    <p:anim calcmode="lin" valueType="num">
                                      <p:cBhvr>
                                        <p:cTn id="150" dur="500" fill="hold"/>
                                        <p:tgtEl>
                                          <p:spTgt spid="364"/>
                                        </p:tgtEl>
                                        <p:attrNameLst>
                                          <p:attrName>ppt_h</p:attrName>
                                        </p:attrNameLst>
                                      </p:cBhvr>
                                      <p:tavLst>
                                        <p:tav tm="0">
                                          <p:val>
                                            <p:fltVal val="0"/>
                                          </p:val>
                                        </p:tav>
                                        <p:tav tm="100000">
                                          <p:val>
                                            <p:strVal val="#ppt_h"/>
                                          </p:val>
                                        </p:tav>
                                      </p:tavLst>
                                    </p:anim>
                                    <p:animEffect transition="in" filter="fade">
                                      <p:cBhvr>
                                        <p:cTn id="151" dur="500"/>
                                        <p:tgtEl>
                                          <p:spTgt spid="364"/>
                                        </p:tgtEl>
                                      </p:cBhvr>
                                    </p:animEffect>
                                  </p:childTnLst>
                                </p:cTn>
                              </p:par>
                            </p:childTnLst>
                          </p:cTn>
                        </p:par>
                      </p:childTnLst>
                    </p:cTn>
                  </p:par>
                  <p:par>
                    <p:cTn id="152" fill="hold">
                      <p:stCondLst>
                        <p:cond delay="indefinite"/>
                      </p:stCondLst>
                      <p:childTnLst>
                        <p:par>
                          <p:cTn id="153" fill="hold">
                            <p:stCondLst>
                              <p:cond delay="0"/>
                            </p:stCondLst>
                            <p:childTnLst>
                              <p:par>
                                <p:cTn id="154" presetID="2" presetClass="entr" presetSubtype="4" fill="hold" grpId="0" nodeType="clickEffect">
                                  <p:stCondLst>
                                    <p:cond delay="0"/>
                                  </p:stCondLst>
                                  <p:childTnLst>
                                    <p:set>
                                      <p:cBhvr>
                                        <p:cTn id="155" dur="1" fill="hold">
                                          <p:stCondLst>
                                            <p:cond delay="0"/>
                                          </p:stCondLst>
                                        </p:cTn>
                                        <p:tgtEl>
                                          <p:spTgt spid="2"/>
                                        </p:tgtEl>
                                        <p:attrNameLst>
                                          <p:attrName>style.visibility</p:attrName>
                                        </p:attrNameLst>
                                      </p:cBhvr>
                                      <p:to>
                                        <p:strVal val="visible"/>
                                      </p:to>
                                    </p:set>
                                    <p:anim calcmode="lin" valueType="num">
                                      <p:cBhvr additive="base">
                                        <p:cTn id="156" dur="500" fill="hold"/>
                                        <p:tgtEl>
                                          <p:spTgt spid="2"/>
                                        </p:tgtEl>
                                        <p:attrNameLst>
                                          <p:attrName>ppt_x</p:attrName>
                                        </p:attrNameLst>
                                      </p:cBhvr>
                                      <p:tavLst>
                                        <p:tav tm="0">
                                          <p:val>
                                            <p:strVal val="#ppt_x"/>
                                          </p:val>
                                        </p:tav>
                                        <p:tav tm="100000">
                                          <p:val>
                                            <p:strVal val="#ppt_x"/>
                                          </p:val>
                                        </p:tav>
                                      </p:tavLst>
                                    </p:anim>
                                    <p:anim calcmode="lin" valueType="num">
                                      <p:cBhvr additive="base">
                                        <p:cTn id="15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8" fill="hold">
                      <p:stCondLst>
                        <p:cond delay="indefinite"/>
                      </p:stCondLst>
                      <p:childTnLst>
                        <p:par>
                          <p:cTn id="159" fill="hold">
                            <p:stCondLst>
                              <p:cond delay="0"/>
                            </p:stCondLst>
                            <p:childTnLst>
                              <p:par>
                                <p:cTn id="160" presetID="1" presetClass="exit" presetSubtype="0" fill="hold" grpId="1" nodeType="clickEffect">
                                  <p:stCondLst>
                                    <p:cond delay="0"/>
                                  </p:stCondLst>
                                  <p:childTnLst>
                                    <p:set>
                                      <p:cBhvr>
                                        <p:cTn id="161" dur="1" fill="hold">
                                          <p:stCondLst>
                                            <p:cond delay="0"/>
                                          </p:stCondLst>
                                        </p:cTn>
                                        <p:tgtEl>
                                          <p:spTgt spid="2"/>
                                        </p:tgtEl>
                                        <p:attrNameLst>
                                          <p:attrName>style.visibility</p:attrName>
                                        </p:attrNameLst>
                                      </p:cBhvr>
                                      <p:to>
                                        <p:strVal val="hidden"/>
                                      </p:to>
                                    </p:se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grpId="0" nodeType="clickEffect">
                                  <p:stCondLst>
                                    <p:cond delay="0"/>
                                  </p:stCondLst>
                                  <p:childTnLst>
                                    <p:set>
                                      <p:cBhvr>
                                        <p:cTn id="165" dur="1" fill="hold">
                                          <p:stCondLst>
                                            <p:cond delay="0"/>
                                          </p:stCondLst>
                                        </p:cTn>
                                        <p:tgtEl>
                                          <p:spTgt spid="3"/>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10" presetClass="entr" presetSubtype="0" fill="hold" grpId="1" nodeType="clickEffect">
                                  <p:stCondLst>
                                    <p:cond delay="0"/>
                                  </p:stCondLst>
                                  <p:childTnLst>
                                    <p:set>
                                      <p:cBhvr>
                                        <p:cTn id="169" dur="1" fill="hold">
                                          <p:stCondLst>
                                            <p:cond delay="0"/>
                                          </p:stCondLst>
                                        </p:cTn>
                                        <p:tgtEl>
                                          <p:spTgt spid="230"/>
                                        </p:tgtEl>
                                        <p:attrNameLst>
                                          <p:attrName>style.visibility</p:attrName>
                                        </p:attrNameLst>
                                      </p:cBhvr>
                                      <p:to>
                                        <p:strVal val="visible"/>
                                      </p:to>
                                    </p:set>
                                    <p:animEffect transition="in" filter="fade">
                                      <p:cBhvr>
                                        <p:cTn id="170" dur="500"/>
                                        <p:tgtEl>
                                          <p:spTgt spid="230"/>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4" fill="hold" nodeType="clickEffect">
                                  <p:stCondLst>
                                    <p:cond delay="0"/>
                                  </p:stCondLst>
                                  <p:childTnLst>
                                    <p:set>
                                      <p:cBhvr>
                                        <p:cTn id="174" dur="1" fill="hold">
                                          <p:stCondLst>
                                            <p:cond delay="0"/>
                                          </p:stCondLst>
                                        </p:cTn>
                                        <p:tgtEl>
                                          <p:spTgt spid="6"/>
                                        </p:tgtEl>
                                        <p:attrNameLst>
                                          <p:attrName>style.visibility</p:attrName>
                                        </p:attrNameLst>
                                      </p:cBhvr>
                                      <p:to>
                                        <p:strVal val="visible"/>
                                      </p:to>
                                    </p:set>
                                    <p:animEffect transition="in" filter="wipe(down)">
                                      <p:cBhvr>
                                        <p:cTn id="175" dur="500"/>
                                        <p:tgtEl>
                                          <p:spTgt spid="6"/>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ntr" presetSubtype="1" fill="hold" nodeType="clickEffect">
                                  <p:stCondLst>
                                    <p:cond delay="0"/>
                                  </p:stCondLst>
                                  <p:childTnLst>
                                    <p:set>
                                      <p:cBhvr>
                                        <p:cTn id="179" dur="1" fill="hold">
                                          <p:stCondLst>
                                            <p:cond delay="0"/>
                                          </p:stCondLst>
                                        </p:cTn>
                                        <p:tgtEl>
                                          <p:spTgt spid="8"/>
                                        </p:tgtEl>
                                        <p:attrNameLst>
                                          <p:attrName>style.visibility</p:attrName>
                                        </p:attrNameLst>
                                      </p:cBhvr>
                                      <p:to>
                                        <p:strVal val="visible"/>
                                      </p:to>
                                    </p:set>
                                    <p:animEffect transition="in" filter="wipe(up)">
                                      <p:cBhvr>
                                        <p:cTn id="180" dur="500"/>
                                        <p:tgtEl>
                                          <p:spTgt spid="8"/>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4" fill="hold" nodeType="clickEffect">
                                  <p:stCondLst>
                                    <p:cond delay="0"/>
                                  </p:stCondLst>
                                  <p:childTnLst>
                                    <p:set>
                                      <p:cBhvr>
                                        <p:cTn id="184" dur="1" fill="hold">
                                          <p:stCondLst>
                                            <p:cond delay="0"/>
                                          </p:stCondLst>
                                        </p:cTn>
                                        <p:tgtEl>
                                          <p:spTgt spid="224"/>
                                        </p:tgtEl>
                                        <p:attrNameLst>
                                          <p:attrName>style.visibility</p:attrName>
                                        </p:attrNameLst>
                                      </p:cBhvr>
                                      <p:to>
                                        <p:strVal val="visible"/>
                                      </p:to>
                                    </p:set>
                                    <p:animEffect transition="in" filter="wipe(down)">
                                      <p:cBhvr>
                                        <p:cTn id="185" dur="500"/>
                                        <p:tgtEl>
                                          <p:spTgt spid="224"/>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4" fill="hold" nodeType="clickEffect">
                                  <p:stCondLst>
                                    <p:cond delay="0"/>
                                  </p:stCondLst>
                                  <p:childTnLst>
                                    <p:set>
                                      <p:cBhvr>
                                        <p:cTn id="189" dur="1" fill="hold">
                                          <p:stCondLst>
                                            <p:cond delay="0"/>
                                          </p:stCondLst>
                                        </p:cTn>
                                        <p:tgtEl>
                                          <p:spTgt spid="228"/>
                                        </p:tgtEl>
                                        <p:attrNameLst>
                                          <p:attrName>style.visibility</p:attrName>
                                        </p:attrNameLst>
                                      </p:cBhvr>
                                      <p:to>
                                        <p:strVal val="visible"/>
                                      </p:to>
                                    </p:set>
                                    <p:animEffect transition="in" filter="wipe(down)">
                                      <p:cBhvr>
                                        <p:cTn id="190" dur="500"/>
                                        <p:tgtEl>
                                          <p:spTgt spid="228"/>
                                        </p:tgtEl>
                                      </p:cBhvr>
                                    </p:animEffect>
                                  </p:childTnLst>
                                </p:cTn>
                              </p:par>
                            </p:childTnLst>
                          </p:cTn>
                        </p:par>
                      </p:childTnLst>
                    </p:cTn>
                  </p:par>
                  <p:par>
                    <p:cTn id="191" fill="hold">
                      <p:stCondLst>
                        <p:cond delay="indefinite"/>
                      </p:stCondLst>
                      <p:childTnLst>
                        <p:par>
                          <p:cTn id="192" fill="hold">
                            <p:stCondLst>
                              <p:cond delay="0"/>
                            </p:stCondLst>
                            <p:childTnLst>
                              <p:par>
                                <p:cTn id="193" presetID="1" presetClass="exit" presetSubtype="0" fill="hold" grpId="0" nodeType="clickEffect">
                                  <p:stCondLst>
                                    <p:cond delay="0"/>
                                  </p:stCondLst>
                                  <p:childTnLst>
                                    <p:set>
                                      <p:cBhvr>
                                        <p:cTn id="194" dur="1" fill="hold">
                                          <p:stCondLst>
                                            <p:cond delay="0"/>
                                          </p:stCondLst>
                                        </p:cTn>
                                        <p:tgtEl>
                                          <p:spTgt spid="230"/>
                                        </p:tgtEl>
                                        <p:attrNameLst>
                                          <p:attrName>style.visibility</p:attrName>
                                        </p:attrNameLst>
                                      </p:cBhvr>
                                      <p:to>
                                        <p:strVal val="hidden"/>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grpId="1" nodeType="clickEffect">
                                  <p:stCondLst>
                                    <p:cond delay="0"/>
                                  </p:stCondLst>
                                  <p:childTnLst>
                                    <p:set>
                                      <p:cBhvr>
                                        <p:cTn id="198" dur="1" fill="hold">
                                          <p:stCondLst>
                                            <p:cond delay="0"/>
                                          </p:stCondLst>
                                        </p:cTn>
                                        <p:tgtEl>
                                          <p:spTgt spid="232"/>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xit" presetSubtype="0" fill="hold" nodeType="clickEffect">
                                  <p:stCondLst>
                                    <p:cond delay="0"/>
                                  </p:stCondLst>
                                  <p:childTnLst>
                                    <p:set>
                                      <p:cBhvr>
                                        <p:cTn id="202" dur="1" fill="hold">
                                          <p:stCondLst>
                                            <p:cond delay="0"/>
                                          </p:stCondLst>
                                        </p:cTn>
                                        <p:tgtEl>
                                          <p:spTgt spid="6"/>
                                        </p:tgtEl>
                                        <p:attrNameLst>
                                          <p:attrName>style.visibility</p:attrName>
                                        </p:attrNameLst>
                                      </p:cBhvr>
                                      <p:to>
                                        <p:strVal val="hidden"/>
                                      </p:to>
                                    </p:set>
                                  </p:childTnLst>
                                </p:cTn>
                              </p:par>
                              <p:par>
                                <p:cTn id="203" presetID="1" presetClass="exit" presetSubtype="0" fill="hold" nodeType="withEffect">
                                  <p:stCondLst>
                                    <p:cond delay="0"/>
                                  </p:stCondLst>
                                  <p:childTnLst>
                                    <p:set>
                                      <p:cBhvr>
                                        <p:cTn id="204" dur="1" fill="hold">
                                          <p:stCondLst>
                                            <p:cond delay="0"/>
                                          </p:stCondLst>
                                        </p:cTn>
                                        <p:tgtEl>
                                          <p:spTgt spid="8"/>
                                        </p:tgtEl>
                                        <p:attrNameLst>
                                          <p:attrName>style.visibility</p:attrName>
                                        </p:attrNameLst>
                                      </p:cBhvr>
                                      <p:to>
                                        <p:strVal val="hidden"/>
                                      </p:to>
                                    </p:set>
                                  </p:childTnLst>
                                </p:cTn>
                              </p:par>
                              <p:par>
                                <p:cTn id="205" presetID="1" presetClass="exit" presetSubtype="0" fill="hold" nodeType="withEffect">
                                  <p:stCondLst>
                                    <p:cond delay="0"/>
                                  </p:stCondLst>
                                  <p:childTnLst>
                                    <p:set>
                                      <p:cBhvr>
                                        <p:cTn id="206" dur="1" fill="hold">
                                          <p:stCondLst>
                                            <p:cond delay="0"/>
                                          </p:stCondLst>
                                        </p:cTn>
                                        <p:tgtEl>
                                          <p:spTgt spid="224"/>
                                        </p:tgtEl>
                                        <p:attrNameLst>
                                          <p:attrName>style.visibility</p:attrName>
                                        </p:attrNameLst>
                                      </p:cBhvr>
                                      <p:to>
                                        <p:strVal val="hidden"/>
                                      </p:to>
                                    </p:set>
                                  </p:childTnLst>
                                </p:cTn>
                              </p:par>
                              <p:par>
                                <p:cTn id="207" presetID="1" presetClass="exit" presetSubtype="0" fill="hold" nodeType="withEffect">
                                  <p:stCondLst>
                                    <p:cond delay="0"/>
                                  </p:stCondLst>
                                  <p:childTnLst>
                                    <p:set>
                                      <p:cBhvr>
                                        <p:cTn id="208" dur="1" fill="hold">
                                          <p:stCondLst>
                                            <p:cond delay="0"/>
                                          </p:stCondLst>
                                        </p:cTn>
                                        <p:tgtEl>
                                          <p:spTgt spid="228"/>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6" presetClass="entr" presetSubtype="16" fill="hold" nodeType="clickEffect">
                                  <p:stCondLst>
                                    <p:cond delay="0"/>
                                  </p:stCondLst>
                                  <p:childTnLst>
                                    <p:set>
                                      <p:cBhvr>
                                        <p:cTn id="212" dur="1" fill="hold">
                                          <p:stCondLst>
                                            <p:cond delay="0"/>
                                          </p:stCondLst>
                                        </p:cTn>
                                        <p:tgtEl>
                                          <p:spTgt spid="331"/>
                                        </p:tgtEl>
                                        <p:attrNameLst>
                                          <p:attrName>style.visibility</p:attrName>
                                        </p:attrNameLst>
                                      </p:cBhvr>
                                      <p:to>
                                        <p:strVal val="visible"/>
                                      </p:to>
                                    </p:set>
                                    <p:animEffect transition="in" filter="circle(in)">
                                      <p:cBhvr>
                                        <p:cTn id="213" dur="2000"/>
                                        <p:tgtEl>
                                          <p:spTgt spid="331"/>
                                        </p:tgtEl>
                                      </p:cBhvr>
                                    </p:animEffect>
                                  </p:childTnLst>
                                </p:cTn>
                              </p:par>
                              <p:par>
                                <p:cTn id="214" presetID="6" presetClass="entr" presetSubtype="16" fill="hold" nodeType="withEffect">
                                  <p:stCondLst>
                                    <p:cond delay="0"/>
                                  </p:stCondLst>
                                  <p:childTnLst>
                                    <p:set>
                                      <p:cBhvr>
                                        <p:cTn id="215" dur="1" fill="hold">
                                          <p:stCondLst>
                                            <p:cond delay="0"/>
                                          </p:stCondLst>
                                        </p:cTn>
                                        <p:tgtEl>
                                          <p:spTgt spid="329"/>
                                        </p:tgtEl>
                                        <p:attrNameLst>
                                          <p:attrName>style.visibility</p:attrName>
                                        </p:attrNameLst>
                                      </p:cBhvr>
                                      <p:to>
                                        <p:strVal val="visible"/>
                                      </p:to>
                                    </p:set>
                                    <p:animEffect transition="in" filter="circle(in)">
                                      <p:cBhvr>
                                        <p:cTn id="216" dur="2000"/>
                                        <p:tgtEl>
                                          <p:spTgt spid="329"/>
                                        </p:tgtEl>
                                      </p:cBhvr>
                                    </p:animEffect>
                                  </p:childTnLst>
                                </p:cTn>
                              </p:par>
                              <p:par>
                                <p:cTn id="217" presetID="6" presetClass="entr" presetSubtype="16" fill="hold" nodeType="withEffect">
                                  <p:stCondLst>
                                    <p:cond delay="0"/>
                                  </p:stCondLst>
                                  <p:childTnLst>
                                    <p:set>
                                      <p:cBhvr>
                                        <p:cTn id="218" dur="1" fill="hold">
                                          <p:stCondLst>
                                            <p:cond delay="0"/>
                                          </p:stCondLst>
                                        </p:cTn>
                                        <p:tgtEl>
                                          <p:spTgt spid="327"/>
                                        </p:tgtEl>
                                        <p:attrNameLst>
                                          <p:attrName>style.visibility</p:attrName>
                                        </p:attrNameLst>
                                      </p:cBhvr>
                                      <p:to>
                                        <p:strVal val="visible"/>
                                      </p:to>
                                    </p:set>
                                    <p:animEffect transition="in" filter="circle(in)">
                                      <p:cBhvr>
                                        <p:cTn id="219" dur="2000"/>
                                        <p:tgtEl>
                                          <p:spTgt spid="327"/>
                                        </p:tgtEl>
                                      </p:cBhvr>
                                    </p:animEffect>
                                  </p:childTnLst>
                                </p:cTn>
                              </p:par>
                              <p:par>
                                <p:cTn id="220" presetID="6" presetClass="entr" presetSubtype="16" fill="hold" nodeType="withEffect">
                                  <p:stCondLst>
                                    <p:cond delay="0"/>
                                  </p:stCondLst>
                                  <p:childTnLst>
                                    <p:set>
                                      <p:cBhvr>
                                        <p:cTn id="221" dur="1" fill="hold">
                                          <p:stCondLst>
                                            <p:cond delay="0"/>
                                          </p:stCondLst>
                                        </p:cTn>
                                        <p:tgtEl>
                                          <p:spTgt spid="325"/>
                                        </p:tgtEl>
                                        <p:attrNameLst>
                                          <p:attrName>style.visibility</p:attrName>
                                        </p:attrNameLst>
                                      </p:cBhvr>
                                      <p:to>
                                        <p:strVal val="visible"/>
                                      </p:to>
                                    </p:set>
                                    <p:animEffect transition="in" filter="circle(in)">
                                      <p:cBhvr>
                                        <p:cTn id="222" dur="2000"/>
                                        <p:tgtEl>
                                          <p:spTgt spid="325"/>
                                        </p:tgtEl>
                                      </p:cBhvr>
                                    </p:animEffect>
                                  </p:childTnLst>
                                </p:cTn>
                              </p:par>
                              <p:par>
                                <p:cTn id="223" presetID="6" presetClass="entr" presetSubtype="16" fill="hold" nodeType="withEffect">
                                  <p:stCondLst>
                                    <p:cond delay="0"/>
                                  </p:stCondLst>
                                  <p:childTnLst>
                                    <p:set>
                                      <p:cBhvr>
                                        <p:cTn id="224" dur="1" fill="hold">
                                          <p:stCondLst>
                                            <p:cond delay="0"/>
                                          </p:stCondLst>
                                        </p:cTn>
                                        <p:tgtEl>
                                          <p:spTgt spid="248"/>
                                        </p:tgtEl>
                                        <p:attrNameLst>
                                          <p:attrName>style.visibility</p:attrName>
                                        </p:attrNameLst>
                                      </p:cBhvr>
                                      <p:to>
                                        <p:strVal val="visible"/>
                                      </p:to>
                                    </p:set>
                                    <p:animEffect transition="in" filter="circle(in)">
                                      <p:cBhvr>
                                        <p:cTn id="225" dur="2000"/>
                                        <p:tgtEl>
                                          <p:spTgt spid="248"/>
                                        </p:tgtEl>
                                      </p:cBhvr>
                                    </p:animEffect>
                                  </p:childTnLst>
                                </p:cTn>
                              </p:par>
                            </p:childTnLst>
                          </p:cTn>
                        </p:par>
                      </p:childTnLst>
                    </p:cTn>
                  </p:par>
                  <p:par>
                    <p:cTn id="226" fill="hold">
                      <p:stCondLst>
                        <p:cond delay="indefinite"/>
                      </p:stCondLst>
                      <p:childTnLst>
                        <p:par>
                          <p:cTn id="227" fill="hold">
                            <p:stCondLst>
                              <p:cond delay="0"/>
                            </p:stCondLst>
                            <p:childTnLst>
                              <p:par>
                                <p:cTn id="228" presetID="53" presetClass="entr" presetSubtype="16" fill="hold" nodeType="clickEffect">
                                  <p:stCondLst>
                                    <p:cond delay="0"/>
                                  </p:stCondLst>
                                  <p:childTnLst>
                                    <p:set>
                                      <p:cBhvr>
                                        <p:cTn id="229" dur="1" fill="hold">
                                          <p:stCondLst>
                                            <p:cond delay="0"/>
                                          </p:stCondLst>
                                        </p:cTn>
                                        <p:tgtEl>
                                          <p:spTgt spid="331"/>
                                        </p:tgtEl>
                                        <p:attrNameLst>
                                          <p:attrName>style.visibility</p:attrName>
                                        </p:attrNameLst>
                                      </p:cBhvr>
                                      <p:to>
                                        <p:strVal val="visible"/>
                                      </p:to>
                                    </p:set>
                                    <p:anim calcmode="lin" valueType="num">
                                      <p:cBhvr>
                                        <p:cTn id="230" dur="500" fill="hold"/>
                                        <p:tgtEl>
                                          <p:spTgt spid="331"/>
                                        </p:tgtEl>
                                        <p:attrNameLst>
                                          <p:attrName>ppt_w</p:attrName>
                                        </p:attrNameLst>
                                      </p:cBhvr>
                                      <p:tavLst>
                                        <p:tav tm="0">
                                          <p:val>
                                            <p:fltVal val="0"/>
                                          </p:val>
                                        </p:tav>
                                        <p:tav tm="100000">
                                          <p:val>
                                            <p:strVal val="#ppt_w"/>
                                          </p:val>
                                        </p:tav>
                                      </p:tavLst>
                                    </p:anim>
                                    <p:anim calcmode="lin" valueType="num">
                                      <p:cBhvr>
                                        <p:cTn id="231" dur="500" fill="hold"/>
                                        <p:tgtEl>
                                          <p:spTgt spid="331"/>
                                        </p:tgtEl>
                                        <p:attrNameLst>
                                          <p:attrName>ppt_h</p:attrName>
                                        </p:attrNameLst>
                                      </p:cBhvr>
                                      <p:tavLst>
                                        <p:tav tm="0">
                                          <p:val>
                                            <p:fltVal val="0"/>
                                          </p:val>
                                        </p:tav>
                                        <p:tav tm="100000">
                                          <p:val>
                                            <p:strVal val="#ppt_h"/>
                                          </p:val>
                                        </p:tav>
                                      </p:tavLst>
                                    </p:anim>
                                    <p:animEffect transition="in" filter="fade">
                                      <p:cBhvr>
                                        <p:cTn id="232" dur="500"/>
                                        <p:tgtEl>
                                          <p:spTgt spid="331"/>
                                        </p:tgtEl>
                                      </p:cBhvr>
                                    </p:animEffect>
                                  </p:childTnLst>
                                </p:cTn>
                              </p:par>
                              <p:par>
                                <p:cTn id="233" presetID="53" presetClass="entr" presetSubtype="16" fill="hold" nodeType="withEffect">
                                  <p:stCondLst>
                                    <p:cond delay="0"/>
                                  </p:stCondLst>
                                  <p:childTnLst>
                                    <p:set>
                                      <p:cBhvr>
                                        <p:cTn id="234" dur="1" fill="hold">
                                          <p:stCondLst>
                                            <p:cond delay="0"/>
                                          </p:stCondLst>
                                        </p:cTn>
                                        <p:tgtEl>
                                          <p:spTgt spid="329"/>
                                        </p:tgtEl>
                                        <p:attrNameLst>
                                          <p:attrName>style.visibility</p:attrName>
                                        </p:attrNameLst>
                                      </p:cBhvr>
                                      <p:to>
                                        <p:strVal val="visible"/>
                                      </p:to>
                                    </p:set>
                                    <p:anim calcmode="lin" valueType="num">
                                      <p:cBhvr>
                                        <p:cTn id="235" dur="500" fill="hold"/>
                                        <p:tgtEl>
                                          <p:spTgt spid="329"/>
                                        </p:tgtEl>
                                        <p:attrNameLst>
                                          <p:attrName>ppt_w</p:attrName>
                                        </p:attrNameLst>
                                      </p:cBhvr>
                                      <p:tavLst>
                                        <p:tav tm="0">
                                          <p:val>
                                            <p:fltVal val="0"/>
                                          </p:val>
                                        </p:tav>
                                        <p:tav tm="100000">
                                          <p:val>
                                            <p:strVal val="#ppt_w"/>
                                          </p:val>
                                        </p:tav>
                                      </p:tavLst>
                                    </p:anim>
                                    <p:anim calcmode="lin" valueType="num">
                                      <p:cBhvr>
                                        <p:cTn id="236" dur="500" fill="hold"/>
                                        <p:tgtEl>
                                          <p:spTgt spid="329"/>
                                        </p:tgtEl>
                                        <p:attrNameLst>
                                          <p:attrName>ppt_h</p:attrName>
                                        </p:attrNameLst>
                                      </p:cBhvr>
                                      <p:tavLst>
                                        <p:tav tm="0">
                                          <p:val>
                                            <p:fltVal val="0"/>
                                          </p:val>
                                        </p:tav>
                                        <p:tav tm="100000">
                                          <p:val>
                                            <p:strVal val="#ppt_h"/>
                                          </p:val>
                                        </p:tav>
                                      </p:tavLst>
                                    </p:anim>
                                    <p:animEffect transition="in" filter="fade">
                                      <p:cBhvr>
                                        <p:cTn id="237" dur="500"/>
                                        <p:tgtEl>
                                          <p:spTgt spid="329"/>
                                        </p:tgtEl>
                                      </p:cBhvr>
                                    </p:animEffect>
                                  </p:childTnLst>
                                </p:cTn>
                              </p:par>
                              <p:par>
                                <p:cTn id="238" presetID="53" presetClass="entr" presetSubtype="16" fill="hold" nodeType="withEffect">
                                  <p:stCondLst>
                                    <p:cond delay="0"/>
                                  </p:stCondLst>
                                  <p:childTnLst>
                                    <p:set>
                                      <p:cBhvr>
                                        <p:cTn id="239" dur="1" fill="hold">
                                          <p:stCondLst>
                                            <p:cond delay="0"/>
                                          </p:stCondLst>
                                        </p:cTn>
                                        <p:tgtEl>
                                          <p:spTgt spid="327"/>
                                        </p:tgtEl>
                                        <p:attrNameLst>
                                          <p:attrName>style.visibility</p:attrName>
                                        </p:attrNameLst>
                                      </p:cBhvr>
                                      <p:to>
                                        <p:strVal val="visible"/>
                                      </p:to>
                                    </p:set>
                                    <p:anim calcmode="lin" valueType="num">
                                      <p:cBhvr>
                                        <p:cTn id="240" dur="500" fill="hold"/>
                                        <p:tgtEl>
                                          <p:spTgt spid="327"/>
                                        </p:tgtEl>
                                        <p:attrNameLst>
                                          <p:attrName>ppt_w</p:attrName>
                                        </p:attrNameLst>
                                      </p:cBhvr>
                                      <p:tavLst>
                                        <p:tav tm="0">
                                          <p:val>
                                            <p:fltVal val="0"/>
                                          </p:val>
                                        </p:tav>
                                        <p:tav tm="100000">
                                          <p:val>
                                            <p:strVal val="#ppt_w"/>
                                          </p:val>
                                        </p:tav>
                                      </p:tavLst>
                                    </p:anim>
                                    <p:anim calcmode="lin" valueType="num">
                                      <p:cBhvr>
                                        <p:cTn id="241" dur="500" fill="hold"/>
                                        <p:tgtEl>
                                          <p:spTgt spid="327"/>
                                        </p:tgtEl>
                                        <p:attrNameLst>
                                          <p:attrName>ppt_h</p:attrName>
                                        </p:attrNameLst>
                                      </p:cBhvr>
                                      <p:tavLst>
                                        <p:tav tm="0">
                                          <p:val>
                                            <p:fltVal val="0"/>
                                          </p:val>
                                        </p:tav>
                                        <p:tav tm="100000">
                                          <p:val>
                                            <p:strVal val="#ppt_h"/>
                                          </p:val>
                                        </p:tav>
                                      </p:tavLst>
                                    </p:anim>
                                    <p:animEffect transition="in" filter="fade">
                                      <p:cBhvr>
                                        <p:cTn id="242" dur="500"/>
                                        <p:tgtEl>
                                          <p:spTgt spid="327"/>
                                        </p:tgtEl>
                                      </p:cBhvr>
                                    </p:animEffect>
                                  </p:childTnLst>
                                </p:cTn>
                              </p:par>
                              <p:par>
                                <p:cTn id="243" presetID="53" presetClass="entr" presetSubtype="16" fill="hold" nodeType="withEffect">
                                  <p:stCondLst>
                                    <p:cond delay="0"/>
                                  </p:stCondLst>
                                  <p:childTnLst>
                                    <p:set>
                                      <p:cBhvr>
                                        <p:cTn id="244" dur="1" fill="hold">
                                          <p:stCondLst>
                                            <p:cond delay="0"/>
                                          </p:stCondLst>
                                        </p:cTn>
                                        <p:tgtEl>
                                          <p:spTgt spid="325"/>
                                        </p:tgtEl>
                                        <p:attrNameLst>
                                          <p:attrName>style.visibility</p:attrName>
                                        </p:attrNameLst>
                                      </p:cBhvr>
                                      <p:to>
                                        <p:strVal val="visible"/>
                                      </p:to>
                                    </p:set>
                                    <p:anim calcmode="lin" valueType="num">
                                      <p:cBhvr>
                                        <p:cTn id="245" dur="500" fill="hold"/>
                                        <p:tgtEl>
                                          <p:spTgt spid="325"/>
                                        </p:tgtEl>
                                        <p:attrNameLst>
                                          <p:attrName>ppt_w</p:attrName>
                                        </p:attrNameLst>
                                      </p:cBhvr>
                                      <p:tavLst>
                                        <p:tav tm="0">
                                          <p:val>
                                            <p:fltVal val="0"/>
                                          </p:val>
                                        </p:tav>
                                        <p:tav tm="100000">
                                          <p:val>
                                            <p:strVal val="#ppt_w"/>
                                          </p:val>
                                        </p:tav>
                                      </p:tavLst>
                                    </p:anim>
                                    <p:anim calcmode="lin" valueType="num">
                                      <p:cBhvr>
                                        <p:cTn id="246" dur="500" fill="hold"/>
                                        <p:tgtEl>
                                          <p:spTgt spid="325"/>
                                        </p:tgtEl>
                                        <p:attrNameLst>
                                          <p:attrName>ppt_h</p:attrName>
                                        </p:attrNameLst>
                                      </p:cBhvr>
                                      <p:tavLst>
                                        <p:tav tm="0">
                                          <p:val>
                                            <p:fltVal val="0"/>
                                          </p:val>
                                        </p:tav>
                                        <p:tav tm="100000">
                                          <p:val>
                                            <p:strVal val="#ppt_h"/>
                                          </p:val>
                                        </p:tav>
                                      </p:tavLst>
                                    </p:anim>
                                    <p:animEffect transition="in" filter="fade">
                                      <p:cBhvr>
                                        <p:cTn id="247" dur="500"/>
                                        <p:tgtEl>
                                          <p:spTgt spid="325"/>
                                        </p:tgtEl>
                                      </p:cBhvr>
                                    </p:animEffect>
                                  </p:childTnLst>
                                </p:cTn>
                              </p:par>
                              <p:par>
                                <p:cTn id="248" presetID="53" presetClass="entr" presetSubtype="16" fill="hold" nodeType="withEffect">
                                  <p:stCondLst>
                                    <p:cond delay="0"/>
                                  </p:stCondLst>
                                  <p:childTnLst>
                                    <p:set>
                                      <p:cBhvr>
                                        <p:cTn id="249" dur="1" fill="hold">
                                          <p:stCondLst>
                                            <p:cond delay="0"/>
                                          </p:stCondLst>
                                        </p:cTn>
                                        <p:tgtEl>
                                          <p:spTgt spid="248"/>
                                        </p:tgtEl>
                                        <p:attrNameLst>
                                          <p:attrName>style.visibility</p:attrName>
                                        </p:attrNameLst>
                                      </p:cBhvr>
                                      <p:to>
                                        <p:strVal val="visible"/>
                                      </p:to>
                                    </p:set>
                                    <p:anim calcmode="lin" valueType="num">
                                      <p:cBhvr>
                                        <p:cTn id="250" dur="500" fill="hold"/>
                                        <p:tgtEl>
                                          <p:spTgt spid="248"/>
                                        </p:tgtEl>
                                        <p:attrNameLst>
                                          <p:attrName>ppt_w</p:attrName>
                                        </p:attrNameLst>
                                      </p:cBhvr>
                                      <p:tavLst>
                                        <p:tav tm="0">
                                          <p:val>
                                            <p:fltVal val="0"/>
                                          </p:val>
                                        </p:tav>
                                        <p:tav tm="100000">
                                          <p:val>
                                            <p:strVal val="#ppt_w"/>
                                          </p:val>
                                        </p:tav>
                                      </p:tavLst>
                                    </p:anim>
                                    <p:anim calcmode="lin" valueType="num">
                                      <p:cBhvr>
                                        <p:cTn id="251" dur="500" fill="hold"/>
                                        <p:tgtEl>
                                          <p:spTgt spid="248"/>
                                        </p:tgtEl>
                                        <p:attrNameLst>
                                          <p:attrName>ppt_h</p:attrName>
                                        </p:attrNameLst>
                                      </p:cBhvr>
                                      <p:tavLst>
                                        <p:tav tm="0">
                                          <p:val>
                                            <p:fltVal val="0"/>
                                          </p:val>
                                        </p:tav>
                                        <p:tav tm="100000">
                                          <p:val>
                                            <p:strVal val="#ppt_h"/>
                                          </p:val>
                                        </p:tav>
                                      </p:tavLst>
                                    </p:anim>
                                    <p:animEffect transition="in" filter="fade">
                                      <p:cBhvr>
                                        <p:cTn id="252" dur="500"/>
                                        <p:tgtEl>
                                          <p:spTgt spid="248"/>
                                        </p:tgtEl>
                                      </p:cBhvr>
                                    </p:animEffect>
                                  </p:childTnLst>
                                </p:cTn>
                              </p:par>
                            </p:childTnLst>
                          </p:cTn>
                        </p:par>
                      </p:childTnLst>
                    </p:cTn>
                  </p:par>
                  <p:par>
                    <p:cTn id="253" fill="hold">
                      <p:stCondLst>
                        <p:cond delay="indefinite"/>
                      </p:stCondLst>
                      <p:childTnLst>
                        <p:par>
                          <p:cTn id="254" fill="hold">
                            <p:stCondLst>
                              <p:cond delay="0"/>
                            </p:stCondLst>
                            <p:childTnLst>
                              <p:par>
                                <p:cTn id="255" presetID="1" presetClass="exit" presetSubtype="0" fill="hold" grpId="0" nodeType="clickEffect">
                                  <p:stCondLst>
                                    <p:cond delay="0"/>
                                  </p:stCondLst>
                                  <p:childTnLst>
                                    <p:set>
                                      <p:cBhvr>
                                        <p:cTn id="256" dur="1" fill="hold">
                                          <p:stCondLst>
                                            <p:cond delay="0"/>
                                          </p:stCondLst>
                                        </p:cTn>
                                        <p:tgtEl>
                                          <p:spTgt spid="232"/>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presetID="1" presetClass="entr" presetSubtype="0" fill="hold" grpId="0" nodeType="clickEffect">
                                  <p:stCondLst>
                                    <p:cond delay="0"/>
                                  </p:stCondLst>
                                  <p:childTnLst>
                                    <p:set>
                                      <p:cBhvr>
                                        <p:cTn id="260" dur="1" fill="hold">
                                          <p:stCondLst>
                                            <p:cond delay="0"/>
                                          </p:stCondLst>
                                        </p:cTn>
                                        <p:tgtEl>
                                          <p:spTgt spid="251"/>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presetID="45" presetClass="entr" presetSubtype="0" fill="hold" grpId="0" nodeType="clickEffect">
                                  <p:stCondLst>
                                    <p:cond delay="0"/>
                                  </p:stCondLst>
                                  <p:childTnLst>
                                    <p:set>
                                      <p:cBhvr>
                                        <p:cTn id="264" dur="1" fill="hold">
                                          <p:stCondLst>
                                            <p:cond delay="0"/>
                                          </p:stCondLst>
                                        </p:cTn>
                                        <p:tgtEl>
                                          <p:spTgt spid="250"/>
                                        </p:tgtEl>
                                        <p:attrNameLst>
                                          <p:attrName>style.visibility</p:attrName>
                                        </p:attrNameLst>
                                      </p:cBhvr>
                                      <p:to>
                                        <p:strVal val="visible"/>
                                      </p:to>
                                    </p:set>
                                    <p:animEffect transition="in" filter="fade">
                                      <p:cBhvr>
                                        <p:cTn id="265" dur="2000"/>
                                        <p:tgtEl>
                                          <p:spTgt spid="250"/>
                                        </p:tgtEl>
                                      </p:cBhvr>
                                    </p:animEffect>
                                    <p:anim calcmode="lin" valueType="num">
                                      <p:cBhvr>
                                        <p:cTn id="266" dur="2000" fill="hold"/>
                                        <p:tgtEl>
                                          <p:spTgt spid="250"/>
                                        </p:tgtEl>
                                        <p:attrNameLst>
                                          <p:attrName>ppt_w</p:attrName>
                                        </p:attrNameLst>
                                      </p:cBhvr>
                                      <p:tavLst>
                                        <p:tav tm="0" fmla="#ppt_w*sin(2.5*pi*$)">
                                          <p:val>
                                            <p:fltVal val="0"/>
                                          </p:val>
                                        </p:tav>
                                        <p:tav tm="100000">
                                          <p:val>
                                            <p:fltVal val="1"/>
                                          </p:val>
                                        </p:tav>
                                      </p:tavLst>
                                    </p:anim>
                                    <p:anim calcmode="lin" valueType="num">
                                      <p:cBhvr>
                                        <p:cTn id="267" dur="2000" fill="hold"/>
                                        <p:tgtEl>
                                          <p:spTgt spid="250"/>
                                        </p:tgtEl>
                                        <p:attrNameLst>
                                          <p:attrName>ppt_h</p:attrName>
                                        </p:attrNameLst>
                                      </p:cBhvr>
                                      <p:tavLst>
                                        <p:tav tm="0">
                                          <p:val>
                                            <p:strVal val="#ppt_h"/>
                                          </p:val>
                                        </p:tav>
                                        <p:tav tm="100000">
                                          <p:val>
                                            <p:strVal val="#ppt_h"/>
                                          </p:val>
                                        </p:tav>
                                      </p:tavLst>
                                    </p:anim>
                                  </p:childTnLst>
                                </p:cTn>
                              </p:par>
                            </p:childTnLst>
                          </p:cTn>
                        </p:par>
                      </p:childTnLst>
                    </p:cTn>
                  </p:par>
                  <p:par>
                    <p:cTn id="268" fill="hold">
                      <p:stCondLst>
                        <p:cond delay="indefinite"/>
                      </p:stCondLst>
                      <p:childTnLst>
                        <p:par>
                          <p:cTn id="269" fill="hold">
                            <p:stCondLst>
                              <p:cond delay="0"/>
                            </p:stCondLst>
                            <p:childTnLst>
                              <p:par>
                                <p:cTn id="270" presetID="22" presetClass="entr" presetSubtype="4" fill="hold" nodeType="clickEffect">
                                  <p:stCondLst>
                                    <p:cond delay="0"/>
                                  </p:stCondLst>
                                  <p:childTnLst>
                                    <p:set>
                                      <p:cBhvr>
                                        <p:cTn id="271" dur="1" fill="hold">
                                          <p:stCondLst>
                                            <p:cond delay="0"/>
                                          </p:stCondLst>
                                        </p:cTn>
                                        <p:tgtEl>
                                          <p:spTgt spid="253"/>
                                        </p:tgtEl>
                                        <p:attrNameLst>
                                          <p:attrName>style.visibility</p:attrName>
                                        </p:attrNameLst>
                                      </p:cBhvr>
                                      <p:to>
                                        <p:strVal val="visible"/>
                                      </p:to>
                                    </p:set>
                                    <p:animEffect transition="in" filter="wipe(down)">
                                      <p:cBhvr>
                                        <p:cTn id="272" dur="500"/>
                                        <p:tgtEl>
                                          <p:spTgt spid="253"/>
                                        </p:tgtEl>
                                      </p:cBhvr>
                                    </p:animEffect>
                                  </p:childTnLst>
                                </p:cTn>
                              </p:par>
                              <p:par>
                                <p:cTn id="273" presetID="22" presetClass="entr" presetSubtype="4" fill="hold" nodeType="withEffect">
                                  <p:stCondLst>
                                    <p:cond delay="0"/>
                                  </p:stCondLst>
                                  <p:childTnLst>
                                    <p:set>
                                      <p:cBhvr>
                                        <p:cTn id="274" dur="1" fill="hold">
                                          <p:stCondLst>
                                            <p:cond delay="0"/>
                                          </p:stCondLst>
                                        </p:cTn>
                                        <p:tgtEl>
                                          <p:spTgt spid="255"/>
                                        </p:tgtEl>
                                        <p:attrNameLst>
                                          <p:attrName>style.visibility</p:attrName>
                                        </p:attrNameLst>
                                      </p:cBhvr>
                                      <p:to>
                                        <p:strVal val="visible"/>
                                      </p:to>
                                    </p:set>
                                    <p:animEffect transition="in" filter="wipe(down)">
                                      <p:cBhvr>
                                        <p:cTn id="275" dur="500"/>
                                        <p:tgtEl>
                                          <p:spTgt spid="255"/>
                                        </p:tgtEl>
                                      </p:cBhvr>
                                    </p:animEffect>
                                  </p:childTnLst>
                                </p:cTn>
                              </p:par>
                              <p:par>
                                <p:cTn id="276" presetID="22" presetClass="entr" presetSubtype="4" fill="hold" nodeType="withEffect">
                                  <p:stCondLst>
                                    <p:cond delay="0"/>
                                  </p:stCondLst>
                                  <p:childTnLst>
                                    <p:set>
                                      <p:cBhvr>
                                        <p:cTn id="277" dur="1" fill="hold">
                                          <p:stCondLst>
                                            <p:cond delay="0"/>
                                          </p:stCondLst>
                                        </p:cTn>
                                        <p:tgtEl>
                                          <p:spTgt spid="61"/>
                                        </p:tgtEl>
                                        <p:attrNameLst>
                                          <p:attrName>style.visibility</p:attrName>
                                        </p:attrNameLst>
                                      </p:cBhvr>
                                      <p:to>
                                        <p:strVal val="visible"/>
                                      </p:to>
                                    </p:set>
                                    <p:animEffect transition="in" filter="wipe(down)">
                                      <p:cBhvr>
                                        <p:cTn id="278" dur="500"/>
                                        <p:tgtEl>
                                          <p:spTgt spid="61"/>
                                        </p:tgtEl>
                                      </p:cBhvr>
                                    </p:animEffect>
                                  </p:childTnLst>
                                </p:cTn>
                              </p:par>
                            </p:childTnLst>
                          </p:cTn>
                        </p:par>
                      </p:childTnLst>
                    </p:cTn>
                  </p:par>
                  <p:par>
                    <p:cTn id="279" fill="hold">
                      <p:stCondLst>
                        <p:cond delay="indefinite"/>
                      </p:stCondLst>
                      <p:childTnLst>
                        <p:par>
                          <p:cTn id="280" fill="hold">
                            <p:stCondLst>
                              <p:cond delay="0"/>
                            </p:stCondLst>
                            <p:childTnLst>
                              <p:par>
                                <p:cTn id="281" presetID="1" presetClass="exit" presetSubtype="0" fill="hold" nodeType="clickEffect">
                                  <p:stCondLst>
                                    <p:cond delay="0"/>
                                  </p:stCondLst>
                                  <p:childTnLst>
                                    <p:set>
                                      <p:cBhvr>
                                        <p:cTn id="282" dur="1" fill="hold">
                                          <p:stCondLst>
                                            <p:cond delay="0"/>
                                          </p:stCondLst>
                                        </p:cTn>
                                        <p:tgtEl>
                                          <p:spTgt spid="253"/>
                                        </p:tgtEl>
                                        <p:attrNameLst>
                                          <p:attrName>style.visibility</p:attrName>
                                        </p:attrNameLst>
                                      </p:cBhvr>
                                      <p:to>
                                        <p:strVal val="hidden"/>
                                      </p:to>
                                    </p:set>
                                  </p:childTnLst>
                                </p:cTn>
                              </p:par>
                              <p:par>
                                <p:cTn id="283" presetID="1" presetClass="exit" presetSubtype="0" fill="hold" nodeType="withEffect">
                                  <p:stCondLst>
                                    <p:cond delay="0"/>
                                  </p:stCondLst>
                                  <p:childTnLst>
                                    <p:set>
                                      <p:cBhvr>
                                        <p:cTn id="284" dur="1" fill="hold">
                                          <p:stCondLst>
                                            <p:cond delay="0"/>
                                          </p:stCondLst>
                                        </p:cTn>
                                        <p:tgtEl>
                                          <p:spTgt spid="255"/>
                                        </p:tgtEl>
                                        <p:attrNameLst>
                                          <p:attrName>style.visibility</p:attrName>
                                        </p:attrNameLst>
                                      </p:cBhvr>
                                      <p:to>
                                        <p:strVal val="hidden"/>
                                      </p:to>
                                    </p:set>
                                  </p:childTnLst>
                                </p:cTn>
                              </p:par>
                              <p:par>
                                <p:cTn id="285" presetID="1" presetClass="exit" presetSubtype="0" fill="hold" nodeType="withEffect">
                                  <p:stCondLst>
                                    <p:cond delay="0"/>
                                  </p:stCondLst>
                                  <p:childTnLst>
                                    <p:set>
                                      <p:cBhvr>
                                        <p:cTn id="286" dur="1" fill="hold">
                                          <p:stCondLst>
                                            <p:cond delay="0"/>
                                          </p:stCondLst>
                                        </p:cTn>
                                        <p:tgtEl>
                                          <p:spTgt spid="61"/>
                                        </p:tgtEl>
                                        <p:attrNameLst>
                                          <p:attrName>style.visibility</p:attrName>
                                        </p:attrNameLst>
                                      </p:cBhvr>
                                      <p:to>
                                        <p:strVal val="hidden"/>
                                      </p:to>
                                    </p:set>
                                  </p:childTnLst>
                                </p:cTn>
                              </p:par>
                            </p:childTnLst>
                          </p:cTn>
                        </p:par>
                      </p:childTnLst>
                    </p:cTn>
                  </p:par>
                  <p:par>
                    <p:cTn id="287" fill="hold">
                      <p:stCondLst>
                        <p:cond delay="indefinite"/>
                      </p:stCondLst>
                      <p:childTnLst>
                        <p:par>
                          <p:cTn id="288" fill="hold">
                            <p:stCondLst>
                              <p:cond delay="0"/>
                            </p:stCondLst>
                            <p:childTnLst>
                              <p:par>
                                <p:cTn id="289" presetID="53" presetClass="entr" presetSubtype="16" fill="hold" nodeType="clickEffect">
                                  <p:stCondLst>
                                    <p:cond delay="0"/>
                                  </p:stCondLst>
                                  <p:childTnLst>
                                    <p:set>
                                      <p:cBhvr>
                                        <p:cTn id="290" dur="1" fill="hold">
                                          <p:stCondLst>
                                            <p:cond delay="0"/>
                                          </p:stCondLst>
                                        </p:cTn>
                                        <p:tgtEl>
                                          <p:spTgt spid="331"/>
                                        </p:tgtEl>
                                        <p:attrNameLst>
                                          <p:attrName>style.visibility</p:attrName>
                                        </p:attrNameLst>
                                      </p:cBhvr>
                                      <p:to>
                                        <p:strVal val="visible"/>
                                      </p:to>
                                    </p:set>
                                    <p:anim calcmode="lin" valueType="num">
                                      <p:cBhvr>
                                        <p:cTn id="291" dur="500" fill="hold"/>
                                        <p:tgtEl>
                                          <p:spTgt spid="331"/>
                                        </p:tgtEl>
                                        <p:attrNameLst>
                                          <p:attrName>ppt_w</p:attrName>
                                        </p:attrNameLst>
                                      </p:cBhvr>
                                      <p:tavLst>
                                        <p:tav tm="0">
                                          <p:val>
                                            <p:fltVal val="0"/>
                                          </p:val>
                                        </p:tav>
                                        <p:tav tm="100000">
                                          <p:val>
                                            <p:strVal val="#ppt_w"/>
                                          </p:val>
                                        </p:tav>
                                      </p:tavLst>
                                    </p:anim>
                                    <p:anim calcmode="lin" valueType="num">
                                      <p:cBhvr>
                                        <p:cTn id="292" dur="500" fill="hold"/>
                                        <p:tgtEl>
                                          <p:spTgt spid="331"/>
                                        </p:tgtEl>
                                        <p:attrNameLst>
                                          <p:attrName>ppt_h</p:attrName>
                                        </p:attrNameLst>
                                      </p:cBhvr>
                                      <p:tavLst>
                                        <p:tav tm="0">
                                          <p:val>
                                            <p:fltVal val="0"/>
                                          </p:val>
                                        </p:tav>
                                        <p:tav tm="100000">
                                          <p:val>
                                            <p:strVal val="#ppt_h"/>
                                          </p:val>
                                        </p:tav>
                                      </p:tavLst>
                                    </p:anim>
                                    <p:animEffect transition="in" filter="fade">
                                      <p:cBhvr>
                                        <p:cTn id="293" dur="500"/>
                                        <p:tgtEl>
                                          <p:spTgt spid="331"/>
                                        </p:tgtEl>
                                      </p:cBhvr>
                                    </p:animEffect>
                                  </p:childTnLst>
                                </p:cTn>
                              </p:par>
                              <p:par>
                                <p:cTn id="294" presetID="53" presetClass="entr" presetSubtype="16" fill="hold" nodeType="withEffect">
                                  <p:stCondLst>
                                    <p:cond delay="0"/>
                                  </p:stCondLst>
                                  <p:childTnLst>
                                    <p:set>
                                      <p:cBhvr>
                                        <p:cTn id="295" dur="1" fill="hold">
                                          <p:stCondLst>
                                            <p:cond delay="0"/>
                                          </p:stCondLst>
                                        </p:cTn>
                                        <p:tgtEl>
                                          <p:spTgt spid="329"/>
                                        </p:tgtEl>
                                        <p:attrNameLst>
                                          <p:attrName>style.visibility</p:attrName>
                                        </p:attrNameLst>
                                      </p:cBhvr>
                                      <p:to>
                                        <p:strVal val="visible"/>
                                      </p:to>
                                    </p:set>
                                    <p:anim calcmode="lin" valueType="num">
                                      <p:cBhvr>
                                        <p:cTn id="296" dur="500" fill="hold"/>
                                        <p:tgtEl>
                                          <p:spTgt spid="329"/>
                                        </p:tgtEl>
                                        <p:attrNameLst>
                                          <p:attrName>ppt_w</p:attrName>
                                        </p:attrNameLst>
                                      </p:cBhvr>
                                      <p:tavLst>
                                        <p:tav tm="0">
                                          <p:val>
                                            <p:fltVal val="0"/>
                                          </p:val>
                                        </p:tav>
                                        <p:tav tm="100000">
                                          <p:val>
                                            <p:strVal val="#ppt_w"/>
                                          </p:val>
                                        </p:tav>
                                      </p:tavLst>
                                    </p:anim>
                                    <p:anim calcmode="lin" valueType="num">
                                      <p:cBhvr>
                                        <p:cTn id="297" dur="500" fill="hold"/>
                                        <p:tgtEl>
                                          <p:spTgt spid="329"/>
                                        </p:tgtEl>
                                        <p:attrNameLst>
                                          <p:attrName>ppt_h</p:attrName>
                                        </p:attrNameLst>
                                      </p:cBhvr>
                                      <p:tavLst>
                                        <p:tav tm="0">
                                          <p:val>
                                            <p:fltVal val="0"/>
                                          </p:val>
                                        </p:tav>
                                        <p:tav tm="100000">
                                          <p:val>
                                            <p:strVal val="#ppt_h"/>
                                          </p:val>
                                        </p:tav>
                                      </p:tavLst>
                                    </p:anim>
                                    <p:animEffect transition="in" filter="fade">
                                      <p:cBhvr>
                                        <p:cTn id="298" dur="500"/>
                                        <p:tgtEl>
                                          <p:spTgt spid="329"/>
                                        </p:tgtEl>
                                      </p:cBhvr>
                                    </p:animEffect>
                                  </p:childTnLst>
                                </p:cTn>
                              </p:par>
                              <p:par>
                                <p:cTn id="299" presetID="53" presetClass="entr" presetSubtype="16" fill="hold" nodeType="withEffect">
                                  <p:stCondLst>
                                    <p:cond delay="0"/>
                                  </p:stCondLst>
                                  <p:childTnLst>
                                    <p:set>
                                      <p:cBhvr>
                                        <p:cTn id="300" dur="1" fill="hold">
                                          <p:stCondLst>
                                            <p:cond delay="0"/>
                                          </p:stCondLst>
                                        </p:cTn>
                                        <p:tgtEl>
                                          <p:spTgt spid="327"/>
                                        </p:tgtEl>
                                        <p:attrNameLst>
                                          <p:attrName>style.visibility</p:attrName>
                                        </p:attrNameLst>
                                      </p:cBhvr>
                                      <p:to>
                                        <p:strVal val="visible"/>
                                      </p:to>
                                    </p:set>
                                    <p:anim calcmode="lin" valueType="num">
                                      <p:cBhvr>
                                        <p:cTn id="301" dur="500" fill="hold"/>
                                        <p:tgtEl>
                                          <p:spTgt spid="327"/>
                                        </p:tgtEl>
                                        <p:attrNameLst>
                                          <p:attrName>ppt_w</p:attrName>
                                        </p:attrNameLst>
                                      </p:cBhvr>
                                      <p:tavLst>
                                        <p:tav tm="0">
                                          <p:val>
                                            <p:fltVal val="0"/>
                                          </p:val>
                                        </p:tav>
                                        <p:tav tm="100000">
                                          <p:val>
                                            <p:strVal val="#ppt_w"/>
                                          </p:val>
                                        </p:tav>
                                      </p:tavLst>
                                    </p:anim>
                                    <p:anim calcmode="lin" valueType="num">
                                      <p:cBhvr>
                                        <p:cTn id="302" dur="500" fill="hold"/>
                                        <p:tgtEl>
                                          <p:spTgt spid="327"/>
                                        </p:tgtEl>
                                        <p:attrNameLst>
                                          <p:attrName>ppt_h</p:attrName>
                                        </p:attrNameLst>
                                      </p:cBhvr>
                                      <p:tavLst>
                                        <p:tav tm="0">
                                          <p:val>
                                            <p:fltVal val="0"/>
                                          </p:val>
                                        </p:tav>
                                        <p:tav tm="100000">
                                          <p:val>
                                            <p:strVal val="#ppt_h"/>
                                          </p:val>
                                        </p:tav>
                                      </p:tavLst>
                                    </p:anim>
                                    <p:animEffect transition="in" filter="fade">
                                      <p:cBhvr>
                                        <p:cTn id="303" dur="500"/>
                                        <p:tgtEl>
                                          <p:spTgt spid="327"/>
                                        </p:tgtEl>
                                      </p:cBhvr>
                                    </p:animEffect>
                                  </p:childTnLst>
                                </p:cTn>
                              </p:par>
                              <p:par>
                                <p:cTn id="304" presetID="53" presetClass="entr" presetSubtype="16" fill="hold" nodeType="withEffect">
                                  <p:stCondLst>
                                    <p:cond delay="0"/>
                                  </p:stCondLst>
                                  <p:childTnLst>
                                    <p:set>
                                      <p:cBhvr>
                                        <p:cTn id="305" dur="1" fill="hold">
                                          <p:stCondLst>
                                            <p:cond delay="0"/>
                                          </p:stCondLst>
                                        </p:cTn>
                                        <p:tgtEl>
                                          <p:spTgt spid="325"/>
                                        </p:tgtEl>
                                        <p:attrNameLst>
                                          <p:attrName>style.visibility</p:attrName>
                                        </p:attrNameLst>
                                      </p:cBhvr>
                                      <p:to>
                                        <p:strVal val="visible"/>
                                      </p:to>
                                    </p:set>
                                    <p:anim calcmode="lin" valueType="num">
                                      <p:cBhvr>
                                        <p:cTn id="306" dur="500" fill="hold"/>
                                        <p:tgtEl>
                                          <p:spTgt spid="325"/>
                                        </p:tgtEl>
                                        <p:attrNameLst>
                                          <p:attrName>ppt_w</p:attrName>
                                        </p:attrNameLst>
                                      </p:cBhvr>
                                      <p:tavLst>
                                        <p:tav tm="0">
                                          <p:val>
                                            <p:fltVal val="0"/>
                                          </p:val>
                                        </p:tav>
                                        <p:tav tm="100000">
                                          <p:val>
                                            <p:strVal val="#ppt_w"/>
                                          </p:val>
                                        </p:tav>
                                      </p:tavLst>
                                    </p:anim>
                                    <p:anim calcmode="lin" valueType="num">
                                      <p:cBhvr>
                                        <p:cTn id="307" dur="500" fill="hold"/>
                                        <p:tgtEl>
                                          <p:spTgt spid="325"/>
                                        </p:tgtEl>
                                        <p:attrNameLst>
                                          <p:attrName>ppt_h</p:attrName>
                                        </p:attrNameLst>
                                      </p:cBhvr>
                                      <p:tavLst>
                                        <p:tav tm="0">
                                          <p:val>
                                            <p:fltVal val="0"/>
                                          </p:val>
                                        </p:tav>
                                        <p:tav tm="100000">
                                          <p:val>
                                            <p:strVal val="#ppt_h"/>
                                          </p:val>
                                        </p:tav>
                                      </p:tavLst>
                                    </p:anim>
                                    <p:animEffect transition="in" filter="fade">
                                      <p:cBhvr>
                                        <p:cTn id="308" dur="500"/>
                                        <p:tgtEl>
                                          <p:spTgt spid="325"/>
                                        </p:tgtEl>
                                      </p:cBhvr>
                                    </p:animEffect>
                                  </p:childTnLst>
                                </p:cTn>
                              </p:par>
                              <p:par>
                                <p:cTn id="309" presetID="53" presetClass="entr" presetSubtype="16" fill="hold" nodeType="withEffect">
                                  <p:stCondLst>
                                    <p:cond delay="0"/>
                                  </p:stCondLst>
                                  <p:childTnLst>
                                    <p:set>
                                      <p:cBhvr>
                                        <p:cTn id="310" dur="1" fill="hold">
                                          <p:stCondLst>
                                            <p:cond delay="0"/>
                                          </p:stCondLst>
                                        </p:cTn>
                                        <p:tgtEl>
                                          <p:spTgt spid="248"/>
                                        </p:tgtEl>
                                        <p:attrNameLst>
                                          <p:attrName>style.visibility</p:attrName>
                                        </p:attrNameLst>
                                      </p:cBhvr>
                                      <p:to>
                                        <p:strVal val="visible"/>
                                      </p:to>
                                    </p:set>
                                    <p:anim calcmode="lin" valueType="num">
                                      <p:cBhvr>
                                        <p:cTn id="311" dur="500" fill="hold"/>
                                        <p:tgtEl>
                                          <p:spTgt spid="248"/>
                                        </p:tgtEl>
                                        <p:attrNameLst>
                                          <p:attrName>ppt_w</p:attrName>
                                        </p:attrNameLst>
                                      </p:cBhvr>
                                      <p:tavLst>
                                        <p:tav tm="0">
                                          <p:val>
                                            <p:fltVal val="0"/>
                                          </p:val>
                                        </p:tav>
                                        <p:tav tm="100000">
                                          <p:val>
                                            <p:strVal val="#ppt_w"/>
                                          </p:val>
                                        </p:tav>
                                      </p:tavLst>
                                    </p:anim>
                                    <p:anim calcmode="lin" valueType="num">
                                      <p:cBhvr>
                                        <p:cTn id="312" dur="500" fill="hold"/>
                                        <p:tgtEl>
                                          <p:spTgt spid="248"/>
                                        </p:tgtEl>
                                        <p:attrNameLst>
                                          <p:attrName>ppt_h</p:attrName>
                                        </p:attrNameLst>
                                      </p:cBhvr>
                                      <p:tavLst>
                                        <p:tav tm="0">
                                          <p:val>
                                            <p:fltVal val="0"/>
                                          </p:val>
                                        </p:tav>
                                        <p:tav tm="100000">
                                          <p:val>
                                            <p:strVal val="#ppt_h"/>
                                          </p:val>
                                        </p:tav>
                                      </p:tavLst>
                                    </p:anim>
                                    <p:animEffect transition="in" filter="fade">
                                      <p:cBhvr>
                                        <p:cTn id="313" dur="500"/>
                                        <p:tgtEl>
                                          <p:spTgt spid="248"/>
                                        </p:tgtEl>
                                      </p:cBhvr>
                                    </p:animEffect>
                                  </p:childTnLst>
                                </p:cTn>
                              </p:par>
                            </p:childTnLst>
                          </p:cTn>
                        </p:par>
                      </p:childTnLst>
                    </p:cTn>
                  </p:par>
                  <p:par>
                    <p:cTn id="314" fill="hold">
                      <p:stCondLst>
                        <p:cond delay="indefinite"/>
                      </p:stCondLst>
                      <p:childTnLst>
                        <p:par>
                          <p:cTn id="315" fill="hold">
                            <p:stCondLst>
                              <p:cond delay="0"/>
                            </p:stCondLst>
                            <p:childTnLst>
                              <p:par>
                                <p:cTn id="316" presetID="1" presetClass="exit" presetSubtype="0" fill="hold" nodeType="clickEffect">
                                  <p:stCondLst>
                                    <p:cond delay="0"/>
                                  </p:stCondLst>
                                  <p:childTnLst>
                                    <p:set>
                                      <p:cBhvr>
                                        <p:cTn id="317" dur="1" fill="hold">
                                          <p:stCondLst>
                                            <p:cond delay="0"/>
                                          </p:stCondLst>
                                        </p:cTn>
                                        <p:tgtEl>
                                          <p:spTgt spid="331"/>
                                        </p:tgtEl>
                                        <p:attrNameLst>
                                          <p:attrName>style.visibility</p:attrName>
                                        </p:attrNameLst>
                                      </p:cBhvr>
                                      <p:to>
                                        <p:strVal val="hidden"/>
                                      </p:to>
                                    </p:set>
                                  </p:childTnLst>
                                </p:cTn>
                              </p:par>
                              <p:par>
                                <p:cTn id="318" presetID="1" presetClass="exit" presetSubtype="0" fill="hold" nodeType="withEffect">
                                  <p:stCondLst>
                                    <p:cond delay="0"/>
                                  </p:stCondLst>
                                  <p:childTnLst>
                                    <p:set>
                                      <p:cBhvr>
                                        <p:cTn id="319" dur="1" fill="hold">
                                          <p:stCondLst>
                                            <p:cond delay="0"/>
                                          </p:stCondLst>
                                        </p:cTn>
                                        <p:tgtEl>
                                          <p:spTgt spid="329"/>
                                        </p:tgtEl>
                                        <p:attrNameLst>
                                          <p:attrName>style.visibility</p:attrName>
                                        </p:attrNameLst>
                                      </p:cBhvr>
                                      <p:to>
                                        <p:strVal val="hidden"/>
                                      </p:to>
                                    </p:set>
                                  </p:childTnLst>
                                </p:cTn>
                              </p:par>
                              <p:par>
                                <p:cTn id="320" presetID="1" presetClass="exit" presetSubtype="0" fill="hold" nodeType="withEffect">
                                  <p:stCondLst>
                                    <p:cond delay="0"/>
                                  </p:stCondLst>
                                  <p:childTnLst>
                                    <p:set>
                                      <p:cBhvr>
                                        <p:cTn id="321" dur="1" fill="hold">
                                          <p:stCondLst>
                                            <p:cond delay="0"/>
                                          </p:stCondLst>
                                        </p:cTn>
                                        <p:tgtEl>
                                          <p:spTgt spid="327"/>
                                        </p:tgtEl>
                                        <p:attrNameLst>
                                          <p:attrName>style.visibility</p:attrName>
                                        </p:attrNameLst>
                                      </p:cBhvr>
                                      <p:to>
                                        <p:strVal val="hidden"/>
                                      </p:to>
                                    </p:set>
                                  </p:childTnLst>
                                </p:cTn>
                              </p:par>
                              <p:par>
                                <p:cTn id="322" presetID="1" presetClass="exit" presetSubtype="0" fill="hold" nodeType="withEffect">
                                  <p:stCondLst>
                                    <p:cond delay="0"/>
                                  </p:stCondLst>
                                  <p:childTnLst>
                                    <p:set>
                                      <p:cBhvr>
                                        <p:cTn id="323" dur="1" fill="hold">
                                          <p:stCondLst>
                                            <p:cond delay="0"/>
                                          </p:stCondLst>
                                        </p:cTn>
                                        <p:tgtEl>
                                          <p:spTgt spid="325"/>
                                        </p:tgtEl>
                                        <p:attrNameLst>
                                          <p:attrName>style.visibility</p:attrName>
                                        </p:attrNameLst>
                                      </p:cBhvr>
                                      <p:to>
                                        <p:strVal val="hidden"/>
                                      </p:to>
                                    </p:set>
                                  </p:childTnLst>
                                </p:cTn>
                              </p:par>
                              <p:par>
                                <p:cTn id="324" presetID="1" presetClass="exit" presetSubtype="0" fill="hold" nodeType="withEffect">
                                  <p:stCondLst>
                                    <p:cond delay="0"/>
                                  </p:stCondLst>
                                  <p:childTnLst>
                                    <p:set>
                                      <p:cBhvr>
                                        <p:cTn id="325" dur="1" fill="hold">
                                          <p:stCondLst>
                                            <p:cond delay="0"/>
                                          </p:stCondLst>
                                        </p:cTn>
                                        <p:tgtEl>
                                          <p:spTgt spid="248"/>
                                        </p:tgtEl>
                                        <p:attrNameLst>
                                          <p:attrName>style.visibility</p:attrName>
                                        </p:attrNameLst>
                                      </p:cBhvr>
                                      <p:to>
                                        <p:strVal val="hidden"/>
                                      </p:to>
                                    </p:set>
                                  </p:childTnLst>
                                </p:cTn>
                              </p:par>
                            </p:childTnLst>
                          </p:cTn>
                        </p:par>
                      </p:childTnLst>
                    </p:cTn>
                  </p:par>
                  <p:par>
                    <p:cTn id="326" fill="hold">
                      <p:stCondLst>
                        <p:cond delay="indefinite"/>
                      </p:stCondLst>
                      <p:childTnLst>
                        <p:par>
                          <p:cTn id="327" fill="hold">
                            <p:stCondLst>
                              <p:cond delay="0"/>
                            </p:stCondLst>
                            <p:childTnLst>
                              <p:par>
                                <p:cTn id="328" presetID="22" presetClass="entr" presetSubtype="4" fill="hold" nodeType="clickEffect">
                                  <p:stCondLst>
                                    <p:cond delay="0"/>
                                  </p:stCondLst>
                                  <p:childTnLst>
                                    <p:set>
                                      <p:cBhvr>
                                        <p:cTn id="329" dur="1" fill="hold">
                                          <p:stCondLst>
                                            <p:cond delay="0"/>
                                          </p:stCondLst>
                                        </p:cTn>
                                        <p:tgtEl>
                                          <p:spTgt spid="8"/>
                                        </p:tgtEl>
                                        <p:attrNameLst>
                                          <p:attrName>style.visibility</p:attrName>
                                        </p:attrNameLst>
                                      </p:cBhvr>
                                      <p:to>
                                        <p:strVal val="visible"/>
                                      </p:to>
                                    </p:set>
                                    <p:animEffect transition="in" filter="wipe(down)">
                                      <p:cBhvr>
                                        <p:cTn id="330" dur="500"/>
                                        <p:tgtEl>
                                          <p:spTgt spid="8"/>
                                        </p:tgtEl>
                                      </p:cBhvr>
                                    </p:animEffect>
                                  </p:childTnLst>
                                </p:cTn>
                              </p:par>
                              <p:par>
                                <p:cTn id="331" presetID="22" presetClass="entr" presetSubtype="4" fill="hold" nodeType="withEffect">
                                  <p:stCondLst>
                                    <p:cond delay="0"/>
                                  </p:stCondLst>
                                  <p:childTnLst>
                                    <p:set>
                                      <p:cBhvr>
                                        <p:cTn id="332" dur="1" fill="hold">
                                          <p:stCondLst>
                                            <p:cond delay="0"/>
                                          </p:stCondLst>
                                        </p:cTn>
                                        <p:tgtEl>
                                          <p:spTgt spid="224"/>
                                        </p:tgtEl>
                                        <p:attrNameLst>
                                          <p:attrName>style.visibility</p:attrName>
                                        </p:attrNameLst>
                                      </p:cBhvr>
                                      <p:to>
                                        <p:strVal val="visible"/>
                                      </p:to>
                                    </p:set>
                                    <p:animEffect transition="in" filter="wipe(down)">
                                      <p:cBhvr>
                                        <p:cTn id="333" dur="500"/>
                                        <p:tgtEl>
                                          <p:spTgt spid="224"/>
                                        </p:tgtEl>
                                      </p:cBhvr>
                                    </p:animEffect>
                                  </p:childTnLst>
                                </p:cTn>
                              </p:par>
                              <p:par>
                                <p:cTn id="334" presetID="22" presetClass="entr" presetSubtype="4" fill="hold" nodeType="withEffect">
                                  <p:stCondLst>
                                    <p:cond delay="0"/>
                                  </p:stCondLst>
                                  <p:childTnLst>
                                    <p:set>
                                      <p:cBhvr>
                                        <p:cTn id="335" dur="1" fill="hold">
                                          <p:stCondLst>
                                            <p:cond delay="0"/>
                                          </p:stCondLst>
                                        </p:cTn>
                                        <p:tgtEl>
                                          <p:spTgt spid="228"/>
                                        </p:tgtEl>
                                        <p:attrNameLst>
                                          <p:attrName>style.visibility</p:attrName>
                                        </p:attrNameLst>
                                      </p:cBhvr>
                                      <p:to>
                                        <p:strVal val="visible"/>
                                      </p:to>
                                    </p:set>
                                    <p:animEffect transition="in" filter="wipe(down)">
                                      <p:cBhvr>
                                        <p:cTn id="336" dur="500"/>
                                        <p:tgtEl>
                                          <p:spTgt spid="228"/>
                                        </p:tgtEl>
                                      </p:cBhvr>
                                    </p:animEffect>
                                  </p:childTnLst>
                                </p:cTn>
                              </p:par>
                              <p:par>
                                <p:cTn id="337" presetID="22" presetClass="entr" presetSubtype="4" fill="hold" nodeType="withEffect">
                                  <p:stCondLst>
                                    <p:cond delay="0"/>
                                  </p:stCondLst>
                                  <p:childTnLst>
                                    <p:set>
                                      <p:cBhvr>
                                        <p:cTn id="338" dur="1" fill="hold">
                                          <p:stCondLst>
                                            <p:cond delay="0"/>
                                          </p:stCondLst>
                                        </p:cTn>
                                        <p:tgtEl>
                                          <p:spTgt spid="253"/>
                                        </p:tgtEl>
                                        <p:attrNameLst>
                                          <p:attrName>style.visibility</p:attrName>
                                        </p:attrNameLst>
                                      </p:cBhvr>
                                      <p:to>
                                        <p:strVal val="visible"/>
                                      </p:to>
                                    </p:set>
                                    <p:animEffect transition="in" filter="wipe(down)">
                                      <p:cBhvr>
                                        <p:cTn id="339" dur="500"/>
                                        <p:tgtEl>
                                          <p:spTgt spid="253"/>
                                        </p:tgtEl>
                                      </p:cBhvr>
                                    </p:animEffect>
                                  </p:childTnLst>
                                </p:cTn>
                              </p:par>
                              <p:par>
                                <p:cTn id="340" presetID="22" presetClass="entr" presetSubtype="4" fill="hold" nodeType="withEffect">
                                  <p:stCondLst>
                                    <p:cond delay="0"/>
                                  </p:stCondLst>
                                  <p:childTnLst>
                                    <p:set>
                                      <p:cBhvr>
                                        <p:cTn id="341" dur="1" fill="hold">
                                          <p:stCondLst>
                                            <p:cond delay="0"/>
                                          </p:stCondLst>
                                        </p:cTn>
                                        <p:tgtEl>
                                          <p:spTgt spid="255"/>
                                        </p:tgtEl>
                                        <p:attrNameLst>
                                          <p:attrName>style.visibility</p:attrName>
                                        </p:attrNameLst>
                                      </p:cBhvr>
                                      <p:to>
                                        <p:strVal val="visible"/>
                                      </p:to>
                                    </p:set>
                                    <p:animEffect transition="in" filter="wipe(down)">
                                      <p:cBhvr>
                                        <p:cTn id="342" dur="500"/>
                                        <p:tgtEl>
                                          <p:spTgt spid="255"/>
                                        </p:tgtEl>
                                      </p:cBhvr>
                                    </p:animEffect>
                                  </p:childTnLst>
                                </p:cTn>
                              </p:par>
                            </p:childTnLst>
                          </p:cTn>
                        </p:par>
                      </p:childTnLst>
                    </p:cTn>
                  </p:par>
                  <p:par>
                    <p:cTn id="343" fill="hold">
                      <p:stCondLst>
                        <p:cond delay="indefinite"/>
                      </p:stCondLst>
                      <p:childTnLst>
                        <p:par>
                          <p:cTn id="344" fill="hold">
                            <p:stCondLst>
                              <p:cond delay="0"/>
                            </p:stCondLst>
                            <p:childTnLst>
                              <p:par>
                                <p:cTn id="345" presetID="1" presetClass="exit" presetSubtype="0" fill="hold" nodeType="clickEffect">
                                  <p:stCondLst>
                                    <p:cond delay="0"/>
                                  </p:stCondLst>
                                  <p:childTnLst>
                                    <p:set>
                                      <p:cBhvr>
                                        <p:cTn id="346" dur="1" fill="hold">
                                          <p:stCondLst>
                                            <p:cond delay="0"/>
                                          </p:stCondLst>
                                        </p:cTn>
                                        <p:tgtEl>
                                          <p:spTgt spid="8"/>
                                        </p:tgtEl>
                                        <p:attrNameLst>
                                          <p:attrName>style.visibility</p:attrName>
                                        </p:attrNameLst>
                                      </p:cBhvr>
                                      <p:to>
                                        <p:strVal val="hidden"/>
                                      </p:to>
                                    </p:set>
                                  </p:childTnLst>
                                </p:cTn>
                              </p:par>
                              <p:par>
                                <p:cTn id="347" presetID="1" presetClass="exit" presetSubtype="0" fill="hold" nodeType="withEffect">
                                  <p:stCondLst>
                                    <p:cond delay="0"/>
                                  </p:stCondLst>
                                  <p:childTnLst>
                                    <p:set>
                                      <p:cBhvr>
                                        <p:cTn id="348" dur="1" fill="hold">
                                          <p:stCondLst>
                                            <p:cond delay="0"/>
                                          </p:stCondLst>
                                        </p:cTn>
                                        <p:tgtEl>
                                          <p:spTgt spid="224"/>
                                        </p:tgtEl>
                                        <p:attrNameLst>
                                          <p:attrName>style.visibility</p:attrName>
                                        </p:attrNameLst>
                                      </p:cBhvr>
                                      <p:to>
                                        <p:strVal val="hidden"/>
                                      </p:to>
                                    </p:set>
                                  </p:childTnLst>
                                </p:cTn>
                              </p:par>
                              <p:par>
                                <p:cTn id="349" presetID="1" presetClass="exit" presetSubtype="0" fill="hold" nodeType="withEffect">
                                  <p:stCondLst>
                                    <p:cond delay="0"/>
                                  </p:stCondLst>
                                  <p:childTnLst>
                                    <p:set>
                                      <p:cBhvr>
                                        <p:cTn id="350" dur="1" fill="hold">
                                          <p:stCondLst>
                                            <p:cond delay="0"/>
                                          </p:stCondLst>
                                        </p:cTn>
                                        <p:tgtEl>
                                          <p:spTgt spid="228"/>
                                        </p:tgtEl>
                                        <p:attrNameLst>
                                          <p:attrName>style.visibility</p:attrName>
                                        </p:attrNameLst>
                                      </p:cBhvr>
                                      <p:to>
                                        <p:strVal val="hidden"/>
                                      </p:to>
                                    </p:set>
                                  </p:childTnLst>
                                </p:cTn>
                              </p:par>
                              <p:par>
                                <p:cTn id="351" presetID="1" presetClass="exit" presetSubtype="0" fill="hold" nodeType="withEffect">
                                  <p:stCondLst>
                                    <p:cond delay="0"/>
                                  </p:stCondLst>
                                  <p:childTnLst>
                                    <p:set>
                                      <p:cBhvr>
                                        <p:cTn id="352" dur="1" fill="hold">
                                          <p:stCondLst>
                                            <p:cond delay="0"/>
                                          </p:stCondLst>
                                        </p:cTn>
                                        <p:tgtEl>
                                          <p:spTgt spid="253"/>
                                        </p:tgtEl>
                                        <p:attrNameLst>
                                          <p:attrName>style.visibility</p:attrName>
                                        </p:attrNameLst>
                                      </p:cBhvr>
                                      <p:to>
                                        <p:strVal val="hidden"/>
                                      </p:to>
                                    </p:set>
                                  </p:childTnLst>
                                </p:cTn>
                              </p:par>
                              <p:par>
                                <p:cTn id="353" presetID="1" presetClass="exit" presetSubtype="0" fill="hold" nodeType="withEffect">
                                  <p:stCondLst>
                                    <p:cond delay="0"/>
                                  </p:stCondLst>
                                  <p:childTnLst>
                                    <p:set>
                                      <p:cBhvr>
                                        <p:cTn id="354" dur="1" fill="hold">
                                          <p:stCondLst>
                                            <p:cond delay="0"/>
                                          </p:stCondLst>
                                        </p:cTn>
                                        <p:tgtEl>
                                          <p:spTgt spid="255"/>
                                        </p:tgtEl>
                                        <p:attrNameLst>
                                          <p:attrName>style.visibility</p:attrName>
                                        </p:attrNameLst>
                                      </p:cBhvr>
                                      <p:to>
                                        <p:strVal val="hidden"/>
                                      </p:to>
                                    </p:set>
                                  </p:childTnLst>
                                </p:cTn>
                              </p:par>
                              <p:par>
                                <p:cTn id="355" presetID="1" presetClass="entr" presetSubtype="0" fill="hold" grpId="0" nodeType="withEffect">
                                  <p:stCondLst>
                                    <p:cond delay="0"/>
                                  </p:stCondLst>
                                  <p:childTnLst>
                                    <p:set>
                                      <p:cBhvr>
                                        <p:cTn id="356" dur="1" fill="hold">
                                          <p:stCondLst>
                                            <p:cond delay="0"/>
                                          </p:stCondLst>
                                        </p:cTn>
                                        <p:tgtEl>
                                          <p:spTgt spid="9"/>
                                        </p:tgtEl>
                                        <p:attrNameLst>
                                          <p:attrName>style.visibility</p:attrName>
                                        </p:attrNameLst>
                                      </p:cBhvr>
                                      <p:to>
                                        <p:strVal val="visible"/>
                                      </p:to>
                                    </p:set>
                                  </p:childTnLst>
                                </p:cTn>
                              </p:par>
                            </p:childTnLst>
                          </p:cTn>
                        </p:par>
                      </p:childTnLst>
                    </p:cTn>
                  </p:par>
                  <p:par>
                    <p:cTn id="357" fill="hold">
                      <p:stCondLst>
                        <p:cond delay="indefinite"/>
                      </p:stCondLst>
                      <p:childTnLst>
                        <p:par>
                          <p:cTn id="358" fill="hold">
                            <p:stCondLst>
                              <p:cond delay="0"/>
                            </p:stCondLst>
                            <p:childTnLst>
                              <p:par>
                                <p:cTn id="359" presetID="22" presetClass="entr" presetSubtype="4" fill="hold" nodeType="clickEffect">
                                  <p:stCondLst>
                                    <p:cond delay="0"/>
                                  </p:stCondLst>
                                  <p:childTnLst>
                                    <p:set>
                                      <p:cBhvr>
                                        <p:cTn id="360" dur="1" fill="hold">
                                          <p:stCondLst>
                                            <p:cond delay="0"/>
                                          </p:stCondLst>
                                        </p:cTn>
                                        <p:tgtEl>
                                          <p:spTgt spid="70"/>
                                        </p:tgtEl>
                                        <p:attrNameLst>
                                          <p:attrName>style.visibility</p:attrName>
                                        </p:attrNameLst>
                                      </p:cBhvr>
                                      <p:to>
                                        <p:strVal val="visible"/>
                                      </p:to>
                                    </p:set>
                                    <p:animEffect transition="in" filter="wipe(down)">
                                      <p:cBhvr>
                                        <p:cTn id="361" dur="500"/>
                                        <p:tgtEl>
                                          <p:spTgt spid="70"/>
                                        </p:tgtEl>
                                      </p:cBhvr>
                                    </p:animEffect>
                                  </p:childTnLst>
                                </p:cTn>
                              </p:par>
                            </p:childTnLst>
                          </p:cTn>
                        </p:par>
                      </p:childTnLst>
                    </p:cTn>
                  </p:par>
                  <p:par>
                    <p:cTn id="362" fill="hold">
                      <p:stCondLst>
                        <p:cond delay="indefinite"/>
                      </p:stCondLst>
                      <p:childTnLst>
                        <p:par>
                          <p:cTn id="363" fill="hold">
                            <p:stCondLst>
                              <p:cond delay="0"/>
                            </p:stCondLst>
                            <p:childTnLst>
                              <p:par>
                                <p:cTn id="364" presetID="53" presetClass="entr" presetSubtype="16" fill="hold" nodeType="clickEffect">
                                  <p:stCondLst>
                                    <p:cond delay="0"/>
                                  </p:stCondLst>
                                  <p:childTnLst>
                                    <p:set>
                                      <p:cBhvr>
                                        <p:cTn id="365" dur="1" fill="hold">
                                          <p:stCondLst>
                                            <p:cond delay="0"/>
                                          </p:stCondLst>
                                        </p:cTn>
                                        <p:tgtEl>
                                          <p:spTgt spid="319"/>
                                        </p:tgtEl>
                                        <p:attrNameLst>
                                          <p:attrName>style.visibility</p:attrName>
                                        </p:attrNameLst>
                                      </p:cBhvr>
                                      <p:to>
                                        <p:strVal val="visible"/>
                                      </p:to>
                                    </p:set>
                                    <p:anim calcmode="lin" valueType="num">
                                      <p:cBhvr>
                                        <p:cTn id="366" dur="500" fill="hold"/>
                                        <p:tgtEl>
                                          <p:spTgt spid="319"/>
                                        </p:tgtEl>
                                        <p:attrNameLst>
                                          <p:attrName>ppt_w</p:attrName>
                                        </p:attrNameLst>
                                      </p:cBhvr>
                                      <p:tavLst>
                                        <p:tav tm="0">
                                          <p:val>
                                            <p:fltVal val="0"/>
                                          </p:val>
                                        </p:tav>
                                        <p:tav tm="100000">
                                          <p:val>
                                            <p:strVal val="#ppt_w"/>
                                          </p:val>
                                        </p:tav>
                                      </p:tavLst>
                                    </p:anim>
                                    <p:anim calcmode="lin" valueType="num">
                                      <p:cBhvr>
                                        <p:cTn id="367" dur="500" fill="hold"/>
                                        <p:tgtEl>
                                          <p:spTgt spid="319"/>
                                        </p:tgtEl>
                                        <p:attrNameLst>
                                          <p:attrName>ppt_h</p:attrName>
                                        </p:attrNameLst>
                                      </p:cBhvr>
                                      <p:tavLst>
                                        <p:tav tm="0">
                                          <p:val>
                                            <p:fltVal val="0"/>
                                          </p:val>
                                        </p:tav>
                                        <p:tav tm="100000">
                                          <p:val>
                                            <p:strVal val="#ppt_h"/>
                                          </p:val>
                                        </p:tav>
                                      </p:tavLst>
                                    </p:anim>
                                    <p:animEffect transition="in" filter="fade">
                                      <p:cBhvr>
                                        <p:cTn id="368" dur="500"/>
                                        <p:tgtEl>
                                          <p:spTgt spid="319"/>
                                        </p:tgtEl>
                                      </p:cBhvr>
                                    </p:animEffect>
                                  </p:childTnLst>
                                </p:cTn>
                              </p:par>
                              <p:par>
                                <p:cTn id="369" presetID="53" presetClass="entr" presetSubtype="16" fill="hold" nodeType="withEffect">
                                  <p:stCondLst>
                                    <p:cond delay="0"/>
                                  </p:stCondLst>
                                  <p:childTnLst>
                                    <p:set>
                                      <p:cBhvr>
                                        <p:cTn id="370" dur="1" fill="hold">
                                          <p:stCondLst>
                                            <p:cond delay="0"/>
                                          </p:stCondLst>
                                        </p:cTn>
                                        <p:tgtEl>
                                          <p:spTgt spid="323"/>
                                        </p:tgtEl>
                                        <p:attrNameLst>
                                          <p:attrName>style.visibility</p:attrName>
                                        </p:attrNameLst>
                                      </p:cBhvr>
                                      <p:to>
                                        <p:strVal val="visible"/>
                                      </p:to>
                                    </p:set>
                                    <p:anim calcmode="lin" valueType="num">
                                      <p:cBhvr>
                                        <p:cTn id="371" dur="500" fill="hold"/>
                                        <p:tgtEl>
                                          <p:spTgt spid="323"/>
                                        </p:tgtEl>
                                        <p:attrNameLst>
                                          <p:attrName>ppt_w</p:attrName>
                                        </p:attrNameLst>
                                      </p:cBhvr>
                                      <p:tavLst>
                                        <p:tav tm="0">
                                          <p:val>
                                            <p:fltVal val="0"/>
                                          </p:val>
                                        </p:tav>
                                        <p:tav tm="100000">
                                          <p:val>
                                            <p:strVal val="#ppt_w"/>
                                          </p:val>
                                        </p:tav>
                                      </p:tavLst>
                                    </p:anim>
                                    <p:anim calcmode="lin" valueType="num">
                                      <p:cBhvr>
                                        <p:cTn id="372" dur="500" fill="hold"/>
                                        <p:tgtEl>
                                          <p:spTgt spid="323"/>
                                        </p:tgtEl>
                                        <p:attrNameLst>
                                          <p:attrName>ppt_h</p:attrName>
                                        </p:attrNameLst>
                                      </p:cBhvr>
                                      <p:tavLst>
                                        <p:tav tm="0">
                                          <p:val>
                                            <p:fltVal val="0"/>
                                          </p:val>
                                        </p:tav>
                                        <p:tav tm="100000">
                                          <p:val>
                                            <p:strVal val="#ppt_h"/>
                                          </p:val>
                                        </p:tav>
                                      </p:tavLst>
                                    </p:anim>
                                    <p:animEffect transition="in" filter="fade">
                                      <p:cBhvr>
                                        <p:cTn id="373" dur="500"/>
                                        <p:tgtEl>
                                          <p:spTgt spid="323"/>
                                        </p:tgtEl>
                                      </p:cBhvr>
                                    </p:animEffect>
                                  </p:childTnLst>
                                </p:cTn>
                              </p:par>
                              <p:par>
                                <p:cTn id="374" presetID="53" presetClass="entr" presetSubtype="16" fill="hold" nodeType="withEffect">
                                  <p:stCondLst>
                                    <p:cond delay="0"/>
                                  </p:stCondLst>
                                  <p:childTnLst>
                                    <p:set>
                                      <p:cBhvr>
                                        <p:cTn id="375" dur="1" fill="hold">
                                          <p:stCondLst>
                                            <p:cond delay="0"/>
                                          </p:stCondLst>
                                        </p:cTn>
                                        <p:tgtEl>
                                          <p:spTgt spid="315"/>
                                        </p:tgtEl>
                                        <p:attrNameLst>
                                          <p:attrName>style.visibility</p:attrName>
                                        </p:attrNameLst>
                                      </p:cBhvr>
                                      <p:to>
                                        <p:strVal val="visible"/>
                                      </p:to>
                                    </p:set>
                                    <p:anim calcmode="lin" valueType="num">
                                      <p:cBhvr>
                                        <p:cTn id="376" dur="500" fill="hold"/>
                                        <p:tgtEl>
                                          <p:spTgt spid="315"/>
                                        </p:tgtEl>
                                        <p:attrNameLst>
                                          <p:attrName>ppt_w</p:attrName>
                                        </p:attrNameLst>
                                      </p:cBhvr>
                                      <p:tavLst>
                                        <p:tav tm="0">
                                          <p:val>
                                            <p:fltVal val="0"/>
                                          </p:val>
                                        </p:tav>
                                        <p:tav tm="100000">
                                          <p:val>
                                            <p:strVal val="#ppt_w"/>
                                          </p:val>
                                        </p:tav>
                                      </p:tavLst>
                                    </p:anim>
                                    <p:anim calcmode="lin" valueType="num">
                                      <p:cBhvr>
                                        <p:cTn id="377" dur="500" fill="hold"/>
                                        <p:tgtEl>
                                          <p:spTgt spid="315"/>
                                        </p:tgtEl>
                                        <p:attrNameLst>
                                          <p:attrName>ppt_h</p:attrName>
                                        </p:attrNameLst>
                                      </p:cBhvr>
                                      <p:tavLst>
                                        <p:tav tm="0">
                                          <p:val>
                                            <p:fltVal val="0"/>
                                          </p:val>
                                        </p:tav>
                                        <p:tav tm="100000">
                                          <p:val>
                                            <p:strVal val="#ppt_h"/>
                                          </p:val>
                                        </p:tav>
                                      </p:tavLst>
                                    </p:anim>
                                    <p:animEffect transition="in" filter="fade">
                                      <p:cBhvr>
                                        <p:cTn id="378" dur="500"/>
                                        <p:tgtEl>
                                          <p:spTgt spid="315"/>
                                        </p:tgtEl>
                                      </p:cBhvr>
                                    </p:animEffect>
                                  </p:childTnLst>
                                </p:cTn>
                              </p:par>
                              <p:par>
                                <p:cTn id="379" presetID="53" presetClass="entr" presetSubtype="16" fill="hold" nodeType="withEffect">
                                  <p:stCondLst>
                                    <p:cond delay="0"/>
                                  </p:stCondLst>
                                  <p:childTnLst>
                                    <p:set>
                                      <p:cBhvr>
                                        <p:cTn id="380" dur="1" fill="hold">
                                          <p:stCondLst>
                                            <p:cond delay="0"/>
                                          </p:stCondLst>
                                        </p:cTn>
                                        <p:tgtEl>
                                          <p:spTgt spid="317"/>
                                        </p:tgtEl>
                                        <p:attrNameLst>
                                          <p:attrName>style.visibility</p:attrName>
                                        </p:attrNameLst>
                                      </p:cBhvr>
                                      <p:to>
                                        <p:strVal val="visible"/>
                                      </p:to>
                                    </p:set>
                                    <p:anim calcmode="lin" valueType="num">
                                      <p:cBhvr>
                                        <p:cTn id="381" dur="500" fill="hold"/>
                                        <p:tgtEl>
                                          <p:spTgt spid="317"/>
                                        </p:tgtEl>
                                        <p:attrNameLst>
                                          <p:attrName>ppt_w</p:attrName>
                                        </p:attrNameLst>
                                      </p:cBhvr>
                                      <p:tavLst>
                                        <p:tav tm="0">
                                          <p:val>
                                            <p:fltVal val="0"/>
                                          </p:val>
                                        </p:tav>
                                        <p:tav tm="100000">
                                          <p:val>
                                            <p:strVal val="#ppt_w"/>
                                          </p:val>
                                        </p:tav>
                                      </p:tavLst>
                                    </p:anim>
                                    <p:anim calcmode="lin" valueType="num">
                                      <p:cBhvr>
                                        <p:cTn id="382" dur="500" fill="hold"/>
                                        <p:tgtEl>
                                          <p:spTgt spid="317"/>
                                        </p:tgtEl>
                                        <p:attrNameLst>
                                          <p:attrName>ppt_h</p:attrName>
                                        </p:attrNameLst>
                                      </p:cBhvr>
                                      <p:tavLst>
                                        <p:tav tm="0">
                                          <p:val>
                                            <p:fltVal val="0"/>
                                          </p:val>
                                        </p:tav>
                                        <p:tav tm="100000">
                                          <p:val>
                                            <p:strVal val="#ppt_h"/>
                                          </p:val>
                                        </p:tav>
                                      </p:tavLst>
                                    </p:anim>
                                    <p:animEffect transition="in" filter="fade">
                                      <p:cBhvr>
                                        <p:cTn id="383" dur="500"/>
                                        <p:tgtEl>
                                          <p:spTgt spid="317"/>
                                        </p:tgtEl>
                                      </p:cBhvr>
                                    </p:animEffect>
                                  </p:childTnLst>
                                </p:cTn>
                              </p:par>
                            </p:childTnLst>
                          </p:cTn>
                        </p:par>
                      </p:childTnLst>
                    </p:cTn>
                  </p:par>
                  <p:par>
                    <p:cTn id="384" fill="hold">
                      <p:stCondLst>
                        <p:cond delay="indefinite"/>
                      </p:stCondLst>
                      <p:childTnLst>
                        <p:par>
                          <p:cTn id="385" fill="hold">
                            <p:stCondLst>
                              <p:cond delay="0"/>
                            </p:stCondLst>
                            <p:childTnLst>
                              <p:par>
                                <p:cTn id="386" presetID="1" presetClass="exit" presetSubtype="0" fill="hold" nodeType="clickEffect">
                                  <p:stCondLst>
                                    <p:cond delay="0"/>
                                  </p:stCondLst>
                                  <p:childTnLst>
                                    <p:set>
                                      <p:cBhvr>
                                        <p:cTn id="387" dur="1" fill="hold">
                                          <p:stCondLst>
                                            <p:cond delay="0"/>
                                          </p:stCondLst>
                                        </p:cTn>
                                        <p:tgtEl>
                                          <p:spTgt spid="319"/>
                                        </p:tgtEl>
                                        <p:attrNameLst>
                                          <p:attrName>style.visibility</p:attrName>
                                        </p:attrNameLst>
                                      </p:cBhvr>
                                      <p:to>
                                        <p:strVal val="hidden"/>
                                      </p:to>
                                    </p:set>
                                  </p:childTnLst>
                                </p:cTn>
                              </p:par>
                              <p:par>
                                <p:cTn id="388" presetID="1" presetClass="exit" presetSubtype="0" fill="hold" nodeType="withEffect">
                                  <p:stCondLst>
                                    <p:cond delay="0"/>
                                  </p:stCondLst>
                                  <p:childTnLst>
                                    <p:set>
                                      <p:cBhvr>
                                        <p:cTn id="389" dur="1" fill="hold">
                                          <p:stCondLst>
                                            <p:cond delay="0"/>
                                          </p:stCondLst>
                                        </p:cTn>
                                        <p:tgtEl>
                                          <p:spTgt spid="323"/>
                                        </p:tgtEl>
                                        <p:attrNameLst>
                                          <p:attrName>style.visibility</p:attrName>
                                        </p:attrNameLst>
                                      </p:cBhvr>
                                      <p:to>
                                        <p:strVal val="hidden"/>
                                      </p:to>
                                    </p:set>
                                  </p:childTnLst>
                                </p:cTn>
                              </p:par>
                              <p:par>
                                <p:cTn id="390" presetID="1" presetClass="exit" presetSubtype="0" fill="hold" nodeType="withEffect">
                                  <p:stCondLst>
                                    <p:cond delay="0"/>
                                  </p:stCondLst>
                                  <p:childTnLst>
                                    <p:set>
                                      <p:cBhvr>
                                        <p:cTn id="391" dur="1" fill="hold">
                                          <p:stCondLst>
                                            <p:cond delay="0"/>
                                          </p:stCondLst>
                                        </p:cTn>
                                        <p:tgtEl>
                                          <p:spTgt spid="315"/>
                                        </p:tgtEl>
                                        <p:attrNameLst>
                                          <p:attrName>style.visibility</p:attrName>
                                        </p:attrNameLst>
                                      </p:cBhvr>
                                      <p:to>
                                        <p:strVal val="hidden"/>
                                      </p:to>
                                    </p:set>
                                  </p:childTnLst>
                                </p:cTn>
                              </p:par>
                              <p:par>
                                <p:cTn id="392" presetID="1" presetClass="exit" presetSubtype="0" fill="hold" nodeType="withEffect">
                                  <p:stCondLst>
                                    <p:cond delay="0"/>
                                  </p:stCondLst>
                                  <p:childTnLst>
                                    <p:set>
                                      <p:cBhvr>
                                        <p:cTn id="393" dur="1" fill="hold">
                                          <p:stCondLst>
                                            <p:cond delay="0"/>
                                          </p:stCondLst>
                                        </p:cTn>
                                        <p:tgtEl>
                                          <p:spTgt spid="317"/>
                                        </p:tgtEl>
                                        <p:attrNameLst>
                                          <p:attrName>style.visibility</p:attrName>
                                        </p:attrNameLst>
                                      </p:cBhvr>
                                      <p:to>
                                        <p:strVal val="hidden"/>
                                      </p:to>
                                    </p:set>
                                  </p:childTnLst>
                                </p:cTn>
                              </p:par>
                            </p:childTnLst>
                          </p:cTn>
                        </p:par>
                      </p:childTnLst>
                    </p:cTn>
                  </p:par>
                  <p:par>
                    <p:cTn id="394" fill="hold">
                      <p:stCondLst>
                        <p:cond delay="indefinite"/>
                      </p:stCondLst>
                      <p:childTnLst>
                        <p:par>
                          <p:cTn id="395" fill="hold">
                            <p:stCondLst>
                              <p:cond delay="0"/>
                            </p:stCondLst>
                            <p:childTnLst>
                              <p:par>
                                <p:cTn id="396" presetID="53" presetClass="entr" presetSubtype="16" fill="hold" nodeType="clickEffect">
                                  <p:stCondLst>
                                    <p:cond delay="0"/>
                                  </p:stCondLst>
                                  <p:childTnLst>
                                    <p:set>
                                      <p:cBhvr>
                                        <p:cTn id="397" dur="1" fill="hold">
                                          <p:stCondLst>
                                            <p:cond delay="0"/>
                                          </p:stCondLst>
                                        </p:cTn>
                                        <p:tgtEl>
                                          <p:spTgt spid="319"/>
                                        </p:tgtEl>
                                        <p:attrNameLst>
                                          <p:attrName>style.visibility</p:attrName>
                                        </p:attrNameLst>
                                      </p:cBhvr>
                                      <p:to>
                                        <p:strVal val="visible"/>
                                      </p:to>
                                    </p:set>
                                    <p:anim calcmode="lin" valueType="num">
                                      <p:cBhvr>
                                        <p:cTn id="398" dur="500" fill="hold"/>
                                        <p:tgtEl>
                                          <p:spTgt spid="319"/>
                                        </p:tgtEl>
                                        <p:attrNameLst>
                                          <p:attrName>ppt_w</p:attrName>
                                        </p:attrNameLst>
                                      </p:cBhvr>
                                      <p:tavLst>
                                        <p:tav tm="0">
                                          <p:val>
                                            <p:fltVal val="0"/>
                                          </p:val>
                                        </p:tav>
                                        <p:tav tm="100000">
                                          <p:val>
                                            <p:strVal val="#ppt_w"/>
                                          </p:val>
                                        </p:tav>
                                      </p:tavLst>
                                    </p:anim>
                                    <p:anim calcmode="lin" valueType="num">
                                      <p:cBhvr>
                                        <p:cTn id="399" dur="500" fill="hold"/>
                                        <p:tgtEl>
                                          <p:spTgt spid="319"/>
                                        </p:tgtEl>
                                        <p:attrNameLst>
                                          <p:attrName>ppt_h</p:attrName>
                                        </p:attrNameLst>
                                      </p:cBhvr>
                                      <p:tavLst>
                                        <p:tav tm="0">
                                          <p:val>
                                            <p:fltVal val="0"/>
                                          </p:val>
                                        </p:tav>
                                        <p:tav tm="100000">
                                          <p:val>
                                            <p:strVal val="#ppt_h"/>
                                          </p:val>
                                        </p:tav>
                                      </p:tavLst>
                                    </p:anim>
                                    <p:animEffect transition="in" filter="fade">
                                      <p:cBhvr>
                                        <p:cTn id="400" dur="500"/>
                                        <p:tgtEl>
                                          <p:spTgt spid="319"/>
                                        </p:tgtEl>
                                      </p:cBhvr>
                                    </p:animEffect>
                                  </p:childTnLst>
                                </p:cTn>
                              </p:par>
                              <p:par>
                                <p:cTn id="401" presetID="53" presetClass="entr" presetSubtype="16" fill="hold" nodeType="withEffect">
                                  <p:stCondLst>
                                    <p:cond delay="0"/>
                                  </p:stCondLst>
                                  <p:childTnLst>
                                    <p:set>
                                      <p:cBhvr>
                                        <p:cTn id="402" dur="1" fill="hold">
                                          <p:stCondLst>
                                            <p:cond delay="0"/>
                                          </p:stCondLst>
                                        </p:cTn>
                                        <p:tgtEl>
                                          <p:spTgt spid="323"/>
                                        </p:tgtEl>
                                        <p:attrNameLst>
                                          <p:attrName>style.visibility</p:attrName>
                                        </p:attrNameLst>
                                      </p:cBhvr>
                                      <p:to>
                                        <p:strVal val="visible"/>
                                      </p:to>
                                    </p:set>
                                    <p:anim calcmode="lin" valueType="num">
                                      <p:cBhvr>
                                        <p:cTn id="403" dur="500" fill="hold"/>
                                        <p:tgtEl>
                                          <p:spTgt spid="323"/>
                                        </p:tgtEl>
                                        <p:attrNameLst>
                                          <p:attrName>ppt_w</p:attrName>
                                        </p:attrNameLst>
                                      </p:cBhvr>
                                      <p:tavLst>
                                        <p:tav tm="0">
                                          <p:val>
                                            <p:fltVal val="0"/>
                                          </p:val>
                                        </p:tav>
                                        <p:tav tm="100000">
                                          <p:val>
                                            <p:strVal val="#ppt_w"/>
                                          </p:val>
                                        </p:tav>
                                      </p:tavLst>
                                    </p:anim>
                                    <p:anim calcmode="lin" valueType="num">
                                      <p:cBhvr>
                                        <p:cTn id="404" dur="500" fill="hold"/>
                                        <p:tgtEl>
                                          <p:spTgt spid="323"/>
                                        </p:tgtEl>
                                        <p:attrNameLst>
                                          <p:attrName>ppt_h</p:attrName>
                                        </p:attrNameLst>
                                      </p:cBhvr>
                                      <p:tavLst>
                                        <p:tav tm="0">
                                          <p:val>
                                            <p:fltVal val="0"/>
                                          </p:val>
                                        </p:tav>
                                        <p:tav tm="100000">
                                          <p:val>
                                            <p:strVal val="#ppt_h"/>
                                          </p:val>
                                        </p:tav>
                                      </p:tavLst>
                                    </p:anim>
                                    <p:animEffect transition="in" filter="fade">
                                      <p:cBhvr>
                                        <p:cTn id="405" dur="500"/>
                                        <p:tgtEl>
                                          <p:spTgt spid="323"/>
                                        </p:tgtEl>
                                      </p:cBhvr>
                                    </p:animEffect>
                                  </p:childTnLst>
                                </p:cTn>
                              </p:par>
                              <p:par>
                                <p:cTn id="406" presetID="53" presetClass="entr" presetSubtype="16" fill="hold" nodeType="withEffect">
                                  <p:stCondLst>
                                    <p:cond delay="0"/>
                                  </p:stCondLst>
                                  <p:childTnLst>
                                    <p:set>
                                      <p:cBhvr>
                                        <p:cTn id="407" dur="1" fill="hold">
                                          <p:stCondLst>
                                            <p:cond delay="0"/>
                                          </p:stCondLst>
                                        </p:cTn>
                                        <p:tgtEl>
                                          <p:spTgt spid="315"/>
                                        </p:tgtEl>
                                        <p:attrNameLst>
                                          <p:attrName>style.visibility</p:attrName>
                                        </p:attrNameLst>
                                      </p:cBhvr>
                                      <p:to>
                                        <p:strVal val="visible"/>
                                      </p:to>
                                    </p:set>
                                    <p:anim calcmode="lin" valueType="num">
                                      <p:cBhvr>
                                        <p:cTn id="408" dur="500" fill="hold"/>
                                        <p:tgtEl>
                                          <p:spTgt spid="315"/>
                                        </p:tgtEl>
                                        <p:attrNameLst>
                                          <p:attrName>ppt_w</p:attrName>
                                        </p:attrNameLst>
                                      </p:cBhvr>
                                      <p:tavLst>
                                        <p:tav tm="0">
                                          <p:val>
                                            <p:fltVal val="0"/>
                                          </p:val>
                                        </p:tav>
                                        <p:tav tm="100000">
                                          <p:val>
                                            <p:strVal val="#ppt_w"/>
                                          </p:val>
                                        </p:tav>
                                      </p:tavLst>
                                    </p:anim>
                                    <p:anim calcmode="lin" valueType="num">
                                      <p:cBhvr>
                                        <p:cTn id="409" dur="500" fill="hold"/>
                                        <p:tgtEl>
                                          <p:spTgt spid="315"/>
                                        </p:tgtEl>
                                        <p:attrNameLst>
                                          <p:attrName>ppt_h</p:attrName>
                                        </p:attrNameLst>
                                      </p:cBhvr>
                                      <p:tavLst>
                                        <p:tav tm="0">
                                          <p:val>
                                            <p:fltVal val="0"/>
                                          </p:val>
                                        </p:tav>
                                        <p:tav tm="100000">
                                          <p:val>
                                            <p:strVal val="#ppt_h"/>
                                          </p:val>
                                        </p:tav>
                                      </p:tavLst>
                                    </p:anim>
                                    <p:animEffect transition="in" filter="fade">
                                      <p:cBhvr>
                                        <p:cTn id="410" dur="500"/>
                                        <p:tgtEl>
                                          <p:spTgt spid="315"/>
                                        </p:tgtEl>
                                      </p:cBhvr>
                                    </p:animEffect>
                                  </p:childTnLst>
                                </p:cTn>
                              </p:par>
                              <p:par>
                                <p:cTn id="411" presetID="53" presetClass="entr" presetSubtype="16" fill="hold" nodeType="withEffect">
                                  <p:stCondLst>
                                    <p:cond delay="0"/>
                                  </p:stCondLst>
                                  <p:childTnLst>
                                    <p:set>
                                      <p:cBhvr>
                                        <p:cTn id="412" dur="1" fill="hold">
                                          <p:stCondLst>
                                            <p:cond delay="0"/>
                                          </p:stCondLst>
                                        </p:cTn>
                                        <p:tgtEl>
                                          <p:spTgt spid="317"/>
                                        </p:tgtEl>
                                        <p:attrNameLst>
                                          <p:attrName>style.visibility</p:attrName>
                                        </p:attrNameLst>
                                      </p:cBhvr>
                                      <p:to>
                                        <p:strVal val="visible"/>
                                      </p:to>
                                    </p:set>
                                    <p:anim calcmode="lin" valueType="num">
                                      <p:cBhvr>
                                        <p:cTn id="413" dur="500" fill="hold"/>
                                        <p:tgtEl>
                                          <p:spTgt spid="317"/>
                                        </p:tgtEl>
                                        <p:attrNameLst>
                                          <p:attrName>ppt_w</p:attrName>
                                        </p:attrNameLst>
                                      </p:cBhvr>
                                      <p:tavLst>
                                        <p:tav tm="0">
                                          <p:val>
                                            <p:fltVal val="0"/>
                                          </p:val>
                                        </p:tav>
                                        <p:tav tm="100000">
                                          <p:val>
                                            <p:strVal val="#ppt_w"/>
                                          </p:val>
                                        </p:tav>
                                      </p:tavLst>
                                    </p:anim>
                                    <p:anim calcmode="lin" valueType="num">
                                      <p:cBhvr>
                                        <p:cTn id="414" dur="500" fill="hold"/>
                                        <p:tgtEl>
                                          <p:spTgt spid="317"/>
                                        </p:tgtEl>
                                        <p:attrNameLst>
                                          <p:attrName>ppt_h</p:attrName>
                                        </p:attrNameLst>
                                      </p:cBhvr>
                                      <p:tavLst>
                                        <p:tav tm="0">
                                          <p:val>
                                            <p:fltVal val="0"/>
                                          </p:val>
                                        </p:tav>
                                        <p:tav tm="100000">
                                          <p:val>
                                            <p:strVal val="#ppt_h"/>
                                          </p:val>
                                        </p:tav>
                                      </p:tavLst>
                                    </p:anim>
                                    <p:animEffect transition="in" filter="fade">
                                      <p:cBhvr>
                                        <p:cTn id="415" dur="500"/>
                                        <p:tgtEl>
                                          <p:spTgt spid="317"/>
                                        </p:tgtEl>
                                      </p:cBhvr>
                                    </p:animEffect>
                                  </p:childTnLst>
                                </p:cTn>
                              </p:par>
                            </p:childTnLst>
                          </p:cTn>
                        </p:par>
                      </p:childTnLst>
                    </p:cTn>
                  </p:par>
                  <p:par>
                    <p:cTn id="416" fill="hold">
                      <p:stCondLst>
                        <p:cond delay="indefinite"/>
                      </p:stCondLst>
                      <p:childTnLst>
                        <p:par>
                          <p:cTn id="417" fill="hold">
                            <p:stCondLst>
                              <p:cond delay="0"/>
                            </p:stCondLst>
                            <p:childTnLst>
                              <p:par>
                                <p:cTn id="418" presetID="22" presetClass="entr" presetSubtype="4" fill="hold" grpId="0" nodeType="clickEffect">
                                  <p:stCondLst>
                                    <p:cond delay="0"/>
                                  </p:stCondLst>
                                  <p:childTnLst>
                                    <p:set>
                                      <p:cBhvr>
                                        <p:cTn id="419" dur="1" fill="hold">
                                          <p:stCondLst>
                                            <p:cond delay="0"/>
                                          </p:stCondLst>
                                        </p:cTn>
                                        <p:tgtEl>
                                          <p:spTgt spid="182"/>
                                        </p:tgtEl>
                                        <p:attrNameLst>
                                          <p:attrName>style.visibility</p:attrName>
                                        </p:attrNameLst>
                                      </p:cBhvr>
                                      <p:to>
                                        <p:strVal val="visible"/>
                                      </p:to>
                                    </p:set>
                                    <p:animEffect transition="in" filter="wipe(down)">
                                      <p:cBhvr>
                                        <p:cTn id="420" dur="500"/>
                                        <p:tgtEl>
                                          <p:spTgt spid="182"/>
                                        </p:tgtEl>
                                      </p:cBhvr>
                                    </p:animEffect>
                                  </p:childTnLst>
                                </p:cTn>
                              </p:par>
                              <p:par>
                                <p:cTn id="421" presetID="22" presetClass="entr" presetSubtype="4" fill="hold" grpId="0" nodeType="withEffect">
                                  <p:stCondLst>
                                    <p:cond delay="0"/>
                                  </p:stCondLst>
                                  <p:childTnLst>
                                    <p:set>
                                      <p:cBhvr>
                                        <p:cTn id="422" dur="1" fill="hold">
                                          <p:stCondLst>
                                            <p:cond delay="0"/>
                                          </p:stCondLst>
                                        </p:cTn>
                                        <p:tgtEl>
                                          <p:spTgt spid="186"/>
                                        </p:tgtEl>
                                        <p:attrNameLst>
                                          <p:attrName>style.visibility</p:attrName>
                                        </p:attrNameLst>
                                      </p:cBhvr>
                                      <p:to>
                                        <p:strVal val="visible"/>
                                      </p:to>
                                    </p:set>
                                    <p:animEffect transition="in" filter="wipe(down)">
                                      <p:cBhvr>
                                        <p:cTn id="423" dur="500"/>
                                        <p:tgtEl>
                                          <p:spTgt spid="186"/>
                                        </p:tgtEl>
                                      </p:cBhvr>
                                    </p:animEffect>
                                  </p:childTnLst>
                                </p:cTn>
                              </p:par>
                              <p:par>
                                <p:cTn id="424" presetID="22" presetClass="entr" presetSubtype="4" fill="hold" grpId="0" nodeType="withEffect">
                                  <p:stCondLst>
                                    <p:cond delay="0"/>
                                  </p:stCondLst>
                                  <p:childTnLst>
                                    <p:set>
                                      <p:cBhvr>
                                        <p:cTn id="425" dur="1" fill="hold">
                                          <p:stCondLst>
                                            <p:cond delay="0"/>
                                          </p:stCondLst>
                                        </p:cTn>
                                        <p:tgtEl>
                                          <p:spTgt spid="5"/>
                                        </p:tgtEl>
                                        <p:attrNameLst>
                                          <p:attrName>style.visibility</p:attrName>
                                        </p:attrNameLst>
                                      </p:cBhvr>
                                      <p:to>
                                        <p:strVal val="visible"/>
                                      </p:to>
                                    </p:set>
                                    <p:animEffect transition="in" filter="wipe(down)">
                                      <p:cBhvr>
                                        <p:cTn id="426" dur="500"/>
                                        <p:tgtEl>
                                          <p:spTgt spid="5"/>
                                        </p:tgtEl>
                                      </p:cBhvr>
                                    </p:animEffect>
                                  </p:childTnLst>
                                </p:cTn>
                              </p:par>
                              <p:par>
                                <p:cTn id="427" presetID="22" presetClass="entr" presetSubtype="4" fill="hold" grpId="0" nodeType="withEffect">
                                  <p:stCondLst>
                                    <p:cond delay="0"/>
                                  </p:stCondLst>
                                  <p:childTnLst>
                                    <p:set>
                                      <p:cBhvr>
                                        <p:cTn id="428" dur="1" fill="hold">
                                          <p:stCondLst>
                                            <p:cond delay="0"/>
                                          </p:stCondLst>
                                        </p:cTn>
                                        <p:tgtEl>
                                          <p:spTgt spid="184"/>
                                        </p:tgtEl>
                                        <p:attrNameLst>
                                          <p:attrName>style.visibility</p:attrName>
                                        </p:attrNameLst>
                                      </p:cBhvr>
                                      <p:to>
                                        <p:strVal val="visible"/>
                                      </p:to>
                                    </p:set>
                                    <p:animEffect transition="in" filter="wipe(down)">
                                      <p:cBhvr>
                                        <p:cTn id="429" dur="500"/>
                                        <p:tgtEl>
                                          <p:spTgt spid="184"/>
                                        </p:tgtEl>
                                      </p:cBhvr>
                                    </p:animEffect>
                                  </p:childTnLst>
                                </p:cTn>
                              </p:par>
                              <p:par>
                                <p:cTn id="430" presetID="22" presetClass="entr" presetSubtype="4" fill="hold" grpId="0" nodeType="withEffect">
                                  <p:stCondLst>
                                    <p:cond delay="0"/>
                                  </p:stCondLst>
                                  <p:childTnLst>
                                    <p:set>
                                      <p:cBhvr>
                                        <p:cTn id="431" dur="1" fill="hold">
                                          <p:stCondLst>
                                            <p:cond delay="0"/>
                                          </p:stCondLst>
                                        </p:cTn>
                                        <p:tgtEl>
                                          <p:spTgt spid="188"/>
                                        </p:tgtEl>
                                        <p:attrNameLst>
                                          <p:attrName>style.visibility</p:attrName>
                                        </p:attrNameLst>
                                      </p:cBhvr>
                                      <p:to>
                                        <p:strVal val="visible"/>
                                      </p:to>
                                    </p:set>
                                    <p:animEffect transition="in" filter="wipe(down)">
                                      <p:cBhvr>
                                        <p:cTn id="432" dur="500"/>
                                        <p:tgtEl>
                                          <p:spTgt spid="188"/>
                                        </p:tgtEl>
                                      </p:cBhvr>
                                    </p:animEffect>
                                  </p:childTnLst>
                                </p:cTn>
                              </p:par>
                            </p:childTnLst>
                          </p:cTn>
                        </p:par>
                      </p:childTnLst>
                    </p:cTn>
                  </p:par>
                  <p:par>
                    <p:cTn id="433" fill="hold">
                      <p:stCondLst>
                        <p:cond delay="indefinite"/>
                      </p:stCondLst>
                      <p:childTnLst>
                        <p:par>
                          <p:cTn id="434" fill="hold">
                            <p:stCondLst>
                              <p:cond delay="0"/>
                            </p:stCondLst>
                            <p:childTnLst>
                              <p:par>
                                <p:cTn id="435" presetID="1" presetClass="exit" presetSubtype="0" fill="hold" grpId="1" nodeType="clickEffect">
                                  <p:stCondLst>
                                    <p:cond delay="0"/>
                                  </p:stCondLst>
                                  <p:childTnLst>
                                    <p:set>
                                      <p:cBhvr>
                                        <p:cTn id="436" dur="1" fill="hold">
                                          <p:stCondLst>
                                            <p:cond delay="0"/>
                                          </p:stCondLst>
                                        </p:cTn>
                                        <p:tgtEl>
                                          <p:spTgt spid="182"/>
                                        </p:tgtEl>
                                        <p:attrNameLst>
                                          <p:attrName>style.visibility</p:attrName>
                                        </p:attrNameLst>
                                      </p:cBhvr>
                                      <p:to>
                                        <p:strVal val="hidden"/>
                                      </p:to>
                                    </p:set>
                                  </p:childTnLst>
                                </p:cTn>
                              </p:par>
                              <p:par>
                                <p:cTn id="437" presetID="1" presetClass="exit" presetSubtype="0" fill="hold" grpId="1" nodeType="withEffect">
                                  <p:stCondLst>
                                    <p:cond delay="0"/>
                                  </p:stCondLst>
                                  <p:childTnLst>
                                    <p:set>
                                      <p:cBhvr>
                                        <p:cTn id="438" dur="1" fill="hold">
                                          <p:stCondLst>
                                            <p:cond delay="0"/>
                                          </p:stCondLst>
                                        </p:cTn>
                                        <p:tgtEl>
                                          <p:spTgt spid="186"/>
                                        </p:tgtEl>
                                        <p:attrNameLst>
                                          <p:attrName>style.visibility</p:attrName>
                                        </p:attrNameLst>
                                      </p:cBhvr>
                                      <p:to>
                                        <p:strVal val="hidden"/>
                                      </p:to>
                                    </p:set>
                                  </p:childTnLst>
                                </p:cTn>
                              </p:par>
                              <p:par>
                                <p:cTn id="439" presetID="1" presetClass="exit" presetSubtype="0" fill="hold" grpId="1" nodeType="withEffect">
                                  <p:stCondLst>
                                    <p:cond delay="0"/>
                                  </p:stCondLst>
                                  <p:childTnLst>
                                    <p:set>
                                      <p:cBhvr>
                                        <p:cTn id="440" dur="1" fill="hold">
                                          <p:stCondLst>
                                            <p:cond delay="0"/>
                                          </p:stCondLst>
                                        </p:cTn>
                                        <p:tgtEl>
                                          <p:spTgt spid="5"/>
                                        </p:tgtEl>
                                        <p:attrNameLst>
                                          <p:attrName>style.visibility</p:attrName>
                                        </p:attrNameLst>
                                      </p:cBhvr>
                                      <p:to>
                                        <p:strVal val="hidden"/>
                                      </p:to>
                                    </p:set>
                                  </p:childTnLst>
                                </p:cTn>
                              </p:par>
                              <p:par>
                                <p:cTn id="441" presetID="1" presetClass="exit" presetSubtype="0" fill="hold" grpId="1" nodeType="withEffect">
                                  <p:stCondLst>
                                    <p:cond delay="0"/>
                                  </p:stCondLst>
                                  <p:childTnLst>
                                    <p:set>
                                      <p:cBhvr>
                                        <p:cTn id="442" dur="1" fill="hold">
                                          <p:stCondLst>
                                            <p:cond delay="0"/>
                                          </p:stCondLst>
                                        </p:cTn>
                                        <p:tgtEl>
                                          <p:spTgt spid="184"/>
                                        </p:tgtEl>
                                        <p:attrNameLst>
                                          <p:attrName>style.visibility</p:attrName>
                                        </p:attrNameLst>
                                      </p:cBhvr>
                                      <p:to>
                                        <p:strVal val="hidden"/>
                                      </p:to>
                                    </p:set>
                                  </p:childTnLst>
                                </p:cTn>
                              </p:par>
                              <p:par>
                                <p:cTn id="443" presetID="1" presetClass="exit" presetSubtype="0" fill="hold" grpId="1" nodeType="withEffect">
                                  <p:stCondLst>
                                    <p:cond delay="0"/>
                                  </p:stCondLst>
                                  <p:childTnLst>
                                    <p:set>
                                      <p:cBhvr>
                                        <p:cTn id="444" dur="1" fill="hold">
                                          <p:stCondLst>
                                            <p:cond delay="0"/>
                                          </p:stCondLst>
                                        </p:cTn>
                                        <p:tgtEl>
                                          <p:spTgt spid="188"/>
                                        </p:tgtEl>
                                        <p:attrNameLst>
                                          <p:attrName>style.visibility</p:attrName>
                                        </p:attrNameLst>
                                      </p:cBhvr>
                                      <p:to>
                                        <p:strVal val="hidden"/>
                                      </p:to>
                                    </p:set>
                                  </p:childTnLst>
                                </p:cTn>
                              </p:par>
                              <p:par>
                                <p:cTn id="445" presetID="1" presetClass="entr" presetSubtype="0" fill="hold" grpId="0" nodeType="withEffect">
                                  <p:stCondLst>
                                    <p:cond delay="0"/>
                                  </p:stCondLst>
                                  <p:childTnLst>
                                    <p:set>
                                      <p:cBhvr>
                                        <p:cTn id="446" dur="1" fill="hold">
                                          <p:stCondLst>
                                            <p:cond delay="0"/>
                                          </p:stCondLst>
                                        </p:cTn>
                                        <p:tgtEl>
                                          <p:spTgt spid="190"/>
                                        </p:tgtEl>
                                        <p:attrNameLst>
                                          <p:attrName>style.visibility</p:attrName>
                                        </p:attrNameLst>
                                      </p:cBhvr>
                                      <p:to>
                                        <p:strVal val="visible"/>
                                      </p:to>
                                    </p:set>
                                  </p:childTnLst>
                                </p:cTn>
                              </p:par>
                              <p:par>
                                <p:cTn id="447" presetID="1" presetClass="entr" presetSubtype="0" fill="hold" grpId="0" nodeType="withEffect">
                                  <p:stCondLst>
                                    <p:cond delay="0"/>
                                  </p:stCondLst>
                                  <p:childTnLst>
                                    <p:set>
                                      <p:cBhvr>
                                        <p:cTn id="448" dur="1" fill="hold">
                                          <p:stCondLst>
                                            <p:cond delay="0"/>
                                          </p:stCondLst>
                                        </p:cTn>
                                        <p:tgtEl>
                                          <p:spTgt spid="7"/>
                                        </p:tgtEl>
                                        <p:attrNameLst>
                                          <p:attrName>style.visibility</p:attrName>
                                        </p:attrNameLst>
                                      </p:cBhvr>
                                      <p:to>
                                        <p:strVal val="visible"/>
                                      </p:to>
                                    </p:set>
                                  </p:childTnLst>
                                </p:cTn>
                              </p:par>
                              <p:par>
                                <p:cTn id="449" presetID="1" presetClass="exit" presetSubtype="0" fill="hold" nodeType="withEffect">
                                  <p:stCondLst>
                                    <p:cond delay="0"/>
                                  </p:stCondLst>
                                  <p:childTnLst>
                                    <p:set>
                                      <p:cBhvr>
                                        <p:cTn id="450" dur="1" fill="hold">
                                          <p:stCondLst>
                                            <p:cond delay="0"/>
                                          </p:stCondLst>
                                        </p:cTn>
                                        <p:tgtEl>
                                          <p:spTgt spid="319"/>
                                        </p:tgtEl>
                                        <p:attrNameLst>
                                          <p:attrName>style.visibility</p:attrName>
                                        </p:attrNameLst>
                                      </p:cBhvr>
                                      <p:to>
                                        <p:strVal val="hidden"/>
                                      </p:to>
                                    </p:set>
                                  </p:childTnLst>
                                </p:cTn>
                              </p:par>
                              <p:par>
                                <p:cTn id="451" presetID="1" presetClass="exit" presetSubtype="0" fill="hold" nodeType="withEffect">
                                  <p:stCondLst>
                                    <p:cond delay="0"/>
                                  </p:stCondLst>
                                  <p:childTnLst>
                                    <p:set>
                                      <p:cBhvr>
                                        <p:cTn id="452" dur="1" fill="hold">
                                          <p:stCondLst>
                                            <p:cond delay="0"/>
                                          </p:stCondLst>
                                        </p:cTn>
                                        <p:tgtEl>
                                          <p:spTgt spid="323"/>
                                        </p:tgtEl>
                                        <p:attrNameLst>
                                          <p:attrName>style.visibility</p:attrName>
                                        </p:attrNameLst>
                                      </p:cBhvr>
                                      <p:to>
                                        <p:strVal val="hidden"/>
                                      </p:to>
                                    </p:set>
                                  </p:childTnLst>
                                </p:cTn>
                              </p:par>
                              <p:par>
                                <p:cTn id="453" presetID="1" presetClass="exit" presetSubtype="0" fill="hold" nodeType="withEffect">
                                  <p:stCondLst>
                                    <p:cond delay="0"/>
                                  </p:stCondLst>
                                  <p:childTnLst>
                                    <p:set>
                                      <p:cBhvr>
                                        <p:cTn id="454" dur="1" fill="hold">
                                          <p:stCondLst>
                                            <p:cond delay="0"/>
                                          </p:stCondLst>
                                        </p:cTn>
                                        <p:tgtEl>
                                          <p:spTgt spid="315"/>
                                        </p:tgtEl>
                                        <p:attrNameLst>
                                          <p:attrName>style.visibility</p:attrName>
                                        </p:attrNameLst>
                                      </p:cBhvr>
                                      <p:to>
                                        <p:strVal val="hidden"/>
                                      </p:to>
                                    </p:set>
                                  </p:childTnLst>
                                </p:cTn>
                              </p:par>
                              <p:par>
                                <p:cTn id="455" presetID="1" presetClass="exit" presetSubtype="0" fill="hold" nodeType="withEffect">
                                  <p:stCondLst>
                                    <p:cond delay="0"/>
                                  </p:stCondLst>
                                  <p:childTnLst>
                                    <p:set>
                                      <p:cBhvr>
                                        <p:cTn id="456" dur="1" fill="hold">
                                          <p:stCondLst>
                                            <p:cond delay="0"/>
                                          </p:stCondLst>
                                        </p:cTn>
                                        <p:tgtEl>
                                          <p:spTgt spid="317"/>
                                        </p:tgtEl>
                                        <p:attrNameLst>
                                          <p:attrName>style.visibility</p:attrName>
                                        </p:attrNameLst>
                                      </p:cBhvr>
                                      <p:to>
                                        <p:strVal val="hidden"/>
                                      </p:to>
                                    </p:set>
                                  </p:childTnLst>
                                </p:cTn>
                              </p:par>
                            </p:childTnLst>
                          </p:cTn>
                        </p:par>
                      </p:childTnLst>
                    </p:cTn>
                  </p:par>
                  <p:par>
                    <p:cTn id="457" fill="hold">
                      <p:stCondLst>
                        <p:cond delay="indefinite"/>
                      </p:stCondLst>
                      <p:childTnLst>
                        <p:par>
                          <p:cTn id="458" fill="hold">
                            <p:stCondLst>
                              <p:cond delay="0"/>
                            </p:stCondLst>
                            <p:childTnLst>
                              <p:par>
                                <p:cTn id="459" presetID="22" presetClass="entr" presetSubtype="1" fill="hold" nodeType="clickEffect">
                                  <p:stCondLst>
                                    <p:cond delay="0"/>
                                  </p:stCondLst>
                                  <p:childTnLst>
                                    <p:set>
                                      <p:cBhvr>
                                        <p:cTn id="460" dur="1" fill="hold">
                                          <p:stCondLst>
                                            <p:cond delay="0"/>
                                          </p:stCondLst>
                                        </p:cTn>
                                        <p:tgtEl>
                                          <p:spTgt spid="234"/>
                                        </p:tgtEl>
                                        <p:attrNameLst>
                                          <p:attrName>style.visibility</p:attrName>
                                        </p:attrNameLst>
                                      </p:cBhvr>
                                      <p:to>
                                        <p:strVal val="visible"/>
                                      </p:to>
                                    </p:set>
                                    <p:animEffect transition="in" filter="wipe(up)">
                                      <p:cBhvr>
                                        <p:cTn id="461" dur="500"/>
                                        <p:tgtEl>
                                          <p:spTgt spid="234"/>
                                        </p:tgtEl>
                                      </p:cBhvr>
                                    </p:animEffect>
                                  </p:childTnLst>
                                </p:cTn>
                              </p:par>
                              <p:par>
                                <p:cTn id="462" presetID="22" presetClass="entr" presetSubtype="1" fill="hold" nodeType="withEffect">
                                  <p:stCondLst>
                                    <p:cond delay="0"/>
                                  </p:stCondLst>
                                  <p:childTnLst>
                                    <p:set>
                                      <p:cBhvr>
                                        <p:cTn id="463" dur="1" fill="hold">
                                          <p:stCondLst>
                                            <p:cond delay="0"/>
                                          </p:stCondLst>
                                        </p:cTn>
                                        <p:tgtEl>
                                          <p:spTgt spid="194"/>
                                        </p:tgtEl>
                                        <p:attrNameLst>
                                          <p:attrName>style.visibility</p:attrName>
                                        </p:attrNameLst>
                                      </p:cBhvr>
                                      <p:to>
                                        <p:strVal val="visible"/>
                                      </p:to>
                                    </p:set>
                                    <p:animEffect transition="in" filter="wipe(up)">
                                      <p:cBhvr>
                                        <p:cTn id="464" dur="500"/>
                                        <p:tgtEl>
                                          <p:spTgt spid="194"/>
                                        </p:tgtEl>
                                      </p:cBhvr>
                                    </p:animEffect>
                                  </p:childTnLst>
                                </p:cTn>
                              </p:par>
                              <p:par>
                                <p:cTn id="465" presetID="22" presetClass="entr" presetSubtype="1" fill="hold" nodeType="withEffect">
                                  <p:stCondLst>
                                    <p:cond delay="0"/>
                                  </p:stCondLst>
                                  <p:childTnLst>
                                    <p:set>
                                      <p:cBhvr>
                                        <p:cTn id="466" dur="1" fill="hold">
                                          <p:stCondLst>
                                            <p:cond delay="0"/>
                                          </p:stCondLst>
                                        </p:cTn>
                                        <p:tgtEl>
                                          <p:spTgt spid="192"/>
                                        </p:tgtEl>
                                        <p:attrNameLst>
                                          <p:attrName>style.visibility</p:attrName>
                                        </p:attrNameLst>
                                      </p:cBhvr>
                                      <p:to>
                                        <p:strVal val="visible"/>
                                      </p:to>
                                    </p:set>
                                    <p:animEffect transition="in" filter="wipe(up)">
                                      <p:cBhvr>
                                        <p:cTn id="467" dur="500"/>
                                        <p:tgtEl>
                                          <p:spTgt spid="192"/>
                                        </p:tgtEl>
                                      </p:cBhvr>
                                    </p:animEffect>
                                  </p:childTnLst>
                                </p:cTn>
                              </p:par>
                              <p:par>
                                <p:cTn id="468" presetID="22" presetClass="entr" presetSubtype="1" fill="hold" nodeType="withEffect">
                                  <p:stCondLst>
                                    <p:cond delay="0"/>
                                  </p:stCondLst>
                                  <p:childTnLst>
                                    <p:set>
                                      <p:cBhvr>
                                        <p:cTn id="469" dur="1" fill="hold">
                                          <p:stCondLst>
                                            <p:cond delay="0"/>
                                          </p:stCondLst>
                                        </p:cTn>
                                        <p:tgtEl>
                                          <p:spTgt spid="238"/>
                                        </p:tgtEl>
                                        <p:attrNameLst>
                                          <p:attrName>style.visibility</p:attrName>
                                        </p:attrNameLst>
                                      </p:cBhvr>
                                      <p:to>
                                        <p:strVal val="visible"/>
                                      </p:to>
                                    </p:set>
                                    <p:animEffect transition="in" filter="wipe(up)">
                                      <p:cBhvr>
                                        <p:cTn id="470" dur="500"/>
                                        <p:tgtEl>
                                          <p:spTgt spid="238"/>
                                        </p:tgtEl>
                                      </p:cBhvr>
                                    </p:animEffect>
                                  </p:childTnLst>
                                </p:cTn>
                              </p:par>
                              <p:par>
                                <p:cTn id="471" presetID="1" presetClass="exit" presetSubtype="0" fill="hold" grpId="1" nodeType="withEffect">
                                  <p:stCondLst>
                                    <p:cond delay="0"/>
                                  </p:stCondLst>
                                  <p:childTnLst>
                                    <p:set>
                                      <p:cBhvr>
                                        <p:cTn id="472" dur="1" fill="hold">
                                          <p:stCondLst>
                                            <p:cond delay="0"/>
                                          </p:stCondLst>
                                        </p:cTn>
                                        <p:tgtEl>
                                          <p:spTgt spid="251"/>
                                        </p:tgtEl>
                                        <p:attrNameLst>
                                          <p:attrName>style.visibility</p:attrName>
                                        </p:attrNameLst>
                                      </p:cBhvr>
                                      <p:to>
                                        <p:strVal val="hidden"/>
                                      </p:to>
                                    </p:set>
                                  </p:childTnLst>
                                </p:cTn>
                              </p:par>
                            </p:childTnLst>
                          </p:cTn>
                        </p:par>
                      </p:childTnLst>
                    </p:cTn>
                  </p:par>
                  <p:par>
                    <p:cTn id="473" fill="hold">
                      <p:stCondLst>
                        <p:cond delay="indefinite"/>
                      </p:stCondLst>
                      <p:childTnLst>
                        <p:par>
                          <p:cTn id="474" fill="hold">
                            <p:stCondLst>
                              <p:cond delay="0"/>
                            </p:stCondLst>
                            <p:childTnLst>
                              <p:par>
                                <p:cTn id="475" presetID="1" presetClass="exit" presetSubtype="0" fill="hold" nodeType="clickEffect">
                                  <p:stCondLst>
                                    <p:cond delay="0"/>
                                  </p:stCondLst>
                                  <p:childTnLst>
                                    <p:set>
                                      <p:cBhvr>
                                        <p:cTn id="476" dur="1" fill="hold">
                                          <p:stCondLst>
                                            <p:cond delay="0"/>
                                          </p:stCondLst>
                                        </p:cTn>
                                        <p:tgtEl>
                                          <p:spTgt spid="70"/>
                                        </p:tgtEl>
                                        <p:attrNameLst>
                                          <p:attrName>style.visibility</p:attrName>
                                        </p:attrNameLst>
                                      </p:cBhvr>
                                      <p:to>
                                        <p:strVal val="hidden"/>
                                      </p:to>
                                    </p:set>
                                  </p:childTnLst>
                                </p:cTn>
                              </p:par>
                              <p:par>
                                <p:cTn id="477" presetID="1" presetClass="exit" presetSubtype="0" fill="hold" nodeType="withEffect">
                                  <p:stCondLst>
                                    <p:cond delay="0"/>
                                  </p:stCondLst>
                                  <p:childTnLst>
                                    <p:set>
                                      <p:cBhvr>
                                        <p:cTn id="478" dur="1" fill="hold">
                                          <p:stCondLst>
                                            <p:cond delay="0"/>
                                          </p:stCondLst>
                                        </p:cTn>
                                        <p:tgtEl>
                                          <p:spTgt spid="234"/>
                                        </p:tgtEl>
                                        <p:attrNameLst>
                                          <p:attrName>style.visibility</p:attrName>
                                        </p:attrNameLst>
                                      </p:cBhvr>
                                      <p:to>
                                        <p:strVal val="hidden"/>
                                      </p:to>
                                    </p:set>
                                  </p:childTnLst>
                                </p:cTn>
                              </p:par>
                              <p:par>
                                <p:cTn id="479" presetID="1" presetClass="exit" presetSubtype="0" fill="hold" nodeType="withEffect">
                                  <p:stCondLst>
                                    <p:cond delay="0"/>
                                  </p:stCondLst>
                                  <p:childTnLst>
                                    <p:set>
                                      <p:cBhvr>
                                        <p:cTn id="480" dur="1" fill="hold">
                                          <p:stCondLst>
                                            <p:cond delay="0"/>
                                          </p:stCondLst>
                                        </p:cTn>
                                        <p:tgtEl>
                                          <p:spTgt spid="194"/>
                                        </p:tgtEl>
                                        <p:attrNameLst>
                                          <p:attrName>style.visibility</p:attrName>
                                        </p:attrNameLst>
                                      </p:cBhvr>
                                      <p:to>
                                        <p:strVal val="hidden"/>
                                      </p:to>
                                    </p:set>
                                  </p:childTnLst>
                                </p:cTn>
                              </p:par>
                              <p:par>
                                <p:cTn id="481" presetID="1" presetClass="exit" presetSubtype="0" fill="hold" nodeType="withEffect">
                                  <p:stCondLst>
                                    <p:cond delay="0"/>
                                  </p:stCondLst>
                                  <p:childTnLst>
                                    <p:set>
                                      <p:cBhvr>
                                        <p:cTn id="482" dur="1" fill="hold">
                                          <p:stCondLst>
                                            <p:cond delay="0"/>
                                          </p:stCondLst>
                                        </p:cTn>
                                        <p:tgtEl>
                                          <p:spTgt spid="192"/>
                                        </p:tgtEl>
                                        <p:attrNameLst>
                                          <p:attrName>style.visibility</p:attrName>
                                        </p:attrNameLst>
                                      </p:cBhvr>
                                      <p:to>
                                        <p:strVal val="hidden"/>
                                      </p:to>
                                    </p:set>
                                  </p:childTnLst>
                                </p:cTn>
                              </p:par>
                              <p:par>
                                <p:cTn id="483" presetID="1" presetClass="exit" presetSubtype="0" fill="hold" nodeType="withEffect">
                                  <p:stCondLst>
                                    <p:cond delay="0"/>
                                  </p:stCondLst>
                                  <p:childTnLst>
                                    <p:set>
                                      <p:cBhvr>
                                        <p:cTn id="484" dur="1" fill="hold">
                                          <p:stCondLst>
                                            <p:cond delay="0"/>
                                          </p:stCondLst>
                                        </p:cTn>
                                        <p:tgtEl>
                                          <p:spTgt spid="238"/>
                                        </p:tgtEl>
                                        <p:attrNameLst>
                                          <p:attrName>style.visibility</p:attrName>
                                        </p:attrNameLst>
                                      </p:cBhvr>
                                      <p:to>
                                        <p:strVal val="hidden"/>
                                      </p:to>
                                    </p:set>
                                  </p:childTnLst>
                                </p:cTn>
                              </p:par>
                            </p:childTnLst>
                          </p:cTn>
                        </p:par>
                      </p:childTnLst>
                    </p:cTn>
                  </p:par>
                  <p:par>
                    <p:cTn id="485" fill="hold">
                      <p:stCondLst>
                        <p:cond delay="indefinite"/>
                      </p:stCondLst>
                      <p:childTnLst>
                        <p:par>
                          <p:cTn id="486" fill="hold">
                            <p:stCondLst>
                              <p:cond delay="0"/>
                            </p:stCondLst>
                            <p:childTnLst>
                              <p:par>
                                <p:cTn id="487" presetID="22" presetClass="entr" presetSubtype="1" fill="hold" nodeType="clickEffect">
                                  <p:stCondLst>
                                    <p:cond delay="0"/>
                                  </p:stCondLst>
                                  <p:childTnLst>
                                    <p:set>
                                      <p:cBhvr>
                                        <p:cTn id="488" dur="1" fill="hold">
                                          <p:stCondLst>
                                            <p:cond delay="0"/>
                                          </p:stCondLst>
                                        </p:cTn>
                                        <p:tgtEl>
                                          <p:spTgt spid="242"/>
                                        </p:tgtEl>
                                        <p:attrNameLst>
                                          <p:attrName>style.visibility</p:attrName>
                                        </p:attrNameLst>
                                      </p:cBhvr>
                                      <p:to>
                                        <p:strVal val="visible"/>
                                      </p:to>
                                    </p:set>
                                    <p:animEffect transition="in" filter="wipe(up)">
                                      <p:cBhvr>
                                        <p:cTn id="489" dur="500"/>
                                        <p:tgtEl>
                                          <p:spTgt spid="242"/>
                                        </p:tgtEl>
                                      </p:cBhvr>
                                    </p:animEffect>
                                  </p:childTnLst>
                                </p:cTn>
                              </p:par>
                            </p:childTnLst>
                          </p:cTn>
                        </p:par>
                      </p:childTnLst>
                    </p:cTn>
                  </p:par>
                  <p:par>
                    <p:cTn id="490" fill="hold">
                      <p:stCondLst>
                        <p:cond delay="indefinite"/>
                      </p:stCondLst>
                      <p:childTnLst>
                        <p:par>
                          <p:cTn id="491" fill="hold">
                            <p:stCondLst>
                              <p:cond delay="0"/>
                            </p:stCondLst>
                            <p:childTnLst>
                              <p:par>
                                <p:cTn id="492" presetID="53" presetClass="entr" presetSubtype="16" fill="hold" nodeType="clickEffect">
                                  <p:stCondLst>
                                    <p:cond delay="0"/>
                                  </p:stCondLst>
                                  <p:childTnLst>
                                    <p:set>
                                      <p:cBhvr>
                                        <p:cTn id="493" dur="1" fill="hold">
                                          <p:stCondLst>
                                            <p:cond delay="0"/>
                                          </p:stCondLst>
                                        </p:cTn>
                                        <p:tgtEl>
                                          <p:spTgt spid="246"/>
                                        </p:tgtEl>
                                        <p:attrNameLst>
                                          <p:attrName>style.visibility</p:attrName>
                                        </p:attrNameLst>
                                      </p:cBhvr>
                                      <p:to>
                                        <p:strVal val="visible"/>
                                      </p:to>
                                    </p:set>
                                    <p:anim calcmode="lin" valueType="num">
                                      <p:cBhvr>
                                        <p:cTn id="494" dur="500" fill="hold"/>
                                        <p:tgtEl>
                                          <p:spTgt spid="246"/>
                                        </p:tgtEl>
                                        <p:attrNameLst>
                                          <p:attrName>ppt_w</p:attrName>
                                        </p:attrNameLst>
                                      </p:cBhvr>
                                      <p:tavLst>
                                        <p:tav tm="0">
                                          <p:val>
                                            <p:fltVal val="0"/>
                                          </p:val>
                                        </p:tav>
                                        <p:tav tm="100000">
                                          <p:val>
                                            <p:strVal val="#ppt_w"/>
                                          </p:val>
                                        </p:tav>
                                      </p:tavLst>
                                    </p:anim>
                                    <p:anim calcmode="lin" valueType="num">
                                      <p:cBhvr>
                                        <p:cTn id="495" dur="500" fill="hold"/>
                                        <p:tgtEl>
                                          <p:spTgt spid="246"/>
                                        </p:tgtEl>
                                        <p:attrNameLst>
                                          <p:attrName>ppt_h</p:attrName>
                                        </p:attrNameLst>
                                      </p:cBhvr>
                                      <p:tavLst>
                                        <p:tav tm="0">
                                          <p:val>
                                            <p:fltVal val="0"/>
                                          </p:val>
                                        </p:tav>
                                        <p:tav tm="100000">
                                          <p:val>
                                            <p:strVal val="#ppt_h"/>
                                          </p:val>
                                        </p:tav>
                                      </p:tavLst>
                                    </p:anim>
                                    <p:animEffect transition="in" filter="fade">
                                      <p:cBhvr>
                                        <p:cTn id="496" dur="500"/>
                                        <p:tgtEl>
                                          <p:spTgt spid="246"/>
                                        </p:tgtEl>
                                      </p:cBhvr>
                                    </p:animEffect>
                                  </p:childTnLst>
                                </p:cTn>
                              </p:par>
                              <p:par>
                                <p:cTn id="497" presetID="53" presetClass="entr" presetSubtype="16" fill="hold" nodeType="withEffect">
                                  <p:stCondLst>
                                    <p:cond delay="0"/>
                                  </p:stCondLst>
                                  <p:childTnLst>
                                    <p:set>
                                      <p:cBhvr>
                                        <p:cTn id="498" dur="1" fill="hold">
                                          <p:stCondLst>
                                            <p:cond delay="0"/>
                                          </p:stCondLst>
                                        </p:cTn>
                                        <p:tgtEl>
                                          <p:spTgt spid="60"/>
                                        </p:tgtEl>
                                        <p:attrNameLst>
                                          <p:attrName>style.visibility</p:attrName>
                                        </p:attrNameLst>
                                      </p:cBhvr>
                                      <p:to>
                                        <p:strVal val="visible"/>
                                      </p:to>
                                    </p:set>
                                    <p:anim calcmode="lin" valueType="num">
                                      <p:cBhvr>
                                        <p:cTn id="499" dur="500" fill="hold"/>
                                        <p:tgtEl>
                                          <p:spTgt spid="60"/>
                                        </p:tgtEl>
                                        <p:attrNameLst>
                                          <p:attrName>ppt_w</p:attrName>
                                        </p:attrNameLst>
                                      </p:cBhvr>
                                      <p:tavLst>
                                        <p:tav tm="0">
                                          <p:val>
                                            <p:fltVal val="0"/>
                                          </p:val>
                                        </p:tav>
                                        <p:tav tm="100000">
                                          <p:val>
                                            <p:strVal val="#ppt_w"/>
                                          </p:val>
                                        </p:tav>
                                      </p:tavLst>
                                    </p:anim>
                                    <p:anim calcmode="lin" valueType="num">
                                      <p:cBhvr>
                                        <p:cTn id="500" dur="500" fill="hold"/>
                                        <p:tgtEl>
                                          <p:spTgt spid="60"/>
                                        </p:tgtEl>
                                        <p:attrNameLst>
                                          <p:attrName>ppt_h</p:attrName>
                                        </p:attrNameLst>
                                      </p:cBhvr>
                                      <p:tavLst>
                                        <p:tav tm="0">
                                          <p:val>
                                            <p:fltVal val="0"/>
                                          </p:val>
                                        </p:tav>
                                        <p:tav tm="100000">
                                          <p:val>
                                            <p:strVal val="#ppt_h"/>
                                          </p:val>
                                        </p:tav>
                                      </p:tavLst>
                                    </p:anim>
                                    <p:animEffect transition="in" filter="fade">
                                      <p:cBhvr>
                                        <p:cTn id="501" dur="500"/>
                                        <p:tgtEl>
                                          <p:spTgt spid="60"/>
                                        </p:tgtEl>
                                      </p:cBhvr>
                                    </p:animEffect>
                                  </p:childTnLst>
                                </p:cTn>
                              </p:par>
                              <p:par>
                                <p:cTn id="502" presetID="53" presetClass="entr" presetSubtype="16" fill="hold" nodeType="withEffect">
                                  <p:stCondLst>
                                    <p:cond delay="0"/>
                                  </p:stCondLst>
                                  <p:childTnLst>
                                    <p:set>
                                      <p:cBhvr>
                                        <p:cTn id="503" dur="1" fill="hold">
                                          <p:stCondLst>
                                            <p:cond delay="0"/>
                                          </p:stCondLst>
                                        </p:cTn>
                                        <p:tgtEl>
                                          <p:spTgt spid="64"/>
                                        </p:tgtEl>
                                        <p:attrNameLst>
                                          <p:attrName>style.visibility</p:attrName>
                                        </p:attrNameLst>
                                      </p:cBhvr>
                                      <p:to>
                                        <p:strVal val="visible"/>
                                      </p:to>
                                    </p:set>
                                    <p:anim calcmode="lin" valueType="num">
                                      <p:cBhvr>
                                        <p:cTn id="504" dur="500" fill="hold"/>
                                        <p:tgtEl>
                                          <p:spTgt spid="64"/>
                                        </p:tgtEl>
                                        <p:attrNameLst>
                                          <p:attrName>ppt_w</p:attrName>
                                        </p:attrNameLst>
                                      </p:cBhvr>
                                      <p:tavLst>
                                        <p:tav tm="0">
                                          <p:val>
                                            <p:fltVal val="0"/>
                                          </p:val>
                                        </p:tav>
                                        <p:tav tm="100000">
                                          <p:val>
                                            <p:strVal val="#ppt_w"/>
                                          </p:val>
                                        </p:tav>
                                      </p:tavLst>
                                    </p:anim>
                                    <p:anim calcmode="lin" valueType="num">
                                      <p:cBhvr>
                                        <p:cTn id="505" dur="500" fill="hold"/>
                                        <p:tgtEl>
                                          <p:spTgt spid="64"/>
                                        </p:tgtEl>
                                        <p:attrNameLst>
                                          <p:attrName>ppt_h</p:attrName>
                                        </p:attrNameLst>
                                      </p:cBhvr>
                                      <p:tavLst>
                                        <p:tav tm="0">
                                          <p:val>
                                            <p:fltVal val="0"/>
                                          </p:val>
                                        </p:tav>
                                        <p:tav tm="100000">
                                          <p:val>
                                            <p:strVal val="#ppt_h"/>
                                          </p:val>
                                        </p:tav>
                                      </p:tavLst>
                                    </p:anim>
                                    <p:animEffect transition="in" filter="fade">
                                      <p:cBhvr>
                                        <p:cTn id="506" dur="500"/>
                                        <p:tgtEl>
                                          <p:spTgt spid="64"/>
                                        </p:tgtEl>
                                      </p:cBhvr>
                                    </p:animEffect>
                                  </p:childTnLst>
                                </p:cTn>
                              </p:par>
                              <p:par>
                                <p:cTn id="507" presetID="53" presetClass="entr" presetSubtype="16" fill="hold" nodeType="withEffect">
                                  <p:stCondLst>
                                    <p:cond delay="0"/>
                                  </p:stCondLst>
                                  <p:childTnLst>
                                    <p:set>
                                      <p:cBhvr>
                                        <p:cTn id="508" dur="1" fill="hold">
                                          <p:stCondLst>
                                            <p:cond delay="0"/>
                                          </p:stCondLst>
                                        </p:cTn>
                                        <p:tgtEl>
                                          <p:spTgt spid="57"/>
                                        </p:tgtEl>
                                        <p:attrNameLst>
                                          <p:attrName>style.visibility</p:attrName>
                                        </p:attrNameLst>
                                      </p:cBhvr>
                                      <p:to>
                                        <p:strVal val="visible"/>
                                      </p:to>
                                    </p:set>
                                    <p:anim calcmode="lin" valueType="num">
                                      <p:cBhvr>
                                        <p:cTn id="509" dur="500" fill="hold"/>
                                        <p:tgtEl>
                                          <p:spTgt spid="57"/>
                                        </p:tgtEl>
                                        <p:attrNameLst>
                                          <p:attrName>ppt_w</p:attrName>
                                        </p:attrNameLst>
                                      </p:cBhvr>
                                      <p:tavLst>
                                        <p:tav tm="0">
                                          <p:val>
                                            <p:fltVal val="0"/>
                                          </p:val>
                                        </p:tav>
                                        <p:tav tm="100000">
                                          <p:val>
                                            <p:strVal val="#ppt_w"/>
                                          </p:val>
                                        </p:tav>
                                      </p:tavLst>
                                    </p:anim>
                                    <p:anim calcmode="lin" valueType="num">
                                      <p:cBhvr>
                                        <p:cTn id="510" dur="500" fill="hold"/>
                                        <p:tgtEl>
                                          <p:spTgt spid="57"/>
                                        </p:tgtEl>
                                        <p:attrNameLst>
                                          <p:attrName>ppt_h</p:attrName>
                                        </p:attrNameLst>
                                      </p:cBhvr>
                                      <p:tavLst>
                                        <p:tav tm="0">
                                          <p:val>
                                            <p:fltVal val="0"/>
                                          </p:val>
                                        </p:tav>
                                        <p:tav tm="100000">
                                          <p:val>
                                            <p:strVal val="#ppt_h"/>
                                          </p:val>
                                        </p:tav>
                                      </p:tavLst>
                                    </p:anim>
                                    <p:animEffect transition="in" filter="fade">
                                      <p:cBhvr>
                                        <p:cTn id="511" dur="500"/>
                                        <p:tgtEl>
                                          <p:spTgt spid="57"/>
                                        </p:tgtEl>
                                      </p:cBhvr>
                                    </p:animEffect>
                                  </p:childTnLst>
                                </p:cTn>
                              </p:par>
                              <p:par>
                                <p:cTn id="512" presetID="53" presetClass="entr" presetSubtype="16" fill="hold" nodeType="withEffect">
                                  <p:stCondLst>
                                    <p:cond delay="0"/>
                                  </p:stCondLst>
                                  <p:childTnLst>
                                    <p:set>
                                      <p:cBhvr>
                                        <p:cTn id="513" dur="1" fill="hold">
                                          <p:stCondLst>
                                            <p:cond delay="0"/>
                                          </p:stCondLst>
                                        </p:cTn>
                                        <p:tgtEl>
                                          <p:spTgt spid="254"/>
                                        </p:tgtEl>
                                        <p:attrNameLst>
                                          <p:attrName>style.visibility</p:attrName>
                                        </p:attrNameLst>
                                      </p:cBhvr>
                                      <p:to>
                                        <p:strVal val="visible"/>
                                      </p:to>
                                    </p:set>
                                    <p:anim calcmode="lin" valueType="num">
                                      <p:cBhvr>
                                        <p:cTn id="514" dur="500" fill="hold"/>
                                        <p:tgtEl>
                                          <p:spTgt spid="254"/>
                                        </p:tgtEl>
                                        <p:attrNameLst>
                                          <p:attrName>ppt_w</p:attrName>
                                        </p:attrNameLst>
                                      </p:cBhvr>
                                      <p:tavLst>
                                        <p:tav tm="0">
                                          <p:val>
                                            <p:fltVal val="0"/>
                                          </p:val>
                                        </p:tav>
                                        <p:tav tm="100000">
                                          <p:val>
                                            <p:strVal val="#ppt_w"/>
                                          </p:val>
                                        </p:tav>
                                      </p:tavLst>
                                    </p:anim>
                                    <p:anim calcmode="lin" valueType="num">
                                      <p:cBhvr>
                                        <p:cTn id="515" dur="500" fill="hold"/>
                                        <p:tgtEl>
                                          <p:spTgt spid="254"/>
                                        </p:tgtEl>
                                        <p:attrNameLst>
                                          <p:attrName>ppt_h</p:attrName>
                                        </p:attrNameLst>
                                      </p:cBhvr>
                                      <p:tavLst>
                                        <p:tav tm="0">
                                          <p:val>
                                            <p:fltVal val="0"/>
                                          </p:val>
                                        </p:tav>
                                        <p:tav tm="100000">
                                          <p:val>
                                            <p:strVal val="#ppt_h"/>
                                          </p:val>
                                        </p:tav>
                                      </p:tavLst>
                                    </p:anim>
                                    <p:animEffect transition="in" filter="fade">
                                      <p:cBhvr>
                                        <p:cTn id="516" dur="500"/>
                                        <p:tgtEl>
                                          <p:spTgt spid="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361" grpId="0"/>
      <p:bldP spid="362" grpId="0"/>
      <p:bldP spid="363" grpId="0"/>
      <p:bldP spid="364" grpId="0"/>
      <p:bldP spid="2" grpId="0"/>
      <p:bldP spid="2" grpId="1"/>
      <p:bldP spid="3" grpId="0"/>
      <p:bldP spid="230" grpId="0"/>
      <p:bldP spid="230" grpId="1"/>
      <p:bldP spid="232" grpId="0"/>
      <p:bldP spid="232" grpId="1"/>
      <p:bldP spid="250" grpId="0"/>
      <p:bldP spid="251" grpId="0"/>
      <p:bldP spid="251" grpId="1"/>
      <p:bldP spid="5" grpId="0"/>
      <p:bldP spid="5" grpId="1"/>
      <p:bldP spid="182" grpId="0"/>
      <p:bldP spid="182" grpId="1"/>
      <p:bldP spid="184" grpId="0"/>
      <p:bldP spid="184" grpId="1"/>
      <p:bldP spid="186" grpId="0"/>
      <p:bldP spid="186" grpId="1"/>
      <p:bldP spid="188" grpId="0"/>
      <p:bldP spid="188" grpId="1"/>
      <p:bldP spid="7" grpId="0"/>
      <p:bldP spid="190"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solidFill>
                  <a:srgbClr val="C00000"/>
                </a:solidFill>
              </a:rPr>
              <a:t>Our main goal is to provide </a:t>
            </a:r>
            <a:br>
              <a:rPr lang="en-US" dirty="0" smtClean="0">
                <a:solidFill>
                  <a:srgbClr val="C00000"/>
                </a:solidFill>
              </a:rPr>
            </a:br>
            <a:r>
              <a:rPr lang="en-US" dirty="0" smtClean="0">
                <a:solidFill>
                  <a:srgbClr val="C00000"/>
                </a:solidFill>
              </a:rPr>
              <a:t>“expertise unlinkability”</a:t>
            </a:r>
            <a:endParaRPr lang="fa-IR" dirty="0">
              <a:solidFill>
                <a:srgbClr val="C00000"/>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pic>
        <p:nvPicPr>
          <p:cNvPr id="1026" name="Picture 2" descr="C:\Users\nili\Desktop\Fall 2011\WPES presentation\logos\user1.png"/>
          <p:cNvPicPr>
            <a:picLocks noChangeAspect="1" noChangeArrowheads="1"/>
          </p:cNvPicPr>
          <p:nvPr/>
        </p:nvPicPr>
        <p:blipFill>
          <a:blip r:embed="rId3" cstate="print"/>
          <a:srcRect/>
          <a:stretch>
            <a:fillRect/>
          </a:stretch>
        </p:blipFill>
        <p:spPr bwMode="auto">
          <a:xfrm>
            <a:off x="1143000" y="4191000"/>
            <a:ext cx="1066800" cy="1066800"/>
          </a:xfrm>
          <a:prstGeom prst="rect">
            <a:avLst/>
          </a:prstGeom>
          <a:noFill/>
        </p:spPr>
      </p:pic>
      <p:pic>
        <p:nvPicPr>
          <p:cNvPr id="1027" name="Picture 3" descr="C:\Users\nili\Desktop\Fall 2011\WPES presentation\logos\user2.png"/>
          <p:cNvPicPr>
            <a:picLocks noChangeAspect="1" noChangeArrowheads="1"/>
          </p:cNvPicPr>
          <p:nvPr/>
        </p:nvPicPr>
        <p:blipFill>
          <a:blip r:embed="rId4" cstate="print"/>
          <a:srcRect/>
          <a:stretch>
            <a:fillRect/>
          </a:stretch>
        </p:blipFill>
        <p:spPr bwMode="auto">
          <a:xfrm>
            <a:off x="5410200" y="4419600"/>
            <a:ext cx="1143000" cy="1143000"/>
          </a:xfrm>
          <a:prstGeom prst="rect">
            <a:avLst/>
          </a:prstGeom>
          <a:noFill/>
        </p:spPr>
      </p:pic>
      <p:sp>
        <p:nvSpPr>
          <p:cNvPr id="9" name="Rounded Rectangular Callout 8"/>
          <p:cNvSpPr/>
          <p:nvPr/>
        </p:nvSpPr>
        <p:spPr>
          <a:xfrm>
            <a:off x="5029200" y="3733800"/>
            <a:ext cx="1981200" cy="609600"/>
          </a:xfrm>
          <a:prstGeom prst="wedgeRound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Q1. </a:t>
            </a:r>
            <a:r>
              <a:rPr lang="en-US" sz="1400" dirty="0" smtClean="0">
                <a:solidFill>
                  <a:schemeClr val="tx1"/>
                </a:solidFill>
              </a:rPr>
              <a:t>Why are people in Syria protesting?</a:t>
            </a:r>
            <a:endParaRPr lang="en-US" sz="1400" dirty="0">
              <a:solidFill>
                <a:schemeClr val="tx1"/>
              </a:solidFill>
            </a:endParaRPr>
          </a:p>
        </p:txBody>
      </p:sp>
      <p:sp>
        <p:nvSpPr>
          <p:cNvPr id="12" name="Rounded Rectangular Callout 11"/>
          <p:cNvSpPr/>
          <p:nvPr/>
        </p:nvSpPr>
        <p:spPr>
          <a:xfrm>
            <a:off x="5715000" y="3048000"/>
            <a:ext cx="2362200" cy="533400"/>
          </a:xfrm>
          <a:prstGeom prst="wedgeRound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Q2</a:t>
            </a:r>
            <a:r>
              <a:rPr lang="en-US" sz="1400" dirty="0" smtClean="0">
                <a:solidFill>
                  <a:schemeClr val="tx1"/>
                </a:solidFill>
              </a:rPr>
              <a:t>. What are active political parties in Syria?</a:t>
            </a:r>
            <a:endParaRPr lang="en-US" sz="1400" dirty="0">
              <a:solidFill>
                <a:schemeClr val="tx1"/>
              </a:solidFill>
            </a:endParaRPr>
          </a:p>
        </p:txBody>
      </p:sp>
      <p:sp>
        <p:nvSpPr>
          <p:cNvPr id="13" name="Rounded Rectangular Callout 12"/>
          <p:cNvSpPr/>
          <p:nvPr/>
        </p:nvSpPr>
        <p:spPr>
          <a:xfrm>
            <a:off x="5867400" y="1828800"/>
            <a:ext cx="2743200" cy="1066800"/>
          </a:xfrm>
          <a:prstGeom prst="wedgeRound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Q3. </a:t>
            </a:r>
            <a:r>
              <a:rPr lang="en-US" sz="1400" dirty="0" smtClean="0">
                <a:solidFill>
                  <a:schemeClr val="tx1"/>
                </a:solidFill>
              </a:rPr>
              <a:t>Where in Damascus</a:t>
            </a:r>
            <a:r>
              <a:rPr lang="en-US" sz="1400" dirty="0" smtClean="0"/>
              <a:t> </a:t>
            </a:r>
            <a:r>
              <a:rPr lang="en-US" sz="1400" dirty="0" smtClean="0">
                <a:solidFill>
                  <a:schemeClr val="tx1"/>
                </a:solidFill>
              </a:rPr>
              <a:t>will the protesters continue their protest today? How many people do you expect will join?</a:t>
            </a:r>
            <a:endParaRPr lang="en-US" sz="1400" dirty="0">
              <a:solidFill>
                <a:schemeClr val="tx1"/>
              </a:solidFill>
            </a:endParaRPr>
          </a:p>
        </p:txBody>
      </p:sp>
      <p:sp>
        <p:nvSpPr>
          <p:cNvPr id="15" name="Rectangle 14"/>
          <p:cNvSpPr/>
          <p:nvPr/>
        </p:nvSpPr>
        <p:spPr>
          <a:xfrm>
            <a:off x="6629400" y="4419600"/>
            <a:ext cx="1905000" cy="12954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User Profile:</a:t>
            </a:r>
          </a:p>
          <a:p>
            <a:r>
              <a:rPr lang="en-US" sz="1400" dirty="0" smtClean="0">
                <a:solidFill>
                  <a:schemeClr val="tx1"/>
                </a:solidFill>
              </a:rPr>
              <a:t>Username: Alice</a:t>
            </a:r>
          </a:p>
          <a:p>
            <a:r>
              <a:rPr lang="en-US" sz="1400" dirty="0" smtClean="0">
                <a:solidFill>
                  <a:schemeClr val="tx1"/>
                </a:solidFill>
              </a:rPr>
              <a:t>Interests/ Expertise:</a:t>
            </a:r>
          </a:p>
          <a:p>
            <a:r>
              <a:rPr lang="en-US" sz="1400" dirty="0" smtClean="0">
                <a:solidFill>
                  <a:schemeClr val="tx1"/>
                </a:solidFill>
              </a:rPr>
              <a:t>1- Texas Restaurants</a:t>
            </a:r>
          </a:p>
          <a:p>
            <a:r>
              <a:rPr lang="en-US" sz="1400" dirty="0" smtClean="0">
                <a:solidFill>
                  <a:schemeClr val="tx1"/>
                </a:solidFill>
              </a:rPr>
              <a:t>2- Anthropology</a:t>
            </a:r>
            <a:endParaRPr lang="en-US" sz="1400" dirty="0">
              <a:solidFill>
                <a:schemeClr val="tx1"/>
              </a:solidFill>
            </a:endParaRPr>
          </a:p>
        </p:txBody>
      </p:sp>
      <p:sp>
        <p:nvSpPr>
          <p:cNvPr id="16" name="Rectangle 15"/>
          <p:cNvSpPr/>
          <p:nvPr/>
        </p:nvSpPr>
        <p:spPr>
          <a:xfrm>
            <a:off x="228600" y="4953000"/>
            <a:ext cx="2667000" cy="12954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User Profile:</a:t>
            </a:r>
          </a:p>
          <a:p>
            <a:r>
              <a:rPr lang="en-US" sz="1400" dirty="0" smtClean="0">
                <a:solidFill>
                  <a:schemeClr val="tx1"/>
                </a:solidFill>
              </a:rPr>
              <a:t>Username: Bob</a:t>
            </a:r>
          </a:p>
          <a:p>
            <a:r>
              <a:rPr lang="en-US" sz="1400" dirty="0" smtClean="0">
                <a:solidFill>
                  <a:schemeClr val="tx1"/>
                </a:solidFill>
              </a:rPr>
              <a:t>Interests/ Expertise:</a:t>
            </a:r>
          </a:p>
          <a:p>
            <a:r>
              <a:rPr lang="en-US" sz="1400" dirty="0" smtClean="0">
                <a:solidFill>
                  <a:schemeClr val="tx1"/>
                </a:solidFill>
              </a:rPr>
              <a:t>1- Syria</a:t>
            </a:r>
          </a:p>
          <a:p>
            <a:r>
              <a:rPr lang="en-US" sz="1400" dirty="0" smtClean="0">
                <a:solidFill>
                  <a:schemeClr val="tx1"/>
                </a:solidFill>
              </a:rPr>
              <a:t>2- Computers and Technology</a:t>
            </a:r>
            <a:endParaRPr lang="en-US" sz="1400" dirty="0">
              <a:solidFill>
                <a:schemeClr val="tx1"/>
              </a:solidFill>
            </a:endParaRPr>
          </a:p>
        </p:txBody>
      </p:sp>
      <p:sp>
        <p:nvSpPr>
          <p:cNvPr id="18" name="Rounded Rectangular Callout 17"/>
          <p:cNvSpPr/>
          <p:nvPr/>
        </p:nvSpPr>
        <p:spPr>
          <a:xfrm>
            <a:off x="228600" y="2971800"/>
            <a:ext cx="3124200" cy="1143000"/>
          </a:xfrm>
          <a:prstGeom prst="wedgeRound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A1. </a:t>
            </a:r>
            <a:r>
              <a:rPr lang="en-US" sz="1400" dirty="0" smtClean="0">
                <a:solidFill>
                  <a:schemeClr val="tx1"/>
                </a:solidFill>
              </a:rPr>
              <a:t> For President Bashar al-Assad to step down, for the ruling Baath Party to allow other political parties, equal rights for Syria's ethnic and religious groups, and broad political freedoms.</a:t>
            </a:r>
            <a:endParaRPr lang="en-US" sz="1400" dirty="0">
              <a:solidFill>
                <a:schemeClr val="tx1"/>
              </a:solidFill>
            </a:endParaRPr>
          </a:p>
        </p:txBody>
      </p:sp>
      <p:sp>
        <p:nvSpPr>
          <p:cNvPr id="19" name="Rounded Rectangular Callout 18"/>
          <p:cNvSpPr/>
          <p:nvPr/>
        </p:nvSpPr>
        <p:spPr>
          <a:xfrm>
            <a:off x="304800" y="2133600"/>
            <a:ext cx="2895600" cy="685800"/>
          </a:xfrm>
          <a:prstGeom prst="wedgeRound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A2</a:t>
            </a:r>
            <a:r>
              <a:rPr lang="en-US" sz="1400" dirty="0" smtClean="0">
                <a:solidFill>
                  <a:schemeClr val="tx1"/>
                </a:solidFill>
              </a:rPr>
              <a:t>. Baath Party (governing party) , Arab Socialist Movement,  Arab Socialist Union, etc.</a:t>
            </a:r>
            <a:endParaRPr lang="en-US" sz="1400" dirty="0">
              <a:solidFill>
                <a:schemeClr val="tx1"/>
              </a:solidFill>
            </a:endParaRPr>
          </a:p>
        </p:txBody>
      </p:sp>
      <p:sp>
        <p:nvSpPr>
          <p:cNvPr id="20" name="Rounded Rectangular Callout 19"/>
          <p:cNvSpPr/>
          <p:nvPr/>
        </p:nvSpPr>
        <p:spPr>
          <a:xfrm>
            <a:off x="457200" y="1524000"/>
            <a:ext cx="2743200" cy="457200"/>
          </a:xfrm>
          <a:prstGeom prst="wedgeRound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A3. </a:t>
            </a:r>
            <a:r>
              <a:rPr lang="en-US" sz="1400" dirty="0" smtClean="0">
                <a:solidFill>
                  <a:schemeClr val="tx1"/>
                </a:solidFill>
              </a:rPr>
              <a:t>At … Square at 4 pm! I expect 10,000! </a:t>
            </a:r>
            <a:endParaRPr lang="en-US" sz="1400" dirty="0">
              <a:solidFill>
                <a:schemeClr val="tx1"/>
              </a:solidFill>
            </a:endParaRPr>
          </a:p>
        </p:txBody>
      </p:sp>
      <p:sp>
        <p:nvSpPr>
          <p:cNvPr id="22" name="Rectangle 21"/>
          <p:cNvSpPr/>
          <p:nvPr/>
        </p:nvSpPr>
        <p:spPr>
          <a:xfrm>
            <a:off x="3505200" y="2895600"/>
            <a:ext cx="1676400" cy="68580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C00000"/>
                </a:solidFill>
              </a:rPr>
              <a:t>Tag Bob with Syria politics</a:t>
            </a:r>
            <a:endParaRPr lang="en-US" sz="1600" b="1" dirty="0">
              <a:solidFill>
                <a:srgbClr val="C00000"/>
              </a:solidFill>
            </a:endParaRPr>
          </a:p>
        </p:txBody>
      </p:sp>
      <p:sp>
        <p:nvSpPr>
          <p:cNvPr id="24" name="Rectangle 23"/>
          <p:cNvSpPr/>
          <p:nvPr/>
        </p:nvSpPr>
        <p:spPr>
          <a:xfrm>
            <a:off x="3581400" y="1905000"/>
            <a:ext cx="1676400" cy="60960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C00000"/>
                </a:solidFill>
              </a:rPr>
              <a:t>Tag Bob with Syria activist</a:t>
            </a:r>
            <a:endParaRPr lang="en-US" sz="1600" b="1" dirty="0">
              <a:solidFill>
                <a:srgbClr val="C00000"/>
              </a:solidFill>
            </a:endParaRPr>
          </a:p>
        </p:txBody>
      </p:sp>
      <p:pic>
        <p:nvPicPr>
          <p:cNvPr id="1028" name="Picture 4" descr="C:\Users\nili\Desktop\Fall 2011\WPES presentation\logos\Aardvark-icon.jpg"/>
          <p:cNvPicPr>
            <a:picLocks noChangeAspect="1" noChangeArrowheads="1"/>
          </p:cNvPicPr>
          <p:nvPr/>
        </p:nvPicPr>
        <p:blipFill>
          <a:blip r:embed="rId5" cstate="print"/>
          <a:srcRect/>
          <a:stretch>
            <a:fillRect/>
          </a:stretch>
        </p:blipFill>
        <p:spPr bwMode="auto">
          <a:xfrm>
            <a:off x="3048000" y="4388894"/>
            <a:ext cx="1524000" cy="1069074"/>
          </a:xfrm>
          <a:prstGeom prst="rect">
            <a:avLst/>
          </a:prstGeom>
          <a:noFill/>
        </p:spPr>
      </p:pic>
      <p:cxnSp>
        <p:nvCxnSpPr>
          <p:cNvPr id="27" name="Curved Connector 26"/>
          <p:cNvCxnSpPr/>
          <p:nvPr/>
        </p:nvCxnSpPr>
        <p:spPr>
          <a:xfrm rot="10800000">
            <a:off x="2667000" y="4419600"/>
            <a:ext cx="2514600" cy="762000"/>
          </a:xfrm>
          <a:prstGeom prst="curvedConnector3">
            <a:avLst>
              <a:gd name="adj1" fmla="val 50000"/>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1026" idx="3"/>
          </p:cNvCxnSpPr>
          <p:nvPr/>
        </p:nvCxnSpPr>
        <p:spPr>
          <a:xfrm>
            <a:off x="2209800" y="4724400"/>
            <a:ext cx="2819400" cy="838200"/>
          </a:xfrm>
          <a:prstGeom prst="curvedConnector3">
            <a:avLst>
              <a:gd name="adj1" fmla="val 50000"/>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P spid="18" grpId="0" animBg="1"/>
      <p:bldP spid="19" grpId="0" animBg="1"/>
      <p:bldP spid="20" grpId="0" animBg="1"/>
      <p:bldP spid="22" grpId="0" animBg="1"/>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dirty="0" smtClean="0">
                <a:solidFill>
                  <a:srgbClr val="C00000"/>
                </a:solidFill>
              </a:rPr>
              <a:t>The </a:t>
            </a:r>
            <a:r>
              <a:rPr lang="en-US" dirty="0">
                <a:solidFill>
                  <a:srgbClr val="C00000"/>
                </a:solidFill>
              </a:rPr>
              <a:t>“village model” </a:t>
            </a:r>
            <a:r>
              <a:rPr lang="en-US" dirty="0" smtClean="0">
                <a:solidFill>
                  <a:srgbClr val="C00000"/>
                </a:solidFill>
              </a:rPr>
              <a:t/>
            </a:r>
            <a:br>
              <a:rPr lang="en-US" dirty="0" smtClean="0">
                <a:solidFill>
                  <a:srgbClr val="C00000"/>
                </a:solidFill>
              </a:rPr>
            </a:br>
            <a:r>
              <a:rPr lang="en-US" dirty="0" smtClean="0">
                <a:solidFill>
                  <a:srgbClr val="C00000"/>
                </a:solidFill>
              </a:rPr>
              <a:t>Searching </a:t>
            </a:r>
            <a:r>
              <a:rPr lang="en-US" dirty="0">
                <a:solidFill>
                  <a:srgbClr val="C00000"/>
                </a:solidFill>
              </a:rPr>
              <a:t>for the </a:t>
            </a:r>
            <a:r>
              <a:rPr lang="en-US" i="1" dirty="0">
                <a:solidFill>
                  <a:srgbClr val="C00000"/>
                </a:solidFill>
              </a:rPr>
              <a:t>right person </a:t>
            </a:r>
            <a:endParaRPr lang="en-US" dirty="0">
              <a:solidFill>
                <a:srgbClr val="C00000"/>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pic>
        <p:nvPicPr>
          <p:cNvPr id="3" name="Picture 2"/>
          <p:cNvPicPr>
            <a:picLocks noChangeAspect="1"/>
          </p:cNvPicPr>
          <p:nvPr/>
        </p:nvPicPr>
        <p:blipFill>
          <a:blip r:embed="rId3" cstate="print"/>
          <a:stretch>
            <a:fillRect/>
          </a:stretch>
        </p:blipFill>
        <p:spPr>
          <a:xfrm>
            <a:off x="0" y="1536700"/>
            <a:ext cx="9144000" cy="3770056"/>
          </a:xfrm>
          <a:prstGeom prst="rect">
            <a:avLst/>
          </a:prstGeom>
        </p:spPr>
      </p:pic>
      <p:sp>
        <p:nvSpPr>
          <p:cNvPr id="4" name="TextBox 3"/>
          <p:cNvSpPr txBox="1"/>
          <p:nvPr/>
        </p:nvSpPr>
        <p:spPr>
          <a:xfrm>
            <a:off x="7086600" y="5410200"/>
            <a:ext cx="1838489" cy="261610"/>
          </a:xfrm>
          <a:prstGeom prst="rect">
            <a:avLst/>
          </a:prstGeom>
          <a:noFill/>
        </p:spPr>
        <p:txBody>
          <a:bodyPr wrap="none" rtlCol="0">
            <a:spAutoFit/>
          </a:bodyPr>
          <a:lstStyle/>
          <a:p>
            <a:r>
              <a:rPr lang="en-US" sz="1100" i="1" dirty="0" smtClean="0">
                <a:solidFill>
                  <a:schemeClr val="bg1">
                    <a:lumMod val="50000"/>
                  </a:schemeClr>
                </a:solidFill>
              </a:rPr>
              <a:t>Picture taken from </a:t>
            </a:r>
            <a:r>
              <a:rPr lang="en-US" sz="1100" i="1" dirty="0" err="1" smtClean="0">
                <a:solidFill>
                  <a:schemeClr val="bg1">
                    <a:lumMod val="50000"/>
                  </a:schemeClr>
                </a:solidFill>
              </a:rPr>
              <a:t>vark.com</a:t>
            </a:r>
            <a:endParaRPr lang="en-US" sz="1100" i="1" dirty="0">
              <a:solidFill>
                <a:schemeClr val="bg1">
                  <a:lumMod val="50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15962"/>
          </a:xfrm>
        </p:spPr>
        <p:txBody>
          <a:bodyPr>
            <a:noAutofit/>
          </a:bodyPr>
          <a:lstStyle/>
          <a:p>
            <a:r>
              <a:rPr lang="en-US" sz="3200" dirty="0" smtClean="0">
                <a:solidFill>
                  <a:srgbClr val="C00000"/>
                </a:solidFill>
              </a:rPr>
              <a:t>The “library model” of finding the right page, doesn’t always work</a:t>
            </a:r>
            <a:br>
              <a:rPr lang="en-US" sz="3200" dirty="0" smtClean="0">
                <a:solidFill>
                  <a:srgbClr val="C00000"/>
                </a:solidFill>
              </a:rPr>
            </a:br>
            <a:r>
              <a:rPr lang="en-US" sz="3200" dirty="0">
                <a:solidFill>
                  <a:srgbClr val="C00000"/>
                </a:solidFill>
              </a:rPr>
              <a:t>(</a:t>
            </a:r>
            <a:r>
              <a:rPr lang="en-US" sz="3200" dirty="0" smtClean="0">
                <a:solidFill>
                  <a:srgbClr val="C00000"/>
                </a:solidFill>
              </a:rPr>
              <a:t>Not everything can be </a:t>
            </a:r>
            <a:r>
              <a:rPr lang="en-US" sz="3200" dirty="0" err="1" smtClean="0">
                <a:solidFill>
                  <a:srgbClr val="C00000"/>
                </a:solidFill>
              </a:rPr>
              <a:t>Googled</a:t>
            </a:r>
            <a:r>
              <a:rPr lang="en-US" sz="3200" dirty="0" smtClean="0">
                <a:solidFill>
                  <a:srgbClr val="C00000"/>
                </a:solidFill>
              </a:rPr>
              <a:t>!)</a:t>
            </a:r>
            <a:endParaRPr lang="en-US" sz="3200" dirty="0">
              <a:solidFill>
                <a:srgbClr val="C00000"/>
              </a:solidFill>
            </a:endParaRPr>
          </a:p>
        </p:txBody>
      </p:sp>
      <p:sp>
        <p:nvSpPr>
          <p:cNvPr id="3" name="Content Placeholder 2"/>
          <p:cNvSpPr>
            <a:spLocks noGrp="1"/>
          </p:cNvSpPr>
          <p:nvPr>
            <p:ph idx="1"/>
          </p:nvPr>
        </p:nvSpPr>
        <p:spPr>
          <a:xfrm>
            <a:off x="228600" y="2133600"/>
            <a:ext cx="8610600" cy="1752600"/>
          </a:xfrm>
        </p:spPr>
        <p:txBody>
          <a:bodyPr>
            <a:normAutofit/>
          </a:bodyPr>
          <a:lstStyle/>
          <a:p>
            <a:pPr>
              <a:buNone/>
            </a:pPr>
            <a:r>
              <a:rPr lang="en-US" sz="2400" dirty="0" smtClean="0"/>
              <a:t>Q1. What is the best disc golf course at IU? I have decent skills and am looking for good challenges with trees and slopes. Also, a place that isn’t too crowded on weekend mornings.</a:t>
            </a:r>
          </a:p>
          <a:p>
            <a:pPr>
              <a:buNone/>
            </a:pPr>
            <a:endParaRPr lang="en-US" sz="2400" dirty="0" smtClean="0"/>
          </a:p>
          <a:p>
            <a:pPr marL="0" indent="0">
              <a:buNone/>
            </a:pPr>
            <a:endParaRPr lang="en-US" sz="24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pic>
        <p:nvPicPr>
          <p:cNvPr id="28674" name="Picture 2" descr="http://www.wiinintendo.net/wp-content/uploads/2010/05/disc_golf_image.jpg"/>
          <p:cNvPicPr>
            <a:picLocks noChangeAspect="1" noChangeArrowheads="1"/>
          </p:cNvPicPr>
          <p:nvPr/>
        </p:nvPicPr>
        <p:blipFill>
          <a:blip r:embed="rId3" cstate="print"/>
          <a:srcRect/>
          <a:stretch>
            <a:fillRect/>
          </a:stretch>
        </p:blipFill>
        <p:spPr bwMode="auto">
          <a:xfrm>
            <a:off x="6629400" y="3352800"/>
            <a:ext cx="2209800" cy="1469701"/>
          </a:xfrm>
          <a:prstGeom prst="rect">
            <a:avLst/>
          </a:prstGeom>
          <a:noFill/>
        </p:spPr>
      </p:pic>
      <p:sp>
        <p:nvSpPr>
          <p:cNvPr id="6" name="TextBox 5"/>
          <p:cNvSpPr txBox="1"/>
          <p:nvPr/>
        </p:nvSpPr>
        <p:spPr>
          <a:xfrm>
            <a:off x="228600" y="4971871"/>
            <a:ext cx="8610600" cy="1200329"/>
          </a:xfrm>
          <a:prstGeom prst="rect">
            <a:avLst/>
          </a:prstGeom>
          <a:noFill/>
        </p:spPr>
        <p:txBody>
          <a:bodyPr wrap="square" rtlCol="0">
            <a:spAutoFit/>
          </a:bodyPr>
          <a:lstStyle/>
          <a:p>
            <a:pPr>
              <a:buNone/>
            </a:pPr>
            <a:r>
              <a:rPr lang="en-US" sz="2400" dirty="0" smtClean="0"/>
              <a:t>Q2. I’m looking for a great course in computer security, and I see one being taught by Prof. </a:t>
            </a:r>
            <a:r>
              <a:rPr lang="en-US" sz="2400" dirty="0" err="1" smtClean="0"/>
              <a:t>Kapadia</a:t>
            </a:r>
            <a:r>
              <a:rPr lang="en-US" sz="2400" dirty="0" smtClean="0"/>
              <a:t> and another by Prof. Myers. Any experiences with them? Any comments on one vs. the other?</a:t>
            </a:r>
          </a:p>
        </p:txBody>
      </p:sp>
      <p:pic>
        <p:nvPicPr>
          <p:cNvPr id="5" name="Picture 4"/>
          <p:cNvPicPr>
            <a:picLocks noChangeAspect="1"/>
          </p:cNvPicPr>
          <p:nvPr/>
        </p:nvPicPr>
        <p:blipFill>
          <a:blip r:embed="rId4" cstate="print"/>
          <a:stretch>
            <a:fillRect/>
          </a:stretch>
        </p:blipFill>
        <p:spPr>
          <a:xfrm>
            <a:off x="5105400" y="3352800"/>
            <a:ext cx="1371600" cy="1490606"/>
          </a:xfrm>
          <a:prstGeom prst="rect">
            <a:avLst/>
          </a:prstGeom>
        </p:spPr>
      </p:pic>
    </p:spTree>
    <p:extLst>
      <p:ext uri="{BB962C8B-B14F-4D97-AF65-F5344CB8AC3E}">
        <p14:creationId xmlns:p14="http://schemas.microsoft.com/office/powerpoint/2010/main" val="172363388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15962"/>
          </a:xfrm>
        </p:spPr>
        <p:txBody>
          <a:bodyPr>
            <a:noAutofit/>
          </a:bodyPr>
          <a:lstStyle/>
          <a:p>
            <a:r>
              <a:rPr lang="en-US" sz="3200" dirty="0" smtClean="0">
                <a:solidFill>
                  <a:srgbClr val="C00000"/>
                </a:solidFill>
              </a:rPr>
              <a:t>Centralized architectures leverage personal information to provide better answers </a:t>
            </a:r>
            <a:br>
              <a:rPr lang="en-US" sz="3200" dirty="0" smtClean="0">
                <a:solidFill>
                  <a:srgbClr val="C00000"/>
                </a:solidFill>
              </a:rPr>
            </a:br>
            <a:r>
              <a:rPr lang="en-US" sz="3200" dirty="0" smtClean="0">
                <a:solidFill>
                  <a:srgbClr val="C00000"/>
                </a:solidFill>
              </a:rPr>
              <a:t>but are not ideal for privacy</a:t>
            </a:r>
            <a:endParaRPr lang="en-US" sz="3200" dirty="0">
              <a:solidFill>
                <a:srgbClr val="C00000"/>
              </a:solidFill>
            </a:endParaRPr>
          </a:p>
        </p:txBody>
      </p:sp>
      <p:sp>
        <p:nvSpPr>
          <p:cNvPr id="3" name="Content Placeholder 2"/>
          <p:cNvSpPr>
            <a:spLocks noGrp="1"/>
          </p:cNvSpPr>
          <p:nvPr>
            <p:ph idx="1"/>
          </p:nvPr>
        </p:nvSpPr>
        <p:spPr>
          <a:xfrm>
            <a:off x="3505200" y="1676400"/>
            <a:ext cx="5410200" cy="2286000"/>
          </a:xfrm>
        </p:spPr>
        <p:txBody>
          <a:bodyPr>
            <a:normAutofit/>
          </a:bodyPr>
          <a:lstStyle/>
          <a:p>
            <a:pPr>
              <a:buNone/>
            </a:pPr>
            <a:r>
              <a:rPr lang="en-US" sz="1800" dirty="0" smtClean="0"/>
              <a:t>Aardvark Profile’s Privacy Policy (vark.com/privacy):</a:t>
            </a:r>
          </a:p>
          <a:p>
            <a:pPr algn="ctr">
              <a:buNone/>
            </a:pPr>
            <a:r>
              <a:rPr lang="en-US" sz="1600" i="1" dirty="0" smtClean="0"/>
              <a:t>“We store information that we collect through cookies, log files, and explicit interactions with the service to create a "profile" of your preferences. </a:t>
            </a:r>
            <a:r>
              <a:rPr lang="en-US" sz="1600" b="1" i="1" dirty="0" smtClean="0"/>
              <a:t>We tie your personally identifiable information to information in the profile, in order to improve the content of the service for you</a:t>
            </a:r>
            <a:r>
              <a:rPr lang="en-US" sz="1600" i="1" dirty="0" smtClean="0"/>
              <a:t>. We do not share your profile with other third parties.”</a:t>
            </a:r>
            <a:endParaRPr lang="en-US" sz="1600" i="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dirty="0"/>
          </a:p>
        </p:txBody>
      </p:sp>
      <p:pic>
        <p:nvPicPr>
          <p:cNvPr id="1027" name="Picture 3" descr="C:\Users\nili\Desktop\Fall 2011\WPES presentation\logos\invite-2.jpg"/>
          <p:cNvPicPr>
            <a:picLocks noChangeAspect="1" noChangeArrowheads="1"/>
          </p:cNvPicPr>
          <p:nvPr/>
        </p:nvPicPr>
        <p:blipFill>
          <a:blip r:embed="rId3" cstate="print"/>
          <a:srcRect/>
          <a:stretch>
            <a:fillRect/>
          </a:stretch>
        </p:blipFill>
        <p:spPr bwMode="auto">
          <a:xfrm>
            <a:off x="304800" y="1539381"/>
            <a:ext cx="1923799" cy="1905000"/>
          </a:xfrm>
          <a:prstGeom prst="rect">
            <a:avLst/>
          </a:prstGeom>
          <a:noFill/>
        </p:spPr>
      </p:pic>
      <p:pic>
        <p:nvPicPr>
          <p:cNvPr id="1030" name="Picture 6" descr="C:\Users\nili\Desktop\Fall 2011\WPES presentation\logos\yahoo-vark.pn"/>
          <p:cNvPicPr>
            <a:picLocks noChangeAspect="1" noChangeArrowheads="1"/>
          </p:cNvPicPr>
          <p:nvPr/>
        </p:nvPicPr>
        <p:blipFill>
          <a:blip r:embed="rId4" cstate="print"/>
          <a:srcRect/>
          <a:stretch>
            <a:fillRect/>
          </a:stretch>
        </p:blipFill>
        <p:spPr bwMode="auto">
          <a:xfrm>
            <a:off x="838200" y="2987181"/>
            <a:ext cx="2133600" cy="2270619"/>
          </a:xfrm>
          <a:prstGeom prst="rect">
            <a:avLst/>
          </a:prstGeom>
          <a:noFill/>
        </p:spPr>
      </p:pic>
      <p:pic>
        <p:nvPicPr>
          <p:cNvPr id="1032" name="Picture 8" descr="C:\Users\nili\Desktop\Fall 2011\WPES presentation\logos\location-2.jpg"/>
          <p:cNvPicPr>
            <a:picLocks noChangeAspect="1" noChangeArrowheads="1"/>
          </p:cNvPicPr>
          <p:nvPr/>
        </p:nvPicPr>
        <p:blipFill>
          <a:blip r:embed="rId5" cstate="print"/>
          <a:srcRect/>
          <a:stretch>
            <a:fillRect/>
          </a:stretch>
        </p:blipFill>
        <p:spPr bwMode="auto">
          <a:xfrm>
            <a:off x="1905000" y="2072781"/>
            <a:ext cx="1524000" cy="1937801"/>
          </a:xfrm>
          <a:prstGeom prst="rect">
            <a:avLst/>
          </a:prstGeom>
          <a:noFill/>
        </p:spPr>
      </p:pic>
      <p:pic>
        <p:nvPicPr>
          <p:cNvPr id="1033" name="Picture 9" descr="C:\Users\nili\Desktop\Fall 2011\WPES presentation\logos\GoogleAnswers-privacy.jpg"/>
          <p:cNvPicPr>
            <a:picLocks noChangeAspect="1" noChangeArrowheads="1"/>
          </p:cNvPicPr>
          <p:nvPr/>
        </p:nvPicPr>
        <p:blipFill>
          <a:blip r:embed="rId6" cstate="print"/>
          <a:srcRect/>
          <a:stretch>
            <a:fillRect/>
          </a:stretch>
        </p:blipFill>
        <p:spPr bwMode="auto">
          <a:xfrm>
            <a:off x="0" y="4800600"/>
            <a:ext cx="9144000" cy="2057400"/>
          </a:xfrm>
          <a:prstGeom prst="rect">
            <a:avLst/>
          </a:prstGeom>
          <a:noFill/>
        </p:spPr>
      </p:pic>
      <p:pic>
        <p:nvPicPr>
          <p:cNvPr id="1034" name="Picture 10" descr="C:\Users\nili\Desktop\Fall 2011\WPES presentation\logos\facebook-questions-privacy-2.jpg"/>
          <p:cNvPicPr>
            <a:picLocks noChangeAspect="1" noChangeArrowheads="1"/>
          </p:cNvPicPr>
          <p:nvPr/>
        </p:nvPicPr>
        <p:blipFill>
          <a:blip r:embed="rId7" cstate="print"/>
          <a:srcRect/>
          <a:stretch>
            <a:fillRect/>
          </a:stretch>
        </p:blipFill>
        <p:spPr bwMode="auto">
          <a:xfrm>
            <a:off x="3276600" y="3636335"/>
            <a:ext cx="5791200" cy="2154865"/>
          </a:xfrm>
          <a:prstGeom prst="rect">
            <a:avLst/>
          </a:prstGeom>
          <a:noFill/>
        </p:spPr>
      </p:pic>
    </p:spTree>
    <p:extLst>
      <p:ext uri="{BB962C8B-B14F-4D97-AF65-F5344CB8AC3E}">
        <p14:creationId xmlns:p14="http://schemas.microsoft.com/office/powerpoint/2010/main" val="102702543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534400" cy="2286000"/>
          </a:xfrm>
        </p:spPr>
        <p:txBody>
          <a:bodyPr>
            <a:noAutofit/>
          </a:bodyPr>
          <a:lstStyle/>
          <a:p>
            <a:r>
              <a:rPr lang="en-US" sz="3800" dirty="0" smtClean="0">
                <a:solidFill>
                  <a:srgbClr val="C00000"/>
                </a:solidFill>
              </a:rPr>
              <a:t>Objective: </a:t>
            </a:r>
            <a:br>
              <a:rPr lang="en-US" sz="3800" dirty="0" smtClean="0">
                <a:solidFill>
                  <a:srgbClr val="C00000"/>
                </a:solidFill>
              </a:rPr>
            </a:br>
            <a:r>
              <a:rPr lang="en-US" sz="3800" dirty="0" smtClean="0">
                <a:solidFill>
                  <a:srgbClr val="C00000"/>
                </a:solidFill>
              </a:rPr>
              <a:t>Design a privacy-aware peer-to-peer social network to support sensitive Q&amp;A</a:t>
            </a:r>
            <a:endParaRPr lang="fa-IR" sz="3800" dirty="0">
              <a:solidFill>
                <a:srgbClr val="C0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dirty="0"/>
          </a:p>
        </p:txBody>
      </p:sp>
      <p:pic>
        <p:nvPicPr>
          <p:cNvPr id="3" name="Picture 2" descr="system-model2.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6400" y="2590800"/>
            <a:ext cx="5884233" cy="359054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solidFill>
                  <a:srgbClr val="C00000"/>
                </a:solidFill>
              </a:rPr>
              <a:t>Our main goal is to provide </a:t>
            </a:r>
            <a:br>
              <a:rPr lang="en-US" dirty="0" smtClean="0">
                <a:solidFill>
                  <a:srgbClr val="C00000"/>
                </a:solidFill>
              </a:rPr>
            </a:br>
            <a:r>
              <a:rPr lang="en-US" dirty="0" smtClean="0">
                <a:solidFill>
                  <a:srgbClr val="C00000"/>
                </a:solidFill>
              </a:rPr>
              <a:t>“expertise unlinkability”</a:t>
            </a:r>
            <a:endParaRPr lang="fa-IR" dirty="0">
              <a:solidFill>
                <a:srgbClr val="C00000"/>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pic>
        <p:nvPicPr>
          <p:cNvPr id="1026" name="Picture 2" descr="C:\Users\nili\Desktop\Fall 2011\WPES presentation\logos\user1.png"/>
          <p:cNvPicPr>
            <a:picLocks noChangeAspect="1" noChangeArrowheads="1"/>
          </p:cNvPicPr>
          <p:nvPr/>
        </p:nvPicPr>
        <p:blipFill>
          <a:blip r:embed="rId3" cstate="print"/>
          <a:srcRect/>
          <a:stretch>
            <a:fillRect/>
          </a:stretch>
        </p:blipFill>
        <p:spPr bwMode="auto">
          <a:xfrm>
            <a:off x="1295400" y="4191000"/>
            <a:ext cx="1066800" cy="1066800"/>
          </a:xfrm>
          <a:prstGeom prst="rect">
            <a:avLst/>
          </a:prstGeom>
          <a:noFill/>
        </p:spPr>
      </p:pic>
      <p:pic>
        <p:nvPicPr>
          <p:cNvPr id="1027" name="Picture 3" descr="C:\Users\nili\Desktop\Fall 2011\WPES presentation\logos\user2.png"/>
          <p:cNvPicPr>
            <a:picLocks noChangeAspect="1" noChangeArrowheads="1"/>
          </p:cNvPicPr>
          <p:nvPr/>
        </p:nvPicPr>
        <p:blipFill>
          <a:blip r:embed="rId4" cstate="print"/>
          <a:srcRect/>
          <a:stretch>
            <a:fillRect/>
          </a:stretch>
        </p:blipFill>
        <p:spPr bwMode="auto">
          <a:xfrm>
            <a:off x="5562600" y="4419600"/>
            <a:ext cx="1143000" cy="1143000"/>
          </a:xfrm>
          <a:prstGeom prst="rect">
            <a:avLst/>
          </a:prstGeom>
          <a:noFill/>
        </p:spPr>
      </p:pic>
      <p:sp>
        <p:nvSpPr>
          <p:cNvPr id="9" name="Rounded Rectangular Callout 8"/>
          <p:cNvSpPr/>
          <p:nvPr/>
        </p:nvSpPr>
        <p:spPr>
          <a:xfrm>
            <a:off x="5181600" y="3733800"/>
            <a:ext cx="1981200" cy="609600"/>
          </a:xfrm>
          <a:prstGeom prst="wedgeRound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Q1. </a:t>
            </a:r>
            <a:r>
              <a:rPr lang="en-US" sz="1400" dirty="0" smtClean="0">
                <a:solidFill>
                  <a:schemeClr val="tx1"/>
                </a:solidFill>
              </a:rPr>
              <a:t>Why are people in Syria protesting?</a:t>
            </a:r>
            <a:endParaRPr lang="en-US" sz="1400" dirty="0">
              <a:solidFill>
                <a:schemeClr val="tx1"/>
              </a:solidFill>
            </a:endParaRPr>
          </a:p>
        </p:txBody>
      </p:sp>
      <p:sp>
        <p:nvSpPr>
          <p:cNvPr id="12" name="Rounded Rectangular Callout 11"/>
          <p:cNvSpPr/>
          <p:nvPr/>
        </p:nvSpPr>
        <p:spPr>
          <a:xfrm>
            <a:off x="5867400" y="3048000"/>
            <a:ext cx="2362200" cy="533400"/>
          </a:xfrm>
          <a:prstGeom prst="wedgeRound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Q2</a:t>
            </a:r>
            <a:r>
              <a:rPr lang="en-US" sz="1400" dirty="0" smtClean="0">
                <a:solidFill>
                  <a:schemeClr val="tx1"/>
                </a:solidFill>
              </a:rPr>
              <a:t>. What are active political parties in Syria?</a:t>
            </a:r>
            <a:endParaRPr lang="en-US" sz="1400" dirty="0">
              <a:solidFill>
                <a:schemeClr val="tx1"/>
              </a:solidFill>
            </a:endParaRPr>
          </a:p>
        </p:txBody>
      </p:sp>
      <p:sp>
        <p:nvSpPr>
          <p:cNvPr id="13" name="Rounded Rectangular Callout 12"/>
          <p:cNvSpPr/>
          <p:nvPr/>
        </p:nvSpPr>
        <p:spPr>
          <a:xfrm>
            <a:off x="6019800" y="1828800"/>
            <a:ext cx="2743200" cy="1066800"/>
          </a:xfrm>
          <a:prstGeom prst="wedgeRound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Q3. </a:t>
            </a:r>
            <a:r>
              <a:rPr lang="en-US" sz="1400" dirty="0" smtClean="0">
                <a:solidFill>
                  <a:schemeClr val="tx1"/>
                </a:solidFill>
              </a:rPr>
              <a:t>Where in Damascus</a:t>
            </a:r>
            <a:r>
              <a:rPr lang="en-US" sz="1400" dirty="0" smtClean="0"/>
              <a:t> </a:t>
            </a:r>
            <a:r>
              <a:rPr lang="en-US" sz="1400" dirty="0" smtClean="0">
                <a:solidFill>
                  <a:schemeClr val="tx1"/>
                </a:solidFill>
              </a:rPr>
              <a:t>will the protesters continue their protest today? How many people do you expect will join?</a:t>
            </a:r>
            <a:endParaRPr lang="en-US" sz="1400" dirty="0">
              <a:solidFill>
                <a:schemeClr val="tx1"/>
              </a:solidFill>
            </a:endParaRPr>
          </a:p>
        </p:txBody>
      </p:sp>
      <p:sp>
        <p:nvSpPr>
          <p:cNvPr id="15" name="Rectangle 14"/>
          <p:cNvSpPr/>
          <p:nvPr/>
        </p:nvSpPr>
        <p:spPr>
          <a:xfrm>
            <a:off x="6781800" y="4419600"/>
            <a:ext cx="1905000" cy="12954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User Profile:</a:t>
            </a:r>
          </a:p>
          <a:p>
            <a:r>
              <a:rPr lang="en-US" sz="1400" dirty="0" smtClean="0">
                <a:solidFill>
                  <a:schemeClr val="tx1"/>
                </a:solidFill>
              </a:rPr>
              <a:t>Username: Alice</a:t>
            </a:r>
          </a:p>
          <a:p>
            <a:r>
              <a:rPr lang="en-US" sz="1400" dirty="0" smtClean="0">
                <a:solidFill>
                  <a:schemeClr val="tx1"/>
                </a:solidFill>
              </a:rPr>
              <a:t>Interests/ Expertise:</a:t>
            </a:r>
          </a:p>
          <a:p>
            <a:r>
              <a:rPr lang="en-US" sz="1400" dirty="0" smtClean="0">
                <a:solidFill>
                  <a:schemeClr val="tx1"/>
                </a:solidFill>
              </a:rPr>
              <a:t>1- Texas Restaurants</a:t>
            </a:r>
          </a:p>
          <a:p>
            <a:r>
              <a:rPr lang="en-US" sz="1400" dirty="0" smtClean="0">
                <a:solidFill>
                  <a:schemeClr val="tx1"/>
                </a:solidFill>
              </a:rPr>
              <a:t>2- Anthropology</a:t>
            </a:r>
            <a:endParaRPr lang="en-US" sz="1400" dirty="0">
              <a:solidFill>
                <a:schemeClr val="tx1"/>
              </a:solidFill>
            </a:endParaRPr>
          </a:p>
        </p:txBody>
      </p:sp>
      <p:sp>
        <p:nvSpPr>
          <p:cNvPr id="16" name="Rectangle 15"/>
          <p:cNvSpPr/>
          <p:nvPr/>
        </p:nvSpPr>
        <p:spPr>
          <a:xfrm>
            <a:off x="381000" y="4953000"/>
            <a:ext cx="2667000" cy="12954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User Profile:</a:t>
            </a:r>
          </a:p>
          <a:p>
            <a:r>
              <a:rPr lang="en-US" sz="1400" dirty="0" smtClean="0">
                <a:solidFill>
                  <a:schemeClr val="tx1"/>
                </a:solidFill>
              </a:rPr>
              <a:t>Username: Bob</a:t>
            </a:r>
          </a:p>
          <a:p>
            <a:r>
              <a:rPr lang="en-US" sz="1400" dirty="0" smtClean="0">
                <a:solidFill>
                  <a:schemeClr val="tx1"/>
                </a:solidFill>
              </a:rPr>
              <a:t>Interests/ Expertise:</a:t>
            </a:r>
          </a:p>
          <a:p>
            <a:r>
              <a:rPr lang="en-US" sz="1400" dirty="0" smtClean="0">
                <a:solidFill>
                  <a:schemeClr val="tx1"/>
                </a:solidFill>
              </a:rPr>
              <a:t>1- Syria</a:t>
            </a:r>
          </a:p>
          <a:p>
            <a:r>
              <a:rPr lang="en-US" sz="1400" dirty="0" smtClean="0">
                <a:solidFill>
                  <a:schemeClr val="tx1"/>
                </a:solidFill>
              </a:rPr>
              <a:t>2- Computers and Technology</a:t>
            </a:r>
            <a:endParaRPr lang="en-US" sz="1400" dirty="0">
              <a:solidFill>
                <a:schemeClr val="tx1"/>
              </a:solidFill>
            </a:endParaRPr>
          </a:p>
        </p:txBody>
      </p:sp>
      <p:sp>
        <p:nvSpPr>
          <p:cNvPr id="18" name="Rounded Rectangular Callout 17"/>
          <p:cNvSpPr/>
          <p:nvPr/>
        </p:nvSpPr>
        <p:spPr>
          <a:xfrm>
            <a:off x="381000" y="2971800"/>
            <a:ext cx="3124200" cy="1143000"/>
          </a:xfrm>
          <a:prstGeom prst="wedgeRound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A1. </a:t>
            </a:r>
            <a:r>
              <a:rPr lang="en-US" sz="1400" dirty="0" smtClean="0">
                <a:solidFill>
                  <a:schemeClr val="tx1"/>
                </a:solidFill>
              </a:rPr>
              <a:t> For President Bashar al-Assad to step down, for the ruling Baath Party to allow other political parties, equal rights for Syria's ethnic and religious groups, and broad political freedoms.</a:t>
            </a:r>
            <a:endParaRPr lang="en-US" sz="1400" dirty="0">
              <a:solidFill>
                <a:schemeClr val="tx1"/>
              </a:solidFill>
            </a:endParaRPr>
          </a:p>
        </p:txBody>
      </p:sp>
      <p:sp>
        <p:nvSpPr>
          <p:cNvPr id="19" name="Rounded Rectangular Callout 18"/>
          <p:cNvSpPr/>
          <p:nvPr/>
        </p:nvSpPr>
        <p:spPr>
          <a:xfrm>
            <a:off x="457200" y="2133600"/>
            <a:ext cx="2895600" cy="685800"/>
          </a:xfrm>
          <a:prstGeom prst="wedgeRound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A2</a:t>
            </a:r>
            <a:r>
              <a:rPr lang="en-US" sz="1400" dirty="0" smtClean="0">
                <a:solidFill>
                  <a:schemeClr val="tx1"/>
                </a:solidFill>
              </a:rPr>
              <a:t>. Baath Party (governing party) , Arab Socialist Movement,  Arab Socialist Union, etc.</a:t>
            </a:r>
            <a:endParaRPr lang="en-US" sz="1400" dirty="0">
              <a:solidFill>
                <a:schemeClr val="tx1"/>
              </a:solidFill>
            </a:endParaRPr>
          </a:p>
        </p:txBody>
      </p:sp>
      <p:sp>
        <p:nvSpPr>
          <p:cNvPr id="20" name="Rounded Rectangular Callout 19"/>
          <p:cNvSpPr/>
          <p:nvPr/>
        </p:nvSpPr>
        <p:spPr>
          <a:xfrm>
            <a:off x="609600" y="1524000"/>
            <a:ext cx="2743200" cy="457200"/>
          </a:xfrm>
          <a:prstGeom prst="wedgeRound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A3. </a:t>
            </a:r>
            <a:r>
              <a:rPr lang="en-US" sz="1400" dirty="0" smtClean="0">
                <a:solidFill>
                  <a:schemeClr val="tx1"/>
                </a:solidFill>
              </a:rPr>
              <a:t>At … Square at 4 pm! I expect 10,000! </a:t>
            </a:r>
            <a:endParaRPr lang="en-US" sz="1400" dirty="0">
              <a:solidFill>
                <a:schemeClr val="tx1"/>
              </a:solidFill>
            </a:endParaRPr>
          </a:p>
        </p:txBody>
      </p:sp>
      <p:sp>
        <p:nvSpPr>
          <p:cNvPr id="22" name="Rectangle 21"/>
          <p:cNvSpPr/>
          <p:nvPr/>
        </p:nvSpPr>
        <p:spPr>
          <a:xfrm>
            <a:off x="3657600" y="2895600"/>
            <a:ext cx="1676400" cy="68580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C00000"/>
                </a:solidFill>
              </a:rPr>
              <a:t>Tag Bob with Syria politics</a:t>
            </a:r>
            <a:endParaRPr lang="en-US" sz="1600" b="1" dirty="0">
              <a:solidFill>
                <a:srgbClr val="C00000"/>
              </a:solidFill>
            </a:endParaRPr>
          </a:p>
        </p:txBody>
      </p:sp>
      <p:sp>
        <p:nvSpPr>
          <p:cNvPr id="24" name="Rectangle 23"/>
          <p:cNvSpPr/>
          <p:nvPr/>
        </p:nvSpPr>
        <p:spPr>
          <a:xfrm>
            <a:off x="3733800" y="1905000"/>
            <a:ext cx="1676400" cy="60960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C00000"/>
                </a:solidFill>
              </a:rPr>
              <a:t>Tag Bob with Syria activist</a:t>
            </a:r>
            <a:endParaRPr lang="en-US" sz="1600" b="1" dirty="0">
              <a:solidFill>
                <a:srgbClr val="C00000"/>
              </a:solidFill>
            </a:endParaRPr>
          </a:p>
        </p:txBody>
      </p:sp>
      <p:pic>
        <p:nvPicPr>
          <p:cNvPr id="1028" name="Picture 4" descr="C:\Users\nili\Desktop\Fall 2011\WPES presentation\logos\Aardvark-icon.jpg"/>
          <p:cNvPicPr>
            <a:picLocks noChangeAspect="1" noChangeArrowheads="1"/>
          </p:cNvPicPr>
          <p:nvPr/>
        </p:nvPicPr>
        <p:blipFill>
          <a:blip r:embed="rId5" cstate="print"/>
          <a:srcRect/>
          <a:stretch>
            <a:fillRect/>
          </a:stretch>
        </p:blipFill>
        <p:spPr bwMode="auto">
          <a:xfrm>
            <a:off x="3429000" y="4388894"/>
            <a:ext cx="1524000" cy="1069074"/>
          </a:xfrm>
          <a:prstGeom prst="rect">
            <a:avLst/>
          </a:prstGeom>
          <a:noFill/>
        </p:spPr>
      </p:pic>
      <p:cxnSp>
        <p:nvCxnSpPr>
          <p:cNvPr id="27" name="Curved Connector 26"/>
          <p:cNvCxnSpPr/>
          <p:nvPr/>
        </p:nvCxnSpPr>
        <p:spPr>
          <a:xfrm rot="10800000">
            <a:off x="2971800" y="4419600"/>
            <a:ext cx="2514600" cy="762000"/>
          </a:xfrm>
          <a:prstGeom prst="curvedConnector3">
            <a:avLst>
              <a:gd name="adj1" fmla="val 50000"/>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9" name="Curved Connector 28"/>
          <p:cNvCxnSpPr/>
          <p:nvPr/>
        </p:nvCxnSpPr>
        <p:spPr>
          <a:xfrm>
            <a:off x="2514600" y="4724400"/>
            <a:ext cx="2819400" cy="838200"/>
          </a:xfrm>
          <a:prstGeom prst="curvedConnector3">
            <a:avLst>
              <a:gd name="adj1" fmla="val 50000"/>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solidFill>
                  <a:schemeClr val="bg1"/>
                </a:solidFill>
              </a:rPr>
              <a:pPr/>
              <a:t>7</a:t>
            </a:fld>
            <a:endParaRPr lang="en-US" dirty="0">
              <a:solidFill>
                <a:schemeClr val="bg1"/>
              </a:solidFill>
            </a:endParaRPr>
          </a:p>
        </p:txBody>
      </p:sp>
      <p:sp>
        <p:nvSpPr>
          <p:cNvPr id="5" name="Title 1"/>
          <p:cNvSpPr txBox="1">
            <a:spLocks/>
          </p:cNvSpPr>
          <p:nvPr/>
        </p:nvSpPr>
        <p:spPr>
          <a:xfrm>
            <a:off x="457200" y="274638"/>
            <a:ext cx="8229600" cy="715962"/>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b="1" dirty="0" smtClean="0">
                <a:solidFill>
                  <a:srgbClr val="C00000"/>
                </a:solidFill>
                <a:latin typeface="+mj-lt"/>
                <a:ea typeface="+mj-ea"/>
                <a:cs typeface="+mj-cs"/>
              </a:rPr>
              <a:t>Our P2P design supports private queries </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b="1" dirty="0" smtClean="0">
                <a:solidFill>
                  <a:srgbClr val="C00000"/>
                </a:solidFill>
                <a:latin typeface="+mj-lt"/>
                <a:ea typeface="+mj-ea"/>
                <a:cs typeface="+mj-cs"/>
              </a:rPr>
              <a:t>and leverages social neighborhoods</a:t>
            </a:r>
            <a:endParaRPr kumimoji="0" lang="en-US" sz="3600" b="1" i="0" u="none" strike="noStrike" kern="1200" cap="none" spc="0" normalizeH="0" baseline="0" noProof="0" dirty="0">
              <a:ln>
                <a:noFill/>
              </a:ln>
              <a:solidFill>
                <a:srgbClr val="C00000"/>
              </a:solidFill>
              <a:effectLst/>
              <a:uLnTx/>
              <a:uFillTx/>
              <a:latin typeface="+mj-lt"/>
              <a:ea typeface="+mj-ea"/>
              <a:cs typeface="+mj-cs"/>
            </a:endParaRPr>
          </a:p>
        </p:txBody>
      </p:sp>
      <p:pic>
        <p:nvPicPr>
          <p:cNvPr id="4" name="Picture 3" descr="architecture.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1752600"/>
            <a:ext cx="8347889" cy="39624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We evaluate the privacy provided against </a:t>
            </a:r>
            <a:r>
              <a:rPr lang="en-US" dirty="0">
                <a:solidFill>
                  <a:srgbClr val="C00000"/>
                </a:solidFill>
              </a:rPr>
              <a:t>h</a:t>
            </a:r>
            <a:r>
              <a:rPr lang="en-US" dirty="0" smtClean="0">
                <a:solidFill>
                  <a:srgbClr val="C00000"/>
                </a:solidFill>
              </a:rPr>
              <a:t>onest-but-curious attackers</a:t>
            </a:r>
          </a:p>
        </p:txBody>
      </p:sp>
      <p:sp>
        <p:nvSpPr>
          <p:cNvPr id="3" name="Content Placeholder 2"/>
          <p:cNvSpPr>
            <a:spLocks noGrp="1"/>
          </p:cNvSpPr>
          <p:nvPr>
            <p:ph idx="1"/>
          </p:nvPr>
        </p:nvSpPr>
        <p:spPr>
          <a:xfrm>
            <a:off x="457200" y="1676400"/>
            <a:ext cx="8229600" cy="4876800"/>
          </a:xfrm>
        </p:spPr>
        <p:txBody>
          <a:bodyPr>
            <a:normAutofit/>
          </a:bodyPr>
          <a:lstStyle/>
          <a:p>
            <a:pPr>
              <a:buNone/>
            </a:pPr>
            <a:r>
              <a:rPr lang="en-US" dirty="0" smtClean="0"/>
              <a:t>Global Attacker: </a:t>
            </a:r>
            <a:r>
              <a:rPr lang="en-US" sz="2400" dirty="0" smtClean="0"/>
              <a:t>views all messages and infer the online/offline and idle status of all the nodes at any time</a:t>
            </a:r>
          </a:p>
          <a:p>
            <a:pPr>
              <a:buNone/>
            </a:pPr>
            <a:endParaRPr lang="en-US" sz="2400" dirty="0" smtClean="0"/>
          </a:p>
          <a:p>
            <a:pPr>
              <a:buNone/>
            </a:pPr>
            <a:r>
              <a:rPr lang="en-US" dirty="0" smtClean="0"/>
              <a:t>Colluding Attackers: </a:t>
            </a:r>
            <a:r>
              <a:rPr lang="en-US" sz="2400" dirty="0" smtClean="0"/>
              <a:t>some fraction of nodes are compromised and thus have partial knowledge</a:t>
            </a:r>
          </a:p>
          <a:p>
            <a:pPr>
              <a:buNone/>
            </a:pPr>
            <a:endParaRPr lang="en-US" sz="2400" dirty="0" smtClean="0"/>
          </a:p>
          <a:p>
            <a:pPr>
              <a:buNone/>
            </a:pPr>
            <a:r>
              <a:rPr lang="en-US" dirty="0" smtClean="0"/>
              <a:t>Capability</a:t>
            </a:r>
            <a:r>
              <a:rPr lang="en-US" sz="2400" dirty="0" smtClean="0"/>
              <a:t>: attackers can link (or not link) questions/answers from a particular expert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130841163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1219200"/>
          </a:xfrm>
        </p:spPr>
        <p:txBody>
          <a:bodyPr>
            <a:noAutofit/>
          </a:bodyPr>
          <a:lstStyle/>
          <a:p>
            <a:r>
              <a:rPr lang="en-US" sz="3200" dirty="0" smtClean="0">
                <a:solidFill>
                  <a:srgbClr val="C00000"/>
                </a:solidFill>
              </a:rPr>
              <a:t>Anonymity of users degrades over time; however if answers are not linkable, anonymity improves greatly.</a:t>
            </a:r>
          </a:p>
        </p:txBody>
      </p:sp>
      <p:sp>
        <p:nvSpPr>
          <p:cNvPr id="3" name="Content Placeholder 2"/>
          <p:cNvSpPr>
            <a:spLocks noGrp="1"/>
          </p:cNvSpPr>
          <p:nvPr>
            <p:ph idx="1"/>
          </p:nvPr>
        </p:nvSpPr>
        <p:spPr>
          <a:xfrm>
            <a:off x="304800" y="4800600"/>
            <a:ext cx="4724400" cy="1600200"/>
          </a:xfrm>
        </p:spPr>
        <p:txBody>
          <a:bodyPr>
            <a:normAutofit fontScale="85000" lnSpcReduction="10000"/>
          </a:bodyPr>
          <a:lstStyle/>
          <a:p>
            <a:pPr>
              <a:buNone/>
            </a:pPr>
            <a:r>
              <a:rPr lang="en-US" sz="2800" dirty="0" smtClean="0"/>
              <a:t>Simulation:</a:t>
            </a:r>
          </a:p>
          <a:p>
            <a:pPr marL="0" indent="0">
              <a:buNone/>
            </a:pPr>
            <a:r>
              <a:rPr lang="en-US" sz="2000" dirty="0" smtClean="0"/>
              <a:t>5 scale-free graphs with 60,000 nodes</a:t>
            </a:r>
          </a:p>
          <a:p>
            <a:pPr marL="0" indent="0">
              <a:buNone/>
            </a:pPr>
            <a:r>
              <a:rPr lang="en-US" sz="2000" dirty="0" smtClean="0"/>
              <a:t>Communities’ size:  85-115 nodes</a:t>
            </a:r>
          </a:p>
          <a:p>
            <a:pPr marL="0" indent="0">
              <a:buNone/>
            </a:pPr>
            <a:r>
              <a:rPr lang="en-US" sz="2000" dirty="0" smtClean="0"/>
              <a:t>Human models from Skype and Aardvark usage were used to simulate queries and answers.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152400" y="1784350"/>
            <a:ext cx="4648200" cy="2711450"/>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4641978" y="3048000"/>
            <a:ext cx="4502022" cy="26670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11749</TotalTime>
  <Words>3339</Words>
  <Application>Microsoft Macintosh PowerPoint</Application>
  <PresentationFormat>On-screen Show (4:3)</PresentationFormat>
  <Paragraphs>263</Paragraphs>
  <Slides>16</Slides>
  <Notes>13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Pythia:  A Privacy Aware, Peer-to-Peer Network for Social Search</vt:lpstr>
      <vt:lpstr>The “village model”  Searching for the right person </vt:lpstr>
      <vt:lpstr>The “library model” of finding the right page, doesn’t always work (Not everything can be Googled!)</vt:lpstr>
      <vt:lpstr>Centralized architectures leverage personal information to provide better answers  but are not ideal for privacy</vt:lpstr>
      <vt:lpstr>Objective:  Design a privacy-aware peer-to-peer social network to support sensitive Q&amp;A</vt:lpstr>
      <vt:lpstr>Our main goal is to provide  “expertise unlinkability”</vt:lpstr>
      <vt:lpstr>PowerPoint Presentation</vt:lpstr>
      <vt:lpstr>We evaluate the privacy provided against honest-but-curious attackers</vt:lpstr>
      <vt:lpstr>Anonymity of users degrades over time; however if answers are not linkable, anonymity improves greatly.</vt:lpstr>
      <vt:lpstr>Discussion</vt:lpstr>
      <vt:lpstr>Thank you!</vt:lpstr>
      <vt:lpstr>PowerPoint Presentation</vt:lpstr>
      <vt:lpstr>Q&amp;A forums don’t actively locate experts</vt:lpstr>
      <vt:lpstr>Social search leverages humans for more relevant results</vt:lpstr>
      <vt:lpstr>PowerPoint Presentation</vt:lpstr>
      <vt:lpstr>Our main goal is to provide  “expertise unlinkability”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Pythia:  A Privacy Aware, Peer-to-Peer Network for Social Search</dc:title>
  <dc:creator>nili</dc:creator>
  <cp:lastModifiedBy>Shirin Nilizadeh</cp:lastModifiedBy>
  <cp:revision>481</cp:revision>
  <dcterms:created xsi:type="dcterms:W3CDTF">2010-09-17T14:56:05Z</dcterms:created>
  <dcterms:modified xsi:type="dcterms:W3CDTF">2011-10-17T03:11:34Z</dcterms:modified>
</cp:coreProperties>
</file>