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5" r:id="rId3"/>
    <p:sldId id="331" r:id="rId4"/>
    <p:sldId id="300" r:id="rId5"/>
    <p:sldId id="301" r:id="rId6"/>
    <p:sldId id="337" r:id="rId7"/>
    <p:sldId id="325" r:id="rId8"/>
    <p:sldId id="304" r:id="rId9"/>
    <p:sldId id="338" r:id="rId10"/>
    <p:sldId id="307" r:id="rId11"/>
    <p:sldId id="309" r:id="rId12"/>
    <p:sldId id="336" r:id="rId13"/>
    <p:sldId id="327" r:id="rId14"/>
    <p:sldId id="316" r:id="rId15"/>
    <p:sldId id="317" r:id="rId16"/>
    <p:sldId id="318" r:id="rId17"/>
    <p:sldId id="319" r:id="rId18"/>
    <p:sldId id="320" r:id="rId19"/>
    <p:sldId id="323" r:id="rId20"/>
    <p:sldId id="322" r:id="rId21"/>
    <p:sldId id="314" r:id="rId22"/>
    <p:sldId id="33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2A"/>
    <a:srgbClr val="FF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0" autoAdjust="0"/>
    <p:restoredTop sz="92822" autoAdjust="0"/>
  </p:normalViewPr>
  <p:slideViewPr>
    <p:cSldViewPr>
      <p:cViewPr>
        <p:scale>
          <a:sx n="125" d="100"/>
          <a:sy n="125" d="100"/>
        </p:scale>
        <p:origin x="-8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291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DA63C2-6200-4C3F-89CC-470421B83C4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BB8E33F-D072-465A-B834-EF3DF3E02FDA}">
      <dgm:prSet phldrT="[Text]" custT="1"/>
      <dgm:spPr/>
      <dgm:t>
        <a:bodyPr/>
        <a:lstStyle/>
        <a:p>
          <a:r>
            <a:rPr lang="en-US" sz="2000" dirty="0" smtClean="0"/>
            <a:t>Object</a:t>
          </a:r>
          <a:endParaRPr lang="en-US" sz="2000" dirty="0"/>
        </a:p>
      </dgm:t>
    </dgm:pt>
    <dgm:pt modelId="{6273653C-B786-41AB-A04C-C759B64B3778}" type="parTrans" cxnId="{F90E4C7D-1E4C-4D4B-925A-4CA67A394EBE}">
      <dgm:prSet/>
      <dgm:spPr/>
      <dgm:t>
        <a:bodyPr/>
        <a:lstStyle/>
        <a:p>
          <a:endParaRPr lang="en-US" sz="2000"/>
        </a:p>
      </dgm:t>
    </dgm:pt>
    <dgm:pt modelId="{2FFF3E98-16E1-4CF4-91A8-E1F6A7968B2C}" type="sibTrans" cxnId="{F90E4C7D-1E4C-4D4B-925A-4CA67A394EBE}">
      <dgm:prSet/>
      <dgm:spPr/>
      <dgm:t>
        <a:bodyPr/>
        <a:lstStyle/>
        <a:p>
          <a:endParaRPr lang="en-US" sz="2000"/>
        </a:p>
      </dgm:t>
    </dgm:pt>
    <dgm:pt modelId="{4CE483B3-692E-474F-AB6C-0B2A456022FC}">
      <dgm:prSet phldrT="[Text]" custT="1"/>
      <dgm:spPr/>
      <dgm:t>
        <a:bodyPr/>
        <a:lstStyle/>
        <a:p>
          <a:r>
            <a:rPr lang="en-US" sz="2000" dirty="0" smtClean="0"/>
            <a:t>Data</a:t>
          </a:r>
          <a:endParaRPr lang="en-US" sz="2000" dirty="0"/>
        </a:p>
      </dgm:t>
    </dgm:pt>
    <dgm:pt modelId="{F768CACB-388F-4B07-AB73-CEC0E0AB778A}" type="parTrans" cxnId="{382C3CD4-C7B7-464E-B51C-CCDA29E6B896}">
      <dgm:prSet/>
      <dgm:spPr/>
      <dgm:t>
        <a:bodyPr/>
        <a:lstStyle/>
        <a:p>
          <a:endParaRPr lang="en-US" sz="2000"/>
        </a:p>
      </dgm:t>
    </dgm:pt>
    <dgm:pt modelId="{05C5186D-12E9-4DE5-9056-5D009B999D02}" type="sibTrans" cxnId="{382C3CD4-C7B7-464E-B51C-CCDA29E6B896}">
      <dgm:prSet/>
      <dgm:spPr/>
      <dgm:t>
        <a:bodyPr/>
        <a:lstStyle/>
        <a:p>
          <a:endParaRPr lang="en-US" sz="2000"/>
        </a:p>
      </dgm:t>
    </dgm:pt>
    <dgm:pt modelId="{E80A3073-8F9E-4A34-9D48-34E0C9A86F3B}">
      <dgm:prSet phldrT="[Text]" custT="1"/>
      <dgm:spPr/>
      <dgm:t>
        <a:bodyPr/>
        <a:lstStyle/>
        <a:p>
          <a:r>
            <a:rPr lang="en-US" sz="2000" dirty="0" smtClean="0"/>
            <a:t>Policy</a:t>
          </a:r>
          <a:endParaRPr lang="en-US" sz="2000" dirty="0"/>
        </a:p>
      </dgm:t>
    </dgm:pt>
    <dgm:pt modelId="{E9429878-FACD-4081-BB30-FE50681347DC}" type="parTrans" cxnId="{00DED9DF-4999-43F2-8FD7-595D6A259A1E}">
      <dgm:prSet/>
      <dgm:spPr/>
      <dgm:t>
        <a:bodyPr/>
        <a:lstStyle/>
        <a:p>
          <a:endParaRPr lang="en-US" sz="2000"/>
        </a:p>
      </dgm:t>
    </dgm:pt>
    <dgm:pt modelId="{25019BCC-D98B-4E1A-BE50-2D21B8CA6BC8}" type="sibTrans" cxnId="{00DED9DF-4999-43F2-8FD7-595D6A259A1E}">
      <dgm:prSet/>
      <dgm:spPr/>
      <dgm:t>
        <a:bodyPr/>
        <a:lstStyle/>
        <a:p>
          <a:endParaRPr lang="en-US" sz="2000"/>
        </a:p>
      </dgm:t>
    </dgm:pt>
    <dgm:pt modelId="{60CEFF9F-BD63-449E-A473-3F8253241764}">
      <dgm:prSet phldrT="[Text]" custT="1"/>
      <dgm:spPr/>
      <dgm:t>
        <a:bodyPr/>
        <a:lstStyle/>
        <a:p>
          <a:r>
            <a:rPr lang="en-US" sz="2000" dirty="0" smtClean="0"/>
            <a:t>Reference List</a:t>
          </a:r>
          <a:endParaRPr lang="en-US" sz="2000" dirty="0"/>
        </a:p>
      </dgm:t>
    </dgm:pt>
    <dgm:pt modelId="{EC551C17-EE20-4C71-B6AC-74FBD3584C4D}" type="parTrans" cxnId="{F64302FE-9E90-4A8E-8FFA-F67888FAFFD2}">
      <dgm:prSet/>
      <dgm:spPr/>
      <dgm:t>
        <a:bodyPr/>
        <a:lstStyle/>
        <a:p>
          <a:endParaRPr lang="en-US" sz="2000"/>
        </a:p>
      </dgm:t>
    </dgm:pt>
    <dgm:pt modelId="{1A7DE197-4633-4537-8EAF-C3C078FA3979}" type="sibTrans" cxnId="{F64302FE-9E90-4A8E-8FFA-F67888FAFFD2}">
      <dgm:prSet/>
      <dgm:spPr/>
      <dgm:t>
        <a:bodyPr/>
        <a:lstStyle/>
        <a:p>
          <a:endParaRPr lang="en-US" sz="2000"/>
        </a:p>
      </dgm:t>
    </dgm:pt>
    <dgm:pt modelId="{8616FA82-550A-436E-8D8A-50D81AE7F1FF}" type="pres">
      <dgm:prSet presAssocID="{6BDA63C2-6200-4C3F-89CC-470421B83C45}" presName="diagram" presStyleCnt="0">
        <dgm:presLayoutVars>
          <dgm:chPref val="1"/>
          <dgm:dir/>
          <dgm:animOne val="branch"/>
          <dgm:animLvl val="lvl"/>
          <dgm:resizeHandles/>
        </dgm:presLayoutVars>
      </dgm:prSet>
      <dgm:spPr/>
      <dgm:t>
        <a:bodyPr/>
        <a:lstStyle/>
        <a:p>
          <a:endParaRPr lang="en-US"/>
        </a:p>
      </dgm:t>
    </dgm:pt>
    <dgm:pt modelId="{9D0CF80B-3E88-4BF2-BD21-B84D414A5E64}" type="pres">
      <dgm:prSet presAssocID="{7BB8E33F-D072-465A-B834-EF3DF3E02FDA}" presName="root" presStyleCnt="0"/>
      <dgm:spPr/>
    </dgm:pt>
    <dgm:pt modelId="{D04D184A-C4FC-4E2B-AC8F-002DB6040927}" type="pres">
      <dgm:prSet presAssocID="{7BB8E33F-D072-465A-B834-EF3DF3E02FDA}" presName="rootComposite" presStyleCnt="0"/>
      <dgm:spPr/>
    </dgm:pt>
    <dgm:pt modelId="{0B7DC9AF-6652-4B9B-9A18-9D5D0BF6D958}" type="pres">
      <dgm:prSet presAssocID="{7BB8E33F-D072-465A-B834-EF3DF3E02FDA}" presName="rootText" presStyleLbl="node1" presStyleIdx="0" presStyleCnt="1"/>
      <dgm:spPr/>
      <dgm:t>
        <a:bodyPr/>
        <a:lstStyle/>
        <a:p>
          <a:endParaRPr lang="en-US"/>
        </a:p>
      </dgm:t>
    </dgm:pt>
    <dgm:pt modelId="{EEE86712-E066-4CB0-BAFE-A936672BDA58}" type="pres">
      <dgm:prSet presAssocID="{7BB8E33F-D072-465A-B834-EF3DF3E02FDA}" presName="rootConnector" presStyleLbl="node1" presStyleIdx="0" presStyleCnt="1"/>
      <dgm:spPr/>
      <dgm:t>
        <a:bodyPr/>
        <a:lstStyle/>
        <a:p>
          <a:endParaRPr lang="en-US"/>
        </a:p>
      </dgm:t>
    </dgm:pt>
    <dgm:pt modelId="{13B8E4B7-8A74-406B-95D4-7DD54A8D6729}" type="pres">
      <dgm:prSet presAssocID="{7BB8E33F-D072-465A-B834-EF3DF3E02FDA}" presName="childShape" presStyleCnt="0"/>
      <dgm:spPr/>
    </dgm:pt>
    <dgm:pt modelId="{FBDBB793-01AD-48E3-8780-42CC1DAE00B7}" type="pres">
      <dgm:prSet presAssocID="{F768CACB-388F-4B07-AB73-CEC0E0AB778A}" presName="Name13" presStyleLbl="parChTrans1D2" presStyleIdx="0" presStyleCnt="3"/>
      <dgm:spPr/>
      <dgm:t>
        <a:bodyPr/>
        <a:lstStyle/>
        <a:p>
          <a:endParaRPr lang="en-US"/>
        </a:p>
      </dgm:t>
    </dgm:pt>
    <dgm:pt modelId="{8C381149-309D-49A5-BA6D-983DAE27FD5D}" type="pres">
      <dgm:prSet presAssocID="{4CE483B3-692E-474F-AB6C-0B2A456022FC}" presName="childText" presStyleLbl="bgAcc1" presStyleIdx="0" presStyleCnt="3" custScaleX="176309">
        <dgm:presLayoutVars>
          <dgm:bulletEnabled val="1"/>
        </dgm:presLayoutVars>
      </dgm:prSet>
      <dgm:spPr/>
      <dgm:t>
        <a:bodyPr/>
        <a:lstStyle/>
        <a:p>
          <a:endParaRPr lang="en-US"/>
        </a:p>
      </dgm:t>
    </dgm:pt>
    <dgm:pt modelId="{2159E765-B007-4AB7-986E-10A9E90462C9}" type="pres">
      <dgm:prSet presAssocID="{E9429878-FACD-4081-BB30-FE50681347DC}" presName="Name13" presStyleLbl="parChTrans1D2" presStyleIdx="1" presStyleCnt="3"/>
      <dgm:spPr/>
      <dgm:t>
        <a:bodyPr/>
        <a:lstStyle/>
        <a:p>
          <a:endParaRPr lang="en-US"/>
        </a:p>
      </dgm:t>
    </dgm:pt>
    <dgm:pt modelId="{2D573989-C54A-42D5-8F6F-965C9AD6DC8E}" type="pres">
      <dgm:prSet presAssocID="{E80A3073-8F9E-4A34-9D48-34E0C9A86F3B}" presName="childText" presStyleLbl="bgAcc1" presStyleIdx="1" presStyleCnt="3" custScaleX="176309">
        <dgm:presLayoutVars>
          <dgm:bulletEnabled val="1"/>
        </dgm:presLayoutVars>
      </dgm:prSet>
      <dgm:spPr/>
      <dgm:t>
        <a:bodyPr/>
        <a:lstStyle/>
        <a:p>
          <a:endParaRPr lang="en-US"/>
        </a:p>
      </dgm:t>
    </dgm:pt>
    <dgm:pt modelId="{DCBCB6AA-2FDB-4A95-9FC9-08653881F5E2}" type="pres">
      <dgm:prSet presAssocID="{EC551C17-EE20-4C71-B6AC-74FBD3584C4D}" presName="Name13" presStyleLbl="parChTrans1D2" presStyleIdx="2" presStyleCnt="3"/>
      <dgm:spPr/>
      <dgm:t>
        <a:bodyPr/>
        <a:lstStyle/>
        <a:p>
          <a:endParaRPr lang="en-US"/>
        </a:p>
      </dgm:t>
    </dgm:pt>
    <dgm:pt modelId="{7FB328F5-91EB-4AA3-A4C3-030C2A93BF0C}" type="pres">
      <dgm:prSet presAssocID="{60CEFF9F-BD63-449E-A473-3F8253241764}" presName="childText" presStyleLbl="bgAcc1" presStyleIdx="2" presStyleCnt="3" custScaleX="176309">
        <dgm:presLayoutVars>
          <dgm:bulletEnabled val="1"/>
        </dgm:presLayoutVars>
      </dgm:prSet>
      <dgm:spPr/>
      <dgm:t>
        <a:bodyPr/>
        <a:lstStyle/>
        <a:p>
          <a:endParaRPr lang="en-US"/>
        </a:p>
      </dgm:t>
    </dgm:pt>
  </dgm:ptLst>
  <dgm:cxnLst>
    <dgm:cxn modelId="{E738A4FE-21CE-5C4F-87D4-E31E2AC29225}" type="presOf" srcId="{7BB8E33F-D072-465A-B834-EF3DF3E02FDA}" destId="{0B7DC9AF-6652-4B9B-9A18-9D5D0BF6D958}" srcOrd="0" destOrd="0" presId="urn:microsoft.com/office/officeart/2005/8/layout/hierarchy3"/>
    <dgm:cxn modelId="{F64302FE-9E90-4A8E-8FFA-F67888FAFFD2}" srcId="{7BB8E33F-D072-465A-B834-EF3DF3E02FDA}" destId="{60CEFF9F-BD63-449E-A473-3F8253241764}" srcOrd="2" destOrd="0" parTransId="{EC551C17-EE20-4C71-B6AC-74FBD3584C4D}" sibTransId="{1A7DE197-4633-4537-8EAF-C3C078FA3979}"/>
    <dgm:cxn modelId="{82EE12F6-2EBF-5544-85F4-9809DD53F098}" type="presOf" srcId="{EC551C17-EE20-4C71-B6AC-74FBD3584C4D}" destId="{DCBCB6AA-2FDB-4A95-9FC9-08653881F5E2}" srcOrd="0" destOrd="0" presId="urn:microsoft.com/office/officeart/2005/8/layout/hierarchy3"/>
    <dgm:cxn modelId="{9C726B34-B325-5F47-A916-4DA53D1515CB}" type="presOf" srcId="{E80A3073-8F9E-4A34-9D48-34E0C9A86F3B}" destId="{2D573989-C54A-42D5-8F6F-965C9AD6DC8E}" srcOrd="0" destOrd="0" presId="urn:microsoft.com/office/officeart/2005/8/layout/hierarchy3"/>
    <dgm:cxn modelId="{270E3AAE-1A2C-A149-9D46-76E742CA4F07}" type="presOf" srcId="{7BB8E33F-D072-465A-B834-EF3DF3E02FDA}" destId="{EEE86712-E066-4CB0-BAFE-A936672BDA58}" srcOrd="1" destOrd="0" presId="urn:microsoft.com/office/officeart/2005/8/layout/hierarchy3"/>
    <dgm:cxn modelId="{066B7BB4-5E55-6846-AEF2-E2DDF0DD332D}" type="presOf" srcId="{F768CACB-388F-4B07-AB73-CEC0E0AB778A}" destId="{FBDBB793-01AD-48E3-8780-42CC1DAE00B7}" srcOrd="0" destOrd="0" presId="urn:microsoft.com/office/officeart/2005/8/layout/hierarchy3"/>
    <dgm:cxn modelId="{FDB38F42-2E5B-874C-8CBE-1113FEC05E5E}" type="presOf" srcId="{4CE483B3-692E-474F-AB6C-0B2A456022FC}" destId="{8C381149-309D-49A5-BA6D-983DAE27FD5D}" srcOrd="0" destOrd="0" presId="urn:microsoft.com/office/officeart/2005/8/layout/hierarchy3"/>
    <dgm:cxn modelId="{00DED9DF-4999-43F2-8FD7-595D6A259A1E}" srcId="{7BB8E33F-D072-465A-B834-EF3DF3E02FDA}" destId="{E80A3073-8F9E-4A34-9D48-34E0C9A86F3B}" srcOrd="1" destOrd="0" parTransId="{E9429878-FACD-4081-BB30-FE50681347DC}" sibTransId="{25019BCC-D98B-4E1A-BE50-2D21B8CA6BC8}"/>
    <dgm:cxn modelId="{E015C95F-047A-CE4E-B0B1-45184ADA9071}" type="presOf" srcId="{E9429878-FACD-4081-BB30-FE50681347DC}" destId="{2159E765-B007-4AB7-986E-10A9E90462C9}" srcOrd="0" destOrd="0" presId="urn:microsoft.com/office/officeart/2005/8/layout/hierarchy3"/>
    <dgm:cxn modelId="{96632743-690B-AE44-B238-F5B7EB8A86EA}" type="presOf" srcId="{6BDA63C2-6200-4C3F-89CC-470421B83C45}" destId="{8616FA82-550A-436E-8D8A-50D81AE7F1FF}" srcOrd="0" destOrd="0" presId="urn:microsoft.com/office/officeart/2005/8/layout/hierarchy3"/>
    <dgm:cxn modelId="{028A97D3-5098-1F4B-85EC-BF25093B8A83}" type="presOf" srcId="{60CEFF9F-BD63-449E-A473-3F8253241764}" destId="{7FB328F5-91EB-4AA3-A4C3-030C2A93BF0C}" srcOrd="0" destOrd="0" presId="urn:microsoft.com/office/officeart/2005/8/layout/hierarchy3"/>
    <dgm:cxn modelId="{382C3CD4-C7B7-464E-B51C-CCDA29E6B896}" srcId="{7BB8E33F-D072-465A-B834-EF3DF3E02FDA}" destId="{4CE483B3-692E-474F-AB6C-0B2A456022FC}" srcOrd="0" destOrd="0" parTransId="{F768CACB-388F-4B07-AB73-CEC0E0AB778A}" sibTransId="{05C5186D-12E9-4DE5-9056-5D009B999D02}"/>
    <dgm:cxn modelId="{F90E4C7D-1E4C-4D4B-925A-4CA67A394EBE}" srcId="{6BDA63C2-6200-4C3F-89CC-470421B83C45}" destId="{7BB8E33F-D072-465A-B834-EF3DF3E02FDA}" srcOrd="0" destOrd="0" parTransId="{6273653C-B786-41AB-A04C-C759B64B3778}" sibTransId="{2FFF3E98-16E1-4CF4-91A8-E1F6A7968B2C}"/>
    <dgm:cxn modelId="{8F46D0CB-5DD2-614A-A8E8-46B525E5F274}" type="presParOf" srcId="{8616FA82-550A-436E-8D8A-50D81AE7F1FF}" destId="{9D0CF80B-3E88-4BF2-BD21-B84D414A5E64}" srcOrd="0" destOrd="0" presId="urn:microsoft.com/office/officeart/2005/8/layout/hierarchy3"/>
    <dgm:cxn modelId="{4D213B18-A1B6-2241-B410-9E57D74A8F9C}" type="presParOf" srcId="{9D0CF80B-3E88-4BF2-BD21-B84D414A5E64}" destId="{D04D184A-C4FC-4E2B-AC8F-002DB6040927}" srcOrd="0" destOrd="0" presId="urn:microsoft.com/office/officeart/2005/8/layout/hierarchy3"/>
    <dgm:cxn modelId="{FC5BFC7A-27B0-FF4D-9B2A-CC40F90BB108}" type="presParOf" srcId="{D04D184A-C4FC-4E2B-AC8F-002DB6040927}" destId="{0B7DC9AF-6652-4B9B-9A18-9D5D0BF6D958}" srcOrd="0" destOrd="0" presId="urn:microsoft.com/office/officeart/2005/8/layout/hierarchy3"/>
    <dgm:cxn modelId="{651C434A-19D6-3F4A-AF92-B9B029377F99}" type="presParOf" srcId="{D04D184A-C4FC-4E2B-AC8F-002DB6040927}" destId="{EEE86712-E066-4CB0-BAFE-A936672BDA58}" srcOrd="1" destOrd="0" presId="urn:microsoft.com/office/officeart/2005/8/layout/hierarchy3"/>
    <dgm:cxn modelId="{759C7BB5-159A-944B-BBA6-AEB686EBBEC4}" type="presParOf" srcId="{9D0CF80B-3E88-4BF2-BD21-B84D414A5E64}" destId="{13B8E4B7-8A74-406B-95D4-7DD54A8D6729}" srcOrd="1" destOrd="0" presId="urn:microsoft.com/office/officeart/2005/8/layout/hierarchy3"/>
    <dgm:cxn modelId="{94ACB9A0-79B5-E144-ABBB-277562F35FBB}" type="presParOf" srcId="{13B8E4B7-8A74-406B-95D4-7DD54A8D6729}" destId="{FBDBB793-01AD-48E3-8780-42CC1DAE00B7}" srcOrd="0" destOrd="0" presId="urn:microsoft.com/office/officeart/2005/8/layout/hierarchy3"/>
    <dgm:cxn modelId="{B4E7100F-3DD0-2E44-8AA5-48CDA1EC0C2E}" type="presParOf" srcId="{13B8E4B7-8A74-406B-95D4-7DD54A8D6729}" destId="{8C381149-309D-49A5-BA6D-983DAE27FD5D}" srcOrd="1" destOrd="0" presId="urn:microsoft.com/office/officeart/2005/8/layout/hierarchy3"/>
    <dgm:cxn modelId="{5AD467E7-6D4A-A643-8263-01A6E97A8713}" type="presParOf" srcId="{13B8E4B7-8A74-406B-95D4-7DD54A8D6729}" destId="{2159E765-B007-4AB7-986E-10A9E90462C9}" srcOrd="2" destOrd="0" presId="urn:microsoft.com/office/officeart/2005/8/layout/hierarchy3"/>
    <dgm:cxn modelId="{39D74A3C-3D8F-0C43-BDE4-2A0D2CAC27DC}" type="presParOf" srcId="{13B8E4B7-8A74-406B-95D4-7DD54A8D6729}" destId="{2D573989-C54A-42D5-8F6F-965C9AD6DC8E}" srcOrd="3" destOrd="0" presId="urn:microsoft.com/office/officeart/2005/8/layout/hierarchy3"/>
    <dgm:cxn modelId="{BB19DF0C-DFC0-BE4E-B55F-C6D8CC204804}" type="presParOf" srcId="{13B8E4B7-8A74-406B-95D4-7DD54A8D6729}" destId="{DCBCB6AA-2FDB-4A95-9FC9-08653881F5E2}" srcOrd="4" destOrd="0" presId="urn:microsoft.com/office/officeart/2005/8/layout/hierarchy3"/>
    <dgm:cxn modelId="{B7542EDB-982E-3344-AA35-B6819468B4C4}" type="presParOf" srcId="{13B8E4B7-8A74-406B-95D4-7DD54A8D6729}" destId="{7FB328F5-91EB-4AA3-A4C3-030C2A93BF0C}"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A63C2-6200-4C3F-89CC-470421B83C4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7BB8E33F-D072-465A-B834-EF3DF3E02FDA}">
      <dgm:prSet phldrT="[Text]" custT="1"/>
      <dgm:spPr/>
      <dgm:t>
        <a:bodyPr/>
        <a:lstStyle/>
        <a:p>
          <a:r>
            <a:rPr lang="en-US" sz="1800" dirty="0" smtClean="0"/>
            <a:t>Object</a:t>
          </a:r>
          <a:endParaRPr lang="en-US" sz="1800" dirty="0"/>
        </a:p>
      </dgm:t>
    </dgm:pt>
    <dgm:pt modelId="{6273653C-B786-41AB-A04C-C759B64B3778}" type="parTrans" cxnId="{F90E4C7D-1E4C-4D4B-925A-4CA67A394EBE}">
      <dgm:prSet/>
      <dgm:spPr/>
      <dgm:t>
        <a:bodyPr/>
        <a:lstStyle/>
        <a:p>
          <a:endParaRPr lang="en-US" sz="1400"/>
        </a:p>
      </dgm:t>
    </dgm:pt>
    <dgm:pt modelId="{2FFF3E98-16E1-4CF4-91A8-E1F6A7968B2C}" type="sibTrans" cxnId="{F90E4C7D-1E4C-4D4B-925A-4CA67A394EBE}">
      <dgm:prSet/>
      <dgm:spPr/>
      <dgm:t>
        <a:bodyPr/>
        <a:lstStyle/>
        <a:p>
          <a:endParaRPr lang="en-US" sz="1400"/>
        </a:p>
      </dgm:t>
    </dgm:pt>
    <dgm:pt modelId="{4CE483B3-692E-474F-AB6C-0B2A456022FC}">
      <dgm:prSet phldrT="[Text]" custT="1"/>
      <dgm:spPr/>
      <dgm:t>
        <a:bodyPr/>
        <a:lstStyle/>
        <a:p>
          <a:r>
            <a:rPr lang="en-US" sz="1600" dirty="0" smtClean="0"/>
            <a:t>Like!</a:t>
          </a:r>
          <a:endParaRPr lang="en-US" sz="1600" dirty="0"/>
        </a:p>
      </dgm:t>
    </dgm:pt>
    <dgm:pt modelId="{F768CACB-388F-4B07-AB73-CEC0E0AB778A}" type="parTrans" cxnId="{382C3CD4-C7B7-464E-B51C-CCDA29E6B896}">
      <dgm:prSet/>
      <dgm:spPr/>
      <dgm:t>
        <a:bodyPr/>
        <a:lstStyle/>
        <a:p>
          <a:endParaRPr lang="en-US" sz="1400"/>
        </a:p>
      </dgm:t>
    </dgm:pt>
    <dgm:pt modelId="{05C5186D-12E9-4DE5-9056-5D009B999D02}" type="sibTrans" cxnId="{382C3CD4-C7B7-464E-B51C-CCDA29E6B896}">
      <dgm:prSet/>
      <dgm:spPr/>
      <dgm:t>
        <a:bodyPr/>
        <a:lstStyle/>
        <a:p>
          <a:endParaRPr lang="en-US" sz="1400"/>
        </a:p>
      </dgm:t>
    </dgm:pt>
    <dgm:pt modelId="{E80A3073-8F9E-4A34-9D48-34E0C9A86F3B}">
      <dgm:prSet phldrT="[Text]" custT="1"/>
      <dgm:spPr/>
      <dgm:t>
        <a:bodyPr/>
        <a:lstStyle/>
        <a:p>
          <a:r>
            <a:rPr lang="en-US" sz="1600" dirty="0" smtClean="0"/>
            <a:t>Bob’s policy</a:t>
          </a:r>
          <a:endParaRPr lang="en-US" sz="1600" dirty="0"/>
        </a:p>
      </dgm:t>
    </dgm:pt>
    <dgm:pt modelId="{E9429878-FACD-4081-BB30-FE50681347DC}" type="parTrans" cxnId="{00DED9DF-4999-43F2-8FD7-595D6A259A1E}">
      <dgm:prSet/>
      <dgm:spPr/>
      <dgm:t>
        <a:bodyPr/>
        <a:lstStyle/>
        <a:p>
          <a:endParaRPr lang="en-US" sz="1400"/>
        </a:p>
      </dgm:t>
    </dgm:pt>
    <dgm:pt modelId="{25019BCC-D98B-4E1A-BE50-2D21B8CA6BC8}" type="sibTrans" cxnId="{00DED9DF-4999-43F2-8FD7-595D6A259A1E}">
      <dgm:prSet/>
      <dgm:spPr/>
      <dgm:t>
        <a:bodyPr/>
        <a:lstStyle/>
        <a:p>
          <a:endParaRPr lang="en-US" sz="1400"/>
        </a:p>
      </dgm:t>
    </dgm:pt>
    <dgm:pt modelId="{8616FA82-550A-436E-8D8A-50D81AE7F1FF}" type="pres">
      <dgm:prSet presAssocID="{6BDA63C2-6200-4C3F-89CC-470421B83C45}" presName="diagram" presStyleCnt="0">
        <dgm:presLayoutVars>
          <dgm:chPref val="1"/>
          <dgm:dir/>
          <dgm:animOne val="branch"/>
          <dgm:animLvl val="lvl"/>
          <dgm:resizeHandles/>
        </dgm:presLayoutVars>
      </dgm:prSet>
      <dgm:spPr/>
      <dgm:t>
        <a:bodyPr/>
        <a:lstStyle/>
        <a:p>
          <a:endParaRPr lang="en-US"/>
        </a:p>
      </dgm:t>
    </dgm:pt>
    <dgm:pt modelId="{9D0CF80B-3E88-4BF2-BD21-B84D414A5E64}" type="pres">
      <dgm:prSet presAssocID="{7BB8E33F-D072-465A-B834-EF3DF3E02FDA}" presName="root" presStyleCnt="0"/>
      <dgm:spPr/>
    </dgm:pt>
    <dgm:pt modelId="{D04D184A-C4FC-4E2B-AC8F-002DB6040927}" type="pres">
      <dgm:prSet presAssocID="{7BB8E33F-D072-465A-B834-EF3DF3E02FDA}" presName="rootComposite" presStyleCnt="0"/>
      <dgm:spPr/>
    </dgm:pt>
    <dgm:pt modelId="{0B7DC9AF-6652-4B9B-9A18-9D5D0BF6D958}" type="pres">
      <dgm:prSet presAssocID="{7BB8E33F-D072-465A-B834-EF3DF3E02FDA}" presName="rootText" presStyleLbl="node1" presStyleIdx="0" presStyleCnt="1"/>
      <dgm:spPr/>
      <dgm:t>
        <a:bodyPr/>
        <a:lstStyle/>
        <a:p>
          <a:endParaRPr lang="en-US"/>
        </a:p>
      </dgm:t>
    </dgm:pt>
    <dgm:pt modelId="{EEE86712-E066-4CB0-BAFE-A936672BDA58}" type="pres">
      <dgm:prSet presAssocID="{7BB8E33F-D072-465A-B834-EF3DF3E02FDA}" presName="rootConnector" presStyleLbl="node1" presStyleIdx="0" presStyleCnt="1"/>
      <dgm:spPr/>
      <dgm:t>
        <a:bodyPr/>
        <a:lstStyle/>
        <a:p>
          <a:endParaRPr lang="en-US"/>
        </a:p>
      </dgm:t>
    </dgm:pt>
    <dgm:pt modelId="{13B8E4B7-8A74-406B-95D4-7DD54A8D6729}" type="pres">
      <dgm:prSet presAssocID="{7BB8E33F-D072-465A-B834-EF3DF3E02FDA}" presName="childShape" presStyleCnt="0"/>
      <dgm:spPr/>
    </dgm:pt>
    <dgm:pt modelId="{FBDBB793-01AD-48E3-8780-42CC1DAE00B7}" type="pres">
      <dgm:prSet presAssocID="{F768CACB-388F-4B07-AB73-CEC0E0AB778A}" presName="Name13" presStyleLbl="parChTrans1D2" presStyleIdx="0" presStyleCnt="2"/>
      <dgm:spPr/>
      <dgm:t>
        <a:bodyPr/>
        <a:lstStyle/>
        <a:p>
          <a:endParaRPr lang="en-US"/>
        </a:p>
      </dgm:t>
    </dgm:pt>
    <dgm:pt modelId="{8C381149-309D-49A5-BA6D-983DAE27FD5D}" type="pres">
      <dgm:prSet presAssocID="{4CE483B3-692E-474F-AB6C-0B2A456022FC}" presName="childText" presStyleLbl="bgAcc1" presStyleIdx="0" presStyleCnt="2" custScaleX="201575">
        <dgm:presLayoutVars>
          <dgm:bulletEnabled val="1"/>
        </dgm:presLayoutVars>
      </dgm:prSet>
      <dgm:spPr/>
      <dgm:t>
        <a:bodyPr/>
        <a:lstStyle/>
        <a:p>
          <a:endParaRPr lang="en-US"/>
        </a:p>
      </dgm:t>
    </dgm:pt>
    <dgm:pt modelId="{2159E765-B007-4AB7-986E-10A9E90462C9}" type="pres">
      <dgm:prSet presAssocID="{E9429878-FACD-4081-BB30-FE50681347DC}" presName="Name13" presStyleLbl="parChTrans1D2" presStyleIdx="1" presStyleCnt="2"/>
      <dgm:spPr/>
      <dgm:t>
        <a:bodyPr/>
        <a:lstStyle/>
        <a:p>
          <a:endParaRPr lang="en-US"/>
        </a:p>
      </dgm:t>
    </dgm:pt>
    <dgm:pt modelId="{2D573989-C54A-42D5-8F6F-965C9AD6DC8E}" type="pres">
      <dgm:prSet presAssocID="{E80A3073-8F9E-4A34-9D48-34E0C9A86F3B}" presName="childText" presStyleLbl="bgAcc1" presStyleIdx="1" presStyleCnt="2" custScaleX="201575">
        <dgm:presLayoutVars>
          <dgm:bulletEnabled val="1"/>
        </dgm:presLayoutVars>
      </dgm:prSet>
      <dgm:spPr/>
      <dgm:t>
        <a:bodyPr/>
        <a:lstStyle/>
        <a:p>
          <a:endParaRPr lang="en-US"/>
        </a:p>
      </dgm:t>
    </dgm:pt>
  </dgm:ptLst>
  <dgm:cxnLst>
    <dgm:cxn modelId="{F90E4C7D-1E4C-4D4B-925A-4CA67A394EBE}" srcId="{6BDA63C2-6200-4C3F-89CC-470421B83C45}" destId="{7BB8E33F-D072-465A-B834-EF3DF3E02FDA}" srcOrd="0" destOrd="0" parTransId="{6273653C-B786-41AB-A04C-C759B64B3778}" sibTransId="{2FFF3E98-16E1-4CF4-91A8-E1F6A7968B2C}"/>
    <dgm:cxn modelId="{37315513-F94D-7B4A-9CC3-F695CB156E18}" type="presOf" srcId="{6BDA63C2-6200-4C3F-89CC-470421B83C45}" destId="{8616FA82-550A-436E-8D8A-50D81AE7F1FF}" srcOrd="0" destOrd="0" presId="urn:microsoft.com/office/officeart/2005/8/layout/hierarchy3"/>
    <dgm:cxn modelId="{4A7DB65A-2C01-AC4C-B718-5DDBFB9C76EA}" type="presOf" srcId="{7BB8E33F-D072-465A-B834-EF3DF3E02FDA}" destId="{0B7DC9AF-6652-4B9B-9A18-9D5D0BF6D958}" srcOrd="0" destOrd="0" presId="urn:microsoft.com/office/officeart/2005/8/layout/hierarchy3"/>
    <dgm:cxn modelId="{382C3CD4-C7B7-464E-B51C-CCDA29E6B896}" srcId="{7BB8E33F-D072-465A-B834-EF3DF3E02FDA}" destId="{4CE483B3-692E-474F-AB6C-0B2A456022FC}" srcOrd="0" destOrd="0" parTransId="{F768CACB-388F-4B07-AB73-CEC0E0AB778A}" sibTransId="{05C5186D-12E9-4DE5-9056-5D009B999D02}"/>
    <dgm:cxn modelId="{AAF350DE-BC47-A540-91F4-91A10A0200F9}" type="presOf" srcId="{7BB8E33F-D072-465A-B834-EF3DF3E02FDA}" destId="{EEE86712-E066-4CB0-BAFE-A936672BDA58}" srcOrd="1" destOrd="0" presId="urn:microsoft.com/office/officeart/2005/8/layout/hierarchy3"/>
    <dgm:cxn modelId="{0663AF43-9B48-4E46-A6EA-247B39105F7E}" type="presOf" srcId="{F768CACB-388F-4B07-AB73-CEC0E0AB778A}" destId="{FBDBB793-01AD-48E3-8780-42CC1DAE00B7}" srcOrd="0" destOrd="0" presId="urn:microsoft.com/office/officeart/2005/8/layout/hierarchy3"/>
    <dgm:cxn modelId="{00DED9DF-4999-43F2-8FD7-595D6A259A1E}" srcId="{7BB8E33F-D072-465A-B834-EF3DF3E02FDA}" destId="{E80A3073-8F9E-4A34-9D48-34E0C9A86F3B}" srcOrd="1" destOrd="0" parTransId="{E9429878-FACD-4081-BB30-FE50681347DC}" sibTransId="{25019BCC-D98B-4E1A-BE50-2D21B8CA6BC8}"/>
    <dgm:cxn modelId="{F72F35CE-1141-6A4E-AF21-4BD08FF38605}" type="presOf" srcId="{E9429878-FACD-4081-BB30-FE50681347DC}" destId="{2159E765-B007-4AB7-986E-10A9E90462C9}" srcOrd="0" destOrd="0" presId="urn:microsoft.com/office/officeart/2005/8/layout/hierarchy3"/>
    <dgm:cxn modelId="{25F0045C-0C17-404A-84EB-2210F5CD0657}" type="presOf" srcId="{4CE483B3-692E-474F-AB6C-0B2A456022FC}" destId="{8C381149-309D-49A5-BA6D-983DAE27FD5D}" srcOrd="0" destOrd="0" presId="urn:microsoft.com/office/officeart/2005/8/layout/hierarchy3"/>
    <dgm:cxn modelId="{629038E3-BAD3-9A4B-9DA3-807909E227F6}" type="presOf" srcId="{E80A3073-8F9E-4A34-9D48-34E0C9A86F3B}" destId="{2D573989-C54A-42D5-8F6F-965C9AD6DC8E}" srcOrd="0" destOrd="0" presId="urn:microsoft.com/office/officeart/2005/8/layout/hierarchy3"/>
    <dgm:cxn modelId="{CA546D4D-0185-8B46-B7DF-179F625E4DDF}" type="presParOf" srcId="{8616FA82-550A-436E-8D8A-50D81AE7F1FF}" destId="{9D0CF80B-3E88-4BF2-BD21-B84D414A5E64}" srcOrd="0" destOrd="0" presId="urn:microsoft.com/office/officeart/2005/8/layout/hierarchy3"/>
    <dgm:cxn modelId="{BA55EE8F-3D18-4047-9C0A-BEE1A6BA1223}" type="presParOf" srcId="{9D0CF80B-3E88-4BF2-BD21-B84D414A5E64}" destId="{D04D184A-C4FC-4E2B-AC8F-002DB6040927}" srcOrd="0" destOrd="0" presId="urn:microsoft.com/office/officeart/2005/8/layout/hierarchy3"/>
    <dgm:cxn modelId="{AC2E9193-D547-4E4F-9DE2-D32F5DF96E7B}" type="presParOf" srcId="{D04D184A-C4FC-4E2B-AC8F-002DB6040927}" destId="{0B7DC9AF-6652-4B9B-9A18-9D5D0BF6D958}" srcOrd="0" destOrd="0" presId="urn:microsoft.com/office/officeart/2005/8/layout/hierarchy3"/>
    <dgm:cxn modelId="{E9F9BFD8-9318-C14A-99F9-2318CD270B94}" type="presParOf" srcId="{D04D184A-C4FC-4E2B-AC8F-002DB6040927}" destId="{EEE86712-E066-4CB0-BAFE-A936672BDA58}" srcOrd="1" destOrd="0" presId="urn:microsoft.com/office/officeart/2005/8/layout/hierarchy3"/>
    <dgm:cxn modelId="{C5A87387-90CD-F341-AAC4-F1CFD62AD7C6}" type="presParOf" srcId="{9D0CF80B-3E88-4BF2-BD21-B84D414A5E64}" destId="{13B8E4B7-8A74-406B-95D4-7DD54A8D6729}" srcOrd="1" destOrd="0" presId="urn:microsoft.com/office/officeart/2005/8/layout/hierarchy3"/>
    <dgm:cxn modelId="{E1846A8D-440C-0F49-824F-7191F0B85E58}" type="presParOf" srcId="{13B8E4B7-8A74-406B-95D4-7DD54A8D6729}" destId="{FBDBB793-01AD-48E3-8780-42CC1DAE00B7}" srcOrd="0" destOrd="0" presId="urn:microsoft.com/office/officeart/2005/8/layout/hierarchy3"/>
    <dgm:cxn modelId="{30A26A31-BA6B-324F-B5F6-CCCE29BDFA98}" type="presParOf" srcId="{13B8E4B7-8A74-406B-95D4-7DD54A8D6729}" destId="{8C381149-309D-49A5-BA6D-983DAE27FD5D}" srcOrd="1" destOrd="0" presId="urn:microsoft.com/office/officeart/2005/8/layout/hierarchy3"/>
    <dgm:cxn modelId="{F6C78EB4-8D36-D747-A530-2F7F72B7F10D}" type="presParOf" srcId="{13B8E4B7-8A74-406B-95D4-7DD54A8D6729}" destId="{2159E765-B007-4AB7-986E-10A9E90462C9}" srcOrd="2" destOrd="0" presId="urn:microsoft.com/office/officeart/2005/8/layout/hierarchy3"/>
    <dgm:cxn modelId="{D0B1DEFD-E905-3249-B672-F7E5EACE8A9D}" type="presParOf" srcId="{13B8E4B7-8A74-406B-95D4-7DD54A8D6729}" destId="{2D573989-C54A-42D5-8F6F-965C9AD6DC8E}" srcOrd="3" destOrd="0" presId="urn:microsoft.com/office/officeart/2005/8/layout/hierarchy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DC9AF-6652-4B9B-9A18-9D5D0BF6D958}">
      <dsp:nvSpPr>
        <dsp:cNvPr id="0" name=""/>
        <dsp:cNvSpPr/>
      </dsp:nvSpPr>
      <dsp:spPr>
        <a:xfrm>
          <a:off x="140204" y="1069"/>
          <a:ext cx="1178668" cy="5893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Object</a:t>
          </a:r>
          <a:endParaRPr lang="en-US" sz="2000" kern="1200" dirty="0"/>
        </a:p>
      </dsp:txBody>
      <dsp:txXfrm>
        <a:off x="157465" y="18330"/>
        <a:ext cx="1144146" cy="554812"/>
      </dsp:txXfrm>
    </dsp:sp>
    <dsp:sp modelId="{FBDBB793-01AD-48E3-8780-42CC1DAE00B7}">
      <dsp:nvSpPr>
        <dsp:cNvPr id="0" name=""/>
        <dsp:cNvSpPr/>
      </dsp:nvSpPr>
      <dsp:spPr>
        <a:xfrm>
          <a:off x="258071" y="590403"/>
          <a:ext cx="117866" cy="442000"/>
        </a:xfrm>
        <a:custGeom>
          <a:avLst/>
          <a:gdLst/>
          <a:ahLst/>
          <a:cxnLst/>
          <a:rect l="0" t="0" r="0" b="0"/>
          <a:pathLst>
            <a:path>
              <a:moveTo>
                <a:pt x="0" y="0"/>
              </a:moveTo>
              <a:lnTo>
                <a:pt x="0" y="442000"/>
              </a:lnTo>
              <a:lnTo>
                <a:pt x="117866" y="4420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81149-309D-49A5-BA6D-983DAE27FD5D}">
      <dsp:nvSpPr>
        <dsp:cNvPr id="0" name=""/>
        <dsp:cNvSpPr/>
      </dsp:nvSpPr>
      <dsp:spPr>
        <a:xfrm>
          <a:off x="375938" y="737737"/>
          <a:ext cx="1662478" cy="5893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Data</a:t>
          </a:r>
          <a:endParaRPr lang="en-US" sz="2000" kern="1200" dirty="0"/>
        </a:p>
      </dsp:txBody>
      <dsp:txXfrm>
        <a:off x="393199" y="754998"/>
        <a:ext cx="1627956" cy="554812"/>
      </dsp:txXfrm>
    </dsp:sp>
    <dsp:sp modelId="{2159E765-B007-4AB7-986E-10A9E90462C9}">
      <dsp:nvSpPr>
        <dsp:cNvPr id="0" name=""/>
        <dsp:cNvSpPr/>
      </dsp:nvSpPr>
      <dsp:spPr>
        <a:xfrm>
          <a:off x="258071" y="590403"/>
          <a:ext cx="117866" cy="1178668"/>
        </a:xfrm>
        <a:custGeom>
          <a:avLst/>
          <a:gdLst/>
          <a:ahLst/>
          <a:cxnLst/>
          <a:rect l="0" t="0" r="0" b="0"/>
          <a:pathLst>
            <a:path>
              <a:moveTo>
                <a:pt x="0" y="0"/>
              </a:moveTo>
              <a:lnTo>
                <a:pt x="0" y="1178668"/>
              </a:lnTo>
              <a:lnTo>
                <a:pt x="117866" y="11786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73989-C54A-42D5-8F6F-965C9AD6DC8E}">
      <dsp:nvSpPr>
        <dsp:cNvPr id="0" name=""/>
        <dsp:cNvSpPr/>
      </dsp:nvSpPr>
      <dsp:spPr>
        <a:xfrm>
          <a:off x="375938" y="1474404"/>
          <a:ext cx="1662478" cy="5893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Policy</a:t>
          </a:r>
          <a:endParaRPr lang="en-US" sz="2000" kern="1200" dirty="0"/>
        </a:p>
      </dsp:txBody>
      <dsp:txXfrm>
        <a:off x="393199" y="1491665"/>
        <a:ext cx="1627956" cy="554812"/>
      </dsp:txXfrm>
    </dsp:sp>
    <dsp:sp modelId="{DCBCB6AA-2FDB-4A95-9FC9-08653881F5E2}">
      <dsp:nvSpPr>
        <dsp:cNvPr id="0" name=""/>
        <dsp:cNvSpPr/>
      </dsp:nvSpPr>
      <dsp:spPr>
        <a:xfrm>
          <a:off x="258071" y="590403"/>
          <a:ext cx="117866" cy="1915335"/>
        </a:xfrm>
        <a:custGeom>
          <a:avLst/>
          <a:gdLst/>
          <a:ahLst/>
          <a:cxnLst/>
          <a:rect l="0" t="0" r="0" b="0"/>
          <a:pathLst>
            <a:path>
              <a:moveTo>
                <a:pt x="0" y="0"/>
              </a:moveTo>
              <a:lnTo>
                <a:pt x="0" y="1915335"/>
              </a:lnTo>
              <a:lnTo>
                <a:pt x="117866" y="191533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328F5-91EB-4AA3-A4C3-030C2A93BF0C}">
      <dsp:nvSpPr>
        <dsp:cNvPr id="0" name=""/>
        <dsp:cNvSpPr/>
      </dsp:nvSpPr>
      <dsp:spPr>
        <a:xfrm>
          <a:off x="375938" y="2211072"/>
          <a:ext cx="1662478" cy="58933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t>Reference List</a:t>
          </a:r>
          <a:endParaRPr lang="en-US" sz="2000" kern="1200" dirty="0"/>
        </a:p>
      </dsp:txBody>
      <dsp:txXfrm>
        <a:off x="393199" y="2228333"/>
        <a:ext cx="1627956" cy="554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DC9AF-6652-4B9B-9A18-9D5D0BF6D958}">
      <dsp:nvSpPr>
        <dsp:cNvPr id="0" name=""/>
        <dsp:cNvSpPr/>
      </dsp:nvSpPr>
      <dsp:spPr>
        <a:xfrm>
          <a:off x="1558" y="47168"/>
          <a:ext cx="1037924" cy="51896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kern="1200" dirty="0" smtClean="0"/>
            <a:t>Object</a:t>
          </a:r>
          <a:endParaRPr lang="en-US" sz="1800" kern="1200" dirty="0"/>
        </a:p>
      </dsp:txBody>
      <dsp:txXfrm>
        <a:off x="16758" y="62368"/>
        <a:ext cx="1007524" cy="488562"/>
      </dsp:txXfrm>
    </dsp:sp>
    <dsp:sp modelId="{FBDBB793-01AD-48E3-8780-42CC1DAE00B7}">
      <dsp:nvSpPr>
        <dsp:cNvPr id="0" name=""/>
        <dsp:cNvSpPr/>
      </dsp:nvSpPr>
      <dsp:spPr>
        <a:xfrm>
          <a:off x="105350" y="566131"/>
          <a:ext cx="103792" cy="389221"/>
        </a:xfrm>
        <a:custGeom>
          <a:avLst/>
          <a:gdLst/>
          <a:ahLst/>
          <a:cxnLst/>
          <a:rect l="0" t="0" r="0" b="0"/>
          <a:pathLst>
            <a:path>
              <a:moveTo>
                <a:pt x="0" y="0"/>
              </a:moveTo>
              <a:lnTo>
                <a:pt x="0" y="389221"/>
              </a:lnTo>
              <a:lnTo>
                <a:pt x="103792" y="3892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381149-309D-49A5-BA6D-983DAE27FD5D}">
      <dsp:nvSpPr>
        <dsp:cNvPr id="0" name=""/>
        <dsp:cNvSpPr/>
      </dsp:nvSpPr>
      <dsp:spPr>
        <a:xfrm>
          <a:off x="209143" y="695871"/>
          <a:ext cx="1673757" cy="51896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Like!</a:t>
          </a:r>
          <a:endParaRPr lang="en-US" sz="1600" kern="1200" dirty="0"/>
        </a:p>
      </dsp:txBody>
      <dsp:txXfrm>
        <a:off x="224343" y="711071"/>
        <a:ext cx="1643357" cy="488562"/>
      </dsp:txXfrm>
    </dsp:sp>
    <dsp:sp modelId="{2159E765-B007-4AB7-986E-10A9E90462C9}">
      <dsp:nvSpPr>
        <dsp:cNvPr id="0" name=""/>
        <dsp:cNvSpPr/>
      </dsp:nvSpPr>
      <dsp:spPr>
        <a:xfrm>
          <a:off x="105350" y="566131"/>
          <a:ext cx="103792" cy="1037924"/>
        </a:xfrm>
        <a:custGeom>
          <a:avLst/>
          <a:gdLst/>
          <a:ahLst/>
          <a:cxnLst/>
          <a:rect l="0" t="0" r="0" b="0"/>
          <a:pathLst>
            <a:path>
              <a:moveTo>
                <a:pt x="0" y="0"/>
              </a:moveTo>
              <a:lnTo>
                <a:pt x="0" y="1037924"/>
              </a:lnTo>
              <a:lnTo>
                <a:pt x="103792" y="10379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73989-C54A-42D5-8F6F-965C9AD6DC8E}">
      <dsp:nvSpPr>
        <dsp:cNvPr id="0" name=""/>
        <dsp:cNvSpPr/>
      </dsp:nvSpPr>
      <dsp:spPr>
        <a:xfrm>
          <a:off x="209143" y="1344574"/>
          <a:ext cx="1673757" cy="51896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t>Bob’s policy</a:t>
          </a:r>
          <a:endParaRPr lang="en-US" sz="1600" kern="1200" dirty="0"/>
        </a:p>
      </dsp:txBody>
      <dsp:txXfrm>
        <a:off x="224343" y="1359774"/>
        <a:ext cx="1643357" cy="4885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7B8736F-F9A4-4E63-97EB-05A6C29E6A69}" type="datetimeFigureOut">
              <a:rPr lang="fa-IR" smtClean="0"/>
              <a:pPr/>
              <a:t>12/12/12</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8EA30DB-AD58-41FC-B893-C5D5D34CBF4F}" type="slidenum">
              <a:rPr lang="fa-IR" smtClean="0"/>
              <a:pPr/>
              <a:t>‹#›</a:t>
            </a:fld>
            <a:endParaRPr lang="fa-IR"/>
          </a:p>
        </p:txBody>
      </p:sp>
    </p:spTree>
    <p:extLst>
      <p:ext uri="{BB962C8B-B14F-4D97-AF65-F5344CB8AC3E}">
        <p14:creationId xmlns:p14="http://schemas.microsoft.com/office/powerpoint/2010/main" val="3841042595"/>
      </p:ext>
    </p:extLst>
  </p:cSld>
  <p:clrMap bg1="lt1" tx1="dk1" bg2="lt2" tx2="dk2" accent1="accent1" accent2="accent2" accent3="accent3" accent4="accent4" accent5="accent5" accent6="accent6" hlink="hlink" folHlink="folHlink"/>
  <p:notesStyle>
    <a:lvl1pPr marL="0" algn="l" defTabSz="914400" rtl="1" eaLnBrk="1" latinLnBrk="0" hangingPunct="1">
      <a:defRPr sz="1200" kern="1200">
        <a:solidFill>
          <a:schemeClr val="tx1"/>
        </a:solidFill>
        <a:latin typeface="+mn-lt"/>
        <a:ea typeface="+mn-ea"/>
        <a:cs typeface="+mn-cs"/>
      </a:defRPr>
    </a:lvl1pPr>
    <a:lvl2pPr marL="457200" algn="l" defTabSz="914400" rtl="1" eaLnBrk="1" latinLnBrk="0" hangingPunct="1">
      <a:defRPr sz="1200" kern="1200">
        <a:solidFill>
          <a:schemeClr val="tx1"/>
        </a:solidFill>
        <a:latin typeface="+mn-lt"/>
        <a:ea typeface="+mn-ea"/>
        <a:cs typeface="+mn-cs"/>
      </a:defRPr>
    </a:lvl2pPr>
    <a:lvl3pPr marL="914400" algn="l" defTabSz="914400" rtl="1" eaLnBrk="1" latinLnBrk="0" hangingPunct="1">
      <a:defRPr sz="1200" kern="1200">
        <a:solidFill>
          <a:schemeClr val="tx1"/>
        </a:solidFill>
        <a:latin typeface="+mn-lt"/>
        <a:ea typeface="+mn-ea"/>
        <a:cs typeface="+mn-cs"/>
      </a:defRPr>
    </a:lvl3pPr>
    <a:lvl4pPr marL="1371600" algn="l" defTabSz="914400" rtl="1" eaLnBrk="1" latinLnBrk="0" hangingPunct="1">
      <a:defRPr sz="1200" kern="1200">
        <a:solidFill>
          <a:schemeClr val="tx1"/>
        </a:solidFill>
        <a:latin typeface="+mn-lt"/>
        <a:ea typeface="+mn-ea"/>
        <a:cs typeface="+mn-cs"/>
      </a:defRPr>
    </a:lvl4pPr>
    <a:lvl5pPr marL="1828800" algn="l"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a:t>
            </a:fld>
            <a:endParaRPr lang="fa-IR"/>
          </a:p>
        </p:txBody>
      </p:sp>
    </p:spTree>
    <p:extLst>
      <p:ext uri="{BB962C8B-B14F-4D97-AF65-F5344CB8AC3E}">
        <p14:creationId xmlns:p14="http://schemas.microsoft.com/office/powerpoint/2010/main" val="325819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smtClean="0">
                <a:solidFill>
                  <a:schemeClr val="tx1"/>
                </a:solidFill>
                <a:latin typeface="+mn-lt"/>
                <a:ea typeface="+mn-ea"/>
                <a:cs typeface="+mn-cs"/>
              </a:rPr>
              <a:t>DHT nodes also implement a special append operation that adds a new annotation to the object while leaving existing content unmodified. When objects are being</a:t>
            </a:r>
          </a:p>
          <a:p>
            <a:pPr algn="l"/>
            <a:r>
              <a:rPr lang="en-US" sz="1200" b="0" i="0" u="none" strike="noStrike" kern="1200" baseline="0" dirty="0" smtClean="0">
                <a:solidFill>
                  <a:schemeClr val="tx1"/>
                </a:solidFill>
                <a:latin typeface="+mn-lt"/>
                <a:ea typeface="+mn-ea"/>
                <a:cs typeface="+mn-cs"/>
              </a:rPr>
              <a:t>stored at malicious nodes, confidentiality is still preserved due to cryptography. However, the malicious nodes can impact the integrity and availability guarantees by deviating</a:t>
            </a:r>
          </a:p>
          <a:p>
            <a:pPr algn="l"/>
            <a:r>
              <a:rPr lang="en-US" sz="1200" b="0" i="0" u="none" strike="noStrike" kern="1200" baseline="0" dirty="0" smtClean="0">
                <a:solidFill>
                  <a:schemeClr val="tx1"/>
                </a:solidFill>
                <a:latin typeface="+mn-lt"/>
                <a:ea typeface="+mn-ea"/>
                <a:cs typeface="+mn-cs"/>
              </a:rPr>
              <a:t>from the protocol, e.g., by deleting objects and/or returning previous versions of objects. Malicious nodes in the DHT can be tolerated using 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11</a:t>
            </a:fld>
            <a:endParaRPr lang="fa-IR"/>
          </a:p>
        </p:txBody>
      </p:sp>
    </p:spTree>
    <p:extLst>
      <p:ext uri="{BB962C8B-B14F-4D97-AF65-F5344CB8AC3E}">
        <p14:creationId xmlns:p14="http://schemas.microsoft.com/office/powerpoint/2010/main" val="47603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Put the names of </a:t>
            </a:r>
            <a:r>
              <a:rPr lang="en-US" sz="1200" b="0" i="0" u="none" strike="noStrike" kern="1200" baseline="0" dirty="0" err="1" smtClean="0">
                <a:solidFill>
                  <a:schemeClr val="tx1"/>
                </a:solidFill>
                <a:latin typeface="+mn-lt"/>
                <a:ea typeface="+mn-ea"/>
                <a:cs typeface="+mn-cs"/>
              </a:rPr>
              <a:t>alice</a:t>
            </a:r>
            <a:r>
              <a:rPr lang="en-US" sz="1200" b="0" i="0" u="none" strike="noStrike" kern="1200" baseline="0" dirty="0" smtClean="0">
                <a:solidFill>
                  <a:schemeClr val="tx1"/>
                </a:solidFill>
                <a:latin typeface="+mn-lt"/>
                <a:ea typeface="+mn-ea"/>
                <a:cs typeface="+mn-cs"/>
              </a:rPr>
              <a:t> and bob</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preliminary analysis [32] indicates that these operations can take hundreds of seconds, and thus the design needs to be improved for practical deployments</a:t>
            </a:r>
            <a:endParaRPr lang="ar-IQ" sz="1200" b="0" i="0" u="none" strike="noStrike" kern="1200" baseline="0" dirty="0" smtClean="0">
              <a:solidFill>
                <a:schemeClr val="tx1"/>
              </a:solidFill>
              <a:latin typeface="+mn-lt"/>
              <a:ea typeface="+mn-ea"/>
              <a:cs typeface="+mn-cs"/>
            </a:endParaRPr>
          </a:p>
          <a:p>
            <a:endParaRPr lang="ar-IQ"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Let’s assume that every user have an update object that contains reference to the latest created object. Now, if Alice, …</a:t>
            </a:r>
          </a:p>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12</a:t>
            </a:fld>
            <a:endParaRPr lang="fa-IR"/>
          </a:p>
        </p:txBody>
      </p:sp>
    </p:spTree>
    <p:extLst>
      <p:ext uri="{BB962C8B-B14F-4D97-AF65-F5344CB8AC3E}">
        <p14:creationId xmlns:p14="http://schemas.microsoft.com/office/powerpoint/2010/main" val="4052258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gossip-based social caching algorithm that, in combination with an underlying DHT, leverages social trust relationships for dramatically increased performance and reliability</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13</a:t>
            </a:fld>
            <a:endParaRPr lang="fa-IR"/>
          </a:p>
        </p:txBody>
      </p:sp>
    </p:spTree>
    <p:extLst>
      <p:ext uri="{BB962C8B-B14F-4D97-AF65-F5344CB8AC3E}">
        <p14:creationId xmlns:p14="http://schemas.microsoft.com/office/powerpoint/2010/main" val="440914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Nodes maintain continuous secure (SSL) connections with online contacts to receive updates directly as soon as they are produced. We describe a presence protocol, which itself uses social caching for finding online contacts. Since </a:t>
            </a:r>
            <a:r>
              <a:rPr lang="en-US" sz="1200" b="0" i="0" u="none" strike="noStrike" kern="1200" baseline="0" dirty="0" err="1" smtClean="0">
                <a:solidFill>
                  <a:schemeClr val="tx1"/>
                </a:solidFill>
                <a:latin typeface="+mn-lt"/>
                <a:ea typeface="+mn-ea"/>
                <a:cs typeface="+mn-cs"/>
              </a:rPr>
              <a:t>ABDecryption</a:t>
            </a:r>
            <a:r>
              <a:rPr lang="en-US" sz="1200" b="0" i="0" u="none" strike="noStrike" kern="1200" baseline="0" dirty="0" smtClean="0">
                <a:solidFill>
                  <a:schemeClr val="tx1"/>
                </a:solidFill>
                <a:latin typeface="+mn-lt"/>
                <a:ea typeface="+mn-ea"/>
                <a:cs typeface="+mn-cs"/>
              </a:rPr>
              <a:t> of objects is a time-consuming bottleneck, online social contacts who satisfy the ABE policy are leveraged to provide cached, decrypted objects to other contacts who also satisfy the policy for objects related to online contacts. We emphasize that a data object is not cached by a social contact unless he/she </a:t>
            </a:r>
            <a:r>
              <a:rPr lang="en-US" sz="1200" b="0" i="0" u="none" strike="noStrike" kern="1200" baseline="0" dirty="0" err="1" smtClean="0">
                <a:solidFill>
                  <a:schemeClr val="tx1"/>
                </a:solidFill>
                <a:latin typeface="+mn-lt"/>
                <a:ea typeface="+mn-ea"/>
                <a:cs typeface="+mn-cs"/>
              </a:rPr>
              <a:t>satises</a:t>
            </a:r>
            <a:r>
              <a:rPr lang="en-US" sz="1200" b="0" i="0" u="none" strike="noStrike" kern="1200" baseline="0" dirty="0" smtClean="0">
                <a:solidFill>
                  <a:schemeClr val="tx1"/>
                </a:solidFill>
                <a:latin typeface="+mn-lt"/>
                <a:ea typeface="+mn-ea"/>
                <a:cs typeface="+mn-cs"/>
              </a:rPr>
              <a:t> the ABE policy.</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basic object structure in Cachet is extended to include a list of users' IDs that are authorized to decrypt and read the object. Therefore, an object can be forwarded to/cached by the intersection set of one's social contacts and the users in the attached list, and the ABE policies are honored as before.</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14</a:t>
            </a:fld>
            <a:endParaRPr lang="fa-IR"/>
          </a:p>
        </p:txBody>
      </p:sp>
    </p:spTree>
    <p:extLst>
      <p:ext uri="{BB962C8B-B14F-4D97-AF65-F5344CB8AC3E}">
        <p14:creationId xmlns:p14="http://schemas.microsoft.com/office/powerpoint/2010/main" val="1170640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Usually a centralized server keeps track of users' presence information (e.g., their current IP address) in P2P networks. In Cachet a distributed approach is applied where every peer stores a presence object in the DHT so that social contacts can obtain a peer's presence information at any time.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presence object has the same structure as other objects, and is </a:t>
            </a:r>
            <a:r>
              <a:rPr lang="en-US" sz="1200" b="0" i="0" u="none" strike="noStrike" kern="1200" baseline="0" dirty="0" err="1" smtClean="0">
                <a:solidFill>
                  <a:schemeClr val="tx1"/>
                </a:solidFill>
                <a:latin typeface="+mn-lt"/>
                <a:ea typeface="+mn-ea"/>
                <a:cs typeface="+mn-cs"/>
              </a:rPr>
              <a:t>ABEncrypted</a:t>
            </a:r>
            <a:r>
              <a:rPr lang="en-US" sz="1200" b="0" i="0" u="none" strike="noStrike" kern="1200" baseline="0" dirty="0" smtClean="0">
                <a:solidFill>
                  <a:schemeClr val="tx1"/>
                </a:solidFill>
                <a:latin typeface="+mn-lt"/>
                <a:ea typeface="+mn-ea"/>
                <a:cs typeface="+mn-cs"/>
              </a:rPr>
              <a:t> so that the storage node cannot learn the contents of the presence object. It contains the peer's current IP address, and port. With this IP address, peers can connect to their social contacts directly and maintain live connections. The object is signed so that the storage node only allows the owner to update or rewrite it.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Whenever a peer joins or leaves the Cachet network, it updates its presence information.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Note that retrieving and decrypting presence objects for all of one's social contacts will have overhead similar to constructing a newsfeed directly from the DHT. To speed up this process presence objects are cached using gossip-based social caching along with content updates. As such, once a few social contacts have been located, discovery of other contacts can proceed at an accelerated pace. Once links to online contacts have been established, subsequent updates are pushed to online contacts directly using the caching protocol described next.</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15</a:t>
            </a:fld>
            <a:endParaRPr lang="fa-IR"/>
          </a:p>
        </p:txBody>
      </p:sp>
    </p:spTree>
    <p:extLst>
      <p:ext uri="{BB962C8B-B14F-4D97-AF65-F5344CB8AC3E}">
        <p14:creationId xmlns:p14="http://schemas.microsoft.com/office/powerpoint/2010/main" val="2017954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i="0" u="none" strike="noStrike" kern="1200" baseline="0" dirty="0" smtClean="0">
                <a:solidFill>
                  <a:schemeClr val="tx1"/>
                </a:solidFill>
                <a:latin typeface="+mn-lt"/>
                <a:ea typeface="+mn-ea"/>
                <a:cs typeface="+mn-cs"/>
              </a:rPr>
              <a:t>When a node comes online and joins the Cachet network, it does not have the presence or newsfeed information for any of its social contacts. We now describe the caching algorithm used to progressively retrieve cached, unencrypted versions of these objects to greatly speed up the process of loading the newsfeed.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1- lists all social contacts along with their presence statuses, The social contacts are listed in descending order based on the number of mutual social contacts in common with </a:t>
            </a:r>
            <a:r>
              <a:rPr lang="en-US" sz="1200" b="1" i="0" u="none" strike="noStrike" kern="1200" baseline="0" dirty="0" smtClean="0">
                <a:solidFill>
                  <a:schemeClr val="tx1"/>
                </a:solidFill>
                <a:latin typeface="+mn-lt"/>
                <a:ea typeface="+mn-ea"/>
                <a:cs typeface="+mn-cs"/>
              </a:rPr>
              <a:t>P</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2-unvisited contact Q from the presence list as follows. P chooses the first contact in the presence table whose status is known to be online. If none exist, then it chooses the top contact with an </a:t>
            </a:r>
            <a:r>
              <a:rPr lang="en-US" sz="1200" b="0" i="0" u="none" strike="noStrike" kern="1200" baseline="0" dirty="0" err="1" smtClean="0">
                <a:solidFill>
                  <a:schemeClr val="tx1"/>
                </a:solidFill>
                <a:latin typeface="+mn-lt"/>
                <a:ea typeface="+mn-ea"/>
                <a:cs typeface="+mn-cs"/>
              </a:rPr>
              <a:t>undfiened</a:t>
            </a:r>
            <a:r>
              <a:rPr lang="en-US" sz="1200" b="0" i="0" u="none" strike="noStrike" kern="1200" baseline="0" dirty="0" smtClean="0">
                <a:solidFill>
                  <a:schemeClr val="tx1"/>
                </a:solidFill>
                <a:latin typeface="+mn-lt"/>
                <a:ea typeface="+mn-ea"/>
                <a:cs typeface="+mn-cs"/>
              </a:rPr>
              <a:t> status. If all contacts are visited or known to be </a:t>
            </a:r>
            <a:r>
              <a:rPr lang="en-US" sz="1200" b="0" i="0" u="none" strike="noStrike" kern="1200" baseline="0" dirty="0" err="1" smtClean="0">
                <a:solidFill>
                  <a:schemeClr val="tx1"/>
                </a:solidFill>
                <a:latin typeface="+mn-lt"/>
                <a:ea typeface="+mn-ea"/>
                <a:cs typeface="+mn-cs"/>
              </a:rPr>
              <a:t>onine</a:t>
            </a:r>
            <a:r>
              <a:rPr lang="en-US" sz="1200" b="0" i="0" u="none" strike="noStrike" kern="1200" baseline="0" dirty="0" smtClean="0">
                <a:solidFill>
                  <a:schemeClr val="tx1"/>
                </a:solidFill>
                <a:latin typeface="+mn-lt"/>
                <a:ea typeface="+mn-ea"/>
                <a:cs typeface="+mn-cs"/>
              </a:rPr>
              <a:t>, P proceeds to step 7;</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algorithm seeks to minimize the number of such decryptions (corresponding to DHT lookups for the objects) by dynamically learning which peers yield the most cached objects.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basic idea of the caching algorithm is for the user to perform a few DHT lookups to get presence objects of some social contacts. Then, she identifies those who are online and contacts them to 1) inform them that she is online, and 2) pull both the cached presence objects and the cached recent updates of their mutual social contacts.</a:t>
            </a:r>
          </a:p>
          <a:p>
            <a:endParaRPr lang="en-US" sz="1200" b="0" i="0" u="none" strike="noStrike" kern="1200" baseline="0" dirty="0" smtClean="0">
              <a:solidFill>
                <a:schemeClr val="tx1"/>
              </a:solidFill>
              <a:latin typeface="+mn-lt"/>
              <a:ea typeface="+mn-ea"/>
              <a:cs typeface="+mn-cs"/>
            </a:endParaRPr>
          </a:p>
          <a:p>
            <a:pPr marL="0" indent="0">
              <a:buNone/>
            </a:pPr>
            <a:r>
              <a:rPr lang="en-US" dirty="0" smtClean="0">
                <a:solidFill>
                  <a:srgbClr val="000000"/>
                </a:solidFill>
              </a:rPr>
              <a:t>A user:</a:t>
            </a:r>
            <a:br>
              <a:rPr lang="en-US" dirty="0" smtClean="0">
                <a:solidFill>
                  <a:srgbClr val="000000"/>
                </a:solidFill>
              </a:rPr>
            </a:br>
            <a:endParaRPr lang="en-US" dirty="0" smtClean="0">
              <a:solidFill>
                <a:srgbClr val="000000"/>
              </a:solidFill>
            </a:endParaRPr>
          </a:p>
          <a:p>
            <a:pPr lvl="1"/>
            <a:r>
              <a:rPr lang="en-US" dirty="0" smtClean="0">
                <a:solidFill>
                  <a:srgbClr val="000000"/>
                </a:solidFill>
              </a:rPr>
              <a:t>Performs a few DHT lookups to get presence objects; </a:t>
            </a:r>
          </a:p>
          <a:p>
            <a:pPr marL="457200" lvl="1" indent="0">
              <a:buNone/>
            </a:pPr>
            <a:endParaRPr lang="en-US" dirty="0" smtClean="0">
              <a:solidFill>
                <a:srgbClr val="000000"/>
              </a:solidFill>
            </a:endParaRPr>
          </a:p>
          <a:p>
            <a:pPr lvl="1"/>
            <a:r>
              <a:rPr lang="en-US" dirty="0" smtClean="0">
                <a:solidFill>
                  <a:srgbClr val="000000"/>
                </a:solidFill>
              </a:rPr>
              <a:t>Contacts online social contacts and pulls both the cached presence and update objects; </a:t>
            </a:r>
          </a:p>
          <a:p>
            <a:pPr marL="457200" lvl="1" indent="0">
              <a:buNone/>
            </a:pPr>
            <a:endParaRPr lang="en-US" dirty="0" smtClean="0">
              <a:solidFill>
                <a:srgbClr val="000000"/>
              </a:solidFill>
            </a:endParaRPr>
          </a:p>
          <a:p>
            <a:pPr lvl="1"/>
            <a:r>
              <a:rPr lang="en-US" dirty="0" smtClean="0">
                <a:solidFill>
                  <a:srgbClr val="000000"/>
                </a:solidFill>
              </a:rPr>
              <a:t>Recursively repeat these steps until no new contacts are obtained.</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user then uses the new unencrypted presence objects to recursively repeat the two steps above until no new contacts are obtained. At this point another DHT lookup is made for a social contact whose status is unknown and the process is repeated until the presence and status objects of all contacts have been obtained. If a user is contacted by a social contact Q who was online before,</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Gossip-based protocols are reliable and robust tools for data dissemination especially when used in P2P and wireless networks [9, 10, 20, 29, 42]. However, relying purely on gossip protocols for disseminating updates through the social network has some drawbacks: 1) redundant information is passed around and stored in the network, even at nodes that do not desire this information; and 2) social circles have correlated patterns of online presence, making it challenging to ensure availability when large parts of a circle are </a:t>
            </a:r>
            <a:r>
              <a:rPr lang="en-US" sz="1200" b="0" i="0" u="none" strike="noStrike" kern="1200" baseline="0" dirty="0" err="1" smtClean="0">
                <a:solidFill>
                  <a:schemeClr val="tx1"/>
                </a:solidFill>
                <a:latin typeface="+mn-lt"/>
                <a:ea typeface="+mn-ea"/>
                <a:cs typeface="+mn-cs"/>
              </a:rPr>
              <a:t>offine</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16</a:t>
            </a:fld>
            <a:endParaRPr lang="fa-IR"/>
          </a:p>
        </p:txBody>
      </p:sp>
    </p:spTree>
    <p:extLst>
      <p:ext uri="{BB962C8B-B14F-4D97-AF65-F5344CB8AC3E}">
        <p14:creationId xmlns:p14="http://schemas.microsoft.com/office/powerpoint/2010/main" val="2087004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10-30% range is perhaps more pertinent because, for example, Skype has about 45M concurrent users online and 200M active users per month</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Hit Rate: the percentage of the newsfeed or the presence objects that has been provided by social contacts.</a:t>
            </a:r>
          </a:p>
          <a:p>
            <a:r>
              <a:rPr lang="en-US" sz="1200" b="0" i="0" u="none" strike="noStrike" kern="1200" baseline="0" dirty="0" smtClean="0">
                <a:solidFill>
                  <a:schemeClr val="tx1"/>
                </a:solidFill>
                <a:latin typeface="+mn-lt"/>
                <a:ea typeface="+mn-ea"/>
                <a:cs typeface="+mn-cs"/>
              </a:rPr>
              <a:t>Let </a:t>
            </a:r>
            <a:r>
              <a:rPr lang="en-US" sz="1200" b="1" i="0" u="none" strike="noStrike" kern="1200" baseline="0" dirty="0" err="1" smtClean="0">
                <a:solidFill>
                  <a:schemeClr val="tx1"/>
                </a:solidFill>
                <a:latin typeface="+mn-lt"/>
                <a:ea typeface="+mn-ea"/>
                <a:cs typeface="+mn-cs"/>
              </a:rPr>
              <a:t>e</a:t>
            </a:r>
            <a:r>
              <a:rPr lang="en-US" sz="1200" b="0" i="0" u="none" strike="noStrike" kern="1200" baseline="0" dirty="0" err="1" smtClean="0">
                <a:solidFill>
                  <a:schemeClr val="tx1"/>
                </a:solidFill>
                <a:latin typeface="+mn-lt"/>
                <a:ea typeface="+mn-ea"/>
                <a:cs typeface="+mn-cs"/>
              </a:rPr>
              <a:t>m</a:t>
            </a:r>
            <a:r>
              <a:rPr lang="en-US" sz="1200" b="0" i="0" u="none" strike="noStrike" kern="1200" baseline="0" dirty="0" smtClean="0">
                <a:solidFill>
                  <a:schemeClr val="tx1"/>
                </a:solidFill>
                <a:latin typeface="+mn-lt"/>
                <a:ea typeface="+mn-ea"/>
                <a:cs typeface="+mn-cs"/>
              </a:rPr>
              <a:t> be a single unit experiment for a user </a:t>
            </a:r>
            <a:r>
              <a:rPr lang="en-US" sz="1200" b="1" i="0" u="none" strike="noStrike" kern="1200" baseline="0" dirty="0" smtClean="0">
                <a:solidFill>
                  <a:schemeClr val="tx1"/>
                </a:solidFill>
                <a:latin typeface="+mn-lt"/>
                <a:ea typeface="+mn-ea"/>
                <a:cs typeface="+mn-cs"/>
              </a:rPr>
              <a:t>u </a:t>
            </a:r>
            <a:r>
              <a:rPr lang="en-US" sz="1200" b="0" i="0" u="none" strike="noStrike" kern="1200" baseline="0" dirty="0" smtClean="0">
                <a:solidFill>
                  <a:schemeClr val="tx1"/>
                </a:solidFill>
                <a:latin typeface="+mn-lt"/>
                <a:ea typeface="+mn-ea"/>
                <a:cs typeface="+mn-cs"/>
              </a:rPr>
              <a:t>with </a:t>
            </a:r>
            <a:r>
              <a:rPr lang="en-US" sz="1200" b="1" i="0" u="none" strike="noStrike" kern="1200" baseline="0" dirty="0" smtClean="0">
                <a:solidFill>
                  <a:schemeClr val="tx1"/>
                </a:solidFill>
                <a:latin typeface="+mn-lt"/>
                <a:ea typeface="+mn-ea"/>
                <a:cs typeface="+mn-cs"/>
              </a:rPr>
              <a:t>m </a:t>
            </a:r>
            <a:r>
              <a:rPr lang="en-US" sz="1200" b="0" i="0" u="none" strike="noStrike" kern="1200" baseline="0" dirty="0" smtClean="0">
                <a:solidFill>
                  <a:schemeClr val="tx1"/>
                </a:solidFill>
                <a:latin typeface="+mn-lt"/>
                <a:ea typeface="+mn-ea"/>
                <a:cs typeface="+mn-cs"/>
              </a:rPr>
              <a:t>social contacts. Let </a:t>
            </a:r>
            <a:r>
              <a:rPr lang="en-US" sz="1200" b="1" i="0" u="none" strike="noStrike" kern="1200" baseline="0" dirty="0" smtClean="0">
                <a:solidFill>
                  <a:schemeClr val="tx1"/>
                </a:solidFill>
                <a:latin typeface="+mn-lt"/>
                <a:ea typeface="+mn-ea"/>
                <a:cs typeface="+mn-cs"/>
              </a:rPr>
              <a:t>d </a:t>
            </a:r>
            <a:r>
              <a:rPr lang="en-US" sz="1200" b="0" i="0" u="none" strike="noStrike" kern="1200" baseline="0" dirty="0" smtClean="0">
                <a:solidFill>
                  <a:schemeClr val="tx1"/>
                </a:solidFill>
                <a:latin typeface="+mn-lt"/>
                <a:ea typeface="+mn-ea"/>
                <a:cs typeface="+mn-cs"/>
              </a:rPr>
              <a:t>be the number of DHT lookups (involving </a:t>
            </a:r>
            <a:r>
              <a:rPr lang="en-US" sz="1200" b="0" i="0" u="none" strike="noStrike" kern="1200" baseline="0" dirty="0" err="1" smtClean="0">
                <a:solidFill>
                  <a:schemeClr val="tx1"/>
                </a:solidFill>
                <a:latin typeface="+mn-lt"/>
                <a:ea typeface="+mn-ea"/>
                <a:cs typeface="+mn-cs"/>
              </a:rPr>
              <a:t>ABDecryptions</a:t>
            </a:r>
            <a:r>
              <a:rPr lang="en-US" sz="1200" b="0" i="0" u="none" strike="noStrike" kern="1200" baseline="0" dirty="0" smtClean="0">
                <a:solidFill>
                  <a:schemeClr val="tx1"/>
                </a:solidFill>
                <a:latin typeface="+mn-lt"/>
                <a:ea typeface="+mn-ea"/>
                <a:cs typeface="+mn-cs"/>
              </a:rPr>
              <a:t>) that have been performed for obtaining either </a:t>
            </a:r>
            <a:r>
              <a:rPr lang="en-US" sz="1200" b="1" i="0" u="none" strike="noStrike" kern="1200" baseline="0" dirty="0" smtClean="0">
                <a:solidFill>
                  <a:schemeClr val="tx1"/>
                </a:solidFill>
                <a:latin typeface="+mn-lt"/>
                <a:ea typeface="+mn-ea"/>
                <a:cs typeface="+mn-cs"/>
              </a:rPr>
              <a:t>u</a:t>
            </a:r>
            <a:r>
              <a:rPr lang="en-US" sz="1200" b="0" i="0" u="none" strike="noStrike" kern="1200" baseline="0" dirty="0" smtClean="0">
                <a:solidFill>
                  <a:schemeClr val="tx1"/>
                </a:solidFill>
                <a:latin typeface="+mn-lt"/>
                <a:ea typeface="+mn-ea"/>
                <a:cs typeface="+mn-cs"/>
              </a:rPr>
              <a:t>'s newsfeed or </a:t>
            </a:r>
            <a:r>
              <a:rPr lang="en-US" sz="1200" b="1" i="0" u="none" strike="noStrike" kern="1200" baseline="0" dirty="0" smtClean="0">
                <a:solidFill>
                  <a:schemeClr val="tx1"/>
                </a:solidFill>
                <a:latin typeface="+mn-lt"/>
                <a:ea typeface="+mn-ea"/>
                <a:cs typeface="+mn-cs"/>
              </a:rPr>
              <a:t>u</a:t>
            </a:r>
            <a:r>
              <a:rPr lang="en-US" sz="1200" b="0" i="0" u="none" strike="noStrike" kern="1200" baseline="0" dirty="0" smtClean="0">
                <a:solidFill>
                  <a:schemeClr val="tx1"/>
                </a:solidFill>
                <a:latin typeface="+mn-lt"/>
                <a:ea typeface="+mn-ea"/>
                <a:cs typeface="+mn-cs"/>
              </a:rPr>
              <a:t>'s social contacts' presence objects, then:</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Progressive hit rate: the percentage of the newsfeed or the presence status objects that have been obtained after d DHT lookups and pulling social contacts' cached objects</a:t>
            </a:r>
          </a:p>
          <a:p>
            <a:endParaRPr lang="en-US" dirty="0" smtClean="0"/>
          </a:p>
          <a:p>
            <a:r>
              <a:rPr lang="en-US" sz="1200" b="0" i="0" u="none" strike="noStrike" kern="1200" baseline="0" dirty="0" smtClean="0">
                <a:solidFill>
                  <a:schemeClr val="tx1"/>
                </a:solidFill>
                <a:latin typeface="+mn-lt"/>
                <a:ea typeface="+mn-ea"/>
                <a:cs typeface="+mn-cs"/>
              </a:rPr>
              <a:t>Let </a:t>
            </a:r>
            <a:r>
              <a:rPr lang="en-US" sz="1200" b="1" i="0" u="none" strike="noStrike" kern="1200" baseline="0" dirty="0" err="1" smtClean="0">
                <a:solidFill>
                  <a:schemeClr val="tx1"/>
                </a:solidFill>
                <a:latin typeface="+mn-lt"/>
                <a:ea typeface="+mn-ea"/>
                <a:cs typeface="+mn-cs"/>
              </a:rPr>
              <a:t>e</a:t>
            </a:r>
            <a:r>
              <a:rPr lang="en-US" sz="1200" b="0" i="0" u="none" strike="noStrike" kern="1200" baseline="0" dirty="0" err="1" smtClean="0">
                <a:solidFill>
                  <a:schemeClr val="tx1"/>
                </a:solidFill>
                <a:latin typeface="+mn-lt"/>
                <a:ea typeface="+mn-ea"/>
                <a:cs typeface="+mn-cs"/>
              </a:rPr>
              <a:t>m</a:t>
            </a:r>
            <a:r>
              <a:rPr lang="en-US" sz="1200" b="0" i="0" u="none" strike="noStrike" kern="1200" baseline="0" dirty="0" smtClean="0">
                <a:solidFill>
                  <a:schemeClr val="tx1"/>
                </a:solidFill>
                <a:latin typeface="+mn-lt"/>
                <a:ea typeface="+mn-ea"/>
                <a:cs typeface="+mn-cs"/>
              </a:rPr>
              <a:t> be a single unit experiment for a user, </a:t>
            </a:r>
            <a:r>
              <a:rPr lang="en-US" sz="1200" b="1" i="0" u="none" strike="noStrike" kern="1200" baseline="0" dirty="0" smtClean="0">
                <a:solidFill>
                  <a:schemeClr val="tx1"/>
                </a:solidFill>
                <a:latin typeface="+mn-lt"/>
                <a:ea typeface="+mn-ea"/>
                <a:cs typeface="+mn-cs"/>
              </a:rPr>
              <a:t>u</a:t>
            </a:r>
            <a:r>
              <a:rPr lang="en-US" sz="1200" b="0" i="0" u="none" strike="noStrike" kern="1200" baseline="0" dirty="0" smtClean="0">
                <a:solidFill>
                  <a:schemeClr val="tx1"/>
                </a:solidFill>
                <a:latin typeface="+mn-lt"/>
                <a:ea typeface="+mn-ea"/>
                <a:cs typeface="+mn-cs"/>
              </a:rPr>
              <a:t>, who should retrieved presence information of </a:t>
            </a:r>
            <a:r>
              <a:rPr lang="en-US" sz="1200" b="1" i="0" u="none" strike="noStrike" kern="1200" baseline="0" dirty="0" smtClean="0">
                <a:solidFill>
                  <a:schemeClr val="tx1"/>
                </a:solidFill>
                <a:latin typeface="+mn-lt"/>
                <a:ea typeface="+mn-ea"/>
                <a:cs typeface="+mn-cs"/>
              </a:rPr>
              <a:t>m </a:t>
            </a:r>
            <a:r>
              <a:rPr lang="en-US" sz="1200" b="0" i="0" u="none" strike="noStrike" kern="1200" baseline="0" dirty="0" smtClean="0">
                <a:solidFill>
                  <a:schemeClr val="tx1"/>
                </a:solidFill>
                <a:latin typeface="+mn-lt"/>
                <a:ea typeface="+mn-ea"/>
                <a:cs typeface="+mn-cs"/>
              </a:rPr>
              <a:t>social contacts and let (</a:t>
            </a:r>
            <a:r>
              <a:rPr lang="en-US" sz="1200" b="1" i="0" u="none" strike="noStrike" kern="1200" baseline="0" dirty="0" smtClean="0">
                <a:solidFill>
                  <a:schemeClr val="tx1"/>
                </a:solidFill>
                <a:latin typeface="+mn-lt"/>
                <a:ea typeface="+mn-ea"/>
                <a:cs typeface="+mn-cs"/>
              </a:rPr>
              <a:t>d</a:t>
            </a:r>
            <a:r>
              <a:rPr lang="en-US" sz="1200" b="0" i="0" u="none" strike="noStrike" kern="1200" baseline="0" dirty="0" smtClean="0">
                <a:solidFill>
                  <a:schemeClr val="tx1"/>
                </a:solidFill>
                <a:latin typeface="+mn-lt"/>
                <a:ea typeface="+mn-ea"/>
                <a:cs typeface="+mn-cs"/>
              </a:rPr>
              <a:t>) be the number of obtained social contacts’ presence or status objects after </a:t>
            </a:r>
            <a:r>
              <a:rPr lang="en-US" sz="1200" b="1" i="0" u="none" strike="noStrike" kern="1200" baseline="0" dirty="0" smtClean="0">
                <a:solidFill>
                  <a:schemeClr val="tx1"/>
                </a:solidFill>
                <a:latin typeface="+mn-lt"/>
                <a:ea typeface="+mn-ea"/>
                <a:cs typeface="+mn-cs"/>
              </a:rPr>
              <a:t>d </a:t>
            </a:r>
            <a:r>
              <a:rPr lang="en-US" sz="1200" b="0" i="0" u="none" strike="noStrike" kern="1200" baseline="0" dirty="0" smtClean="0">
                <a:solidFill>
                  <a:schemeClr val="tx1"/>
                </a:solidFill>
                <a:latin typeface="+mn-lt"/>
                <a:ea typeface="+mn-ea"/>
                <a:cs typeface="+mn-cs"/>
              </a:rPr>
              <a:t>DHT lookups, then</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17</a:t>
            </a:fld>
            <a:endParaRPr lang="fa-IR"/>
          </a:p>
        </p:txBody>
      </p:sp>
    </p:spTree>
    <p:extLst>
      <p:ext uri="{BB962C8B-B14F-4D97-AF65-F5344CB8AC3E}">
        <p14:creationId xmlns:p14="http://schemas.microsoft.com/office/powerpoint/2010/main" val="243100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Trade</a:t>
            </a:r>
            <a:r>
              <a:rPr lang="en-US" baseline="0" dirty="0" smtClean="0"/>
              <a:t> off between 10% better performance and privacy leakage (online/offline status /activity level of </a:t>
            </a:r>
            <a:r>
              <a:rPr lang="en-US" baseline="0" dirty="0" err="1" smtClean="0"/>
              <a:t>FoFs</a:t>
            </a:r>
            <a:r>
              <a:rPr lang="en-US" baseline="0" dirty="0" smtClean="0"/>
              <a:t> will be revealed). There also would be more communication overhead for transmitting and caching </a:t>
            </a:r>
            <a:r>
              <a:rPr lang="en-US" baseline="0" dirty="0" err="1" smtClean="0"/>
              <a:t>FoFs</a:t>
            </a:r>
            <a:r>
              <a:rPr lang="en-US" baseline="0" dirty="0" smtClean="0"/>
              <a:t>’ presence objects. </a:t>
            </a:r>
            <a:endParaRPr lang="en-US"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The average Newsfeed Hit Rate as a function of the number of updates and the fraction of online social contacts. It can be seen that social caching provides most of the update objects needed for viewing the newsfeed. By comparing the two figures it can be seen that leveraging </a:t>
            </a:r>
            <a:r>
              <a:rPr lang="en-US" dirty="0" err="1" smtClean="0"/>
              <a:t>FoFs</a:t>
            </a:r>
            <a:r>
              <a:rPr lang="en-US" dirty="0" smtClean="0"/>
              <a:t> increases the hit rate slightly, but the difference is not great.</a:t>
            </a:r>
          </a:p>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18</a:t>
            </a:fld>
            <a:endParaRPr lang="fa-IR"/>
          </a:p>
        </p:txBody>
      </p:sp>
    </p:spTree>
    <p:extLst>
      <p:ext uri="{BB962C8B-B14F-4D97-AF65-F5344CB8AC3E}">
        <p14:creationId xmlns:p14="http://schemas.microsoft.com/office/powerpoint/2010/main" val="634770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30% is reasonable </a:t>
            </a:r>
          </a:p>
          <a:p>
            <a:r>
              <a:rPr lang="en-US" sz="1200" b="0" i="0" u="none" strike="noStrike" kern="1200" baseline="0" dirty="0" smtClean="0">
                <a:solidFill>
                  <a:schemeClr val="tx1"/>
                </a:solidFill>
                <a:latin typeface="+mn-lt"/>
                <a:ea typeface="+mn-ea"/>
                <a:cs typeface="+mn-cs"/>
              </a:rPr>
              <a:t>Just a few (5) lookups you get </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This Figure shows the Average Progressive Hit Rate for users who have 100 to 200 social contacts. It can be seen that after a few DHT lookups, users learn about online/</a:t>
            </a:r>
            <a:r>
              <a:rPr lang="en-US" sz="1200" b="0" i="0" u="none" strike="noStrike" kern="1200" baseline="0" dirty="0" err="1" smtClean="0">
                <a:solidFill>
                  <a:schemeClr val="tx1"/>
                </a:solidFill>
                <a:latin typeface="+mn-lt"/>
                <a:ea typeface="+mn-ea"/>
                <a:cs typeface="+mn-cs"/>
              </a:rPr>
              <a:t>oine</a:t>
            </a:r>
            <a:r>
              <a:rPr lang="en-US" sz="1200" b="0" i="0" u="none" strike="noStrike" kern="1200" baseline="0" dirty="0" smtClean="0">
                <a:solidFill>
                  <a:schemeClr val="tx1"/>
                </a:solidFill>
                <a:latin typeface="+mn-lt"/>
                <a:ea typeface="+mn-ea"/>
                <a:cs typeface="+mn-cs"/>
              </a:rPr>
              <a:t> status of most of </a:t>
            </a:r>
            <a:r>
              <a:rPr lang="en-US" sz="1200" b="0" i="0" u="none" strike="noStrike" kern="1200" baseline="0" dirty="0" err="1" smtClean="0">
                <a:solidFill>
                  <a:schemeClr val="tx1"/>
                </a:solidFill>
                <a:latin typeface="+mn-lt"/>
                <a:ea typeface="+mn-ea"/>
                <a:cs typeface="+mn-cs"/>
              </a:rPr>
              <a:t>thier</a:t>
            </a:r>
            <a:r>
              <a:rPr lang="en-US" sz="1200" b="0" i="0" u="none" strike="noStrike" kern="1200" baseline="0" dirty="0" smtClean="0">
                <a:solidFill>
                  <a:schemeClr val="tx1"/>
                </a:solidFill>
                <a:latin typeface="+mn-lt"/>
                <a:ea typeface="+mn-ea"/>
                <a:cs typeface="+mn-cs"/>
              </a:rPr>
              <a:t> social contacts. Similarly, most of newsfeed up- dates can be retrieved after performing a few DHT lookups and contacting the </a:t>
            </a:r>
            <a:r>
              <a:rPr lang="en-US" sz="1200" b="0" i="0" u="none" strike="noStrike" kern="1200" baseline="0" dirty="0" err="1" smtClean="0">
                <a:solidFill>
                  <a:schemeClr val="tx1"/>
                </a:solidFill>
                <a:latin typeface="+mn-lt"/>
                <a:ea typeface="+mn-ea"/>
                <a:cs typeface="+mn-cs"/>
              </a:rPr>
              <a:t>identied</a:t>
            </a:r>
            <a:r>
              <a:rPr lang="en-US" sz="1200" b="0" i="0" u="none" strike="noStrike" kern="1200" baseline="0" dirty="0" smtClean="0">
                <a:solidFill>
                  <a:schemeClr val="tx1"/>
                </a:solidFill>
                <a:latin typeface="+mn-lt"/>
                <a:ea typeface="+mn-ea"/>
                <a:cs typeface="+mn-cs"/>
              </a:rPr>
              <a:t> online social contacts.</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19</a:t>
            </a:fld>
            <a:endParaRPr lang="fa-IR"/>
          </a:p>
        </p:txBody>
      </p:sp>
    </p:spTree>
    <p:extLst>
      <p:ext uri="{BB962C8B-B14F-4D97-AF65-F5344CB8AC3E}">
        <p14:creationId xmlns:p14="http://schemas.microsoft.com/office/powerpoint/2010/main" val="3520915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This Figure shows the latency for retrieving the newsfeed in Cachet both with and without</a:t>
            </a:r>
            <a:r>
              <a:rPr lang="en-US" baseline="0" dirty="0" smtClean="0"/>
              <a:t> </a:t>
            </a:r>
            <a:r>
              <a:rPr lang="en-US" dirty="0" smtClean="0"/>
              <a:t>social caching enabled.</a:t>
            </a:r>
          </a:p>
          <a:p>
            <a:endParaRPr lang="en-US" dirty="0" smtClean="0"/>
          </a:p>
          <a:p>
            <a:r>
              <a:rPr lang="en-US" sz="1200" b="0" i="0" u="none" strike="noStrike" kern="1200" baseline="0" dirty="0" smtClean="0">
                <a:solidFill>
                  <a:schemeClr val="tx1"/>
                </a:solidFill>
                <a:latin typeface="+mn-lt"/>
                <a:ea typeface="+mn-ea"/>
                <a:cs typeface="+mn-cs"/>
              </a:rPr>
              <a:t>We simulate the cryptographic operations for </a:t>
            </a:r>
            <a:r>
              <a:rPr lang="en-US" sz="1200" b="0" i="0" u="none" strike="noStrike" kern="1200" baseline="0" dirty="0" err="1" smtClean="0">
                <a:solidFill>
                  <a:schemeClr val="tx1"/>
                </a:solidFill>
                <a:latin typeface="+mn-lt"/>
                <a:ea typeface="+mn-ea"/>
                <a:cs typeface="+mn-cs"/>
              </a:rPr>
              <a:t>EASiER</a:t>
            </a:r>
            <a:r>
              <a:rPr lang="en-US" sz="1200" b="0" i="0" u="none" strike="noStrike" kern="1200" baseline="0" dirty="0" smtClean="0">
                <a:solidFill>
                  <a:schemeClr val="tx1"/>
                </a:solidFill>
                <a:latin typeface="+mn-lt"/>
                <a:ea typeface="+mn-ea"/>
                <a:cs typeface="+mn-cs"/>
              </a:rPr>
              <a:t> [31] with 1 attribute policy and 100 revocations run on a standard machine with 2.40GHz Intel Core 2 Duo, 4GB memory, and running Ubuntu 10.04. With this setting, the </a:t>
            </a:r>
            <a:r>
              <a:rPr lang="en-US" sz="1200" b="0" i="0" u="none" strike="noStrike" kern="1200" baseline="0" dirty="0" err="1" smtClean="0">
                <a:solidFill>
                  <a:schemeClr val="tx1"/>
                </a:solidFill>
                <a:latin typeface="+mn-lt"/>
                <a:ea typeface="+mn-ea"/>
                <a:cs typeface="+mn-cs"/>
              </a:rPr>
              <a:t>ABDecryption</a:t>
            </a:r>
            <a:r>
              <a:rPr lang="en-US" sz="1200" b="0" i="0" u="none" strike="noStrike" kern="1200" baseline="0" dirty="0" smtClean="0">
                <a:solidFill>
                  <a:schemeClr val="tx1"/>
                </a:solidFill>
                <a:latin typeface="+mn-lt"/>
                <a:ea typeface="+mn-ea"/>
                <a:cs typeface="+mn-cs"/>
              </a:rPr>
              <a:t> takes 422ms. The symmetric key decryption (</a:t>
            </a:r>
            <a:r>
              <a:rPr lang="en-US" sz="1200" b="0" i="0" u="none" strike="noStrike" kern="1200" baseline="0" dirty="0" err="1" smtClean="0">
                <a:solidFill>
                  <a:schemeClr val="tx1"/>
                </a:solidFill>
                <a:latin typeface="+mn-lt"/>
                <a:ea typeface="+mn-ea"/>
                <a:cs typeface="+mn-cs"/>
              </a:rPr>
              <a:t>openssl</a:t>
            </a:r>
            <a:r>
              <a:rPr lang="en-US" sz="1200" b="0" i="0" u="none" strike="noStrike" kern="1200" baseline="0" dirty="0" smtClean="0">
                <a:solidFill>
                  <a:schemeClr val="tx1"/>
                </a:solidFill>
                <a:latin typeface="+mn-lt"/>
                <a:ea typeface="+mn-ea"/>
                <a:cs typeface="+mn-cs"/>
              </a:rPr>
              <a:t> aes-128-enc) takes 0.04ms on a le of size 2500 bytes, the average size of a status update object. We simulated the communication overhead between peers by setting the average communication latency to be 180ms.</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20</a:t>
            </a:fld>
            <a:endParaRPr lang="fa-IR"/>
          </a:p>
        </p:txBody>
      </p:sp>
    </p:spTree>
    <p:extLst>
      <p:ext uri="{BB962C8B-B14F-4D97-AF65-F5344CB8AC3E}">
        <p14:creationId xmlns:p14="http://schemas.microsoft.com/office/powerpoint/2010/main" val="119551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kern="1200" baseline="0" dirty="0" smtClean="0">
                <a:solidFill>
                  <a:schemeClr val="tx1"/>
                </a:solidFill>
                <a:latin typeface="+mn-lt"/>
                <a:ea typeface="+mn-ea"/>
                <a:cs typeface="+mn-cs"/>
              </a:rPr>
              <a:t>In the last decade, online social networks (OSNs) such as Facebook, Google+, and Twitter have revolutionized the way our society communicates and have become the de facto mechanism for information sharing between users. Their user bases exceed hundreds of millions of users and their adoption is still growing at a rapid pace.1</a:t>
            </a:r>
            <a:endParaRPr lang="en-US" dirty="0" smtClean="0"/>
          </a:p>
        </p:txBody>
      </p:sp>
      <p:sp>
        <p:nvSpPr>
          <p:cNvPr id="4" name="Slide Number Placeholder 3"/>
          <p:cNvSpPr>
            <a:spLocks noGrp="1"/>
          </p:cNvSpPr>
          <p:nvPr>
            <p:ph type="sldNum" sz="quarter" idx="10"/>
          </p:nvPr>
        </p:nvSpPr>
        <p:spPr/>
        <p:txBody>
          <a:bodyPr/>
          <a:lstStyle/>
          <a:p>
            <a:fld id="{A8EA30DB-AD58-41FC-B893-C5D5D34CBF4F}" type="slidenum">
              <a:rPr lang="fa-IR" smtClean="0"/>
              <a:pPr/>
              <a:t>2</a:t>
            </a:fld>
            <a:endParaRPr lang="fa-IR"/>
          </a:p>
        </p:txBody>
      </p:sp>
    </p:spTree>
    <p:extLst>
      <p:ext uri="{BB962C8B-B14F-4D97-AF65-F5344CB8AC3E}">
        <p14:creationId xmlns:p14="http://schemas.microsoft.com/office/powerpoint/2010/main" val="388479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sz="1200" b="0" i="0" u="none" strike="noStrike" kern="1200" baseline="0" dirty="0" smtClean="0">
                <a:solidFill>
                  <a:schemeClr val="tx1"/>
                </a:solidFill>
                <a:latin typeface="+mn-lt"/>
                <a:ea typeface="+mn-ea"/>
                <a:cs typeface="+mn-cs"/>
              </a:rPr>
              <a:t>We have presented Cachet, a decentralized architecture for social networks that provides strong security and privacy guarantees while </a:t>
            </a:r>
            <a:r>
              <a:rPr lang="en-US" sz="1200" b="0" i="0" u="none" strike="noStrike" kern="1200" baseline="0" dirty="0" err="1" smtClean="0">
                <a:solidFill>
                  <a:schemeClr val="tx1"/>
                </a:solidFill>
                <a:latin typeface="+mn-lt"/>
                <a:ea typeface="+mn-ea"/>
                <a:cs typeface="+mn-cs"/>
              </a:rPr>
              <a:t>eciently</a:t>
            </a:r>
            <a:r>
              <a:rPr lang="en-US" sz="1200" b="0" i="0" u="none" strike="noStrike" kern="1200" baseline="0" dirty="0" smtClean="0">
                <a:solidFill>
                  <a:schemeClr val="tx1"/>
                </a:solidFill>
                <a:latin typeface="+mn-lt"/>
                <a:ea typeface="+mn-ea"/>
                <a:cs typeface="+mn-cs"/>
              </a:rPr>
              <a:t> supporting the central functionality of OSNs. Cachet uses an object-oriented design for flexible data management, attribute-based cryptography for access control, and a hybrid combination of distributed hash table and social contacts for information retrieval. The use of social contacts is the key to making the architecture practical; social contacts in Cachet not only provide information about their own updates, but also about updates from other mutual contacts. Our experimental evaluation using the </a:t>
            </a:r>
            <a:r>
              <a:rPr lang="en-US" sz="1200" b="0" i="0" u="none" strike="noStrike" kern="1200" baseline="0" dirty="0" err="1" smtClean="0">
                <a:solidFill>
                  <a:schemeClr val="tx1"/>
                </a:solidFill>
                <a:latin typeface="+mn-lt"/>
                <a:ea typeface="+mn-ea"/>
                <a:cs typeface="+mn-cs"/>
              </a:rPr>
              <a:t>FreePastry</a:t>
            </a:r>
            <a:r>
              <a:rPr lang="en-US" sz="1200" b="0" i="0" u="none" strike="noStrike" kern="1200" baseline="0" dirty="0" smtClean="0">
                <a:solidFill>
                  <a:schemeClr val="tx1"/>
                </a:solidFill>
                <a:latin typeface="+mn-lt"/>
                <a:ea typeface="+mn-ea"/>
                <a:cs typeface="+mn-cs"/>
              </a:rPr>
              <a:t> simulator shows that the average time to reconstruct an aggregate newsfeed is less than 10 seconds, as compared with hundreds of seconds without the use of social caching. Our architecture thus demonstrates that a decentralized approach to privacy-preserving social networking is practical</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ACKNOWLEDGMENTS</a:t>
            </a:r>
          </a:p>
          <a:p>
            <a:r>
              <a:rPr lang="en-US" sz="1200" b="0" i="0" u="none" strike="noStrike" kern="1200" baseline="0" dirty="0" smtClean="0">
                <a:solidFill>
                  <a:schemeClr val="tx1"/>
                </a:solidFill>
                <a:latin typeface="+mn-lt"/>
                <a:ea typeface="+mn-ea"/>
                <a:cs typeface="+mn-cs"/>
              </a:rPr>
              <a:t>This material is based upon work supported by the National</a:t>
            </a:r>
          </a:p>
          <a:p>
            <a:r>
              <a:rPr lang="en-US" sz="1200" b="0" i="0" u="none" strike="noStrike" kern="1200" baseline="0" dirty="0" smtClean="0">
                <a:solidFill>
                  <a:schemeClr val="tx1"/>
                </a:solidFill>
                <a:latin typeface="+mn-lt"/>
                <a:ea typeface="+mn-ea"/>
                <a:cs typeface="+mn-cs"/>
              </a:rPr>
              <a:t>Science Foundation under Awards CNS{0953655 and</a:t>
            </a:r>
          </a:p>
          <a:p>
            <a:r>
              <a:rPr lang="en-US" sz="1200" b="0" i="0" u="none" strike="noStrike" kern="1200" baseline="0" dirty="0" smtClean="0">
                <a:solidFill>
                  <a:schemeClr val="tx1"/>
                </a:solidFill>
                <a:latin typeface="+mn-lt"/>
                <a:ea typeface="+mn-ea"/>
                <a:cs typeface="+mn-cs"/>
              </a:rPr>
              <a:t>CNS{1115693, by the Boeing Trusted Software Center at the</a:t>
            </a:r>
          </a:p>
          <a:p>
            <a:r>
              <a:rPr lang="en-US" sz="1200" b="0" i="0" u="none" strike="noStrike" kern="1200" baseline="0" dirty="0" smtClean="0">
                <a:solidFill>
                  <a:schemeClr val="tx1"/>
                </a:solidFill>
                <a:latin typeface="+mn-lt"/>
                <a:ea typeface="+mn-ea"/>
                <a:cs typeface="+mn-cs"/>
              </a:rPr>
              <a:t>University of Illinois and by the National Security Agency.</a:t>
            </a:r>
          </a:p>
        </p:txBody>
      </p:sp>
      <p:sp>
        <p:nvSpPr>
          <p:cNvPr id="4" name="Slide Number Placeholder 3"/>
          <p:cNvSpPr>
            <a:spLocks noGrp="1"/>
          </p:cNvSpPr>
          <p:nvPr>
            <p:ph type="sldNum" sz="quarter" idx="10"/>
          </p:nvPr>
        </p:nvSpPr>
        <p:spPr/>
        <p:txBody>
          <a:bodyPr/>
          <a:lstStyle/>
          <a:p>
            <a:fld id="{A8EA30DB-AD58-41FC-B893-C5D5D34CBF4F}" type="slidenum">
              <a:rPr lang="fa-IR" smtClean="0"/>
              <a:pPr/>
              <a:t>22</a:t>
            </a:fld>
            <a:endParaRPr lang="fa-IR"/>
          </a:p>
        </p:txBody>
      </p:sp>
    </p:spTree>
    <p:extLst>
      <p:ext uri="{BB962C8B-B14F-4D97-AF65-F5344CB8AC3E}">
        <p14:creationId xmlns:p14="http://schemas.microsoft.com/office/powerpoint/2010/main" val="427115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However, the success of OSNs has come at the cost of user privacy.</a:t>
            </a:r>
            <a:endParaRPr lang="en-US" dirty="0" smtClean="0"/>
          </a:p>
          <a:p>
            <a:pPr algn="l"/>
            <a:endParaRPr lang="en-US" dirty="0" smtClean="0"/>
          </a:p>
          <a:p>
            <a:pPr algn="l"/>
            <a:r>
              <a:rPr lang="en-US" dirty="0" smtClean="0"/>
              <a:t>However, these designs suffer from a key problem:</a:t>
            </a:r>
          </a:p>
          <a:p>
            <a:pPr algn="l"/>
            <a:r>
              <a:rPr lang="en-US" dirty="0" smtClean="0"/>
              <a:t>the social network provider has full access to the user’s data, and, in fact, several providers have been caught selling user data</a:t>
            </a:r>
          </a:p>
          <a:p>
            <a:pPr algn="l"/>
            <a:endParaRPr lang="en-US" dirty="0" smtClean="0"/>
          </a:p>
          <a:p>
            <a:pPr algn="l"/>
            <a:r>
              <a:rPr lang="en-US" dirty="0" smtClean="0"/>
              <a:t>Online social networks (OSNs) such as Facebook and</a:t>
            </a:r>
            <a:r>
              <a:rPr lang="en-US" baseline="0" dirty="0" smtClean="0"/>
              <a:t> </a:t>
            </a:r>
            <a:r>
              <a:rPr lang="en-US" dirty="0" smtClean="0"/>
              <a:t>Google+ have revolutionized the way people interact and</a:t>
            </a:r>
            <a:r>
              <a:rPr lang="en-US" baseline="0" dirty="0" smtClean="0"/>
              <a:t> </a:t>
            </a:r>
            <a:r>
              <a:rPr lang="en-US" dirty="0" smtClean="0"/>
              <a:t>are being used by hundreds of millions of users across the</a:t>
            </a:r>
            <a:r>
              <a:rPr lang="en-US" baseline="0" dirty="0" smtClean="0"/>
              <a:t> </a:t>
            </a:r>
            <a:r>
              <a:rPr lang="en-US" dirty="0" smtClean="0"/>
              <a:t>world. </a:t>
            </a:r>
          </a:p>
          <a:p>
            <a:pPr algn="l"/>
            <a:endParaRPr lang="en-US" dirty="0" smtClean="0"/>
          </a:p>
          <a:p>
            <a:pPr algn="l"/>
            <a:endParaRPr lang="en-US" dirty="0" smtClean="0"/>
          </a:p>
          <a:p>
            <a:pPr algn="l"/>
            <a:endParaRPr lang="en-US" dirty="0" smtClean="0"/>
          </a:p>
          <a:p>
            <a:pPr algn="l"/>
            <a:endParaRPr lang="en-US" dirty="0" smtClean="0"/>
          </a:p>
          <a:p>
            <a:pPr algn="l"/>
            <a:r>
              <a:rPr lang="en-US" dirty="0" smtClean="0"/>
              <a:t>Underline the sharing with third parties</a:t>
            </a:r>
          </a:p>
        </p:txBody>
      </p:sp>
      <p:sp>
        <p:nvSpPr>
          <p:cNvPr id="4" name="Slide Number Placeholder 3"/>
          <p:cNvSpPr>
            <a:spLocks noGrp="1"/>
          </p:cNvSpPr>
          <p:nvPr>
            <p:ph type="sldNum" sz="quarter" idx="10"/>
          </p:nvPr>
        </p:nvSpPr>
        <p:spPr/>
        <p:txBody>
          <a:bodyPr/>
          <a:lstStyle/>
          <a:p>
            <a:fld id="{A8EA30DB-AD58-41FC-B893-C5D5D34CBF4F}" type="slidenum">
              <a:rPr lang="fa-IR" smtClean="0"/>
              <a:pPr/>
              <a:t>3</a:t>
            </a:fld>
            <a:endParaRPr lang="fa-IR"/>
          </a:p>
        </p:txBody>
      </p:sp>
    </p:spTree>
    <p:extLst>
      <p:ext uri="{BB962C8B-B14F-4D97-AF65-F5344CB8AC3E}">
        <p14:creationId xmlns:p14="http://schemas.microsoft.com/office/powerpoint/2010/main" val="388479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are the requirements of such</a:t>
            </a:r>
            <a:r>
              <a:rPr lang="en-US" baseline="0" dirty="0" smtClean="0"/>
              <a:t> distributed system?</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5</a:t>
            </a:fld>
            <a:endParaRPr lang="fa-IR"/>
          </a:p>
        </p:txBody>
      </p:sp>
    </p:spTree>
    <p:extLst>
      <p:ext uri="{BB962C8B-B14F-4D97-AF65-F5344CB8AC3E}">
        <p14:creationId xmlns:p14="http://schemas.microsoft.com/office/powerpoint/2010/main" val="400738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charset="2"/>
              <a:buChar char="Ø"/>
            </a:pPr>
            <a:r>
              <a:rPr lang="en-US" sz="2000" dirty="0" smtClean="0"/>
              <a:t>Using cryptography to protect the contents stored by a centralized OSN provider</a:t>
            </a:r>
          </a:p>
          <a:p>
            <a:pPr marL="685800" lvl="1">
              <a:buFontTx/>
              <a:buChar char="-"/>
            </a:pPr>
            <a:r>
              <a:rPr lang="en-US" sz="1800" dirty="0" smtClean="0"/>
              <a:t>No relationship privacy, users’ interactions can be monitored, and their content can be censored or removed</a:t>
            </a:r>
            <a:endParaRPr lang="en-US" sz="1800" b="1"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our view, however, is that this does not sufficiently protect users' privacy as it allows the provider to learn user relationships and patterns of interactions by means of traffic analysis.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Previous work on decentralized OSNs [3, 7, 13, 18, 22, 40] has explored several design decisions: how nodes are organized (in a structured distributed hash table (DHT) or with links between social contacts), where content is stored (by the owner, social contacts, or in a DHT), how it is disseminated (push or pull), and how access control is enforced (cryptographically or with online authentication). We argue that to efficiently support the complex functionality of an OSN, a combination of methods must be used. For example, replicating data at random DHT nodes ensures its availability even when users are online; however, assembling a newsfeed requires thousands of DHT lookups and, as we saw in our preliminary work [32], can take hundreds of seconds to generate. Likewise, encrypting stored content can provide strong confidentiality guarantees, yet we found that we need online authentication of updates and annotations to ensure the availability of data. Furthermore, attribute-based encryption schemes that provide highly </a:t>
            </a:r>
            <a:r>
              <a:rPr lang="en-US" sz="1200" b="0" i="0" u="none" strike="noStrike" kern="1200" baseline="0" dirty="0" err="1" smtClean="0">
                <a:solidFill>
                  <a:schemeClr val="tx1"/>
                </a:solidFill>
                <a:latin typeface="+mn-lt"/>
                <a:ea typeface="+mn-ea"/>
                <a:cs typeface="+mn-cs"/>
              </a:rPr>
              <a:t>fexible</a:t>
            </a:r>
            <a:r>
              <a:rPr lang="en-US" sz="1200" b="0" i="0" u="none" strike="noStrike" kern="1200" baseline="0" dirty="0" smtClean="0">
                <a:solidFill>
                  <a:schemeClr val="tx1"/>
                </a:solidFill>
                <a:latin typeface="+mn-lt"/>
                <a:ea typeface="+mn-ea"/>
                <a:cs typeface="+mn-cs"/>
              </a:rPr>
              <a:t> policies are computationally expensive and contribute significantly to the above performance overhead.</a:t>
            </a:r>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6</a:t>
            </a:fld>
            <a:endParaRPr lang="fa-IR"/>
          </a:p>
        </p:txBody>
      </p:sp>
    </p:spTree>
    <p:extLst>
      <p:ext uri="{BB962C8B-B14F-4D97-AF65-F5344CB8AC3E}">
        <p14:creationId xmlns:p14="http://schemas.microsoft.com/office/powerpoint/2010/main" val="4007389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dirty="0" smtClean="0"/>
              <a:t>Sonia </a:t>
            </a:r>
            <a:r>
              <a:rPr lang="en-US" dirty="0" err="1" smtClean="0"/>
              <a:t>Jahid</a:t>
            </a:r>
            <a:r>
              <a:rPr lang="en-US" dirty="0" smtClean="0"/>
              <a:t>, Shirin Nilizadeh, </a:t>
            </a:r>
            <a:r>
              <a:rPr lang="en-US" dirty="0" err="1" smtClean="0"/>
              <a:t>Prateek</a:t>
            </a:r>
            <a:r>
              <a:rPr lang="en-US" dirty="0" smtClean="0"/>
              <a:t> Mittal, Nikita </a:t>
            </a:r>
            <a:r>
              <a:rPr lang="en-US" dirty="0" err="1" smtClean="0"/>
              <a:t>Borisov</a:t>
            </a:r>
            <a:r>
              <a:rPr lang="en-US" dirty="0" smtClean="0"/>
              <a:t>, and </a:t>
            </a:r>
            <a:r>
              <a:rPr lang="en-US" dirty="0" err="1" smtClean="0"/>
              <a:t>Apu</a:t>
            </a:r>
            <a:r>
              <a:rPr lang="en-US" dirty="0" smtClean="0"/>
              <a:t> </a:t>
            </a:r>
            <a:r>
              <a:rPr lang="en-US" dirty="0" err="1" smtClean="0"/>
              <a:t>Kapadia</a:t>
            </a:r>
            <a:r>
              <a:rPr lang="en-US" dirty="0" smtClean="0"/>
              <a:t>, "DECENT: A Decentralized Architecture for Enforcing Privacy in Online Social Networks", 4th IEEE International Workshop on Security and Social Networking (SESOC '12), </a:t>
            </a:r>
            <a:r>
              <a:rPr lang="en-US" dirty="0" err="1" smtClean="0"/>
              <a:t>Lugano</a:t>
            </a:r>
            <a:r>
              <a:rPr lang="en-US" dirty="0" smtClean="0"/>
              <a:t>, Switzerland, Mar 19, 2012.</a:t>
            </a:r>
          </a:p>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7</a:t>
            </a:fld>
            <a:endParaRPr lang="fa-IR"/>
          </a:p>
        </p:txBody>
      </p:sp>
    </p:spTree>
    <p:extLst>
      <p:ext uri="{BB962C8B-B14F-4D97-AF65-F5344CB8AC3E}">
        <p14:creationId xmlns:p14="http://schemas.microsoft.com/office/powerpoint/2010/main" val="307980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t>Replace circles</a:t>
            </a:r>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t>Go to</a:t>
            </a:r>
            <a:r>
              <a:rPr lang="en-US" sz="1200" baseline="0" dirty="0" smtClean="0"/>
              <a:t> animation and talk about DHT</a:t>
            </a: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t>To ensure availability despite node churn and malicious attacks, several replicas of an object are maintained.</a:t>
            </a:r>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a:buFont typeface="Wingdings" charset="2"/>
              <a:buChar char="Ø"/>
            </a:pPr>
            <a:r>
              <a:rPr lang="en-US" sz="3600" dirty="0" smtClean="0"/>
              <a:t>Objects in DECENT are stored in the DHT using the object ID as the key. </a:t>
            </a:r>
          </a:p>
          <a:p>
            <a:pPr marL="0" indent="0">
              <a:buNone/>
            </a:pPr>
            <a:endParaRPr lang="en-US" sz="3600" dirty="0" smtClean="0"/>
          </a:p>
          <a:p>
            <a:pPr>
              <a:buFont typeface="Wingdings" charset="2"/>
              <a:buChar char="Ø"/>
            </a:pPr>
            <a:r>
              <a:rPr lang="en-US" sz="3600" dirty="0" smtClean="0"/>
              <a:t>Several replicas of an object</a:t>
            </a:r>
          </a:p>
          <a:p>
            <a:pPr marL="0" indent="0">
              <a:buNone/>
            </a:pPr>
            <a:endParaRPr lang="en-US" sz="3600" dirty="0" smtClean="0"/>
          </a:p>
          <a:p>
            <a:pPr>
              <a:buFont typeface="Wingdings" charset="2"/>
              <a:buChar char="Ø"/>
            </a:pPr>
            <a:r>
              <a:rPr lang="en-US" sz="3600" dirty="0" smtClean="0"/>
              <a:t> Write policy prevents malicious users from creating modifications that will be accepted by the readers</a:t>
            </a:r>
          </a:p>
          <a:p>
            <a:pPr marL="0" indent="0">
              <a:buNone/>
            </a:pPr>
            <a:endParaRPr lang="en-US" sz="3600" dirty="0" smtClean="0"/>
          </a:p>
          <a:p>
            <a:pPr>
              <a:buFont typeface="Wingdings" charset="2"/>
              <a:buChar char="Ø"/>
            </a:pPr>
            <a:r>
              <a:rPr lang="en-US" sz="3600" dirty="0" smtClean="0"/>
              <a:t>DECENT DHT supports an append request, which is used to add a comment reference to an existing object. </a:t>
            </a:r>
          </a:p>
          <a:p>
            <a:pPr>
              <a:buFont typeface="Wingdings" charset="2"/>
              <a:buChar char="Ø"/>
            </a:pPr>
            <a:endParaRPr lang="en-US" dirty="0" smtClean="0">
              <a:solidFill>
                <a:srgbClr val="008000"/>
              </a:solidFill>
            </a:endParaRPr>
          </a:p>
          <a:p>
            <a:pPr>
              <a:buFont typeface="Wingdings" charset="2"/>
              <a:buChar char="Ø"/>
            </a:pPr>
            <a:r>
              <a:rPr lang="en-US" sz="3600" dirty="0" smtClean="0"/>
              <a:t>The Storage nodes are not able to</a:t>
            </a:r>
          </a:p>
          <a:p>
            <a:pPr lvl="1"/>
            <a:r>
              <a:rPr lang="en-US" sz="3600" dirty="0" smtClean="0"/>
              <a:t>Relate data to its owner</a:t>
            </a:r>
          </a:p>
          <a:p>
            <a:pPr lvl="1"/>
            <a:r>
              <a:rPr lang="en-US" sz="3600" dirty="0" smtClean="0"/>
              <a:t>Figure out data owner’s social graph</a:t>
            </a:r>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8EA30DB-AD58-41FC-B893-C5D5D34CBF4F}" type="slidenum">
              <a:rPr lang="fa-IR" smtClean="0"/>
              <a:pPr/>
              <a:t>8</a:t>
            </a:fld>
            <a:endParaRPr lang="fa-IR"/>
          </a:p>
        </p:txBody>
      </p:sp>
    </p:spTree>
    <p:extLst>
      <p:ext uri="{BB962C8B-B14F-4D97-AF65-F5344CB8AC3E}">
        <p14:creationId xmlns:p14="http://schemas.microsoft.com/office/powerpoint/2010/main" val="209976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5563" indent="168275"/>
            <a:r>
              <a:rPr lang="en-US" sz="2000" dirty="0" smtClean="0"/>
              <a:t>Check with Sonia about her page</a:t>
            </a:r>
          </a:p>
          <a:p>
            <a:pPr marL="55563" indent="168275"/>
            <a:endParaRPr lang="en-US" sz="2000" dirty="0" smtClean="0"/>
          </a:p>
          <a:p>
            <a:pPr marL="55563" indent="168275"/>
            <a:r>
              <a:rPr lang="en-US" sz="2000" dirty="0" smtClean="0"/>
              <a:t>Types of objects in OSN are diverse and complex:  </a:t>
            </a:r>
          </a:p>
          <a:p>
            <a:pPr marL="55563" lvl="1" indent="168275"/>
            <a:r>
              <a:rPr lang="en-US" sz="2000" dirty="0" smtClean="0"/>
              <a:t>Text, links, photos, videos, or a collection of objects (e.g., a photo album), …</a:t>
            </a:r>
          </a:p>
          <a:p>
            <a:pPr marL="55563" lvl="1" indent="168275">
              <a:buNone/>
            </a:pPr>
            <a:endParaRPr lang="en-US" sz="2000" dirty="0" smtClean="0"/>
          </a:p>
          <a:p>
            <a:pPr marL="55563" indent="168275"/>
            <a:r>
              <a:rPr lang="en-US" sz="2000" dirty="0" smtClean="0"/>
              <a:t>Objects can have some other objects attached to them: comments, likes, …</a:t>
            </a:r>
          </a:p>
          <a:p>
            <a:pPr marL="457200" lvl="1" indent="0">
              <a:spcBef>
                <a:spcPts val="1280"/>
              </a:spcBef>
              <a:buFont typeface="Arial"/>
              <a:buNone/>
            </a:pPr>
            <a:endParaRPr lang="en-US" dirty="0" smtClean="0"/>
          </a:p>
          <a:p>
            <a:pPr marL="285750" indent="-285750">
              <a:buFont typeface="Wingdings" charset="2"/>
              <a:buChar char="Ø"/>
            </a:pPr>
            <a:r>
              <a:rPr lang="en-US" sz="2000" dirty="0" smtClean="0"/>
              <a:t>Container object: the main content and a list of comments/annotations </a:t>
            </a:r>
          </a:p>
          <a:p>
            <a:endParaRPr lang="en-US" sz="2000" dirty="0" smtClean="0"/>
          </a:p>
          <a:p>
            <a:pPr marL="285750" indent="-285750">
              <a:buFont typeface="Wingdings" charset="2"/>
              <a:buChar char="Ø"/>
            </a:pPr>
            <a:r>
              <a:rPr lang="en-US" sz="2000" dirty="0" smtClean="0"/>
              <a:t>A user’s proﬁle is a root object</a:t>
            </a:r>
          </a:p>
          <a:p>
            <a:endParaRPr lang="en-US" sz="2000" dirty="0" smtClean="0"/>
          </a:p>
          <a:p>
            <a:pPr marL="285750" indent="-285750">
              <a:buFont typeface="Wingdings" charset="2"/>
              <a:buChar char="Ø"/>
            </a:pPr>
            <a:r>
              <a:rPr lang="en-US" sz="2000" dirty="0" smtClean="0"/>
              <a:t>Each user’s content is organized in a hierarchical fashion</a:t>
            </a:r>
          </a:p>
          <a:p>
            <a:pPr marL="285750" indent="-285750">
              <a:buFont typeface="Wingdings" charset="2"/>
              <a:buChar char="Ø"/>
            </a:pPr>
            <a:endParaRPr lang="en-US" sz="2000" dirty="0" smtClean="0"/>
          </a:p>
          <a:p>
            <a:pPr marL="55563" indent="460375">
              <a:buFont typeface="Wingdings" charset="2"/>
              <a:buChar char="Ø"/>
              <a:defRPr/>
            </a:pPr>
            <a:r>
              <a:rPr lang="en-US" sz="2000" dirty="0" smtClean="0"/>
              <a:t>Read policy (R policy) : an attribute-based policy</a:t>
            </a:r>
          </a:p>
          <a:p>
            <a:pPr marL="55563" indent="460375">
              <a:buNone/>
              <a:defRPr/>
            </a:pPr>
            <a:endParaRPr lang="en-US" sz="2000" dirty="0" smtClean="0"/>
          </a:p>
          <a:p>
            <a:pPr marL="55563" indent="460375">
              <a:buFont typeface="Wingdings" charset="2"/>
              <a:buChar char="Ø"/>
              <a:defRPr/>
            </a:pPr>
            <a:r>
              <a:rPr lang="en-US" sz="2000" dirty="0" smtClean="0"/>
              <a:t>Write policy (W policy): an identity-based policy (owner)</a:t>
            </a:r>
          </a:p>
          <a:p>
            <a:pPr marL="55563" indent="460375">
              <a:buNone/>
              <a:defRPr/>
            </a:pPr>
            <a:endParaRPr lang="en-US" sz="2000" dirty="0" smtClean="0"/>
          </a:p>
          <a:p>
            <a:pPr marL="55563" indent="460375">
              <a:buFont typeface="Wingdings" charset="2"/>
              <a:buChar char="Ø"/>
              <a:defRPr/>
            </a:pPr>
            <a:r>
              <a:rPr lang="en-US" sz="2000" dirty="0" smtClean="0"/>
              <a:t> Append policy (A policy): an attribute-based policy</a:t>
            </a:r>
          </a:p>
          <a:p>
            <a:pPr marL="55563" indent="460375"/>
            <a:endParaRPr lang="en-US" sz="2000" dirty="0" smtClean="0"/>
          </a:p>
          <a:p>
            <a:pPr marL="285750" indent="-285750">
              <a:buFont typeface="Wingdings" charset="2"/>
              <a:buChar char="Ø"/>
            </a:pPr>
            <a:endParaRPr lang="en-US" sz="2000" dirty="0" smtClean="0"/>
          </a:p>
          <a:p>
            <a:pPr marL="457200" lvl="1" indent="0">
              <a:spcBef>
                <a:spcPts val="1280"/>
              </a:spcBef>
              <a:buFont typeface="Arial"/>
              <a:buNone/>
            </a:pPr>
            <a:endParaRPr lang="en-US" dirty="0"/>
          </a:p>
        </p:txBody>
      </p:sp>
      <p:sp>
        <p:nvSpPr>
          <p:cNvPr id="4" name="Slide Number Placeholder 3"/>
          <p:cNvSpPr>
            <a:spLocks noGrp="1"/>
          </p:cNvSpPr>
          <p:nvPr>
            <p:ph type="sldNum" sz="quarter" idx="10"/>
          </p:nvPr>
        </p:nvSpPr>
        <p:spPr/>
        <p:txBody>
          <a:bodyPr/>
          <a:lstStyle/>
          <a:p>
            <a:fld id="{17CC3408-A902-B947-ADE2-38F66D36FDF9}" type="slidenum">
              <a:rPr lang="en-US" smtClean="0"/>
              <a:t>9</a:t>
            </a:fld>
            <a:endParaRPr lang="en-US"/>
          </a:p>
        </p:txBody>
      </p:sp>
    </p:spTree>
    <p:extLst>
      <p:ext uri="{BB962C8B-B14F-4D97-AF65-F5344CB8AC3E}">
        <p14:creationId xmlns:p14="http://schemas.microsoft.com/office/powerpoint/2010/main" val="1893711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t>Talk about how other schemes do</a:t>
            </a:r>
            <a:r>
              <a:rPr lang="en-US" sz="1200" baseline="0" dirty="0" smtClean="0"/>
              <a:t> not provide …. (non-ABE </a:t>
            </a:r>
            <a:r>
              <a:rPr lang="en-US" sz="1200" baseline="0" dirty="0" err="1" smtClean="0"/>
              <a:t>vs</a:t>
            </a:r>
            <a:r>
              <a:rPr lang="en-US" sz="1200" baseline="0" dirty="0" smtClean="0"/>
              <a:t> ABE)</a:t>
            </a: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[1] </a:t>
            </a:r>
            <a:r>
              <a:rPr lang="en-US" sz="1200" dirty="0" err="1" smtClean="0">
                <a:solidFill>
                  <a:schemeClr val="tx1"/>
                </a:solidFill>
              </a:rPr>
              <a:t>S.Jahid</a:t>
            </a:r>
            <a:r>
              <a:rPr lang="en-US" sz="1200" dirty="0" smtClean="0">
                <a:solidFill>
                  <a:schemeClr val="tx1"/>
                </a:solidFill>
              </a:rPr>
              <a:t>, </a:t>
            </a:r>
            <a:r>
              <a:rPr lang="en-US" sz="1200" dirty="0" err="1" smtClean="0">
                <a:solidFill>
                  <a:schemeClr val="tx1"/>
                </a:solidFill>
              </a:rPr>
              <a:t>P.Mittal</a:t>
            </a:r>
            <a:r>
              <a:rPr lang="en-US" sz="1200" dirty="0" smtClean="0">
                <a:solidFill>
                  <a:schemeClr val="tx1"/>
                </a:solidFill>
              </a:rPr>
              <a:t>, </a:t>
            </a:r>
            <a:r>
              <a:rPr lang="en-US" sz="1200" dirty="0" err="1" smtClean="0">
                <a:solidFill>
                  <a:schemeClr val="tx1"/>
                </a:solidFill>
              </a:rPr>
              <a:t>N.Borisov</a:t>
            </a:r>
            <a:r>
              <a:rPr lang="en-US" sz="1200" dirty="0" smtClean="0">
                <a:solidFill>
                  <a:schemeClr val="tx1"/>
                </a:solidFill>
              </a:rPr>
              <a:t>, </a:t>
            </a:r>
            <a:r>
              <a:rPr lang="en-US" sz="1200" dirty="0" err="1" smtClean="0">
                <a:solidFill>
                  <a:schemeClr val="tx1"/>
                </a:solidFill>
              </a:rPr>
              <a:t>EASiER</a:t>
            </a:r>
            <a:r>
              <a:rPr lang="en-US" sz="1200" dirty="0" smtClean="0">
                <a:solidFill>
                  <a:schemeClr val="tx1"/>
                </a:solidFill>
              </a:rPr>
              <a:t>: Encryption-based Access Control in Social Networks with Efficient Revocation</a:t>
            </a:r>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t>Alice assigns</a:t>
            </a:r>
            <a:r>
              <a:rPr lang="en-US" sz="1200" baseline="0" dirty="0" smtClean="0"/>
              <a:t> attributes to her friends</a:t>
            </a:r>
          </a:p>
          <a:p>
            <a:pPr marL="0" marR="0" indent="0" algn="l" defTabSz="914400" rtl="1" eaLnBrk="1" fontAlgn="auto" latinLnBrk="0" hangingPunct="1">
              <a:lnSpc>
                <a:spcPct val="100000"/>
              </a:lnSpc>
              <a:spcBef>
                <a:spcPts val="0"/>
              </a:spcBef>
              <a:spcAft>
                <a:spcPts val="0"/>
              </a:spcAft>
              <a:buClrTx/>
              <a:buSzTx/>
              <a:buFontTx/>
              <a:buNone/>
              <a:tabLst/>
              <a:defRPr/>
            </a:pPr>
            <a:r>
              <a:rPr lang="en-US" sz="1200" baseline="0" dirty="0" smtClean="0"/>
              <a:t>Sends decryption keys corresponding to the attributes to friends</a:t>
            </a:r>
          </a:p>
          <a:p>
            <a:pPr marL="0" marR="0" indent="0" algn="l" defTabSz="914400" rtl="1" eaLnBrk="1" fontAlgn="auto" latinLnBrk="0" hangingPunct="1">
              <a:lnSpc>
                <a:spcPct val="100000"/>
              </a:lnSpc>
              <a:spcBef>
                <a:spcPts val="0"/>
              </a:spcBef>
              <a:spcAft>
                <a:spcPts val="0"/>
              </a:spcAft>
              <a:buClrTx/>
              <a:buSzTx/>
              <a:buFontTx/>
              <a:buNone/>
              <a:tabLst/>
              <a:defRPr/>
            </a:pPr>
            <a:r>
              <a:rPr lang="en-US" sz="1200" baseline="0" dirty="0" smtClean="0"/>
              <a:t>Encrypt the object</a:t>
            </a:r>
          </a:p>
          <a:p>
            <a:pPr marL="0" marR="0" indent="0" algn="l" defTabSz="914400" rtl="1"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smtClean="0"/>
              <a:t>Each user issues different encryption keys to social contacts based on their attributes. </a:t>
            </a:r>
          </a:p>
          <a:p>
            <a:r>
              <a:rPr lang="en-US" sz="1200" b="0" i="0" u="none" strike="noStrike" kern="1200" baseline="0" dirty="0" smtClean="0">
                <a:solidFill>
                  <a:schemeClr val="tx1"/>
                </a:solidFill>
                <a:latin typeface="+mn-lt"/>
                <a:ea typeface="+mn-ea"/>
                <a:cs typeface="+mn-cs"/>
              </a:rPr>
              <a:t> AB policies can represent formulas over attributes, using operators such as </a:t>
            </a:r>
            <a:r>
              <a:rPr lang="en-US" sz="1200" b="1" i="0" u="none" strike="noStrike" kern="1200" baseline="0" dirty="0" smtClean="0">
                <a:solidFill>
                  <a:schemeClr val="tx1"/>
                </a:solidFill>
                <a:latin typeface="+mn-lt"/>
                <a:ea typeface="+mn-ea"/>
                <a:cs typeface="+mn-cs"/>
              </a:rPr>
              <a:t>^</a:t>
            </a:r>
            <a:r>
              <a:rPr lang="en-US" sz="1200" b="0" i="0" u="none" strike="noStrike" kern="1200" baseline="0" dirty="0" smtClean="0">
                <a:solidFill>
                  <a:schemeClr val="tx1"/>
                </a:solidFill>
                <a:latin typeface="+mn-lt"/>
                <a:ea typeface="+mn-ea"/>
                <a:cs typeface="+mn-cs"/>
              </a:rPr>
              <a:t> , </a:t>
            </a:r>
            <a:r>
              <a:rPr lang="en-US" sz="1200" b="1" i="0" u="none" strike="noStrike" kern="1200" baseline="0" dirty="0" smtClean="0">
                <a:solidFill>
                  <a:schemeClr val="tx1"/>
                </a:solidFill>
                <a:latin typeface="+mn-lt"/>
                <a:ea typeface="+mn-ea"/>
                <a:cs typeface="+mn-cs"/>
              </a:rPr>
              <a:t>_</a:t>
            </a:r>
            <a:r>
              <a:rPr lang="en-US" sz="1200" b="0" i="0" u="none" strike="noStrike" kern="1200" baseline="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7CC3408-A902-B947-ADE2-38F66D36FDF9}" type="slidenum">
              <a:rPr lang="en-US" smtClean="0"/>
              <a:t>10</a:t>
            </a:fld>
            <a:endParaRPr lang="en-US"/>
          </a:p>
        </p:txBody>
      </p:sp>
    </p:spTree>
    <p:extLst>
      <p:ext uri="{BB962C8B-B14F-4D97-AF65-F5344CB8AC3E}">
        <p14:creationId xmlns:p14="http://schemas.microsoft.com/office/powerpoint/2010/main" val="324387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C000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lvl1pPr>
              <a:defRPr sz="40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43000"/>
            <a:ext cx="8229600" cy="498316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fa-IR" smtClean="0"/>
              <a:t>9/14/2010</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fa-IR" smtClean="0"/>
              <a:t>9/14/2010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fa-IR" smtClean="0"/>
              <a:t>9/14/2010</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fa-IR" smtClean="0"/>
              <a:t>9/14/2010</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smtClean="0"/>
              <a:t>9/14/2010</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fa-IR" smtClean="0"/>
              <a:t>9/14/2010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fa-IR" smtClean="0"/>
              <a:t>9/14/2010</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04800" y="641667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a-IR" dirty="0" smtClean="0"/>
              <a:t>9/14/2010</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81800" y="6416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
        <p:nvSpPr>
          <p:cNvPr id="8" name="Rectangle 29"/>
          <p:cNvSpPr>
            <a:spLocks noChangeArrowheads="1"/>
          </p:cNvSpPr>
          <p:nvPr userDrawn="1"/>
        </p:nvSpPr>
        <p:spPr bwMode="auto">
          <a:xfrm>
            <a:off x="0" y="6324601"/>
            <a:ext cx="9150350" cy="533399"/>
          </a:xfrm>
          <a:prstGeom prst="rect">
            <a:avLst/>
          </a:prstGeom>
          <a:solidFill>
            <a:srgbClr val="7D110C"/>
          </a:solidFill>
          <a:ln w="9525">
            <a:noFill/>
            <a:miter lim="800000"/>
            <a:headEnd/>
            <a:tailEnd/>
          </a:ln>
        </p:spPr>
        <p:txBody>
          <a:bodyPr wrap="none" anchor="ctr"/>
          <a:lstStyle/>
          <a:p>
            <a:endParaRPr lang="en-US"/>
          </a:p>
        </p:txBody>
      </p:sp>
      <p:pic>
        <p:nvPicPr>
          <p:cNvPr id="9" name="Picture 33" descr="iuwide_psd_wh2"/>
          <p:cNvPicPr>
            <a:picLocks noChangeAspect="1" noChangeArrowheads="1"/>
          </p:cNvPicPr>
          <p:nvPr userDrawn="1"/>
        </p:nvPicPr>
        <p:blipFill>
          <a:blip r:embed="rId13" cstate="print"/>
          <a:srcRect/>
          <a:stretch>
            <a:fillRect/>
          </a:stretch>
        </p:blipFill>
        <p:spPr bwMode="auto">
          <a:xfrm>
            <a:off x="3886200" y="6425695"/>
            <a:ext cx="1143000" cy="37342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gi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 Id="rId9"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2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4" Type="http://schemas.openxmlformats.org/officeDocument/2006/relationships/image" Target="../media/image29.jpg"/><Relationship Id="rId5" Type="http://schemas.openxmlformats.org/officeDocument/2006/relationships/image" Target="../media/image30.jpg"/><Relationship Id="rId6" Type="http://schemas.openxmlformats.org/officeDocument/2006/relationships/image" Target="../media/image31.jpeg"/><Relationship Id="rId7" Type="http://schemas.openxmlformats.org/officeDocument/2006/relationships/image" Target="../media/image2.jpg"/><Relationship Id="rId8" Type="http://schemas.openxmlformats.org/officeDocument/2006/relationships/image" Target="../media/image3.gif"/><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1" Type="http://schemas.openxmlformats.org/officeDocument/2006/relationships/diagramQuickStyle" Target="../diagrams/quickStyle2.xml"/><Relationship Id="rId12" Type="http://schemas.openxmlformats.org/officeDocument/2006/relationships/diagramColors" Target="../diagrams/colors2.xml"/><Relationship Id="rId13"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diagramData" Target="../diagrams/data2.xml"/><Relationship Id="rId10"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382000" cy="2514600"/>
          </a:xfrm>
        </p:spPr>
        <p:txBody>
          <a:bodyPr>
            <a:noAutofit/>
          </a:bodyPr>
          <a:lstStyle/>
          <a:p>
            <a:r>
              <a:rPr lang="en-US" sz="4000" dirty="0" smtClean="0"/>
              <a:t>Cachet</a:t>
            </a:r>
            <a:r>
              <a:rPr lang="en-US" sz="4000" dirty="0"/>
              <a:t>: </a:t>
            </a:r>
            <a:r>
              <a:rPr lang="en-US" sz="4000" dirty="0" smtClean="0"/>
              <a:t/>
            </a:r>
            <a:br>
              <a:rPr lang="en-US" sz="4000" dirty="0" smtClean="0"/>
            </a:br>
            <a:r>
              <a:rPr lang="en-US" sz="4000" dirty="0" smtClean="0"/>
              <a:t>A </a:t>
            </a:r>
            <a:r>
              <a:rPr lang="en-US" sz="4000" dirty="0"/>
              <a:t>Decentralized Architecture </a:t>
            </a:r>
            <a:r>
              <a:rPr lang="en-US" sz="4000" dirty="0" smtClean="0"/>
              <a:t>for</a:t>
            </a:r>
            <a:br>
              <a:rPr lang="en-US" sz="4000" dirty="0" smtClean="0"/>
            </a:br>
            <a:r>
              <a:rPr lang="en-US" sz="4000" dirty="0" smtClean="0"/>
              <a:t> Privacy Preserving </a:t>
            </a:r>
            <a:r>
              <a:rPr lang="en-US" sz="4000" dirty="0"/>
              <a:t>Social </a:t>
            </a:r>
            <a:r>
              <a:rPr lang="en-US" sz="4000" dirty="0" smtClean="0"/>
              <a:t>Networking</a:t>
            </a:r>
            <a:br>
              <a:rPr lang="en-US" sz="4000" dirty="0" smtClean="0"/>
            </a:br>
            <a:r>
              <a:rPr lang="en-US" sz="4000" dirty="0" smtClean="0"/>
              <a:t> </a:t>
            </a:r>
            <a:r>
              <a:rPr lang="en-US" sz="4000" dirty="0"/>
              <a:t>with </a:t>
            </a:r>
            <a:r>
              <a:rPr lang="en-US" sz="4000" dirty="0" smtClean="0"/>
              <a:t>Caching</a:t>
            </a:r>
            <a:endParaRPr lang="fa-IR" sz="4000" dirty="0">
              <a:solidFill>
                <a:srgbClr val="C00000"/>
              </a:solidFill>
            </a:endParaRPr>
          </a:p>
        </p:txBody>
      </p:sp>
      <p:sp>
        <p:nvSpPr>
          <p:cNvPr id="3" name="Subtitle 2"/>
          <p:cNvSpPr>
            <a:spLocks noGrp="1"/>
          </p:cNvSpPr>
          <p:nvPr>
            <p:ph type="subTitle" idx="1"/>
          </p:nvPr>
        </p:nvSpPr>
        <p:spPr>
          <a:xfrm>
            <a:off x="1066800" y="3581400"/>
            <a:ext cx="6934200" cy="1066800"/>
          </a:xfrm>
        </p:spPr>
        <p:txBody>
          <a:bodyPr>
            <a:normAutofit/>
          </a:bodyPr>
          <a:lstStyle/>
          <a:p>
            <a:r>
              <a:rPr lang="en-US" sz="2800" i="1" dirty="0" err="1" smtClean="0">
                <a:solidFill>
                  <a:schemeClr val="tx1"/>
                </a:solidFill>
              </a:rPr>
              <a:t>Shirin</a:t>
            </a:r>
            <a:r>
              <a:rPr lang="en-US" sz="2800" i="1" dirty="0" smtClean="0">
                <a:solidFill>
                  <a:schemeClr val="tx1"/>
                </a:solidFill>
              </a:rPr>
              <a:t> Nilizadeh,</a:t>
            </a:r>
            <a:r>
              <a:rPr lang="en-US" sz="2800" i="1" baseline="30000" dirty="0" smtClean="0">
                <a:solidFill>
                  <a:schemeClr val="bg1">
                    <a:lumMod val="50000"/>
                  </a:schemeClr>
                </a:solidFill>
              </a:rPr>
              <a:t>1</a:t>
            </a:r>
            <a:r>
              <a:rPr lang="en-US" sz="2800" i="1" dirty="0" smtClean="0">
                <a:solidFill>
                  <a:schemeClr val="tx1"/>
                </a:solidFill>
              </a:rPr>
              <a:t> Sonia Jahid,</a:t>
            </a:r>
            <a:r>
              <a:rPr lang="en-US" sz="2800" i="1" baseline="30000" dirty="0" smtClean="0">
                <a:solidFill>
                  <a:srgbClr val="7F7F7F"/>
                </a:solidFill>
              </a:rPr>
              <a:t>2</a:t>
            </a:r>
            <a:r>
              <a:rPr lang="en-US" sz="2800" i="1" dirty="0" smtClean="0">
                <a:solidFill>
                  <a:schemeClr val="tx1"/>
                </a:solidFill>
              </a:rPr>
              <a:t> </a:t>
            </a:r>
            <a:r>
              <a:rPr lang="en-US" sz="2800" i="1" dirty="0" err="1" smtClean="0">
                <a:solidFill>
                  <a:schemeClr val="tx1"/>
                </a:solidFill>
              </a:rPr>
              <a:t>Prateek</a:t>
            </a:r>
            <a:r>
              <a:rPr lang="en-US" sz="2800" i="1" dirty="0" smtClean="0">
                <a:solidFill>
                  <a:schemeClr val="tx1"/>
                </a:solidFill>
              </a:rPr>
              <a:t> Mittal,</a:t>
            </a:r>
            <a:r>
              <a:rPr lang="en-US" sz="2800" i="1" baseline="30000" dirty="0" smtClean="0">
                <a:solidFill>
                  <a:srgbClr val="7F7F7F"/>
                </a:solidFill>
              </a:rPr>
              <a:t>3</a:t>
            </a:r>
            <a:r>
              <a:rPr lang="en-US" sz="2800" i="1" dirty="0" smtClean="0">
                <a:solidFill>
                  <a:schemeClr val="tx1"/>
                </a:solidFill>
              </a:rPr>
              <a:t> Nikita Borisov,</a:t>
            </a:r>
            <a:r>
              <a:rPr lang="en-US" sz="2800" i="1" baseline="30000" dirty="0" smtClean="0">
                <a:solidFill>
                  <a:srgbClr val="7F7F7F"/>
                </a:solidFill>
              </a:rPr>
              <a:t>2</a:t>
            </a:r>
            <a:r>
              <a:rPr lang="en-US" sz="2800" i="1" dirty="0">
                <a:solidFill>
                  <a:schemeClr val="tx1"/>
                </a:solidFill>
              </a:rPr>
              <a:t> </a:t>
            </a:r>
            <a:r>
              <a:rPr lang="en-US" sz="2800" b="1" i="1" dirty="0" smtClean="0">
                <a:solidFill>
                  <a:schemeClr val="tx1"/>
                </a:solidFill>
              </a:rPr>
              <a:t>Apu Kapadia</a:t>
            </a:r>
            <a:r>
              <a:rPr lang="en-US" sz="2800" i="1" baseline="30000" dirty="0" smtClean="0">
                <a:solidFill>
                  <a:srgbClr val="7F7F7F"/>
                </a:solidFill>
              </a:rPr>
              <a:t>1</a:t>
            </a:r>
            <a:endParaRPr lang="en-US" sz="2800" i="1" dirty="0" smtClean="0">
              <a:solidFill>
                <a:srgbClr val="7F7F7F"/>
              </a:solidFill>
            </a:endParaRPr>
          </a:p>
        </p:txBody>
      </p:sp>
      <p:sp>
        <p:nvSpPr>
          <p:cNvPr id="5" name="TextBox 4"/>
          <p:cNvSpPr txBox="1"/>
          <p:nvPr/>
        </p:nvSpPr>
        <p:spPr>
          <a:xfrm>
            <a:off x="2362200" y="4699337"/>
            <a:ext cx="5867400" cy="1015663"/>
          </a:xfrm>
          <a:prstGeom prst="rect">
            <a:avLst/>
          </a:prstGeom>
          <a:noFill/>
        </p:spPr>
        <p:txBody>
          <a:bodyPr wrap="square" rtlCol="1">
            <a:spAutoFit/>
          </a:bodyPr>
          <a:lstStyle/>
          <a:p>
            <a:pPr marL="342900" indent="-342900">
              <a:buAutoNum type="arabicPeriod"/>
            </a:pPr>
            <a:r>
              <a:rPr lang="en-US" sz="2000" dirty="0" smtClean="0"/>
              <a:t>Indiana University Bloomington</a:t>
            </a:r>
          </a:p>
          <a:p>
            <a:pPr marL="342900" indent="-342900">
              <a:buFont typeface="+mj-lt"/>
              <a:buAutoNum type="arabicPeriod"/>
            </a:pPr>
            <a:r>
              <a:rPr lang="en-US" sz="2000" dirty="0" smtClean="0"/>
              <a:t>University </a:t>
            </a:r>
            <a:r>
              <a:rPr lang="en-US" sz="2000" dirty="0"/>
              <a:t>of Illinois </a:t>
            </a:r>
            <a:r>
              <a:rPr lang="en-US" sz="2000" dirty="0" smtClean="0"/>
              <a:t>at Urbana</a:t>
            </a:r>
            <a:r>
              <a:rPr lang="en-US" sz="2000" dirty="0"/>
              <a:t>-</a:t>
            </a:r>
            <a:r>
              <a:rPr lang="en-US" sz="2000" dirty="0" smtClean="0"/>
              <a:t>Champaign</a:t>
            </a:r>
          </a:p>
          <a:p>
            <a:pPr marL="342900" indent="-342900">
              <a:buFont typeface="+mj-lt"/>
              <a:buAutoNum type="arabicPeriod"/>
            </a:pPr>
            <a:r>
              <a:rPr lang="en-US" sz="2000" dirty="0" smtClean="0"/>
              <a:t>University </a:t>
            </a:r>
            <a:r>
              <a:rPr lang="en-US" sz="2000" dirty="0"/>
              <a:t>of California</a:t>
            </a:r>
            <a:r>
              <a:rPr lang="en-US" sz="2000" dirty="0" smtClean="0"/>
              <a:t>, Berkeley</a:t>
            </a:r>
          </a:p>
        </p:txBody>
      </p:sp>
      <p:sp>
        <p:nvSpPr>
          <p:cNvPr id="4" name="TextBox 3"/>
          <p:cNvSpPr txBox="1"/>
          <p:nvPr/>
        </p:nvSpPr>
        <p:spPr>
          <a:xfrm>
            <a:off x="3581400" y="5791200"/>
            <a:ext cx="2209800" cy="461665"/>
          </a:xfrm>
          <a:prstGeom prst="rect">
            <a:avLst/>
          </a:prstGeom>
          <a:noFill/>
        </p:spPr>
        <p:txBody>
          <a:bodyPr wrap="square" rtlCol="0">
            <a:spAutoFit/>
          </a:bodyPr>
          <a:lstStyle/>
          <a:p>
            <a:r>
              <a:rPr lang="en-US" sz="2400" dirty="0" err="1"/>
              <a:t>CoNEXT</a:t>
            </a:r>
            <a:r>
              <a:rPr lang="en-US" sz="2400" dirty="0"/>
              <a:t> </a:t>
            </a:r>
            <a:r>
              <a:rPr lang="en-US" sz="2400" dirty="0" smtClean="0"/>
              <a:t>2012</a:t>
            </a:r>
            <a:endParaRPr lang="fa-IR" sz="2400" dirty="0"/>
          </a:p>
        </p:txBody>
      </p:sp>
      <p:pic>
        <p:nvPicPr>
          <p:cNvPr id="6" name="Picture 5" descr="uiuc logo.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400800"/>
            <a:ext cx="1697064" cy="381000"/>
          </a:xfrm>
          <a:prstGeom prst="rect">
            <a:avLst/>
          </a:prstGeom>
        </p:spPr>
      </p:pic>
      <p:pic>
        <p:nvPicPr>
          <p:cNvPr id="11" name="Picture 10" descr="berkeley-text.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6600" y="6400800"/>
            <a:ext cx="1371600" cy="431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rmAutofit fontScale="90000"/>
          </a:bodyPr>
          <a:lstStyle/>
          <a:p>
            <a:pPr marL="457200" indent="-457200">
              <a:defRPr/>
            </a:pPr>
            <a:r>
              <a:rPr lang="en-US" dirty="0" smtClean="0">
                <a:solidFill>
                  <a:srgbClr val="C00000"/>
                </a:solidFill>
              </a:rPr>
              <a:t>Attribute Based Encryption supports flexible confidentiality policies</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5957FF12-2B07-9D4B-A911-C3BCF171DAF8}" type="slidenum">
              <a:rPr lang="en-US" smtClean="0"/>
              <a:t>10</a:t>
            </a:fld>
            <a:endParaRPr lang="en-US"/>
          </a:p>
        </p:txBody>
      </p:sp>
      <p:grpSp>
        <p:nvGrpSpPr>
          <p:cNvPr id="44" name="Group 43"/>
          <p:cNvGrpSpPr/>
          <p:nvPr/>
        </p:nvGrpSpPr>
        <p:grpSpPr>
          <a:xfrm>
            <a:off x="4419600" y="1218850"/>
            <a:ext cx="4496517" cy="5055362"/>
            <a:chOff x="4646941" y="1225387"/>
            <a:chExt cx="4576706" cy="5055362"/>
          </a:xfrm>
        </p:grpSpPr>
        <p:sp>
          <p:nvSpPr>
            <p:cNvPr id="33" name="TextBox 32"/>
            <p:cNvSpPr txBox="1"/>
            <p:nvPr/>
          </p:nvSpPr>
          <p:spPr>
            <a:xfrm>
              <a:off x="4912663" y="5572863"/>
              <a:ext cx="1183337" cy="707886"/>
            </a:xfrm>
            <a:prstGeom prst="rect">
              <a:avLst/>
            </a:prstGeom>
            <a:noFill/>
          </p:spPr>
          <p:txBody>
            <a:bodyPr wrap="none" rtlCol="0">
              <a:spAutoFit/>
            </a:bodyPr>
            <a:lstStyle/>
            <a:p>
              <a:r>
                <a:rPr lang="en-US" sz="2000" dirty="0" smtClean="0"/>
                <a:t>friend, </a:t>
              </a:r>
            </a:p>
            <a:p>
              <a:r>
                <a:rPr lang="en-US" sz="2000" dirty="0" smtClean="0"/>
                <a:t>neighbor</a:t>
              </a:r>
            </a:p>
          </p:txBody>
        </p:sp>
        <p:grpSp>
          <p:nvGrpSpPr>
            <p:cNvPr id="43" name="Group 42"/>
            <p:cNvGrpSpPr/>
            <p:nvPr/>
          </p:nvGrpSpPr>
          <p:grpSpPr>
            <a:xfrm>
              <a:off x="4646941" y="1225387"/>
              <a:ext cx="4576706" cy="5022203"/>
              <a:chOff x="4123842" y="1225387"/>
              <a:chExt cx="4576706" cy="5022203"/>
            </a:xfrm>
          </p:grpSpPr>
          <p:pic>
            <p:nvPicPr>
              <p:cNvPr id="5" name="Picture 2" descr="C:\Users\sjahid2\AppData\Local\Microsoft\Windows\Temporary Internet Files\Content.IE5\O52I1IER\MCj04326090000[1].png"/>
              <p:cNvPicPr>
                <a:picLocks noChangeAspect="1" noChangeArrowheads="1"/>
              </p:cNvPicPr>
              <p:nvPr/>
            </p:nvPicPr>
            <p:blipFill>
              <a:blip r:embed="rId3" cstate="print"/>
              <a:srcRect/>
              <a:stretch>
                <a:fillRect/>
              </a:stretch>
            </p:blipFill>
            <p:spPr bwMode="auto">
              <a:xfrm>
                <a:off x="6105042" y="2739707"/>
                <a:ext cx="677337" cy="714366"/>
              </a:xfrm>
              <a:prstGeom prst="rect">
                <a:avLst/>
              </a:prstGeom>
              <a:noFill/>
            </p:spPr>
          </p:pic>
          <p:pic>
            <p:nvPicPr>
              <p:cNvPr id="6" name="Picture 4" descr="C:\Users\sjahid2\AppData\Local\Microsoft\Windows\Temporary Internet Files\Content.IE5\KYJ3452G\MCj04326250000[1].png"/>
              <p:cNvPicPr>
                <a:picLocks noChangeAspect="1" noChangeArrowheads="1"/>
              </p:cNvPicPr>
              <p:nvPr/>
            </p:nvPicPr>
            <p:blipFill>
              <a:blip r:embed="rId4" cstate="print"/>
              <a:srcRect/>
              <a:stretch>
                <a:fillRect/>
              </a:stretch>
            </p:blipFill>
            <p:spPr bwMode="auto">
              <a:xfrm>
                <a:off x="5038242" y="4433435"/>
                <a:ext cx="574465" cy="607102"/>
              </a:xfrm>
              <a:prstGeom prst="rect">
                <a:avLst/>
              </a:prstGeom>
              <a:noFill/>
            </p:spPr>
          </p:pic>
          <p:pic>
            <p:nvPicPr>
              <p:cNvPr id="7" name="Picture 5" descr="C:\Users\sjahid2\AppData\Local\Microsoft\Windows\Temporary Internet Files\Content.IE5\JW9SNZ0E\MCj04326260000[1].png"/>
              <p:cNvPicPr>
                <a:picLocks noChangeAspect="1" noChangeArrowheads="1"/>
              </p:cNvPicPr>
              <p:nvPr/>
            </p:nvPicPr>
            <p:blipFill>
              <a:blip r:embed="rId5" cstate="print"/>
              <a:srcRect/>
              <a:stretch>
                <a:fillRect/>
              </a:stretch>
            </p:blipFill>
            <p:spPr bwMode="auto">
              <a:xfrm>
                <a:off x="7234854" y="4433435"/>
                <a:ext cx="546221" cy="607102"/>
              </a:xfrm>
              <a:prstGeom prst="rect">
                <a:avLst/>
              </a:prstGeom>
              <a:noFill/>
            </p:spPr>
          </p:pic>
          <p:pic>
            <p:nvPicPr>
              <p:cNvPr id="8" name="Picture 7" descr="C:\Users\sjahid2\AppData\Local\Microsoft\Windows\Temporary Internet Files\Content.IE5\JW9SNZ0E\MCj04326230000[1].png"/>
              <p:cNvPicPr>
                <a:picLocks noChangeAspect="1" noChangeArrowheads="1"/>
              </p:cNvPicPr>
              <p:nvPr/>
            </p:nvPicPr>
            <p:blipFill>
              <a:blip r:embed="rId6" cstate="print"/>
              <a:srcRect/>
              <a:stretch>
                <a:fillRect/>
              </a:stretch>
            </p:blipFill>
            <p:spPr bwMode="auto">
              <a:xfrm>
                <a:off x="6105043" y="4465207"/>
                <a:ext cx="609232" cy="607102"/>
              </a:xfrm>
              <a:prstGeom prst="rect">
                <a:avLst/>
              </a:prstGeom>
              <a:noFill/>
            </p:spPr>
          </p:pic>
          <p:cxnSp>
            <p:nvCxnSpPr>
              <p:cNvPr id="9" name="Straight Arrow Connector 8"/>
              <p:cNvCxnSpPr>
                <a:stCxn id="5" idx="2"/>
                <a:endCxn id="6" idx="0"/>
              </p:cNvCxnSpPr>
              <p:nvPr/>
            </p:nvCxnSpPr>
            <p:spPr>
              <a:xfrm flipH="1">
                <a:off x="5325475" y="3454073"/>
                <a:ext cx="1118236" cy="979362"/>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stCxn id="5" idx="2"/>
                <a:endCxn id="7" idx="0"/>
              </p:cNvCxnSpPr>
              <p:nvPr/>
            </p:nvCxnSpPr>
            <p:spPr>
              <a:xfrm>
                <a:off x="6443711" y="3454073"/>
                <a:ext cx="1064254" cy="979362"/>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stCxn id="5" idx="2"/>
                <a:endCxn id="8" idx="0"/>
              </p:cNvCxnSpPr>
              <p:nvPr/>
            </p:nvCxnSpPr>
            <p:spPr>
              <a:xfrm flipH="1">
                <a:off x="6409659" y="3454073"/>
                <a:ext cx="34052" cy="1011134"/>
              </a:xfrm>
              <a:prstGeom prst="straightConnector1">
                <a:avLst/>
              </a:prstGeom>
              <a:ln>
                <a:headEnd type="non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2" name="TextBox 11"/>
              <p:cNvSpPr txBox="1"/>
              <p:nvPr/>
            </p:nvSpPr>
            <p:spPr>
              <a:xfrm>
                <a:off x="4809642" y="5001183"/>
                <a:ext cx="781484" cy="523220"/>
              </a:xfrm>
              <a:prstGeom prst="rect">
                <a:avLst/>
              </a:prstGeom>
              <a:noFill/>
            </p:spPr>
            <p:txBody>
              <a:bodyPr wrap="none" rtlCol="0">
                <a:spAutoFit/>
              </a:bodyPr>
              <a:lstStyle/>
              <a:p>
                <a:r>
                  <a:rPr lang="en-US" sz="2800" dirty="0" smtClean="0">
                    <a:solidFill>
                      <a:prstClr val="black"/>
                    </a:solidFill>
                    <a:latin typeface="+mn-lt"/>
                  </a:rPr>
                  <a:t>Bob</a:t>
                </a:r>
                <a:endParaRPr lang="en-US" sz="2800" baseline="-25000" dirty="0">
                  <a:solidFill>
                    <a:prstClr val="black"/>
                  </a:solidFill>
                  <a:latin typeface="+mn-lt"/>
                </a:endParaRPr>
              </a:p>
            </p:txBody>
          </p:sp>
          <p:sp>
            <p:nvSpPr>
              <p:cNvPr id="13" name="TextBox 12"/>
              <p:cNvSpPr txBox="1"/>
              <p:nvPr/>
            </p:nvSpPr>
            <p:spPr>
              <a:xfrm>
                <a:off x="5876442" y="4988070"/>
                <a:ext cx="967157" cy="523220"/>
              </a:xfrm>
              <a:prstGeom prst="rect">
                <a:avLst/>
              </a:prstGeom>
              <a:noFill/>
            </p:spPr>
            <p:txBody>
              <a:bodyPr wrap="none" rtlCol="0">
                <a:spAutoFit/>
              </a:bodyPr>
              <a:lstStyle/>
              <a:p>
                <a:r>
                  <a:rPr lang="en-US" sz="2800" dirty="0" smtClean="0">
                    <a:solidFill>
                      <a:prstClr val="black"/>
                    </a:solidFill>
                    <a:latin typeface="+mn-lt"/>
                  </a:rPr>
                  <a:t>Carol</a:t>
                </a:r>
                <a:endParaRPr lang="en-US" sz="2800" baseline="-25000" dirty="0">
                  <a:solidFill>
                    <a:prstClr val="black"/>
                  </a:solidFill>
                  <a:latin typeface="+mn-lt"/>
                </a:endParaRPr>
              </a:p>
            </p:txBody>
          </p:sp>
          <p:sp>
            <p:nvSpPr>
              <p:cNvPr id="14" name="TextBox 13"/>
              <p:cNvSpPr txBox="1"/>
              <p:nvPr/>
            </p:nvSpPr>
            <p:spPr>
              <a:xfrm>
                <a:off x="7095642" y="4988070"/>
                <a:ext cx="1049912" cy="523220"/>
              </a:xfrm>
              <a:prstGeom prst="rect">
                <a:avLst/>
              </a:prstGeom>
              <a:noFill/>
            </p:spPr>
            <p:txBody>
              <a:bodyPr wrap="none" rtlCol="0">
                <a:spAutoFit/>
              </a:bodyPr>
              <a:lstStyle/>
              <a:p>
                <a:r>
                  <a:rPr lang="en-US" sz="2800" dirty="0" smtClean="0">
                    <a:solidFill>
                      <a:prstClr val="black"/>
                    </a:solidFill>
                    <a:latin typeface="+mn-lt"/>
                  </a:rPr>
                  <a:t>Diana</a:t>
                </a:r>
                <a:endParaRPr lang="en-US" sz="2800" baseline="-25000" dirty="0">
                  <a:solidFill>
                    <a:prstClr val="black"/>
                  </a:solidFill>
                  <a:latin typeface="+mn-lt"/>
                </a:endParaRPr>
              </a:p>
            </p:txBody>
          </p:sp>
          <p:grpSp>
            <p:nvGrpSpPr>
              <p:cNvPr id="17" name="Group 16"/>
              <p:cNvGrpSpPr/>
              <p:nvPr/>
            </p:nvGrpSpPr>
            <p:grpSpPr>
              <a:xfrm>
                <a:off x="6306363" y="1454337"/>
                <a:ext cx="755727" cy="685800"/>
                <a:chOff x="2792121" y="1364302"/>
                <a:chExt cx="755727" cy="685800"/>
              </a:xfrm>
            </p:grpSpPr>
            <p:pic>
              <p:nvPicPr>
                <p:cNvPr id="20" name="Picture 4" descr="MCj0432599000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2121" y="1364302"/>
                  <a:ext cx="60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 descr="MCj0431598000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0648" y="15234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88"/>
              <p:cNvGrpSpPr>
                <a:grpSpLocks/>
              </p:cNvGrpSpPr>
              <p:nvPr/>
            </p:nvGrpSpPr>
            <p:grpSpPr bwMode="auto">
              <a:xfrm>
                <a:off x="6990424" y="1225387"/>
                <a:ext cx="1710124" cy="1351181"/>
                <a:chOff x="4017" y="668"/>
                <a:chExt cx="1104" cy="1440"/>
              </a:xfrm>
            </p:grpSpPr>
            <p:sp>
              <p:nvSpPr>
                <p:cNvPr id="23" name="Oval 4"/>
                <p:cNvSpPr>
                  <a:spLocks noChangeArrowheads="1"/>
                </p:cNvSpPr>
                <p:nvPr/>
              </p:nvSpPr>
              <p:spPr bwMode="auto">
                <a:xfrm>
                  <a:off x="4161" y="1292"/>
                  <a:ext cx="384" cy="384"/>
                </a:xfrm>
                <a:prstGeom prst="ellipse">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wrap="none" anchor="ctr"/>
                <a:lstStyle/>
                <a:p>
                  <a:pPr algn="ctr" defTabSz="4389438"/>
                  <a:r>
                    <a:rPr lang="en-US" sz="1600" dirty="0">
                      <a:solidFill>
                        <a:schemeClr val="tx1"/>
                      </a:solidFill>
                    </a:rPr>
                    <a:t>AND</a:t>
                  </a:r>
                </a:p>
              </p:txBody>
            </p:sp>
            <p:sp>
              <p:nvSpPr>
                <p:cNvPr id="24" name="Rectangle 5"/>
                <p:cNvSpPr>
                  <a:spLocks noChangeArrowheads="1"/>
                </p:cNvSpPr>
                <p:nvPr/>
              </p:nvSpPr>
              <p:spPr bwMode="auto">
                <a:xfrm>
                  <a:off x="4593" y="1340"/>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nchor="ctr"/>
                <a:lstStyle/>
                <a:p>
                  <a:pPr algn="ctr" defTabSz="4389438"/>
                  <a:r>
                    <a:rPr lang="en-US" sz="1600" dirty="0" smtClean="0"/>
                    <a:t>Colleague</a:t>
                  </a:r>
                  <a:endParaRPr lang="en-US" sz="1600" dirty="0"/>
                </a:p>
              </p:txBody>
            </p:sp>
            <p:sp>
              <p:nvSpPr>
                <p:cNvPr id="25" name="Line 6"/>
                <p:cNvSpPr>
                  <a:spLocks noChangeShapeType="1"/>
                </p:cNvSpPr>
                <p:nvPr/>
              </p:nvSpPr>
              <p:spPr bwMode="auto">
                <a:xfrm flipH="1">
                  <a:off x="4161" y="1676"/>
                  <a:ext cx="144"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26" name="Rectangle 7"/>
                <p:cNvSpPr>
                  <a:spLocks noChangeArrowheads="1"/>
                </p:cNvSpPr>
                <p:nvPr/>
              </p:nvSpPr>
              <p:spPr bwMode="auto">
                <a:xfrm>
                  <a:off x="4401" y="1916"/>
                  <a:ext cx="4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wrap="none" anchor="ctr"/>
                <a:lstStyle/>
                <a:p>
                  <a:pPr algn="ctr" defTabSz="4389438"/>
                  <a:r>
                    <a:rPr lang="en-US" sz="1600" dirty="0" smtClean="0"/>
                    <a:t>Neighbor</a:t>
                  </a:r>
                  <a:endParaRPr lang="en-US" sz="1600" dirty="0"/>
                </a:p>
              </p:txBody>
            </p:sp>
            <p:sp>
              <p:nvSpPr>
                <p:cNvPr id="27" name="Line 8"/>
                <p:cNvSpPr>
                  <a:spLocks noChangeShapeType="1"/>
                </p:cNvSpPr>
                <p:nvPr/>
              </p:nvSpPr>
              <p:spPr bwMode="auto">
                <a:xfrm>
                  <a:off x="4401" y="1676"/>
                  <a:ext cx="144"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28" name="Oval 9"/>
                <p:cNvSpPr>
                  <a:spLocks noChangeArrowheads="1"/>
                </p:cNvSpPr>
                <p:nvPr/>
              </p:nvSpPr>
              <p:spPr bwMode="auto">
                <a:xfrm>
                  <a:off x="4401" y="668"/>
                  <a:ext cx="384" cy="384"/>
                </a:xfrm>
                <a:prstGeom prst="ellipse">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wrap="none" anchor="ctr"/>
                <a:lstStyle/>
                <a:p>
                  <a:pPr algn="ctr" defTabSz="4389438"/>
                  <a:r>
                    <a:rPr lang="en-US" sz="1600" dirty="0">
                      <a:solidFill>
                        <a:schemeClr val="tx1"/>
                      </a:solidFill>
                    </a:rPr>
                    <a:t>OR</a:t>
                  </a:r>
                </a:p>
              </p:txBody>
            </p:sp>
            <p:sp>
              <p:nvSpPr>
                <p:cNvPr id="29" name="Line 10"/>
                <p:cNvSpPr>
                  <a:spLocks noChangeShapeType="1"/>
                </p:cNvSpPr>
                <p:nvPr/>
              </p:nvSpPr>
              <p:spPr bwMode="auto">
                <a:xfrm flipH="1">
                  <a:off x="4401" y="1052"/>
                  <a:ext cx="144"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30" name="Line 11"/>
                <p:cNvSpPr>
                  <a:spLocks noChangeShapeType="1"/>
                </p:cNvSpPr>
                <p:nvPr/>
              </p:nvSpPr>
              <p:spPr bwMode="auto">
                <a:xfrm>
                  <a:off x="4641" y="1052"/>
                  <a:ext cx="192"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1600"/>
                </a:p>
              </p:txBody>
            </p:sp>
            <p:sp>
              <p:nvSpPr>
                <p:cNvPr id="31" name="Rectangle 12"/>
                <p:cNvSpPr>
                  <a:spLocks noChangeArrowheads="1"/>
                </p:cNvSpPr>
                <p:nvPr/>
              </p:nvSpPr>
              <p:spPr bwMode="auto">
                <a:xfrm>
                  <a:off x="4017" y="1916"/>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p>
                  <a:pPr algn="ctr" defTabSz="4389438"/>
                  <a:r>
                    <a:rPr lang="en-US" sz="1600" dirty="0" smtClean="0"/>
                    <a:t>Friend</a:t>
                  </a:r>
                  <a:endParaRPr lang="en-US" sz="1600" dirty="0"/>
                </a:p>
              </p:txBody>
            </p:sp>
          </p:grpSp>
          <p:pic>
            <p:nvPicPr>
              <p:cNvPr id="32" name="Picture 6" descr="C:\Users\sjahid2\AppData\Local\Microsoft\Windows\Temporary Internet Files\Content.IE5\3LWSD7PQ\MC900433903[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23842" y="5501039"/>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5746452" y="5572749"/>
                <a:ext cx="1284326" cy="400110"/>
              </a:xfrm>
              <a:prstGeom prst="rect">
                <a:avLst/>
              </a:prstGeom>
              <a:noFill/>
            </p:spPr>
            <p:txBody>
              <a:bodyPr wrap="none" rtlCol="0">
                <a:spAutoFit/>
              </a:bodyPr>
              <a:lstStyle/>
              <a:p>
                <a:r>
                  <a:rPr lang="en-US" sz="2000" dirty="0" smtClean="0"/>
                  <a:t>colleague</a:t>
                </a:r>
              </a:p>
            </p:txBody>
          </p:sp>
          <p:pic>
            <p:nvPicPr>
              <p:cNvPr id="35" name="Picture 6" descr="C:\Users\sjahid2\AppData\Local\Microsoft\Windows\Temporary Internet Files\Content.IE5\3LWSD7PQ\MC900433903[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32901" y="550023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7260375" y="5539704"/>
                <a:ext cx="1284326" cy="707886"/>
              </a:xfrm>
              <a:prstGeom prst="rect">
                <a:avLst/>
              </a:prstGeom>
              <a:noFill/>
            </p:spPr>
            <p:txBody>
              <a:bodyPr wrap="none" rtlCol="0">
                <a:spAutoFit/>
              </a:bodyPr>
              <a:lstStyle/>
              <a:p>
                <a:r>
                  <a:rPr lang="en-US" sz="2000" dirty="0" smtClean="0"/>
                  <a:t>friend,</a:t>
                </a:r>
              </a:p>
              <a:p>
                <a:r>
                  <a:rPr lang="en-US" sz="2000" dirty="0" smtClean="0"/>
                  <a:t>colleague</a:t>
                </a:r>
              </a:p>
            </p:txBody>
          </p:sp>
          <p:pic>
            <p:nvPicPr>
              <p:cNvPr id="37" name="Picture 6" descr="C:\Users\sjahid2\AppData\Local\Microsoft\Windows\Temporary Internet Files\Content.IE5\3LWSD7PQ\MC900433903[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46824" y="542403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5597461" y="3187827"/>
                <a:ext cx="742511" cy="400110"/>
              </a:xfrm>
              <a:prstGeom prst="rect">
                <a:avLst/>
              </a:prstGeom>
              <a:noFill/>
            </p:spPr>
            <p:txBody>
              <a:bodyPr wrap="none" rtlCol="0">
                <a:spAutoFit/>
              </a:bodyPr>
              <a:lstStyle/>
              <a:p>
                <a:r>
                  <a:rPr lang="en-US" sz="2000" dirty="0" smtClean="0"/>
                  <a:t>Alice</a:t>
                </a:r>
                <a:endParaRPr lang="en-US" sz="2000" dirty="0"/>
              </a:p>
            </p:txBody>
          </p:sp>
          <p:pic>
            <p:nvPicPr>
              <p:cNvPr id="39" name="Picture 6" descr="C:\Users\sjahid2\AppData\Local\Microsoft\Windows\Temporary Internet Files\Content.IE5\3LWSD7PQ\MC900433903[1].png"/>
              <p:cNvPicPr>
                <a:picLocks noChangeAspect="1" noChangeArrowheads="1"/>
              </p:cNvPicPr>
              <p:nvPr/>
            </p:nvPicPr>
            <p:blipFill>
              <a:blip r:embed="rId9"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123842" y="550103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Users\sjahid2\AppData\Local\Microsoft\Windows\Temporary Internet Files\Content.IE5\3LWSD7PQ\MC900433903[1].png"/>
              <p:cNvPicPr>
                <a:picLocks noChangeAspect="1" noChangeArrowheads="1"/>
              </p:cNvPicPr>
              <p:nvPr/>
            </p:nvPicPr>
            <p:blipFill>
              <a:blip r:embed="rId9" cstate="print">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632901" y="550023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C:\Users\sjahid2\AppData\Local\Microsoft\Windows\Temporary Internet Files\Content.IE5\3LWSD7PQ\MC900433903[1].png"/>
              <p:cNvPicPr>
                <a:picLocks noChangeAspect="1" noChangeArrowheads="1"/>
              </p:cNvPicPr>
              <p:nvPr/>
            </p:nvPicPr>
            <p:blipFill>
              <a:blip r:embed="rId9"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146824" y="5424035"/>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5" name="Rectangle 14"/>
          <p:cNvSpPr/>
          <p:nvPr/>
        </p:nvSpPr>
        <p:spPr>
          <a:xfrm>
            <a:off x="76200" y="1558528"/>
            <a:ext cx="5715000" cy="4093428"/>
          </a:xfrm>
          <a:prstGeom prst="rect">
            <a:avLst/>
          </a:prstGeom>
        </p:spPr>
        <p:txBody>
          <a:bodyPr wrap="square">
            <a:spAutoFit/>
          </a:bodyPr>
          <a:lstStyle/>
          <a:p>
            <a:pPr marL="342900" indent="-342900">
              <a:buFont typeface="Wingdings" charset="2"/>
              <a:buChar char="Ø"/>
              <a:defRPr/>
            </a:pPr>
            <a:r>
              <a:rPr lang="en-US" sz="2600" b="1" dirty="0" smtClean="0"/>
              <a:t>Attribute</a:t>
            </a:r>
            <a:r>
              <a:rPr lang="en-US" sz="2600" b="1" dirty="0"/>
              <a:t>-based encryption (ABE</a:t>
            </a:r>
            <a:r>
              <a:rPr lang="en-US" sz="2600" b="1" dirty="0" smtClean="0"/>
              <a:t>)</a:t>
            </a:r>
            <a:endParaRPr lang="en-US" sz="2600" u="sng" dirty="0"/>
          </a:p>
          <a:p>
            <a:pPr marL="800100" lvl="1" indent="-342900">
              <a:buFontTx/>
              <a:buChar char="-"/>
            </a:pPr>
            <a:r>
              <a:rPr lang="en-US" sz="2600" dirty="0" smtClean="0"/>
              <a:t>User</a:t>
            </a:r>
            <a:r>
              <a:rPr lang="en-US" sz="2600" dirty="0"/>
              <a:t>-defined attribute-based </a:t>
            </a:r>
            <a:r>
              <a:rPr lang="en-US" sz="2600" dirty="0" smtClean="0"/>
              <a:t>policy</a:t>
            </a:r>
          </a:p>
          <a:p>
            <a:pPr marL="800100" lvl="1" indent="-342900">
              <a:buFontTx/>
              <a:buChar char="-"/>
            </a:pPr>
            <a:r>
              <a:rPr lang="en-US" sz="2600" dirty="0" smtClean="0"/>
              <a:t>We extend </a:t>
            </a:r>
            <a:r>
              <a:rPr lang="en-US" sz="2600" dirty="0" err="1" smtClean="0"/>
              <a:t>EASiER</a:t>
            </a:r>
            <a:r>
              <a:rPr lang="en-US" sz="2600" dirty="0" smtClean="0"/>
              <a:t> [</a:t>
            </a:r>
            <a:r>
              <a:rPr lang="en-US" sz="2600" dirty="0" err="1" smtClean="0"/>
              <a:t>Jahid</a:t>
            </a:r>
            <a:r>
              <a:rPr lang="en-US" sz="2600" dirty="0" smtClean="0"/>
              <a:t> et al. ‘11] </a:t>
            </a:r>
            <a:br>
              <a:rPr lang="en-US" sz="2600" dirty="0" smtClean="0"/>
            </a:br>
            <a:r>
              <a:rPr lang="en-US" sz="2600" dirty="0" smtClean="0"/>
              <a:t>(e.g., friend-of-friend </a:t>
            </a:r>
            <a:r>
              <a:rPr lang="en-US" sz="2600" dirty="0" smtClean="0"/>
              <a:t>attributes, </a:t>
            </a:r>
            <a:r>
              <a:rPr lang="en-US" sz="2600" dirty="0" err="1" smtClean="0"/>
              <a:t>thresholding</a:t>
            </a:r>
            <a:r>
              <a:rPr lang="en-US" sz="2600" dirty="0" smtClean="0"/>
              <a:t>)</a:t>
            </a:r>
          </a:p>
          <a:p>
            <a:pPr lvl="1"/>
            <a:endParaRPr lang="en-US" sz="2600" dirty="0"/>
          </a:p>
          <a:p>
            <a:pPr marL="342900" indent="-342900">
              <a:buFont typeface="Wingdings" charset="2"/>
              <a:buChar char="Ø"/>
              <a:defRPr/>
            </a:pPr>
            <a:r>
              <a:rPr lang="en-US" sz="2600" dirty="0"/>
              <a:t>Previous schemes do not provide </a:t>
            </a:r>
            <a:r>
              <a:rPr lang="en-US" sz="2600" b="1" dirty="0"/>
              <a:t>flexible policies</a:t>
            </a:r>
            <a:r>
              <a:rPr lang="en-US" sz="2600" dirty="0"/>
              <a:t> and </a:t>
            </a:r>
            <a:r>
              <a:rPr lang="en-US" sz="2600" b="1" dirty="0"/>
              <a:t>efficient </a:t>
            </a:r>
            <a:r>
              <a:rPr lang="en-US" sz="2600" b="1" dirty="0" smtClean="0"/>
              <a:t>revocation</a:t>
            </a:r>
            <a:endParaRPr lang="en-US" sz="2600" b="1" dirty="0"/>
          </a:p>
        </p:txBody>
      </p:sp>
    </p:spTree>
    <p:extLst>
      <p:ext uri="{BB962C8B-B14F-4D97-AF65-F5344CB8AC3E}">
        <p14:creationId xmlns:p14="http://schemas.microsoft.com/office/powerpoint/2010/main" val="3321510320"/>
      </p:ext>
    </p:extLst>
  </p:cSld>
  <p:clrMapOvr>
    <a:masterClrMapping/>
  </p:clrMapOvr>
  <mc:AlternateContent xmlns:mc="http://schemas.openxmlformats.org/markup-compatibility/2006" xmlns:p14="http://schemas.microsoft.com/office/powerpoint/2010/main">
    <mc:Choice Requires="p14">
      <p:transition spd="slow" p14:dur="2000" advTm="103960"/>
    </mc:Choice>
    <mc:Fallback xmlns="">
      <p:transition xmlns:p14="http://schemas.microsoft.com/office/powerpoint/2010/main" spd="slow" advTm="103960"/>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fontScale="90000"/>
          </a:bodyPr>
          <a:lstStyle/>
          <a:p>
            <a:r>
              <a:rPr lang="en-US" dirty="0" smtClean="0">
                <a:solidFill>
                  <a:srgbClr val="C00000"/>
                </a:solidFill>
              </a:rPr>
              <a:t>Providing confidentiality </a:t>
            </a:r>
            <a:r>
              <a:rPr lang="en-US" dirty="0">
                <a:solidFill>
                  <a:srgbClr val="C00000"/>
                </a:solidFill>
              </a:rPr>
              <a:t>and </a:t>
            </a:r>
            <a:r>
              <a:rPr lang="en-US" dirty="0" smtClean="0">
                <a:solidFill>
                  <a:srgbClr val="C00000"/>
                </a:solidFill>
              </a:rPr>
              <a:t>integrity </a:t>
            </a:r>
            <a:r>
              <a:rPr lang="en-US" dirty="0">
                <a:solidFill>
                  <a:srgbClr val="C00000"/>
                </a:solidFill>
              </a:rPr>
              <a:t/>
            </a:r>
            <a:br>
              <a:rPr lang="en-US" dirty="0">
                <a:solidFill>
                  <a:srgbClr val="C00000"/>
                </a:solidFill>
              </a:rPr>
            </a:br>
            <a:r>
              <a:rPr lang="en-US" dirty="0">
                <a:solidFill>
                  <a:srgbClr val="C00000"/>
                </a:solidFill>
              </a:rPr>
              <a:t>(</a:t>
            </a:r>
            <a:r>
              <a:rPr lang="en-US" dirty="0" smtClean="0">
                <a:solidFill>
                  <a:srgbClr val="C00000"/>
                </a:solidFill>
              </a:rPr>
              <a:t>read, write and append </a:t>
            </a:r>
            <a:r>
              <a:rPr lang="en-US" dirty="0" smtClean="0">
                <a:solidFill>
                  <a:srgbClr val="C00000"/>
                </a:solidFill>
              </a:rPr>
              <a:t>policies)</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dirty="0"/>
          </a:p>
        </p:txBody>
      </p:sp>
      <p:grpSp>
        <p:nvGrpSpPr>
          <p:cNvPr id="28" name="Group 27"/>
          <p:cNvGrpSpPr/>
          <p:nvPr/>
        </p:nvGrpSpPr>
        <p:grpSpPr>
          <a:xfrm>
            <a:off x="5188393" y="3202857"/>
            <a:ext cx="1689100" cy="1789471"/>
            <a:chOff x="1524000" y="4038600"/>
            <a:chExt cx="2133600" cy="2133600"/>
          </a:xfrm>
        </p:grpSpPr>
        <p:sp>
          <p:nvSpPr>
            <p:cNvPr id="29" name="Rectangle 28"/>
            <p:cNvSpPr/>
            <p:nvPr/>
          </p:nvSpPr>
          <p:spPr>
            <a:xfrm>
              <a:off x="1524000" y="4038600"/>
              <a:ext cx="2133600" cy="2133600"/>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a:off x="1524000" y="4724400"/>
              <a:ext cx="21336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676400" y="4114800"/>
              <a:ext cx="1905001" cy="440357"/>
            </a:xfrm>
            <a:prstGeom prst="rect">
              <a:avLst/>
            </a:prstGeom>
            <a:noFill/>
          </p:spPr>
          <p:txBody>
            <a:bodyPr wrap="square" rtlCol="0">
              <a:spAutoFit/>
            </a:bodyPr>
            <a:lstStyle/>
            <a:p>
              <a:r>
                <a:rPr lang="en-US" b="1" dirty="0"/>
                <a:t>Alice’s status</a:t>
              </a:r>
            </a:p>
          </p:txBody>
        </p:sp>
        <p:sp>
          <p:nvSpPr>
            <p:cNvPr id="32" name="TextBox 31"/>
            <p:cNvSpPr txBox="1"/>
            <p:nvPr/>
          </p:nvSpPr>
          <p:spPr>
            <a:xfrm>
              <a:off x="1676400" y="4718538"/>
              <a:ext cx="1905001" cy="1100893"/>
            </a:xfrm>
            <a:prstGeom prst="rect">
              <a:avLst/>
            </a:prstGeom>
            <a:noFill/>
          </p:spPr>
          <p:txBody>
            <a:bodyPr wrap="square" rtlCol="0">
              <a:spAutoFit/>
            </a:bodyPr>
            <a:lstStyle/>
            <a:p>
              <a:r>
                <a:rPr lang="en-US" b="1" dirty="0" smtClean="0"/>
                <a:t>List of references to other objects</a:t>
              </a:r>
              <a:endParaRPr lang="en-US" b="1" dirty="0"/>
            </a:p>
          </p:txBody>
        </p:sp>
      </p:grpSp>
      <p:grpSp>
        <p:nvGrpSpPr>
          <p:cNvPr id="35" name="Group 34"/>
          <p:cNvGrpSpPr/>
          <p:nvPr/>
        </p:nvGrpSpPr>
        <p:grpSpPr>
          <a:xfrm>
            <a:off x="1371600" y="3215466"/>
            <a:ext cx="2534093" cy="2194734"/>
            <a:chOff x="5181600" y="4009106"/>
            <a:chExt cx="1981200" cy="2391695"/>
          </a:xfrm>
        </p:grpSpPr>
        <p:grpSp>
          <p:nvGrpSpPr>
            <p:cNvPr id="36" name="Group 35"/>
            <p:cNvGrpSpPr/>
            <p:nvPr/>
          </p:nvGrpSpPr>
          <p:grpSpPr>
            <a:xfrm>
              <a:off x="5187951" y="4009106"/>
              <a:ext cx="1822451" cy="2391695"/>
              <a:chOff x="6019800" y="3886200"/>
              <a:chExt cx="2133601" cy="2746019"/>
            </a:xfrm>
          </p:grpSpPr>
          <p:grpSp>
            <p:nvGrpSpPr>
              <p:cNvPr id="41" name="Group 40"/>
              <p:cNvGrpSpPr/>
              <p:nvPr/>
            </p:nvGrpSpPr>
            <p:grpSpPr>
              <a:xfrm>
                <a:off x="6019800" y="3886200"/>
                <a:ext cx="2133601" cy="2746019"/>
                <a:chOff x="1524000" y="4038600"/>
                <a:chExt cx="2133601" cy="2746019"/>
              </a:xfrm>
            </p:grpSpPr>
            <p:sp>
              <p:nvSpPr>
                <p:cNvPr id="44" name="Rectangle 43"/>
                <p:cNvSpPr/>
                <p:nvPr/>
              </p:nvSpPr>
              <p:spPr>
                <a:xfrm>
                  <a:off x="1524001" y="4038600"/>
                  <a:ext cx="2133600" cy="2746019"/>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a:off x="1524000" y="4572723"/>
                  <a:ext cx="21336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cxnSp>
            <p:nvCxnSpPr>
              <p:cNvPr id="42" name="Straight Connector 41"/>
              <p:cNvCxnSpPr/>
              <p:nvPr/>
            </p:nvCxnSpPr>
            <p:spPr>
              <a:xfrm>
                <a:off x="6019800" y="5659747"/>
                <a:ext cx="21336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019800" y="6136449"/>
                <a:ext cx="2133600"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5181600" y="4474309"/>
              <a:ext cx="1981200" cy="704335"/>
            </a:xfrm>
            <a:prstGeom prst="rect">
              <a:avLst/>
            </a:prstGeom>
            <a:noFill/>
          </p:spPr>
          <p:txBody>
            <a:bodyPr wrap="square" rtlCol="0">
              <a:spAutoFit/>
            </a:bodyPr>
            <a:lstStyle/>
            <a:p>
              <a:r>
                <a:rPr lang="en-US" b="1" dirty="0" smtClean="0">
                  <a:solidFill>
                    <a:srgbClr val="000000"/>
                  </a:solidFill>
                </a:rPr>
                <a:t>Ref to </a:t>
              </a:r>
              <a:r>
                <a:rPr lang="en-US" b="1" dirty="0">
                  <a:solidFill>
                    <a:srgbClr val="000000"/>
                  </a:solidFill>
                </a:rPr>
                <a:t>Alice’s </a:t>
              </a:r>
              <a:r>
                <a:rPr lang="en-US" b="1" dirty="0" smtClean="0">
                  <a:solidFill>
                    <a:srgbClr val="000000"/>
                  </a:solidFill>
                </a:rPr>
                <a:t>status = </a:t>
              </a:r>
            </a:p>
            <a:p>
              <a:r>
                <a:rPr lang="en-US" b="1" dirty="0" smtClean="0">
                  <a:solidFill>
                    <a:srgbClr val="000000"/>
                  </a:solidFill>
                </a:rPr>
                <a:t>(</a:t>
              </a:r>
              <a:r>
                <a:rPr lang="en-US" b="1" dirty="0" err="1">
                  <a:solidFill>
                    <a:srgbClr val="000000"/>
                  </a:solidFill>
                </a:rPr>
                <a:t>objID</a:t>
              </a:r>
              <a:r>
                <a:rPr lang="en-US" b="1" dirty="0">
                  <a:solidFill>
                    <a:srgbClr val="000000"/>
                  </a:solidFill>
                </a:rPr>
                <a:t>; ABE(K; P)</a:t>
              </a:r>
              <a:r>
                <a:rPr lang="en-US" b="1" dirty="0" smtClean="0">
                  <a:solidFill>
                    <a:srgbClr val="000000"/>
                  </a:solidFill>
                </a:rPr>
                <a:t>; WPK</a:t>
              </a:r>
              <a:r>
                <a:rPr lang="en-US" b="1" dirty="0">
                  <a:solidFill>
                    <a:srgbClr val="000000"/>
                  </a:solidFill>
                </a:rPr>
                <a:t>)</a:t>
              </a:r>
              <a:endParaRPr lang="en-US" b="1" dirty="0" smtClean="0">
                <a:solidFill>
                  <a:srgbClr val="000000"/>
                </a:solidFill>
              </a:endParaRPr>
            </a:p>
          </p:txBody>
        </p:sp>
        <p:sp>
          <p:nvSpPr>
            <p:cNvPr id="38" name="TextBox 37"/>
            <p:cNvSpPr txBox="1"/>
            <p:nvPr/>
          </p:nvSpPr>
          <p:spPr>
            <a:xfrm>
              <a:off x="5388801" y="5969001"/>
              <a:ext cx="1535699" cy="402477"/>
            </a:xfrm>
            <a:prstGeom prst="rect">
              <a:avLst/>
            </a:prstGeom>
            <a:noFill/>
          </p:spPr>
          <p:txBody>
            <a:bodyPr wrap="square" rtlCol="0">
              <a:spAutoFit/>
            </a:bodyPr>
            <a:lstStyle/>
            <a:p>
              <a:r>
                <a:rPr lang="en-US" b="1" dirty="0" smtClean="0"/>
                <a:t>Ref to object n</a:t>
              </a:r>
            </a:p>
          </p:txBody>
        </p:sp>
        <p:sp>
          <p:nvSpPr>
            <p:cNvPr id="39" name="TextBox 38"/>
            <p:cNvSpPr txBox="1"/>
            <p:nvPr/>
          </p:nvSpPr>
          <p:spPr>
            <a:xfrm>
              <a:off x="5269653" y="4038546"/>
              <a:ext cx="1558800" cy="402477"/>
            </a:xfrm>
            <a:prstGeom prst="rect">
              <a:avLst/>
            </a:prstGeom>
            <a:noFill/>
          </p:spPr>
          <p:txBody>
            <a:bodyPr wrap="square" rtlCol="0">
              <a:spAutoFit/>
            </a:bodyPr>
            <a:lstStyle/>
            <a:p>
              <a:pPr algn="ctr"/>
              <a:r>
                <a:rPr lang="en-US" b="1" dirty="0"/>
                <a:t>Alice’s wall </a:t>
              </a:r>
            </a:p>
          </p:txBody>
        </p:sp>
        <p:sp>
          <p:nvSpPr>
            <p:cNvPr id="40" name="TextBox 39"/>
            <p:cNvSpPr txBox="1"/>
            <p:nvPr/>
          </p:nvSpPr>
          <p:spPr>
            <a:xfrm>
              <a:off x="5792586" y="5504962"/>
              <a:ext cx="533400" cy="381000"/>
            </a:xfrm>
            <a:prstGeom prst="rect">
              <a:avLst/>
            </a:prstGeom>
            <a:noFill/>
          </p:spPr>
          <p:txBody>
            <a:bodyPr wrap="square" rtlCol="0">
              <a:spAutoFit/>
            </a:bodyPr>
            <a:lstStyle/>
            <a:p>
              <a:r>
                <a:rPr lang="en-US" b="1" dirty="0" smtClean="0"/>
                <a:t>…</a:t>
              </a:r>
              <a:endParaRPr lang="en-US" b="1" dirty="0"/>
            </a:p>
          </p:txBody>
        </p:sp>
      </p:grpSp>
      <p:grpSp>
        <p:nvGrpSpPr>
          <p:cNvPr id="48" name="Group 47"/>
          <p:cNvGrpSpPr/>
          <p:nvPr/>
        </p:nvGrpSpPr>
        <p:grpSpPr>
          <a:xfrm>
            <a:off x="5188393" y="4992328"/>
            <a:ext cx="1689100" cy="417871"/>
            <a:chOff x="6083300" y="5638800"/>
            <a:chExt cx="1689100" cy="417871"/>
          </a:xfrm>
        </p:grpSpPr>
        <p:sp>
          <p:nvSpPr>
            <p:cNvPr id="49" name="Rectangle 48"/>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Box 49"/>
            <p:cNvSpPr txBox="1"/>
            <p:nvPr/>
          </p:nvSpPr>
          <p:spPr>
            <a:xfrm>
              <a:off x="6096000" y="5638800"/>
              <a:ext cx="1676400" cy="369332"/>
            </a:xfrm>
            <a:prstGeom prst="rect">
              <a:avLst/>
            </a:prstGeom>
            <a:noFill/>
          </p:spPr>
          <p:txBody>
            <a:bodyPr wrap="square" rtlCol="0">
              <a:spAutoFit/>
            </a:bodyPr>
            <a:lstStyle/>
            <a:p>
              <a:r>
                <a:rPr lang="en-US" b="1" dirty="0" smtClean="0"/>
                <a:t>Sign with WSK</a:t>
              </a:r>
              <a:endParaRPr lang="en-US" b="1" dirty="0"/>
            </a:p>
          </p:txBody>
        </p:sp>
      </p:grpSp>
      <p:grpSp>
        <p:nvGrpSpPr>
          <p:cNvPr id="51" name="Group 50"/>
          <p:cNvGrpSpPr/>
          <p:nvPr/>
        </p:nvGrpSpPr>
        <p:grpSpPr>
          <a:xfrm>
            <a:off x="5188393" y="2782528"/>
            <a:ext cx="1689100" cy="417871"/>
            <a:chOff x="6083300" y="5638800"/>
            <a:chExt cx="1689100" cy="417871"/>
          </a:xfrm>
        </p:grpSpPr>
        <p:sp>
          <p:nvSpPr>
            <p:cNvPr id="52" name="Rectangle 51"/>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TextBox 52"/>
            <p:cNvSpPr txBox="1"/>
            <p:nvPr/>
          </p:nvSpPr>
          <p:spPr>
            <a:xfrm>
              <a:off x="6096000" y="5638800"/>
              <a:ext cx="1676400" cy="381000"/>
            </a:xfrm>
            <a:prstGeom prst="rect">
              <a:avLst/>
            </a:prstGeom>
            <a:noFill/>
          </p:spPr>
          <p:txBody>
            <a:bodyPr wrap="square" rtlCol="0">
              <a:spAutoFit/>
            </a:bodyPr>
            <a:lstStyle/>
            <a:p>
              <a:r>
                <a:rPr lang="en-US" b="1" dirty="0" err="1" smtClean="0"/>
                <a:t>Enc</a:t>
              </a:r>
              <a:r>
                <a:rPr lang="en-US" b="1" dirty="0" smtClean="0"/>
                <a:t>(</a:t>
              </a:r>
              <a:r>
                <a:rPr lang="en-US" b="1" dirty="0" err="1" smtClean="0"/>
                <a:t>K</a:t>
              </a:r>
              <a:r>
                <a:rPr lang="en-US" b="1" baseline="-25000" dirty="0" err="1" smtClean="0"/>
                <a:t>Alice</a:t>
              </a:r>
              <a:r>
                <a:rPr lang="en-US" b="1" dirty="0" smtClean="0"/>
                <a:t>, WSK)</a:t>
              </a:r>
              <a:endParaRPr lang="en-US" b="1" dirty="0"/>
            </a:p>
          </p:txBody>
        </p:sp>
      </p:grpSp>
      <p:grpSp>
        <p:nvGrpSpPr>
          <p:cNvPr id="57" name="Group 56"/>
          <p:cNvGrpSpPr/>
          <p:nvPr/>
        </p:nvGrpSpPr>
        <p:grpSpPr>
          <a:xfrm>
            <a:off x="5188393" y="1981200"/>
            <a:ext cx="1689100" cy="417871"/>
            <a:chOff x="6083300" y="5638800"/>
            <a:chExt cx="1689100" cy="417871"/>
          </a:xfrm>
        </p:grpSpPr>
        <p:sp>
          <p:nvSpPr>
            <p:cNvPr id="58" name="Rectangle 57"/>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TextBox 58"/>
            <p:cNvSpPr txBox="1"/>
            <p:nvPr/>
          </p:nvSpPr>
          <p:spPr>
            <a:xfrm>
              <a:off x="6096000" y="5638800"/>
              <a:ext cx="1676400" cy="381000"/>
            </a:xfrm>
            <a:prstGeom prst="rect">
              <a:avLst/>
            </a:prstGeom>
            <a:noFill/>
          </p:spPr>
          <p:txBody>
            <a:bodyPr wrap="square" rtlCol="0">
              <a:spAutoFit/>
            </a:bodyPr>
            <a:lstStyle/>
            <a:p>
              <a:pPr algn="ctr"/>
              <a:r>
                <a:rPr lang="en-US" b="1" dirty="0" smtClean="0"/>
                <a:t>WPK</a:t>
              </a:r>
              <a:endParaRPr lang="en-US" b="1" dirty="0"/>
            </a:p>
          </p:txBody>
        </p:sp>
      </p:grpSp>
      <p:grpSp>
        <p:nvGrpSpPr>
          <p:cNvPr id="60" name="Group 59"/>
          <p:cNvGrpSpPr/>
          <p:nvPr/>
        </p:nvGrpSpPr>
        <p:grpSpPr>
          <a:xfrm>
            <a:off x="5188393" y="2362200"/>
            <a:ext cx="1815794" cy="417871"/>
            <a:chOff x="6083300" y="5638800"/>
            <a:chExt cx="1815794" cy="417871"/>
          </a:xfrm>
        </p:grpSpPr>
        <p:sp>
          <p:nvSpPr>
            <p:cNvPr id="61" name="Rectangle 60"/>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Box 61"/>
            <p:cNvSpPr txBox="1"/>
            <p:nvPr/>
          </p:nvSpPr>
          <p:spPr>
            <a:xfrm>
              <a:off x="6222694" y="5638800"/>
              <a:ext cx="1676400" cy="369332"/>
            </a:xfrm>
            <a:prstGeom prst="rect">
              <a:avLst/>
            </a:prstGeom>
            <a:noFill/>
          </p:spPr>
          <p:txBody>
            <a:bodyPr wrap="square" rtlCol="0">
              <a:spAutoFit/>
            </a:bodyPr>
            <a:lstStyle/>
            <a:p>
              <a:r>
                <a:rPr lang="en-US" b="1" dirty="0"/>
                <a:t>ABE(</a:t>
              </a:r>
              <a:r>
                <a:rPr lang="en-US" b="1" dirty="0" smtClean="0"/>
                <a:t>ASK,AP)</a:t>
              </a:r>
              <a:endParaRPr lang="en-US" b="1" dirty="0"/>
            </a:p>
          </p:txBody>
        </p:sp>
      </p:grpSp>
      <p:grpSp>
        <p:nvGrpSpPr>
          <p:cNvPr id="63" name="Group 62"/>
          <p:cNvGrpSpPr/>
          <p:nvPr/>
        </p:nvGrpSpPr>
        <p:grpSpPr>
          <a:xfrm>
            <a:off x="5188393" y="1563329"/>
            <a:ext cx="1689100" cy="417871"/>
            <a:chOff x="6083300" y="5638800"/>
            <a:chExt cx="1689100" cy="417871"/>
          </a:xfrm>
        </p:grpSpPr>
        <p:sp>
          <p:nvSpPr>
            <p:cNvPr id="64" name="Rectangle 63"/>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TextBox 64"/>
            <p:cNvSpPr txBox="1"/>
            <p:nvPr/>
          </p:nvSpPr>
          <p:spPr>
            <a:xfrm>
              <a:off x="6096000" y="5638800"/>
              <a:ext cx="1676400" cy="381000"/>
            </a:xfrm>
            <a:prstGeom prst="rect">
              <a:avLst/>
            </a:prstGeom>
            <a:noFill/>
          </p:spPr>
          <p:txBody>
            <a:bodyPr wrap="square" rtlCol="0">
              <a:spAutoFit/>
            </a:bodyPr>
            <a:lstStyle/>
            <a:p>
              <a:pPr algn="ctr"/>
              <a:r>
                <a:rPr lang="en-US" b="1" dirty="0"/>
                <a:t>A</a:t>
              </a:r>
              <a:r>
                <a:rPr lang="en-US" b="1" dirty="0" smtClean="0"/>
                <a:t>PK</a:t>
              </a:r>
              <a:endParaRPr lang="en-US" b="1" dirty="0"/>
            </a:p>
          </p:txBody>
        </p:sp>
      </p:grpSp>
      <p:grpSp>
        <p:nvGrpSpPr>
          <p:cNvPr id="66" name="Group 65"/>
          <p:cNvGrpSpPr/>
          <p:nvPr/>
        </p:nvGrpSpPr>
        <p:grpSpPr>
          <a:xfrm>
            <a:off x="5181600" y="2286000"/>
            <a:ext cx="1689100" cy="2743200"/>
            <a:chOff x="6083300" y="3849329"/>
            <a:chExt cx="1689100" cy="1789471"/>
          </a:xfrm>
          <a:solidFill>
            <a:schemeClr val="tx1">
              <a:lumMod val="65000"/>
              <a:lumOff val="35000"/>
            </a:schemeClr>
          </a:solidFill>
        </p:grpSpPr>
        <p:sp>
          <p:nvSpPr>
            <p:cNvPr id="67" name="Rectangle 66"/>
            <p:cNvSpPr/>
            <p:nvPr/>
          </p:nvSpPr>
          <p:spPr>
            <a:xfrm>
              <a:off x="6083300" y="3849329"/>
              <a:ext cx="1689100" cy="1789471"/>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TextBox 67"/>
            <p:cNvSpPr txBox="1"/>
            <p:nvPr/>
          </p:nvSpPr>
          <p:spPr>
            <a:xfrm>
              <a:off x="6324600" y="4343400"/>
              <a:ext cx="1371600" cy="735431"/>
            </a:xfrm>
            <a:prstGeom prst="rect">
              <a:avLst/>
            </a:prstGeom>
            <a:grpFill/>
          </p:spPr>
          <p:txBody>
            <a:bodyPr wrap="square" rtlCol="0">
              <a:spAutoFit/>
            </a:bodyPr>
            <a:lstStyle/>
            <a:p>
              <a:r>
                <a:rPr lang="en-US" b="1" dirty="0" smtClean="0">
                  <a:solidFill>
                    <a:schemeClr val="bg1"/>
                  </a:solidFill>
                </a:rPr>
                <a:t>Symmetric Encrypted with K</a:t>
              </a:r>
              <a:endParaRPr lang="en-US" b="1" dirty="0">
                <a:solidFill>
                  <a:schemeClr val="bg1"/>
                </a:solidFill>
              </a:endParaRPr>
            </a:p>
          </p:txBody>
        </p:sp>
      </p:grpSp>
      <p:grpSp>
        <p:nvGrpSpPr>
          <p:cNvPr id="72" name="Group 71"/>
          <p:cNvGrpSpPr/>
          <p:nvPr/>
        </p:nvGrpSpPr>
        <p:grpSpPr>
          <a:xfrm>
            <a:off x="5099187" y="5410200"/>
            <a:ext cx="1905000" cy="417871"/>
            <a:chOff x="6007100" y="5638800"/>
            <a:chExt cx="1905000" cy="417871"/>
          </a:xfrm>
        </p:grpSpPr>
        <p:sp>
          <p:nvSpPr>
            <p:cNvPr id="73" name="Rectangle 72"/>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TextBox 73"/>
            <p:cNvSpPr txBox="1"/>
            <p:nvPr/>
          </p:nvSpPr>
          <p:spPr>
            <a:xfrm>
              <a:off x="6007100" y="5638800"/>
              <a:ext cx="1905000" cy="369332"/>
            </a:xfrm>
            <a:prstGeom prst="rect">
              <a:avLst/>
            </a:prstGeom>
            <a:noFill/>
          </p:spPr>
          <p:txBody>
            <a:bodyPr wrap="square" rtlCol="0">
              <a:spAutoFit/>
            </a:bodyPr>
            <a:lstStyle/>
            <a:p>
              <a:r>
                <a:rPr lang="en-US" b="1" dirty="0" smtClean="0"/>
                <a:t>Ref to a comment</a:t>
              </a:r>
              <a:endParaRPr lang="en-US" b="1" dirty="0"/>
            </a:p>
          </p:txBody>
        </p:sp>
      </p:grpSp>
      <p:grpSp>
        <p:nvGrpSpPr>
          <p:cNvPr id="75" name="Group 74"/>
          <p:cNvGrpSpPr/>
          <p:nvPr/>
        </p:nvGrpSpPr>
        <p:grpSpPr>
          <a:xfrm>
            <a:off x="5175387" y="5830529"/>
            <a:ext cx="1752600" cy="417871"/>
            <a:chOff x="6083300" y="5638800"/>
            <a:chExt cx="1752600" cy="417871"/>
          </a:xfrm>
        </p:grpSpPr>
        <p:sp>
          <p:nvSpPr>
            <p:cNvPr id="76" name="Rectangle 75"/>
            <p:cNvSpPr/>
            <p:nvPr/>
          </p:nvSpPr>
          <p:spPr>
            <a:xfrm>
              <a:off x="6083300" y="5638800"/>
              <a:ext cx="1689100" cy="417871"/>
            </a:xfrm>
            <a:prstGeom prst="rect">
              <a:avLst/>
            </a:prstGeom>
            <a:solidFill>
              <a:schemeClr val="accent2">
                <a:lumMod val="60000"/>
                <a:lumOff val="4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TextBox 76"/>
            <p:cNvSpPr txBox="1"/>
            <p:nvPr/>
          </p:nvSpPr>
          <p:spPr>
            <a:xfrm>
              <a:off x="6159500" y="5638800"/>
              <a:ext cx="1676400" cy="369332"/>
            </a:xfrm>
            <a:prstGeom prst="rect">
              <a:avLst/>
            </a:prstGeom>
            <a:noFill/>
          </p:spPr>
          <p:txBody>
            <a:bodyPr wrap="square" rtlCol="0">
              <a:spAutoFit/>
            </a:bodyPr>
            <a:lstStyle/>
            <a:p>
              <a:r>
                <a:rPr lang="en-US" b="1" dirty="0" smtClean="0"/>
                <a:t>Sign with ASK</a:t>
              </a:r>
              <a:endParaRPr lang="en-US" b="1" dirty="0"/>
            </a:p>
          </p:txBody>
        </p:sp>
      </p:grpSp>
      <p:cxnSp>
        <p:nvCxnSpPr>
          <p:cNvPr id="18" name="Straight Arrow Connector 17"/>
          <p:cNvCxnSpPr/>
          <p:nvPr/>
        </p:nvCxnSpPr>
        <p:spPr>
          <a:xfrm flipV="1">
            <a:off x="3733800" y="1600200"/>
            <a:ext cx="1371600" cy="2590800"/>
          </a:xfrm>
          <a:prstGeom prst="straightConnector1">
            <a:avLst/>
          </a:prstGeom>
          <a:ln w="38100" cmpd="sng">
            <a:tailEnd type="arrow"/>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3185042257"/>
      </p:ext>
    </p:extLst>
  </p:cSld>
  <p:clrMapOvr>
    <a:masterClrMapping/>
  </p:clrMapOvr>
  <mc:AlternateContent xmlns:mc="http://schemas.openxmlformats.org/markup-compatibility/2006" xmlns:p14="http://schemas.microsoft.com/office/powerpoint/2010/main">
    <mc:Choice Requires="p14">
      <p:transition spd="slow" p14:dur="2000" advTm="150190"/>
    </mc:Choice>
    <mc:Fallback xmlns="">
      <p:transition xmlns:p14="http://schemas.microsoft.com/office/powerpoint/2010/main" spd="slow" advTm="15019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00069E-6 -3.96108E-6 L 0.20841 -0.13342 " pathEditMode="relative" rAng="0" ptsTypes="AA">
                                      <p:cBhvr>
                                        <p:cTn id="6" dur="2000" fill="hold"/>
                                        <p:tgtEl>
                                          <p:spTgt spid="66"/>
                                        </p:tgtEl>
                                        <p:attrNameLst>
                                          <p:attrName>ppt_x</p:attrName>
                                          <p:attrName>ppt_y</p:attrName>
                                        </p:attrNameLst>
                                      </p:cBhvr>
                                      <p:rCtr x="10420" y="-66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C00000"/>
                </a:solidFill>
              </a:rPr>
              <a:t>Downloading and reconstructing a wall or an aggregated newsfeed is a lengthy process</a:t>
            </a:r>
            <a:endParaRPr lang="en-US" sz="3200" dirty="0">
              <a:solidFill>
                <a:srgbClr val="C00000"/>
              </a:solidFill>
            </a:endParaRPr>
          </a:p>
        </p:txBody>
      </p:sp>
      <p:sp>
        <p:nvSpPr>
          <p:cNvPr id="49" name="Content Placeholder 2"/>
          <p:cNvSpPr>
            <a:spLocks noGrp="1"/>
          </p:cNvSpPr>
          <p:nvPr>
            <p:ph idx="1"/>
          </p:nvPr>
        </p:nvSpPr>
        <p:spPr>
          <a:xfrm>
            <a:off x="76200" y="1493837"/>
            <a:ext cx="3581400" cy="4525963"/>
          </a:xfrm>
        </p:spPr>
        <p:txBody>
          <a:bodyPr>
            <a:noAutofit/>
          </a:bodyPr>
          <a:lstStyle/>
          <a:p>
            <a:pPr marL="457200" indent="-457200">
              <a:buFont typeface="+mj-lt"/>
              <a:buAutoNum type="arabicPeriod"/>
            </a:pPr>
            <a:r>
              <a:rPr lang="en-US" sz="2800" dirty="0" smtClean="0"/>
              <a:t>Retrieve and </a:t>
            </a:r>
            <a:r>
              <a:rPr lang="en-US" sz="2800" dirty="0" err="1" smtClean="0"/>
              <a:t>ABDecrypt</a:t>
            </a:r>
            <a:r>
              <a:rPr lang="en-US" sz="2800" dirty="0" smtClean="0"/>
              <a:t> ‘update’ objects</a:t>
            </a:r>
          </a:p>
          <a:p>
            <a:pPr marL="457200" indent="-457200">
              <a:buFont typeface="+mj-lt"/>
              <a:buAutoNum type="arabicPeriod"/>
            </a:pPr>
            <a:endParaRPr lang="en-US" sz="2800" dirty="0" smtClean="0"/>
          </a:p>
          <a:p>
            <a:pPr marL="457200" indent="-457200">
              <a:buFont typeface="+mj-lt"/>
              <a:buAutoNum type="arabicPeriod"/>
            </a:pPr>
            <a:r>
              <a:rPr lang="en-US" sz="2800" dirty="0" smtClean="0"/>
              <a:t>Retrieve new objects from DHT</a:t>
            </a:r>
          </a:p>
          <a:p>
            <a:pPr marL="457200" indent="-457200">
              <a:buFont typeface="+mj-lt"/>
              <a:buAutoNum type="arabicPeriod"/>
            </a:pPr>
            <a:endParaRPr lang="en-US" sz="2800" dirty="0" smtClean="0"/>
          </a:p>
          <a:p>
            <a:pPr marL="457200" indent="-457200">
              <a:buFont typeface="+mj-lt"/>
              <a:buAutoNum type="arabicPeriod"/>
            </a:pPr>
            <a:r>
              <a:rPr lang="en-US" sz="2800" dirty="0" smtClean="0"/>
              <a:t>Decrypt updates with symmetric </a:t>
            </a:r>
            <a:r>
              <a:rPr lang="en-US" sz="2800" dirty="0"/>
              <a:t>keys.</a:t>
            </a:r>
          </a:p>
        </p:txBody>
      </p:sp>
      <p:grpSp>
        <p:nvGrpSpPr>
          <p:cNvPr id="44" name="Group 43"/>
          <p:cNvGrpSpPr/>
          <p:nvPr/>
        </p:nvGrpSpPr>
        <p:grpSpPr>
          <a:xfrm>
            <a:off x="3505200" y="2057400"/>
            <a:ext cx="4267200" cy="3429000"/>
            <a:chOff x="3810000" y="2057400"/>
            <a:chExt cx="4267200" cy="3429000"/>
          </a:xfrm>
        </p:grpSpPr>
        <p:sp>
          <p:nvSpPr>
            <p:cNvPr id="45" name="Oval 44"/>
            <p:cNvSpPr/>
            <p:nvPr/>
          </p:nvSpPr>
          <p:spPr>
            <a:xfrm>
              <a:off x="4038600" y="2438400"/>
              <a:ext cx="3352800" cy="3048000"/>
            </a:xfrm>
            <a:prstGeom prst="ellipse">
              <a:avLst/>
            </a:prstGeom>
            <a:noFill/>
            <a:ln w="57150" cmpd="sng">
              <a:solidFill>
                <a:schemeClr val="tx1"/>
              </a:solidFill>
            </a:ln>
            <a:effectLst>
              <a:outerShdw blurRad="40005" dist="22987" dir="6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 name="Picture 4" descr="C:\Users\Admin\AppData\Local\Microsoft\Windows\Temporary Internet Files\Content.IE5\EQ4FG6E8\MC9004326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971333"/>
              <a:ext cx="649017" cy="610067"/>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6894783" y="2936673"/>
              <a:ext cx="1182417" cy="644727"/>
              <a:chOff x="6894783" y="2936673"/>
              <a:chExt cx="1182417" cy="644727"/>
            </a:xfrm>
          </p:grpSpPr>
          <p:pic>
            <p:nvPicPr>
              <p:cNvPr id="56" name="Picture 4" descr="C:\Users\sjahid2\AppData\Local\Microsoft\Windows\Temporary Internet Files\Content.IE5\KYJ3452G\MCj04326250000[1].png"/>
              <p:cNvPicPr>
                <a:picLocks noChangeAspect="1" noChangeArrowheads="1"/>
              </p:cNvPicPr>
              <p:nvPr/>
            </p:nvPicPr>
            <p:blipFill>
              <a:blip r:embed="rId4" cstate="print"/>
              <a:srcRect/>
              <a:stretch>
                <a:fillRect/>
              </a:stretch>
            </p:blipFill>
            <p:spPr bwMode="auto">
              <a:xfrm>
                <a:off x="6894783" y="2936673"/>
                <a:ext cx="649017" cy="644727"/>
              </a:xfrm>
              <a:prstGeom prst="rect">
                <a:avLst/>
              </a:prstGeom>
              <a:noFill/>
            </p:spPr>
          </p:pic>
          <p:sp>
            <p:nvSpPr>
              <p:cNvPr id="57" name="TextBox 56"/>
              <p:cNvSpPr txBox="1"/>
              <p:nvPr/>
            </p:nvSpPr>
            <p:spPr>
              <a:xfrm>
                <a:off x="7315200" y="3059668"/>
                <a:ext cx="762000" cy="369332"/>
              </a:xfrm>
              <a:prstGeom prst="rect">
                <a:avLst/>
              </a:prstGeom>
              <a:noFill/>
            </p:spPr>
            <p:txBody>
              <a:bodyPr wrap="square" rtlCol="0">
                <a:spAutoFit/>
              </a:bodyPr>
              <a:lstStyle/>
              <a:p>
                <a:r>
                  <a:rPr lang="en-US" dirty="0" smtClean="0"/>
                  <a:t>Bob</a:t>
                </a:r>
                <a:endParaRPr lang="en-US" dirty="0"/>
              </a:p>
            </p:txBody>
          </p:sp>
        </p:grpSp>
        <p:grpSp>
          <p:nvGrpSpPr>
            <p:cNvPr id="48" name="Group 47"/>
            <p:cNvGrpSpPr/>
            <p:nvPr/>
          </p:nvGrpSpPr>
          <p:grpSpPr>
            <a:xfrm>
              <a:off x="6818583" y="4355068"/>
              <a:ext cx="1258617" cy="674132"/>
              <a:chOff x="6818583" y="4355068"/>
              <a:chExt cx="1258617" cy="674132"/>
            </a:xfrm>
          </p:grpSpPr>
          <p:pic>
            <p:nvPicPr>
              <p:cNvPr id="54" name="Picture 2" descr="C:\Users\Admin\AppData\Local\Microsoft\Windows\Temporary Internet Files\Content.IE5\UJHON99Z\MC90043260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8583" y="4419133"/>
                <a:ext cx="649017" cy="610067"/>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p:cNvSpPr txBox="1"/>
              <p:nvPr/>
            </p:nvSpPr>
            <p:spPr>
              <a:xfrm>
                <a:off x="7315200" y="4355068"/>
                <a:ext cx="762000" cy="369332"/>
              </a:xfrm>
              <a:prstGeom prst="rect">
                <a:avLst/>
              </a:prstGeom>
              <a:noFill/>
            </p:spPr>
            <p:txBody>
              <a:bodyPr wrap="square" rtlCol="0">
                <a:spAutoFit/>
              </a:bodyPr>
              <a:lstStyle/>
              <a:p>
                <a:r>
                  <a:rPr lang="en-US" dirty="0" smtClean="0"/>
                  <a:t>Alice</a:t>
                </a:r>
                <a:endParaRPr lang="en-US" dirty="0"/>
              </a:p>
            </p:txBody>
          </p:sp>
        </p:grpSp>
        <p:pic>
          <p:nvPicPr>
            <p:cNvPr id="52" name="Picture 3" descr="C:\Users\Admin\AppData\Local\Microsoft\Windows\Temporary Internet Files\Content.IE5\0XIMA7BA\MC90043261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057400"/>
              <a:ext cx="649017" cy="610067"/>
            </a:xfrm>
            <a:prstGeom prst="rect">
              <a:avLst/>
            </a:prstGeom>
            <a:noFill/>
            <a:extLst/>
          </p:spPr>
        </p:pic>
      </p:grpSp>
      <p:sp>
        <p:nvSpPr>
          <p:cNvPr id="58" name="Oval Callout 57"/>
          <p:cNvSpPr/>
          <p:nvPr/>
        </p:nvSpPr>
        <p:spPr>
          <a:xfrm>
            <a:off x="6591300" y="2286000"/>
            <a:ext cx="1866900" cy="685800"/>
          </a:xfrm>
          <a:prstGeom prst="wedgeEllipseCallou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Bob: Check my newsfeed</a:t>
            </a:r>
            <a:endParaRPr lang="en-US" sz="1600" dirty="0"/>
          </a:p>
        </p:txBody>
      </p:sp>
      <p:grpSp>
        <p:nvGrpSpPr>
          <p:cNvPr id="68" name="Group 67"/>
          <p:cNvGrpSpPr/>
          <p:nvPr/>
        </p:nvGrpSpPr>
        <p:grpSpPr>
          <a:xfrm>
            <a:off x="3505200" y="3962400"/>
            <a:ext cx="1447800" cy="685800"/>
            <a:chOff x="6934200" y="5257800"/>
            <a:chExt cx="1447800" cy="685800"/>
          </a:xfrm>
        </p:grpSpPr>
        <p:sp>
          <p:nvSpPr>
            <p:cNvPr id="69" name="Rounded Rectangle 68"/>
            <p:cNvSpPr/>
            <p:nvPr/>
          </p:nvSpPr>
          <p:spPr>
            <a:xfrm>
              <a:off x="6934200" y="5257800"/>
              <a:ext cx="14478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rPr>
                <a:t>Alice’s update:</a:t>
              </a:r>
              <a:br>
                <a:rPr lang="en-US" sz="1400" b="1" dirty="0">
                  <a:solidFill>
                    <a:schemeClr val="bg1"/>
                  </a:solidFill>
                </a:rPr>
              </a:br>
              <a:r>
                <a:rPr lang="en-US" sz="1400" b="1" dirty="0">
                  <a:solidFill>
                    <a:schemeClr val="bg1"/>
                  </a:solidFill>
                </a:rPr>
                <a:t>Ref. to </a:t>
              </a:r>
              <a:br>
                <a:rPr lang="en-US" sz="1400" b="1" dirty="0">
                  <a:solidFill>
                    <a:schemeClr val="bg1"/>
                  </a:solidFill>
                </a:rPr>
              </a:br>
              <a:r>
                <a:rPr lang="en-US" sz="1400" b="1" dirty="0">
                  <a:solidFill>
                    <a:schemeClr val="bg1"/>
                  </a:solidFill>
                </a:rPr>
                <a:t>Status 2000 </a:t>
              </a:r>
            </a:p>
          </p:txBody>
        </p:sp>
        <p:sp>
          <p:nvSpPr>
            <p:cNvPr id="70" name="Rectangle 69"/>
            <p:cNvSpPr/>
            <p:nvPr/>
          </p:nvSpPr>
          <p:spPr>
            <a:xfrm>
              <a:off x="7086600" y="5486400"/>
              <a:ext cx="1143000" cy="45720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1" name="Rounded Rectangle 70"/>
          <p:cNvSpPr/>
          <p:nvPr/>
        </p:nvSpPr>
        <p:spPr>
          <a:xfrm>
            <a:off x="3657600" y="4267200"/>
            <a:ext cx="14478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rPr>
              <a:t>Alice’s update:</a:t>
            </a:r>
            <a:br>
              <a:rPr lang="en-US" sz="1400" b="1" dirty="0">
                <a:solidFill>
                  <a:schemeClr val="bg1"/>
                </a:solidFill>
              </a:rPr>
            </a:br>
            <a:r>
              <a:rPr lang="en-US" sz="1400" b="1" dirty="0">
                <a:solidFill>
                  <a:schemeClr val="bg1"/>
                </a:solidFill>
              </a:rPr>
              <a:t>Ref. to </a:t>
            </a:r>
            <a:br>
              <a:rPr lang="en-US" sz="1400" b="1" dirty="0">
                <a:solidFill>
                  <a:schemeClr val="bg1"/>
                </a:solidFill>
              </a:rPr>
            </a:br>
            <a:r>
              <a:rPr lang="en-US" sz="1400" b="1" dirty="0">
                <a:solidFill>
                  <a:schemeClr val="bg1"/>
                </a:solidFill>
              </a:rPr>
              <a:t>Status 2000 </a:t>
            </a:r>
          </a:p>
        </p:txBody>
      </p:sp>
      <p:sp>
        <p:nvSpPr>
          <p:cNvPr id="72" name="Rectangle 71"/>
          <p:cNvSpPr/>
          <p:nvPr/>
        </p:nvSpPr>
        <p:spPr>
          <a:xfrm>
            <a:off x="3810000" y="4491990"/>
            <a:ext cx="1143000" cy="46101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p:cNvGrpSpPr/>
          <p:nvPr/>
        </p:nvGrpSpPr>
        <p:grpSpPr>
          <a:xfrm>
            <a:off x="4876800" y="5105400"/>
            <a:ext cx="1447800" cy="685800"/>
            <a:chOff x="6934200" y="5257800"/>
            <a:chExt cx="1447800" cy="685800"/>
          </a:xfrm>
        </p:grpSpPr>
        <p:sp>
          <p:nvSpPr>
            <p:cNvPr id="75" name="Rounded Rectangle 74"/>
            <p:cNvSpPr/>
            <p:nvPr/>
          </p:nvSpPr>
          <p:spPr>
            <a:xfrm>
              <a:off x="6934200" y="5257800"/>
              <a:ext cx="1447800" cy="685800"/>
            </a:xfrm>
            <a:prstGeom prst="roundRect">
              <a:avLst/>
            </a:prstGeom>
            <a:solidFill>
              <a:srgbClr val="FFE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Carol’s update:</a:t>
              </a:r>
            </a:p>
            <a:p>
              <a:pPr algn="ctr"/>
              <a:r>
                <a:rPr lang="en-US" sz="1400" b="1" dirty="0">
                  <a:solidFill>
                    <a:srgbClr val="000000"/>
                  </a:solidFill>
                </a:rPr>
                <a:t>Ref. to </a:t>
              </a:r>
              <a:br>
                <a:rPr lang="en-US" sz="1400" b="1" dirty="0">
                  <a:solidFill>
                    <a:srgbClr val="000000"/>
                  </a:solidFill>
                </a:rPr>
              </a:br>
              <a:r>
                <a:rPr lang="en-US" sz="1400" b="1" dirty="0" smtClean="0">
                  <a:solidFill>
                    <a:srgbClr val="000000"/>
                  </a:solidFill>
                </a:rPr>
                <a:t>Photo 54 </a:t>
              </a:r>
              <a:endParaRPr lang="en-US" sz="1400" b="1" dirty="0">
                <a:solidFill>
                  <a:srgbClr val="000000"/>
                </a:solidFill>
              </a:endParaRPr>
            </a:p>
          </p:txBody>
        </p:sp>
        <p:sp>
          <p:nvSpPr>
            <p:cNvPr id="76" name="Rectangle 75"/>
            <p:cNvSpPr/>
            <p:nvPr/>
          </p:nvSpPr>
          <p:spPr>
            <a:xfrm>
              <a:off x="7086600" y="5486400"/>
              <a:ext cx="1143000" cy="415636"/>
            </a:xfrm>
            <a:prstGeom prst="rect">
              <a:avLst/>
            </a:prstGeom>
            <a:solidFill>
              <a:srgbClr val="FFE42A"/>
            </a:solidFill>
            <a:ln>
              <a:solidFill>
                <a:srgbClr val="FFE4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7" name="Rounded Rectangle 76"/>
          <p:cNvSpPr/>
          <p:nvPr/>
        </p:nvSpPr>
        <p:spPr>
          <a:xfrm>
            <a:off x="5029200" y="5334000"/>
            <a:ext cx="1447800" cy="685800"/>
          </a:xfrm>
          <a:prstGeom prst="roundRect">
            <a:avLst/>
          </a:prstGeom>
          <a:solidFill>
            <a:srgbClr val="FFE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Carol’s update:</a:t>
            </a:r>
          </a:p>
          <a:p>
            <a:pPr algn="ctr"/>
            <a:r>
              <a:rPr lang="en-US" sz="1400" b="1" dirty="0">
                <a:solidFill>
                  <a:srgbClr val="000000"/>
                </a:solidFill>
              </a:rPr>
              <a:t>Ref. to </a:t>
            </a:r>
            <a:br>
              <a:rPr lang="en-US" sz="1400" b="1" dirty="0">
                <a:solidFill>
                  <a:srgbClr val="000000"/>
                </a:solidFill>
              </a:rPr>
            </a:br>
            <a:r>
              <a:rPr lang="en-US" sz="1400" b="1" dirty="0" smtClean="0">
                <a:solidFill>
                  <a:srgbClr val="000000"/>
                </a:solidFill>
              </a:rPr>
              <a:t>Photo 54 </a:t>
            </a:r>
            <a:endParaRPr lang="en-US" sz="1400" b="1" dirty="0">
              <a:solidFill>
                <a:srgbClr val="000000"/>
              </a:solidFill>
            </a:endParaRPr>
          </a:p>
        </p:txBody>
      </p:sp>
      <p:sp>
        <p:nvSpPr>
          <p:cNvPr id="78" name="Rectangle 77"/>
          <p:cNvSpPr/>
          <p:nvPr/>
        </p:nvSpPr>
        <p:spPr>
          <a:xfrm>
            <a:off x="5181600" y="5562600"/>
            <a:ext cx="1143000" cy="415636"/>
          </a:xfrm>
          <a:prstGeom prst="rect">
            <a:avLst/>
          </a:prstGeom>
          <a:solidFill>
            <a:srgbClr val="FFE42A"/>
          </a:solidFill>
          <a:ln>
            <a:solidFill>
              <a:srgbClr val="FFE4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7391400" y="2590800"/>
            <a:ext cx="1600200" cy="4572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800000"/>
                </a:solidFill>
              </a:rPr>
              <a:t>ABDecryption</a:t>
            </a:r>
            <a:endParaRPr lang="en-US" b="1" dirty="0">
              <a:solidFill>
                <a:srgbClr val="800000"/>
              </a:solidFill>
            </a:endParaRPr>
          </a:p>
        </p:txBody>
      </p:sp>
      <p:grpSp>
        <p:nvGrpSpPr>
          <p:cNvPr id="139" name="Group 138"/>
          <p:cNvGrpSpPr/>
          <p:nvPr/>
        </p:nvGrpSpPr>
        <p:grpSpPr>
          <a:xfrm>
            <a:off x="3505200" y="3962400"/>
            <a:ext cx="1447800" cy="685800"/>
            <a:chOff x="6934200" y="5257800"/>
            <a:chExt cx="1447800" cy="685800"/>
          </a:xfrm>
        </p:grpSpPr>
        <p:sp>
          <p:nvSpPr>
            <p:cNvPr id="140" name="Rounded Rectangle 139"/>
            <p:cNvSpPr/>
            <p:nvPr/>
          </p:nvSpPr>
          <p:spPr>
            <a:xfrm>
              <a:off x="6934200" y="5257800"/>
              <a:ext cx="14478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a:t>
              </a:r>
              <a:br>
                <a:rPr lang="en-US" sz="1400" b="1" dirty="0" smtClean="0"/>
              </a:br>
              <a:r>
                <a:rPr lang="en-US" sz="1400" b="1" dirty="0" smtClean="0"/>
                <a:t>Status </a:t>
              </a:r>
              <a:r>
                <a:rPr lang="en-US" sz="1400" b="1" dirty="0"/>
                <a:t>2000</a:t>
              </a:r>
            </a:p>
          </p:txBody>
        </p:sp>
        <p:sp>
          <p:nvSpPr>
            <p:cNvPr id="141" name="Rectangle 140"/>
            <p:cNvSpPr/>
            <p:nvPr/>
          </p:nvSpPr>
          <p:spPr>
            <a:xfrm>
              <a:off x="7086600" y="5638800"/>
              <a:ext cx="1143000" cy="15240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2" name="Rounded Rectangle 141"/>
          <p:cNvSpPr/>
          <p:nvPr/>
        </p:nvSpPr>
        <p:spPr>
          <a:xfrm>
            <a:off x="3657600" y="4343400"/>
            <a:ext cx="14478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a:t>
            </a:r>
            <a:r>
              <a:rPr lang="en-US" sz="1400" b="1" dirty="0"/>
              <a:t/>
            </a:r>
            <a:br>
              <a:rPr lang="en-US" sz="1400" b="1" dirty="0"/>
            </a:br>
            <a:r>
              <a:rPr lang="en-US" sz="1400" b="1" dirty="0"/>
              <a:t> Status 2000</a:t>
            </a:r>
          </a:p>
        </p:txBody>
      </p:sp>
      <p:sp>
        <p:nvSpPr>
          <p:cNvPr id="143" name="Rectangle 142"/>
          <p:cNvSpPr/>
          <p:nvPr/>
        </p:nvSpPr>
        <p:spPr>
          <a:xfrm>
            <a:off x="3810000" y="4724400"/>
            <a:ext cx="1143000" cy="152400"/>
          </a:xfrm>
          <a:prstGeom prst="rect">
            <a:avLst/>
          </a:prstGeom>
          <a:solidFill>
            <a:schemeClr val="accent3">
              <a:lumMod val="75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4" name="Group 143"/>
          <p:cNvGrpSpPr/>
          <p:nvPr/>
        </p:nvGrpSpPr>
        <p:grpSpPr>
          <a:xfrm>
            <a:off x="4876800" y="5105400"/>
            <a:ext cx="1447800" cy="685800"/>
            <a:chOff x="6934200" y="5257800"/>
            <a:chExt cx="1447800" cy="685800"/>
          </a:xfrm>
        </p:grpSpPr>
        <p:sp>
          <p:nvSpPr>
            <p:cNvPr id="145" name="Rounded Rectangle 144"/>
            <p:cNvSpPr/>
            <p:nvPr/>
          </p:nvSpPr>
          <p:spPr>
            <a:xfrm>
              <a:off x="6934200" y="5257800"/>
              <a:ext cx="1447800" cy="685800"/>
            </a:xfrm>
            <a:prstGeom prst="roundRect">
              <a:avLst/>
            </a:prstGeom>
            <a:solidFill>
              <a:srgbClr val="FFE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Carol’s photo 54</a:t>
              </a:r>
            </a:p>
          </p:txBody>
        </p:sp>
        <p:sp>
          <p:nvSpPr>
            <p:cNvPr id="146" name="Rectangle 145"/>
            <p:cNvSpPr/>
            <p:nvPr/>
          </p:nvSpPr>
          <p:spPr>
            <a:xfrm>
              <a:off x="7086600" y="5638800"/>
              <a:ext cx="1143000" cy="263236"/>
            </a:xfrm>
            <a:prstGeom prst="rect">
              <a:avLst/>
            </a:prstGeom>
            <a:solidFill>
              <a:srgbClr val="FFE42A"/>
            </a:solidFill>
            <a:ln>
              <a:solidFill>
                <a:srgbClr val="FFE4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7" name="Rounded Rectangle 146"/>
          <p:cNvSpPr/>
          <p:nvPr/>
        </p:nvSpPr>
        <p:spPr>
          <a:xfrm>
            <a:off x="4953000" y="5486400"/>
            <a:ext cx="1447800" cy="685800"/>
          </a:xfrm>
          <a:prstGeom prst="roundRect">
            <a:avLst/>
          </a:prstGeom>
          <a:solidFill>
            <a:srgbClr val="FFE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Carol’s </a:t>
            </a:r>
            <a:r>
              <a:rPr lang="en-US" sz="1400" b="1" dirty="0" smtClean="0">
                <a:solidFill>
                  <a:schemeClr val="tx1"/>
                </a:solidFill>
              </a:rPr>
              <a:t>photo: Photo 54</a:t>
            </a:r>
            <a:endParaRPr lang="en-US" sz="1400" b="1" dirty="0">
              <a:solidFill>
                <a:schemeClr val="tx1"/>
              </a:solidFill>
            </a:endParaRPr>
          </a:p>
        </p:txBody>
      </p:sp>
      <p:sp>
        <p:nvSpPr>
          <p:cNvPr id="148" name="Rectangle 147"/>
          <p:cNvSpPr/>
          <p:nvPr/>
        </p:nvSpPr>
        <p:spPr>
          <a:xfrm>
            <a:off x="5105400" y="5867400"/>
            <a:ext cx="1143000" cy="263236"/>
          </a:xfrm>
          <a:prstGeom prst="rect">
            <a:avLst/>
          </a:prstGeom>
          <a:solidFill>
            <a:srgbClr val="FFE42A"/>
          </a:solidFill>
          <a:ln>
            <a:solidFill>
              <a:srgbClr val="FFE42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Rectangle 148"/>
          <p:cNvSpPr/>
          <p:nvPr/>
        </p:nvSpPr>
        <p:spPr>
          <a:xfrm>
            <a:off x="7391400" y="2438400"/>
            <a:ext cx="1600200" cy="609600"/>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rgbClr val="800000"/>
                </a:solidFill>
              </a:rPr>
              <a:t>Symmetric Decryption</a:t>
            </a:r>
            <a:endParaRPr lang="en-US" b="1" dirty="0">
              <a:solidFill>
                <a:srgbClr val="800000"/>
              </a:solidFill>
            </a:endParaRPr>
          </a:p>
        </p:txBody>
      </p:sp>
      <p:sp>
        <p:nvSpPr>
          <p:cNvPr id="150" name="Rounded Rectangle 149"/>
          <p:cNvSpPr/>
          <p:nvPr/>
        </p:nvSpPr>
        <p:spPr>
          <a:xfrm>
            <a:off x="7162800" y="3048000"/>
            <a:ext cx="1905000" cy="1447800"/>
          </a:xfrm>
          <a:prstGeom prst="round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err="1" smtClean="0"/>
              <a:t>Bob’newsfeed</a:t>
            </a:r>
            <a:r>
              <a:rPr lang="en-US" sz="1400" b="1" dirty="0" smtClean="0"/>
              <a:t>:</a:t>
            </a:r>
          </a:p>
          <a:p>
            <a:pPr algn="ctr"/>
            <a:r>
              <a:rPr lang="en-US" sz="1400" b="1" dirty="0" smtClean="0"/>
              <a:t>Alice’s recent update</a:t>
            </a:r>
          </a:p>
          <a:p>
            <a:pPr algn="ctr"/>
            <a:r>
              <a:rPr lang="en-US" sz="1400" b="1" dirty="0" smtClean="0"/>
              <a:t>Carol’s recent update</a:t>
            </a:r>
          </a:p>
          <a:p>
            <a:pPr algn="ctr"/>
            <a:r>
              <a:rPr lang="en-US" sz="1400" b="1" dirty="0" smtClean="0"/>
              <a:t>.</a:t>
            </a:r>
          </a:p>
          <a:p>
            <a:pPr algn="ctr"/>
            <a:r>
              <a:rPr lang="en-US" sz="1400" b="1" dirty="0" smtClean="0"/>
              <a:t>.</a:t>
            </a:r>
          </a:p>
          <a:p>
            <a:pPr algn="ctr"/>
            <a:r>
              <a:rPr lang="en-US" sz="1400" b="1" dirty="0" smtClean="0"/>
              <a:t>.</a:t>
            </a:r>
            <a:endParaRPr lang="en-US" sz="1400" b="1" dirty="0"/>
          </a:p>
        </p:txBody>
      </p:sp>
      <p:pic>
        <p:nvPicPr>
          <p:cNvPr id="151" name="Picture 150" descr="view-my-wall.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2636" y="2057400"/>
            <a:ext cx="5651364" cy="3505200"/>
          </a:xfrm>
          <a:prstGeom prst="rect">
            <a:avLst/>
          </a:prstGeom>
        </p:spPr>
      </p:pic>
      <p:sp>
        <p:nvSpPr>
          <p:cNvPr id="40" name="Slide Number Placeholder 3"/>
          <p:cNvSpPr>
            <a:spLocks noGrp="1"/>
          </p:cNvSpPr>
          <p:nvPr>
            <p:ph type="sldNum" sz="quarter" idx="12"/>
          </p:nvPr>
        </p:nvSpPr>
        <p:spPr>
          <a:xfrm>
            <a:off x="6781800" y="6416675"/>
            <a:ext cx="2133600" cy="365125"/>
          </a:xfrm>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253767427"/>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0 0 L 0.4253 -0.15545 " pathEditMode="relative" ptsTypes="AA">
                                      <p:cBhvr>
                                        <p:cTn id="14" dur="2000" fill="hold"/>
                                        <p:tgtEl>
                                          <p:spTgt spid="72"/>
                                        </p:tgtEl>
                                        <p:attrNameLst>
                                          <p:attrName>ppt_x</p:attrName>
                                          <p:attrName>ppt_y</p:attrName>
                                        </p:attrNameLst>
                                      </p:cBhvr>
                                    </p:animMotion>
                                  </p:childTnLst>
                                </p:cTn>
                              </p:par>
                              <p:par>
                                <p:cTn id="15" presetID="0" presetClass="path" presetSubtype="0" accel="50000" decel="50000" fill="hold" grpId="2" nodeType="withEffect">
                                  <p:stCondLst>
                                    <p:cond delay="0"/>
                                  </p:stCondLst>
                                  <p:childTnLst>
                                    <p:animMotion origin="layout" path="M 0 0 L 0.4253 -0.15545 " pathEditMode="relative" ptsTypes="AA">
                                      <p:cBhvr>
                                        <p:cTn id="16" dur="2000" fill="hold"/>
                                        <p:tgtEl>
                                          <p:spTgt spid="71"/>
                                        </p:tgtEl>
                                        <p:attrNameLst>
                                          <p:attrName>ppt_x</p:attrName>
                                          <p:attrName>ppt_y</p:attrName>
                                        </p:attrNameLst>
                                      </p:cBhvr>
                                    </p:animMotion>
                                  </p:childTnLst>
                                </p:cTn>
                              </p:par>
                              <p:par>
                                <p:cTn id="17" presetID="1" presetClass="entr" presetSubtype="0" fill="hold" grpId="1"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2"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 0 L 0.27519 -0.24428 " pathEditMode="relative" ptsTypes="AA">
                                      <p:cBhvr>
                                        <p:cTn id="26" dur="2000" fill="hold"/>
                                        <p:tgtEl>
                                          <p:spTgt spid="77"/>
                                        </p:tgtEl>
                                        <p:attrNameLst>
                                          <p:attrName>ppt_x</p:attrName>
                                          <p:attrName>ppt_y</p:attrName>
                                        </p:attrNameLst>
                                      </p:cBhvr>
                                    </p:animMotion>
                                  </p:childTnLst>
                                </p:cTn>
                              </p:par>
                              <p:par>
                                <p:cTn id="27" presetID="0" presetClass="path" presetSubtype="0" accel="50000" decel="50000" fill="hold" grpId="3" nodeType="withEffect">
                                  <p:stCondLst>
                                    <p:cond delay="0"/>
                                  </p:stCondLst>
                                  <p:childTnLst>
                                    <p:animMotion origin="layout" path="M 0 0 L 0.27519 -0.24428 " pathEditMode="relative" ptsTypes="AA">
                                      <p:cBhvr>
                                        <p:cTn id="28" dur="2000" fill="hold"/>
                                        <p:tgtEl>
                                          <p:spTgt spid="78"/>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4" nodeType="clickEffect">
                                  <p:stCondLst>
                                    <p:cond delay="0"/>
                                  </p:stCondLst>
                                  <p:childTnLst>
                                    <p:set>
                                      <p:cBhvr>
                                        <p:cTn id="32" dur="1" fill="hold">
                                          <p:stCondLst>
                                            <p:cond delay="0"/>
                                          </p:stCondLst>
                                        </p:cTn>
                                        <p:tgtEl>
                                          <p:spTgt spid="72"/>
                                        </p:tgtEl>
                                        <p:attrNameLst>
                                          <p:attrName>style.visibility</p:attrName>
                                        </p:attrNameLst>
                                      </p:cBhvr>
                                      <p:to>
                                        <p:strVal val="hidden"/>
                                      </p:to>
                                    </p:set>
                                  </p:childTnLst>
                                </p:cTn>
                              </p:par>
                              <p:par>
                                <p:cTn id="33" presetID="1" presetClass="exit" presetSubtype="0" fill="hold" grpId="4" nodeType="withEffect">
                                  <p:stCondLst>
                                    <p:cond delay="0"/>
                                  </p:stCondLst>
                                  <p:childTnLst>
                                    <p:set>
                                      <p:cBhvr>
                                        <p:cTn id="34" dur="1" fill="hold">
                                          <p:stCondLst>
                                            <p:cond delay="0"/>
                                          </p:stCondLst>
                                        </p:cTn>
                                        <p:tgtEl>
                                          <p:spTgt spid="7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68"/>
                                        </p:tgtEl>
                                        <p:attrNameLst>
                                          <p:attrName>style.visibility</p:attrName>
                                        </p:attrNameLst>
                                      </p:cBhvr>
                                      <p:to>
                                        <p:strVal val="hidden"/>
                                      </p:to>
                                    </p:set>
                                  </p:childTnLst>
                                </p:cTn>
                              </p:par>
                              <p:par>
                                <p:cTn id="43" presetID="1" presetClass="exit" presetSubtype="0" fill="hold" grpId="5" nodeType="withEffect">
                                  <p:stCondLst>
                                    <p:cond delay="0"/>
                                  </p:stCondLst>
                                  <p:childTnLst>
                                    <p:set>
                                      <p:cBhvr>
                                        <p:cTn id="44" dur="1" fill="hold">
                                          <p:stCondLst>
                                            <p:cond delay="0"/>
                                          </p:stCondLst>
                                        </p:cTn>
                                        <p:tgtEl>
                                          <p:spTgt spid="72"/>
                                        </p:tgtEl>
                                        <p:attrNameLst>
                                          <p:attrName>style.visibility</p:attrName>
                                        </p:attrNameLst>
                                      </p:cBhvr>
                                      <p:to>
                                        <p:strVal val="hidden"/>
                                      </p:to>
                                    </p:set>
                                  </p:childTnLst>
                                </p:cTn>
                              </p:par>
                              <p:par>
                                <p:cTn id="45" presetID="1" presetClass="exit" presetSubtype="0" fill="hold" grpId="3" nodeType="withEffect">
                                  <p:stCondLst>
                                    <p:cond delay="0"/>
                                  </p:stCondLst>
                                  <p:childTnLst>
                                    <p:set>
                                      <p:cBhvr>
                                        <p:cTn id="46" dur="1" fill="hold">
                                          <p:stCondLst>
                                            <p:cond delay="0"/>
                                          </p:stCondLst>
                                        </p:cTn>
                                        <p:tgtEl>
                                          <p:spTgt spid="71"/>
                                        </p:tgtEl>
                                        <p:attrNameLst>
                                          <p:attrName>style.visibility</p:attrName>
                                        </p:attrNameLst>
                                      </p:cBhvr>
                                      <p:to>
                                        <p:strVal val="hidden"/>
                                      </p:to>
                                    </p:set>
                                  </p:childTnLst>
                                </p:cTn>
                              </p:par>
                              <p:par>
                                <p:cTn id="47" presetID="1" presetClass="exit" presetSubtype="0" fill="hold" grpId="3" nodeType="withEffect">
                                  <p:stCondLst>
                                    <p:cond delay="0"/>
                                  </p:stCondLst>
                                  <p:childTnLst>
                                    <p:set>
                                      <p:cBhvr>
                                        <p:cTn id="48" dur="1" fill="hold">
                                          <p:stCondLst>
                                            <p:cond delay="0"/>
                                          </p:stCondLst>
                                        </p:cTn>
                                        <p:tgtEl>
                                          <p:spTgt spid="7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74"/>
                                        </p:tgtEl>
                                        <p:attrNameLst>
                                          <p:attrName>style.visibility</p:attrName>
                                        </p:attrNameLst>
                                      </p:cBhvr>
                                      <p:to>
                                        <p:strVal val="hidden"/>
                                      </p:to>
                                    </p:set>
                                  </p:childTnLst>
                                </p:cTn>
                              </p:par>
                              <p:par>
                                <p:cTn id="51" presetID="1" presetClass="exit" presetSubtype="0" fill="hold" grpId="5" nodeType="withEffect">
                                  <p:stCondLst>
                                    <p:cond delay="0"/>
                                  </p:stCondLst>
                                  <p:childTnLst>
                                    <p:set>
                                      <p:cBhvr>
                                        <p:cTn id="52" dur="1" fill="hold">
                                          <p:stCondLst>
                                            <p:cond delay="0"/>
                                          </p:stCondLst>
                                        </p:cTn>
                                        <p:tgtEl>
                                          <p:spTgt spid="7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142"/>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14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4"/>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4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2" nodeType="clickEffect">
                                  <p:stCondLst>
                                    <p:cond delay="0"/>
                                  </p:stCondLst>
                                  <p:childTnLst>
                                    <p:animMotion origin="layout" path="M 0 0 L 0.41696 -0.16655 " pathEditMode="relative" ptsTypes="AA">
                                      <p:cBhvr>
                                        <p:cTn id="68" dur="2000" fill="hold"/>
                                        <p:tgtEl>
                                          <p:spTgt spid="142"/>
                                        </p:tgtEl>
                                        <p:attrNameLst>
                                          <p:attrName>ppt_x</p:attrName>
                                          <p:attrName>ppt_y</p:attrName>
                                        </p:attrNameLst>
                                      </p:cBhvr>
                                    </p:animMotion>
                                  </p:childTnLst>
                                </p:cTn>
                              </p:par>
                              <p:par>
                                <p:cTn id="69" presetID="0" presetClass="path" presetSubtype="0" accel="50000" decel="50000" fill="hold" grpId="2" nodeType="withEffect">
                                  <p:stCondLst>
                                    <p:cond delay="0"/>
                                  </p:stCondLst>
                                  <p:childTnLst>
                                    <p:animMotion origin="layout" path="M 0 0 L 0.41696 -0.16655 " pathEditMode="relative" ptsTypes="AA">
                                      <p:cBhvr>
                                        <p:cTn id="70" dur="2000" fill="hold"/>
                                        <p:tgtEl>
                                          <p:spTgt spid="143"/>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2" nodeType="clickEffect">
                                  <p:stCondLst>
                                    <p:cond delay="0"/>
                                  </p:stCondLst>
                                  <p:childTnLst>
                                    <p:animMotion origin="layout" path="M 0 0 L 0.27519 -0.25538 " pathEditMode="relative" ptsTypes="AA">
                                      <p:cBhvr>
                                        <p:cTn id="74" dur="2000" fill="hold"/>
                                        <p:tgtEl>
                                          <p:spTgt spid="147"/>
                                        </p:tgtEl>
                                        <p:attrNameLst>
                                          <p:attrName>ppt_x</p:attrName>
                                          <p:attrName>ppt_y</p:attrName>
                                        </p:attrNameLst>
                                      </p:cBhvr>
                                    </p:animMotion>
                                  </p:childTnLst>
                                </p:cTn>
                              </p:par>
                              <p:par>
                                <p:cTn id="75" presetID="0" presetClass="path" presetSubtype="0" accel="50000" decel="50000" fill="hold" grpId="2" nodeType="withEffect">
                                  <p:stCondLst>
                                    <p:cond delay="0"/>
                                  </p:stCondLst>
                                  <p:childTnLst>
                                    <p:animMotion origin="layout" path="M 0 0 L 0.27519 -0.25538 " pathEditMode="relative" ptsTypes="AA">
                                      <p:cBhvr>
                                        <p:cTn id="76" dur="2000" fill="hold"/>
                                        <p:tgtEl>
                                          <p:spTgt spid="148"/>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43"/>
                                        </p:tgtEl>
                                        <p:attrNameLst>
                                          <p:attrName>style.visibility</p:attrName>
                                        </p:attrNameLst>
                                      </p:cBhvr>
                                      <p:to>
                                        <p:strVal val="hidden"/>
                                      </p:to>
                                    </p:set>
                                  </p:childTnLst>
                                </p:cTn>
                              </p:par>
                              <p:par>
                                <p:cTn id="83" presetID="1" presetClass="exit" presetSubtype="0" fill="hold" grpId="3" nodeType="withEffect">
                                  <p:stCondLst>
                                    <p:cond delay="0"/>
                                  </p:stCondLst>
                                  <p:childTnLst>
                                    <p:set>
                                      <p:cBhvr>
                                        <p:cTn id="84" dur="1" fill="hold">
                                          <p:stCondLst>
                                            <p:cond delay="0"/>
                                          </p:stCondLst>
                                        </p:cTn>
                                        <p:tgtEl>
                                          <p:spTgt spid="14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49"/>
                                        </p:tgtEl>
                                        <p:attrNameLst>
                                          <p:attrName>style.visibility</p:attrName>
                                        </p:attrNameLst>
                                      </p:cBhvr>
                                      <p:to>
                                        <p:strVal val="hidden"/>
                                      </p:to>
                                    </p:set>
                                  </p:childTnLst>
                                </p:cTn>
                              </p:par>
                              <p:par>
                                <p:cTn id="89" presetID="1" presetClass="exit" presetSubtype="0" fill="hold" grpId="3" nodeType="withEffect">
                                  <p:stCondLst>
                                    <p:cond delay="0"/>
                                  </p:stCondLst>
                                  <p:childTnLst>
                                    <p:set>
                                      <p:cBhvr>
                                        <p:cTn id="90" dur="1" fill="hold">
                                          <p:stCondLst>
                                            <p:cond delay="0"/>
                                          </p:stCondLst>
                                        </p:cTn>
                                        <p:tgtEl>
                                          <p:spTgt spid="142"/>
                                        </p:tgtEl>
                                        <p:attrNameLst>
                                          <p:attrName>style.visibility</p:attrName>
                                        </p:attrNameLst>
                                      </p:cBhvr>
                                      <p:to>
                                        <p:strVal val="hidden"/>
                                      </p:to>
                                    </p:set>
                                  </p:childTnLst>
                                </p:cTn>
                              </p:par>
                              <p:par>
                                <p:cTn id="91" presetID="1" presetClass="exit" presetSubtype="0" fill="hold" grpId="4" nodeType="withEffect">
                                  <p:stCondLst>
                                    <p:cond delay="0"/>
                                  </p:stCondLst>
                                  <p:childTnLst>
                                    <p:set>
                                      <p:cBhvr>
                                        <p:cTn id="92" dur="1" fill="hold">
                                          <p:stCondLst>
                                            <p:cond delay="0"/>
                                          </p:stCondLst>
                                        </p:cTn>
                                        <p:tgtEl>
                                          <p:spTgt spid="143"/>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39"/>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44"/>
                                        </p:tgtEl>
                                        <p:attrNameLst>
                                          <p:attrName>style.visibility</p:attrName>
                                        </p:attrNameLst>
                                      </p:cBhvr>
                                      <p:to>
                                        <p:strVal val="hidden"/>
                                      </p:to>
                                    </p:set>
                                  </p:childTnLst>
                                </p:cTn>
                              </p:par>
                              <p:par>
                                <p:cTn id="97" presetID="1" presetClass="exit" presetSubtype="0" fill="hold" grpId="4" nodeType="withEffect">
                                  <p:stCondLst>
                                    <p:cond delay="0"/>
                                  </p:stCondLst>
                                  <p:childTnLst>
                                    <p:set>
                                      <p:cBhvr>
                                        <p:cTn id="98" dur="1" fill="hold">
                                          <p:stCondLst>
                                            <p:cond delay="0"/>
                                          </p:stCondLst>
                                        </p:cTn>
                                        <p:tgtEl>
                                          <p:spTgt spid="148"/>
                                        </p:tgtEl>
                                        <p:attrNameLst>
                                          <p:attrName>style.visibility</p:attrName>
                                        </p:attrNameLst>
                                      </p:cBhvr>
                                      <p:to>
                                        <p:strVal val="hidden"/>
                                      </p:to>
                                    </p:set>
                                  </p:childTnLst>
                                </p:cTn>
                              </p:par>
                              <p:par>
                                <p:cTn id="99" presetID="1" presetClass="exit" presetSubtype="0" fill="hold" grpId="3" nodeType="withEffect">
                                  <p:stCondLst>
                                    <p:cond delay="0"/>
                                  </p:stCondLst>
                                  <p:childTnLst>
                                    <p:set>
                                      <p:cBhvr>
                                        <p:cTn id="100" dur="1" fill="hold">
                                          <p:stCondLst>
                                            <p:cond delay="0"/>
                                          </p:stCondLst>
                                        </p:cTn>
                                        <p:tgtEl>
                                          <p:spTgt spid="147"/>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15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p:bldP spid="71" grpId="2" animBg="1"/>
      <p:bldP spid="71" grpId="3" animBg="1"/>
      <p:bldP spid="72" grpId="2" animBg="1"/>
      <p:bldP spid="72" grpId="3" animBg="1"/>
      <p:bldP spid="72" grpId="4" animBg="1"/>
      <p:bldP spid="72" grpId="5" animBg="1"/>
      <p:bldP spid="77" grpId="1" animBg="1"/>
      <p:bldP spid="77" grpId="2" animBg="1"/>
      <p:bldP spid="77" grpId="3" animBg="1"/>
      <p:bldP spid="78" grpId="2" animBg="1"/>
      <p:bldP spid="78" grpId="3" animBg="1"/>
      <p:bldP spid="78" grpId="4" animBg="1"/>
      <p:bldP spid="78" grpId="5" animBg="1"/>
      <p:bldP spid="84" grpId="0" animBg="1"/>
      <p:bldP spid="84" grpId="1" animBg="1"/>
      <p:bldP spid="142" grpId="1" animBg="1"/>
      <p:bldP spid="142" grpId="2" animBg="1"/>
      <p:bldP spid="142" grpId="3" animBg="1"/>
      <p:bldP spid="143" grpId="1" animBg="1"/>
      <p:bldP spid="143" grpId="2" animBg="1"/>
      <p:bldP spid="143" grpId="3" animBg="1"/>
      <p:bldP spid="143" grpId="4" animBg="1"/>
      <p:bldP spid="147" grpId="1" animBg="1"/>
      <p:bldP spid="147" grpId="2" animBg="1"/>
      <p:bldP spid="147" grpId="3" animBg="1"/>
      <p:bldP spid="148" grpId="1" animBg="1"/>
      <p:bldP spid="148" grpId="2" animBg="1"/>
      <p:bldP spid="148" grpId="3" animBg="1"/>
      <p:bldP spid="148" grpId="4" animBg="1"/>
      <p:bldP spid="149" grpId="0" animBg="1"/>
      <p:bldP spid="149" grpId="1" animBg="1"/>
      <p:bldP spid="1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Autofit/>
          </a:bodyPr>
          <a:lstStyle/>
          <a:p>
            <a:pPr marL="0" indent="0"/>
            <a:r>
              <a:rPr lang="en-US" sz="4400" dirty="0">
                <a:solidFill>
                  <a:srgbClr val="C00000"/>
                </a:solidFill>
              </a:rPr>
              <a:t>Social </a:t>
            </a:r>
            <a:r>
              <a:rPr lang="en-US" sz="4400" dirty="0" smtClean="0">
                <a:solidFill>
                  <a:srgbClr val="C00000"/>
                </a:solidFill>
              </a:rPr>
              <a:t>Caching</a:t>
            </a:r>
            <a:r>
              <a:rPr lang="en-US" sz="4400" dirty="0" smtClean="0">
                <a:solidFill>
                  <a:srgbClr val="C00000"/>
                </a:solidFill>
              </a:rPr>
              <a:t/>
            </a:r>
            <a:br>
              <a:rPr lang="en-US" sz="4400" dirty="0" smtClean="0">
                <a:solidFill>
                  <a:srgbClr val="C00000"/>
                </a:solidFill>
              </a:rPr>
            </a:br>
            <a:r>
              <a:rPr lang="en-US" dirty="0">
                <a:solidFill>
                  <a:srgbClr val="C00000"/>
                </a:solidFill>
              </a:rPr>
              <a:t/>
            </a:r>
            <a:br>
              <a:rPr lang="en-US" dirty="0">
                <a:solidFill>
                  <a:srgbClr val="C00000"/>
                </a:solidFill>
              </a:rPr>
            </a:br>
            <a:r>
              <a:rPr lang="en-US" sz="3600" b="0" i="1" dirty="0" smtClean="0"/>
              <a:t>leverage </a:t>
            </a:r>
            <a:r>
              <a:rPr lang="en-US" sz="3600" i="1" dirty="0"/>
              <a:t>social trust relationships</a:t>
            </a:r>
            <a:r>
              <a:rPr lang="en-US" sz="3600" b="0" i="1" dirty="0"/>
              <a:t> to </a:t>
            </a:r>
            <a:r>
              <a:rPr lang="en-US" sz="3600" b="0" i="1" dirty="0" smtClean="0"/>
              <a:t/>
            </a:r>
            <a:br>
              <a:rPr lang="en-US" sz="3600" b="0" i="1" dirty="0" smtClean="0"/>
            </a:br>
            <a:r>
              <a:rPr lang="en-US" sz="3600" i="1" dirty="0" smtClean="0"/>
              <a:t>reduce </a:t>
            </a:r>
            <a:r>
              <a:rPr lang="en-US" sz="3600" i="1" dirty="0" smtClean="0"/>
              <a:t>expensive </a:t>
            </a:r>
            <a:r>
              <a:rPr lang="en-US" sz="3600" i="1" dirty="0" smtClean="0"/>
              <a:t>decryption</a:t>
            </a:r>
            <a:r>
              <a:rPr lang="en-US" sz="3600" b="0" i="1" dirty="0" smtClean="0"/>
              <a:t> </a:t>
            </a:r>
            <a:r>
              <a:rPr lang="en-US" sz="3600" b="0" i="1" dirty="0" smtClean="0"/>
              <a:t>operations</a:t>
            </a:r>
            <a:endParaRPr lang="en-US" sz="320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48964037"/>
      </p:ext>
    </p:extLst>
  </p:cSld>
  <p:clrMapOvr>
    <a:masterClrMapping/>
  </p:clrMapOvr>
  <mc:AlternateContent xmlns:mc="http://schemas.openxmlformats.org/markup-compatibility/2006" xmlns:p14="http://schemas.microsoft.com/office/powerpoint/2010/main">
    <mc:Choice Requires="p14">
      <p:transition spd="slow" p14:dur="2000" advTm="30592"/>
    </mc:Choice>
    <mc:Fallback xmlns="">
      <p:transition xmlns:p14="http://schemas.microsoft.com/office/powerpoint/2010/main" spd="slow" advTm="30592"/>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noAutofit/>
          </a:bodyPr>
          <a:lstStyle/>
          <a:p>
            <a:r>
              <a:rPr lang="en-US" sz="3200" dirty="0" smtClean="0">
                <a:solidFill>
                  <a:srgbClr val="C00000"/>
                </a:solidFill>
              </a:rPr>
              <a:t>Online social contacts </a:t>
            </a:r>
            <a:r>
              <a:rPr lang="en-US" sz="3200" dirty="0" smtClean="0">
                <a:solidFill>
                  <a:srgbClr val="C00000"/>
                </a:solidFill>
              </a:rPr>
              <a:t>can provide </a:t>
            </a:r>
            <a:r>
              <a:rPr lang="en-US" sz="3200" i="1" dirty="0" smtClean="0">
                <a:solidFill>
                  <a:srgbClr val="C00000"/>
                </a:solidFill>
              </a:rPr>
              <a:t>decrypted</a:t>
            </a:r>
            <a:r>
              <a:rPr lang="en-US" sz="3200" dirty="0" smtClean="0">
                <a:solidFill>
                  <a:srgbClr val="C00000"/>
                </a:solidFill>
              </a:rPr>
              <a:t> </a:t>
            </a:r>
            <a:r>
              <a:rPr lang="en-US" sz="3200" dirty="0" smtClean="0">
                <a:solidFill>
                  <a:srgbClr val="C00000"/>
                </a:solidFill>
              </a:rPr>
              <a:t>objects to </a:t>
            </a:r>
            <a:r>
              <a:rPr lang="en-US" sz="3200" dirty="0" smtClean="0">
                <a:solidFill>
                  <a:srgbClr val="C00000"/>
                </a:solidFill>
              </a:rPr>
              <a:t>contacts </a:t>
            </a:r>
            <a:r>
              <a:rPr lang="en-US" sz="3200" dirty="0" smtClean="0">
                <a:solidFill>
                  <a:srgbClr val="C00000"/>
                </a:solidFill>
              </a:rPr>
              <a:t>who also satisfy the policy</a:t>
            </a:r>
            <a:endParaRPr lang="en-US" sz="32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dirty="0"/>
          </a:p>
        </p:txBody>
      </p:sp>
      <p:sp>
        <p:nvSpPr>
          <p:cNvPr id="40" name="Rounded Rectangle 39"/>
          <p:cNvSpPr/>
          <p:nvPr/>
        </p:nvSpPr>
        <p:spPr>
          <a:xfrm>
            <a:off x="4114800" y="1828800"/>
            <a:ext cx="1371600" cy="762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a:t>
            </a:r>
            <a:r>
              <a:rPr lang="en-US" sz="1400" b="1" dirty="0"/>
              <a:t> </a:t>
            </a:r>
            <a:r>
              <a:rPr lang="en-US" sz="1400" b="1" dirty="0" smtClean="0"/>
              <a:t>Status</a:t>
            </a:r>
          </a:p>
          <a:p>
            <a:pPr algn="ctr"/>
            <a:r>
              <a:rPr lang="en-US" sz="1400" b="1" dirty="0" smtClean="0"/>
              <a:t>Read Policy: </a:t>
            </a:r>
            <a:br>
              <a:rPr lang="en-US" sz="1400" b="1" dirty="0" smtClean="0"/>
            </a:br>
            <a:r>
              <a:rPr lang="en-US" sz="1400" b="1" dirty="0" smtClean="0"/>
              <a:t>Bob and Carol </a:t>
            </a:r>
            <a:endParaRPr lang="en-US" sz="1400" b="1" dirty="0"/>
          </a:p>
        </p:txBody>
      </p:sp>
      <p:sp>
        <p:nvSpPr>
          <p:cNvPr id="45" name="Rounded Rectangle 44"/>
          <p:cNvSpPr/>
          <p:nvPr/>
        </p:nvSpPr>
        <p:spPr>
          <a:xfrm>
            <a:off x="4114800" y="1828800"/>
            <a:ext cx="1371600" cy="762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a:t>
            </a:r>
            <a:r>
              <a:rPr lang="en-US" sz="1400" b="1" dirty="0"/>
              <a:t> </a:t>
            </a:r>
            <a:r>
              <a:rPr lang="en-US" sz="1400" b="1" dirty="0" smtClean="0"/>
              <a:t>Status</a:t>
            </a:r>
          </a:p>
          <a:p>
            <a:pPr algn="ctr"/>
            <a:r>
              <a:rPr lang="en-US" sz="1400" b="1" dirty="0" smtClean="0"/>
              <a:t>Read Policy: </a:t>
            </a:r>
            <a:br>
              <a:rPr lang="en-US" sz="1400" b="1" dirty="0" smtClean="0"/>
            </a:br>
            <a:r>
              <a:rPr lang="en-US" sz="1400" b="1" dirty="0" smtClean="0"/>
              <a:t>Bob and Carol </a:t>
            </a:r>
            <a:endParaRPr lang="en-US" sz="1400" b="1" dirty="0"/>
          </a:p>
        </p:txBody>
      </p:sp>
      <p:sp>
        <p:nvSpPr>
          <p:cNvPr id="26" name="Rounded Rectangle 25"/>
          <p:cNvSpPr/>
          <p:nvPr/>
        </p:nvSpPr>
        <p:spPr>
          <a:xfrm>
            <a:off x="5715000" y="4953000"/>
            <a:ext cx="1371600" cy="762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a:t>
            </a:r>
            <a:r>
              <a:rPr lang="en-US" sz="1400" b="1" dirty="0"/>
              <a:t> </a:t>
            </a:r>
            <a:r>
              <a:rPr lang="en-US" sz="1400" b="1" dirty="0" smtClean="0"/>
              <a:t>Status</a:t>
            </a:r>
          </a:p>
          <a:p>
            <a:pPr algn="ctr"/>
            <a:r>
              <a:rPr lang="en-US" sz="1400" b="1" dirty="0" smtClean="0"/>
              <a:t>Read Policy: </a:t>
            </a:r>
            <a:br>
              <a:rPr lang="en-US" sz="1400" b="1" dirty="0" smtClean="0"/>
            </a:br>
            <a:r>
              <a:rPr lang="en-US" sz="1400" b="1" dirty="0" smtClean="0"/>
              <a:t>Bob and Carol </a:t>
            </a:r>
            <a:endParaRPr lang="en-US" sz="1400" b="1" dirty="0"/>
          </a:p>
        </p:txBody>
      </p:sp>
      <p:grpSp>
        <p:nvGrpSpPr>
          <p:cNvPr id="5" name="Group 4"/>
          <p:cNvGrpSpPr/>
          <p:nvPr/>
        </p:nvGrpSpPr>
        <p:grpSpPr>
          <a:xfrm>
            <a:off x="2706417" y="2896067"/>
            <a:ext cx="2435766" cy="2056700"/>
            <a:chOff x="2554017" y="2667467"/>
            <a:chExt cx="2435766" cy="2056700"/>
          </a:xfrm>
        </p:grpSpPr>
        <p:cxnSp>
          <p:nvCxnSpPr>
            <p:cNvPr id="53" name="Straight Connector 52"/>
            <p:cNvCxnSpPr>
              <a:stCxn id="67" idx="2"/>
              <a:endCxn id="64" idx="1"/>
            </p:cNvCxnSpPr>
            <p:nvPr/>
          </p:nvCxnSpPr>
          <p:spPr>
            <a:xfrm>
              <a:off x="3753509" y="2667467"/>
              <a:ext cx="1160074" cy="2056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61" idx="1"/>
              <a:endCxn id="64" idx="1"/>
            </p:cNvCxnSpPr>
            <p:nvPr/>
          </p:nvCxnSpPr>
          <p:spPr>
            <a:xfrm flipH="1">
              <a:off x="4913583" y="3259037"/>
              <a:ext cx="76200" cy="14651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a:stCxn id="67" idx="2"/>
              <a:endCxn id="61" idx="1"/>
            </p:cNvCxnSpPr>
            <p:nvPr/>
          </p:nvCxnSpPr>
          <p:spPr>
            <a:xfrm>
              <a:off x="3753509" y="2667467"/>
              <a:ext cx="1236274" cy="5915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59" idx="3"/>
              <a:endCxn id="64" idx="1"/>
            </p:cNvCxnSpPr>
            <p:nvPr/>
          </p:nvCxnSpPr>
          <p:spPr>
            <a:xfrm>
              <a:off x="2554017" y="3276367"/>
              <a:ext cx="2359566" cy="144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59" idx="3"/>
              <a:endCxn id="61" idx="1"/>
            </p:cNvCxnSpPr>
            <p:nvPr/>
          </p:nvCxnSpPr>
          <p:spPr>
            <a:xfrm flipV="1">
              <a:off x="2554017" y="3259037"/>
              <a:ext cx="2435766" cy="17330"/>
            </a:xfrm>
            <a:prstGeom prst="line">
              <a:avLst/>
            </a:prstGeom>
          </p:spPr>
          <p:style>
            <a:lnRef idx="2">
              <a:schemeClr val="accent1"/>
            </a:lnRef>
            <a:fillRef idx="0">
              <a:schemeClr val="accent1"/>
            </a:fillRef>
            <a:effectRef idx="1">
              <a:schemeClr val="accent1"/>
            </a:effectRef>
            <a:fontRef idx="minor">
              <a:schemeClr val="tx1"/>
            </a:fontRef>
          </p:style>
        </p:cxnSp>
      </p:grpSp>
      <p:sp>
        <p:nvSpPr>
          <p:cNvPr id="58" name="Oval 57"/>
          <p:cNvSpPr/>
          <p:nvPr/>
        </p:nvSpPr>
        <p:spPr>
          <a:xfrm>
            <a:off x="2286000" y="2667000"/>
            <a:ext cx="3352800" cy="3048000"/>
          </a:xfrm>
          <a:prstGeom prst="ellipse">
            <a:avLst/>
          </a:prstGeom>
          <a:noFill/>
          <a:ln w="57150" cmpd="sng">
            <a:solidFill>
              <a:schemeClr val="tx1"/>
            </a:solidFill>
          </a:ln>
          <a:effectLst>
            <a:outerShdw blurRad="40005" dist="22987" dir="6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9" name="Picture 4" descr="C:\Users\Admin\AppData\Local\Microsoft\Windows\Temporary Internet Files\Content.IE5\EQ4FG6E8\MC9004326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199933"/>
            <a:ext cx="649017" cy="61006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C:\Users\sjahid2\AppData\Local\Microsoft\Windows\Temporary Internet Files\Content.IE5\KYJ3452G\MCj04326250000[1].png"/>
          <p:cNvPicPr>
            <a:picLocks noChangeAspect="1" noChangeArrowheads="1"/>
          </p:cNvPicPr>
          <p:nvPr/>
        </p:nvPicPr>
        <p:blipFill>
          <a:blip r:embed="rId4" cstate="print"/>
          <a:srcRect/>
          <a:stretch>
            <a:fillRect/>
          </a:stretch>
        </p:blipFill>
        <p:spPr bwMode="auto">
          <a:xfrm>
            <a:off x="5142183" y="3165273"/>
            <a:ext cx="649017" cy="644727"/>
          </a:xfrm>
          <a:prstGeom prst="rect">
            <a:avLst/>
          </a:prstGeom>
          <a:solidFill>
            <a:schemeClr val="tx1"/>
          </a:solidFill>
        </p:spPr>
      </p:pic>
      <p:sp>
        <p:nvSpPr>
          <p:cNvPr id="62" name="TextBox 61"/>
          <p:cNvSpPr txBox="1"/>
          <p:nvPr/>
        </p:nvSpPr>
        <p:spPr>
          <a:xfrm>
            <a:off x="5791200" y="3288268"/>
            <a:ext cx="762000" cy="369332"/>
          </a:xfrm>
          <a:prstGeom prst="rect">
            <a:avLst/>
          </a:prstGeom>
          <a:noFill/>
        </p:spPr>
        <p:txBody>
          <a:bodyPr wrap="square" rtlCol="0">
            <a:spAutoFit/>
          </a:bodyPr>
          <a:lstStyle/>
          <a:p>
            <a:r>
              <a:rPr lang="en-US" dirty="0" smtClean="0"/>
              <a:t>Bob</a:t>
            </a:r>
            <a:endParaRPr lang="en-US" dirty="0"/>
          </a:p>
        </p:txBody>
      </p:sp>
      <p:grpSp>
        <p:nvGrpSpPr>
          <p:cNvPr id="63" name="Group 62"/>
          <p:cNvGrpSpPr/>
          <p:nvPr/>
        </p:nvGrpSpPr>
        <p:grpSpPr>
          <a:xfrm>
            <a:off x="5065983" y="4583668"/>
            <a:ext cx="1258617" cy="674132"/>
            <a:chOff x="6818583" y="4355068"/>
            <a:chExt cx="1258617" cy="674132"/>
          </a:xfrm>
        </p:grpSpPr>
        <p:pic>
          <p:nvPicPr>
            <p:cNvPr id="64" name="Picture 2" descr="C:\Users\Admin\AppData\Local\Microsoft\Windows\Temporary Internet Files\Content.IE5\UJHON99Z\MC90043260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8583" y="4419133"/>
              <a:ext cx="649017" cy="610067"/>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7315200" y="4355068"/>
              <a:ext cx="762000" cy="369332"/>
            </a:xfrm>
            <a:prstGeom prst="rect">
              <a:avLst/>
            </a:prstGeom>
            <a:noFill/>
          </p:spPr>
          <p:txBody>
            <a:bodyPr wrap="square" rtlCol="0">
              <a:spAutoFit/>
            </a:bodyPr>
            <a:lstStyle/>
            <a:p>
              <a:r>
                <a:rPr lang="en-US" dirty="0" smtClean="0"/>
                <a:t>Alice</a:t>
              </a:r>
              <a:endParaRPr lang="en-US" dirty="0"/>
            </a:p>
          </p:txBody>
        </p:sp>
      </p:grpSp>
      <p:grpSp>
        <p:nvGrpSpPr>
          <p:cNvPr id="66" name="Group 65"/>
          <p:cNvGrpSpPr/>
          <p:nvPr/>
        </p:nvGrpSpPr>
        <p:grpSpPr>
          <a:xfrm>
            <a:off x="3124200" y="2209800"/>
            <a:ext cx="1106217" cy="686267"/>
            <a:chOff x="4876800" y="1981200"/>
            <a:chExt cx="1106217" cy="686267"/>
          </a:xfrm>
        </p:grpSpPr>
        <p:pic>
          <p:nvPicPr>
            <p:cNvPr id="67" name="Picture 3" descr="C:\Users\Admin\AppData\Local\Microsoft\Windows\Temporary Internet Files\Content.IE5\0XIMA7BA\MC90043261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057400"/>
              <a:ext cx="649017" cy="610067"/>
            </a:xfrm>
            <a:prstGeom prst="rect">
              <a:avLst/>
            </a:prstGeom>
            <a:noFill/>
            <a:extLst/>
          </p:spPr>
        </p:pic>
        <p:sp>
          <p:nvSpPr>
            <p:cNvPr id="68" name="TextBox 67"/>
            <p:cNvSpPr txBox="1"/>
            <p:nvPr/>
          </p:nvSpPr>
          <p:spPr>
            <a:xfrm>
              <a:off x="4876800" y="1981200"/>
              <a:ext cx="762000" cy="369332"/>
            </a:xfrm>
            <a:prstGeom prst="rect">
              <a:avLst/>
            </a:prstGeom>
            <a:noFill/>
          </p:spPr>
          <p:txBody>
            <a:bodyPr wrap="square" rtlCol="0">
              <a:spAutoFit/>
            </a:bodyPr>
            <a:lstStyle/>
            <a:p>
              <a:r>
                <a:rPr lang="en-US" dirty="0" smtClean="0"/>
                <a:t>Carol</a:t>
              </a:r>
              <a:endParaRPr lang="en-US" dirty="0"/>
            </a:p>
          </p:txBody>
        </p:sp>
      </p:grpSp>
      <p:sp>
        <p:nvSpPr>
          <p:cNvPr id="69" name="TextBox 68"/>
          <p:cNvSpPr txBox="1"/>
          <p:nvPr/>
        </p:nvSpPr>
        <p:spPr>
          <a:xfrm>
            <a:off x="1676400" y="3212068"/>
            <a:ext cx="762000" cy="369332"/>
          </a:xfrm>
          <a:prstGeom prst="rect">
            <a:avLst/>
          </a:prstGeom>
          <a:noFill/>
        </p:spPr>
        <p:txBody>
          <a:bodyPr wrap="square" rtlCol="0">
            <a:spAutoFit/>
          </a:bodyPr>
          <a:lstStyle/>
          <a:p>
            <a:r>
              <a:rPr lang="en-US" dirty="0" smtClean="0"/>
              <a:t>Eve</a:t>
            </a:r>
            <a:endParaRPr lang="en-US" dirty="0"/>
          </a:p>
        </p:txBody>
      </p:sp>
      <p:sp>
        <p:nvSpPr>
          <p:cNvPr id="70" name="Rounded Rectangle 69"/>
          <p:cNvSpPr/>
          <p:nvPr/>
        </p:nvSpPr>
        <p:spPr>
          <a:xfrm>
            <a:off x="2895600" y="5105400"/>
            <a:ext cx="1371600" cy="762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a:t>
            </a:r>
            <a:r>
              <a:rPr lang="en-US" sz="1400" b="1" dirty="0"/>
              <a:t> </a:t>
            </a:r>
            <a:r>
              <a:rPr lang="en-US" sz="1400" b="1" dirty="0" smtClean="0"/>
              <a:t>Status</a:t>
            </a:r>
          </a:p>
          <a:p>
            <a:pPr algn="ctr"/>
            <a:r>
              <a:rPr lang="en-US" sz="1400" b="1" dirty="0" smtClean="0"/>
              <a:t>Read Policy: </a:t>
            </a:r>
            <a:br>
              <a:rPr lang="en-US" sz="1400" b="1" dirty="0" smtClean="0"/>
            </a:br>
            <a:r>
              <a:rPr lang="en-US" sz="1400" b="1" dirty="0" smtClean="0"/>
              <a:t>Bob and Carol </a:t>
            </a:r>
            <a:endParaRPr lang="en-US" sz="1400" b="1" dirty="0"/>
          </a:p>
        </p:txBody>
      </p:sp>
      <p:sp>
        <p:nvSpPr>
          <p:cNvPr id="71" name="Rounded Rectangle 70"/>
          <p:cNvSpPr/>
          <p:nvPr/>
        </p:nvSpPr>
        <p:spPr>
          <a:xfrm>
            <a:off x="3048000" y="5410200"/>
            <a:ext cx="1371600" cy="762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a:t>
            </a:r>
            <a:r>
              <a:rPr lang="en-US" sz="1400" b="1" dirty="0"/>
              <a:t> </a:t>
            </a:r>
            <a:r>
              <a:rPr lang="en-US" sz="1400" b="1" dirty="0" smtClean="0"/>
              <a:t>Status</a:t>
            </a:r>
          </a:p>
          <a:p>
            <a:pPr algn="ctr"/>
            <a:r>
              <a:rPr lang="en-US" sz="1400" b="1" dirty="0" smtClean="0"/>
              <a:t>Read Policy: </a:t>
            </a:r>
            <a:br>
              <a:rPr lang="en-US" sz="1400" b="1" dirty="0" smtClean="0"/>
            </a:br>
            <a:r>
              <a:rPr lang="en-US" sz="1400" b="1" dirty="0" smtClean="0"/>
              <a:t>Bob and Carol </a:t>
            </a:r>
            <a:endParaRPr lang="en-US" sz="1400" b="1" dirty="0"/>
          </a:p>
        </p:txBody>
      </p:sp>
      <p:pic>
        <p:nvPicPr>
          <p:cNvPr id="72" name="Picture 4" descr="C:\Users\sjahid2\AppData\Local\Microsoft\Windows\Temporary Internet Files\Content.IE5\KYJ3452G\MCj04326250000[1].png"/>
          <p:cNvPicPr>
            <a:picLocks noChangeAspect="1" noChangeArrowheads="1"/>
          </p:cNvPicPr>
          <p:nvPr/>
        </p:nvPicPr>
        <p:blipFill>
          <a:blip r:embed="rId4" cstate="print"/>
          <a:srcRect/>
          <a:stretch>
            <a:fillRect/>
          </a:stretch>
        </p:blipFill>
        <p:spPr bwMode="auto">
          <a:xfrm>
            <a:off x="5142183" y="3165273"/>
            <a:ext cx="649017" cy="644727"/>
          </a:xfrm>
          <a:prstGeom prst="rect">
            <a:avLst/>
          </a:prstGeom>
          <a:solidFill>
            <a:schemeClr val="bg1"/>
          </a:solidFill>
        </p:spPr>
      </p:pic>
      <p:sp>
        <p:nvSpPr>
          <p:cNvPr id="73" name="Rounded Rectangle 72"/>
          <p:cNvSpPr/>
          <p:nvPr/>
        </p:nvSpPr>
        <p:spPr>
          <a:xfrm>
            <a:off x="5715000" y="4953000"/>
            <a:ext cx="1371600" cy="7620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a:t>
            </a:r>
            <a:r>
              <a:rPr lang="en-US" sz="1400" b="1" dirty="0"/>
              <a:t> </a:t>
            </a:r>
            <a:r>
              <a:rPr lang="en-US" sz="1400" b="1" dirty="0" smtClean="0"/>
              <a:t>Status</a:t>
            </a:r>
          </a:p>
          <a:p>
            <a:pPr algn="ctr"/>
            <a:r>
              <a:rPr lang="en-US" sz="1400" b="1" dirty="0" smtClean="0"/>
              <a:t>Read Policy: </a:t>
            </a:r>
            <a:br>
              <a:rPr lang="en-US" sz="1400" b="1" dirty="0" smtClean="0"/>
            </a:br>
            <a:r>
              <a:rPr lang="en-US" sz="1400" b="1" dirty="0" smtClean="0"/>
              <a:t>Bob and Carol </a:t>
            </a:r>
            <a:endParaRPr lang="en-US" sz="1400" b="1" dirty="0"/>
          </a:p>
        </p:txBody>
      </p:sp>
    </p:spTree>
    <p:extLst>
      <p:ext uri="{BB962C8B-B14F-4D97-AF65-F5344CB8AC3E}">
        <p14:creationId xmlns:p14="http://schemas.microsoft.com/office/powerpoint/2010/main" val="2114719032"/>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1"/>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0" presetClass="path" presetSubtype="0" accel="50000" decel="50000" fill="hold" grpId="2" nodeType="withEffect">
                                  <p:stCondLst>
                                    <p:cond delay="0"/>
                                  </p:stCondLst>
                                  <p:childTnLst>
                                    <p:animMotion origin="layout" path="M 0 -2.22222E-6 L 0.23333 0.13334 " pathEditMode="relative" rAng="0" ptsTypes="AA">
                                      <p:cBhvr>
                                        <p:cTn id="30" dur="2000" fill="hold"/>
                                        <p:tgtEl>
                                          <p:spTgt spid="45"/>
                                        </p:tgtEl>
                                        <p:attrNameLst>
                                          <p:attrName>ppt_x</p:attrName>
                                          <p:attrName>ppt_y</p:attrName>
                                        </p:attrNameLst>
                                      </p:cBhvr>
                                      <p:rCtr x="11667" y="6667"/>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0" presetClass="path" presetSubtype="0" accel="50000" decel="50000" fill="hold" grpId="1" nodeType="withEffect">
                                  <p:stCondLst>
                                    <p:cond delay="0"/>
                                  </p:stCondLst>
                                  <p:childTnLst>
                                    <p:animMotion origin="layout" path="M 0 2.22222E-6 L 0.075 -0.25556 " pathEditMode="relative" rAng="0" ptsTypes="AA">
                                      <p:cBhvr>
                                        <p:cTn id="38" dur="2000" fill="hold"/>
                                        <p:tgtEl>
                                          <p:spTgt spid="73"/>
                                        </p:tgtEl>
                                        <p:attrNameLst>
                                          <p:attrName>ppt_x</p:attrName>
                                          <p:attrName>ppt_y</p:attrName>
                                        </p:attrNameLst>
                                      </p:cBhvr>
                                      <p:rCtr x="3750" y="-1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5" grpId="0" animBg="1"/>
      <p:bldP spid="45" grpId="1" animBg="1"/>
      <p:bldP spid="45" grpId="2" animBg="1"/>
      <p:bldP spid="26" grpId="0" animBg="1"/>
      <p:bldP spid="70" grpId="0" animBg="1"/>
      <p:bldP spid="71" grpId="0" animBg="1"/>
      <p:bldP spid="73" grpId="0" animBg="1"/>
      <p:bldP spid="7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238"/>
            <a:ext cx="8763000" cy="1096962"/>
          </a:xfrm>
        </p:spPr>
        <p:txBody>
          <a:bodyPr>
            <a:noAutofit/>
          </a:bodyPr>
          <a:lstStyle/>
          <a:p>
            <a:r>
              <a:rPr lang="en-US" sz="3200" dirty="0" smtClean="0">
                <a:solidFill>
                  <a:srgbClr val="C00000"/>
                </a:solidFill>
              </a:rPr>
              <a:t>Need to build the social overlay first:</a:t>
            </a:r>
            <a:br>
              <a:rPr lang="en-US" sz="3200" dirty="0" smtClean="0">
                <a:solidFill>
                  <a:srgbClr val="C00000"/>
                </a:solidFill>
              </a:rPr>
            </a:br>
            <a:r>
              <a:rPr lang="en-US" sz="3200" dirty="0" smtClean="0">
                <a:solidFill>
                  <a:srgbClr val="C00000"/>
                </a:solidFill>
              </a:rPr>
              <a:t>The presence protocol is also decentralized</a:t>
            </a:r>
            <a:endParaRPr lang="en-US" sz="32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grpSp>
        <p:nvGrpSpPr>
          <p:cNvPr id="30" name="Group 29"/>
          <p:cNvGrpSpPr/>
          <p:nvPr/>
        </p:nvGrpSpPr>
        <p:grpSpPr>
          <a:xfrm>
            <a:off x="3429000" y="1981200"/>
            <a:ext cx="4648200" cy="3505200"/>
            <a:chOff x="3429000" y="1981200"/>
            <a:chExt cx="4648200" cy="3505200"/>
          </a:xfrm>
        </p:grpSpPr>
        <p:sp>
          <p:nvSpPr>
            <p:cNvPr id="3" name="Oval 2"/>
            <p:cNvSpPr/>
            <p:nvPr/>
          </p:nvSpPr>
          <p:spPr>
            <a:xfrm>
              <a:off x="4038600" y="2438400"/>
              <a:ext cx="3352800" cy="3048000"/>
            </a:xfrm>
            <a:prstGeom prst="ellipse">
              <a:avLst/>
            </a:prstGeom>
            <a:noFill/>
            <a:ln w="57150" cmpd="sng">
              <a:solidFill>
                <a:schemeClr val="tx1"/>
              </a:solidFill>
            </a:ln>
            <a:effectLst>
              <a:outerShdw blurRad="40005" dist="22987" dir="6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2" name="Picture 4" descr="C:\Users\Admin\AppData\Local\Microsoft\Windows\Temporary Internet Files\Content.IE5\EQ4FG6E8\MC9004326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971333"/>
              <a:ext cx="649017" cy="610067"/>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6894783" y="2936673"/>
              <a:ext cx="1182417" cy="644727"/>
              <a:chOff x="6894783" y="2936673"/>
              <a:chExt cx="1182417" cy="644727"/>
            </a:xfrm>
          </p:grpSpPr>
          <p:pic>
            <p:nvPicPr>
              <p:cNvPr id="29" name="Picture 4" descr="C:\Users\sjahid2\AppData\Local\Microsoft\Windows\Temporary Internet Files\Content.IE5\KYJ3452G\MCj04326250000[1].png"/>
              <p:cNvPicPr>
                <a:picLocks noChangeAspect="1" noChangeArrowheads="1"/>
              </p:cNvPicPr>
              <p:nvPr/>
            </p:nvPicPr>
            <p:blipFill>
              <a:blip r:embed="rId4" cstate="print"/>
              <a:srcRect/>
              <a:stretch>
                <a:fillRect/>
              </a:stretch>
            </p:blipFill>
            <p:spPr bwMode="auto">
              <a:xfrm>
                <a:off x="6894783" y="2936673"/>
                <a:ext cx="649017" cy="644727"/>
              </a:xfrm>
              <a:prstGeom prst="rect">
                <a:avLst/>
              </a:prstGeom>
              <a:noFill/>
            </p:spPr>
          </p:pic>
          <p:sp>
            <p:nvSpPr>
              <p:cNvPr id="24" name="TextBox 23"/>
              <p:cNvSpPr txBox="1"/>
              <p:nvPr/>
            </p:nvSpPr>
            <p:spPr>
              <a:xfrm>
                <a:off x="7315200" y="3059668"/>
                <a:ext cx="762000" cy="369332"/>
              </a:xfrm>
              <a:prstGeom prst="rect">
                <a:avLst/>
              </a:prstGeom>
              <a:noFill/>
            </p:spPr>
            <p:txBody>
              <a:bodyPr wrap="square" rtlCol="0">
                <a:spAutoFit/>
              </a:bodyPr>
              <a:lstStyle/>
              <a:p>
                <a:r>
                  <a:rPr lang="en-US" dirty="0" smtClean="0"/>
                  <a:t>Bob</a:t>
                </a:r>
                <a:endParaRPr lang="en-US" dirty="0"/>
              </a:p>
            </p:txBody>
          </p:sp>
        </p:grpSp>
        <p:grpSp>
          <p:nvGrpSpPr>
            <p:cNvPr id="26" name="Group 25"/>
            <p:cNvGrpSpPr/>
            <p:nvPr/>
          </p:nvGrpSpPr>
          <p:grpSpPr>
            <a:xfrm>
              <a:off x="6818583" y="4355068"/>
              <a:ext cx="1258617" cy="674132"/>
              <a:chOff x="6818583" y="4355068"/>
              <a:chExt cx="1258617" cy="674132"/>
            </a:xfrm>
          </p:grpSpPr>
          <p:pic>
            <p:nvPicPr>
              <p:cNvPr id="33" name="Picture 2" descr="C:\Users\Admin\AppData\Local\Microsoft\Windows\Temporary Internet Files\Content.IE5\UJHON99Z\MC90043260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8583" y="4419133"/>
                <a:ext cx="649017" cy="610067"/>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7315200" y="4355068"/>
                <a:ext cx="762000" cy="369332"/>
              </a:xfrm>
              <a:prstGeom prst="rect">
                <a:avLst/>
              </a:prstGeom>
              <a:noFill/>
            </p:spPr>
            <p:txBody>
              <a:bodyPr wrap="square" rtlCol="0">
                <a:spAutoFit/>
              </a:bodyPr>
              <a:lstStyle/>
              <a:p>
                <a:r>
                  <a:rPr lang="en-US" dirty="0" smtClean="0"/>
                  <a:t>Alice</a:t>
                </a:r>
                <a:endParaRPr lang="en-US" dirty="0"/>
              </a:p>
            </p:txBody>
          </p:sp>
        </p:grpSp>
        <p:grpSp>
          <p:nvGrpSpPr>
            <p:cNvPr id="27" name="Group 26"/>
            <p:cNvGrpSpPr/>
            <p:nvPr/>
          </p:nvGrpSpPr>
          <p:grpSpPr>
            <a:xfrm>
              <a:off x="4876800" y="1981200"/>
              <a:ext cx="1106217" cy="686267"/>
              <a:chOff x="4876800" y="1981200"/>
              <a:chExt cx="1106217" cy="686267"/>
            </a:xfrm>
          </p:grpSpPr>
          <p:pic>
            <p:nvPicPr>
              <p:cNvPr id="28" name="Picture 3" descr="C:\Users\Admin\AppData\Local\Microsoft\Windows\Temporary Internet Files\Content.IE5\0XIMA7BA\MC90043261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057400"/>
                <a:ext cx="649017" cy="610067"/>
              </a:xfrm>
              <a:prstGeom prst="rect">
                <a:avLst/>
              </a:prstGeom>
              <a:noFill/>
              <a:extLst/>
            </p:spPr>
          </p:pic>
          <p:sp>
            <p:nvSpPr>
              <p:cNvPr id="61" name="TextBox 60"/>
              <p:cNvSpPr txBox="1"/>
              <p:nvPr/>
            </p:nvSpPr>
            <p:spPr>
              <a:xfrm>
                <a:off x="4876800" y="1981200"/>
                <a:ext cx="762000" cy="369332"/>
              </a:xfrm>
              <a:prstGeom prst="rect">
                <a:avLst/>
              </a:prstGeom>
              <a:noFill/>
            </p:spPr>
            <p:txBody>
              <a:bodyPr wrap="square" rtlCol="0">
                <a:spAutoFit/>
              </a:bodyPr>
              <a:lstStyle/>
              <a:p>
                <a:r>
                  <a:rPr lang="en-US" dirty="0" smtClean="0"/>
                  <a:t>Carol</a:t>
                </a:r>
                <a:endParaRPr lang="en-US" dirty="0"/>
              </a:p>
            </p:txBody>
          </p:sp>
        </p:grpSp>
        <p:sp>
          <p:nvSpPr>
            <p:cNvPr id="63" name="TextBox 62"/>
            <p:cNvSpPr txBox="1"/>
            <p:nvPr/>
          </p:nvSpPr>
          <p:spPr>
            <a:xfrm>
              <a:off x="3429000" y="2983468"/>
              <a:ext cx="762000" cy="369332"/>
            </a:xfrm>
            <a:prstGeom prst="rect">
              <a:avLst/>
            </a:prstGeom>
            <a:noFill/>
          </p:spPr>
          <p:txBody>
            <a:bodyPr wrap="square" rtlCol="0">
              <a:spAutoFit/>
            </a:bodyPr>
            <a:lstStyle/>
            <a:p>
              <a:r>
                <a:rPr lang="en-US" dirty="0" smtClean="0"/>
                <a:t>Eve</a:t>
              </a:r>
              <a:endParaRPr lang="en-US" dirty="0"/>
            </a:p>
          </p:txBody>
        </p:sp>
      </p:grpSp>
      <p:pic>
        <p:nvPicPr>
          <p:cNvPr id="31" name="Picture 30" descr="imgres.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295400"/>
            <a:ext cx="2971800" cy="2971800"/>
          </a:xfrm>
          <a:prstGeom prst="rect">
            <a:avLst/>
          </a:prstGeom>
        </p:spPr>
      </p:pic>
      <p:sp>
        <p:nvSpPr>
          <p:cNvPr id="35" name="Rounded Rectangle 34"/>
          <p:cNvSpPr/>
          <p:nvPr/>
        </p:nvSpPr>
        <p:spPr>
          <a:xfrm>
            <a:off x="1066800" y="4343400"/>
            <a:ext cx="2209800" cy="53340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p>
          <a:p>
            <a:pPr algn="ctr"/>
            <a:r>
              <a:rPr lang="en-US" sz="1400" b="1" dirty="0" smtClean="0"/>
              <a:t>&lt;Current IP address, Port&gt;</a:t>
            </a:r>
          </a:p>
        </p:txBody>
      </p:sp>
      <p:cxnSp>
        <p:nvCxnSpPr>
          <p:cNvPr id="38" name="Straight Connector 37"/>
          <p:cNvCxnSpPr/>
          <p:nvPr/>
        </p:nvCxnSpPr>
        <p:spPr>
          <a:xfrm>
            <a:off x="5658509" y="2667467"/>
            <a:ext cx="1160074" cy="20567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6818583" y="3259037"/>
            <a:ext cx="76200" cy="14651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658509" y="2667467"/>
            <a:ext cx="1236274" cy="59157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459017" y="3276367"/>
            <a:ext cx="2359566" cy="1447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4459017" y="3259037"/>
            <a:ext cx="2435766" cy="17330"/>
          </a:xfrm>
          <a:prstGeom prst="line">
            <a:avLst/>
          </a:prstGeom>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7589520" y="4800600"/>
            <a:ext cx="944880" cy="4572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sp>
        <p:nvSpPr>
          <p:cNvPr id="44" name="Rounded Rectangle 43"/>
          <p:cNvSpPr/>
          <p:nvPr/>
        </p:nvSpPr>
        <p:spPr>
          <a:xfrm>
            <a:off x="5029200" y="5181600"/>
            <a:ext cx="944880" cy="4572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sp>
        <p:nvSpPr>
          <p:cNvPr id="45" name="Rounded Rectangle 44"/>
          <p:cNvSpPr/>
          <p:nvPr/>
        </p:nvSpPr>
        <p:spPr>
          <a:xfrm>
            <a:off x="5181600" y="5334000"/>
            <a:ext cx="944880" cy="4572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sp>
        <p:nvSpPr>
          <p:cNvPr id="46" name="Rounded Rectangle 45"/>
          <p:cNvSpPr/>
          <p:nvPr/>
        </p:nvSpPr>
        <p:spPr>
          <a:xfrm>
            <a:off x="6065520" y="1828800"/>
            <a:ext cx="944880" cy="4572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spTree>
    <p:extLst>
      <p:ext uri="{BB962C8B-B14F-4D97-AF65-F5344CB8AC3E}">
        <p14:creationId xmlns:p14="http://schemas.microsoft.com/office/powerpoint/2010/main" val="2114719032"/>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3.90413E-6 -4.77415E-6 L 0.2652 -0.28908 " pathEditMode="relative" rAng="0" ptsTypes="AA">
                                      <p:cBhvr>
                                        <p:cTn id="28" dur="2000" fill="hold"/>
                                        <p:tgtEl>
                                          <p:spTgt spid="45"/>
                                        </p:tgtEl>
                                        <p:attrNameLst>
                                          <p:attrName>ppt_x</p:attrName>
                                          <p:attrName>ppt_y</p:attrName>
                                        </p:attrNameLst>
                                      </p:cBhvr>
                                      <p:rCtr x="13251" y="-14454"/>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4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1.11844E-6 1.52189E-6 L 0.16846 0.12231 " pathEditMode="relative" rAng="0" ptsTypes="AA">
                                      <p:cBhvr>
                                        <p:cTn id="38" dur="2000" fill="hold"/>
                                        <p:tgtEl>
                                          <p:spTgt spid="46"/>
                                        </p:tgtEl>
                                        <p:attrNameLst>
                                          <p:attrName>ppt_x</p:attrName>
                                          <p:attrName>ppt_y</p:attrName>
                                        </p:attrNameLst>
                                      </p:cBhvr>
                                      <p:rCtr x="8423" y="61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3" grpId="0" animBg="1"/>
      <p:bldP spid="44" grpId="0" animBg="1"/>
      <p:bldP spid="45" grpId="0" animBg="1"/>
      <p:bldP spid="45" grpId="1" animBg="1"/>
      <p:bldP spid="45" grpId="2" animBg="1"/>
      <p:bldP spid="46" grpId="0" animBg="1"/>
      <p:bldP spid="4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dirty="0" smtClean="0">
                <a:solidFill>
                  <a:srgbClr val="C00000"/>
                </a:solidFill>
              </a:rPr>
              <a:t>Gossip-based </a:t>
            </a:r>
            <a:r>
              <a:rPr lang="en-US" sz="3200" dirty="0" smtClean="0">
                <a:solidFill>
                  <a:srgbClr val="C00000"/>
                </a:solidFill>
              </a:rPr>
              <a:t>social </a:t>
            </a:r>
            <a:r>
              <a:rPr lang="en-US" sz="3200" dirty="0">
                <a:solidFill>
                  <a:srgbClr val="C00000"/>
                </a:solidFill>
              </a:rPr>
              <a:t>c</a:t>
            </a:r>
            <a:r>
              <a:rPr lang="en-US" sz="3200" dirty="0" smtClean="0">
                <a:solidFill>
                  <a:srgbClr val="C00000"/>
                </a:solidFill>
              </a:rPr>
              <a:t>aching </a:t>
            </a:r>
            <a:r>
              <a:rPr lang="en-US" sz="3200" dirty="0">
                <a:solidFill>
                  <a:srgbClr val="C00000"/>
                </a:solidFill>
              </a:rPr>
              <a:t>a</a:t>
            </a:r>
            <a:r>
              <a:rPr lang="en-US" sz="3200" dirty="0" smtClean="0">
                <a:solidFill>
                  <a:srgbClr val="C00000"/>
                </a:solidFill>
              </a:rPr>
              <a:t>lgorithm</a:t>
            </a:r>
            <a:r>
              <a:rPr lang="en-US" sz="3200" dirty="0" smtClean="0">
                <a:solidFill>
                  <a:srgbClr val="C00000"/>
                </a:solidFill>
              </a:rPr>
              <a:t>: </a:t>
            </a:r>
            <a:br>
              <a:rPr lang="en-US" sz="3200" dirty="0" smtClean="0">
                <a:solidFill>
                  <a:srgbClr val="C00000"/>
                </a:solidFill>
              </a:rPr>
            </a:br>
            <a:r>
              <a:rPr lang="en-US" sz="3200" dirty="0" smtClean="0">
                <a:solidFill>
                  <a:srgbClr val="C00000"/>
                </a:solidFill>
              </a:rPr>
              <a:t>A greedy approach</a:t>
            </a:r>
            <a:endParaRPr lang="en-US" sz="3200" dirty="0">
              <a:solidFill>
                <a:scrgbClr r="0" g="0" b="0"/>
              </a:solidFill>
            </a:endParaRPr>
          </a:p>
        </p:txBody>
      </p:sp>
      <p:sp>
        <p:nvSpPr>
          <p:cNvPr id="3" name="Content Placeholder 2"/>
          <p:cNvSpPr>
            <a:spLocks noGrp="1"/>
          </p:cNvSpPr>
          <p:nvPr>
            <p:ph idx="1"/>
          </p:nvPr>
        </p:nvSpPr>
        <p:spPr>
          <a:xfrm>
            <a:off x="152400" y="1219200"/>
            <a:ext cx="4343400" cy="5105400"/>
          </a:xfrm>
        </p:spPr>
        <p:txBody>
          <a:bodyPr>
            <a:noAutofit/>
          </a:bodyPr>
          <a:lstStyle/>
          <a:p>
            <a:pPr marL="225425" indent="-225425">
              <a:buFont typeface="+mj-lt"/>
              <a:buAutoNum type="arabicPeriod"/>
            </a:pPr>
            <a:r>
              <a:rPr lang="en-US" sz="1700" dirty="0" smtClean="0"/>
              <a:t>Creating </a:t>
            </a:r>
            <a:r>
              <a:rPr lang="en-US" sz="1700" dirty="0"/>
              <a:t>the Presence </a:t>
            </a:r>
            <a:r>
              <a:rPr lang="en-US" sz="1700" dirty="0" smtClean="0"/>
              <a:t>Table</a:t>
            </a:r>
            <a:br>
              <a:rPr lang="en-US" sz="1700" dirty="0" smtClean="0"/>
            </a:br>
            <a:endParaRPr lang="en-US" sz="1700" dirty="0" smtClean="0"/>
          </a:p>
          <a:p>
            <a:pPr marL="225425" indent="-225425">
              <a:buFont typeface="+mj-lt"/>
              <a:buAutoNum type="arabicPeriod"/>
            </a:pPr>
            <a:r>
              <a:rPr lang="en-US" sz="1700" dirty="0" smtClean="0"/>
              <a:t>Selecting </a:t>
            </a:r>
            <a:r>
              <a:rPr lang="en-US" sz="1700" dirty="0"/>
              <a:t>a </a:t>
            </a:r>
            <a:r>
              <a:rPr lang="en-US" sz="1700" dirty="0" smtClean="0"/>
              <a:t>Contact; If </a:t>
            </a:r>
            <a:r>
              <a:rPr lang="en-US" sz="1700" dirty="0"/>
              <a:t>all contacts </a:t>
            </a:r>
            <a:r>
              <a:rPr lang="en-US" sz="1700" dirty="0" smtClean="0"/>
              <a:t/>
            </a:r>
            <a:br>
              <a:rPr lang="en-US" sz="1700" dirty="0" smtClean="0"/>
            </a:br>
            <a:r>
              <a:rPr lang="en-US" sz="1700" dirty="0" smtClean="0"/>
              <a:t>are </a:t>
            </a:r>
            <a:r>
              <a:rPr lang="en-US" sz="1700" dirty="0"/>
              <a:t>visited or known to </a:t>
            </a:r>
            <a:r>
              <a:rPr lang="en-US" sz="1700" dirty="0" smtClean="0"/>
              <a:t>be</a:t>
            </a:r>
            <a:br>
              <a:rPr lang="en-US" sz="1700" dirty="0" smtClean="0"/>
            </a:br>
            <a:r>
              <a:rPr lang="en-US" sz="1700" dirty="0" smtClean="0"/>
              <a:t> </a:t>
            </a:r>
            <a:r>
              <a:rPr lang="en-US" sz="1700" dirty="0"/>
              <a:t>offline</a:t>
            </a:r>
            <a:r>
              <a:rPr lang="en-US" sz="1700" dirty="0" smtClean="0"/>
              <a:t>, </a:t>
            </a:r>
            <a:r>
              <a:rPr lang="en-US" sz="1700" dirty="0"/>
              <a:t>proceed to step </a:t>
            </a:r>
            <a:r>
              <a:rPr lang="en-US" sz="1700" dirty="0" smtClean="0"/>
              <a:t>7</a:t>
            </a:r>
            <a:br>
              <a:rPr lang="en-US" sz="1700" dirty="0" smtClean="0"/>
            </a:br>
            <a:endParaRPr lang="en-US" sz="1700" dirty="0" smtClean="0"/>
          </a:p>
          <a:p>
            <a:pPr marL="225425" indent="-225425">
              <a:buFont typeface="+mj-lt"/>
              <a:buAutoNum type="arabicPeriod"/>
            </a:pPr>
            <a:r>
              <a:rPr lang="en-US" sz="1700" dirty="0" smtClean="0"/>
              <a:t>DHT </a:t>
            </a:r>
            <a:r>
              <a:rPr lang="en-US" sz="1700" dirty="0"/>
              <a:t>Lookup and </a:t>
            </a:r>
            <a:r>
              <a:rPr lang="en-US" sz="1700" dirty="0" smtClean="0"/>
              <a:t>Connection</a:t>
            </a:r>
            <a:br>
              <a:rPr lang="en-US" sz="1700" dirty="0" smtClean="0"/>
            </a:br>
            <a:endParaRPr lang="en-US" sz="1700" dirty="0"/>
          </a:p>
          <a:p>
            <a:pPr marL="225425" indent="-225425">
              <a:buFont typeface="+mj-lt"/>
              <a:buAutoNum type="arabicPeriod"/>
            </a:pPr>
            <a:r>
              <a:rPr lang="en-US" sz="1700" dirty="0" smtClean="0"/>
              <a:t>Pulling Information</a:t>
            </a:r>
            <a:br>
              <a:rPr lang="en-US" sz="1700" dirty="0" smtClean="0"/>
            </a:br>
            <a:endParaRPr lang="en-US" sz="1700" dirty="0"/>
          </a:p>
          <a:p>
            <a:pPr marL="225425" indent="-225425">
              <a:buFont typeface="+mj-lt"/>
              <a:buAutoNum type="arabicPeriod"/>
            </a:pPr>
            <a:r>
              <a:rPr lang="en-US" sz="1700" dirty="0"/>
              <a:t>Caching </a:t>
            </a:r>
            <a:r>
              <a:rPr lang="en-US" sz="1700" dirty="0" smtClean="0"/>
              <a:t>Information</a:t>
            </a:r>
            <a:br>
              <a:rPr lang="en-US" sz="1700" dirty="0" smtClean="0"/>
            </a:br>
            <a:endParaRPr lang="en-US" sz="1700" dirty="0"/>
          </a:p>
          <a:p>
            <a:pPr marL="225425" indent="-225425">
              <a:buFont typeface="+mj-lt"/>
              <a:buAutoNum type="arabicPeriod"/>
            </a:pPr>
            <a:r>
              <a:rPr lang="en-US" sz="1700" dirty="0" smtClean="0"/>
              <a:t>Updating </a:t>
            </a:r>
            <a:r>
              <a:rPr lang="en-US" sz="1700" dirty="0"/>
              <a:t>Presence </a:t>
            </a:r>
            <a:r>
              <a:rPr lang="en-US" sz="1700" dirty="0" smtClean="0"/>
              <a:t>Table; </a:t>
            </a:r>
            <a:br>
              <a:rPr lang="en-US" sz="1700" dirty="0" smtClean="0"/>
            </a:br>
            <a:r>
              <a:rPr lang="en-US" sz="1700" dirty="0" smtClean="0"/>
              <a:t>returning </a:t>
            </a:r>
            <a:r>
              <a:rPr lang="en-US" sz="1700" dirty="0"/>
              <a:t>to Step </a:t>
            </a:r>
            <a:r>
              <a:rPr lang="en-US" sz="1700" dirty="0" smtClean="0"/>
              <a:t>2 to </a:t>
            </a:r>
            <a:r>
              <a:rPr lang="en-US" sz="1700" dirty="0"/>
              <a:t>locate </a:t>
            </a:r>
            <a:r>
              <a:rPr lang="en-US" sz="1700" dirty="0" smtClean="0"/>
              <a:t/>
            </a:r>
            <a:br>
              <a:rPr lang="en-US" sz="1700" dirty="0" smtClean="0"/>
            </a:br>
            <a:r>
              <a:rPr lang="en-US" sz="1700" dirty="0" smtClean="0"/>
              <a:t>the </a:t>
            </a:r>
            <a:r>
              <a:rPr lang="en-US" sz="1700" dirty="0"/>
              <a:t>next </a:t>
            </a:r>
            <a:r>
              <a:rPr lang="en-US" sz="1700" dirty="0" smtClean="0"/>
              <a:t>social </a:t>
            </a:r>
            <a:r>
              <a:rPr lang="en-US" sz="1700" dirty="0"/>
              <a:t>contact to connect </a:t>
            </a:r>
            <a:r>
              <a:rPr lang="en-US" sz="1700" dirty="0" smtClean="0"/>
              <a:t>to.</a:t>
            </a:r>
          </a:p>
          <a:p>
            <a:pPr marL="225425" indent="-225425">
              <a:buNone/>
            </a:pPr>
            <a:endParaRPr lang="en-US" sz="1700" dirty="0"/>
          </a:p>
          <a:p>
            <a:pPr marL="225425" indent="-225425">
              <a:buFont typeface="+mj-lt"/>
              <a:buAutoNum type="arabicPeriod"/>
            </a:pPr>
            <a:r>
              <a:rPr lang="en-US" sz="1700" dirty="0"/>
              <a:t>Performing DHT Lookups for </a:t>
            </a:r>
            <a:r>
              <a:rPr lang="en-US" sz="1700" dirty="0" smtClean="0"/>
              <a:t>online </a:t>
            </a:r>
            <a:r>
              <a:rPr lang="en-US" sz="1700" dirty="0"/>
              <a:t>social contacts with No Mutual Social </a:t>
            </a:r>
            <a:r>
              <a:rPr lang="en-US" sz="1700" dirty="0" smtClean="0"/>
              <a:t>Contacts</a:t>
            </a:r>
            <a:endParaRPr lang="en-US" sz="1700" dirty="0"/>
          </a:p>
        </p:txBody>
      </p:sp>
      <p:sp>
        <p:nvSpPr>
          <p:cNvPr id="4" name="Slide Number Placeholder 3"/>
          <p:cNvSpPr>
            <a:spLocks noGrp="1"/>
          </p:cNvSpPr>
          <p:nvPr>
            <p:ph type="sldNum" sz="quarter" idx="12"/>
          </p:nvPr>
        </p:nvSpPr>
        <p:spPr>
          <a:xfrm>
            <a:off x="6553200" y="6416675"/>
            <a:ext cx="2133600" cy="365125"/>
          </a:xfrm>
        </p:spPr>
        <p:txBody>
          <a:bodyPr/>
          <a:lstStyle/>
          <a:p>
            <a:fld id="{B6F15528-21DE-4FAA-801E-634DDDAF4B2B}" type="slidenum">
              <a:rPr lang="en-US" smtClean="0"/>
              <a:pPr/>
              <a:t>16</a:t>
            </a:fld>
            <a:endParaRPr lang="en-US" dirty="0"/>
          </a:p>
        </p:txBody>
      </p:sp>
      <p:sp>
        <p:nvSpPr>
          <p:cNvPr id="53" name="Oval 52"/>
          <p:cNvSpPr/>
          <p:nvPr/>
        </p:nvSpPr>
        <p:spPr>
          <a:xfrm>
            <a:off x="4075383" y="1753067"/>
            <a:ext cx="3352800" cy="3048000"/>
          </a:xfrm>
          <a:prstGeom prst="ellipse">
            <a:avLst/>
          </a:prstGeom>
          <a:noFill/>
          <a:ln w="57150" cmpd="sng">
            <a:solidFill>
              <a:schemeClr val="tx1"/>
            </a:solidFill>
          </a:ln>
          <a:effectLst>
            <a:outerShdw blurRad="40005" dist="22987" dir="6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4" name="Picture 4" descr="C:\Users\Admin\AppData\Local\Microsoft\Windows\Temporary Internet Files\Content.IE5\EQ4FG6E8\MC9004326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783" y="1524000"/>
            <a:ext cx="649017" cy="610067"/>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54"/>
          <p:cNvGrpSpPr/>
          <p:nvPr/>
        </p:nvGrpSpPr>
        <p:grpSpPr>
          <a:xfrm>
            <a:off x="6931566" y="2251340"/>
            <a:ext cx="1182417" cy="644727"/>
            <a:chOff x="6894783" y="2936673"/>
            <a:chExt cx="1182417" cy="644727"/>
          </a:xfrm>
        </p:grpSpPr>
        <p:pic>
          <p:nvPicPr>
            <p:cNvPr id="63" name="Picture 4" descr="C:\Users\sjahid2\AppData\Local\Microsoft\Windows\Temporary Internet Files\Content.IE5\KYJ3452G\MCj04326250000[1].png"/>
            <p:cNvPicPr>
              <a:picLocks noChangeAspect="1" noChangeArrowheads="1"/>
            </p:cNvPicPr>
            <p:nvPr/>
          </p:nvPicPr>
          <p:blipFill>
            <a:blip r:embed="rId4" cstate="print"/>
            <a:srcRect/>
            <a:stretch>
              <a:fillRect/>
            </a:stretch>
          </p:blipFill>
          <p:spPr bwMode="auto">
            <a:xfrm>
              <a:off x="6894783" y="2936673"/>
              <a:ext cx="649017" cy="644727"/>
            </a:xfrm>
            <a:prstGeom prst="rect">
              <a:avLst/>
            </a:prstGeom>
            <a:noFill/>
          </p:spPr>
        </p:pic>
        <p:sp>
          <p:nvSpPr>
            <p:cNvPr id="64" name="TextBox 63"/>
            <p:cNvSpPr txBox="1"/>
            <p:nvPr/>
          </p:nvSpPr>
          <p:spPr>
            <a:xfrm>
              <a:off x="7315200" y="3059668"/>
              <a:ext cx="762000" cy="369332"/>
            </a:xfrm>
            <a:prstGeom prst="rect">
              <a:avLst/>
            </a:prstGeom>
            <a:noFill/>
          </p:spPr>
          <p:txBody>
            <a:bodyPr wrap="square" rtlCol="0">
              <a:spAutoFit/>
            </a:bodyPr>
            <a:lstStyle/>
            <a:p>
              <a:r>
                <a:rPr lang="en-US" dirty="0" smtClean="0"/>
                <a:t>Bob</a:t>
              </a:r>
              <a:endParaRPr lang="en-US" dirty="0"/>
            </a:p>
          </p:txBody>
        </p:sp>
      </p:grpSp>
      <p:pic>
        <p:nvPicPr>
          <p:cNvPr id="61" name="Picture 2" descr="C:\Users\Admin\AppData\Local\Microsoft\Windows\Temporary Internet Files\Content.IE5\UJHON99Z\MC90043260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3505200"/>
            <a:ext cx="649017" cy="610067"/>
          </a:xfrm>
          <a:prstGeom prst="rect">
            <a:avLst/>
          </a:prstGeom>
          <a:solidFill>
            <a:schemeClr val="tx1"/>
          </a:solidFill>
          <a:extLst/>
        </p:spPr>
      </p:pic>
      <p:grpSp>
        <p:nvGrpSpPr>
          <p:cNvPr id="57" name="Group 56"/>
          <p:cNvGrpSpPr/>
          <p:nvPr/>
        </p:nvGrpSpPr>
        <p:grpSpPr>
          <a:xfrm>
            <a:off x="5334000" y="1371600"/>
            <a:ext cx="1295400" cy="686267"/>
            <a:chOff x="5297217" y="2056933"/>
            <a:chExt cx="1295400" cy="686267"/>
          </a:xfrm>
        </p:grpSpPr>
        <p:pic>
          <p:nvPicPr>
            <p:cNvPr id="59" name="Picture 3" descr="C:\Users\Admin\AppData\Local\Microsoft\Windows\Temporary Internet Files\Content.IE5\0XIMA7BA\MC90043261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133133"/>
              <a:ext cx="649017" cy="610067"/>
            </a:xfrm>
            <a:prstGeom prst="rect">
              <a:avLst/>
            </a:prstGeom>
            <a:solidFill>
              <a:schemeClr val="tx1"/>
            </a:solidFill>
            <a:extLst/>
          </p:spPr>
        </p:pic>
        <p:sp>
          <p:nvSpPr>
            <p:cNvPr id="60" name="TextBox 59"/>
            <p:cNvSpPr txBox="1"/>
            <p:nvPr/>
          </p:nvSpPr>
          <p:spPr>
            <a:xfrm>
              <a:off x="5297217" y="2056933"/>
              <a:ext cx="762000" cy="369332"/>
            </a:xfrm>
            <a:prstGeom prst="rect">
              <a:avLst/>
            </a:prstGeom>
            <a:noFill/>
          </p:spPr>
          <p:txBody>
            <a:bodyPr wrap="square" rtlCol="0">
              <a:spAutoFit/>
            </a:bodyPr>
            <a:lstStyle/>
            <a:p>
              <a:r>
                <a:rPr lang="en-US" dirty="0" smtClean="0"/>
                <a:t>Carol</a:t>
              </a:r>
              <a:endParaRPr lang="en-US" dirty="0"/>
            </a:p>
          </p:txBody>
        </p:sp>
      </p:grpSp>
      <p:sp>
        <p:nvSpPr>
          <p:cNvPr id="58" name="TextBox 57"/>
          <p:cNvSpPr txBox="1"/>
          <p:nvPr/>
        </p:nvSpPr>
        <p:spPr>
          <a:xfrm>
            <a:off x="4267200" y="1688068"/>
            <a:ext cx="762000" cy="369332"/>
          </a:xfrm>
          <a:prstGeom prst="rect">
            <a:avLst/>
          </a:prstGeom>
          <a:noFill/>
        </p:spPr>
        <p:txBody>
          <a:bodyPr wrap="square" rtlCol="0">
            <a:spAutoFit/>
          </a:bodyPr>
          <a:lstStyle/>
          <a:p>
            <a:r>
              <a:rPr lang="en-US" dirty="0" smtClean="0"/>
              <a:t>Eve</a:t>
            </a:r>
            <a:endParaRPr lang="en-US" dirty="0"/>
          </a:p>
        </p:txBody>
      </p:sp>
      <p:cxnSp>
        <p:nvCxnSpPr>
          <p:cNvPr id="65" name="Straight Connector 64"/>
          <p:cNvCxnSpPr>
            <a:stCxn id="59" idx="2"/>
            <a:endCxn id="61" idx="1"/>
          </p:cNvCxnSpPr>
          <p:nvPr/>
        </p:nvCxnSpPr>
        <p:spPr>
          <a:xfrm>
            <a:off x="6304892" y="2057867"/>
            <a:ext cx="705508" cy="1752367"/>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63" idx="1"/>
            <a:endCxn id="61" idx="1"/>
          </p:cNvCxnSpPr>
          <p:nvPr/>
        </p:nvCxnSpPr>
        <p:spPr>
          <a:xfrm>
            <a:off x="6931566" y="2573704"/>
            <a:ext cx="78834" cy="1236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59" idx="2"/>
          </p:cNvCxnSpPr>
          <p:nvPr/>
        </p:nvCxnSpPr>
        <p:spPr>
          <a:xfrm>
            <a:off x="6304892" y="2057867"/>
            <a:ext cx="626674" cy="515837"/>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54" idx="2"/>
            <a:endCxn id="61" idx="1"/>
          </p:cNvCxnSpPr>
          <p:nvPr/>
        </p:nvCxnSpPr>
        <p:spPr>
          <a:xfrm>
            <a:off x="4933292" y="2134067"/>
            <a:ext cx="2077108" cy="1676167"/>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54" idx="2"/>
          </p:cNvCxnSpPr>
          <p:nvPr/>
        </p:nvCxnSpPr>
        <p:spPr>
          <a:xfrm>
            <a:off x="4933292" y="2134067"/>
            <a:ext cx="1998274" cy="439637"/>
          </a:xfrm>
          <a:prstGeom prst="line">
            <a:avLst/>
          </a:prstGeom>
        </p:spPr>
        <p:style>
          <a:lnRef idx="2">
            <a:schemeClr val="accent1"/>
          </a:lnRef>
          <a:fillRef idx="0">
            <a:schemeClr val="accent1"/>
          </a:fillRef>
          <a:effectRef idx="1">
            <a:schemeClr val="accent1"/>
          </a:effectRef>
          <a:fontRef idx="minor">
            <a:schemeClr val="tx1"/>
          </a:fontRef>
        </p:style>
      </p:cxnSp>
      <p:pic>
        <p:nvPicPr>
          <p:cNvPr id="93" name="Picture 5" descr="C:\Users\sjahid2\AppData\Local\Microsoft\Windows\Temporary Internet Files\Content.IE5\JW9SNZ0E\MCj04326260000[1].png"/>
          <p:cNvPicPr>
            <a:picLocks noChangeAspect="1" noChangeArrowheads="1"/>
          </p:cNvPicPr>
          <p:nvPr/>
        </p:nvPicPr>
        <p:blipFill>
          <a:blip r:embed="rId7" cstate="print"/>
          <a:srcRect/>
          <a:stretch>
            <a:fillRect/>
          </a:stretch>
        </p:blipFill>
        <p:spPr bwMode="auto">
          <a:xfrm>
            <a:off x="3886200" y="2286000"/>
            <a:ext cx="546221" cy="607102"/>
          </a:xfrm>
          <a:prstGeom prst="rect">
            <a:avLst/>
          </a:prstGeom>
          <a:solidFill>
            <a:schemeClr val="tx1"/>
          </a:solidFill>
        </p:spPr>
      </p:pic>
      <p:pic>
        <p:nvPicPr>
          <p:cNvPr id="95" name="Picture 94" descr="C:\Users\sjahid2\AppData\Local\Microsoft\Windows\Temporary Internet Files\Content.IE5\JW9SNZ0E\MCj04326230000[1].png"/>
          <p:cNvPicPr>
            <a:picLocks noChangeAspect="1" noChangeArrowheads="1"/>
          </p:cNvPicPr>
          <p:nvPr/>
        </p:nvPicPr>
        <p:blipFill>
          <a:blip r:embed="rId8" cstate="print"/>
          <a:srcRect/>
          <a:stretch>
            <a:fillRect/>
          </a:stretch>
        </p:blipFill>
        <p:spPr bwMode="auto">
          <a:xfrm>
            <a:off x="3810000" y="3505200"/>
            <a:ext cx="609232" cy="607102"/>
          </a:xfrm>
          <a:prstGeom prst="rect">
            <a:avLst/>
          </a:prstGeom>
          <a:noFill/>
        </p:spPr>
      </p:pic>
      <p:cxnSp>
        <p:nvCxnSpPr>
          <p:cNvPr id="96" name="Straight Connector 95"/>
          <p:cNvCxnSpPr>
            <a:stCxn id="93" idx="3"/>
            <a:endCxn id="61" idx="1"/>
          </p:cNvCxnSpPr>
          <p:nvPr/>
        </p:nvCxnSpPr>
        <p:spPr>
          <a:xfrm>
            <a:off x="4432421" y="2589551"/>
            <a:ext cx="2577979" cy="1220683"/>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3" idx="3"/>
            <a:endCxn id="63" idx="1"/>
          </p:cNvCxnSpPr>
          <p:nvPr/>
        </p:nvCxnSpPr>
        <p:spPr>
          <a:xfrm flipV="1">
            <a:off x="4432421" y="2573704"/>
            <a:ext cx="2499145" cy="1584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5" idx="3"/>
            <a:endCxn id="93" idx="3"/>
          </p:cNvCxnSpPr>
          <p:nvPr/>
        </p:nvCxnSpPr>
        <p:spPr>
          <a:xfrm flipV="1">
            <a:off x="4419232" y="2589551"/>
            <a:ext cx="13189" cy="1219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95" idx="3"/>
            <a:endCxn id="61" idx="1"/>
          </p:cNvCxnSpPr>
          <p:nvPr/>
        </p:nvCxnSpPr>
        <p:spPr>
          <a:xfrm>
            <a:off x="4419232" y="3808751"/>
            <a:ext cx="2591168" cy="148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endCxn id="59" idx="2"/>
          </p:cNvCxnSpPr>
          <p:nvPr/>
        </p:nvCxnSpPr>
        <p:spPr>
          <a:xfrm flipV="1">
            <a:off x="4419600" y="2057867"/>
            <a:ext cx="1885292" cy="1752134"/>
          </a:xfrm>
          <a:prstGeom prst="line">
            <a:avLst/>
          </a:prstGeom>
        </p:spPr>
        <p:style>
          <a:lnRef idx="2">
            <a:schemeClr val="accent1"/>
          </a:lnRef>
          <a:fillRef idx="0">
            <a:schemeClr val="accent1"/>
          </a:fillRef>
          <a:effectRef idx="1">
            <a:schemeClr val="accent1"/>
          </a:effectRef>
          <a:fontRef idx="minor">
            <a:schemeClr val="tx1"/>
          </a:fontRef>
        </p:style>
      </p:cxnSp>
      <p:sp>
        <p:nvSpPr>
          <p:cNvPr id="114" name="TextBox 113"/>
          <p:cNvSpPr txBox="1"/>
          <p:nvPr/>
        </p:nvSpPr>
        <p:spPr>
          <a:xfrm>
            <a:off x="3200400" y="2286000"/>
            <a:ext cx="762000" cy="369332"/>
          </a:xfrm>
          <a:prstGeom prst="rect">
            <a:avLst/>
          </a:prstGeom>
          <a:noFill/>
        </p:spPr>
        <p:txBody>
          <a:bodyPr wrap="square" rtlCol="0">
            <a:spAutoFit/>
          </a:bodyPr>
          <a:lstStyle/>
          <a:p>
            <a:r>
              <a:rPr lang="en-US" dirty="0" smtClean="0"/>
              <a:t>Diana</a:t>
            </a:r>
            <a:endParaRPr lang="en-US" dirty="0"/>
          </a:p>
        </p:txBody>
      </p:sp>
      <p:sp>
        <p:nvSpPr>
          <p:cNvPr id="116" name="TextBox 115"/>
          <p:cNvSpPr txBox="1"/>
          <p:nvPr/>
        </p:nvSpPr>
        <p:spPr>
          <a:xfrm>
            <a:off x="3352800" y="3516868"/>
            <a:ext cx="762000" cy="369332"/>
          </a:xfrm>
          <a:prstGeom prst="rect">
            <a:avLst/>
          </a:prstGeom>
          <a:noFill/>
        </p:spPr>
        <p:txBody>
          <a:bodyPr wrap="square" rtlCol="0">
            <a:spAutoFit/>
          </a:bodyPr>
          <a:lstStyle/>
          <a:p>
            <a:r>
              <a:rPr lang="en-US" dirty="0" smtClean="0"/>
              <a:t>Mary</a:t>
            </a:r>
            <a:endParaRPr lang="en-US" dirty="0"/>
          </a:p>
        </p:txBody>
      </p:sp>
      <p:graphicFrame>
        <p:nvGraphicFramePr>
          <p:cNvPr id="128" name="Table 127"/>
          <p:cNvGraphicFramePr>
            <a:graphicFrameLocks noGrp="1"/>
          </p:cNvGraphicFramePr>
          <p:nvPr>
            <p:extLst>
              <p:ext uri="{D42A27DB-BD31-4B8C-83A1-F6EECF244321}">
                <p14:modId xmlns:p14="http://schemas.microsoft.com/office/powerpoint/2010/main" val="859469198"/>
              </p:ext>
            </p:extLst>
          </p:nvPr>
        </p:nvGraphicFramePr>
        <p:xfrm>
          <a:off x="5334000" y="4114800"/>
          <a:ext cx="2590800" cy="2407920"/>
        </p:xfrm>
        <a:graphic>
          <a:graphicData uri="http://schemas.openxmlformats.org/drawingml/2006/table">
            <a:tbl>
              <a:tblPr firstRow="1" bandRow="1">
                <a:tableStyleId>{2D5ABB26-0587-4C30-8999-92F81FD0307C}</a:tableStyleId>
              </a:tblPr>
              <a:tblGrid>
                <a:gridCol w="762000"/>
                <a:gridCol w="914400"/>
                <a:gridCol w="914400"/>
              </a:tblGrid>
              <a:tr h="270510">
                <a:tc>
                  <a:txBody>
                    <a:bodyPr/>
                    <a:lstStyle/>
                    <a:p>
                      <a:r>
                        <a:rPr lang="en-US" sz="1600" dirty="0" smtClean="0"/>
                        <a:t>Friend</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a:t>
                      </a:r>
                      <a:r>
                        <a:rPr lang="en-US" sz="1600" baseline="0" dirty="0" smtClean="0"/>
                        <a:t> mutual</a:t>
                      </a:r>
                      <a:br>
                        <a:rPr lang="en-US" sz="1600" baseline="0" dirty="0" smtClean="0"/>
                      </a:br>
                      <a:r>
                        <a:rPr lang="en-US" sz="1600" baseline="0" dirty="0" smtClean="0"/>
                        <a:t>friends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On/Off</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Bob</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25</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Carol</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20</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Mary</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13</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Diana</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7</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Eve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34" name="Table 133"/>
          <p:cNvGraphicFramePr>
            <a:graphicFrameLocks noGrp="1"/>
          </p:cNvGraphicFramePr>
          <p:nvPr>
            <p:extLst>
              <p:ext uri="{D42A27DB-BD31-4B8C-83A1-F6EECF244321}">
                <p14:modId xmlns:p14="http://schemas.microsoft.com/office/powerpoint/2010/main" val="1583200809"/>
              </p:ext>
            </p:extLst>
          </p:nvPr>
        </p:nvGraphicFramePr>
        <p:xfrm>
          <a:off x="5334000" y="4114800"/>
          <a:ext cx="2590800" cy="2407920"/>
        </p:xfrm>
        <a:graphic>
          <a:graphicData uri="http://schemas.openxmlformats.org/drawingml/2006/table">
            <a:tbl>
              <a:tblPr firstRow="1" bandRow="1">
                <a:tableStyleId>{2D5ABB26-0587-4C30-8999-92F81FD0307C}</a:tableStyleId>
              </a:tblPr>
              <a:tblGrid>
                <a:gridCol w="762000"/>
                <a:gridCol w="914400"/>
                <a:gridCol w="914400"/>
              </a:tblGrid>
              <a:tr h="270510">
                <a:tc>
                  <a:txBody>
                    <a:bodyPr/>
                    <a:lstStyle/>
                    <a:p>
                      <a:r>
                        <a:rPr lang="en-US" sz="1600" dirty="0" smtClean="0"/>
                        <a:t>Friend</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a:t>
                      </a:r>
                      <a:r>
                        <a:rPr lang="en-US" sz="1600" baseline="0" dirty="0" smtClean="0"/>
                        <a:t> mutual</a:t>
                      </a:r>
                      <a:br>
                        <a:rPr lang="en-US" sz="1600" baseline="0" dirty="0" smtClean="0"/>
                      </a:br>
                      <a:r>
                        <a:rPr lang="en-US" sz="1600" baseline="0" dirty="0" smtClean="0"/>
                        <a:t>friends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On/Off</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Bob</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25</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Carol</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20</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Mary</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13</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Diana</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7</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Eve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graphicFrame>
        <p:nvGraphicFramePr>
          <p:cNvPr id="135" name="Table 134"/>
          <p:cNvGraphicFramePr>
            <a:graphicFrameLocks noGrp="1"/>
          </p:cNvGraphicFramePr>
          <p:nvPr>
            <p:extLst>
              <p:ext uri="{D42A27DB-BD31-4B8C-83A1-F6EECF244321}">
                <p14:modId xmlns:p14="http://schemas.microsoft.com/office/powerpoint/2010/main" val="15322933"/>
              </p:ext>
            </p:extLst>
          </p:nvPr>
        </p:nvGraphicFramePr>
        <p:xfrm>
          <a:off x="5334000" y="4114800"/>
          <a:ext cx="2590800" cy="2407920"/>
        </p:xfrm>
        <a:graphic>
          <a:graphicData uri="http://schemas.openxmlformats.org/drawingml/2006/table">
            <a:tbl>
              <a:tblPr firstRow="1" bandRow="1">
                <a:tableStyleId>{2D5ABB26-0587-4C30-8999-92F81FD0307C}</a:tableStyleId>
              </a:tblPr>
              <a:tblGrid>
                <a:gridCol w="762000"/>
                <a:gridCol w="914400"/>
                <a:gridCol w="914400"/>
              </a:tblGrid>
              <a:tr h="270510">
                <a:tc>
                  <a:txBody>
                    <a:bodyPr/>
                    <a:lstStyle/>
                    <a:p>
                      <a:r>
                        <a:rPr lang="en-US" sz="1600" dirty="0" smtClean="0"/>
                        <a:t>Friend</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a:t>
                      </a:r>
                      <a:r>
                        <a:rPr lang="en-US" sz="1600" baseline="0" dirty="0" smtClean="0"/>
                        <a:t> mutual</a:t>
                      </a:r>
                      <a:br>
                        <a:rPr lang="en-US" sz="1600" baseline="0" dirty="0" smtClean="0"/>
                      </a:br>
                      <a:r>
                        <a:rPr lang="en-US" sz="1600" baseline="0" dirty="0" smtClean="0"/>
                        <a:t>friends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On/Off</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Bob</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25</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Carol</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20</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Off</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Mary</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13</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Diana</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7</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Off</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Eve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
        <p:nvSpPr>
          <p:cNvPr id="142" name="Rounded Rectangle 141"/>
          <p:cNvSpPr/>
          <p:nvPr/>
        </p:nvSpPr>
        <p:spPr>
          <a:xfrm>
            <a:off x="4191000" y="4343400"/>
            <a:ext cx="944880" cy="457200"/>
          </a:xfrm>
          <a:prstGeom prst="round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pic>
        <p:nvPicPr>
          <p:cNvPr id="143" name="Picture 2" descr="C:\Users\Admin\AppData\Local\Microsoft\Windows\Temporary Internet Files\Content.IE5\UJHON99Z\MC90043260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3505200"/>
            <a:ext cx="649017" cy="610067"/>
          </a:xfrm>
          <a:prstGeom prst="rect">
            <a:avLst/>
          </a:prstGeom>
          <a:noFill/>
          <a:extLst>
            <a:ext uri="{909E8E84-426E-40dd-AFC4-6F175D3DCCD1}">
              <a14:hiddenFill xmlns:a14="http://schemas.microsoft.com/office/drawing/2010/main">
                <a:solidFill>
                  <a:srgbClr val="FFFFFF"/>
                </a:solidFill>
              </a14:hiddenFill>
            </a:ext>
          </a:extLst>
        </p:spPr>
      </p:pic>
      <p:sp>
        <p:nvSpPr>
          <p:cNvPr id="145" name="Rounded Rectangle 144"/>
          <p:cNvSpPr/>
          <p:nvPr/>
        </p:nvSpPr>
        <p:spPr>
          <a:xfrm>
            <a:off x="7010400" y="1295400"/>
            <a:ext cx="944880" cy="457200"/>
          </a:xfrm>
          <a:prstGeom prst="roundRec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Update</a:t>
            </a:r>
          </a:p>
          <a:p>
            <a:pPr algn="ctr"/>
            <a:r>
              <a:rPr lang="en-US" sz="1400" b="1" dirty="0" smtClean="0"/>
              <a:t>object</a:t>
            </a:r>
            <a:endParaRPr lang="en-US" sz="1400" b="1" dirty="0"/>
          </a:p>
        </p:txBody>
      </p:sp>
      <p:sp>
        <p:nvSpPr>
          <p:cNvPr id="146" name="TextBox 145"/>
          <p:cNvSpPr txBox="1"/>
          <p:nvPr/>
        </p:nvSpPr>
        <p:spPr>
          <a:xfrm>
            <a:off x="7467600" y="3669268"/>
            <a:ext cx="762000" cy="369332"/>
          </a:xfrm>
          <a:prstGeom prst="rect">
            <a:avLst/>
          </a:prstGeom>
          <a:noFill/>
        </p:spPr>
        <p:txBody>
          <a:bodyPr wrap="square" rtlCol="0">
            <a:spAutoFit/>
          </a:bodyPr>
          <a:lstStyle/>
          <a:p>
            <a:r>
              <a:rPr lang="en-US" dirty="0" smtClean="0"/>
              <a:t>Alice</a:t>
            </a:r>
            <a:endParaRPr lang="en-US" dirty="0"/>
          </a:p>
        </p:txBody>
      </p:sp>
      <p:sp>
        <p:nvSpPr>
          <p:cNvPr id="147" name="Rounded Rectangle 146"/>
          <p:cNvSpPr/>
          <p:nvPr/>
        </p:nvSpPr>
        <p:spPr>
          <a:xfrm>
            <a:off x="7239000" y="1523533"/>
            <a:ext cx="944880" cy="45720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sp>
        <p:nvSpPr>
          <p:cNvPr id="148" name="Rounded Rectangle 147"/>
          <p:cNvSpPr/>
          <p:nvPr/>
        </p:nvSpPr>
        <p:spPr>
          <a:xfrm>
            <a:off x="7391400" y="1752133"/>
            <a:ext cx="944880" cy="457200"/>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Update</a:t>
            </a:r>
          </a:p>
          <a:p>
            <a:pPr algn="ctr"/>
            <a:r>
              <a:rPr lang="en-US" sz="1400" b="1" dirty="0" smtClean="0"/>
              <a:t>object</a:t>
            </a:r>
            <a:endParaRPr lang="en-US" sz="1400" b="1" dirty="0"/>
          </a:p>
        </p:txBody>
      </p:sp>
      <p:sp>
        <p:nvSpPr>
          <p:cNvPr id="149" name="Rounded Rectangle 148"/>
          <p:cNvSpPr/>
          <p:nvPr/>
        </p:nvSpPr>
        <p:spPr>
          <a:xfrm>
            <a:off x="7467600" y="1980733"/>
            <a:ext cx="944880" cy="457200"/>
          </a:xfrm>
          <a:prstGeom prst="roundRect">
            <a:avLst/>
          </a:prstGeom>
          <a:solidFill>
            <a:srgbClr val="FFE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Presence</a:t>
            </a:r>
          </a:p>
          <a:p>
            <a:pPr algn="ctr"/>
            <a:r>
              <a:rPr lang="en-US" sz="1400" b="1" dirty="0" smtClean="0">
                <a:solidFill>
                  <a:srgbClr val="000000"/>
                </a:solidFill>
              </a:rPr>
              <a:t>object</a:t>
            </a:r>
            <a:endParaRPr lang="en-US" sz="1400" b="1" dirty="0">
              <a:solidFill>
                <a:srgbClr val="000000"/>
              </a:solidFill>
            </a:endParaRPr>
          </a:p>
        </p:txBody>
      </p:sp>
      <p:sp>
        <p:nvSpPr>
          <p:cNvPr id="150" name="Rounded Rectangle 149"/>
          <p:cNvSpPr/>
          <p:nvPr/>
        </p:nvSpPr>
        <p:spPr>
          <a:xfrm>
            <a:off x="7589520" y="2209333"/>
            <a:ext cx="944880" cy="457200"/>
          </a:xfrm>
          <a:prstGeom prst="roundRect">
            <a:avLst/>
          </a:prstGeom>
          <a:solidFill>
            <a:srgbClr val="FFE42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Update</a:t>
            </a:r>
          </a:p>
          <a:p>
            <a:pPr algn="ctr"/>
            <a:r>
              <a:rPr lang="en-US" sz="1400" b="1" dirty="0" smtClean="0">
                <a:solidFill>
                  <a:srgbClr val="000000"/>
                </a:solidFill>
              </a:rPr>
              <a:t>object</a:t>
            </a:r>
            <a:endParaRPr lang="en-US" sz="1400" b="1" dirty="0">
              <a:solidFill>
                <a:srgbClr val="000000"/>
              </a:solidFill>
            </a:endParaRPr>
          </a:p>
        </p:txBody>
      </p:sp>
      <p:sp>
        <p:nvSpPr>
          <p:cNvPr id="151" name="Rounded Rectangle 150"/>
          <p:cNvSpPr/>
          <p:nvPr/>
        </p:nvSpPr>
        <p:spPr>
          <a:xfrm>
            <a:off x="7696200" y="2437933"/>
            <a:ext cx="944880" cy="4572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Presence object</a:t>
            </a:r>
            <a:endParaRPr lang="en-US" sz="1400" b="1" dirty="0">
              <a:solidFill>
                <a:srgbClr val="000000"/>
              </a:solidFill>
            </a:endParaRPr>
          </a:p>
        </p:txBody>
      </p:sp>
      <p:sp>
        <p:nvSpPr>
          <p:cNvPr id="152" name="Rounded Rectangle 151"/>
          <p:cNvSpPr/>
          <p:nvPr/>
        </p:nvSpPr>
        <p:spPr>
          <a:xfrm>
            <a:off x="7772400" y="2666533"/>
            <a:ext cx="944880" cy="45720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Update</a:t>
            </a:r>
          </a:p>
          <a:p>
            <a:pPr algn="ctr"/>
            <a:r>
              <a:rPr lang="en-US" sz="1400" b="1" dirty="0" smtClean="0">
                <a:solidFill>
                  <a:srgbClr val="000000"/>
                </a:solidFill>
              </a:rPr>
              <a:t>object</a:t>
            </a:r>
            <a:endParaRPr lang="en-US" sz="1400" b="1" dirty="0">
              <a:solidFill>
                <a:srgbClr val="000000"/>
              </a:solidFill>
            </a:endParaRPr>
          </a:p>
        </p:txBody>
      </p:sp>
      <p:sp>
        <p:nvSpPr>
          <p:cNvPr id="154" name="Rounded Rectangle 153"/>
          <p:cNvSpPr/>
          <p:nvPr/>
        </p:nvSpPr>
        <p:spPr>
          <a:xfrm>
            <a:off x="4343400" y="4572000"/>
            <a:ext cx="944880" cy="457200"/>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Presence object</a:t>
            </a:r>
            <a:endParaRPr lang="en-US" sz="1400" b="1" dirty="0"/>
          </a:p>
        </p:txBody>
      </p:sp>
      <p:graphicFrame>
        <p:nvGraphicFramePr>
          <p:cNvPr id="155" name="Table 154"/>
          <p:cNvGraphicFramePr>
            <a:graphicFrameLocks noGrp="1"/>
          </p:cNvGraphicFramePr>
          <p:nvPr>
            <p:extLst>
              <p:ext uri="{D42A27DB-BD31-4B8C-83A1-F6EECF244321}">
                <p14:modId xmlns:p14="http://schemas.microsoft.com/office/powerpoint/2010/main" val="4190849741"/>
              </p:ext>
            </p:extLst>
          </p:nvPr>
        </p:nvGraphicFramePr>
        <p:xfrm>
          <a:off x="5334000" y="4114800"/>
          <a:ext cx="2590800" cy="2407920"/>
        </p:xfrm>
        <a:graphic>
          <a:graphicData uri="http://schemas.openxmlformats.org/drawingml/2006/table">
            <a:tbl>
              <a:tblPr firstRow="1" bandRow="1">
                <a:tableStyleId>{2D5ABB26-0587-4C30-8999-92F81FD0307C}</a:tableStyleId>
              </a:tblPr>
              <a:tblGrid>
                <a:gridCol w="762000"/>
                <a:gridCol w="914400"/>
                <a:gridCol w="914400"/>
              </a:tblGrid>
              <a:tr h="270510">
                <a:tc>
                  <a:txBody>
                    <a:bodyPr/>
                    <a:lstStyle/>
                    <a:p>
                      <a:r>
                        <a:rPr lang="en-US" sz="1600" dirty="0" smtClean="0"/>
                        <a:t>Friend</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a:t>
                      </a:r>
                      <a:r>
                        <a:rPr lang="en-US" sz="1600" baseline="0" dirty="0" smtClean="0"/>
                        <a:t> mutual</a:t>
                      </a:r>
                      <a:br>
                        <a:rPr lang="en-US" sz="1600" baseline="0" dirty="0" smtClean="0"/>
                      </a:br>
                      <a:r>
                        <a:rPr lang="en-US" sz="1600" baseline="0" dirty="0" smtClean="0"/>
                        <a:t>friends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On/Off</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Bob</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25</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Carol</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20</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Off</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Mary</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13</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Diana</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7</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Off</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r h="270510">
                <a:tc>
                  <a:txBody>
                    <a:bodyPr/>
                    <a:lstStyle/>
                    <a:p>
                      <a:r>
                        <a:rPr lang="en-US" sz="1600" dirty="0" smtClean="0"/>
                        <a:t>Eve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sz="1600" dirty="0" smtClean="0"/>
                        <a:t>2</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c>
                  <a:txBody>
                    <a:bodyPr/>
                    <a:lstStyle/>
                    <a:p>
                      <a:pPr algn="ctr"/>
                      <a:r>
                        <a:rPr lang="en-US" dirty="0" smtClean="0"/>
                        <a:t>On</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bg1"/>
                    </a:solidFill>
                  </a:tcPr>
                </a:tc>
              </a:tr>
            </a:tbl>
          </a:graphicData>
        </a:graphic>
      </p:graphicFrame>
      <p:sp>
        <p:nvSpPr>
          <p:cNvPr id="156" name="Rounded Rectangle 155"/>
          <p:cNvSpPr/>
          <p:nvPr/>
        </p:nvSpPr>
        <p:spPr>
          <a:xfrm>
            <a:off x="3048000" y="3200400"/>
            <a:ext cx="944880" cy="457200"/>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Update</a:t>
            </a:r>
          </a:p>
          <a:p>
            <a:pPr algn="ctr"/>
            <a:r>
              <a:rPr lang="en-US" sz="1400" b="1" dirty="0" smtClean="0"/>
              <a:t>object</a:t>
            </a:r>
            <a:endParaRPr lang="en-US" sz="1400" b="1" dirty="0"/>
          </a:p>
        </p:txBody>
      </p:sp>
    </p:spTree>
    <p:extLst>
      <p:ext uri="{BB962C8B-B14F-4D97-AF65-F5344CB8AC3E}">
        <p14:creationId xmlns:p14="http://schemas.microsoft.com/office/powerpoint/2010/main" val="2114719032"/>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4.16667E-6 3.33333E-6 L 0.4151 0.02222 " pathEditMode="relative" rAng="0" ptsTypes="AA">
                                      <p:cBhvr>
                                        <p:cTn id="19" dur="2000" fill="hold"/>
                                        <p:tgtEl>
                                          <p:spTgt spid="142"/>
                                        </p:tgtEl>
                                        <p:attrNameLst>
                                          <p:attrName>ppt_x</p:attrName>
                                          <p:attrName>ppt_y</p:attrName>
                                        </p:attrNameLst>
                                      </p:cBhvr>
                                      <p:rCtr x="20747" y="1111"/>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4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025 0.21111 " pathEditMode="relative" ptsTypes="AA">
                                      <p:cBhvr>
                                        <p:cTn id="43" dur="2000" fill="hold"/>
                                        <p:tgtEl>
                                          <p:spTgt spid="147"/>
                                        </p:tgtEl>
                                        <p:attrNameLst>
                                          <p:attrName>ppt_x</p:attrName>
                                          <p:attrName>ppt_y</p:attrName>
                                        </p:attrNameLst>
                                      </p:cBhvr>
                                    </p:animMotion>
                                  </p:childTnLst>
                                </p:cTn>
                              </p:par>
                              <p:par>
                                <p:cTn id="44" presetID="0" presetClass="path" presetSubtype="0" accel="50000" decel="50000" fill="hold" grpId="1" nodeType="withEffect">
                                  <p:stCondLst>
                                    <p:cond delay="0"/>
                                  </p:stCondLst>
                                  <p:childTnLst>
                                    <p:animMotion origin="layout" path="M 0 0 L 0.025 0.21111 " pathEditMode="relative" ptsTypes="AA">
                                      <p:cBhvr>
                                        <p:cTn id="45" dur="2000" fill="hold"/>
                                        <p:tgtEl>
                                          <p:spTgt spid="148"/>
                                        </p:tgtEl>
                                        <p:attrNameLst>
                                          <p:attrName>ppt_x</p:attrName>
                                          <p:attrName>ppt_y</p:attrName>
                                        </p:attrNameLst>
                                      </p:cBhvr>
                                    </p:animMotion>
                                  </p:childTnLst>
                                </p:cTn>
                              </p:par>
                              <p:par>
                                <p:cTn id="46" presetID="0" presetClass="path" presetSubtype="0" accel="50000" decel="50000" fill="hold" grpId="1" nodeType="withEffect">
                                  <p:stCondLst>
                                    <p:cond delay="0"/>
                                  </p:stCondLst>
                                  <p:childTnLst>
                                    <p:animMotion origin="layout" path="M 0 0 L 0.025 0.21111 " pathEditMode="relative" ptsTypes="AA">
                                      <p:cBhvr>
                                        <p:cTn id="47" dur="2000" fill="hold"/>
                                        <p:tgtEl>
                                          <p:spTgt spid="149"/>
                                        </p:tgtEl>
                                        <p:attrNameLst>
                                          <p:attrName>ppt_x</p:attrName>
                                          <p:attrName>ppt_y</p:attrName>
                                        </p:attrNameLst>
                                      </p:cBhvr>
                                    </p:animMotion>
                                  </p:childTnLst>
                                </p:cTn>
                              </p:par>
                              <p:par>
                                <p:cTn id="48" presetID="0" presetClass="path" presetSubtype="0" accel="50000" decel="50000" fill="hold" grpId="1" nodeType="withEffect">
                                  <p:stCondLst>
                                    <p:cond delay="0"/>
                                  </p:stCondLst>
                                  <p:childTnLst>
                                    <p:animMotion origin="layout" path="M 0 0 L 0.025 0.21111 " pathEditMode="relative" ptsTypes="AA">
                                      <p:cBhvr>
                                        <p:cTn id="49" dur="2000" fill="hold"/>
                                        <p:tgtEl>
                                          <p:spTgt spid="150"/>
                                        </p:tgtEl>
                                        <p:attrNameLst>
                                          <p:attrName>ppt_x</p:attrName>
                                          <p:attrName>ppt_y</p:attrName>
                                        </p:attrNameLst>
                                      </p:cBhvr>
                                    </p:animMotion>
                                  </p:childTnLst>
                                </p:cTn>
                              </p:par>
                              <p:par>
                                <p:cTn id="50" presetID="0" presetClass="path" presetSubtype="0" accel="50000" decel="50000" fill="hold" grpId="1" nodeType="withEffect">
                                  <p:stCondLst>
                                    <p:cond delay="0"/>
                                  </p:stCondLst>
                                  <p:childTnLst>
                                    <p:animMotion origin="layout" path="M 0 0 L 0.025 0.21111 " pathEditMode="relative" ptsTypes="AA">
                                      <p:cBhvr>
                                        <p:cTn id="51" dur="2000" fill="hold"/>
                                        <p:tgtEl>
                                          <p:spTgt spid="151"/>
                                        </p:tgtEl>
                                        <p:attrNameLst>
                                          <p:attrName>ppt_x</p:attrName>
                                          <p:attrName>ppt_y</p:attrName>
                                        </p:attrNameLst>
                                      </p:cBhvr>
                                    </p:animMotion>
                                  </p:childTnLst>
                                </p:cTn>
                              </p:par>
                              <p:par>
                                <p:cTn id="52" presetID="0" presetClass="path" presetSubtype="0" accel="50000" decel="50000" fill="hold" grpId="1" nodeType="withEffect">
                                  <p:stCondLst>
                                    <p:cond delay="0"/>
                                  </p:stCondLst>
                                  <p:childTnLst>
                                    <p:animMotion origin="layout" path="M 0 0 L 0.025 0.21111 " pathEditMode="relative" ptsTypes="AA">
                                      <p:cBhvr>
                                        <p:cTn id="53" dur="2000" fill="hold"/>
                                        <p:tgtEl>
                                          <p:spTgt spid="152"/>
                                        </p:tgtEl>
                                        <p:attrNameLst>
                                          <p:attrName>ppt_x</p:attrName>
                                          <p:attrName>ppt_y</p:attrName>
                                        </p:attrNameLst>
                                      </p:cBhvr>
                                    </p:animMotion>
                                  </p:childTnLst>
                                </p:cTn>
                              </p:par>
                              <p:par>
                                <p:cTn id="54" presetID="0" presetClass="path" presetSubtype="0" accel="50000" decel="50000" fill="hold" grpId="1" nodeType="withEffect">
                                  <p:stCondLst>
                                    <p:cond delay="0"/>
                                  </p:stCondLst>
                                  <p:childTnLst>
                                    <p:animMotion origin="layout" path="M 0 0 L 0.025 0.21111 " pathEditMode="relative" ptsTypes="AA">
                                      <p:cBhvr>
                                        <p:cTn id="55" dur="2000" fill="hold"/>
                                        <p:tgtEl>
                                          <p:spTgt spid="145"/>
                                        </p:tgtEl>
                                        <p:attrNameLst>
                                          <p:attrName>ppt_x</p:attrName>
                                          <p:attrName>ppt_y</p:attrName>
                                        </p:attrNameLst>
                                      </p:cBhvr>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3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54"/>
                                        </p:tgtEl>
                                        <p:attrNameLst>
                                          <p:attrName>style.visibility</p:attrName>
                                        </p:attrNameLst>
                                      </p:cBhvr>
                                      <p:to>
                                        <p:strVal val="visible"/>
                                      </p:to>
                                    </p:set>
                                  </p:childTnLst>
                                </p:cTn>
                              </p:par>
                            </p:childTnLst>
                          </p:cTn>
                        </p:par>
                        <p:par>
                          <p:cTn id="64" fill="hold">
                            <p:stCondLst>
                              <p:cond delay="0"/>
                            </p:stCondLst>
                            <p:childTnLst>
                              <p:par>
                                <p:cTn id="65" presetID="0" presetClass="path" presetSubtype="0" accel="50000" decel="50000" fill="hold" grpId="1" nodeType="afterEffect">
                                  <p:stCondLst>
                                    <p:cond delay="0"/>
                                  </p:stCondLst>
                                  <p:childTnLst>
                                    <p:animMotion origin="layout" path="M -2.5E-6 0 L 0.39844 0.02222 " pathEditMode="relative" rAng="0" ptsTypes="AA">
                                      <p:cBhvr>
                                        <p:cTn id="66" dur="2000" fill="hold"/>
                                        <p:tgtEl>
                                          <p:spTgt spid="154"/>
                                        </p:tgtEl>
                                        <p:attrNameLst>
                                          <p:attrName>ppt_x</p:attrName>
                                          <p:attrName>ppt_y</p:attrName>
                                        </p:attrNameLst>
                                      </p:cBhvr>
                                      <p:rCtr x="19913" y="1111"/>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childTnLst>
                          </p:cTn>
                        </p:par>
                        <p:par>
                          <p:cTn id="75" fill="hold">
                            <p:stCondLst>
                              <p:cond delay="0"/>
                            </p:stCondLst>
                            <p:childTnLst>
                              <p:par>
                                <p:cTn id="76" presetID="0" presetClass="path" presetSubtype="0" accel="50000" decel="50000" fill="hold" grpId="1" nodeType="afterEffect">
                                  <p:stCondLst>
                                    <p:cond delay="0"/>
                                  </p:stCondLst>
                                  <p:childTnLst>
                                    <p:animMotion origin="layout" path="M 4.16667E-6 0 L 0.5401 0.26667 " pathEditMode="relative" rAng="0" ptsTypes="AA">
                                      <p:cBhvr>
                                        <p:cTn id="77" dur="2000" fill="hold"/>
                                        <p:tgtEl>
                                          <p:spTgt spid="156"/>
                                        </p:tgtEl>
                                        <p:attrNameLst>
                                          <p:attrName>ppt_x</p:attrName>
                                          <p:attrName>ppt_y</p:attrName>
                                        </p:attrNameLst>
                                      </p:cBhvr>
                                      <p:rCtr x="26997" y="1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2" grpId="1" animBg="1"/>
      <p:bldP spid="145" grpId="0" animBg="1"/>
      <p:bldP spid="145"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154" grpId="0" animBg="1"/>
      <p:bldP spid="154" grpId="1" animBg="1"/>
      <p:bldP spid="156" grpId="0" animBg="1"/>
      <p:bldP spid="15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C00000"/>
                </a:solidFill>
              </a:rPr>
              <a:t>We built a simulator to study cache performance</a:t>
            </a:r>
            <a:endParaRPr lang="en-US" sz="3600" dirty="0">
              <a:solidFill>
                <a:srgbClr val="C00000"/>
              </a:solidFill>
            </a:endParaRPr>
          </a:p>
        </p:txBody>
      </p:sp>
      <p:sp>
        <p:nvSpPr>
          <p:cNvPr id="3" name="Content Placeholder 2"/>
          <p:cNvSpPr>
            <a:spLocks noGrp="1"/>
          </p:cNvSpPr>
          <p:nvPr>
            <p:ph idx="1"/>
          </p:nvPr>
        </p:nvSpPr>
        <p:spPr/>
        <p:txBody>
          <a:bodyPr>
            <a:normAutofit/>
          </a:bodyPr>
          <a:lstStyle/>
          <a:p>
            <a:r>
              <a:rPr lang="en-US" sz="2600" dirty="0" smtClean="0"/>
              <a:t>Newsfeed application, prototype </a:t>
            </a:r>
            <a:r>
              <a:rPr lang="en-US" sz="2600" dirty="0"/>
              <a:t>in Java</a:t>
            </a:r>
          </a:p>
          <a:p>
            <a:r>
              <a:rPr lang="en-US" sz="2600" b="1" dirty="0"/>
              <a:t>Simulation </a:t>
            </a:r>
            <a:r>
              <a:rPr lang="en-US" sz="2600" b="1" dirty="0" smtClean="0"/>
              <a:t>environment</a:t>
            </a:r>
          </a:p>
          <a:p>
            <a:pPr lvl="1"/>
            <a:r>
              <a:rPr lang="en-US" sz="2200" dirty="0" err="1" smtClean="0"/>
              <a:t>FreePastry</a:t>
            </a:r>
            <a:r>
              <a:rPr lang="en-US" sz="2200" dirty="0" smtClean="0"/>
              <a:t> Simulator </a:t>
            </a:r>
          </a:p>
          <a:p>
            <a:pPr lvl="1"/>
            <a:r>
              <a:rPr lang="en-US" sz="2200" dirty="0" smtClean="0"/>
              <a:t>Social graph</a:t>
            </a:r>
            <a:r>
              <a:rPr lang="en-US" sz="2000" dirty="0" smtClean="0"/>
              <a:t>: </a:t>
            </a:r>
            <a:r>
              <a:rPr lang="en-US" sz="2000" dirty="0"/>
              <a:t>Facebook </a:t>
            </a:r>
            <a:r>
              <a:rPr lang="en-US" sz="2000" dirty="0" smtClean="0"/>
              <a:t>friendship graph </a:t>
            </a:r>
            <a:r>
              <a:rPr lang="en-US" sz="2000" dirty="0"/>
              <a:t>from the New Orleans regional </a:t>
            </a:r>
            <a:r>
              <a:rPr lang="en-US" sz="2000" dirty="0" smtClean="0"/>
              <a:t>network with 63,732</a:t>
            </a:r>
            <a:r>
              <a:rPr lang="en-US" sz="2000" dirty="0"/>
              <a:t> </a:t>
            </a:r>
            <a:r>
              <a:rPr lang="en-US" sz="2000" dirty="0" smtClean="0"/>
              <a:t>nodes </a:t>
            </a:r>
            <a:r>
              <a:rPr lang="en-US" sz="2000" dirty="0"/>
              <a:t>and 1.54 million </a:t>
            </a:r>
            <a:r>
              <a:rPr lang="en-US" sz="2000" dirty="0" smtClean="0"/>
              <a:t>edges</a:t>
            </a:r>
          </a:p>
          <a:p>
            <a:pPr lvl="1"/>
            <a:r>
              <a:rPr lang="en-US" sz="2200" dirty="0" smtClean="0"/>
              <a:t>10%, 30%, 50% online </a:t>
            </a:r>
            <a:r>
              <a:rPr lang="en-US" sz="2200" dirty="0"/>
              <a:t>friends </a:t>
            </a:r>
            <a:endParaRPr lang="en-US" sz="2200" dirty="0" smtClean="0"/>
          </a:p>
          <a:p>
            <a:pPr lvl="2"/>
            <a:r>
              <a:rPr lang="en-US" sz="2000" dirty="0" smtClean="0"/>
              <a:t>Based </a:t>
            </a:r>
            <a:r>
              <a:rPr lang="en-US" sz="2000" dirty="0"/>
              <a:t>on Skype </a:t>
            </a:r>
            <a:r>
              <a:rPr lang="en-US" sz="2000" dirty="0" smtClean="0"/>
              <a:t>statistics, the 10-30% range is more pertinent</a:t>
            </a:r>
          </a:p>
          <a:p>
            <a:endParaRPr lang="en-US" sz="2200" dirty="0" smtClean="0"/>
          </a:p>
          <a:p>
            <a:r>
              <a:rPr lang="en-US" sz="2600" b="1" dirty="0"/>
              <a:t>Performance </a:t>
            </a:r>
            <a:r>
              <a:rPr lang="en-US" sz="2600" b="1" dirty="0" smtClean="0"/>
              <a:t>metrics</a:t>
            </a:r>
          </a:p>
          <a:p>
            <a:pPr lvl="1"/>
            <a:r>
              <a:rPr lang="en-US" sz="2200" b="1" dirty="0" err="1" smtClean="0"/>
              <a:t>hitRate</a:t>
            </a:r>
            <a:r>
              <a:rPr lang="en-US" sz="2200" dirty="0" smtClean="0"/>
              <a:t> = fraction of newsfeed constructed from cache</a:t>
            </a:r>
          </a:p>
          <a:p>
            <a:pPr lvl="1"/>
            <a:r>
              <a:rPr lang="en-US" sz="2200" b="1" dirty="0" err="1" smtClean="0"/>
              <a:t>progressiveHitRate</a:t>
            </a:r>
            <a:r>
              <a:rPr lang="en-US" sz="2200" b="1" dirty="0" smtClean="0"/>
              <a:t>(d)</a:t>
            </a:r>
            <a:r>
              <a:rPr lang="en-US" sz="2200" dirty="0" smtClean="0"/>
              <a:t> = fraction of newsfeed after d lookups</a:t>
            </a:r>
            <a:endParaRPr lang="en-US" sz="2200" dirty="0" smtClean="0"/>
          </a:p>
          <a:p>
            <a:pPr marL="457200" lvl="1" indent="0">
              <a:buNone/>
            </a:pPr>
            <a:endParaRPr lang="en-US" sz="2600" dirty="0" smtClean="0"/>
          </a:p>
          <a:p>
            <a:pPr marL="0" indent="0">
              <a:buNone/>
            </a:pPr>
            <a:endParaRPr lang="en-US" sz="26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2114719032"/>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C00000"/>
                </a:solidFill>
              </a:rPr>
              <a:t>Social caching provides </a:t>
            </a:r>
            <a:r>
              <a:rPr lang="en-US" sz="3200" dirty="0" smtClean="0">
                <a:solidFill>
                  <a:srgbClr val="C00000"/>
                </a:solidFill>
              </a:rPr>
              <a:t>most </a:t>
            </a:r>
            <a:r>
              <a:rPr lang="en-US" sz="3200" dirty="0" smtClean="0">
                <a:solidFill>
                  <a:srgbClr val="C00000"/>
                </a:solidFill>
              </a:rPr>
              <a:t>of the newsfeed…</a:t>
            </a:r>
            <a:br>
              <a:rPr lang="en-US" sz="3200" dirty="0" smtClean="0">
                <a:solidFill>
                  <a:srgbClr val="C00000"/>
                </a:solidFill>
              </a:rPr>
            </a:br>
            <a:r>
              <a:rPr lang="en-US" sz="3200" dirty="0" smtClean="0">
                <a:solidFill>
                  <a:srgbClr val="C00000"/>
                </a:solidFill>
              </a:rPr>
              <a:t>…but not all of it (need the DHT)</a:t>
            </a:r>
            <a:endParaRPr lang="en-US" sz="32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8" name="Picture 7" descr="gossiping-hitRate-newsfeed-faceboo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14856"/>
            <a:ext cx="6873240" cy="4123944"/>
          </a:xfrm>
          <a:prstGeom prst="rect">
            <a:avLst/>
          </a:prstGeom>
        </p:spPr>
      </p:pic>
      <p:cxnSp>
        <p:nvCxnSpPr>
          <p:cNvPr id="5" name="Straight Connector 4"/>
          <p:cNvCxnSpPr/>
          <p:nvPr/>
        </p:nvCxnSpPr>
        <p:spPr>
          <a:xfrm flipV="1">
            <a:off x="3751942" y="1702308"/>
            <a:ext cx="0" cy="3276600"/>
          </a:xfrm>
          <a:prstGeom prst="line">
            <a:avLst/>
          </a:prstGeom>
          <a:ln>
            <a:prstDash val="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719032"/>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C00000"/>
                </a:solidFill>
              </a:rPr>
              <a:t>Most of the social cache’s benefit comes from the first ~15 DHT lookups</a:t>
            </a:r>
            <a:endParaRPr lang="en-US" sz="3600" dirty="0">
              <a:solidFill>
                <a:srgbClr val="C00000"/>
              </a:solidFill>
            </a:endParaRPr>
          </a:p>
        </p:txBody>
      </p:sp>
      <p:pic>
        <p:nvPicPr>
          <p:cNvPr id="5" name="Content Placeholder 4" descr="gossiping-sim-facebook-presence-100-199.pdf"/>
          <p:cNvPicPr>
            <a:picLocks noGrp="1" noChangeAspect="1"/>
          </p:cNvPicPr>
          <p:nvPr>
            <p:ph idx="1"/>
          </p:nvPr>
        </p:nvPicPr>
        <p:blipFill>
          <a:blip r:embed="rId3">
            <a:extLst>
              <a:ext uri="{28A0092B-C50C-407E-A947-70E740481C1C}">
                <a14:useLocalDpi xmlns:a14="http://schemas.microsoft.com/office/drawing/2010/main" val="0"/>
              </a:ext>
            </a:extLst>
          </a:blip>
          <a:srcRect l="456" r="456"/>
          <a:stretch>
            <a:fillRect/>
          </a:stretch>
        </p:blipFill>
        <p:spPr>
          <a:xfrm>
            <a:off x="1447800" y="1827330"/>
            <a:ext cx="5791200" cy="3506670"/>
          </a:xfrm>
        </p:spPr>
      </p:pic>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Rectangle 5"/>
          <p:cNvSpPr/>
          <p:nvPr/>
        </p:nvSpPr>
        <p:spPr>
          <a:xfrm>
            <a:off x="228600" y="5602069"/>
            <a:ext cx="8534400" cy="369332"/>
          </a:xfrm>
          <a:prstGeom prst="rect">
            <a:avLst/>
          </a:prstGeom>
        </p:spPr>
        <p:txBody>
          <a:bodyPr wrap="square">
            <a:spAutoFit/>
          </a:bodyPr>
          <a:lstStyle/>
          <a:p>
            <a:pPr algn="ctr"/>
            <a:r>
              <a:rPr lang="en-US" dirty="0" smtClean="0"/>
              <a:t>The </a:t>
            </a:r>
            <a:r>
              <a:rPr lang="en-US" dirty="0"/>
              <a:t>Average Progressive Hit Rate for users who have 100 to 200 social </a:t>
            </a:r>
            <a:r>
              <a:rPr lang="en-US" dirty="0" smtClean="0"/>
              <a:t>contacts</a:t>
            </a:r>
          </a:p>
        </p:txBody>
      </p:sp>
      <p:cxnSp>
        <p:nvCxnSpPr>
          <p:cNvPr id="21" name="Straight Connector 20"/>
          <p:cNvCxnSpPr/>
          <p:nvPr/>
        </p:nvCxnSpPr>
        <p:spPr>
          <a:xfrm>
            <a:off x="2286000" y="1981200"/>
            <a:ext cx="3962400" cy="99060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87094"/>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038"/>
            <a:ext cx="9144000" cy="1096962"/>
          </a:xfrm>
        </p:spPr>
        <p:txBody>
          <a:bodyPr>
            <a:noAutofit/>
          </a:bodyPr>
          <a:lstStyle/>
          <a:p>
            <a:r>
              <a:rPr lang="en-US" sz="3600" dirty="0" smtClean="0">
                <a:solidFill>
                  <a:srgbClr val="C00000"/>
                </a:solidFill>
              </a:rPr>
              <a:t>Online Social Networks (OSNs) </a:t>
            </a:r>
            <a:r>
              <a:rPr lang="en-US" sz="3600" dirty="0" smtClean="0">
                <a:solidFill>
                  <a:srgbClr val="C00000"/>
                </a:solidFill>
              </a:rPr>
              <a:t>have </a:t>
            </a:r>
            <a:r>
              <a:rPr lang="en-US" sz="3600" dirty="0" smtClean="0">
                <a:solidFill>
                  <a:srgbClr val="C00000"/>
                </a:solidFill>
              </a:rPr>
              <a:t>revolutionized </a:t>
            </a:r>
            <a:r>
              <a:rPr lang="en-US" sz="3600" dirty="0" smtClean="0">
                <a:solidFill>
                  <a:srgbClr val="C00000"/>
                </a:solidFill>
              </a:rPr>
              <a:t>the way we communicate</a:t>
            </a:r>
            <a:endParaRPr lang="en-US" sz="36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Rectangle 5"/>
          <p:cNvSpPr/>
          <p:nvPr/>
        </p:nvSpPr>
        <p:spPr>
          <a:xfrm>
            <a:off x="-1" y="5791200"/>
            <a:ext cx="9142413" cy="584776"/>
          </a:xfrm>
          <a:prstGeom prst="rect">
            <a:avLst/>
          </a:prstGeom>
        </p:spPr>
        <p:txBody>
          <a:bodyPr wrap="square">
            <a:spAutoFit/>
          </a:bodyPr>
          <a:lstStyle/>
          <a:p>
            <a:r>
              <a:rPr lang="en-US" sz="1400" i="1" dirty="0" smtClean="0">
                <a:solidFill>
                  <a:schemeClr val="bg1">
                    <a:lumMod val="50000"/>
                  </a:schemeClr>
                </a:solidFill>
              </a:rPr>
              <a:t>Credit:</a:t>
            </a:r>
            <a:endParaRPr lang="en-US" sz="1400" i="1" dirty="0" smtClean="0">
              <a:solidFill>
                <a:schemeClr val="bg1">
                  <a:lumMod val="50000"/>
                </a:schemeClr>
              </a:solidFill>
            </a:endParaRPr>
          </a:p>
          <a:p>
            <a:r>
              <a:rPr lang="en-US" sz="1400" i="1" dirty="0" smtClean="0">
                <a:solidFill>
                  <a:schemeClr val="bg1">
                    <a:lumMod val="50000"/>
                  </a:schemeClr>
                </a:solidFill>
              </a:rPr>
              <a:t>Dave Larson</a:t>
            </a:r>
            <a:r>
              <a:rPr lang="en-US" i="1" dirty="0" smtClean="0">
                <a:solidFill>
                  <a:schemeClr val="bg1">
                    <a:lumMod val="50000"/>
                  </a:schemeClr>
                </a:solidFill>
              </a:rPr>
              <a:t>,</a:t>
            </a:r>
            <a:r>
              <a:rPr lang="en-US" sz="1400" i="1" dirty="0" smtClean="0">
                <a:solidFill>
                  <a:schemeClr val="bg1">
                    <a:lumMod val="50000"/>
                  </a:schemeClr>
                </a:solidFill>
              </a:rPr>
              <a:t> </a:t>
            </a:r>
            <a:r>
              <a:rPr lang="en-US" sz="1400" i="1" dirty="0" err="1" smtClean="0">
                <a:solidFill>
                  <a:schemeClr val="bg1">
                    <a:lumMod val="50000"/>
                  </a:schemeClr>
                </a:solidFill>
              </a:rPr>
              <a:t>Infographic</a:t>
            </a:r>
            <a:r>
              <a:rPr lang="en-US" sz="1400" i="1" dirty="0">
                <a:solidFill>
                  <a:schemeClr val="bg1">
                    <a:lumMod val="50000"/>
                  </a:schemeClr>
                </a:solidFill>
              </a:rPr>
              <a:t>: Spring 2012 Social Media User </a:t>
            </a:r>
            <a:r>
              <a:rPr lang="en-US" sz="1400" i="1" dirty="0" smtClean="0">
                <a:solidFill>
                  <a:schemeClr val="bg1">
                    <a:lumMod val="50000"/>
                  </a:schemeClr>
                </a:solidFill>
              </a:rPr>
              <a:t>Statistics, </a:t>
            </a:r>
            <a:r>
              <a:rPr lang="en-US" sz="1400" i="1" dirty="0">
                <a:solidFill>
                  <a:schemeClr val="bg1">
                    <a:lumMod val="50000"/>
                  </a:schemeClr>
                </a:solidFill>
              </a:rPr>
              <a:t>http://</a:t>
            </a:r>
            <a:r>
              <a:rPr lang="en-US" sz="1400" i="1" dirty="0" err="1">
                <a:solidFill>
                  <a:schemeClr val="bg1">
                    <a:lumMod val="50000"/>
                  </a:schemeClr>
                </a:solidFill>
              </a:rPr>
              <a:t>blog.tweetsmarter.com</a:t>
            </a:r>
            <a:r>
              <a:rPr lang="en-US" sz="1400" i="1" dirty="0">
                <a:solidFill>
                  <a:schemeClr val="bg1">
                    <a:lumMod val="50000"/>
                  </a:schemeClr>
                </a:solidFill>
              </a:rPr>
              <a:t>/social-media</a:t>
            </a:r>
            <a:r>
              <a:rPr lang="en-US" sz="1400" i="1" dirty="0" smtClean="0">
                <a:solidFill>
                  <a:schemeClr val="bg1">
                    <a:lumMod val="50000"/>
                  </a:schemeClr>
                </a:solidFill>
              </a:rPr>
              <a:t>/, May 2012</a:t>
            </a:r>
            <a:endParaRPr lang="en-US" sz="1400" i="1" dirty="0">
              <a:solidFill>
                <a:schemeClr val="bg1">
                  <a:lumMod val="50000"/>
                </a:schemeClr>
              </a:solidFill>
            </a:endParaRPr>
          </a:p>
        </p:txBody>
      </p:sp>
      <p:pic>
        <p:nvPicPr>
          <p:cNvPr id="3" name="Picture 2" descr="social-networking-users-1.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14" y="1428557"/>
            <a:ext cx="2995590" cy="2229043"/>
          </a:xfrm>
          <a:prstGeom prst="rect">
            <a:avLst/>
          </a:prstGeom>
        </p:spPr>
      </p:pic>
      <p:pic>
        <p:nvPicPr>
          <p:cNvPr id="8" name="Picture 7" descr="social-networking-users-2.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683" y="2042984"/>
            <a:ext cx="3382433" cy="3291016"/>
          </a:xfrm>
          <a:prstGeom prst="rect">
            <a:avLst/>
          </a:prstGeom>
        </p:spPr>
      </p:pic>
      <p:pic>
        <p:nvPicPr>
          <p:cNvPr id="9" name="Picture 8" descr="social-networking-users-3.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600" y="2895600"/>
            <a:ext cx="2745860" cy="3056624"/>
          </a:xfrm>
          <a:prstGeom prst="rect">
            <a:avLst/>
          </a:prstGeom>
        </p:spPr>
      </p:pic>
    </p:spTree>
    <p:extLst>
      <p:ext uri="{BB962C8B-B14F-4D97-AF65-F5344CB8AC3E}">
        <p14:creationId xmlns:p14="http://schemas.microsoft.com/office/powerpoint/2010/main" val="413577608"/>
      </p:ext>
    </p:extLst>
  </p:cSld>
  <p:clrMapOvr>
    <a:masterClrMapping/>
  </p:clrMapOvr>
  <mc:AlternateContent xmlns:mc="http://schemas.openxmlformats.org/markup-compatibility/2006" xmlns:p14="http://schemas.microsoft.com/office/powerpoint/2010/main">
    <mc:Choice Requires="p14">
      <p:transition spd="slow" p14:dur="2000" advTm="29228"/>
    </mc:Choice>
    <mc:Fallback xmlns="">
      <p:transition xmlns:p14="http://schemas.microsoft.com/office/powerpoint/2010/main" spd="slow" advTm="29228"/>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C00000"/>
                </a:solidFill>
              </a:rPr>
              <a:t>Speedup of loading the newsfeed: 5X-10X (25X-50X for the first 80-90% updates)</a:t>
            </a:r>
            <a:endParaRPr lang="en-US" sz="36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5" name="Content Placeholder 4" descr="time-update.pdf"/>
          <p:cNvPicPr>
            <a:picLocks noGrp="1" noChangeAspect="1"/>
          </p:cNvPicPr>
          <p:nvPr>
            <p:ph idx="1"/>
          </p:nvPr>
        </p:nvPicPr>
        <p:blipFill>
          <a:blip r:embed="rId3">
            <a:extLst>
              <a:ext uri="{28A0092B-C50C-407E-A947-70E740481C1C}">
                <a14:useLocalDpi xmlns:a14="http://schemas.microsoft.com/office/drawing/2010/main" val="0"/>
              </a:ext>
            </a:extLst>
          </a:blip>
          <a:srcRect l="456" r="456"/>
          <a:stretch>
            <a:fillRect/>
          </a:stretch>
        </p:blipFill>
        <p:spPr>
          <a:xfrm>
            <a:off x="527672" y="1447800"/>
            <a:ext cx="7397128" cy="4479088"/>
          </a:xfrm>
        </p:spPr>
      </p:pic>
      <p:sp>
        <p:nvSpPr>
          <p:cNvPr id="6" name="Rectangle 5"/>
          <p:cNvSpPr/>
          <p:nvPr/>
        </p:nvSpPr>
        <p:spPr>
          <a:xfrm>
            <a:off x="-76200" y="5955268"/>
            <a:ext cx="9296400" cy="369332"/>
          </a:xfrm>
          <a:prstGeom prst="rect">
            <a:avLst/>
          </a:prstGeom>
        </p:spPr>
        <p:txBody>
          <a:bodyPr wrap="square">
            <a:spAutoFit/>
          </a:bodyPr>
          <a:lstStyle/>
          <a:p>
            <a:pPr algn="ctr"/>
            <a:r>
              <a:rPr lang="en-US" dirty="0" smtClean="0"/>
              <a:t>Even with only </a:t>
            </a:r>
            <a:r>
              <a:rPr lang="en-US" dirty="0"/>
              <a:t>10% of social contacts online, social </a:t>
            </a:r>
            <a:r>
              <a:rPr lang="en-US" dirty="0" smtClean="0"/>
              <a:t>caching provides performance </a:t>
            </a:r>
            <a:r>
              <a:rPr lang="en-US" dirty="0"/>
              <a:t>improvement.</a:t>
            </a:r>
          </a:p>
        </p:txBody>
      </p:sp>
    </p:spTree>
    <p:extLst>
      <p:ext uri="{BB962C8B-B14F-4D97-AF65-F5344CB8AC3E}">
        <p14:creationId xmlns:p14="http://schemas.microsoft.com/office/powerpoint/2010/main" val="331450733"/>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Autofit/>
          </a:bodyPr>
          <a:lstStyle/>
          <a:p>
            <a:r>
              <a:rPr lang="en-US" sz="3600" dirty="0" smtClean="0">
                <a:solidFill>
                  <a:srgbClr val="C00000"/>
                </a:solidFill>
              </a:rPr>
              <a:t>Discussion: Can we deploy Cachet today?</a:t>
            </a:r>
            <a:endParaRPr lang="en-US" sz="3600" dirty="0">
              <a:solidFill>
                <a:srgbClr val="C00000"/>
              </a:solidFill>
            </a:endParaRPr>
          </a:p>
        </p:txBody>
      </p:sp>
      <p:sp>
        <p:nvSpPr>
          <p:cNvPr id="3" name="Content Placeholder 2"/>
          <p:cNvSpPr>
            <a:spLocks noGrp="1"/>
          </p:cNvSpPr>
          <p:nvPr>
            <p:ph idx="1"/>
          </p:nvPr>
        </p:nvSpPr>
        <p:spPr>
          <a:xfrm>
            <a:off x="457200" y="914400"/>
            <a:ext cx="8458200" cy="5364163"/>
          </a:xfrm>
        </p:spPr>
        <p:txBody>
          <a:bodyPr>
            <a:noAutofit/>
          </a:bodyPr>
          <a:lstStyle/>
          <a:p>
            <a:r>
              <a:rPr lang="en-US" sz="2800" b="1" dirty="0" smtClean="0"/>
              <a:t>Privacy </a:t>
            </a:r>
            <a:r>
              <a:rPr lang="en-US" sz="2800" b="1" dirty="0" smtClean="0"/>
              <a:t>issues</a:t>
            </a:r>
            <a:endParaRPr lang="en-US" sz="2800" dirty="0" smtClean="0"/>
          </a:p>
          <a:p>
            <a:pPr lvl="1"/>
            <a:r>
              <a:rPr lang="en-US" sz="2600" dirty="0" smtClean="0"/>
              <a:t>Users </a:t>
            </a:r>
            <a:r>
              <a:rPr lang="en-US" sz="2600" dirty="0" smtClean="0"/>
              <a:t>are </a:t>
            </a:r>
            <a:r>
              <a:rPr lang="en-US" sz="2600" dirty="0" smtClean="0"/>
              <a:t>aware of being excluded, </a:t>
            </a:r>
            <a:br>
              <a:rPr lang="en-US" sz="2600" dirty="0" smtClean="0"/>
            </a:br>
            <a:r>
              <a:rPr lang="en-US" sz="2600" dirty="0" smtClean="0"/>
              <a:t>policies to linked objects are visible</a:t>
            </a:r>
            <a:endParaRPr lang="en-US" sz="2600" dirty="0" smtClean="0"/>
          </a:p>
          <a:p>
            <a:pPr lvl="1"/>
            <a:r>
              <a:rPr lang="en-US" sz="2600" dirty="0" smtClean="0"/>
              <a:t>Identities </a:t>
            </a:r>
            <a:r>
              <a:rPr lang="en-US" sz="2600" dirty="0"/>
              <a:t>of users who satisfy a </a:t>
            </a:r>
            <a:r>
              <a:rPr lang="en-US" sz="2600" dirty="0" smtClean="0"/>
              <a:t>particular policy will be known </a:t>
            </a:r>
            <a:r>
              <a:rPr lang="en-US" sz="2600" dirty="0"/>
              <a:t>to all of those </a:t>
            </a:r>
            <a:r>
              <a:rPr lang="en-US" sz="2600" dirty="0" smtClean="0"/>
              <a:t>identities</a:t>
            </a:r>
            <a:endParaRPr lang="en-US" sz="2600" dirty="0" smtClean="0"/>
          </a:p>
          <a:p>
            <a:r>
              <a:rPr lang="en-US" sz="2800" b="1" dirty="0" smtClean="0"/>
              <a:t>Deployment </a:t>
            </a:r>
            <a:r>
              <a:rPr lang="en-US" sz="2800" b="1" dirty="0" smtClean="0"/>
              <a:t>challenges</a:t>
            </a:r>
          </a:p>
          <a:p>
            <a:pPr lvl="1"/>
            <a:r>
              <a:rPr lang="en-US" sz="2600" dirty="0"/>
              <a:t>node </a:t>
            </a:r>
            <a:r>
              <a:rPr lang="en-US" sz="2600" dirty="0" smtClean="0"/>
              <a:t>churn, NAT </a:t>
            </a:r>
            <a:endParaRPr lang="en-US" sz="2600" dirty="0" smtClean="0"/>
          </a:p>
          <a:p>
            <a:r>
              <a:rPr lang="en-US" sz="2800" b="1" dirty="0" smtClean="0"/>
              <a:t>Replace Facebook?</a:t>
            </a:r>
          </a:p>
          <a:p>
            <a:pPr lvl="1"/>
            <a:r>
              <a:rPr lang="en-US" sz="2600" dirty="0" smtClean="0"/>
              <a:t>Maybe, hopefully, but not necessarily the goal</a:t>
            </a:r>
            <a:endParaRPr lang="en-US" sz="2600" dirty="0" smtClean="0"/>
          </a:p>
          <a:p>
            <a:pPr lvl="1"/>
            <a:r>
              <a:rPr lang="en-US" sz="2600" dirty="0" smtClean="0"/>
              <a:t>Add {</a:t>
            </a:r>
            <a:r>
              <a:rPr lang="en-US" sz="2600" dirty="0" err="1" smtClean="0"/>
              <a:t>c|C</a:t>
            </a:r>
            <a:r>
              <a:rPr lang="en-US" sz="2600" dirty="0" smtClean="0"/>
              <a:t>}</a:t>
            </a:r>
            <a:r>
              <a:rPr lang="en-US" sz="2600" dirty="0" err="1" smtClean="0"/>
              <a:t>achet</a:t>
            </a:r>
            <a:r>
              <a:rPr lang="en-US" sz="2600" dirty="0" smtClean="0"/>
              <a:t> to P2P networks that use social links</a:t>
            </a:r>
            <a:endParaRPr lang="en-US" sz="2600" dirty="0" smtClean="0"/>
          </a:p>
          <a:p>
            <a:pPr lvl="1"/>
            <a:r>
              <a:rPr lang="en-US" sz="2600" dirty="0" smtClean="0"/>
              <a:t>Skype, Tor, </a:t>
            </a:r>
            <a:r>
              <a:rPr lang="en-US" sz="2600" dirty="0" err="1" smtClean="0"/>
              <a:t>BitTorrent</a:t>
            </a:r>
            <a:r>
              <a:rPr lang="en-US" sz="2600"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1177030941"/>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Autofit/>
          </a:bodyPr>
          <a:lstStyle/>
          <a:p>
            <a:r>
              <a:rPr lang="en-US" sz="4800" dirty="0" smtClean="0">
                <a:solidFill>
                  <a:srgbClr val="C00000"/>
                </a:solidFill>
              </a:rPr>
              <a:t>Cachet…</a:t>
            </a:r>
            <a:endParaRPr lang="en-US" sz="4800" dirty="0">
              <a:solidFill>
                <a:srgbClr val="C00000"/>
              </a:solidFill>
            </a:endParaRPr>
          </a:p>
        </p:txBody>
      </p:sp>
      <p:sp>
        <p:nvSpPr>
          <p:cNvPr id="3" name="Content Placeholder 2"/>
          <p:cNvSpPr>
            <a:spLocks noGrp="1"/>
          </p:cNvSpPr>
          <p:nvPr>
            <p:ph idx="1"/>
          </p:nvPr>
        </p:nvSpPr>
        <p:spPr>
          <a:xfrm>
            <a:off x="457200" y="990601"/>
            <a:ext cx="8458200" cy="2666999"/>
          </a:xfrm>
        </p:spPr>
        <p:txBody>
          <a:bodyPr>
            <a:normAutofit/>
          </a:bodyPr>
          <a:lstStyle/>
          <a:p>
            <a:pPr>
              <a:buFont typeface="Wingdings" charset="2"/>
              <a:buChar char="Ø"/>
            </a:pPr>
            <a:r>
              <a:rPr lang="en-US" sz="2400" dirty="0"/>
              <a:t>i</a:t>
            </a:r>
            <a:r>
              <a:rPr lang="en-US" sz="2400" dirty="0" smtClean="0"/>
              <a:t>s a </a:t>
            </a:r>
            <a:r>
              <a:rPr lang="en-US" sz="2400" b="1" dirty="0"/>
              <a:t>decentralized</a:t>
            </a:r>
            <a:r>
              <a:rPr lang="en-US" sz="2400" dirty="0"/>
              <a:t> approach </a:t>
            </a:r>
            <a:r>
              <a:rPr lang="en-US" sz="2400" dirty="0" smtClean="0"/>
              <a:t>for </a:t>
            </a:r>
            <a:r>
              <a:rPr lang="en-US" sz="2400" b="1" dirty="0" smtClean="0"/>
              <a:t>privacy</a:t>
            </a:r>
            <a:r>
              <a:rPr lang="en-US" sz="2400" dirty="0"/>
              <a:t>-</a:t>
            </a:r>
            <a:r>
              <a:rPr lang="en-US" sz="2400" b="1" dirty="0"/>
              <a:t>preserving</a:t>
            </a:r>
            <a:r>
              <a:rPr lang="en-US" sz="2400" dirty="0"/>
              <a:t> </a:t>
            </a:r>
            <a:r>
              <a:rPr lang="en-US" sz="2400" dirty="0" smtClean="0"/>
              <a:t>OSNs</a:t>
            </a:r>
          </a:p>
          <a:p>
            <a:pPr>
              <a:buFont typeface="Wingdings" charset="2"/>
              <a:buChar char="Ø"/>
            </a:pPr>
            <a:r>
              <a:rPr lang="en-US" sz="2400" dirty="0"/>
              <a:t>u</a:t>
            </a:r>
            <a:r>
              <a:rPr lang="en-US" sz="2400" dirty="0" smtClean="0"/>
              <a:t>ses </a:t>
            </a:r>
            <a:r>
              <a:rPr lang="en-US" sz="2400" b="1" dirty="0" smtClean="0"/>
              <a:t>attribute-based encryption </a:t>
            </a:r>
            <a:r>
              <a:rPr lang="en-US" sz="2400" dirty="0" smtClean="0"/>
              <a:t>for flexible </a:t>
            </a:r>
            <a:r>
              <a:rPr lang="en-US" sz="2400" b="1" dirty="0" smtClean="0"/>
              <a:t>confidentiality</a:t>
            </a:r>
            <a:r>
              <a:rPr lang="en-US" sz="2400" dirty="0" smtClean="0"/>
              <a:t> and </a:t>
            </a:r>
            <a:r>
              <a:rPr lang="en-US" sz="2400" b="1" dirty="0" smtClean="0"/>
              <a:t>integrity</a:t>
            </a:r>
            <a:r>
              <a:rPr lang="en-US" sz="2400" dirty="0" smtClean="0"/>
              <a:t> policies</a:t>
            </a:r>
            <a:endParaRPr lang="en-US" sz="2400" dirty="0" smtClean="0"/>
          </a:p>
          <a:p>
            <a:pPr>
              <a:buFont typeface="Wingdings" charset="2"/>
              <a:buChar char="Ø"/>
            </a:pPr>
            <a:r>
              <a:rPr lang="en-US" sz="2400" dirty="0"/>
              <a:t>i</a:t>
            </a:r>
            <a:r>
              <a:rPr lang="en-US" sz="2400" dirty="0" smtClean="0"/>
              <a:t>s a</a:t>
            </a:r>
            <a:r>
              <a:rPr lang="en-US" sz="2400" dirty="0" smtClean="0"/>
              <a:t> </a:t>
            </a:r>
            <a:r>
              <a:rPr lang="en-US" sz="2400" b="1" dirty="0" smtClean="0"/>
              <a:t>DHT </a:t>
            </a:r>
            <a:r>
              <a:rPr lang="en-US" sz="2400" dirty="0" smtClean="0"/>
              <a:t>and </a:t>
            </a:r>
            <a:r>
              <a:rPr lang="en-US" sz="2400" dirty="0" smtClean="0"/>
              <a:t>a </a:t>
            </a:r>
            <a:r>
              <a:rPr lang="en-US" sz="2400" b="1" dirty="0" smtClean="0"/>
              <a:t>social-overlay hybrid </a:t>
            </a:r>
            <a:r>
              <a:rPr lang="en-US" sz="2400" dirty="0" smtClean="0"/>
              <a:t>for better </a:t>
            </a:r>
            <a:r>
              <a:rPr lang="en-US" sz="2400" b="1" dirty="0" smtClean="0"/>
              <a:t>availability </a:t>
            </a:r>
            <a:endParaRPr lang="en-US" sz="2400" b="1" dirty="0" smtClean="0"/>
          </a:p>
          <a:p>
            <a:pPr marL="0" indent="0">
              <a:buNone/>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
        <p:nvSpPr>
          <p:cNvPr id="13" name="Rectangle 12"/>
          <p:cNvSpPr/>
          <p:nvPr/>
        </p:nvSpPr>
        <p:spPr>
          <a:xfrm>
            <a:off x="381000" y="5031938"/>
            <a:ext cx="8458200" cy="1200328"/>
          </a:xfrm>
          <a:prstGeom prst="rect">
            <a:avLst/>
          </a:prstGeom>
        </p:spPr>
        <p:txBody>
          <a:bodyPr wrap="square">
            <a:spAutoFit/>
          </a:bodyPr>
          <a:lstStyle/>
          <a:p>
            <a:r>
              <a:rPr lang="en-US" sz="2400" b="1" dirty="0" smtClean="0">
                <a:solidFill>
                  <a:srgbClr val="C00000"/>
                </a:solidFill>
              </a:rPr>
              <a:t>Acknowledgments and Disclaimers</a:t>
            </a:r>
            <a:endParaRPr lang="en-US" sz="2400" b="1" dirty="0"/>
          </a:p>
          <a:p>
            <a:r>
              <a:rPr lang="en-US" sz="1600" dirty="0" smtClean="0"/>
              <a:t>This </a:t>
            </a:r>
            <a:r>
              <a:rPr lang="en-US" sz="1600" dirty="0"/>
              <a:t>material is based upon work supported by the </a:t>
            </a:r>
            <a:r>
              <a:rPr lang="en-US" sz="1600" dirty="0" smtClean="0"/>
              <a:t>National Science </a:t>
            </a:r>
            <a:r>
              <a:rPr lang="en-US" sz="1600" dirty="0"/>
              <a:t>Foundation under Awards </a:t>
            </a:r>
            <a:r>
              <a:rPr lang="en-US" sz="1600" dirty="0" smtClean="0"/>
              <a:t>CNS-0953655 and CNS-1115693</a:t>
            </a:r>
            <a:r>
              <a:rPr lang="en-US" sz="1600" dirty="0"/>
              <a:t>, by the Boeing Trusted Software Center at </a:t>
            </a:r>
            <a:r>
              <a:rPr lang="en-US" sz="1600" dirty="0" smtClean="0"/>
              <a:t>the University </a:t>
            </a:r>
            <a:r>
              <a:rPr lang="en-US" sz="1600" dirty="0"/>
              <a:t>of Illinois and by the National Security Agency</a:t>
            </a:r>
            <a:r>
              <a:rPr lang="en-US" sz="1600" dirty="0" smtClean="0"/>
              <a:t>. These sponsors don’t necessarily share our views.</a:t>
            </a:r>
            <a:endParaRPr lang="en-US" dirty="0"/>
          </a:p>
        </p:txBody>
      </p:sp>
      <p:pic>
        <p:nvPicPr>
          <p:cNvPr id="15" name="Picture 14" descr="mittal.jpg"/>
          <p:cNvPicPr>
            <a:picLocks noChangeAspect="1"/>
          </p:cNvPicPr>
          <p:nvPr/>
        </p:nvPicPr>
        <p:blipFill rotWithShape="1">
          <a:blip r:embed="rId3">
            <a:extLst>
              <a:ext uri="{28A0092B-C50C-407E-A947-70E740481C1C}">
                <a14:useLocalDpi xmlns:a14="http://schemas.microsoft.com/office/drawing/2010/main" val="0"/>
              </a:ext>
            </a:extLst>
          </a:blip>
          <a:srcRect t="8455" b="13589"/>
          <a:stretch/>
        </p:blipFill>
        <p:spPr>
          <a:xfrm>
            <a:off x="4988006" y="3276600"/>
            <a:ext cx="1364814" cy="1447800"/>
          </a:xfrm>
          <a:prstGeom prst="rect">
            <a:avLst/>
          </a:prstGeom>
        </p:spPr>
      </p:pic>
      <p:pic>
        <p:nvPicPr>
          <p:cNvPr id="17" name="Picture 16" descr="nikita.jpg"/>
          <p:cNvPicPr>
            <a:picLocks noChangeAspect="1"/>
          </p:cNvPicPr>
          <p:nvPr/>
        </p:nvPicPr>
        <p:blipFill rotWithShape="1">
          <a:blip r:embed="rId4">
            <a:extLst>
              <a:ext uri="{28A0092B-C50C-407E-A947-70E740481C1C}">
                <a14:useLocalDpi xmlns:a14="http://schemas.microsoft.com/office/drawing/2010/main" val="0"/>
              </a:ext>
            </a:extLst>
          </a:blip>
          <a:srcRect l="16109" r="7769"/>
          <a:stretch/>
        </p:blipFill>
        <p:spPr>
          <a:xfrm>
            <a:off x="6976567" y="3276600"/>
            <a:ext cx="1447800" cy="1447800"/>
          </a:xfrm>
          <a:prstGeom prst="rect">
            <a:avLst/>
          </a:prstGeom>
        </p:spPr>
      </p:pic>
      <p:sp>
        <p:nvSpPr>
          <p:cNvPr id="18" name="TextBox 17"/>
          <p:cNvSpPr txBox="1"/>
          <p:nvPr/>
        </p:nvSpPr>
        <p:spPr>
          <a:xfrm>
            <a:off x="673156" y="4650545"/>
            <a:ext cx="1638978" cy="369332"/>
          </a:xfrm>
          <a:prstGeom prst="rect">
            <a:avLst/>
          </a:prstGeom>
          <a:noFill/>
        </p:spPr>
        <p:txBody>
          <a:bodyPr wrap="none" rtlCol="0">
            <a:spAutoFit/>
          </a:bodyPr>
          <a:lstStyle/>
          <a:p>
            <a:r>
              <a:rPr lang="en-US" dirty="0" err="1" smtClean="0"/>
              <a:t>Shirin</a:t>
            </a:r>
            <a:r>
              <a:rPr lang="en-US" dirty="0" smtClean="0"/>
              <a:t> </a:t>
            </a:r>
            <a:r>
              <a:rPr lang="en-US" dirty="0" err="1" smtClean="0"/>
              <a:t>Nilizadeh</a:t>
            </a:r>
            <a:endParaRPr lang="en-US" dirty="0"/>
          </a:p>
        </p:txBody>
      </p:sp>
      <p:sp>
        <p:nvSpPr>
          <p:cNvPr id="19" name="TextBox 18"/>
          <p:cNvSpPr txBox="1"/>
          <p:nvPr/>
        </p:nvSpPr>
        <p:spPr>
          <a:xfrm>
            <a:off x="4876800" y="4648200"/>
            <a:ext cx="1519391" cy="369332"/>
          </a:xfrm>
          <a:prstGeom prst="rect">
            <a:avLst/>
          </a:prstGeom>
          <a:noFill/>
        </p:spPr>
        <p:txBody>
          <a:bodyPr wrap="none" rtlCol="0">
            <a:spAutoFit/>
          </a:bodyPr>
          <a:lstStyle/>
          <a:p>
            <a:r>
              <a:rPr lang="en-US" dirty="0" err="1" smtClean="0"/>
              <a:t>Prateek</a:t>
            </a:r>
            <a:r>
              <a:rPr lang="en-US" dirty="0" smtClean="0"/>
              <a:t> Mittal</a:t>
            </a:r>
            <a:endParaRPr lang="en-US" dirty="0"/>
          </a:p>
        </p:txBody>
      </p:sp>
      <p:sp>
        <p:nvSpPr>
          <p:cNvPr id="21" name="TextBox 20"/>
          <p:cNvSpPr txBox="1"/>
          <p:nvPr/>
        </p:nvSpPr>
        <p:spPr>
          <a:xfrm>
            <a:off x="6976567" y="4648200"/>
            <a:ext cx="1481633" cy="369332"/>
          </a:xfrm>
          <a:prstGeom prst="rect">
            <a:avLst/>
          </a:prstGeom>
          <a:noFill/>
        </p:spPr>
        <p:txBody>
          <a:bodyPr wrap="none" rtlCol="0">
            <a:spAutoFit/>
          </a:bodyPr>
          <a:lstStyle/>
          <a:p>
            <a:r>
              <a:rPr lang="en-US" dirty="0" smtClean="0"/>
              <a:t>Nikita </a:t>
            </a:r>
            <a:r>
              <a:rPr lang="en-US" dirty="0" err="1" smtClean="0"/>
              <a:t>Borisov</a:t>
            </a:r>
            <a:endParaRPr lang="en-US" dirty="0"/>
          </a:p>
        </p:txBody>
      </p:sp>
      <p:pic>
        <p:nvPicPr>
          <p:cNvPr id="25" name="Picture 24" descr="berkeley-text.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291570"/>
            <a:ext cx="1374692" cy="1432830"/>
          </a:xfrm>
          <a:prstGeom prst="rect">
            <a:avLst/>
          </a:prstGeom>
        </p:spPr>
      </p:pic>
      <p:sp>
        <p:nvSpPr>
          <p:cNvPr id="26" name="TextBox 25"/>
          <p:cNvSpPr txBox="1"/>
          <p:nvPr/>
        </p:nvSpPr>
        <p:spPr>
          <a:xfrm>
            <a:off x="2961840" y="4648200"/>
            <a:ext cx="1229160" cy="369332"/>
          </a:xfrm>
          <a:prstGeom prst="rect">
            <a:avLst/>
          </a:prstGeom>
          <a:noFill/>
        </p:spPr>
        <p:txBody>
          <a:bodyPr wrap="none" rtlCol="0">
            <a:spAutoFit/>
          </a:bodyPr>
          <a:lstStyle/>
          <a:p>
            <a:r>
              <a:rPr lang="en-US" dirty="0" smtClean="0"/>
              <a:t>Sonia </a:t>
            </a:r>
            <a:r>
              <a:rPr lang="en-US" dirty="0" err="1" smtClean="0"/>
              <a:t>Jahid</a:t>
            </a:r>
            <a:endParaRPr lang="en-US" dirty="0"/>
          </a:p>
        </p:txBody>
      </p:sp>
      <p:pic>
        <p:nvPicPr>
          <p:cNvPr id="29" name="Picture 28" descr="shirin.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3293533"/>
            <a:ext cx="1430867" cy="1430867"/>
          </a:xfrm>
          <a:prstGeom prst="rect">
            <a:avLst/>
          </a:prstGeom>
        </p:spPr>
      </p:pic>
      <p:pic>
        <p:nvPicPr>
          <p:cNvPr id="14" name="Picture 13" descr="uiuc 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 y="6400800"/>
            <a:ext cx="1697064" cy="381000"/>
          </a:xfrm>
          <a:prstGeom prst="rect">
            <a:avLst/>
          </a:prstGeom>
        </p:spPr>
      </p:pic>
      <p:pic>
        <p:nvPicPr>
          <p:cNvPr id="16" name="Picture 15" descr="berkeley-text.gi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6400800"/>
            <a:ext cx="1371600" cy="431800"/>
          </a:xfrm>
          <a:prstGeom prst="rect">
            <a:avLst/>
          </a:prstGeom>
        </p:spPr>
      </p:pic>
    </p:spTree>
    <p:extLst>
      <p:ext uri="{BB962C8B-B14F-4D97-AF65-F5344CB8AC3E}">
        <p14:creationId xmlns:p14="http://schemas.microsoft.com/office/powerpoint/2010/main" val="1414871846"/>
      </p:ext>
    </p:extLst>
  </p:cSld>
  <p:clrMapOvr>
    <a:masterClrMapping/>
  </p:clrMapOvr>
  <mc:AlternateContent xmlns:mc="http://schemas.openxmlformats.org/markup-compatibility/2006" xmlns:p14="http://schemas.microsoft.com/office/powerpoint/2010/main">
    <mc:Choice Requires="p14">
      <p:transition spd="slow" p14:dur="2000" advTm="26307"/>
    </mc:Choice>
    <mc:Fallback xmlns="">
      <p:transition xmlns:p14="http://schemas.microsoft.com/office/powerpoint/2010/main" spd="slow" advTm="2630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1"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Autofit/>
          </a:bodyPr>
          <a:lstStyle/>
          <a:p>
            <a:r>
              <a:rPr lang="en-US" sz="3600" dirty="0" smtClean="0">
                <a:solidFill>
                  <a:srgbClr val="C00000"/>
                </a:solidFill>
              </a:rPr>
              <a:t>But at the cost of </a:t>
            </a:r>
            <a:r>
              <a:rPr lang="en-US" sz="3600" dirty="0" smtClean="0">
                <a:solidFill>
                  <a:srgbClr val="C00000"/>
                </a:solidFill>
              </a:rPr>
              <a:t>privacy</a:t>
            </a:r>
            <a:r>
              <a:rPr lang="en-US" sz="3600" dirty="0" smtClean="0">
                <a:solidFill>
                  <a:srgbClr val="C00000"/>
                </a:solidFill>
              </a:rPr>
              <a:t>:</a:t>
            </a:r>
            <a:br>
              <a:rPr lang="en-US" sz="3600" dirty="0" smtClean="0">
                <a:solidFill>
                  <a:srgbClr val="C00000"/>
                </a:solidFill>
              </a:rPr>
            </a:br>
            <a:r>
              <a:rPr lang="en-US" sz="3600" dirty="0" smtClean="0">
                <a:solidFill>
                  <a:srgbClr val="C00000"/>
                </a:solidFill>
              </a:rPr>
              <a:t>Users are not in control of their </a:t>
            </a:r>
            <a:r>
              <a:rPr lang="en-US" sz="3600" dirty="0" smtClean="0">
                <a:solidFill>
                  <a:srgbClr val="C00000"/>
                </a:solidFill>
              </a:rPr>
              <a:t>data</a:t>
            </a:r>
            <a:endParaRPr lang="en-US" sz="36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7" name="Picture 6" descr="Screen Shot 2012-12-03 at 12.55.04 PM co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066800"/>
            <a:ext cx="5105400" cy="3662092"/>
          </a:xfrm>
          <a:prstGeom prst="rect">
            <a:avLst/>
          </a:prstGeom>
        </p:spPr>
      </p:pic>
      <p:pic>
        <p:nvPicPr>
          <p:cNvPr id="16" name="Picture 15" descr="Screen Shot 2012-12-03 at 1.13.0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99" y="4818348"/>
            <a:ext cx="5591267" cy="1277652"/>
          </a:xfrm>
          <a:prstGeom prst="rect">
            <a:avLst/>
          </a:prstGeom>
        </p:spPr>
      </p:pic>
      <p:grpSp>
        <p:nvGrpSpPr>
          <p:cNvPr id="20" name="Group 19"/>
          <p:cNvGrpSpPr/>
          <p:nvPr/>
        </p:nvGrpSpPr>
        <p:grpSpPr>
          <a:xfrm>
            <a:off x="3276600" y="2057400"/>
            <a:ext cx="5829300" cy="2743200"/>
            <a:chOff x="2895600" y="1600200"/>
            <a:chExt cx="6172200" cy="3077190"/>
          </a:xfrm>
        </p:grpSpPr>
        <p:pic>
          <p:nvPicPr>
            <p:cNvPr id="17" name="Picture 16" descr="Screen Shot 2012-12-03 at 1.15.1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1600200"/>
              <a:ext cx="6172200" cy="1219200"/>
            </a:xfrm>
            <a:prstGeom prst="rect">
              <a:avLst/>
            </a:prstGeom>
          </p:spPr>
        </p:pic>
        <p:pic>
          <p:nvPicPr>
            <p:cNvPr id="19" name="Picture 18" descr="Screen Shot 2012-12-03 at 1.19.11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0" y="2743200"/>
              <a:ext cx="6162862" cy="1934190"/>
            </a:xfrm>
            <a:prstGeom prst="rect">
              <a:avLst/>
            </a:prstGeom>
          </p:spPr>
        </p:pic>
      </p:grpSp>
      <p:sp>
        <p:nvSpPr>
          <p:cNvPr id="5" name="Rectangle 4"/>
          <p:cNvSpPr/>
          <p:nvPr/>
        </p:nvSpPr>
        <p:spPr>
          <a:xfrm>
            <a:off x="3276600" y="3657600"/>
            <a:ext cx="4724400" cy="12192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n>
                  <a:solidFill>
                    <a:schemeClr val="tx1"/>
                  </a:solidFill>
                </a:ln>
                <a:solidFill>
                  <a:srgbClr val="000000"/>
                </a:solidFill>
              </a:rPr>
              <a:t>You give Google a worldwide license to use, host, store, reproduce, modify, create derivative works, communicate, publish, publicly perform, publicly display and distribute such content.</a:t>
            </a:r>
            <a:endParaRPr lang="en-US" sz="1600" dirty="0">
              <a:ln>
                <a:solidFill>
                  <a:schemeClr val="tx1"/>
                </a:solidFill>
              </a:ln>
              <a:solidFill>
                <a:srgbClr val="000000"/>
              </a:solidFill>
            </a:endParaRPr>
          </a:p>
        </p:txBody>
      </p:sp>
      <p:sp>
        <p:nvSpPr>
          <p:cNvPr id="18" name="Rectangle 17"/>
          <p:cNvSpPr/>
          <p:nvPr/>
        </p:nvSpPr>
        <p:spPr>
          <a:xfrm>
            <a:off x="1143000" y="5410200"/>
            <a:ext cx="5562600" cy="685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ln>
                  <a:solidFill>
                    <a:schemeClr val="tx1"/>
                  </a:solidFill>
                </a:ln>
                <a:solidFill>
                  <a:schemeClr val="tx1"/>
                </a:solidFill>
              </a:rPr>
              <a:t>our partners, the advertisers that purchase ads on the site and the developers that build the games, application and websites you use.</a:t>
            </a:r>
            <a:endParaRPr lang="en-US" sz="1600" dirty="0">
              <a:ln>
                <a:solidFill>
                  <a:schemeClr val="tx1"/>
                </a:solidFill>
              </a:ln>
              <a:solidFill>
                <a:schemeClr val="tx1"/>
              </a:solidFill>
            </a:endParaRPr>
          </a:p>
        </p:txBody>
      </p:sp>
    </p:spTree>
    <p:extLst>
      <p:ext uri="{BB962C8B-B14F-4D97-AF65-F5344CB8AC3E}">
        <p14:creationId xmlns:p14="http://schemas.microsoft.com/office/powerpoint/2010/main" val="218838540"/>
      </p:ext>
    </p:extLst>
  </p:cSld>
  <p:clrMapOvr>
    <a:masterClrMapping/>
  </p:clrMapOvr>
  <mc:AlternateContent xmlns:mc="http://schemas.openxmlformats.org/markup-compatibility/2006" xmlns:p14="http://schemas.microsoft.com/office/powerpoint/2010/main">
    <mc:Choice Requires="p14">
      <p:transition spd="slow" p14:dur="2000" advTm="29228"/>
    </mc:Choice>
    <mc:Fallback xmlns="">
      <p:transition xmlns:p14="http://schemas.microsoft.com/office/powerpoint/2010/main" spd="slow" advTm="2922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par>
                          <p:cTn id="11" fill="hold">
                            <p:stCondLst>
                              <p:cond delay="0"/>
                            </p:stCondLst>
                            <p:childTnLst>
                              <p:par>
                                <p:cTn id="12" presetID="6" presetClass="emph" presetSubtype="0" fill="hold" grpId="0" nodeType="afterEffect">
                                  <p:stCondLst>
                                    <p:cond delay="0"/>
                                  </p:stCondLst>
                                  <p:childTnLst>
                                    <p:animScale>
                                      <p:cBhvr>
                                        <p:cTn id="13" dur="1000" fill="hold"/>
                                        <p:tgtEl>
                                          <p:spTgt spid="18"/>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1"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xit" presetSubtype="0" fill="hold" grpId="2"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par>
                          <p:cTn id="23" fill="hold">
                            <p:stCondLst>
                              <p:cond delay="0"/>
                            </p:stCondLst>
                            <p:childTnLst>
                              <p:par>
                                <p:cTn id="24" presetID="6" presetClass="emph" presetSubtype="0" fill="hold" grpId="0" nodeType="afterEffect">
                                  <p:stCondLst>
                                    <p:cond delay="0"/>
                                  </p:stCondLst>
                                  <p:childTnLst>
                                    <p:animScale>
                                      <p:cBhvr>
                                        <p:cTn id="25" dur="1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8" grpId="0" animBg="1"/>
      <p:bldP spid="18" grpId="1" animBg="1"/>
      <p:bldP spid="18"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610600" cy="5181600"/>
          </a:xfrm>
        </p:spPr>
        <p:txBody>
          <a:bodyPr>
            <a:noAutofit/>
          </a:bodyPr>
          <a:lstStyle/>
          <a:p>
            <a:pPr marL="0" indent="0"/>
            <a:r>
              <a:rPr lang="en-US" dirty="0" smtClean="0">
                <a:solidFill>
                  <a:srgbClr val="C00000"/>
                </a:solidFill>
              </a:rPr>
              <a:t>Objective </a:t>
            </a:r>
            <a:r>
              <a:rPr lang="en-US" sz="3600" dirty="0" smtClean="0">
                <a:solidFill>
                  <a:srgbClr val="C00000"/>
                </a:solidFill>
              </a:rPr>
              <a:t/>
            </a:r>
            <a:br>
              <a:rPr lang="en-US" sz="3600" dirty="0" smtClean="0">
                <a:solidFill>
                  <a:srgbClr val="C00000"/>
                </a:solidFill>
              </a:rPr>
            </a:br>
            <a:r>
              <a:rPr lang="en-US" sz="3200" dirty="0" smtClean="0">
                <a:solidFill>
                  <a:srgbClr val="C00000"/>
                </a:solidFill>
              </a:rPr>
              <a:t/>
            </a:r>
            <a:br>
              <a:rPr lang="en-US" sz="3200" dirty="0" smtClean="0">
                <a:solidFill>
                  <a:srgbClr val="C00000"/>
                </a:solidFill>
              </a:rPr>
            </a:br>
            <a:r>
              <a:rPr lang="en-US" sz="3000" b="0" i="1" dirty="0" smtClean="0"/>
              <a:t>A </a:t>
            </a:r>
            <a:r>
              <a:rPr lang="en-US" sz="3000" i="1" dirty="0" smtClean="0"/>
              <a:t>decentralized</a:t>
            </a:r>
            <a:r>
              <a:rPr lang="en-US" sz="3000" b="0" i="1" dirty="0" smtClean="0"/>
              <a:t> </a:t>
            </a:r>
            <a:r>
              <a:rPr lang="en-US" sz="3000" i="1" dirty="0" smtClean="0"/>
              <a:t>and efficient architecture</a:t>
            </a:r>
            <a:r>
              <a:rPr lang="en-US" sz="3000" b="0" i="1" dirty="0" smtClean="0"/>
              <a:t> for social networking that provides strong </a:t>
            </a:r>
            <a:r>
              <a:rPr lang="en-US" sz="3000" i="1" dirty="0" smtClean="0"/>
              <a:t>security and privacy</a:t>
            </a:r>
            <a:r>
              <a:rPr lang="en-US" sz="3000" b="0" i="1" dirty="0" smtClean="0"/>
              <a:t> guarantees</a:t>
            </a:r>
            <a:endParaRPr lang="en-US" sz="3000" b="0"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605444550"/>
      </p:ext>
    </p:extLst>
  </p:cSld>
  <p:clrMapOvr>
    <a:masterClrMapping/>
  </p:clrMapOvr>
  <mc:AlternateContent xmlns:mc="http://schemas.openxmlformats.org/markup-compatibility/2006" xmlns:p14="http://schemas.microsoft.com/office/powerpoint/2010/main">
    <mc:Choice Requires="p14">
      <p:transition spd="slow" p14:dur="2000" advTm="30592"/>
    </mc:Choice>
    <mc:Fallback xmlns="">
      <p:transition xmlns:p14="http://schemas.microsoft.com/office/powerpoint/2010/main" spd="slow" advTm="30592"/>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dirty="0">
                <a:solidFill>
                  <a:srgbClr val="C00000"/>
                </a:solidFill>
              </a:rPr>
              <a:t>Security </a:t>
            </a:r>
            <a:r>
              <a:rPr lang="en-US" sz="3600" dirty="0" smtClean="0">
                <a:solidFill>
                  <a:srgbClr val="C00000"/>
                </a:solidFill>
              </a:rPr>
              <a:t>and </a:t>
            </a:r>
            <a:r>
              <a:rPr lang="en-US" sz="3600" dirty="0" smtClean="0">
                <a:solidFill>
                  <a:srgbClr val="C00000"/>
                </a:solidFill>
              </a:rPr>
              <a:t>Privacy Requirements</a:t>
            </a:r>
            <a:endParaRPr lang="en-US" sz="36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5" name="Text Box 118"/>
          <p:cNvSpPr txBox="1">
            <a:spLocks noGrp="1" noChangeArrowheads="1"/>
          </p:cNvSpPr>
          <p:nvPr>
            <p:ph idx="1"/>
          </p:nvPr>
        </p:nvSpPr>
        <p:spPr bwMode="auto">
          <a:xfrm>
            <a:off x="457200" y="609600"/>
            <a:ext cx="8229600" cy="5385007"/>
          </a:xfrm>
          <a:prstGeom prst="rect">
            <a:avLst/>
          </a:prstGeom>
          <a:noFill/>
          <a:ln w="9525">
            <a:noFill/>
            <a:miter lim="800000"/>
            <a:headEnd/>
            <a:tailEnd/>
          </a:ln>
          <a:effectLst/>
        </p:spPr>
        <p:txBody>
          <a:bodyPr lIns="91384" tIns="45692" rIns="91384" bIns="45692">
            <a:spAutoFit/>
          </a:bodyPr>
          <a:lstStyle/>
          <a:p>
            <a:pPr marL="52388" indent="0">
              <a:lnSpc>
                <a:spcPct val="90000"/>
              </a:lnSpc>
              <a:buNone/>
              <a:defRPr/>
            </a:pPr>
            <a:r>
              <a:rPr lang="en-US" sz="2400" b="1" dirty="0" smtClean="0">
                <a:cs typeface="+mn-cs"/>
              </a:rPr>
              <a:t>Confidentiality</a:t>
            </a:r>
            <a:endParaRPr lang="en-US" sz="2400" dirty="0" smtClean="0">
              <a:cs typeface="+mn-cs"/>
            </a:endParaRPr>
          </a:p>
          <a:p>
            <a:pPr marL="452438" lvl="2" indent="0">
              <a:lnSpc>
                <a:spcPct val="90000"/>
              </a:lnSpc>
              <a:buNone/>
              <a:defRPr/>
            </a:pPr>
            <a:r>
              <a:rPr lang="en-US" sz="2000" dirty="0" smtClean="0"/>
              <a:t>Content </a:t>
            </a:r>
            <a:r>
              <a:rPr lang="en-US" sz="2000" dirty="0"/>
              <a:t>should be accessible to only those who are </a:t>
            </a:r>
            <a:r>
              <a:rPr lang="en-US" sz="2000" dirty="0" smtClean="0"/>
              <a:t>authorized</a:t>
            </a:r>
            <a:endParaRPr lang="en-US" sz="2400" dirty="0">
              <a:cs typeface="+mn-cs"/>
            </a:endParaRPr>
          </a:p>
          <a:p>
            <a:pPr marL="52388" indent="0">
              <a:lnSpc>
                <a:spcPct val="90000"/>
              </a:lnSpc>
              <a:buNone/>
              <a:defRPr/>
            </a:pPr>
            <a:r>
              <a:rPr lang="en-US" sz="2400" b="1" dirty="0" smtClean="0">
                <a:cs typeface="+mn-cs"/>
              </a:rPr>
              <a:t>Integrity</a:t>
            </a:r>
            <a:endParaRPr lang="en-US" sz="2400" dirty="0" smtClean="0">
              <a:cs typeface="+mn-cs"/>
            </a:endParaRPr>
          </a:p>
          <a:p>
            <a:pPr marL="452438" lvl="1" indent="0">
              <a:lnSpc>
                <a:spcPct val="90000"/>
              </a:lnSpc>
              <a:buNone/>
              <a:defRPr/>
            </a:pPr>
            <a:r>
              <a:rPr lang="en-US" sz="2000" dirty="0" smtClean="0"/>
              <a:t>No one should be able </a:t>
            </a:r>
            <a:r>
              <a:rPr lang="en-US" sz="2000" dirty="0" smtClean="0">
                <a:cs typeface="+mn-cs"/>
              </a:rPr>
              <a:t>to </a:t>
            </a:r>
            <a:r>
              <a:rPr lang="en-US" sz="2000" dirty="0">
                <a:cs typeface="+mn-cs"/>
              </a:rPr>
              <a:t>perform unauthorized updates to the </a:t>
            </a:r>
            <a:r>
              <a:rPr lang="en-US" sz="2000" dirty="0" smtClean="0">
                <a:cs typeface="+mn-cs"/>
              </a:rPr>
              <a:t>data</a:t>
            </a:r>
            <a:endParaRPr lang="en-US" sz="2000" dirty="0">
              <a:cs typeface="+mn-cs"/>
            </a:endParaRPr>
          </a:p>
          <a:p>
            <a:pPr marL="52388" indent="0">
              <a:lnSpc>
                <a:spcPct val="90000"/>
              </a:lnSpc>
              <a:buNone/>
              <a:defRPr/>
            </a:pPr>
            <a:r>
              <a:rPr lang="en-US" sz="2400" b="1" dirty="0" smtClean="0">
                <a:cs typeface="+mn-cs"/>
              </a:rPr>
              <a:t>Availability</a:t>
            </a:r>
            <a:endParaRPr lang="en-US" sz="2400" dirty="0" smtClean="0">
              <a:cs typeface="+mn-cs"/>
            </a:endParaRPr>
          </a:p>
          <a:p>
            <a:pPr marL="452438" lvl="1" indent="0">
              <a:lnSpc>
                <a:spcPct val="90000"/>
              </a:lnSpc>
              <a:buNone/>
              <a:defRPr/>
            </a:pPr>
            <a:r>
              <a:rPr lang="en-US" sz="2000" dirty="0" smtClean="0">
                <a:cs typeface="+mn-cs"/>
              </a:rPr>
              <a:t>User </a:t>
            </a:r>
            <a:r>
              <a:rPr lang="en-US" sz="2000" dirty="0">
                <a:cs typeface="+mn-cs"/>
              </a:rPr>
              <a:t>content should remain available, even if the owner is offline, and despite potential malicious attempts to destroy the </a:t>
            </a:r>
            <a:r>
              <a:rPr lang="en-US" sz="2000" dirty="0" smtClean="0">
                <a:cs typeface="+mn-cs"/>
              </a:rPr>
              <a:t>data</a:t>
            </a:r>
            <a:endParaRPr lang="en-US" sz="2000" dirty="0">
              <a:cs typeface="+mn-cs"/>
            </a:endParaRPr>
          </a:p>
          <a:p>
            <a:pPr marL="52388" indent="0">
              <a:lnSpc>
                <a:spcPct val="90000"/>
              </a:lnSpc>
              <a:buNone/>
              <a:defRPr/>
            </a:pPr>
            <a:r>
              <a:rPr lang="en-US" sz="2400" b="1" dirty="0" smtClean="0">
                <a:cs typeface="+mn-cs"/>
              </a:rPr>
              <a:t>Flexible Policies</a:t>
            </a:r>
            <a:r>
              <a:rPr lang="en-US" sz="2400" dirty="0" smtClean="0">
                <a:cs typeface="+mn-cs"/>
              </a:rPr>
              <a:t> </a:t>
            </a:r>
          </a:p>
          <a:p>
            <a:pPr marL="452438" lvl="1" indent="0">
              <a:lnSpc>
                <a:spcPct val="90000"/>
              </a:lnSpc>
              <a:buNone/>
              <a:defRPr/>
            </a:pPr>
            <a:r>
              <a:rPr lang="en-US" sz="2000" dirty="0" smtClean="0">
                <a:cs typeface="+mn-cs"/>
              </a:rPr>
              <a:t>Fine </a:t>
            </a:r>
            <a:r>
              <a:rPr lang="en-US" sz="2000" dirty="0">
                <a:cs typeface="+mn-cs"/>
              </a:rPr>
              <a:t>grained access </a:t>
            </a:r>
            <a:r>
              <a:rPr lang="en-US" sz="2000" dirty="0" smtClean="0">
                <a:cs typeface="+mn-cs"/>
              </a:rPr>
              <a:t>control, e.g</a:t>
            </a:r>
            <a:r>
              <a:rPr lang="en-US" sz="2000" dirty="0">
                <a:cs typeface="+mn-cs"/>
              </a:rPr>
              <a:t>.,“(friend AND co-worker) OR family”</a:t>
            </a:r>
          </a:p>
          <a:p>
            <a:pPr marL="52388" indent="0">
              <a:lnSpc>
                <a:spcPct val="90000"/>
              </a:lnSpc>
              <a:buNone/>
              <a:defRPr/>
            </a:pPr>
            <a:r>
              <a:rPr lang="en-US" sz="2400" b="1" dirty="0" smtClean="0">
                <a:cs typeface="+mn-cs"/>
              </a:rPr>
              <a:t>Relationship Privacy</a:t>
            </a:r>
            <a:endParaRPr lang="en-US" sz="2400" dirty="0" smtClean="0">
              <a:cs typeface="+mn-cs"/>
            </a:endParaRPr>
          </a:p>
          <a:p>
            <a:pPr marL="452438" lvl="1" indent="0">
              <a:lnSpc>
                <a:spcPct val="90000"/>
              </a:lnSpc>
              <a:buNone/>
              <a:defRPr/>
            </a:pPr>
            <a:r>
              <a:rPr lang="en-US" sz="2000" dirty="0" smtClean="0">
                <a:cs typeface="+mn-cs"/>
              </a:rPr>
              <a:t>Relationships </a:t>
            </a:r>
            <a:r>
              <a:rPr lang="en-US" sz="2000" dirty="0">
                <a:cs typeface="+mn-cs"/>
              </a:rPr>
              <a:t>between users should remain hidden from third </a:t>
            </a:r>
            <a:r>
              <a:rPr lang="en-US" sz="2000" dirty="0" smtClean="0">
                <a:cs typeface="+mn-cs"/>
              </a:rPr>
              <a:t>parties</a:t>
            </a:r>
          </a:p>
          <a:p>
            <a:pPr marL="52388" indent="0">
              <a:lnSpc>
                <a:spcPct val="90000"/>
              </a:lnSpc>
              <a:buNone/>
              <a:defRPr/>
            </a:pPr>
            <a:r>
              <a:rPr lang="en-US" sz="2400" b="1" i="1" dirty="0" smtClean="0"/>
              <a:t>Adversary model</a:t>
            </a:r>
            <a:endParaRPr lang="en-US" sz="2400" i="1" dirty="0"/>
          </a:p>
          <a:p>
            <a:pPr marL="400050" lvl="1" indent="0">
              <a:lnSpc>
                <a:spcPct val="90000"/>
              </a:lnSpc>
              <a:buNone/>
            </a:pPr>
            <a:r>
              <a:rPr lang="en-US" sz="2000" dirty="0" smtClean="0"/>
              <a:t>Storage nodes untrusted with </a:t>
            </a:r>
            <a:r>
              <a:rPr lang="en-US" sz="2000" dirty="0" smtClean="0"/>
              <a:t>data &amp; relationships, </a:t>
            </a:r>
            <a:r>
              <a:rPr lang="en-US" sz="2000" dirty="0" smtClean="0"/>
              <a:t>social contacts trusted </a:t>
            </a:r>
          </a:p>
          <a:p>
            <a:pPr marL="400050" lvl="1" indent="0">
              <a:lnSpc>
                <a:spcPct val="90000"/>
              </a:lnSpc>
              <a:buNone/>
            </a:pPr>
            <a:r>
              <a:rPr lang="en-US" sz="2000" dirty="0" smtClean="0"/>
              <a:t>DHTs </a:t>
            </a:r>
            <a:r>
              <a:rPr lang="en-US" sz="2000" dirty="0" smtClean="0"/>
              <a:t>can tolerate up </a:t>
            </a:r>
            <a:r>
              <a:rPr lang="en-US" sz="2000" dirty="0"/>
              <a:t>to 25% of malicious </a:t>
            </a:r>
            <a:r>
              <a:rPr lang="en-US" sz="2000" dirty="0" smtClean="0"/>
              <a:t>nodes, focus </a:t>
            </a:r>
            <a:r>
              <a:rPr lang="en-US" sz="2000" dirty="0"/>
              <a:t>is not on routing-based attacks, Sybil </a:t>
            </a:r>
            <a:r>
              <a:rPr lang="en-US" sz="2000" dirty="0" smtClean="0"/>
              <a:t>or </a:t>
            </a:r>
            <a:r>
              <a:rPr lang="en-US" sz="2000" dirty="0" err="1"/>
              <a:t>DoS</a:t>
            </a:r>
            <a:r>
              <a:rPr lang="en-US" sz="2000" dirty="0"/>
              <a:t> </a:t>
            </a:r>
            <a:r>
              <a:rPr lang="en-US" sz="2000" dirty="0" smtClean="0"/>
              <a:t>attacks</a:t>
            </a:r>
            <a:endParaRPr lang="en-US" sz="2000" dirty="0"/>
          </a:p>
        </p:txBody>
      </p:sp>
    </p:spTree>
    <p:extLst>
      <p:ext uri="{BB962C8B-B14F-4D97-AF65-F5344CB8AC3E}">
        <p14:creationId xmlns:p14="http://schemas.microsoft.com/office/powerpoint/2010/main" val="3864330216"/>
      </p:ext>
    </p:extLst>
  </p:cSld>
  <p:clrMapOvr>
    <a:masterClrMapping/>
  </p:clrMapOvr>
  <mc:AlternateContent xmlns:mc="http://schemas.openxmlformats.org/markup-compatibility/2006" xmlns:p14="http://schemas.microsoft.com/office/powerpoint/2010/main">
    <mc:Choice Requires="p14">
      <p:transition spd="slow" p14:dur="2000" advTm="11548"/>
    </mc:Choice>
    <mc:Fallback xmlns="">
      <p:transition xmlns:p14="http://schemas.microsoft.com/office/powerpoint/2010/main" spd="slow" advTm="11548"/>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15962"/>
          </a:xfrm>
        </p:spPr>
        <p:txBody>
          <a:bodyPr>
            <a:noAutofit/>
          </a:bodyPr>
          <a:lstStyle/>
          <a:p>
            <a:r>
              <a:rPr lang="en-US" sz="3400" dirty="0" smtClean="0">
                <a:solidFill>
                  <a:srgbClr val="C00000"/>
                </a:solidFill>
              </a:rPr>
              <a:t>Existing mechanisms for decentralized </a:t>
            </a:r>
            <a:br>
              <a:rPr lang="en-US" sz="3400" dirty="0" smtClean="0">
                <a:solidFill>
                  <a:srgbClr val="C00000"/>
                </a:solidFill>
              </a:rPr>
            </a:br>
            <a:r>
              <a:rPr lang="en-US" sz="3400" dirty="0" smtClean="0">
                <a:solidFill>
                  <a:srgbClr val="C00000"/>
                </a:solidFill>
              </a:rPr>
              <a:t>privacy-preserving social networking</a:t>
            </a:r>
            <a:endParaRPr lang="en-US" sz="34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5" name="Text Box 118"/>
          <p:cNvSpPr txBox="1">
            <a:spLocks noGrp="1" noChangeArrowheads="1"/>
          </p:cNvSpPr>
          <p:nvPr>
            <p:ph idx="1"/>
          </p:nvPr>
        </p:nvSpPr>
        <p:spPr bwMode="auto">
          <a:xfrm>
            <a:off x="762000" y="1086299"/>
            <a:ext cx="8686800" cy="5164434"/>
          </a:xfrm>
          <a:prstGeom prst="rect">
            <a:avLst/>
          </a:prstGeom>
          <a:noFill/>
          <a:ln w="9525">
            <a:noFill/>
            <a:miter lim="800000"/>
            <a:headEnd/>
            <a:tailEnd/>
          </a:ln>
          <a:effectLst/>
        </p:spPr>
        <p:txBody>
          <a:bodyPr wrap="square" lIns="91384" tIns="45692" rIns="91384" bIns="45692">
            <a:spAutoFit/>
          </a:bodyPr>
          <a:lstStyle/>
          <a:p>
            <a:pPr>
              <a:buFont typeface="Wingdings" charset="2"/>
              <a:buChar char="Ø"/>
            </a:pPr>
            <a:r>
              <a:rPr lang="en-US" sz="2800" b="1" dirty="0" smtClean="0"/>
              <a:t>Without </a:t>
            </a:r>
            <a:r>
              <a:rPr lang="en-US" sz="2800" b="1" dirty="0"/>
              <a:t>support for </a:t>
            </a:r>
            <a:r>
              <a:rPr lang="en-US" sz="2800" b="1" dirty="0" smtClean="0"/>
              <a:t>encryption</a:t>
            </a:r>
          </a:p>
          <a:p>
            <a:pPr lvl="1">
              <a:buFont typeface="Lucida Grande"/>
              <a:buChar char="-"/>
            </a:pPr>
            <a:r>
              <a:rPr lang="en-US" sz="2400" dirty="0" smtClean="0"/>
              <a:t>Diaspora </a:t>
            </a:r>
            <a:r>
              <a:rPr lang="en-US" sz="2400" dirty="0"/>
              <a:t>[</a:t>
            </a:r>
            <a:r>
              <a:rPr lang="en-US" sz="2400" dirty="0">
                <a:cs typeface="Courier"/>
              </a:rPr>
              <a:t>http://</a:t>
            </a:r>
            <a:r>
              <a:rPr lang="en-US" sz="2400" dirty="0" err="1">
                <a:cs typeface="Courier"/>
              </a:rPr>
              <a:t>joindiaspora.com</a:t>
            </a:r>
            <a:r>
              <a:rPr lang="en-US" sz="2400" dirty="0" smtClean="0"/>
              <a:t>] </a:t>
            </a:r>
            <a:endParaRPr lang="en-US" sz="2400" dirty="0" smtClean="0"/>
          </a:p>
          <a:p>
            <a:pPr lvl="2">
              <a:buFont typeface="Lucida Grande"/>
              <a:buChar char="-"/>
            </a:pPr>
            <a:r>
              <a:rPr lang="en-US" sz="2000" dirty="0" smtClean="0"/>
              <a:t>“…barring </a:t>
            </a:r>
            <a:r>
              <a:rPr lang="en-US" sz="2000" dirty="0"/>
              <a:t>some </a:t>
            </a:r>
            <a:r>
              <a:rPr lang="en-US" sz="2000" b="1" dirty="0"/>
              <a:t>revolutionary</a:t>
            </a:r>
            <a:r>
              <a:rPr lang="en-US" sz="2000" dirty="0"/>
              <a:t> design as yet unthought-</a:t>
            </a:r>
            <a:r>
              <a:rPr lang="en-US" sz="2000" dirty="0" smtClean="0"/>
              <a:t>of…”</a:t>
            </a:r>
            <a:endParaRPr lang="en-US" sz="2000" dirty="0"/>
          </a:p>
          <a:p>
            <a:pPr lvl="1">
              <a:buFont typeface="Lucida Grande"/>
              <a:buChar char="-"/>
            </a:pPr>
            <a:r>
              <a:rPr lang="en-US" sz="2400" dirty="0" err="1"/>
              <a:t>LotusNet</a:t>
            </a:r>
            <a:r>
              <a:rPr lang="en-US" sz="2400" dirty="0"/>
              <a:t> [Aiello et al. ’12</a:t>
            </a:r>
            <a:r>
              <a:rPr lang="en-US" sz="2400" dirty="0" smtClean="0"/>
              <a:t>]</a:t>
            </a:r>
            <a:endParaRPr lang="en-US" sz="2400" dirty="0"/>
          </a:p>
          <a:p>
            <a:pPr>
              <a:buFont typeface="Wingdings" charset="2"/>
              <a:buChar char="Ø"/>
            </a:pPr>
            <a:r>
              <a:rPr lang="en-US" sz="2800" b="1" dirty="0" smtClean="0"/>
              <a:t>Lack fine</a:t>
            </a:r>
            <a:r>
              <a:rPr lang="en-US" sz="2800" b="1" dirty="0"/>
              <a:t>-grained </a:t>
            </a:r>
            <a:r>
              <a:rPr lang="en-US" sz="2800" b="1" dirty="0" smtClean="0"/>
              <a:t>policies</a:t>
            </a:r>
          </a:p>
          <a:p>
            <a:pPr lvl="1">
              <a:buFont typeface="Lucida Grande"/>
              <a:buChar char="-"/>
            </a:pPr>
            <a:r>
              <a:rPr lang="en-US" sz="2400" dirty="0" err="1" smtClean="0"/>
              <a:t>SafeBook</a:t>
            </a:r>
            <a:r>
              <a:rPr lang="en-US" sz="2400" dirty="0" smtClean="0"/>
              <a:t> </a:t>
            </a:r>
            <a:r>
              <a:rPr lang="en-US" sz="2400" dirty="0"/>
              <a:t>[</a:t>
            </a:r>
            <a:r>
              <a:rPr lang="en-US" sz="2400" dirty="0" err="1"/>
              <a:t>Cutillo</a:t>
            </a:r>
            <a:r>
              <a:rPr lang="en-US" sz="2400" dirty="0"/>
              <a:t> et al. ’09 </a:t>
            </a:r>
            <a:r>
              <a:rPr lang="en-US" sz="2400" dirty="0" smtClean="0"/>
              <a:t>], </a:t>
            </a:r>
            <a:r>
              <a:rPr lang="en-US" sz="2400" dirty="0" err="1" smtClean="0"/>
              <a:t>PeerSoN</a:t>
            </a:r>
            <a:r>
              <a:rPr lang="en-US" sz="2400" dirty="0" smtClean="0"/>
              <a:t> </a:t>
            </a:r>
            <a:r>
              <a:rPr lang="en-US" sz="2400" dirty="0"/>
              <a:t>[</a:t>
            </a:r>
            <a:r>
              <a:rPr lang="en-US" sz="2400" dirty="0" err="1"/>
              <a:t>Buchegger</a:t>
            </a:r>
            <a:r>
              <a:rPr lang="en-US" sz="2400" dirty="0"/>
              <a:t> et al. ’09</a:t>
            </a:r>
            <a:r>
              <a:rPr lang="en-US" sz="2400" dirty="0" smtClean="0"/>
              <a:t>]</a:t>
            </a:r>
            <a:endParaRPr lang="en-US" sz="2400" dirty="0"/>
          </a:p>
          <a:p>
            <a:pPr>
              <a:buFont typeface="Wingdings" charset="2"/>
              <a:buChar char="Ø"/>
            </a:pPr>
            <a:r>
              <a:rPr lang="en-US" sz="2800" b="1" dirty="0" smtClean="0"/>
              <a:t>Better policies, but high overhead of </a:t>
            </a:r>
            <a:r>
              <a:rPr lang="en-US" sz="2800" b="1" dirty="0" smtClean="0"/>
              <a:t>revocation, trusted stores</a:t>
            </a:r>
          </a:p>
          <a:p>
            <a:pPr lvl="1">
              <a:buFont typeface="Lucida Grande"/>
              <a:buChar char="-"/>
            </a:pPr>
            <a:r>
              <a:rPr lang="en-US" sz="2400" dirty="0" smtClean="0"/>
              <a:t>Persona [Baden et al. </a:t>
            </a:r>
            <a:r>
              <a:rPr lang="fr-FR" sz="2400" dirty="0" smtClean="0"/>
              <a:t>’</a:t>
            </a:r>
            <a:r>
              <a:rPr lang="en-US" sz="2400" dirty="0" smtClean="0"/>
              <a:t>09]</a:t>
            </a:r>
          </a:p>
          <a:p>
            <a:pPr marL="342900" lvl="2" indent="-342900">
              <a:buFont typeface="Wingdings" charset="2"/>
              <a:buChar char="Ø"/>
            </a:pPr>
            <a:r>
              <a:rPr lang="en-US" sz="2800" b="1" dirty="0" smtClean="0"/>
              <a:t>Pure </a:t>
            </a:r>
            <a:r>
              <a:rPr lang="en-US" sz="2800" b="1" dirty="0" smtClean="0"/>
              <a:t>gossip, less availability</a:t>
            </a:r>
            <a:endParaRPr lang="en-US" sz="2800" b="1" dirty="0"/>
          </a:p>
          <a:p>
            <a:pPr marL="800100" lvl="3" indent="-342900">
              <a:buFont typeface="Lucida Grande"/>
              <a:buChar char="-"/>
            </a:pPr>
            <a:r>
              <a:rPr lang="en-US" sz="2400" dirty="0" smtClean="0"/>
              <a:t>[Mega </a:t>
            </a:r>
            <a:r>
              <a:rPr lang="en-US" sz="2400" dirty="0"/>
              <a:t>et al. </a:t>
            </a:r>
            <a:r>
              <a:rPr lang="en-US" sz="2400" dirty="0" smtClean="0"/>
              <a:t>2011</a:t>
            </a:r>
            <a:r>
              <a:rPr lang="en-US" sz="2400" dirty="0"/>
              <a:t>] </a:t>
            </a:r>
          </a:p>
        </p:txBody>
      </p:sp>
    </p:spTree>
    <p:extLst>
      <p:ext uri="{BB962C8B-B14F-4D97-AF65-F5344CB8AC3E}">
        <p14:creationId xmlns:p14="http://schemas.microsoft.com/office/powerpoint/2010/main" val="379872626"/>
      </p:ext>
    </p:extLst>
  </p:cSld>
  <p:clrMapOvr>
    <a:masterClrMapping/>
  </p:clrMapOvr>
  <mc:AlternateContent xmlns:mc="http://schemas.openxmlformats.org/markup-compatibility/2006" xmlns:p14="http://schemas.microsoft.com/office/powerpoint/2010/main">
    <mc:Choice Requires="p14">
      <p:transition spd="slow" p14:dur="2000" advTm="11548"/>
    </mc:Choice>
    <mc:Fallback xmlns="">
      <p:transition xmlns:p14="http://schemas.microsoft.com/office/powerpoint/2010/main" spd="slow" advTm="11548"/>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Autofit/>
          </a:bodyPr>
          <a:lstStyle/>
          <a:p>
            <a:pPr marL="0" indent="0"/>
            <a:r>
              <a:rPr lang="en-US" sz="4400" dirty="0" smtClean="0">
                <a:solidFill>
                  <a:srgbClr val="C00000"/>
                </a:solidFill>
              </a:rPr>
              <a:t>Basic Architecture</a:t>
            </a:r>
            <a:br>
              <a:rPr lang="en-US" sz="4400" dirty="0" smtClean="0">
                <a:solidFill>
                  <a:srgbClr val="C00000"/>
                </a:solidFill>
              </a:rPr>
            </a:br>
            <a:endParaRPr lang="en-US" sz="44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sp>
        <p:nvSpPr>
          <p:cNvPr id="3" name="Rectangle 2"/>
          <p:cNvSpPr/>
          <p:nvPr/>
        </p:nvSpPr>
        <p:spPr>
          <a:xfrm>
            <a:off x="457200" y="5334000"/>
            <a:ext cx="8153400" cy="646331"/>
          </a:xfrm>
          <a:prstGeom prst="rect">
            <a:avLst/>
          </a:prstGeom>
        </p:spPr>
        <p:txBody>
          <a:bodyPr wrap="square">
            <a:spAutoFit/>
          </a:bodyPr>
          <a:lstStyle/>
          <a:p>
            <a:r>
              <a:rPr lang="en-US" dirty="0" smtClean="0"/>
              <a:t>A slightly different version of this architecture was presented in 4</a:t>
            </a:r>
            <a:r>
              <a:rPr lang="en-US" baseline="30000" dirty="0" smtClean="0"/>
              <a:t>th</a:t>
            </a:r>
            <a:r>
              <a:rPr lang="en-US" dirty="0" smtClean="0"/>
              <a:t> </a:t>
            </a:r>
            <a:r>
              <a:rPr lang="en-US" dirty="0"/>
              <a:t>IEEE International Workshop on Security and Social Networking (SESOC '12), </a:t>
            </a:r>
            <a:r>
              <a:rPr lang="en-US" dirty="0" smtClean="0"/>
              <a:t>Switzerland</a:t>
            </a:r>
            <a:r>
              <a:rPr lang="en-US" dirty="0"/>
              <a:t>, Mar 19, 2012.</a:t>
            </a:r>
          </a:p>
        </p:txBody>
      </p:sp>
    </p:spTree>
    <p:extLst>
      <p:ext uri="{BB962C8B-B14F-4D97-AF65-F5344CB8AC3E}">
        <p14:creationId xmlns:p14="http://schemas.microsoft.com/office/powerpoint/2010/main" val="1553541881"/>
      </p:ext>
    </p:extLst>
  </p:cSld>
  <p:clrMapOvr>
    <a:masterClrMapping/>
  </p:clrMapOvr>
  <mc:AlternateContent xmlns:mc="http://schemas.openxmlformats.org/markup-compatibility/2006" xmlns:p14="http://schemas.microsoft.com/office/powerpoint/2010/main">
    <mc:Choice Requires="p14">
      <p:transition spd="slow" p14:dur="2000" advTm="30592"/>
    </mc:Choice>
    <mc:Fallback xmlns="">
      <p:transition xmlns:p14="http://schemas.microsoft.com/office/powerpoint/2010/main" spd="slow" advTm="30592"/>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839200" cy="1066800"/>
          </a:xfrm>
        </p:spPr>
        <p:txBody>
          <a:bodyPr>
            <a:noAutofit/>
          </a:bodyPr>
          <a:lstStyle/>
          <a:p>
            <a:r>
              <a:rPr lang="en-US" sz="3600" dirty="0" smtClean="0">
                <a:solidFill>
                  <a:srgbClr val="C00000"/>
                </a:solidFill>
              </a:rPr>
              <a:t>Users’ Information is stored in a </a:t>
            </a:r>
            <a:br>
              <a:rPr lang="en-US" sz="3600" dirty="0" smtClean="0">
                <a:solidFill>
                  <a:srgbClr val="C00000"/>
                </a:solidFill>
              </a:rPr>
            </a:br>
            <a:r>
              <a:rPr lang="en-US" sz="3600" dirty="0" smtClean="0">
                <a:solidFill>
                  <a:srgbClr val="C00000"/>
                </a:solidFill>
              </a:rPr>
              <a:t>Distributed Hash Table (DHT)</a:t>
            </a:r>
            <a:endParaRPr lang="en-US" sz="3600" dirty="0">
              <a:solidFill>
                <a:srgbClr val="C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pic>
        <p:nvPicPr>
          <p:cNvPr id="7" name="Picture 14" descr="DHT.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31600" y="18830795"/>
            <a:ext cx="6188529" cy="593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p:cNvGrpSpPr/>
          <p:nvPr/>
        </p:nvGrpSpPr>
        <p:grpSpPr>
          <a:xfrm>
            <a:off x="1905000" y="1524000"/>
            <a:ext cx="4953000" cy="3810000"/>
            <a:chOff x="3429000" y="1981200"/>
            <a:chExt cx="4648200" cy="3505200"/>
          </a:xfrm>
        </p:grpSpPr>
        <p:sp>
          <p:nvSpPr>
            <p:cNvPr id="26" name="Oval 25"/>
            <p:cNvSpPr/>
            <p:nvPr/>
          </p:nvSpPr>
          <p:spPr>
            <a:xfrm>
              <a:off x="4038600" y="2438400"/>
              <a:ext cx="3352800" cy="3048000"/>
            </a:xfrm>
            <a:prstGeom prst="ellipse">
              <a:avLst/>
            </a:prstGeom>
            <a:noFill/>
            <a:ln w="57150" cmpd="sng">
              <a:solidFill>
                <a:schemeClr val="tx1"/>
              </a:solidFill>
            </a:ln>
            <a:effectLst>
              <a:outerShdw blurRad="40005" dist="22987" dir="6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7" name="Picture 4" descr="C:\Users\Admin\AppData\Local\Microsoft\Windows\Temporary Internet Files\Content.IE5\EQ4FG6E8\MC90043261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971333"/>
              <a:ext cx="649017" cy="610067"/>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p:cNvGrpSpPr/>
            <p:nvPr/>
          </p:nvGrpSpPr>
          <p:grpSpPr>
            <a:xfrm>
              <a:off x="6894783" y="2936673"/>
              <a:ext cx="1182417" cy="644727"/>
              <a:chOff x="6894783" y="2936673"/>
              <a:chExt cx="1182417" cy="644727"/>
            </a:xfrm>
          </p:grpSpPr>
          <p:pic>
            <p:nvPicPr>
              <p:cNvPr id="36" name="Picture 4" descr="C:\Users\sjahid2\AppData\Local\Microsoft\Windows\Temporary Internet Files\Content.IE5\KYJ3452G\MCj04326250000[1].png"/>
              <p:cNvPicPr>
                <a:picLocks noChangeAspect="1" noChangeArrowheads="1"/>
              </p:cNvPicPr>
              <p:nvPr/>
            </p:nvPicPr>
            <p:blipFill>
              <a:blip r:embed="rId5" cstate="print"/>
              <a:srcRect/>
              <a:stretch>
                <a:fillRect/>
              </a:stretch>
            </p:blipFill>
            <p:spPr bwMode="auto">
              <a:xfrm>
                <a:off x="6894783" y="2936673"/>
                <a:ext cx="649017" cy="644727"/>
              </a:xfrm>
              <a:prstGeom prst="rect">
                <a:avLst/>
              </a:prstGeom>
              <a:noFill/>
            </p:spPr>
          </p:pic>
          <p:sp>
            <p:nvSpPr>
              <p:cNvPr id="37" name="TextBox 36"/>
              <p:cNvSpPr txBox="1"/>
              <p:nvPr/>
            </p:nvSpPr>
            <p:spPr>
              <a:xfrm>
                <a:off x="7315200" y="3059668"/>
                <a:ext cx="762000" cy="369332"/>
              </a:xfrm>
              <a:prstGeom prst="rect">
                <a:avLst/>
              </a:prstGeom>
              <a:noFill/>
            </p:spPr>
            <p:txBody>
              <a:bodyPr wrap="square" rtlCol="0">
                <a:spAutoFit/>
              </a:bodyPr>
              <a:lstStyle/>
              <a:p>
                <a:r>
                  <a:rPr lang="en-US" dirty="0" smtClean="0"/>
                  <a:t>Bob</a:t>
                </a:r>
                <a:endParaRPr lang="en-US" dirty="0"/>
              </a:p>
            </p:txBody>
          </p:sp>
        </p:grpSp>
        <p:grpSp>
          <p:nvGrpSpPr>
            <p:cNvPr id="29" name="Group 28"/>
            <p:cNvGrpSpPr/>
            <p:nvPr/>
          </p:nvGrpSpPr>
          <p:grpSpPr>
            <a:xfrm>
              <a:off x="6818583" y="4355068"/>
              <a:ext cx="1258617" cy="674132"/>
              <a:chOff x="6818583" y="4355068"/>
              <a:chExt cx="1258617" cy="674132"/>
            </a:xfrm>
          </p:grpSpPr>
          <p:pic>
            <p:nvPicPr>
              <p:cNvPr id="34" name="Picture 2" descr="C:\Users\Admin\AppData\Local\Microsoft\Windows\Temporary Internet Files\Content.IE5\UJHON99Z\MC900432609[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8583" y="4419133"/>
                <a:ext cx="649017" cy="61006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7315200" y="4355068"/>
                <a:ext cx="762000" cy="369332"/>
              </a:xfrm>
              <a:prstGeom prst="rect">
                <a:avLst/>
              </a:prstGeom>
              <a:noFill/>
            </p:spPr>
            <p:txBody>
              <a:bodyPr wrap="square" rtlCol="0">
                <a:spAutoFit/>
              </a:bodyPr>
              <a:lstStyle/>
              <a:p>
                <a:r>
                  <a:rPr lang="en-US" dirty="0" smtClean="0"/>
                  <a:t>Alice</a:t>
                </a:r>
                <a:endParaRPr lang="en-US" dirty="0"/>
              </a:p>
            </p:txBody>
          </p:sp>
        </p:grpSp>
        <p:grpSp>
          <p:nvGrpSpPr>
            <p:cNvPr id="30" name="Group 29"/>
            <p:cNvGrpSpPr/>
            <p:nvPr/>
          </p:nvGrpSpPr>
          <p:grpSpPr>
            <a:xfrm>
              <a:off x="4876800" y="1981200"/>
              <a:ext cx="1106217" cy="686267"/>
              <a:chOff x="4876800" y="1981200"/>
              <a:chExt cx="1106217" cy="686267"/>
            </a:xfrm>
          </p:grpSpPr>
          <p:pic>
            <p:nvPicPr>
              <p:cNvPr id="32" name="Picture 3" descr="C:\Users\Admin\AppData\Local\Microsoft\Windows\Temporary Internet Files\Content.IE5\0XIMA7BA\MC900432612[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2057400"/>
                <a:ext cx="649017" cy="610067"/>
              </a:xfrm>
              <a:prstGeom prst="rect">
                <a:avLst/>
              </a:prstGeom>
              <a:noFill/>
              <a:extLst/>
            </p:spPr>
          </p:pic>
          <p:sp>
            <p:nvSpPr>
              <p:cNvPr id="33" name="TextBox 32"/>
              <p:cNvSpPr txBox="1"/>
              <p:nvPr/>
            </p:nvSpPr>
            <p:spPr>
              <a:xfrm>
                <a:off x="4876800" y="1981200"/>
                <a:ext cx="762000" cy="369332"/>
              </a:xfrm>
              <a:prstGeom prst="rect">
                <a:avLst/>
              </a:prstGeom>
              <a:noFill/>
            </p:spPr>
            <p:txBody>
              <a:bodyPr wrap="square" rtlCol="0">
                <a:spAutoFit/>
              </a:bodyPr>
              <a:lstStyle/>
              <a:p>
                <a:r>
                  <a:rPr lang="en-US" dirty="0" smtClean="0"/>
                  <a:t>Carol</a:t>
                </a:r>
                <a:endParaRPr lang="en-US" dirty="0"/>
              </a:p>
            </p:txBody>
          </p:sp>
        </p:grpSp>
        <p:sp>
          <p:nvSpPr>
            <p:cNvPr id="31" name="TextBox 30"/>
            <p:cNvSpPr txBox="1"/>
            <p:nvPr/>
          </p:nvSpPr>
          <p:spPr>
            <a:xfrm>
              <a:off x="3429000" y="2983468"/>
              <a:ext cx="762000" cy="369332"/>
            </a:xfrm>
            <a:prstGeom prst="rect">
              <a:avLst/>
            </a:prstGeom>
            <a:noFill/>
          </p:spPr>
          <p:txBody>
            <a:bodyPr wrap="square" rtlCol="0">
              <a:spAutoFit/>
            </a:bodyPr>
            <a:lstStyle/>
            <a:p>
              <a:r>
                <a:rPr lang="en-US" dirty="0" smtClean="0"/>
                <a:t>Eve</a:t>
              </a:r>
              <a:endParaRPr lang="en-US" dirty="0"/>
            </a:p>
          </p:txBody>
        </p:sp>
      </p:grpSp>
      <p:sp>
        <p:nvSpPr>
          <p:cNvPr id="38" name="Rounded Rectangle 37"/>
          <p:cNvSpPr/>
          <p:nvPr/>
        </p:nvSpPr>
        <p:spPr>
          <a:xfrm>
            <a:off x="6172200" y="4495800"/>
            <a:ext cx="8382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 update</a:t>
            </a:r>
            <a:endParaRPr lang="en-US" sz="1400" b="1" dirty="0"/>
          </a:p>
        </p:txBody>
      </p:sp>
      <p:sp>
        <p:nvSpPr>
          <p:cNvPr id="39" name="Rounded Rectangle 38"/>
          <p:cNvSpPr/>
          <p:nvPr/>
        </p:nvSpPr>
        <p:spPr>
          <a:xfrm>
            <a:off x="6477000" y="4800600"/>
            <a:ext cx="8382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 update</a:t>
            </a:r>
            <a:endParaRPr lang="en-US" sz="1400" b="1" dirty="0"/>
          </a:p>
        </p:txBody>
      </p:sp>
      <p:sp>
        <p:nvSpPr>
          <p:cNvPr id="40" name="Rounded Rectangle 39"/>
          <p:cNvSpPr/>
          <p:nvPr/>
        </p:nvSpPr>
        <p:spPr>
          <a:xfrm>
            <a:off x="6781800" y="5105400"/>
            <a:ext cx="8382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 update</a:t>
            </a:r>
            <a:endParaRPr lang="en-US" sz="1400" b="1" dirty="0"/>
          </a:p>
        </p:txBody>
      </p:sp>
      <p:sp>
        <p:nvSpPr>
          <p:cNvPr id="41" name="Oval Callout 40"/>
          <p:cNvSpPr/>
          <p:nvPr/>
        </p:nvSpPr>
        <p:spPr>
          <a:xfrm>
            <a:off x="5715000" y="1752600"/>
            <a:ext cx="1790700" cy="762000"/>
          </a:xfrm>
          <a:prstGeom prst="wedgeEllipseCallout">
            <a:avLst/>
          </a:prstGeom>
          <a:solidFill>
            <a:schemeClr val="bg2">
              <a:lumMod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Visit Alice’s status</a:t>
            </a:r>
            <a:endParaRPr lang="en-US" dirty="0"/>
          </a:p>
        </p:txBody>
      </p:sp>
      <p:sp>
        <p:nvSpPr>
          <p:cNvPr id="42" name="Rounded Rectangle 41"/>
          <p:cNvSpPr/>
          <p:nvPr/>
        </p:nvSpPr>
        <p:spPr>
          <a:xfrm>
            <a:off x="3505200" y="5029200"/>
            <a:ext cx="8382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 update</a:t>
            </a:r>
            <a:endParaRPr lang="en-US" sz="1400" b="1" dirty="0"/>
          </a:p>
        </p:txBody>
      </p:sp>
      <p:sp>
        <p:nvSpPr>
          <p:cNvPr id="24" name="Rounded Rectangle 23"/>
          <p:cNvSpPr/>
          <p:nvPr/>
        </p:nvSpPr>
        <p:spPr>
          <a:xfrm>
            <a:off x="1752600" y="3124200"/>
            <a:ext cx="838200" cy="68580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Alice’s Status update</a:t>
            </a:r>
            <a:endParaRPr lang="en-US" sz="1400" b="1" dirty="0"/>
          </a:p>
        </p:txBody>
      </p:sp>
    </p:spTree>
    <p:extLst>
      <p:ext uri="{BB962C8B-B14F-4D97-AF65-F5344CB8AC3E}">
        <p14:creationId xmlns:p14="http://schemas.microsoft.com/office/powerpoint/2010/main" val="2127859495"/>
      </p:ext>
    </p:extLst>
  </p:cSld>
  <p:clrMapOvr>
    <a:masterClrMapping/>
  </p:clrMapOvr>
  <mc:AlternateContent xmlns:mc="http://schemas.openxmlformats.org/markup-compatibility/2006" xmlns:p14="http://schemas.microsoft.com/office/powerpoint/2010/main">
    <mc:Choice Requires="p14">
      <p:transition spd="slow" p14:dur="2000" advTm="95955"/>
    </mc:Choice>
    <mc:Fallback xmlns="">
      <p:transition xmlns:p14="http://schemas.microsoft.com/office/powerpoint/2010/main" spd="slow" advTm="9595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3.15268E-6 4.62749E-8 L -0.51693 -0.24433 " pathEditMode="relative" rAng="0" ptsTypes="AA">
                                      <p:cBhvr>
                                        <p:cTn id="16" dur="2000" fill="hold"/>
                                        <p:tgtEl>
                                          <p:spTgt spid="39"/>
                                        </p:tgtEl>
                                        <p:attrNameLst>
                                          <p:attrName>ppt_x</p:attrName>
                                          <p:attrName>ppt_y</p:attrName>
                                        </p:attrNameLst>
                                      </p:cBhvr>
                                      <p:rCtr x="-25847" y="-12217"/>
                                    </p:animMotion>
                                  </p:childTnLst>
                                </p:cTn>
                              </p:par>
                              <p:par>
                                <p:cTn id="17" presetID="0" presetClass="path" presetSubtype="0" accel="50000" decel="50000" fill="hold" grpId="1" nodeType="withEffect">
                                  <p:stCondLst>
                                    <p:cond delay="0"/>
                                  </p:stCondLst>
                                  <p:childTnLst>
                                    <p:animMotion origin="layout" path="M -0.01251 -0.00555 L -0.35852 -0.01111 " pathEditMode="relative" rAng="0" ptsTypes="AA">
                                      <p:cBhvr>
                                        <p:cTn id="18" dur="2000" fill="hold"/>
                                        <p:tgtEl>
                                          <p:spTgt spid="40"/>
                                        </p:tgtEl>
                                        <p:attrNameLst>
                                          <p:attrName>ppt_x</p:attrName>
                                          <p:attrName>ppt_y</p:attrName>
                                        </p:attrNameLst>
                                      </p:cBhvr>
                                      <p:rCtr x="-17301" y="-278"/>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0" presetClass="path" presetSubtype="0" accel="50000" decel="50000" fill="hold" grpId="1" nodeType="withEffect">
                                  <p:stCondLst>
                                    <p:cond delay="0"/>
                                  </p:stCondLst>
                                  <p:childTnLst>
                                    <p:animMotion origin="layout" path="M -0.00035 2.70645E-7 L 0.32905 -0.31645 " pathEditMode="relative" rAng="0" ptsTypes="AA">
                                      <p:cBhvr>
                                        <p:cTn id="28" dur="2000" fill="hold"/>
                                        <p:tgtEl>
                                          <p:spTgt spid="42"/>
                                        </p:tgtEl>
                                        <p:attrNameLst>
                                          <p:attrName>ppt_x</p:attrName>
                                          <p:attrName>ppt_y</p:attrName>
                                        </p:attrNameLst>
                                      </p:cBhvr>
                                      <p:rCtr x="16470" y="-15822"/>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0" presetClass="path" presetSubtype="0" accel="50000" decel="50000" fill="hold" grpId="1" nodeType="withEffect">
                                  <p:stCondLst>
                                    <p:cond delay="0"/>
                                  </p:stCondLst>
                                  <p:childTnLst>
                                    <p:animMotion origin="layout" path="M 0 0 L 0.53315 0 " pathEditMode="relative" ptsTypes="AA">
                                      <p:cBhvr>
                                        <p:cTn id="34" dur="2000" fill="hold"/>
                                        <p:tgtEl>
                                          <p:spTgt spid="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9" grpId="1" animBg="1"/>
      <p:bldP spid="40" grpId="0" animBg="1"/>
      <p:bldP spid="40" grpId="1" animBg="1"/>
      <p:bldP spid="41" grpId="0" animBg="1"/>
      <p:bldP spid="42" grpId="0" animBg="1"/>
      <p:bldP spid="42" grpId="1" animBg="1"/>
      <p:bldP spid="24" grpId="0" animBg="1"/>
      <p:bldP spid="2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460276" y="6543079"/>
            <a:ext cx="1607523" cy="314921"/>
          </a:xfrm>
        </p:spPr>
        <p:txBody>
          <a:bodyPr/>
          <a:lstStyle/>
          <a:p>
            <a:fld id="{5957FF12-2B07-9D4B-A911-C3BCF171DAF8}" type="slidenum">
              <a:rPr lang="en-US" smtClean="0"/>
              <a:t>9</a:t>
            </a:fld>
            <a:endParaRPr lang="en-US" dirty="0"/>
          </a:p>
        </p:txBody>
      </p:sp>
      <p:grpSp>
        <p:nvGrpSpPr>
          <p:cNvPr id="18" name="Group 17"/>
          <p:cNvGrpSpPr/>
          <p:nvPr/>
        </p:nvGrpSpPr>
        <p:grpSpPr>
          <a:xfrm>
            <a:off x="152400" y="1066800"/>
            <a:ext cx="5126788" cy="5131396"/>
            <a:chOff x="1016000" y="0"/>
            <a:chExt cx="7107988" cy="6858000"/>
          </a:xfrm>
        </p:grpSpPr>
        <p:pic>
          <p:nvPicPr>
            <p:cNvPr id="7" name="Picture 6" descr="f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0"/>
              <a:ext cx="7107988" cy="6858000"/>
            </a:xfrm>
            <a:prstGeom prst="rect">
              <a:avLst/>
            </a:prstGeom>
          </p:spPr>
        </p:pic>
        <p:sp>
          <p:nvSpPr>
            <p:cNvPr id="8" name="Rectangle 7"/>
            <p:cNvSpPr/>
            <p:nvPr/>
          </p:nvSpPr>
          <p:spPr>
            <a:xfrm>
              <a:off x="4832059" y="650439"/>
              <a:ext cx="3200722" cy="1259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02901" y="2609614"/>
              <a:ext cx="1875584" cy="116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3734" y="3226613"/>
              <a:ext cx="786736" cy="116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34040" y="5949795"/>
              <a:ext cx="1914626" cy="116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190366" y="6298332"/>
              <a:ext cx="786736" cy="116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958732" y="5918823"/>
              <a:ext cx="786736" cy="1160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68842" y="6298332"/>
              <a:ext cx="254036" cy="2578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Oval Callout 19"/>
          <p:cNvSpPr/>
          <p:nvPr/>
        </p:nvSpPr>
        <p:spPr>
          <a:xfrm>
            <a:off x="1890308" y="2561736"/>
            <a:ext cx="1120193" cy="632241"/>
          </a:xfrm>
          <a:prstGeom prst="wedgeEllipseCallout">
            <a:avLst>
              <a:gd name="adj1" fmla="val -120833"/>
              <a:gd name="adj2" fmla="val 10334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Status</a:t>
            </a:r>
            <a:endParaRPr lang="en-US" dirty="0"/>
          </a:p>
        </p:txBody>
      </p:sp>
      <p:sp>
        <p:nvSpPr>
          <p:cNvPr id="21" name="Oval Callout 20"/>
          <p:cNvSpPr/>
          <p:nvPr/>
        </p:nvSpPr>
        <p:spPr>
          <a:xfrm>
            <a:off x="4038600" y="5257800"/>
            <a:ext cx="1600200" cy="533400"/>
          </a:xfrm>
          <a:prstGeom prst="wedgeEllipseCallout">
            <a:avLst>
              <a:gd name="adj1" fmla="val -64076"/>
              <a:gd name="adj2" fmla="val 35739"/>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Comment</a:t>
            </a:r>
            <a:endParaRPr lang="en-US" dirty="0"/>
          </a:p>
        </p:txBody>
      </p:sp>
      <p:sp>
        <p:nvSpPr>
          <p:cNvPr id="22" name="Oval Callout 21"/>
          <p:cNvSpPr/>
          <p:nvPr/>
        </p:nvSpPr>
        <p:spPr>
          <a:xfrm>
            <a:off x="4114800" y="4114800"/>
            <a:ext cx="1120193" cy="632241"/>
          </a:xfrm>
          <a:prstGeom prst="wedgeEllipseCallout">
            <a:avLst>
              <a:gd name="adj1" fmla="val -67361"/>
              <a:gd name="adj2" fmla="val 8081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Video</a:t>
            </a:r>
            <a:endParaRPr lang="en-US" dirty="0"/>
          </a:p>
        </p:txBody>
      </p:sp>
      <p:sp>
        <p:nvSpPr>
          <p:cNvPr id="23" name="Oval Callout 22"/>
          <p:cNvSpPr/>
          <p:nvPr/>
        </p:nvSpPr>
        <p:spPr>
          <a:xfrm>
            <a:off x="676268" y="5168883"/>
            <a:ext cx="1120193" cy="632241"/>
          </a:xfrm>
          <a:prstGeom prst="wedgeEllipseCallout">
            <a:avLst>
              <a:gd name="adj1" fmla="val -67361"/>
              <a:gd name="adj2" fmla="val 8081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Link</a:t>
            </a:r>
            <a:endParaRPr lang="en-US" dirty="0"/>
          </a:p>
        </p:txBody>
      </p:sp>
      <p:sp>
        <p:nvSpPr>
          <p:cNvPr id="19" name="Title 1"/>
          <p:cNvSpPr>
            <a:spLocks noGrp="1"/>
          </p:cNvSpPr>
          <p:nvPr>
            <p:ph type="title"/>
          </p:nvPr>
        </p:nvSpPr>
        <p:spPr>
          <a:xfrm>
            <a:off x="76200" y="0"/>
            <a:ext cx="8915400" cy="838200"/>
          </a:xfrm>
        </p:spPr>
        <p:txBody>
          <a:bodyPr>
            <a:noAutofit/>
          </a:bodyPr>
          <a:lstStyle/>
          <a:p>
            <a:r>
              <a:rPr lang="en-US" sz="3600" dirty="0" smtClean="0">
                <a:solidFill>
                  <a:srgbClr val="C00000"/>
                </a:solidFill>
              </a:rPr>
              <a:t>Cachet </a:t>
            </a:r>
            <a:r>
              <a:rPr lang="en-US" sz="3600" dirty="0" smtClean="0">
                <a:solidFill>
                  <a:srgbClr val="C00000"/>
                </a:solidFill>
              </a:rPr>
              <a:t>uses an </a:t>
            </a:r>
            <a:r>
              <a:rPr lang="en-US" sz="3600" dirty="0" smtClean="0">
                <a:solidFill>
                  <a:srgbClr val="C00000"/>
                </a:solidFill>
              </a:rPr>
              <a:t>object-oriented data structure</a:t>
            </a:r>
            <a:endParaRPr lang="en-US" sz="3600" dirty="0">
              <a:solidFill>
                <a:srgbClr val="C00000"/>
              </a:solidFill>
            </a:endParaRPr>
          </a:p>
        </p:txBody>
      </p:sp>
      <p:graphicFrame>
        <p:nvGraphicFramePr>
          <p:cNvPr id="26" name="Diagram 25"/>
          <p:cNvGraphicFramePr/>
          <p:nvPr>
            <p:extLst>
              <p:ext uri="{D42A27DB-BD31-4B8C-83A1-F6EECF244321}">
                <p14:modId xmlns:p14="http://schemas.microsoft.com/office/powerpoint/2010/main" val="2157664017"/>
              </p:ext>
            </p:extLst>
          </p:nvPr>
        </p:nvGraphicFramePr>
        <p:xfrm>
          <a:off x="5257800" y="1322333"/>
          <a:ext cx="2178621" cy="28014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 name="Rounded Rectangle 26"/>
          <p:cNvSpPr/>
          <p:nvPr/>
        </p:nvSpPr>
        <p:spPr>
          <a:xfrm>
            <a:off x="5369892" y="1300584"/>
            <a:ext cx="1279606" cy="707208"/>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600"/>
          </a:p>
        </p:txBody>
      </p:sp>
      <p:sp>
        <p:nvSpPr>
          <p:cNvPr id="32" name="TextBox 31"/>
          <p:cNvSpPr txBox="1"/>
          <p:nvPr/>
        </p:nvSpPr>
        <p:spPr>
          <a:xfrm>
            <a:off x="5715000" y="2176046"/>
            <a:ext cx="1524000" cy="338554"/>
          </a:xfrm>
          <a:prstGeom prst="rect">
            <a:avLst/>
          </a:prstGeom>
          <a:solidFill>
            <a:srgbClr val="FFFFFF"/>
          </a:solidFill>
        </p:spPr>
        <p:txBody>
          <a:bodyPr wrap="square" rtlCol="0">
            <a:spAutoFit/>
          </a:bodyPr>
          <a:lstStyle/>
          <a:p>
            <a:r>
              <a:rPr lang="en-US" sz="1600" dirty="0" smtClean="0"/>
              <a:t>Status Message</a:t>
            </a:r>
            <a:endParaRPr lang="en-US" sz="1600" dirty="0"/>
          </a:p>
        </p:txBody>
      </p:sp>
      <p:graphicFrame>
        <p:nvGraphicFramePr>
          <p:cNvPr id="34" name="Diagram 33"/>
          <p:cNvGraphicFramePr/>
          <p:nvPr>
            <p:extLst>
              <p:ext uri="{D42A27DB-BD31-4B8C-83A1-F6EECF244321}">
                <p14:modId xmlns:p14="http://schemas.microsoft.com/office/powerpoint/2010/main" val="95741871"/>
              </p:ext>
            </p:extLst>
          </p:nvPr>
        </p:nvGraphicFramePr>
        <p:xfrm>
          <a:off x="6859342" y="4103159"/>
          <a:ext cx="1884459" cy="191070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37" name="Straight Arrow Connector 36"/>
          <p:cNvCxnSpPr/>
          <p:nvPr/>
        </p:nvCxnSpPr>
        <p:spPr>
          <a:xfrm>
            <a:off x="6553200" y="3962400"/>
            <a:ext cx="290279" cy="402655"/>
          </a:xfrm>
          <a:prstGeom prst="straightConnector1">
            <a:avLst/>
          </a:prstGeom>
          <a:ln>
            <a:headEnd type="none"/>
            <a:tailEnd type="triangle"/>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5375957" y="914400"/>
            <a:ext cx="1419529" cy="369332"/>
          </a:xfrm>
          <a:prstGeom prst="rect">
            <a:avLst/>
          </a:prstGeom>
          <a:noFill/>
        </p:spPr>
        <p:txBody>
          <a:bodyPr wrap="none" rtlCol="0">
            <a:spAutoFit/>
          </a:bodyPr>
          <a:lstStyle/>
          <a:p>
            <a:r>
              <a:rPr lang="en-US" dirty="0" smtClean="0"/>
              <a:t>Alice’s Status</a:t>
            </a:r>
            <a:endParaRPr lang="en-US" dirty="0"/>
          </a:p>
        </p:txBody>
      </p:sp>
      <p:sp>
        <p:nvSpPr>
          <p:cNvPr id="40" name="TextBox 39"/>
          <p:cNvSpPr txBox="1"/>
          <p:nvPr/>
        </p:nvSpPr>
        <p:spPr>
          <a:xfrm>
            <a:off x="6905660" y="6011083"/>
            <a:ext cx="1685077" cy="369332"/>
          </a:xfrm>
          <a:prstGeom prst="rect">
            <a:avLst/>
          </a:prstGeom>
          <a:noFill/>
        </p:spPr>
        <p:txBody>
          <a:bodyPr wrap="none" rtlCol="0">
            <a:spAutoFit/>
          </a:bodyPr>
          <a:lstStyle/>
          <a:p>
            <a:r>
              <a:rPr lang="en-US" dirty="0" smtClean="0"/>
              <a:t>Bob’s Comment</a:t>
            </a:r>
            <a:endParaRPr lang="en-US" dirty="0"/>
          </a:p>
        </p:txBody>
      </p:sp>
      <p:graphicFrame>
        <p:nvGraphicFramePr>
          <p:cNvPr id="41" name="Table 40"/>
          <p:cNvGraphicFramePr>
            <a:graphicFrameLocks noGrp="1"/>
          </p:cNvGraphicFramePr>
          <p:nvPr>
            <p:extLst>
              <p:ext uri="{D42A27DB-BD31-4B8C-83A1-F6EECF244321}">
                <p14:modId xmlns:p14="http://schemas.microsoft.com/office/powerpoint/2010/main" val="3116948654"/>
              </p:ext>
            </p:extLst>
          </p:nvPr>
        </p:nvGraphicFramePr>
        <p:xfrm>
          <a:off x="7436421" y="2436720"/>
          <a:ext cx="1666700" cy="1112520"/>
        </p:xfrm>
        <a:graphic>
          <a:graphicData uri="http://schemas.openxmlformats.org/drawingml/2006/table">
            <a:tbl>
              <a:tblPr firstRow="1" bandRow="1">
                <a:tableStyleId>{69CF1AB2-1976-4502-BF36-3FF5EA218861}</a:tableStyleId>
              </a:tblPr>
              <a:tblGrid>
                <a:gridCol w="1666700"/>
              </a:tblGrid>
              <a:tr h="370840">
                <a:tc>
                  <a:txBody>
                    <a:bodyPr/>
                    <a:lstStyle/>
                    <a:p>
                      <a:pPr algn="ctr"/>
                      <a:r>
                        <a:rPr lang="en-US" sz="1800" b="0" dirty="0" smtClean="0"/>
                        <a:t>Read</a:t>
                      </a:r>
                      <a:endParaRPr lang="en-US" sz="1800" b="0" dirty="0"/>
                    </a:p>
                  </a:txBody>
                  <a:tcPr/>
                </a:tc>
              </a:tr>
              <a:tr h="370840">
                <a:tc>
                  <a:txBody>
                    <a:bodyPr/>
                    <a:lstStyle/>
                    <a:p>
                      <a:pPr algn="ctr"/>
                      <a:r>
                        <a:rPr lang="en-US" sz="1800" dirty="0" smtClean="0"/>
                        <a:t>Write/Delete</a:t>
                      </a:r>
                      <a:endParaRPr lang="en-US" sz="1800" dirty="0"/>
                    </a:p>
                  </a:txBody>
                  <a:tcPr/>
                </a:tc>
              </a:tr>
              <a:tr h="370840">
                <a:tc>
                  <a:txBody>
                    <a:bodyPr/>
                    <a:lstStyle/>
                    <a:p>
                      <a:pPr algn="ctr"/>
                      <a:r>
                        <a:rPr lang="en-US" sz="1800" dirty="0" smtClean="0"/>
                        <a:t>Append</a:t>
                      </a:r>
                      <a:endParaRPr lang="en-US" sz="1800" dirty="0"/>
                    </a:p>
                  </a:txBody>
                  <a:tcPr/>
                </a:tc>
              </a:tr>
            </a:tbl>
          </a:graphicData>
        </a:graphic>
      </p:graphicFrame>
    </p:spTree>
    <p:extLst>
      <p:ext uri="{BB962C8B-B14F-4D97-AF65-F5344CB8AC3E}">
        <p14:creationId xmlns:p14="http://schemas.microsoft.com/office/powerpoint/2010/main" val="1794136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par>
                                <p:cTn id="30" presetID="3" presetClass="entr" presetSubtype="1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5" presetClass="entr" presetSubtype="1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checkerboard(across)">
                                      <p:cBhvr>
                                        <p:cTn id="41" dur="500"/>
                                        <p:tgtEl>
                                          <p:spTgt spid="34"/>
                                        </p:tgtEl>
                                      </p:cBhvr>
                                    </p:animEffect>
                                  </p:childTnLst>
                                </p:cTn>
                              </p:par>
                              <p:par>
                                <p:cTn id="42" presetID="5" presetClass="entr" presetSubtype="10" fill="hold"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checkerboard(across)">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Graphic spid="26" grpId="0">
        <p:bldAsOne/>
      </p:bldGraphic>
      <p:bldP spid="27" grpId="0" animBg="1"/>
      <p:bldP spid="27" grpId="1" animBg="1"/>
      <p:bldP spid="32" grpId="0" animBg="1"/>
      <p:bldGraphic spid="34" grpId="0">
        <p:bldAsOne/>
      </p:bldGraphic>
      <p:bldP spid="39" grpId="0"/>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5|10.9|5.3|21.3|61|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19608</TotalTime>
  <Words>3428</Words>
  <Application>Microsoft Macintosh PowerPoint</Application>
  <PresentationFormat>On-screen Show (4:3)</PresentationFormat>
  <Paragraphs>471</Paragraphs>
  <Slides>22</Slides>
  <Notes>20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Cachet:  A Decentralized Architecture for  Privacy Preserving Social Networking  with Caching</vt:lpstr>
      <vt:lpstr>Online Social Networks (OSNs) have revolutionized the way we communicate</vt:lpstr>
      <vt:lpstr>But at the cost of privacy: Users are not in control of their data</vt:lpstr>
      <vt:lpstr>Objective   A decentralized and efficient architecture for social networking that provides strong security and privacy guarantees</vt:lpstr>
      <vt:lpstr>Security and Privacy Requirements</vt:lpstr>
      <vt:lpstr>Existing mechanisms for decentralized  privacy-preserving social networking</vt:lpstr>
      <vt:lpstr>Basic Architecture </vt:lpstr>
      <vt:lpstr>Users’ Information is stored in a  Distributed Hash Table (DHT)</vt:lpstr>
      <vt:lpstr>Cachet uses an object-oriented data structure</vt:lpstr>
      <vt:lpstr>Attribute Based Encryption supports flexible confidentiality policies</vt:lpstr>
      <vt:lpstr>Providing confidentiality and integrity  (read, write and append policies)</vt:lpstr>
      <vt:lpstr>Downloading and reconstructing a wall or an aggregated newsfeed is a lengthy process</vt:lpstr>
      <vt:lpstr>Social Caching  leverage social trust relationships to  reduce expensive decryption operations</vt:lpstr>
      <vt:lpstr>Online social contacts can provide decrypted objects to contacts who also satisfy the policy</vt:lpstr>
      <vt:lpstr>Need to build the social overlay first: The presence protocol is also decentralized</vt:lpstr>
      <vt:lpstr>Gossip-based social caching algorithm:  A greedy approach</vt:lpstr>
      <vt:lpstr>We built a simulator to study cache performance</vt:lpstr>
      <vt:lpstr>Social caching provides most of the newsfeed… …but not all of it (need the DHT)</vt:lpstr>
      <vt:lpstr>Most of the social cache’s benefit comes from the first ~15 DHT lookups</vt:lpstr>
      <vt:lpstr>Speedup of loading the newsfeed: 5X-10X (25X-50X for the first 80-90% updates)</vt:lpstr>
      <vt:lpstr>Discussion: Can we deploy Cachet today?</vt:lpstr>
      <vt:lpstr>Cachet…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Pythia:  A Privacy Aware, Peer-to-Peer Network for Social Search</dc:title>
  <dc:creator>nili</dc:creator>
  <cp:lastModifiedBy>Apu Kapadia</cp:lastModifiedBy>
  <cp:revision>1206</cp:revision>
  <dcterms:created xsi:type="dcterms:W3CDTF">2010-09-17T14:56:05Z</dcterms:created>
  <dcterms:modified xsi:type="dcterms:W3CDTF">2012-12-13T15:21:31Z</dcterms:modified>
</cp:coreProperties>
</file>