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8zyJ5+IezYreTg8KC8s/5SJKv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1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a5d4e01a8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a5d4e01a8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da5d4e01a8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a5d4e01a8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a5d4e01a8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da5d4e01a8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https://nptel.ac.in/content/storage2/courses/101104007/Module1/Lec2.pdf</a:t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https://drive.google.com/file/d/1ApJ7t-4WFUHMY30Iu0r475itEuXdMhPW/view</a:t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2be4d68d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d2be4d68d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be4d68d4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2be4d68d4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https://www.chegg.com/homework-help/questions-and-answers/isothermal-regions-atmosphere-properties-found-temperature-pressure-density-known-base-bot-q35326064</a:t>
            </a:r>
            <a:endParaRPr/>
          </a:p>
        </p:txBody>
      </p:sp>
      <p:sp>
        <p:nvSpPr>
          <p:cNvPr id="180" name="Google Shape;180;gd2be4d68d4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a5d4e01a8_2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a5d4e01a8_2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da5d4e01a8_2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a5d4e01a8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a5d4e01a8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da5d4e01a8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a5d4e01a8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a5d4e01a8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da5d4e01a8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a5d4e01a8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a5d4e01a8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da5d4e01a8_2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a5d4e01a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a5d4e01a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da5d4e01a8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a5d4e01a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a5d4e01a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da5d4e01a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a5d4e01a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a5d4e01a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da5d4e01a8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5d4e01a8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5d4e01a8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da5d4e01a8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a5d4e01a8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a5d4e01a8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a5d4e01a8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a5d4e01a8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a5d4e01a8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da5d4e01a8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a5d4e01a8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a5d4e01a8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da5d4e01a8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5d4e01a8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5d4e01a8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da5d4e01a8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3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/>
        </p:nvSpPr>
        <p:spPr>
          <a:xfrm>
            <a:off x="1490079" y="6188707"/>
            <a:ext cx="4241546" cy="43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UNIVERSITY OF TORONTO AEROSPACE TEAM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WWW.UTAT.CA  |  CONTACT@UTAT.CA</a:t>
            </a:r>
            <a:endParaRPr/>
          </a:p>
        </p:txBody>
      </p:sp>
      <p:sp>
        <p:nvSpPr>
          <p:cNvPr id="19" name="Google Shape;19;p12"/>
          <p:cNvSpPr txBox="1"/>
          <p:nvPr/>
        </p:nvSpPr>
        <p:spPr>
          <a:xfrm>
            <a:off x="11451233" y="6236652"/>
            <a:ext cx="5468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400" y="5744880"/>
            <a:ext cx="1296000" cy="1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Page">
  <p:cSld name="Thank You Pag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/>
        </p:nvSpPr>
        <p:spPr>
          <a:xfrm>
            <a:off x="4119845" y="1898642"/>
            <a:ext cx="395231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000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Thanks!</a:t>
            </a:r>
            <a:endParaRPr/>
          </a:p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2600959" y="3985610"/>
            <a:ext cx="699008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/>
          <p:nvPr/>
        </p:nvSpPr>
        <p:spPr>
          <a:xfrm>
            <a:off x="81280" y="6055360"/>
            <a:ext cx="5836920" cy="7416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1512347" y="6273849"/>
            <a:ext cx="9167309" cy="52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23"/>
          <p:cNvSpPr txBox="1"/>
          <p:nvPr/>
        </p:nvSpPr>
        <p:spPr>
          <a:xfrm>
            <a:off x="5802160" y="257968"/>
            <a:ext cx="6195927" cy="63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UNIVERSITY OF TORONTO AEROSPACE TEAM</a:t>
            </a:r>
            <a:endParaRPr/>
          </a:p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4925 DUFFERIN STREET  |  TORONTO, ONTARIO, CANADA  |  M3H 5T6</a:t>
            </a:r>
            <a:endParaRPr/>
          </a:p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WWW.UTAT.CA  |  CONTACT@UTAT.CA</a:t>
            </a:r>
            <a:endParaRPr/>
          </a:p>
        </p:txBody>
      </p:sp>
      <p:pic>
        <p:nvPicPr>
          <p:cNvPr id="65" name="Google Shape;6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6240" y="-232459"/>
            <a:ext cx="162000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e Title">
  <p:cSld name="Alternate 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/>
          <p:nvPr/>
        </p:nvSpPr>
        <p:spPr>
          <a:xfrm>
            <a:off x="81280" y="6055360"/>
            <a:ext cx="5836920" cy="7416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24"/>
          <p:cNvSpPr txBox="1"/>
          <p:nvPr/>
        </p:nvSpPr>
        <p:spPr>
          <a:xfrm>
            <a:off x="5802160" y="257968"/>
            <a:ext cx="6195927" cy="63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UNIVERSITY OF TORONTO AEROSPACE TEAM</a:t>
            </a:r>
            <a:endParaRPr/>
          </a:p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4925 DUFFERIN STREET  |  TORONTO, ONTARIO, CANADA  |  M3H 5T6</a:t>
            </a:r>
            <a:endParaRPr/>
          </a:p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WWW.UTAT.CA  |  CONTACT@UTAT.CA</a:t>
            </a:r>
            <a:endParaRPr/>
          </a:p>
        </p:txBody>
      </p:sp>
      <p:pic>
        <p:nvPicPr>
          <p:cNvPr id="69" name="Google Shape;6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6240" y="-232459"/>
            <a:ext cx="1620000" cy="1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4"/>
          <p:cNvSpPr txBox="1"/>
          <p:nvPr/>
        </p:nvSpPr>
        <p:spPr>
          <a:xfrm>
            <a:off x="1524000" y="2349025"/>
            <a:ext cx="9144000" cy="874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3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b="0" i="0" sz="4800" u="none" cap="none" strike="noStrike">
              <a:solidFill>
                <a:srgbClr val="0000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24"/>
          <p:cNvSpPr txBox="1"/>
          <p:nvPr>
            <p:ph idx="1" type="subTitle"/>
          </p:nvPr>
        </p:nvSpPr>
        <p:spPr>
          <a:xfrm>
            <a:off x="1524000" y="4292373"/>
            <a:ext cx="9144000" cy="41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30"/>
              </a:buClr>
              <a:buSzPts val="2000"/>
              <a:buNone/>
              <a:defRPr sz="2000">
                <a:solidFill>
                  <a:srgbClr val="00003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4"/>
          <p:cNvSpPr txBox="1"/>
          <p:nvPr/>
        </p:nvSpPr>
        <p:spPr>
          <a:xfrm>
            <a:off x="1512347" y="6273849"/>
            <a:ext cx="9167309" cy="52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small" strike="noStrike">
                <a:solidFill>
                  <a:srgbClr val="8397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redefining limits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838200" y="1797847"/>
            <a:ext cx="10515600" cy="414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30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111617" y="6053070"/>
            <a:ext cx="11938715" cy="742682"/>
          </a:xfrm>
          <a:prstGeom prst="rect">
            <a:avLst/>
          </a:prstGeom>
          <a:solidFill>
            <a:srgbClr val="000030"/>
          </a:solidFill>
          <a:ln cap="flat" cmpd="sng" w="12700">
            <a:solidFill>
              <a:srgbClr val="0000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6240" y="-232459"/>
            <a:ext cx="1620000" cy="1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/>
          <p:nvPr>
            <p:ph type="ctrTitle"/>
          </p:nvPr>
        </p:nvSpPr>
        <p:spPr>
          <a:xfrm>
            <a:off x="1524000" y="2349025"/>
            <a:ext cx="9144000" cy="874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subTitle"/>
          </p:nvPr>
        </p:nvSpPr>
        <p:spPr>
          <a:xfrm>
            <a:off x="1524000" y="4292373"/>
            <a:ext cx="9144000" cy="41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11451233" y="6236652"/>
            <a:ext cx="5468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4"/>
          <p:cNvSpPr txBox="1"/>
          <p:nvPr/>
        </p:nvSpPr>
        <p:spPr>
          <a:xfrm>
            <a:off x="5802160" y="257968"/>
            <a:ext cx="6195927" cy="63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UNIVERSITY OF TORONTO AEROSPACE TEAM</a:t>
            </a:r>
            <a:endParaRPr/>
          </a:p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4925 DUFFERIN STREET  |  TORONTO, ONTARIO, CANADA  |  M3H 5T6</a:t>
            </a:r>
            <a:endParaRPr/>
          </a:p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WWW.UTAT.CA  |  CONTACT@UTAT.CA</a:t>
            </a:r>
            <a:endParaRPr/>
          </a:p>
        </p:txBody>
      </p:sp>
      <p:sp>
        <p:nvSpPr>
          <p:cNvPr id="31" name="Google Shape;31;p14"/>
          <p:cNvSpPr txBox="1"/>
          <p:nvPr/>
        </p:nvSpPr>
        <p:spPr>
          <a:xfrm>
            <a:off x="1760408" y="6249935"/>
            <a:ext cx="8671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small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redefining limits</a:t>
            </a:r>
            <a:endParaRPr b="0" i="0" sz="1800" u="none" cap="small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74463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30"/>
              </a:buClr>
              <a:buSzPts val="1600"/>
              <a:buNone/>
              <a:defRPr sz="1600">
                <a:solidFill>
                  <a:srgbClr val="00003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2" name="Google Shape;12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399" y="5756860"/>
            <a:ext cx="1296000" cy="12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1"/>
          <p:cNvSpPr txBox="1"/>
          <p:nvPr/>
        </p:nvSpPr>
        <p:spPr>
          <a:xfrm>
            <a:off x="1490079" y="6188707"/>
            <a:ext cx="4241546" cy="43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UNIVERSITY OF TORONTO AEROSPACE TEAM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WWW.UTAT.CA  |  CONTACT@UTAT.CA</a:t>
            </a:r>
            <a:endParaRPr/>
          </a:p>
        </p:txBody>
      </p:sp>
      <p:sp>
        <p:nvSpPr>
          <p:cNvPr id="14" name="Google Shape;14;p11"/>
          <p:cNvSpPr txBox="1"/>
          <p:nvPr/>
        </p:nvSpPr>
        <p:spPr>
          <a:xfrm>
            <a:off x="11451233" y="6236652"/>
            <a:ext cx="5468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97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rgbClr val="8397B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hyperlink" Target="https://drive.google.com/file/d/1ApJ7t-4WFUHMY30Iu0r475itEuXdMhPW/view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hyperlink" Target="https://drive.google.com/file/d/1ApJ7t-4WFUHMY30Iu0r475itEuXdMhPW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</a:pPr>
            <a:r>
              <a:rPr lang="en-US"/>
              <a:t>RECOVERY IN SUMMER 2021</a:t>
            </a:r>
            <a:endParaRPr/>
          </a:p>
        </p:txBody>
      </p:sp>
      <p:sp>
        <p:nvSpPr>
          <p:cNvPr id="78" name="Google Shape;78;p1"/>
          <p:cNvSpPr txBox="1"/>
          <p:nvPr>
            <p:ph idx="1" type="body"/>
          </p:nvPr>
        </p:nvSpPr>
        <p:spPr>
          <a:xfrm>
            <a:off x="831851" y="4589465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Cathy, </a:t>
            </a:r>
            <a:r>
              <a:rPr lang="en-US"/>
              <a:t>Sydney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da5d4e01a8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38" y="552450"/>
            <a:ext cx="8467725" cy="5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5d4e01a8_0_85"/>
          <p:cNvSpPr txBox="1"/>
          <p:nvPr>
            <p:ph type="ctrTitle"/>
          </p:nvPr>
        </p:nvSpPr>
        <p:spPr>
          <a:xfrm>
            <a:off x="1524000" y="2349025"/>
            <a:ext cx="9144000" cy="87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</a:t>
            </a:r>
            <a:r>
              <a:rPr lang="en-US"/>
              <a:t>Standard Atmospheric Model</a:t>
            </a:r>
            <a:endParaRPr/>
          </a:p>
        </p:txBody>
      </p:sp>
      <p:sp>
        <p:nvSpPr>
          <p:cNvPr id="150" name="Google Shape;150;gda5d4e01a8_0_85"/>
          <p:cNvSpPr txBox="1"/>
          <p:nvPr>
            <p:ph idx="1" type="subTitle"/>
          </p:nvPr>
        </p:nvSpPr>
        <p:spPr>
          <a:xfrm>
            <a:off x="1524000" y="4292373"/>
            <a:ext cx="9144000" cy="41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Summary: get the temperature -&gt; get the density -&gt; find the terminal velocity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838200" y="1358660"/>
            <a:ext cx="105156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</a:t>
            </a:r>
            <a:r>
              <a:rPr lang="en-US"/>
              <a:t>ariation of temperature with altitude</a:t>
            </a:r>
            <a:endParaRPr/>
          </a:p>
          <a:p>
            <a:pPr indent="-3429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Gradient</a:t>
            </a:r>
            <a:r>
              <a:rPr lang="en-US"/>
              <a:t> region</a:t>
            </a:r>
            <a:endParaRPr/>
          </a:p>
          <a:p>
            <a:pPr indent="-3429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Isothermal region</a:t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625" y="1501051"/>
            <a:ext cx="4299601" cy="473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 txBox="1"/>
          <p:nvPr/>
        </p:nvSpPr>
        <p:spPr>
          <a:xfrm>
            <a:off x="518575" y="4338200"/>
            <a:ext cx="595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File location: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https://drive.google.com/file/d/1ApJ7t-4WFUHMY30Iu0r475itEuXdMhPW/view?usp=sharing</a:t>
            </a:r>
            <a:r>
              <a:rPr lang="en-US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Theory</a:t>
            </a:r>
            <a:endParaRPr/>
          </a:p>
        </p:txBody>
      </p:sp>
      <p:sp>
        <p:nvSpPr>
          <p:cNvPr id="163" name="Google Shape;163;p3"/>
          <p:cNvSpPr txBox="1"/>
          <p:nvPr>
            <p:ph type="title"/>
          </p:nvPr>
        </p:nvSpPr>
        <p:spPr>
          <a:xfrm>
            <a:off x="839788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Temperature</a:t>
            </a:r>
            <a:endParaRPr/>
          </a:p>
        </p:txBody>
      </p:sp>
      <p:sp>
        <p:nvSpPr>
          <p:cNvPr id="164" name="Google Shape;164;p3"/>
          <p:cNvSpPr txBox="1"/>
          <p:nvPr>
            <p:ph idx="3" type="body"/>
          </p:nvPr>
        </p:nvSpPr>
        <p:spPr>
          <a:xfrm>
            <a:off x="6172200" y="1681185"/>
            <a:ext cx="5183100" cy="66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MATLAB</a:t>
            </a:r>
            <a:endParaRPr/>
          </a:p>
        </p:txBody>
      </p:sp>
      <p:pic>
        <p:nvPicPr>
          <p:cNvPr id="165" name="Google Shape;16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513" y="2657125"/>
            <a:ext cx="50958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38" y="2657124"/>
            <a:ext cx="5633221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2be4d68d4_0_7"/>
          <p:cNvSpPr txBox="1"/>
          <p:nvPr>
            <p:ph idx="1" type="body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Theory</a:t>
            </a:r>
            <a:endParaRPr/>
          </a:p>
        </p:txBody>
      </p:sp>
      <p:sp>
        <p:nvSpPr>
          <p:cNvPr id="172" name="Google Shape;172;gd2be4d68d4_0_7"/>
          <p:cNvSpPr txBox="1"/>
          <p:nvPr>
            <p:ph type="title"/>
          </p:nvPr>
        </p:nvSpPr>
        <p:spPr>
          <a:xfrm>
            <a:off x="839788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Density</a:t>
            </a:r>
            <a:endParaRPr/>
          </a:p>
        </p:txBody>
      </p:sp>
      <p:sp>
        <p:nvSpPr>
          <p:cNvPr id="173" name="Google Shape;173;gd2be4d68d4_0_7"/>
          <p:cNvSpPr txBox="1"/>
          <p:nvPr>
            <p:ph idx="3" type="body"/>
          </p:nvPr>
        </p:nvSpPr>
        <p:spPr>
          <a:xfrm>
            <a:off x="6172200" y="1681185"/>
            <a:ext cx="5183100" cy="66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MATLAB</a:t>
            </a:r>
            <a:endParaRPr/>
          </a:p>
        </p:txBody>
      </p:sp>
      <p:pic>
        <p:nvPicPr>
          <p:cNvPr id="174" name="Google Shape;174;gd2be4d68d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00" y="2504975"/>
            <a:ext cx="5095875" cy="154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d2be4d68d4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00" y="4051675"/>
            <a:ext cx="5016950" cy="14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d2be4d68d4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089" y="2494485"/>
            <a:ext cx="43243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2be4d68d4_0_20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Constants</a:t>
            </a:r>
            <a:endParaRPr/>
          </a:p>
        </p:txBody>
      </p:sp>
      <p:pic>
        <p:nvPicPr>
          <p:cNvPr id="183" name="Google Shape;183;gd2be4d68d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54300"/>
            <a:ext cx="5591976" cy="27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d2be4d68d4_0_20"/>
          <p:cNvPicPr preferRelativeResize="0"/>
          <p:nvPr/>
        </p:nvPicPr>
        <p:blipFill rotWithShape="1">
          <a:blip r:embed="rId4">
            <a:alphaModFix/>
          </a:blip>
          <a:srcRect b="0" l="0" r="0" t="30487"/>
          <a:stretch/>
        </p:blipFill>
        <p:spPr>
          <a:xfrm>
            <a:off x="838200" y="4520025"/>
            <a:ext cx="7043975" cy="11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d2be4d68d4_0_20"/>
          <p:cNvPicPr preferRelativeResize="0"/>
          <p:nvPr/>
        </p:nvPicPr>
        <p:blipFill rotWithShape="1">
          <a:blip r:embed="rId5">
            <a:alphaModFix/>
          </a:blip>
          <a:srcRect b="0" l="0" r="59977" t="4425"/>
          <a:stretch/>
        </p:blipFill>
        <p:spPr>
          <a:xfrm>
            <a:off x="7723875" y="946375"/>
            <a:ext cx="3629924" cy="520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d2be4d68d4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1198" y="5639775"/>
            <a:ext cx="3965525" cy="3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da5d4e01a8_2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950" y="359825"/>
            <a:ext cx="51720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da5d4e01a8_2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775" y="2657700"/>
            <a:ext cx="47244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a5d4e01a8_2_6"/>
          <p:cNvSpPr txBox="1"/>
          <p:nvPr>
            <p:ph type="ctrTitle"/>
          </p:nvPr>
        </p:nvSpPr>
        <p:spPr>
          <a:xfrm>
            <a:off x="1524000" y="2349025"/>
            <a:ext cx="9144000" cy="87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Outputs</a:t>
            </a:r>
            <a:endParaRPr/>
          </a:p>
        </p:txBody>
      </p:sp>
      <p:sp>
        <p:nvSpPr>
          <p:cNvPr id="200" name="Google Shape;200;gda5d4e01a8_2_6"/>
          <p:cNvSpPr txBox="1"/>
          <p:nvPr>
            <p:ph idx="1" type="subTitle"/>
          </p:nvPr>
        </p:nvSpPr>
        <p:spPr>
          <a:xfrm>
            <a:off x="1524000" y="4292373"/>
            <a:ext cx="9144000" cy="41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a5d4e01a8_2_12"/>
          <p:cNvSpPr txBox="1"/>
          <p:nvPr>
            <p:ph idx="1" type="body"/>
          </p:nvPr>
        </p:nvSpPr>
        <p:spPr>
          <a:xfrm>
            <a:off x="640731" y="1253400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Average distance from the launch site;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Terminal velocity;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A scatter plot indicating the possible terminal x-y position (red) and its </a:t>
            </a:r>
            <a:r>
              <a:rPr lang="en-US"/>
              <a:t>Gaussian</a:t>
            </a:r>
            <a:r>
              <a:rPr lang="en-US"/>
              <a:t> uncertainties (blue) with a variance of 1</a:t>
            </a:r>
            <a:endParaRPr/>
          </a:p>
        </p:txBody>
      </p:sp>
      <p:pic>
        <p:nvPicPr>
          <p:cNvPr id="207" name="Google Shape;207;gda5d4e01a8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331" y="976938"/>
            <a:ext cx="5960968" cy="49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a5d4e01a8_2_20"/>
          <p:cNvSpPr txBox="1"/>
          <p:nvPr>
            <p:ph idx="1" type="body"/>
          </p:nvPr>
        </p:nvSpPr>
        <p:spPr>
          <a:xfrm>
            <a:off x="718700" y="4563150"/>
            <a:ext cx="5181600" cy="56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Gaussian Noise:</a:t>
            </a:r>
            <a:endParaRPr/>
          </a:p>
        </p:txBody>
      </p:sp>
      <p:pic>
        <p:nvPicPr>
          <p:cNvPr id="214" name="Google Shape;214;gda5d4e01a8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250" y="3681800"/>
            <a:ext cx="6385625" cy="22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da5d4e01a8_2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700" y="304800"/>
            <a:ext cx="8382800" cy="33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a5d4e01a8_0_34"/>
          <p:cNvSpPr txBox="1"/>
          <p:nvPr>
            <p:ph type="ctrTitle"/>
          </p:nvPr>
        </p:nvSpPr>
        <p:spPr>
          <a:xfrm>
            <a:off x="1524000" y="2349025"/>
            <a:ext cx="9144000" cy="87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/>
              <a:t>Overview of the Source Model</a:t>
            </a:r>
            <a:endParaRPr/>
          </a:p>
        </p:txBody>
      </p:sp>
      <p:sp>
        <p:nvSpPr>
          <p:cNvPr id="85" name="Google Shape;85;gda5d4e01a8_0_34"/>
          <p:cNvSpPr txBox="1"/>
          <p:nvPr>
            <p:ph idx="1" type="subTitle"/>
          </p:nvPr>
        </p:nvSpPr>
        <p:spPr>
          <a:xfrm>
            <a:off x="1524000" y="4292373"/>
            <a:ext cx="9144000" cy="41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/>
          <p:nvPr>
            <p:ph idx="1" type="body"/>
          </p:nvPr>
        </p:nvSpPr>
        <p:spPr>
          <a:xfrm>
            <a:off x="838200" y="1797847"/>
            <a:ext cx="10515600" cy="414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•"/>
            </a:pPr>
            <a:r>
              <a:rPr lang="en-US"/>
              <a:t>Fix some bugs in this standard atmospheric model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•"/>
            </a:pPr>
            <a:r>
              <a:rPr lang="en-US"/>
              <a:t>Get wind profile for FAR launch site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•"/>
            </a:pPr>
            <a:r>
              <a:rPr lang="en-US"/>
              <a:t>Convert Drift Simulation to Python</a:t>
            </a:r>
            <a:endParaRPr/>
          </a:p>
          <a:p>
            <a:pPr indent="-508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1" name="Google Shape;221;p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Next Step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type="title"/>
          </p:nvPr>
        </p:nvSpPr>
        <p:spPr>
          <a:xfrm>
            <a:off x="2152650" y="365126"/>
            <a:ext cx="7886700" cy="552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"/>
              <a:buNone/>
            </a:pPr>
            <a:r>
              <a:rPr lang="en-US" sz="3000"/>
              <a:t>Thanks for this great experience in the team!</a:t>
            </a: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"/>
              <a:buNone/>
            </a:pPr>
            <a:r>
              <a:rPr lang="en-US" sz="5400"/>
              <a:t>Questions???</a:t>
            </a:r>
            <a:endParaRPr/>
          </a:p>
        </p:txBody>
      </p:sp>
      <p:pic>
        <p:nvPicPr>
          <p:cNvPr id="227" name="Google Shape;22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650" y="3004500"/>
            <a:ext cx="2245975" cy="22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5d4e01a8_0_0"/>
          <p:cNvSpPr txBox="1"/>
          <p:nvPr>
            <p:ph idx="4" type="body"/>
          </p:nvPr>
        </p:nvSpPr>
        <p:spPr>
          <a:xfrm>
            <a:off x="6172200" y="5766950"/>
            <a:ext cx="5183100" cy="4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by UTAT teammate Kevin Li</a:t>
            </a:r>
            <a:endParaRPr sz="2000"/>
          </a:p>
        </p:txBody>
      </p:sp>
      <p:pic>
        <p:nvPicPr>
          <p:cNvPr id="92" name="Google Shape;92;gda5d4e01a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575" y="1432200"/>
            <a:ext cx="103060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da5d4e01a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25" y="391463"/>
            <a:ext cx="8614925" cy="55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da5d4e01a8_0_16"/>
          <p:cNvSpPr txBox="1"/>
          <p:nvPr>
            <p:ph idx="4" type="body"/>
          </p:nvPr>
        </p:nvSpPr>
        <p:spPr>
          <a:xfrm>
            <a:off x="7273625" y="3273125"/>
            <a:ext cx="4406400" cy="198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Note: due to calculation errors, the Gaussian parameters are changed to [37.55331224, 14.30107053, 6.7123204]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5d4e01a8_0_47"/>
          <p:cNvSpPr txBox="1"/>
          <p:nvPr>
            <p:ph type="title"/>
          </p:nvPr>
        </p:nvSpPr>
        <p:spPr>
          <a:xfrm>
            <a:off x="839788" y="36512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06" name="Google Shape;106;gda5d4e01a8_0_47"/>
          <p:cNvSpPr txBox="1"/>
          <p:nvPr/>
        </p:nvSpPr>
        <p:spPr>
          <a:xfrm>
            <a:off x="707975" y="1797850"/>
            <a:ext cx="53952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 speed under 25 km can be modeled by Gaussian Equation with the following parameters: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[37.55331224, 14.30107053, 6.7123204]</a:t>
            </a:r>
            <a:endParaRPr b="1"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7" name="Google Shape;107;gda5d4e01a8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000" y="1797849"/>
            <a:ext cx="5715725" cy="38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a5d4e01a8_0_109"/>
          <p:cNvSpPr txBox="1"/>
          <p:nvPr>
            <p:ph type="ctrTitle"/>
          </p:nvPr>
        </p:nvSpPr>
        <p:spPr>
          <a:xfrm>
            <a:off x="1524000" y="2349025"/>
            <a:ext cx="9144000" cy="87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Parameters</a:t>
            </a:r>
            <a:endParaRPr/>
          </a:p>
        </p:txBody>
      </p:sp>
      <p:sp>
        <p:nvSpPr>
          <p:cNvPr id="114" name="Google Shape;114;gda5d4e01a8_0_109"/>
          <p:cNvSpPr txBox="1"/>
          <p:nvPr>
            <p:ph idx="1" type="subTitle"/>
          </p:nvPr>
        </p:nvSpPr>
        <p:spPr>
          <a:xfrm>
            <a:off x="1524000" y="4292373"/>
            <a:ext cx="9144000" cy="41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a5d4e01a8_0_92"/>
          <p:cNvSpPr txBox="1"/>
          <p:nvPr>
            <p:ph idx="2" type="body"/>
          </p:nvPr>
        </p:nvSpPr>
        <p:spPr>
          <a:xfrm>
            <a:off x="761864" y="1586700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1. Mass of the liquid rocket;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2. Apogee;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3. Diameter of the </a:t>
            </a:r>
            <a:r>
              <a:rPr lang="en-US"/>
              <a:t>drogue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4. drag coefficient of the </a:t>
            </a:r>
            <a:r>
              <a:rPr lang="en-US"/>
              <a:t>drogue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5. Diameter of the main parachute;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6. drag coefficient of the main parachut</a:t>
            </a:r>
            <a:r>
              <a:rPr lang="en-US"/>
              <a:t>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7. Wind direction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da5d4e01a8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698" y="365125"/>
            <a:ext cx="4584674" cy="31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da5d4e01a8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701" y="3931824"/>
            <a:ext cx="4584675" cy="2236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a5d4e01a8_0_41"/>
          <p:cNvSpPr txBox="1"/>
          <p:nvPr>
            <p:ph type="ctrTitle"/>
          </p:nvPr>
        </p:nvSpPr>
        <p:spPr>
          <a:xfrm>
            <a:off x="1524000" y="2349025"/>
            <a:ext cx="9144000" cy="87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Analytical Method</a:t>
            </a:r>
            <a:endParaRPr/>
          </a:p>
        </p:txBody>
      </p:sp>
      <p:sp>
        <p:nvSpPr>
          <p:cNvPr id="129" name="Google Shape;129;gda5d4e01a8_0_41"/>
          <p:cNvSpPr txBox="1"/>
          <p:nvPr>
            <p:ph idx="1" type="subTitle"/>
          </p:nvPr>
        </p:nvSpPr>
        <p:spPr>
          <a:xfrm>
            <a:off x="1524000" y="4292373"/>
            <a:ext cx="9144000" cy="41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da5d4e01a8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375" y="243325"/>
            <a:ext cx="3328747" cy="6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da5d4e01a8_0_67"/>
          <p:cNvSpPr txBox="1"/>
          <p:nvPr/>
        </p:nvSpPr>
        <p:spPr>
          <a:xfrm>
            <a:off x="518575" y="3863300"/>
            <a:ext cx="6041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File location: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https://drive.google.com/file/d/1ApJ7t-4WFUHMY30Iu0r475itEuXdMhPW/view?usp=sharing</a:t>
            </a:r>
            <a:r>
              <a:rPr lang="en-US" sz="1800"/>
              <a:t> </a:t>
            </a:r>
            <a:endParaRPr sz="1800"/>
          </a:p>
        </p:txBody>
      </p:sp>
      <p:sp>
        <p:nvSpPr>
          <p:cNvPr id="137" name="Google Shape;137;gda5d4e01a8_0_67"/>
          <p:cNvSpPr txBox="1"/>
          <p:nvPr/>
        </p:nvSpPr>
        <p:spPr>
          <a:xfrm>
            <a:off x="796225" y="917450"/>
            <a:ext cx="53952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Descent velocity and wind velocity are analyzed layer by layer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Each layer is set to 250 meters, </a:t>
            </a: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typically</a:t>
            </a: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 done by a while loop in the code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2018-08-29T04:45:58Z</dcterms:created>
  <dc:creator>Ridwan Howlader</dc:creator>
</cp:coreProperties>
</file>