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60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07a5d0462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907a5d046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07a5d046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907a5d0462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Iterate through trial list</a:t>
            </a:r>
            <a:endParaRPr lang="en-US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NCIT: the conditional statement</a:t>
            </a:r>
            <a:endParaRPr lang="en-US" b="0" dirty="0">
              <a:effectLst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Code: c-code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&lt;, &gt;, =, &lt;=, &gt;=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Value: number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C-code swapped for patient data</a:t>
            </a:r>
            <a:endParaRPr lang="en-US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NCIT conditional is evaluated (T or F)</a:t>
            </a:r>
            <a:endParaRPr lang="en-US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Repeat for each trial</a:t>
            </a:r>
            <a:endParaRPr lang="en-US" b="0" dirty="0">
              <a:effectLst/>
            </a:endParaRPr>
          </a:p>
          <a:p>
            <a:endParaRPr dirty="0"/>
          </a:p>
        </p:txBody>
      </p:sp>
      <p:sp>
        <p:nvSpPr>
          <p:cNvPr id="110" name="Google Shape;110;g907a5d0462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28650" y="14811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Rounded"/>
              <a:buNone/>
              <a:defRPr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8650" y="114549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1797907" y="273844"/>
            <a:ext cx="7109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1797907" y="273844"/>
            <a:ext cx="7109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3842580" y="-675431"/>
            <a:ext cx="3020100" cy="7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66620"/>
            <a:ext cx="9144000" cy="576900"/>
          </a:xfrm>
          <a:prstGeom prst="rect">
            <a:avLst/>
          </a:prstGeom>
          <a:solidFill>
            <a:srgbClr val="FFF0D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1797907" y="273844"/>
            <a:ext cx="7109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797907" y="1369219"/>
            <a:ext cx="7109400" cy="30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53343" y="4654853"/>
            <a:ext cx="1653987" cy="40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65306" y="4584233"/>
            <a:ext cx="1743684" cy="54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15">
            <a:alphaModFix amt="16000"/>
          </a:blip>
          <a:srcRect/>
          <a:stretch/>
        </p:blipFill>
        <p:spPr>
          <a:xfrm>
            <a:off x="-779950" y="202471"/>
            <a:ext cx="2454242" cy="41866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3">
            <a:alphaModFix/>
          </a:blip>
          <a:srcRect t="9090" r="24732"/>
          <a:stretch/>
        </p:blipFill>
        <p:spPr>
          <a:xfrm>
            <a:off x="2642616" y="8"/>
            <a:ext cx="6501384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/>
          <p:nvPr/>
        </p:nvSpPr>
        <p:spPr>
          <a:xfrm>
            <a:off x="0" y="0"/>
            <a:ext cx="73176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6"/>
          <p:cNvSpPr txBox="1">
            <a:spLocks noGrp="1"/>
          </p:cNvSpPr>
          <p:nvPr>
            <p:ph type="ctrTitle"/>
          </p:nvPr>
        </p:nvSpPr>
        <p:spPr>
          <a:xfrm>
            <a:off x="151619" y="73514"/>
            <a:ext cx="4900500" cy="88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2700"/>
              <a:buFont typeface="Arial Rounded"/>
              <a:buNone/>
            </a:pPr>
            <a:r>
              <a:rPr lang="en" sz="2000" b="1" dirty="0">
                <a:solidFill>
                  <a:srgbClr val="36507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Heavy Lifting Treatment Helper (HeaLTH): Streamlining the Clinical Trial Selection Process</a:t>
            </a:r>
            <a:endParaRPr sz="2000" dirty="0"/>
          </a:p>
        </p:txBody>
      </p:sp>
      <p:sp>
        <p:nvSpPr>
          <p:cNvPr id="105" name="Google Shape;105;p26"/>
          <p:cNvSpPr/>
          <p:nvPr/>
        </p:nvSpPr>
        <p:spPr>
          <a:xfrm>
            <a:off x="360772" y="3410190"/>
            <a:ext cx="29832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14410" y="4018508"/>
            <a:ext cx="49005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 Rounded"/>
              <a:buNone/>
            </a:pPr>
            <a:r>
              <a:rPr lang="en" sz="1500" b="1" i="0" u="none" strike="noStrike" cap="none">
                <a:solidFill>
                  <a:schemeClr val="accent2"/>
                </a:solidFill>
                <a:latin typeface="Arial Rounded"/>
                <a:ea typeface="Arial Rounded"/>
                <a:cs typeface="Arial Rounded"/>
                <a:sym typeface="Arial Rounded"/>
              </a:rPr>
              <a:t>Team  Members: 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1500"/>
              <a:buFont typeface="Arial Rounded"/>
              <a:buNone/>
            </a:pPr>
            <a:r>
              <a:rPr lang="en" sz="1500" b="1" i="0" u="none" strike="noStrike" cap="none">
                <a:solidFill>
                  <a:srgbClr val="365071"/>
                </a:solidFill>
                <a:latin typeface="Arial Rounded"/>
                <a:ea typeface="Arial Rounded"/>
                <a:cs typeface="Arial Rounded"/>
                <a:sym typeface="Arial Rounded"/>
              </a:rPr>
              <a:t>Jeremiah Roland, Sree Nukala, Jin Cho, 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1500"/>
              <a:buFont typeface="Arial Rounded"/>
              <a:buNone/>
            </a:pPr>
            <a:r>
              <a:rPr lang="en" sz="1500" b="1" i="0" u="none" strike="noStrike" cap="none">
                <a:solidFill>
                  <a:srgbClr val="365071"/>
                </a:solidFill>
                <a:latin typeface="Arial Rounded"/>
                <a:ea typeface="Arial Rounded"/>
                <a:cs typeface="Arial Rounded"/>
                <a:sym typeface="Arial Rounded"/>
              </a:rPr>
              <a:t>Misagh Mansouri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1500"/>
              <a:buFont typeface="Arial Rounded"/>
              <a:buNone/>
            </a:pPr>
            <a:r>
              <a:rPr lang="en" sz="1500" b="1" i="0" u="none" strike="noStrike" cap="none">
                <a:solidFill>
                  <a:srgbClr val="365071"/>
                </a:solidFill>
                <a:latin typeface="Arial Rounded"/>
                <a:ea typeface="Arial Rounded"/>
                <a:cs typeface="Arial Rounded"/>
                <a:sym typeface="Arial Rounded"/>
              </a:rPr>
              <a:t>Center for Urban Informatics &amp; Progress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1500"/>
              <a:buFont typeface="Arial Rounded"/>
              <a:buNone/>
            </a:pPr>
            <a:r>
              <a:rPr lang="en" sz="1500" b="1" i="0" u="none" strike="noStrike" cap="none">
                <a:solidFill>
                  <a:srgbClr val="365071"/>
                </a:solidFill>
                <a:latin typeface="Arial Rounded"/>
                <a:ea typeface="Arial Rounded"/>
                <a:cs typeface="Arial Rounded"/>
                <a:sym typeface="Arial Rounded"/>
              </a:rPr>
              <a:t>University of Tennessee, Chattanooga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>
              <a:solidFill>
                <a:srgbClr val="36507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" name="Google Shape;113;p27">
            <a:extLst>
              <a:ext uri="{FF2B5EF4-FFF2-40B4-BE49-F238E27FC236}">
                <a16:creationId xmlns:a16="http://schemas.microsoft.com/office/drawing/2014/main" id="{9F159EB4-2311-4EFC-99C4-8C9F1A401AD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095" y="942000"/>
            <a:ext cx="2031774" cy="240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1249E1FA-A736-4F10-B1D8-EBDA6DC4B1A7}"/>
              </a:ext>
            </a:extLst>
          </p:cNvPr>
          <p:cNvSpPr/>
          <p:nvPr/>
        </p:nvSpPr>
        <p:spPr>
          <a:xfrm>
            <a:off x="29309" y="594638"/>
            <a:ext cx="3792457" cy="400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308B4-5797-4907-9F90-8BA77383385B}"/>
              </a:ext>
            </a:extLst>
          </p:cNvPr>
          <p:cNvSpPr/>
          <p:nvPr/>
        </p:nvSpPr>
        <p:spPr>
          <a:xfrm>
            <a:off x="6009234" y="755073"/>
            <a:ext cx="2980172" cy="3714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430240" y="-6051"/>
            <a:ext cx="8340436" cy="35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5071"/>
              </a:buClr>
              <a:buSzPts val="3300"/>
              <a:buFont typeface="Arial Rounded"/>
              <a:buNone/>
            </a:pPr>
            <a:br>
              <a:rPr lang="en" dirty="0">
                <a:solidFill>
                  <a:srgbClr val="365071"/>
                </a:solidFill>
              </a:rPr>
            </a:br>
            <a:r>
              <a:rPr lang="en" sz="1600" dirty="0">
                <a:solidFill>
                  <a:srgbClr val="C00000"/>
                </a:solidFill>
              </a:rPr>
              <a:t>Approach:</a:t>
            </a:r>
            <a:r>
              <a:rPr lang="en" sz="1600" dirty="0">
                <a:solidFill>
                  <a:srgbClr val="365071"/>
                </a:solidFill>
              </a:rPr>
              <a:t>Cancer clinical trial matching using medical descriptions </a:t>
            </a:r>
            <a:r>
              <a:rPr lang="en" sz="1600" dirty="0">
                <a:solidFill>
                  <a:srgbClr val="C55A11"/>
                </a:solidFill>
              </a:rPr>
              <a:t>text mining</a:t>
            </a:r>
            <a:br>
              <a:rPr lang="en" dirty="0">
                <a:solidFill>
                  <a:srgbClr val="365071"/>
                </a:solidFill>
              </a:rPr>
            </a:br>
            <a:endParaRPr sz="1600" dirty="0">
              <a:solidFill>
                <a:srgbClr val="C55A11"/>
              </a:solidFill>
            </a:endParaRPr>
          </a:p>
        </p:txBody>
      </p:sp>
      <p:grpSp>
        <p:nvGrpSpPr>
          <p:cNvPr id="5" name="Google Shape;121;p28">
            <a:extLst>
              <a:ext uri="{FF2B5EF4-FFF2-40B4-BE49-F238E27FC236}">
                <a16:creationId xmlns:a16="http://schemas.microsoft.com/office/drawing/2014/main" id="{904A28D8-A59A-4AA1-AAAC-2A21B7D0BE55}"/>
              </a:ext>
            </a:extLst>
          </p:cNvPr>
          <p:cNvGrpSpPr/>
          <p:nvPr/>
        </p:nvGrpSpPr>
        <p:grpSpPr>
          <a:xfrm>
            <a:off x="78807" y="1346681"/>
            <a:ext cx="3236553" cy="2988006"/>
            <a:chOff x="5221128" y="112175"/>
            <a:chExt cx="3236553" cy="4289258"/>
          </a:xfrm>
        </p:grpSpPr>
        <p:sp>
          <p:nvSpPr>
            <p:cNvPr id="6" name="Google Shape;122;p28">
              <a:extLst>
                <a:ext uri="{FF2B5EF4-FFF2-40B4-BE49-F238E27FC236}">
                  <a16:creationId xmlns:a16="http://schemas.microsoft.com/office/drawing/2014/main" id="{3A716383-F8CA-4555-B332-D9587159B8DE}"/>
                </a:ext>
              </a:extLst>
            </p:cNvPr>
            <p:cNvSpPr/>
            <p:nvPr/>
          </p:nvSpPr>
          <p:spPr>
            <a:xfrm>
              <a:off x="6133425" y="1290923"/>
              <a:ext cx="1124100" cy="457576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Separate NCIT </a:t>
              </a:r>
              <a:endParaRPr sz="8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(code, compOp, value)</a:t>
              </a:r>
              <a:endParaRPr sz="800" dirty="0"/>
            </a:p>
          </p:txBody>
        </p:sp>
        <p:sp>
          <p:nvSpPr>
            <p:cNvPr id="7" name="Google Shape;123;p28">
              <a:extLst>
                <a:ext uri="{FF2B5EF4-FFF2-40B4-BE49-F238E27FC236}">
                  <a16:creationId xmlns:a16="http://schemas.microsoft.com/office/drawing/2014/main" id="{C8E39AA7-D1D7-4B4F-8B9A-673672DB2F97}"/>
                </a:ext>
              </a:extLst>
            </p:cNvPr>
            <p:cNvSpPr/>
            <p:nvPr/>
          </p:nvSpPr>
          <p:spPr>
            <a:xfrm>
              <a:off x="6167295" y="112175"/>
              <a:ext cx="1056300" cy="430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Conditional Logic</a:t>
              </a:r>
              <a:endParaRPr sz="800" dirty="0"/>
            </a:p>
          </p:txBody>
        </p:sp>
        <p:grpSp>
          <p:nvGrpSpPr>
            <p:cNvPr id="8" name="Google Shape;124;p28">
              <a:extLst>
                <a:ext uri="{FF2B5EF4-FFF2-40B4-BE49-F238E27FC236}">
                  <a16:creationId xmlns:a16="http://schemas.microsoft.com/office/drawing/2014/main" id="{74B5EB62-53CA-458E-A354-FFE45981B878}"/>
                </a:ext>
              </a:extLst>
            </p:cNvPr>
            <p:cNvGrpSpPr/>
            <p:nvPr/>
          </p:nvGrpSpPr>
          <p:grpSpPr>
            <a:xfrm>
              <a:off x="5221128" y="1461020"/>
              <a:ext cx="746488" cy="793208"/>
              <a:chOff x="4928700" y="747891"/>
              <a:chExt cx="847800" cy="906109"/>
            </a:xfrm>
          </p:grpSpPr>
          <p:sp>
            <p:nvSpPr>
              <p:cNvPr id="26" name="Google Shape;125;p28">
                <a:extLst>
                  <a:ext uri="{FF2B5EF4-FFF2-40B4-BE49-F238E27FC236}">
                    <a16:creationId xmlns:a16="http://schemas.microsoft.com/office/drawing/2014/main" id="{0D47E57E-3F99-4DA9-9CB4-38A4302A32CE}"/>
                  </a:ext>
                </a:extLst>
              </p:cNvPr>
              <p:cNvSpPr/>
              <p:nvPr/>
            </p:nvSpPr>
            <p:spPr>
              <a:xfrm>
                <a:off x="4928700" y="1057275"/>
                <a:ext cx="847800" cy="4026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/>
              </a:p>
            </p:txBody>
          </p:sp>
          <p:sp>
            <p:nvSpPr>
              <p:cNvPr id="27" name="Google Shape;126;p28">
                <a:extLst>
                  <a:ext uri="{FF2B5EF4-FFF2-40B4-BE49-F238E27FC236}">
                    <a16:creationId xmlns:a16="http://schemas.microsoft.com/office/drawing/2014/main" id="{CDF15316-37B8-4F97-8311-0702CD740D39}"/>
                  </a:ext>
                </a:extLst>
              </p:cNvPr>
              <p:cNvSpPr/>
              <p:nvPr/>
            </p:nvSpPr>
            <p:spPr>
              <a:xfrm>
                <a:off x="4928700" y="1162100"/>
                <a:ext cx="847800" cy="491900"/>
              </a:xfrm>
              <a:prstGeom prst="flowChartPunchedTape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/>
              </a:p>
            </p:txBody>
          </p:sp>
          <p:sp>
            <p:nvSpPr>
              <p:cNvPr id="28" name="Google Shape;127;p28">
                <a:extLst>
                  <a:ext uri="{FF2B5EF4-FFF2-40B4-BE49-F238E27FC236}">
                    <a16:creationId xmlns:a16="http://schemas.microsoft.com/office/drawing/2014/main" id="{B20807AC-5EF2-4F70-B035-4818F9659F93}"/>
                  </a:ext>
                </a:extLst>
              </p:cNvPr>
              <p:cNvSpPr/>
              <p:nvPr/>
            </p:nvSpPr>
            <p:spPr>
              <a:xfrm>
                <a:off x="4928700" y="747891"/>
                <a:ext cx="847800" cy="711986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dirty="0"/>
                  <a:t>100 Patients Medical History</a:t>
                </a:r>
                <a:endParaRPr sz="800" dirty="0"/>
              </a:p>
            </p:txBody>
          </p:sp>
        </p:grpSp>
        <p:sp>
          <p:nvSpPr>
            <p:cNvPr id="9" name="Google Shape;128;p28">
              <a:extLst>
                <a:ext uri="{FF2B5EF4-FFF2-40B4-BE49-F238E27FC236}">
                  <a16:creationId xmlns:a16="http://schemas.microsoft.com/office/drawing/2014/main" id="{591E3324-6B40-465D-AF3D-11A30AC908FB}"/>
                </a:ext>
              </a:extLst>
            </p:cNvPr>
            <p:cNvSpPr/>
            <p:nvPr/>
          </p:nvSpPr>
          <p:spPr>
            <a:xfrm>
              <a:off x="6357309" y="790953"/>
              <a:ext cx="676200" cy="3174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Get trial NCIT</a:t>
              </a:r>
              <a:endParaRPr sz="800" dirty="0"/>
            </a:p>
          </p:txBody>
        </p:sp>
        <p:sp>
          <p:nvSpPr>
            <p:cNvPr id="10" name="Google Shape;129;p28">
              <a:extLst>
                <a:ext uri="{FF2B5EF4-FFF2-40B4-BE49-F238E27FC236}">
                  <a16:creationId xmlns:a16="http://schemas.microsoft.com/office/drawing/2014/main" id="{E3F5A182-D813-44D4-BC1A-D8DB1763B935}"/>
                </a:ext>
              </a:extLst>
            </p:cNvPr>
            <p:cNvSpPr/>
            <p:nvPr/>
          </p:nvSpPr>
          <p:spPr>
            <a:xfrm>
              <a:off x="6297217" y="2155459"/>
              <a:ext cx="796500" cy="475852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Swap code for patient’s data</a:t>
              </a:r>
              <a:endParaRPr sz="800" dirty="0"/>
            </a:p>
          </p:txBody>
        </p:sp>
        <p:sp>
          <p:nvSpPr>
            <p:cNvPr id="11" name="Google Shape;130;p28">
              <a:extLst>
                <a:ext uri="{FF2B5EF4-FFF2-40B4-BE49-F238E27FC236}">
                  <a16:creationId xmlns:a16="http://schemas.microsoft.com/office/drawing/2014/main" id="{362F9FDC-76C3-493E-96C5-72647614C080}"/>
                </a:ext>
              </a:extLst>
            </p:cNvPr>
            <p:cNvSpPr/>
            <p:nvPr/>
          </p:nvSpPr>
          <p:spPr>
            <a:xfrm>
              <a:off x="6063648" y="2789991"/>
              <a:ext cx="1176797" cy="680793"/>
            </a:xfrm>
            <a:prstGeom prst="flowChartDecision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Evaluate Conditional</a:t>
              </a:r>
              <a:endParaRPr sz="800" dirty="0"/>
            </a:p>
          </p:txBody>
        </p:sp>
        <p:sp>
          <p:nvSpPr>
            <p:cNvPr id="12" name="Google Shape;131;p28">
              <a:extLst>
                <a:ext uri="{FF2B5EF4-FFF2-40B4-BE49-F238E27FC236}">
                  <a16:creationId xmlns:a16="http://schemas.microsoft.com/office/drawing/2014/main" id="{F29F2D97-C77D-44F9-B53B-2A8CD317417B}"/>
                </a:ext>
              </a:extLst>
            </p:cNvPr>
            <p:cNvSpPr/>
            <p:nvPr/>
          </p:nvSpPr>
          <p:spPr>
            <a:xfrm>
              <a:off x="6435631" y="3557733"/>
              <a:ext cx="519600" cy="210900"/>
            </a:xfrm>
            <a:prstGeom prst="parallelogram">
              <a:avLst>
                <a:gd name="adj" fmla="val 25000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True</a:t>
              </a:r>
              <a:endParaRPr sz="800"/>
            </a:p>
          </p:txBody>
        </p:sp>
        <p:sp>
          <p:nvSpPr>
            <p:cNvPr id="13" name="Google Shape;132;p28">
              <a:extLst>
                <a:ext uri="{FF2B5EF4-FFF2-40B4-BE49-F238E27FC236}">
                  <a16:creationId xmlns:a16="http://schemas.microsoft.com/office/drawing/2014/main" id="{20F0D84A-85CB-4379-961E-EC48CEF4ADE7}"/>
                </a:ext>
              </a:extLst>
            </p:cNvPr>
            <p:cNvSpPr/>
            <p:nvPr/>
          </p:nvSpPr>
          <p:spPr>
            <a:xfrm>
              <a:off x="7433743" y="2994479"/>
              <a:ext cx="586299" cy="205500"/>
            </a:xfrm>
            <a:prstGeom prst="parallelogram">
              <a:avLst>
                <a:gd name="adj" fmla="val 25000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False</a:t>
              </a:r>
              <a:endParaRPr sz="800"/>
            </a:p>
          </p:txBody>
        </p:sp>
        <p:sp>
          <p:nvSpPr>
            <p:cNvPr id="14" name="Google Shape;133;p28">
              <a:extLst>
                <a:ext uri="{FF2B5EF4-FFF2-40B4-BE49-F238E27FC236}">
                  <a16:creationId xmlns:a16="http://schemas.microsoft.com/office/drawing/2014/main" id="{179A11CD-1B39-4DB1-B5C9-C8CE42CF693E}"/>
                </a:ext>
              </a:extLst>
            </p:cNvPr>
            <p:cNvSpPr/>
            <p:nvPr/>
          </p:nvSpPr>
          <p:spPr>
            <a:xfrm>
              <a:off x="6237135" y="3970633"/>
              <a:ext cx="916500" cy="4308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Add trial to list</a:t>
              </a:r>
              <a:endParaRPr sz="800"/>
            </a:p>
          </p:txBody>
        </p:sp>
        <p:cxnSp>
          <p:nvCxnSpPr>
            <p:cNvPr id="15" name="Google Shape;134;p28">
              <a:extLst>
                <a:ext uri="{FF2B5EF4-FFF2-40B4-BE49-F238E27FC236}">
                  <a16:creationId xmlns:a16="http://schemas.microsoft.com/office/drawing/2014/main" id="{F303DC40-E4CB-4EE2-808B-E50E125CF0B1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6695445" y="542675"/>
              <a:ext cx="0" cy="2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135;p28">
              <a:extLst>
                <a:ext uri="{FF2B5EF4-FFF2-40B4-BE49-F238E27FC236}">
                  <a16:creationId xmlns:a16="http://schemas.microsoft.com/office/drawing/2014/main" id="{97BBAC74-31AB-4AFC-9714-29DD685438D5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>
              <a:off x="6695409" y="1108353"/>
              <a:ext cx="66" cy="1825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136;p28">
              <a:extLst>
                <a:ext uri="{FF2B5EF4-FFF2-40B4-BE49-F238E27FC236}">
                  <a16:creationId xmlns:a16="http://schemas.microsoft.com/office/drawing/2014/main" id="{B2FE7C78-92C6-42D2-9FD4-D9F291101D55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6695467" y="1748499"/>
              <a:ext cx="8" cy="406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137;p28">
              <a:extLst>
                <a:ext uri="{FF2B5EF4-FFF2-40B4-BE49-F238E27FC236}">
                  <a16:creationId xmlns:a16="http://schemas.microsoft.com/office/drawing/2014/main" id="{731792D8-7AC2-4AE4-B206-BAE27851D899}"/>
                </a:ext>
              </a:extLst>
            </p:cNvPr>
            <p:cNvCxnSpPr>
              <a:cxnSpLocks/>
              <a:stCxn id="28" idx="3"/>
              <a:endCxn id="10" idx="0"/>
            </p:cNvCxnSpPr>
            <p:nvPr/>
          </p:nvCxnSpPr>
          <p:spPr>
            <a:xfrm>
              <a:off x="5967616" y="1772656"/>
              <a:ext cx="727851" cy="38280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138;p28">
              <a:extLst>
                <a:ext uri="{FF2B5EF4-FFF2-40B4-BE49-F238E27FC236}">
                  <a16:creationId xmlns:a16="http://schemas.microsoft.com/office/drawing/2014/main" id="{8D831452-45AF-4D46-941E-E091B64ED3E5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6652047" y="2631311"/>
              <a:ext cx="43420" cy="15868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139;p28">
              <a:extLst>
                <a:ext uri="{FF2B5EF4-FFF2-40B4-BE49-F238E27FC236}">
                  <a16:creationId xmlns:a16="http://schemas.microsoft.com/office/drawing/2014/main" id="{D4E48D6C-60F5-4031-9CBB-1101F3B6A537}"/>
                </a:ext>
              </a:extLst>
            </p:cNvPr>
            <p:cNvCxnSpPr>
              <a:cxnSpLocks/>
              <a:stCxn id="11" idx="3"/>
              <a:endCxn id="13" idx="5"/>
            </p:cNvCxnSpPr>
            <p:nvPr/>
          </p:nvCxnSpPr>
          <p:spPr>
            <a:xfrm flipV="1">
              <a:off x="7240445" y="3097230"/>
              <a:ext cx="214736" cy="331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140;p28">
              <a:extLst>
                <a:ext uri="{FF2B5EF4-FFF2-40B4-BE49-F238E27FC236}">
                  <a16:creationId xmlns:a16="http://schemas.microsoft.com/office/drawing/2014/main" id="{303332CF-DEE8-424F-A001-7AC532B9D73E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6652047" y="3470784"/>
              <a:ext cx="43384" cy="869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141;p28">
              <a:extLst>
                <a:ext uri="{FF2B5EF4-FFF2-40B4-BE49-F238E27FC236}">
                  <a16:creationId xmlns:a16="http://schemas.microsoft.com/office/drawing/2014/main" id="{7C303064-321C-42DF-B9E2-0D5762CBE897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695431" y="3768633"/>
              <a:ext cx="0" cy="20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142;p28">
              <a:extLst>
                <a:ext uri="{FF2B5EF4-FFF2-40B4-BE49-F238E27FC236}">
                  <a16:creationId xmlns:a16="http://schemas.microsoft.com/office/drawing/2014/main" id="{10622CDF-DBA5-4753-BEE7-76DA3F74ABC4}"/>
                </a:ext>
              </a:extLst>
            </p:cNvPr>
            <p:cNvCxnSpPr>
              <a:stCxn id="14" idx="3"/>
              <a:endCxn id="9" idx="3"/>
            </p:cNvCxnSpPr>
            <p:nvPr/>
          </p:nvCxnSpPr>
          <p:spPr>
            <a:xfrm rot="10800000">
              <a:off x="7033635" y="949633"/>
              <a:ext cx="120000" cy="3236400"/>
            </a:xfrm>
            <a:prstGeom prst="bentConnector3">
              <a:avLst>
                <a:gd name="adj1" fmla="val -108468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43;p28">
              <a:extLst>
                <a:ext uri="{FF2B5EF4-FFF2-40B4-BE49-F238E27FC236}">
                  <a16:creationId xmlns:a16="http://schemas.microsoft.com/office/drawing/2014/main" id="{751F2848-216B-4565-BE5B-7CDB244AFC9D}"/>
                </a:ext>
              </a:extLst>
            </p:cNvPr>
            <p:cNvCxnSpPr>
              <a:endCxn id="9" idx="3"/>
            </p:cNvCxnSpPr>
            <p:nvPr/>
          </p:nvCxnSpPr>
          <p:spPr>
            <a:xfrm rot="10800000">
              <a:off x="7033509" y="949653"/>
              <a:ext cx="1423800" cy="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" name="Google Shape;144;p28">
              <a:extLst>
                <a:ext uri="{FF2B5EF4-FFF2-40B4-BE49-F238E27FC236}">
                  <a16:creationId xmlns:a16="http://schemas.microsoft.com/office/drawing/2014/main" id="{494E2EF7-E34C-41C3-8B04-FB55EE4C07E6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V="1">
              <a:off x="7998604" y="965732"/>
              <a:ext cx="459077" cy="213149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A2B47CA-AE48-488F-AD94-BA627BA564B8}"/>
              </a:ext>
            </a:extLst>
          </p:cNvPr>
          <p:cNvSpPr/>
          <p:nvPr/>
        </p:nvSpPr>
        <p:spPr>
          <a:xfrm>
            <a:off x="4160115" y="519053"/>
            <a:ext cx="914400" cy="330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Clinical trial (</a:t>
            </a:r>
            <a:r>
              <a:rPr lang="en-US" sz="800"/>
              <a:t>given dataset)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2A0654-DCFA-4B84-9364-E81CA2694703}"/>
              </a:ext>
            </a:extLst>
          </p:cNvPr>
          <p:cNvSpPr/>
          <p:nvPr/>
        </p:nvSpPr>
        <p:spPr>
          <a:xfrm>
            <a:off x="2504167" y="705226"/>
            <a:ext cx="1236560" cy="489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Participents</a:t>
            </a:r>
            <a:r>
              <a:rPr lang="en-US" sz="800" dirty="0"/>
              <a:t> data (dataset-2)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9CC0F2-06D7-46BD-9FE2-E2E53BE40D96}"/>
              </a:ext>
            </a:extLst>
          </p:cNvPr>
          <p:cNvSpPr/>
          <p:nvPr/>
        </p:nvSpPr>
        <p:spPr>
          <a:xfrm>
            <a:off x="4396310" y="2227333"/>
            <a:ext cx="1075283" cy="8630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3A237A-4E05-446D-9642-D498695A927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3740727" y="684206"/>
            <a:ext cx="394858" cy="26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2FF5B3-AE3B-4DF5-A51F-06B39611037D}"/>
              </a:ext>
            </a:extLst>
          </p:cNvPr>
          <p:cNvCxnSpPr>
            <a:stCxn id="46" idx="1"/>
            <a:endCxn id="7" idx="3"/>
          </p:cNvCxnSpPr>
          <p:nvPr/>
        </p:nvCxnSpPr>
        <p:spPr>
          <a:xfrm flipH="1">
            <a:off x="2081274" y="950091"/>
            <a:ext cx="422893" cy="54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71B2EA-A876-4F40-A35E-25E340CE6496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792457" y="2658864"/>
            <a:ext cx="60385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C234B4-4CBF-4CF5-9660-722D56A209EB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070305" y="570994"/>
            <a:ext cx="1401052" cy="51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CFA184-B26C-4073-B43C-302020EA2B88}"/>
              </a:ext>
            </a:extLst>
          </p:cNvPr>
          <p:cNvSpPr/>
          <p:nvPr/>
        </p:nvSpPr>
        <p:spPr>
          <a:xfrm>
            <a:off x="6471357" y="837294"/>
            <a:ext cx="1394608" cy="489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Eligibility criteria data set(dataset 1)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356E37-2B1B-432F-863F-9CC911A24802}"/>
              </a:ext>
            </a:extLst>
          </p:cNvPr>
          <p:cNvCxnSpPr>
            <a:cxnSpLocks/>
          </p:cNvCxnSpPr>
          <p:nvPr/>
        </p:nvCxnSpPr>
        <p:spPr>
          <a:xfrm>
            <a:off x="5802089" y="1805444"/>
            <a:ext cx="70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44020-1F6E-47F7-8677-24C1CD4139A4}"/>
              </a:ext>
            </a:extLst>
          </p:cNvPr>
          <p:cNvSpPr/>
          <p:nvPr/>
        </p:nvSpPr>
        <p:spPr>
          <a:xfrm>
            <a:off x="6502615" y="1531704"/>
            <a:ext cx="1467138" cy="540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Concatenate all 7 files and match with the conditional logic output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040707-2D54-4DCA-98E5-F1D1890DBD94}"/>
              </a:ext>
            </a:extLst>
          </p:cNvPr>
          <p:cNvCxnSpPr>
            <a:cxnSpLocks/>
          </p:cNvCxnSpPr>
          <p:nvPr/>
        </p:nvCxnSpPr>
        <p:spPr>
          <a:xfrm>
            <a:off x="5802089" y="1801787"/>
            <a:ext cx="0" cy="964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1D5A499-078B-4F38-AAA5-20AB311FA42D}"/>
              </a:ext>
            </a:extLst>
          </p:cNvPr>
          <p:cNvCxnSpPr>
            <a:cxnSpLocks/>
          </p:cNvCxnSpPr>
          <p:nvPr/>
        </p:nvCxnSpPr>
        <p:spPr>
          <a:xfrm>
            <a:off x="5390151" y="2769514"/>
            <a:ext cx="4119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0DF7D50-4D3B-443B-AD83-0FC4EE34AE0C}"/>
              </a:ext>
            </a:extLst>
          </p:cNvPr>
          <p:cNvSpPr/>
          <p:nvPr/>
        </p:nvSpPr>
        <p:spPr>
          <a:xfrm>
            <a:off x="6457015" y="2291607"/>
            <a:ext cx="1427293" cy="4872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Take the description of the matched trials for patient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68FF7B-7FF4-445A-83E8-4D2CD806F659}"/>
              </a:ext>
            </a:extLst>
          </p:cNvPr>
          <p:cNvSpPr/>
          <p:nvPr/>
        </p:nvSpPr>
        <p:spPr>
          <a:xfrm>
            <a:off x="6457015" y="3011152"/>
            <a:ext cx="1506458" cy="577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Aggolmerative</a:t>
            </a:r>
            <a:r>
              <a:rPr lang="en-US" sz="800" dirty="0"/>
              <a:t> clustering on description.</a:t>
            </a:r>
          </a:p>
          <a:p>
            <a:pPr algn="ctr"/>
            <a:r>
              <a:rPr lang="en-US" sz="800" dirty="0"/>
              <a:t>Log(sample data) = </a:t>
            </a:r>
            <a:r>
              <a:rPr lang="en-US" sz="800" dirty="0" err="1"/>
              <a:t>no.of</a:t>
            </a:r>
            <a:r>
              <a:rPr lang="en-US" sz="800" dirty="0"/>
              <a:t> clusters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1436D1C-F5E2-428F-9A66-ECDE82E0DF3F}"/>
              </a:ext>
            </a:extLst>
          </p:cNvPr>
          <p:cNvSpPr/>
          <p:nvPr/>
        </p:nvSpPr>
        <p:spPr>
          <a:xfrm>
            <a:off x="6482821" y="3804464"/>
            <a:ext cx="1506726" cy="484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Extract key most repeated key word from all clusters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B3CF9F-577F-4371-BCF5-AE8D3B982BFB}"/>
              </a:ext>
            </a:extLst>
          </p:cNvPr>
          <p:cNvSpPr/>
          <p:nvPr/>
        </p:nvSpPr>
        <p:spPr>
          <a:xfrm>
            <a:off x="8091454" y="2350921"/>
            <a:ext cx="858484" cy="4153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Repeate</a:t>
            </a:r>
            <a:r>
              <a:rPr lang="en-US" sz="800" dirty="0"/>
              <a:t> for all 100 patients</a:t>
            </a:r>
          </a:p>
        </p:txBody>
      </p:sp>
      <p:cxnSp>
        <p:nvCxnSpPr>
          <p:cNvPr id="103" name="Google Shape;134;p28">
            <a:extLst>
              <a:ext uri="{FF2B5EF4-FFF2-40B4-BE49-F238E27FC236}">
                <a16:creationId xmlns:a16="http://schemas.microsoft.com/office/drawing/2014/main" id="{C0F8FEBC-7569-4437-BFB9-B9C9699BF37E}"/>
              </a:ext>
            </a:extLst>
          </p:cNvPr>
          <p:cNvCxnSpPr/>
          <p:nvPr/>
        </p:nvCxnSpPr>
        <p:spPr>
          <a:xfrm>
            <a:off x="7137483" y="1324401"/>
            <a:ext cx="0" cy="2073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34;p28">
            <a:extLst>
              <a:ext uri="{FF2B5EF4-FFF2-40B4-BE49-F238E27FC236}">
                <a16:creationId xmlns:a16="http://schemas.microsoft.com/office/drawing/2014/main" id="{7837E98C-EF51-4B39-A63F-3A2354C40219}"/>
              </a:ext>
            </a:extLst>
          </p:cNvPr>
          <p:cNvCxnSpPr>
            <a:cxnSpLocks/>
          </p:cNvCxnSpPr>
          <p:nvPr/>
        </p:nvCxnSpPr>
        <p:spPr>
          <a:xfrm>
            <a:off x="7170375" y="2076702"/>
            <a:ext cx="0" cy="2238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34;p28">
            <a:extLst>
              <a:ext uri="{FF2B5EF4-FFF2-40B4-BE49-F238E27FC236}">
                <a16:creationId xmlns:a16="http://schemas.microsoft.com/office/drawing/2014/main" id="{2DA6D1FF-A959-42EE-9A81-F02B601DFA54}"/>
              </a:ext>
            </a:extLst>
          </p:cNvPr>
          <p:cNvCxnSpPr/>
          <p:nvPr/>
        </p:nvCxnSpPr>
        <p:spPr>
          <a:xfrm>
            <a:off x="7168661" y="2803849"/>
            <a:ext cx="0" cy="2073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34;p28">
            <a:extLst>
              <a:ext uri="{FF2B5EF4-FFF2-40B4-BE49-F238E27FC236}">
                <a16:creationId xmlns:a16="http://schemas.microsoft.com/office/drawing/2014/main" id="{3ED4E263-2DFD-41FF-BD5F-AFC16A9BF2AF}"/>
              </a:ext>
            </a:extLst>
          </p:cNvPr>
          <p:cNvCxnSpPr/>
          <p:nvPr/>
        </p:nvCxnSpPr>
        <p:spPr>
          <a:xfrm>
            <a:off x="7137483" y="3614925"/>
            <a:ext cx="0" cy="2073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D3E6FCB-B189-4358-9E39-EA3BEFBE48C5}"/>
              </a:ext>
            </a:extLst>
          </p:cNvPr>
          <p:cNvCxnSpPr/>
          <p:nvPr/>
        </p:nvCxnSpPr>
        <p:spPr>
          <a:xfrm>
            <a:off x="7989547" y="4046960"/>
            <a:ext cx="641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AE32EE-2028-43DE-8BE9-0F35DEED125B}"/>
              </a:ext>
            </a:extLst>
          </p:cNvPr>
          <p:cNvCxnSpPr/>
          <p:nvPr/>
        </p:nvCxnSpPr>
        <p:spPr>
          <a:xfrm flipV="1">
            <a:off x="8644040" y="2778821"/>
            <a:ext cx="0" cy="126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F0A4649-4499-4410-B3F2-54F35DAF0B3A}"/>
              </a:ext>
            </a:extLst>
          </p:cNvPr>
          <p:cNvCxnSpPr>
            <a:cxnSpLocks/>
          </p:cNvCxnSpPr>
          <p:nvPr/>
        </p:nvCxnSpPr>
        <p:spPr>
          <a:xfrm flipV="1">
            <a:off x="8599637" y="2183364"/>
            <a:ext cx="0" cy="17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0B88C31-C7BF-42C7-AB66-03236C03A872}"/>
              </a:ext>
            </a:extLst>
          </p:cNvPr>
          <p:cNvCxnSpPr/>
          <p:nvPr/>
        </p:nvCxnSpPr>
        <p:spPr>
          <a:xfrm flipH="1">
            <a:off x="7137483" y="2183364"/>
            <a:ext cx="146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61C3851-56B6-48FD-A270-0FEA8442F6B5}"/>
              </a:ext>
            </a:extLst>
          </p:cNvPr>
          <p:cNvSpPr txBox="1"/>
          <p:nvPr/>
        </p:nvSpPr>
        <p:spPr>
          <a:xfrm>
            <a:off x="7884308" y="837294"/>
            <a:ext cx="1065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Clustering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512D0E-7FB9-4BA1-850F-07A6C54A26F4}"/>
              </a:ext>
            </a:extLst>
          </p:cNvPr>
          <p:cNvSpPr txBox="1"/>
          <p:nvPr/>
        </p:nvSpPr>
        <p:spPr>
          <a:xfrm>
            <a:off x="151304" y="655811"/>
            <a:ext cx="1778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C00000"/>
                </a:solidFill>
              </a:rPr>
              <a:t>Brute Force Logic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1A1A-106C-439B-8290-D96244A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A6481-8871-49BB-A28C-99C1DF67E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Text hero package in python is used to obtain clustering results</a:t>
            </a:r>
          </a:p>
          <a:p>
            <a:r>
              <a:rPr lang="en-US" sz="1400" dirty="0"/>
              <a:t>The description of the suitable trials is taken, and text processing is done. </a:t>
            </a:r>
            <a:r>
              <a:rPr lang="en-US" sz="1400" dirty="0" err="1"/>
              <a:t>Eg</a:t>
            </a:r>
            <a:r>
              <a:rPr lang="en-US" sz="1400" dirty="0"/>
              <a:t>: remove white spaces, punctuations,  symbols. </a:t>
            </a:r>
          </a:p>
          <a:p>
            <a:r>
              <a:rPr lang="en-US" sz="1400" dirty="0" err="1"/>
              <a:t>Tfidf</a:t>
            </a:r>
            <a:r>
              <a:rPr lang="en-US" sz="1400" dirty="0"/>
              <a:t> and </a:t>
            </a:r>
            <a:r>
              <a:rPr lang="en-US" sz="1400" dirty="0" err="1"/>
              <a:t>jaccard</a:t>
            </a:r>
            <a:r>
              <a:rPr lang="en-US" sz="1400" dirty="0"/>
              <a:t> similarity is applied to the text</a:t>
            </a:r>
          </a:p>
          <a:p>
            <a:r>
              <a:rPr lang="en-US" sz="1400" dirty="0" err="1"/>
              <a:t>Aggolmaritive</a:t>
            </a:r>
            <a:r>
              <a:rPr lang="en-US" sz="1400" dirty="0"/>
              <a:t> clustering is done. Log(sample data)= number of clusters is used to determine number of clusters for each patient dynamically.</a:t>
            </a:r>
          </a:p>
          <a:p>
            <a:r>
              <a:rPr lang="en-US" sz="1400" dirty="0"/>
              <a:t>The process repeats for all the 100 patients.</a:t>
            </a:r>
          </a:p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2725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1BB0-931F-487A-894E-19F205C8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ACAB0-BE2A-492E-9DF1-9CEB0311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2" y="800652"/>
            <a:ext cx="4690955" cy="365486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416E5-B510-4109-8D84-3AF69756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45495"/>
            <a:ext cx="361402" cy="492531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8B7A9-E294-449C-B18F-229DAA4B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67" y="851084"/>
            <a:ext cx="4127509" cy="32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7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281</Words>
  <Application>Microsoft Office PowerPoint</Application>
  <PresentationFormat>On-screen Show (16:9)</PresentationFormat>
  <Paragraphs>50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</vt:lpstr>
      <vt:lpstr>Calibri</vt:lpstr>
      <vt:lpstr>Simple Light</vt:lpstr>
      <vt:lpstr>Office Theme</vt:lpstr>
      <vt:lpstr>The Heavy Lifting Treatment Helper (HeaLTH): Streamlining the Clinical Trial Selection Process</vt:lpstr>
      <vt:lpstr> Approach:Cancer clinical trial matching using medical descriptions text mining </vt:lpstr>
      <vt:lpstr>Solution methods</vt:lpstr>
      <vt:lpstr>Visualization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Heavy Lifting Treatment Helper (HeaLTH): Streamlining the Clinical Trial Selection Process</dc:title>
  <cp:lastModifiedBy>Sree Nukala</cp:lastModifiedBy>
  <cp:revision>15</cp:revision>
  <dcterms:modified xsi:type="dcterms:W3CDTF">2020-08-14T18:16:30Z</dcterms:modified>
</cp:coreProperties>
</file>